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379"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Lst>
  <p:sldSz cx="18288000" cy="10287000"/>
  <p:notesSz cx="6858000" cy="9144000"/>
  <p:embeddedFontLst>
    <p:embeddedFont>
      <p:font typeface="Alatsi" panose="020B0604020202020204" charset="0"/>
      <p:regular r:id="rId126"/>
    </p:embeddedFont>
    <p:embeddedFont>
      <p:font typeface="Canva Sans Bold" panose="020B0604020202020204" charset="0"/>
      <p:regular r:id="rId127"/>
      <p:bold r:id="rId128"/>
    </p:embeddedFont>
    <p:embeddedFont>
      <p:font typeface="Canva Sans Bold Italics" panose="020B0604020202020204" charset="0"/>
      <p:regular r:id="rId129"/>
    </p:embeddedFont>
    <p:embeddedFont>
      <p:font typeface="Open Sans" panose="020B0606030504020204" pitchFamily="34" charset="0"/>
      <p:regular r:id="rId130"/>
      <p:bold r:id="rId131"/>
      <p:italic r:id="rId132"/>
      <p:boldItalic r:id="rId133"/>
    </p:embeddedFont>
    <p:embeddedFont>
      <p:font typeface="Open Sans Bold" panose="020B0806030504020204" charset="0"/>
      <p:regular r:id="rId134"/>
      <p:bold r:id="rId135"/>
    </p:embeddedFont>
    <p:embeddedFont>
      <p:font typeface="Open Sans Bold Italics" panose="020B0604020202020204" charset="0"/>
      <p:regular r:id="rId136"/>
      <p:bold r:id="rId137"/>
      <p:italic r:id="rId138"/>
      <p:boldItalic r:id="rId139"/>
    </p:embeddedFont>
    <p:embeddedFont>
      <p:font typeface="Open Sans Italics" panose="020B0604020202020204" charset="0"/>
      <p:regular r:id="rId140"/>
      <p:italic r:id="rId141"/>
    </p:embeddedFont>
    <p:embeddedFont>
      <p:font typeface="Poppins" panose="00000500000000000000" pitchFamily="2" charset="0"/>
      <p:regular r:id="rId142"/>
      <p:bold r:id="rId143"/>
      <p:italic r:id="rId144"/>
      <p:boldItalic r:id="rId145"/>
    </p:embeddedFont>
    <p:embeddedFont>
      <p:font typeface="Poppins Bold" panose="00000800000000000000" charset="0"/>
      <p:regular r:id="rId146"/>
      <p:bold r:id="rId1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233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3.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3.fntdata"/><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9.fntdata"/><Relationship Id="rId139" Type="http://schemas.openxmlformats.org/officeDocument/2006/relationships/font" Target="fonts/font14.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font" Target="fonts/font4.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5.fntdata"/><Relationship Id="rId145"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5.fntdata"/><Relationship Id="rId135" Type="http://schemas.openxmlformats.org/officeDocument/2006/relationships/font" Target="fonts/font10.fntdata"/><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6.fntdata"/><Relationship Id="rId146"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6.fntdata"/><Relationship Id="rId136"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fntdata"/><Relationship Id="rId147"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8.fntdata"/><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8.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9.fntdata"/><Relationship Id="rId90" Type="http://schemas.openxmlformats.org/officeDocument/2006/relationships/slide" Target="slides/slide8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80053-F2E8-6F84-45C4-D729CBD4AA1B}"/>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6206C89A-06CB-7824-DAAD-97B633AFE69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B1EBB296-5ABD-F1E6-9AD8-39538A66B71E}"/>
              </a:ext>
            </a:extLst>
          </p:cNvPr>
          <p:cNvSpPr>
            <a:spLocks noGrp="1"/>
          </p:cNvSpPr>
          <p:nvPr>
            <p:ph type="dt" sz="half" idx="10"/>
          </p:nvPr>
        </p:nvSpPr>
        <p:spPr/>
        <p:txBody>
          <a:bodyPr/>
          <a:lstStyle/>
          <a:p>
            <a:fld id="{59C74C0A-949D-49FF-9C23-F34EAB973298}" type="datetimeFigureOut">
              <a:rPr lang="en-PH" smtClean="0"/>
              <a:t>11/10/2024</a:t>
            </a:fld>
            <a:endParaRPr lang="en-PH"/>
          </a:p>
        </p:txBody>
      </p:sp>
      <p:sp>
        <p:nvSpPr>
          <p:cNvPr id="5" name="Footer Placeholder 4">
            <a:extLst>
              <a:ext uri="{FF2B5EF4-FFF2-40B4-BE49-F238E27FC236}">
                <a16:creationId xmlns:a16="http://schemas.microsoft.com/office/drawing/2014/main" id="{0CD3FEAA-53AE-C8EC-A077-6892D468F777}"/>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3B7253B2-7CA0-E448-9558-3F80BFA6A14A}"/>
              </a:ext>
            </a:extLst>
          </p:cNvPr>
          <p:cNvSpPr>
            <a:spLocks noGrp="1"/>
          </p:cNvSpPr>
          <p:nvPr>
            <p:ph type="sldNum" sz="quarter" idx="12"/>
          </p:nvPr>
        </p:nvSpPr>
        <p:spPr/>
        <p:txBody>
          <a:bodyPr/>
          <a:lstStyle/>
          <a:p>
            <a:fld id="{C955E30E-6A27-4271-B621-CE52EA89CA77}" type="slidenum">
              <a:rPr lang="en-PH" smtClean="0"/>
              <a:t>‹#›</a:t>
            </a:fld>
            <a:endParaRPr lang="en-PH"/>
          </a:p>
        </p:txBody>
      </p:sp>
    </p:spTree>
    <p:extLst>
      <p:ext uri="{BB962C8B-B14F-4D97-AF65-F5344CB8AC3E}">
        <p14:creationId xmlns:p14="http://schemas.microsoft.com/office/powerpoint/2010/main" val="313670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1E8B-3EE4-D187-A0D8-BF10E9DFF070}"/>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AA28AC86-E5B8-446D-BAB2-E824C63169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2CF85315-6624-723C-FCD9-A7EAFA4C8F58}"/>
              </a:ext>
            </a:extLst>
          </p:cNvPr>
          <p:cNvSpPr>
            <a:spLocks noGrp="1"/>
          </p:cNvSpPr>
          <p:nvPr>
            <p:ph type="dt" sz="half" idx="10"/>
          </p:nvPr>
        </p:nvSpPr>
        <p:spPr/>
        <p:txBody>
          <a:bodyPr/>
          <a:lstStyle/>
          <a:p>
            <a:fld id="{59C74C0A-949D-49FF-9C23-F34EAB973298}" type="datetimeFigureOut">
              <a:rPr lang="en-PH" smtClean="0"/>
              <a:t>11/10/2024</a:t>
            </a:fld>
            <a:endParaRPr lang="en-PH"/>
          </a:p>
        </p:txBody>
      </p:sp>
      <p:sp>
        <p:nvSpPr>
          <p:cNvPr id="5" name="Footer Placeholder 4">
            <a:extLst>
              <a:ext uri="{FF2B5EF4-FFF2-40B4-BE49-F238E27FC236}">
                <a16:creationId xmlns:a16="http://schemas.microsoft.com/office/drawing/2014/main" id="{0ADF8B37-AD9A-BF1B-49DB-AF22F82B8FFD}"/>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F3BAC511-E402-5395-41AD-E66C562844DE}"/>
              </a:ext>
            </a:extLst>
          </p:cNvPr>
          <p:cNvSpPr>
            <a:spLocks noGrp="1"/>
          </p:cNvSpPr>
          <p:nvPr>
            <p:ph type="sldNum" sz="quarter" idx="12"/>
          </p:nvPr>
        </p:nvSpPr>
        <p:spPr/>
        <p:txBody>
          <a:bodyPr/>
          <a:lstStyle/>
          <a:p>
            <a:fld id="{C955E30E-6A27-4271-B621-CE52EA89CA77}" type="slidenum">
              <a:rPr lang="en-PH" smtClean="0"/>
              <a:t>‹#›</a:t>
            </a:fld>
            <a:endParaRPr lang="en-PH"/>
          </a:p>
        </p:txBody>
      </p:sp>
    </p:spTree>
    <p:extLst>
      <p:ext uri="{BB962C8B-B14F-4D97-AF65-F5344CB8AC3E}">
        <p14:creationId xmlns:p14="http://schemas.microsoft.com/office/powerpoint/2010/main" val="16952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22AA08-BB36-D385-AAE7-36EA744A700E}"/>
              </a:ext>
            </a:extLst>
          </p:cNvPr>
          <p:cNvSpPr>
            <a:spLocks noGrp="1"/>
          </p:cNvSpPr>
          <p:nvPr>
            <p:ph type="title" orient="vert"/>
          </p:nvPr>
        </p:nvSpPr>
        <p:spPr>
          <a:xfrm>
            <a:off x="13087350" y="547688"/>
            <a:ext cx="3943350" cy="8718550"/>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F9149FDD-097E-3B4A-7026-B69ED31EDF3A}"/>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307ED86D-0D0E-F767-915C-C3E2E1569B74}"/>
              </a:ext>
            </a:extLst>
          </p:cNvPr>
          <p:cNvSpPr>
            <a:spLocks noGrp="1"/>
          </p:cNvSpPr>
          <p:nvPr>
            <p:ph type="dt" sz="half" idx="10"/>
          </p:nvPr>
        </p:nvSpPr>
        <p:spPr/>
        <p:txBody>
          <a:bodyPr/>
          <a:lstStyle/>
          <a:p>
            <a:fld id="{59C74C0A-949D-49FF-9C23-F34EAB973298}" type="datetimeFigureOut">
              <a:rPr lang="en-PH" smtClean="0"/>
              <a:t>11/10/2024</a:t>
            </a:fld>
            <a:endParaRPr lang="en-PH"/>
          </a:p>
        </p:txBody>
      </p:sp>
      <p:sp>
        <p:nvSpPr>
          <p:cNvPr id="5" name="Footer Placeholder 4">
            <a:extLst>
              <a:ext uri="{FF2B5EF4-FFF2-40B4-BE49-F238E27FC236}">
                <a16:creationId xmlns:a16="http://schemas.microsoft.com/office/drawing/2014/main" id="{C8336BBB-2191-BBEE-D76F-7BE2A7E9745F}"/>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D0F12C32-B5C0-323D-0C85-91AEC256765B}"/>
              </a:ext>
            </a:extLst>
          </p:cNvPr>
          <p:cNvSpPr>
            <a:spLocks noGrp="1"/>
          </p:cNvSpPr>
          <p:nvPr>
            <p:ph type="sldNum" sz="quarter" idx="12"/>
          </p:nvPr>
        </p:nvSpPr>
        <p:spPr/>
        <p:txBody>
          <a:bodyPr/>
          <a:lstStyle/>
          <a:p>
            <a:fld id="{C955E30E-6A27-4271-B621-CE52EA89CA77}" type="slidenum">
              <a:rPr lang="en-PH" smtClean="0"/>
              <a:t>‹#›</a:t>
            </a:fld>
            <a:endParaRPr lang="en-PH"/>
          </a:p>
        </p:txBody>
      </p:sp>
    </p:spTree>
    <p:extLst>
      <p:ext uri="{BB962C8B-B14F-4D97-AF65-F5344CB8AC3E}">
        <p14:creationId xmlns:p14="http://schemas.microsoft.com/office/powerpoint/2010/main" val="44956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5CD2-4961-9831-BADE-C68DDCB59891}"/>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99BD51D8-6F0E-D642-6DD2-67D3D4A1EC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0F802A30-E536-E2A6-D7F1-C154DABF10C2}"/>
              </a:ext>
            </a:extLst>
          </p:cNvPr>
          <p:cNvSpPr>
            <a:spLocks noGrp="1"/>
          </p:cNvSpPr>
          <p:nvPr>
            <p:ph type="dt" sz="half" idx="10"/>
          </p:nvPr>
        </p:nvSpPr>
        <p:spPr/>
        <p:txBody>
          <a:bodyPr/>
          <a:lstStyle/>
          <a:p>
            <a:fld id="{59C74C0A-949D-49FF-9C23-F34EAB973298}" type="datetimeFigureOut">
              <a:rPr lang="en-PH" smtClean="0"/>
              <a:t>11/10/2024</a:t>
            </a:fld>
            <a:endParaRPr lang="en-PH"/>
          </a:p>
        </p:txBody>
      </p:sp>
      <p:sp>
        <p:nvSpPr>
          <p:cNvPr id="5" name="Footer Placeholder 4">
            <a:extLst>
              <a:ext uri="{FF2B5EF4-FFF2-40B4-BE49-F238E27FC236}">
                <a16:creationId xmlns:a16="http://schemas.microsoft.com/office/drawing/2014/main" id="{D3AAE3C1-1B6A-5408-400E-6DCE6028F8DF}"/>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DCA2A3DB-F23C-0041-ADDC-5808F97A7ADF}"/>
              </a:ext>
            </a:extLst>
          </p:cNvPr>
          <p:cNvSpPr>
            <a:spLocks noGrp="1"/>
          </p:cNvSpPr>
          <p:nvPr>
            <p:ph type="sldNum" sz="quarter" idx="12"/>
          </p:nvPr>
        </p:nvSpPr>
        <p:spPr/>
        <p:txBody>
          <a:bodyPr/>
          <a:lstStyle/>
          <a:p>
            <a:fld id="{C955E30E-6A27-4271-B621-CE52EA89CA77}" type="slidenum">
              <a:rPr lang="en-PH" smtClean="0"/>
              <a:t>‹#›</a:t>
            </a:fld>
            <a:endParaRPr lang="en-PH"/>
          </a:p>
        </p:txBody>
      </p:sp>
    </p:spTree>
    <p:extLst>
      <p:ext uri="{BB962C8B-B14F-4D97-AF65-F5344CB8AC3E}">
        <p14:creationId xmlns:p14="http://schemas.microsoft.com/office/powerpoint/2010/main" val="670420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87C68-5B6B-A7DA-B61F-9FF39345621E}"/>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36E04F99-883C-1A8E-1F4D-4EA957F5BFA9}"/>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30F28D-B78C-A601-E9B5-0A346C93EFBE}"/>
              </a:ext>
            </a:extLst>
          </p:cNvPr>
          <p:cNvSpPr>
            <a:spLocks noGrp="1"/>
          </p:cNvSpPr>
          <p:nvPr>
            <p:ph type="dt" sz="half" idx="10"/>
          </p:nvPr>
        </p:nvSpPr>
        <p:spPr/>
        <p:txBody>
          <a:bodyPr/>
          <a:lstStyle/>
          <a:p>
            <a:fld id="{59C74C0A-949D-49FF-9C23-F34EAB973298}" type="datetimeFigureOut">
              <a:rPr lang="en-PH" smtClean="0"/>
              <a:t>11/10/2024</a:t>
            </a:fld>
            <a:endParaRPr lang="en-PH"/>
          </a:p>
        </p:txBody>
      </p:sp>
      <p:sp>
        <p:nvSpPr>
          <p:cNvPr id="5" name="Footer Placeholder 4">
            <a:extLst>
              <a:ext uri="{FF2B5EF4-FFF2-40B4-BE49-F238E27FC236}">
                <a16:creationId xmlns:a16="http://schemas.microsoft.com/office/drawing/2014/main" id="{5DC3C6F8-02DF-A52F-E25B-C53303B503DE}"/>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41A292F5-28B4-EAF5-1865-834D63F43DE3}"/>
              </a:ext>
            </a:extLst>
          </p:cNvPr>
          <p:cNvSpPr>
            <a:spLocks noGrp="1"/>
          </p:cNvSpPr>
          <p:nvPr>
            <p:ph type="sldNum" sz="quarter" idx="12"/>
          </p:nvPr>
        </p:nvSpPr>
        <p:spPr/>
        <p:txBody>
          <a:bodyPr/>
          <a:lstStyle/>
          <a:p>
            <a:fld id="{C955E30E-6A27-4271-B621-CE52EA89CA77}" type="slidenum">
              <a:rPr lang="en-PH" smtClean="0"/>
              <a:t>‹#›</a:t>
            </a:fld>
            <a:endParaRPr lang="en-PH"/>
          </a:p>
        </p:txBody>
      </p:sp>
    </p:spTree>
    <p:extLst>
      <p:ext uri="{BB962C8B-B14F-4D97-AF65-F5344CB8AC3E}">
        <p14:creationId xmlns:p14="http://schemas.microsoft.com/office/powerpoint/2010/main" val="1134311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0701B-09D3-1774-39C4-4089C4E9A40A}"/>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87B30B10-DB0D-B5BF-3A61-B7B87A404CC7}"/>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C8F109FB-366D-80B2-63FA-C3129E49798B}"/>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E3F45A8D-35C6-8F43-9CE3-322CB41469A0}"/>
              </a:ext>
            </a:extLst>
          </p:cNvPr>
          <p:cNvSpPr>
            <a:spLocks noGrp="1"/>
          </p:cNvSpPr>
          <p:nvPr>
            <p:ph type="dt" sz="half" idx="10"/>
          </p:nvPr>
        </p:nvSpPr>
        <p:spPr/>
        <p:txBody>
          <a:bodyPr/>
          <a:lstStyle/>
          <a:p>
            <a:fld id="{59C74C0A-949D-49FF-9C23-F34EAB973298}" type="datetimeFigureOut">
              <a:rPr lang="en-PH" smtClean="0"/>
              <a:t>11/10/2024</a:t>
            </a:fld>
            <a:endParaRPr lang="en-PH"/>
          </a:p>
        </p:txBody>
      </p:sp>
      <p:sp>
        <p:nvSpPr>
          <p:cNvPr id="6" name="Footer Placeholder 5">
            <a:extLst>
              <a:ext uri="{FF2B5EF4-FFF2-40B4-BE49-F238E27FC236}">
                <a16:creationId xmlns:a16="http://schemas.microsoft.com/office/drawing/2014/main" id="{0A4B3BB1-ACC8-B0A6-E7F2-B9D0A421B25D}"/>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88F48877-034F-FBB5-63EB-198459ACAD5C}"/>
              </a:ext>
            </a:extLst>
          </p:cNvPr>
          <p:cNvSpPr>
            <a:spLocks noGrp="1"/>
          </p:cNvSpPr>
          <p:nvPr>
            <p:ph type="sldNum" sz="quarter" idx="12"/>
          </p:nvPr>
        </p:nvSpPr>
        <p:spPr/>
        <p:txBody>
          <a:bodyPr/>
          <a:lstStyle/>
          <a:p>
            <a:fld id="{C955E30E-6A27-4271-B621-CE52EA89CA77}" type="slidenum">
              <a:rPr lang="en-PH" smtClean="0"/>
              <a:t>‹#›</a:t>
            </a:fld>
            <a:endParaRPr lang="en-PH"/>
          </a:p>
        </p:txBody>
      </p:sp>
    </p:spTree>
    <p:extLst>
      <p:ext uri="{BB962C8B-B14F-4D97-AF65-F5344CB8AC3E}">
        <p14:creationId xmlns:p14="http://schemas.microsoft.com/office/powerpoint/2010/main" val="1861880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E32A-2817-CC99-5355-7C484D40E433}"/>
              </a:ext>
            </a:extLst>
          </p:cNvPr>
          <p:cNvSpPr>
            <a:spLocks noGrp="1"/>
          </p:cNvSpPr>
          <p:nvPr>
            <p:ph type="title"/>
          </p:nvPr>
        </p:nvSpPr>
        <p:spPr>
          <a:xfrm>
            <a:off x="1260475" y="547688"/>
            <a:ext cx="15773400" cy="1989137"/>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D8788E64-D70E-B3CB-5DC7-96003FEEB8DD}"/>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2D8C12-AD82-66FE-5E82-9C3819637A61}"/>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406E4192-3C1D-3887-4BFE-28EE7857E3B3}"/>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225D51-2B37-A4F1-D865-7F20920412C4}"/>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A77FF053-6C18-92A5-C433-E907DCEECA35}"/>
              </a:ext>
            </a:extLst>
          </p:cNvPr>
          <p:cNvSpPr>
            <a:spLocks noGrp="1"/>
          </p:cNvSpPr>
          <p:nvPr>
            <p:ph type="dt" sz="half" idx="10"/>
          </p:nvPr>
        </p:nvSpPr>
        <p:spPr/>
        <p:txBody>
          <a:bodyPr/>
          <a:lstStyle/>
          <a:p>
            <a:fld id="{59C74C0A-949D-49FF-9C23-F34EAB973298}" type="datetimeFigureOut">
              <a:rPr lang="en-PH" smtClean="0"/>
              <a:t>11/10/2024</a:t>
            </a:fld>
            <a:endParaRPr lang="en-PH"/>
          </a:p>
        </p:txBody>
      </p:sp>
      <p:sp>
        <p:nvSpPr>
          <p:cNvPr id="8" name="Footer Placeholder 7">
            <a:extLst>
              <a:ext uri="{FF2B5EF4-FFF2-40B4-BE49-F238E27FC236}">
                <a16:creationId xmlns:a16="http://schemas.microsoft.com/office/drawing/2014/main" id="{8E54B49C-8A49-C2F9-19B5-04122A3D2AE8}"/>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E17964F7-5FBF-7B15-88BE-66857492176C}"/>
              </a:ext>
            </a:extLst>
          </p:cNvPr>
          <p:cNvSpPr>
            <a:spLocks noGrp="1"/>
          </p:cNvSpPr>
          <p:nvPr>
            <p:ph type="sldNum" sz="quarter" idx="12"/>
          </p:nvPr>
        </p:nvSpPr>
        <p:spPr/>
        <p:txBody>
          <a:bodyPr/>
          <a:lstStyle/>
          <a:p>
            <a:fld id="{C955E30E-6A27-4271-B621-CE52EA89CA77}" type="slidenum">
              <a:rPr lang="en-PH" smtClean="0"/>
              <a:t>‹#›</a:t>
            </a:fld>
            <a:endParaRPr lang="en-PH"/>
          </a:p>
        </p:txBody>
      </p:sp>
    </p:spTree>
    <p:extLst>
      <p:ext uri="{BB962C8B-B14F-4D97-AF65-F5344CB8AC3E}">
        <p14:creationId xmlns:p14="http://schemas.microsoft.com/office/powerpoint/2010/main" val="12403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381B-2448-D651-2474-45AF802D9ABA}"/>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B8BD6444-035E-2582-B96B-CA8D4E18FFB0}"/>
              </a:ext>
            </a:extLst>
          </p:cNvPr>
          <p:cNvSpPr>
            <a:spLocks noGrp="1"/>
          </p:cNvSpPr>
          <p:nvPr>
            <p:ph type="dt" sz="half" idx="10"/>
          </p:nvPr>
        </p:nvSpPr>
        <p:spPr/>
        <p:txBody>
          <a:bodyPr/>
          <a:lstStyle/>
          <a:p>
            <a:fld id="{59C74C0A-949D-49FF-9C23-F34EAB973298}" type="datetimeFigureOut">
              <a:rPr lang="en-PH" smtClean="0"/>
              <a:t>11/10/2024</a:t>
            </a:fld>
            <a:endParaRPr lang="en-PH"/>
          </a:p>
        </p:txBody>
      </p:sp>
      <p:sp>
        <p:nvSpPr>
          <p:cNvPr id="4" name="Footer Placeholder 3">
            <a:extLst>
              <a:ext uri="{FF2B5EF4-FFF2-40B4-BE49-F238E27FC236}">
                <a16:creationId xmlns:a16="http://schemas.microsoft.com/office/drawing/2014/main" id="{FBF6D750-154D-1042-9B1A-83CFD79F84E4}"/>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D97D168A-526B-E088-C060-58CF6A4B93B5}"/>
              </a:ext>
            </a:extLst>
          </p:cNvPr>
          <p:cNvSpPr>
            <a:spLocks noGrp="1"/>
          </p:cNvSpPr>
          <p:nvPr>
            <p:ph type="sldNum" sz="quarter" idx="12"/>
          </p:nvPr>
        </p:nvSpPr>
        <p:spPr/>
        <p:txBody>
          <a:bodyPr/>
          <a:lstStyle/>
          <a:p>
            <a:fld id="{C955E30E-6A27-4271-B621-CE52EA89CA77}" type="slidenum">
              <a:rPr lang="en-PH" smtClean="0"/>
              <a:t>‹#›</a:t>
            </a:fld>
            <a:endParaRPr lang="en-PH"/>
          </a:p>
        </p:txBody>
      </p:sp>
    </p:spTree>
    <p:extLst>
      <p:ext uri="{BB962C8B-B14F-4D97-AF65-F5344CB8AC3E}">
        <p14:creationId xmlns:p14="http://schemas.microsoft.com/office/powerpoint/2010/main" val="2980464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171B24-0BA0-37BF-F77F-7563489B06A9}"/>
              </a:ext>
            </a:extLst>
          </p:cNvPr>
          <p:cNvSpPr>
            <a:spLocks noGrp="1"/>
          </p:cNvSpPr>
          <p:nvPr>
            <p:ph type="dt" sz="half" idx="10"/>
          </p:nvPr>
        </p:nvSpPr>
        <p:spPr/>
        <p:txBody>
          <a:bodyPr/>
          <a:lstStyle/>
          <a:p>
            <a:fld id="{59C74C0A-949D-49FF-9C23-F34EAB973298}" type="datetimeFigureOut">
              <a:rPr lang="en-PH" smtClean="0"/>
              <a:t>11/10/2024</a:t>
            </a:fld>
            <a:endParaRPr lang="en-PH"/>
          </a:p>
        </p:txBody>
      </p:sp>
      <p:sp>
        <p:nvSpPr>
          <p:cNvPr id="3" name="Footer Placeholder 2">
            <a:extLst>
              <a:ext uri="{FF2B5EF4-FFF2-40B4-BE49-F238E27FC236}">
                <a16:creationId xmlns:a16="http://schemas.microsoft.com/office/drawing/2014/main" id="{574FBE41-3953-41E9-166D-0BB0E6DDD330}"/>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D1388765-0167-EC4F-91A6-64B592D57654}"/>
              </a:ext>
            </a:extLst>
          </p:cNvPr>
          <p:cNvSpPr>
            <a:spLocks noGrp="1"/>
          </p:cNvSpPr>
          <p:nvPr>
            <p:ph type="sldNum" sz="quarter" idx="12"/>
          </p:nvPr>
        </p:nvSpPr>
        <p:spPr/>
        <p:txBody>
          <a:bodyPr/>
          <a:lstStyle/>
          <a:p>
            <a:fld id="{C955E30E-6A27-4271-B621-CE52EA89CA77}" type="slidenum">
              <a:rPr lang="en-PH" smtClean="0"/>
              <a:t>‹#›</a:t>
            </a:fld>
            <a:endParaRPr lang="en-PH"/>
          </a:p>
        </p:txBody>
      </p:sp>
    </p:spTree>
    <p:extLst>
      <p:ext uri="{BB962C8B-B14F-4D97-AF65-F5344CB8AC3E}">
        <p14:creationId xmlns:p14="http://schemas.microsoft.com/office/powerpoint/2010/main" val="2845589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565F3-0849-3B0B-600E-B773AF201F4B}"/>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41F3239F-6EB9-D643-88EF-007E387CDB3D}"/>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07A67DD3-E793-CD8E-08B8-79EDD5FFC113}"/>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3D97B-075D-F7B1-8817-8AF74B4EF34D}"/>
              </a:ext>
            </a:extLst>
          </p:cNvPr>
          <p:cNvSpPr>
            <a:spLocks noGrp="1"/>
          </p:cNvSpPr>
          <p:nvPr>
            <p:ph type="dt" sz="half" idx="10"/>
          </p:nvPr>
        </p:nvSpPr>
        <p:spPr/>
        <p:txBody>
          <a:bodyPr/>
          <a:lstStyle/>
          <a:p>
            <a:fld id="{59C74C0A-949D-49FF-9C23-F34EAB973298}" type="datetimeFigureOut">
              <a:rPr lang="en-PH" smtClean="0"/>
              <a:t>11/10/2024</a:t>
            </a:fld>
            <a:endParaRPr lang="en-PH"/>
          </a:p>
        </p:txBody>
      </p:sp>
      <p:sp>
        <p:nvSpPr>
          <p:cNvPr id="6" name="Footer Placeholder 5">
            <a:extLst>
              <a:ext uri="{FF2B5EF4-FFF2-40B4-BE49-F238E27FC236}">
                <a16:creationId xmlns:a16="http://schemas.microsoft.com/office/drawing/2014/main" id="{C92E47D7-0615-6663-AF57-08985A501FDB}"/>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8672555C-F93A-7373-DD52-A55C5CE6602C}"/>
              </a:ext>
            </a:extLst>
          </p:cNvPr>
          <p:cNvSpPr>
            <a:spLocks noGrp="1"/>
          </p:cNvSpPr>
          <p:nvPr>
            <p:ph type="sldNum" sz="quarter" idx="12"/>
          </p:nvPr>
        </p:nvSpPr>
        <p:spPr/>
        <p:txBody>
          <a:bodyPr/>
          <a:lstStyle/>
          <a:p>
            <a:fld id="{C955E30E-6A27-4271-B621-CE52EA89CA77}" type="slidenum">
              <a:rPr lang="en-PH" smtClean="0"/>
              <a:t>‹#›</a:t>
            </a:fld>
            <a:endParaRPr lang="en-PH"/>
          </a:p>
        </p:txBody>
      </p:sp>
    </p:spTree>
    <p:extLst>
      <p:ext uri="{BB962C8B-B14F-4D97-AF65-F5344CB8AC3E}">
        <p14:creationId xmlns:p14="http://schemas.microsoft.com/office/powerpoint/2010/main" val="1925107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37EA-CAE2-4D16-63F9-C4BD5BFDE70D}"/>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C38A772F-7DC2-6332-CF07-7DC3F7E2E4FE}"/>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1C2E1931-DB0D-EE71-223E-DDA8A5A0BD1F}"/>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99D75-A5DF-C01E-46FB-844E14509578}"/>
              </a:ext>
            </a:extLst>
          </p:cNvPr>
          <p:cNvSpPr>
            <a:spLocks noGrp="1"/>
          </p:cNvSpPr>
          <p:nvPr>
            <p:ph type="dt" sz="half" idx="10"/>
          </p:nvPr>
        </p:nvSpPr>
        <p:spPr/>
        <p:txBody>
          <a:bodyPr/>
          <a:lstStyle/>
          <a:p>
            <a:fld id="{59C74C0A-949D-49FF-9C23-F34EAB973298}" type="datetimeFigureOut">
              <a:rPr lang="en-PH" smtClean="0"/>
              <a:t>11/10/2024</a:t>
            </a:fld>
            <a:endParaRPr lang="en-PH"/>
          </a:p>
        </p:txBody>
      </p:sp>
      <p:sp>
        <p:nvSpPr>
          <p:cNvPr id="6" name="Footer Placeholder 5">
            <a:extLst>
              <a:ext uri="{FF2B5EF4-FFF2-40B4-BE49-F238E27FC236}">
                <a16:creationId xmlns:a16="http://schemas.microsoft.com/office/drawing/2014/main" id="{45A540D7-63DF-BF71-8595-719375F24D7E}"/>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B3715D6B-39A1-627D-B00F-DD026DEAFF88}"/>
              </a:ext>
            </a:extLst>
          </p:cNvPr>
          <p:cNvSpPr>
            <a:spLocks noGrp="1"/>
          </p:cNvSpPr>
          <p:nvPr>
            <p:ph type="sldNum" sz="quarter" idx="12"/>
          </p:nvPr>
        </p:nvSpPr>
        <p:spPr/>
        <p:txBody>
          <a:bodyPr/>
          <a:lstStyle/>
          <a:p>
            <a:fld id="{C955E30E-6A27-4271-B621-CE52EA89CA77}" type="slidenum">
              <a:rPr lang="en-PH" smtClean="0"/>
              <a:t>‹#›</a:t>
            </a:fld>
            <a:endParaRPr lang="en-PH"/>
          </a:p>
        </p:txBody>
      </p:sp>
    </p:spTree>
    <p:extLst>
      <p:ext uri="{BB962C8B-B14F-4D97-AF65-F5344CB8AC3E}">
        <p14:creationId xmlns:p14="http://schemas.microsoft.com/office/powerpoint/2010/main" val="507192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exampaperspractice.co.uk/"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35F232-3A23-CD8A-A16E-D35E34CCCA5C}"/>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6B768631-D0BB-8910-3916-59C4F025F0FC}"/>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a:extLst>
              <a:ext uri="{FF2B5EF4-FFF2-40B4-BE49-F238E27FC236}">
                <a16:creationId xmlns:a16="http://schemas.microsoft.com/office/drawing/2014/main" id="{F4DEB32D-1D99-2594-9B80-BA93D4A28AA8}"/>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59C74C0A-949D-49FF-9C23-F34EAB973298}" type="datetimeFigureOut">
              <a:rPr lang="en-PH" smtClean="0"/>
              <a:t>11/10/2024</a:t>
            </a:fld>
            <a:endParaRPr lang="en-PH"/>
          </a:p>
        </p:txBody>
      </p:sp>
      <p:sp>
        <p:nvSpPr>
          <p:cNvPr id="5" name="Footer Placeholder 4">
            <a:extLst>
              <a:ext uri="{FF2B5EF4-FFF2-40B4-BE49-F238E27FC236}">
                <a16:creationId xmlns:a16="http://schemas.microsoft.com/office/drawing/2014/main" id="{72C7FBA9-783A-8E74-D06C-C843C9961581}"/>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H"/>
          </a:p>
        </p:txBody>
      </p:sp>
      <p:sp>
        <p:nvSpPr>
          <p:cNvPr id="6" name="Slide Number Placeholder 5">
            <a:extLst>
              <a:ext uri="{FF2B5EF4-FFF2-40B4-BE49-F238E27FC236}">
                <a16:creationId xmlns:a16="http://schemas.microsoft.com/office/drawing/2014/main" id="{F769B540-C941-D959-453A-1914416DC672}"/>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C955E30E-6A27-4271-B621-CE52EA89CA77}" type="slidenum">
              <a:rPr lang="en-PH" smtClean="0"/>
              <a:t>‹#›</a:t>
            </a:fld>
            <a:endParaRPr lang="en-PH"/>
          </a:p>
        </p:txBody>
      </p:sp>
      <p:pic>
        <p:nvPicPr>
          <p:cNvPr id="11" name="Picture 10">
            <a:extLst>
              <a:ext uri="{FF2B5EF4-FFF2-40B4-BE49-F238E27FC236}">
                <a16:creationId xmlns:a16="http://schemas.microsoft.com/office/drawing/2014/main" id="{6A408EEB-68F2-BE06-45D6-8D68F3F22134}"/>
              </a:ext>
            </a:extLst>
          </p:cNvPr>
          <p:cNvPicPr>
            <a:picLocks noChangeAspect="1"/>
          </p:cNvPicPr>
          <p:nvPr userDrawn="1"/>
        </p:nvPicPr>
        <p:blipFill>
          <a:blip r:embed="rId13" cstate="print">
            <a:alphaModFix amt="5000"/>
            <a:extLst>
              <a:ext uri="{28A0092B-C50C-407E-A947-70E740481C1C}">
                <a14:useLocalDpi xmlns:a14="http://schemas.microsoft.com/office/drawing/2010/main" val="0"/>
              </a:ext>
            </a:extLst>
          </a:blip>
          <a:stretch>
            <a:fillRect/>
          </a:stretch>
        </p:blipFill>
        <p:spPr>
          <a:xfrm>
            <a:off x="3531289" y="2724641"/>
            <a:ext cx="11225420" cy="4661093"/>
          </a:xfrm>
          <a:prstGeom prst="rect">
            <a:avLst/>
          </a:prstGeom>
        </p:spPr>
      </p:pic>
      <p:sp>
        <p:nvSpPr>
          <p:cNvPr id="12" name="TextBox 7">
            <a:extLst>
              <a:ext uri="{FF2B5EF4-FFF2-40B4-BE49-F238E27FC236}">
                <a16:creationId xmlns:a16="http://schemas.microsoft.com/office/drawing/2014/main" id="{99F9D761-36BA-F8D1-A205-5A219BE516A5}"/>
              </a:ext>
            </a:extLst>
          </p:cNvPr>
          <p:cNvSpPr txBox="1"/>
          <p:nvPr userDrawn="1"/>
        </p:nvSpPr>
        <p:spPr>
          <a:xfrm>
            <a:off x="7172096" y="7341774"/>
            <a:ext cx="394380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0" i="0" dirty="0">
                <a:solidFill>
                  <a:schemeClr val="bg1">
                    <a:lumMod val="75000"/>
                  </a:schemeClr>
                </a:solidFill>
                <a:effectLst/>
                <a:latin typeface="Times New Roman" panose="02020603050405020304" pitchFamily="18" charset="0"/>
                <a:cs typeface="Times New Roman" panose="02020603050405020304" pitchFamily="18" charset="0"/>
              </a:rPr>
              <a:t>© 2024 Exams Papers Practice. All Rights Reserved</a:t>
            </a:r>
            <a:endParaRPr lang="en-PH" sz="1400" dirty="0">
              <a:solidFill>
                <a:schemeClr val="bg1">
                  <a:lumMod val="75000"/>
                </a:schemeClr>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BEE7758-0E63-7F21-ED3C-2A4A281FD0DD}"/>
              </a:ext>
            </a:extLst>
          </p:cNvPr>
          <p:cNvPicPr>
            <a:picLocks noChangeAspect="1"/>
          </p:cNvPicPr>
          <p:nvPr userDrawn="1"/>
        </p:nvPicPr>
        <p:blipFill>
          <a:blip r:embed="rId14" cstate="print">
            <a:alphaModFix amt="85000"/>
            <a:extLst>
              <a:ext uri="{28A0092B-C50C-407E-A947-70E740481C1C}">
                <a14:useLocalDpi xmlns:a14="http://schemas.microsoft.com/office/drawing/2010/main" val="0"/>
              </a:ext>
            </a:extLst>
          </a:blip>
          <a:stretch>
            <a:fillRect/>
          </a:stretch>
        </p:blipFill>
        <p:spPr>
          <a:xfrm>
            <a:off x="8098295" y="126680"/>
            <a:ext cx="2091410" cy="842015"/>
          </a:xfrm>
          <a:prstGeom prst="rect">
            <a:avLst/>
          </a:prstGeom>
        </p:spPr>
      </p:pic>
      <p:sp>
        <p:nvSpPr>
          <p:cNvPr id="14" name="Footer Placeholder 2">
            <a:extLst>
              <a:ext uri="{FF2B5EF4-FFF2-40B4-BE49-F238E27FC236}">
                <a16:creationId xmlns:a16="http://schemas.microsoft.com/office/drawing/2014/main" id="{E3C0BF1C-8A90-2C3C-07C9-46718EB7A3C1}"/>
              </a:ext>
            </a:extLst>
          </p:cNvPr>
          <p:cNvSpPr txBox="1">
            <a:spLocks/>
          </p:cNvSpPr>
          <p:nvPr userDrawn="1"/>
        </p:nvSpPr>
        <p:spPr>
          <a:xfrm>
            <a:off x="6215062" y="9469847"/>
            <a:ext cx="58578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500" dirty="0">
                <a:solidFill>
                  <a:schemeClr val="tx1">
                    <a:lumMod val="85000"/>
                    <a:lumOff val="15000"/>
                  </a:schemeClr>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www.exampaperspractice.co.uk</a:t>
            </a:r>
            <a:endParaRPr lang="en-GB" sz="15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4699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10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88.svg"/><Relationship Id="rId4" Type="http://schemas.openxmlformats.org/officeDocument/2006/relationships/image" Target="../media/image17.png"/><Relationship Id="rId9" Type="http://schemas.openxmlformats.org/officeDocument/2006/relationships/image" Target="../media/image87.png"/></Relationships>
</file>

<file path=ppt/slides/_rels/slide10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10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88.svg"/><Relationship Id="rId4" Type="http://schemas.openxmlformats.org/officeDocument/2006/relationships/image" Target="../media/image17.png"/><Relationship Id="rId9" Type="http://schemas.openxmlformats.org/officeDocument/2006/relationships/image" Target="../media/image87.png"/></Relationships>
</file>

<file path=ppt/slides/_rels/slide10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10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88.svg"/><Relationship Id="rId4" Type="http://schemas.openxmlformats.org/officeDocument/2006/relationships/image" Target="../media/image17.png"/><Relationship Id="rId9" Type="http://schemas.openxmlformats.org/officeDocument/2006/relationships/image" Target="../media/image87.png"/></Relationships>
</file>

<file path=ppt/slides/_rels/slide10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10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108.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10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59.svg"/><Relationship Id="rId4" Type="http://schemas.openxmlformats.org/officeDocument/2006/relationships/image" Target="../media/image17.png"/><Relationship Id="rId9" Type="http://schemas.openxmlformats.org/officeDocument/2006/relationships/image" Target="../media/image58.png"/></Relationships>
</file>

<file path=ppt/slides/_rels/slide11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59.svg"/><Relationship Id="rId4" Type="http://schemas.openxmlformats.org/officeDocument/2006/relationships/image" Target="../media/image17.png"/><Relationship Id="rId9" Type="http://schemas.openxmlformats.org/officeDocument/2006/relationships/image" Target="../media/image58.png"/></Relationships>
</file>

<file path=ppt/slides/_rels/slide11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59.svg"/><Relationship Id="rId4" Type="http://schemas.openxmlformats.org/officeDocument/2006/relationships/image" Target="../media/image17.png"/><Relationship Id="rId9" Type="http://schemas.openxmlformats.org/officeDocument/2006/relationships/image" Target="../media/image58.png"/></Relationships>
</file>

<file path=ppt/slides/_rels/slide11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59.svg"/><Relationship Id="rId4" Type="http://schemas.openxmlformats.org/officeDocument/2006/relationships/image" Target="../media/image17.png"/><Relationship Id="rId9" Type="http://schemas.openxmlformats.org/officeDocument/2006/relationships/image" Target="../media/image58.png"/></Relationships>
</file>

<file path=ppt/slides/_rels/slide11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59.svg"/><Relationship Id="rId4" Type="http://schemas.openxmlformats.org/officeDocument/2006/relationships/image" Target="../media/image17.png"/><Relationship Id="rId9" Type="http://schemas.openxmlformats.org/officeDocument/2006/relationships/image" Target="../media/image58.png"/></Relationships>
</file>

<file path=ppt/slides/_rels/slide11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12" Type="http://schemas.openxmlformats.org/officeDocument/2006/relationships/image" Target="../media/image8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87.png"/><Relationship Id="rId5" Type="http://schemas.openxmlformats.org/officeDocument/2006/relationships/image" Target="../media/image18.svg"/><Relationship Id="rId10" Type="http://schemas.openxmlformats.org/officeDocument/2006/relationships/image" Target="../media/image59.svg"/><Relationship Id="rId4" Type="http://schemas.openxmlformats.org/officeDocument/2006/relationships/image" Target="../media/image17.png"/><Relationship Id="rId9" Type="http://schemas.openxmlformats.org/officeDocument/2006/relationships/image" Target="../media/image58.png"/></Relationships>
</file>

<file path=ppt/slides/_rels/slide11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59.svg"/><Relationship Id="rId4" Type="http://schemas.openxmlformats.org/officeDocument/2006/relationships/image" Target="../media/image17.png"/><Relationship Id="rId9" Type="http://schemas.openxmlformats.org/officeDocument/2006/relationships/image" Target="../media/image58.png"/></Relationships>
</file>

<file path=ppt/slides/_rels/slide1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59.svg"/><Relationship Id="rId4" Type="http://schemas.openxmlformats.org/officeDocument/2006/relationships/image" Target="../media/image17.png"/><Relationship Id="rId9" Type="http://schemas.openxmlformats.org/officeDocument/2006/relationships/image" Target="../media/image58.png"/></Relationships>
</file>

<file path=ppt/slides/_rels/slide11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1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12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12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1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2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9.sv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10" Type="http://schemas.openxmlformats.org/officeDocument/2006/relationships/image" Target="../media/image29.svg"/><Relationship Id="rId4" Type="http://schemas.openxmlformats.org/officeDocument/2006/relationships/image" Target="../media/image32.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9.svg"/><Relationship Id="rId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jpeg"/><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6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6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9.sv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6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9.sv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66.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9.sv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8.svg"/><Relationship Id="rId7" Type="http://schemas.openxmlformats.org/officeDocument/2006/relationships/image" Target="../media/image6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9.sv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8.svg"/><Relationship Id="rId7" Type="http://schemas.openxmlformats.org/officeDocument/2006/relationships/image" Target="../media/image59.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9.png"/><Relationship Id="rId10"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8.svg"/><Relationship Id="rId7" Type="http://schemas.openxmlformats.org/officeDocument/2006/relationships/image" Target="../media/image6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7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59.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59.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7.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7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59.sv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81.sv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88.svg"/></Relationships>
</file>

<file path=ppt/slides/_rels/slide6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68.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6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88.svg"/></Relationships>
</file>

<file path=ppt/slides/_rels/slide7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7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7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7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90.svg"/></Relationships>
</file>

<file path=ppt/slides/_rels/slide7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7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78.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7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8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8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8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8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8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88.svg"/></Relationships>
</file>

<file path=ppt/slides/_rels/slide8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91.png"/><Relationship Id="rId4" Type="http://schemas.openxmlformats.org/officeDocument/2006/relationships/image" Target="../media/image17.png"/><Relationship Id="rId9" Type="http://schemas.openxmlformats.org/officeDocument/2006/relationships/image" Target="../media/image88.svg"/></Relationships>
</file>

<file path=ppt/slides/_rels/slide8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88.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8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88.svg"/><Relationship Id="rId4" Type="http://schemas.openxmlformats.org/officeDocument/2006/relationships/image" Target="../media/image17.png"/><Relationship Id="rId9" Type="http://schemas.openxmlformats.org/officeDocument/2006/relationships/image" Target="../media/image87.png"/></Relationships>
</file>

<file path=ppt/slides/_rels/slide9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93.svg"/><Relationship Id="rId4" Type="http://schemas.openxmlformats.org/officeDocument/2006/relationships/image" Target="../media/image17.png"/><Relationship Id="rId9" Type="http://schemas.openxmlformats.org/officeDocument/2006/relationships/image" Target="../media/image92.png"/></Relationships>
</file>

<file path=ppt/slides/_rels/slide9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9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9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9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9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10" Type="http://schemas.openxmlformats.org/officeDocument/2006/relationships/image" Target="../media/image88.svg"/><Relationship Id="rId4" Type="http://schemas.openxmlformats.org/officeDocument/2006/relationships/image" Target="../media/image17.png"/><Relationship Id="rId9" Type="http://schemas.openxmlformats.org/officeDocument/2006/relationships/image" Target="../media/image87.png"/></Relationships>
</file>

<file path=ppt/slides/_rels/slide9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9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_rels/slide9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BC7E-397B-1E0D-00A6-6E80ABE1D52A}"/>
              </a:ext>
            </a:extLst>
          </p:cNvPr>
          <p:cNvSpPr>
            <a:spLocks noGrp="1"/>
          </p:cNvSpPr>
          <p:nvPr/>
        </p:nvSpPr>
        <p:spPr>
          <a:xfrm>
            <a:off x="3648075" y="1787695"/>
            <a:ext cx="10991850" cy="256030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5400" dirty="0"/>
              <a:t>Cambridge International </a:t>
            </a:r>
            <a:br>
              <a:rPr lang="en-US" sz="5400" dirty="0"/>
            </a:br>
            <a:r>
              <a:rPr lang="en-US" sz="5400" dirty="0"/>
              <a:t>AS Level Computer Science </a:t>
            </a:r>
            <a:br>
              <a:rPr lang="en-US" sz="5400" dirty="0"/>
            </a:br>
            <a:r>
              <a:rPr lang="en-US" sz="5400" dirty="0"/>
              <a:t>(9618) – Revision Notes</a:t>
            </a:r>
            <a:endParaRPr lang="en-GB" sz="5400" dirty="0"/>
          </a:p>
        </p:txBody>
      </p:sp>
      <p:sp>
        <p:nvSpPr>
          <p:cNvPr id="3" name="Subtitle 2">
            <a:extLst>
              <a:ext uri="{FF2B5EF4-FFF2-40B4-BE49-F238E27FC236}">
                <a16:creationId xmlns:a16="http://schemas.microsoft.com/office/drawing/2014/main" id="{EA4ACD2A-9186-B634-5138-FDEBE48B9D42}"/>
              </a:ext>
            </a:extLst>
          </p:cNvPr>
          <p:cNvSpPr>
            <a:spLocks noGrp="1"/>
          </p:cNvSpPr>
          <p:nvPr/>
        </p:nvSpPr>
        <p:spPr>
          <a:xfrm>
            <a:off x="4762500" y="5396333"/>
            <a:ext cx="8763000" cy="2743200"/>
          </a:xfrm>
          <a:prstGeom prst="rect">
            <a:avLst/>
          </a:prstGeom>
        </p:spPr>
        <p:txBody>
          <a:bodyPr vert="horz" lIns="91440" tIns="45720" rIns="91440" bIns="45720" rtlCol="0">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t>This pack is intended for students to who are taking CIE AS Level in Computer Science, either in preparation for their AS exam, or more likely </a:t>
            </a:r>
            <a:r>
              <a:rPr lang="en-GB" sz="3200" u="sng" dirty="0"/>
              <a:t>alongside year 2 </a:t>
            </a:r>
            <a:r>
              <a:rPr lang="en-GB" sz="3200" dirty="0"/>
              <a:t>of the course to improve fluency, recall and pace on AS topics. It could be used as </a:t>
            </a:r>
            <a:r>
              <a:rPr lang="en-GB" sz="3200" u="sng" dirty="0"/>
              <a:t>lesson starters</a:t>
            </a:r>
            <a:r>
              <a:rPr lang="en-GB" sz="3200" dirty="0"/>
              <a:t>, or supplied to students for </a:t>
            </a:r>
            <a:r>
              <a:rPr lang="en-GB" sz="3200" u="sng" dirty="0"/>
              <a:t>independent use.</a:t>
            </a:r>
          </a:p>
        </p:txBody>
      </p:sp>
      <p:sp>
        <p:nvSpPr>
          <p:cNvPr id="4" name="Rectangle 3">
            <a:extLst>
              <a:ext uri="{FF2B5EF4-FFF2-40B4-BE49-F238E27FC236}">
                <a16:creationId xmlns:a16="http://schemas.microsoft.com/office/drawing/2014/main" id="{25467DD8-3D42-AC90-0341-D77B6DCDD76E}"/>
              </a:ext>
            </a:extLst>
          </p:cNvPr>
          <p:cNvSpPr/>
          <p:nvPr/>
        </p:nvSpPr>
        <p:spPr>
          <a:xfrm>
            <a:off x="3648075" y="4497169"/>
            <a:ext cx="10991850" cy="646331"/>
          </a:xfrm>
          <a:prstGeom prst="rect">
            <a:avLst/>
          </a:prstGeom>
          <a:solidFill>
            <a:schemeClr val="accent4"/>
          </a:solidFill>
        </p:spPr>
        <p:style>
          <a:lnRef idx="0">
            <a:schemeClr val="accent5"/>
          </a:lnRef>
          <a:fillRef idx="3">
            <a:schemeClr val="accent5"/>
          </a:fillRef>
          <a:effectRef idx="3">
            <a:schemeClr val="accent5"/>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dirty="0"/>
              <a:t>Data Types and Structures</a:t>
            </a:r>
          </a:p>
        </p:txBody>
      </p:sp>
    </p:spTree>
    <p:extLst>
      <p:ext uri="{BB962C8B-B14F-4D97-AF65-F5344CB8AC3E}">
        <p14:creationId xmlns:p14="http://schemas.microsoft.com/office/powerpoint/2010/main" val="4270269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TextBox 5"/>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13.2 Record Type</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Freeform 7"/>
          <p:cNvSpPr/>
          <p:nvPr/>
        </p:nvSpPr>
        <p:spPr>
          <a:xfrm>
            <a:off x="2402181" y="3371171"/>
            <a:ext cx="13699299" cy="5029668"/>
          </a:xfrm>
          <a:custGeom>
            <a:avLst/>
            <a:gdLst/>
            <a:ahLst/>
            <a:cxnLst/>
            <a:rect l="l" t="t" r="r" b="b"/>
            <a:pathLst>
              <a:path w="13699299" h="5029668">
                <a:moveTo>
                  <a:pt x="0" y="0"/>
                </a:moveTo>
                <a:lnTo>
                  <a:pt x="13699299" y="0"/>
                </a:lnTo>
                <a:lnTo>
                  <a:pt x="13699299" y="5029669"/>
                </a:lnTo>
                <a:lnTo>
                  <a:pt x="0" y="5029669"/>
                </a:lnTo>
                <a:lnTo>
                  <a:pt x="0" y="0"/>
                </a:lnTo>
                <a:close/>
              </a:path>
            </a:pathLst>
          </a:custGeom>
          <a:blipFill>
            <a:blip r:embed="rId4"/>
            <a:stretch>
              <a:fillRect t="-21437" b="-16600"/>
            </a:stretch>
          </a:blipFill>
        </p:spPr>
        <p:txBody>
          <a:bodyPr/>
          <a:lstStyle/>
          <a:p>
            <a:endParaRPr lang="en-PH"/>
          </a:p>
        </p:txBody>
      </p:sp>
      <p:sp>
        <p:nvSpPr>
          <p:cNvPr id="8" name="TextBox 8"/>
          <p:cNvSpPr txBox="1"/>
          <p:nvPr/>
        </p:nvSpPr>
        <p:spPr>
          <a:xfrm>
            <a:off x="402046" y="1877010"/>
            <a:ext cx="5474670"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Pseudocode</a:t>
            </a:r>
          </a:p>
        </p:txBody>
      </p:sp>
      <p:sp>
        <p:nvSpPr>
          <p:cNvPr id="9" name="TextBox 9"/>
          <p:cNvSpPr txBox="1"/>
          <p:nvPr/>
        </p:nvSpPr>
        <p:spPr>
          <a:xfrm>
            <a:off x="402046" y="2694896"/>
            <a:ext cx="16218276"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record type for </a:t>
            </a:r>
            <a:r>
              <a:rPr lang="en-US" sz="3000" b="1" i="1">
                <a:solidFill>
                  <a:srgbClr val="000000"/>
                </a:solidFill>
                <a:latin typeface="Open Sans Bold Italics"/>
                <a:ea typeface="Open Sans Bold Italics"/>
                <a:cs typeface="Open Sans Bold Italics"/>
                <a:sym typeface="Open Sans Bold Italics"/>
              </a:rPr>
              <a:t>PRODUCT</a:t>
            </a:r>
            <a:r>
              <a:rPr lang="en-US" sz="3000">
                <a:solidFill>
                  <a:srgbClr val="000000"/>
                </a:solidFill>
                <a:latin typeface="Open Sans"/>
                <a:ea typeface="Open Sans"/>
                <a:cs typeface="Open Sans"/>
                <a:sym typeface="Open Sans"/>
              </a:rPr>
              <a:t> could look like this: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2821302" y="2970309"/>
            <a:ext cx="5834567" cy="5673933"/>
            <a:chOff x="0" y="0"/>
            <a:chExt cx="1356329" cy="1318987"/>
          </a:xfrm>
        </p:grpSpPr>
        <p:sp>
          <p:nvSpPr>
            <p:cNvPr id="8" name="Freeform 8"/>
            <p:cNvSpPr/>
            <p:nvPr/>
          </p:nvSpPr>
          <p:spPr>
            <a:xfrm>
              <a:off x="0" y="0"/>
              <a:ext cx="1356329" cy="1318987"/>
            </a:xfrm>
            <a:custGeom>
              <a:avLst/>
              <a:gdLst/>
              <a:ahLst/>
              <a:cxnLst/>
              <a:rect l="l" t="t" r="r" b="b"/>
              <a:pathLst>
                <a:path w="1356329" h="1318987">
                  <a:moveTo>
                    <a:pt x="67672" y="0"/>
                  </a:moveTo>
                  <a:lnTo>
                    <a:pt x="1288657" y="0"/>
                  </a:lnTo>
                  <a:cubicBezTo>
                    <a:pt x="1326031" y="0"/>
                    <a:pt x="1356329" y="30298"/>
                    <a:pt x="1356329" y="67672"/>
                  </a:cubicBezTo>
                  <a:lnTo>
                    <a:pt x="1356329" y="1251315"/>
                  </a:lnTo>
                  <a:cubicBezTo>
                    <a:pt x="1356329" y="1269263"/>
                    <a:pt x="1349199" y="1286476"/>
                    <a:pt x="1336508" y="1299167"/>
                  </a:cubicBezTo>
                  <a:cubicBezTo>
                    <a:pt x="1323817" y="1311858"/>
                    <a:pt x="1306605" y="1318987"/>
                    <a:pt x="1288657" y="1318987"/>
                  </a:cubicBezTo>
                  <a:lnTo>
                    <a:pt x="67672" y="1318987"/>
                  </a:lnTo>
                  <a:cubicBezTo>
                    <a:pt x="30298" y="1318987"/>
                    <a:pt x="0" y="1288690"/>
                    <a:pt x="0" y="1251315"/>
                  </a:cubicBezTo>
                  <a:lnTo>
                    <a:pt x="0" y="67672"/>
                  </a:lnTo>
                  <a:cubicBezTo>
                    <a:pt x="0" y="49724"/>
                    <a:pt x="7130" y="32512"/>
                    <a:pt x="19821" y="19821"/>
                  </a:cubicBezTo>
                  <a:cubicBezTo>
                    <a:pt x="32512" y="7130"/>
                    <a:pt x="49724" y="0"/>
                    <a:pt x="67672" y="0"/>
                  </a:cubicBezTo>
                  <a:close/>
                </a:path>
              </a:pathLst>
            </a:custGeom>
            <a:gradFill rotWithShape="1">
              <a:gsLst>
                <a:gs pos="0">
                  <a:srgbClr val="0CC0DF">
                    <a:alpha val="20000"/>
                  </a:srgbClr>
                </a:gs>
                <a:gs pos="100000">
                  <a:srgbClr val="FFDE59">
                    <a:alpha val="20000"/>
                  </a:srgbClr>
                </a:gs>
              </a:gsLst>
              <a:lin ang="0"/>
            </a:gradFill>
          </p:spPr>
          <p:txBody>
            <a:bodyPr/>
            <a:lstStyle/>
            <a:p>
              <a:endParaRPr lang="en-PH"/>
            </a:p>
          </p:txBody>
        </p:sp>
        <p:sp>
          <p:nvSpPr>
            <p:cNvPr id="9" name="TextBox 9"/>
            <p:cNvSpPr txBox="1"/>
            <p:nvPr/>
          </p:nvSpPr>
          <p:spPr>
            <a:xfrm>
              <a:off x="0" y="-28575"/>
              <a:ext cx="1356329" cy="1347562"/>
            </a:xfrm>
            <a:prstGeom prst="rect">
              <a:avLst/>
            </a:prstGeom>
          </p:spPr>
          <p:txBody>
            <a:bodyPr lIns="50800" tIns="50800" rIns="50800" bIns="50800" rtlCol="0" anchor="ctr"/>
            <a:lstStyle/>
            <a:p>
              <a:pPr algn="ctr">
                <a:lnSpc>
                  <a:spcPts val="2595"/>
                </a:lnSpc>
              </a:pPr>
              <a:endParaRPr/>
            </a:p>
          </p:txBody>
        </p:sp>
      </p:grpSp>
      <p:sp>
        <p:nvSpPr>
          <p:cNvPr id="10" name="TextBox 10"/>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1" name="TextBox 11"/>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grpSp>
        <p:nvGrpSpPr>
          <p:cNvPr id="12" name="Group 12"/>
          <p:cNvGrpSpPr/>
          <p:nvPr/>
        </p:nvGrpSpPr>
        <p:grpSpPr>
          <a:xfrm>
            <a:off x="2996875" y="4025871"/>
            <a:ext cx="5447724" cy="1388744"/>
            <a:chOff x="0" y="0"/>
            <a:chExt cx="1266402" cy="322833"/>
          </a:xfrm>
        </p:grpSpPr>
        <p:sp>
          <p:nvSpPr>
            <p:cNvPr id="13" name="Freeform 13"/>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alpha val="19608"/>
              </a:srgbClr>
            </a:solidFill>
          </p:spPr>
          <p:txBody>
            <a:bodyPr/>
            <a:lstStyle/>
            <a:p>
              <a:endParaRPr lang="en-PH"/>
            </a:p>
          </p:txBody>
        </p:sp>
        <p:sp>
          <p:nvSpPr>
            <p:cNvPr id="14" name="TextBox 14"/>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3014723" y="5555000"/>
            <a:ext cx="5447724" cy="1388744"/>
            <a:chOff x="0" y="0"/>
            <a:chExt cx="1266402" cy="322833"/>
          </a:xfrm>
        </p:grpSpPr>
        <p:sp>
          <p:nvSpPr>
            <p:cNvPr id="16" name="Freeform 16"/>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alpha val="19608"/>
              </a:srgbClr>
            </a:solidFill>
          </p:spPr>
          <p:txBody>
            <a:bodyPr/>
            <a:lstStyle/>
            <a:p>
              <a:endParaRPr lang="en-PH"/>
            </a:p>
          </p:txBody>
        </p:sp>
        <p:sp>
          <p:nvSpPr>
            <p:cNvPr id="17" name="TextBox 17"/>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4510914" y="3039515"/>
            <a:ext cx="2419646" cy="846067"/>
          </a:xfrm>
          <a:prstGeom prst="rect">
            <a:avLst/>
          </a:prstGeom>
        </p:spPr>
        <p:txBody>
          <a:bodyPr lIns="0" tIns="0" rIns="0" bIns="0" rtlCol="0" anchor="t">
            <a:spAutoFit/>
          </a:bodyPr>
          <a:lstStyle/>
          <a:p>
            <a:pPr algn="ctr">
              <a:lnSpc>
                <a:spcPts val="6931"/>
              </a:lnSpc>
            </a:pPr>
            <a:r>
              <a:rPr lang="en-US" sz="4951">
                <a:solidFill>
                  <a:srgbClr val="000000">
                    <a:alpha val="19608"/>
                  </a:srgbClr>
                </a:solidFill>
                <a:latin typeface="Alatsi"/>
                <a:ea typeface="Alatsi"/>
                <a:cs typeface="Alatsi"/>
                <a:sym typeface="Alatsi"/>
              </a:rPr>
              <a:t>Insert</a:t>
            </a:r>
          </a:p>
        </p:txBody>
      </p:sp>
      <p:grpSp>
        <p:nvGrpSpPr>
          <p:cNvPr id="19" name="Group 19"/>
          <p:cNvGrpSpPr/>
          <p:nvPr/>
        </p:nvGrpSpPr>
        <p:grpSpPr>
          <a:xfrm>
            <a:off x="8994294" y="2970309"/>
            <a:ext cx="5834567" cy="5673933"/>
            <a:chOff x="0" y="0"/>
            <a:chExt cx="1356329" cy="1318987"/>
          </a:xfrm>
        </p:grpSpPr>
        <p:sp>
          <p:nvSpPr>
            <p:cNvPr id="20" name="Freeform 20"/>
            <p:cNvSpPr/>
            <p:nvPr/>
          </p:nvSpPr>
          <p:spPr>
            <a:xfrm>
              <a:off x="0" y="0"/>
              <a:ext cx="1356329" cy="1318987"/>
            </a:xfrm>
            <a:custGeom>
              <a:avLst/>
              <a:gdLst/>
              <a:ahLst/>
              <a:cxnLst/>
              <a:rect l="l" t="t" r="r" b="b"/>
              <a:pathLst>
                <a:path w="1356329" h="1318987">
                  <a:moveTo>
                    <a:pt x="67672" y="0"/>
                  </a:moveTo>
                  <a:lnTo>
                    <a:pt x="1288657" y="0"/>
                  </a:lnTo>
                  <a:cubicBezTo>
                    <a:pt x="1326031" y="0"/>
                    <a:pt x="1356329" y="30298"/>
                    <a:pt x="1356329" y="67672"/>
                  </a:cubicBezTo>
                  <a:lnTo>
                    <a:pt x="1356329" y="1251315"/>
                  </a:lnTo>
                  <a:cubicBezTo>
                    <a:pt x="1356329" y="1269263"/>
                    <a:pt x="1349199" y="1286476"/>
                    <a:pt x="1336508" y="1299167"/>
                  </a:cubicBezTo>
                  <a:cubicBezTo>
                    <a:pt x="1323817" y="1311858"/>
                    <a:pt x="1306605" y="1318987"/>
                    <a:pt x="1288657" y="1318987"/>
                  </a:cubicBezTo>
                  <a:lnTo>
                    <a:pt x="67672" y="1318987"/>
                  </a:lnTo>
                  <a:cubicBezTo>
                    <a:pt x="30298" y="1318987"/>
                    <a:pt x="0" y="1288690"/>
                    <a:pt x="0" y="1251315"/>
                  </a:cubicBezTo>
                  <a:lnTo>
                    <a:pt x="0" y="67672"/>
                  </a:lnTo>
                  <a:cubicBezTo>
                    <a:pt x="0" y="49724"/>
                    <a:pt x="7130" y="32512"/>
                    <a:pt x="19821" y="19821"/>
                  </a:cubicBezTo>
                  <a:cubicBezTo>
                    <a:pt x="32512" y="7130"/>
                    <a:pt x="49724" y="0"/>
                    <a:pt x="67672" y="0"/>
                  </a:cubicBezTo>
                  <a:close/>
                </a:path>
              </a:pathLst>
            </a:custGeom>
            <a:gradFill rotWithShape="1">
              <a:gsLst>
                <a:gs pos="0">
                  <a:srgbClr val="0CC0DF">
                    <a:alpha val="100000"/>
                  </a:srgbClr>
                </a:gs>
                <a:gs pos="100000">
                  <a:srgbClr val="FFDE59">
                    <a:alpha val="100000"/>
                  </a:srgbClr>
                </a:gs>
              </a:gsLst>
              <a:lin ang="0"/>
            </a:gradFill>
          </p:spPr>
          <p:txBody>
            <a:bodyPr/>
            <a:lstStyle/>
            <a:p>
              <a:endParaRPr lang="en-PH"/>
            </a:p>
          </p:txBody>
        </p:sp>
        <p:sp>
          <p:nvSpPr>
            <p:cNvPr id="21" name="TextBox 21"/>
            <p:cNvSpPr txBox="1"/>
            <p:nvPr/>
          </p:nvSpPr>
          <p:spPr>
            <a:xfrm>
              <a:off x="0" y="-28575"/>
              <a:ext cx="1356329" cy="1347562"/>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9169867" y="4025871"/>
            <a:ext cx="5447724" cy="1388744"/>
            <a:chOff x="0" y="0"/>
            <a:chExt cx="1266402" cy="322833"/>
          </a:xfrm>
        </p:grpSpPr>
        <p:sp>
          <p:nvSpPr>
            <p:cNvPr id="23" name="Freeform 23"/>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solidFill>
          </p:spPr>
          <p:txBody>
            <a:bodyPr/>
            <a:lstStyle/>
            <a:p>
              <a:endParaRPr lang="en-PH"/>
            </a:p>
          </p:txBody>
        </p:sp>
        <p:sp>
          <p:nvSpPr>
            <p:cNvPr id="24" name="TextBox 24"/>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grpSp>
        <p:nvGrpSpPr>
          <p:cNvPr id="25" name="Group 25"/>
          <p:cNvGrpSpPr/>
          <p:nvPr/>
        </p:nvGrpSpPr>
        <p:grpSpPr>
          <a:xfrm>
            <a:off x="9187715" y="5555000"/>
            <a:ext cx="5447724" cy="1388744"/>
            <a:chOff x="0" y="0"/>
            <a:chExt cx="1266402" cy="322833"/>
          </a:xfrm>
        </p:grpSpPr>
        <p:sp>
          <p:nvSpPr>
            <p:cNvPr id="26" name="Freeform 26"/>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solidFill>
          </p:spPr>
          <p:txBody>
            <a:bodyPr/>
            <a:lstStyle/>
            <a:p>
              <a:endParaRPr lang="en-PH"/>
            </a:p>
          </p:txBody>
        </p:sp>
        <p:sp>
          <p:nvSpPr>
            <p:cNvPr id="27" name="TextBox 27"/>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sp>
        <p:nvSpPr>
          <p:cNvPr id="28" name="TextBox 28"/>
          <p:cNvSpPr txBox="1"/>
          <p:nvPr/>
        </p:nvSpPr>
        <p:spPr>
          <a:xfrm>
            <a:off x="10683906" y="3039515"/>
            <a:ext cx="2419646" cy="846067"/>
          </a:xfrm>
          <a:prstGeom prst="rect">
            <a:avLst/>
          </a:prstGeom>
        </p:spPr>
        <p:txBody>
          <a:bodyPr lIns="0" tIns="0" rIns="0" bIns="0" rtlCol="0" anchor="t">
            <a:spAutoFit/>
          </a:bodyPr>
          <a:lstStyle/>
          <a:p>
            <a:pPr algn="ctr">
              <a:lnSpc>
                <a:spcPts val="6931"/>
              </a:lnSpc>
            </a:pPr>
            <a:r>
              <a:rPr lang="en-US" sz="4951">
                <a:solidFill>
                  <a:srgbClr val="000000"/>
                </a:solidFill>
                <a:latin typeface="Alatsi"/>
                <a:ea typeface="Alatsi"/>
                <a:cs typeface="Alatsi"/>
                <a:sym typeface="Alatsi"/>
              </a:rPr>
              <a:t>Delete</a:t>
            </a:r>
          </a:p>
        </p:txBody>
      </p:sp>
      <p:sp>
        <p:nvSpPr>
          <p:cNvPr id="29" name="TextBox 29"/>
          <p:cNvSpPr txBox="1"/>
          <p:nvPr/>
        </p:nvSpPr>
        <p:spPr>
          <a:xfrm>
            <a:off x="4089102" y="4123893"/>
            <a:ext cx="3263271" cy="1139296"/>
          </a:xfrm>
          <a:prstGeom prst="rect">
            <a:avLst/>
          </a:prstGeom>
        </p:spPr>
        <p:txBody>
          <a:bodyPr lIns="0" tIns="0" rIns="0" bIns="0" rtlCol="0" anchor="t">
            <a:spAutoFit/>
          </a:bodyPr>
          <a:lstStyle/>
          <a:p>
            <a:pPr algn="ctr">
              <a:lnSpc>
                <a:spcPts val="4593"/>
              </a:lnSpc>
            </a:pPr>
            <a:r>
              <a:rPr lang="en-US" sz="3280">
                <a:solidFill>
                  <a:srgbClr val="000000">
                    <a:alpha val="19608"/>
                  </a:srgbClr>
                </a:solidFill>
                <a:latin typeface="Alatsi"/>
                <a:ea typeface="Alatsi"/>
                <a:cs typeface="Alatsi"/>
                <a:sym typeface="Alatsi"/>
              </a:rPr>
              <a:t>at the </a:t>
            </a:r>
            <a:r>
              <a:rPr lang="en-US" sz="3280" u="sng">
                <a:solidFill>
                  <a:srgbClr val="019D97">
                    <a:alpha val="19608"/>
                  </a:srgbClr>
                </a:solidFill>
                <a:latin typeface="Alatsi"/>
                <a:ea typeface="Alatsi"/>
                <a:cs typeface="Alatsi"/>
                <a:sym typeface="Alatsi"/>
              </a:rPr>
              <a:t>beginning</a:t>
            </a:r>
            <a:r>
              <a:rPr lang="en-US" sz="3280" u="sng">
                <a:solidFill>
                  <a:srgbClr val="000000">
                    <a:alpha val="19608"/>
                  </a:srgbClr>
                </a:solidFill>
                <a:latin typeface="Alatsi"/>
                <a:ea typeface="Alatsi"/>
                <a:cs typeface="Alatsi"/>
                <a:sym typeface="Alatsi"/>
              </a:rPr>
              <a:t> </a:t>
            </a:r>
            <a:r>
              <a:rPr lang="en-US" sz="3280">
                <a:solidFill>
                  <a:srgbClr val="000000">
                    <a:alpha val="19608"/>
                  </a:srgbClr>
                </a:solidFill>
                <a:latin typeface="Alatsi"/>
                <a:ea typeface="Alatsi"/>
                <a:cs typeface="Alatsi"/>
                <a:sym typeface="Alatsi"/>
              </a:rPr>
              <a:t>of the list</a:t>
            </a:r>
          </a:p>
        </p:txBody>
      </p:sp>
      <p:sp>
        <p:nvSpPr>
          <p:cNvPr id="30" name="TextBox 30"/>
          <p:cNvSpPr txBox="1"/>
          <p:nvPr/>
        </p:nvSpPr>
        <p:spPr>
          <a:xfrm>
            <a:off x="4089102" y="5648835"/>
            <a:ext cx="3263271" cy="1139296"/>
          </a:xfrm>
          <a:prstGeom prst="rect">
            <a:avLst/>
          </a:prstGeom>
        </p:spPr>
        <p:txBody>
          <a:bodyPr lIns="0" tIns="0" rIns="0" bIns="0" rtlCol="0" anchor="t">
            <a:spAutoFit/>
          </a:bodyPr>
          <a:lstStyle/>
          <a:p>
            <a:pPr algn="ctr">
              <a:lnSpc>
                <a:spcPts val="4593"/>
              </a:lnSpc>
            </a:pPr>
            <a:r>
              <a:rPr lang="en-US" sz="3280">
                <a:solidFill>
                  <a:srgbClr val="000000">
                    <a:alpha val="19608"/>
                  </a:srgbClr>
                </a:solidFill>
                <a:latin typeface="Alatsi"/>
                <a:ea typeface="Alatsi"/>
                <a:cs typeface="Alatsi"/>
                <a:sym typeface="Alatsi"/>
              </a:rPr>
              <a:t>at the </a:t>
            </a:r>
            <a:r>
              <a:rPr lang="en-US" sz="3280" u="sng">
                <a:solidFill>
                  <a:srgbClr val="019D97">
                    <a:alpha val="19608"/>
                  </a:srgbClr>
                </a:solidFill>
                <a:latin typeface="Alatsi"/>
                <a:ea typeface="Alatsi"/>
                <a:cs typeface="Alatsi"/>
                <a:sym typeface="Alatsi"/>
              </a:rPr>
              <a:t>end</a:t>
            </a:r>
          </a:p>
          <a:p>
            <a:pPr algn="ctr">
              <a:lnSpc>
                <a:spcPts val="4593"/>
              </a:lnSpc>
            </a:pPr>
            <a:r>
              <a:rPr lang="en-US" sz="3280">
                <a:solidFill>
                  <a:srgbClr val="000000">
                    <a:alpha val="19608"/>
                  </a:srgbClr>
                </a:solidFill>
                <a:latin typeface="Alatsi"/>
                <a:ea typeface="Alatsi"/>
                <a:cs typeface="Alatsi"/>
                <a:sym typeface="Alatsi"/>
              </a:rPr>
              <a:t> of the list</a:t>
            </a:r>
          </a:p>
        </p:txBody>
      </p:sp>
      <p:sp>
        <p:nvSpPr>
          <p:cNvPr id="31" name="TextBox 31"/>
          <p:cNvSpPr txBox="1"/>
          <p:nvPr/>
        </p:nvSpPr>
        <p:spPr>
          <a:xfrm>
            <a:off x="10279942" y="4123893"/>
            <a:ext cx="3263271" cy="1139296"/>
          </a:xfrm>
          <a:prstGeom prst="rect">
            <a:avLst/>
          </a:prstGeom>
        </p:spPr>
        <p:txBody>
          <a:bodyPr lIns="0" tIns="0" rIns="0" bIns="0" rtlCol="0" anchor="t">
            <a:spAutoFit/>
          </a:bodyPr>
          <a:lstStyle/>
          <a:p>
            <a:pPr algn="ctr">
              <a:lnSpc>
                <a:spcPts val="4593"/>
              </a:lnSpc>
            </a:pPr>
            <a:r>
              <a:rPr lang="en-US" sz="3280">
                <a:solidFill>
                  <a:srgbClr val="000000"/>
                </a:solidFill>
                <a:latin typeface="Alatsi"/>
                <a:ea typeface="Alatsi"/>
                <a:cs typeface="Alatsi"/>
                <a:sym typeface="Alatsi"/>
              </a:rPr>
              <a:t>at the </a:t>
            </a:r>
            <a:r>
              <a:rPr lang="en-US" sz="3280" u="sng">
                <a:solidFill>
                  <a:srgbClr val="019D97"/>
                </a:solidFill>
                <a:latin typeface="Alatsi"/>
                <a:ea typeface="Alatsi"/>
                <a:cs typeface="Alatsi"/>
                <a:sym typeface="Alatsi"/>
              </a:rPr>
              <a:t>beginning</a:t>
            </a:r>
            <a:r>
              <a:rPr lang="en-US" sz="3280" u="sng">
                <a:solidFill>
                  <a:srgbClr val="000000"/>
                </a:solidFill>
                <a:latin typeface="Alatsi"/>
                <a:ea typeface="Alatsi"/>
                <a:cs typeface="Alatsi"/>
                <a:sym typeface="Alatsi"/>
              </a:rPr>
              <a:t> </a:t>
            </a:r>
            <a:r>
              <a:rPr lang="en-US" sz="3280">
                <a:solidFill>
                  <a:srgbClr val="000000"/>
                </a:solidFill>
                <a:latin typeface="Alatsi"/>
                <a:ea typeface="Alatsi"/>
                <a:cs typeface="Alatsi"/>
                <a:sym typeface="Alatsi"/>
              </a:rPr>
              <a:t>of the list</a:t>
            </a:r>
          </a:p>
        </p:txBody>
      </p:sp>
      <p:sp>
        <p:nvSpPr>
          <p:cNvPr id="32" name="TextBox 32"/>
          <p:cNvSpPr txBox="1"/>
          <p:nvPr/>
        </p:nvSpPr>
        <p:spPr>
          <a:xfrm>
            <a:off x="10279942" y="5648835"/>
            <a:ext cx="3263271" cy="1139296"/>
          </a:xfrm>
          <a:prstGeom prst="rect">
            <a:avLst/>
          </a:prstGeom>
        </p:spPr>
        <p:txBody>
          <a:bodyPr lIns="0" tIns="0" rIns="0" bIns="0" rtlCol="0" anchor="t">
            <a:spAutoFit/>
          </a:bodyPr>
          <a:lstStyle/>
          <a:p>
            <a:pPr algn="ctr">
              <a:lnSpc>
                <a:spcPts val="4593"/>
              </a:lnSpc>
            </a:pPr>
            <a:r>
              <a:rPr lang="en-US" sz="3280">
                <a:solidFill>
                  <a:srgbClr val="000000"/>
                </a:solidFill>
                <a:latin typeface="Alatsi"/>
                <a:ea typeface="Alatsi"/>
                <a:cs typeface="Alatsi"/>
                <a:sym typeface="Alatsi"/>
              </a:rPr>
              <a:t>at the </a:t>
            </a:r>
            <a:r>
              <a:rPr lang="en-US" sz="3280" u="sng">
                <a:solidFill>
                  <a:srgbClr val="019D97"/>
                </a:solidFill>
                <a:latin typeface="Alatsi"/>
                <a:ea typeface="Alatsi"/>
                <a:cs typeface="Alatsi"/>
                <a:sym typeface="Alatsi"/>
              </a:rPr>
              <a:t>end</a:t>
            </a:r>
          </a:p>
          <a:p>
            <a:pPr algn="ctr">
              <a:lnSpc>
                <a:spcPts val="4593"/>
              </a:lnSpc>
            </a:pPr>
            <a:r>
              <a:rPr lang="en-US" sz="3280">
                <a:solidFill>
                  <a:srgbClr val="000000"/>
                </a:solidFill>
                <a:latin typeface="Alatsi"/>
                <a:ea typeface="Alatsi"/>
                <a:cs typeface="Alatsi"/>
                <a:sym typeface="Alatsi"/>
              </a:rPr>
              <a:t> of the list</a:t>
            </a:r>
          </a:p>
        </p:txBody>
      </p:sp>
      <p:grpSp>
        <p:nvGrpSpPr>
          <p:cNvPr id="33" name="Group 33"/>
          <p:cNvGrpSpPr/>
          <p:nvPr/>
        </p:nvGrpSpPr>
        <p:grpSpPr>
          <a:xfrm>
            <a:off x="3014723" y="7084034"/>
            <a:ext cx="5447724" cy="1388744"/>
            <a:chOff x="0" y="0"/>
            <a:chExt cx="1266402" cy="322833"/>
          </a:xfrm>
        </p:grpSpPr>
        <p:sp>
          <p:nvSpPr>
            <p:cNvPr id="34" name="Freeform 34"/>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alpha val="19608"/>
              </a:srgbClr>
            </a:solidFill>
          </p:spPr>
          <p:txBody>
            <a:bodyPr/>
            <a:lstStyle/>
            <a:p>
              <a:endParaRPr lang="en-PH"/>
            </a:p>
          </p:txBody>
        </p:sp>
        <p:sp>
          <p:nvSpPr>
            <p:cNvPr id="35" name="TextBox 35"/>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sp>
        <p:nvSpPr>
          <p:cNvPr id="36" name="TextBox 36"/>
          <p:cNvSpPr txBox="1"/>
          <p:nvPr/>
        </p:nvSpPr>
        <p:spPr>
          <a:xfrm>
            <a:off x="4089102" y="7177869"/>
            <a:ext cx="3263271" cy="1139296"/>
          </a:xfrm>
          <a:prstGeom prst="rect">
            <a:avLst/>
          </a:prstGeom>
        </p:spPr>
        <p:txBody>
          <a:bodyPr lIns="0" tIns="0" rIns="0" bIns="0" rtlCol="0" anchor="t">
            <a:spAutoFit/>
          </a:bodyPr>
          <a:lstStyle/>
          <a:p>
            <a:pPr algn="ctr">
              <a:lnSpc>
                <a:spcPts val="4593"/>
              </a:lnSpc>
            </a:pPr>
            <a:r>
              <a:rPr lang="en-US" sz="3280">
                <a:solidFill>
                  <a:srgbClr val="000000">
                    <a:alpha val="19608"/>
                  </a:srgbClr>
                </a:solidFill>
                <a:latin typeface="Alatsi"/>
                <a:ea typeface="Alatsi"/>
                <a:cs typeface="Alatsi"/>
                <a:sym typeface="Alatsi"/>
              </a:rPr>
              <a:t>In </a:t>
            </a:r>
            <a:r>
              <a:rPr lang="en-US" sz="3280" u="sng">
                <a:solidFill>
                  <a:srgbClr val="019D97">
                    <a:alpha val="19608"/>
                  </a:srgbClr>
                </a:solidFill>
                <a:latin typeface="Alatsi"/>
                <a:ea typeface="Alatsi"/>
                <a:cs typeface="Alatsi"/>
                <a:sym typeface="Alatsi"/>
              </a:rPr>
              <a:t>between</a:t>
            </a:r>
            <a:r>
              <a:rPr lang="en-US" sz="3280">
                <a:solidFill>
                  <a:srgbClr val="000000">
                    <a:alpha val="19608"/>
                  </a:srgbClr>
                </a:solidFill>
                <a:latin typeface="Alatsi"/>
                <a:ea typeface="Alatsi"/>
                <a:cs typeface="Alatsi"/>
                <a:sym typeface="Alatsi"/>
              </a:rPr>
              <a:t> </a:t>
            </a:r>
          </a:p>
          <a:p>
            <a:pPr algn="ctr">
              <a:lnSpc>
                <a:spcPts val="4593"/>
              </a:lnSpc>
            </a:pPr>
            <a:r>
              <a:rPr lang="en-US" sz="3280">
                <a:solidFill>
                  <a:srgbClr val="000000">
                    <a:alpha val="19608"/>
                  </a:srgbClr>
                </a:solidFill>
                <a:latin typeface="Alatsi"/>
                <a:ea typeface="Alatsi"/>
                <a:cs typeface="Alatsi"/>
                <a:sym typeface="Alatsi"/>
              </a:rPr>
              <a:t>two nodes</a:t>
            </a:r>
          </a:p>
        </p:txBody>
      </p:sp>
      <p:grpSp>
        <p:nvGrpSpPr>
          <p:cNvPr id="37" name="Group 37"/>
          <p:cNvGrpSpPr/>
          <p:nvPr/>
        </p:nvGrpSpPr>
        <p:grpSpPr>
          <a:xfrm>
            <a:off x="9169867" y="7084034"/>
            <a:ext cx="5447724" cy="1388744"/>
            <a:chOff x="0" y="0"/>
            <a:chExt cx="1266402" cy="322833"/>
          </a:xfrm>
        </p:grpSpPr>
        <p:sp>
          <p:nvSpPr>
            <p:cNvPr id="38" name="Freeform 38"/>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solidFill>
          </p:spPr>
          <p:txBody>
            <a:bodyPr/>
            <a:lstStyle/>
            <a:p>
              <a:endParaRPr lang="en-PH"/>
            </a:p>
          </p:txBody>
        </p:sp>
        <p:sp>
          <p:nvSpPr>
            <p:cNvPr id="39" name="TextBox 39"/>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sp>
        <p:nvSpPr>
          <p:cNvPr id="40" name="TextBox 40"/>
          <p:cNvSpPr txBox="1"/>
          <p:nvPr/>
        </p:nvSpPr>
        <p:spPr>
          <a:xfrm>
            <a:off x="10244246" y="7177869"/>
            <a:ext cx="3263271" cy="1139296"/>
          </a:xfrm>
          <a:prstGeom prst="rect">
            <a:avLst/>
          </a:prstGeom>
        </p:spPr>
        <p:txBody>
          <a:bodyPr lIns="0" tIns="0" rIns="0" bIns="0" rtlCol="0" anchor="t">
            <a:spAutoFit/>
          </a:bodyPr>
          <a:lstStyle/>
          <a:p>
            <a:pPr algn="ctr">
              <a:lnSpc>
                <a:spcPts val="4593"/>
              </a:lnSpc>
            </a:pPr>
            <a:r>
              <a:rPr lang="en-US" sz="3280">
                <a:solidFill>
                  <a:srgbClr val="000000"/>
                </a:solidFill>
                <a:latin typeface="Alatsi"/>
                <a:ea typeface="Alatsi"/>
                <a:cs typeface="Alatsi"/>
                <a:sym typeface="Alatsi"/>
              </a:rPr>
              <a:t>In </a:t>
            </a:r>
            <a:r>
              <a:rPr lang="en-US" sz="3280" u="sng">
                <a:solidFill>
                  <a:srgbClr val="019D97"/>
                </a:solidFill>
                <a:latin typeface="Alatsi"/>
                <a:ea typeface="Alatsi"/>
                <a:cs typeface="Alatsi"/>
                <a:sym typeface="Alatsi"/>
              </a:rPr>
              <a:t>between</a:t>
            </a:r>
            <a:r>
              <a:rPr lang="en-US" sz="3280">
                <a:solidFill>
                  <a:srgbClr val="000000"/>
                </a:solidFill>
                <a:latin typeface="Alatsi"/>
                <a:ea typeface="Alatsi"/>
                <a:cs typeface="Alatsi"/>
                <a:sym typeface="Alatsi"/>
              </a:rPr>
              <a:t> </a:t>
            </a:r>
          </a:p>
          <a:p>
            <a:pPr algn="ctr">
              <a:lnSpc>
                <a:spcPts val="4593"/>
              </a:lnSpc>
            </a:pPr>
            <a:r>
              <a:rPr lang="en-US" sz="3280">
                <a:solidFill>
                  <a:srgbClr val="000000"/>
                </a:solidFill>
                <a:latin typeface="Alatsi"/>
                <a:ea typeface="Alatsi"/>
                <a:cs typeface="Alatsi"/>
                <a:sym typeface="Alatsi"/>
              </a:rPr>
              <a:t>two nodes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4036156" y="5551185"/>
          <a:ext cx="2873696" cy="711441"/>
        </p:xfrm>
        <a:graphic>
          <a:graphicData uri="http://schemas.openxmlformats.org/drawingml/2006/table">
            <a:tbl>
              <a:tblPr/>
              <a:tblGrid>
                <a:gridCol w="2110380">
                  <a:extLst>
                    <a:ext uri="{9D8B030D-6E8A-4147-A177-3AD203B41FA5}">
                      <a16:colId xmlns:a16="http://schemas.microsoft.com/office/drawing/2014/main" val="20000"/>
                    </a:ext>
                  </a:extLst>
                </a:gridCol>
                <a:gridCol w="763316">
                  <a:extLst>
                    <a:ext uri="{9D8B030D-6E8A-4147-A177-3AD203B41FA5}">
                      <a16:colId xmlns:a16="http://schemas.microsoft.com/office/drawing/2014/main" val="20001"/>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8276341" y="5513277"/>
          <a:ext cx="2589692" cy="641130"/>
        </p:xfrm>
        <a:graphic>
          <a:graphicData uri="http://schemas.openxmlformats.org/drawingml/2006/table">
            <a:tbl>
              <a:tblPr/>
              <a:tblGrid>
                <a:gridCol w="1901813">
                  <a:extLst>
                    <a:ext uri="{9D8B030D-6E8A-4147-A177-3AD203B41FA5}">
                      <a16:colId xmlns:a16="http://schemas.microsoft.com/office/drawing/2014/main" val="20000"/>
                    </a:ext>
                  </a:extLst>
                </a:gridCol>
                <a:gridCol w="687879">
                  <a:extLst>
                    <a:ext uri="{9D8B030D-6E8A-4147-A177-3AD203B41FA5}">
                      <a16:colId xmlns:a16="http://schemas.microsoft.com/office/drawing/2014/main" val="20001"/>
                    </a:ext>
                  </a:extLst>
                </a:gridCol>
              </a:tblGrid>
              <a:tr h="641130">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2449634" y="5513277"/>
          <a:ext cx="3674257" cy="909636"/>
        </p:xfrm>
        <a:graphic>
          <a:graphicData uri="http://schemas.openxmlformats.org/drawingml/2006/table">
            <a:tbl>
              <a:tblPr/>
              <a:tblGrid>
                <a:gridCol w="2698294">
                  <a:extLst>
                    <a:ext uri="{9D8B030D-6E8A-4147-A177-3AD203B41FA5}">
                      <a16:colId xmlns:a16="http://schemas.microsoft.com/office/drawing/2014/main" val="20000"/>
                    </a:ext>
                  </a:extLst>
                </a:gridCol>
                <a:gridCol w="975963">
                  <a:extLst>
                    <a:ext uri="{9D8B030D-6E8A-4147-A177-3AD203B41FA5}">
                      <a16:colId xmlns:a16="http://schemas.microsoft.com/office/drawing/2014/main" val="20001"/>
                    </a:ext>
                  </a:extLst>
                </a:gridCol>
              </a:tblGrid>
              <a:tr h="909636">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1079924" y="5916488"/>
            <a:ext cx="1263019"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1" name="Table 11"/>
          <p:cNvGraphicFramePr>
            <a:graphicFrameLocks noGrp="1"/>
          </p:cNvGraphicFramePr>
          <p:nvPr/>
        </p:nvGraphicFramePr>
        <p:xfrm>
          <a:off x="1960815" y="5567991"/>
          <a:ext cx="713666" cy="711441"/>
        </p:xfrm>
        <a:graphic>
          <a:graphicData uri="http://schemas.openxmlformats.org/drawingml/2006/table">
            <a:tbl>
              <a:tblPr/>
              <a:tblGrid>
                <a:gridCol w="713666">
                  <a:extLst>
                    <a:ext uri="{9D8B030D-6E8A-4147-A177-3AD203B41FA5}">
                      <a16:colId xmlns:a16="http://schemas.microsoft.com/office/drawing/2014/main" val="20000"/>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2" name="AutoShape 12"/>
          <p:cNvSpPr/>
          <p:nvPr/>
        </p:nvSpPr>
        <p:spPr>
          <a:xfrm>
            <a:off x="3164021" y="5971202"/>
            <a:ext cx="1263019"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13" name="TextBox 13"/>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4" name="TextBox 14"/>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5" name="TextBox 15"/>
          <p:cNvSpPr txBox="1"/>
          <p:nvPr/>
        </p:nvSpPr>
        <p:spPr>
          <a:xfrm>
            <a:off x="5221456" y="5057285"/>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6" name="TextBox 16"/>
          <p:cNvSpPr txBox="1"/>
          <p:nvPr/>
        </p:nvSpPr>
        <p:spPr>
          <a:xfrm>
            <a:off x="9461641" y="5019377"/>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7" name="TextBox 17"/>
          <p:cNvSpPr txBox="1"/>
          <p:nvPr/>
        </p:nvSpPr>
        <p:spPr>
          <a:xfrm>
            <a:off x="13634934" y="5019377"/>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8" name="TextBox 18"/>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Delete at the beginning of the list.</a:t>
            </a:r>
          </a:p>
        </p:txBody>
      </p:sp>
      <p:sp>
        <p:nvSpPr>
          <p:cNvPr id="19" name="TextBox 19"/>
          <p:cNvSpPr txBox="1"/>
          <p:nvPr/>
        </p:nvSpPr>
        <p:spPr>
          <a:xfrm>
            <a:off x="1874443" y="4683165"/>
            <a:ext cx="1512164" cy="795866"/>
          </a:xfrm>
          <a:prstGeom prst="rect">
            <a:avLst/>
          </a:prstGeom>
        </p:spPr>
        <p:txBody>
          <a:bodyPr lIns="0" tIns="0" rIns="0" bIns="0" rtlCol="0" anchor="t">
            <a:spAutoFit/>
          </a:bodyPr>
          <a:lstStyle/>
          <a:p>
            <a:pPr algn="ctr">
              <a:lnSpc>
                <a:spcPts val="3222"/>
              </a:lnSpc>
              <a:spcBef>
                <a:spcPct val="0"/>
              </a:spcBef>
            </a:pPr>
            <a:r>
              <a:rPr lang="en-US" sz="2301" b="1" i="1">
                <a:solidFill>
                  <a:srgbClr val="000000"/>
                </a:solidFill>
                <a:latin typeface="Open Sans Bold Italics"/>
                <a:ea typeface="Open Sans Bold Italics"/>
                <a:cs typeface="Open Sans Bold Italics"/>
                <a:sym typeface="Open Sans Bold Italics"/>
              </a:rPr>
              <a:t>Start Pointer</a:t>
            </a:r>
          </a:p>
        </p:txBody>
      </p:sp>
      <p:sp>
        <p:nvSpPr>
          <p:cNvPr id="20" name="Freeform 20"/>
          <p:cNvSpPr/>
          <p:nvPr/>
        </p:nvSpPr>
        <p:spPr>
          <a:xfrm>
            <a:off x="15023959" y="5635224"/>
            <a:ext cx="596140" cy="596140"/>
          </a:xfrm>
          <a:custGeom>
            <a:avLst/>
            <a:gdLst/>
            <a:ahLst/>
            <a:cxnLst/>
            <a:rect l="l" t="t" r="r" b="b"/>
            <a:pathLst>
              <a:path w="596140" h="596140">
                <a:moveTo>
                  <a:pt x="0" y="0"/>
                </a:moveTo>
                <a:lnTo>
                  <a:pt x="596140" y="0"/>
                </a:lnTo>
                <a:lnTo>
                  <a:pt x="596140" y="596140"/>
                </a:lnTo>
                <a:lnTo>
                  <a:pt x="0" y="596140"/>
                </a:lnTo>
                <a:lnTo>
                  <a:pt x="0" y="0"/>
                </a:lnTo>
                <a:close/>
              </a:path>
            </a:pathLst>
          </a:custGeom>
          <a:blipFill>
            <a:blip r:embed="rId8"/>
            <a:stretch>
              <a:fillRect/>
            </a:stretch>
          </a:blipFill>
        </p:spPr>
        <p:txBody>
          <a:bodyPr/>
          <a:lstStyle/>
          <a:p>
            <a:endParaRPr lang="en-PH"/>
          </a:p>
        </p:txBody>
      </p:sp>
      <p:sp>
        <p:nvSpPr>
          <p:cNvPr id="21" name="TextBox 21"/>
          <p:cNvSpPr txBox="1"/>
          <p:nvPr/>
        </p:nvSpPr>
        <p:spPr>
          <a:xfrm>
            <a:off x="14557039" y="4600262"/>
            <a:ext cx="1574537" cy="817204"/>
          </a:xfrm>
          <a:prstGeom prst="rect">
            <a:avLst/>
          </a:prstGeom>
        </p:spPr>
        <p:txBody>
          <a:bodyPr lIns="0" tIns="0" rIns="0" bIns="0" rtlCol="0" anchor="t">
            <a:spAutoFit/>
          </a:bodyPr>
          <a:lstStyle/>
          <a:p>
            <a:pPr algn="ctr">
              <a:lnSpc>
                <a:spcPts val="3355"/>
              </a:lnSpc>
              <a:spcBef>
                <a:spcPct val="0"/>
              </a:spcBef>
            </a:pPr>
            <a:r>
              <a:rPr lang="en-US" sz="2396" b="1" i="1">
                <a:solidFill>
                  <a:srgbClr val="000000"/>
                </a:solidFill>
                <a:latin typeface="Open Sans Bold Italics"/>
                <a:ea typeface="Open Sans Bold Italics"/>
                <a:cs typeface="Open Sans Bold Italics"/>
                <a:sym typeface="Open Sans Bold Italics"/>
              </a:rPr>
              <a:t>Null Pointer</a:t>
            </a:r>
          </a:p>
        </p:txBody>
      </p:sp>
      <p:sp>
        <p:nvSpPr>
          <p:cNvPr id="22" name="TextBox 22"/>
          <p:cNvSpPr txBox="1"/>
          <p:nvPr/>
        </p:nvSpPr>
        <p:spPr>
          <a:xfrm>
            <a:off x="4778080" y="573153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A</a:t>
            </a:r>
          </a:p>
        </p:txBody>
      </p:sp>
      <p:sp>
        <p:nvSpPr>
          <p:cNvPr id="23" name="TextBox 23"/>
          <p:cNvSpPr txBox="1"/>
          <p:nvPr/>
        </p:nvSpPr>
        <p:spPr>
          <a:xfrm>
            <a:off x="9133806" y="567668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C</a:t>
            </a:r>
          </a:p>
        </p:txBody>
      </p:sp>
      <p:sp>
        <p:nvSpPr>
          <p:cNvPr id="24" name="TextBox 24"/>
          <p:cNvSpPr txBox="1"/>
          <p:nvPr/>
        </p:nvSpPr>
        <p:spPr>
          <a:xfrm>
            <a:off x="13073542" y="5693631"/>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D</a:t>
            </a:r>
          </a:p>
        </p:txBody>
      </p:sp>
      <p:sp>
        <p:nvSpPr>
          <p:cNvPr id="25" name="AutoShape 25"/>
          <p:cNvSpPr/>
          <p:nvPr/>
        </p:nvSpPr>
        <p:spPr>
          <a:xfrm>
            <a:off x="6661998" y="5938991"/>
            <a:ext cx="1263019"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6" name="Freeform 26"/>
          <p:cNvSpPr/>
          <p:nvPr/>
        </p:nvSpPr>
        <p:spPr>
          <a:xfrm rot="-5400000">
            <a:off x="6844141" y="5891516"/>
            <a:ext cx="289907" cy="1431640"/>
          </a:xfrm>
          <a:custGeom>
            <a:avLst/>
            <a:gdLst/>
            <a:ahLst/>
            <a:cxnLst/>
            <a:rect l="l" t="t" r="r" b="b"/>
            <a:pathLst>
              <a:path w="289907" h="1431640">
                <a:moveTo>
                  <a:pt x="0" y="0"/>
                </a:moveTo>
                <a:lnTo>
                  <a:pt x="289907" y="0"/>
                </a:lnTo>
                <a:lnTo>
                  <a:pt x="289907" y="1431640"/>
                </a:lnTo>
                <a:lnTo>
                  <a:pt x="0" y="1431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27" name="TextBox 27"/>
          <p:cNvSpPr txBox="1"/>
          <p:nvPr/>
        </p:nvSpPr>
        <p:spPr>
          <a:xfrm>
            <a:off x="5518842" y="6771554"/>
            <a:ext cx="2940504" cy="953439"/>
          </a:xfrm>
          <a:prstGeom prst="rect">
            <a:avLst/>
          </a:prstGeom>
        </p:spPr>
        <p:txBody>
          <a:bodyPr lIns="0" tIns="0" rIns="0" bIns="0" rtlCol="0" anchor="t">
            <a:spAutoFit/>
          </a:bodyPr>
          <a:lstStyle/>
          <a:p>
            <a:pPr algn="ctr">
              <a:lnSpc>
                <a:spcPts val="2573"/>
              </a:lnSpc>
              <a:spcBef>
                <a:spcPct val="0"/>
              </a:spcBef>
            </a:pPr>
            <a:r>
              <a:rPr lang="en-US" sz="1838">
                <a:solidFill>
                  <a:srgbClr val="5E17EB"/>
                </a:solidFill>
                <a:latin typeface="Open Sans"/>
                <a:ea typeface="Open Sans"/>
                <a:cs typeface="Open Sans"/>
                <a:sym typeface="Open Sans"/>
              </a:rPr>
              <a:t>Copy whatever Node A is pointing to into starting pointer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4036156" y="5551185"/>
          <a:ext cx="2873696" cy="711441"/>
        </p:xfrm>
        <a:graphic>
          <a:graphicData uri="http://schemas.openxmlformats.org/drawingml/2006/table">
            <a:tbl>
              <a:tblPr/>
              <a:tblGrid>
                <a:gridCol w="2110380">
                  <a:extLst>
                    <a:ext uri="{9D8B030D-6E8A-4147-A177-3AD203B41FA5}">
                      <a16:colId xmlns:a16="http://schemas.microsoft.com/office/drawing/2014/main" val="20000"/>
                    </a:ext>
                  </a:extLst>
                </a:gridCol>
                <a:gridCol w="763316">
                  <a:extLst>
                    <a:ext uri="{9D8B030D-6E8A-4147-A177-3AD203B41FA5}">
                      <a16:colId xmlns:a16="http://schemas.microsoft.com/office/drawing/2014/main" val="20001"/>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alpha val="10980"/>
                      </a:srgbClr>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alpha val="10980"/>
                      </a:srgbClr>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8276341" y="5513277"/>
          <a:ext cx="2589692" cy="641130"/>
        </p:xfrm>
        <a:graphic>
          <a:graphicData uri="http://schemas.openxmlformats.org/drawingml/2006/table">
            <a:tbl>
              <a:tblPr/>
              <a:tblGrid>
                <a:gridCol w="1901813">
                  <a:extLst>
                    <a:ext uri="{9D8B030D-6E8A-4147-A177-3AD203B41FA5}">
                      <a16:colId xmlns:a16="http://schemas.microsoft.com/office/drawing/2014/main" val="20000"/>
                    </a:ext>
                  </a:extLst>
                </a:gridCol>
                <a:gridCol w="687879">
                  <a:extLst>
                    <a:ext uri="{9D8B030D-6E8A-4147-A177-3AD203B41FA5}">
                      <a16:colId xmlns:a16="http://schemas.microsoft.com/office/drawing/2014/main" val="20001"/>
                    </a:ext>
                  </a:extLst>
                </a:gridCol>
              </a:tblGrid>
              <a:tr h="641130">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2449634" y="5513277"/>
          <a:ext cx="3674257" cy="909636"/>
        </p:xfrm>
        <a:graphic>
          <a:graphicData uri="http://schemas.openxmlformats.org/drawingml/2006/table">
            <a:tbl>
              <a:tblPr/>
              <a:tblGrid>
                <a:gridCol w="2698294">
                  <a:extLst>
                    <a:ext uri="{9D8B030D-6E8A-4147-A177-3AD203B41FA5}">
                      <a16:colId xmlns:a16="http://schemas.microsoft.com/office/drawing/2014/main" val="20000"/>
                    </a:ext>
                  </a:extLst>
                </a:gridCol>
                <a:gridCol w="975963">
                  <a:extLst>
                    <a:ext uri="{9D8B030D-6E8A-4147-A177-3AD203B41FA5}">
                      <a16:colId xmlns:a16="http://schemas.microsoft.com/office/drawing/2014/main" val="20001"/>
                    </a:ext>
                  </a:extLst>
                </a:gridCol>
              </a:tblGrid>
              <a:tr h="909636">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1079924" y="5916488"/>
            <a:ext cx="1263019"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1" name="Table 11"/>
          <p:cNvGraphicFramePr>
            <a:graphicFrameLocks noGrp="1"/>
          </p:cNvGraphicFramePr>
          <p:nvPr/>
        </p:nvGraphicFramePr>
        <p:xfrm>
          <a:off x="1960815" y="5567991"/>
          <a:ext cx="713666" cy="711441"/>
        </p:xfrm>
        <a:graphic>
          <a:graphicData uri="http://schemas.openxmlformats.org/drawingml/2006/table">
            <a:tbl>
              <a:tblPr/>
              <a:tblGrid>
                <a:gridCol w="713666">
                  <a:extLst>
                    <a:ext uri="{9D8B030D-6E8A-4147-A177-3AD203B41FA5}">
                      <a16:colId xmlns:a16="http://schemas.microsoft.com/office/drawing/2014/main" val="20000"/>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2" name="AutoShape 12"/>
          <p:cNvSpPr/>
          <p:nvPr/>
        </p:nvSpPr>
        <p:spPr>
          <a:xfrm>
            <a:off x="2630526" y="7357513"/>
            <a:ext cx="6513474" cy="0"/>
          </a:xfrm>
          <a:prstGeom prst="line">
            <a:avLst/>
          </a:prstGeom>
          <a:ln w="28575" cap="flat">
            <a:solidFill>
              <a:srgbClr val="000000"/>
            </a:solidFill>
            <a:prstDash val="solid"/>
            <a:headEnd type="none" w="sm" len="sm"/>
            <a:tailEnd type="none" w="sm" len="sm"/>
          </a:ln>
        </p:spPr>
        <p:txBody>
          <a:bodyPr/>
          <a:lstStyle/>
          <a:p>
            <a:endParaRPr lang="en-PH"/>
          </a:p>
        </p:txBody>
      </p:sp>
      <p:sp>
        <p:nvSpPr>
          <p:cNvPr id="13" name="TextBox 13"/>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4" name="TextBox 14"/>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5" name="TextBox 15"/>
          <p:cNvSpPr txBox="1"/>
          <p:nvPr/>
        </p:nvSpPr>
        <p:spPr>
          <a:xfrm>
            <a:off x="5221456" y="5057285"/>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alpha val="10980"/>
                  </a:srgbClr>
                </a:solidFill>
                <a:latin typeface="Open Sans Bold"/>
                <a:ea typeface="Open Sans Bold"/>
                <a:cs typeface="Open Sans Bold"/>
                <a:sym typeface="Open Sans Bold"/>
              </a:rPr>
              <a:t>Node</a:t>
            </a:r>
          </a:p>
        </p:txBody>
      </p:sp>
      <p:sp>
        <p:nvSpPr>
          <p:cNvPr id="16" name="TextBox 16"/>
          <p:cNvSpPr txBox="1"/>
          <p:nvPr/>
        </p:nvSpPr>
        <p:spPr>
          <a:xfrm>
            <a:off x="9461641" y="5019377"/>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7" name="TextBox 17"/>
          <p:cNvSpPr txBox="1"/>
          <p:nvPr/>
        </p:nvSpPr>
        <p:spPr>
          <a:xfrm>
            <a:off x="13634934" y="5019377"/>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8" name="TextBox 18"/>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Delete at the beginning of the list.</a:t>
            </a:r>
          </a:p>
        </p:txBody>
      </p:sp>
      <p:sp>
        <p:nvSpPr>
          <p:cNvPr id="19" name="TextBox 19"/>
          <p:cNvSpPr txBox="1"/>
          <p:nvPr/>
        </p:nvSpPr>
        <p:spPr>
          <a:xfrm>
            <a:off x="1874443" y="4683165"/>
            <a:ext cx="1512164" cy="795866"/>
          </a:xfrm>
          <a:prstGeom prst="rect">
            <a:avLst/>
          </a:prstGeom>
        </p:spPr>
        <p:txBody>
          <a:bodyPr lIns="0" tIns="0" rIns="0" bIns="0" rtlCol="0" anchor="t">
            <a:spAutoFit/>
          </a:bodyPr>
          <a:lstStyle/>
          <a:p>
            <a:pPr algn="ctr">
              <a:lnSpc>
                <a:spcPts val="3222"/>
              </a:lnSpc>
              <a:spcBef>
                <a:spcPct val="0"/>
              </a:spcBef>
            </a:pPr>
            <a:r>
              <a:rPr lang="en-US" sz="2301" b="1" i="1">
                <a:solidFill>
                  <a:srgbClr val="000000"/>
                </a:solidFill>
                <a:latin typeface="Open Sans Bold Italics"/>
                <a:ea typeface="Open Sans Bold Italics"/>
                <a:cs typeface="Open Sans Bold Italics"/>
                <a:sym typeface="Open Sans Bold Italics"/>
              </a:rPr>
              <a:t>Start Pointer</a:t>
            </a:r>
          </a:p>
        </p:txBody>
      </p:sp>
      <p:sp>
        <p:nvSpPr>
          <p:cNvPr id="20" name="Freeform 20"/>
          <p:cNvSpPr/>
          <p:nvPr/>
        </p:nvSpPr>
        <p:spPr>
          <a:xfrm>
            <a:off x="15023959" y="5635224"/>
            <a:ext cx="596140" cy="596140"/>
          </a:xfrm>
          <a:custGeom>
            <a:avLst/>
            <a:gdLst/>
            <a:ahLst/>
            <a:cxnLst/>
            <a:rect l="l" t="t" r="r" b="b"/>
            <a:pathLst>
              <a:path w="596140" h="596140">
                <a:moveTo>
                  <a:pt x="0" y="0"/>
                </a:moveTo>
                <a:lnTo>
                  <a:pt x="596140" y="0"/>
                </a:lnTo>
                <a:lnTo>
                  <a:pt x="596140" y="596140"/>
                </a:lnTo>
                <a:lnTo>
                  <a:pt x="0" y="596140"/>
                </a:lnTo>
                <a:lnTo>
                  <a:pt x="0" y="0"/>
                </a:lnTo>
                <a:close/>
              </a:path>
            </a:pathLst>
          </a:custGeom>
          <a:blipFill>
            <a:blip r:embed="rId8"/>
            <a:stretch>
              <a:fillRect/>
            </a:stretch>
          </a:blipFill>
        </p:spPr>
        <p:txBody>
          <a:bodyPr/>
          <a:lstStyle/>
          <a:p>
            <a:endParaRPr lang="en-PH"/>
          </a:p>
        </p:txBody>
      </p:sp>
      <p:sp>
        <p:nvSpPr>
          <p:cNvPr id="21" name="TextBox 21"/>
          <p:cNvSpPr txBox="1"/>
          <p:nvPr/>
        </p:nvSpPr>
        <p:spPr>
          <a:xfrm>
            <a:off x="14557039" y="4600262"/>
            <a:ext cx="1574537" cy="817204"/>
          </a:xfrm>
          <a:prstGeom prst="rect">
            <a:avLst/>
          </a:prstGeom>
        </p:spPr>
        <p:txBody>
          <a:bodyPr lIns="0" tIns="0" rIns="0" bIns="0" rtlCol="0" anchor="t">
            <a:spAutoFit/>
          </a:bodyPr>
          <a:lstStyle/>
          <a:p>
            <a:pPr algn="ctr">
              <a:lnSpc>
                <a:spcPts val="3355"/>
              </a:lnSpc>
              <a:spcBef>
                <a:spcPct val="0"/>
              </a:spcBef>
            </a:pPr>
            <a:r>
              <a:rPr lang="en-US" sz="2396" b="1" i="1">
                <a:solidFill>
                  <a:srgbClr val="000000"/>
                </a:solidFill>
                <a:latin typeface="Open Sans Bold Italics"/>
                <a:ea typeface="Open Sans Bold Italics"/>
                <a:cs typeface="Open Sans Bold Italics"/>
                <a:sym typeface="Open Sans Bold Italics"/>
              </a:rPr>
              <a:t>Null Pointer</a:t>
            </a:r>
          </a:p>
        </p:txBody>
      </p:sp>
      <p:sp>
        <p:nvSpPr>
          <p:cNvPr id="22" name="TextBox 22"/>
          <p:cNvSpPr txBox="1"/>
          <p:nvPr/>
        </p:nvSpPr>
        <p:spPr>
          <a:xfrm>
            <a:off x="4778080" y="573153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alpha val="10980"/>
                  </a:srgbClr>
                </a:solidFill>
                <a:latin typeface="Open Sans Bold"/>
                <a:ea typeface="Open Sans Bold"/>
                <a:cs typeface="Open Sans Bold"/>
                <a:sym typeface="Open Sans Bold"/>
              </a:rPr>
              <a:t>A</a:t>
            </a:r>
          </a:p>
        </p:txBody>
      </p:sp>
      <p:sp>
        <p:nvSpPr>
          <p:cNvPr id="23" name="TextBox 23"/>
          <p:cNvSpPr txBox="1"/>
          <p:nvPr/>
        </p:nvSpPr>
        <p:spPr>
          <a:xfrm>
            <a:off x="9133806" y="567668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C</a:t>
            </a:r>
          </a:p>
        </p:txBody>
      </p:sp>
      <p:sp>
        <p:nvSpPr>
          <p:cNvPr id="24" name="TextBox 24"/>
          <p:cNvSpPr txBox="1"/>
          <p:nvPr/>
        </p:nvSpPr>
        <p:spPr>
          <a:xfrm>
            <a:off x="13073542" y="5693631"/>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D</a:t>
            </a:r>
          </a:p>
        </p:txBody>
      </p:sp>
      <p:sp>
        <p:nvSpPr>
          <p:cNvPr id="25" name="AutoShape 25"/>
          <p:cNvSpPr/>
          <p:nvPr/>
        </p:nvSpPr>
        <p:spPr>
          <a:xfrm>
            <a:off x="2630526" y="6374414"/>
            <a:ext cx="0" cy="983099"/>
          </a:xfrm>
          <a:prstGeom prst="line">
            <a:avLst/>
          </a:prstGeom>
          <a:ln w="28575" cap="flat">
            <a:solidFill>
              <a:srgbClr val="000000"/>
            </a:solidFill>
            <a:prstDash val="solid"/>
            <a:headEnd type="none" w="sm" len="sm"/>
            <a:tailEnd type="none" w="sm" len="sm"/>
          </a:ln>
        </p:spPr>
        <p:txBody>
          <a:bodyPr/>
          <a:lstStyle/>
          <a:p>
            <a:endParaRPr lang="en-PH"/>
          </a:p>
        </p:txBody>
      </p:sp>
      <p:sp>
        <p:nvSpPr>
          <p:cNvPr id="26" name="AutoShape 26"/>
          <p:cNvSpPr/>
          <p:nvPr/>
        </p:nvSpPr>
        <p:spPr>
          <a:xfrm flipV="1">
            <a:off x="9119518" y="6428025"/>
            <a:ext cx="0" cy="929488"/>
          </a:xfrm>
          <a:prstGeom prst="line">
            <a:avLst/>
          </a:prstGeom>
          <a:ln w="28575"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4036156" y="5551185"/>
          <a:ext cx="2873696" cy="711441"/>
        </p:xfrm>
        <a:graphic>
          <a:graphicData uri="http://schemas.openxmlformats.org/drawingml/2006/table">
            <a:tbl>
              <a:tblPr/>
              <a:tblGrid>
                <a:gridCol w="2110380">
                  <a:extLst>
                    <a:ext uri="{9D8B030D-6E8A-4147-A177-3AD203B41FA5}">
                      <a16:colId xmlns:a16="http://schemas.microsoft.com/office/drawing/2014/main" val="20000"/>
                    </a:ext>
                  </a:extLst>
                </a:gridCol>
                <a:gridCol w="763316">
                  <a:extLst>
                    <a:ext uri="{9D8B030D-6E8A-4147-A177-3AD203B41FA5}">
                      <a16:colId xmlns:a16="http://schemas.microsoft.com/office/drawing/2014/main" val="20001"/>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8276341" y="5513277"/>
          <a:ext cx="2589692" cy="641130"/>
        </p:xfrm>
        <a:graphic>
          <a:graphicData uri="http://schemas.openxmlformats.org/drawingml/2006/table">
            <a:tbl>
              <a:tblPr/>
              <a:tblGrid>
                <a:gridCol w="1901813">
                  <a:extLst>
                    <a:ext uri="{9D8B030D-6E8A-4147-A177-3AD203B41FA5}">
                      <a16:colId xmlns:a16="http://schemas.microsoft.com/office/drawing/2014/main" val="20000"/>
                    </a:ext>
                  </a:extLst>
                </a:gridCol>
                <a:gridCol w="687879">
                  <a:extLst>
                    <a:ext uri="{9D8B030D-6E8A-4147-A177-3AD203B41FA5}">
                      <a16:colId xmlns:a16="http://schemas.microsoft.com/office/drawing/2014/main" val="20001"/>
                    </a:ext>
                  </a:extLst>
                </a:gridCol>
              </a:tblGrid>
              <a:tr h="641130">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2449634" y="5513277"/>
          <a:ext cx="3674257" cy="909636"/>
        </p:xfrm>
        <a:graphic>
          <a:graphicData uri="http://schemas.openxmlformats.org/drawingml/2006/table">
            <a:tbl>
              <a:tblPr/>
              <a:tblGrid>
                <a:gridCol w="2698294">
                  <a:extLst>
                    <a:ext uri="{9D8B030D-6E8A-4147-A177-3AD203B41FA5}">
                      <a16:colId xmlns:a16="http://schemas.microsoft.com/office/drawing/2014/main" val="20000"/>
                    </a:ext>
                  </a:extLst>
                </a:gridCol>
                <a:gridCol w="975963">
                  <a:extLst>
                    <a:ext uri="{9D8B030D-6E8A-4147-A177-3AD203B41FA5}">
                      <a16:colId xmlns:a16="http://schemas.microsoft.com/office/drawing/2014/main" val="20001"/>
                    </a:ext>
                  </a:extLst>
                </a:gridCol>
              </a:tblGrid>
              <a:tr h="909636">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1079924" y="5916488"/>
            <a:ext cx="1263019"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1" name="Table 11"/>
          <p:cNvGraphicFramePr>
            <a:graphicFrameLocks noGrp="1"/>
          </p:cNvGraphicFramePr>
          <p:nvPr/>
        </p:nvGraphicFramePr>
        <p:xfrm>
          <a:off x="1960815" y="5567991"/>
          <a:ext cx="713666" cy="711441"/>
        </p:xfrm>
        <a:graphic>
          <a:graphicData uri="http://schemas.openxmlformats.org/drawingml/2006/table">
            <a:tbl>
              <a:tblPr/>
              <a:tblGrid>
                <a:gridCol w="713666">
                  <a:extLst>
                    <a:ext uri="{9D8B030D-6E8A-4147-A177-3AD203B41FA5}">
                      <a16:colId xmlns:a16="http://schemas.microsoft.com/office/drawing/2014/main" val="20000"/>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2" name="AutoShape 12"/>
          <p:cNvSpPr/>
          <p:nvPr/>
        </p:nvSpPr>
        <p:spPr>
          <a:xfrm>
            <a:off x="3164021" y="5971202"/>
            <a:ext cx="1263019"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13" name="TextBox 13"/>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4" name="TextBox 14"/>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5" name="TextBox 15"/>
          <p:cNvSpPr txBox="1"/>
          <p:nvPr/>
        </p:nvSpPr>
        <p:spPr>
          <a:xfrm>
            <a:off x="5221456" y="5057285"/>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6" name="TextBox 16"/>
          <p:cNvSpPr txBox="1"/>
          <p:nvPr/>
        </p:nvSpPr>
        <p:spPr>
          <a:xfrm>
            <a:off x="9461641" y="5019377"/>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7" name="TextBox 17"/>
          <p:cNvSpPr txBox="1"/>
          <p:nvPr/>
        </p:nvSpPr>
        <p:spPr>
          <a:xfrm>
            <a:off x="13634934" y="5019377"/>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8" name="TextBox 18"/>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Delete at the end of the list.</a:t>
            </a:r>
          </a:p>
        </p:txBody>
      </p:sp>
      <p:sp>
        <p:nvSpPr>
          <p:cNvPr id="19" name="TextBox 19"/>
          <p:cNvSpPr txBox="1"/>
          <p:nvPr/>
        </p:nvSpPr>
        <p:spPr>
          <a:xfrm>
            <a:off x="1874443" y="4683165"/>
            <a:ext cx="1512164" cy="795866"/>
          </a:xfrm>
          <a:prstGeom prst="rect">
            <a:avLst/>
          </a:prstGeom>
        </p:spPr>
        <p:txBody>
          <a:bodyPr lIns="0" tIns="0" rIns="0" bIns="0" rtlCol="0" anchor="t">
            <a:spAutoFit/>
          </a:bodyPr>
          <a:lstStyle/>
          <a:p>
            <a:pPr algn="ctr">
              <a:lnSpc>
                <a:spcPts val="3222"/>
              </a:lnSpc>
              <a:spcBef>
                <a:spcPct val="0"/>
              </a:spcBef>
            </a:pPr>
            <a:r>
              <a:rPr lang="en-US" sz="2301" b="1" i="1">
                <a:solidFill>
                  <a:srgbClr val="000000"/>
                </a:solidFill>
                <a:latin typeface="Open Sans Bold Italics"/>
                <a:ea typeface="Open Sans Bold Italics"/>
                <a:cs typeface="Open Sans Bold Italics"/>
                <a:sym typeface="Open Sans Bold Italics"/>
              </a:rPr>
              <a:t>Start Pointer</a:t>
            </a:r>
          </a:p>
        </p:txBody>
      </p:sp>
      <p:sp>
        <p:nvSpPr>
          <p:cNvPr id="20" name="Freeform 20"/>
          <p:cNvSpPr/>
          <p:nvPr/>
        </p:nvSpPr>
        <p:spPr>
          <a:xfrm>
            <a:off x="15023959" y="5635224"/>
            <a:ext cx="596140" cy="596140"/>
          </a:xfrm>
          <a:custGeom>
            <a:avLst/>
            <a:gdLst/>
            <a:ahLst/>
            <a:cxnLst/>
            <a:rect l="l" t="t" r="r" b="b"/>
            <a:pathLst>
              <a:path w="596140" h="596140">
                <a:moveTo>
                  <a:pt x="0" y="0"/>
                </a:moveTo>
                <a:lnTo>
                  <a:pt x="596140" y="0"/>
                </a:lnTo>
                <a:lnTo>
                  <a:pt x="596140" y="596140"/>
                </a:lnTo>
                <a:lnTo>
                  <a:pt x="0" y="596140"/>
                </a:lnTo>
                <a:lnTo>
                  <a:pt x="0" y="0"/>
                </a:lnTo>
                <a:close/>
              </a:path>
            </a:pathLst>
          </a:custGeom>
          <a:blipFill>
            <a:blip r:embed="rId8"/>
            <a:stretch>
              <a:fillRect/>
            </a:stretch>
          </a:blipFill>
        </p:spPr>
        <p:txBody>
          <a:bodyPr/>
          <a:lstStyle/>
          <a:p>
            <a:endParaRPr lang="en-PH"/>
          </a:p>
        </p:txBody>
      </p:sp>
      <p:sp>
        <p:nvSpPr>
          <p:cNvPr id="21" name="TextBox 21"/>
          <p:cNvSpPr txBox="1"/>
          <p:nvPr/>
        </p:nvSpPr>
        <p:spPr>
          <a:xfrm>
            <a:off x="14557039" y="4600262"/>
            <a:ext cx="1574537" cy="817204"/>
          </a:xfrm>
          <a:prstGeom prst="rect">
            <a:avLst/>
          </a:prstGeom>
        </p:spPr>
        <p:txBody>
          <a:bodyPr lIns="0" tIns="0" rIns="0" bIns="0" rtlCol="0" anchor="t">
            <a:spAutoFit/>
          </a:bodyPr>
          <a:lstStyle/>
          <a:p>
            <a:pPr algn="ctr">
              <a:lnSpc>
                <a:spcPts val="3355"/>
              </a:lnSpc>
              <a:spcBef>
                <a:spcPct val="0"/>
              </a:spcBef>
            </a:pPr>
            <a:r>
              <a:rPr lang="en-US" sz="2396" b="1" i="1">
                <a:solidFill>
                  <a:srgbClr val="000000"/>
                </a:solidFill>
                <a:latin typeface="Open Sans Bold Italics"/>
                <a:ea typeface="Open Sans Bold Italics"/>
                <a:cs typeface="Open Sans Bold Italics"/>
                <a:sym typeface="Open Sans Bold Italics"/>
              </a:rPr>
              <a:t>Null Pointer</a:t>
            </a:r>
          </a:p>
        </p:txBody>
      </p:sp>
      <p:sp>
        <p:nvSpPr>
          <p:cNvPr id="22" name="TextBox 22"/>
          <p:cNvSpPr txBox="1"/>
          <p:nvPr/>
        </p:nvSpPr>
        <p:spPr>
          <a:xfrm>
            <a:off x="4778080" y="573153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A</a:t>
            </a:r>
          </a:p>
        </p:txBody>
      </p:sp>
      <p:sp>
        <p:nvSpPr>
          <p:cNvPr id="23" name="TextBox 23"/>
          <p:cNvSpPr txBox="1"/>
          <p:nvPr/>
        </p:nvSpPr>
        <p:spPr>
          <a:xfrm>
            <a:off x="9133806" y="567668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C</a:t>
            </a:r>
          </a:p>
        </p:txBody>
      </p:sp>
      <p:sp>
        <p:nvSpPr>
          <p:cNvPr id="24" name="TextBox 24"/>
          <p:cNvSpPr txBox="1"/>
          <p:nvPr/>
        </p:nvSpPr>
        <p:spPr>
          <a:xfrm>
            <a:off x="13073542" y="5693631"/>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D</a:t>
            </a:r>
          </a:p>
        </p:txBody>
      </p:sp>
      <p:sp>
        <p:nvSpPr>
          <p:cNvPr id="25" name="AutoShape 25"/>
          <p:cNvSpPr/>
          <p:nvPr/>
        </p:nvSpPr>
        <p:spPr>
          <a:xfrm>
            <a:off x="6661998" y="5938991"/>
            <a:ext cx="1263019"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6" name="Freeform 26"/>
          <p:cNvSpPr/>
          <p:nvPr/>
        </p:nvSpPr>
        <p:spPr>
          <a:xfrm rot="-5400000">
            <a:off x="11001152" y="5938776"/>
            <a:ext cx="289907" cy="1431640"/>
          </a:xfrm>
          <a:custGeom>
            <a:avLst/>
            <a:gdLst/>
            <a:ahLst/>
            <a:cxnLst/>
            <a:rect l="l" t="t" r="r" b="b"/>
            <a:pathLst>
              <a:path w="289907" h="1431640">
                <a:moveTo>
                  <a:pt x="0" y="0"/>
                </a:moveTo>
                <a:lnTo>
                  <a:pt x="289907" y="0"/>
                </a:lnTo>
                <a:lnTo>
                  <a:pt x="289907" y="1431640"/>
                </a:lnTo>
                <a:lnTo>
                  <a:pt x="0" y="1431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27" name="TextBox 27"/>
          <p:cNvSpPr txBox="1"/>
          <p:nvPr/>
        </p:nvSpPr>
        <p:spPr>
          <a:xfrm>
            <a:off x="9675854" y="6818815"/>
            <a:ext cx="2940504" cy="629589"/>
          </a:xfrm>
          <a:prstGeom prst="rect">
            <a:avLst/>
          </a:prstGeom>
        </p:spPr>
        <p:txBody>
          <a:bodyPr lIns="0" tIns="0" rIns="0" bIns="0" rtlCol="0" anchor="t">
            <a:spAutoFit/>
          </a:bodyPr>
          <a:lstStyle/>
          <a:p>
            <a:pPr algn="ctr">
              <a:lnSpc>
                <a:spcPts val="2573"/>
              </a:lnSpc>
              <a:spcBef>
                <a:spcPct val="0"/>
              </a:spcBef>
            </a:pPr>
            <a:r>
              <a:rPr lang="en-US" sz="1838">
                <a:solidFill>
                  <a:srgbClr val="5E17EB"/>
                </a:solidFill>
                <a:latin typeface="Open Sans"/>
                <a:ea typeface="Open Sans"/>
                <a:cs typeface="Open Sans"/>
                <a:sym typeface="Open Sans"/>
              </a:rPr>
              <a:t>Set the </a:t>
            </a:r>
            <a:r>
              <a:rPr lang="en-US" sz="1838" b="1">
                <a:solidFill>
                  <a:srgbClr val="5E17EB"/>
                </a:solidFill>
                <a:latin typeface="Open Sans Bold"/>
                <a:ea typeface="Open Sans Bold"/>
                <a:cs typeface="Open Sans Bold"/>
                <a:sym typeface="Open Sans Bold"/>
              </a:rPr>
              <a:t>Previous Node </a:t>
            </a:r>
            <a:r>
              <a:rPr lang="en-US" sz="1838">
                <a:solidFill>
                  <a:srgbClr val="5E17EB"/>
                </a:solidFill>
                <a:latin typeface="Open Sans"/>
                <a:ea typeface="Open Sans"/>
                <a:cs typeface="Open Sans"/>
                <a:sym typeface="Open Sans"/>
              </a:rPr>
              <a:t>to null pointer</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4036156" y="5551185"/>
          <a:ext cx="2873696" cy="711441"/>
        </p:xfrm>
        <a:graphic>
          <a:graphicData uri="http://schemas.openxmlformats.org/drawingml/2006/table">
            <a:tbl>
              <a:tblPr/>
              <a:tblGrid>
                <a:gridCol w="2110380">
                  <a:extLst>
                    <a:ext uri="{9D8B030D-6E8A-4147-A177-3AD203B41FA5}">
                      <a16:colId xmlns:a16="http://schemas.microsoft.com/office/drawing/2014/main" val="20000"/>
                    </a:ext>
                  </a:extLst>
                </a:gridCol>
                <a:gridCol w="763316">
                  <a:extLst>
                    <a:ext uri="{9D8B030D-6E8A-4147-A177-3AD203B41FA5}">
                      <a16:colId xmlns:a16="http://schemas.microsoft.com/office/drawing/2014/main" val="20001"/>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8276341" y="5513277"/>
          <a:ext cx="2589692" cy="641130"/>
        </p:xfrm>
        <a:graphic>
          <a:graphicData uri="http://schemas.openxmlformats.org/drawingml/2006/table">
            <a:tbl>
              <a:tblPr/>
              <a:tblGrid>
                <a:gridCol w="1901813">
                  <a:extLst>
                    <a:ext uri="{9D8B030D-6E8A-4147-A177-3AD203B41FA5}">
                      <a16:colId xmlns:a16="http://schemas.microsoft.com/office/drawing/2014/main" val="20000"/>
                    </a:ext>
                  </a:extLst>
                </a:gridCol>
                <a:gridCol w="687879">
                  <a:extLst>
                    <a:ext uri="{9D8B030D-6E8A-4147-A177-3AD203B41FA5}">
                      <a16:colId xmlns:a16="http://schemas.microsoft.com/office/drawing/2014/main" val="20001"/>
                    </a:ext>
                  </a:extLst>
                </a:gridCol>
              </a:tblGrid>
              <a:tr h="641130">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960815" y="5567991"/>
          <a:ext cx="713666" cy="711441"/>
        </p:xfrm>
        <a:graphic>
          <a:graphicData uri="http://schemas.openxmlformats.org/drawingml/2006/table">
            <a:tbl>
              <a:tblPr/>
              <a:tblGrid>
                <a:gridCol w="713666">
                  <a:extLst>
                    <a:ext uri="{9D8B030D-6E8A-4147-A177-3AD203B41FA5}">
                      <a16:colId xmlns:a16="http://schemas.microsoft.com/office/drawing/2014/main" val="20000"/>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3164021" y="5971202"/>
            <a:ext cx="1263019"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11" name="TextBox 11"/>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2" name="TextBox 12"/>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3" name="TextBox 13"/>
          <p:cNvSpPr txBox="1"/>
          <p:nvPr/>
        </p:nvSpPr>
        <p:spPr>
          <a:xfrm>
            <a:off x="5221456" y="5057285"/>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4" name="TextBox 14"/>
          <p:cNvSpPr txBox="1"/>
          <p:nvPr/>
        </p:nvSpPr>
        <p:spPr>
          <a:xfrm>
            <a:off x="9461641" y="5019377"/>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5" name="TextBox 15"/>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Delete at the end of the list.</a:t>
            </a:r>
          </a:p>
        </p:txBody>
      </p:sp>
      <p:sp>
        <p:nvSpPr>
          <p:cNvPr id="16" name="TextBox 16"/>
          <p:cNvSpPr txBox="1"/>
          <p:nvPr/>
        </p:nvSpPr>
        <p:spPr>
          <a:xfrm>
            <a:off x="1874443" y="4683165"/>
            <a:ext cx="1512164" cy="795866"/>
          </a:xfrm>
          <a:prstGeom prst="rect">
            <a:avLst/>
          </a:prstGeom>
        </p:spPr>
        <p:txBody>
          <a:bodyPr lIns="0" tIns="0" rIns="0" bIns="0" rtlCol="0" anchor="t">
            <a:spAutoFit/>
          </a:bodyPr>
          <a:lstStyle/>
          <a:p>
            <a:pPr algn="ctr">
              <a:lnSpc>
                <a:spcPts val="3222"/>
              </a:lnSpc>
              <a:spcBef>
                <a:spcPct val="0"/>
              </a:spcBef>
            </a:pPr>
            <a:r>
              <a:rPr lang="en-US" sz="2301" b="1" i="1">
                <a:solidFill>
                  <a:srgbClr val="000000"/>
                </a:solidFill>
                <a:latin typeface="Open Sans Bold Italics"/>
                <a:ea typeface="Open Sans Bold Italics"/>
                <a:cs typeface="Open Sans Bold Italics"/>
                <a:sym typeface="Open Sans Bold Italics"/>
              </a:rPr>
              <a:t>Start Pointer</a:t>
            </a:r>
          </a:p>
        </p:txBody>
      </p:sp>
      <p:sp>
        <p:nvSpPr>
          <p:cNvPr id="17" name="Freeform 17"/>
          <p:cNvSpPr/>
          <p:nvPr/>
        </p:nvSpPr>
        <p:spPr>
          <a:xfrm>
            <a:off x="10776587" y="5618418"/>
            <a:ext cx="596140" cy="596140"/>
          </a:xfrm>
          <a:custGeom>
            <a:avLst/>
            <a:gdLst/>
            <a:ahLst/>
            <a:cxnLst/>
            <a:rect l="l" t="t" r="r" b="b"/>
            <a:pathLst>
              <a:path w="596140" h="596140">
                <a:moveTo>
                  <a:pt x="0" y="0"/>
                </a:moveTo>
                <a:lnTo>
                  <a:pt x="596140" y="0"/>
                </a:lnTo>
                <a:lnTo>
                  <a:pt x="596140" y="596140"/>
                </a:lnTo>
                <a:lnTo>
                  <a:pt x="0" y="596140"/>
                </a:lnTo>
                <a:lnTo>
                  <a:pt x="0" y="0"/>
                </a:lnTo>
                <a:close/>
              </a:path>
            </a:pathLst>
          </a:custGeom>
          <a:blipFill>
            <a:blip r:embed="rId8"/>
            <a:stretch>
              <a:fillRect/>
            </a:stretch>
          </a:blipFill>
        </p:spPr>
        <p:txBody>
          <a:bodyPr/>
          <a:lstStyle/>
          <a:p>
            <a:endParaRPr lang="en-PH"/>
          </a:p>
        </p:txBody>
      </p:sp>
      <p:sp>
        <p:nvSpPr>
          <p:cNvPr id="18" name="TextBox 18"/>
          <p:cNvSpPr txBox="1"/>
          <p:nvPr/>
        </p:nvSpPr>
        <p:spPr>
          <a:xfrm>
            <a:off x="10287388" y="4582865"/>
            <a:ext cx="1574537" cy="817204"/>
          </a:xfrm>
          <a:prstGeom prst="rect">
            <a:avLst/>
          </a:prstGeom>
        </p:spPr>
        <p:txBody>
          <a:bodyPr lIns="0" tIns="0" rIns="0" bIns="0" rtlCol="0" anchor="t">
            <a:spAutoFit/>
          </a:bodyPr>
          <a:lstStyle/>
          <a:p>
            <a:pPr algn="ctr">
              <a:lnSpc>
                <a:spcPts val="3355"/>
              </a:lnSpc>
              <a:spcBef>
                <a:spcPct val="0"/>
              </a:spcBef>
            </a:pPr>
            <a:r>
              <a:rPr lang="en-US" sz="2396" b="1" i="1">
                <a:solidFill>
                  <a:srgbClr val="000000"/>
                </a:solidFill>
                <a:latin typeface="Open Sans Bold Italics"/>
                <a:ea typeface="Open Sans Bold Italics"/>
                <a:cs typeface="Open Sans Bold Italics"/>
                <a:sym typeface="Open Sans Bold Italics"/>
              </a:rPr>
              <a:t>Null Pointer</a:t>
            </a:r>
          </a:p>
        </p:txBody>
      </p:sp>
      <p:sp>
        <p:nvSpPr>
          <p:cNvPr id="19" name="TextBox 19"/>
          <p:cNvSpPr txBox="1"/>
          <p:nvPr/>
        </p:nvSpPr>
        <p:spPr>
          <a:xfrm>
            <a:off x="4778080" y="573153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A</a:t>
            </a:r>
          </a:p>
        </p:txBody>
      </p:sp>
      <p:sp>
        <p:nvSpPr>
          <p:cNvPr id="20" name="TextBox 20"/>
          <p:cNvSpPr txBox="1"/>
          <p:nvPr/>
        </p:nvSpPr>
        <p:spPr>
          <a:xfrm>
            <a:off x="9133806" y="567668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C</a:t>
            </a:r>
          </a:p>
        </p:txBody>
      </p:sp>
      <p:sp>
        <p:nvSpPr>
          <p:cNvPr id="21" name="AutoShape 21"/>
          <p:cNvSpPr/>
          <p:nvPr/>
        </p:nvSpPr>
        <p:spPr>
          <a:xfrm>
            <a:off x="6661998" y="5938991"/>
            <a:ext cx="1263019"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22" name="Table 22"/>
          <p:cNvGraphicFramePr>
            <a:graphicFrameLocks noGrp="1"/>
          </p:cNvGraphicFramePr>
          <p:nvPr/>
        </p:nvGraphicFramePr>
        <p:xfrm>
          <a:off x="4036156" y="5551185"/>
          <a:ext cx="2873696" cy="711441"/>
        </p:xfrm>
        <a:graphic>
          <a:graphicData uri="http://schemas.openxmlformats.org/drawingml/2006/table">
            <a:tbl>
              <a:tblPr/>
              <a:tblGrid>
                <a:gridCol w="2110380">
                  <a:extLst>
                    <a:ext uri="{9D8B030D-6E8A-4147-A177-3AD203B41FA5}">
                      <a16:colId xmlns:a16="http://schemas.microsoft.com/office/drawing/2014/main" val="20000"/>
                    </a:ext>
                  </a:extLst>
                </a:gridCol>
                <a:gridCol w="763316">
                  <a:extLst>
                    <a:ext uri="{9D8B030D-6E8A-4147-A177-3AD203B41FA5}">
                      <a16:colId xmlns:a16="http://schemas.microsoft.com/office/drawing/2014/main" val="20001"/>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23" name="Table 23"/>
          <p:cNvGraphicFramePr>
            <a:graphicFrameLocks noGrp="1"/>
          </p:cNvGraphicFramePr>
          <p:nvPr/>
        </p:nvGraphicFramePr>
        <p:xfrm>
          <a:off x="8276341" y="5513277"/>
          <a:ext cx="2589692" cy="641130"/>
        </p:xfrm>
        <a:graphic>
          <a:graphicData uri="http://schemas.openxmlformats.org/drawingml/2006/table">
            <a:tbl>
              <a:tblPr/>
              <a:tblGrid>
                <a:gridCol w="1901813">
                  <a:extLst>
                    <a:ext uri="{9D8B030D-6E8A-4147-A177-3AD203B41FA5}">
                      <a16:colId xmlns:a16="http://schemas.microsoft.com/office/drawing/2014/main" val="20000"/>
                    </a:ext>
                  </a:extLst>
                </a:gridCol>
                <a:gridCol w="687879">
                  <a:extLst>
                    <a:ext uri="{9D8B030D-6E8A-4147-A177-3AD203B41FA5}">
                      <a16:colId xmlns:a16="http://schemas.microsoft.com/office/drawing/2014/main" val="20001"/>
                    </a:ext>
                  </a:extLst>
                </a:gridCol>
              </a:tblGrid>
              <a:tr h="641130">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24" name="Table 24"/>
          <p:cNvGraphicFramePr>
            <a:graphicFrameLocks noGrp="1"/>
          </p:cNvGraphicFramePr>
          <p:nvPr/>
        </p:nvGraphicFramePr>
        <p:xfrm>
          <a:off x="1960815" y="5567991"/>
          <a:ext cx="713666" cy="711441"/>
        </p:xfrm>
        <a:graphic>
          <a:graphicData uri="http://schemas.openxmlformats.org/drawingml/2006/table">
            <a:tbl>
              <a:tblPr/>
              <a:tblGrid>
                <a:gridCol w="713666">
                  <a:extLst>
                    <a:ext uri="{9D8B030D-6E8A-4147-A177-3AD203B41FA5}">
                      <a16:colId xmlns:a16="http://schemas.microsoft.com/office/drawing/2014/main" val="20000"/>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25" name="AutoShape 25"/>
          <p:cNvSpPr/>
          <p:nvPr/>
        </p:nvSpPr>
        <p:spPr>
          <a:xfrm>
            <a:off x="3164021" y="5971202"/>
            <a:ext cx="1263019"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6" name="TextBox 26"/>
          <p:cNvSpPr txBox="1"/>
          <p:nvPr/>
        </p:nvSpPr>
        <p:spPr>
          <a:xfrm>
            <a:off x="5221456" y="5057285"/>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27" name="TextBox 27"/>
          <p:cNvSpPr txBox="1"/>
          <p:nvPr/>
        </p:nvSpPr>
        <p:spPr>
          <a:xfrm>
            <a:off x="9461641" y="5019377"/>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28" name="TextBox 28"/>
          <p:cNvSpPr txBox="1"/>
          <p:nvPr/>
        </p:nvSpPr>
        <p:spPr>
          <a:xfrm>
            <a:off x="1874443" y="4683165"/>
            <a:ext cx="1512164" cy="795866"/>
          </a:xfrm>
          <a:prstGeom prst="rect">
            <a:avLst/>
          </a:prstGeom>
        </p:spPr>
        <p:txBody>
          <a:bodyPr lIns="0" tIns="0" rIns="0" bIns="0" rtlCol="0" anchor="t">
            <a:spAutoFit/>
          </a:bodyPr>
          <a:lstStyle/>
          <a:p>
            <a:pPr algn="ctr">
              <a:lnSpc>
                <a:spcPts val="3222"/>
              </a:lnSpc>
              <a:spcBef>
                <a:spcPct val="0"/>
              </a:spcBef>
            </a:pPr>
            <a:r>
              <a:rPr lang="en-US" sz="2301" b="1" i="1">
                <a:solidFill>
                  <a:srgbClr val="000000"/>
                </a:solidFill>
                <a:latin typeface="Open Sans Bold Italics"/>
                <a:ea typeface="Open Sans Bold Italics"/>
                <a:cs typeface="Open Sans Bold Italics"/>
                <a:sym typeface="Open Sans Bold Italics"/>
              </a:rPr>
              <a:t>Start Pointer</a:t>
            </a:r>
          </a:p>
        </p:txBody>
      </p:sp>
      <p:sp>
        <p:nvSpPr>
          <p:cNvPr id="29" name="TextBox 29"/>
          <p:cNvSpPr txBox="1"/>
          <p:nvPr/>
        </p:nvSpPr>
        <p:spPr>
          <a:xfrm>
            <a:off x="4778080" y="573153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A</a:t>
            </a:r>
          </a:p>
        </p:txBody>
      </p:sp>
      <p:sp>
        <p:nvSpPr>
          <p:cNvPr id="30" name="TextBox 30"/>
          <p:cNvSpPr txBox="1"/>
          <p:nvPr/>
        </p:nvSpPr>
        <p:spPr>
          <a:xfrm>
            <a:off x="9133806" y="567668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C</a:t>
            </a:r>
          </a:p>
        </p:txBody>
      </p:sp>
      <p:sp>
        <p:nvSpPr>
          <p:cNvPr id="31" name="AutoShape 31"/>
          <p:cNvSpPr/>
          <p:nvPr/>
        </p:nvSpPr>
        <p:spPr>
          <a:xfrm>
            <a:off x="6661998" y="5938991"/>
            <a:ext cx="1263019"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32" name="Freeform 32"/>
          <p:cNvSpPr/>
          <p:nvPr/>
        </p:nvSpPr>
        <p:spPr>
          <a:xfrm>
            <a:off x="10786695" y="5635224"/>
            <a:ext cx="596140" cy="596140"/>
          </a:xfrm>
          <a:custGeom>
            <a:avLst/>
            <a:gdLst/>
            <a:ahLst/>
            <a:cxnLst/>
            <a:rect l="l" t="t" r="r" b="b"/>
            <a:pathLst>
              <a:path w="596140" h="596140">
                <a:moveTo>
                  <a:pt x="0" y="0"/>
                </a:moveTo>
                <a:lnTo>
                  <a:pt x="596139" y="0"/>
                </a:lnTo>
                <a:lnTo>
                  <a:pt x="596139" y="596140"/>
                </a:lnTo>
                <a:lnTo>
                  <a:pt x="0" y="596140"/>
                </a:lnTo>
                <a:lnTo>
                  <a:pt x="0" y="0"/>
                </a:lnTo>
                <a:close/>
              </a:path>
            </a:pathLst>
          </a:custGeom>
          <a:blipFill>
            <a:blip r:embed="rId8"/>
            <a:stretch>
              <a:fillRect/>
            </a:stretch>
          </a:blipFill>
        </p:spPr>
        <p:txBody>
          <a:bodyPr/>
          <a:lstStyle/>
          <a:p>
            <a:endParaRPr lang="en-PH"/>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9" name="TextBox 9"/>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Delete at the middle of the list.</a:t>
            </a:r>
          </a:p>
        </p:txBody>
      </p:sp>
      <p:graphicFrame>
        <p:nvGraphicFramePr>
          <p:cNvPr id="10" name="Table 10"/>
          <p:cNvGraphicFramePr>
            <a:graphicFrameLocks noGrp="1"/>
          </p:cNvGraphicFramePr>
          <p:nvPr/>
        </p:nvGraphicFramePr>
        <p:xfrm>
          <a:off x="4036156" y="5551185"/>
          <a:ext cx="2873696" cy="711441"/>
        </p:xfrm>
        <a:graphic>
          <a:graphicData uri="http://schemas.openxmlformats.org/drawingml/2006/table">
            <a:tbl>
              <a:tblPr/>
              <a:tblGrid>
                <a:gridCol w="2110380">
                  <a:extLst>
                    <a:ext uri="{9D8B030D-6E8A-4147-A177-3AD203B41FA5}">
                      <a16:colId xmlns:a16="http://schemas.microsoft.com/office/drawing/2014/main" val="20000"/>
                    </a:ext>
                  </a:extLst>
                </a:gridCol>
                <a:gridCol w="763316">
                  <a:extLst>
                    <a:ext uri="{9D8B030D-6E8A-4147-A177-3AD203B41FA5}">
                      <a16:colId xmlns:a16="http://schemas.microsoft.com/office/drawing/2014/main" val="20001"/>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1" name="Table 11"/>
          <p:cNvGraphicFramePr>
            <a:graphicFrameLocks noGrp="1"/>
          </p:cNvGraphicFramePr>
          <p:nvPr/>
        </p:nvGraphicFramePr>
        <p:xfrm>
          <a:off x="8276341" y="5513277"/>
          <a:ext cx="2589692" cy="641130"/>
        </p:xfrm>
        <a:graphic>
          <a:graphicData uri="http://schemas.openxmlformats.org/drawingml/2006/table">
            <a:tbl>
              <a:tblPr/>
              <a:tblGrid>
                <a:gridCol w="1901813">
                  <a:extLst>
                    <a:ext uri="{9D8B030D-6E8A-4147-A177-3AD203B41FA5}">
                      <a16:colId xmlns:a16="http://schemas.microsoft.com/office/drawing/2014/main" val="20000"/>
                    </a:ext>
                  </a:extLst>
                </a:gridCol>
                <a:gridCol w="687879">
                  <a:extLst>
                    <a:ext uri="{9D8B030D-6E8A-4147-A177-3AD203B41FA5}">
                      <a16:colId xmlns:a16="http://schemas.microsoft.com/office/drawing/2014/main" val="20001"/>
                    </a:ext>
                  </a:extLst>
                </a:gridCol>
              </a:tblGrid>
              <a:tr h="641130">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2" name="Table 12"/>
          <p:cNvGraphicFramePr>
            <a:graphicFrameLocks noGrp="1"/>
          </p:cNvGraphicFramePr>
          <p:nvPr/>
        </p:nvGraphicFramePr>
        <p:xfrm>
          <a:off x="12449634" y="5513277"/>
          <a:ext cx="3674257" cy="909636"/>
        </p:xfrm>
        <a:graphic>
          <a:graphicData uri="http://schemas.openxmlformats.org/drawingml/2006/table">
            <a:tbl>
              <a:tblPr/>
              <a:tblGrid>
                <a:gridCol w="2698294">
                  <a:extLst>
                    <a:ext uri="{9D8B030D-6E8A-4147-A177-3AD203B41FA5}">
                      <a16:colId xmlns:a16="http://schemas.microsoft.com/office/drawing/2014/main" val="20000"/>
                    </a:ext>
                  </a:extLst>
                </a:gridCol>
                <a:gridCol w="975963">
                  <a:extLst>
                    <a:ext uri="{9D8B030D-6E8A-4147-A177-3AD203B41FA5}">
                      <a16:colId xmlns:a16="http://schemas.microsoft.com/office/drawing/2014/main" val="20001"/>
                    </a:ext>
                  </a:extLst>
                </a:gridCol>
              </a:tblGrid>
              <a:tr h="909636">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3" name="AutoShape 13"/>
          <p:cNvSpPr/>
          <p:nvPr/>
        </p:nvSpPr>
        <p:spPr>
          <a:xfrm>
            <a:off x="11079924" y="5916488"/>
            <a:ext cx="1263019"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4" name="Table 14"/>
          <p:cNvGraphicFramePr>
            <a:graphicFrameLocks noGrp="1"/>
          </p:cNvGraphicFramePr>
          <p:nvPr/>
        </p:nvGraphicFramePr>
        <p:xfrm>
          <a:off x="1960815" y="5567991"/>
          <a:ext cx="713666" cy="711441"/>
        </p:xfrm>
        <a:graphic>
          <a:graphicData uri="http://schemas.openxmlformats.org/drawingml/2006/table">
            <a:tbl>
              <a:tblPr/>
              <a:tblGrid>
                <a:gridCol w="713666">
                  <a:extLst>
                    <a:ext uri="{9D8B030D-6E8A-4147-A177-3AD203B41FA5}">
                      <a16:colId xmlns:a16="http://schemas.microsoft.com/office/drawing/2014/main" val="20000"/>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5" name="AutoShape 15"/>
          <p:cNvSpPr/>
          <p:nvPr/>
        </p:nvSpPr>
        <p:spPr>
          <a:xfrm>
            <a:off x="3164021" y="5971202"/>
            <a:ext cx="1263019"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16" name="TextBox 16"/>
          <p:cNvSpPr txBox="1"/>
          <p:nvPr/>
        </p:nvSpPr>
        <p:spPr>
          <a:xfrm>
            <a:off x="5221456" y="5057285"/>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7" name="TextBox 17"/>
          <p:cNvSpPr txBox="1"/>
          <p:nvPr/>
        </p:nvSpPr>
        <p:spPr>
          <a:xfrm>
            <a:off x="9461641" y="5019377"/>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8" name="TextBox 18"/>
          <p:cNvSpPr txBox="1"/>
          <p:nvPr/>
        </p:nvSpPr>
        <p:spPr>
          <a:xfrm>
            <a:off x="13634934" y="5019377"/>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9" name="TextBox 19"/>
          <p:cNvSpPr txBox="1"/>
          <p:nvPr/>
        </p:nvSpPr>
        <p:spPr>
          <a:xfrm>
            <a:off x="1874443" y="4683165"/>
            <a:ext cx="1512164" cy="795866"/>
          </a:xfrm>
          <a:prstGeom prst="rect">
            <a:avLst/>
          </a:prstGeom>
        </p:spPr>
        <p:txBody>
          <a:bodyPr lIns="0" tIns="0" rIns="0" bIns="0" rtlCol="0" anchor="t">
            <a:spAutoFit/>
          </a:bodyPr>
          <a:lstStyle/>
          <a:p>
            <a:pPr algn="ctr">
              <a:lnSpc>
                <a:spcPts val="3222"/>
              </a:lnSpc>
              <a:spcBef>
                <a:spcPct val="0"/>
              </a:spcBef>
            </a:pPr>
            <a:r>
              <a:rPr lang="en-US" sz="2301" b="1" i="1">
                <a:solidFill>
                  <a:srgbClr val="000000"/>
                </a:solidFill>
                <a:latin typeface="Open Sans Bold Italics"/>
                <a:ea typeface="Open Sans Bold Italics"/>
                <a:cs typeface="Open Sans Bold Italics"/>
                <a:sym typeface="Open Sans Bold Italics"/>
              </a:rPr>
              <a:t>Start Pointer</a:t>
            </a:r>
          </a:p>
        </p:txBody>
      </p:sp>
      <p:sp>
        <p:nvSpPr>
          <p:cNvPr id="20" name="Freeform 20"/>
          <p:cNvSpPr/>
          <p:nvPr/>
        </p:nvSpPr>
        <p:spPr>
          <a:xfrm>
            <a:off x="15023959" y="5635224"/>
            <a:ext cx="596140" cy="596140"/>
          </a:xfrm>
          <a:custGeom>
            <a:avLst/>
            <a:gdLst/>
            <a:ahLst/>
            <a:cxnLst/>
            <a:rect l="l" t="t" r="r" b="b"/>
            <a:pathLst>
              <a:path w="596140" h="596140">
                <a:moveTo>
                  <a:pt x="0" y="0"/>
                </a:moveTo>
                <a:lnTo>
                  <a:pt x="596140" y="0"/>
                </a:lnTo>
                <a:lnTo>
                  <a:pt x="596140" y="596140"/>
                </a:lnTo>
                <a:lnTo>
                  <a:pt x="0" y="596140"/>
                </a:lnTo>
                <a:lnTo>
                  <a:pt x="0" y="0"/>
                </a:lnTo>
                <a:close/>
              </a:path>
            </a:pathLst>
          </a:custGeom>
          <a:blipFill>
            <a:blip r:embed="rId8"/>
            <a:stretch>
              <a:fillRect/>
            </a:stretch>
          </a:blipFill>
        </p:spPr>
        <p:txBody>
          <a:bodyPr/>
          <a:lstStyle/>
          <a:p>
            <a:endParaRPr lang="en-PH"/>
          </a:p>
        </p:txBody>
      </p:sp>
      <p:sp>
        <p:nvSpPr>
          <p:cNvPr id="21" name="TextBox 21"/>
          <p:cNvSpPr txBox="1"/>
          <p:nvPr/>
        </p:nvSpPr>
        <p:spPr>
          <a:xfrm>
            <a:off x="14557039" y="4600262"/>
            <a:ext cx="1574537" cy="817204"/>
          </a:xfrm>
          <a:prstGeom prst="rect">
            <a:avLst/>
          </a:prstGeom>
        </p:spPr>
        <p:txBody>
          <a:bodyPr lIns="0" tIns="0" rIns="0" bIns="0" rtlCol="0" anchor="t">
            <a:spAutoFit/>
          </a:bodyPr>
          <a:lstStyle/>
          <a:p>
            <a:pPr algn="ctr">
              <a:lnSpc>
                <a:spcPts val="3355"/>
              </a:lnSpc>
              <a:spcBef>
                <a:spcPct val="0"/>
              </a:spcBef>
            </a:pPr>
            <a:r>
              <a:rPr lang="en-US" sz="2396" b="1" i="1">
                <a:solidFill>
                  <a:srgbClr val="000000"/>
                </a:solidFill>
                <a:latin typeface="Open Sans Bold Italics"/>
                <a:ea typeface="Open Sans Bold Italics"/>
                <a:cs typeface="Open Sans Bold Italics"/>
                <a:sym typeface="Open Sans Bold Italics"/>
              </a:rPr>
              <a:t>Null Pointer</a:t>
            </a:r>
          </a:p>
        </p:txBody>
      </p:sp>
      <p:sp>
        <p:nvSpPr>
          <p:cNvPr id="22" name="TextBox 22"/>
          <p:cNvSpPr txBox="1"/>
          <p:nvPr/>
        </p:nvSpPr>
        <p:spPr>
          <a:xfrm>
            <a:off x="4778080" y="573153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A</a:t>
            </a:r>
          </a:p>
        </p:txBody>
      </p:sp>
      <p:sp>
        <p:nvSpPr>
          <p:cNvPr id="23" name="TextBox 23"/>
          <p:cNvSpPr txBox="1"/>
          <p:nvPr/>
        </p:nvSpPr>
        <p:spPr>
          <a:xfrm>
            <a:off x="9133806" y="567668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C</a:t>
            </a:r>
          </a:p>
        </p:txBody>
      </p:sp>
      <p:sp>
        <p:nvSpPr>
          <p:cNvPr id="24" name="TextBox 24"/>
          <p:cNvSpPr txBox="1"/>
          <p:nvPr/>
        </p:nvSpPr>
        <p:spPr>
          <a:xfrm>
            <a:off x="13073542" y="5693631"/>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D</a:t>
            </a:r>
          </a:p>
        </p:txBody>
      </p:sp>
      <p:sp>
        <p:nvSpPr>
          <p:cNvPr id="25" name="AutoShape 25"/>
          <p:cNvSpPr/>
          <p:nvPr/>
        </p:nvSpPr>
        <p:spPr>
          <a:xfrm>
            <a:off x="6661998" y="5938991"/>
            <a:ext cx="1263019"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6" name="Freeform 26"/>
          <p:cNvSpPr/>
          <p:nvPr/>
        </p:nvSpPr>
        <p:spPr>
          <a:xfrm rot="-5400000">
            <a:off x="11097593" y="5938776"/>
            <a:ext cx="289907" cy="1431640"/>
          </a:xfrm>
          <a:custGeom>
            <a:avLst/>
            <a:gdLst/>
            <a:ahLst/>
            <a:cxnLst/>
            <a:rect l="l" t="t" r="r" b="b"/>
            <a:pathLst>
              <a:path w="289907" h="1431640">
                <a:moveTo>
                  <a:pt x="0" y="0"/>
                </a:moveTo>
                <a:lnTo>
                  <a:pt x="289907" y="0"/>
                </a:lnTo>
                <a:lnTo>
                  <a:pt x="289907" y="1431640"/>
                </a:lnTo>
                <a:lnTo>
                  <a:pt x="0" y="1431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27" name="TextBox 27"/>
          <p:cNvSpPr txBox="1"/>
          <p:nvPr/>
        </p:nvSpPr>
        <p:spPr>
          <a:xfrm>
            <a:off x="9772295" y="6818815"/>
            <a:ext cx="2940504" cy="953439"/>
          </a:xfrm>
          <a:prstGeom prst="rect">
            <a:avLst/>
          </a:prstGeom>
        </p:spPr>
        <p:txBody>
          <a:bodyPr lIns="0" tIns="0" rIns="0" bIns="0" rtlCol="0" anchor="t">
            <a:spAutoFit/>
          </a:bodyPr>
          <a:lstStyle/>
          <a:p>
            <a:pPr algn="ctr">
              <a:lnSpc>
                <a:spcPts val="2573"/>
              </a:lnSpc>
              <a:spcBef>
                <a:spcPct val="0"/>
              </a:spcBef>
            </a:pPr>
            <a:r>
              <a:rPr lang="en-US" sz="1838">
                <a:solidFill>
                  <a:srgbClr val="5E17EB"/>
                </a:solidFill>
                <a:latin typeface="Open Sans"/>
                <a:ea typeface="Open Sans"/>
                <a:cs typeface="Open Sans"/>
                <a:sym typeface="Open Sans"/>
              </a:rPr>
              <a:t>Copy whatever Node C is pointing to to the pointer field of A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9" name="TextBox 9"/>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Delete at the middle of the list.</a:t>
            </a:r>
          </a:p>
        </p:txBody>
      </p:sp>
      <p:graphicFrame>
        <p:nvGraphicFramePr>
          <p:cNvPr id="10" name="Table 10"/>
          <p:cNvGraphicFramePr>
            <a:graphicFrameLocks noGrp="1"/>
          </p:cNvGraphicFramePr>
          <p:nvPr/>
        </p:nvGraphicFramePr>
        <p:xfrm>
          <a:off x="4036156" y="5551185"/>
          <a:ext cx="2873696" cy="711441"/>
        </p:xfrm>
        <a:graphic>
          <a:graphicData uri="http://schemas.openxmlformats.org/drawingml/2006/table">
            <a:tbl>
              <a:tblPr/>
              <a:tblGrid>
                <a:gridCol w="2110380">
                  <a:extLst>
                    <a:ext uri="{9D8B030D-6E8A-4147-A177-3AD203B41FA5}">
                      <a16:colId xmlns:a16="http://schemas.microsoft.com/office/drawing/2014/main" val="20000"/>
                    </a:ext>
                  </a:extLst>
                </a:gridCol>
                <a:gridCol w="763316">
                  <a:extLst>
                    <a:ext uri="{9D8B030D-6E8A-4147-A177-3AD203B41FA5}">
                      <a16:colId xmlns:a16="http://schemas.microsoft.com/office/drawing/2014/main" val="20001"/>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1" name="Table 11"/>
          <p:cNvGraphicFramePr>
            <a:graphicFrameLocks noGrp="1"/>
          </p:cNvGraphicFramePr>
          <p:nvPr/>
        </p:nvGraphicFramePr>
        <p:xfrm>
          <a:off x="8276341" y="5513277"/>
          <a:ext cx="2589692" cy="641130"/>
        </p:xfrm>
        <a:graphic>
          <a:graphicData uri="http://schemas.openxmlformats.org/drawingml/2006/table">
            <a:tbl>
              <a:tblPr/>
              <a:tblGrid>
                <a:gridCol w="1901813">
                  <a:extLst>
                    <a:ext uri="{9D8B030D-6E8A-4147-A177-3AD203B41FA5}">
                      <a16:colId xmlns:a16="http://schemas.microsoft.com/office/drawing/2014/main" val="20000"/>
                    </a:ext>
                  </a:extLst>
                </a:gridCol>
                <a:gridCol w="687879">
                  <a:extLst>
                    <a:ext uri="{9D8B030D-6E8A-4147-A177-3AD203B41FA5}">
                      <a16:colId xmlns:a16="http://schemas.microsoft.com/office/drawing/2014/main" val="20001"/>
                    </a:ext>
                  </a:extLst>
                </a:gridCol>
              </a:tblGrid>
              <a:tr h="641130">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alpha val="17647"/>
                      </a:srgbClr>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alpha val="17647"/>
                      </a:srgbClr>
                    </a:solidFill>
                  </a:tcPr>
                </a:tc>
                <a:extLst>
                  <a:ext uri="{0D108BD9-81ED-4DB2-BD59-A6C34878D82A}">
                    <a16:rowId xmlns:a16="http://schemas.microsoft.com/office/drawing/2014/main" val="10000"/>
                  </a:ext>
                </a:extLst>
              </a:tr>
            </a:tbl>
          </a:graphicData>
        </a:graphic>
      </p:graphicFrame>
      <p:graphicFrame>
        <p:nvGraphicFramePr>
          <p:cNvPr id="12" name="Table 12"/>
          <p:cNvGraphicFramePr>
            <a:graphicFrameLocks noGrp="1"/>
          </p:cNvGraphicFramePr>
          <p:nvPr/>
        </p:nvGraphicFramePr>
        <p:xfrm>
          <a:off x="12449634" y="5513277"/>
          <a:ext cx="3674257" cy="909636"/>
        </p:xfrm>
        <a:graphic>
          <a:graphicData uri="http://schemas.openxmlformats.org/drawingml/2006/table">
            <a:tbl>
              <a:tblPr/>
              <a:tblGrid>
                <a:gridCol w="2698294">
                  <a:extLst>
                    <a:ext uri="{9D8B030D-6E8A-4147-A177-3AD203B41FA5}">
                      <a16:colId xmlns:a16="http://schemas.microsoft.com/office/drawing/2014/main" val="20000"/>
                    </a:ext>
                  </a:extLst>
                </a:gridCol>
                <a:gridCol w="975963">
                  <a:extLst>
                    <a:ext uri="{9D8B030D-6E8A-4147-A177-3AD203B41FA5}">
                      <a16:colId xmlns:a16="http://schemas.microsoft.com/office/drawing/2014/main" val="20001"/>
                    </a:ext>
                  </a:extLst>
                </a:gridCol>
              </a:tblGrid>
              <a:tr h="909636">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3" name="Table 13"/>
          <p:cNvGraphicFramePr>
            <a:graphicFrameLocks noGrp="1"/>
          </p:cNvGraphicFramePr>
          <p:nvPr/>
        </p:nvGraphicFramePr>
        <p:xfrm>
          <a:off x="1960815" y="5567991"/>
          <a:ext cx="713666" cy="711441"/>
        </p:xfrm>
        <a:graphic>
          <a:graphicData uri="http://schemas.openxmlformats.org/drawingml/2006/table">
            <a:tbl>
              <a:tblPr/>
              <a:tblGrid>
                <a:gridCol w="713666">
                  <a:extLst>
                    <a:ext uri="{9D8B030D-6E8A-4147-A177-3AD203B41FA5}">
                      <a16:colId xmlns:a16="http://schemas.microsoft.com/office/drawing/2014/main" val="20000"/>
                    </a:ext>
                  </a:extLst>
                </a:gridCol>
              </a:tblGrid>
              <a:tr h="711441">
                <a:tc>
                  <a:txBody>
                    <a:bodyPr/>
                    <a:lstStyle/>
                    <a:p>
                      <a:pPr algn="ctr">
                        <a:lnSpc>
                          <a:spcPts val="1670"/>
                        </a:lnSpc>
                        <a:defRPr/>
                      </a:pPr>
                      <a:endParaRPr lang="en-US" sz="1100"/>
                    </a:p>
                  </a:txBody>
                  <a:tcPr marL="151453" marR="151453" marT="151453" marB="15145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4" name="AutoShape 14"/>
          <p:cNvSpPr/>
          <p:nvPr/>
        </p:nvSpPr>
        <p:spPr>
          <a:xfrm>
            <a:off x="3164021" y="5971202"/>
            <a:ext cx="1263019"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15" name="TextBox 15"/>
          <p:cNvSpPr txBox="1"/>
          <p:nvPr/>
        </p:nvSpPr>
        <p:spPr>
          <a:xfrm>
            <a:off x="5221456" y="5057285"/>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6" name="TextBox 16"/>
          <p:cNvSpPr txBox="1"/>
          <p:nvPr/>
        </p:nvSpPr>
        <p:spPr>
          <a:xfrm>
            <a:off x="9461641" y="5019377"/>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alpha val="17647"/>
                  </a:srgbClr>
                </a:solidFill>
                <a:latin typeface="Open Sans Bold"/>
                <a:ea typeface="Open Sans Bold"/>
                <a:cs typeface="Open Sans Bold"/>
                <a:sym typeface="Open Sans Bold"/>
              </a:rPr>
              <a:t>Node</a:t>
            </a:r>
          </a:p>
        </p:txBody>
      </p:sp>
      <p:sp>
        <p:nvSpPr>
          <p:cNvPr id="17" name="TextBox 17"/>
          <p:cNvSpPr txBox="1"/>
          <p:nvPr/>
        </p:nvSpPr>
        <p:spPr>
          <a:xfrm>
            <a:off x="13634934" y="5019377"/>
            <a:ext cx="886752" cy="398089"/>
          </a:xfrm>
          <a:prstGeom prst="rect">
            <a:avLst/>
          </a:prstGeom>
        </p:spPr>
        <p:txBody>
          <a:bodyPr lIns="0" tIns="0" rIns="0" bIns="0" rtlCol="0" anchor="t">
            <a:spAutoFit/>
          </a:bodyPr>
          <a:lstStyle/>
          <a:p>
            <a:pPr algn="ctr">
              <a:lnSpc>
                <a:spcPts val="3222"/>
              </a:lnSpc>
              <a:spcBef>
                <a:spcPct val="0"/>
              </a:spcBef>
            </a:pPr>
            <a:r>
              <a:rPr lang="en-US" sz="2301" b="1">
                <a:solidFill>
                  <a:srgbClr val="000000"/>
                </a:solidFill>
                <a:latin typeface="Open Sans Bold"/>
                <a:ea typeface="Open Sans Bold"/>
                <a:cs typeface="Open Sans Bold"/>
                <a:sym typeface="Open Sans Bold"/>
              </a:rPr>
              <a:t>Node</a:t>
            </a:r>
          </a:p>
        </p:txBody>
      </p:sp>
      <p:sp>
        <p:nvSpPr>
          <p:cNvPr id="18" name="TextBox 18"/>
          <p:cNvSpPr txBox="1"/>
          <p:nvPr/>
        </p:nvSpPr>
        <p:spPr>
          <a:xfrm>
            <a:off x="1874443" y="4683165"/>
            <a:ext cx="1512164" cy="795866"/>
          </a:xfrm>
          <a:prstGeom prst="rect">
            <a:avLst/>
          </a:prstGeom>
        </p:spPr>
        <p:txBody>
          <a:bodyPr lIns="0" tIns="0" rIns="0" bIns="0" rtlCol="0" anchor="t">
            <a:spAutoFit/>
          </a:bodyPr>
          <a:lstStyle/>
          <a:p>
            <a:pPr algn="ctr">
              <a:lnSpc>
                <a:spcPts val="3222"/>
              </a:lnSpc>
              <a:spcBef>
                <a:spcPct val="0"/>
              </a:spcBef>
            </a:pPr>
            <a:r>
              <a:rPr lang="en-US" sz="2301" b="1" i="1">
                <a:solidFill>
                  <a:srgbClr val="000000"/>
                </a:solidFill>
                <a:latin typeface="Open Sans Bold Italics"/>
                <a:ea typeface="Open Sans Bold Italics"/>
                <a:cs typeface="Open Sans Bold Italics"/>
                <a:sym typeface="Open Sans Bold Italics"/>
              </a:rPr>
              <a:t>Start Pointer</a:t>
            </a:r>
          </a:p>
        </p:txBody>
      </p:sp>
      <p:sp>
        <p:nvSpPr>
          <p:cNvPr id="19" name="Freeform 19"/>
          <p:cNvSpPr/>
          <p:nvPr/>
        </p:nvSpPr>
        <p:spPr>
          <a:xfrm>
            <a:off x="15023959" y="5635224"/>
            <a:ext cx="596140" cy="596140"/>
          </a:xfrm>
          <a:custGeom>
            <a:avLst/>
            <a:gdLst/>
            <a:ahLst/>
            <a:cxnLst/>
            <a:rect l="l" t="t" r="r" b="b"/>
            <a:pathLst>
              <a:path w="596140" h="596140">
                <a:moveTo>
                  <a:pt x="0" y="0"/>
                </a:moveTo>
                <a:lnTo>
                  <a:pt x="596140" y="0"/>
                </a:lnTo>
                <a:lnTo>
                  <a:pt x="596140" y="596140"/>
                </a:lnTo>
                <a:lnTo>
                  <a:pt x="0" y="596140"/>
                </a:lnTo>
                <a:lnTo>
                  <a:pt x="0" y="0"/>
                </a:lnTo>
                <a:close/>
              </a:path>
            </a:pathLst>
          </a:custGeom>
          <a:blipFill>
            <a:blip r:embed="rId8"/>
            <a:stretch>
              <a:fillRect/>
            </a:stretch>
          </a:blipFill>
        </p:spPr>
        <p:txBody>
          <a:bodyPr/>
          <a:lstStyle/>
          <a:p>
            <a:endParaRPr lang="en-PH"/>
          </a:p>
        </p:txBody>
      </p:sp>
      <p:sp>
        <p:nvSpPr>
          <p:cNvPr id="20" name="TextBox 20"/>
          <p:cNvSpPr txBox="1"/>
          <p:nvPr/>
        </p:nvSpPr>
        <p:spPr>
          <a:xfrm>
            <a:off x="14557039" y="4600262"/>
            <a:ext cx="1574537" cy="817204"/>
          </a:xfrm>
          <a:prstGeom prst="rect">
            <a:avLst/>
          </a:prstGeom>
        </p:spPr>
        <p:txBody>
          <a:bodyPr lIns="0" tIns="0" rIns="0" bIns="0" rtlCol="0" anchor="t">
            <a:spAutoFit/>
          </a:bodyPr>
          <a:lstStyle/>
          <a:p>
            <a:pPr algn="ctr">
              <a:lnSpc>
                <a:spcPts val="3355"/>
              </a:lnSpc>
              <a:spcBef>
                <a:spcPct val="0"/>
              </a:spcBef>
            </a:pPr>
            <a:r>
              <a:rPr lang="en-US" sz="2396" b="1" i="1">
                <a:solidFill>
                  <a:srgbClr val="000000"/>
                </a:solidFill>
                <a:latin typeface="Open Sans Bold Italics"/>
                <a:ea typeface="Open Sans Bold Italics"/>
                <a:cs typeface="Open Sans Bold Italics"/>
                <a:sym typeface="Open Sans Bold Italics"/>
              </a:rPr>
              <a:t>Null Pointer</a:t>
            </a:r>
          </a:p>
        </p:txBody>
      </p:sp>
      <p:sp>
        <p:nvSpPr>
          <p:cNvPr id="21" name="TextBox 21"/>
          <p:cNvSpPr txBox="1"/>
          <p:nvPr/>
        </p:nvSpPr>
        <p:spPr>
          <a:xfrm>
            <a:off x="4778080" y="573153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A</a:t>
            </a:r>
          </a:p>
        </p:txBody>
      </p:sp>
      <p:sp>
        <p:nvSpPr>
          <p:cNvPr id="22" name="TextBox 22"/>
          <p:cNvSpPr txBox="1"/>
          <p:nvPr/>
        </p:nvSpPr>
        <p:spPr>
          <a:xfrm>
            <a:off x="9133806" y="5676689"/>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alpha val="17647"/>
                  </a:srgbClr>
                </a:solidFill>
                <a:latin typeface="Open Sans Bold"/>
                <a:ea typeface="Open Sans Bold"/>
                <a:cs typeface="Open Sans Bold"/>
                <a:sym typeface="Open Sans Bold"/>
              </a:rPr>
              <a:t>C</a:t>
            </a:r>
          </a:p>
        </p:txBody>
      </p:sp>
      <p:sp>
        <p:nvSpPr>
          <p:cNvPr id="23" name="TextBox 23"/>
          <p:cNvSpPr txBox="1"/>
          <p:nvPr/>
        </p:nvSpPr>
        <p:spPr>
          <a:xfrm>
            <a:off x="13073542" y="5693631"/>
            <a:ext cx="886752" cy="397441"/>
          </a:xfrm>
          <a:prstGeom prst="rect">
            <a:avLst/>
          </a:prstGeom>
        </p:spPr>
        <p:txBody>
          <a:bodyPr lIns="0" tIns="0" rIns="0" bIns="0" rtlCol="0" anchor="t">
            <a:spAutoFit/>
          </a:bodyPr>
          <a:lstStyle/>
          <a:p>
            <a:pPr algn="ctr">
              <a:lnSpc>
                <a:spcPts val="3222"/>
              </a:lnSpc>
              <a:spcBef>
                <a:spcPct val="0"/>
              </a:spcBef>
            </a:pPr>
            <a:r>
              <a:rPr lang="en-US" sz="2301" b="1">
                <a:solidFill>
                  <a:srgbClr val="FFFFFF"/>
                </a:solidFill>
                <a:latin typeface="Open Sans Bold"/>
                <a:ea typeface="Open Sans Bold"/>
                <a:cs typeface="Open Sans Bold"/>
                <a:sym typeface="Open Sans Bold"/>
              </a:rPr>
              <a:t>D</a:t>
            </a:r>
          </a:p>
        </p:txBody>
      </p:sp>
      <p:sp>
        <p:nvSpPr>
          <p:cNvPr id="24" name="AutoShape 24"/>
          <p:cNvSpPr/>
          <p:nvPr/>
        </p:nvSpPr>
        <p:spPr>
          <a:xfrm>
            <a:off x="7003443" y="7435956"/>
            <a:ext cx="6513474" cy="0"/>
          </a:xfrm>
          <a:prstGeom prst="line">
            <a:avLst/>
          </a:prstGeom>
          <a:ln w="28575" cap="flat">
            <a:solidFill>
              <a:srgbClr val="000000"/>
            </a:solidFill>
            <a:prstDash val="solid"/>
            <a:headEnd type="none" w="sm" len="sm"/>
            <a:tailEnd type="none" w="sm" len="sm"/>
          </a:ln>
        </p:spPr>
        <p:txBody>
          <a:bodyPr/>
          <a:lstStyle/>
          <a:p>
            <a:endParaRPr lang="en-PH"/>
          </a:p>
        </p:txBody>
      </p:sp>
      <p:sp>
        <p:nvSpPr>
          <p:cNvPr id="25" name="AutoShape 25"/>
          <p:cNvSpPr/>
          <p:nvPr/>
        </p:nvSpPr>
        <p:spPr>
          <a:xfrm>
            <a:off x="7003443" y="6452857"/>
            <a:ext cx="0" cy="983099"/>
          </a:xfrm>
          <a:prstGeom prst="line">
            <a:avLst/>
          </a:prstGeom>
          <a:ln w="28575" cap="flat">
            <a:solidFill>
              <a:srgbClr val="000000"/>
            </a:solidFill>
            <a:prstDash val="solid"/>
            <a:headEnd type="none" w="sm" len="sm"/>
            <a:tailEnd type="none" w="sm" len="sm"/>
          </a:ln>
        </p:spPr>
        <p:txBody>
          <a:bodyPr/>
          <a:lstStyle/>
          <a:p>
            <a:endParaRPr lang="en-PH"/>
          </a:p>
        </p:txBody>
      </p:sp>
      <p:sp>
        <p:nvSpPr>
          <p:cNvPr id="26" name="AutoShape 26"/>
          <p:cNvSpPr/>
          <p:nvPr/>
        </p:nvSpPr>
        <p:spPr>
          <a:xfrm flipV="1">
            <a:off x="13492436" y="6506468"/>
            <a:ext cx="0" cy="929488"/>
          </a:xfrm>
          <a:prstGeom prst="line">
            <a:avLst/>
          </a:prstGeom>
          <a:ln w="28575"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Why is linked list preferred?</a:t>
            </a:r>
          </a:p>
        </p:txBody>
      </p:sp>
      <p:sp>
        <p:nvSpPr>
          <p:cNvPr id="9" name="TextBox 9"/>
          <p:cNvSpPr txBox="1"/>
          <p:nvPr/>
        </p:nvSpPr>
        <p:spPr>
          <a:xfrm>
            <a:off x="384809" y="2702102"/>
            <a:ext cx="17420271" cy="2555369"/>
          </a:xfrm>
          <a:prstGeom prst="rect">
            <a:avLst/>
          </a:prstGeom>
        </p:spPr>
        <p:txBody>
          <a:bodyPr lIns="0" tIns="0" rIns="0" bIns="0" rtlCol="0" anchor="t">
            <a:spAutoFit/>
          </a:bodyPr>
          <a:lstStyle/>
          <a:p>
            <a:pPr algn="l">
              <a:lnSpc>
                <a:spcPts val="4052"/>
              </a:lnSpc>
            </a:pPr>
            <a:r>
              <a:rPr lang="en-US" sz="2894">
                <a:solidFill>
                  <a:srgbClr val="000000"/>
                </a:solidFill>
                <a:latin typeface="Open Sans"/>
                <a:ea typeface="Open Sans"/>
                <a:cs typeface="Open Sans"/>
                <a:sym typeface="Open Sans"/>
              </a:rPr>
              <a:t>In a linked list, the utilization of pointers enables efficient insertion and deletion operations by solely adjusting references between nodes, </a:t>
            </a:r>
            <a:r>
              <a:rPr lang="en-US" sz="2894" b="1">
                <a:solidFill>
                  <a:srgbClr val="000000"/>
                </a:solidFill>
                <a:latin typeface="Open Sans Bold"/>
                <a:ea typeface="Open Sans Bold"/>
                <a:cs typeface="Open Sans Bold"/>
                <a:sym typeface="Open Sans Bold"/>
              </a:rPr>
              <a:t>eliminating the necessity for frequent data shifting seen in linear lists like arrays</a:t>
            </a:r>
            <a:r>
              <a:rPr lang="en-US" sz="2894">
                <a:solidFill>
                  <a:srgbClr val="000000"/>
                </a:solidFill>
                <a:latin typeface="Open Sans"/>
                <a:ea typeface="Open Sans"/>
                <a:cs typeface="Open Sans"/>
                <a:sym typeface="Open Sans"/>
              </a:rPr>
              <a:t>.</a:t>
            </a:r>
          </a:p>
          <a:p>
            <a:pPr algn="l">
              <a:lnSpc>
                <a:spcPts val="4052"/>
              </a:lnSpc>
            </a:pPr>
            <a:endParaRPr lang="en-US" sz="2894">
              <a:solidFill>
                <a:srgbClr val="000000"/>
              </a:solidFill>
              <a:latin typeface="Open Sans"/>
              <a:ea typeface="Open Sans"/>
              <a:cs typeface="Open Sans"/>
              <a:sym typeface="Open Sans"/>
            </a:endParaRPr>
          </a:p>
          <a:p>
            <a:pPr algn="l">
              <a:lnSpc>
                <a:spcPts val="4052"/>
              </a:lnSpc>
              <a:spcBef>
                <a:spcPct val="0"/>
              </a:spcBef>
            </a:pPr>
            <a:r>
              <a:rPr lang="en-US" sz="2894">
                <a:solidFill>
                  <a:srgbClr val="000000"/>
                </a:solidFill>
                <a:latin typeface="Open Sans"/>
                <a:ea typeface="Open Sans"/>
                <a:cs typeface="Open Sans"/>
                <a:sym typeface="Open Sans"/>
              </a:rPr>
              <a:t>One disadvantage of linked list is that we need extra storage to store the pointers.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5682674" y="4357607"/>
          <a:ext cx="552214" cy="4361534"/>
        </p:xfrm>
        <a:graphic>
          <a:graphicData uri="http://schemas.openxmlformats.org/drawingml/2006/table">
            <a:tbl>
              <a:tblPr/>
              <a:tblGrid>
                <a:gridCol w="552214">
                  <a:extLst>
                    <a:ext uri="{9D8B030D-6E8A-4147-A177-3AD203B41FA5}">
                      <a16:colId xmlns:a16="http://schemas.microsoft.com/office/drawing/2014/main" val="20000"/>
                    </a:ext>
                  </a:extLst>
                </a:gridCol>
              </a:tblGrid>
              <a:tr h="729796">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775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212">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212">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796">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775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graphicFrame>
        <p:nvGraphicFramePr>
          <p:cNvPr id="8" name="Table 8"/>
          <p:cNvGraphicFramePr>
            <a:graphicFrameLocks noGrp="1"/>
          </p:cNvGraphicFramePr>
          <p:nvPr/>
        </p:nvGraphicFramePr>
        <p:xfrm>
          <a:off x="8985488" y="4357607"/>
          <a:ext cx="552214" cy="4361534"/>
        </p:xfrm>
        <a:graphic>
          <a:graphicData uri="http://schemas.openxmlformats.org/drawingml/2006/table">
            <a:tbl>
              <a:tblPr/>
              <a:tblGrid>
                <a:gridCol w="552214">
                  <a:extLst>
                    <a:ext uri="{9D8B030D-6E8A-4147-A177-3AD203B41FA5}">
                      <a16:colId xmlns:a16="http://schemas.microsoft.com/office/drawing/2014/main" val="20000"/>
                    </a:ext>
                  </a:extLst>
                </a:gridCol>
              </a:tblGrid>
              <a:tr h="729796">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72775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723212">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723212">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729796">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r h="72775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5"/>
                  </a:ext>
                </a:extLst>
              </a:tr>
            </a:tbl>
          </a:graphicData>
        </a:graphic>
      </p:graphicFrame>
      <p:grpSp>
        <p:nvGrpSpPr>
          <p:cNvPr id="9" name="Group 9"/>
          <p:cNvGrpSpPr/>
          <p:nvPr/>
        </p:nvGrpSpPr>
        <p:grpSpPr>
          <a:xfrm>
            <a:off x="637891" y="4986257"/>
            <a:ext cx="3086100" cy="785893"/>
            <a:chOff x="0" y="0"/>
            <a:chExt cx="812800" cy="206984"/>
          </a:xfrm>
        </p:grpSpPr>
        <p:sp>
          <p:nvSpPr>
            <p:cNvPr id="10" name="Freeform 10"/>
            <p:cNvSpPr/>
            <p:nvPr/>
          </p:nvSpPr>
          <p:spPr>
            <a:xfrm>
              <a:off x="0" y="0"/>
              <a:ext cx="812800" cy="206984"/>
            </a:xfrm>
            <a:custGeom>
              <a:avLst/>
              <a:gdLst/>
              <a:ahLst/>
              <a:cxnLst/>
              <a:rect l="l" t="t" r="r" b="b"/>
              <a:pathLst>
                <a:path w="812800" h="206984">
                  <a:moveTo>
                    <a:pt x="0" y="0"/>
                  </a:moveTo>
                  <a:lnTo>
                    <a:pt x="812800" y="0"/>
                  </a:lnTo>
                  <a:lnTo>
                    <a:pt x="812800" y="206984"/>
                  </a:lnTo>
                  <a:lnTo>
                    <a:pt x="0" y="206984"/>
                  </a:lnTo>
                  <a:close/>
                </a:path>
              </a:pathLst>
            </a:custGeom>
            <a:solidFill>
              <a:srgbClr val="BB99FF"/>
            </a:solidFill>
          </p:spPr>
          <p:txBody>
            <a:bodyPr/>
            <a:lstStyle/>
            <a:p>
              <a:endParaRPr lang="en-PH"/>
            </a:p>
          </p:txBody>
        </p:sp>
        <p:sp>
          <p:nvSpPr>
            <p:cNvPr id="11" name="TextBox 11"/>
            <p:cNvSpPr txBox="1"/>
            <p:nvPr/>
          </p:nvSpPr>
          <p:spPr>
            <a:xfrm>
              <a:off x="0" y="-28575"/>
              <a:ext cx="812800" cy="235559"/>
            </a:xfrm>
            <a:prstGeom prst="rect">
              <a:avLst/>
            </a:prstGeom>
          </p:spPr>
          <p:txBody>
            <a:bodyPr lIns="50800" tIns="50800" rIns="50800" bIns="50800" rtlCol="0" anchor="ctr"/>
            <a:lstStyle/>
            <a:p>
              <a:pPr algn="ctr">
                <a:lnSpc>
                  <a:spcPts val="2595"/>
                </a:lnSpc>
              </a:pPr>
              <a:endParaRPr/>
            </a:p>
          </p:txBody>
        </p:sp>
      </p:grpSp>
      <p:sp>
        <p:nvSpPr>
          <p:cNvPr id="12" name="TextBox 12"/>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3" name="TextBox 13"/>
          <p:cNvSpPr txBox="1"/>
          <p:nvPr/>
        </p:nvSpPr>
        <p:spPr>
          <a:xfrm>
            <a:off x="384809" y="1938701"/>
            <a:ext cx="105957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Implementing a linked list as an array</a:t>
            </a:r>
          </a:p>
        </p:txBody>
      </p:sp>
      <p:sp>
        <p:nvSpPr>
          <p:cNvPr id="14" name="TextBox 14"/>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We can use two arrays, one to store the data, and the other to store the pointer. </a:t>
            </a:r>
          </a:p>
        </p:txBody>
      </p:sp>
      <p:sp>
        <p:nvSpPr>
          <p:cNvPr id="15" name="TextBox 15"/>
          <p:cNvSpPr txBox="1"/>
          <p:nvPr/>
        </p:nvSpPr>
        <p:spPr>
          <a:xfrm>
            <a:off x="7999857" y="4290932"/>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16" name="TextBox 16"/>
          <p:cNvSpPr txBox="1"/>
          <p:nvPr/>
        </p:nvSpPr>
        <p:spPr>
          <a:xfrm>
            <a:off x="8059242" y="5193740"/>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7" name="TextBox 17"/>
          <p:cNvSpPr txBox="1"/>
          <p:nvPr/>
        </p:nvSpPr>
        <p:spPr>
          <a:xfrm>
            <a:off x="8008300" y="6092295"/>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8" name="TextBox 18"/>
          <p:cNvSpPr txBox="1"/>
          <p:nvPr/>
        </p:nvSpPr>
        <p:spPr>
          <a:xfrm>
            <a:off x="8015412" y="6929023"/>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9" name="TextBox 19"/>
          <p:cNvSpPr txBox="1"/>
          <p:nvPr/>
        </p:nvSpPr>
        <p:spPr>
          <a:xfrm>
            <a:off x="8008300" y="7765751"/>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20" name="TextBox 20"/>
          <p:cNvSpPr txBox="1"/>
          <p:nvPr/>
        </p:nvSpPr>
        <p:spPr>
          <a:xfrm>
            <a:off x="8037199" y="8538857"/>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21" name="TextBox 21"/>
          <p:cNvSpPr txBox="1"/>
          <p:nvPr/>
        </p:nvSpPr>
        <p:spPr>
          <a:xfrm>
            <a:off x="6244969" y="3759764"/>
            <a:ext cx="885274"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Data</a:t>
            </a:r>
          </a:p>
        </p:txBody>
      </p:sp>
      <p:sp>
        <p:nvSpPr>
          <p:cNvPr id="22" name="TextBox 22"/>
          <p:cNvSpPr txBox="1"/>
          <p:nvPr/>
        </p:nvSpPr>
        <p:spPr>
          <a:xfrm>
            <a:off x="9274206" y="3759764"/>
            <a:ext cx="143242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Pointer</a:t>
            </a:r>
          </a:p>
        </p:txBody>
      </p:sp>
      <p:sp>
        <p:nvSpPr>
          <p:cNvPr id="23" name="TextBox 23"/>
          <p:cNvSpPr txBox="1"/>
          <p:nvPr/>
        </p:nvSpPr>
        <p:spPr>
          <a:xfrm>
            <a:off x="1464726" y="3759764"/>
            <a:ext cx="1432428" cy="1217982"/>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Start </a:t>
            </a:r>
          </a:p>
          <a:p>
            <a:pPr algn="ctr">
              <a:lnSpc>
                <a:spcPts val="4903"/>
              </a:lnSpc>
            </a:pPr>
            <a:r>
              <a:rPr lang="en-US" sz="3502">
                <a:solidFill>
                  <a:srgbClr val="000000"/>
                </a:solidFill>
                <a:latin typeface="Alatsi"/>
                <a:ea typeface="Alatsi"/>
                <a:cs typeface="Alatsi"/>
                <a:sym typeface="Alatsi"/>
              </a:rPr>
              <a:t>Pointer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091974" y="3407299"/>
            <a:ext cx="8492794" cy="6692598"/>
            <a:chOff x="0" y="0"/>
            <a:chExt cx="2103689" cy="1657775"/>
          </a:xfrm>
        </p:grpSpPr>
        <p:sp>
          <p:nvSpPr>
            <p:cNvPr id="8" name="Freeform 8"/>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9" name="TextBox 9"/>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aphicFrame>
        <p:nvGraphicFramePr>
          <p:cNvPr id="10" name="Table 10"/>
          <p:cNvGraphicFramePr>
            <a:graphicFrameLocks noGrp="1"/>
          </p:cNvGraphicFramePr>
          <p:nvPr/>
        </p:nvGraphicFramePr>
        <p:xfrm>
          <a:off x="12441432" y="5123764"/>
          <a:ext cx="467743" cy="3691671"/>
        </p:xfrm>
        <a:graphic>
          <a:graphicData uri="http://schemas.openxmlformats.org/drawingml/2006/table">
            <a:tbl>
              <a:tblPr/>
              <a:tblGrid>
                <a:gridCol w="467743">
                  <a:extLst>
                    <a:ext uri="{9D8B030D-6E8A-4147-A177-3AD203B41FA5}">
                      <a16:colId xmlns:a16="http://schemas.microsoft.com/office/drawing/2014/main" val="20000"/>
                    </a:ext>
                  </a:extLst>
                </a:gridCol>
              </a:tblGrid>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61328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616529">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graphicFrame>
        <p:nvGraphicFramePr>
          <p:cNvPr id="11" name="Table 11"/>
          <p:cNvGraphicFramePr>
            <a:graphicFrameLocks noGrp="1"/>
          </p:cNvGraphicFramePr>
          <p:nvPr/>
        </p:nvGraphicFramePr>
        <p:xfrm>
          <a:off x="15481154" y="5123764"/>
          <a:ext cx="467743" cy="3694358"/>
        </p:xfrm>
        <a:graphic>
          <a:graphicData uri="http://schemas.openxmlformats.org/drawingml/2006/table">
            <a:tbl>
              <a:tblPr/>
              <a:tblGrid>
                <a:gridCol w="467743">
                  <a:extLst>
                    <a:ext uri="{9D8B030D-6E8A-4147-A177-3AD203B41FA5}">
                      <a16:colId xmlns:a16="http://schemas.microsoft.com/office/drawing/2014/main" val="20000"/>
                    </a:ext>
                  </a:extLst>
                </a:gridCol>
              </a:tblGrid>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5"/>
                  </a:ext>
                </a:extLst>
              </a:tr>
            </a:tbl>
          </a:graphicData>
        </a:graphic>
      </p:graphicFrame>
      <p:grpSp>
        <p:nvGrpSpPr>
          <p:cNvPr id="12" name="Group 12"/>
          <p:cNvGrpSpPr/>
          <p:nvPr/>
        </p:nvGrpSpPr>
        <p:grpSpPr>
          <a:xfrm>
            <a:off x="9447445" y="5447765"/>
            <a:ext cx="2376201" cy="849542"/>
            <a:chOff x="0" y="0"/>
            <a:chExt cx="812800" cy="290593"/>
          </a:xfrm>
        </p:grpSpPr>
        <p:sp>
          <p:nvSpPr>
            <p:cNvPr id="13" name="Freeform 13"/>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BB99FF"/>
            </a:solidFill>
          </p:spPr>
          <p:txBody>
            <a:bodyPr/>
            <a:lstStyle/>
            <a:p>
              <a:endParaRPr lang="en-PH"/>
            </a:p>
          </p:txBody>
        </p:sp>
        <p:sp>
          <p:nvSpPr>
            <p:cNvPr id="14" name="TextBox 14"/>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6" name="TextBox 16"/>
          <p:cNvSpPr txBox="1"/>
          <p:nvPr/>
        </p:nvSpPr>
        <p:spPr>
          <a:xfrm>
            <a:off x="384809" y="1938701"/>
            <a:ext cx="105957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Implementing a linked list as an array</a:t>
            </a:r>
          </a:p>
        </p:txBody>
      </p:sp>
      <p:sp>
        <p:nvSpPr>
          <p:cNvPr id="17" name="TextBox 17"/>
          <p:cNvSpPr txBox="1"/>
          <p:nvPr/>
        </p:nvSpPr>
        <p:spPr>
          <a:xfrm>
            <a:off x="384809" y="2702102"/>
            <a:ext cx="6518830"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Representing a linked list with arrays.</a:t>
            </a:r>
          </a:p>
        </p:txBody>
      </p:sp>
      <p:sp>
        <p:nvSpPr>
          <p:cNvPr id="18" name="TextBox 18"/>
          <p:cNvSpPr txBox="1"/>
          <p:nvPr/>
        </p:nvSpPr>
        <p:spPr>
          <a:xfrm>
            <a:off x="14574036" y="5066614"/>
            <a:ext cx="55353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19" name="TextBox 19"/>
          <p:cNvSpPr txBox="1"/>
          <p:nvPr/>
        </p:nvSpPr>
        <p:spPr>
          <a:xfrm>
            <a:off x="14628690" y="5897507"/>
            <a:ext cx="444222"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20" name="TextBox 20"/>
          <p:cNvSpPr txBox="1"/>
          <p:nvPr/>
        </p:nvSpPr>
        <p:spPr>
          <a:xfrm>
            <a:off x="14581806" y="6724486"/>
            <a:ext cx="54576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21" name="TextBox 21"/>
          <p:cNvSpPr txBox="1"/>
          <p:nvPr/>
        </p:nvSpPr>
        <p:spPr>
          <a:xfrm>
            <a:off x="14588351" y="7494563"/>
            <a:ext cx="53921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[3]</a:t>
            </a:r>
          </a:p>
        </p:txBody>
      </p:sp>
      <p:sp>
        <p:nvSpPr>
          <p:cNvPr id="22" name="TextBox 22"/>
          <p:cNvSpPr txBox="1"/>
          <p:nvPr/>
        </p:nvSpPr>
        <p:spPr>
          <a:xfrm>
            <a:off x="14581806" y="8264640"/>
            <a:ext cx="56623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[4]</a:t>
            </a:r>
          </a:p>
        </p:txBody>
      </p:sp>
      <p:sp>
        <p:nvSpPr>
          <p:cNvPr id="23" name="TextBox 23"/>
          <p:cNvSpPr txBox="1"/>
          <p:nvPr/>
        </p:nvSpPr>
        <p:spPr>
          <a:xfrm>
            <a:off x="14608403" y="8976162"/>
            <a:ext cx="539633"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[5]</a:t>
            </a:r>
          </a:p>
        </p:txBody>
      </p:sp>
      <p:sp>
        <p:nvSpPr>
          <p:cNvPr id="24" name="TextBox 24"/>
          <p:cNvSpPr txBox="1"/>
          <p:nvPr/>
        </p:nvSpPr>
        <p:spPr>
          <a:xfrm>
            <a:off x="12958937" y="4577757"/>
            <a:ext cx="81475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Data</a:t>
            </a:r>
          </a:p>
        </p:txBody>
      </p:sp>
      <p:sp>
        <p:nvSpPr>
          <p:cNvPr id="25" name="TextBox 25"/>
          <p:cNvSpPr txBox="1"/>
          <p:nvPr/>
        </p:nvSpPr>
        <p:spPr>
          <a:xfrm>
            <a:off x="15746874" y="4577757"/>
            <a:ext cx="131832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Pointer</a:t>
            </a:r>
          </a:p>
        </p:txBody>
      </p:sp>
      <p:sp>
        <p:nvSpPr>
          <p:cNvPr id="26" name="TextBox 26"/>
          <p:cNvSpPr txBox="1"/>
          <p:nvPr/>
        </p:nvSpPr>
        <p:spPr>
          <a:xfrm>
            <a:off x="10084083" y="4399370"/>
            <a:ext cx="1102926" cy="943621"/>
          </a:xfrm>
          <a:prstGeom prst="rect">
            <a:avLst/>
          </a:prstGeom>
        </p:spPr>
        <p:txBody>
          <a:bodyPr lIns="0" tIns="0" rIns="0" bIns="0" rtlCol="0" anchor="t">
            <a:spAutoFit/>
          </a:bodyPr>
          <a:lstStyle/>
          <a:p>
            <a:pPr algn="ctr">
              <a:lnSpc>
                <a:spcPts val="3775"/>
              </a:lnSpc>
            </a:pPr>
            <a:r>
              <a:rPr lang="en-US" sz="2697">
                <a:solidFill>
                  <a:srgbClr val="000000"/>
                </a:solidFill>
                <a:latin typeface="Alatsi"/>
                <a:ea typeface="Alatsi"/>
                <a:cs typeface="Alatsi"/>
                <a:sym typeface="Alatsi"/>
              </a:rPr>
              <a:t>Start </a:t>
            </a:r>
          </a:p>
          <a:p>
            <a:pPr algn="ctr">
              <a:lnSpc>
                <a:spcPts val="3775"/>
              </a:lnSpc>
            </a:pPr>
            <a:r>
              <a:rPr lang="en-US" sz="2697">
                <a:solidFill>
                  <a:srgbClr val="000000"/>
                </a:solidFill>
                <a:latin typeface="Alatsi"/>
                <a:ea typeface="Alatsi"/>
                <a:cs typeface="Alatsi"/>
                <a:sym typeface="Alatsi"/>
              </a:rPr>
              <a:t>Pointer</a:t>
            </a:r>
          </a:p>
        </p:txBody>
      </p:sp>
      <p:grpSp>
        <p:nvGrpSpPr>
          <p:cNvPr id="27" name="Group 27"/>
          <p:cNvGrpSpPr/>
          <p:nvPr/>
        </p:nvGrpSpPr>
        <p:grpSpPr>
          <a:xfrm>
            <a:off x="9447445" y="3543280"/>
            <a:ext cx="7722891" cy="694165"/>
            <a:chOff x="0" y="0"/>
            <a:chExt cx="1912982" cy="171947"/>
          </a:xfrm>
        </p:grpSpPr>
        <p:sp>
          <p:nvSpPr>
            <p:cNvPr id="28" name="Freeform 28"/>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29" name="TextBox 29"/>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9753348"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Array View</a:t>
            </a:r>
          </a:p>
        </p:txBody>
      </p:sp>
      <p:grpSp>
        <p:nvGrpSpPr>
          <p:cNvPr id="31" name="Group 31"/>
          <p:cNvGrpSpPr/>
          <p:nvPr/>
        </p:nvGrpSpPr>
        <p:grpSpPr>
          <a:xfrm>
            <a:off x="421251" y="3407299"/>
            <a:ext cx="8492794" cy="6692598"/>
            <a:chOff x="0" y="0"/>
            <a:chExt cx="2103689" cy="1657775"/>
          </a:xfrm>
        </p:grpSpPr>
        <p:sp>
          <p:nvSpPr>
            <p:cNvPr id="32" name="Freeform 32"/>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33" name="TextBox 33"/>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pSp>
        <p:nvGrpSpPr>
          <p:cNvPr id="34" name="Group 34"/>
          <p:cNvGrpSpPr/>
          <p:nvPr/>
        </p:nvGrpSpPr>
        <p:grpSpPr>
          <a:xfrm>
            <a:off x="776723" y="3543280"/>
            <a:ext cx="7722891" cy="694165"/>
            <a:chOff x="0" y="0"/>
            <a:chExt cx="1912982" cy="171947"/>
          </a:xfrm>
        </p:grpSpPr>
        <p:sp>
          <p:nvSpPr>
            <p:cNvPr id="35" name="Freeform 35"/>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36" name="TextBox 36"/>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7" name="TextBox 37"/>
          <p:cNvSpPr txBox="1"/>
          <p:nvPr/>
        </p:nvSpPr>
        <p:spPr>
          <a:xfrm>
            <a:off x="1082626"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Diagram View</a:t>
            </a:r>
          </a:p>
        </p:txBody>
      </p:sp>
      <p:graphicFrame>
        <p:nvGraphicFramePr>
          <p:cNvPr id="38" name="Table 38"/>
          <p:cNvGraphicFramePr>
            <a:graphicFrameLocks noGrp="1"/>
          </p:cNvGraphicFramePr>
          <p:nvPr/>
        </p:nvGraphicFramePr>
        <p:xfrm>
          <a:off x="1909842" y="6620707"/>
          <a:ext cx="885943" cy="292583"/>
        </p:xfrm>
        <a:graphic>
          <a:graphicData uri="http://schemas.openxmlformats.org/drawingml/2006/table">
            <a:tbl>
              <a:tblPr/>
              <a:tblGrid>
                <a:gridCol w="650617">
                  <a:extLst>
                    <a:ext uri="{9D8B030D-6E8A-4147-A177-3AD203B41FA5}">
                      <a16:colId xmlns:a16="http://schemas.microsoft.com/office/drawing/2014/main" val="20000"/>
                    </a:ext>
                  </a:extLst>
                </a:gridCol>
                <a:gridCol w="235326">
                  <a:extLst>
                    <a:ext uri="{9D8B030D-6E8A-4147-A177-3AD203B41FA5}">
                      <a16:colId xmlns:a16="http://schemas.microsoft.com/office/drawing/2014/main" val="20001"/>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39" name="Table 39"/>
          <p:cNvGraphicFramePr>
            <a:graphicFrameLocks noGrp="1"/>
          </p:cNvGraphicFramePr>
          <p:nvPr/>
        </p:nvGraphicFramePr>
        <p:xfrm>
          <a:off x="4264172" y="6599659"/>
          <a:ext cx="798386" cy="292583"/>
        </p:xfrm>
        <a:graphic>
          <a:graphicData uri="http://schemas.openxmlformats.org/drawingml/2006/table">
            <a:tbl>
              <a:tblPr/>
              <a:tblGrid>
                <a:gridCol w="586317">
                  <a:extLst>
                    <a:ext uri="{9D8B030D-6E8A-4147-A177-3AD203B41FA5}">
                      <a16:colId xmlns:a16="http://schemas.microsoft.com/office/drawing/2014/main" val="20000"/>
                    </a:ext>
                  </a:extLst>
                </a:gridCol>
                <a:gridCol w="212069">
                  <a:extLst>
                    <a:ext uri="{9D8B030D-6E8A-4147-A177-3AD203B41FA5}">
                      <a16:colId xmlns:a16="http://schemas.microsoft.com/office/drawing/2014/main" val="20001"/>
                    </a:ext>
                  </a:extLst>
                </a:gridCol>
              </a:tblGrid>
              <a:tr h="197656">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40" name="Table 40"/>
          <p:cNvGraphicFramePr>
            <a:graphicFrameLocks noGrp="1"/>
          </p:cNvGraphicFramePr>
          <p:nvPr/>
        </p:nvGraphicFramePr>
        <p:xfrm>
          <a:off x="6581360" y="6599659"/>
          <a:ext cx="1132750" cy="292583"/>
        </p:xfrm>
        <a:graphic>
          <a:graphicData uri="http://schemas.openxmlformats.org/drawingml/2006/table">
            <a:tbl>
              <a:tblPr/>
              <a:tblGrid>
                <a:gridCol w="831867">
                  <a:extLst>
                    <a:ext uri="{9D8B030D-6E8A-4147-A177-3AD203B41FA5}">
                      <a16:colId xmlns:a16="http://schemas.microsoft.com/office/drawing/2014/main" val="20000"/>
                    </a:ext>
                  </a:extLst>
                </a:gridCol>
                <a:gridCol w="300883">
                  <a:extLst>
                    <a:ext uri="{9D8B030D-6E8A-4147-A177-3AD203B41FA5}">
                      <a16:colId xmlns:a16="http://schemas.microsoft.com/office/drawing/2014/main" val="20001"/>
                    </a:ext>
                  </a:extLst>
                </a:gridCol>
              </a:tblGrid>
              <a:tr h="280435">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41" name="AutoShape 41"/>
          <p:cNvSpPr/>
          <p:nvPr/>
        </p:nvSpPr>
        <p:spPr>
          <a:xfrm>
            <a:off x="5820839" y="6823539"/>
            <a:ext cx="701281"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42" name="Table 42"/>
          <p:cNvGraphicFramePr>
            <a:graphicFrameLocks noGrp="1"/>
          </p:cNvGraphicFramePr>
          <p:nvPr/>
        </p:nvGraphicFramePr>
        <p:xfrm>
          <a:off x="757526" y="6630039"/>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43" name="AutoShape 43"/>
          <p:cNvSpPr/>
          <p:nvPr/>
        </p:nvSpPr>
        <p:spPr>
          <a:xfrm>
            <a:off x="1425596" y="6853919"/>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44" name="TextBox 44"/>
          <p:cNvSpPr txBox="1"/>
          <p:nvPr/>
        </p:nvSpPr>
        <p:spPr>
          <a:xfrm>
            <a:off x="2567971" y="6344342"/>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45" name="TextBox 45"/>
          <p:cNvSpPr txBox="1"/>
          <p:nvPr/>
        </p:nvSpPr>
        <p:spPr>
          <a:xfrm>
            <a:off x="4922300" y="6323294"/>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46" name="TextBox 46"/>
          <p:cNvSpPr txBox="1"/>
          <p:nvPr/>
        </p:nvSpPr>
        <p:spPr>
          <a:xfrm>
            <a:off x="7239488" y="6323294"/>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47" name="TextBox 47"/>
          <p:cNvSpPr txBox="1"/>
          <p:nvPr/>
        </p:nvSpPr>
        <p:spPr>
          <a:xfrm>
            <a:off x="709568" y="6136615"/>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48" name="Freeform 48"/>
          <p:cNvSpPr/>
          <p:nvPr/>
        </p:nvSpPr>
        <p:spPr>
          <a:xfrm>
            <a:off x="8010733" y="6667370"/>
            <a:ext cx="331002" cy="331002"/>
          </a:xfrm>
          <a:custGeom>
            <a:avLst/>
            <a:gdLst/>
            <a:ahLst/>
            <a:cxnLst/>
            <a:rect l="l" t="t" r="r" b="b"/>
            <a:pathLst>
              <a:path w="331002" h="331002">
                <a:moveTo>
                  <a:pt x="0" y="0"/>
                </a:moveTo>
                <a:lnTo>
                  <a:pt x="331002" y="0"/>
                </a:lnTo>
                <a:lnTo>
                  <a:pt x="331002" y="331002"/>
                </a:lnTo>
                <a:lnTo>
                  <a:pt x="0" y="331002"/>
                </a:lnTo>
                <a:lnTo>
                  <a:pt x="0" y="0"/>
                </a:lnTo>
                <a:close/>
              </a:path>
            </a:pathLst>
          </a:custGeom>
          <a:blipFill>
            <a:blip r:embed="rId8"/>
            <a:stretch>
              <a:fillRect/>
            </a:stretch>
          </a:blipFill>
        </p:spPr>
        <p:txBody>
          <a:bodyPr/>
          <a:lstStyle/>
          <a:p>
            <a:endParaRPr lang="en-PH"/>
          </a:p>
        </p:txBody>
      </p:sp>
      <p:sp>
        <p:nvSpPr>
          <p:cNvPr id="49" name="TextBox 49"/>
          <p:cNvSpPr txBox="1"/>
          <p:nvPr/>
        </p:nvSpPr>
        <p:spPr>
          <a:xfrm>
            <a:off x="7751479" y="6085295"/>
            <a:ext cx="874249" cy="461166"/>
          </a:xfrm>
          <a:prstGeom prst="rect">
            <a:avLst/>
          </a:prstGeom>
        </p:spPr>
        <p:txBody>
          <a:bodyPr lIns="0" tIns="0" rIns="0" bIns="0" rtlCol="0" anchor="t">
            <a:spAutoFit/>
          </a:bodyPr>
          <a:lstStyle/>
          <a:p>
            <a:pPr algn="ctr">
              <a:lnSpc>
                <a:spcPts val="1862"/>
              </a:lnSpc>
              <a:spcBef>
                <a:spcPct val="0"/>
              </a:spcBef>
            </a:pPr>
            <a:r>
              <a:rPr lang="en-US" sz="1330" b="1" i="1">
                <a:solidFill>
                  <a:srgbClr val="000000"/>
                </a:solidFill>
                <a:latin typeface="Open Sans Bold Italics"/>
                <a:ea typeface="Open Sans Bold Italics"/>
                <a:cs typeface="Open Sans Bold Italics"/>
                <a:sym typeface="Open Sans Bold Italics"/>
              </a:rPr>
              <a:t>Null Pointer</a:t>
            </a:r>
          </a:p>
        </p:txBody>
      </p:sp>
      <p:sp>
        <p:nvSpPr>
          <p:cNvPr id="50" name="TextBox 50"/>
          <p:cNvSpPr txBox="1"/>
          <p:nvPr/>
        </p:nvSpPr>
        <p:spPr>
          <a:xfrm>
            <a:off x="2321790" y="6718716"/>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X</a:t>
            </a:r>
          </a:p>
        </p:txBody>
      </p:sp>
      <p:sp>
        <p:nvSpPr>
          <p:cNvPr id="51" name="TextBox 51"/>
          <p:cNvSpPr txBox="1"/>
          <p:nvPr/>
        </p:nvSpPr>
        <p:spPr>
          <a:xfrm>
            <a:off x="4740272" y="6688261"/>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Y</a:t>
            </a:r>
          </a:p>
        </p:txBody>
      </p:sp>
      <p:sp>
        <p:nvSpPr>
          <p:cNvPr id="52" name="TextBox 52"/>
          <p:cNvSpPr txBox="1"/>
          <p:nvPr/>
        </p:nvSpPr>
        <p:spPr>
          <a:xfrm>
            <a:off x="6927779" y="6697668"/>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Z</a:t>
            </a:r>
          </a:p>
        </p:txBody>
      </p:sp>
      <p:sp>
        <p:nvSpPr>
          <p:cNvPr id="53" name="AutoShape 53"/>
          <p:cNvSpPr/>
          <p:nvPr/>
        </p:nvSpPr>
        <p:spPr>
          <a:xfrm>
            <a:off x="3367820" y="6836034"/>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54" name="TextBox 54"/>
          <p:cNvSpPr txBox="1"/>
          <p:nvPr/>
        </p:nvSpPr>
        <p:spPr>
          <a:xfrm>
            <a:off x="13223938" y="5146187"/>
            <a:ext cx="22028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Y</a:t>
            </a:r>
          </a:p>
        </p:txBody>
      </p:sp>
      <p:sp>
        <p:nvSpPr>
          <p:cNvPr id="55" name="TextBox 55"/>
          <p:cNvSpPr txBox="1"/>
          <p:nvPr/>
        </p:nvSpPr>
        <p:spPr>
          <a:xfrm>
            <a:off x="13231096" y="5924207"/>
            <a:ext cx="21454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Z</a:t>
            </a:r>
          </a:p>
        </p:txBody>
      </p:sp>
      <p:sp>
        <p:nvSpPr>
          <p:cNvPr id="56" name="TextBox 56"/>
          <p:cNvSpPr txBox="1"/>
          <p:nvPr/>
        </p:nvSpPr>
        <p:spPr>
          <a:xfrm>
            <a:off x="13192815" y="6669093"/>
            <a:ext cx="23215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X</a:t>
            </a:r>
          </a:p>
        </p:txBody>
      </p:sp>
      <p:sp>
        <p:nvSpPr>
          <p:cNvPr id="57" name="TextBox 57"/>
          <p:cNvSpPr txBox="1"/>
          <p:nvPr/>
        </p:nvSpPr>
        <p:spPr>
          <a:xfrm>
            <a:off x="10520696" y="5555470"/>
            <a:ext cx="22969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58" name="TextBox 58"/>
          <p:cNvSpPr txBox="1"/>
          <p:nvPr/>
        </p:nvSpPr>
        <p:spPr>
          <a:xfrm>
            <a:off x="16287302" y="6659686"/>
            <a:ext cx="23747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59" name="TextBox 59"/>
          <p:cNvSpPr txBox="1"/>
          <p:nvPr/>
        </p:nvSpPr>
        <p:spPr>
          <a:xfrm>
            <a:off x="16315696" y="5086350"/>
            <a:ext cx="12816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60" name="TextBox 60"/>
          <p:cNvSpPr txBox="1"/>
          <p:nvPr/>
        </p:nvSpPr>
        <p:spPr>
          <a:xfrm>
            <a:off x="16248815" y="5873018"/>
            <a:ext cx="31444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TextBox 5"/>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13.2 Record Type</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Freeform 7"/>
          <p:cNvSpPr/>
          <p:nvPr/>
        </p:nvSpPr>
        <p:spPr>
          <a:xfrm>
            <a:off x="3718718" y="3371171"/>
            <a:ext cx="11066226" cy="2406492"/>
          </a:xfrm>
          <a:custGeom>
            <a:avLst/>
            <a:gdLst/>
            <a:ahLst/>
            <a:cxnLst/>
            <a:rect l="l" t="t" r="r" b="b"/>
            <a:pathLst>
              <a:path w="11066226" h="2406492">
                <a:moveTo>
                  <a:pt x="0" y="0"/>
                </a:moveTo>
                <a:lnTo>
                  <a:pt x="11066225" y="0"/>
                </a:lnTo>
                <a:lnTo>
                  <a:pt x="11066225" y="2406492"/>
                </a:lnTo>
                <a:lnTo>
                  <a:pt x="0" y="2406492"/>
                </a:lnTo>
                <a:lnTo>
                  <a:pt x="0" y="0"/>
                </a:lnTo>
                <a:close/>
              </a:path>
            </a:pathLst>
          </a:custGeom>
          <a:blipFill>
            <a:blip r:embed="rId4"/>
            <a:stretch>
              <a:fillRect l="-14463" t="-69505" r="-31785" b="-64963"/>
            </a:stretch>
          </a:blipFill>
        </p:spPr>
        <p:txBody>
          <a:bodyPr/>
          <a:lstStyle/>
          <a:p>
            <a:endParaRPr lang="en-PH"/>
          </a:p>
        </p:txBody>
      </p:sp>
      <p:sp>
        <p:nvSpPr>
          <p:cNvPr id="8" name="Freeform 8"/>
          <p:cNvSpPr/>
          <p:nvPr/>
        </p:nvSpPr>
        <p:spPr>
          <a:xfrm>
            <a:off x="3587188" y="7116713"/>
            <a:ext cx="11197756" cy="2169692"/>
          </a:xfrm>
          <a:custGeom>
            <a:avLst/>
            <a:gdLst/>
            <a:ahLst/>
            <a:cxnLst/>
            <a:rect l="l" t="t" r="r" b="b"/>
            <a:pathLst>
              <a:path w="11197756" h="2169692">
                <a:moveTo>
                  <a:pt x="0" y="0"/>
                </a:moveTo>
                <a:lnTo>
                  <a:pt x="11197755" y="0"/>
                </a:lnTo>
                <a:lnTo>
                  <a:pt x="11197755" y="2169692"/>
                </a:lnTo>
                <a:lnTo>
                  <a:pt x="0" y="2169692"/>
                </a:lnTo>
                <a:lnTo>
                  <a:pt x="0" y="0"/>
                </a:lnTo>
                <a:close/>
              </a:path>
            </a:pathLst>
          </a:custGeom>
          <a:blipFill>
            <a:blip r:embed="rId5"/>
            <a:stretch>
              <a:fillRect l="-11830" t="-62526" r="-12115" b="-60491"/>
            </a:stretch>
          </a:blipFill>
        </p:spPr>
        <p:txBody>
          <a:bodyPr/>
          <a:lstStyle/>
          <a:p>
            <a:endParaRPr lang="en-PH"/>
          </a:p>
        </p:txBody>
      </p:sp>
      <p:sp>
        <p:nvSpPr>
          <p:cNvPr id="9" name="TextBox 9"/>
          <p:cNvSpPr txBox="1"/>
          <p:nvPr/>
        </p:nvSpPr>
        <p:spPr>
          <a:xfrm>
            <a:off x="402046" y="1877010"/>
            <a:ext cx="5474670"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Pseudocode</a:t>
            </a:r>
          </a:p>
        </p:txBody>
      </p:sp>
      <p:sp>
        <p:nvSpPr>
          <p:cNvPr id="10" name="TextBox 10"/>
          <p:cNvSpPr txBox="1"/>
          <p:nvPr/>
        </p:nvSpPr>
        <p:spPr>
          <a:xfrm>
            <a:off x="402046" y="2694896"/>
            <a:ext cx="16218276"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How to declare a variable of this record type: </a:t>
            </a:r>
          </a:p>
        </p:txBody>
      </p:sp>
      <p:sp>
        <p:nvSpPr>
          <p:cNvPr id="11" name="TextBox 11"/>
          <p:cNvSpPr txBox="1"/>
          <p:nvPr/>
        </p:nvSpPr>
        <p:spPr>
          <a:xfrm>
            <a:off x="402046" y="6501563"/>
            <a:ext cx="5474670"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Declaring a new product - Milk</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091974" y="3407299"/>
            <a:ext cx="8492794" cy="6692598"/>
            <a:chOff x="0" y="0"/>
            <a:chExt cx="2103689" cy="1657775"/>
          </a:xfrm>
        </p:grpSpPr>
        <p:sp>
          <p:nvSpPr>
            <p:cNvPr id="8" name="Freeform 8"/>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9" name="TextBox 9"/>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aphicFrame>
        <p:nvGraphicFramePr>
          <p:cNvPr id="10" name="Table 10"/>
          <p:cNvGraphicFramePr>
            <a:graphicFrameLocks noGrp="1"/>
          </p:cNvGraphicFramePr>
          <p:nvPr/>
        </p:nvGraphicFramePr>
        <p:xfrm>
          <a:off x="12441432" y="5123764"/>
          <a:ext cx="467743" cy="3692171"/>
        </p:xfrm>
        <a:graphic>
          <a:graphicData uri="http://schemas.openxmlformats.org/drawingml/2006/table">
            <a:tbl>
              <a:tblPr/>
              <a:tblGrid>
                <a:gridCol w="467743">
                  <a:extLst>
                    <a:ext uri="{9D8B030D-6E8A-4147-A177-3AD203B41FA5}">
                      <a16:colId xmlns:a16="http://schemas.microsoft.com/office/drawing/2014/main" val="20000"/>
                    </a:ext>
                  </a:extLst>
                </a:gridCol>
              </a:tblGrid>
              <a:tr h="61823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613263">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613263">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612659">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61823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616512">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graphicFrame>
        <p:nvGraphicFramePr>
          <p:cNvPr id="11" name="Table 11"/>
          <p:cNvGraphicFramePr>
            <a:graphicFrameLocks noGrp="1"/>
          </p:cNvGraphicFramePr>
          <p:nvPr/>
        </p:nvGraphicFramePr>
        <p:xfrm>
          <a:off x="15481154" y="5123764"/>
          <a:ext cx="467743" cy="3694358"/>
        </p:xfrm>
        <a:graphic>
          <a:graphicData uri="http://schemas.openxmlformats.org/drawingml/2006/table">
            <a:tbl>
              <a:tblPr/>
              <a:tblGrid>
                <a:gridCol w="467743">
                  <a:extLst>
                    <a:ext uri="{9D8B030D-6E8A-4147-A177-3AD203B41FA5}">
                      <a16:colId xmlns:a16="http://schemas.microsoft.com/office/drawing/2014/main" val="20000"/>
                    </a:ext>
                  </a:extLst>
                </a:gridCol>
              </a:tblGrid>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5"/>
                  </a:ext>
                </a:extLst>
              </a:tr>
            </a:tbl>
          </a:graphicData>
        </a:graphic>
      </p:graphicFrame>
      <p:grpSp>
        <p:nvGrpSpPr>
          <p:cNvPr id="12" name="Group 12"/>
          <p:cNvGrpSpPr/>
          <p:nvPr/>
        </p:nvGrpSpPr>
        <p:grpSpPr>
          <a:xfrm>
            <a:off x="9447445" y="5447765"/>
            <a:ext cx="2376201" cy="849542"/>
            <a:chOff x="0" y="0"/>
            <a:chExt cx="812800" cy="290593"/>
          </a:xfrm>
        </p:grpSpPr>
        <p:sp>
          <p:nvSpPr>
            <p:cNvPr id="13" name="Freeform 13"/>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BB99FF"/>
            </a:solidFill>
          </p:spPr>
          <p:txBody>
            <a:bodyPr/>
            <a:lstStyle/>
            <a:p>
              <a:endParaRPr lang="en-PH"/>
            </a:p>
          </p:txBody>
        </p:sp>
        <p:sp>
          <p:nvSpPr>
            <p:cNvPr id="14" name="TextBox 14"/>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9447445" y="3543280"/>
            <a:ext cx="7722891" cy="694165"/>
            <a:chOff x="0" y="0"/>
            <a:chExt cx="1912982" cy="171947"/>
          </a:xfrm>
        </p:grpSpPr>
        <p:sp>
          <p:nvSpPr>
            <p:cNvPr id="16" name="Freeform 16"/>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17" name="TextBox 17"/>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grpSp>
        <p:nvGrpSpPr>
          <p:cNvPr id="18" name="Group 18"/>
          <p:cNvGrpSpPr/>
          <p:nvPr/>
        </p:nvGrpSpPr>
        <p:grpSpPr>
          <a:xfrm>
            <a:off x="473542" y="3379944"/>
            <a:ext cx="8492794" cy="6692598"/>
            <a:chOff x="0" y="0"/>
            <a:chExt cx="2103689" cy="1657775"/>
          </a:xfrm>
        </p:grpSpPr>
        <p:sp>
          <p:nvSpPr>
            <p:cNvPr id="19" name="Freeform 19"/>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20" name="TextBox 20"/>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776723" y="3543280"/>
            <a:ext cx="7722891" cy="694165"/>
            <a:chOff x="0" y="0"/>
            <a:chExt cx="1912982" cy="171947"/>
          </a:xfrm>
        </p:grpSpPr>
        <p:sp>
          <p:nvSpPr>
            <p:cNvPr id="22" name="Freeform 22"/>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23" name="TextBox 23"/>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graphicFrame>
        <p:nvGraphicFramePr>
          <p:cNvPr id="24" name="Table 24"/>
          <p:cNvGraphicFramePr>
            <a:graphicFrameLocks noGrp="1"/>
          </p:cNvGraphicFramePr>
          <p:nvPr/>
        </p:nvGraphicFramePr>
        <p:xfrm>
          <a:off x="2902602" y="8652069"/>
          <a:ext cx="654510" cy="259432"/>
        </p:xfrm>
        <a:graphic>
          <a:graphicData uri="http://schemas.openxmlformats.org/drawingml/2006/table">
            <a:tbl>
              <a:tblPr/>
              <a:tblGrid>
                <a:gridCol w="480658">
                  <a:extLst>
                    <a:ext uri="{9D8B030D-6E8A-4147-A177-3AD203B41FA5}">
                      <a16:colId xmlns:a16="http://schemas.microsoft.com/office/drawing/2014/main" val="20000"/>
                    </a:ext>
                  </a:extLst>
                </a:gridCol>
                <a:gridCol w="173852">
                  <a:extLst>
                    <a:ext uri="{9D8B030D-6E8A-4147-A177-3AD203B41FA5}">
                      <a16:colId xmlns:a16="http://schemas.microsoft.com/office/drawing/2014/main" val="20001"/>
                    </a:ext>
                  </a:extLst>
                </a:gridCol>
              </a:tblGrid>
              <a:tr h="0">
                <a:tc>
                  <a:txBody>
                    <a:bodyPr/>
                    <a:lstStyle/>
                    <a:p>
                      <a:pPr algn="ctr">
                        <a:lnSpc>
                          <a:spcPts val="797"/>
                        </a:lnSpc>
                        <a:defRPr/>
                      </a:pPr>
                      <a:endParaRPr lang="en-US" sz="1100"/>
                    </a:p>
                  </a:txBody>
                  <a:tcPr marL="72280" marR="72280" marT="72280" marB="7228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797"/>
                        </a:lnSpc>
                        <a:defRPr/>
                      </a:pPr>
                      <a:endParaRPr lang="en-US" sz="1100"/>
                    </a:p>
                  </a:txBody>
                  <a:tcPr marL="72280" marR="72280" marT="72280" marB="7228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25" name="Table 25"/>
          <p:cNvGraphicFramePr>
            <a:graphicFrameLocks noGrp="1"/>
          </p:cNvGraphicFramePr>
          <p:nvPr/>
        </p:nvGraphicFramePr>
        <p:xfrm>
          <a:off x="4926192" y="8633978"/>
          <a:ext cx="603115" cy="259432"/>
        </p:xfrm>
        <a:graphic>
          <a:graphicData uri="http://schemas.openxmlformats.org/drawingml/2006/table">
            <a:tbl>
              <a:tblPr/>
              <a:tblGrid>
                <a:gridCol w="433155">
                  <a:extLst>
                    <a:ext uri="{9D8B030D-6E8A-4147-A177-3AD203B41FA5}">
                      <a16:colId xmlns:a16="http://schemas.microsoft.com/office/drawing/2014/main" val="20000"/>
                    </a:ext>
                  </a:extLst>
                </a:gridCol>
                <a:gridCol w="169960">
                  <a:extLst>
                    <a:ext uri="{9D8B030D-6E8A-4147-A177-3AD203B41FA5}">
                      <a16:colId xmlns:a16="http://schemas.microsoft.com/office/drawing/2014/main" val="20001"/>
                    </a:ext>
                  </a:extLst>
                </a:gridCol>
              </a:tblGrid>
              <a:tr h="0">
                <a:tc>
                  <a:txBody>
                    <a:bodyPr/>
                    <a:lstStyle/>
                    <a:p>
                      <a:pPr algn="ctr">
                        <a:lnSpc>
                          <a:spcPts val="797"/>
                        </a:lnSpc>
                        <a:defRPr/>
                      </a:pPr>
                      <a:endParaRPr lang="en-US" sz="1100"/>
                    </a:p>
                  </a:txBody>
                  <a:tcPr marL="72280" marR="72280" marT="72280" marB="7228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797"/>
                        </a:lnSpc>
                        <a:defRPr/>
                      </a:pPr>
                      <a:endParaRPr lang="en-US" sz="1100"/>
                    </a:p>
                  </a:txBody>
                  <a:tcPr marL="72280" marR="72280" marT="72280" marB="7228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26" name="Table 26"/>
          <p:cNvGraphicFramePr>
            <a:graphicFrameLocks noGrp="1"/>
          </p:cNvGraphicFramePr>
          <p:nvPr/>
        </p:nvGraphicFramePr>
        <p:xfrm>
          <a:off x="6917859" y="8633978"/>
          <a:ext cx="836845" cy="259432"/>
        </p:xfrm>
        <a:graphic>
          <a:graphicData uri="http://schemas.openxmlformats.org/drawingml/2006/table">
            <a:tbl>
              <a:tblPr/>
              <a:tblGrid>
                <a:gridCol w="614561">
                  <a:extLst>
                    <a:ext uri="{9D8B030D-6E8A-4147-A177-3AD203B41FA5}">
                      <a16:colId xmlns:a16="http://schemas.microsoft.com/office/drawing/2014/main" val="20000"/>
                    </a:ext>
                  </a:extLst>
                </a:gridCol>
                <a:gridCol w="222284">
                  <a:extLst>
                    <a:ext uri="{9D8B030D-6E8A-4147-A177-3AD203B41FA5}">
                      <a16:colId xmlns:a16="http://schemas.microsoft.com/office/drawing/2014/main" val="20001"/>
                    </a:ext>
                  </a:extLst>
                </a:gridCol>
              </a:tblGrid>
              <a:tr h="207178">
                <a:tc>
                  <a:txBody>
                    <a:bodyPr/>
                    <a:lstStyle/>
                    <a:p>
                      <a:pPr algn="ctr">
                        <a:lnSpc>
                          <a:spcPts val="797"/>
                        </a:lnSpc>
                        <a:defRPr/>
                      </a:pPr>
                      <a:endParaRPr lang="en-US" sz="1100"/>
                    </a:p>
                  </a:txBody>
                  <a:tcPr marL="72280" marR="72280" marT="72280" marB="7228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797"/>
                        </a:lnSpc>
                        <a:defRPr/>
                      </a:pPr>
                      <a:endParaRPr lang="en-US" sz="1100"/>
                    </a:p>
                  </a:txBody>
                  <a:tcPr marL="72280" marR="72280" marT="72280" marB="7228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27" name="AutoShape 27"/>
          <p:cNvSpPr/>
          <p:nvPr/>
        </p:nvSpPr>
        <p:spPr>
          <a:xfrm>
            <a:off x="6264177" y="8826407"/>
            <a:ext cx="602765"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28" name="Table 28"/>
          <p:cNvGraphicFramePr>
            <a:graphicFrameLocks noGrp="1"/>
          </p:cNvGraphicFramePr>
          <p:nvPr/>
        </p:nvGraphicFramePr>
        <p:xfrm>
          <a:off x="667555" y="7407334"/>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29" name="AutoShape 29"/>
          <p:cNvSpPr/>
          <p:nvPr/>
        </p:nvSpPr>
        <p:spPr>
          <a:xfrm>
            <a:off x="1032893" y="7713554"/>
            <a:ext cx="328653" cy="766954"/>
          </a:xfrm>
          <a:prstGeom prst="line">
            <a:avLst/>
          </a:prstGeom>
          <a:ln w="19050" cap="flat">
            <a:solidFill>
              <a:srgbClr val="000000"/>
            </a:solidFill>
            <a:prstDash val="solid"/>
            <a:headEnd type="none" w="sm" len="sm"/>
            <a:tailEnd type="arrow" w="med" len="sm"/>
          </a:ln>
        </p:spPr>
        <p:txBody>
          <a:bodyPr/>
          <a:lstStyle/>
          <a:p>
            <a:endParaRPr lang="en-PH"/>
          </a:p>
        </p:txBody>
      </p:sp>
      <p:sp>
        <p:nvSpPr>
          <p:cNvPr id="30" name="Freeform 30"/>
          <p:cNvSpPr/>
          <p:nvPr/>
        </p:nvSpPr>
        <p:spPr>
          <a:xfrm>
            <a:off x="8146433" y="8692176"/>
            <a:ext cx="284502" cy="284502"/>
          </a:xfrm>
          <a:custGeom>
            <a:avLst/>
            <a:gdLst/>
            <a:ahLst/>
            <a:cxnLst/>
            <a:rect l="l" t="t" r="r" b="b"/>
            <a:pathLst>
              <a:path w="284502" h="284502">
                <a:moveTo>
                  <a:pt x="0" y="0"/>
                </a:moveTo>
                <a:lnTo>
                  <a:pt x="284502" y="0"/>
                </a:lnTo>
                <a:lnTo>
                  <a:pt x="284502" y="284503"/>
                </a:lnTo>
                <a:lnTo>
                  <a:pt x="0" y="284503"/>
                </a:lnTo>
                <a:lnTo>
                  <a:pt x="0" y="0"/>
                </a:lnTo>
                <a:close/>
              </a:path>
            </a:pathLst>
          </a:custGeom>
          <a:blipFill>
            <a:blip r:embed="rId8"/>
            <a:stretch>
              <a:fillRect/>
            </a:stretch>
          </a:blipFill>
        </p:spPr>
        <p:txBody>
          <a:bodyPr/>
          <a:lstStyle/>
          <a:p>
            <a:endParaRPr lang="en-PH"/>
          </a:p>
        </p:txBody>
      </p:sp>
      <p:sp>
        <p:nvSpPr>
          <p:cNvPr id="31" name="AutoShape 31"/>
          <p:cNvSpPr/>
          <p:nvPr/>
        </p:nvSpPr>
        <p:spPr>
          <a:xfrm>
            <a:off x="4155761" y="8837146"/>
            <a:ext cx="602765"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32" name="Table 32"/>
          <p:cNvGraphicFramePr>
            <a:graphicFrameLocks noGrp="1"/>
          </p:cNvGraphicFramePr>
          <p:nvPr/>
        </p:nvGraphicFramePr>
        <p:xfrm>
          <a:off x="864105" y="8640729"/>
          <a:ext cx="693648" cy="263690"/>
        </p:xfrm>
        <a:graphic>
          <a:graphicData uri="http://schemas.openxmlformats.org/drawingml/2006/table">
            <a:tbl>
              <a:tblPr/>
              <a:tblGrid>
                <a:gridCol w="509400">
                  <a:extLst>
                    <a:ext uri="{9D8B030D-6E8A-4147-A177-3AD203B41FA5}">
                      <a16:colId xmlns:a16="http://schemas.microsoft.com/office/drawing/2014/main" val="20000"/>
                    </a:ext>
                  </a:extLst>
                </a:gridCol>
                <a:gridCol w="184248">
                  <a:extLst>
                    <a:ext uri="{9D8B030D-6E8A-4147-A177-3AD203B41FA5}">
                      <a16:colId xmlns:a16="http://schemas.microsoft.com/office/drawing/2014/main" val="20001"/>
                    </a:ext>
                  </a:extLst>
                </a:gridCol>
              </a:tblGrid>
              <a:tr h="0">
                <a:tc>
                  <a:txBody>
                    <a:bodyPr/>
                    <a:lstStyle/>
                    <a:p>
                      <a:pPr algn="ctr">
                        <a:lnSpc>
                          <a:spcPts val="820"/>
                        </a:lnSpc>
                        <a:defRPr/>
                      </a:pPr>
                      <a:endParaRPr lang="en-US" sz="1100"/>
                    </a:p>
                  </a:txBody>
                  <a:tcPr marL="74409" marR="74409" marT="74409" marB="744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820"/>
                        </a:lnSpc>
                        <a:defRPr/>
                      </a:pPr>
                      <a:endParaRPr lang="en-US" sz="1100"/>
                    </a:p>
                  </a:txBody>
                  <a:tcPr marL="74409" marR="74409" marT="74409" marB="744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33" name="AutoShape 33"/>
          <p:cNvSpPr/>
          <p:nvPr/>
        </p:nvSpPr>
        <p:spPr>
          <a:xfrm>
            <a:off x="2163069" y="8818167"/>
            <a:ext cx="602765"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34" name="Table 34"/>
          <p:cNvGraphicFramePr>
            <a:graphicFrameLocks noGrp="1"/>
          </p:cNvGraphicFramePr>
          <p:nvPr/>
        </p:nvGraphicFramePr>
        <p:xfrm>
          <a:off x="1889509" y="5228210"/>
          <a:ext cx="885943" cy="292583"/>
        </p:xfrm>
        <a:graphic>
          <a:graphicData uri="http://schemas.openxmlformats.org/drawingml/2006/table">
            <a:tbl>
              <a:tblPr/>
              <a:tblGrid>
                <a:gridCol w="650617">
                  <a:extLst>
                    <a:ext uri="{9D8B030D-6E8A-4147-A177-3AD203B41FA5}">
                      <a16:colId xmlns:a16="http://schemas.microsoft.com/office/drawing/2014/main" val="20000"/>
                    </a:ext>
                  </a:extLst>
                </a:gridCol>
                <a:gridCol w="235326">
                  <a:extLst>
                    <a:ext uri="{9D8B030D-6E8A-4147-A177-3AD203B41FA5}">
                      <a16:colId xmlns:a16="http://schemas.microsoft.com/office/drawing/2014/main" val="20001"/>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35" name="Table 35"/>
          <p:cNvGraphicFramePr>
            <a:graphicFrameLocks noGrp="1"/>
          </p:cNvGraphicFramePr>
          <p:nvPr/>
        </p:nvGraphicFramePr>
        <p:xfrm>
          <a:off x="4243839" y="5207162"/>
          <a:ext cx="798386" cy="292583"/>
        </p:xfrm>
        <a:graphic>
          <a:graphicData uri="http://schemas.openxmlformats.org/drawingml/2006/table">
            <a:tbl>
              <a:tblPr/>
              <a:tblGrid>
                <a:gridCol w="586317">
                  <a:extLst>
                    <a:ext uri="{9D8B030D-6E8A-4147-A177-3AD203B41FA5}">
                      <a16:colId xmlns:a16="http://schemas.microsoft.com/office/drawing/2014/main" val="20000"/>
                    </a:ext>
                  </a:extLst>
                </a:gridCol>
                <a:gridCol w="212069">
                  <a:extLst>
                    <a:ext uri="{9D8B030D-6E8A-4147-A177-3AD203B41FA5}">
                      <a16:colId xmlns:a16="http://schemas.microsoft.com/office/drawing/2014/main" val="20001"/>
                    </a:ext>
                  </a:extLst>
                </a:gridCol>
              </a:tblGrid>
              <a:tr h="197656">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36" name="Table 36"/>
          <p:cNvGraphicFramePr>
            <a:graphicFrameLocks noGrp="1"/>
          </p:cNvGraphicFramePr>
          <p:nvPr/>
        </p:nvGraphicFramePr>
        <p:xfrm>
          <a:off x="6561027" y="5207162"/>
          <a:ext cx="1132750" cy="292583"/>
        </p:xfrm>
        <a:graphic>
          <a:graphicData uri="http://schemas.openxmlformats.org/drawingml/2006/table">
            <a:tbl>
              <a:tblPr/>
              <a:tblGrid>
                <a:gridCol w="831867">
                  <a:extLst>
                    <a:ext uri="{9D8B030D-6E8A-4147-A177-3AD203B41FA5}">
                      <a16:colId xmlns:a16="http://schemas.microsoft.com/office/drawing/2014/main" val="20000"/>
                    </a:ext>
                  </a:extLst>
                </a:gridCol>
                <a:gridCol w="300883">
                  <a:extLst>
                    <a:ext uri="{9D8B030D-6E8A-4147-A177-3AD203B41FA5}">
                      <a16:colId xmlns:a16="http://schemas.microsoft.com/office/drawing/2014/main" val="20001"/>
                    </a:ext>
                  </a:extLst>
                </a:gridCol>
              </a:tblGrid>
              <a:tr h="280435">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37" name="AutoShape 37"/>
          <p:cNvSpPr/>
          <p:nvPr/>
        </p:nvSpPr>
        <p:spPr>
          <a:xfrm>
            <a:off x="5800506" y="5431042"/>
            <a:ext cx="701281"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38" name="Table 38"/>
          <p:cNvGraphicFramePr>
            <a:graphicFrameLocks noGrp="1"/>
          </p:cNvGraphicFramePr>
          <p:nvPr/>
        </p:nvGraphicFramePr>
        <p:xfrm>
          <a:off x="737193" y="5237542"/>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39" name="AutoShape 39"/>
          <p:cNvSpPr/>
          <p:nvPr/>
        </p:nvSpPr>
        <p:spPr>
          <a:xfrm>
            <a:off x="1405263" y="5461422"/>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40" name="Freeform 40"/>
          <p:cNvSpPr/>
          <p:nvPr/>
        </p:nvSpPr>
        <p:spPr>
          <a:xfrm>
            <a:off x="7990400" y="5274873"/>
            <a:ext cx="331002" cy="331002"/>
          </a:xfrm>
          <a:custGeom>
            <a:avLst/>
            <a:gdLst/>
            <a:ahLst/>
            <a:cxnLst/>
            <a:rect l="l" t="t" r="r" b="b"/>
            <a:pathLst>
              <a:path w="331002" h="331002">
                <a:moveTo>
                  <a:pt x="0" y="0"/>
                </a:moveTo>
                <a:lnTo>
                  <a:pt x="331002" y="0"/>
                </a:lnTo>
                <a:lnTo>
                  <a:pt x="331002" y="331002"/>
                </a:lnTo>
                <a:lnTo>
                  <a:pt x="0" y="331002"/>
                </a:lnTo>
                <a:lnTo>
                  <a:pt x="0" y="0"/>
                </a:lnTo>
                <a:close/>
              </a:path>
            </a:pathLst>
          </a:custGeom>
          <a:blipFill>
            <a:blip r:embed="rId8"/>
            <a:stretch>
              <a:fillRect/>
            </a:stretch>
          </a:blipFill>
        </p:spPr>
        <p:txBody>
          <a:bodyPr/>
          <a:lstStyle/>
          <a:p>
            <a:endParaRPr lang="en-PH"/>
          </a:p>
        </p:txBody>
      </p:sp>
      <p:sp>
        <p:nvSpPr>
          <p:cNvPr id="41" name="AutoShape 41"/>
          <p:cNvSpPr/>
          <p:nvPr/>
        </p:nvSpPr>
        <p:spPr>
          <a:xfrm>
            <a:off x="3347487" y="5443537"/>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42" name="Freeform 42"/>
          <p:cNvSpPr/>
          <p:nvPr/>
        </p:nvSpPr>
        <p:spPr>
          <a:xfrm>
            <a:off x="4048769" y="5980698"/>
            <a:ext cx="926508" cy="1377241"/>
          </a:xfrm>
          <a:custGeom>
            <a:avLst/>
            <a:gdLst/>
            <a:ahLst/>
            <a:cxnLst/>
            <a:rect l="l" t="t" r="r" b="b"/>
            <a:pathLst>
              <a:path w="926508" h="1377241">
                <a:moveTo>
                  <a:pt x="0" y="0"/>
                </a:moveTo>
                <a:lnTo>
                  <a:pt x="926507" y="0"/>
                </a:lnTo>
                <a:lnTo>
                  <a:pt x="926507" y="1377242"/>
                </a:lnTo>
                <a:lnTo>
                  <a:pt x="0" y="13772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43" name="TextBox 43"/>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44" name="TextBox 44"/>
          <p:cNvSpPr txBox="1"/>
          <p:nvPr/>
        </p:nvSpPr>
        <p:spPr>
          <a:xfrm>
            <a:off x="384809" y="1938701"/>
            <a:ext cx="105957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Implementing a linked list as an array</a:t>
            </a:r>
          </a:p>
        </p:txBody>
      </p:sp>
      <p:sp>
        <p:nvSpPr>
          <p:cNvPr id="45" name="TextBox 45"/>
          <p:cNvSpPr txBox="1"/>
          <p:nvPr/>
        </p:nvSpPr>
        <p:spPr>
          <a:xfrm>
            <a:off x="384809" y="2702102"/>
            <a:ext cx="11438838"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Adding the node W to the beginning of the list.  </a:t>
            </a:r>
          </a:p>
        </p:txBody>
      </p:sp>
      <p:sp>
        <p:nvSpPr>
          <p:cNvPr id="46" name="TextBox 46"/>
          <p:cNvSpPr txBox="1"/>
          <p:nvPr/>
        </p:nvSpPr>
        <p:spPr>
          <a:xfrm>
            <a:off x="14574036" y="5066614"/>
            <a:ext cx="55353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47" name="TextBox 47"/>
          <p:cNvSpPr txBox="1"/>
          <p:nvPr/>
        </p:nvSpPr>
        <p:spPr>
          <a:xfrm>
            <a:off x="14628690" y="5897507"/>
            <a:ext cx="444222"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48" name="TextBox 48"/>
          <p:cNvSpPr txBox="1"/>
          <p:nvPr/>
        </p:nvSpPr>
        <p:spPr>
          <a:xfrm>
            <a:off x="14581806" y="6724486"/>
            <a:ext cx="54576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49" name="TextBox 49"/>
          <p:cNvSpPr txBox="1"/>
          <p:nvPr/>
        </p:nvSpPr>
        <p:spPr>
          <a:xfrm>
            <a:off x="14588351" y="7494563"/>
            <a:ext cx="53921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[3]</a:t>
            </a:r>
          </a:p>
        </p:txBody>
      </p:sp>
      <p:sp>
        <p:nvSpPr>
          <p:cNvPr id="50" name="TextBox 50"/>
          <p:cNvSpPr txBox="1"/>
          <p:nvPr/>
        </p:nvSpPr>
        <p:spPr>
          <a:xfrm>
            <a:off x="14581806" y="8264640"/>
            <a:ext cx="56623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[4]</a:t>
            </a:r>
          </a:p>
        </p:txBody>
      </p:sp>
      <p:sp>
        <p:nvSpPr>
          <p:cNvPr id="51" name="TextBox 51"/>
          <p:cNvSpPr txBox="1"/>
          <p:nvPr/>
        </p:nvSpPr>
        <p:spPr>
          <a:xfrm>
            <a:off x="14608403" y="8976162"/>
            <a:ext cx="539633"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[5]</a:t>
            </a:r>
          </a:p>
        </p:txBody>
      </p:sp>
      <p:sp>
        <p:nvSpPr>
          <p:cNvPr id="52" name="TextBox 52"/>
          <p:cNvSpPr txBox="1"/>
          <p:nvPr/>
        </p:nvSpPr>
        <p:spPr>
          <a:xfrm>
            <a:off x="12958937" y="4577757"/>
            <a:ext cx="81475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Data</a:t>
            </a:r>
          </a:p>
        </p:txBody>
      </p:sp>
      <p:sp>
        <p:nvSpPr>
          <p:cNvPr id="53" name="TextBox 53"/>
          <p:cNvSpPr txBox="1"/>
          <p:nvPr/>
        </p:nvSpPr>
        <p:spPr>
          <a:xfrm>
            <a:off x="15746874" y="4577757"/>
            <a:ext cx="131832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Pointer</a:t>
            </a:r>
          </a:p>
        </p:txBody>
      </p:sp>
      <p:sp>
        <p:nvSpPr>
          <p:cNvPr id="54" name="TextBox 54"/>
          <p:cNvSpPr txBox="1"/>
          <p:nvPr/>
        </p:nvSpPr>
        <p:spPr>
          <a:xfrm>
            <a:off x="10084083" y="4399370"/>
            <a:ext cx="1102926" cy="943621"/>
          </a:xfrm>
          <a:prstGeom prst="rect">
            <a:avLst/>
          </a:prstGeom>
        </p:spPr>
        <p:txBody>
          <a:bodyPr lIns="0" tIns="0" rIns="0" bIns="0" rtlCol="0" anchor="t">
            <a:spAutoFit/>
          </a:bodyPr>
          <a:lstStyle/>
          <a:p>
            <a:pPr algn="ctr">
              <a:lnSpc>
                <a:spcPts val="3775"/>
              </a:lnSpc>
            </a:pPr>
            <a:r>
              <a:rPr lang="en-US" sz="2697">
                <a:solidFill>
                  <a:srgbClr val="000000"/>
                </a:solidFill>
                <a:latin typeface="Alatsi"/>
                <a:ea typeface="Alatsi"/>
                <a:cs typeface="Alatsi"/>
                <a:sym typeface="Alatsi"/>
              </a:rPr>
              <a:t>Start </a:t>
            </a:r>
          </a:p>
          <a:p>
            <a:pPr algn="ctr">
              <a:lnSpc>
                <a:spcPts val="3775"/>
              </a:lnSpc>
            </a:pPr>
            <a:r>
              <a:rPr lang="en-US" sz="2697">
                <a:solidFill>
                  <a:srgbClr val="000000"/>
                </a:solidFill>
                <a:latin typeface="Alatsi"/>
                <a:ea typeface="Alatsi"/>
                <a:cs typeface="Alatsi"/>
                <a:sym typeface="Alatsi"/>
              </a:rPr>
              <a:t>Pointer</a:t>
            </a:r>
          </a:p>
        </p:txBody>
      </p:sp>
      <p:sp>
        <p:nvSpPr>
          <p:cNvPr id="55" name="TextBox 55"/>
          <p:cNvSpPr txBox="1"/>
          <p:nvPr/>
        </p:nvSpPr>
        <p:spPr>
          <a:xfrm>
            <a:off x="9753348"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Array View</a:t>
            </a:r>
          </a:p>
        </p:txBody>
      </p:sp>
      <p:sp>
        <p:nvSpPr>
          <p:cNvPr id="56" name="TextBox 56"/>
          <p:cNvSpPr txBox="1"/>
          <p:nvPr/>
        </p:nvSpPr>
        <p:spPr>
          <a:xfrm>
            <a:off x="1082626"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Diagram View</a:t>
            </a:r>
          </a:p>
        </p:txBody>
      </p:sp>
      <p:sp>
        <p:nvSpPr>
          <p:cNvPr id="57" name="TextBox 57"/>
          <p:cNvSpPr txBox="1"/>
          <p:nvPr/>
        </p:nvSpPr>
        <p:spPr>
          <a:xfrm>
            <a:off x="3468275" y="8420039"/>
            <a:ext cx="423194" cy="186306"/>
          </a:xfrm>
          <a:prstGeom prst="rect">
            <a:avLst/>
          </a:prstGeom>
        </p:spPr>
        <p:txBody>
          <a:bodyPr lIns="0" tIns="0" rIns="0" bIns="0" rtlCol="0" anchor="t">
            <a:spAutoFit/>
          </a:bodyPr>
          <a:lstStyle/>
          <a:p>
            <a:pPr algn="ctr">
              <a:lnSpc>
                <a:spcPts val="1537"/>
              </a:lnSpc>
              <a:spcBef>
                <a:spcPct val="0"/>
              </a:spcBef>
            </a:pPr>
            <a:r>
              <a:rPr lang="en-US" sz="1098" b="1">
                <a:solidFill>
                  <a:srgbClr val="000000"/>
                </a:solidFill>
                <a:latin typeface="Open Sans Bold"/>
                <a:ea typeface="Open Sans Bold"/>
                <a:cs typeface="Open Sans Bold"/>
                <a:sym typeface="Open Sans Bold"/>
              </a:rPr>
              <a:t>Node</a:t>
            </a:r>
          </a:p>
        </p:txBody>
      </p:sp>
      <p:sp>
        <p:nvSpPr>
          <p:cNvPr id="58" name="TextBox 58"/>
          <p:cNvSpPr txBox="1"/>
          <p:nvPr/>
        </p:nvSpPr>
        <p:spPr>
          <a:xfrm>
            <a:off x="5491866" y="8401947"/>
            <a:ext cx="423194" cy="186306"/>
          </a:xfrm>
          <a:prstGeom prst="rect">
            <a:avLst/>
          </a:prstGeom>
        </p:spPr>
        <p:txBody>
          <a:bodyPr lIns="0" tIns="0" rIns="0" bIns="0" rtlCol="0" anchor="t">
            <a:spAutoFit/>
          </a:bodyPr>
          <a:lstStyle/>
          <a:p>
            <a:pPr algn="ctr">
              <a:lnSpc>
                <a:spcPts val="1537"/>
              </a:lnSpc>
              <a:spcBef>
                <a:spcPct val="0"/>
              </a:spcBef>
            </a:pPr>
            <a:r>
              <a:rPr lang="en-US" sz="1098" b="1">
                <a:solidFill>
                  <a:srgbClr val="000000"/>
                </a:solidFill>
                <a:latin typeface="Open Sans Bold"/>
                <a:ea typeface="Open Sans Bold"/>
                <a:cs typeface="Open Sans Bold"/>
                <a:sym typeface="Open Sans Bold"/>
              </a:rPr>
              <a:t>Node</a:t>
            </a:r>
          </a:p>
        </p:txBody>
      </p:sp>
      <p:sp>
        <p:nvSpPr>
          <p:cNvPr id="59" name="TextBox 59"/>
          <p:cNvSpPr txBox="1"/>
          <p:nvPr/>
        </p:nvSpPr>
        <p:spPr>
          <a:xfrm>
            <a:off x="7483533" y="8401947"/>
            <a:ext cx="423194" cy="186306"/>
          </a:xfrm>
          <a:prstGeom prst="rect">
            <a:avLst/>
          </a:prstGeom>
        </p:spPr>
        <p:txBody>
          <a:bodyPr lIns="0" tIns="0" rIns="0" bIns="0" rtlCol="0" anchor="t">
            <a:spAutoFit/>
          </a:bodyPr>
          <a:lstStyle/>
          <a:p>
            <a:pPr algn="ctr">
              <a:lnSpc>
                <a:spcPts val="1537"/>
              </a:lnSpc>
              <a:spcBef>
                <a:spcPct val="0"/>
              </a:spcBef>
            </a:pPr>
            <a:r>
              <a:rPr lang="en-US" sz="1098" b="1">
                <a:solidFill>
                  <a:srgbClr val="000000"/>
                </a:solidFill>
                <a:latin typeface="Open Sans Bold"/>
                <a:ea typeface="Open Sans Bold"/>
                <a:cs typeface="Open Sans Bold"/>
                <a:sym typeface="Open Sans Bold"/>
              </a:rPr>
              <a:t>Node</a:t>
            </a:r>
          </a:p>
        </p:txBody>
      </p:sp>
      <p:sp>
        <p:nvSpPr>
          <p:cNvPr id="60" name="TextBox 60"/>
          <p:cNvSpPr txBox="1"/>
          <p:nvPr/>
        </p:nvSpPr>
        <p:spPr>
          <a:xfrm>
            <a:off x="619598" y="6913910"/>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61" name="TextBox 61"/>
          <p:cNvSpPr txBox="1"/>
          <p:nvPr/>
        </p:nvSpPr>
        <p:spPr>
          <a:xfrm>
            <a:off x="7923599" y="8197383"/>
            <a:ext cx="751434" cy="390870"/>
          </a:xfrm>
          <a:prstGeom prst="rect">
            <a:avLst/>
          </a:prstGeom>
        </p:spPr>
        <p:txBody>
          <a:bodyPr lIns="0" tIns="0" rIns="0" bIns="0" rtlCol="0" anchor="t">
            <a:spAutoFit/>
          </a:bodyPr>
          <a:lstStyle/>
          <a:p>
            <a:pPr algn="ctr">
              <a:lnSpc>
                <a:spcPts val="1601"/>
              </a:lnSpc>
              <a:spcBef>
                <a:spcPct val="0"/>
              </a:spcBef>
            </a:pPr>
            <a:r>
              <a:rPr lang="en-US" sz="1143" b="1" i="1">
                <a:solidFill>
                  <a:srgbClr val="000000"/>
                </a:solidFill>
                <a:latin typeface="Open Sans Bold Italics"/>
                <a:ea typeface="Open Sans Bold Italics"/>
                <a:cs typeface="Open Sans Bold Italics"/>
                <a:sym typeface="Open Sans Bold Italics"/>
              </a:rPr>
              <a:t>Null Pointer</a:t>
            </a:r>
          </a:p>
        </p:txBody>
      </p:sp>
      <p:sp>
        <p:nvSpPr>
          <p:cNvPr id="62" name="TextBox 62"/>
          <p:cNvSpPr txBox="1"/>
          <p:nvPr/>
        </p:nvSpPr>
        <p:spPr>
          <a:xfrm>
            <a:off x="3256678" y="8741820"/>
            <a:ext cx="423194" cy="185997"/>
          </a:xfrm>
          <a:prstGeom prst="rect">
            <a:avLst/>
          </a:prstGeom>
        </p:spPr>
        <p:txBody>
          <a:bodyPr lIns="0" tIns="0" rIns="0" bIns="0" rtlCol="0" anchor="t">
            <a:spAutoFit/>
          </a:bodyPr>
          <a:lstStyle/>
          <a:p>
            <a:pPr algn="ctr">
              <a:lnSpc>
                <a:spcPts val="1537"/>
              </a:lnSpc>
              <a:spcBef>
                <a:spcPct val="0"/>
              </a:spcBef>
            </a:pPr>
            <a:r>
              <a:rPr lang="en-US" sz="1098" b="1">
                <a:solidFill>
                  <a:srgbClr val="FFFFFF"/>
                </a:solidFill>
                <a:latin typeface="Open Sans Bold"/>
                <a:ea typeface="Open Sans Bold"/>
                <a:cs typeface="Open Sans Bold"/>
                <a:sym typeface="Open Sans Bold"/>
              </a:rPr>
              <a:t>X</a:t>
            </a:r>
          </a:p>
        </p:txBody>
      </p:sp>
      <p:sp>
        <p:nvSpPr>
          <p:cNvPr id="63" name="TextBox 63"/>
          <p:cNvSpPr txBox="1"/>
          <p:nvPr/>
        </p:nvSpPr>
        <p:spPr>
          <a:xfrm>
            <a:off x="5335410" y="8715644"/>
            <a:ext cx="423194" cy="185997"/>
          </a:xfrm>
          <a:prstGeom prst="rect">
            <a:avLst/>
          </a:prstGeom>
        </p:spPr>
        <p:txBody>
          <a:bodyPr lIns="0" tIns="0" rIns="0" bIns="0" rtlCol="0" anchor="t">
            <a:spAutoFit/>
          </a:bodyPr>
          <a:lstStyle/>
          <a:p>
            <a:pPr algn="ctr">
              <a:lnSpc>
                <a:spcPts val="1537"/>
              </a:lnSpc>
              <a:spcBef>
                <a:spcPct val="0"/>
              </a:spcBef>
            </a:pPr>
            <a:r>
              <a:rPr lang="en-US" sz="1098" b="1">
                <a:solidFill>
                  <a:srgbClr val="FFFFFF"/>
                </a:solidFill>
                <a:latin typeface="Open Sans Bold"/>
                <a:ea typeface="Open Sans Bold"/>
                <a:cs typeface="Open Sans Bold"/>
                <a:sym typeface="Open Sans Bold"/>
              </a:rPr>
              <a:t>Y</a:t>
            </a:r>
          </a:p>
        </p:txBody>
      </p:sp>
      <p:sp>
        <p:nvSpPr>
          <p:cNvPr id="64" name="TextBox 64"/>
          <p:cNvSpPr txBox="1"/>
          <p:nvPr/>
        </p:nvSpPr>
        <p:spPr>
          <a:xfrm>
            <a:off x="7215613" y="8723729"/>
            <a:ext cx="423194" cy="185997"/>
          </a:xfrm>
          <a:prstGeom prst="rect">
            <a:avLst/>
          </a:prstGeom>
        </p:spPr>
        <p:txBody>
          <a:bodyPr lIns="0" tIns="0" rIns="0" bIns="0" rtlCol="0" anchor="t">
            <a:spAutoFit/>
          </a:bodyPr>
          <a:lstStyle/>
          <a:p>
            <a:pPr algn="ctr">
              <a:lnSpc>
                <a:spcPts val="1537"/>
              </a:lnSpc>
              <a:spcBef>
                <a:spcPct val="0"/>
              </a:spcBef>
            </a:pPr>
            <a:r>
              <a:rPr lang="en-US" sz="1098" b="1">
                <a:solidFill>
                  <a:srgbClr val="FFFFFF"/>
                </a:solidFill>
                <a:latin typeface="Open Sans Bold"/>
                <a:ea typeface="Open Sans Bold"/>
                <a:cs typeface="Open Sans Bold"/>
                <a:sym typeface="Open Sans Bold"/>
              </a:rPr>
              <a:t>Z</a:t>
            </a:r>
          </a:p>
        </p:txBody>
      </p:sp>
      <p:sp>
        <p:nvSpPr>
          <p:cNvPr id="65" name="TextBox 65"/>
          <p:cNvSpPr txBox="1"/>
          <p:nvPr/>
        </p:nvSpPr>
        <p:spPr>
          <a:xfrm>
            <a:off x="13223938" y="5146187"/>
            <a:ext cx="22028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Y</a:t>
            </a:r>
          </a:p>
        </p:txBody>
      </p:sp>
      <p:sp>
        <p:nvSpPr>
          <p:cNvPr id="66" name="TextBox 66"/>
          <p:cNvSpPr txBox="1"/>
          <p:nvPr/>
        </p:nvSpPr>
        <p:spPr>
          <a:xfrm>
            <a:off x="13231096" y="5924207"/>
            <a:ext cx="21454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Z</a:t>
            </a:r>
          </a:p>
        </p:txBody>
      </p:sp>
      <p:sp>
        <p:nvSpPr>
          <p:cNvPr id="67" name="TextBox 67"/>
          <p:cNvSpPr txBox="1"/>
          <p:nvPr/>
        </p:nvSpPr>
        <p:spPr>
          <a:xfrm>
            <a:off x="13192815" y="6669093"/>
            <a:ext cx="23215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X</a:t>
            </a:r>
          </a:p>
        </p:txBody>
      </p:sp>
      <p:sp>
        <p:nvSpPr>
          <p:cNvPr id="68" name="TextBox 68"/>
          <p:cNvSpPr txBox="1"/>
          <p:nvPr/>
        </p:nvSpPr>
        <p:spPr>
          <a:xfrm>
            <a:off x="10520696" y="5555470"/>
            <a:ext cx="22969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69" name="TextBox 69"/>
          <p:cNvSpPr txBox="1"/>
          <p:nvPr/>
        </p:nvSpPr>
        <p:spPr>
          <a:xfrm>
            <a:off x="16287302" y="6659686"/>
            <a:ext cx="23747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70" name="TextBox 70"/>
          <p:cNvSpPr txBox="1"/>
          <p:nvPr/>
        </p:nvSpPr>
        <p:spPr>
          <a:xfrm>
            <a:off x="16315696" y="5086350"/>
            <a:ext cx="12816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71" name="TextBox 71"/>
          <p:cNvSpPr txBox="1"/>
          <p:nvPr/>
        </p:nvSpPr>
        <p:spPr>
          <a:xfrm>
            <a:off x="16248815" y="5873018"/>
            <a:ext cx="31444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72" name="TextBox 72"/>
          <p:cNvSpPr txBox="1"/>
          <p:nvPr/>
        </p:nvSpPr>
        <p:spPr>
          <a:xfrm>
            <a:off x="894486" y="8470983"/>
            <a:ext cx="934119" cy="181709"/>
          </a:xfrm>
          <a:prstGeom prst="rect">
            <a:avLst/>
          </a:prstGeom>
        </p:spPr>
        <p:txBody>
          <a:bodyPr lIns="0" tIns="0" rIns="0" bIns="0" rtlCol="0" anchor="t">
            <a:spAutoFit/>
          </a:bodyPr>
          <a:lstStyle/>
          <a:p>
            <a:pPr algn="ctr">
              <a:lnSpc>
                <a:spcPts val="1583"/>
              </a:lnSpc>
              <a:spcBef>
                <a:spcPct val="0"/>
              </a:spcBef>
            </a:pPr>
            <a:r>
              <a:rPr lang="en-US" sz="1130" b="1">
                <a:solidFill>
                  <a:srgbClr val="000000"/>
                </a:solidFill>
                <a:latin typeface="Open Sans Bold"/>
                <a:ea typeface="Open Sans Bold"/>
                <a:cs typeface="Open Sans Bold"/>
                <a:sym typeface="Open Sans Bold"/>
              </a:rPr>
              <a:t>New Node</a:t>
            </a:r>
          </a:p>
        </p:txBody>
      </p:sp>
      <p:sp>
        <p:nvSpPr>
          <p:cNvPr id="73" name="TextBox 73"/>
          <p:cNvSpPr txBox="1"/>
          <p:nvPr/>
        </p:nvSpPr>
        <p:spPr>
          <a:xfrm>
            <a:off x="1245957" y="8752569"/>
            <a:ext cx="340740" cy="153469"/>
          </a:xfrm>
          <a:prstGeom prst="rect">
            <a:avLst/>
          </a:prstGeom>
        </p:spPr>
        <p:txBody>
          <a:bodyPr lIns="0" tIns="0" rIns="0" bIns="0" rtlCol="0" anchor="t">
            <a:spAutoFit/>
          </a:bodyPr>
          <a:lstStyle/>
          <a:p>
            <a:pPr algn="ctr">
              <a:lnSpc>
                <a:spcPts val="1238"/>
              </a:lnSpc>
              <a:spcBef>
                <a:spcPct val="0"/>
              </a:spcBef>
            </a:pPr>
            <a:r>
              <a:rPr lang="en-US" sz="884" b="1">
                <a:solidFill>
                  <a:srgbClr val="FFFFFF"/>
                </a:solidFill>
                <a:latin typeface="Open Sans Bold"/>
                <a:ea typeface="Open Sans Bold"/>
                <a:cs typeface="Open Sans Bold"/>
                <a:sym typeface="Open Sans Bold"/>
              </a:rPr>
              <a:t>W</a:t>
            </a:r>
          </a:p>
        </p:txBody>
      </p:sp>
      <p:sp>
        <p:nvSpPr>
          <p:cNvPr id="74" name="TextBox 74"/>
          <p:cNvSpPr txBox="1"/>
          <p:nvPr/>
        </p:nvSpPr>
        <p:spPr>
          <a:xfrm>
            <a:off x="13174395" y="7443699"/>
            <a:ext cx="327952"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W</a:t>
            </a:r>
          </a:p>
        </p:txBody>
      </p:sp>
      <p:sp>
        <p:nvSpPr>
          <p:cNvPr id="75" name="TextBox 75"/>
          <p:cNvSpPr txBox="1"/>
          <p:nvPr/>
        </p:nvSpPr>
        <p:spPr>
          <a:xfrm>
            <a:off x="16232439" y="7443699"/>
            <a:ext cx="34719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t>
            </a:r>
          </a:p>
        </p:txBody>
      </p:sp>
      <p:sp>
        <p:nvSpPr>
          <p:cNvPr id="76" name="TextBox 76"/>
          <p:cNvSpPr txBox="1"/>
          <p:nvPr/>
        </p:nvSpPr>
        <p:spPr>
          <a:xfrm>
            <a:off x="2547638" y="4951845"/>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77" name="TextBox 77"/>
          <p:cNvSpPr txBox="1"/>
          <p:nvPr/>
        </p:nvSpPr>
        <p:spPr>
          <a:xfrm>
            <a:off x="4901967" y="4930797"/>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78" name="TextBox 78"/>
          <p:cNvSpPr txBox="1"/>
          <p:nvPr/>
        </p:nvSpPr>
        <p:spPr>
          <a:xfrm>
            <a:off x="7219155" y="4930797"/>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79" name="TextBox 79"/>
          <p:cNvSpPr txBox="1"/>
          <p:nvPr/>
        </p:nvSpPr>
        <p:spPr>
          <a:xfrm>
            <a:off x="689235" y="4744118"/>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80" name="TextBox 80"/>
          <p:cNvSpPr txBox="1"/>
          <p:nvPr/>
        </p:nvSpPr>
        <p:spPr>
          <a:xfrm>
            <a:off x="7731146" y="4692798"/>
            <a:ext cx="874249" cy="461166"/>
          </a:xfrm>
          <a:prstGeom prst="rect">
            <a:avLst/>
          </a:prstGeom>
        </p:spPr>
        <p:txBody>
          <a:bodyPr lIns="0" tIns="0" rIns="0" bIns="0" rtlCol="0" anchor="t">
            <a:spAutoFit/>
          </a:bodyPr>
          <a:lstStyle/>
          <a:p>
            <a:pPr algn="ctr">
              <a:lnSpc>
                <a:spcPts val="1862"/>
              </a:lnSpc>
              <a:spcBef>
                <a:spcPct val="0"/>
              </a:spcBef>
            </a:pPr>
            <a:r>
              <a:rPr lang="en-US" sz="1330" b="1" i="1">
                <a:solidFill>
                  <a:srgbClr val="000000"/>
                </a:solidFill>
                <a:latin typeface="Open Sans Bold Italics"/>
                <a:ea typeface="Open Sans Bold Italics"/>
                <a:cs typeface="Open Sans Bold Italics"/>
                <a:sym typeface="Open Sans Bold Italics"/>
              </a:rPr>
              <a:t>Null Pointer</a:t>
            </a:r>
          </a:p>
        </p:txBody>
      </p:sp>
      <p:sp>
        <p:nvSpPr>
          <p:cNvPr id="81" name="TextBox 81"/>
          <p:cNvSpPr txBox="1"/>
          <p:nvPr/>
        </p:nvSpPr>
        <p:spPr>
          <a:xfrm>
            <a:off x="2301457" y="5326219"/>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X</a:t>
            </a:r>
          </a:p>
        </p:txBody>
      </p:sp>
      <p:sp>
        <p:nvSpPr>
          <p:cNvPr id="82" name="TextBox 82"/>
          <p:cNvSpPr txBox="1"/>
          <p:nvPr/>
        </p:nvSpPr>
        <p:spPr>
          <a:xfrm>
            <a:off x="4719939" y="5295764"/>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Y</a:t>
            </a:r>
          </a:p>
        </p:txBody>
      </p:sp>
      <p:sp>
        <p:nvSpPr>
          <p:cNvPr id="83" name="TextBox 83"/>
          <p:cNvSpPr txBox="1"/>
          <p:nvPr/>
        </p:nvSpPr>
        <p:spPr>
          <a:xfrm>
            <a:off x="6907446" y="5305171"/>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Z</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091974" y="3407299"/>
            <a:ext cx="8492794" cy="6692598"/>
            <a:chOff x="0" y="0"/>
            <a:chExt cx="2103689" cy="1657775"/>
          </a:xfrm>
        </p:grpSpPr>
        <p:sp>
          <p:nvSpPr>
            <p:cNvPr id="8" name="Freeform 8"/>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9" name="TextBox 9"/>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aphicFrame>
        <p:nvGraphicFramePr>
          <p:cNvPr id="10" name="Table 10"/>
          <p:cNvGraphicFramePr>
            <a:graphicFrameLocks noGrp="1"/>
          </p:cNvGraphicFramePr>
          <p:nvPr/>
        </p:nvGraphicFramePr>
        <p:xfrm>
          <a:off x="12441432" y="5123764"/>
          <a:ext cx="467743" cy="3692171"/>
        </p:xfrm>
        <a:graphic>
          <a:graphicData uri="http://schemas.openxmlformats.org/drawingml/2006/table">
            <a:tbl>
              <a:tblPr/>
              <a:tblGrid>
                <a:gridCol w="467743">
                  <a:extLst>
                    <a:ext uri="{9D8B030D-6E8A-4147-A177-3AD203B41FA5}">
                      <a16:colId xmlns:a16="http://schemas.microsoft.com/office/drawing/2014/main" val="20000"/>
                    </a:ext>
                  </a:extLst>
                </a:gridCol>
              </a:tblGrid>
              <a:tr h="61823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613263">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613263">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612659">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61823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616512">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graphicFrame>
        <p:nvGraphicFramePr>
          <p:cNvPr id="11" name="Table 11"/>
          <p:cNvGraphicFramePr>
            <a:graphicFrameLocks noGrp="1"/>
          </p:cNvGraphicFramePr>
          <p:nvPr/>
        </p:nvGraphicFramePr>
        <p:xfrm>
          <a:off x="15481154" y="5123764"/>
          <a:ext cx="467743" cy="3694857"/>
        </p:xfrm>
        <a:graphic>
          <a:graphicData uri="http://schemas.openxmlformats.org/drawingml/2006/table">
            <a:tbl>
              <a:tblPr/>
              <a:tblGrid>
                <a:gridCol w="467743">
                  <a:extLst>
                    <a:ext uri="{9D8B030D-6E8A-4147-A177-3AD203B41FA5}">
                      <a16:colId xmlns:a16="http://schemas.microsoft.com/office/drawing/2014/main" val="20000"/>
                    </a:ext>
                  </a:extLst>
                </a:gridCol>
              </a:tblGrid>
              <a:tr h="618143">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616418">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612566">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613169">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618143">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r h="616418">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5"/>
                  </a:ext>
                </a:extLst>
              </a:tr>
            </a:tbl>
          </a:graphicData>
        </a:graphic>
      </p:graphicFrame>
      <p:grpSp>
        <p:nvGrpSpPr>
          <p:cNvPr id="12" name="Group 12"/>
          <p:cNvGrpSpPr/>
          <p:nvPr/>
        </p:nvGrpSpPr>
        <p:grpSpPr>
          <a:xfrm>
            <a:off x="9447445" y="5447765"/>
            <a:ext cx="2376201" cy="849542"/>
            <a:chOff x="0" y="0"/>
            <a:chExt cx="812800" cy="290593"/>
          </a:xfrm>
        </p:grpSpPr>
        <p:sp>
          <p:nvSpPr>
            <p:cNvPr id="13" name="Freeform 13"/>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BB99FF"/>
            </a:solidFill>
          </p:spPr>
          <p:txBody>
            <a:bodyPr/>
            <a:lstStyle/>
            <a:p>
              <a:endParaRPr lang="en-PH"/>
            </a:p>
          </p:txBody>
        </p:sp>
        <p:sp>
          <p:nvSpPr>
            <p:cNvPr id="14" name="TextBox 14"/>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6" name="TextBox 16"/>
          <p:cNvSpPr txBox="1"/>
          <p:nvPr/>
        </p:nvSpPr>
        <p:spPr>
          <a:xfrm>
            <a:off x="384809" y="1938701"/>
            <a:ext cx="105957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Implementing a linked list as an array</a:t>
            </a:r>
          </a:p>
        </p:txBody>
      </p:sp>
      <p:sp>
        <p:nvSpPr>
          <p:cNvPr id="17" name="TextBox 17"/>
          <p:cNvSpPr txBox="1"/>
          <p:nvPr/>
        </p:nvSpPr>
        <p:spPr>
          <a:xfrm>
            <a:off x="384809" y="2702102"/>
            <a:ext cx="11438838"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Adding the node W into the beginning of the list.  </a:t>
            </a:r>
          </a:p>
        </p:txBody>
      </p:sp>
      <p:sp>
        <p:nvSpPr>
          <p:cNvPr id="18" name="TextBox 18"/>
          <p:cNvSpPr txBox="1"/>
          <p:nvPr/>
        </p:nvSpPr>
        <p:spPr>
          <a:xfrm>
            <a:off x="14574036" y="5066614"/>
            <a:ext cx="55353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19" name="TextBox 19"/>
          <p:cNvSpPr txBox="1"/>
          <p:nvPr/>
        </p:nvSpPr>
        <p:spPr>
          <a:xfrm>
            <a:off x="14628690" y="5897507"/>
            <a:ext cx="444222"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20" name="TextBox 20"/>
          <p:cNvSpPr txBox="1"/>
          <p:nvPr/>
        </p:nvSpPr>
        <p:spPr>
          <a:xfrm>
            <a:off x="14581806" y="6724486"/>
            <a:ext cx="54576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21" name="TextBox 21"/>
          <p:cNvSpPr txBox="1"/>
          <p:nvPr/>
        </p:nvSpPr>
        <p:spPr>
          <a:xfrm>
            <a:off x="14588351" y="7494563"/>
            <a:ext cx="53921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[3]</a:t>
            </a:r>
          </a:p>
        </p:txBody>
      </p:sp>
      <p:sp>
        <p:nvSpPr>
          <p:cNvPr id="22" name="TextBox 22"/>
          <p:cNvSpPr txBox="1"/>
          <p:nvPr/>
        </p:nvSpPr>
        <p:spPr>
          <a:xfrm>
            <a:off x="14581806" y="8264640"/>
            <a:ext cx="56623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[4]</a:t>
            </a:r>
          </a:p>
        </p:txBody>
      </p:sp>
      <p:sp>
        <p:nvSpPr>
          <p:cNvPr id="23" name="TextBox 23"/>
          <p:cNvSpPr txBox="1"/>
          <p:nvPr/>
        </p:nvSpPr>
        <p:spPr>
          <a:xfrm>
            <a:off x="14608403" y="8976162"/>
            <a:ext cx="539633"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[5]</a:t>
            </a:r>
          </a:p>
        </p:txBody>
      </p:sp>
      <p:sp>
        <p:nvSpPr>
          <p:cNvPr id="24" name="TextBox 24"/>
          <p:cNvSpPr txBox="1"/>
          <p:nvPr/>
        </p:nvSpPr>
        <p:spPr>
          <a:xfrm>
            <a:off x="12958937" y="4577757"/>
            <a:ext cx="81475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Data</a:t>
            </a:r>
          </a:p>
        </p:txBody>
      </p:sp>
      <p:sp>
        <p:nvSpPr>
          <p:cNvPr id="25" name="TextBox 25"/>
          <p:cNvSpPr txBox="1"/>
          <p:nvPr/>
        </p:nvSpPr>
        <p:spPr>
          <a:xfrm>
            <a:off x="15746874" y="4577757"/>
            <a:ext cx="131832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Pointer</a:t>
            </a:r>
          </a:p>
        </p:txBody>
      </p:sp>
      <p:sp>
        <p:nvSpPr>
          <p:cNvPr id="26" name="TextBox 26"/>
          <p:cNvSpPr txBox="1"/>
          <p:nvPr/>
        </p:nvSpPr>
        <p:spPr>
          <a:xfrm>
            <a:off x="10084083" y="4399370"/>
            <a:ext cx="1102926" cy="943621"/>
          </a:xfrm>
          <a:prstGeom prst="rect">
            <a:avLst/>
          </a:prstGeom>
        </p:spPr>
        <p:txBody>
          <a:bodyPr lIns="0" tIns="0" rIns="0" bIns="0" rtlCol="0" anchor="t">
            <a:spAutoFit/>
          </a:bodyPr>
          <a:lstStyle/>
          <a:p>
            <a:pPr algn="ctr">
              <a:lnSpc>
                <a:spcPts val="3775"/>
              </a:lnSpc>
            </a:pPr>
            <a:r>
              <a:rPr lang="en-US" sz="2697">
                <a:solidFill>
                  <a:srgbClr val="000000"/>
                </a:solidFill>
                <a:latin typeface="Alatsi"/>
                <a:ea typeface="Alatsi"/>
                <a:cs typeface="Alatsi"/>
                <a:sym typeface="Alatsi"/>
              </a:rPr>
              <a:t>Start </a:t>
            </a:r>
          </a:p>
          <a:p>
            <a:pPr algn="ctr">
              <a:lnSpc>
                <a:spcPts val="3775"/>
              </a:lnSpc>
            </a:pPr>
            <a:r>
              <a:rPr lang="en-US" sz="2697">
                <a:solidFill>
                  <a:srgbClr val="000000"/>
                </a:solidFill>
                <a:latin typeface="Alatsi"/>
                <a:ea typeface="Alatsi"/>
                <a:cs typeface="Alatsi"/>
                <a:sym typeface="Alatsi"/>
              </a:rPr>
              <a:t>Pointer</a:t>
            </a:r>
          </a:p>
        </p:txBody>
      </p:sp>
      <p:grpSp>
        <p:nvGrpSpPr>
          <p:cNvPr id="27" name="Group 27"/>
          <p:cNvGrpSpPr/>
          <p:nvPr/>
        </p:nvGrpSpPr>
        <p:grpSpPr>
          <a:xfrm>
            <a:off x="9447445" y="3543280"/>
            <a:ext cx="7722891" cy="694165"/>
            <a:chOff x="0" y="0"/>
            <a:chExt cx="1912982" cy="171947"/>
          </a:xfrm>
        </p:grpSpPr>
        <p:sp>
          <p:nvSpPr>
            <p:cNvPr id="28" name="Freeform 28"/>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29" name="TextBox 29"/>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9753348"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Array View</a:t>
            </a:r>
          </a:p>
        </p:txBody>
      </p:sp>
      <p:sp>
        <p:nvSpPr>
          <p:cNvPr id="31" name="TextBox 31"/>
          <p:cNvSpPr txBox="1"/>
          <p:nvPr/>
        </p:nvSpPr>
        <p:spPr>
          <a:xfrm>
            <a:off x="13223938" y="5146187"/>
            <a:ext cx="22028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Y</a:t>
            </a:r>
          </a:p>
        </p:txBody>
      </p:sp>
      <p:sp>
        <p:nvSpPr>
          <p:cNvPr id="32" name="TextBox 32"/>
          <p:cNvSpPr txBox="1"/>
          <p:nvPr/>
        </p:nvSpPr>
        <p:spPr>
          <a:xfrm>
            <a:off x="13231096" y="5924207"/>
            <a:ext cx="21454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Z</a:t>
            </a:r>
          </a:p>
        </p:txBody>
      </p:sp>
      <p:sp>
        <p:nvSpPr>
          <p:cNvPr id="33" name="TextBox 33"/>
          <p:cNvSpPr txBox="1"/>
          <p:nvPr/>
        </p:nvSpPr>
        <p:spPr>
          <a:xfrm>
            <a:off x="13192815" y="6669093"/>
            <a:ext cx="23215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X</a:t>
            </a:r>
          </a:p>
        </p:txBody>
      </p:sp>
      <p:sp>
        <p:nvSpPr>
          <p:cNvPr id="34" name="TextBox 34"/>
          <p:cNvSpPr txBox="1"/>
          <p:nvPr/>
        </p:nvSpPr>
        <p:spPr>
          <a:xfrm>
            <a:off x="10523969" y="5555470"/>
            <a:ext cx="223154" cy="546006"/>
          </a:xfrm>
          <a:prstGeom prst="rect">
            <a:avLst/>
          </a:prstGeom>
        </p:spPr>
        <p:txBody>
          <a:bodyPr lIns="0" tIns="0" rIns="0" bIns="0" rtlCol="0" anchor="t">
            <a:spAutoFit/>
          </a:bodyPr>
          <a:lstStyle/>
          <a:p>
            <a:pPr algn="ctr">
              <a:lnSpc>
                <a:spcPts val="4513"/>
              </a:lnSpc>
            </a:pPr>
            <a:r>
              <a:rPr lang="en-US" sz="3223">
                <a:solidFill>
                  <a:srgbClr val="FFFFFF"/>
                </a:solidFill>
                <a:latin typeface="Alatsi"/>
                <a:ea typeface="Alatsi"/>
                <a:cs typeface="Alatsi"/>
                <a:sym typeface="Alatsi"/>
              </a:rPr>
              <a:t>3</a:t>
            </a:r>
          </a:p>
        </p:txBody>
      </p:sp>
      <p:sp>
        <p:nvSpPr>
          <p:cNvPr id="35" name="TextBox 35"/>
          <p:cNvSpPr txBox="1"/>
          <p:nvPr/>
        </p:nvSpPr>
        <p:spPr>
          <a:xfrm>
            <a:off x="16287302" y="6659686"/>
            <a:ext cx="23747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36" name="TextBox 36"/>
          <p:cNvSpPr txBox="1"/>
          <p:nvPr/>
        </p:nvSpPr>
        <p:spPr>
          <a:xfrm>
            <a:off x="16315696" y="5086350"/>
            <a:ext cx="12816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37" name="TextBox 37"/>
          <p:cNvSpPr txBox="1"/>
          <p:nvPr/>
        </p:nvSpPr>
        <p:spPr>
          <a:xfrm>
            <a:off x="16248815" y="5873018"/>
            <a:ext cx="31444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38" name="TextBox 38"/>
          <p:cNvSpPr txBox="1"/>
          <p:nvPr/>
        </p:nvSpPr>
        <p:spPr>
          <a:xfrm>
            <a:off x="13174395" y="7443699"/>
            <a:ext cx="327952"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W</a:t>
            </a:r>
          </a:p>
        </p:txBody>
      </p:sp>
      <p:sp>
        <p:nvSpPr>
          <p:cNvPr id="39" name="TextBox 39"/>
          <p:cNvSpPr txBox="1"/>
          <p:nvPr/>
        </p:nvSpPr>
        <p:spPr>
          <a:xfrm>
            <a:off x="16291187" y="7443699"/>
            <a:ext cx="229699" cy="546006"/>
          </a:xfrm>
          <a:prstGeom prst="rect">
            <a:avLst/>
          </a:prstGeom>
        </p:spPr>
        <p:txBody>
          <a:bodyPr lIns="0" tIns="0" rIns="0" bIns="0" rtlCol="0" anchor="t">
            <a:spAutoFit/>
          </a:bodyPr>
          <a:lstStyle/>
          <a:p>
            <a:pPr algn="ctr">
              <a:lnSpc>
                <a:spcPts val="4513"/>
              </a:lnSpc>
            </a:pPr>
            <a:r>
              <a:rPr lang="en-US" sz="3223">
                <a:solidFill>
                  <a:srgbClr val="FFFFFF"/>
                </a:solidFill>
                <a:latin typeface="Alatsi"/>
                <a:ea typeface="Alatsi"/>
                <a:cs typeface="Alatsi"/>
                <a:sym typeface="Alatsi"/>
              </a:rPr>
              <a:t>2</a:t>
            </a:r>
          </a:p>
        </p:txBody>
      </p:sp>
      <p:grpSp>
        <p:nvGrpSpPr>
          <p:cNvPr id="40" name="Group 40"/>
          <p:cNvGrpSpPr/>
          <p:nvPr/>
        </p:nvGrpSpPr>
        <p:grpSpPr>
          <a:xfrm>
            <a:off x="473542" y="3379944"/>
            <a:ext cx="8492794" cy="6692598"/>
            <a:chOff x="0" y="0"/>
            <a:chExt cx="2103689" cy="1657775"/>
          </a:xfrm>
        </p:grpSpPr>
        <p:sp>
          <p:nvSpPr>
            <p:cNvPr id="41" name="Freeform 41"/>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42" name="TextBox 42"/>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pSp>
        <p:nvGrpSpPr>
          <p:cNvPr id="43" name="Group 43"/>
          <p:cNvGrpSpPr/>
          <p:nvPr/>
        </p:nvGrpSpPr>
        <p:grpSpPr>
          <a:xfrm>
            <a:off x="776723" y="3543280"/>
            <a:ext cx="7722891" cy="694165"/>
            <a:chOff x="0" y="0"/>
            <a:chExt cx="1912982" cy="171947"/>
          </a:xfrm>
        </p:grpSpPr>
        <p:sp>
          <p:nvSpPr>
            <p:cNvPr id="44" name="Freeform 44"/>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45" name="TextBox 45"/>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graphicFrame>
        <p:nvGraphicFramePr>
          <p:cNvPr id="46" name="Table 46"/>
          <p:cNvGraphicFramePr>
            <a:graphicFrameLocks noGrp="1"/>
          </p:cNvGraphicFramePr>
          <p:nvPr/>
        </p:nvGraphicFramePr>
        <p:xfrm>
          <a:off x="2902602" y="8652069"/>
          <a:ext cx="654510" cy="259432"/>
        </p:xfrm>
        <a:graphic>
          <a:graphicData uri="http://schemas.openxmlformats.org/drawingml/2006/table">
            <a:tbl>
              <a:tblPr/>
              <a:tblGrid>
                <a:gridCol w="480658">
                  <a:extLst>
                    <a:ext uri="{9D8B030D-6E8A-4147-A177-3AD203B41FA5}">
                      <a16:colId xmlns:a16="http://schemas.microsoft.com/office/drawing/2014/main" val="20000"/>
                    </a:ext>
                  </a:extLst>
                </a:gridCol>
                <a:gridCol w="173852">
                  <a:extLst>
                    <a:ext uri="{9D8B030D-6E8A-4147-A177-3AD203B41FA5}">
                      <a16:colId xmlns:a16="http://schemas.microsoft.com/office/drawing/2014/main" val="20001"/>
                    </a:ext>
                  </a:extLst>
                </a:gridCol>
              </a:tblGrid>
              <a:tr h="0">
                <a:tc>
                  <a:txBody>
                    <a:bodyPr/>
                    <a:lstStyle/>
                    <a:p>
                      <a:pPr algn="ctr">
                        <a:lnSpc>
                          <a:spcPts val="797"/>
                        </a:lnSpc>
                        <a:defRPr/>
                      </a:pPr>
                      <a:endParaRPr lang="en-US" sz="1100"/>
                    </a:p>
                  </a:txBody>
                  <a:tcPr marL="72280" marR="72280" marT="72280" marB="7228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797"/>
                        </a:lnSpc>
                        <a:defRPr/>
                      </a:pPr>
                      <a:endParaRPr lang="en-US" sz="1100"/>
                    </a:p>
                  </a:txBody>
                  <a:tcPr marL="72280" marR="72280" marT="72280" marB="7228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47" name="Table 47"/>
          <p:cNvGraphicFramePr>
            <a:graphicFrameLocks noGrp="1"/>
          </p:cNvGraphicFramePr>
          <p:nvPr/>
        </p:nvGraphicFramePr>
        <p:xfrm>
          <a:off x="4926192" y="8633978"/>
          <a:ext cx="603115" cy="259432"/>
        </p:xfrm>
        <a:graphic>
          <a:graphicData uri="http://schemas.openxmlformats.org/drawingml/2006/table">
            <a:tbl>
              <a:tblPr/>
              <a:tblGrid>
                <a:gridCol w="433155">
                  <a:extLst>
                    <a:ext uri="{9D8B030D-6E8A-4147-A177-3AD203B41FA5}">
                      <a16:colId xmlns:a16="http://schemas.microsoft.com/office/drawing/2014/main" val="20000"/>
                    </a:ext>
                  </a:extLst>
                </a:gridCol>
                <a:gridCol w="169960">
                  <a:extLst>
                    <a:ext uri="{9D8B030D-6E8A-4147-A177-3AD203B41FA5}">
                      <a16:colId xmlns:a16="http://schemas.microsoft.com/office/drawing/2014/main" val="20001"/>
                    </a:ext>
                  </a:extLst>
                </a:gridCol>
              </a:tblGrid>
              <a:tr h="0">
                <a:tc>
                  <a:txBody>
                    <a:bodyPr/>
                    <a:lstStyle/>
                    <a:p>
                      <a:pPr algn="ctr">
                        <a:lnSpc>
                          <a:spcPts val="797"/>
                        </a:lnSpc>
                        <a:defRPr/>
                      </a:pPr>
                      <a:endParaRPr lang="en-US" sz="1100"/>
                    </a:p>
                  </a:txBody>
                  <a:tcPr marL="72280" marR="72280" marT="72280" marB="7228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797"/>
                        </a:lnSpc>
                        <a:defRPr/>
                      </a:pPr>
                      <a:endParaRPr lang="en-US" sz="1100"/>
                    </a:p>
                  </a:txBody>
                  <a:tcPr marL="72280" marR="72280" marT="72280" marB="7228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48" name="Table 48"/>
          <p:cNvGraphicFramePr>
            <a:graphicFrameLocks noGrp="1"/>
          </p:cNvGraphicFramePr>
          <p:nvPr/>
        </p:nvGraphicFramePr>
        <p:xfrm>
          <a:off x="6917859" y="8633978"/>
          <a:ext cx="836845" cy="259432"/>
        </p:xfrm>
        <a:graphic>
          <a:graphicData uri="http://schemas.openxmlformats.org/drawingml/2006/table">
            <a:tbl>
              <a:tblPr/>
              <a:tblGrid>
                <a:gridCol w="614561">
                  <a:extLst>
                    <a:ext uri="{9D8B030D-6E8A-4147-A177-3AD203B41FA5}">
                      <a16:colId xmlns:a16="http://schemas.microsoft.com/office/drawing/2014/main" val="20000"/>
                    </a:ext>
                  </a:extLst>
                </a:gridCol>
                <a:gridCol w="222284">
                  <a:extLst>
                    <a:ext uri="{9D8B030D-6E8A-4147-A177-3AD203B41FA5}">
                      <a16:colId xmlns:a16="http://schemas.microsoft.com/office/drawing/2014/main" val="20001"/>
                    </a:ext>
                  </a:extLst>
                </a:gridCol>
              </a:tblGrid>
              <a:tr h="207178">
                <a:tc>
                  <a:txBody>
                    <a:bodyPr/>
                    <a:lstStyle/>
                    <a:p>
                      <a:pPr algn="ctr">
                        <a:lnSpc>
                          <a:spcPts val="797"/>
                        </a:lnSpc>
                        <a:defRPr/>
                      </a:pPr>
                      <a:endParaRPr lang="en-US" sz="1100"/>
                    </a:p>
                  </a:txBody>
                  <a:tcPr marL="72280" marR="72280" marT="72280" marB="7228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797"/>
                        </a:lnSpc>
                        <a:defRPr/>
                      </a:pPr>
                      <a:endParaRPr lang="en-US" sz="1100"/>
                    </a:p>
                  </a:txBody>
                  <a:tcPr marL="72280" marR="72280" marT="72280" marB="7228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49" name="AutoShape 49"/>
          <p:cNvSpPr/>
          <p:nvPr/>
        </p:nvSpPr>
        <p:spPr>
          <a:xfrm>
            <a:off x="6264177" y="8826407"/>
            <a:ext cx="602765"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50" name="Table 50"/>
          <p:cNvGraphicFramePr>
            <a:graphicFrameLocks noGrp="1"/>
          </p:cNvGraphicFramePr>
          <p:nvPr/>
        </p:nvGraphicFramePr>
        <p:xfrm>
          <a:off x="667555" y="7407334"/>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51" name="AutoShape 51"/>
          <p:cNvSpPr/>
          <p:nvPr/>
        </p:nvSpPr>
        <p:spPr>
          <a:xfrm>
            <a:off x="1032893" y="7713554"/>
            <a:ext cx="328653" cy="766954"/>
          </a:xfrm>
          <a:prstGeom prst="line">
            <a:avLst/>
          </a:prstGeom>
          <a:ln w="19050" cap="flat">
            <a:solidFill>
              <a:srgbClr val="000000"/>
            </a:solidFill>
            <a:prstDash val="solid"/>
            <a:headEnd type="none" w="sm" len="sm"/>
            <a:tailEnd type="arrow" w="med" len="sm"/>
          </a:ln>
        </p:spPr>
        <p:txBody>
          <a:bodyPr/>
          <a:lstStyle/>
          <a:p>
            <a:endParaRPr lang="en-PH"/>
          </a:p>
        </p:txBody>
      </p:sp>
      <p:sp>
        <p:nvSpPr>
          <p:cNvPr id="52" name="Freeform 52"/>
          <p:cNvSpPr/>
          <p:nvPr/>
        </p:nvSpPr>
        <p:spPr>
          <a:xfrm>
            <a:off x="8146433" y="8692176"/>
            <a:ext cx="284502" cy="284502"/>
          </a:xfrm>
          <a:custGeom>
            <a:avLst/>
            <a:gdLst/>
            <a:ahLst/>
            <a:cxnLst/>
            <a:rect l="l" t="t" r="r" b="b"/>
            <a:pathLst>
              <a:path w="284502" h="284502">
                <a:moveTo>
                  <a:pt x="0" y="0"/>
                </a:moveTo>
                <a:lnTo>
                  <a:pt x="284502" y="0"/>
                </a:lnTo>
                <a:lnTo>
                  <a:pt x="284502" y="284503"/>
                </a:lnTo>
                <a:lnTo>
                  <a:pt x="0" y="284503"/>
                </a:lnTo>
                <a:lnTo>
                  <a:pt x="0" y="0"/>
                </a:lnTo>
                <a:close/>
              </a:path>
            </a:pathLst>
          </a:custGeom>
          <a:blipFill>
            <a:blip r:embed="rId8"/>
            <a:stretch>
              <a:fillRect/>
            </a:stretch>
          </a:blipFill>
        </p:spPr>
        <p:txBody>
          <a:bodyPr/>
          <a:lstStyle/>
          <a:p>
            <a:endParaRPr lang="en-PH"/>
          </a:p>
        </p:txBody>
      </p:sp>
      <p:sp>
        <p:nvSpPr>
          <p:cNvPr id="53" name="AutoShape 53"/>
          <p:cNvSpPr/>
          <p:nvPr/>
        </p:nvSpPr>
        <p:spPr>
          <a:xfrm>
            <a:off x="4155761" y="8837146"/>
            <a:ext cx="602765"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54" name="Table 54"/>
          <p:cNvGraphicFramePr>
            <a:graphicFrameLocks noGrp="1"/>
          </p:cNvGraphicFramePr>
          <p:nvPr/>
        </p:nvGraphicFramePr>
        <p:xfrm>
          <a:off x="864105" y="8640729"/>
          <a:ext cx="693648" cy="263690"/>
        </p:xfrm>
        <a:graphic>
          <a:graphicData uri="http://schemas.openxmlformats.org/drawingml/2006/table">
            <a:tbl>
              <a:tblPr/>
              <a:tblGrid>
                <a:gridCol w="509400">
                  <a:extLst>
                    <a:ext uri="{9D8B030D-6E8A-4147-A177-3AD203B41FA5}">
                      <a16:colId xmlns:a16="http://schemas.microsoft.com/office/drawing/2014/main" val="20000"/>
                    </a:ext>
                  </a:extLst>
                </a:gridCol>
                <a:gridCol w="184248">
                  <a:extLst>
                    <a:ext uri="{9D8B030D-6E8A-4147-A177-3AD203B41FA5}">
                      <a16:colId xmlns:a16="http://schemas.microsoft.com/office/drawing/2014/main" val="20001"/>
                    </a:ext>
                  </a:extLst>
                </a:gridCol>
              </a:tblGrid>
              <a:tr h="0">
                <a:tc>
                  <a:txBody>
                    <a:bodyPr/>
                    <a:lstStyle/>
                    <a:p>
                      <a:pPr algn="ctr">
                        <a:lnSpc>
                          <a:spcPts val="820"/>
                        </a:lnSpc>
                        <a:defRPr/>
                      </a:pPr>
                      <a:endParaRPr lang="en-US" sz="1100"/>
                    </a:p>
                  </a:txBody>
                  <a:tcPr marL="74409" marR="74409" marT="74409" marB="744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820"/>
                        </a:lnSpc>
                        <a:defRPr/>
                      </a:pPr>
                      <a:endParaRPr lang="en-US" sz="1100"/>
                    </a:p>
                  </a:txBody>
                  <a:tcPr marL="74409" marR="74409" marT="74409" marB="744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55" name="AutoShape 55"/>
          <p:cNvSpPr/>
          <p:nvPr/>
        </p:nvSpPr>
        <p:spPr>
          <a:xfrm>
            <a:off x="2163069" y="8818167"/>
            <a:ext cx="602765"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56" name="Table 56"/>
          <p:cNvGraphicFramePr>
            <a:graphicFrameLocks noGrp="1"/>
          </p:cNvGraphicFramePr>
          <p:nvPr/>
        </p:nvGraphicFramePr>
        <p:xfrm>
          <a:off x="1889509" y="5228210"/>
          <a:ext cx="885943" cy="292583"/>
        </p:xfrm>
        <a:graphic>
          <a:graphicData uri="http://schemas.openxmlformats.org/drawingml/2006/table">
            <a:tbl>
              <a:tblPr/>
              <a:tblGrid>
                <a:gridCol w="650617">
                  <a:extLst>
                    <a:ext uri="{9D8B030D-6E8A-4147-A177-3AD203B41FA5}">
                      <a16:colId xmlns:a16="http://schemas.microsoft.com/office/drawing/2014/main" val="20000"/>
                    </a:ext>
                  </a:extLst>
                </a:gridCol>
                <a:gridCol w="235326">
                  <a:extLst>
                    <a:ext uri="{9D8B030D-6E8A-4147-A177-3AD203B41FA5}">
                      <a16:colId xmlns:a16="http://schemas.microsoft.com/office/drawing/2014/main" val="20001"/>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57" name="Table 57"/>
          <p:cNvGraphicFramePr>
            <a:graphicFrameLocks noGrp="1"/>
          </p:cNvGraphicFramePr>
          <p:nvPr/>
        </p:nvGraphicFramePr>
        <p:xfrm>
          <a:off x="4243839" y="5207162"/>
          <a:ext cx="798386" cy="292583"/>
        </p:xfrm>
        <a:graphic>
          <a:graphicData uri="http://schemas.openxmlformats.org/drawingml/2006/table">
            <a:tbl>
              <a:tblPr/>
              <a:tblGrid>
                <a:gridCol w="586317">
                  <a:extLst>
                    <a:ext uri="{9D8B030D-6E8A-4147-A177-3AD203B41FA5}">
                      <a16:colId xmlns:a16="http://schemas.microsoft.com/office/drawing/2014/main" val="20000"/>
                    </a:ext>
                  </a:extLst>
                </a:gridCol>
                <a:gridCol w="212069">
                  <a:extLst>
                    <a:ext uri="{9D8B030D-6E8A-4147-A177-3AD203B41FA5}">
                      <a16:colId xmlns:a16="http://schemas.microsoft.com/office/drawing/2014/main" val="20001"/>
                    </a:ext>
                  </a:extLst>
                </a:gridCol>
              </a:tblGrid>
              <a:tr h="197656">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58" name="Table 58"/>
          <p:cNvGraphicFramePr>
            <a:graphicFrameLocks noGrp="1"/>
          </p:cNvGraphicFramePr>
          <p:nvPr/>
        </p:nvGraphicFramePr>
        <p:xfrm>
          <a:off x="6561027" y="5207162"/>
          <a:ext cx="1132750" cy="292583"/>
        </p:xfrm>
        <a:graphic>
          <a:graphicData uri="http://schemas.openxmlformats.org/drawingml/2006/table">
            <a:tbl>
              <a:tblPr/>
              <a:tblGrid>
                <a:gridCol w="831867">
                  <a:extLst>
                    <a:ext uri="{9D8B030D-6E8A-4147-A177-3AD203B41FA5}">
                      <a16:colId xmlns:a16="http://schemas.microsoft.com/office/drawing/2014/main" val="20000"/>
                    </a:ext>
                  </a:extLst>
                </a:gridCol>
                <a:gridCol w="300883">
                  <a:extLst>
                    <a:ext uri="{9D8B030D-6E8A-4147-A177-3AD203B41FA5}">
                      <a16:colId xmlns:a16="http://schemas.microsoft.com/office/drawing/2014/main" val="20001"/>
                    </a:ext>
                  </a:extLst>
                </a:gridCol>
              </a:tblGrid>
              <a:tr h="280435">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59" name="AutoShape 59"/>
          <p:cNvSpPr/>
          <p:nvPr/>
        </p:nvSpPr>
        <p:spPr>
          <a:xfrm>
            <a:off x="5800506" y="5431042"/>
            <a:ext cx="701281"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60" name="Table 60"/>
          <p:cNvGraphicFramePr>
            <a:graphicFrameLocks noGrp="1"/>
          </p:cNvGraphicFramePr>
          <p:nvPr/>
        </p:nvGraphicFramePr>
        <p:xfrm>
          <a:off x="737193" y="5237542"/>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61" name="AutoShape 61"/>
          <p:cNvSpPr/>
          <p:nvPr/>
        </p:nvSpPr>
        <p:spPr>
          <a:xfrm>
            <a:off x="1405263" y="5461422"/>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62" name="Freeform 62"/>
          <p:cNvSpPr/>
          <p:nvPr/>
        </p:nvSpPr>
        <p:spPr>
          <a:xfrm>
            <a:off x="7990400" y="5274873"/>
            <a:ext cx="331002" cy="331002"/>
          </a:xfrm>
          <a:custGeom>
            <a:avLst/>
            <a:gdLst/>
            <a:ahLst/>
            <a:cxnLst/>
            <a:rect l="l" t="t" r="r" b="b"/>
            <a:pathLst>
              <a:path w="331002" h="331002">
                <a:moveTo>
                  <a:pt x="0" y="0"/>
                </a:moveTo>
                <a:lnTo>
                  <a:pt x="331002" y="0"/>
                </a:lnTo>
                <a:lnTo>
                  <a:pt x="331002" y="331002"/>
                </a:lnTo>
                <a:lnTo>
                  <a:pt x="0" y="331002"/>
                </a:lnTo>
                <a:lnTo>
                  <a:pt x="0" y="0"/>
                </a:lnTo>
                <a:close/>
              </a:path>
            </a:pathLst>
          </a:custGeom>
          <a:blipFill>
            <a:blip r:embed="rId8"/>
            <a:stretch>
              <a:fillRect/>
            </a:stretch>
          </a:blipFill>
        </p:spPr>
        <p:txBody>
          <a:bodyPr/>
          <a:lstStyle/>
          <a:p>
            <a:endParaRPr lang="en-PH"/>
          </a:p>
        </p:txBody>
      </p:sp>
      <p:sp>
        <p:nvSpPr>
          <p:cNvPr id="63" name="AutoShape 63"/>
          <p:cNvSpPr/>
          <p:nvPr/>
        </p:nvSpPr>
        <p:spPr>
          <a:xfrm>
            <a:off x="3347487" y="5443537"/>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64" name="Freeform 64"/>
          <p:cNvSpPr/>
          <p:nvPr/>
        </p:nvSpPr>
        <p:spPr>
          <a:xfrm>
            <a:off x="4048769" y="5980698"/>
            <a:ext cx="926508" cy="1377241"/>
          </a:xfrm>
          <a:custGeom>
            <a:avLst/>
            <a:gdLst/>
            <a:ahLst/>
            <a:cxnLst/>
            <a:rect l="l" t="t" r="r" b="b"/>
            <a:pathLst>
              <a:path w="926508" h="1377241">
                <a:moveTo>
                  <a:pt x="0" y="0"/>
                </a:moveTo>
                <a:lnTo>
                  <a:pt x="926507" y="0"/>
                </a:lnTo>
                <a:lnTo>
                  <a:pt x="926507" y="1377242"/>
                </a:lnTo>
                <a:lnTo>
                  <a:pt x="0" y="13772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65" name="TextBox 65"/>
          <p:cNvSpPr txBox="1"/>
          <p:nvPr/>
        </p:nvSpPr>
        <p:spPr>
          <a:xfrm>
            <a:off x="1082626"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Diagram View</a:t>
            </a:r>
          </a:p>
        </p:txBody>
      </p:sp>
      <p:sp>
        <p:nvSpPr>
          <p:cNvPr id="66" name="TextBox 66"/>
          <p:cNvSpPr txBox="1"/>
          <p:nvPr/>
        </p:nvSpPr>
        <p:spPr>
          <a:xfrm>
            <a:off x="3468275" y="8420039"/>
            <a:ext cx="423194" cy="186306"/>
          </a:xfrm>
          <a:prstGeom prst="rect">
            <a:avLst/>
          </a:prstGeom>
        </p:spPr>
        <p:txBody>
          <a:bodyPr lIns="0" tIns="0" rIns="0" bIns="0" rtlCol="0" anchor="t">
            <a:spAutoFit/>
          </a:bodyPr>
          <a:lstStyle/>
          <a:p>
            <a:pPr algn="ctr">
              <a:lnSpc>
                <a:spcPts val="1537"/>
              </a:lnSpc>
              <a:spcBef>
                <a:spcPct val="0"/>
              </a:spcBef>
            </a:pPr>
            <a:r>
              <a:rPr lang="en-US" sz="1098" b="1">
                <a:solidFill>
                  <a:srgbClr val="000000"/>
                </a:solidFill>
                <a:latin typeface="Open Sans Bold"/>
                <a:ea typeface="Open Sans Bold"/>
                <a:cs typeface="Open Sans Bold"/>
                <a:sym typeface="Open Sans Bold"/>
              </a:rPr>
              <a:t>Node</a:t>
            </a:r>
          </a:p>
        </p:txBody>
      </p:sp>
      <p:sp>
        <p:nvSpPr>
          <p:cNvPr id="67" name="TextBox 67"/>
          <p:cNvSpPr txBox="1"/>
          <p:nvPr/>
        </p:nvSpPr>
        <p:spPr>
          <a:xfrm>
            <a:off x="5491866" y="8401947"/>
            <a:ext cx="423194" cy="186306"/>
          </a:xfrm>
          <a:prstGeom prst="rect">
            <a:avLst/>
          </a:prstGeom>
        </p:spPr>
        <p:txBody>
          <a:bodyPr lIns="0" tIns="0" rIns="0" bIns="0" rtlCol="0" anchor="t">
            <a:spAutoFit/>
          </a:bodyPr>
          <a:lstStyle/>
          <a:p>
            <a:pPr algn="ctr">
              <a:lnSpc>
                <a:spcPts val="1537"/>
              </a:lnSpc>
              <a:spcBef>
                <a:spcPct val="0"/>
              </a:spcBef>
            </a:pPr>
            <a:r>
              <a:rPr lang="en-US" sz="1098" b="1">
                <a:solidFill>
                  <a:srgbClr val="000000"/>
                </a:solidFill>
                <a:latin typeface="Open Sans Bold"/>
                <a:ea typeface="Open Sans Bold"/>
                <a:cs typeface="Open Sans Bold"/>
                <a:sym typeface="Open Sans Bold"/>
              </a:rPr>
              <a:t>Node</a:t>
            </a:r>
          </a:p>
        </p:txBody>
      </p:sp>
      <p:sp>
        <p:nvSpPr>
          <p:cNvPr id="68" name="TextBox 68"/>
          <p:cNvSpPr txBox="1"/>
          <p:nvPr/>
        </p:nvSpPr>
        <p:spPr>
          <a:xfrm>
            <a:off x="7483533" y="8401947"/>
            <a:ext cx="423194" cy="186306"/>
          </a:xfrm>
          <a:prstGeom prst="rect">
            <a:avLst/>
          </a:prstGeom>
        </p:spPr>
        <p:txBody>
          <a:bodyPr lIns="0" tIns="0" rIns="0" bIns="0" rtlCol="0" anchor="t">
            <a:spAutoFit/>
          </a:bodyPr>
          <a:lstStyle/>
          <a:p>
            <a:pPr algn="ctr">
              <a:lnSpc>
                <a:spcPts val="1537"/>
              </a:lnSpc>
              <a:spcBef>
                <a:spcPct val="0"/>
              </a:spcBef>
            </a:pPr>
            <a:r>
              <a:rPr lang="en-US" sz="1098" b="1">
                <a:solidFill>
                  <a:srgbClr val="000000"/>
                </a:solidFill>
                <a:latin typeface="Open Sans Bold"/>
                <a:ea typeface="Open Sans Bold"/>
                <a:cs typeface="Open Sans Bold"/>
                <a:sym typeface="Open Sans Bold"/>
              </a:rPr>
              <a:t>Node</a:t>
            </a:r>
          </a:p>
        </p:txBody>
      </p:sp>
      <p:sp>
        <p:nvSpPr>
          <p:cNvPr id="69" name="TextBox 69"/>
          <p:cNvSpPr txBox="1"/>
          <p:nvPr/>
        </p:nvSpPr>
        <p:spPr>
          <a:xfrm>
            <a:off x="619598" y="6913910"/>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70" name="TextBox 70"/>
          <p:cNvSpPr txBox="1"/>
          <p:nvPr/>
        </p:nvSpPr>
        <p:spPr>
          <a:xfrm>
            <a:off x="7923599" y="8197383"/>
            <a:ext cx="751434" cy="390870"/>
          </a:xfrm>
          <a:prstGeom prst="rect">
            <a:avLst/>
          </a:prstGeom>
        </p:spPr>
        <p:txBody>
          <a:bodyPr lIns="0" tIns="0" rIns="0" bIns="0" rtlCol="0" anchor="t">
            <a:spAutoFit/>
          </a:bodyPr>
          <a:lstStyle/>
          <a:p>
            <a:pPr algn="ctr">
              <a:lnSpc>
                <a:spcPts val="1601"/>
              </a:lnSpc>
              <a:spcBef>
                <a:spcPct val="0"/>
              </a:spcBef>
            </a:pPr>
            <a:r>
              <a:rPr lang="en-US" sz="1143" b="1" i="1">
                <a:solidFill>
                  <a:srgbClr val="000000"/>
                </a:solidFill>
                <a:latin typeface="Open Sans Bold Italics"/>
                <a:ea typeface="Open Sans Bold Italics"/>
                <a:cs typeface="Open Sans Bold Italics"/>
                <a:sym typeface="Open Sans Bold Italics"/>
              </a:rPr>
              <a:t>Null Pointer</a:t>
            </a:r>
          </a:p>
        </p:txBody>
      </p:sp>
      <p:sp>
        <p:nvSpPr>
          <p:cNvPr id="71" name="TextBox 71"/>
          <p:cNvSpPr txBox="1"/>
          <p:nvPr/>
        </p:nvSpPr>
        <p:spPr>
          <a:xfrm>
            <a:off x="3256678" y="8741820"/>
            <a:ext cx="423194" cy="185997"/>
          </a:xfrm>
          <a:prstGeom prst="rect">
            <a:avLst/>
          </a:prstGeom>
        </p:spPr>
        <p:txBody>
          <a:bodyPr lIns="0" tIns="0" rIns="0" bIns="0" rtlCol="0" anchor="t">
            <a:spAutoFit/>
          </a:bodyPr>
          <a:lstStyle/>
          <a:p>
            <a:pPr algn="ctr">
              <a:lnSpc>
                <a:spcPts val="1537"/>
              </a:lnSpc>
              <a:spcBef>
                <a:spcPct val="0"/>
              </a:spcBef>
            </a:pPr>
            <a:r>
              <a:rPr lang="en-US" sz="1098" b="1">
                <a:solidFill>
                  <a:srgbClr val="FFFFFF"/>
                </a:solidFill>
                <a:latin typeface="Open Sans Bold"/>
                <a:ea typeface="Open Sans Bold"/>
                <a:cs typeface="Open Sans Bold"/>
                <a:sym typeface="Open Sans Bold"/>
              </a:rPr>
              <a:t>X</a:t>
            </a:r>
          </a:p>
        </p:txBody>
      </p:sp>
      <p:sp>
        <p:nvSpPr>
          <p:cNvPr id="72" name="TextBox 72"/>
          <p:cNvSpPr txBox="1"/>
          <p:nvPr/>
        </p:nvSpPr>
        <p:spPr>
          <a:xfrm>
            <a:off x="5335410" y="8715644"/>
            <a:ext cx="423194" cy="185997"/>
          </a:xfrm>
          <a:prstGeom prst="rect">
            <a:avLst/>
          </a:prstGeom>
        </p:spPr>
        <p:txBody>
          <a:bodyPr lIns="0" tIns="0" rIns="0" bIns="0" rtlCol="0" anchor="t">
            <a:spAutoFit/>
          </a:bodyPr>
          <a:lstStyle/>
          <a:p>
            <a:pPr algn="ctr">
              <a:lnSpc>
                <a:spcPts val="1537"/>
              </a:lnSpc>
              <a:spcBef>
                <a:spcPct val="0"/>
              </a:spcBef>
            </a:pPr>
            <a:r>
              <a:rPr lang="en-US" sz="1098" b="1">
                <a:solidFill>
                  <a:srgbClr val="FFFFFF"/>
                </a:solidFill>
                <a:latin typeface="Open Sans Bold"/>
                <a:ea typeface="Open Sans Bold"/>
                <a:cs typeface="Open Sans Bold"/>
                <a:sym typeface="Open Sans Bold"/>
              </a:rPr>
              <a:t>Y</a:t>
            </a:r>
          </a:p>
        </p:txBody>
      </p:sp>
      <p:sp>
        <p:nvSpPr>
          <p:cNvPr id="73" name="TextBox 73"/>
          <p:cNvSpPr txBox="1"/>
          <p:nvPr/>
        </p:nvSpPr>
        <p:spPr>
          <a:xfrm>
            <a:off x="7215613" y="8723729"/>
            <a:ext cx="423194" cy="185997"/>
          </a:xfrm>
          <a:prstGeom prst="rect">
            <a:avLst/>
          </a:prstGeom>
        </p:spPr>
        <p:txBody>
          <a:bodyPr lIns="0" tIns="0" rIns="0" bIns="0" rtlCol="0" anchor="t">
            <a:spAutoFit/>
          </a:bodyPr>
          <a:lstStyle/>
          <a:p>
            <a:pPr algn="ctr">
              <a:lnSpc>
                <a:spcPts val="1537"/>
              </a:lnSpc>
              <a:spcBef>
                <a:spcPct val="0"/>
              </a:spcBef>
            </a:pPr>
            <a:r>
              <a:rPr lang="en-US" sz="1098" b="1">
                <a:solidFill>
                  <a:srgbClr val="FFFFFF"/>
                </a:solidFill>
                <a:latin typeface="Open Sans Bold"/>
                <a:ea typeface="Open Sans Bold"/>
                <a:cs typeface="Open Sans Bold"/>
                <a:sym typeface="Open Sans Bold"/>
              </a:rPr>
              <a:t>Z</a:t>
            </a:r>
          </a:p>
        </p:txBody>
      </p:sp>
      <p:sp>
        <p:nvSpPr>
          <p:cNvPr id="74" name="TextBox 74"/>
          <p:cNvSpPr txBox="1"/>
          <p:nvPr/>
        </p:nvSpPr>
        <p:spPr>
          <a:xfrm>
            <a:off x="894486" y="8470983"/>
            <a:ext cx="934119" cy="181709"/>
          </a:xfrm>
          <a:prstGeom prst="rect">
            <a:avLst/>
          </a:prstGeom>
        </p:spPr>
        <p:txBody>
          <a:bodyPr lIns="0" tIns="0" rIns="0" bIns="0" rtlCol="0" anchor="t">
            <a:spAutoFit/>
          </a:bodyPr>
          <a:lstStyle/>
          <a:p>
            <a:pPr algn="ctr">
              <a:lnSpc>
                <a:spcPts val="1583"/>
              </a:lnSpc>
              <a:spcBef>
                <a:spcPct val="0"/>
              </a:spcBef>
            </a:pPr>
            <a:r>
              <a:rPr lang="en-US" sz="1130" b="1">
                <a:solidFill>
                  <a:srgbClr val="000000"/>
                </a:solidFill>
                <a:latin typeface="Open Sans Bold"/>
                <a:ea typeface="Open Sans Bold"/>
                <a:cs typeface="Open Sans Bold"/>
                <a:sym typeface="Open Sans Bold"/>
              </a:rPr>
              <a:t>New Node</a:t>
            </a:r>
          </a:p>
        </p:txBody>
      </p:sp>
      <p:sp>
        <p:nvSpPr>
          <p:cNvPr id="75" name="TextBox 75"/>
          <p:cNvSpPr txBox="1"/>
          <p:nvPr/>
        </p:nvSpPr>
        <p:spPr>
          <a:xfrm>
            <a:off x="1245957" y="8752569"/>
            <a:ext cx="340740" cy="153469"/>
          </a:xfrm>
          <a:prstGeom prst="rect">
            <a:avLst/>
          </a:prstGeom>
        </p:spPr>
        <p:txBody>
          <a:bodyPr lIns="0" tIns="0" rIns="0" bIns="0" rtlCol="0" anchor="t">
            <a:spAutoFit/>
          </a:bodyPr>
          <a:lstStyle/>
          <a:p>
            <a:pPr algn="ctr">
              <a:lnSpc>
                <a:spcPts val="1238"/>
              </a:lnSpc>
              <a:spcBef>
                <a:spcPct val="0"/>
              </a:spcBef>
            </a:pPr>
            <a:r>
              <a:rPr lang="en-US" sz="884" b="1">
                <a:solidFill>
                  <a:srgbClr val="FFFFFF"/>
                </a:solidFill>
                <a:latin typeface="Open Sans Bold"/>
                <a:ea typeface="Open Sans Bold"/>
                <a:cs typeface="Open Sans Bold"/>
                <a:sym typeface="Open Sans Bold"/>
              </a:rPr>
              <a:t>W</a:t>
            </a:r>
          </a:p>
        </p:txBody>
      </p:sp>
      <p:sp>
        <p:nvSpPr>
          <p:cNvPr id="76" name="TextBox 76"/>
          <p:cNvSpPr txBox="1"/>
          <p:nvPr/>
        </p:nvSpPr>
        <p:spPr>
          <a:xfrm>
            <a:off x="2547638" y="4951845"/>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77" name="TextBox 77"/>
          <p:cNvSpPr txBox="1"/>
          <p:nvPr/>
        </p:nvSpPr>
        <p:spPr>
          <a:xfrm>
            <a:off x="4901967" y="4930797"/>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78" name="TextBox 78"/>
          <p:cNvSpPr txBox="1"/>
          <p:nvPr/>
        </p:nvSpPr>
        <p:spPr>
          <a:xfrm>
            <a:off x="7219155" y="4930797"/>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79" name="TextBox 79"/>
          <p:cNvSpPr txBox="1"/>
          <p:nvPr/>
        </p:nvSpPr>
        <p:spPr>
          <a:xfrm>
            <a:off x="689235" y="4744118"/>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80" name="TextBox 80"/>
          <p:cNvSpPr txBox="1"/>
          <p:nvPr/>
        </p:nvSpPr>
        <p:spPr>
          <a:xfrm>
            <a:off x="7731146" y="4692798"/>
            <a:ext cx="874249" cy="461166"/>
          </a:xfrm>
          <a:prstGeom prst="rect">
            <a:avLst/>
          </a:prstGeom>
        </p:spPr>
        <p:txBody>
          <a:bodyPr lIns="0" tIns="0" rIns="0" bIns="0" rtlCol="0" anchor="t">
            <a:spAutoFit/>
          </a:bodyPr>
          <a:lstStyle/>
          <a:p>
            <a:pPr algn="ctr">
              <a:lnSpc>
                <a:spcPts val="1862"/>
              </a:lnSpc>
              <a:spcBef>
                <a:spcPct val="0"/>
              </a:spcBef>
            </a:pPr>
            <a:r>
              <a:rPr lang="en-US" sz="1330" b="1" i="1">
                <a:solidFill>
                  <a:srgbClr val="000000"/>
                </a:solidFill>
                <a:latin typeface="Open Sans Bold Italics"/>
                <a:ea typeface="Open Sans Bold Italics"/>
                <a:cs typeface="Open Sans Bold Italics"/>
                <a:sym typeface="Open Sans Bold Italics"/>
              </a:rPr>
              <a:t>Null Pointer</a:t>
            </a:r>
          </a:p>
        </p:txBody>
      </p:sp>
      <p:sp>
        <p:nvSpPr>
          <p:cNvPr id="81" name="TextBox 81"/>
          <p:cNvSpPr txBox="1"/>
          <p:nvPr/>
        </p:nvSpPr>
        <p:spPr>
          <a:xfrm>
            <a:off x="2301457" y="5326219"/>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X</a:t>
            </a:r>
          </a:p>
        </p:txBody>
      </p:sp>
      <p:sp>
        <p:nvSpPr>
          <p:cNvPr id="82" name="TextBox 82"/>
          <p:cNvSpPr txBox="1"/>
          <p:nvPr/>
        </p:nvSpPr>
        <p:spPr>
          <a:xfrm>
            <a:off x="4719939" y="5295764"/>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Y</a:t>
            </a:r>
          </a:p>
        </p:txBody>
      </p:sp>
      <p:sp>
        <p:nvSpPr>
          <p:cNvPr id="83" name="TextBox 83"/>
          <p:cNvSpPr txBox="1"/>
          <p:nvPr/>
        </p:nvSpPr>
        <p:spPr>
          <a:xfrm>
            <a:off x="6907446" y="5305171"/>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Z</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091974" y="3407299"/>
            <a:ext cx="8492794" cy="6692598"/>
            <a:chOff x="0" y="0"/>
            <a:chExt cx="2103689" cy="1657775"/>
          </a:xfrm>
        </p:grpSpPr>
        <p:sp>
          <p:nvSpPr>
            <p:cNvPr id="8" name="Freeform 8"/>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9" name="TextBox 9"/>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aphicFrame>
        <p:nvGraphicFramePr>
          <p:cNvPr id="10" name="Table 10"/>
          <p:cNvGraphicFramePr>
            <a:graphicFrameLocks noGrp="1"/>
          </p:cNvGraphicFramePr>
          <p:nvPr/>
        </p:nvGraphicFramePr>
        <p:xfrm>
          <a:off x="12441432" y="5123764"/>
          <a:ext cx="467743" cy="3691671"/>
        </p:xfrm>
        <a:graphic>
          <a:graphicData uri="http://schemas.openxmlformats.org/drawingml/2006/table">
            <a:tbl>
              <a:tblPr/>
              <a:tblGrid>
                <a:gridCol w="467743">
                  <a:extLst>
                    <a:ext uri="{9D8B030D-6E8A-4147-A177-3AD203B41FA5}">
                      <a16:colId xmlns:a16="http://schemas.microsoft.com/office/drawing/2014/main" val="20000"/>
                    </a:ext>
                  </a:extLst>
                </a:gridCol>
              </a:tblGrid>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61328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616529">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graphicFrame>
        <p:nvGraphicFramePr>
          <p:cNvPr id="11" name="Table 11"/>
          <p:cNvGraphicFramePr>
            <a:graphicFrameLocks noGrp="1"/>
          </p:cNvGraphicFramePr>
          <p:nvPr/>
        </p:nvGraphicFramePr>
        <p:xfrm>
          <a:off x="15481154" y="5123764"/>
          <a:ext cx="467743" cy="3694358"/>
        </p:xfrm>
        <a:graphic>
          <a:graphicData uri="http://schemas.openxmlformats.org/drawingml/2006/table">
            <a:tbl>
              <a:tblPr/>
              <a:tblGrid>
                <a:gridCol w="467743">
                  <a:extLst>
                    <a:ext uri="{9D8B030D-6E8A-4147-A177-3AD203B41FA5}">
                      <a16:colId xmlns:a16="http://schemas.microsoft.com/office/drawing/2014/main" val="20000"/>
                    </a:ext>
                  </a:extLst>
                </a:gridCol>
              </a:tblGrid>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5"/>
                  </a:ext>
                </a:extLst>
              </a:tr>
            </a:tbl>
          </a:graphicData>
        </a:graphic>
      </p:graphicFrame>
      <p:grpSp>
        <p:nvGrpSpPr>
          <p:cNvPr id="12" name="Group 12"/>
          <p:cNvGrpSpPr/>
          <p:nvPr/>
        </p:nvGrpSpPr>
        <p:grpSpPr>
          <a:xfrm>
            <a:off x="9447445" y="5447765"/>
            <a:ext cx="2376201" cy="849542"/>
            <a:chOff x="0" y="0"/>
            <a:chExt cx="812800" cy="290593"/>
          </a:xfrm>
        </p:grpSpPr>
        <p:sp>
          <p:nvSpPr>
            <p:cNvPr id="13" name="Freeform 13"/>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BB99FF"/>
            </a:solidFill>
          </p:spPr>
          <p:txBody>
            <a:bodyPr/>
            <a:lstStyle/>
            <a:p>
              <a:endParaRPr lang="en-PH"/>
            </a:p>
          </p:txBody>
        </p:sp>
        <p:sp>
          <p:nvSpPr>
            <p:cNvPr id="14" name="TextBox 14"/>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6" name="TextBox 16"/>
          <p:cNvSpPr txBox="1"/>
          <p:nvPr/>
        </p:nvSpPr>
        <p:spPr>
          <a:xfrm>
            <a:off x="384809" y="1938701"/>
            <a:ext cx="105957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Implementing a linked list as an array</a:t>
            </a:r>
          </a:p>
        </p:txBody>
      </p:sp>
      <p:sp>
        <p:nvSpPr>
          <p:cNvPr id="17" name="TextBox 17"/>
          <p:cNvSpPr txBox="1"/>
          <p:nvPr/>
        </p:nvSpPr>
        <p:spPr>
          <a:xfrm>
            <a:off x="384809" y="2702102"/>
            <a:ext cx="9699274"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Adding Node AA to the end of the list. </a:t>
            </a:r>
          </a:p>
        </p:txBody>
      </p:sp>
      <p:sp>
        <p:nvSpPr>
          <p:cNvPr id="18" name="TextBox 18"/>
          <p:cNvSpPr txBox="1"/>
          <p:nvPr/>
        </p:nvSpPr>
        <p:spPr>
          <a:xfrm>
            <a:off x="14574036" y="5066614"/>
            <a:ext cx="55353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19" name="TextBox 19"/>
          <p:cNvSpPr txBox="1"/>
          <p:nvPr/>
        </p:nvSpPr>
        <p:spPr>
          <a:xfrm>
            <a:off x="14628690" y="5897507"/>
            <a:ext cx="444222"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20" name="TextBox 20"/>
          <p:cNvSpPr txBox="1"/>
          <p:nvPr/>
        </p:nvSpPr>
        <p:spPr>
          <a:xfrm>
            <a:off x="14581806" y="6724486"/>
            <a:ext cx="54576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21" name="TextBox 21"/>
          <p:cNvSpPr txBox="1"/>
          <p:nvPr/>
        </p:nvSpPr>
        <p:spPr>
          <a:xfrm>
            <a:off x="14588351" y="7494563"/>
            <a:ext cx="53921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[3]</a:t>
            </a:r>
          </a:p>
        </p:txBody>
      </p:sp>
      <p:sp>
        <p:nvSpPr>
          <p:cNvPr id="22" name="TextBox 22"/>
          <p:cNvSpPr txBox="1"/>
          <p:nvPr/>
        </p:nvSpPr>
        <p:spPr>
          <a:xfrm>
            <a:off x="14581806" y="8264640"/>
            <a:ext cx="56623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[4]</a:t>
            </a:r>
          </a:p>
        </p:txBody>
      </p:sp>
      <p:sp>
        <p:nvSpPr>
          <p:cNvPr id="23" name="TextBox 23"/>
          <p:cNvSpPr txBox="1"/>
          <p:nvPr/>
        </p:nvSpPr>
        <p:spPr>
          <a:xfrm>
            <a:off x="14608403" y="8976162"/>
            <a:ext cx="539633"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[5]</a:t>
            </a:r>
          </a:p>
        </p:txBody>
      </p:sp>
      <p:sp>
        <p:nvSpPr>
          <p:cNvPr id="24" name="TextBox 24"/>
          <p:cNvSpPr txBox="1"/>
          <p:nvPr/>
        </p:nvSpPr>
        <p:spPr>
          <a:xfrm>
            <a:off x="12958937" y="4577757"/>
            <a:ext cx="81475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Data</a:t>
            </a:r>
          </a:p>
        </p:txBody>
      </p:sp>
      <p:sp>
        <p:nvSpPr>
          <p:cNvPr id="25" name="TextBox 25"/>
          <p:cNvSpPr txBox="1"/>
          <p:nvPr/>
        </p:nvSpPr>
        <p:spPr>
          <a:xfrm>
            <a:off x="15746874" y="4577757"/>
            <a:ext cx="131832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Pointer</a:t>
            </a:r>
          </a:p>
        </p:txBody>
      </p:sp>
      <p:sp>
        <p:nvSpPr>
          <p:cNvPr id="26" name="TextBox 26"/>
          <p:cNvSpPr txBox="1"/>
          <p:nvPr/>
        </p:nvSpPr>
        <p:spPr>
          <a:xfrm>
            <a:off x="10084083" y="4399370"/>
            <a:ext cx="1102926" cy="943621"/>
          </a:xfrm>
          <a:prstGeom prst="rect">
            <a:avLst/>
          </a:prstGeom>
        </p:spPr>
        <p:txBody>
          <a:bodyPr lIns="0" tIns="0" rIns="0" bIns="0" rtlCol="0" anchor="t">
            <a:spAutoFit/>
          </a:bodyPr>
          <a:lstStyle/>
          <a:p>
            <a:pPr algn="ctr">
              <a:lnSpc>
                <a:spcPts val="3775"/>
              </a:lnSpc>
            </a:pPr>
            <a:r>
              <a:rPr lang="en-US" sz="2697">
                <a:solidFill>
                  <a:srgbClr val="000000"/>
                </a:solidFill>
                <a:latin typeface="Alatsi"/>
                <a:ea typeface="Alatsi"/>
                <a:cs typeface="Alatsi"/>
                <a:sym typeface="Alatsi"/>
              </a:rPr>
              <a:t>Start </a:t>
            </a:r>
          </a:p>
          <a:p>
            <a:pPr algn="ctr">
              <a:lnSpc>
                <a:spcPts val="3775"/>
              </a:lnSpc>
            </a:pPr>
            <a:r>
              <a:rPr lang="en-US" sz="2697">
                <a:solidFill>
                  <a:srgbClr val="000000"/>
                </a:solidFill>
                <a:latin typeface="Alatsi"/>
                <a:ea typeface="Alatsi"/>
                <a:cs typeface="Alatsi"/>
                <a:sym typeface="Alatsi"/>
              </a:rPr>
              <a:t>Pointer</a:t>
            </a:r>
          </a:p>
        </p:txBody>
      </p:sp>
      <p:grpSp>
        <p:nvGrpSpPr>
          <p:cNvPr id="27" name="Group 27"/>
          <p:cNvGrpSpPr/>
          <p:nvPr/>
        </p:nvGrpSpPr>
        <p:grpSpPr>
          <a:xfrm>
            <a:off x="9447445" y="3543280"/>
            <a:ext cx="7722891" cy="694165"/>
            <a:chOff x="0" y="0"/>
            <a:chExt cx="1912982" cy="171947"/>
          </a:xfrm>
        </p:grpSpPr>
        <p:sp>
          <p:nvSpPr>
            <p:cNvPr id="28" name="Freeform 28"/>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29" name="TextBox 29"/>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9753348"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Array View</a:t>
            </a:r>
          </a:p>
        </p:txBody>
      </p:sp>
      <p:grpSp>
        <p:nvGrpSpPr>
          <p:cNvPr id="31" name="Group 31"/>
          <p:cNvGrpSpPr/>
          <p:nvPr/>
        </p:nvGrpSpPr>
        <p:grpSpPr>
          <a:xfrm>
            <a:off x="464395" y="3370537"/>
            <a:ext cx="8492794" cy="6692598"/>
            <a:chOff x="0" y="0"/>
            <a:chExt cx="2103689" cy="1657775"/>
          </a:xfrm>
        </p:grpSpPr>
        <p:sp>
          <p:nvSpPr>
            <p:cNvPr id="32" name="Freeform 32"/>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33" name="TextBox 33"/>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pSp>
        <p:nvGrpSpPr>
          <p:cNvPr id="34" name="Group 34"/>
          <p:cNvGrpSpPr/>
          <p:nvPr/>
        </p:nvGrpSpPr>
        <p:grpSpPr>
          <a:xfrm>
            <a:off x="776723" y="3543280"/>
            <a:ext cx="7722891" cy="694165"/>
            <a:chOff x="0" y="0"/>
            <a:chExt cx="1912982" cy="171947"/>
          </a:xfrm>
        </p:grpSpPr>
        <p:sp>
          <p:nvSpPr>
            <p:cNvPr id="35" name="Freeform 35"/>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36" name="TextBox 36"/>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7" name="TextBox 37"/>
          <p:cNvSpPr txBox="1"/>
          <p:nvPr/>
        </p:nvSpPr>
        <p:spPr>
          <a:xfrm>
            <a:off x="1082626"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Diagram View</a:t>
            </a:r>
          </a:p>
        </p:txBody>
      </p:sp>
      <p:graphicFrame>
        <p:nvGraphicFramePr>
          <p:cNvPr id="38" name="Table 38"/>
          <p:cNvGraphicFramePr>
            <a:graphicFrameLocks noGrp="1"/>
          </p:cNvGraphicFramePr>
          <p:nvPr/>
        </p:nvGraphicFramePr>
        <p:xfrm>
          <a:off x="1880362" y="5087182"/>
          <a:ext cx="885943" cy="292583"/>
        </p:xfrm>
        <a:graphic>
          <a:graphicData uri="http://schemas.openxmlformats.org/drawingml/2006/table">
            <a:tbl>
              <a:tblPr/>
              <a:tblGrid>
                <a:gridCol w="650617">
                  <a:extLst>
                    <a:ext uri="{9D8B030D-6E8A-4147-A177-3AD203B41FA5}">
                      <a16:colId xmlns:a16="http://schemas.microsoft.com/office/drawing/2014/main" val="20000"/>
                    </a:ext>
                  </a:extLst>
                </a:gridCol>
                <a:gridCol w="235326">
                  <a:extLst>
                    <a:ext uri="{9D8B030D-6E8A-4147-A177-3AD203B41FA5}">
                      <a16:colId xmlns:a16="http://schemas.microsoft.com/office/drawing/2014/main" val="20001"/>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39" name="Table 39"/>
          <p:cNvGraphicFramePr>
            <a:graphicFrameLocks noGrp="1"/>
          </p:cNvGraphicFramePr>
          <p:nvPr/>
        </p:nvGraphicFramePr>
        <p:xfrm>
          <a:off x="4234691" y="5066134"/>
          <a:ext cx="798386" cy="292583"/>
        </p:xfrm>
        <a:graphic>
          <a:graphicData uri="http://schemas.openxmlformats.org/drawingml/2006/table">
            <a:tbl>
              <a:tblPr/>
              <a:tblGrid>
                <a:gridCol w="586317">
                  <a:extLst>
                    <a:ext uri="{9D8B030D-6E8A-4147-A177-3AD203B41FA5}">
                      <a16:colId xmlns:a16="http://schemas.microsoft.com/office/drawing/2014/main" val="20000"/>
                    </a:ext>
                  </a:extLst>
                </a:gridCol>
                <a:gridCol w="212069">
                  <a:extLst>
                    <a:ext uri="{9D8B030D-6E8A-4147-A177-3AD203B41FA5}">
                      <a16:colId xmlns:a16="http://schemas.microsoft.com/office/drawing/2014/main" val="20001"/>
                    </a:ext>
                  </a:extLst>
                </a:gridCol>
              </a:tblGrid>
              <a:tr h="197656">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40" name="Table 40"/>
          <p:cNvGraphicFramePr>
            <a:graphicFrameLocks noGrp="1"/>
          </p:cNvGraphicFramePr>
          <p:nvPr/>
        </p:nvGraphicFramePr>
        <p:xfrm>
          <a:off x="6551879" y="5066134"/>
          <a:ext cx="1132750" cy="292583"/>
        </p:xfrm>
        <a:graphic>
          <a:graphicData uri="http://schemas.openxmlformats.org/drawingml/2006/table">
            <a:tbl>
              <a:tblPr/>
              <a:tblGrid>
                <a:gridCol w="831867">
                  <a:extLst>
                    <a:ext uri="{9D8B030D-6E8A-4147-A177-3AD203B41FA5}">
                      <a16:colId xmlns:a16="http://schemas.microsoft.com/office/drawing/2014/main" val="20000"/>
                    </a:ext>
                  </a:extLst>
                </a:gridCol>
                <a:gridCol w="300883">
                  <a:extLst>
                    <a:ext uri="{9D8B030D-6E8A-4147-A177-3AD203B41FA5}">
                      <a16:colId xmlns:a16="http://schemas.microsoft.com/office/drawing/2014/main" val="20001"/>
                    </a:ext>
                  </a:extLst>
                </a:gridCol>
              </a:tblGrid>
              <a:tr h="280435">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41" name="AutoShape 41"/>
          <p:cNvSpPr/>
          <p:nvPr/>
        </p:nvSpPr>
        <p:spPr>
          <a:xfrm>
            <a:off x="5791358" y="5290014"/>
            <a:ext cx="701281"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42" name="Table 42"/>
          <p:cNvGraphicFramePr>
            <a:graphicFrameLocks noGrp="1"/>
          </p:cNvGraphicFramePr>
          <p:nvPr/>
        </p:nvGraphicFramePr>
        <p:xfrm>
          <a:off x="728045" y="5096514"/>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43" name="AutoShape 43"/>
          <p:cNvSpPr/>
          <p:nvPr/>
        </p:nvSpPr>
        <p:spPr>
          <a:xfrm>
            <a:off x="1396116" y="5320394"/>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44" name="TextBox 44"/>
          <p:cNvSpPr txBox="1"/>
          <p:nvPr/>
        </p:nvSpPr>
        <p:spPr>
          <a:xfrm>
            <a:off x="2538490" y="4810817"/>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45" name="TextBox 45"/>
          <p:cNvSpPr txBox="1"/>
          <p:nvPr/>
        </p:nvSpPr>
        <p:spPr>
          <a:xfrm>
            <a:off x="4892820" y="4789769"/>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46" name="TextBox 46"/>
          <p:cNvSpPr txBox="1"/>
          <p:nvPr/>
        </p:nvSpPr>
        <p:spPr>
          <a:xfrm>
            <a:off x="7210008" y="4789769"/>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47" name="TextBox 47"/>
          <p:cNvSpPr txBox="1"/>
          <p:nvPr/>
        </p:nvSpPr>
        <p:spPr>
          <a:xfrm>
            <a:off x="680088" y="4603090"/>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48" name="Freeform 48"/>
          <p:cNvSpPr/>
          <p:nvPr/>
        </p:nvSpPr>
        <p:spPr>
          <a:xfrm>
            <a:off x="7981253" y="5133845"/>
            <a:ext cx="331002" cy="331002"/>
          </a:xfrm>
          <a:custGeom>
            <a:avLst/>
            <a:gdLst/>
            <a:ahLst/>
            <a:cxnLst/>
            <a:rect l="l" t="t" r="r" b="b"/>
            <a:pathLst>
              <a:path w="331002" h="331002">
                <a:moveTo>
                  <a:pt x="0" y="0"/>
                </a:moveTo>
                <a:lnTo>
                  <a:pt x="331002" y="0"/>
                </a:lnTo>
                <a:lnTo>
                  <a:pt x="331002" y="331002"/>
                </a:lnTo>
                <a:lnTo>
                  <a:pt x="0" y="331002"/>
                </a:lnTo>
                <a:lnTo>
                  <a:pt x="0" y="0"/>
                </a:lnTo>
                <a:close/>
              </a:path>
            </a:pathLst>
          </a:custGeom>
          <a:blipFill>
            <a:blip r:embed="rId8"/>
            <a:stretch>
              <a:fillRect/>
            </a:stretch>
          </a:blipFill>
        </p:spPr>
        <p:txBody>
          <a:bodyPr/>
          <a:lstStyle/>
          <a:p>
            <a:endParaRPr lang="en-PH"/>
          </a:p>
        </p:txBody>
      </p:sp>
      <p:sp>
        <p:nvSpPr>
          <p:cNvPr id="49" name="TextBox 49"/>
          <p:cNvSpPr txBox="1"/>
          <p:nvPr/>
        </p:nvSpPr>
        <p:spPr>
          <a:xfrm>
            <a:off x="7721999" y="4551770"/>
            <a:ext cx="874249" cy="461166"/>
          </a:xfrm>
          <a:prstGeom prst="rect">
            <a:avLst/>
          </a:prstGeom>
        </p:spPr>
        <p:txBody>
          <a:bodyPr lIns="0" tIns="0" rIns="0" bIns="0" rtlCol="0" anchor="t">
            <a:spAutoFit/>
          </a:bodyPr>
          <a:lstStyle/>
          <a:p>
            <a:pPr algn="ctr">
              <a:lnSpc>
                <a:spcPts val="1862"/>
              </a:lnSpc>
              <a:spcBef>
                <a:spcPct val="0"/>
              </a:spcBef>
            </a:pPr>
            <a:r>
              <a:rPr lang="en-US" sz="1330" b="1" i="1">
                <a:solidFill>
                  <a:srgbClr val="000000"/>
                </a:solidFill>
                <a:latin typeface="Open Sans Bold Italics"/>
                <a:ea typeface="Open Sans Bold Italics"/>
                <a:cs typeface="Open Sans Bold Italics"/>
                <a:sym typeface="Open Sans Bold Italics"/>
              </a:rPr>
              <a:t>Null Pointer</a:t>
            </a:r>
          </a:p>
        </p:txBody>
      </p:sp>
      <p:sp>
        <p:nvSpPr>
          <p:cNvPr id="50" name="TextBox 50"/>
          <p:cNvSpPr txBox="1"/>
          <p:nvPr/>
        </p:nvSpPr>
        <p:spPr>
          <a:xfrm>
            <a:off x="2292309" y="5185191"/>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X</a:t>
            </a:r>
          </a:p>
        </p:txBody>
      </p:sp>
      <p:sp>
        <p:nvSpPr>
          <p:cNvPr id="51" name="TextBox 51"/>
          <p:cNvSpPr txBox="1"/>
          <p:nvPr/>
        </p:nvSpPr>
        <p:spPr>
          <a:xfrm>
            <a:off x="4710792" y="5154736"/>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Y</a:t>
            </a:r>
          </a:p>
        </p:txBody>
      </p:sp>
      <p:sp>
        <p:nvSpPr>
          <p:cNvPr id="52" name="TextBox 52"/>
          <p:cNvSpPr txBox="1"/>
          <p:nvPr/>
        </p:nvSpPr>
        <p:spPr>
          <a:xfrm>
            <a:off x="6898299" y="5164143"/>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Z</a:t>
            </a:r>
          </a:p>
        </p:txBody>
      </p:sp>
      <p:sp>
        <p:nvSpPr>
          <p:cNvPr id="53" name="AutoShape 53"/>
          <p:cNvSpPr/>
          <p:nvPr/>
        </p:nvSpPr>
        <p:spPr>
          <a:xfrm>
            <a:off x="3338340" y="5302509"/>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54" name="TextBox 54"/>
          <p:cNvSpPr txBox="1"/>
          <p:nvPr/>
        </p:nvSpPr>
        <p:spPr>
          <a:xfrm>
            <a:off x="13223938" y="5146187"/>
            <a:ext cx="22028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Y</a:t>
            </a:r>
          </a:p>
        </p:txBody>
      </p:sp>
      <p:sp>
        <p:nvSpPr>
          <p:cNvPr id="55" name="TextBox 55"/>
          <p:cNvSpPr txBox="1"/>
          <p:nvPr/>
        </p:nvSpPr>
        <p:spPr>
          <a:xfrm>
            <a:off x="13231096" y="5924207"/>
            <a:ext cx="21454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Z</a:t>
            </a:r>
          </a:p>
        </p:txBody>
      </p:sp>
      <p:sp>
        <p:nvSpPr>
          <p:cNvPr id="56" name="TextBox 56"/>
          <p:cNvSpPr txBox="1"/>
          <p:nvPr/>
        </p:nvSpPr>
        <p:spPr>
          <a:xfrm>
            <a:off x="13192815" y="6669093"/>
            <a:ext cx="23215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X</a:t>
            </a:r>
          </a:p>
        </p:txBody>
      </p:sp>
      <p:sp>
        <p:nvSpPr>
          <p:cNvPr id="57" name="TextBox 57"/>
          <p:cNvSpPr txBox="1"/>
          <p:nvPr/>
        </p:nvSpPr>
        <p:spPr>
          <a:xfrm>
            <a:off x="10520696" y="5555470"/>
            <a:ext cx="22969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58" name="TextBox 58"/>
          <p:cNvSpPr txBox="1"/>
          <p:nvPr/>
        </p:nvSpPr>
        <p:spPr>
          <a:xfrm>
            <a:off x="16287302" y="6659686"/>
            <a:ext cx="23747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59" name="TextBox 59"/>
          <p:cNvSpPr txBox="1"/>
          <p:nvPr/>
        </p:nvSpPr>
        <p:spPr>
          <a:xfrm>
            <a:off x="16315696" y="5086350"/>
            <a:ext cx="12816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60" name="TextBox 60"/>
          <p:cNvSpPr txBox="1"/>
          <p:nvPr/>
        </p:nvSpPr>
        <p:spPr>
          <a:xfrm>
            <a:off x="16248815" y="5873018"/>
            <a:ext cx="31444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graphicFrame>
        <p:nvGraphicFramePr>
          <p:cNvPr id="61" name="Table 61"/>
          <p:cNvGraphicFramePr>
            <a:graphicFrameLocks noGrp="1"/>
          </p:cNvGraphicFramePr>
          <p:nvPr/>
        </p:nvGraphicFramePr>
        <p:xfrm>
          <a:off x="1781718" y="7267955"/>
          <a:ext cx="746305" cy="278761"/>
        </p:xfrm>
        <a:graphic>
          <a:graphicData uri="http://schemas.openxmlformats.org/drawingml/2006/table">
            <a:tbl>
              <a:tblPr/>
              <a:tblGrid>
                <a:gridCol w="548070">
                  <a:extLst>
                    <a:ext uri="{9D8B030D-6E8A-4147-A177-3AD203B41FA5}">
                      <a16:colId xmlns:a16="http://schemas.microsoft.com/office/drawing/2014/main" val="20000"/>
                    </a:ext>
                  </a:extLst>
                </a:gridCol>
                <a:gridCol w="198235">
                  <a:extLst>
                    <a:ext uri="{9D8B030D-6E8A-4147-A177-3AD203B41FA5}">
                      <a16:colId xmlns:a16="http://schemas.microsoft.com/office/drawing/2014/main" val="20001"/>
                    </a:ext>
                  </a:extLst>
                </a:gridCol>
              </a:tblGrid>
              <a:tr h="184763">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62" name="Table 62"/>
          <p:cNvGraphicFramePr>
            <a:graphicFrameLocks noGrp="1"/>
          </p:cNvGraphicFramePr>
          <p:nvPr/>
        </p:nvGraphicFramePr>
        <p:xfrm>
          <a:off x="3942557" y="7248637"/>
          <a:ext cx="673669" cy="278761"/>
        </p:xfrm>
        <a:graphic>
          <a:graphicData uri="http://schemas.openxmlformats.org/drawingml/2006/table">
            <a:tbl>
              <a:tblPr/>
              <a:tblGrid>
                <a:gridCol w="493905">
                  <a:extLst>
                    <a:ext uri="{9D8B030D-6E8A-4147-A177-3AD203B41FA5}">
                      <a16:colId xmlns:a16="http://schemas.microsoft.com/office/drawing/2014/main" val="20000"/>
                    </a:ext>
                  </a:extLst>
                </a:gridCol>
                <a:gridCol w="179764">
                  <a:extLst>
                    <a:ext uri="{9D8B030D-6E8A-4147-A177-3AD203B41FA5}">
                      <a16:colId xmlns:a16="http://schemas.microsoft.com/office/drawing/2014/main" val="20001"/>
                    </a:ext>
                  </a:extLst>
                </a:gridCol>
              </a:tblGrid>
              <a:tr h="0">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63" name="Table 63"/>
          <p:cNvGraphicFramePr>
            <a:graphicFrameLocks noGrp="1"/>
          </p:cNvGraphicFramePr>
          <p:nvPr/>
        </p:nvGraphicFramePr>
        <p:xfrm>
          <a:off x="6069308" y="7248637"/>
          <a:ext cx="954213" cy="278761"/>
        </p:xfrm>
        <a:graphic>
          <a:graphicData uri="http://schemas.openxmlformats.org/drawingml/2006/table">
            <a:tbl>
              <a:tblPr/>
              <a:tblGrid>
                <a:gridCol w="700753">
                  <a:extLst>
                    <a:ext uri="{9D8B030D-6E8A-4147-A177-3AD203B41FA5}">
                      <a16:colId xmlns:a16="http://schemas.microsoft.com/office/drawing/2014/main" val="20000"/>
                    </a:ext>
                  </a:extLst>
                </a:gridCol>
                <a:gridCol w="253460">
                  <a:extLst>
                    <a:ext uri="{9D8B030D-6E8A-4147-A177-3AD203B41FA5}">
                      <a16:colId xmlns:a16="http://schemas.microsoft.com/office/drawing/2014/main" val="20001"/>
                    </a:ext>
                  </a:extLst>
                </a:gridCol>
              </a:tblGrid>
              <a:tr h="236234">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64" name="AutoShape 64"/>
          <p:cNvSpPr/>
          <p:nvPr/>
        </p:nvSpPr>
        <p:spPr>
          <a:xfrm>
            <a:off x="5371290" y="7454117"/>
            <a:ext cx="643647"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65" name="Table 65"/>
          <p:cNvGraphicFramePr>
            <a:graphicFrameLocks noGrp="1"/>
          </p:cNvGraphicFramePr>
          <p:nvPr/>
        </p:nvGraphicFramePr>
        <p:xfrm>
          <a:off x="724104" y="7276520"/>
          <a:ext cx="185341" cy="278761"/>
        </p:xfrm>
        <a:graphic>
          <a:graphicData uri="http://schemas.openxmlformats.org/drawingml/2006/table">
            <a:tbl>
              <a:tblPr/>
              <a:tblGrid>
                <a:gridCol w="185341">
                  <a:extLst>
                    <a:ext uri="{9D8B030D-6E8A-4147-A177-3AD203B41FA5}">
                      <a16:colId xmlns:a16="http://schemas.microsoft.com/office/drawing/2014/main" val="20000"/>
                    </a:ext>
                  </a:extLst>
                </a:gridCol>
              </a:tblGrid>
              <a:tr h="184763">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66" name="AutoShape 66"/>
          <p:cNvSpPr/>
          <p:nvPr/>
        </p:nvSpPr>
        <p:spPr>
          <a:xfrm>
            <a:off x="1337270" y="7482000"/>
            <a:ext cx="643647"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67" name="TextBox 67"/>
          <p:cNvSpPr txBox="1"/>
          <p:nvPr/>
        </p:nvSpPr>
        <p:spPr>
          <a:xfrm>
            <a:off x="2385758" y="7021480"/>
            <a:ext cx="451897" cy="197650"/>
          </a:xfrm>
          <a:prstGeom prst="rect">
            <a:avLst/>
          </a:prstGeom>
        </p:spPr>
        <p:txBody>
          <a:bodyPr lIns="0" tIns="0" rIns="0" bIns="0" rtlCol="0" anchor="t">
            <a:spAutoFit/>
          </a:bodyPr>
          <a:lstStyle/>
          <a:p>
            <a:pPr algn="ctr">
              <a:lnSpc>
                <a:spcPts val="1642"/>
              </a:lnSpc>
              <a:spcBef>
                <a:spcPct val="0"/>
              </a:spcBef>
            </a:pPr>
            <a:r>
              <a:rPr lang="en-US" sz="1172" b="1">
                <a:solidFill>
                  <a:srgbClr val="000000"/>
                </a:solidFill>
                <a:latin typeface="Open Sans Bold"/>
                <a:ea typeface="Open Sans Bold"/>
                <a:cs typeface="Open Sans Bold"/>
                <a:sym typeface="Open Sans Bold"/>
              </a:rPr>
              <a:t>Node</a:t>
            </a:r>
          </a:p>
        </p:txBody>
      </p:sp>
      <p:sp>
        <p:nvSpPr>
          <p:cNvPr id="68" name="TextBox 68"/>
          <p:cNvSpPr txBox="1"/>
          <p:nvPr/>
        </p:nvSpPr>
        <p:spPr>
          <a:xfrm>
            <a:off x="4546598" y="7002161"/>
            <a:ext cx="451897" cy="197650"/>
          </a:xfrm>
          <a:prstGeom prst="rect">
            <a:avLst/>
          </a:prstGeom>
        </p:spPr>
        <p:txBody>
          <a:bodyPr lIns="0" tIns="0" rIns="0" bIns="0" rtlCol="0" anchor="t">
            <a:spAutoFit/>
          </a:bodyPr>
          <a:lstStyle/>
          <a:p>
            <a:pPr algn="ctr">
              <a:lnSpc>
                <a:spcPts val="1642"/>
              </a:lnSpc>
              <a:spcBef>
                <a:spcPct val="0"/>
              </a:spcBef>
            </a:pPr>
            <a:r>
              <a:rPr lang="en-US" sz="1172" b="1">
                <a:solidFill>
                  <a:srgbClr val="000000"/>
                </a:solidFill>
                <a:latin typeface="Open Sans Bold"/>
                <a:ea typeface="Open Sans Bold"/>
                <a:cs typeface="Open Sans Bold"/>
                <a:sym typeface="Open Sans Bold"/>
              </a:rPr>
              <a:t>Node</a:t>
            </a:r>
          </a:p>
        </p:txBody>
      </p:sp>
      <p:sp>
        <p:nvSpPr>
          <p:cNvPr id="69" name="TextBox 69"/>
          <p:cNvSpPr txBox="1"/>
          <p:nvPr/>
        </p:nvSpPr>
        <p:spPr>
          <a:xfrm>
            <a:off x="6673348" y="7002161"/>
            <a:ext cx="451897" cy="197650"/>
          </a:xfrm>
          <a:prstGeom prst="rect">
            <a:avLst/>
          </a:prstGeom>
        </p:spPr>
        <p:txBody>
          <a:bodyPr lIns="0" tIns="0" rIns="0" bIns="0" rtlCol="0" anchor="t">
            <a:spAutoFit/>
          </a:bodyPr>
          <a:lstStyle/>
          <a:p>
            <a:pPr algn="ctr">
              <a:lnSpc>
                <a:spcPts val="1642"/>
              </a:lnSpc>
              <a:spcBef>
                <a:spcPct val="0"/>
              </a:spcBef>
            </a:pPr>
            <a:r>
              <a:rPr lang="en-US" sz="1172" b="1">
                <a:solidFill>
                  <a:srgbClr val="000000"/>
                </a:solidFill>
                <a:latin typeface="Open Sans Bold"/>
                <a:ea typeface="Open Sans Bold"/>
                <a:cs typeface="Open Sans Bold"/>
                <a:sym typeface="Open Sans Bold"/>
              </a:rPr>
              <a:t>Node</a:t>
            </a:r>
          </a:p>
        </p:txBody>
      </p:sp>
      <p:sp>
        <p:nvSpPr>
          <p:cNvPr id="70" name="TextBox 70"/>
          <p:cNvSpPr txBox="1"/>
          <p:nvPr/>
        </p:nvSpPr>
        <p:spPr>
          <a:xfrm>
            <a:off x="680088" y="6830824"/>
            <a:ext cx="770614" cy="400361"/>
          </a:xfrm>
          <a:prstGeom prst="rect">
            <a:avLst/>
          </a:prstGeom>
        </p:spPr>
        <p:txBody>
          <a:bodyPr lIns="0" tIns="0" rIns="0" bIns="0" rtlCol="0" anchor="t">
            <a:spAutoFit/>
          </a:bodyPr>
          <a:lstStyle/>
          <a:p>
            <a:pPr algn="ctr">
              <a:lnSpc>
                <a:spcPts val="1642"/>
              </a:lnSpc>
              <a:spcBef>
                <a:spcPct val="0"/>
              </a:spcBef>
            </a:pPr>
            <a:r>
              <a:rPr lang="en-US" sz="1172" b="1" i="1">
                <a:solidFill>
                  <a:srgbClr val="000000"/>
                </a:solidFill>
                <a:latin typeface="Open Sans Bold Italics"/>
                <a:ea typeface="Open Sans Bold Italics"/>
                <a:cs typeface="Open Sans Bold Italics"/>
                <a:sym typeface="Open Sans Bold Italics"/>
              </a:rPr>
              <a:t>Start Pointer</a:t>
            </a:r>
          </a:p>
        </p:txBody>
      </p:sp>
      <p:sp>
        <p:nvSpPr>
          <p:cNvPr id="71" name="TextBox 71"/>
          <p:cNvSpPr txBox="1"/>
          <p:nvPr/>
        </p:nvSpPr>
        <p:spPr>
          <a:xfrm>
            <a:off x="2159809" y="7365086"/>
            <a:ext cx="451897" cy="197320"/>
          </a:xfrm>
          <a:prstGeom prst="rect">
            <a:avLst/>
          </a:prstGeom>
        </p:spPr>
        <p:txBody>
          <a:bodyPr lIns="0" tIns="0" rIns="0" bIns="0" rtlCol="0" anchor="t">
            <a:spAutoFit/>
          </a:bodyPr>
          <a:lstStyle/>
          <a:p>
            <a:pPr algn="ctr">
              <a:lnSpc>
                <a:spcPts val="1642"/>
              </a:lnSpc>
              <a:spcBef>
                <a:spcPct val="0"/>
              </a:spcBef>
            </a:pPr>
            <a:r>
              <a:rPr lang="en-US" sz="1172" b="1">
                <a:solidFill>
                  <a:srgbClr val="FFFFFF"/>
                </a:solidFill>
                <a:latin typeface="Open Sans Bold"/>
                <a:ea typeface="Open Sans Bold"/>
                <a:cs typeface="Open Sans Bold"/>
                <a:sym typeface="Open Sans Bold"/>
              </a:rPr>
              <a:t>X</a:t>
            </a:r>
          </a:p>
        </p:txBody>
      </p:sp>
      <p:sp>
        <p:nvSpPr>
          <p:cNvPr id="72" name="TextBox 72"/>
          <p:cNvSpPr txBox="1"/>
          <p:nvPr/>
        </p:nvSpPr>
        <p:spPr>
          <a:xfrm>
            <a:off x="4379530" y="7337134"/>
            <a:ext cx="451897" cy="197320"/>
          </a:xfrm>
          <a:prstGeom prst="rect">
            <a:avLst/>
          </a:prstGeom>
        </p:spPr>
        <p:txBody>
          <a:bodyPr lIns="0" tIns="0" rIns="0" bIns="0" rtlCol="0" anchor="t">
            <a:spAutoFit/>
          </a:bodyPr>
          <a:lstStyle/>
          <a:p>
            <a:pPr algn="ctr">
              <a:lnSpc>
                <a:spcPts val="1642"/>
              </a:lnSpc>
              <a:spcBef>
                <a:spcPct val="0"/>
              </a:spcBef>
            </a:pPr>
            <a:r>
              <a:rPr lang="en-US" sz="1172" b="1">
                <a:solidFill>
                  <a:srgbClr val="FFFFFF"/>
                </a:solidFill>
                <a:latin typeface="Open Sans Bold"/>
                <a:ea typeface="Open Sans Bold"/>
                <a:cs typeface="Open Sans Bold"/>
                <a:sym typeface="Open Sans Bold"/>
              </a:rPr>
              <a:t>Y</a:t>
            </a:r>
          </a:p>
        </p:txBody>
      </p:sp>
      <p:sp>
        <p:nvSpPr>
          <p:cNvPr id="73" name="TextBox 73"/>
          <p:cNvSpPr txBox="1"/>
          <p:nvPr/>
        </p:nvSpPr>
        <p:spPr>
          <a:xfrm>
            <a:off x="6387257" y="7345768"/>
            <a:ext cx="451897" cy="197320"/>
          </a:xfrm>
          <a:prstGeom prst="rect">
            <a:avLst/>
          </a:prstGeom>
        </p:spPr>
        <p:txBody>
          <a:bodyPr lIns="0" tIns="0" rIns="0" bIns="0" rtlCol="0" anchor="t">
            <a:spAutoFit/>
          </a:bodyPr>
          <a:lstStyle/>
          <a:p>
            <a:pPr algn="ctr">
              <a:lnSpc>
                <a:spcPts val="1642"/>
              </a:lnSpc>
              <a:spcBef>
                <a:spcPct val="0"/>
              </a:spcBef>
            </a:pPr>
            <a:r>
              <a:rPr lang="en-US" sz="1172" b="1">
                <a:solidFill>
                  <a:srgbClr val="FFFFFF"/>
                </a:solidFill>
                <a:latin typeface="Open Sans Bold"/>
                <a:ea typeface="Open Sans Bold"/>
                <a:cs typeface="Open Sans Bold"/>
                <a:sym typeface="Open Sans Bold"/>
              </a:rPr>
              <a:t>Z</a:t>
            </a:r>
          </a:p>
        </p:txBody>
      </p:sp>
      <p:sp>
        <p:nvSpPr>
          <p:cNvPr id="74" name="AutoShape 74"/>
          <p:cNvSpPr/>
          <p:nvPr/>
        </p:nvSpPr>
        <p:spPr>
          <a:xfrm>
            <a:off x="3119872" y="7465585"/>
            <a:ext cx="643647"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75" name="Table 75"/>
          <p:cNvGraphicFramePr>
            <a:graphicFrameLocks noGrp="1"/>
          </p:cNvGraphicFramePr>
          <p:nvPr/>
        </p:nvGraphicFramePr>
        <p:xfrm>
          <a:off x="6823939" y="8503246"/>
          <a:ext cx="798342" cy="284053"/>
        </p:xfrm>
        <a:graphic>
          <a:graphicData uri="http://schemas.openxmlformats.org/drawingml/2006/table">
            <a:tbl>
              <a:tblPr/>
              <a:tblGrid>
                <a:gridCol w="586285">
                  <a:extLst>
                    <a:ext uri="{9D8B030D-6E8A-4147-A177-3AD203B41FA5}">
                      <a16:colId xmlns:a16="http://schemas.microsoft.com/office/drawing/2014/main" val="20000"/>
                    </a:ext>
                  </a:extLst>
                </a:gridCol>
                <a:gridCol w="212057">
                  <a:extLst>
                    <a:ext uri="{9D8B030D-6E8A-4147-A177-3AD203B41FA5}">
                      <a16:colId xmlns:a16="http://schemas.microsoft.com/office/drawing/2014/main" val="20001"/>
                    </a:ext>
                  </a:extLst>
                </a:gridCol>
              </a:tblGrid>
              <a:tr h="197646">
                <a:tc>
                  <a:txBody>
                    <a:bodyPr/>
                    <a:lstStyle/>
                    <a:p>
                      <a:pPr algn="ctr">
                        <a:lnSpc>
                          <a:spcPts val="880"/>
                        </a:lnSpc>
                        <a:defRPr/>
                      </a:pPr>
                      <a:endParaRPr lang="en-US" sz="1100"/>
                    </a:p>
                  </a:txBody>
                  <a:tcPr marL="79828" marR="79828" marT="79828" marB="7982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880"/>
                        </a:lnSpc>
                        <a:defRPr/>
                      </a:pPr>
                      <a:endParaRPr lang="en-US" sz="1100"/>
                    </a:p>
                  </a:txBody>
                  <a:tcPr marL="79828" marR="79828" marT="79828" marB="7982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76" name="TextBox 76"/>
          <p:cNvSpPr txBox="1"/>
          <p:nvPr/>
        </p:nvSpPr>
        <p:spPr>
          <a:xfrm>
            <a:off x="6952015" y="8242214"/>
            <a:ext cx="1002137" cy="203771"/>
          </a:xfrm>
          <a:prstGeom prst="rect">
            <a:avLst/>
          </a:prstGeom>
        </p:spPr>
        <p:txBody>
          <a:bodyPr lIns="0" tIns="0" rIns="0" bIns="0" rtlCol="0" anchor="t">
            <a:spAutoFit/>
          </a:bodyPr>
          <a:lstStyle/>
          <a:p>
            <a:pPr algn="ctr">
              <a:lnSpc>
                <a:spcPts val="1698"/>
              </a:lnSpc>
              <a:spcBef>
                <a:spcPct val="0"/>
              </a:spcBef>
            </a:pPr>
            <a:r>
              <a:rPr lang="en-US" sz="1213" b="1">
                <a:solidFill>
                  <a:srgbClr val="000000"/>
                </a:solidFill>
                <a:latin typeface="Open Sans Bold"/>
                <a:ea typeface="Open Sans Bold"/>
                <a:cs typeface="Open Sans Bold"/>
                <a:sym typeface="Open Sans Bold"/>
              </a:rPr>
              <a:t>New Node</a:t>
            </a:r>
          </a:p>
        </p:txBody>
      </p:sp>
      <p:sp>
        <p:nvSpPr>
          <p:cNvPr id="77" name="Freeform 77"/>
          <p:cNvSpPr/>
          <p:nvPr/>
        </p:nvSpPr>
        <p:spPr>
          <a:xfrm>
            <a:off x="8197205" y="8606180"/>
            <a:ext cx="219181" cy="219181"/>
          </a:xfrm>
          <a:custGeom>
            <a:avLst/>
            <a:gdLst/>
            <a:ahLst/>
            <a:cxnLst/>
            <a:rect l="l" t="t" r="r" b="b"/>
            <a:pathLst>
              <a:path w="219181" h="219181">
                <a:moveTo>
                  <a:pt x="0" y="0"/>
                </a:moveTo>
                <a:lnTo>
                  <a:pt x="219181" y="0"/>
                </a:lnTo>
                <a:lnTo>
                  <a:pt x="219181" y="219180"/>
                </a:lnTo>
                <a:lnTo>
                  <a:pt x="0" y="219180"/>
                </a:lnTo>
                <a:lnTo>
                  <a:pt x="0" y="0"/>
                </a:lnTo>
                <a:close/>
              </a:path>
            </a:pathLst>
          </a:custGeom>
          <a:blipFill>
            <a:blip r:embed="rId8"/>
            <a:stretch>
              <a:fillRect/>
            </a:stretch>
          </a:blipFill>
        </p:spPr>
        <p:txBody>
          <a:bodyPr/>
          <a:lstStyle/>
          <a:p>
            <a:endParaRPr lang="en-PH"/>
          </a:p>
        </p:txBody>
      </p:sp>
      <p:sp>
        <p:nvSpPr>
          <p:cNvPr id="78" name="TextBox 78"/>
          <p:cNvSpPr txBox="1"/>
          <p:nvPr/>
        </p:nvSpPr>
        <p:spPr>
          <a:xfrm>
            <a:off x="8017343" y="8191349"/>
            <a:ext cx="578905" cy="305501"/>
          </a:xfrm>
          <a:prstGeom prst="rect">
            <a:avLst/>
          </a:prstGeom>
        </p:spPr>
        <p:txBody>
          <a:bodyPr lIns="0" tIns="0" rIns="0" bIns="0" rtlCol="0" anchor="t">
            <a:spAutoFit/>
          </a:bodyPr>
          <a:lstStyle/>
          <a:p>
            <a:pPr algn="ctr">
              <a:lnSpc>
                <a:spcPts val="1233"/>
              </a:lnSpc>
              <a:spcBef>
                <a:spcPct val="0"/>
              </a:spcBef>
            </a:pPr>
            <a:r>
              <a:rPr lang="en-US" sz="881" b="1" i="1">
                <a:solidFill>
                  <a:srgbClr val="000000"/>
                </a:solidFill>
                <a:latin typeface="Open Sans Bold Italics"/>
                <a:ea typeface="Open Sans Bold Italics"/>
                <a:cs typeface="Open Sans Bold Italics"/>
                <a:sym typeface="Open Sans Bold Italics"/>
              </a:rPr>
              <a:t>Null Pointer</a:t>
            </a:r>
          </a:p>
        </p:txBody>
      </p:sp>
      <p:sp>
        <p:nvSpPr>
          <p:cNvPr id="79" name="TextBox 79"/>
          <p:cNvSpPr txBox="1"/>
          <p:nvPr/>
        </p:nvSpPr>
        <p:spPr>
          <a:xfrm>
            <a:off x="7233595" y="8624617"/>
            <a:ext cx="365551" cy="163257"/>
          </a:xfrm>
          <a:prstGeom prst="rect">
            <a:avLst/>
          </a:prstGeom>
        </p:spPr>
        <p:txBody>
          <a:bodyPr lIns="0" tIns="0" rIns="0" bIns="0" rtlCol="0" anchor="t">
            <a:spAutoFit/>
          </a:bodyPr>
          <a:lstStyle/>
          <a:p>
            <a:pPr algn="ctr">
              <a:lnSpc>
                <a:spcPts val="1328"/>
              </a:lnSpc>
              <a:spcBef>
                <a:spcPct val="0"/>
              </a:spcBef>
            </a:pPr>
            <a:r>
              <a:rPr lang="en-US" sz="948" b="1">
                <a:solidFill>
                  <a:srgbClr val="FFFFFF"/>
                </a:solidFill>
                <a:latin typeface="Open Sans Bold"/>
                <a:ea typeface="Open Sans Bold"/>
                <a:cs typeface="Open Sans Bold"/>
                <a:sym typeface="Open Sans Bold"/>
              </a:rPr>
              <a:t>AA</a:t>
            </a:r>
          </a:p>
        </p:txBody>
      </p:sp>
      <p:sp>
        <p:nvSpPr>
          <p:cNvPr id="80" name="AutoShape 80"/>
          <p:cNvSpPr/>
          <p:nvPr/>
        </p:nvSpPr>
        <p:spPr>
          <a:xfrm flipH="1">
            <a:off x="7453084" y="7454117"/>
            <a:ext cx="62393" cy="807147"/>
          </a:xfrm>
          <a:prstGeom prst="line">
            <a:avLst/>
          </a:prstGeom>
          <a:ln w="19050" cap="flat">
            <a:solidFill>
              <a:srgbClr val="000000"/>
            </a:solidFill>
            <a:prstDash val="solid"/>
            <a:headEnd type="none" w="sm" len="sm"/>
            <a:tailEnd type="arrow" w="med" len="sm"/>
          </a:ln>
        </p:spPr>
        <p:txBody>
          <a:bodyPr/>
          <a:lstStyle/>
          <a:p>
            <a:endParaRPr lang="en-PH"/>
          </a:p>
        </p:txBody>
      </p:sp>
      <p:sp>
        <p:nvSpPr>
          <p:cNvPr id="81" name="TextBox 81"/>
          <p:cNvSpPr txBox="1"/>
          <p:nvPr/>
        </p:nvSpPr>
        <p:spPr>
          <a:xfrm>
            <a:off x="13085887" y="7477303"/>
            <a:ext cx="46430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AA</a:t>
            </a:r>
          </a:p>
        </p:txBody>
      </p:sp>
      <p:sp>
        <p:nvSpPr>
          <p:cNvPr id="82" name="TextBox 82"/>
          <p:cNvSpPr txBox="1"/>
          <p:nvPr/>
        </p:nvSpPr>
        <p:spPr>
          <a:xfrm>
            <a:off x="16357052" y="7477303"/>
            <a:ext cx="17361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t>
            </a:r>
          </a:p>
        </p:txBody>
      </p:sp>
      <p:sp>
        <p:nvSpPr>
          <p:cNvPr id="83" name="Freeform 83"/>
          <p:cNvSpPr/>
          <p:nvPr/>
        </p:nvSpPr>
        <p:spPr>
          <a:xfrm>
            <a:off x="4257914" y="5685344"/>
            <a:ext cx="778803" cy="1157681"/>
          </a:xfrm>
          <a:custGeom>
            <a:avLst/>
            <a:gdLst/>
            <a:ahLst/>
            <a:cxnLst/>
            <a:rect l="l" t="t" r="r" b="b"/>
            <a:pathLst>
              <a:path w="778803" h="1157681">
                <a:moveTo>
                  <a:pt x="0" y="0"/>
                </a:moveTo>
                <a:lnTo>
                  <a:pt x="778803" y="0"/>
                </a:lnTo>
                <a:lnTo>
                  <a:pt x="778803" y="1157681"/>
                </a:lnTo>
                <a:lnTo>
                  <a:pt x="0" y="11576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091974" y="3407299"/>
            <a:ext cx="8492794" cy="6692598"/>
            <a:chOff x="0" y="0"/>
            <a:chExt cx="2103689" cy="1657775"/>
          </a:xfrm>
        </p:grpSpPr>
        <p:sp>
          <p:nvSpPr>
            <p:cNvPr id="8" name="Freeform 8"/>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9" name="TextBox 9"/>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aphicFrame>
        <p:nvGraphicFramePr>
          <p:cNvPr id="10" name="Table 10"/>
          <p:cNvGraphicFramePr>
            <a:graphicFrameLocks noGrp="1"/>
          </p:cNvGraphicFramePr>
          <p:nvPr/>
        </p:nvGraphicFramePr>
        <p:xfrm>
          <a:off x="12441432" y="5123764"/>
          <a:ext cx="467743" cy="3691671"/>
        </p:xfrm>
        <a:graphic>
          <a:graphicData uri="http://schemas.openxmlformats.org/drawingml/2006/table">
            <a:tbl>
              <a:tblPr/>
              <a:tblGrid>
                <a:gridCol w="467743">
                  <a:extLst>
                    <a:ext uri="{9D8B030D-6E8A-4147-A177-3AD203B41FA5}">
                      <a16:colId xmlns:a16="http://schemas.microsoft.com/office/drawing/2014/main" val="20000"/>
                    </a:ext>
                  </a:extLst>
                </a:gridCol>
              </a:tblGrid>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61328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616529">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graphicFrame>
        <p:nvGraphicFramePr>
          <p:cNvPr id="11" name="Table 11"/>
          <p:cNvGraphicFramePr>
            <a:graphicFrameLocks noGrp="1"/>
          </p:cNvGraphicFramePr>
          <p:nvPr/>
        </p:nvGraphicFramePr>
        <p:xfrm>
          <a:off x="15481154" y="5123764"/>
          <a:ext cx="467743" cy="3694857"/>
        </p:xfrm>
        <a:graphic>
          <a:graphicData uri="http://schemas.openxmlformats.org/drawingml/2006/table">
            <a:tbl>
              <a:tblPr/>
              <a:tblGrid>
                <a:gridCol w="467743">
                  <a:extLst>
                    <a:ext uri="{9D8B030D-6E8A-4147-A177-3AD203B41FA5}">
                      <a16:colId xmlns:a16="http://schemas.microsoft.com/office/drawing/2014/main" val="20000"/>
                    </a:ext>
                  </a:extLst>
                </a:gridCol>
              </a:tblGrid>
              <a:tr h="618143">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616418">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612566">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613169">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618143">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r h="616418">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5"/>
                  </a:ext>
                </a:extLst>
              </a:tr>
            </a:tbl>
          </a:graphicData>
        </a:graphic>
      </p:graphicFrame>
      <p:grpSp>
        <p:nvGrpSpPr>
          <p:cNvPr id="12" name="Group 12"/>
          <p:cNvGrpSpPr/>
          <p:nvPr/>
        </p:nvGrpSpPr>
        <p:grpSpPr>
          <a:xfrm>
            <a:off x="9447445" y="5447765"/>
            <a:ext cx="2376201" cy="849542"/>
            <a:chOff x="0" y="0"/>
            <a:chExt cx="812800" cy="290593"/>
          </a:xfrm>
        </p:grpSpPr>
        <p:sp>
          <p:nvSpPr>
            <p:cNvPr id="13" name="Freeform 13"/>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BB99FF"/>
            </a:solidFill>
          </p:spPr>
          <p:txBody>
            <a:bodyPr/>
            <a:lstStyle/>
            <a:p>
              <a:endParaRPr lang="en-PH"/>
            </a:p>
          </p:txBody>
        </p:sp>
        <p:sp>
          <p:nvSpPr>
            <p:cNvPr id="14" name="TextBox 14"/>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9447445" y="3543280"/>
            <a:ext cx="7722891" cy="694165"/>
            <a:chOff x="0" y="0"/>
            <a:chExt cx="1912982" cy="171947"/>
          </a:xfrm>
        </p:grpSpPr>
        <p:sp>
          <p:nvSpPr>
            <p:cNvPr id="16" name="Freeform 16"/>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17" name="TextBox 17"/>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grpSp>
        <p:nvGrpSpPr>
          <p:cNvPr id="18" name="Group 18"/>
          <p:cNvGrpSpPr/>
          <p:nvPr/>
        </p:nvGrpSpPr>
        <p:grpSpPr>
          <a:xfrm>
            <a:off x="464395" y="3370537"/>
            <a:ext cx="8492794" cy="6692598"/>
            <a:chOff x="0" y="0"/>
            <a:chExt cx="2103689" cy="1657775"/>
          </a:xfrm>
        </p:grpSpPr>
        <p:sp>
          <p:nvSpPr>
            <p:cNvPr id="19" name="Freeform 19"/>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20" name="TextBox 20"/>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776723" y="3543280"/>
            <a:ext cx="7722891" cy="694165"/>
            <a:chOff x="0" y="0"/>
            <a:chExt cx="1912982" cy="171947"/>
          </a:xfrm>
        </p:grpSpPr>
        <p:sp>
          <p:nvSpPr>
            <p:cNvPr id="22" name="Freeform 22"/>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23" name="TextBox 23"/>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graphicFrame>
        <p:nvGraphicFramePr>
          <p:cNvPr id="24" name="Table 24"/>
          <p:cNvGraphicFramePr>
            <a:graphicFrameLocks noGrp="1"/>
          </p:cNvGraphicFramePr>
          <p:nvPr/>
        </p:nvGraphicFramePr>
        <p:xfrm>
          <a:off x="1880362" y="5087182"/>
          <a:ext cx="885943" cy="292583"/>
        </p:xfrm>
        <a:graphic>
          <a:graphicData uri="http://schemas.openxmlformats.org/drawingml/2006/table">
            <a:tbl>
              <a:tblPr/>
              <a:tblGrid>
                <a:gridCol w="650617">
                  <a:extLst>
                    <a:ext uri="{9D8B030D-6E8A-4147-A177-3AD203B41FA5}">
                      <a16:colId xmlns:a16="http://schemas.microsoft.com/office/drawing/2014/main" val="20000"/>
                    </a:ext>
                  </a:extLst>
                </a:gridCol>
                <a:gridCol w="235326">
                  <a:extLst>
                    <a:ext uri="{9D8B030D-6E8A-4147-A177-3AD203B41FA5}">
                      <a16:colId xmlns:a16="http://schemas.microsoft.com/office/drawing/2014/main" val="20001"/>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25" name="Table 25"/>
          <p:cNvGraphicFramePr>
            <a:graphicFrameLocks noGrp="1"/>
          </p:cNvGraphicFramePr>
          <p:nvPr/>
        </p:nvGraphicFramePr>
        <p:xfrm>
          <a:off x="4234691" y="5066134"/>
          <a:ext cx="798386" cy="292583"/>
        </p:xfrm>
        <a:graphic>
          <a:graphicData uri="http://schemas.openxmlformats.org/drawingml/2006/table">
            <a:tbl>
              <a:tblPr/>
              <a:tblGrid>
                <a:gridCol w="586317">
                  <a:extLst>
                    <a:ext uri="{9D8B030D-6E8A-4147-A177-3AD203B41FA5}">
                      <a16:colId xmlns:a16="http://schemas.microsoft.com/office/drawing/2014/main" val="20000"/>
                    </a:ext>
                  </a:extLst>
                </a:gridCol>
                <a:gridCol w="212069">
                  <a:extLst>
                    <a:ext uri="{9D8B030D-6E8A-4147-A177-3AD203B41FA5}">
                      <a16:colId xmlns:a16="http://schemas.microsoft.com/office/drawing/2014/main" val="20001"/>
                    </a:ext>
                  </a:extLst>
                </a:gridCol>
              </a:tblGrid>
              <a:tr h="197656">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26" name="Table 26"/>
          <p:cNvGraphicFramePr>
            <a:graphicFrameLocks noGrp="1"/>
          </p:cNvGraphicFramePr>
          <p:nvPr/>
        </p:nvGraphicFramePr>
        <p:xfrm>
          <a:off x="6551879" y="5066134"/>
          <a:ext cx="1132750" cy="292583"/>
        </p:xfrm>
        <a:graphic>
          <a:graphicData uri="http://schemas.openxmlformats.org/drawingml/2006/table">
            <a:tbl>
              <a:tblPr/>
              <a:tblGrid>
                <a:gridCol w="831867">
                  <a:extLst>
                    <a:ext uri="{9D8B030D-6E8A-4147-A177-3AD203B41FA5}">
                      <a16:colId xmlns:a16="http://schemas.microsoft.com/office/drawing/2014/main" val="20000"/>
                    </a:ext>
                  </a:extLst>
                </a:gridCol>
                <a:gridCol w="300883">
                  <a:extLst>
                    <a:ext uri="{9D8B030D-6E8A-4147-A177-3AD203B41FA5}">
                      <a16:colId xmlns:a16="http://schemas.microsoft.com/office/drawing/2014/main" val="20001"/>
                    </a:ext>
                  </a:extLst>
                </a:gridCol>
              </a:tblGrid>
              <a:tr h="280435">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27" name="AutoShape 27"/>
          <p:cNvSpPr/>
          <p:nvPr/>
        </p:nvSpPr>
        <p:spPr>
          <a:xfrm>
            <a:off x="5791358" y="5290014"/>
            <a:ext cx="701281"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28" name="Table 28"/>
          <p:cNvGraphicFramePr>
            <a:graphicFrameLocks noGrp="1"/>
          </p:cNvGraphicFramePr>
          <p:nvPr/>
        </p:nvGraphicFramePr>
        <p:xfrm>
          <a:off x="728045" y="5096514"/>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29" name="AutoShape 29"/>
          <p:cNvSpPr/>
          <p:nvPr/>
        </p:nvSpPr>
        <p:spPr>
          <a:xfrm>
            <a:off x="1396116" y="5320394"/>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30" name="Freeform 30"/>
          <p:cNvSpPr/>
          <p:nvPr/>
        </p:nvSpPr>
        <p:spPr>
          <a:xfrm>
            <a:off x="7981253" y="5133845"/>
            <a:ext cx="331002" cy="331002"/>
          </a:xfrm>
          <a:custGeom>
            <a:avLst/>
            <a:gdLst/>
            <a:ahLst/>
            <a:cxnLst/>
            <a:rect l="l" t="t" r="r" b="b"/>
            <a:pathLst>
              <a:path w="331002" h="331002">
                <a:moveTo>
                  <a:pt x="0" y="0"/>
                </a:moveTo>
                <a:lnTo>
                  <a:pt x="331002" y="0"/>
                </a:lnTo>
                <a:lnTo>
                  <a:pt x="331002" y="331002"/>
                </a:lnTo>
                <a:lnTo>
                  <a:pt x="0" y="331002"/>
                </a:lnTo>
                <a:lnTo>
                  <a:pt x="0" y="0"/>
                </a:lnTo>
                <a:close/>
              </a:path>
            </a:pathLst>
          </a:custGeom>
          <a:blipFill>
            <a:blip r:embed="rId8"/>
            <a:stretch>
              <a:fillRect/>
            </a:stretch>
          </a:blipFill>
        </p:spPr>
        <p:txBody>
          <a:bodyPr/>
          <a:lstStyle/>
          <a:p>
            <a:endParaRPr lang="en-PH"/>
          </a:p>
        </p:txBody>
      </p:sp>
      <p:sp>
        <p:nvSpPr>
          <p:cNvPr id="31" name="AutoShape 31"/>
          <p:cNvSpPr/>
          <p:nvPr/>
        </p:nvSpPr>
        <p:spPr>
          <a:xfrm>
            <a:off x="3338340" y="5302509"/>
            <a:ext cx="701281"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32" name="Table 32"/>
          <p:cNvGraphicFramePr>
            <a:graphicFrameLocks noGrp="1"/>
          </p:cNvGraphicFramePr>
          <p:nvPr/>
        </p:nvGraphicFramePr>
        <p:xfrm>
          <a:off x="1781718" y="7267955"/>
          <a:ext cx="746305" cy="278761"/>
        </p:xfrm>
        <a:graphic>
          <a:graphicData uri="http://schemas.openxmlformats.org/drawingml/2006/table">
            <a:tbl>
              <a:tblPr/>
              <a:tblGrid>
                <a:gridCol w="548070">
                  <a:extLst>
                    <a:ext uri="{9D8B030D-6E8A-4147-A177-3AD203B41FA5}">
                      <a16:colId xmlns:a16="http://schemas.microsoft.com/office/drawing/2014/main" val="20000"/>
                    </a:ext>
                  </a:extLst>
                </a:gridCol>
                <a:gridCol w="198235">
                  <a:extLst>
                    <a:ext uri="{9D8B030D-6E8A-4147-A177-3AD203B41FA5}">
                      <a16:colId xmlns:a16="http://schemas.microsoft.com/office/drawing/2014/main" val="20001"/>
                    </a:ext>
                  </a:extLst>
                </a:gridCol>
              </a:tblGrid>
              <a:tr h="184763">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33" name="Table 33"/>
          <p:cNvGraphicFramePr>
            <a:graphicFrameLocks noGrp="1"/>
          </p:cNvGraphicFramePr>
          <p:nvPr/>
        </p:nvGraphicFramePr>
        <p:xfrm>
          <a:off x="3942557" y="7248637"/>
          <a:ext cx="673669" cy="278761"/>
        </p:xfrm>
        <a:graphic>
          <a:graphicData uri="http://schemas.openxmlformats.org/drawingml/2006/table">
            <a:tbl>
              <a:tblPr/>
              <a:tblGrid>
                <a:gridCol w="493905">
                  <a:extLst>
                    <a:ext uri="{9D8B030D-6E8A-4147-A177-3AD203B41FA5}">
                      <a16:colId xmlns:a16="http://schemas.microsoft.com/office/drawing/2014/main" val="20000"/>
                    </a:ext>
                  </a:extLst>
                </a:gridCol>
                <a:gridCol w="179764">
                  <a:extLst>
                    <a:ext uri="{9D8B030D-6E8A-4147-A177-3AD203B41FA5}">
                      <a16:colId xmlns:a16="http://schemas.microsoft.com/office/drawing/2014/main" val="20001"/>
                    </a:ext>
                  </a:extLst>
                </a:gridCol>
              </a:tblGrid>
              <a:tr h="0">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34" name="Table 34"/>
          <p:cNvGraphicFramePr>
            <a:graphicFrameLocks noGrp="1"/>
          </p:cNvGraphicFramePr>
          <p:nvPr/>
        </p:nvGraphicFramePr>
        <p:xfrm>
          <a:off x="6069308" y="7248637"/>
          <a:ext cx="954213" cy="278761"/>
        </p:xfrm>
        <a:graphic>
          <a:graphicData uri="http://schemas.openxmlformats.org/drawingml/2006/table">
            <a:tbl>
              <a:tblPr/>
              <a:tblGrid>
                <a:gridCol w="700753">
                  <a:extLst>
                    <a:ext uri="{9D8B030D-6E8A-4147-A177-3AD203B41FA5}">
                      <a16:colId xmlns:a16="http://schemas.microsoft.com/office/drawing/2014/main" val="20000"/>
                    </a:ext>
                  </a:extLst>
                </a:gridCol>
                <a:gridCol w="253460">
                  <a:extLst>
                    <a:ext uri="{9D8B030D-6E8A-4147-A177-3AD203B41FA5}">
                      <a16:colId xmlns:a16="http://schemas.microsoft.com/office/drawing/2014/main" val="20001"/>
                    </a:ext>
                  </a:extLst>
                </a:gridCol>
              </a:tblGrid>
              <a:tr h="236234">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35" name="AutoShape 35"/>
          <p:cNvSpPr/>
          <p:nvPr/>
        </p:nvSpPr>
        <p:spPr>
          <a:xfrm>
            <a:off x="5371290" y="7454117"/>
            <a:ext cx="643647"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36" name="Table 36"/>
          <p:cNvGraphicFramePr>
            <a:graphicFrameLocks noGrp="1"/>
          </p:cNvGraphicFramePr>
          <p:nvPr/>
        </p:nvGraphicFramePr>
        <p:xfrm>
          <a:off x="724104" y="7276520"/>
          <a:ext cx="185341" cy="278761"/>
        </p:xfrm>
        <a:graphic>
          <a:graphicData uri="http://schemas.openxmlformats.org/drawingml/2006/table">
            <a:tbl>
              <a:tblPr/>
              <a:tblGrid>
                <a:gridCol w="185341">
                  <a:extLst>
                    <a:ext uri="{9D8B030D-6E8A-4147-A177-3AD203B41FA5}">
                      <a16:colId xmlns:a16="http://schemas.microsoft.com/office/drawing/2014/main" val="20000"/>
                    </a:ext>
                  </a:extLst>
                </a:gridCol>
              </a:tblGrid>
              <a:tr h="184763">
                <a:tc>
                  <a:txBody>
                    <a:bodyPr/>
                    <a:lstStyle/>
                    <a:p>
                      <a:pPr algn="ctr">
                        <a:lnSpc>
                          <a:spcPts val="851"/>
                        </a:lnSpc>
                        <a:defRPr/>
                      </a:pPr>
                      <a:endParaRPr lang="en-US" sz="1100"/>
                    </a:p>
                  </a:txBody>
                  <a:tcPr marL="77182" marR="77182" marT="77182" marB="771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37" name="AutoShape 37"/>
          <p:cNvSpPr/>
          <p:nvPr/>
        </p:nvSpPr>
        <p:spPr>
          <a:xfrm>
            <a:off x="1337270" y="7482000"/>
            <a:ext cx="643647"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38" name="AutoShape 38"/>
          <p:cNvSpPr/>
          <p:nvPr/>
        </p:nvSpPr>
        <p:spPr>
          <a:xfrm>
            <a:off x="3119872" y="7465585"/>
            <a:ext cx="643647"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39" name="Table 39"/>
          <p:cNvGraphicFramePr>
            <a:graphicFrameLocks noGrp="1"/>
          </p:cNvGraphicFramePr>
          <p:nvPr/>
        </p:nvGraphicFramePr>
        <p:xfrm>
          <a:off x="6823939" y="8503246"/>
          <a:ext cx="798342" cy="284053"/>
        </p:xfrm>
        <a:graphic>
          <a:graphicData uri="http://schemas.openxmlformats.org/drawingml/2006/table">
            <a:tbl>
              <a:tblPr/>
              <a:tblGrid>
                <a:gridCol w="586285">
                  <a:extLst>
                    <a:ext uri="{9D8B030D-6E8A-4147-A177-3AD203B41FA5}">
                      <a16:colId xmlns:a16="http://schemas.microsoft.com/office/drawing/2014/main" val="20000"/>
                    </a:ext>
                  </a:extLst>
                </a:gridCol>
                <a:gridCol w="212057">
                  <a:extLst>
                    <a:ext uri="{9D8B030D-6E8A-4147-A177-3AD203B41FA5}">
                      <a16:colId xmlns:a16="http://schemas.microsoft.com/office/drawing/2014/main" val="20001"/>
                    </a:ext>
                  </a:extLst>
                </a:gridCol>
              </a:tblGrid>
              <a:tr h="197646">
                <a:tc>
                  <a:txBody>
                    <a:bodyPr/>
                    <a:lstStyle/>
                    <a:p>
                      <a:pPr algn="ctr">
                        <a:lnSpc>
                          <a:spcPts val="880"/>
                        </a:lnSpc>
                        <a:defRPr/>
                      </a:pPr>
                      <a:endParaRPr lang="en-US" sz="1100"/>
                    </a:p>
                  </a:txBody>
                  <a:tcPr marL="79828" marR="79828" marT="79828" marB="7982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880"/>
                        </a:lnSpc>
                        <a:defRPr/>
                      </a:pPr>
                      <a:endParaRPr lang="en-US" sz="1100"/>
                    </a:p>
                  </a:txBody>
                  <a:tcPr marL="79828" marR="79828" marT="79828" marB="7982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40" name="TextBox 40"/>
          <p:cNvSpPr txBox="1"/>
          <p:nvPr/>
        </p:nvSpPr>
        <p:spPr>
          <a:xfrm>
            <a:off x="6952015" y="8242214"/>
            <a:ext cx="1002137" cy="203771"/>
          </a:xfrm>
          <a:prstGeom prst="rect">
            <a:avLst/>
          </a:prstGeom>
        </p:spPr>
        <p:txBody>
          <a:bodyPr lIns="0" tIns="0" rIns="0" bIns="0" rtlCol="0" anchor="t">
            <a:spAutoFit/>
          </a:bodyPr>
          <a:lstStyle/>
          <a:p>
            <a:pPr algn="ctr">
              <a:lnSpc>
                <a:spcPts val="1698"/>
              </a:lnSpc>
              <a:spcBef>
                <a:spcPct val="0"/>
              </a:spcBef>
            </a:pPr>
            <a:r>
              <a:rPr lang="en-US" sz="1213" b="1">
                <a:solidFill>
                  <a:srgbClr val="000000"/>
                </a:solidFill>
                <a:latin typeface="Open Sans Bold"/>
                <a:ea typeface="Open Sans Bold"/>
                <a:cs typeface="Open Sans Bold"/>
                <a:sym typeface="Open Sans Bold"/>
              </a:rPr>
              <a:t>New Node</a:t>
            </a:r>
          </a:p>
        </p:txBody>
      </p:sp>
      <p:sp>
        <p:nvSpPr>
          <p:cNvPr id="41" name="Freeform 41"/>
          <p:cNvSpPr/>
          <p:nvPr/>
        </p:nvSpPr>
        <p:spPr>
          <a:xfrm>
            <a:off x="8197205" y="8606180"/>
            <a:ext cx="219181" cy="219181"/>
          </a:xfrm>
          <a:custGeom>
            <a:avLst/>
            <a:gdLst/>
            <a:ahLst/>
            <a:cxnLst/>
            <a:rect l="l" t="t" r="r" b="b"/>
            <a:pathLst>
              <a:path w="219181" h="219181">
                <a:moveTo>
                  <a:pt x="0" y="0"/>
                </a:moveTo>
                <a:lnTo>
                  <a:pt x="219181" y="0"/>
                </a:lnTo>
                <a:lnTo>
                  <a:pt x="219181" y="219180"/>
                </a:lnTo>
                <a:lnTo>
                  <a:pt x="0" y="219180"/>
                </a:lnTo>
                <a:lnTo>
                  <a:pt x="0" y="0"/>
                </a:lnTo>
                <a:close/>
              </a:path>
            </a:pathLst>
          </a:custGeom>
          <a:blipFill>
            <a:blip r:embed="rId8"/>
            <a:stretch>
              <a:fillRect/>
            </a:stretch>
          </a:blipFill>
        </p:spPr>
        <p:txBody>
          <a:bodyPr/>
          <a:lstStyle/>
          <a:p>
            <a:endParaRPr lang="en-PH"/>
          </a:p>
        </p:txBody>
      </p:sp>
      <p:sp>
        <p:nvSpPr>
          <p:cNvPr id="42" name="AutoShape 42"/>
          <p:cNvSpPr/>
          <p:nvPr/>
        </p:nvSpPr>
        <p:spPr>
          <a:xfrm flipH="1">
            <a:off x="7453084" y="7454117"/>
            <a:ext cx="62393" cy="807147"/>
          </a:xfrm>
          <a:prstGeom prst="line">
            <a:avLst/>
          </a:prstGeom>
          <a:ln w="19050" cap="flat">
            <a:solidFill>
              <a:srgbClr val="000000"/>
            </a:solidFill>
            <a:prstDash val="solid"/>
            <a:headEnd type="none" w="sm" len="sm"/>
            <a:tailEnd type="arrow" w="med" len="sm"/>
          </a:ln>
        </p:spPr>
        <p:txBody>
          <a:bodyPr/>
          <a:lstStyle/>
          <a:p>
            <a:endParaRPr lang="en-PH"/>
          </a:p>
        </p:txBody>
      </p:sp>
      <p:sp>
        <p:nvSpPr>
          <p:cNvPr id="43" name="Freeform 43"/>
          <p:cNvSpPr/>
          <p:nvPr/>
        </p:nvSpPr>
        <p:spPr>
          <a:xfrm>
            <a:off x="4257914" y="5685344"/>
            <a:ext cx="778803" cy="1157681"/>
          </a:xfrm>
          <a:custGeom>
            <a:avLst/>
            <a:gdLst/>
            <a:ahLst/>
            <a:cxnLst/>
            <a:rect l="l" t="t" r="r" b="b"/>
            <a:pathLst>
              <a:path w="778803" h="1157681">
                <a:moveTo>
                  <a:pt x="0" y="0"/>
                </a:moveTo>
                <a:lnTo>
                  <a:pt x="778803" y="0"/>
                </a:lnTo>
                <a:lnTo>
                  <a:pt x="778803" y="1157681"/>
                </a:lnTo>
                <a:lnTo>
                  <a:pt x="0" y="11576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44" name="TextBox 44"/>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45" name="TextBox 45"/>
          <p:cNvSpPr txBox="1"/>
          <p:nvPr/>
        </p:nvSpPr>
        <p:spPr>
          <a:xfrm>
            <a:off x="384809" y="1938701"/>
            <a:ext cx="105957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Implementing a linked list as an array</a:t>
            </a:r>
          </a:p>
        </p:txBody>
      </p:sp>
      <p:sp>
        <p:nvSpPr>
          <p:cNvPr id="46" name="TextBox 46"/>
          <p:cNvSpPr txBox="1"/>
          <p:nvPr/>
        </p:nvSpPr>
        <p:spPr>
          <a:xfrm>
            <a:off x="384809" y="2702102"/>
            <a:ext cx="9699274"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Adding Node AA to the end of the list. </a:t>
            </a:r>
          </a:p>
        </p:txBody>
      </p:sp>
      <p:sp>
        <p:nvSpPr>
          <p:cNvPr id="47" name="TextBox 47"/>
          <p:cNvSpPr txBox="1"/>
          <p:nvPr/>
        </p:nvSpPr>
        <p:spPr>
          <a:xfrm>
            <a:off x="14574036" y="5066614"/>
            <a:ext cx="55353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48" name="TextBox 48"/>
          <p:cNvSpPr txBox="1"/>
          <p:nvPr/>
        </p:nvSpPr>
        <p:spPr>
          <a:xfrm>
            <a:off x="14628690" y="5897507"/>
            <a:ext cx="444222"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49" name="TextBox 49"/>
          <p:cNvSpPr txBox="1"/>
          <p:nvPr/>
        </p:nvSpPr>
        <p:spPr>
          <a:xfrm>
            <a:off x="14581806" y="6724486"/>
            <a:ext cx="54576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50" name="TextBox 50"/>
          <p:cNvSpPr txBox="1"/>
          <p:nvPr/>
        </p:nvSpPr>
        <p:spPr>
          <a:xfrm>
            <a:off x="14588351" y="7494563"/>
            <a:ext cx="53921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[3]</a:t>
            </a:r>
          </a:p>
        </p:txBody>
      </p:sp>
      <p:sp>
        <p:nvSpPr>
          <p:cNvPr id="51" name="TextBox 51"/>
          <p:cNvSpPr txBox="1"/>
          <p:nvPr/>
        </p:nvSpPr>
        <p:spPr>
          <a:xfrm>
            <a:off x="14581806" y="8264640"/>
            <a:ext cx="56623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[4]</a:t>
            </a:r>
          </a:p>
        </p:txBody>
      </p:sp>
      <p:sp>
        <p:nvSpPr>
          <p:cNvPr id="52" name="TextBox 52"/>
          <p:cNvSpPr txBox="1"/>
          <p:nvPr/>
        </p:nvSpPr>
        <p:spPr>
          <a:xfrm>
            <a:off x="14608403" y="8976162"/>
            <a:ext cx="539633"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[5]</a:t>
            </a:r>
          </a:p>
        </p:txBody>
      </p:sp>
      <p:sp>
        <p:nvSpPr>
          <p:cNvPr id="53" name="TextBox 53"/>
          <p:cNvSpPr txBox="1"/>
          <p:nvPr/>
        </p:nvSpPr>
        <p:spPr>
          <a:xfrm>
            <a:off x="12958937" y="4577757"/>
            <a:ext cx="81475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Data</a:t>
            </a:r>
          </a:p>
        </p:txBody>
      </p:sp>
      <p:sp>
        <p:nvSpPr>
          <p:cNvPr id="54" name="TextBox 54"/>
          <p:cNvSpPr txBox="1"/>
          <p:nvPr/>
        </p:nvSpPr>
        <p:spPr>
          <a:xfrm>
            <a:off x="15746874" y="4577757"/>
            <a:ext cx="131832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Pointer</a:t>
            </a:r>
          </a:p>
        </p:txBody>
      </p:sp>
      <p:sp>
        <p:nvSpPr>
          <p:cNvPr id="55" name="TextBox 55"/>
          <p:cNvSpPr txBox="1"/>
          <p:nvPr/>
        </p:nvSpPr>
        <p:spPr>
          <a:xfrm>
            <a:off x="10084083" y="4399370"/>
            <a:ext cx="1102926" cy="943621"/>
          </a:xfrm>
          <a:prstGeom prst="rect">
            <a:avLst/>
          </a:prstGeom>
        </p:spPr>
        <p:txBody>
          <a:bodyPr lIns="0" tIns="0" rIns="0" bIns="0" rtlCol="0" anchor="t">
            <a:spAutoFit/>
          </a:bodyPr>
          <a:lstStyle/>
          <a:p>
            <a:pPr algn="ctr">
              <a:lnSpc>
                <a:spcPts val="3775"/>
              </a:lnSpc>
            </a:pPr>
            <a:r>
              <a:rPr lang="en-US" sz="2697">
                <a:solidFill>
                  <a:srgbClr val="000000"/>
                </a:solidFill>
                <a:latin typeface="Alatsi"/>
                <a:ea typeface="Alatsi"/>
                <a:cs typeface="Alatsi"/>
                <a:sym typeface="Alatsi"/>
              </a:rPr>
              <a:t>Start </a:t>
            </a:r>
          </a:p>
          <a:p>
            <a:pPr algn="ctr">
              <a:lnSpc>
                <a:spcPts val="3775"/>
              </a:lnSpc>
            </a:pPr>
            <a:r>
              <a:rPr lang="en-US" sz="2697">
                <a:solidFill>
                  <a:srgbClr val="000000"/>
                </a:solidFill>
                <a:latin typeface="Alatsi"/>
                <a:ea typeface="Alatsi"/>
                <a:cs typeface="Alatsi"/>
                <a:sym typeface="Alatsi"/>
              </a:rPr>
              <a:t>Pointer</a:t>
            </a:r>
          </a:p>
        </p:txBody>
      </p:sp>
      <p:sp>
        <p:nvSpPr>
          <p:cNvPr id="56" name="TextBox 56"/>
          <p:cNvSpPr txBox="1"/>
          <p:nvPr/>
        </p:nvSpPr>
        <p:spPr>
          <a:xfrm>
            <a:off x="9753348"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Array View</a:t>
            </a:r>
          </a:p>
        </p:txBody>
      </p:sp>
      <p:sp>
        <p:nvSpPr>
          <p:cNvPr id="57" name="TextBox 57"/>
          <p:cNvSpPr txBox="1"/>
          <p:nvPr/>
        </p:nvSpPr>
        <p:spPr>
          <a:xfrm>
            <a:off x="1082626"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Diagram View</a:t>
            </a:r>
          </a:p>
        </p:txBody>
      </p:sp>
      <p:sp>
        <p:nvSpPr>
          <p:cNvPr id="58" name="TextBox 58"/>
          <p:cNvSpPr txBox="1"/>
          <p:nvPr/>
        </p:nvSpPr>
        <p:spPr>
          <a:xfrm>
            <a:off x="2538490" y="4810817"/>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59" name="TextBox 59"/>
          <p:cNvSpPr txBox="1"/>
          <p:nvPr/>
        </p:nvSpPr>
        <p:spPr>
          <a:xfrm>
            <a:off x="4892820" y="4789769"/>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60" name="TextBox 60"/>
          <p:cNvSpPr txBox="1"/>
          <p:nvPr/>
        </p:nvSpPr>
        <p:spPr>
          <a:xfrm>
            <a:off x="7210008" y="4789769"/>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61" name="TextBox 61"/>
          <p:cNvSpPr txBox="1"/>
          <p:nvPr/>
        </p:nvSpPr>
        <p:spPr>
          <a:xfrm>
            <a:off x="680088" y="4603090"/>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62" name="TextBox 62"/>
          <p:cNvSpPr txBox="1"/>
          <p:nvPr/>
        </p:nvSpPr>
        <p:spPr>
          <a:xfrm>
            <a:off x="7721999" y="4551770"/>
            <a:ext cx="874249" cy="461166"/>
          </a:xfrm>
          <a:prstGeom prst="rect">
            <a:avLst/>
          </a:prstGeom>
        </p:spPr>
        <p:txBody>
          <a:bodyPr lIns="0" tIns="0" rIns="0" bIns="0" rtlCol="0" anchor="t">
            <a:spAutoFit/>
          </a:bodyPr>
          <a:lstStyle/>
          <a:p>
            <a:pPr algn="ctr">
              <a:lnSpc>
                <a:spcPts val="1862"/>
              </a:lnSpc>
              <a:spcBef>
                <a:spcPct val="0"/>
              </a:spcBef>
            </a:pPr>
            <a:r>
              <a:rPr lang="en-US" sz="1330" b="1" i="1">
                <a:solidFill>
                  <a:srgbClr val="000000"/>
                </a:solidFill>
                <a:latin typeface="Open Sans Bold Italics"/>
                <a:ea typeface="Open Sans Bold Italics"/>
                <a:cs typeface="Open Sans Bold Italics"/>
                <a:sym typeface="Open Sans Bold Italics"/>
              </a:rPr>
              <a:t>Null Pointer</a:t>
            </a:r>
          </a:p>
        </p:txBody>
      </p:sp>
      <p:sp>
        <p:nvSpPr>
          <p:cNvPr id="63" name="TextBox 63"/>
          <p:cNvSpPr txBox="1"/>
          <p:nvPr/>
        </p:nvSpPr>
        <p:spPr>
          <a:xfrm>
            <a:off x="2292309" y="5185191"/>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X</a:t>
            </a:r>
          </a:p>
        </p:txBody>
      </p:sp>
      <p:sp>
        <p:nvSpPr>
          <p:cNvPr id="64" name="TextBox 64"/>
          <p:cNvSpPr txBox="1"/>
          <p:nvPr/>
        </p:nvSpPr>
        <p:spPr>
          <a:xfrm>
            <a:off x="4710792" y="5154736"/>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Y</a:t>
            </a:r>
          </a:p>
        </p:txBody>
      </p:sp>
      <p:sp>
        <p:nvSpPr>
          <p:cNvPr id="65" name="TextBox 65"/>
          <p:cNvSpPr txBox="1"/>
          <p:nvPr/>
        </p:nvSpPr>
        <p:spPr>
          <a:xfrm>
            <a:off x="6898299" y="5164143"/>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Z</a:t>
            </a:r>
          </a:p>
        </p:txBody>
      </p:sp>
      <p:sp>
        <p:nvSpPr>
          <p:cNvPr id="66" name="TextBox 66"/>
          <p:cNvSpPr txBox="1"/>
          <p:nvPr/>
        </p:nvSpPr>
        <p:spPr>
          <a:xfrm>
            <a:off x="13223938" y="5146187"/>
            <a:ext cx="22028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Y</a:t>
            </a:r>
          </a:p>
        </p:txBody>
      </p:sp>
      <p:sp>
        <p:nvSpPr>
          <p:cNvPr id="67" name="TextBox 67"/>
          <p:cNvSpPr txBox="1"/>
          <p:nvPr/>
        </p:nvSpPr>
        <p:spPr>
          <a:xfrm>
            <a:off x="13231096" y="5924207"/>
            <a:ext cx="21454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Z</a:t>
            </a:r>
          </a:p>
        </p:txBody>
      </p:sp>
      <p:sp>
        <p:nvSpPr>
          <p:cNvPr id="68" name="TextBox 68"/>
          <p:cNvSpPr txBox="1"/>
          <p:nvPr/>
        </p:nvSpPr>
        <p:spPr>
          <a:xfrm>
            <a:off x="13192815" y="6669093"/>
            <a:ext cx="23215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X</a:t>
            </a:r>
          </a:p>
        </p:txBody>
      </p:sp>
      <p:sp>
        <p:nvSpPr>
          <p:cNvPr id="69" name="TextBox 69"/>
          <p:cNvSpPr txBox="1"/>
          <p:nvPr/>
        </p:nvSpPr>
        <p:spPr>
          <a:xfrm>
            <a:off x="10520696" y="5555470"/>
            <a:ext cx="22969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70" name="TextBox 70"/>
          <p:cNvSpPr txBox="1"/>
          <p:nvPr/>
        </p:nvSpPr>
        <p:spPr>
          <a:xfrm>
            <a:off x="16287302" y="6659686"/>
            <a:ext cx="23747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71" name="TextBox 71"/>
          <p:cNvSpPr txBox="1"/>
          <p:nvPr/>
        </p:nvSpPr>
        <p:spPr>
          <a:xfrm>
            <a:off x="16315696" y="5086350"/>
            <a:ext cx="12816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72" name="TextBox 72"/>
          <p:cNvSpPr txBox="1"/>
          <p:nvPr/>
        </p:nvSpPr>
        <p:spPr>
          <a:xfrm>
            <a:off x="16294460" y="5873018"/>
            <a:ext cx="223154" cy="546006"/>
          </a:xfrm>
          <a:prstGeom prst="rect">
            <a:avLst/>
          </a:prstGeom>
        </p:spPr>
        <p:txBody>
          <a:bodyPr lIns="0" tIns="0" rIns="0" bIns="0" rtlCol="0" anchor="t">
            <a:spAutoFit/>
          </a:bodyPr>
          <a:lstStyle/>
          <a:p>
            <a:pPr algn="ctr">
              <a:lnSpc>
                <a:spcPts val="4513"/>
              </a:lnSpc>
            </a:pPr>
            <a:r>
              <a:rPr lang="en-US" sz="3223">
                <a:solidFill>
                  <a:srgbClr val="FAFAFA"/>
                </a:solidFill>
                <a:latin typeface="Alatsi"/>
                <a:ea typeface="Alatsi"/>
                <a:cs typeface="Alatsi"/>
                <a:sym typeface="Alatsi"/>
              </a:rPr>
              <a:t>3</a:t>
            </a:r>
          </a:p>
        </p:txBody>
      </p:sp>
      <p:sp>
        <p:nvSpPr>
          <p:cNvPr id="73" name="TextBox 73"/>
          <p:cNvSpPr txBox="1"/>
          <p:nvPr/>
        </p:nvSpPr>
        <p:spPr>
          <a:xfrm>
            <a:off x="2385758" y="7021480"/>
            <a:ext cx="451897" cy="197650"/>
          </a:xfrm>
          <a:prstGeom prst="rect">
            <a:avLst/>
          </a:prstGeom>
        </p:spPr>
        <p:txBody>
          <a:bodyPr lIns="0" tIns="0" rIns="0" bIns="0" rtlCol="0" anchor="t">
            <a:spAutoFit/>
          </a:bodyPr>
          <a:lstStyle/>
          <a:p>
            <a:pPr algn="ctr">
              <a:lnSpc>
                <a:spcPts val="1642"/>
              </a:lnSpc>
              <a:spcBef>
                <a:spcPct val="0"/>
              </a:spcBef>
            </a:pPr>
            <a:r>
              <a:rPr lang="en-US" sz="1172" b="1">
                <a:solidFill>
                  <a:srgbClr val="000000"/>
                </a:solidFill>
                <a:latin typeface="Open Sans Bold"/>
                <a:ea typeface="Open Sans Bold"/>
                <a:cs typeface="Open Sans Bold"/>
                <a:sym typeface="Open Sans Bold"/>
              </a:rPr>
              <a:t>Node</a:t>
            </a:r>
          </a:p>
        </p:txBody>
      </p:sp>
      <p:sp>
        <p:nvSpPr>
          <p:cNvPr id="74" name="TextBox 74"/>
          <p:cNvSpPr txBox="1"/>
          <p:nvPr/>
        </p:nvSpPr>
        <p:spPr>
          <a:xfrm>
            <a:off x="4546598" y="7002161"/>
            <a:ext cx="451897" cy="197650"/>
          </a:xfrm>
          <a:prstGeom prst="rect">
            <a:avLst/>
          </a:prstGeom>
        </p:spPr>
        <p:txBody>
          <a:bodyPr lIns="0" tIns="0" rIns="0" bIns="0" rtlCol="0" anchor="t">
            <a:spAutoFit/>
          </a:bodyPr>
          <a:lstStyle/>
          <a:p>
            <a:pPr algn="ctr">
              <a:lnSpc>
                <a:spcPts val="1642"/>
              </a:lnSpc>
              <a:spcBef>
                <a:spcPct val="0"/>
              </a:spcBef>
            </a:pPr>
            <a:r>
              <a:rPr lang="en-US" sz="1172" b="1">
                <a:solidFill>
                  <a:srgbClr val="000000"/>
                </a:solidFill>
                <a:latin typeface="Open Sans Bold"/>
                <a:ea typeface="Open Sans Bold"/>
                <a:cs typeface="Open Sans Bold"/>
                <a:sym typeface="Open Sans Bold"/>
              </a:rPr>
              <a:t>Node</a:t>
            </a:r>
          </a:p>
        </p:txBody>
      </p:sp>
      <p:sp>
        <p:nvSpPr>
          <p:cNvPr id="75" name="TextBox 75"/>
          <p:cNvSpPr txBox="1"/>
          <p:nvPr/>
        </p:nvSpPr>
        <p:spPr>
          <a:xfrm>
            <a:off x="6673348" y="7002161"/>
            <a:ext cx="451897" cy="197650"/>
          </a:xfrm>
          <a:prstGeom prst="rect">
            <a:avLst/>
          </a:prstGeom>
        </p:spPr>
        <p:txBody>
          <a:bodyPr lIns="0" tIns="0" rIns="0" bIns="0" rtlCol="0" anchor="t">
            <a:spAutoFit/>
          </a:bodyPr>
          <a:lstStyle/>
          <a:p>
            <a:pPr algn="ctr">
              <a:lnSpc>
                <a:spcPts val="1642"/>
              </a:lnSpc>
              <a:spcBef>
                <a:spcPct val="0"/>
              </a:spcBef>
            </a:pPr>
            <a:r>
              <a:rPr lang="en-US" sz="1172" b="1">
                <a:solidFill>
                  <a:srgbClr val="000000"/>
                </a:solidFill>
                <a:latin typeface="Open Sans Bold"/>
                <a:ea typeface="Open Sans Bold"/>
                <a:cs typeface="Open Sans Bold"/>
                <a:sym typeface="Open Sans Bold"/>
              </a:rPr>
              <a:t>Node</a:t>
            </a:r>
          </a:p>
        </p:txBody>
      </p:sp>
      <p:sp>
        <p:nvSpPr>
          <p:cNvPr id="76" name="TextBox 76"/>
          <p:cNvSpPr txBox="1"/>
          <p:nvPr/>
        </p:nvSpPr>
        <p:spPr>
          <a:xfrm>
            <a:off x="680088" y="6830824"/>
            <a:ext cx="770614" cy="400361"/>
          </a:xfrm>
          <a:prstGeom prst="rect">
            <a:avLst/>
          </a:prstGeom>
        </p:spPr>
        <p:txBody>
          <a:bodyPr lIns="0" tIns="0" rIns="0" bIns="0" rtlCol="0" anchor="t">
            <a:spAutoFit/>
          </a:bodyPr>
          <a:lstStyle/>
          <a:p>
            <a:pPr algn="ctr">
              <a:lnSpc>
                <a:spcPts val="1642"/>
              </a:lnSpc>
              <a:spcBef>
                <a:spcPct val="0"/>
              </a:spcBef>
            </a:pPr>
            <a:r>
              <a:rPr lang="en-US" sz="1172" b="1" i="1">
                <a:solidFill>
                  <a:srgbClr val="000000"/>
                </a:solidFill>
                <a:latin typeface="Open Sans Bold Italics"/>
                <a:ea typeface="Open Sans Bold Italics"/>
                <a:cs typeface="Open Sans Bold Italics"/>
                <a:sym typeface="Open Sans Bold Italics"/>
              </a:rPr>
              <a:t>Start Pointer</a:t>
            </a:r>
          </a:p>
        </p:txBody>
      </p:sp>
      <p:sp>
        <p:nvSpPr>
          <p:cNvPr id="77" name="TextBox 77"/>
          <p:cNvSpPr txBox="1"/>
          <p:nvPr/>
        </p:nvSpPr>
        <p:spPr>
          <a:xfrm>
            <a:off x="2159809" y="7365086"/>
            <a:ext cx="451897" cy="197320"/>
          </a:xfrm>
          <a:prstGeom prst="rect">
            <a:avLst/>
          </a:prstGeom>
        </p:spPr>
        <p:txBody>
          <a:bodyPr lIns="0" tIns="0" rIns="0" bIns="0" rtlCol="0" anchor="t">
            <a:spAutoFit/>
          </a:bodyPr>
          <a:lstStyle/>
          <a:p>
            <a:pPr algn="ctr">
              <a:lnSpc>
                <a:spcPts val="1642"/>
              </a:lnSpc>
              <a:spcBef>
                <a:spcPct val="0"/>
              </a:spcBef>
            </a:pPr>
            <a:r>
              <a:rPr lang="en-US" sz="1172" b="1">
                <a:solidFill>
                  <a:srgbClr val="FFFFFF"/>
                </a:solidFill>
                <a:latin typeface="Open Sans Bold"/>
                <a:ea typeface="Open Sans Bold"/>
                <a:cs typeface="Open Sans Bold"/>
                <a:sym typeface="Open Sans Bold"/>
              </a:rPr>
              <a:t>X</a:t>
            </a:r>
          </a:p>
        </p:txBody>
      </p:sp>
      <p:sp>
        <p:nvSpPr>
          <p:cNvPr id="78" name="TextBox 78"/>
          <p:cNvSpPr txBox="1"/>
          <p:nvPr/>
        </p:nvSpPr>
        <p:spPr>
          <a:xfrm>
            <a:off x="4379530" y="7337134"/>
            <a:ext cx="451897" cy="197320"/>
          </a:xfrm>
          <a:prstGeom prst="rect">
            <a:avLst/>
          </a:prstGeom>
        </p:spPr>
        <p:txBody>
          <a:bodyPr lIns="0" tIns="0" rIns="0" bIns="0" rtlCol="0" anchor="t">
            <a:spAutoFit/>
          </a:bodyPr>
          <a:lstStyle/>
          <a:p>
            <a:pPr algn="ctr">
              <a:lnSpc>
                <a:spcPts val="1642"/>
              </a:lnSpc>
              <a:spcBef>
                <a:spcPct val="0"/>
              </a:spcBef>
            </a:pPr>
            <a:r>
              <a:rPr lang="en-US" sz="1172" b="1">
                <a:solidFill>
                  <a:srgbClr val="FFFFFF"/>
                </a:solidFill>
                <a:latin typeface="Open Sans Bold"/>
                <a:ea typeface="Open Sans Bold"/>
                <a:cs typeface="Open Sans Bold"/>
                <a:sym typeface="Open Sans Bold"/>
              </a:rPr>
              <a:t>Y</a:t>
            </a:r>
          </a:p>
        </p:txBody>
      </p:sp>
      <p:sp>
        <p:nvSpPr>
          <p:cNvPr id="79" name="TextBox 79"/>
          <p:cNvSpPr txBox="1"/>
          <p:nvPr/>
        </p:nvSpPr>
        <p:spPr>
          <a:xfrm>
            <a:off x="6387257" y="7345768"/>
            <a:ext cx="451897" cy="197320"/>
          </a:xfrm>
          <a:prstGeom prst="rect">
            <a:avLst/>
          </a:prstGeom>
        </p:spPr>
        <p:txBody>
          <a:bodyPr lIns="0" tIns="0" rIns="0" bIns="0" rtlCol="0" anchor="t">
            <a:spAutoFit/>
          </a:bodyPr>
          <a:lstStyle/>
          <a:p>
            <a:pPr algn="ctr">
              <a:lnSpc>
                <a:spcPts val="1642"/>
              </a:lnSpc>
              <a:spcBef>
                <a:spcPct val="0"/>
              </a:spcBef>
            </a:pPr>
            <a:r>
              <a:rPr lang="en-US" sz="1172" b="1">
                <a:solidFill>
                  <a:srgbClr val="FFFFFF"/>
                </a:solidFill>
                <a:latin typeface="Open Sans Bold"/>
                <a:ea typeface="Open Sans Bold"/>
                <a:cs typeface="Open Sans Bold"/>
                <a:sym typeface="Open Sans Bold"/>
              </a:rPr>
              <a:t>Z</a:t>
            </a:r>
          </a:p>
        </p:txBody>
      </p:sp>
      <p:sp>
        <p:nvSpPr>
          <p:cNvPr id="80" name="TextBox 80"/>
          <p:cNvSpPr txBox="1"/>
          <p:nvPr/>
        </p:nvSpPr>
        <p:spPr>
          <a:xfrm>
            <a:off x="8017343" y="8191349"/>
            <a:ext cx="578905" cy="305501"/>
          </a:xfrm>
          <a:prstGeom prst="rect">
            <a:avLst/>
          </a:prstGeom>
        </p:spPr>
        <p:txBody>
          <a:bodyPr lIns="0" tIns="0" rIns="0" bIns="0" rtlCol="0" anchor="t">
            <a:spAutoFit/>
          </a:bodyPr>
          <a:lstStyle/>
          <a:p>
            <a:pPr algn="ctr">
              <a:lnSpc>
                <a:spcPts val="1233"/>
              </a:lnSpc>
              <a:spcBef>
                <a:spcPct val="0"/>
              </a:spcBef>
            </a:pPr>
            <a:r>
              <a:rPr lang="en-US" sz="881" b="1" i="1">
                <a:solidFill>
                  <a:srgbClr val="000000"/>
                </a:solidFill>
                <a:latin typeface="Open Sans Bold Italics"/>
                <a:ea typeface="Open Sans Bold Italics"/>
                <a:cs typeface="Open Sans Bold Italics"/>
                <a:sym typeface="Open Sans Bold Italics"/>
              </a:rPr>
              <a:t>Null Pointer</a:t>
            </a:r>
          </a:p>
        </p:txBody>
      </p:sp>
      <p:sp>
        <p:nvSpPr>
          <p:cNvPr id="81" name="TextBox 81"/>
          <p:cNvSpPr txBox="1"/>
          <p:nvPr/>
        </p:nvSpPr>
        <p:spPr>
          <a:xfrm>
            <a:off x="7233595" y="8624617"/>
            <a:ext cx="365551" cy="163257"/>
          </a:xfrm>
          <a:prstGeom prst="rect">
            <a:avLst/>
          </a:prstGeom>
        </p:spPr>
        <p:txBody>
          <a:bodyPr lIns="0" tIns="0" rIns="0" bIns="0" rtlCol="0" anchor="t">
            <a:spAutoFit/>
          </a:bodyPr>
          <a:lstStyle/>
          <a:p>
            <a:pPr algn="ctr">
              <a:lnSpc>
                <a:spcPts val="1328"/>
              </a:lnSpc>
              <a:spcBef>
                <a:spcPct val="0"/>
              </a:spcBef>
            </a:pPr>
            <a:r>
              <a:rPr lang="en-US" sz="948" b="1">
                <a:solidFill>
                  <a:srgbClr val="FFFFFF"/>
                </a:solidFill>
                <a:latin typeface="Open Sans Bold"/>
                <a:ea typeface="Open Sans Bold"/>
                <a:cs typeface="Open Sans Bold"/>
                <a:sym typeface="Open Sans Bold"/>
              </a:rPr>
              <a:t>AA</a:t>
            </a:r>
          </a:p>
        </p:txBody>
      </p:sp>
      <p:sp>
        <p:nvSpPr>
          <p:cNvPr id="82" name="TextBox 82"/>
          <p:cNvSpPr txBox="1"/>
          <p:nvPr/>
        </p:nvSpPr>
        <p:spPr>
          <a:xfrm>
            <a:off x="13085887" y="7477303"/>
            <a:ext cx="46430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AA</a:t>
            </a:r>
          </a:p>
        </p:txBody>
      </p:sp>
      <p:sp>
        <p:nvSpPr>
          <p:cNvPr id="83" name="TextBox 83"/>
          <p:cNvSpPr txBox="1"/>
          <p:nvPr/>
        </p:nvSpPr>
        <p:spPr>
          <a:xfrm>
            <a:off x="16286635" y="7477303"/>
            <a:ext cx="314445" cy="546006"/>
          </a:xfrm>
          <a:prstGeom prst="rect">
            <a:avLst/>
          </a:prstGeom>
        </p:spPr>
        <p:txBody>
          <a:bodyPr lIns="0" tIns="0" rIns="0" bIns="0" rtlCol="0" anchor="t">
            <a:spAutoFit/>
          </a:bodyPr>
          <a:lstStyle/>
          <a:p>
            <a:pPr algn="ctr">
              <a:lnSpc>
                <a:spcPts val="4513"/>
              </a:lnSpc>
            </a:pPr>
            <a:r>
              <a:rPr lang="en-US" sz="3223">
                <a:solidFill>
                  <a:srgbClr val="FAFAFA"/>
                </a:solidFill>
                <a:latin typeface="Alatsi"/>
                <a:ea typeface="Alatsi"/>
                <a:cs typeface="Alatsi"/>
                <a:sym typeface="Alatsi"/>
              </a:rPr>
              <a:t>-1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105957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Implementing a linked list as an array</a:t>
            </a:r>
          </a:p>
        </p:txBody>
      </p:sp>
      <p:sp>
        <p:nvSpPr>
          <p:cNvPr id="9" name="TextBox 9"/>
          <p:cNvSpPr txBox="1"/>
          <p:nvPr/>
        </p:nvSpPr>
        <p:spPr>
          <a:xfrm>
            <a:off x="384809" y="2702102"/>
            <a:ext cx="9699274"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Deleting the first element in the linked list. </a:t>
            </a:r>
          </a:p>
        </p:txBody>
      </p:sp>
      <p:grpSp>
        <p:nvGrpSpPr>
          <p:cNvPr id="10" name="Group 10"/>
          <p:cNvGrpSpPr/>
          <p:nvPr/>
        </p:nvGrpSpPr>
        <p:grpSpPr>
          <a:xfrm>
            <a:off x="9091974" y="3407299"/>
            <a:ext cx="8492794" cy="6692598"/>
            <a:chOff x="0" y="0"/>
            <a:chExt cx="2103689" cy="1657775"/>
          </a:xfrm>
        </p:grpSpPr>
        <p:sp>
          <p:nvSpPr>
            <p:cNvPr id="11" name="Freeform 11"/>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12" name="TextBox 12"/>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aphicFrame>
        <p:nvGraphicFramePr>
          <p:cNvPr id="13" name="Table 13"/>
          <p:cNvGraphicFramePr>
            <a:graphicFrameLocks noGrp="1"/>
          </p:cNvGraphicFramePr>
          <p:nvPr/>
        </p:nvGraphicFramePr>
        <p:xfrm>
          <a:off x="12441432" y="5123764"/>
          <a:ext cx="467743" cy="3691671"/>
        </p:xfrm>
        <a:graphic>
          <a:graphicData uri="http://schemas.openxmlformats.org/drawingml/2006/table">
            <a:tbl>
              <a:tblPr/>
              <a:tblGrid>
                <a:gridCol w="467743">
                  <a:extLst>
                    <a:ext uri="{9D8B030D-6E8A-4147-A177-3AD203B41FA5}">
                      <a16:colId xmlns:a16="http://schemas.microsoft.com/office/drawing/2014/main" val="20000"/>
                    </a:ext>
                  </a:extLst>
                </a:gridCol>
              </a:tblGrid>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61328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616529">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graphicFrame>
        <p:nvGraphicFramePr>
          <p:cNvPr id="14" name="Table 14"/>
          <p:cNvGraphicFramePr>
            <a:graphicFrameLocks noGrp="1"/>
          </p:cNvGraphicFramePr>
          <p:nvPr/>
        </p:nvGraphicFramePr>
        <p:xfrm>
          <a:off x="15481154" y="5123764"/>
          <a:ext cx="467743" cy="3694358"/>
        </p:xfrm>
        <a:graphic>
          <a:graphicData uri="http://schemas.openxmlformats.org/drawingml/2006/table">
            <a:tbl>
              <a:tblPr/>
              <a:tblGrid>
                <a:gridCol w="467743">
                  <a:extLst>
                    <a:ext uri="{9D8B030D-6E8A-4147-A177-3AD203B41FA5}">
                      <a16:colId xmlns:a16="http://schemas.microsoft.com/office/drawing/2014/main" val="20000"/>
                    </a:ext>
                  </a:extLst>
                </a:gridCol>
              </a:tblGrid>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5"/>
                  </a:ext>
                </a:extLst>
              </a:tr>
            </a:tbl>
          </a:graphicData>
        </a:graphic>
      </p:graphicFrame>
      <p:grpSp>
        <p:nvGrpSpPr>
          <p:cNvPr id="15" name="Group 15"/>
          <p:cNvGrpSpPr/>
          <p:nvPr/>
        </p:nvGrpSpPr>
        <p:grpSpPr>
          <a:xfrm>
            <a:off x="9447445" y="5447765"/>
            <a:ext cx="2376201" cy="849542"/>
            <a:chOff x="0" y="0"/>
            <a:chExt cx="812800" cy="290593"/>
          </a:xfrm>
        </p:grpSpPr>
        <p:sp>
          <p:nvSpPr>
            <p:cNvPr id="16" name="Freeform 16"/>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BB99FF"/>
            </a:solidFill>
          </p:spPr>
          <p:txBody>
            <a:bodyPr/>
            <a:lstStyle/>
            <a:p>
              <a:endParaRPr lang="en-PH"/>
            </a:p>
          </p:txBody>
        </p:sp>
        <p:sp>
          <p:nvSpPr>
            <p:cNvPr id="17" name="TextBox 17"/>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14574036" y="5066614"/>
            <a:ext cx="55353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19" name="TextBox 19"/>
          <p:cNvSpPr txBox="1"/>
          <p:nvPr/>
        </p:nvSpPr>
        <p:spPr>
          <a:xfrm>
            <a:off x="14628690" y="5897507"/>
            <a:ext cx="444222"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20" name="TextBox 20"/>
          <p:cNvSpPr txBox="1"/>
          <p:nvPr/>
        </p:nvSpPr>
        <p:spPr>
          <a:xfrm>
            <a:off x="14581806" y="6724486"/>
            <a:ext cx="54576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21" name="TextBox 21"/>
          <p:cNvSpPr txBox="1"/>
          <p:nvPr/>
        </p:nvSpPr>
        <p:spPr>
          <a:xfrm>
            <a:off x="14588351" y="7494563"/>
            <a:ext cx="53921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[3]</a:t>
            </a:r>
          </a:p>
        </p:txBody>
      </p:sp>
      <p:sp>
        <p:nvSpPr>
          <p:cNvPr id="22" name="TextBox 22"/>
          <p:cNvSpPr txBox="1"/>
          <p:nvPr/>
        </p:nvSpPr>
        <p:spPr>
          <a:xfrm>
            <a:off x="14581806" y="8264640"/>
            <a:ext cx="56623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[4]</a:t>
            </a:r>
          </a:p>
        </p:txBody>
      </p:sp>
      <p:sp>
        <p:nvSpPr>
          <p:cNvPr id="23" name="TextBox 23"/>
          <p:cNvSpPr txBox="1"/>
          <p:nvPr/>
        </p:nvSpPr>
        <p:spPr>
          <a:xfrm>
            <a:off x="14608403" y="8976162"/>
            <a:ext cx="539633"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[5]</a:t>
            </a:r>
          </a:p>
        </p:txBody>
      </p:sp>
      <p:sp>
        <p:nvSpPr>
          <p:cNvPr id="24" name="TextBox 24"/>
          <p:cNvSpPr txBox="1"/>
          <p:nvPr/>
        </p:nvSpPr>
        <p:spPr>
          <a:xfrm>
            <a:off x="12958937" y="4577757"/>
            <a:ext cx="81475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Data</a:t>
            </a:r>
          </a:p>
        </p:txBody>
      </p:sp>
      <p:sp>
        <p:nvSpPr>
          <p:cNvPr id="25" name="TextBox 25"/>
          <p:cNvSpPr txBox="1"/>
          <p:nvPr/>
        </p:nvSpPr>
        <p:spPr>
          <a:xfrm>
            <a:off x="15746874" y="4577757"/>
            <a:ext cx="131832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Pointer</a:t>
            </a:r>
          </a:p>
        </p:txBody>
      </p:sp>
      <p:sp>
        <p:nvSpPr>
          <p:cNvPr id="26" name="TextBox 26"/>
          <p:cNvSpPr txBox="1"/>
          <p:nvPr/>
        </p:nvSpPr>
        <p:spPr>
          <a:xfrm>
            <a:off x="10084083" y="4399370"/>
            <a:ext cx="1102926" cy="943621"/>
          </a:xfrm>
          <a:prstGeom prst="rect">
            <a:avLst/>
          </a:prstGeom>
        </p:spPr>
        <p:txBody>
          <a:bodyPr lIns="0" tIns="0" rIns="0" bIns="0" rtlCol="0" anchor="t">
            <a:spAutoFit/>
          </a:bodyPr>
          <a:lstStyle/>
          <a:p>
            <a:pPr algn="ctr">
              <a:lnSpc>
                <a:spcPts val="3775"/>
              </a:lnSpc>
            </a:pPr>
            <a:r>
              <a:rPr lang="en-US" sz="2697">
                <a:solidFill>
                  <a:srgbClr val="000000"/>
                </a:solidFill>
                <a:latin typeface="Alatsi"/>
                <a:ea typeface="Alatsi"/>
                <a:cs typeface="Alatsi"/>
                <a:sym typeface="Alatsi"/>
              </a:rPr>
              <a:t>Start </a:t>
            </a:r>
          </a:p>
          <a:p>
            <a:pPr algn="ctr">
              <a:lnSpc>
                <a:spcPts val="3775"/>
              </a:lnSpc>
            </a:pPr>
            <a:r>
              <a:rPr lang="en-US" sz="2697">
                <a:solidFill>
                  <a:srgbClr val="000000"/>
                </a:solidFill>
                <a:latin typeface="Alatsi"/>
                <a:ea typeface="Alatsi"/>
                <a:cs typeface="Alatsi"/>
                <a:sym typeface="Alatsi"/>
              </a:rPr>
              <a:t>Pointer</a:t>
            </a:r>
          </a:p>
        </p:txBody>
      </p:sp>
      <p:grpSp>
        <p:nvGrpSpPr>
          <p:cNvPr id="27" name="Group 27"/>
          <p:cNvGrpSpPr/>
          <p:nvPr/>
        </p:nvGrpSpPr>
        <p:grpSpPr>
          <a:xfrm>
            <a:off x="9447445" y="3543280"/>
            <a:ext cx="7722891" cy="694165"/>
            <a:chOff x="0" y="0"/>
            <a:chExt cx="1912982" cy="171947"/>
          </a:xfrm>
        </p:grpSpPr>
        <p:sp>
          <p:nvSpPr>
            <p:cNvPr id="28" name="Freeform 28"/>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29" name="TextBox 29"/>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9753348"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Array View</a:t>
            </a:r>
          </a:p>
        </p:txBody>
      </p:sp>
      <p:grpSp>
        <p:nvGrpSpPr>
          <p:cNvPr id="31" name="Group 31"/>
          <p:cNvGrpSpPr/>
          <p:nvPr/>
        </p:nvGrpSpPr>
        <p:grpSpPr>
          <a:xfrm>
            <a:off x="400918" y="3370537"/>
            <a:ext cx="8492794" cy="6692598"/>
            <a:chOff x="0" y="0"/>
            <a:chExt cx="2103689" cy="1657775"/>
          </a:xfrm>
        </p:grpSpPr>
        <p:sp>
          <p:nvSpPr>
            <p:cNvPr id="32" name="Freeform 32"/>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33" name="TextBox 33"/>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pSp>
        <p:nvGrpSpPr>
          <p:cNvPr id="34" name="Group 34"/>
          <p:cNvGrpSpPr/>
          <p:nvPr/>
        </p:nvGrpSpPr>
        <p:grpSpPr>
          <a:xfrm>
            <a:off x="776723" y="3543280"/>
            <a:ext cx="7722891" cy="694165"/>
            <a:chOff x="0" y="0"/>
            <a:chExt cx="1912982" cy="171947"/>
          </a:xfrm>
        </p:grpSpPr>
        <p:sp>
          <p:nvSpPr>
            <p:cNvPr id="35" name="Freeform 35"/>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36" name="TextBox 36"/>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7" name="TextBox 37"/>
          <p:cNvSpPr txBox="1"/>
          <p:nvPr/>
        </p:nvSpPr>
        <p:spPr>
          <a:xfrm>
            <a:off x="1082626"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Diagram View</a:t>
            </a:r>
          </a:p>
        </p:txBody>
      </p:sp>
      <p:graphicFrame>
        <p:nvGraphicFramePr>
          <p:cNvPr id="38" name="Table 38"/>
          <p:cNvGraphicFramePr>
            <a:graphicFrameLocks noGrp="1"/>
          </p:cNvGraphicFramePr>
          <p:nvPr/>
        </p:nvGraphicFramePr>
        <p:xfrm>
          <a:off x="1889509" y="7584636"/>
          <a:ext cx="885943" cy="292583"/>
        </p:xfrm>
        <a:graphic>
          <a:graphicData uri="http://schemas.openxmlformats.org/drawingml/2006/table">
            <a:tbl>
              <a:tblPr/>
              <a:tblGrid>
                <a:gridCol w="650617">
                  <a:extLst>
                    <a:ext uri="{9D8B030D-6E8A-4147-A177-3AD203B41FA5}">
                      <a16:colId xmlns:a16="http://schemas.microsoft.com/office/drawing/2014/main" val="20000"/>
                    </a:ext>
                  </a:extLst>
                </a:gridCol>
                <a:gridCol w="235326">
                  <a:extLst>
                    <a:ext uri="{9D8B030D-6E8A-4147-A177-3AD203B41FA5}">
                      <a16:colId xmlns:a16="http://schemas.microsoft.com/office/drawing/2014/main" val="20001"/>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alpha val="19608"/>
                      </a:srgbClr>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alpha val="19608"/>
                      </a:srgbClr>
                    </a:solidFill>
                  </a:tcPr>
                </a:tc>
                <a:extLst>
                  <a:ext uri="{0D108BD9-81ED-4DB2-BD59-A6C34878D82A}">
                    <a16:rowId xmlns:a16="http://schemas.microsoft.com/office/drawing/2014/main" val="10000"/>
                  </a:ext>
                </a:extLst>
              </a:tr>
            </a:tbl>
          </a:graphicData>
        </a:graphic>
      </p:graphicFrame>
      <p:graphicFrame>
        <p:nvGraphicFramePr>
          <p:cNvPr id="39" name="Table 39"/>
          <p:cNvGraphicFramePr>
            <a:graphicFrameLocks noGrp="1"/>
          </p:cNvGraphicFramePr>
          <p:nvPr/>
        </p:nvGraphicFramePr>
        <p:xfrm>
          <a:off x="4243839" y="7563588"/>
          <a:ext cx="798386" cy="292583"/>
        </p:xfrm>
        <a:graphic>
          <a:graphicData uri="http://schemas.openxmlformats.org/drawingml/2006/table">
            <a:tbl>
              <a:tblPr/>
              <a:tblGrid>
                <a:gridCol w="586317">
                  <a:extLst>
                    <a:ext uri="{9D8B030D-6E8A-4147-A177-3AD203B41FA5}">
                      <a16:colId xmlns:a16="http://schemas.microsoft.com/office/drawing/2014/main" val="20000"/>
                    </a:ext>
                  </a:extLst>
                </a:gridCol>
                <a:gridCol w="212069">
                  <a:extLst>
                    <a:ext uri="{9D8B030D-6E8A-4147-A177-3AD203B41FA5}">
                      <a16:colId xmlns:a16="http://schemas.microsoft.com/office/drawing/2014/main" val="20001"/>
                    </a:ext>
                  </a:extLst>
                </a:gridCol>
              </a:tblGrid>
              <a:tr h="197656">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40" name="Table 40"/>
          <p:cNvGraphicFramePr>
            <a:graphicFrameLocks noGrp="1"/>
          </p:cNvGraphicFramePr>
          <p:nvPr/>
        </p:nvGraphicFramePr>
        <p:xfrm>
          <a:off x="6561027" y="7563588"/>
          <a:ext cx="1132750" cy="292583"/>
        </p:xfrm>
        <a:graphic>
          <a:graphicData uri="http://schemas.openxmlformats.org/drawingml/2006/table">
            <a:tbl>
              <a:tblPr/>
              <a:tblGrid>
                <a:gridCol w="831867">
                  <a:extLst>
                    <a:ext uri="{9D8B030D-6E8A-4147-A177-3AD203B41FA5}">
                      <a16:colId xmlns:a16="http://schemas.microsoft.com/office/drawing/2014/main" val="20000"/>
                    </a:ext>
                  </a:extLst>
                </a:gridCol>
                <a:gridCol w="300883">
                  <a:extLst>
                    <a:ext uri="{9D8B030D-6E8A-4147-A177-3AD203B41FA5}">
                      <a16:colId xmlns:a16="http://schemas.microsoft.com/office/drawing/2014/main" val="20001"/>
                    </a:ext>
                  </a:extLst>
                </a:gridCol>
              </a:tblGrid>
              <a:tr h="280435">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41" name="AutoShape 41"/>
          <p:cNvSpPr/>
          <p:nvPr/>
        </p:nvSpPr>
        <p:spPr>
          <a:xfrm>
            <a:off x="5800506" y="7787468"/>
            <a:ext cx="701281"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42" name="Table 42"/>
          <p:cNvGraphicFramePr>
            <a:graphicFrameLocks noGrp="1"/>
          </p:cNvGraphicFramePr>
          <p:nvPr/>
        </p:nvGraphicFramePr>
        <p:xfrm>
          <a:off x="737193" y="7593968"/>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43" name="TextBox 43"/>
          <p:cNvSpPr txBox="1"/>
          <p:nvPr/>
        </p:nvSpPr>
        <p:spPr>
          <a:xfrm>
            <a:off x="2547638" y="7308271"/>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alpha val="19608"/>
                  </a:srgbClr>
                </a:solidFill>
                <a:latin typeface="Open Sans Bold"/>
                <a:ea typeface="Open Sans Bold"/>
                <a:cs typeface="Open Sans Bold"/>
                <a:sym typeface="Open Sans Bold"/>
              </a:rPr>
              <a:t>Node</a:t>
            </a:r>
          </a:p>
        </p:txBody>
      </p:sp>
      <p:sp>
        <p:nvSpPr>
          <p:cNvPr id="44" name="TextBox 44"/>
          <p:cNvSpPr txBox="1"/>
          <p:nvPr/>
        </p:nvSpPr>
        <p:spPr>
          <a:xfrm>
            <a:off x="4901967" y="7287223"/>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45" name="TextBox 45"/>
          <p:cNvSpPr txBox="1"/>
          <p:nvPr/>
        </p:nvSpPr>
        <p:spPr>
          <a:xfrm>
            <a:off x="7219155" y="7287223"/>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46" name="TextBox 46"/>
          <p:cNvSpPr txBox="1"/>
          <p:nvPr/>
        </p:nvSpPr>
        <p:spPr>
          <a:xfrm>
            <a:off x="689235" y="7100543"/>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47" name="Freeform 47"/>
          <p:cNvSpPr/>
          <p:nvPr/>
        </p:nvSpPr>
        <p:spPr>
          <a:xfrm>
            <a:off x="7990400" y="7631299"/>
            <a:ext cx="331002" cy="331002"/>
          </a:xfrm>
          <a:custGeom>
            <a:avLst/>
            <a:gdLst/>
            <a:ahLst/>
            <a:cxnLst/>
            <a:rect l="l" t="t" r="r" b="b"/>
            <a:pathLst>
              <a:path w="331002" h="331002">
                <a:moveTo>
                  <a:pt x="0" y="0"/>
                </a:moveTo>
                <a:lnTo>
                  <a:pt x="331002" y="0"/>
                </a:lnTo>
                <a:lnTo>
                  <a:pt x="331002" y="331001"/>
                </a:lnTo>
                <a:lnTo>
                  <a:pt x="0" y="331001"/>
                </a:lnTo>
                <a:lnTo>
                  <a:pt x="0" y="0"/>
                </a:lnTo>
                <a:close/>
              </a:path>
            </a:pathLst>
          </a:custGeom>
          <a:blipFill>
            <a:blip r:embed="rId8"/>
            <a:stretch>
              <a:fillRect/>
            </a:stretch>
          </a:blipFill>
        </p:spPr>
        <p:txBody>
          <a:bodyPr/>
          <a:lstStyle/>
          <a:p>
            <a:endParaRPr lang="en-PH"/>
          </a:p>
        </p:txBody>
      </p:sp>
      <p:sp>
        <p:nvSpPr>
          <p:cNvPr id="48" name="TextBox 48"/>
          <p:cNvSpPr txBox="1"/>
          <p:nvPr/>
        </p:nvSpPr>
        <p:spPr>
          <a:xfrm>
            <a:off x="7731146" y="7049224"/>
            <a:ext cx="874249" cy="461166"/>
          </a:xfrm>
          <a:prstGeom prst="rect">
            <a:avLst/>
          </a:prstGeom>
        </p:spPr>
        <p:txBody>
          <a:bodyPr lIns="0" tIns="0" rIns="0" bIns="0" rtlCol="0" anchor="t">
            <a:spAutoFit/>
          </a:bodyPr>
          <a:lstStyle/>
          <a:p>
            <a:pPr algn="ctr">
              <a:lnSpc>
                <a:spcPts val="1862"/>
              </a:lnSpc>
              <a:spcBef>
                <a:spcPct val="0"/>
              </a:spcBef>
            </a:pPr>
            <a:r>
              <a:rPr lang="en-US" sz="1330" b="1" i="1">
                <a:solidFill>
                  <a:srgbClr val="000000"/>
                </a:solidFill>
                <a:latin typeface="Open Sans Bold Italics"/>
                <a:ea typeface="Open Sans Bold Italics"/>
                <a:cs typeface="Open Sans Bold Italics"/>
                <a:sym typeface="Open Sans Bold Italics"/>
              </a:rPr>
              <a:t>Null Pointer</a:t>
            </a:r>
          </a:p>
        </p:txBody>
      </p:sp>
      <p:sp>
        <p:nvSpPr>
          <p:cNvPr id="49" name="TextBox 49"/>
          <p:cNvSpPr txBox="1"/>
          <p:nvPr/>
        </p:nvSpPr>
        <p:spPr>
          <a:xfrm>
            <a:off x="2301457" y="7682645"/>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alpha val="19608"/>
                  </a:srgbClr>
                </a:solidFill>
                <a:latin typeface="Open Sans Bold"/>
                <a:ea typeface="Open Sans Bold"/>
                <a:cs typeface="Open Sans Bold"/>
                <a:sym typeface="Open Sans Bold"/>
              </a:rPr>
              <a:t>X</a:t>
            </a:r>
          </a:p>
        </p:txBody>
      </p:sp>
      <p:sp>
        <p:nvSpPr>
          <p:cNvPr id="50" name="TextBox 50"/>
          <p:cNvSpPr txBox="1"/>
          <p:nvPr/>
        </p:nvSpPr>
        <p:spPr>
          <a:xfrm>
            <a:off x="4719939" y="7652190"/>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Y</a:t>
            </a:r>
          </a:p>
        </p:txBody>
      </p:sp>
      <p:sp>
        <p:nvSpPr>
          <p:cNvPr id="51" name="TextBox 51"/>
          <p:cNvSpPr txBox="1"/>
          <p:nvPr/>
        </p:nvSpPr>
        <p:spPr>
          <a:xfrm>
            <a:off x="6907446" y="7661597"/>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Z</a:t>
            </a:r>
          </a:p>
        </p:txBody>
      </p:sp>
      <p:sp>
        <p:nvSpPr>
          <p:cNvPr id="52" name="TextBox 52"/>
          <p:cNvSpPr txBox="1"/>
          <p:nvPr/>
        </p:nvSpPr>
        <p:spPr>
          <a:xfrm>
            <a:off x="13223938" y="5146187"/>
            <a:ext cx="22028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Y</a:t>
            </a:r>
          </a:p>
        </p:txBody>
      </p:sp>
      <p:sp>
        <p:nvSpPr>
          <p:cNvPr id="53" name="TextBox 53"/>
          <p:cNvSpPr txBox="1"/>
          <p:nvPr/>
        </p:nvSpPr>
        <p:spPr>
          <a:xfrm>
            <a:off x="13231096" y="5924207"/>
            <a:ext cx="21454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Z</a:t>
            </a:r>
          </a:p>
        </p:txBody>
      </p:sp>
      <p:sp>
        <p:nvSpPr>
          <p:cNvPr id="54" name="TextBox 54"/>
          <p:cNvSpPr txBox="1"/>
          <p:nvPr/>
        </p:nvSpPr>
        <p:spPr>
          <a:xfrm>
            <a:off x="13192815" y="6669093"/>
            <a:ext cx="23215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X</a:t>
            </a:r>
          </a:p>
        </p:txBody>
      </p:sp>
      <p:sp>
        <p:nvSpPr>
          <p:cNvPr id="55" name="TextBox 55"/>
          <p:cNvSpPr txBox="1"/>
          <p:nvPr/>
        </p:nvSpPr>
        <p:spPr>
          <a:xfrm>
            <a:off x="10520696" y="5555470"/>
            <a:ext cx="22969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56" name="TextBox 56"/>
          <p:cNvSpPr txBox="1"/>
          <p:nvPr/>
        </p:nvSpPr>
        <p:spPr>
          <a:xfrm>
            <a:off x="16287302" y="6659686"/>
            <a:ext cx="23747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57" name="TextBox 57"/>
          <p:cNvSpPr txBox="1"/>
          <p:nvPr/>
        </p:nvSpPr>
        <p:spPr>
          <a:xfrm>
            <a:off x="16315696" y="5086350"/>
            <a:ext cx="12816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58" name="TextBox 58"/>
          <p:cNvSpPr txBox="1"/>
          <p:nvPr/>
        </p:nvSpPr>
        <p:spPr>
          <a:xfrm>
            <a:off x="16248815" y="5873018"/>
            <a:ext cx="31444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graphicFrame>
        <p:nvGraphicFramePr>
          <p:cNvPr id="59" name="Table 59"/>
          <p:cNvGraphicFramePr>
            <a:graphicFrameLocks noGrp="1"/>
          </p:cNvGraphicFramePr>
          <p:nvPr/>
        </p:nvGraphicFramePr>
        <p:xfrm>
          <a:off x="1889509" y="5191957"/>
          <a:ext cx="885943" cy="292583"/>
        </p:xfrm>
        <a:graphic>
          <a:graphicData uri="http://schemas.openxmlformats.org/drawingml/2006/table">
            <a:tbl>
              <a:tblPr/>
              <a:tblGrid>
                <a:gridCol w="650617">
                  <a:extLst>
                    <a:ext uri="{9D8B030D-6E8A-4147-A177-3AD203B41FA5}">
                      <a16:colId xmlns:a16="http://schemas.microsoft.com/office/drawing/2014/main" val="20000"/>
                    </a:ext>
                  </a:extLst>
                </a:gridCol>
                <a:gridCol w="235326">
                  <a:extLst>
                    <a:ext uri="{9D8B030D-6E8A-4147-A177-3AD203B41FA5}">
                      <a16:colId xmlns:a16="http://schemas.microsoft.com/office/drawing/2014/main" val="20001"/>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60" name="Table 60"/>
          <p:cNvGraphicFramePr>
            <a:graphicFrameLocks noGrp="1"/>
          </p:cNvGraphicFramePr>
          <p:nvPr/>
        </p:nvGraphicFramePr>
        <p:xfrm>
          <a:off x="4243839" y="5170909"/>
          <a:ext cx="798386" cy="292583"/>
        </p:xfrm>
        <a:graphic>
          <a:graphicData uri="http://schemas.openxmlformats.org/drawingml/2006/table">
            <a:tbl>
              <a:tblPr/>
              <a:tblGrid>
                <a:gridCol w="586317">
                  <a:extLst>
                    <a:ext uri="{9D8B030D-6E8A-4147-A177-3AD203B41FA5}">
                      <a16:colId xmlns:a16="http://schemas.microsoft.com/office/drawing/2014/main" val="20000"/>
                    </a:ext>
                  </a:extLst>
                </a:gridCol>
                <a:gridCol w="212069">
                  <a:extLst>
                    <a:ext uri="{9D8B030D-6E8A-4147-A177-3AD203B41FA5}">
                      <a16:colId xmlns:a16="http://schemas.microsoft.com/office/drawing/2014/main" val="20001"/>
                    </a:ext>
                  </a:extLst>
                </a:gridCol>
              </a:tblGrid>
              <a:tr h="197656">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61" name="Table 61"/>
          <p:cNvGraphicFramePr>
            <a:graphicFrameLocks noGrp="1"/>
          </p:cNvGraphicFramePr>
          <p:nvPr/>
        </p:nvGraphicFramePr>
        <p:xfrm>
          <a:off x="6561027" y="5170909"/>
          <a:ext cx="1132750" cy="292583"/>
        </p:xfrm>
        <a:graphic>
          <a:graphicData uri="http://schemas.openxmlformats.org/drawingml/2006/table">
            <a:tbl>
              <a:tblPr/>
              <a:tblGrid>
                <a:gridCol w="831867">
                  <a:extLst>
                    <a:ext uri="{9D8B030D-6E8A-4147-A177-3AD203B41FA5}">
                      <a16:colId xmlns:a16="http://schemas.microsoft.com/office/drawing/2014/main" val="20000"/>
                    </a:ext>
                  </a:extLst>
                </a:gridCol>
                <a:gridCol w="300883">
                  <a:extLst>
                    <a:ext uri="{9D8B030D-6E8A-4147-A177-3AD203B41FA5}">
                      <a16:colId xmlns:a16="http://schemas.microsoft.com/office/drawing/2014/main" val="20001"/>
                    </a:ext>
                  </a:extLst>
                </a:gridCol>
              </a:tblGrid>
              <a:tr h="280435">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62" name="AutoShape 62"/>
          <p:cNvSpPr/>
          <p:nvPr/>
        </p:nvSpPr>
        <p:spPr>
          <a:xfrm>
            <a:off x="5800506" y="5394789"/>
            <a:ext cx="701281"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63" name="Table 63"/>
          <p:cNvGraphicFramePr>
            <a:graphicFrameLocks noGrp="1"/>
          </p:cNvGraphicFramePr>
          <p:nvPr/>
        </p:nvGraphicFramePr>
        <p:xfrm>
          <a:off x="737193" y="5201289"/>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64" name="AutoShape 64"/>
          <p:cNvSpPr/>
          <p:nvPr/>
        </p:nvSpPr>
        <p:spPr>
          <a:xfrm>
            <a:off x="1405263" y="5425169"/>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65" name="TextBox 65"/>
          <p:cNvSpPr txBox="1"/>
          <p:nvPr/>
        </p:nvSpPr>
        <p:spPr>
          <a:xfrm>
            <a:off x="2547638" y="4915592"/>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66" name="TextBox 66"/>
          <p:cNvSpPr txBox="1"/>
          <p:nvPr/>
        </p:nvSpPr>
        <p:spPr>
          <a:xfrm>
            <a:off x="4901967" y="4894544"/>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67" name="TextBox 67"/>
          <p:cNvSpPr txBox="1"/>
          <p:nvPr/>
        </p:nvSpPr>
        <p:spPr>
          <a:xfrm>
            <a:off x="7219155" y="4894544"/>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68" name="TextBox 68"/>
          <p:cNvSpPr txBox="1"/>
          <p:nvPr/>
        </p:nvSpPr>
        <p:spPr>
          <a:xfrm>
            <a:off x="689235" y="4707865"/>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69" name="Freeform 69"/>
          <p:cNvSpPr/>
          <p:nvPr/>
        </p:nvSpPr>
        <p:spPr>
          <a:xfrm>
            <a:off x="7990400" y="5238620"/>
            <a:ext cx="331002" cy="331002"/>
          </a:xfrm>
          <a:custGeom>
            <a:avLst/>
            <a:gdLst/>
            <a:ahLst/>
            <a:cxnLst/>
            <a:rect l="l" t="t" r="r" b="b"/>
            <a:pathLst>
              <a:path w="331002" h="331002">
                <a:moveTo>
                  <a:pt x="0" y="0"/>
                </a:moveTo>
                <a:lnTo>
                  <a:pt x="331002" y="0"/>
                </a:lnTo>
                <a:lnTo>
                  <a:pt x="331002" y="331002"/>
                </a:lnTo>
                <a:lnTo>
                  <a:pt x="0" y="331002"/>
                </a:lnTo>
                <a:lnTo>
                  <a:pt x="0" y="0"/>
                </a:lnTo>
                <a:close/>
              </a:path>
            </a:pathLst>
          </a:custGeom>
          <a:blipFill>
            <a:blip r:embed="rId8"/>
            <a:stretch>
              <a:fillRect/>
            </a:stretch>
          </a:blipFill>
        </p:spPr>
        <p:txBody>
          <a:bodyPr/>
          <a:lstStyle/>
          <a:p>
            <a:endParaRPr lang="en-PH"/>
          </a:p>
        </p:txBody>
      </p:sp>
      <p:sp>
        <p:nvSpPr>
          <p:cNvPr id="70" name="TextBox 70"/>
          <p:cNvSpPr txBox="1"/>
          <p:nvPr/>
        </p:nvSpPr>
        <p:spPr>
          <a:xfrm>
            <a:off x="7731146" y="4656545"/>
            <a:ext cx="874249" cy="461166"/>
          </a:xfrm>
          <a:prstGeom prst="rect">
            <a:avLst/>
          </a:prstGeom>
        </p:spPr>
        <p:txBody>
          <a:bodyPr lIns="0" tIns="0" rIns="0" bIns="0" rtlCol="0" anchor="t">
            <a:spAutoFit/>
          </a:bodyPr>
          <a:lstStyle/>
          <a:p>
            <a:pPr algn="ctr">
              <a:lnSpc>
                <a:spcPts val="1862"/>
              </a:lnSpc>
              <a:spcBef>
                <a:spcPct val="0"/>
              </a:spcBef>
            </a:pPr>
            <a:r>
              <a:rPr lang="en-US" sz="1330" b="1" i="1">
                <a:solidFill>
                  <a:srgbClr val="000000"/>
                </a:solidFill>
                <a:latin typeface="Open Sans Bold Italics"/>
                <a:ea typeface="Open Sans Bold Italics"/>
                <a:cs typeface="Open Sans Bold Italics"/>
                <a:sym typeface="Open Sans Bold Italics"/>
              </a:rPr>
              <a:t>Null Pointer</a:t>
            </a:r>
          </a:p>
        </p:txBody>
      </p:sp>
      <p:sp>
        <p:nvSpPr>
          <p:cNvPr id="71" name="TextBox 71"/>
          <p:cNvSpPr txBox="1"/>
          <p:nvPr/>
        </p:nvSpPr>
        <p:spPr>
          <a:xfrm>
            <a:off x="2301457" y="5289966"/>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X</a:t>
            </a:r>
          </a:p>
        </p:txBody>
      </p:sp>
      <p:sp>
        <p:nvSpPr>
          <p:cNvPr id="72" name="TextBox 72"/>
          <p:cNvSpPr txBox="1"/>
          <p:nvPr/>
        </p:nvSpPr>
        <p:spPr>
          <a:xfrm>
            <a:off x="4719939" y="5259511"/>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Y</a:t>
            </a:r>
          </a:p>
        </p:txBody>
      </p:sp>
      <p:sp>
        <p:nvSpPr>
          <p:cNvPr id="73" name="TextBox 73"/>
          <p:cNvSpPr txBox="1"/>
          <p:nvPr/>
        </p:nvSpPr>
        <p:spPr>
          <a:xfrm>
            <a:off x="6907446" y="5268918"/>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Z</a:t>
            </a:r>
          </a:p>
        </p:txBody>
      </p:sp>
      <p:sp>
        <p:nvSpPr>
          <p:cNvPr id="74" name="AutoShape 74"/>
          <p:cNvSpPr/>
          <p:nvPr/>
        </p:nvSpPr>
        <p:spPr>
          <a:xfrm>
            <a:off x="3347487" y="5407284"/>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75" name="Freeform 75"/>
          <p:cNvSpPr/>
          <p:nvPr/>
        </p:nvSpPr>
        <p:spPr>
          <a:xfrm>
            <a:off x="4257914" y="5878466"/>
            <a:ext cx="778803" cy="1157681"/>
          </a:xfrm>
          <a:custGeom>
            <a:avLst/>
            <a:gdLst/>
            <a:ahLst/>
            <a:cxnLst/>
            <a:rect l="l" t="t" r="r" b="b"/>
            <a:pathLst>
              <a:path w="778803" h="1157681">
                <a:moveTo>
                  <a:pt x="0" y="0"/>
                </a:moveTo>
                <a:lnTo>
                  <a:pt x="778803" y="0"/>
                </a:lnTo>
                <a:lnTo>
                  <a:pt x="778803" y="1157680"/>
                </a:lnTo>
                <a:lnTo>
                  <a:pt x="0" y="11576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76" name="AutoShape 76"/>
          <p:cNvSpPr/>
          <p:nvPr/>
        </p:nvSpPr>
        <p:spPr>
          <a:xfrm>
            <a:off x="1192034" y="8706640"/>
            <a:ext cx="3774271" cy="0"/>
          </a:xfrm>
          <a:prstGeom prst="line">
            <a:avLst/>
          </a:prstGeom>
          <a:ln w="19050" cap="flat">
            <a:solidFill>
              <a:srgbClr val="000000"/>
            </a:solidFill>
            <a:prstDash val="solid"/>
            <a:headEnd type="none" w="sm" len="sm"/>
            <a:tailEnd type="none" w="sm" len="sm"/>
          </a:ln>
        </p:spPr>
        <p:txBody>
          <a:bodyPr/>
          <a:lstStyle/>
          <a:p>
            <a:endParaRPr lang="en-PH"/>
          </a:p>
        </p:txBody>
      </p:sp>
      <p:sp>
        <p:nvSpPr>
          <p:cNvPr id="77" name="AutoShape 77"/>
          <p:cNvSpPr/>
          <p:nvPr/>
        </p:nvSpPr>
        <p:spPr>
          <a:xfrm>
            <a:off x="1192034" y="8136978"/>
            <a:ext cx="0" cy="569663"/>
          </a:xfrm>
          <a:prstGeom prst="line">
            <a:avLst/>
          </a:prstGeom>
          <a:ln w="19050" cap="flat">
            <a:solidFill>
              <a:srgbClr val="000000"/>
            </a:solidFill>
            <a:prstDash val="solid"/>
            <a:headEnd type="none" w="sm" len="sm"/>
            <a:tailEnd type="none" w="sm" len="sm"/>
          </a:ln>
        </p:spPr>
        <p:txBody>
          <a:bodyPr/>
          <a:lstStyle/>
          <a:p>
            <a:endParaRPr lang="en-PH"/>
          </a:p>
        </p:txBody>
      </p:sp>
      <p:sp>
        <p:nvSpPr>
          <p:cNvPr id="78" name="AutoShape 78"/>
          <p:cNvSpPr/>
          <p:nvPr/>
        </p:nvSpPr>
        <p:spPr>
          <a:xfrm flipV="1">
            <a:off x="4952119" y="8168043"/>
            <a:ext cx="0" cy="538597"/>
          </a:xfrm>
          <a:prstGeom prst="line">
            <a:avLst/>
          </a:prstGeom>
          <a:ln w="19050"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091974" y="3407299"/>
            <a:ext cx="8492794" cy="6692598"/>
            <a:chOff x="0" y="0"/>
            <a:chExt cx="2103689" cy="1657775"/>
          </a:xfrm>
        </p:grpSpPr>
        <p:sp>
          <p:nvSpPr>
            <p:cNvPr id="8" name="Freeform 8"/>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9" name="TextBox 9"/>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aphicFrame>
        <p:nvGraphicFramePr>
          <p:cNvPr id="10" name="Table 10"/>
          <p:cNvGraphicFramePr>
            <a:graphicFrameLocks noGrp="1"/>
          </p:cNvGraphicFramePr>
          <p:nvPr/>
        </p:nvGraphicFramePr>
        <p:xfrm>
          <a:off x="12441432" y="5123764"/>
          <a:ext cx="467743" cy="3691671"/>
        </p:xfrm>
        <a:graphic>
          <a:graphicData uri="http://schemas.openxmlformats.org/drawingml/2006/table">
            <a:tbl>
              <a:tblPr/>
              <a:tblGrid>
                <a:gridCol w="467743">
                  <a:extLst>
                    <a:ext uri="{9D8B030D-6E8A-4147-A177-3AD203B41FA5}">
                      <a16:colId xmlns:a16="http://schemas.microsoft.com/office/drawing/2014/main" val="20000"/>
                    </a:ext>
                  </a:extLst>
                </a:gridCol>
              </a:tblGrid>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61328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616529">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graphicFrame>
        <p:nvGraphicFramePr>
          <p:cNvPr id="11" name="Table 11"/>
          <p:cNvGraphicFramePr>
            <a:graphicFrameLocks noGrp="1"/>
          </p:cNvGraphicFramePr>
          <p:nvPr/>
        </p:nvGraphicFramePr>
        <p:xfrm>
          <a:off x="15481154" y="5123764"/>
          <a:ext cx="467743" cy="3694358"/>
        </p:xfrm>
        <a:graphic>
          <a:graphicData uri="http://schemas.openxmlformats.org/drawingml/2006/table">
            <a:tbl>
              <a:tblPr/>
              <a:tblGrid>
                <a:gridCol w="467743">
                  <a:extLst>
                    <a:ext uri="{9D8B030D-6E8A-4147-A177-3AD203B41FA5}">
                      <a16:colId xmlns:a16="http://schemas.microsoft.com/office/drawing/2014/main" val="20000"/>
                    </a:ext>
                  </a:extLst>
                </a:gridCol>
              </a:tblGrid>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5"/>
                  </a:ext>
                </a:extLst>
              </a:tr>
            </a:tbl>
          </a:graphicData>
        </a:graphic>
      </p:graphicFrame>
      <p:grpSp>
        <p:nvGrpSpPr>
          <p:cNvPr id="12" name="Group 12"/>
          <p:cNvGrpSpPr/>
          <p:nvPr/>
        </p:nvGrpSpPr>
        <p:grpSpPr>
          <a:xfrm>
            <a:off x="9447445" y="5447765"/>
            <a:ext cx="2376201" cy="849542"/>
            <a:chOff x="0" y="0"/>
            <a:chExt cx="812800" cy="290593"/>
          </a:xfrm>
        </p:grpSpPr>
        <p:sp>
          <p:nvSpPr>
            <p:cNvPr id="13" name="Freeform 13"/>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BB99FF"/>
            </a:solidFill>
          </p:spPr>
          <p:txBody>
            <a:bodyPr/>
            <a:lstStyle/>
            <a:p>
              <a:endParaRPr lang="en-PH"/>
            </a:p>
          </p:txBody>
        </p:sp>
        <p:sp>
          <p:nvSpPr>
            <p:cNvPr id="14" name="TextBox 14"/>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9447445" y="3543280"/>
            <a:ext cx="7722891" cy="694165"/>
            <a:chOff x="0" y="0"/>
            <a:chExt cx="1912982" cy="171947"/>
          </a:xfrm>
        </p:grpSpPr>
        <p:sp>
          <p:nvSpPr>
            <p:cNvPr id="16" name="Freeform 16"/>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17" name="TextBox 17"/>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grpSp>
        <p:nvGrpSpPr>
          <p:cNvPr id="18" name="Group 18"/>
          <p:cNvGrpSpPr/>
          <p:nvPr/>
        </p:nvGrpSpPr>
        <p:grpSpPr>
          <a:xfrm>
            <a:off x="400918" y="3370537"/>
            <a:ext cx="8492794" cy="6692598"/>
            <a:chOff x="0" y="0"/>
            <a:chExt cx="2103689" cy="1657775"/>
          </a:xfrm>
        </p:grpSpPr>
        <p:sp>
          <p:nvSpPr>
            <p:cNvPr id="19" name="Freeform 19"/>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20" name="TextBox 20"/>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776723" y="3543280"/>
            <a:ext cx="7722891" cy="694165"/>
            <a:chOff x="0" y="0"/>
            <a:chExt cx="1912982" cy="171947"/>
          </a:xfrm>
        </p:grpSpPr>
        <p:sp>
          <p:nvSpPr>
            <p:cNvPr id="22" name="Freeform 22"/>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23" name="TextBox 23"/>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graphicFrame>
        <p:nvGraphicFramePr>
          <p:cNvPr id="24" name="Table 24"/>
          <p:cNvGraphicFramePr>
            <a:graphicFrameLocks noGrp="1"/>
          </p:cNvGraphicFramePr>
          <p:nvPr/>
        </p:nvGraphicFramePr>
        <p:xfrm>
          <a:off x="1889509" y="7584636"/>
          <a:ext cx="885943" cy="292583"/>
        </p:xfrm>
        <a:graphic>
          <a:graphicData uri="http://schemas.openxmlformats.org/drawingml/2006/table">
            <a:tbl>
              <a:tblPr/>
              <a:tblGrid>
                <a:gridCol w="650617">
                  <a:extLst>
                    <a:ext uri="{9D8B030D-6E8A-4147-A177-3AD203B41FA5}">
                      <a16:colId xmlns:a16="http://schemas.microsoft.com/office/drawing/2014/main" val="20000"/>
                    </a:ext>
                  </a:extLst>
                </a:gridCol>
                <a:gridCol w="235326">
                  <a:extLst>
                    <a:ext uri="{9D8B030D-6E8A-4147-A177-3AD203B41FA5}">
                      <a16:colId xmlns:a16="http://schemas.microsoft.com/office/drawing/2014/main" val="20001"/>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alpha val="19608"/>
                      </a:srgbClr>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alpha val="19608"/>
                      </a:srgbClr>
                    </a:solidFill>
                  </a:tcPr>
                </a:tc>
                <a:extLst>
                  <a:ext uri="{0D108BD9-81ED-4DB2-BD59-A6C34878D82A}">
                    <a16:rowId xmlns:a16="http://schemas.microsoft.com/office/drawing/2014/main" val="10000"/>
                  </a:ext>
                </a:extLst>
              </a:tr>
            </a:tbl>
          </a:graphicData>
        </a:graphic>
      </p:graphicFrame>
      <p:graphicFrame>
        <p:nvGraphicFramePr>
          <p:cNvPr id="25" name="Table 25"/>
          <p:cNvGraphicFramePr>
            <a:graphicFrameLocks noGrp="1"/>
          </p:cNvGraphicFramePr>
          <p:nvPr/>
        </p:nvGraphicFramePr>
        <p:xfrm>
          <a:off x="4243839" y="7563588"/>
          <a:ext cx="798386" cy="292583"/>
        </p:xfrm>
        <a:graphic>
          <a:graphicData uri="http://schemas.openxmlformats.org/drawingml/2006/table">
            <a:tbl>
              <a:tblPr/>
              <a:tblGrid>
                <a:gridCol w="586317">
                  <a:extLst>
                    <a:ext uri="{9D8B030D-6E8A-4147-A177-3AD203B41FA5}">
                      <a16:colId xmlns:a16="http://schemas.microsoft.com/office/drawing/2014/main" val="20000"/>
                    </a:ext>
                  </a:extLst>
                </a:gridCol>
                <a:gridCol w="212069">
                  <a:extLst>
                    <a:ext uri="{9D8B030D-6E8A-4147-A177-3AD203B41FA5}">
                      <a16:colId xmlns:a16="http://schemas.microsoft.com/office/drawing/2014/main" val="20001"/>
                    </a:ext>
                  </a:extLst>
                </a:gridCol>
              </a:tblGrid>
              <a:tr h="197656">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26" name="Table 26"/>
          <p:cNvGraphicFramePr>
            <a:graphicFrameLocks noGrp="1"/>
          </p:cNvGraphicFramePr>
          <p:nvPr/>
        </p:nvGraphicFramePr>
        <p:xfrm>
          <a:off x="6561027" y="7563588"/>
          <a:ext cx="1132750" cy="292583"/>
        </p:xfrm>
        <a:graphic>
          <a:graphicData uri="http://schemas.openxmlformats.org/drawingml/2006/table">
            <a:tbl>
              <a:tblPr/>
              <a:tblGrid>
                <a:gridCol w="831867">
                  <a:extLst>
                    <a:ext uri="{9D8B030D-6E8A-4147-A177-3AD203B41FA5}">
                      <a16:colId xmlns:a16="http://schemas.microsoft.com/office/drawing/2014/main" val="20000"/>
                    </a:ext>
                  </a:extLst>
                </a:gridCol>
                <a:gridCol w="300883">
                  <a:extLst>
                    <a:ext uri="{9D8B030D-6E8A-4147-A177-3AD203B41FA5}">
                      <a16:colId xmlns:a16="http://schemas.microsoft.com/office/drawing/2014/main" val="20001"/>
                    </a:ext>
                  </a:extLst>
                </a:gridCol>
              </a:tblGrid>
              <a:tr h="280435">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27" name="AutoShape 27"/>
          <p:cNvSpPr/>
          <p:nvPr/>
        </p:nvSpPr>
        <p:spPr>
          <a:xfrm>
            <a:off x="5800506" y="7787468"/>
            <a:ext cx="701281"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28" name="Table 28"/>
          <p:cNvGraphicFramePr>
            <a:graphicFrameLocks noGrp="1"/>
          </p:cNvGraphicFramePr>
          <p:nvPr/>
        </p:nvGraphicFramePr>
        <p:xfrm>
          <a:off x="737193" y="7593968"/>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29" name="Freeform 29"/>
          <p:cNvSpPr/>
          <p:nvPr/>
        </p:nvSpPr>
        <p:spPr>
          <a:xfrm>
            <a:off x="7990400" y="7631299"/>
            <a:ext cx="331002" cy="331002"/>
          </a:xfrm>
          <a:custGeom>
            <a:avLst/>
            <a:gdLst/>
            <a:ahLst/>
            <a:cxnLst/>
            <a:rect l="l" t="t" r="r" b="b"/>
            <a:pathLst>
              <a:path w="331002" h="331002">
                <a:moveTo>
                  <a:pt x="0" y="0"/>
                </a:moveTo>
                <a:lnTo>
                  <a:pt x="331002" y="0"/>
                </a:lnTo>
                <a:lnTo>
                  <a:pt x="331002" y="331001"/>
                </a:lnTo>
                <a:lnTo>
                  <a:pt x="0" y="331001"/>
                </a:lnTo>
                <a:lnTo>
                  <a:pt x="0" y="0"/>
                </a:lnTo>
                <a:close/>
              </a:path>
            </a:pathLst>
          </a:custGeom>
          <a:blipFill>
            <a:blip r:embed="rId8"/>
            <a:stretch>
              <a:fillRect/>
            </a:stretch>
          </a:blipFill>
        </p:spPr>
        <p:txBody>
          <a:bodyPr/>
          <a:lstStyle/>
          <a:p>
            <a:endParaRPr lang="en-PH"/>
          </a:p>
        </p:txBody>
      </p:sp>
      <p:graphicFrame>
        <p:nvGraphicFramePr>
          <p:cNvPr id="30" name="Table 30"/>
          <p:cNvGraphicFramePr>
            <a:graphicFrameLocks noGrp="1"/>
          </p:cNvGraphicFramePr>
          <p:nvPr/>
        </p:nvGraphicFramePr>
        <p:xfrm>
          <a:off x="1889509" y="5191957"/>
          <a:ext cx="885943" cy="292583"/>
        </p:xfrm>
        <a:graphic>
          <a:graphicData uri="http://schemas.openxmlformats.org/drawingml/2006/table">
            <a:tbl>
              <a:tblPr/>
              <a:tblGrid>
                <a:gridCol w="650617">
                  <a:extLst>
                    <a:ext uri="{9D8B030D-6E8A-4147-A177-3AD203B41FA5}">
                      <a16:colId xmlns:a16="http://schemas.microsoft.com/office/drawing/2014/main" val="20000"/>
                    </a:ext>
                  </a:extLst>
                </a:gridCol>
                <a:gridCol w="235326">
                  <a:extLst>
                    <a:ext uri="{9D8B030D-6E8A-4147-A177-3AD203B41FA5}">
                      <a16:colId xmlns:a16="http://schemas.microsoft.com/office/drawing/2014/main" val="20001"/>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31" name="Table 31"/>
          <p:cNvGraphicFramePr>
            <a:graphicFrameLocks noGrp="1"/>
          </p:cNvGraphicFramePr>
          <p:nvPr/>
        </p:nvGraphicFramePr>
        <p:xfrm>
          <a:off x="4243839" y="5170909"/>
          <a:ext cx="798386" cy="292583"/>
        </p:xfrm>
        <a:graphic>
          <a:graphicData uri="http://schemas.openxmlformats.org/drawingml/2006/table">
            <a:tbl>
              <a:tblPr/>
              <a:tblGrid>
                <a:gridCol w="586317">
                  <a:extLst>
                    <a:ext uri="{9D8B030D-6E8A-4147-A177-3AD203B41FA5}">
                      <a16:colId xmlns:a16="http://schemas.microsoft.com/office/drawing/2014/main" val="20000"/>
                    </a:ext>
                  </a:extLst>
                </a:gridCol>
                <a:gridCol w="212069">
                  <a:extLst>
                    <a:ext uri="{9D8B030D-6E8A-4147-A177-3AD203B41FA5}">
                      <a16:colId xmlns:a16="http://schemas.microsoft.com/office/drawing/2014/main" val="20001"/>
                    </a:ext>
                  </a:extLst>
                </a:gridCol>
              </a:tblGrid>
              <a:tr h="197656">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32" name="Table 32"/>
          <p:cNvGraphicFramePr>
            <a:graphicFrameLocks noGrp="1"/>
          </p:cNvGraphicFramePr>
          <p:nvPr/>
        </p:nvGraphicFramePr>
        <p:xfrm>
          <a:off x="6561027" y="5170909"/>
          <a:ext cx="1132750" cy="292583"/>
        </p:xfrm>
        <a:graphic>
          <a:graphicData uri="http://schemas.openxmlformats.org/drawingml/2006/table">
            <a:tbl>
              <a:tblPr/>
              <a:tblGrid>
                <a:gridCol w="831867">
                  <a:extLst>
                    <a:ext uri="{9D8B030D-6E8A-4147-A177-3AD203B41FA5}">
                      <a16:colId xmlns:a16="http://schemas.microsoft.com/office/drawing/2014/main" val="20000"/>
                    </a:ext>
                  </a:extLst>
                </a:gridCol>
                <a:gridCol w="300883">
                  <a:extLst>
                    <a:ext uri="{9D8B030D-6E8A-4147-A177-3AD203B41FA5}">
                      <a16:colId xmlns:a16="http://schemas.microsoft.com/office/drawing/2014/main" val="20001"/>
                    </a:ext>
                  </a:extLst>
                </a:gridCol>
              </a:tblGrid>
              <a:tr h="280435">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33" name="AutoShape 33"/>
          <p:cNvSpPr/>
          <p:nvPr/>
        </p:nvSpPr>
        <p:spPr>
          <a:xfrm>
            <a:off x="5800506" y="5394789"/>
            <a:ext cx="701281"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34" name="Table 34"/>
          <p:cNvGraphicFramePr>
            <a:graphicFrameLocks noGrp="1"/>
          </p:cNvGraphicFramePr>
          <p:nvPr/>
        </p:nvGraphicFramePr>
        <p:xfrm>
          <a:off x="737193" y="5201289"/>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35" name="AutoShape 35"/>
          <p:cNvSpPr/>
          <p:nvPr/>
        </p:nvSpPr>
        <p:spPr>
          <a:xfrm>
            <a:off x="1405263" y="5425169"/>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36" name="Freeform 36"/>
          <p:cNvSpPr/>
          <p:nvPr/>
        </p:nvSpPr>
        <p:spPr>
          <a:xfrm>
            <a:off x="7990400" y="5238620"/>
            <a:ext cx="331002" cy="331002"/>
          </a:xfrm>
          <a:custGeom>
            <a:avLst/>
            <a:gdLst/>
            <a:ahLst/>
            <a:cxnLst/>
            <a:rect l="l" t="t" r="r" b="b"/>
            <a:pathLst>
              <a:path w="331002" h="331002">
                <a:moveTo>
                  <a:pt x="0" y="0"/>
                </a:moveTo>
                <a:lnTo>
                  <a:pt x="331002" y="0"/>
                </a:lnTo>
                <a:lnTo>
                  <a:pt x="331002" y="331002"/>
                </a:lnTo>
                <a:lnTo>
                  <a:pt x="0" y="331002"/>
                </a:lnTo>
                <a:lnTo>
                  <a:pt x="0" y="0"/>
                </a:lnTo>
                <a:close/>
              </a:path>
            </a:pathLst>
          </a:custGeom>
          <a:blipFill>
            <a:blip r:embed="rId8"/>
            <a:stretch>
              <a:fillRect/>
            </a:stretch>
          </a:blipFill>
        </p:spPr>
        <p:txBody>
          <a:bodyPr/>
          <a:lstStyle/>
          <a:p>
            <a:endParaRPr lang="en-PH"/>
          </a:p>
        </p:txBody>
      </p:sp>
      <p:sp>
        <p:nvSpPr>
          <p:cNvPr id="37" name="AutoShape 37"/>
          <p:cNvSpPr/>
          <p:nvPr/>
        </p:nvSpPr>
        <p:spPr>
          <a:xfrm>
            <a:off x="3347487" y="5407284"/>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38" name="Freeform 38"/>
          <p:cNvSpPr/>
          <p:nvPr/>
        </p:nvSpPr>
        <p:spPr>
          <a:xfrm>
            <a:off x="4257914" y="5878466"/>
            <a:ext cx="778803" cy="1157681"/>
          </a:xfrm>
          <a:custGeom>
            <a:avLst/>
            <a:gdLst/>
            <a:ahLst/>
            <a:cxnLst/>
            <a:rect l="l" t="t" r="r" b="b"/>
            <a:pathLst>
              <a:path w="778803" h="1157681">
                <a:moveTo>
                  <a:pt x="0" y="0"/>
                </a:moveTo>
                <a:lnTo>
                  <a:pt x="778803" y="0"/>
                </a:lnTo>
                <a:lnTo>
                  <a:pt x="778803" y="1157680"/>
                </a:lnTo>
                <a:lnTo>
                  <a:pt x="0" y="11576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39" name="AutoShape 39"/>
          <p:cNvSpPr/>
          <p:nvPr/>
        </p:nvSpPr>
        <p:spPr>
          <a:xfrm>
            <a:off x="1192034" y="8706640"/>
            <a:ext cx="3774271" cy="0"/>
          </a:xfrm>
          <a:prstGeom prst="line">
            <a:avLst/>
          </a:prstGeom>
          <a:ln w="19050" cap="flat">
            <a:solidFill>
              <a:srgbClr val="000000"/>
            </a:solidFill>
            <a:prstDash val="solid"/>
            <a:headEnd type="none" w="sm" len="sm"/>
            <a:tailEnd type="none" w="sm" len="sm"/>
          </a:ln>
        </p:spPr>
        <p:txBody>
          <a:bodyPr/>
          <a:lstStyle/>
          <a:p>
            <a:endParaRPr lang="en-PH"/>
          </a:p>
        </p:txBody>
      </p:sp>
      <p:sp>
        <p:nvSpPr>
          <p:cNvPr id="40" name="AutoShape 40"/>
          <p:cNvSpPr/>
          <p:nvPr/>
        </p:nvSpPr>
        <p:spPr>
          <a:xfrm>
            <a:off x="1192034" y="8136978"/>
            <a:ext cx="0" cy="569663"/>
          </a:xfrm>
          <a:prstGeom prst="line">
            <a:avLst/>
          </a:prstGeom>
          <a:ln w="19050" cap="flat">
            <a:solidFill>
              <a:srgbClr val="000000"/>
            </a:solidFill>
            <a:prstDash val="solid"/>
            <a:headEnd type="none" w="sm" len="sm"/>
            <a:tailEnd type="none" w="sm" len="sm"/>
          </a:ln>
        </p:spPr>
        <p:txBody>
          <a:bodyPr/>
          <a:lstStyle/>
          <a:p>
            <a:endParaRPr lang="en-PH"/>
          </a:p>
        </p:txBody>
      </p:sp>
      <p:sp>
        <p:nvSpPr>
          <p:cNvPr id="41" name="AutoShape 41"/>
          <p:cNvSpPr/>
          <p:nvPr/>
        </p:nvSpPr>
        <p:spPr>
          <a:xfrm flipV="1">
            <a:off x="4952119" y="8168043"/>
            <a:ext cx="0" cy="538597"/>
          </a:xfrm>
          <a:prstGeom prst="line">
            <a:avLst/>
          </a:prstGeom>
          <a:ln w="19050" cap="flat">
            <a:solidFill>
              <a:srgbClr val="000000"/>
            </a:solidFill>
            <a:prstDash val="solid"/>
            <a:headEnd type="none" w="sm" len="sm"/>
            <a:tailEnd type="arrow" w="med" len="sm"/>
          </a:ln>
        </p:spPr>
        <p:txBody>
          <a:bodyPr/>
          <a:lstStyle/>
          <a:p>
            <a:endParaRPr lang="en-PH"/>
          </a:p>
        </p:txBody>
      </p:sp>
      <p:sp>
        <p:nvSpPr>
          <p:cNvPr id="42" name="Freeform 42"/>
          <p:cNvSpPr/>
          <p:nvPr/>
        </p:nvSpPr>
        <p:spPr>
          <a:xfrm>
            <a:off x="12265563" y="6689510"/>
            <a:ext cx="136304" cy="673108"/>
          </a:xfrm>
          <a:custGeom>
            <a:avLst/>
            <a:gdLst/>
            <a:ahLst/>
            <a:cxnLst/>
            <a:rect l="l" t="t" r="r" b="b"/>
            <a:pathLst>
              <a:path w="136304" h="673108">
                <a:moveTo>
                  <a:pt x="0" y="0"/>
                </a:moveTo>
                <a:lnTo>
                  <a:pt x="136304" y="0"/>
                </a:lnTo>
                <a:lnTo>
                  <a:pt x="136304" y="673108"/>
                </a:lnTo>
                <a:lnTo>
                  <a:pt x="0" y="6731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PH"/>
          </a:p>
        </p:txBody>
      </p:sp>
      <p:sp>
        <p:nvSpPr>
          <p:cNvPr id="43" name="TextBox 43"/>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44" name="TextBox 44"/>
          <p:cNvSpPr txBox="1"/>
          <p:nvPr/>
        </p:nvSpPr>
        <p:spPr>
          <a:xfrm>
            <a:off x="384809" y="1938701"/>
            <a:ext cx="105957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Implementing a linked list as an array</a:t>
            </a:r>
          </a:p>
        </p:txBody>
      </p:sp>
      <p:sp>
        <p:nvSpPr>
          <p:cNvPr id="45" name="TextBox 45"/>
          <p:cNvSpPr txBox="1"/>
          <p:nvPr/>
        </p:nvSpPr>
        <p:spPr>
          <a:xfrm>
            <a:off x="384809" y="2702102"/>
            <a:ext cx="9699274"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Deleting the first element in the linked list. </a:t>
            </a:r>
          </a:p>
        </p:txBody>
      </p:sp>
      <p:sp>
        <p:nvSpPr>
          <p:cNvPr id="46" name="TextBox 46"/>
          <p:cNvSpPr txBox="1"/>
          <p:nvPr/>
        </p:nvSpPr>
        <p:spPr>
          <a:xfrm>
            <a:off x="14574036" y="5066614"/>
            <a:ext cx="55353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47" name="TextBox 47"/>
          <p:cNvSpPr txBox="1"/>
          <p:nvPr/>
        </p:nvSpPr>
        <p:spPr>
          <a:xfrm>
            <a:off x="14628690" y="5897507"/>
            <a:ext cx="444222"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48" name="TextBox 48"/>
          <p:cNvSpPr txBox="1"/>
          <p:nvPr/>
        </p:nvSpPr>
        <p:spPr>
          <a:xfrm>
            <a:off x="14581806" y="6724486"/>
            <a:ext cx="54576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49" name="TextBox 49"/>
          <p:cNvSpPr txBox="1"/>
          <p:nvPr/>
        </p:nvSpPr>
        <p:spPr>
          <a:xfrm>
            <a:off x="14588351" y="7494563"/>
            <a:ext cx="53921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[3]</a:t>
            </a:r>
          </a:p>
        </p:txBody>
      </p:sp>
      <p:sp>
        <p:nvSpPr>
          <p:cNvPr id="50" name="TextBox 50"/>
          <p:cNvSpPr txBox="1"/>
          <p:nvPr/>
        </p:nvSpPr>
        <p:spPr>
          <a:xfrm>
            <a:off x="14581806" y="8264640"/>
            <a:ext cx="56623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[4]</a:t>
            </a:r>
          </a:p>
        </p:txBody>
      </p:sp>
      <p:sp>
        <p:nvSpPr>
          <p:cNvPr id="51" name="TextBox 51"/>
          <p:cNvSpPr txBox="1"/>
          <p:nvPr/>
        </p:nvSpPr>
        <p:spPr>
          <a:xfrm>
            <a:off x="14608403" y="8976162"/>
            <a:ext cx="539633"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[5]</a:t>
            </a:r>
          </a:p>
        </p:txBody>
      </p:sp>
      <p:sp>
        <p:nvSpPr>
          <p:cNvPr id="52" name="TextBox 52"/>
          <p:cNvSpPr txBox="1"/>
          <p:nvPr/>
        </p:nvSpPr>
        <p:spPr>
          <a:xfrm>
            <a:off x="12958937" y="4577757"/>
            <a:ext cx="81475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Data</a:t>
            </a:r>
          </a:p>
        </p:txBody>
      </p:sp>
      <p:sp>
        <p:nvSpPr>
          <p:cNvPr id="53" name="TextBox 53"/>
          <p:cNvSpPr txBox="1"/>
          <p:nvPr/>
        </p:nvSpPr>
        <p:spPr>
          <a:xfrm>
            <a:off x="15746874" y="4577757"/>
            <a:ext cx="131832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Pointer</a:t>
            </a:r>
          </a:p>
        </p:txBody>
      </p:sp>
      <p:sp>
        <p:nvSpPr>
          <p:cNvPr id="54" name="TextBox 54"/>
          <p:cNvSpPr txBox="1"/>
          <p:nvPr/>
        </p:nvSpPr>
        <p:spPr>
          <a:xfrm>
            <a:off x="10084083" y="4399370"/>
            <a:ext cx="1102926" cy="943621"/>
          </a:xfrm>
          <a:prstGeom prst="rect">
            <a:avLst/>
          </a:prstGeom>
        </p:spPr>
        <p:txBody>
          <a:bodyPr lIns="0" tIns="0" rIns="0" bIns="0" rtlCol="0" anchor="t">
            <a:spAutoFit/>
          </a:bodyPr>
          <a:lstStyle/>
          <a:p>
            <a:pPr algn="ctr">
              <a:lnSpc>
                <a:spcPts val="3775"/>
              </a:lnSpc>
            </a:pPr>
            <a:r>
              <a:rPr lang="en-US" sz="2697">
                <a:solidFill>
                  <a:srgbClr val="000000"/>
                </a:solidFill>
                <a:latin typeface="Alatsi"/>
                <a:ea typeface="Alatsi"/>
                <a:cs typeface="Alatsi"/>
                <a:sym typeface="Alatsi"/>
              </a:rPr>
              <a:t>Start </a:t>
            </a:r>
          </a:p>
          <a:p>
            <a:pPr algn="ctr">
              <a:lnSpc>
                <a:spcPts val="3775"/>
              </a:lnSpc>
            </a:pPr>
            <a:r>
              <a:rPr lang="en-US" sz="2697">
                <a:solidFill>
                  <a:srgbClr val="000000"/>
                </a:solidFill>
                <a:latin typeface="Alatsi"/>
                <a:ea typeface="Alatsi"/>
                <a:cs typeface="Alatsi"/>
                <a:sym typeface="Alatsi"/>
              </a:rPr>
              <a:t>Pointer</a:t>
            </a:r>
          </a:p>
        </p:txBody>
      </p:sp>
      <p:sp>
        <p:nvSpPr>
          <p:cNvPr id="55" name="TextBox 55"/>
          <p:cNvSpPr txBox="1"/>
          <p:nvPr/>
        </p:nvSpPr>
        <p:spPr>
          <a:xfrm>
            <a:off x="9753348"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Array View</a:t>
            </a:r>
          </a:p>
        </p:txBody>
      </p:sp>
      <p:sp>
        <p:nvSpPr>
          <p:cNvPr id="56" name="TextBox 56"/>
          <p:cNvSpPr txBox="1"/>
          <p:nvPr/>
        </p:nvSpPr>
        <p:spPr>
          <a:xfrm>
            <a:off x="1082626"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Diagram View</a:t>
            </a:r>
          </a:p>
        </p:txBody>
      </p:sp>
      <p:sp>
        <p:nvSpPr>
          <p:cNvPr id="57" name="TextBox 57"/>
          <p:cNvSpPr txBox="1"/>
          <p:nvPr/>
        </p:nvSpPr>
        <p:spPr>
          <a:xfrm>
            <a:off x="2547638" y="7308271"/>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alpha val="19608"/>
                  </a:srgbClr>
                </a:solidFill>
                <a:latin typeface="Open Sans Bold"/>
                <a:ea typeface="Open Sans Bold"/>
                <a:cs typeface="Open Sans Bold"/>
                <a:sym typeface="Open Sans Bold"/>
              </a:rPr>
              <a:t>Node</a:t>
            </a:r>
          </a:p>
        </p:txBody>
      </p:sp>
      <p:sp>
        <p:nvSpPr>
          <p:cNvPr id="58" name="TextBox 58"/>
          <p:cNvSpPr txBox="1"/>
          <p:nvPr/>
        </p:nvSpPr>
        <p:spPr>
          <a:xfrm>
            <a:off x="4901967" y="7287223"/>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59" name="TextBox 59"/>
          <p:cNvSpPr txBox="1"/>
          <p:nvPr/>
        </p:nvSpPr>
        <p:spPr>
          <a:xfrm>
            <a:off x="7219155" y="7287223"/>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60" name="TextBox 60"/>
          <p:cNvSpPr txBox="1"/>
          <p:nvPr/>
        </p:nvSpPr>
        <p:spPr>
          <a:xfrm>
            <a:off x="689235" y="7100543"/>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61" name="TextBox 61"/>
          <p:cNvSpPr txBox="1"/>
          <p:nvPr/>
        </p:nvSpPr>
        <p:spPr>
          <a:xfrm>
            <a:off x="7731146" y="7049224"/>
            <a:ext cx="874249" cy="461166"/>
          </a:xfrm>
          <a:prstGeom prst="rect">
            <a:avLst/>
          </a:prstGeom>
        </p:spPr>
        <p:txBody>
          <a:bodyPr lIns="0" tIns="0" rIns="0" bIns="0" rtlCol="0" anchor="t">
            <a:spAutoFit/>
          </a:bodyPr>
          <a:lstStyle/>
          <a:p>
            <a:pPr algn="ctr">
              <a:lnSpc>
                <a:spcPts val="1862"/>
              </a:lnSpc>
              <a:spcBef>
                <a:spcPct val="0"/>
              </a:spcBef>
            </a:pPr>
            <a:r>
              <a:rPr lang="en-US" sz="1330" b="1" i="1">
                <a:solidFill>
                  <a:srgbClr val="000000"/>
                </a:solidFill>
                <a:latin typeface="Open Sans Bold Italics"/>
                <a:ea typeface="Open Sans Bold Italics"/>
                <a:cs typeface="Open Sans Bold Italics"/>
                <a:sym typeface="Open Sans Bold Italics"/>
              </a:rPr>
              <a:t>Null Pointer</a:t>
            </a:r>
          </a:p>
        </p:txBody>
      </p:sp>
      <p:sp>
        <p:nvSpPr>
          <p:cNvPr id="62" name="TextBox 62"/>
          <p:cNvSpPr txBox="1"/>
          <p:nvPr/>
        </p:nvSpPr>
        <p:spPr>
          <a:xfrm>
            <a:off x="2301457" y="7682645"/>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alpha val="19608"/>
                  </a:srgbClr>
                </a:solidFill>
                <a:latin typeface="Open Sans Bold"/>
                <a:ea typeface="Open Sans Bold"/>
                <a:cs typeface="Open Sans Bold"/>
                <a:sym typeface="Open Sans Bold"/>
              </a:rPr>
              <a:t>X</a:t>
            </a:r>
          </a:p>
        </p:txBody>
      </p:sp>
      <p:sp>
        <p:nvSpPr>
          <p:cNvPr id="63" name="TextBox 63"/>
          <p:cNvSpPr txBox="1"/>
          <p:nvPr/>
        </p:nvSpPr>
        <p:spPr>
          <a:xfrm>
            <a:off x="4719939" y="7652190"/>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Y</a:t>
            </a:r>
          </a:p>
        </p:txBody>
      </p:sp>
      <p:sp>
        <p:nvSpPr>
          <p:cNvPr id="64" name="TextBox 64"/>
          <p:cNvSpPr txBox="1"/>
          <p:nvPr/>
        </p:nvSpPr>
        <p:spPr>
          <a:xfrm>
            <a:off x="6907446" y="7661597"/>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Z</a:t>
            </a:r>
          </a:p>
        </p:txBody>
      </p:sp>
      <p:sp>
        <p:nvSpPr>
          <p:cNvPr id="65" name="TextBox 65"/>
          <p:cNvSpPr txBox="1"/>
          <p:nvPr/>
        </p:nvSpPr>
        <p:spPr>
          <a:xfrm>
            <a:off x="13223938" y="5146187"/>
            <a:ext cx="22028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Y</a:t>
            </a:r>
          </a:p>
        </p:txBody>
      </p:sp>
      <p:sp>
        <p:nvSpPr>
          <p:cNvPr id="66" name="TextBox 66"/>
          <p:cNvSpPr txBox="1"/>
          <p:nvPr/>
        </p:nvSpPr>
        <p:spPr>
          <a:xfrm>
            <a:off x="13231096" y="5924207"/>
            <a:ext cx="21454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Z</a:t>
            </a:r>
          </a:p>
        </p:txBody>
      </p:sp>
      <p:sp>
        <p:nvSpPr>
          <p:cNvPr id="67" name="TextBox 67"/>
          <p:cNvSpPr txBox="1"/>
          <p:nvPr/>
        </p:nvSpPr>
        <p:spPr>
          <a:xfrm>
            <a:off x="13192815" y="6669093"/>
            <a:ext cx="23215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X</a:t>
            </a:r>
          </a:p>
        </p:txBody>
      </p:sp>
      <p:sp>
        <p:nvSpPr>
          <p:cNvPr id="68" name="TextBox 68"/>
          <p:cNvSpPr txBox="1"/>
          <p:nvPr/>
        </p:nvSpPr>
        <p:spPr>
          <a:xfrm>
            <a:off x="10516818" y="5555470"/>
            <a:ext cx="237455" cy="546766"/>
          </a:xfrm>
          <a:prstGeom prst="rect">
            <a:avLst/>
          </a:prstGeom>
        </p:spPr>
        <p:txBody>
          <a:bodyPr lIns="0" tIns="0" rIns="0" bIns="0" rtlCol="0" anchor="t">
            <a:spAutoFit/>
          </a:bodyPr>
          <a:lstStyle/>
          <a:p>
            <a:pPr algn="ctr">
              <a:lnSpc>
                <a:spcPts val="4513"/>
              </a:lnSpc>
            </a:pPr>
            <a:r>
              <a:rPr lang="en-US" sz="3223">
                <a:solidFill>
                  <a:srgbClr val="FAFAFA"/>
                </a:solidFill>
                <a:latin typeface="Alatsi"/>
                <a:ea typeface="Alatsi"/>
                <a:cs typeface="Alatsi"/>
                <a:sym typeface="Alatsi"/>
              </a:rPr>
              <a:t>0</a:t>
            </a:r>
          </a:p>
        </p:txBody>
      </p:sp>
      <p:sp>
        <p:nvSpPr>
          <p:cNvPr id="69" name="TextBox 69"/>
          <p:cNvSpPr txBox="1"/>
          <p:nvPr/>
        </p:nvSpPr>
        <p:spPr>
          <a:xfrm>
            <a:off x="16287302" y="6659686"/>
            <a:ext cx="23747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70" name="TextBox 70"/>
          <p:cNvSpPr txBox="1"/>
          <p:nvPr/>
        </p:nvSpPr>
        <p:spPr>
          <a:xfrm>
            <a:off x="16315696" y="5086350"/>
            <a:ext cx="12816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71" name="TextBox 71"/>
          <p:cNvSpPr txBox="1"/>
          <p:nvPr/>
        </p:nvSpPr>
        <p:spPr>
          <a:xfrm>
            <a:off x="16248815" y="5873018"/>
            <a:ext cx="31444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72" name="TextBox 72"/>
          <p:cNvSpPr txBox="1"/>
          <p:nvPr/>
        </p:nvSpPr>
        <p:spPr>
          <a:xfrm>
            <a:off x="2547638" y="4915592"/>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73" name="TextBox 73"/>
          <p:cNvSpPr txBox="1"/>
          <p:nvPr/>
        </p:nvSpPr>
        <p:spPr>
          <a:xfrm>
            <a:off x="4901967" y="4894544"/>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74" name="TextBox 74"/>
          <p:cNvSpPr txBox="1"/>
          <p:nvPr/>
        </p:nvSpPr>
        <p:spPr>
          <a:xfrm>
            <a:off x="7219155" y="4894544"/>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75" name="TextBox 75"/>
          <p:cNvSpPr txBox="1"/>
          <p:nvPr/>
        </p:nvSpPr>
        <p:spPr>
          <a:xfrm>
            <a:off x="689235" y="4707865"/>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76" name="TextBox 76"/>
          <p:cNvSpPr txBox="1"/>
          <p:nvPr/>
        </p:nvSpPr>
        <p:spPr>
          <a:xfrm>
            <a:off x="7731146" y="4656545"/>
            <a:ext cx="874249" cy="461166"/>
          </a:xfrm>
          <a:prstGeom prst="rect">
            <a:avLst/>
          </a:prstGeom>
        </p:spPr>
        <p:txBody>
          <a:bodyPr lIns="0" tIns="0" rIns="0" bIns="0" rtlCol="0" anchor="t">
            <a:spAutoFit/>
          </a:bodyPr>
          <a:lstStyle/>
          <a:p>
            <a:pPr algn="ctr">
              <a:lnSpc>
                <a:spcPts val="1862"/>
              </a:lnSpc>
              <a:spcBef>
                <a:spcPct val="0"/>
              </a:spcBef>
            </a:pPr>
            <a:r>
              <a:rPr lang="en-US" sz="1330" b="1" i="1">
                <a:solidFill>
                  <a:srgbClr val="000000"/>
                </a:solidFill>
                <a:latin typeface="Open Sans Bold Italics"/>
                <a:ea typeface="Open Sans Bold Italics"/>
                <a:cs typeface="Open Sans Bold Italics"/>
                <a:sym typeface="Open Sans Bold Italics"/>
              </a:rPr>
              <a:t>Null Pointer</a:t>
            </a:r>
          </a:p>
        </p:txBody>
      </p:sp>
      <p:sp>
        <p:nvSpPr>
          <p:cNvPr id="77" name="TextBox 77"/>
          <p:cNvSpPr txBox="1"/>
          <p:nvPr/>
        </p:nvSpPr>
        <p:spPr>
          <a:xfrm>
            <a:off x="2301457" y="5289966"/>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X</a:t>
            </a:r>
          </a:p>
        </p:txBody>
      </p:sp>
      <p:sp>
        <p:nvSpPr>
          <p:cNvPr id="78" name="TextBox 78"/>
          <p:cNvSpPr txBox="1"/>
          <p:nvPr/>
        </p:nvSpPr>
        <p:spPr>
          <a:xfrm>
            <a:off x="4719939" y="5259511"/>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Y</a:t>
            </a:r>
          </a:p>
        </p:txBody>
      </p:sp>
      <p:sp>
        <p:nvSpPr>
          <p:cNvPr id="79" name="TextBox 79"/>
          <p:cNvSpPr txBox="1"/>
          <p:nvPr/>
        </p:nvSpPr>
        <p:spPr>
          <a:xfrm>
            <a:off x="6907446" y="5268918"/>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Z</a:t>
            </a:r>
          </a:p>
        </p:txBody>
      </p:sp>
      <p:sp>
        <p:nvSpPr>
          <p:cNvPr id="80" name="TextBox 80"/>
          <p:cNvSpPr txBox="1"/>
          <p:nvPr/>
        </p:nvSpPr>
        <p:spPr>
          <a:xfrm>
            <a:off x="10122438" y="6484858"/>
            <a:ext cx="2117838" cy="1589897"/>
          </a:xfrm>
          <a:prstGeom prst="rect">
            <a:avLst/>
          </a:prstGeom>
        </p:spPr>
        <p:txBody>
          <a:bodyPr lIns="0" tIns="0" rIns="0" bIns="0" rtlCol="0" anchor="t">
            <a:spAutoFit/>
          </a:bodyPr>
          <a:lstStyle/>
          <a:p>
            <a:pPr algn="ctr">
              <a:lnSpc>
                <a:spcPts val="2142"/>
              </a:lnSpc>
              <a:spcBef>
                <a:spcPct val="0"/>
              </a:spcBef>
            </a:pPr>
            <a:r>
              <a:rPr lang="en-US" sz="1530" b="1" i="1">
                <a:solidFill>
                  <a:srgbClr val="000000"/>
                </a:solidFill>
                <a:latin typeface="Open Sans Bold Italics"/>
                <a:ea typeface="Open Sans Bold Italics"/>
                <a:cs typeface="Open Sans Bold Italics"/>
                <a:sym typeface="Open Sans Bold Italics"/>
              </a:rPr>
              <a:t>Old data will still remain in the array, yet they are inaccessible as there is no pointer pointing to them.</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105957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Implementing a linked list as an array</a:t>
            </a:r>
          </a:p>
        </p:txBody>
      </p:sp>
      <p:sp>
        <p:nvSpPr>
          <p:cNvPr id="9" name="TextBox 9"/>
          <p:cNvSpPr txBox="1"/>
          <p:nvPr/>
        </p:nvSpPr>
        <p:spPr>
          <a:xfrm>
            <a:off x="384809" y="2702102"/>
            <a:ext cx="9699274"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Deleting the last element in the linked list. </a:t>
            </a:r>
          </a:p>
        </p:txBody>
      </p:sp>
      <p:grpSp>
        <p:nvGrpSpPr>
          <p:cNvPr id="10" name="Group 10"/>
          <p:cNvGrpSpPr/>
          <p:nvPr/>
        </p:nvGrpSpPr>
        <p:grpSpPr>
          <a:xfrm>
            <a:off x="9091974" y="3407299"/>
            <a:ext cx="8492794" cy="6692598"/>
            <a:chOff x="0" y="0"/>
            <a:chExt cx="2103689" cy="1657775"/>
          </a:xfrm>
        </p:grpSpPr>
        <p:sp>
          <p:nvSpPr>
            <p:cNvPr id="11" name="Freeform 11"/>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12" name="TextBox 12"/>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aphicFrame>
        <p:nvGraphicFramePr>
          <p:cNvPr id="13" name="Table 13"/>
          <p:cNvGraphicFramePr>
            <a:graphicFrameLocks noGrp="1"/>
          </p:cNvGraphicFramePr>
          <p:nvPr/>
        </p:nvGraphicFramePr>
        <p:xfrm>
          <a:off x="12441432" y="5123764"/>
          <a:ext cx="467743" cy="3691671"/>
        </p:xfrm>
        <a:graphic>
          <a:graphicData uri="http://schemas.openxmlformats.org/drawingml/2006/table">
            <a:tbl>
              <a:tblPr/>
              <a:tblGrid>
                <a:gridCol w="467743">
                  <a:extLst>
                    <a:ext uri="{9D8B030D-6E8A-4147-A177-3AD203B41FA5}">
                      <a16:colId xmlns:a16="http://schemas.microsoft.com/office/drawing/2014/main" val="20000"/>
                    </a:ext>
                  </a:extLst>
                </a:gridCol>
              </a:tblGrid>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61328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616529">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graphicFrame>
        <p:nvGraphicFramePr>
          <p:cNvPr id="14" name="Table 14"/>
          <p:cNvGraphicFramePr>
            <a:graphicFrameLocks noGrp="1"/>
          </p:cNvGraphicFramePr>
          <p:nvPr/>
        </p:nvGraphicFramePr>
        <p:xfrm>
          <a:off x="15481154" y="5123764"/>
          <a:ext cx="467743" cy="3694358"/>
        </p:xfrm>
        <a:graphic>
          <a:graphicData uri="http://schemas.openxmlformats.org/drawingml/2006/table">
            <a:tbl>
              <a:tblPr/>
              <a:tblGrid>
                <a:gridCol w="467743">
                  <a:extLst>
                    <a:ext uri="{9D8B030D-6E8A-4147-A177-3AD203B41FA5}">
                      <a16:colId xmlns:a16="http://schemas.microsoft.com/office/drawing/2014/main" val="20000"/>
                    </a:ext>
                  </a:extLst>
                </a:gridCol>
              </a:tblGrid>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5"/>
                  </a:ext>
                </a:extLst>
              </a:tr>
            </a:tbl>
          </a:graphicData>
        </a:graphic>
      </p:graphicFrame>
      <p:grpSp>
        <p:nvGrpSpPr>
          <p:cNvPr id="15" name="Group 15"/>
          <p:cNvGrpSpPr/>
          <p:nvPr/>
        </p:nvGrpSpPr>
        <p:grpSpPr>
          <a:xfrm>
            <a:off x="9447445" y="5447765"/>
            <a:ext cx="2376201" cy="849542"/>
            <a:chOff x="0" y="0"/>
            <a:chExt cx="812800" cy="290593"/>
          </a:xfrm>
        </p:grpSpPr>
        <p:sp>
          <p:nvSpPr>
            <p:cNvPr id="16" name="Freeform 16"/>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BB99FF"/>
            </a:solidFill>
          </p:spPr>
          <p:txBody>
            <a:bodyPr/>
            <a:lstStyle/>
            <a:p>
              <a:endParaRPr lang="en-PH"/>
            </a:p>
          </p:txBody>
        </p:sp>
        <p:sp>
          <p:nvSpPr>
            <p:cNvPr id="17" name="TextBox 17"/>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14574036" y="5066614"/>
            <a:ext cx="55353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19" name="TextBox 19"/>
          <p:cNvSpPr txBox="1"/>
          <p:nvPr/>
        </p:nvSpPr>
        <p:spPr>
          <a:xfrm>
            <a:off x="14628690" y="5897507"/>
            <a:ext cx="444222"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20" name="TextBox 20"/>
          <p:cNvSpPr txBox="1"/>
          <p:nvPr/>
        </p:nvSpPr>
        <p:spPr>
          <a:xfrm>
            <a:off x="14581806" y="6724486"/>
            <a:ext cx="54576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21" name="TextBox 21"/>
          <p:cNvSpPr txBox="1"/>
          <p:nvPr/>
        </p:nvSpPr>
        <p:spPr>
          <a:xfrm>
            <a:off x="14588351" y="7494563"/>
            <a:ext cx="53921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[3]</a:t>
            </a:r>
          </a:p>
        </p:txBody>
      </p:sp>
      <p:sp>
        <p:nvSpPr>
          <p:cNvPr id="22" name="TextBox 22"/>
          <p:cNvSpPr txBox="1"/>
          <p:nvPr/>
        </p:nvSpPr>
        <p:spPr>
          <a:xfrm>
            <a:off x="14581806" y="8264640"/>
            <a:ext cx="56623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[4]</a:t>
            </a:r>
          </a:p>
        </p:txBody>
      </p:sp>
      <p:sp>
        <p:nvSpPr>
          <p:cNvPr id="23" name="TextBox 23"/>
          <p:cNvSpPr txBox="1"/>
          <p:nvPr/>
        </p:nvSpPr>
        <p:spPr>
          <a:xfrm>
            <a:off x="14608403" y="8976162"/>
            <a:ext cx="539633"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[5]</a:t>
            </a:r>
          </a:p>
        </p:txBody>
      </p:sp>
      <p:sp>
        <p:nvSpPr>
          <p:cNvPr id="24" name="TextBox 24"/>
          <p:cNvSpPr txBox="1"/>
          <p:nvPr/>
        </p:nvSpPr>
        <p:spPr>
          <a:xfrm>
            <a:off x="12958937" y="4577757"/>
            <a:ext cx="81475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Data</a:t>
            </a:r>
          </a:p>
        </p:txBody>
      </p:sp>
      <p:sp>
        <p:nvSpPr>
          <p:cNvPr id="25" name="TextBox 25"/>
          <p:cNvSpPr txBox="1"/>
          <p:nvPr/>
        </p:nvSpPr>
        <p:spPr>
          <a:xfrm>
            <a:off x="15746874" y="4577757"/>
            <a:ext cx="131832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Pointer</a:t>
            </a:r>
          </a:p>
        </p:txBody>
      </p:sp>
      <p:sp>
        <p:nvSpPr>
          <p:cNvPr id="26" name="TextBox 26"/>
          <p:cNvSpPr txBox="1"/>
          <p:nvPr/>
        </p:nvSpPr>
        <p:spPr>
          <a:xfrm>
            <a:off x="10084083" y="4399370"/>
            <a:ext cx="1102926" cy="943621"/>
          </a:xfrm>
          <a:prstGeom prst="rect">
            <a:avLst/>
          </a:prstGeom>
        </p:spPr>
        <p:txBody>
          <a:bodyPr lIns="0" tIns="0" rIns="0" bIns="0" rtlCol="0" anchor="t">
            <a:spAutoFit/>
          </a:bodyPr>
          <a:lstStyle/>
          <a:p>
            <a:pPr algn="ctr">
              <a:lnSpc>
                <a:spcPts val="3775"/>
              </a:lnSpc>
            </a:pPr>
            <a:r>
              <a:rPr lang="en-US" sz="2697">
                <a:solidFill>
                  <a:srgbClr val="000000"/>
                </a:solidFill>
                <a:latin typeface="Alatsi"/>
                <a:ea typeface="Alatsi"/>
                <a:cs typeface="Alatsi"/>
                <a:sym typeface="Alatsi"/>
              </a:rPr>
              <a:t>Start </a:t>
            </a:r>
          </a:p>
          <a:p>
            <a:pPr algn="ctr">
              <a:lnSpc>
                <a:spcPts val="3775"/>
              </a:lnSpc>
            </a:pPr>
            <a:r>
              <a:rPr lang="en-US" sz="2697">
                <a:solidFill>
                  <a:srgbClr val="000000"/>
                </a:solidFill>
                <a:latin typeface="Alatsi"/>
                <a:ea typeface="Alatsi"/>
                <a:cs typeface="Alatsi"/>
                <a:sym typeface="Alatsi"/>
              </a:rPr>
              <a:t>Pointer</a:t>
            </a:r>
          </a:p>
        </p:txBody>
      </p:sp>
      <p:grpSp>
        <p:nvGrpSpPr>
          <p:cNvPr id="27" name="Group 27"/>
          <p:cNvGrpSpPr/>
          <p:nvPr/>
        </p:nvGrpSpPr>
        <p:grpSpPr>
          <a:xfrm>
            <a:off x="9447445" y="3543280"/>
            <a:ext cx="7722891" cy="694165"/>
            <a:chOff x="0" y="0"/>
            <a:chExt cx="1912982" cy="171947"/>
          </a:xfrm>
        </p:grpSpPr>
        <p:sp>
          <p:nvSpPr>
            <p:cNvPr id="28" name="Freeform 28"/>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29" name="TextBox 29"/>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9753348"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Array View</a:t>
            </a:r>
          </a:p>
        </p:txBody>
      </p:sp>
      <p:grpSp>
        <p:nvGrpSpPr>
          <p:cNvPr id="31" name="Group 31"/>
          <p:cNvGrpSpPr/>
          <p:nvPr/>
        </p:nvGrpSpPr>
        <p:grpSpPr>
          <a:xfrm>
            <a:off x="402307" y="3379944"/>
            <a:ext cx="8492794" cy="6692598"/>
            <a:chOff x="0" y="0"/>
            <a:chExt cx="2103689" cy="1657775"/>
          </a:xfrm>
        </p:grpSpPr>
        <p:sp>
          <p:nvSpPr>
            <p:cNvPr id="32" name="Freeform 32"/>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33" name="TextBox 33"/>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pSp>
        <p:nvGrpSpPr>
          <p:cNvPr id="34" name="Group 34"/>
          <p:cNvGrpSpPr/>
          <p:nvPr/>
        </p:nvGrpSpPr>
        <p:grpSpPr>
          <a:xfrm>
            <a:off x="776723" y="3543280"/>
            <a:ext cx="7722891" cy="694165"/>
            <a:chOff x="0" y="0"/>
            <a:chExt cx="1912982" cy="171947"/>
          </a:xfrm>
        </p:grpSpPr>
        <p:sp>
          <p:nvSpPr>
            <p:cNvPr id="35" name="Freeform 35"/>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36" name="TextBox 36"/>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7" name="TextBox 37"/>
          <p:cNvSpPr txBox="1"/>
          <p:nvPr/>
        </p:nvSpPr>
        <p:spPr>
          <a:xfrm>
            <a:off x="1082626"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Diagram View</a:t>
            </a:r>
          </a:p>
        </p:txBody>
      </p:sp>
      <p:sp>
        <p:nvSpPr>
          <p:cNvPr id="38" name="TextBox 38"/>
          <p:cNvSpPr txBox="1"/>
          <p:nvPr/>
        </p:nvSpPr>
        <p:spPr>
          <a:xfrm>
            <a:off x="13223938" y="5146187"/>
            <a:ext cx="22028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Y</a:t>
            </a:r>
          </a:p>
        </p:txBody>
      </p:sp>
      <p:sp>
        <p:nvSpPr>
          <p:cNvPr id="39" name="TextBox 39"/>
          <p:cNvSpPr txBox="1"/>
          <p:nvPr/>
        </p:nvSpPr>
        <p:spPr>
          <a:xfrm>
            <a:off x="13231096" y="5924207"/>
            <a:ext cx="21454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Z</a:t>
            </a:r>
          </a:p>
        </p:txBody>
      </p:sp>
      <p:sp>
        <p:nvSpPr>
          <p:cNvPr id="40" name="TextBox 40"/>
          <p:cNvSpPr txBox="1"/>
          <p:nvPr/>
        </p:nvSpPr>
        <p:spPr>
          <a:xfrm>
            <a:off x="13192815" y="6669093"/>
            <a:ext cx="23215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X</a:t>
            </a:r>
          </a:p>
        </p:txBody>
      </p:sp>
      <p:sp>
        <p:nvSpPr>
          <p:cNvPr id="41" name="TextBox 41"/>
          <p:cNvSpPr txBox="1"/>
          <p:nvPr/>
        </p:nvSpPr>
        <p:spPr>
          <a:xfrm>
            <a:off x="10520696" y="5555470"/>
            <a:ext cx="22969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42" name="TextBox 42"/>
          <p:cNvSpPr txBox="1"/>
          <p:nvPr/>
        </p:nvSpPr>
        <p:spPr>
          <a:xfrm>
            <a:off x="16287302" y="6659686"/>
            <a:ext cx="23747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43" name="TextBox 43"/>
          <p:cNvSpPr txBox="1"/>
          <p:nvPr/>
        </p:nvSpPr>
        <p:spPr>
          <a:xfrm>
            <a:off x="16315696" y="5086350"/>
            <a:ext cx="12816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44" name="TextBox 44"/>
          <p:cNvSpPr txBox="1"/>
          <p:nvPr/>
        </p:nvSpPr>
        <p:spPr>
          <a:xfrm>
            <a:off x="16248815" y="5873018"/>
            <a:ext cx="31444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graphicFrame>
        <p:nvGraphicFramePr>
          <p:cNvPr id="45" name="Table 45"/>
          <p:cNvGraphicFramePr>
            <a:graphicFrameLocks noGrp="1"/>
          </p:cNvGraphicFramePr>
          <p:nvPr/>
        </p:nvGraphicFramePr>
        <p:xfrm>
          <a:off x="1889509" y="5191957"/>
          <a:ext cx="885943" cy="292583"/>
        </p:xfrm>
        <a:graphic>
          <a:graphicData uri="http://schemas.openxmlformats.org/drawingml/2006/table">
            <a:tbl>
              <a:tblPr/>
              <a:tblGrid>
                <a:gridCol w="650617">
                  <a:extLst>
                    <a:ext uri="{9D8B030D-6E8A-4147-A177-3AD203B41FA5}">
                      <a16:colId xmlns:a16="http://schemas.microsoft.com/office/drawing/2014/main" val="20000"/>
                    </a:ext>
                  </a:extLst>
                </a:gridCol>
                <a:gridCol w="235326">
                  <a:extLst>
                    <a:ext uri="{9D8B030D-6E8A-4147-A177-3AD203B41FA5}">
                      <a16:colId xmlns:a16="http://schemas.microsoft.com/office/drawing/2014/main" val="20001"/>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46" name="Table 46"/>
          <p:cNvGraphicFramePr>
            <a:graphicFrameLocks noGrp="1"/>
          </p:cNvGraphicFramePr>
          <p:nvPr/>
        </p:nvGraphicFramePr>
        <p:xfrm>
          <a:off x="4243839" y="5170909"/>
          <a:ext cx="798386" cy="292583"/>
        </p:xfrm>
        <a:graphic>
          <a:graphicData uri="http://schemas.openxmlformats.org/drawingml/2006/table">
            <a:tbl>
              <a:tblPr/>
              <a:tblGrid>
                <a:gridCol w="586317">
                  <a:extLst>
                    <a:ext uri="{9D8B030D-6E8A-4147-A177-3AD203B41FA5}">
                      <a16:colId xmlns:a16="http://schemas.microsoft.com/office/drawing/2014/main" val="20000"/>
                    </a:ext>
                  </a:extLst>
                </a:gridCol>
                <a:gridCol w="212069">
                  <a:extLst>
                    <a:ext uri="{9D8B030D-6E8A-4147-A177-3AD203B41FA5}">
                      <a16:colId xmlns:a16="http://schemas.microsoft.com/office/drawing/2014/main" val="20001"/>
                    </a:ext>
                  </a:extLst>
                </a:gridCol>
              </a:tblGrid>
              <a:tr h="197656">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47" name="Table 47"/>
          <p:cNvGraphicFramePr>
            <a:graphicFrameLocks noGrp="1"/>
          </p:cNvGraphicFramePr>
          <p:nvPr/>
        </p:nvGraphicFramePr>
        <p:xfrm>
          <a:off x="6561027" y="5170909"/>
          <a:ext cx="1132750" cy="292583"/>
        </p:xfrm>
        <a:graphic>
          <a:graphicData uri="http://schemas.openxmlformats.org/drawingml/2006/table">
            <a:tbl>
              <a:tblPr/>
              <a:tblGrid>
                <a:gridCol w="831867">
                  <a:extLst>
                    <a:ext uri="{9D8B030D-6E8A-4147-A177-3AD203B41FA5}">
                      <a16:colId xmlns:a16="http://schemas.microsoft.com/office/drawing/2014/main" val="20000"/>
                    </a:ext>
                  </a:extLst>
                </a:gridCol>
                <a:gridCol w="300883">
                  <a:extLst>
                    <a:ext uri="{9D8B030D-6E8A-4147-A177-3AD203B41FA5}">
                      <a16:colId xmlns:a16="http://schemas.microsoft.com/office/drawing/2014/main" val="20001"/>
                    </a:ext>
                  </a:extLst>
                </a:gridCol>
              </a:tblGrid>
              <a:tr h="280435">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48" name="AutoShape 48"/>
          <p:cNvSpPr/>
          <p:nvPr/>
        </p:nvSpPr>
        <p:spPr>
          <a:xfrm>
            <a:off x="5800506" y="5394789"/>
            <a:ext cx="701281"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49" name="Table 49"/>
          <p:cNvGraphicFramePr>
            <a:graphicFrameLocks noGrp="1"/>
          </p:cNvGraphicFramePr>
          <p:nvPr/>
        </p:nvGraphicFramePr>
        <p:xfrm>
          <a:off x="737193" y="5201289"/>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50" name="AutoShape 50"/>
          <p:cNvSpPr/>
          <p:nvPr/>
        </p:nvSpPr>
        <p:spPr>
          <a:xfrm>
            <a:off x="1405263" y="5425169"/>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51" name="TextBox 51"/>
          <p:cNvSpPr txBox="1"/>
          <p:nvPr/>
        </p:nvSpPr>
        <p:spPr>
          <a:xfrm>
            <a:off x="2547638" y="4915592"/>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52" name="TextBox 52"/>
          <p:cNvSpPr txBox="1"/>
          <p:nvPr/>
        </p:nvSpPr>
        <p:spPr>
          <a:xfrm>
            <a:off x="4901967" y="4894544"/>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53" name="TextBox 53"/>
          <p:cNvSpPr txBox="1"/>
          <p:nvPr/>
        </p:nvSpPr>
        <p:spPr>
          <a:xfrm>
            <a:off x="7219155" y="4894544"/>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54" name="TextBox 54"/>
          <p:cNvSpPr txBox="1"/>
          <p:nvPr/>
        </p:nvSpPr>
        <p:spPr>
          <a:xfrm>
            <a:off x="689235" y="4707865"/>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55" name="Freeform 55"/>
          <p:cNvSpPr/>
          <p:nvPr/>
        </p:nvSpPr>
        <p:spPr>
          <a:xfrm>
            <a:off x="7990400" y="5238620"/>
            <a:ext cx="331002" cy="331002"/>
          </a:xfrm>
          <a:custGeom>
            <a:avLst/>
            <a:gdLst/>
            <a:ahLst/>
            <a:cxnLst/>
            <a:rect l="l" t="t" r="r" b="b"/>
            <a:pathLst>
              <a:path w="331002" h="331002">
                <a:moveTo>
                  <a:pt x="0" y="0"/>
                </a:moveTo>
                <a:lnTo>
                  <a:pt x="331002" y="0"/>
                </a:lnTo>
                <a:lnTo>
                  <a:pt x="331002" y="331002"/>
                </a:lnTo>
                <a:lnTo>
                  <a:pt x="0" y="331002"/>
                </a:lnTo>
                <a:lnTo>
                  <a:pt x="0" y="0"/>
                </a:lnTo>
                <a:close/>
              </a:path>
            </a:pathLst>
          </a:custGeom>
          <a:blipFill>
            <a:blip r:embed="rId8"/>
            <a:stretch>
              <a:fillRect/>
            </a:stretch>
          </a:blipFill>
        </p:spPr>
        <p:txBody>
          <a:bodyPr/>
          <a:lstStyle/>
          <a:p>
            <a:endParaRPr lang="en-PH"/>
          </a:p>
        </p:txBody>
      </p:sp>
      <p:sp>
        <p:nvSpPr>
          <p:cNvPr id="56" name="TextBox 56"/>
          <p:cNvSpPr txBox="1"/>
          <p:nvPr/>
        </p:nvSpPr>
        <p:spPr>
          <a:xfrm>
            <a:off x="7731146" y="4656545"/>
            <a:ext cx="874249" cy="461166"/>
          </a:xfrm>
          <a:prstGeom prst="rect">
            <a:avLst/>
          </a:prstGeom>
        </p:spPr>
        <p:txBody>
          <a:bodyPr lIns="0" tIns="0" rIns="0" bIns="0" rtlCol="0" anchor="t">
            <a:spAutoFit/>
          </a:bodyPr>
          <a:lstStyle/>
          <a:p>
            <a:pPr algn="ctr">
              <a:lnSpc>
                <a:spcPts val="1862"/>
              </a:lnSpc>
              <a:spcBef>
                <a:spcPct val="0"/>
              </a:spcBef>
            </a:pPr>
            <a:r>
              <a:rPr lang="en-US" sz="1330" b="1" i="1">
                <a:solidFill>
                  <a:srgbClr val="000000"/>
                </a:solidFill>
                <a:latin typeface="Open Sans Bold Italics"/>
                <a:ea typeface="Open Sans Bold Italics"/>
                <a:cs typeface="Open Sans Bold Italics"/>
                <a:sym typeface="Open Sans Bold Italics"/>
              </a:rPr>
              <a:t>Null Pointer</a:t>
            </a:r>
          </a:p>
        </p:txBody>
      </p:sp>
      <p:sp>
        <p:nvSpPr>
          <p:cNvPr id="57" name="TextBox 57"/>
          <p:cNvSpPr txBox="1"/>
          <p:nvPr/>
        </p:nvSpPr>
        <p:spPr>
          <a:xfrm>
            <a:off x="2301457" y="5289966"/>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X</a:t>
            </a:r>
          </a:p>
        </p:txBody>
      </p:sp>
      <p:sp>
        <p:nvSpPr>
          <p:cNvPr id="58" name="TextBox 58"/>
          <p:cNvSpPr txBox="1"/>
          <p:nvPr/>
        </p:nvSpPr>
        <p:spPr>
          <a:xfrm>
            <a:off x="4719939" y="5259511"/>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Y</a:t>
            </a:r>
          </a:p>
        </p:txBody>
      </p:sp>
      <p:sp>
        <p:nvSpPr>
          <p:cNvPr id="59" name="TextBox 59"/>
          <p:cNvSpPr txBox="1"/>
          <p:nvPr/>
        </p:nvSpPr>
        <p:spPr>
          <a:xfrm>
            <a:off x="6907446" y="5268918"/>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Z</a:t>
            </a:r>
          </a:p>
        </p:txBody>
      </p:sp>
      <p:sp>
        <p:nvSpPr>
          <p:cNvPr id="60" name="AutoShape 60"/>
          <p:cNvSpPr/>
          <p:nvPr/>
        </p:nvSpPr>
        <p:spPr>
          <a:xfrm>
            <a:off x="3347487" y="5407284"/>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61" name="Freeform 61"/>
          <p:cNvSpPr/>
          <p:nvPr/>
        </p:nvSpPr>
        <p:spPr>
          <a:xfrm>
            <a:off x="4257914" y="5878466"/>
            <a:ext cx="778803" cy="1157681"/>
          </a:xfrm>
          <a:custGeom>
            <a:avLst/>
            <a:gdLst/>
            <a:ahLst/>
            <a:cxnLst/>
            <a:rect l="l" t="t" r="r" b="b"/>
            <a:pathLst>
              <a:path w="778803" h="1157681">
                <a:moveTo>
                  <a:pt x="0" y="0"/>
                </a:moveTo>
                <a:lnTo>
                  <a:pt x="778803" y="0"/>
                </a:lnTo>
                <a:lnTo>
                  <a:pt x="778803" y="1157680"/>
                </a:lnTo>
                <a:lnTo>
                  <a:pt x="0" y="11576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graphicFrame>
        <p:nvGraphicFramePr>
          <p:cNvPr id="62" name="Table 62"/>
          <p:cNvGraphicFramePr>
            <a:graphicFrameLocks noGrp="1"/>
          </p:cNvGraphicFramePr>
          <p:nvPr/>
        </p:nvGraphicFramePr>
        <p:xfrm>
          <a:off x="2840086" y="7722190"/>
          <a:ext cx="885943" cy="292583"/>
        </p:xfrm>
        <a:graphic>
          <a:graphicData uri="http://schemas.openxmlformats.org/drawingml/2006/table">
            <a:tbl>
              <a:tblPr/>
              <a:tblGrid>
                <a:gridCol w="650617">
                  <a:extLst>
                    <a:ext uri="{9D8B030D-6E8A-4147-A177-3AD203B41FA5}">
                      <a16:colId xmlns:a16="http://schemas.microsoft.com/office/drawing/2014/main" val="20000"/>
                    </a:ext>
                  </a:extLst>
                </a:gridCol>
                <a:gridCol w="235326">
                  <a:extLst>
                    <a:ext uri="{9D8B030D-6E8A-4147-A177-3AD203B41FA5}">
                      <a16:colId xmlns:a16="http://schemas.microsoft.com/office/drawing/2014/main" val="20001"/>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63" name="Table 63"/>
          <p:cNvGraphicFramePr>
            <a:graphicFrameLocks noGrp="1"/>
          </p:cNvGraphicFramePr>
          <p:nvPr/>
        </p:nvGraphicFramePr>
        <p:xfrm>
          <a:off x="5194415" y="7701141"/>
          <a:ext cx="798386" cy="292583"/>
        </p:xfrm>
        <a:graphic>
          <a:graphicData uri="http://schemas.openxmlformats.org/drawingml/2006/table">
            <a:tbl>
              <a:tblPr/>
              <a:tblGrid>
                <a:gridCol w="586317">
                  <a:extLst>
                    <a:ext uri="{9D8B030D-6E8A-4147-A177-3AD203B41FA5}">
                      <a16:colId xmlns:a16="http://schemas.microsoft.com/office/drawing/2014/main" val="20000"/>
                    </a:ext>
                  </a:extLst>
                </a:gridCol>
                <a:gridCol w="212069">
                  <a:extLst>
                    <a:ext uri="{9D8B030D-6E8A-4147-A177-3AD203B41FA5}">
                      <a16:colId xmlns:a16="http://schemas.microsoft.com/office/drawing/2014/main" val="20001"/>
                    </a:ext>
                  </a:extLst>
                </a:gridCol>
              </a:tblGrid>
              <a:tr h="197656">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64" name="Table 64"/>
          <p:cNvGraphicFramePr>
            <a:graphicFrameLocks noGrp="1"/>
          </p:cNvGraphicFramePr>
          <p:nvPr/>
        </p:nvGraphicFramePr>
        <p:xfrm>
          <a:off x="1687769" y="7731521"/>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65" name="AutoShape 65"/>
          <p:cNvSpPr/>
          <p:nvPr/>
        </p:nvSpPr>
        <p:spPr>
          <a:xfrm>
            <a:off x="2355840" y="7955401"/>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66" name="TextBox 66"/>
          <p:cNvSpPr txBox="1"/>
          <p:nvPr/>
        </p:nvSpPr>
        <p:spPr>
          <a:xfrm>
            <a:off x="3498214" y="7445824"/>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67" name="TextBox 67"/>
          <p:cNvSpPr txBox="1"/>
          <p:nvPr/>
        </p:nvSpPr>
        <p:spPr>
          <a:xfrm>
            <a:off x="5852544" y="7424776"/>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68" name="TextBox 68"/>
          <p:cNvSpPr txBox="1"/>
          <p:nvPr/>
        </p:nvSpPr>
        <p:spPr>
          <a:xfrm>
            <a:off x="1639812" y="7238097"/>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69" name="TextBox 69"/>
          <p:cNvSpPr txBox="1"/>
          <p:nvPr/>
        </p:nvSpPr>
        <p:spPr>
          <a:xfrm>
            <a:off x="3252033" y="7820198"/>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X</a:t>
            </a:r>
          </a:p>
        </p:txBody>
      </p:sp>
      <p:sp>
        <p:nvSpPr>
          <p:cNvPr id="70" name="TextBox 70"/>
          <p:cNvSpPr txBox="1"/>
          <p:nvPr/>
        </p:nvSpPr>
        <p:spPr>
          <a:xfrm>
            <a:off x="5670516" y="7789743"/>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Y</a:t>
            </a:r>
          </a:p>
        </p:txBody>
      </p:sp>
      <p:sp>
        <p:nvSpPr>
          <p:cNvPr id="71" name="AutoShape 71"/>
          <p:cNvSpPr/>
          <p:nvPr/>
        </p:nvSpPr>
        <p:spPr>
          <a:xfrm>
            <a:off x="4298064" y="7937516"/>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72" name="Freeform 72"/>
          <p:cNvSpPr/>
          <p:nvPr/>
        </p:nvSpPr>
        <p:spPr>
          <a:xfrm>
            <a:off x="6604159" y="7759192"/>
            <a:ext cx="331002" cy="331002"/>
          </a:xfrm>
          <a:custGeom>
            <a:avLst/>
            <a:gdLst/>
            <a:ahLst/>
            <a:cxnLst/>
            <a:rect l="l" t="t" r="r" b="b"/>
            <a:pathLst>
              <a:path w="331002" h="331002">
                <a:moveTo>
                  <a:pt x="0" y="0"/>
                </a:moveTo>
                <a:lnTo>
                  <a:pt x="331002" y="0"/>
                </a:lnTo>
                <a:lnTo>
                  <a:pt x="331002" y="331002"/>
                </a:lnTo>
                <a:lnTo>
                  <a:pt x="0" y="331002"/>
                </a:lnTo>
                <a:lnTo>
                  <a:pt x="0" y="0"/>
                </a:lnTo>
                <a:close/>
              </a:path>
            </a:pathLst>
          </a:custGeom>
          <a:blipFill>
            <a:blip r:embed="rId8"/>
            <a:stretch>
              <a:fillRect/>
            </a:stretch>
          </a:blipFill>
        </p:spPr>
        <p:txBody>
          <a:bodyPr/>
          <a:lstStyle/>
          <a:p>
            <a:endParaRPr lang="en-PH"/>
          </a:p>
        </p:txBody>
      </p:sp>
      <p:sp>
        <p:nvSpPr>
          <p:cNvPr id="73" name="TextBox 73"/>
          <p:cNvSpPr txBox="1"/>
          <p:nvPr/>
        </p:nvSpPr>
        <p:spPr>
          <a:xfrm>
            <a:off x="6344906" y="7177118"/>
            <a:ext cx="874249" cy="461166"/>
          </a:xfrm>
          <a:prstGeom prst="rect">
            <a:avLst/>
          </a:prstGeom>
        </p:spPr>
        <p:txBody>
          <a:bodyPr lIns="0" tIns="0" rIns="0" bIns="0" rtlCol="0" anchor="t">
            <a:spAutoFit/>
          </a:bodyPr>
          <a:lstStyle/>
          <a:p>
            <a:pPr algn="ctr">
              <a:lnSpc>
                <a:spcPts val="1862"/>
              </a:lnSpc>
              <a:spcBef>
                <a:spcPct val="0"/>
              </a:spcBef>
            </a:pPr>
            <a:r>
              <a:rPr lang="en-US" sz="1330" b="1" i="1">
                <a:solidFill>
                  <a:srgbClr val="000000"/>
                </a:solidFill>
                <a:latin typeface="Open Sans Bold Italics"/>
                <a:ea typeface="Open Sans Bold Italics"/>
                <a:cs typeface="Open Sans Bold Italics"/>
                <a:sym typeface="Open Sans Bold Italics"/>
              </a:rPr>
              <a:t>Null Pointer</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105957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Implementing a linked list as an array</a:t>
            </a:r>
          </a:p>
        </p:txBody>
      </p:sp>
      <p:sp>
        <p:nvSpPr>
          <p:cNvPr id="9" name="TextBox 9"/>
          <p:cNvSpPr txBox="1"/>
          <p:nvPr/>
        </p:nvSpPr>
        <p:spPr>
          <a:xfrm>
            <a:off x="384809" y="2702102"/>
            <a:ext cx="9699274"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Deleting the last element in the linked list. </a:t>
            </a:r>
          </a:p>
        </p:txBody>
      </p:sp>
      <p:grpSp>
        <p:nvGrpSpPr>
          <p:cNvPr id="10" name="Group 10"/>
          <p:cNvGrpSpPr/>
          <p:nvPr/>
        </p:nvGrpSpPr>
        <p:grpSpPr>
          <a:xfrm>
            <a:off x="9091974" y="3407299"/>
            <a:ext cx="8492794" cy="6692598"/>
            <a:chOff x="0" y="0"/>
            <a:chExt cx="2103689" cy="1657775"/>
          </a:xfrm>
        </p:grpSpPr>
        <p:sp>
          <p:nvSpPr>
            <p:cNvPr id="11" name="Freeform 11"/>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12" name="TextBox 12"/>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aphicFrame>
        <p:nvGraphicFramePr>
          <p:cNvPr id="13" name="Table 13"/>
          <p:cNvGraphicFramePr>
            <a:graphicFrameLocks noGrp="1"/>
          </p:cNvGraphicFramePr>
          <p:nvPr/>
        </p:nvGraphicFramePr>
        <p:xfrm>
          <a:off x="12441432" y="5123764"/>
          <a:ext cx="467743" cy="3691671"/>
        </p:xfrm>
        <a:graphic>
          <a:graphicData uri="http://schemas.openxmlformats.org/drawingml/2006/table">
            <a:tbl>
              <a:tblPr/>
              <a:tblGrid>
                <a:gridCol w="467743">
                  <a:extLst>
                    <a:ext uri="{9D8B030D-6E8A-4147-A177-3AD203B41FA5}">
                      <a16:colId xmlns:a16="http://schemas.microsoft.com/office/drawing/2014/main" val="20000"/>
                    </a:ext>
                  </a:extLst>
                </a:gridCol>
              </a:tblGrid>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61328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612677">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61825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616529">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graphicFrame>
        <p:nvGraphicFramePr>
          <p:cNvPr id="14" name="Table 14"/>
          <p:cNvGraphicFramePr>
            <a:graphicFrameLocks noGrp="1"/>
          </p:cNvGraphicFramePr>
          <p:nvPr/>
        </p:nvGraphicFramePr>
        <p:xfrm>
          <a:off x="15481154" y="5123764"/>
          <a:ext cx="467743" cy="3694358"/>
        </p:xfrm>
        <a:graphic>
          <a:graphicData uri="http://schemas.openxmlformats.org/drawingml/2006/table">
            <a:tbl>
              <a:tblPr/>
              <a:tblGrid>
                <a:gridCol w="467743">
                  <a:extLst>
                    <a:ext uri="{9D8B030D-6E8A-4147-A177-3AD203B41FA5}">
                      <a16:colId xmlns:a16="http://schemas.microsoft.com/office/drawing/2014/main" val="20000"/>
                    </a:ext>
                  </a:extLst>
                </a:gridCol>
              </a:tblGrid>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612584">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618160">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r h="616435">
                <a:tc>
                  <a:txBody>
                    <a:bodyPr/>
                    <a:lstStyle/>
                    <a:p>
                      <a:pPr algn="ctr">
                        <a:lnSpc>
                          <a:spcPts val="1721"/>
                        </a:lnSpc>
                        <a:defRPr/>
                      </a:pPr>
                      <a:endParaRPr lang="en-US" sz="1100"/>
                    </a:p>
                  </a:txBody>
                  <a:tcPr marL="156037" marR="156037" marT="156037" marB="15603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5"/>
                  </a:ext>
                </a:extLst>
              </a:tr>
            </a:tbl>
          </a:graphicData>
        </a:graphic>
      </p:graphicFrame>
      <p:grpSp>
        <p:nvGrpSpPr>
          <p:cNvPr id="15" name="Group 15"/>
          <p:cNvGrpSpPr/>
          <p:nvPr/>
        </p:nvGrpSpPr>
        <p:grpSpPr>
          <a:xfrm>
            <a:off x="9447445" y="5447765"/>
            <a:ext cx="2376201" cy="849542"/>
            <a:chOff x="0" y="0"/>
            <a:chExt cx="812800" cy="290593"/>
          </a:xfrm>
        </p:grpSpPr>
        <p:sp>
          <p:nvSpPr>
            <p:cNvPr id="16" name="Freeform 16"/>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BB99FF"/>
            </a:solidFill>
          </p:spPr>
          <p:txBody>
            <a:bodyPr/>
            <a:lstStyle/>
            <a:p>
              <a:endParaRPr lang="en-PH"/>
            </a:p>
          </p:txBody>
        </p:sp>
        <p:sp>
          <p:nvSpPr>
            <p:cNvPr id="17" name="TextBox 17"/>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14574036" y="5066614"/>
            <a:ext cx="553531"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19" name="TextBox 19"/>
          <p:cNvSpPr txBox="1"/>
          <p:nvPr/>
        </p:nvSpPr>
        <p:spPr>
          <a:xfrm>
            <a:off x="14628690" y="5897507"/>
            <a:ext cx="444222"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sp>
        <p:nvSpPr>
          <p:cNvPr id="20" name="TextBox 20"/>
          <p:cNvSpPr txBox="1"/>
          <p:nvPr/>
        </p:nvSpPr>
        <p:spPr>
          <a:xfrm>
            <a:off x="14581806" y="6724486"/>
            <a:ext cx="54576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21" name="TextBox 21"/>
          <p:cNvSpPr txBox="1"/>
          <p:nvPr/>
        </p:nvSpPr>
        <p:spPr>
          <a:xfrm>
            <a:off x="14588351" y="7494563"/>
            <a:ext cx="53921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[3]</a:t>
            </a:r>
          </a:p>
        </p:txBody>
      </p:sp>
      <p:sp>
        <p:nvSpPr>
          <p:cNvPr id="22" name="TextBox 22"/>
          <p:cNvSpPr txBox="1"/>
          <p:nvPr/>
        </p:nvSpPr>
        <p:spPr>
          <a:xfrm>
            <a:off x="14581806" y="8264640"/>
            <a:ext cx="56623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[4]</a:t>
            </a:r>
          </a:p>
        </p:txBody>
      </p:sp>
      <p:sp>
        <p:nvSpPr>
          <p:cNvPr id="23" name="TextBox 23"/>
          <p:cNvSpPr txBox="1"/>
          <p:nvPr/>
        </p:nvSpPr>
        <p:spPr>
          <a:xfrm>
            <a:off x="14608403" y="8976162"/>
            <a:ext cx="539633"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[5]</a:t>
            </a:r>
          </a:p>
        </p:txBody>
      </p:sp>
      <p:sp>
        <p:nvSpPr>
          <p:cNvPr id="24" name="TextBox 24"/>
          <p:cNvSpPr txBox="1"/>
          <p:nvPr/>
        </p:nvSpPr>
        <p:spPr>
          <a:xfrm>
            <a:off x="12958937" y="4577757"/>
            <a:ext cx="81475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Data</a:t>
            </a:r>
          </a:p>
        </p:txBody>
      </p:sp>
      <p:sp>
        <p:nvSpPr>
          <p:cNvPr id="25" name="TextBox 25"/>
          <p:cNvSpPr txBox="1"/>
          <p:nvPr/>
        </p:nvSpPr>
        <p:spPr>
          <a:xfrm>
            <a:off x="15746874" y="4577757"/>
            <a:ext cx="131832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Pointer</a:t>
            </a:r>
          </a:p>
        </p:txBody>
      </p:sp>
      <p:sp>
        <p:nvSpPr>
          <p:cNvPr id="26" name="TextBox 26"/>
          <p:cNvSpPr txBox="1"/>
          <p:nvPr/>
        </p:nvSpPr>
        <p:spPr>
          <a:xfrm>
            <a:off x="10084083" y="4399370"/>
            <a:ext cx="1102926" cy="943621"/>
          </a:xfrm>
          <a:prstGeom prst="rect">
            <a:avLst/>
          </a:prstGeom>
        </p:spPr>
        <p:txBody>
          <a:bodyPr lIns="0" tIns="0" rIns="0" bIns="0" rtlCol="0" anchor="t">
            <a:spAutoFit/>
          </a:bodyPr>
          <a:lstStyle/>
          <a:p>
            <a:pPr algn="ctr">
              <a:lnSpc>
                <a:spcPts val="3775"/>
              </a:lnSpc>
            </a:pPr>
            <a:r>
              <a:rPr lang="en-US" sz="2697">
                <a:solidFill>
                  <a:srgbClr val="000000"/>
                </a:solidFill>
                <a:latin typeface="Alatsi"/>
                <a:ea typeface="Alatsi"/>
                <a:cs typeface="Alatsi"/>
                <a:sym typeface="Alatsi"/>
              </a:rPr>
              <a:t>Start </a:t>
            </a:r>
          </a:p>
          <a:p>
            <a:pPr algn="ctr">
              <a:lnSpc>
                <a:spcPts val="3775"/>
              </a:lnSpc>
            </a:pPr>
            <a:r>
              <a:rPr lang="en-US" sz="2697">
                <a:solidFill>
                  <a:srgbClr val="000000"/>
                </a:solidFill>
                <a:latin typeface="Alatsi"/>
                <a:ea typeface="Alatsi"/>
                <a:cs typeface="Alatsi"/>
                <a:sym typeface="Alatsi"/>
              </a:rPr>
              <a:t>Pointer</a:t>
            </a:r>
          </a:p>
        </p:txBody>
      </p:sp>
      <p:grpSp>
        <p:nvGrpSpPr>
          <p:cNvPr id="27" name="Group 27"/>
          <p:cNvGrpSpPr/>
          <p:nvPr/>
        </p:nvGrpSpPr>
        <p:grpSpPr>
          <a:xfrm>
            <a:off x="9447445" y="3543280"/>
            <a:ext cx="7722891" cy="694165"/>
            <a:chOff x="0" y="0"/>
            <a:chExt cx="1912982" cy="171947"/>
          </a:xfrm>
        </p:grpSpPr>
        <p:sp>
          <p:nvSpPr>
            <p:cNvPr id="28" name="Freeform 28"/>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29" name="TextBox 29"/>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9753348"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Array View</a:t>
            </a:r>
          </a:p>
        </p:txBody>
      </p:sp>
      <p:grpSp>
        <p:nvGrpSpPr>
          <p:cNvPr id="31" name="Group 31"/>
          <p:cNvGrpSpPr/>
          <p:nvPr/>
        </p:nvGrpSpPr>
        <p:grpSpPr>
          <a:xfrm>
            <a:off x="402307" y="3379944"/>
            <a:ext cx="8492794" cy="6692598"/>
            <a:chOff x="0" y="0"/>
            <a:chExt cx="2103689" cy="1657775"/>
          </a:xfrm>
        </p:grpSpPr>
        <p:sp>
          <p:nvSpPr>
            <p:cNvPr id="32" name="Freeform 32"/>
            <p:cNvSpPr/>
            <p:nvPr/>
          </p:nvSpPr>
          <p:spPr>
            <a:xfrm>
              <a:off x="0" y="0"/>
              <a:ext cx="2103689" cy="1657775"/>
            </a:xfrm>
            <a:custGeom>
              <a:avLst/>
              <a:gdLst/>
              <a:ahLst/>
              <a:cxnLst/>
              <a:rect l="l" t="t" r="r" b="b"/>
              <a:pathLst>
                <a:path w="2103689" h="1657775">
                  <a:moveTo>
                    <a:pt x="46491" y="0"/>
                  </a:moveTo>
                  <a:lnTo>
                    <a:pt x="2057198" y="0"/>
                  </a:lnTo>
                  <a:cubicBezTo>
                    <a:pt x="2082875" y="0"/>
                    <a:pt x="2103689" y="20815"/>
                    <a:pt x="2103689" y="46491"/>
                  </a:cubicBezTo>
                  <a:lnTo>
                    <a:pt x="2103689" y="1611284"/>
                  </a:lnTo>
                  <a:cubicBezTo>
                    <a:pt x="2103689" y="1636961"/>
                    <a:pt x="2082875" y="1657775"/>
                    <a:pt x="2057198" y="1657775"/>
                  </a:cubicBezTo>
                  <a:lnTo>
                    <a:pt x="46491" y="1657775"/>
                  </a:lnTo>
                  <a:cubicBezTo>
                    <a:pt x="20815" y="1657775"/>
                    <a:pt x="0" y="1636961"/>
                    <a:pt x="0" y="1611284"/>
                  </a:cubicBezTo>
                  <a:lnTo>
                    <a:pt x="0" y="46491"/>
                  </a:lnTo>
                  <a:cubicBezTo>
                    <a:pt x="0" y="20815"/>
                    <a:pt x="20815" y="0"/>
                    <a:pt x="46491" y="0"/>
                  </a:cubicBezTo>
                  <a:close/>
                </a:path>
              </a:pathLst>
            </a:custGeom>
            <a:solidFill>
              <a:srgbClr val="FFF7B9"/>
            </a:solidFill>
          </p:spPr>
          <p:txBody>
            <a:bodyPr/>
            <a:lstStyle/>
            <a:p>
              <a:endParaRPr lang="en-PH"/>
            </a:p>
          </p:txBody>
        </p:sp>
        <p:sp>
          <p:nvSpPr>
            <p:cNvPr id="33" name="TextBox 33"/>
            <p:cNvSpPr txBox="1"/>
            <p:nvPr/>
          </p:nvSpPr>
          <p:spPr>
            <a:xfrm>
              <a:off x="0" y="-28575"/>
              <a:ext cx="2103689" cy="1686350"/>
            </a:xfrm>
            <a:prstGeom prst="rect">
              <a:avLst/>
            </a:prstGeom>
          </p:spPr>
          <p:txBody>
            <a:bodyPr lIns="50800" tIns="50800" rIns="50800" bIns="50800" rtlCol="0" anchor="ctr"/>
            <a:lstStyle/>
            <a:p>
              <a:pPr algn="ctr">
                <a:lnSpc>
                  <a:spcPts val="2595"/>
                </a:lnSpc>
              </a:pPr>
              <a:endParaRPr/>
            </a:p>
          </p:txBody>
        </p:sp>
      </p:grpSp>
      <p:grpSp>
        <p:nvGrpSpPr>
          <p:cNvPr id="34" name="Group 34"/>
          <p:cNvGrpSpPr/>
          <p:nvPr/>
        </p:nvGrpSpPr>
        <p:grpSpPr>
          <a:xfrm>
            <a:off x="776723" y="3543280"/>
            <a:ext cx="7722891" cy="694165"/>
            <a:chOff x="0" y="0"/>
            <a:chExt cx="1912982" cy="171947"/>
          </a:xfrm>
        </p:grpSpPr>
        <p:sp>
          <p:nvSpPr>
            <p:cNvPr id="35" name="Freeform 35"/>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36" name="TextBox 36"/>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7" name="TextBox 37"/>
          <p:cNvSpPr txBox="1"/>
          <p:nvPr/>
        </p:nvSpPr>
        <p:spPr>
          <a:xfrm>
            <a:off x="1082626" y="358878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Diagram View</a:t>
            </a:r>
          </a:p>
        </p:txBody>
      </p:sp>
      <p:sp>
        <p:nvSpPr>
          <p:cNvPr id="38" name="TextBox 38"/>
          <p:cNvSpPr txBox="1"/>
          <p:nvPr/>
        </p:nvSpPr>
        <p:spPr>
          <a:xfrm>
            <a:off x="13223938" y="5146187"/>
            <a:ext cx="220286"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Y</a:t>
            </a:r>
          </a:p>
        </p:txBody>
      </p:sp>
      <p:sp>
        <p:nvSpPr>
          <p:cNvPr id="39" name="TextBox 39"/>
          <p:cNvSpPr txBox="1"/>
          <p:nvPr/>
        </p:nvSpPr>
        <p:spPr>
          <a:xfrm>
            <a:off x="13231096" y="5924207"/>
            <a:ext cx="21454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Z</a:t>
            </a:r>
          </a:p>
        </p:txBody>
      </p:sp>
      <p:sp>
        <p:nvSpPr>
          <p:cNvPr id="40" name="TextBox 40"/>
          <p:cNvSpPr txBox="1"/>
          <p:nvPr/>
        </p:nvSpPr>
        <p:spPr>
          <a:xfrm>
            <a:off x="13192815" y="6669093"/>
            <a:ext cx="23215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X</a:t>
            </a:r>
          </a:p>
        </p:txBody>
      </p:sp>
      <p:sp>
        <p:nvSpPr>
          <p:cNvPr id="41" name="TextBox 41"/>
          <p:cNvSpPr txBox="1"/>
          <p:nvPr/>
        </p:nvSpPr>
        <p:spPr>
          <a:xfrm>
            <a:off x="10520696" y="5555470"/>
            <a:ext cx="22969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2</a:t>
            </a:r>
          </a:p>
        </p:txBody>
      </p:sp>
      <p:sp>
        <p:nvSpPr>
          <p:cNvPr id="42" name="TextBox 42"/>
          <p:cNvSpPr txBox="1"/>
          <p:nvPr/>
        </p:nvSpPr>
        <p:spPr>
          <a:xfrm>
            <a:off x="16287302" y="6659686"/>
            <a:ext cx="237470"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0</a:t>
            </a:r>
          </a:p>
        </p:txBody>
      </p:sp>
      <p:sp>
        <p:nvSpPr>
          <p:cNvPr id="43" name="TextBox 43"/>
          <p:cNvSpPr txBox="1"/>
          <p:nvPr/>
        </p:nvSpPr>
        <p:spPr>
          <a:xfrm>
            <a:off x="16222554" y="5086350"/>
            <a:ext cx="314445" cy="546006"/>
          </a:xfrm>
          <a:prstGeom prst="rect">
            <a:avLst/>
          </a:prstGeom>
        </p:spPr>
        <p:txBody>
          <a:bodyPr lIns="0" tIns="0" rIns="0" bIns="0" rtlCol="0" anchor="t">
            <a:spAutoFit/>
          </a:bodyPr>
          <a:lstStyle/>
          <a:p>
            <a:pPr algn="ctr">
              <a:lnSpc>
                <a:spcPts val="4513"/>
              </a:lnSpc>
            </a:pPr>
            <a:r>
              <a:rPr lang="en-US" sz="3223">
                <a:solidFill>
                  <a:srgbClr val="FFFFFF"/>
                </a:solidFill>
                <a:latin typeface="Alatsi"/>
                <a:ea typeface="Alatsi"/>
                <a:cs typeface="Alatsi"/>
                <a:sym typeface="Alatsi"/>
              </a:rPr>
              <a:t>-1</a:t>
            </a:r>
          </a:p>
        </p:txBody>
      </p:sp>
      <p:sp>
        <p:nvSpPr>
          <p:cNvPr id="44" name="TextBox 44"/>
          <p:cNvSpPr txBox="1"/>
          <p:nvPr/>
        </p:nvSpPr>
        <p:spPr>
          <a:xfrm>
            <a:off x="16248815" y="5873018"/>
            <a:ext cx="314445"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-1</a:t>
            </a:r>
          </a:p>
        </p:txBody>
      </p:sp>
      <p:graphicFrame>
        <p:nvGraphicFramePr>
          <p:cNvPr id="45" name="Table 45"/>
          <p:cNvGraphicFramePr>
            <a:graphicFrameLocks noGrp="1"/>
          </p:cNvGraphicFramePr>
          <p:nvPr/>
        </p:nvGraphicFramePr>
        <p:xfrm>
          <a:off x="1889509" y="5191957"/>
          <a:ext cx="885943" cy="292583"/>
        </p:xfrm>
        <a:graphic>
          <a:graphicData uri="http://schemas.openxmlformats.org/drawingml/2006/table">
            <a:tbl>
              <a:tblPr/>
              <a:tblGrid>
                <a:gridCol w="650617">
                  <a:extLst>
                    <a:ext uri="{9D8B030D-6E8A-4147-A177-3AD203B41FA5}">
                      <a16:colId xmlns:a16="http://schemas.microsoft.com/office/drawing/2014/main" val="20000"/>
                    </a:ext>
                  </a:extLst>
                </a:gridCol>
                <a:gridCol w="235326">
                  <a:extLst>
                    <a:ext uri="{9D8B030D-6E8A-4147-A177-3AD203B41FA5}">
                      <a16:colId xmlns:a16="http://schemas.microsoft.com/office/drawing/2014/main" val="20001"/>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46" name="Table 46"/>
          <p:cNvGraphicFramePr>
            <a:graphicFrameLocks noGrp="1"/>
          </p:cNvGraphicFramePr>
          <p:nvPr/>
        </p:nvGraphicFramePr>
        <p:xfrm>
          <a:off x="4243839" y="5170909"/>
          <a:ext cx="798386" cy="292583"/>
        </p:xfrm>
        <a:graphic>
          <a:graphicData uri="http://schemas.openxmlformats.org/drawingml/2006/table">
            <a:tbl>
              <a:tblPr/>
              <a:tblGrid>
                <a:gridCol w="586317">
                  <a:extLst>
                    <a:ext uri="{9D8B030D-6E8A-4147-A177-3AD203B41FA5}">
                      <a16:colId xmlns:a16="http://schemas.microsoft.com/office/drawing/2014/main" val="20000"/>
                    </a:ext>
                  </a:extLst>
                </a:gridCol>
                <a:gridCol w="212069">
                  <a:extLst>
                    <a:ext uri="{9D8B030D-6E8A-4147-A177-3AD203B41FA5}">
                      <a16:colId xmlns:a16="http://schemas.microsoft.com/office/drawing/2014/main" val="20001"/>
                    </a:ext>
                  </a:extLst>
                </a:gridCol>
              </a:tblGrid>
              <a:tr h="197656">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47" name="Table 47"/>
          <p:cNvGraphicFramePr>
            <a:graphicFrameLocks noGrp="1"/>
          </p:cNvGraphicFramePr>
          <p:nvPr/>
        </p:nvGraphicFramePr>
        <p:xfrm>
          <a:off x="6561027" y="5170909"/>
          <a:ext cx="1132750" cy="292583"/>
        </p:xfrm>
        <a:graphic>
          <a:graphicData uri="http://schemas.openxmlformats.org/drawingml/2006/table">
            <a:tbl>
              <a:tblPr/>
              <a:tblGrid>
                <a:gridCol w="831867">
                  <a:extLst>
                    <a:ext uri="{9D8B030D-6E8A-4147-A177-3AD203B41FA5}">
                      <a16:colId xmlns:a16="http://schemas.microsoft.com/office/drawing/2014/main" val="20000"/>
                    </a:ext>
                  </a:extLst>
                </a:gridCol>
                <a:gridCol w="300883">
                  <a:extLst>
                    <a:ext uri="{9D8B030D-6E8A-4147-A177-3AD203B41FA5}">
                      <a16:colId xmlns:a16="http://schemas.microsoft.com/office/drawing/2014/main" val="20001"/>
                    </a:ext>
                  </a:extLst>
                </a:gridCol>
              </a:tblGrid>
              <a:tr h="280435">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48" name="AutoShape 48"/>
          <p:cNvSpPr/>
          <p:nvPr/>
        </p:nvSpPr>
        <p:spPr>
          <a:xfrm>
            <a:off x="5800506" y="5394789"/>
            <a:ext cx="701281" cy="0"/>
          </a:xfrm>
          <a:prstGeom prst="line">
            <a:avLst/>
          </a:prstGeom>
          <a:ln w="19050" cap="flat">
            <a:solidFill>
              <a:srgbClr val="000000"/>
            </a:solidFill>
            <a:prstDash val="solid"/>
            <a:headEnd type="none" w="sm" len="sm"/>
            <a:tailEnd type="arrow" w="med" len="sm"/>
          </a:ln>
        </p:spPr>
        <p:txBody>
          <a:bodyPr/>
          <a:lstStyle/>
          <a:p>
            <a:endParaRPr lang="en-PH"/>
          </a:p>
        </p:txBody>
      </p:sp>
      <p:graphicFrame>
        <p:nvGraphicFramePr>
          <p:cNvPr id="49" name="Table 49"/>
          <p:cNvGraphicFramePr>
            <a:graphicFrameLocks noGrp="1"/>
          </p:cNvGraphicFramePr>
          <p:nvPr/>
        </p:nvGraphicFramePr>
        <p:xfrm>
          <a:off x="737193" y="5201289"/>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50" name="AutoShape 50"/>
          <p:cNvSpPr/>
          <p:nvPr/>
        </p:nvSpPr>
        <p:spPr>
          <a:xfrm>
            <a:off x="1405263" y="5425169"/>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51" name="TextBox 51"/>
          <p:cNvSpPr txBox="1"/>
          <p:nvPr/>
        </p:nvSpPr>
        <p:spPr>
          <a:xfrm>
            <a:off x="2547638" y="4915592"/>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52" name="TextBox 52"/>
          <p:cNvSpPr txBox="1"/>
          <p:nvPr/>
        </p:nvSpPr>
        <p:spPr>
          <a:xfrm>
            <a:off x="4901967" y="4894544"/>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53" name="TextBox 53"/>
          <p:cNvSpPr txBox="1"/>
          <p:nvPr/>
        </p:nvSpPr>
        <p:spPr>
          <a:xfrm>
            <a:off x="7219155" y="4894544"/>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54" name="TextBox 54"/>
          <p:cNvSpPr txBox="1"/>
          <p:nvPr/>
        </p:nvSpPr>
        <p:spPr>
          <a:xfrm>
            <a:off x="689235" y="4707865"/>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55" name="Freeform 55"/>
          <p:cNvSpPr/>
          <p:nvPr/>
        </p:nvSpPr>
        <p:spPr>
          <a:xfrm>
            <a:off x="7990400" y="5238620"/>
            <a:ext cx="331002" cy="331002"/>
          </a:xfrm>
          <a:custGeom>
            <a:avLst/>
            <a:gdLst/>
            <a:ahLst/>
            <a:cxnLst/>
            <a:rect l="l" t="t" r="r" b="b"/>
            <a:pathLst>
              <a:path w="331002" h="331002">
                <a:moveTo>
                  <a:pt x="0" y="0"/>
                </a:moveTo>
                <a:lnTo>
                  <a:pt x="331002" y="0"/>
                </a:lnTo>
                <a:lnTo>
                  <a:pt x="331002" y="331002"/>
                </a:lnTo>
                <a:lnTo>
                  <a:pt x="0" y="331002"/>
                </a:lnTo>
                <a:lnTo>
                  <a:pt x="0" y="0"/>
                </a:lnTo>
                <a:close/>
              </a:path>
            </a:pathLst>
          </a:custGeom>
          <a:blipFill>
            <a:blip r:embed="rId8"/>
            <a:stretch>
              <a:fillRect/>
            </a:stretch>
          </a:blipFill>
        </p:spPr>
        <p:txBody>
          <a:bodyPr/>
          <a:lstStyle/>
          <a:p>
            <a:endParaRPr lang="en-PH"/>
          </a:p>
        </p:txBody>
      </p:sp>
      <p:sp>
        <p:nvSpPr>
          <p:cNvPr id="56" name="TextBox 56"/>
          <p:cNvSpPr txBox="1"/>
          <p:nvPr/>
        </p:nvSpPr>
        <p:spPr>
          <a:xfrm>
            <a:off x="7731146" y="4656545"/>
            <a:ext cx="874249" cy="461166"/>
          </a:xfrm>
          <a:prstGeom prst="rect">
            <a:avLst/>
          </a:prstGeom>
        </p:spPr>
        <p:txBody>
          <a:bodyPr lIns="0" tIns="0" rIns="0" bIns="0" rtlCol="0" anchor="t">
            <a:spAutoFit/>
          </a:bodyPr>
          <a:lstStyle/>
          <a:p>
            <a:pPr algn="ctr">
              <a:lnSpc>
                <a:spcPts val="1862"/>
              </a:lnSpc>
              <a:spcBef>
                <a:spcPct val="0"/>
              </a:spcBef>
            </a:pPr>
            <a:r>
              <a:rPr lang="en-US" sz="1330" b="1" i="1">
                <a:solidFill>
                  <a:srgbClr val="000000"/>
                </a:solidFill>
                <a:latin typeface="Open Sans Bold Italics"/>
                <a:ea typeface="Open Sans Bold Italics"/>
                <a:cs typeface="Open Sans Bold Italics"/>
                <a:sym typeface="Open Sans Bold Italics"/>
              </a:rPr>
              <a:t>Null Pointer</a:t>
            </a:r>
          </a:p>
        </p:txBody>
      </p:sp>
      <p:sp>
        <p:nvSpPr>
          <p:cNvPr id="57" name="TextBox 57"/>
          <p:cNvSpPr txBox="1"/>
          <p:nvPr/>
        </p:nvSpPr>
        <p:spPr>
          <a:xfrm>
            <a:off x="2301457" y="5289966"/>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X</a:t>
            </a:r>
          </a:p>
        </p:txBody>
      </p:sp>
      <p:sp>
        <p:nvSpPr>
          <p:cNvPr id="58" name="TextBox 58"/>
          <p:cNvSpPr txBox="1"/>
          <p:nvPr/>
        </p:nvSpPr>
        <p:spPr>
          <a:xfrm>
            <a:off x="4719939" y="5259511"/>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Y</a:t>
            </a:r>
          </a:p>
        </p:txBody>
      </p:sp>
      <p:sp>
        <p:nvSpPr>
          <p:cNvPr id="59" name="TextBox 59"/>
          <p:cNvSpPr txBox="1"/>
          <p:nvPr/>
        </p:nvSpPr>
        <p:spPr>
          <a:xfrm>
            <a:off x="6907446" y="5268918"/>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Z</a:t>
            </a:r>
          </a:p>
        </p:txBody>
      </p:sp>
      <p:sp>
        <p:nvSpPr>
          <p:cNvPr id="60" name="AutoShape 60"/>
          <p:cNvSpPr/>
          <p:nvPr/>
        </p:nvSpPr>
        <p:spPr>
          <a:xfrm>
            <a:off x="3347487" y="5407284"/>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61" name="Freeform 61"/>
          <p:cNvSpPr/>
          <p:nvPr/>
        </p:nvSpPr>
        <p:spPr>
          <a:xfrm>
            <a:off x="4257914" y="5878466"/>
            <a:ext cx="778803" cy="1157681"/>
          </a:xfrm>
          <a:custGeom>
            <a:avLst/>
            <a:gdLst/>
            <a:ahLst/>
            <a:cxnLst/>
            <a:rect l="l" t="t" r="r" b="b"/>
            <a:pathLst>
              <a:path w="778803" h="1157681">
                <a:moveTo>
                  <a:pt x="0" y="0"/>
                </a:moveTo>
                <a:lnTo>
                  <a:pt x="778803" y="0"/>
                </a:lnTo>
                <a:lnTo>
                  <a:pt x="778803" y="1157680"/>
                </a:lnTo>
                <a:lnTo>
                  <a:pt x="0" y="11576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graphicFrame>
        <p:nvGraphicFramePr>
          <p:cNvPr id="62" name="Table 62"/>
          <p:cNvGraphicFramePr>
            <a:graphicFrameLocks noGrp="1"/>
          </p:cNvGraphicFramePr>
          <p:nvPr/>
        </p:nvGraphicFramePr>
        <p:xfrm>
          <a:off x="2840086" y="7722190"/>
          <a:ext cx="885943" cy="292583"/>
        </p:xfrm>
        <a:graphic>
          <a:graphicData uri="http://schemas.openxmlformats.org/drawingml/2006/table">
            <a:tbl>
              <a:tblPr/>
              <a:tblGrid>
                <a:gridCol w="650617">
                  <a:extLst>
                    <a:ext uri="{9D8B030D-6E8A-4147-A177-3AD203B41FA5}">
                      <a16:colId xmlns:a16="http://schemas.microsoft.com/office/drawing/2014/main" val="20000"/>
                    </a:ext>
                  </a:extLst>
                </a:gridCol>
                <a:gridCol w="235326">
                  <a:extLst>
                    <a:ext uri="{9D8B030D-6E8A-4147-A177-3AD203B41FA5}">
                      <a16:colId xmlns:a16="http://schemas.microsoft.com/office/drawing/2014/main" val="20001"/>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63" name="Table 63"/>
          <p:cNvGraphicFramePr>
            <a:graphicFrameLocks noGrp="1"/>
          </p:cNvGraphicFramePr>
          <p:nvPr/>
        </p:nvGraphicFramePr>
        <p:xfrm>
          <a:off x="5194415" y="7701141"/>
          <a:ext cx="798386" cy="292583"/>
        </p:xfrm>
        <a:graphic>
          <a:graphicData uri="http://schemas.openxmlformats.org/drawingml/2006/table">
            <a:tbl>
              <a:tblPr/>
              <a:tblGrid>
                <a:gridCol w="586317">
                  <a:extLst>
                    <a:ext uri="{9D8B030D-6E8A-4147-A177-3AD203B41FA5}">
                      <a16:colId xmlns:a16="http://schemas.microsoft.com/office/drawing/2014/main" val="20000"/>
                    </a:ext>
                  </a:extLst>
                </a:gridCol>
                <a:gridCol w="212069">
                  <a:extLst>
                    <a:ext uri="{9D8B030D-6E8A-4147-A177-3AD203B41FA5}">
                      <a16:colId xmlns:a16="http://schemas.microsoft.com/office/drawing/2014/main" val="20001"/>
                    </a:ext>
                  </a:extLst>
                </a:gridCol>
              </a:tblGrid>
              <a:tr h="197656">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64" name="Table 64"/>
          <p:cNvGraphicFramePr>
            <a:graphicFrameLocks noGrp="1"/>
          </p:cNvGraphicFramePr>
          <p:nvPr/>
        </p:nvGraphicFramePr>
        <p:xfrm>
          <a:off x="1687769" y="7731521"/>
          <a:ext cx="220019" cy="292583"/>
        </p:xfrm>
        <a:graphic>
          <a:graphicData uri="http://schemas.openxmlformats.org/drawingml/2006/table">
            <a:tbl>
              <a:tblPr/>
              <a:tblGrid>
                <a:gridCol w="220019">
                  <a:extLst>
                    <a:ext uri="{9D8B030D-6E8A-4147-A177-3AD203B41FA5}">
                      <a16:colId xmlns:a16="http://schemas.microsoft.com/office/drawing/2014/main" val="20000"/>
                    </a:ext>
                  </a:extLst>
                </a:gridCol>
              </a:tblGrid>
              <a:tr h="219333">
                <a:tc>
                  <a:txBody>
                    <a:bodyPr/>
                    <a:lstStyle/>
                    <a:p>
                      <a:pPr algn="ctr">
                        <a:lnSpc>
                          <a:spcPts val="927"/>
                        </a:lnSpc>
                        <a:defRPr/>
                      </a:pPr>
                      <a:endParaRPr lang="en-US" sz="1100"/>
                    </a:p>
                  </a:txBody>
                  <a:tcPr marL="84093" marR="84093" marT="84093" marB="8409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65" name="AutoShape 65"/>
          <p:cNvSpPr/>
          <p:nvPr/>
        </p:nvSpPr>
        <p:spPr>
          <a:xfrm>
            <a:off x="2355840" y="7955401"/>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66" name="TextBox 66"/>
          <p:cNvSpPr txBox="1"/>
          <p:nvPr/>
        </p:nvSpPr>
        <p:spPr>
          <a:xfrm>
            <a:off x="3498214" y="7445824"/>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67" name="TextBox 67"/>
          <p:cNvSpPr txBox="1"/>
          <p:nvPr/>
        </p:nvSpPr>
        <p:spPr>
          <a:xfrm>
            <a:off x="5852544" y="7424776"/>
            <a:ext cx="492362" cy="223167"/>
          </a:xfrm>
          <a:prstGeom prst="rect">
            <a:avLst/>
          </a:prstGeom>
        </p:spPr>
        <p:txBody>
          <a:bodyPr lIns="0" tIns="0" rIns="0" bIns="0" rtlCol="0" anchor="t">
            <a:spAutoFit/>
          </a:bodyPr>
          <a:lstStyle/>
          <a:p>
            <a:pPr algn="ctr">
              <a:lnSpc>
                <a:spcPts val="1789"/>
              </a:lnSpc>
              <a:spcBef>
                <a:spcPct val="0"/>
              </a:spcBef>
            </a:pPr>
            <a:r>
              <a:rPr lang="en-US" sz="1277" b="1">
                <a:solidFill>
                  <a:srgbClr val="000000"/>
                </a:solidFill>
                <a:latin typeface="Open Sans Bold"/>
                <a:ea typeface="Open Sans Bold"/>
                <a:cs typeface="Open Sans Bold"/>
                <a:sym typeface="Open Sans Bold"/>
              </a:rPr>
              <a:t>Node</a:t>
            </a:r>
          </a:p>
        </p:txBody>
      </p:sp>
      <p:sp>
        <p:nvSpPr>
          <p:cNvPr id="68" name="TextBox 68"/>
          <p:cNvSpPr txBox="1"/>
          <p:nvPr/>
        </p:nvSpPr>
        <p:spPr>
          <a:xfrm>
            <a:off x="1639812" y="7238097"/>
            <a:ext cx="839617" cy="444030"/>
          </a:xfrm>
          <a:prstGeom prst="rect">
            <a:avLst/>
          </a:prstGeom>
        </p:spPr>
        <p:txBody>
          <a:bodyPr lIns="0" tIns="0" rIns="0" bIns="0" rtlCol="0" anchor="t">
            <a:spAutoFit/>
          </a:bodyPr>
          <a:lstStyle/>
          <a:p>
            <a:pPr algn="ctr">
              <a:lnSpc>
                <a:spcPts val="1789"/>
              </a:lnSpc>
              <a:spcBef>
                <a:spcPct val="0"/>
              </a:spcBef>
            </a:pPr>
            <a:r>
              <a:rPr lang="en-US" sz="1277" b="1" i="1">
                <a:solidFill>
                  <a:srgbClr val="000000"/>
                </a:solidFill>
                <a:latin typeface="Open Sans Bold Italics"/>
                <a:ea typeface="Open Sans Bold Italics"/>
                <a:cs typeface="Open Sans Bold Italics"/>
                <a:sym typeface="Open Sans Bold Italics"/>
              </a:rPr>
              <a:t>Start Pointer</a:t>
            </a:r>
          </a:p>
        </p:txBody>
      </p:sp>
      <p:sp>
        <p:nvSpPr>
          <p:cNvPr id="69" name="TextBox 69"/>
          <p:cNvSpPr txBox="1"/>
          <p:nvPr/>
        </p:nvSpPr>
        <p:spPr>
          <a:xfrm>
            <a:off x="3252033" y="7820198"/>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X</a:t>
            </a:r>
          </a:p>
        </p:txBody>
      </p:sp>
      <p:sp>
        <p:nvSpPr>
          <p:cNvPr id="70" name="TextBox 70"/>
          <p:cNvSpPr txBox="1"/>
          <p:nvPr/>
        </p:nvSpPr>
        <p:spPr>
          <a:xfrm>
            <a:off x="5670516" y="7789743"/>
            <a:ext cx="492362" cy="222808"/>
          </a:xfrm>
          <a:prstGeom prst="rect">
            <a:avLst/>
          </a:prstGeom>
        </p:spPr>
        <p:txBody>
          <a:bodyPr lIns="0" tIns="0" rIns="0" bIns="0" rtlCol="0" anchor="t">
            <a:spAutoFit/>
          </a:bodyPr>
          <a:lstStyle/>
          <a:p>
            <a:pPr algn="ctr">
              <a:lnSpc>
                <a:spcPts val="1789"/>
              </a:lnSpc>
              <a:spcBef>
                <a:spcPct val="0"/>
              </a:spcBef>
            </a:pPr>
            <a:r>
              <a:rPr lang="en-US" sz="1277" b="1">
                <a:solidFill>
                  <a:srgbClr val="FFFFFF"/>
                </a:solidFill>
                <a:latin typeface="Open Sans Bold"/>
                <a:ea typeface="Open Sans Bold"/>
                <a:cs typeface="Open Sans Bold"/>
                <a:sym typeface="Open Sans Bold"/>
              </a:rPr>
              <a:t>Y</a:t>
            </a:r>
          </a:p>
        </p:txBody>
      </p:sp>
      <p:sp>
        <p:nvSpPr>
          <p:cNvPr id="71" name="AutoShape 71"/>
          <p:cNvSpPr/>
          <p:nvPr/>
        </p:nvSpPr>
        <p:spPr>
          <a:xfrm>
            <a:off x="4298064" y="7937516"/>
            <a:ext cx="701281" cy="0"/>
          </a:xfrm>
          <a:prstGeom prst="line">
            <a:avLst/>
          </a:prstGeom>
          <a:ln w="19050" cap="flat">
            <a:solidFill>
              <a:srgbClr val="000000"/>
            </a:solidFill>
            <a:prstDash val="solid"/>
            <a:headEnd type="none" w="sm" len="sm"/>
            <a:tailEnd type="arrow" w="med" len="sm"/>
          </a:ln>
        </p:spPr>
        <p:txBody>
          <a:bodyPr/>
          <a:lstStyle/>
          <a:p>
            <a:endParaRPr lang="en-PH"/>
          </a:p>
        </p:txBody>
      </p:sp>
      <p:sp>
        <p:nvSpPr>
          <p:cNvPr id="72" name="Freeform 72"/>
          <p:cNvSpPr/>
          <p:nvPr/>
        </p:nvSpPr>
        <p:spPr>
          <a:xfrm>
            <a:off x="6604159" y="7759192"/>
            <a:ext cx="331002" cy="331002"/>
          </a:xfrm>
          <a:custGeom>
            <a:avLst/>
            <a:gdLst/>
            <a:ahLst/>
            <a:cxnLst/>
            <a:rect l="l" t="t" r="r" b="b"/>
            <a:pathLst>
              <a:path w="331002" h="331002">
                <a:moveTo>
                  <a:pt x="0" y="0"/>
                </a:moveTo>
                <a:lnTo>
                  <a:pt x="331002" y="0"/>
                </a:lnTo>
                <a:lnTo>
                  <a:pt x="331002" y="331002"/>
                </a:lnTo>
                <a:lnTo>
                  <a:pt x="0" y="331002"/>
                </a:lnTo>
                <a:lnTo>
                  <a:pt x="0" y="0"/>
                </a:lnTo>
                <a:close/>
              </a:path>
            </a:pathLst>
          </a:custGeom>
          <a:blipFill>
            <a:blip r:embed="rId8"/>
            <a:stretch>
              <a:fillRect/>
            </a:stretch>
          </a:blipFill>
        </p:spPr>
        <p:txBody>
          <a:bodyPr/>
          <a:lstStyle/>
          <a:p>
            <a:endParaRPr lang="en-PH"/>
          </a:p>
        </p:txBody>
      </p:sp>
      <p:sp>
        <p:nvSpPr>
          <p:cNvPr id="73" name="TextBox 73"/>
          <p:cNvSpPr txBox="1"/>
          <p:nvPr/>
        </p:nvSpPr>
        <p:spPr>
          <a:xfrm>
            <a:off x="6344906" y="7177118"/>
            <a:ext cx="874249" cy="461166"/>
          </a:xfrm>
          <a:prstGeom prst="rect">
            <a:avLst/>
          </a:prstGeom>
        </p:spPr>
        <p:txBody>
          <a:bodyPr lIns="0" tIns="0" rIns="0" bIns="0" rtlCol="0" anchor="t">
            <a:spAutoFit/>
          </a:bodyPr>
          <a:lstStyle/>
          <a:p>
            <a:pPr algn="ctr">
              <a:lnSpc>
                <a:spcPts val="1862"/>
              </a:lnSpc>
              <a:spcBef>
                <a:spcPct val="0"/>
              </a:spcBef>
            </a:pPr>
            <a:r>
              <a:rPr lang="en-US" sz="1330" b="1" i="1">
                <a:solidFill>
                  <a:srgbClr val="000000"/>
                </a:solidFill>
                <a:latin typeface="Open Sans Bold Italics"/>
                <a:ea typeface="Open Sans Bold Italics"/>
                <a:cs typeface="Open Sans Bold Italics"/>
                <a:sym typeface="Open Sans Bold Italics"/>
              </a:rPr>
              <a:t>Null Pointer</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105957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Free List</a:t>
            </a:r>
          </a:p>
        </p:txBody>
      </p:sp>
      <p:sp>
        <p:nvSpPr>
          <p:cNvPr id="9" name="TextBox 9"/>
          <p:cNvSpPr txBox="1"/>
          <p:nvPr/>
        </p:nvSpPr>
        <p:spPr>
          <a:xfrm>
            <a:off x="384809" y="2702102"/>
            <a:ext cx="17386996" cy="101231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A free list pointer is utilized to manage available or unused spaces in the array that can be used to store new nodes.</a:t>
            </a:r>
          </a:p>
        </p:txBody>
      </p:sp>
      <p:graphicFrame>
        <p:nvGraphicFramePr>
          <p:cNvPr id="10" name="Table 10"/>
          <p:cNvGraphicFramePr>
            <a:graphicFrameLocks noGrp="1"/>
          </p:cNvGraphicFramePr>
          <p:nvPr/>
        </p:nvGraphicFramePr>
        <p:xfrm>
          <a:off x="2099362" y="5089154"/>
          <a:ext cx="1727719" cy="427731"/>
        </p:xfrm>
        <a:graphic>
          <a:graphicData uri="http://schemas.openxmlformats.org/drawingml/2006/table">
            <a:tbl>
              <a:tblPr/>
              <a:tblGrid>
                <a:gridCol w="1268799">
                  <a:extLst>
                    <a:ext uri="{9D8B030D-6E8A-4147-A177-3AD203B41FA5}">
                      <a16:colId xmlns:a16="http://schemas.microsoft.com/office/drawing/2014/main" val="20000"/>
                    </a:ext>
                  </a:extLst>
                </a:gridCol>
                <a:gridCol w="458920">
                  <a:extLst>
                    <a:ext uri="{9D8B030D-6E8A-4147-A177-3AD203B41FA5}">
                      <a16:colId xmlns:a16="http://schemas.microsoft.com/office/drawing/2014/main" val="20001"/>
                    </a:ext>
                  </a:extLst>
                </a:gridCol>
              </a:tblGrid>
              <a:tr h="427731">
                <a:tc>
                  <a:txBody>
                    <a:bodyPr/>
                    <a:lstStyle/>
                    <a:p>
                      <a:pPr algn="ctr">
                        <a:lnSpc>
                          <a:spcPts val="1295"/>
                        </a:lnSpc>
                        <a:defRPr/>
                      </a:pPr>
                      <a:endParaRPr lang="en-US" sz="1100"/>
                    </a:p>
                  </a:txBody>
                  <a:tcPr marL="117434" marR="117434" marT="117434" marB="11743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95"/>
                        </a:lnSpc>
                        <a:defRPr/>
                      </a:pPr>
                      <a:endParaRPr lang="en-US" sz="1100"/>
                    </a:p>
                  </a:txBody>
                  <a:tcPr marL="117434" marR="117434" marT="117434" marB="11743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1" name="Table 11"/>
          <p:cNvGraphicFramePr>
            <a:graphicFrameLocks noGrp="1"/>
          </p:cNvGraphicFramePr>
          <p:nvPr/>
        </p:nvGraphicFramePr>
        <p:xfrm>
          <a:off x="5332023" y="5089154"/>
          <a:ext cx="1556970" cy="399968"/>
        </p:xfrm>
        <a:graphic>
          <a:graphicData uri="http://schemas.openxmlformats.org/drawingml/2006/table">
            <a:tbl>
              <a:tblPr/>
              <a:tblGrid>
                <a:gridCol w="1143405">
                  <a:extLst>
                    <a:ext uri="{9D8B030D-6E8A-4147-A177-3AD203B41FA5}">
                      <a16:colId xmlns:a16="http://schemas.microsoft.com/office/drawing/2014/main" val="20000"/>
                    </a:ext>
                  </a:extLst>
                </a:gridCol>
                <a:gridCol w="413565">
                  <a:extLst>
                    <a:ext uri="{9D8B030D-6E8A-4147-A177-3AD203B41FA5}">
                      <a16:colId xmlns:a16="http://schemas.microsoft.com/office/drawing/2014/main" val="20001"/>
                    </a:ext>
                  </a:extLst>
                </a:gridCol>
              </a:tblGrid>
              <a:tr h="385459">
                <a:tc>
                  <a:txBody>
                    <a:bodyPr/>
                    <a:lstStyle/>
                    <a:p>
                      <a:pPr algn="ctr">
                        <a:lnSpc>
                          <a:spcPts val="1295"/>
                        </a:lnSpc>
                        <a:defRPr/>
                      </a:pPr>
                      <a:endParaRPr lang="en-US" sz="1100"/>
                    </a:p>
                  </a:txBody>
                  <a:tcPr marL="117434" marR="117434" marT="117434" marB="11743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95"/>
                        </a:lnSpc>
                        <a:defRPr/>
                      </a:pPr>
                      <a:endParaRPr lang="en-US" sz="1100"/>
                    </a:p>
                  </a:txBody>
                  <a:tcPr marL="117434" marR="117434" marT="117434" marB="11743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2" name="Table 12"/>
          <p:cNvGraphicFramePr>
            <a:graphicFrameLocks noGrp="1"/>
          </p:cNvGraphicFramePr>
          <p:nvPr/>
        </p:nvGraphicFramePr>
        <p:xfrm>
          <a:off x="8567922" y="5089154"/>
          <a:ext cx="1556970" cy="399968"/>
        </p:xfrm>
        <a:graphic>
          <a:graphicData uri="http://schemas.openxmlformats.org/drawingml/2006/table">
            <a:tbl>
              <a:tblPr/>
              <a:tblGrid>
                <a:gridCol w="1143405">
                  <a:extLst>
                    <a:ext uri="{9D8B030D-6E8A-4147-A177-3AD203B41FA5}">
                      <a16:colId xmlns:a16="http://schemas.microsoft.com/office/drawing/2014/main" val="20000"/>
                    </a:ext>
                  </a:extLst>
                </a:gridCol>
                <a:gridCol w="413565">
                  <a:extLst>
                    <a:ext uri="{9D8B030D-6E8A-4147-A177-3AD203B41FA5}">
                      <a16:colId xmlns:a16="http://schemas.microsoft.com/office/drawing/2014/main" val="20001"/>
                    </a:ext>
                  </a:extLst>
                </a:gridCol>
              </a:tblGrid>
              <a:tr h="385459">
                <a:tc>
                  <a:txBody>
                    <a:bodyPr/>
                    <a:lstStyle/>
                    <a:p>
                      <a:pPr algn="ctr">
                        <a:lnSpc>
                          <a:spcPts val="1295"/>
                        </a:lnSpc>
                        <a:defRPr/>
                      </a:pPr>
                      <a:endParaRPr lang="en-US" sz="1100"/>
                    </a:p>
                  </a:txBody>
                  <a:tcPr marL="117434" marR="117434" marT="117434" marB="11743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95"/>
                        </a:lnSpc>
                        <a:defRPr/>
                      </a:pPr>
                      <a:endParaRPr lang="en-US" sz="1100"/>
                    </a:p>
                  </a:txBody>
                  <a:tcPr marL="117434" marR="117434" marT="117434" marB="11743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3" name="AutoShape 13"/>
          <p:cNvSpPr/>
          <p:nvPr/>
        </p:nvSpPr>
        <p:spPr>
          <a:xfrm>
            <a:off x="7505873" y="5401797"/>
            <a:ext cx="979323"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14" name="AutoShape 14"/>
          <p:cNvSpPr/>
          <p:nvPr/>
        </p:nvSpPr>
        <p:spPr>
          <a:xfrm>
            <a:off x="4196148" y="5414828"/>
            <a:ext cx="979323"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5" name="Table 15"/>
          <p:cNvGraphicFramePr>
            <a:graphicFrameLocks noGrp="1"/>
          </p:cNvGraphicFramePr>
          <p:nvPr/>
        </p:nvGraphicFramePr>
        <p:xfrm>
          <a:off x="490179" y="5102185"/>
          <a:ext cx="429069" cy="427731"/>
        </p:xfrm>
        <a:graphic>
          <a:graphicData uri="http://schemas.openxmlformats.org/drawingml/2006/table">
            <a:tbl>
              <a:tblPr/>
              <a:tblGrid>
                <a:gridCol w="429069">
                  <a:extLst>
                    <a:ext uri="{9D8B030D-6E8A-4147-A177-3AD203B41FA5}">
                      <a16:colId xmlns:a16="http://schemas.microsoft.com/office/drawing/2014/main" val="20000"/>
                    </a:ext>
                  </a:extLst>
                </a:gridCol>
              </a:tblGrid>
              <a:tr h="427731">
                <a:tc>
                  <a:txBody>
                    <a:bodyPr/>
                    <a:lstStyle/>
                    <a:p>
                      <a:pPr algn="ctr">
                        <a:lnSpc>
                          <a:spcPts val="1295"/>
                        </a:lnSpc>
                        <a:defRPr/>
                      </a:pPr>
                      <a:endParaRPr lang="en-US" sz="1100"/>
                    </a:p>
                  </a:txBody>
                  <a:tcPr marL="117434" marR="117434" marT="117434" marB="11743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6" name="AutoShape 16"/>
          <p:cNvSpPr/>
          <p:nvPr/>
        </p:nvSpPr>
        <p:spPr>
          <a:xfrm>
            <a:off x="1423124" y="5414828"/>
            <a:ext cx="979323"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7" name="Table 17"/>
          <p:cNvGraphicFramePr>
            <a:graphicFrameLocks noGrp="1"/>
          </p:cNvGraphicFramePr>
          <p:nvPr/>
        </p:nvGraphicFramePr>
        <p:xfrm>
          <a:off x="11852933" y="5089154"/>
          <a:ext cx="1556970" cy="399968"/>
        </p:xfrm>
        <a:graphic>
          <a:graphicData uri="http://schemas.openxmlformats.org/drawingml/2006/table">
            <a:tbl>
              <a:tblPr/>
              <a:tblGrid>
                <a:gridCol w="1143405">
                  <a:extLst>
                    <a:ext uri="{9D8B030D-6E8A-4147-A177-3AD203B41FA5}">
                      <a16:colId xmlns:a16="http://schemas.microsoft.com/office/drawing/2014/main" val="20000"/>
                    </a:ext>
                  </a:extLst>
                </a:gridCol>
                <a:gridCol w="413565">
                  <a:extLst>
                    <a:ext uri="{9D8B030D-6E8A-4147-A177-3AD203B41FA5}">
                      <a16:colId xmlns:a16="http://schemas.microsoft.com/office/drawing/2014/main" val="20001"/>
                    </a:ext>
                  </a:extLst>
                </a:gridCol>
              </a:tblGrid>
              <a:tr h="385459">
                <a:tc>
                  <a:txBody>
                    <a:bodyPr/>
                    <a:lstStyle/>
                    <a:p>
                      <a:pPr algn="ctr">
                        <a:lnSpc>
                          <a:spcPts val="1295"/>
                        </a:lnSpc>
                        <a:defRPr/>
                      </a:pPr>
                      <a:endParaRPr lang="en-US" sz="1100"/>
                    </a:p>
                  </a:txBody>
                  <a:tcPr marL="117434" marR="117434" marT="117434" marB="11743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95"/>
                        </a:lnSpc>
                        <a:defRPr/>
                      </a:pPr>
                      <a:endParaRPr lang="en-US" sz="1100"/>
                    </a:p>
                  </a:txBody>
                  <a:tcPr marL="117434" marR="117434" marT="117434" marB="11743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8" name="Table 18"/>
          <p:cNvGraphicFramePr>
            <a:graphicFrameLocks noGrp="1"/>
          </p:cNvGraphicFramePr>
          <p:nvPr/>
        </p:nvGraphicFramePr>
        <p:xfrm>
          <a:off x="15140741" y="5089154"/>
          <a:ext cx="1556970" cy="399968"/>
        </p:xfrm>
        <a:graphic>
          <a:graphicData uri="http://schemas.openxmlformats.org/drawingml/2006/table">
            <a:tbl>
              <a:tblPr/>
              <a:tblGrid>
                <a:gridCol w="1143405">
                  <a:extLst>
                    <a:ext uri="{9D8B030D-6E8A-4147-A177-3AD203B41FA5}">
                      <a16:colId xmlns:a16="http://schemas.microsoft.com/office/drawing/2014/main" val="20000"/>
                    </a:ext>
                  </a:extLst>
                </a:gridCol>
                <a:gridCol w="413565">
                  <a:extLst>
                    <a:ext uri="{9D8B030D-6E8A-4147-A177-3AD203B41FA5}">
                      <a16:colId xmlns:a16="http://schemas.microsoft.com/office/drawing/2014/main" val="20001"/>
                    </a:ext>
                  </a:extLst>
                </a:gridCol>
              </a:tblGrid>
              <a:tr h="385459">
                <a:tc>
                  <a:txBody>
                    <a:bodyPr/>
                    <a:lstStyle/>
                    <a:p>
                      <a:pPr algn="ctr">
                        <a:lnSpc>
                          <a:spcPts val="1295"/>
                        </a:lnSpc>
                        <a:defRPr/>
                      </a:pPr>
                      <a:endParaRPr lang="en-US" sz="1100"/>
                    </a:p>
                  </a:txBody>
                  <a:tcPr marL="117434" marR="117434" marT="117434" marB="11743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95"/>
                        </a:lnSpc>
                        <a:defRPr/>
                      </a:pPr>
                      <a:endParaRPr lang="en-US" sz="1100"/>
                    </a:p>
                  </a:txBody>
                  <a:tcPr marL="117434" marR="117434" marT="117434" marB="11743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9" name="Freeform 19"/>
          <p:cNvSpPr/>
          <p:nvPr/>
        </p:nvSpPr>
        <p:spPr>
          <a:xfrm>
            <a:off x="17142707" y="5179834"/>
            <a:ext cx="443926" cy="443926"/>
          </a:xfrm>
          <a:custGeom>
            <a:avLst/>
            <a:gdLst/>
            <a:ahLst/>
            <a:cxnLst/>
            <a:rect l="l" t="t" r="r" b="b"/>
            <a:pathLst>
              <a:path w="443926" h="443926">
                <a:moveTo>
                  <a:pt x="0" y="0"/>
                </a:moveTo>
                <a:lnTo>
                  <a:pt x="443925" y="0"/>
                </a:lnTo>
                <a:lnTo>
                  <a:pt x="443925" y="443926"/>
                </a:lnTo>
                <a:lnTo>
                  <a:pt x="0" y="443926"/>
                </a:lnTo>
                <a:lnTo>
                  <a:pt x="0" y="0"/>
                </a:lnTo>
                <a:close/>
              </a:path>
            </a:pathLst>
          </a:custGeom>
          <a:blipFill>
            <a:blip r:embed="rId8"/>
            <a:stretch>
              <a:fillRect/>
            </a:stretch>
          </a:blipFill>
        </p:spPr>
        <p:txBody>
          <a:bodyPr/>
          <a:lstStyle/>
          <a:p>
            <a:endParaRPr lang="en-PH"/>
          </a:p>
        </p:txBody>
      </p:sp>
      <p:sp>
        <p:nvSpPr>
          <p:cNvPr id="20" name="TextBox 20"/>
          <p:cNvSpPr txBox="1"/>
          <p:nvPr/>
        </p:nvSpPr>
        <p:spPr>
          <a:xfrm>
            <a:off x="3018423" y="4724070"/>
            <a:ext cx="687572" cy="290794"/>
          </a:xfrm>
          <a:prstGeom prst="rect">
            <a:avLst/>
          </a:prstGeom>
        </p:spPr>
        <p:txBody>
          <a:bodyPr lIns="0" tIns="0" rIns="0" bIns="0" rtlCol="0" anchor="t">
            <a:spAutoFit/>
          </a:bodyPr>
          <a:lstStyle/>
          <a:p>
            <a:pPr algn="ctr">
              <a:lnSpc>
                <a:spcPts val="2498"/>
              </a:lnSpc>
              <a:spcBef>
                <a:spcPct val="0"/>
              </a:spcBef>
            </a:pPr>
            <a:r>
              <a:rPr lang="en-US" sz="1784" b="1">
                <a:solidFill>
                  <a:srgbClr val="000000"/>
                </a:solidFill>
                <a:latin typeface="Open Sans Bold"/>
                <a:ea typeface="Open Sans Bold"/>
                <a:cs typeface="Open Sans Bold"/>
                <a:sym typeface="Open Sans Bold"/>
              </a:rPr>
              <a:t>Node</a:t>
            </a:r>
          </a:p>
        </p:txBody>
      </p:sp>
      <p:sp>
        <p:nvSpPr>
          <p:cNvPr id="21" name="TextBox 21"/>
          <p:cNvSpPr txBox="1"/>
          <p:nvPr/>
        </p:nvSpPr>
        <p:spPr>
          <a:xfrm>
            <a:off x="6251084" y="4724070"/>
            <a:ext cx="687572" cy="290794"/>
          </a:xfrm>
          <a:prstGeom prst="rect">
            <a:avLst/>
          </a:prstGeom>
        </p:spPr>
        <p:txBody>
          <a:bodyPr lIns="0" tIns="0" rIns="0" bIns="0" rtlCol="0" anchor="t">
            <a:spAutoFit/>
          </a:bodyPr>
          <a:lstStyle/>
          <a:p>
            <a:pPr algn="ctr">
              <a:lnSpc>
                <a:spcPts val="2498"/>
              </a:lnSpc>
              <a:spcBef>
                <a:spcPct val="0"/>
              </a:spcBef>
            </a:pPr>
            <a:r>
              <a:rPr lang="en-US" sz="1784" b="1">
                <a:solidFill>
                  <a:srgbClr val="000000"/>
                </a:solidFill>
                <a:latin typeface="Open Sans Bold"/>
                <a:ea typeface="Open Sans Bold"/>
                <a:cs typeface="Open Sans Bold"/>
                <a:sym typeface="Open Sans Bold"/>
              </a:rPr>
              <a:t>Node</a:t>
            </a:r>
          </a:p>
        </p:txBody>
      </p:sp>
      <p:sp>
        <p:nvSpPr>
          <p:cNvPr id="22" name="TextBox 22"/>
          <p:cNvSpPr txBox="1"/>
          <p:nvPr/>
        </p:nvSpPr>
        <p:spPr>
          <a:xfrm>
            <a:off x="9486984" y="4724070"/>
            <a:ext cx="687572" cy="290794"/>
          </a:xfrm>
          <a:prstGeom prst="rect">
            <a:avLst/>
          </a:prstGeom>
        </p:spPr>
        <p:txBody>
          <a:bodyPr lIns="0" tIns="0" rIns="0" bIns="0" rtlCol="0" anchor="t">
            <a:spAutoFit/>
          </a:bodyPr>
          <a:lstStyle/>
          <a:p>
            <a:pPr algn="ctr">
              <a:lnSpc>
                <a:spcPts val="2498"/>
              </a:lnSpc>
              <a:spcBef>
                <a:spcPct val="0"/>
              </a:spcBef>
            </a:pPr>
            <a:r>
              <a:rPr lang="en-US" sz="1784" b="1">
                <a:solidFill>
                  <a:srgbClr val="000000"/>
                </a:solidFill>
                <a:latin typeface="Open Sans Bold"/>
                <a:ea typeface="Open Sans Bold"/>
                <a:cs typeface="Open Sans Bold"/>
                <a:sym typeface="Open Sans Bold"/>
              </a:rPr>
              <a:t>Node</a:t>
            </a:r>
          </a:p>
        </p:txBody>
      </p:sp>
      <p:sp>
        <p:nvSpPr>
          <p:cNvPr id="23" name="AutoShape 23"/>
          <p:cNvSpPr/>
          <p:nvPr/>
        </p:nvSpPr>
        <p:spPr>
          <a:xfrm>
            <a:off x="10790883" y="5401797"/>
            <a:ext cx="979323"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4" name="TextBox 24"/>
          <p:cNvSpPr txBox="1"/>
          <p:nvPr/>
        </p:nvSpPr>
        <p:spPr>
          <a:xfrm>
            <a:off x="12771994" y="4724070"/>
            <a:ext cx="687572" cy="290794"/>
          </a:xfrm>
          <a:prstGeom prst="rect">
            <a:avLst/>
          </a:prstGeom>
        </p:spPr>
        <p:txBody>
          <a:bodyPr lIns="0" tIns="0" rIns="0" bIns="0" rtlCol="0" anchor="t">
            <a:spAutoFit/>
          </a:bodyPr>
          <a:lstStyle/>
          <a:p>
            <a:pPr algn="ctr">
              <a:lnSpc>
                <a:spcPts val="2498"/>
              </a:lnSpc>
              <a:spcBef>
                <a:spcPct val="0"/>
              </a:spcBef>
            </a:pPr>
            <a:r>
              <a:rPr lang="en-US" sz="1784" b="1">
                <a:solidFill>
                  <a:srgbClr val="000000"/>
                </a:solidFill>
                <a:latin typeface="Open Sans Bold"/>
                <a:ea typeface="Open Sans Bold"/>
                <a:cs typeface="Open Sans Bold"/>
                <a:sym typeface="Open Sans Bold"/>
              </a:rPr>
              <a:t>Node</a:t>
            </a:r>
          </a:p>
        </p:txBody>
      </p:sp>
      <p:sp>
        <p:nvSpPr>
          <p:cNvPr id="25" name="AutoShape 25"/>
          <p:cNvSpPr/>
          <p:nvPr/>
        </p:nvSpPr>
        <p:spPr>
          <a:xfrm>
            <a:off x="14078691" y="5401797"/>
            <a:ext cx="979323"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6" name="TextBox 26"/>
          <p:cNvSpPr txBox="1"/>
          <p:nvPr/>
        </p:nvSpPr>
        <p:spPr>
          <a:xfrm>
            <a:off x="16059802" y="4724070"/>
            <a:ext cx="687572" cy="290794"/>
          </a:xfrm>
          <a:prstGeom prst="rect">
            <a:avLst/>
          </a:prstGeom>
        </p:spPr>
        <p:txBody>
          <a:bodyPr lIns="0" tIns="0" rIns="0" bIns="0" rtlCol="0" anchor="t">
            <a:spAutoFit/>
          </a:bodyPr>
          <a:lstStyle/>
          <a:p>
            <a:pPr algn="ctr">
              <a:lnSpc>
                <a:spcPts val="2498"/>
              </a:lnSpc>
              <a:spcBef>
                <a:spcPct val="0"/>
              </a:spcBef>
            </a:pPr>
            <a:r>
              <a:rPr lang="en-US" sz="1784" b="1">
                <a:solidFill>
                  <a:srgbClr val="000000"/>
                </a:solidFill>
                <a:latin typeface="Open Sans Bold"/>
                <a:ea typeface="Open Sans Bold"/>
                <a:cs typeface="Open Sans Bold"/>
                <a:sym typeface="Open Sans Bold"/>
              </a:rPr>
              <a:t>Node</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11014823" y="169468"/>
            <a:ext cx="595455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Initialising a linked list</a:t>
            </a:r>
          </a:p>
        </p:txBody>
      </p:sp>
      <p:grpSp>
        <p:nvGrpSpPr>
          <p:cNvPr id="9" name="Group 9"/>
          <p:cNvGrpSpPr/>
          <p:nvPr/>
        </p:nvGrpSpPr>
        <p:grpSpPr>
          <a:xfrm>
            <a:off x="680171" y="1123729"/>
            <a:ext cx="17001533" cy="3849086"/>
            <a:chOff x="0" y="0"/>
            <a:chExt cx="4211328" cy="953430"/>
          </a:xfrm>
        </p:grpSpPr>
        <p:sp>
          <p:nvSpPr>
            <p:cNvPr id="10" name="Freeform 10"/>
            <p:cNvSpPr/>
            <p:nvPr/>
          </p:nvSpPr>
          <p:spPr>
            <a:xfrm>
              <a:off x="0" y="0"/>
              <a:ext cx="4211328" cy="953429"/>
            </a:xfrm>
            <a:custGeom>
              <a:avLst/>
              <a:gdLst/>
              <a:ahLst/>
              <a:cxnLst/>
              <a:rect l="l" t="t" r="r" b="b"/>
              <a:pathLst>
                <a:path w="4211328" h="953429">
                  <a:moveTo>
                    <a:pt x="23224" y="0"/>
                  </a:moveTo>
                  <a:lnTo>
                    <a:pt x="4188104" y="0"/>
                  </a:lnTo>
                  <a:cubicBezTo>
                    <a:pt x="4194263" y="0"/>
                    <a:pt x="4200170" y="2447"/>
                    <a:pt x="4204526" y="6802"/>
                  </a:cubicBezTo>
                  <a:cubicBezTo>
                    <a:pt x="4208881" y="11157"/>
                    <a:pt x="4211328" y="17064"/>
                    <a:pt x="4211328" y="23224"/>
                  </a:cubicBezTo>
                  <a:lnTo>
                    <a:pt x="4211328" y="930206"/>
                  </a:lnTo>
                  <a:cubicBezTo>
                    <a:pt x="4211328" y="943032"/>
                    <a:pt x="4200930" y="953429"/>
                    <a:pt x="4188104" y="953429"/>
                  </a:cubicBezTo>
                  <a:lnTo>
                    <a:pt x="23224" y="953429"/>
                  </a:lnTo>
                  <a:cubicBezTo>
                    <a:pt x="10398" y="953429"/>
                    <a:pt x="0" y="943032"/>
                    <a:pt x="0" y="930206"/>
                  </a:cubicBezTo>
                  <a:lnTo>
                    <a:pt x="0" y="23224"/>
                  </a:lnTo>
                  <a:cubicBezTo>
                    <a:pt x="0" y="10398"/>
                    <a:pt x="10398" y="0"/>
                    <a:pt x="23224" y="0"/>
                  </a:cubicBezTo>
                  <a:close/>
                </a:path>
              </a:pathLst>
            </a:custGeom>
            <a:solidFill>
              <a:srgbClr val="FFF7B9"/>
            </a:solidFill>
          </p:spPr>
          <p:txBody>
            <a:bodyPr/>
            <a:lstStyle/>
            <a:p>
              <a:endParaRPr lang="en-PH"/>
            </a:p>
          </p:txBody>
        </p:sp>
        <p:sp>
          <p:nvSpPr>
            <p:cNvPr id="11" name="TextBox 11"/>
            <p:cNvSpPr txBox="1"/>
            <p:nvPr/>
          </p:nvSpPr>
          <p:spPr>
            <a:xfrm>
              <a:off x="0" y="-28575"/>
              <a:ext cx="4211328" cy="982005"/>
            </a:xfrm>
            <a:prstGeom prst="rect">
              <a:avLst/>
            </a:prstGeom>
          </p:spPr>
          <p:txBody>
            <a:bodyPr lIns="50800" tIns="50800" rIns="50800" bIns="50800" rtlCol="0" anchor="ctr"/>
            <a:lstStyle/>
            <a:p>
              <a:pPr algn="ctr">
                <a:lnSpc>
                  <a:spcPts val="2595"/>
                </a:lnSpc>
              </a:pPr>
              <a:endParaRPr/>
            </a:p>
          </p:txBody>
        </p:sp>
      </p:grpSp>
      <p:graphicFrame>
        <p:nvGraphicFramePr>
          <p:cNvPr id="12" name="Table 12"/>
          <p:cNvGraphicFramePr>
            <a:graphicFrameLocks noGrp="1"/>
          </p:cNvGraphicFramePr>
          <p:nvPr/>
        </p:nvGraphicFramePr>
        <p:xfrm>
          <a:off x="2419524" y="2246699"/>
          <a:ext cx="1612383" cy="399178"/>
        </p:xfrm>
        <a:graphic>
          <a:graphicData uri="http://schemas.openxmlformats.org/drawingml/2006/table">
            <a:tbl>
              <a:tblPr/>
              <a:tblGrid>
                <a:gridCol w="1184099">
                  <a:extLst>
                    <a:ext uri="{9D8B030D-6E8A-4147-A177-3AD203B41FA5}">
                      <a16:colId xmlns:a16="http://schemas.microsoft.com/office/drawing/2014/main" val="20000"/>
                    </a:ext>
                  </a:extLst>
                </a:gridCol>
                <a:gridCol w="428284">
                  <a:extLst>
                    <a:ext uri="{9D8B030D-6E8A-4147-A177-3AD203B41FA5}">
                      <a16:colId xmlns:a16="http://schemas.microsoft.com/office/drawing/2014/main" val="20001"/>
                    </a:ext>
                  </a:extLst>
                </a:gridCol>
              </a:tblGrid>
              <a:tr h="39917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3" name="Table 13"/>
          <p:cNvGraphicFramePr>
            <a:graphicFrameLocks noGrp="1"/>
          </p:cNvGraphicFramePr>
          <p:nvPr/>
        </p:nvGraphicFramePr>
        <p:xfrm>
          <a:off x="5542422" y="2246699"/>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4" name="Table 14"/>
          <p:cNvGraphicFramePr>
            <a:graphicFrameLocks noGrp="1"/>
          </p:cNvGraphicFramePr>
          <p:nvPr/>
        </p:nvGraphicFramePr>
        <p:xfrm>
          <a:off x="8668449" y="2246699"/>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5" name="AutoShape 15"/>
          <p:cNvSpPr/>
          <p:nvPr/>
        </p:nvSpPr>
        <p:spPr>
          <a:xfrm>
            <a:off x="7642460" y="2548726"/>
            <a:ext cx="946071"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16" name="AutoShape 16"/>
          <p:cNvSpPr/>
          <p:nvPr/>
        </p:nvSpPr>
        <p:spPr>
          <a:xfrm>
            <a:off x="4445116" y="2561315"/>
            <a:ext cx="946071"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7" name="Table 17"/>
          <p:cNvGraphicFramePr>
            <a:graphicFrameLocks noGrp="1"/>
          </p:cNvGraphicFramePr>
          <p:nvPr/>
        </p:nvGraphicFramePr>
        <p:xfrm>
          <a:off x="864979" y="2259287"/>
          <a:ext cx="400426" cy="399178"/>
        </p:xfrm>
        <a:graphic>
          <a:graphicData uri="http://schemas.openxmlformats.org/drawingml/2006/table">
            <a:tbl>
              <a:tblPr/>
              <a:tblGrid>
                <a:gridCol w="400426">
                  <a:extLst>
                    <a:ext uri="{9D8B030D-6E8A-4147-A177-3AD203B41FA5}">
                      <a16:colId xmlns:a16="http://schemas.microsoft.com/office/drawing/2014/main" val="20000"/>
                    </a:ext>
                  </a:extLst>
                </a:gridCol>
              </a:tblGrid>
              <a:tr h="39917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8" name="AutoShape 18"/>
          <p:cNvSpPr/>
          <p:nvPr/>
        </p:nvSpPr>
        <p:spPr>
          <a:xfrm>
            <a:off x="1766247" y="2561315"/>
            <a:ext cx="946071"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9" name="Table 19"/>
          <p:cNvGraphicFramePr>
            <a:graphicFrameLocks noGrp="1"/>
          </p:cNvGraphicFramePr>
          <p:nvPr/>
        </p:nvGraphicFramePr>
        <p:xfrm>
          <a:off x="11841919" y="2246699"/>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20" name="Table 20"/>
          <p:cNvGraphicFramePr>
            <a:graphicFrameLocks noGrp="1"/>
          </p:cNvGraphicFramePr>
          <p:nvPr/>
        </p:nvGraphicFramePr>
        <p:xfrm>
          <a:off x="15018091" y="2246699"/>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21" name="Freeform 21"/>
          <p:cNvSpPr/>
          <p:nvPr/>
        </p:nvSpPr>
        <p:spPr>
          <a:xfrm>
            <a:off x="16952082" y="2334300"/>
            <a:ext cx="428852" cy="428852"/>
          </a:xfrm>
          <a:custGeom>
            <a:avLst/>
            <a:gdLst/>
            <a:ahLst/>
            <a:cxnLst/>
            <a:rect l="l" t="t" r="r" b="b"/>
            <a:pathLst>
              <a:path w="428852" h="428852">
                <a:moveTo>
                  <a:pt x="0" y="0"/>
                </a:moveTo>
                <a:lnTo>
                  <a:pt x="428853" y="0"/>
                </a:lnTo>
                <a:lnTo>
                  <a:pt x="428853" y="428852"/>
                </a:lnTo>
                <a:lnTo>
                  <a:pt x="0" y="428852"/>
                </a:lnTo>
                <a:lnTo>
                  <a:pt x="0" y="0"/>
                </a:lnTo>
                <a:close/>
              </a:path>
            </a:pathLst>
          </a:custGeom>
          <a:blipFill>
            <a:blip r:embed="rId8"/>
            <a:stretch>
              <a:fillRect/>
            </a:stretch>
          </a:blipFill>
        </p:spPr>
        <p:txBody>
          <a:bodyPr/>
          <a:lstStyle/>
          <a:p>
            <a:endParaRPr lang="en-PH"/>
          </a:p>
        </p:txBody>
      </p:sp>
      <p:sp>
        <p:nvSpPr>
          <p:cNvPr id="22" name="TextBox 22"/>
          <p:cNvSpPr txBox="1"/>
          <p:nvPr/>
        </p:nvSpPr>
        <p:spPr>
          <a:xfrm>
            <a:off x="3307379" y="1883840"/>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sp>
        <p:nvSpPr>
          <p:cNvPr id="23" name="TextBox 23"/>
          <p:cNvSpPr txBox="1"/>
          <p:nvPr/>
        </p:nvSpPr>
        <p:spPr>
          <a:xfrm>
            <a:off x="6430277" y="1883840"/>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sp>
        <p:nvSpPr>
          <p:cNvPr id="24" name="TextBox 24"/>
          <p:cNvSpPr txBox="1"/>
          <p:nvPr/>
        </p:nvSpPr>
        <p:spPr>
          <a:xfrm>
            <a:off x="9556304" y="1883840"/>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sp>
        <p:nvSpPr>
          <p:cNvPr id="25" name="AutoShape 25"/>
          <p:cNvSpPr/>
          <p:nvPr/>
        </p:nvSpPr>
        <p:spPr>
          <a:xfrm>
            <a:off x="10815930" y="2548726"/>
            <a:ext cx="946071"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6" name="TextBox 26"/>
          <p:cNvSpPr txBox="1"/>
          <p:nvPr/>
        </p:nvSpPr>
        <p:spPr>
          <a:xfrm>
            <a:off x="12729774" y="1883840"/>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sp>
        <p:nvSpPr>
          <p:cNvPr id="27" name="AutoShape 27"/>
          <p:cNvSpPr/>
          <p:nvPr/>
        </p:nvSpPr>
        <p:spPr>
          <a:xfrm>
            <a:off x="13992103" y="2548726"/>
            <a:ext cx="946071"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8" name="TextBox 28"/>
          <p:cNvSpPr txBox="1"/>
          <p:nvPr/>
        </p:nvSpPr>
        <p:spPr>
          <a:xfrm>
            <a:off x="15905946" y="1883840"/>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grpSp>
        <p:nvGrpSpPr>
          <p:cNvPr id="29" name="Group 29"/>
          <p:cNvGrpSpPr/>
          <p:nvPr/>
        </p:nvGrpSpPr>
        <p:grpSpPr>
          <a:xfrm>
            <a:off x="5150711" y="1218250"/>
            <a:ext cx="7722891" cy="694165"/>
            <a:chOff x="0" y="0"/>
            <a:chExt cx="1912982" cy="171947"/>
          </a:xfrm>
        </p:grpSpPr>
        <p:sp>
          <p:nvSpPr>
            <p:cNvPr id="30" name="Freeform 30"/>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31" name="TextBox 31"/>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2" name="TextBox 32"/>
          <p:cNvSpPr txBox="1"/>
          <p:nvPr/>
        </p:nvSpPr>
        <p:spPr>
          <a:xfrm>
            <a:off x="5456615" y="126375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Diagram View</a:t>
            </a:r>
          </a:p>
        </p:txBody>
      </p:sp>
      <p:grpSp>
        <p:nvGrpSpPr>
          <p:cNvPr id="33" name="Group 33"/>
          <p:cNvGrpSpPr/>
          <p:nvPr/>
        </p:nvGrpSpPr>
        <p:grpSpPr>
          <a:xfrm>
            <a:off x="615174" y="5118409"/>
            <a:ext cx="17001533" cy="4980773"/>
            <a:chOff x="0" y="0"/>
            <a:chExt cx="4211328" cy="1233751"/>
          </a:xfrm>
        </p:grpSpPr>
        <p:sp>
          <p:nvSpPr>
            <p:cNvPr id="34" name="Freeform 34"/>
            <p:cNvSpPr/>
            <p:nvPr/>
          </p:nvSpPr>
          <p:spPr>
            <a:xfrm>
              <a:off x="0" y="0"/>
              <a:ext cx="4211328" cy="1233751"/>
            </a:xfrm>
            <a:custGeom>
              <a:avLst/>
              <a:gdLst/>
              <a:ahLst/>
              <a:cxnLst/>
              <a:rect l="l" t="t" r="r" b="b"/>
              <a:pathLst>
                <a:path w="4211328" h="1233751">
                  <a:moveTo>
                    <a:pt x="23224" y="0"/>
                  </a:moveTo>
                  <a:lnTo>
                    <a:pt x="4188104" y="0"/>
                  </a:lnTo>
                  <a:cubicBezTo>
                    <a:pt x="4194263" y="0"/>
                    <a:pt x="4200170" y="2447"/>
                    <a:pt x="4204526" y="6802"/>
                  </a:cubicBezTo>
                  <a:cubicBezTo>
                    <a:pt x="4208881" y="11157"/>
                    <a:pt x="4211328" y="17064"/>
                    <a:pt x="4211328" y="23224"/>
                  </a:cubicBezTo>
                  <a:lnTo>
                    <a:pt x="4211328" y="1210528"/>
                  </a:lnTo>
                  <a:cubicBezTo>
                    <a:pt x="4211328" y="1223354"/>
                    <a:pt x="4200930" y="1233751"/>
                    <a:pt x="4188104" y="1233751"/>
                  </a:cubicBezTo>
                  <a:lnTo>
                    <a:pt x="23224" y="1233751"/>
                  </a:lnTo>
                  <a:cubicBezTo>
                    <a:pt x="10398" y="1233751"/>
                    <a:pt x="0" y="1223354"/>
                    <a:pt x="0" y="1210528"/>
                  </a:cubicBezTo>
                  <a:lnTo>
                    <a:pt x="0" y="23224"/>
                  </a:lnTo>
                  <a:cubicBezTo>
                    <a:pt x="0" y="10398"/>
                    <a:pt x="10398" y="0"/>
                    <a:pt x="23224" y="0"/>
                  </a:cubicBezTo>
                  <a:close/>
                </a:path>
              </a:pathLst>
            </a:custGeom>
            <a:solidFill>
              <a:srgbClr val="FFF7B9"/>
            </a:solidFill>
          </p:spPr>
          <p:txBody>
            <a:bodyPr/>
            <a:lstStyle/>
            <a:p>
              <a:endParaRPr lang="en-PH"/>
            </a:p>
          </p:txBody>
        </p:sp>
        <p:sp>
          <p:nvSpPr>
            <p:cNvPr id="35" name="TextBox 35"/>
            <p:cNvSpPr txBox="1"/>
            <p:nvPr/>
          </p:nvSpPr>
          <p:spPr>
            <a:xfrm>
              <a:off x="0" y="-28575"/>
              <a:ext cx="4211328" cy="1262326"/>
            </a:xfrm>
            <a:prstGeom prst="rect">
              <a:avLst/>
            </a:prstGeom>
          </p:spPr>
          <p:txBody>
            <a:bodyPr lIns="50800" tIns="50800" rIns="50800" bIns="50800" rtlCol="0" anchor="ctr"/>
            <a:lstStyle/>
            <a:p>
              <a:pPr algn="ctr">
                <a:lnSpc>
                  <a:spcPts val="2595"/>
                </a:lnSpc>
              </a:pPr>
              <a:endParaRPr/>
            </a:p>
          </p:txBody>
        </p:sp>
      </p:grpSp>
      <p:grpSp>
        <p:nvGrpSpPr>
          <p:cNvPr id="36" name="Group 36"/>
          <p:cNvGrpSpPr/>
          <p:nvPr/>
        </p:nvGrpSpPr>
        <p:grpSpPr>
          <a:xfrm>
            <a:off x="5141564" y="5201415"/>
            <a:ext cx="7722891" cy="694165"/>
            <a:chOff x="0" y="0"/>
            <a:chExt cx="1912982" cy="171947"/>
          </a:xfrm>
        </p:grpSpPr>
        <p:sp>
          <p:nvSpPr>
            <p:cNvPr id="37" name="Freeform 37"/>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38" name="TextBox 38"/>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9" name="TextBox 39"/>
          <p:cNvSpPr txBox="1"/>
          <p:nvPr/>
        </p:nvSpPr>
        <p:spPr>
          <a:xfrm>
            <a:off x="5447467" y="5246919"/>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Array View</a:t>
            </a:r>
          </a:p>
        </p:txBody>
      </p:sp>
      <p:graphicFrame>
        <p:nvGraphicFramePr>
          <p:cNvPr id="40" name="Table 40"/>
          <p:cNvGraphicFramePr>
            <a:graphicFrameLocks noGrp="1"/>
          </p:cNvGraphicFramePr>
          <p:nvPr/>
        </p:nvGraphicFramePr>
        <p:xfrm>
          <a:off x="7198640" y="6454667"/>
          <a:ext cx="389182" cy="2565505"/>
        </p:xfrm>
        <a:graphic>
          <a:graphicData uri="http://schemas.openxmlformats.org/drawingml/2006/table">
            <a:tbl>
              <a:tblPr/>
              <a:tblGrid>
                <a:gridCol w="389182">
                  <a:extLst>
                    <a:ext uri="{9D8B030D-6E8A-4147-A177-3AD203B41FA5}">
                      <a16:colId xmlns:a16="http://schemas.microsoft.com/office/drawing/2014/main" val="20000"/>
                    </a:ext>
                  </a:extLst>
                </a:gridCol>
              </a:tblGrid>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bl>
          </a:graphicData>
        </a:graphic>
      </p:graphicFrame>
      <p:graphicFrame>
        <p:nvGraphicFramePr>
          <p:cNvPr id="41" name="Table 41"/>
          <p:cNvGraphicFramePr>
            <a:graphicFrameLocks noGrp="1"/>
          </p:cNvGraphicFramePr>
          <p:nvPr/>
        </p:nvGraphicFramePr>
        <p:xfrm>
          <a:off x="9971363" y="6454667"/>
          <a:ext cx="389182" cy="2565505"/>
        </p:xfrm>
        <a:graphic>
          <a:graphicData uri="http://schemas.openxmlformats.org/drawingml/2006/table">
            <a:tbl>
              <a:tblPr/>
              <a:tblGrid>
                <a:gridCol w="389182">
                  <a:extLst>
                    <a:ext uri="{9D8B030D-6E8A-4147-A177-3AD203B41FA5}">
                      <a16:colId xmlns:a16="http://schemas.microsoft.com/office/drawing/2014/main" val="20000"/>
                    </a:ext>
                  </a:extLst>
                </a:gridCol>
              </a:tblGrid>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bl>
          </a:graphicData>
        </a:graphic>
      </p:graphicFrame>
      <p:grpSp>
        <p:nvGrpSpPr>
          <p:cNvPr id="42" name="Group 42"/>
          <p:cNvGrpSpPr/>
          <p:nvPr/>
        </p:nvGrpSpPr>
        <p:grpSpPr>
          <a:xfrm>
            <a:off x="4126732" y="6378467"/>
            <a:ext cx="1837904" cy="657089"/>
            <a:chOff x="0" y="0"/>
            <a:chExt cx="812800" cy="290593"/>
          </a:xfrm>
        </p:grpSpPr>
        <p:sp>
          <p:nvSpPr>
            <p:cNvPr id="43" name="Freeform 43"/>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38B6FF"/>
            </a:solidFill>
          </p:spPr>
          <p:txBody>
            <a:bodyPr/>
            <a:lstStyle/>
            <a:p>
              <a:endParaRPr lang="en-PH"/>
            </a:p>
          </p:txBody>
        </p:sp>
        <p:sp>
          <p:nvSpPr>
            <p:cNvPr id="44" name="TextBox 44"/>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45" name="TextBox 45"/>
          <p:cNvSpPr txBox="1"/>
          <p:nvPr/>
        </p:nvSpPr>
        <p:spPr>
          <a:xfrm>
            <a:off x="9143923" y="6397517"/>
            <a:ext cx="504911"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[0]</a:t>
            </a:r>
          </a:p>
        </p:txBody>
      </p:sp>
      <p:sp>
        <p:nvSpPr>
          <p:cNvPr id="46" name="TextBox 46"/>
          <p:cNvSpPr txBox="1"/>
          <p:nvPr/>
        </p:nvSpPr>
        <p:spPr>
          <a:xfrm>
            <a:off x="9193777" y="7155427"/>
            <a:ext cx="40520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[1]</a:t>
            </a:r>
          </a:p>
        </p:txBody>
      </p:sp>
      <p:sp>
        <p:nvSpPr>
          <p:cNvPr id="47" name="TextBox 47"/>
          <p:cNvSpPr txBox="1"/>
          <p:nvPr/>
        </p:nvSpPr>
        <p:spPr>
          <a:xfrm>
            <a:off x="9151011" y="7909767"/>
            <a:ext cx="49782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[2]</a:t>
            </a:r>
          </a:p>
        </p:txBody>
      </p:sp>
      <p:sp>
        <p:nvSpPr>
          <p:cNvPr id="48" name="TextBox 48"/>
          <p:cNvSpPr txBox="1"/>
          <p:nvPr/>
        </p:nvSpPr>
        <p:spPr>
          <a:xfrm>
            <a:off x="9156981" y="8612203"/>
            <a:ext cx="49185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[3]</a:t>
            </a:r>
          </a:p>
        </p:txBody>
      </p:sp>
      <p:sp>
        <p:nvSpPr>
          <p:cNvPr id="49" name="TextBox 49"/>
          <p:cNvSpPr txBox="1"/>
          <p:nvPr/>
        </p:nvSpPr>
        <p:spPr>
          <a:xfrm>
            <a:off x="9151011" y="9314639"/>
            <a:ext cx="51649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[4]</a:t>
            </a:r>
          </a:p>
        </p:txBody>
      </p:sp>
      <p:sp>
        <p:nvSpPr>
          <p:cNvPr id="50" name="TextBox 50"/>
          <p:cNvSpPr txBox="1"/>
          <p:nvPr/>
        </p:nvSpPr>
        <p:spPr>
          <a:xfrm>
            <a:off x="7727193" y="6038454"/>
            <a:ext cx="630183"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Data</a:t>
            </a:r>
          </a:p>
        </p:txBody>
      </p:sp>
      <p:sp>
        <p:nvSpPr>
          <p:cNvPr id="51" name="TextBox 51"/>
          <p:cNvSpPr txBox="1"/>
          <p:nvPr/>
        </p:nvSpPr>
        <p:spPr>
          <a:xfrm>
            <a:off x="10320753" y="6028929"/>
            <a:ext cx="1019676"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Pointer</a:t>
            </a:r>
          </a:p>
        </p:txBody>
      </p:sp>
      <p:sp>
        <p:nvSpPr>
          <p:cNvPr id="52" name="TextBox 52"/>
          <p:cNvSpPr txBox="1"/>
          <p:nvPr/>
        </p:nvSpPr>
        <p:spPr>
          <a:xfrm>
            <a:off x="4924079" y="6458351"/>
            <a:ext cx="243211"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-1</a:t>
            </a:r>
          </a:p>
        </p:txBody>
      </p:sp>
      <p:grpSp>
        <p:nvGrpSpPr>
          <p:cNvPr id="53" name="Group 53"/>
          <p:cNvGrpSpPr/>
          <p:nvPr/>
        </p:nvGrpSpPr>
        <p:grpSpPr>
          <a:xfrm>
            <a:off x="4126732" y="7399245"/>
            <a:ext cx="1837904" cy="657089"/>
            <a:chOff x="0" y="0"/>
            <a:chExt cx="812800" cy="290593"/>
          </a:xfrm>
        </p:grpSpPr>
        <p:sp>
          <p:nvSpPr>
            <p:cNvPr id="54" name="Freeform 54"/>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FFA8D8"/>
            </a:solidFill>
          </p:spPr>
          <p:txBody>
            <a:bodyPr/>
            <a:lstStyle/>
            <a:p>
              <a:endParaRPr lang="en-PH"/>
            </a:p>
          </p:txBody>
        </p:sp>
        <p:sp>
          <p:nvSpPr>
            <p:cNvPr id="55" name="TextBox 55"/>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56" name="TextBox 56"/>
          <p:cNvSpPr txBox="1"/>
          <p:nvPr/>
        </p:nvSpPr>
        <p:spPr>
          <a:xfrm>
            <a:off x="4953847" y="7479129"/>
            <a:ext cx="183674"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0</a:t>
            </a:r>
          </a:p>
        </p:txBody>
      </p:sp>
      <p:sp>
        <p:nvSpPr>
          <p:cNvPr id="57" name="TextBox 57"/>
          <p:cNvSpPr txBox="1"/>
          <p:nvPr/>
        </p:nvSpPr>
        <p:spPr>
          <a:xfrm>
            <a:off x="1932227" y="6470330"/>
            <a:ext cx="2039378"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StartPointer</a:t>
            </a:r>
          </a:p>
        </p:txBody>
      </p:sp>
      <p:sp>
        <p:nvSpPr>
          <p:cNvPr id="58" name="TextBox 58"/>
          <p:cNvSpPr txBox="1"/>
          <p:nvPr/>
        </p:nvSpPr>
        <p:spPr>
          <a:xfrm>
            <a:off x="1766247" y="7491108"/>
            <a:ext cx="2205358"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FreeListPointer</a:t>
            </a:r>
          </a:p>
        </p:txBody>
      </p:sp>
      <p:sp>
        <p:nvSpPr>
          <p:cNvPr id="59" name="TextBox 59"/>
          <p:cNvSpPr txBox="1"/>
          <p:nvPr/>
        </p:nvSpPr>
        <p:spPr>
          <a:xfrm>
            <a:off x="10772139" y="6397517"/>
            <a:ext cx="11690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1</a:t>
            </a:r>
          </a:p>
        </p:txBody>
      </p:sp>
      <p:sp>
        <p:nvSpPr>
          <p:cNvPr id="60" name="TextBox 60"/>
          <p:cNvSpPr txBox="1"/>
          <p:nvPr/>
        </p:nvSpPr>
        <p:spPr>
          <a:xfrm>
            <a:off x="10725830" y="7155427"/>
            <a:ext cx="20952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2</a:t>
            </a:r>
          </a:p>
        </p:txBody>
      </p:sp>
      <p:sp>
        <p:nvSpPr>
          <p:cNvPr id="61" name="TextBox 61"/>
          <p:cNvSpPr txBox="1"/>
          <p:nvPr/>
        </p:nvSpPr>
        <p:spPr>
          <a:xfrm>
            <a:off x="10728815" y="7848471"/>
            <a:ext cx="20355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3</a:t>
            </a:r>
          </a:p>
        </p:txBody>
      </p:sp>
      <p:sp>
        <p:nvSpPr>
          <p:cNvPr id="62" name="TextBox 62"/>
          <p:cNvSpPr txBox="1"/>
          <p:nvPr/>
        </p:nvSpPr>
        <p:spPr>
          <a:xfrm>
            <a:off x="10713509" y="8563982"/>
            <a:ext cx="22819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4</a:t>
            </a:r>
          </a:p>
        </p:txBody>
      </p:sp>
      <p:sp>
        <p:nvSpPr>
          <p:cNvPr id="63" name="TextBox 63"/>
          <p:cNvSpPr txBox="1"/>
          <p:nvPr/>
        </p:nvSpPr>
        <p:spPr>
          <a:xfrm>
            <a:off x="10684194" y="9279492"/>
            <a:ext cx="286825"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TextBox 5"/>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13.2 Record Type</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Freeform 7"/>
          <p:cNvSpPr/>
          <p:nvPr/>
        </p:nvSpPr>
        <p:spPr>
          <a:xfrm>
            <a:off x="2294351" y="2389764"/>
            <a:ext cx="13699299" cy="6057513"/>
          </a:xfrm>
          <a:custGeom>
            <a:avLst/>
            <a:gdLst/>
            <a:ahLst/>
            <a:cxnLst/>
            <a:rect l="l" t="t" r="r" b="b"/>
            <a:pathLst>
              <a:path w="13699299" h="6057513">
                <a:moveTo>
                  <a:pt x="0" y="0"/>
                </a:moveTo>
                <a:lnTo>
                  <a:pt x="13699298" y="0"/>
                </a:lnTo>
                <a:lnTo>
                  <a:pt x="13699298" y="6057513"/>
                </a:lnTo>
                <a:lnTo>
                  <a:pt x="0" y="6057513"/>
                </a:lnTo>
                <a:lnTo>
                  <a:pt x="0" y="0"/>
                </a:lnTo>
                <a:close/>
              </a:path>
            </a:pathLst>
          </a:custGeom>
          <a:blipFill>
            <a:blip r:embed="rId4"/>
            <a:stretch>
              <a:fillRect/>
            </a:stretch>
          </a:blipFill>
        </p:spPr>
        <p:txBody>
          <a:bodyPr/>
          <a:lstStyle/>
          <a:p>
            <a:endParaRPr lang="en-PH"/>
          </a:p>
        </p:txBody>
      </p:sp>
      <p:sp>
        <p:nvSpPr>
          <p:cNvPr id="8" name="TextBox 8"/>
          <p:cNvSpPr txBox="1"/>
          <p:nvPr/>
        </p:nvSpPr>
        <p:spPr>
          <a:xfrm>
            <a:off x="402046" y="1877010"/>
            <a:ext cx="5474670"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Pseudocode</a:t>
            </a:r>
          </a:p>
        </p:txBody>
      </p:sp>
      <p:sp>
        <p:nvSpPr>
          <p:cNvPr id="9" name="TextBox 9"/>
          <p:cNvSpPr txBox="1"/>
          <p:nvPr/>
        </p:nvSpPr>
        <p:spPr>
          <a:xfrm>
            <a:off x="402046" y="2694896"/>
            <a:ext cx="16218276"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We can assign value to a field of this Product record:</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10613184" y="260222"/>
            <a:ext cx="7003523" cy="478011"/>
          </a:xfrm>
          <a:prstGeom prst="rect">
            <a:avLst/>
          </a:prstGeom>
        </p:spPr>
        <p:txBody>
          <a:bodyPr lIns="0" tIns="0" rIns="0" bIns="0" rtlCol="0" anchor="t">
            <a:spAutoFit/>
          </a:bodyPr>
          <a:lstStyle/>
          <a:p>
            <a:pPr marL="0" lvl="0" indent="0" algn="l">
              <a:lnSpc>
                <a:spcPts val="3787"/>
              </a:lnSpc>
              <a:spcBef>
                <a:spcPct val="0"/>
              </a:spcBef>
            </a:pPr>
            <a:r>
              <a:rPr lang="en-US" sz="2705" b="1">
                <a:solidFill>
                  <a:srgbClr val="019D97"/>
                </a:solidFill>
                <a:latin typeface="Poppins Bold"/>
                <a:ea typeface="Poppins Bold"/>
                <a:cs typeface="Poppins Bold"/>
                <a:sym typeface="Poppins Bold"/>
              </a:rPr>
              <a:t>Insert Z,X,Y, kept in alphabetical order</a:t>
            </a:r>
          </a:p>
        </p:txBody>
      </p:sp>
      <p:grpSp>
        <p:nvGrpSpPr>
          <p:cNvPr id="9" name="Group 9"/>
          <p:cNvGrpSpPr/>
          <p:nvPr/>
        </p:nvGrpSpPr>
        <p:grpSpPr>
          <a:xfrm>
            <a:off x="680171" y="1123729"/>
            <a:ext cx="17001533" cy="3849086"/>
            <a:chOff x="0" y="0"/>
            <a:chExt cx="4211328" cy="953430"/>
          </a:xfrm>
        </p:grpSpPr>
        <p:sp>
          <p:nvSpPr>
            <p:cNvPr id="10" name="Freeform 10"/>
            <p:cNvSpPr/>
            <p:nvPr/>
          </p:nvSpPr>
          <p:spPr>
            <a:xfrm>
              <a:off x="0" y="0"/>
              <a:ext cx="4211328" cy="953429"/>
            </a:xfrm>
            <a:custGeom>
              <a:avLst/>
              <a:gdLst/>
              <a:ahLst/>
              <a:cxnLst/>
              <a:rect l="l" t="t" r="r" b="b"/>
              <a:pathLst>
                <a:path w="4211328" h="953429">
                  <a:moveTo>
                    <a:pt x="23224" y="0"/>
                  </a:moveTo>
                  <a:lnTo>
                    <a:pt x="4188104" y="0"/>
                  </a:lnTo>
                  <a:cubicBezTo>
                    <a:pt x="4194263" y="0"/>
                    <a:pt x="4200170" y="2447"/>
                    <a:pt x="4204526" y="6802"/>
                  </a:cubicBezTo>
                  <a:cubicBezTo>
                    <a:pt x="4208881" y="11157"/>
                    <a:pt x="4211328" y="17064"/>
                    <a:pt x="4211328" y="23224"/>
                  </a:cubicBezTo>
                  <a:lnTo>
                    <a:pt x="4211328" y="930206"/>
                  </a:lnTo>
                  <a:cubicBezTo>
                    <a:pt x="4211328" y="943032"/>
                    <a:pt x="4200930" y="953429"/>
                    <a:pt x="4188104" y="953429"/>
                  </a:cubicBezTo>
                  <a:lnTo>
                    <a:pt x="23224" y="953429"/>
                  </a:lnTo>
                  <a:cubicBezTo>
                    <a:pt x="10398" y="953429"/>
                    <a:pt x="0" y="943032"/>
                    <a:pt x="0" y="930206"/>
                  </a:cubicBezTo>
                  <a:lnTo>
                    <a:pt x="0" y="23224"/>
                  </a:lnTo>
                  <a:cubicBezTo>
                    <a:pt x="0" y="10398"/>
                    <a:pt x="10398" y="0"/>
                    <a:pt x="23224" y="0"/>
                  </a:cubicBezTo>
                  <a:close/>
                </a:path>
              </a:pathLst>
            </a:custGeom>
            <a:solidFill>
              <a:srgbClr val="FFF7B9"/>
            </a:solidFill>
          </p:spPr>
          <p:txBody>
            <a:bodyPr/>
            <a:lstStyle/>
            <a:p>
              <a:endParaRPr lang="en-PH"/>
            </a:p>
          </p:txBody>
        </p:sp>
        <p:sp>
          <p:nvSpPr>
            <p:cNvPr id="11" name="TextBox 11"/>
            <p:cNvSpPr txBox="1"/>
            <p:nvPr/>
          </p:nvSpPr>
          <p:spPr>
            <a:xfrm>
              <a:off x="0" y="-28575"/>
              <a:ext cx="4211328" cy="982005"/>
            </a:xfrm>
            <a:prstGeom prst="rect">
              <a:avLst/>
            </a:prstGeom>
          </p:spPr>
          <p:txBody>
            <a:bodyPr lIns="50800" tIns="50800" rIns="50800" bIns="50800" rtlCol="0" anchor="ctr"/>
            <a:lstStyle/>
            <a:p>
              <a:pPr algn="ctr">
                <a:lnSpc>
                  <a:spcPts val="2595"/>
                </a:lnSpc>
              </a:pPr>
              <a:endParaRPr/>
            </a:p>
          </p:txBody>
        </p:sp>
      </p:grpSp>
      <p:graphicFrame>
        <p:nvGraphicFramePr>
          <p:cNvPr id="12" name="Table 12"/>
          <p:cNvGraphicFramePr>
            <a:graphicFrameLocks noGrp="1"/>
          </p:cNvGraphicFramePr>
          <p:nvPr/>
        </p:nvGraphicFramePr>
        <p:xfrm>
          <a:off x="2419524" y="2246699"/>
          <a:ext cx="1612383" cy="399178"/>
        </p:xfrm>
        <a:graphic>
          <a:graphicData uri="http://schemas.openxmlformats.org/drawingml/2006/table">
            <a:tbl>
              <a:tblPr/>
              <a:tblGrid>
                <a:gridCol w="1184099">
                  <a:extLst>
                    <a:ext uri="{9D8B030D-6E8A-4147-A177-3AD203B41FA5}">
                      <a16:colId xmlns:a16="http://schemas.microsoft.com/office/drawing/2014/main" val="20000"/>
                    </a:ext>
                  </a:extLst>
                </a:gridCol>
                <a:gridCol w="428284">
                  <a:extLst>
                    <a:ext uri="{9D8B030D-6E8A-4147-A177-3AD203B41FA5}">
                      <a16:colId xmlns:a16="http://schemas.microsoft.com/office/drawing/2014/main" val="20001"/>
                    </a:ext>
                  </a:extLst>
                </a:gridCol>
              </a:tblGrid>
              <a:tr h="39917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3" name="Table 13"/>
          <p:cNvGraphicFramePr>
            <a:graphicFrameLocks noGrp="1"/>
          </p:cNvGraphicFramePr>
          <p:nvPr/>
        </p:nvGraphicFramePr>
        <p:xfrm>
          <a:off x="5542422" y="2246699"/>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4" name="Table 14"/>
          <p:cNvGraphicFramePr>
            <a:graphicFrameLocks noGrp="1"/>
          </p:cNvGraphicFramePr>
          <p:nvPr/>
        </p:nvGraphicFramePr>
        <p:xfrm>
          <a:off x="8668449" y="2246699"/>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5" name="AutoShape 15"/>
          <p:cNvSpPr/>
          <p:nvPr/>
        </p:nvSpPr>
        <p:spPr>
          <a:xfrm>
            <a:off x="7642460" y="2548726"/>
            <a:ext cx="946071"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16" name="AutoShape 16"/>
          <p:cNvSpPr/>
          <p:nvPr/>
        </p:nvSpPr>
        <p:spPr>
          <a:xfrm>
            <a:off x="4445116" y="2561315"/>
            <a:ext cx="946071"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7" name="Table 17"/>
          <p:cNvGraphicFramePr>
            <a:graphicFrameLocks noGrp="1"/>
          </p:cNvGraphicFramePr>
          <p:nvPr/>
        </p:nvGraphicFramePr>
        <p:xfrm>
          <a:off x="864979" y="2259287"/>
          <a:ext cx="400426" cy="399178"/>
        </p:xfrm>
        <a:graphic>
          <a:graphicData uri="http://schemas.openxmlformats.org/drawingml/2006/table">
            <a:tbl>
              <a:tblPr/>
              <a:tblGrid>
                <a:gridCol w="400426">
                  <a:extLst>
                    <a:ext uri="{9D8B030D-6E8A-4147-A177-3AD203B41FA5}">
                      <a16:colId xmlns:a16="http://schemas.microsoft.com/office/drawing/2014/main" val="20000"/>
                    </a:ext>
                  </a:extLst>
                </a:gridCol>
              </a:tblGrid>
              <a:tr h="39917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8" name="AutoShape 18"/>
          <p:cNvSpPr/>
          <p:nvPr/>
        </p:nvSpPr>
        <p:spPr>
          <a:xfrm>
            <a:off x="1766247" y="2561315"/>
            <a:ext cx="946071"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9" name="Table 19"/>
          <p:cNvGraphicFramePr>
            <a:graphicFrameLocks noGrp="1"/>
          </p:cNvGraphicFramePr>
          <p:nvPr/>
        </p:nvGraphicFramePr>
        <p:xfrm>
          <a:off x="2392618" y="3702452"/>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20" name="Table 20"/>
          <p:cNvGraphicFramePr>
            <a:graphicFrameLocks noGrp="1"/>
          </p:cNvGraphicFramePr>
          <p:nvPr/>
        </p:nvGraphicFramePr>
        <p:xfrm>
          <a:off x="5568791" y="3702452"/>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21" name="Freeform 21"/>
          <p:cNvSpPr/>
          <p:nvPr/>
        </p:nvSpPr>
        <p:spPr>
          <a:xfrm>
            <a:off x="7502781" y="3790053"/>
            <a:ext cx="428852" cy="428852"/>
          </a:xfrm>
          <a:custGeom>
            <a:avLst/>
            <a:gdLst/>
            <a:ahLst/>
            <a:cxnLst/>
            <a:rect l="l" t="t" r="r" b="b"/>
            <a:pathLst>
              <a:path w="428852" h="428852">
                <a:moveTo>
                  <a:pt x="0" y="0"/>
                </a:moveTo>
                <a:lnTo>
                  <a:pt x="428853" y="0"/>
                </a:lnTo>
                <a:lnTo>
                  <a:pt x="428853" y="428852"/>
                </a:lnTo>
                <a:lnTo>
                  <a:pt x="0" y="428852"/>
                </a:lnTo>
                <a:lnTo>
                  <a:pt x="0" y="0"/>
                </a:lnTo>
                <a:close/>
              </a:path>
            </a:pathLst>
          </a:custGeom>
          <a:blipFill>
            <a:blip r:embed="rId8"/>
            <a:stretch>
              <a:fillRect/>
            </a:stretch>
          </a:blipFill>
        </p:spPr>
        <p:txBody>
          <a:bodyPr/>
          <a:lstStyle/>
          <a:p>
            <a:endParaRPr lang="en-PH"/>
          </a:p>
        </p:txBody>
      </p:sp>
      <p:sp>
        <p:nvSpPr>
          <p:cNvPr id="22" name="TextBox 22"/>
          <p:cNvSpPr txBox="1"/>
          <p:nvPr/>
        </p:nvSpPr>
        <p:spPr>
          <a:xfrm>
            <a:off x="3307379" y="1883840"/>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sp>
        <p:nvSpPr>
          <p:cNvPr id="23" name="TextBox 23"/>
          <p:cNvSpPr txBox="1"/>
          <p:nvPr/>
        </p:nvSpPr>
        <p:spPr>
          <a:xfrm>
            <a:off x="6430277" y="1883840"/>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sp>
        <p:nvSpPr>
          <p:cNvPr id="24" name="TextBox 24"/>
          <p:cNvSpPr txBox="1"/>
          <p:nvPr/>
        </p:nvSpPr>
        <p:spPr>
          <a:xfrm>
            <a:off x="9556304" y="1883840"/>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grpSp>
        <p:nvGrpSpPr>
          <p:cNvPr id="25" name="Group 25"/>
          <p:cNvGrpSpPr/>
          <p:nvPr/>
        </p:nvGrpSpPr>
        <p:grpSpPr>
          <a:xfrm>
            <a:off x="874414" y="3675935"/>
            <a:ext cx="993866" cy="657089"/>
            <a:chOff x="0" y="0"/>
            <a:chExt cx="439530" cy="290593"/>
          </a:xfrm>
        </p:grpSpPr>
        <p:sp>
          <p:nvSpPr>
            <p:cNvPr id="26" name="Freeform 26"/>
            <p:cNvSpPr/>
            <p:nvPr/>
          </p:nvSpPr>
          <p:spPr>
            <a:xfrm>
              <a:off x="0" y="0"/>
              <a:ext cx="439530" cy="290593"/>
            </a:xfrm>
            <a:custGeom>
              <a:avLst/>
              <a:gdLst/>
              <a:ahLst/>
              <a:cxnLst/>
              <a:rect l="l" t="t" r="r" b="b"/>
              <a:pathLst>
                <a:path w="439530" h="290593">
                  <a:moveTo>
                    <a:pt x="0" y="0"/>
                  </a:moveTo>
                  <a:lnTo>
                    <a:pt x="439530" y="0"/>
                  </a:lnTo>
                  <a:lnTo>
                    <a:pt x="439530" y="290593"/>
                  </a:lnTo>
                  <a:lnTo>
                    <a:pt x="0" y="290593"/>
                  </a:lnTo>
                  <a:close/>
                </a:path>
              </a:pathLst>
            </a:custGeom>
            <a:solidFill>
              <a:srgbClr val="FFA8D8"/>
            </a:solidFill>
          </p:spPr>
          <p:txBody>
            <a:bodyPr/>
            <a:lstStyle/>
            <a:p>
              <a:endParaRPr lang="en-PH"/>
            </a:p>
          </p:txBody>
        </p:sp>
        <p:sp>
          <p:nvSpPr>
            <p:cNvPr id="27" name="TextBox 27"/>
            <p:cNvSpPr txBox="1"/>
            <p:nvPr/>
          </p:nvSpPr>
          <p:spPr>
            <a:xfrm>
              <a:off x="0" y="-28575"/>
              <a:ext cx="439530" cy="319168"/>
            </a:xfrm>
            <a:prstGeom prst="rect">
              <a:avLst/>
            </a:prstGeom>
          </p:spPr>
          <p:txBody>
            <a:bodyPr lIns="50800" tIns="50800" rIns="50800" bIns="50800" rtlCol="0" anchor="ctr"/>
            <a:lstStyle/>
            <a:p>
              <a:pPr algn="ctr">
                <a:lnSpc>
                  <a:spcPts val="2595"/>
                </a:lnSpc>
              </a:pPr>
              <a:endParaRPr/>
            </a:p>
          </p:txBody>
        </p:sp>
      </p:grpSp>
      <p:sp>
        <p:nvSpPr>
          <p:cNvPr id="28" name="AutoShape 28"/>
          <p:cNvSpPr/>
          <p:nvPr/>
        </p:nvSpPr>
        <p:spPr>
          <a:xfrm>
            <a:off x="1766247" y="3990192"/>
            <a:ext cx="946071"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9" name="TextBox 29"/>
          <p:cNvSpPr txBox="1"/>
          <p:nvPr/>
        </p:nvSpPr>
        <p:spPr>
          <a:xfrm>
            <a:off x="3280473" y="3339593"/>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sp>
        <p:nvSpPr>
          <p:cNvPr id="30" name="AutoShape 30"/>
          <p:cNvSpPr/>
          <p:nvPr/>
        </p:nvSpPr>
        <p:spPr>
          <a:xfrm>
            <a:off x="4542802" y="4004479"/>
            <a:ext cx="946071"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31" name="TextBox 31"/>
          <p:cNvSpPr txBox="1"/>
          <p:nvPr/>
        </p:nvSpPr>
        <p:spPr>
          <a:xfrm>
            <a:off x="6456646" y="3339593"/>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grpSp>
        <p:nvGrpSpPr>
          <p:cNvPr id="32" name="Group 32"/>
          <p:cNvGrpSpPr/>
          <p:nvPr/>
        </p:nvGrpSpPr>
        <p:grpSpPr>
          <a:xfrm>
            <a:off x="5150711" y="1218250"/>
            <a:ext cx="7722891" cy="694165"/>
            <a:chOff x="0" y="0"/>
            <a:chExt cx="1912982" cy="171947"/>
          </a:xfrm>
        </p:grpSpPr>
        <p:sp>
          <p:nvSpPr>
            <p:cNvPr id="33" name="Freeform 33"/>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34" name="TextBox 34"/>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5" name="TextBox 35"/>
          <p:cNvSpPr txBox="1"/>
          <p:nvPr/>
        </p:nvSpPr>
        <p:spPr>
          <a:xfrm>
            <a:off x="5456615" y="126375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Diagram View</a:t>
            </a:r>
          </a:p>
        </p:txBody>
      </p:sp>
      <p:grpSp>
        <p:nvGrpSpPr>
          <p:cNvPr id="36" name="Group 36"/>
          <p:cNvGrpSpPr/>
          <p:nvPr/>
        </p:nvGrpSpPr>
        <p:grpSpPr>
          <a:xfrm>
            <a:off x="615174" y="5118409"/>
            <a:ext cx="17001533" cy="4980773"/>
            <a:chOff x="0" y="0"/>
            <a:chExt cx="4211328" cy="1233751"/>
          </a:xfrm>
        </p:grpSpPr>
        <p:sp>
          <p:nvSpPr>
            <p:cNvPr id="37" name="Freeform 37"/>
            <p:cNvSpPr/>
            <p:nvPr/>
          </p:nvSpPr>
          <p:spPr>
            <a:xfrm>
              <a:off x="0" y="0"/>
              <a:ext cx="4211328" cy="1233751"/>
            </a:xfrm>
            <a:custGeom>
              <a:avLst/>
              <a:gdLst/>
              <a:ahLst/>
              <a:cxnLst/>
              <a:rect l="l" t="t" r="r" b="b"/>
              <a:pathLst>
                <a:path w="4211328" h="1233751">
                  <a:moveTo>
                    <a:pt x="23224" y="0"/>
                  </a:moveTo>
                  <a:lnTo>
                    <a:pt x="4188104" y="0"/>
                  </a:lnTo>
                  <a:cubicBezTo>
                    <a:pt x="4194263" y="0"/>
                    <a:pt x="4200170" y="2447"/>
                    <a:pt x="4204526" y="6802"/>
                  </a:cubicBezTo>
                  <a:cubicBezTo>
                    <a:pt x="4208881" y="11157"/>
                    <a:pt x="4211328" y="17064"/>
                    <a:pt x="4211328" y="23224"/>
                  </a:cubicBezTo>
                  <a:lnTo>
                    <a:pt x="4211328" y="1210528"/>
                  </a:lnTo>
                  <a:cubicBezTo>
                    <a:pt x="4211328" y="1223354"/>
                    <a:pt x="4200930" y="1233751"/>
                    <a:pt x="4188104" y="1233751"/>
                  </a:cubicBezTo>
                  <a:lnTo>
                    <a:pt x="23224" y="1233751"/>
                  </a:lnTo>
                  <a:cubicBezTo>
                    <a:pt x="10398" y="1233751"/>
                    <a:pt x="0" y="1223354"/>
                    <a:pt x="0" y="1210528"/>
                  </a:cubicBezTo>
                  <a:lnTo>
                    <a:pt x="0" y="23224"/>
                  </a:lnTo>
                  <a:cubicBezTo>
                    <a:pt x="0" y="10398"/>
                    <a:pt x="10398" y="0"/>
                    <a:pt x="23224" y="0"/>
                  </a:cubicBezTo>
                  <a:close/>
                </a:path>
              </a:pathLst>
            </a:custGeom>
            <a:solidFill>
              <a:srgbClr val="FFF7B9"/>
            </a:solidFill>
          </p:spPr>
          <p:txBody>
            <a:bodyPr/>
            <a:lstStyle/>
            <a:p>
              <a:endParaRPr lang="en-PH"/>
            </a:p>
          </p:txBody>
        </p:sp>
        <p:sp>
          <p:nvSpPr>
            <p:cNvPr id="38" name="TextBox 38"/>
            <p:cNvSpPr txBox="1"/>
            <p:nvPr/>
          </p:nvSpPr>
          <p:spPr>
            <a:xfrm>
              <a:off x="0" y="-28575"/>
              <a:ext cx="4211328" cy="1262326"/>
            </a:xfrm>
            <a:prstGeom prst="rect">
              <a:avLst/>
            </a:prstGeom>
          </p:spPr>
          <p:txBody>
            <a:bodyPr lIns="50800" tIns="50800" rIns="50800" bIns="50800" rtlCol="0" anchor="ctr"/>
            <a:lstStyle/>
            <a:p>
              <a:pPr algn="ctr">
                <a:lnSpc>
                  <a:spcPts val="2595"/>
                </a:lnSpc>
              </a:pPr>
              <a:endParaRPr/>
            </a:p>
          </p:txBody>
        </p:sp>
      </p:grpSp>
      <p:grpSp>
        <p:nvGrpSpPr>
          <p:cNvPr id="39" name="Group 39"/>
          <p:cNvGrpSpPr/>
          <p:nvPr/>
        </p:nvGrpSpPr>
        <p:grpSpPr>
          <a:xfrm>
            <a:off x="5141564" y="5201415"/>
            <a:ext cx="7722891" cy="694165"/>
            <a:chOff x="0" y="0"/>
            <a:chExt cx="1912982" cy="171947"/>
          </a:xfrm>
        </p:grpSpPr>
        <p:sp>
          <p:nvSpPr>
            <p:cNvPr id="40" name="Freeform 40"/>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41" name="TextBox 41"/>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42" name="TextBox 42"/>
          <p:cNvSpPr txBox="1"/>
          <p:nvPr/>
        </p:nvSpPr>
        <p:spPr>
          <a:xfrm>
            <a:off x="5447467" y="5246919"/>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Array View</a:t>
            </a:r>
          </a:p>
        </p:txBody>
      </p:sp>
      <p:graphicFrame>
        <p:nvGraphicFramePr>
          <p:cNvPr id="43" name="Table 43"/>
          <p:cNvGraphicFramePr>
            <a:graphicFrameLocks noGrp="1"/>
          </p:cNvGraphicFramePr>
          <p:nvPr/>
        </p:nvGraphicFramePr>
        <p:xfrm>
          <a:off x="7198640" y="6454667"/>
          <a:ext cx="389182" cy="2564473"/>
        </p:xfrm>
        <a:graphic>
          <a:graphicData uri="http://schemas.openxmlformats.org/drawingml/2006/table">
            <a:tbl>
              <a:tblPr/>
              <a:tblGrid>
                <a:gridCol w="389182">
                  <a:extLst>
                    <a:ext uri="{9D8B030D-6E8A-4147-A177-3AD203B41FA5}">
                      <a16:colId xmlns:a16="http://schemas.microsoft.com/office/drawing/2014/main" val="20000"/>
                    </a:ext>
                  </a:extLst>
                </a:gridCol>
              </a:tblGrid>
              <a:tr h="513143">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5119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513143">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513143">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513143">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bl>
          </a:graphicData>
        </a:graphic>
      </p:graphicFrame>
      <p:graphicFrame>
        <p:nvGraphicFramePr>
          <p:cNvPr id="44" name="Table 44"/>
          <p:cNvGraphicFramePr>
            <a:graphicFrameLocks noGrp="1"/>
          </p:cNvGraphicFramePr>
          <p:nvPr/>
        </p:nvGraphicFramePr>
        <p:xfrm>
          <a:off x="9971363" y="6454667"/>
          <a:ext cx="389182" cy="2565505"/>
        </p:xfrm>
        <a:graphic>
          <a:graphicData uri="http://schemas.openxmlformats.org/drawingml/2006/table">
            <a:tbl>
              <a:tblPr/>
              <a:tblGrid>
                <a:gridCol w="389182">
                  <a:extLst>
                    <a:ext uri="{9D8B030D-6E8A-4147-A177-3AD203B41FA5}">
                      <a16:colId xmlns:a16="http://schemas.microsoft.com/office/drawing/2014/main" val="20000"/>
                    </a:ext>
                  </a:extLst>
                </a:gridCol>
              </a:tblGrid>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bl>
          </a:graphicData>
        </a:graphic>
      </p:graphicFrame>
      <p:grpSp>
        <p:nvGrpSpPr>
          <p:cNvPr id="45" name="Group 45"/>
          <p:cNvGrpSpPr/>
          <p:nvPr/>
        </p:nvGrpSpPr>
        <p:grpSpPr>
          <a:xfrm>
            <a:off x="4126732" y="6378467"/>
            <a:ext cx="1837904" cy="657089"/>
            <a:chOff x="0" y="0"/>
            <a:chExt cx="812800" cy="290593"/>
          </a:xfrm>
        </p:grpSpPr>
        <p:sp>
          <p:nvSpPr>
            <p:cNvPr id="46" name="Freeform 46"/>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38B6FF"/>
            </a:solidFill>
          </p:spPr>
          <p:txBody>
            <a:bodyPr/>
            <a:lstStyle/>
            <a:p>
              <a:endParaRPr lang="en-PH"/>
            </a:p>
          </p:txBody>
        </p:sp>
        <p:sp>
          <p:nvSpPr>
            <p:cNvPr id="47" name="TextBox 47"/>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a:off x="9143923" y="6397517"/>
            <a:ext cx="504911"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[0]</a:t>
            </a:r>
          </a:p>
        </p:txBody>
      </p:sp>
      <p:sp>
        <p:nvSpPr>
          <p:cNvPr id="49" name="TextBox 49"/>
          <p:cNvSpPr txBox="1"/>
          <p:nvPr/>
        </p:nvSpPr>
        <p:spPr>
          <a:xfrm>
            <a:off x="9193777" y="7155427"/>
            <a:ext cx="40520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[1]</a:t>
            </a:r>
          </a:p>
        </p:txBody>
      </p:sp>
      <p:sp>
        <p:nvSpPr>
          <p:cNvPr id="50" name="TextBox 50"/>
          <p:cNvSpPr txBox="1"/>
          <p:nvPr/>
        </p:nvSpPr>
        <p:spPr>
          <a:xfrm>
            <a:off x="9151011" y="7909767"/>
            <a:ext cx="49782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[2]</a:t>
            </a:r>
          </a:p>
        </p:txBody>
      </p:sp>
      <p:sp>
        <p:nvSpPr>
          <p:cNvPr id="51" name="TextBox 51"/>
          <p:cNvSpPr txBox="1"/>
          <p:nvPr/>
        </p:nvSpPr>
        <p:spPr>
          <a:xfrm>
            <a:off x="9156981" y="8612203"/>
            <a:ext cx="49185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[3]</a:t>
            </a:r>
          </a:p>
        </p:txBody>
      </p:sp>
      <p:sp>
        <p:nvSpPr>
          <p:cNvPr id="52" name="TextBox 52"/>
          <p:cNvSpPr txBox="1"/>
          <p:nvPr/>
        </p:nvSpPr>
        <p:spPr>
          <a:xfrm>
            <a:off x="9151011" y="9314639"/>
            <a:ext cx="51649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[4]</a:t>
            </a:r>
          </a:p>
        </p:txBody>
      </p:sp>
      <p:sp>
        <p:nvSpPr>
          <p:cNvPr id="53" name="TextBox 53"/>
          <p:cNvSpPr txBox="1"/>
          <p:nvPr/>
        </p:nvSpPr>
        <p:spPr>
          <a:xfrm>
            <a:off x="7727193" y="6038454"/>
            <a:ext cx="630183"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Data</a:t>
            </a:r>
          </a:p>
        </p:txBody>
      </p:sp>
      <p:sp>
        <p:nvSpPr>
          <p:cNvPr id="54" name="TextBox 54"/>
          <p:cNvSpPr txBox="1"/>
          <p:nvPr/>
        </p:nvSpPr>
        <p:spPr>
          <a:xfrm>
            <a:off x="10320753" y="6028929"/>
            <a:ext cx="1019676"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Pointer</a:t>
            </a:r>
          </a:p>
        </p:txBody>
      </p:sp>
      <p:sp>
        <p:nvSpPr>
          <p:cNvPr id="55" name="TextBox 55"/>
          <p:cNvSpPr txBox="1"/>
          <p:nvPr/>
        </p:nvSpPr>
        <p:spPr>
          <a:xfrm>
            <a:off x="4996120" y="6458351"/>
            <a:ext cx="99128"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1</a:t>
            </a:r>
          </a:p>
        </p:txBody>
      </p:sp>
      <p:grpSp>
        <p:nvGrpSpPr>
          <p:cNvPr id="56" name="Group 56"/>
          <p:cNvGrpSpPr/>
          <p:nvPr/>
        </p:nvGrpSpPr>
        <p:grpSpPr>
          <a:xfrm>
            <a:off x="4126732" y="7399245"/>
            <a:ext cx="1837904" cy="657089"/>
            <a:chOff x="0" y="0"/>
            <a:chExt cx="812800" cy="290593"/>
          </a:xfrm>
        </p:grpSpPr>
        <p:sp>
          <p:nvSpPr>
            <p:cNvPr id="57" name="Freeform 57"/>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FFA8D8"/>
            </a:solidFill>
          </p:spPr>
          <p:txBody>
            <a:bodyPr/>
            <a:lstStyle/>
            <a:p>
              <a:endParaRPr lang="en-PH"/>
            </a:p>
          </p:txBody>
        </p:sp>
        <p:sp>
          <p:nvSpPr>
            <p:cNvPr id="58" name="TextBox 58"/>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59" name="TextBox 59"/>
          <p:cNvSpPr txBox="1"/>
          <p:nvPr/>
        </p:nvSpPr>
        <p:spPr>
          <a:xfrm>
            <a:off x="4959384" y="7479129"/>
            <a:ext cx="172602"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3</a:t>
            </a:r>
          </a:p>
        </p:txBody>
      </p:sp>
      <p:sp>
        <p:nvSpPr>
          <p:cNvPr id="60" name="TextBox 60"/>
          <p:cNvSpPr txBox="1"/>
          <p:nvPr/>
        </p:nvSpPr>
        <p:spPr>
          <a:xfrm>
            <a:off x="1932227" y="6470330"/>
            <a:ext cx="2039378"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StartPointer</a:t>
            </a:r>
          </a:p>
        </p:txBody>
      </p:sp>
      <p:sp>
        <p:nvSpPr>
          <p:cNvPr id="61" name="TextBox 61"/>
          <p:cNvSpPr txBox="1"/>
          <p:nvPr/>
        </p:nvSpPr>
        <p:spPr>
          <a:xfrm>
            <a:off x="1766247" y="7491108"/>
            <a:ext cx="2205358"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FreeListPointer</a:t>
            </a:r>
          </a:p>
        </p:txBody>
      </p:sp>
      <p:sp>
        <p:nvSpPr>
          <p:cNvPr id="62" name="TextBox 62"/>
          <p:cNvSpPr txBox="1"/>
          <p:nvPr/>
        </p:nvSpPr>
        <p:spPr>
          <a:xfrm>
            <a:off x="10687179" y="6397517"/>
            <a:ext cx="286825"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-1</a:t>
            </a:r>
          </a:p>
        </p:txBody>
      </p:sp>
      <p:sp>
        <p:nvSpPr>
          <p:cNvPr id="63" name="TextBox 63"/>
          <p:cNvSpPr txBox="1"/>
          <p:nvPr/>
        </p:nvSpPr>
        <p:spPr>
          <a:xfrm>
            <a:off x="10725830" y="7155427"/>
            <a:ext cx="20952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2</a:t>
            </a:r>
          </a:p>
        </p:txBody>
      </p:sp>
      <p:sp>
        <p:nvSpPr>
          <p:cNvPr id="64" name="TextBox 64"/>
          <p:cNvSpPr txBox="1"/>
          <p:nvPr/>
        </p:nvSpPr>
        <p:spPr>
          <a:xfrm>
            <a:off x="10722286" y="7848471"/>
            <a:ext cx="216611"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0</a:t>
            </a:r>
          </a:p>
        </p:txBody>
      </p:sp>
      <p:sp>
        <p:nvSpPr>
          <p:cNvPr id="65" name="TextBox 65"/>
          <p:cNvSpPr txBox="1"/>
          <p:nvPr/>
        </p:nvSpPr>
        <p:spPr>
          <a:xfrm>
            <a:off x="10713509" y="8563982"/>
            <a:ext cx="22819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4</a:t>
            </a:r>
          </a:p>
        </p:txBody>
      </p:sp>
      <p:sp>
        <p:nvSpPr>
          <p:cNvPr id="66" name="TextBox 66"/>
          <p:cNvSpPr txBox="1"/>
          <p:nvPr/>
        </p:nvSpPr>
        <p:spPr>
          <a:xfrm>
            <a:off x="10684194" y="9279492"/>
            <a:ext cx="286825"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-1</a:t>
            </a:r>
          </a:p>
        </p:txBody>
      </p:sp>
      <p:sp>
        <p:nvSpPr>
          <p:cNvPr id="67" name="TextBox 67"/>
          <p:cNvSpPr txBox="1"/>
          <p:nvPr/>
        </p:nvSpPr>
        <p:spPr>
          <a:xfrm>
            <a:off x="7944432" y="6460805"/>
            <a:ext cx="19570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Z</a:t>
            </a:r>
          </a:p>
        </p:txBody>
      </p:sp>
      <p:sp>
        <p:nvSpPr>
          <p:cNvPr id="68" name="TextBox 68"/>
          <p:cNvSpPr txBox="1"/>
          <p:nvPr/>
        </p:nvSpPr>
        <p:spPr>
          <a:xfrm>
            <a:off x="7936405" y="7201997"/>
            <a:ext cx="211759"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X</a:t>
            </a:r>
          </a:p>
        </p:txBody>
      </p:sp>
      <p:sp>
        <p:nvSpPr>
          <p:cNvPr id="69" name="TextBox 69"/>
          <p:cNvSpPr txBox="1"/>
          <p:nvPr/>
        </p:nvSpPr>
        <p:spPr>
          <a:xfrm>
            <a:off x="7949843" y="7909767"/>
            <a:ext cx="200937"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Y</a:t>
            </a:r>
          </a:p>
        </p:txBody>
      </p:sp>
      <p:sp>
        <p:nvSpPr>
          <p:cNvPr id="70" name="TextBox 70"/>
          <p:cNvSpPr txBox="1"/>
          <p:nvPr/>
        </p:nvSpPr>
        <p:spPr>
          <a:xfrm>
            <a:off x="3299351" y="2260085"/>
            <a:ext cx="211759"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X</a:t>
            </a:r>
          </a:p>
        </p:txBody>
      </p:sp>
      <p:sp>
        <p:nvSpPr>
          <p:cNvPr id="71" name="TextBox 71"/>
          <p:cNvSpPr txBox="1"/>
          <p:nvPr/>
        </p:nvSpPr>
        <p:spPr>
          <a:xfrm>
            <a:off x="6330048" y="2260085"/>
            <a:ext cx="200937"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Y</a:t>
            </a:r>
          </a:p>
        </p:txBody>
      </p:sp>
      <p:sp>
        <p:nvSpPr>
          <p:cNvPr id="72" name="TextBox 72"/>
          <p:cNvSpPr txBox="1"/>
          <p:nvPr/>
        </p:nvSpPr>
        <p:spPr>
          <a:xfrm>
            <a:off x="9524598" y="2281207"/>
            <a:ext cx="19570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Z</a:t>
            </a:r>
          </a:p>
        </p:txBody>
      </p:sp>
      <p:sp>
        <p:nvSpPr>
          <p:cNvPr id="73" name="Freeform 73"/>
          <p:cNvSpPr/>
          <p:nvPr/>
        </p:nvSpPr>
        <p:spPr>
          <a:xfrm>
            <a:off x="10600581" y="2317235"/>
            <a:ext cx="428852" cy="428852"/>
          </a:xfrm>
          <a:custGeom>
            <a:avLst/>
            <a:gdLst/>
            <a:ahLst/>
            <a:cxnLst/>
            <a:rect l="l" t="t" r="r" b="b"/>
            <a:pathLst>
              <a:path w="428852" h="428852">
                <a:moveTo>
                  <a:pt x="0" y="0"/>
                </a:moveTo>
                <a:lnTo>
                  <a:pt x="428852" y="0"/>
                </a:lnTo>
                <a:lnTo>
                  <a:pt x="428852" y="428853"/>
                </a:lnTo>
                <a:lnTo>
                  <a:pt x="0" y="428853"/>
                </a:lnTo>
                <a:lnTo>
                  <a:pt x="0" y="0"/>
                </a:lnTo>
                <a:close/>
              </a:path>
            </a:pathLst>
          </a:custGeom>
          <a:blipFill>
            <a:blip r:embed="rId8"/>
            <a:stretch>
              <a:fillRect/>
            </a:stretch>
          </a:blipFill>
        </p:spPr>
        <p:txBody>
          <a:bodyPr/>
          <a:lstStyle/>
          <a:p>
            <a:endParaRPr lang="en-PH"/>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10677907" y="222960"/>
            <a:ext cx="7003523" cy="478011"/>
          </a:xfrm>
          <a:prstGeom prst="rect">
            <a:avLst/>
          </a:prstGeom>
        </p:spPr>
        <p:txBody>
          <a:bodyPr lIns="0" tIns="0" rIns="0" bIns="0" rtlCol="0" anchor="t">
            <a:spAutoFit/>
          </a:bodyPr>
          <a:lstStyle/>
          <a:p>
            <a:pPr marL="0" lvl="0" indent="0" algn="l">
              <a:lnSpc>
                <a:spcPts val="3787"/>
              </a:lnSpc>
              <a:spcBef>
                <a:spcPct val="0"/>
              </a:spcBef>
            </a:pPr>
            <a:r>
              <a:rPr lang="en-US" sz="2705" b="1">
                <a:solidFill>
                  <a:srgbClr val="019D97"/>
                </a:solidFill>
                <a:latin typeface="Poppins Bold"/>
                <a:ea typeface="Poppins Bold"/>
                <a:cs typeface="Poppins Bold"/>
                <a:sym typeface="Poppins Bold"/>
              </a:rPr>
              <a:t>Let’s say X is deleted.</a:t>
            </a:r>
          </a:p>
        </p:txBody>
      </p:sp>
      <p:grpSp>
        <p:nvGrpSpPr>
          <p:cNvPr id="9" name="Group 9"/>
          <p:cNvGrpSpPr/>
          <p:nvPr/>
        </p:nvGrpSpPr>
        <p:grpSpPr>
          <a:xfrm>
            <a:off x="680171" y="1123729"/>
            <a:ext cx="17001533" cy="3849086"/>
            <a:chOff x="0" y="0"/>
            <a:chExt cx="4211328" cy="953430"/>
          </a:xfrm>
        </p:grpSpPr>
        <p:sp>
          <p:nvSpPr>
            <p:cNvPr id="10" name="Freeform 10"/>
            <p:cNvSpPr/>
            <p:nvPr/>
          </p:nvSpPr>
          <p:spPr>
            <a:xfrm>
              <a:off x="0" y="0"/>
              <a:ext cx="4211328" cy="953429"/>
            </a:xfrm>
            <a:custGeom>
              <a:avLst/>
              <a:gdLst/>
              <a:ahLst/>
              <a:cxnLst/>
              <a:rect l="l" t="t" r="r" b="b"/>
              <a:pathLst>
                <a:path w="4211328" h="953429">
                  <a:moveTo>
                    <a:pt x="23224" y="0"/>
                  </a:moveTo>
                  <a:lnTo>
                    <a:pt x="4188104" y="0"/>
                  </a:lnTo>
                  <a:cubicBezTo>
                    <a:pt x="4194263" y="0"/>
                    <a:pt x="4200170" y="2447"/>
                    <a:pt x="4204526" y="6802"/>
                  </a:cubicBezTo>
                  <a:cubicBezTo>
                    <a:pt x="4208881" y="11157"/>
                    <a:pt x="4211328" y="17064"/>
                    <a:pt x="4211328" y="23224"/>
                  </a:cubicBezTo>
                  <a:lnTo>
                    <a:pt x="4211328" y="930206"/>
                  </a:lnTo>
                  <a:cubicBezTo>
                    <a:pt x="4211328" y="943032"/>
                    <a:pt x="4200930" y="953429"/>
                    <a:pt x="4188104" y="953429"/>
                  </a:cubicBezTo>
                  <a:lnTo>
                    <a:pt x="23224" y="953429"/>
                  </a:lnTo>
                  <a:cubicBezTo>
                    <a:pt x="10398" y="953429"/>
                    <a:pt x="0" y="943032"/>
                    <a:pt x="0" y="930206"/>
                  </a:cubicBezTo>
                  <a:lnTo>
                    <a:pt x="0" y="23224"/>
                  </a:lnTo>
                  <a:cubicBezTo>
                    <a:pt x="0" y="10398"/>
                    <a:pt x="10398" y="0"/>
                    <a:pt x="23224" y="0"/>
                  </a:cubicBezTo>
                  <a:close/>
                </a:path>
              </a:pathLst>
            </a:custGeom>
            <a:solidFill>
              <a:srgbClr val="FFF7B9"/>
            </a:solidFill>
          </p:spPr>
          <p:txBody>
            <a:bodyPr/>
            <a:lstStyle/>
            <a:p>
              <a:endParaRPr lang="en-PH"/>
            </a:p>
          </p:txBody>
        </p:sp>
        <p:sp>
          <p:nvSpPr>
            <p:cNvPr id="11" name="TextBox 11"/>
            <p:cNvSpPr txBox="1"/>
            <p:nvPr/>
          </p:nvSpPr>
          <p:spPr>
            <a:xfrm>
              <a:off x="0" y="-28575"/>
              <a:ext cx="4211328" cy="982005"/>
            </a:xfrm>
            <a:prstGeom prst="rect">
              <a:avLst/>
            </a:prstGeom>
          </p:spPr>
          <p:txBody>
            <a:bodyPr lIns="50800" tIns="50800" rIns="50800" bIns="50800" rtlCol="0" anchor="ctr"/>
            <a:lstStyle/>
            <a:p>
              <a:pPr algn="ctr">
                <a:lnSpc>
                  <a:spcPts val="2595"/>
                </a:lnSpc>
              </a:pPr>
              <a:endParaRPr/>
            </a:p>
          </p:txBody>
        </p:sp>
      </p:grpSp>
      <p:graphicFrame>
        <p:nvGraphicFramePr>
          <p:cNvPr id="12" name="Table 12"/>
          <p:cNvGraphicFramePr>
            <a:graphicFrameLocks noGrp="1"/>
          </p:cNvGraphicFramePr>
          <p:nvPr/>
        </p:nvGraphicFramePr>
        <p:xfrm>
          <a:off x="2419524" y="2246699"/>
          <a:ext cx="1612383" cy="399178"/>
        </p:xfrm>
        <a:graphic>
          <a:graphicData uri="http://schemas.openxmlformats.org/drawingml/2006/table">
            <a:tbl>
              <a:tblPr/>
              <a:tblGrid>
                <a:gridCol w="1184099">
                  <a:extLst>
                    <a:ext uri="{9D8B030D-6E8A-4147-A177-3AD203B41FA5}">
                      <a16:colId xmlns:a16="http://schemas.microsoft.com/office/drawing/2014/main" val="20000"/>
                    </a:ext>
                  </a:extLst>
                </a:gridCol>
                <a:gridCol w="428284">
                  <a:extLst>
                    <a:ext uri="{9D8B030D-6E8A-4147-A177-3AD203B41FA5}">
                      <a16:colId xmlns:a16="http://schemas.microsoft.com/office/drawing/2014/main" val="20001"/>
                    </a:ext>
                  </a:extLst>
                </a:gridCol>
              </a:tblGrid>
              <a:tr h="39917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3" name="Table 13"/>
          <p:cNvGraphicFramePr>
            <a:graphicFrameLocks noGrp="1"/>
          </p:cNvGraphicFramePr>
          <p:nvPr/>
        </p:nvGraphicFramePr>
        <p:xfrm>
          <a:off x="5542422" y="2246699"/>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4" name="Table 14"/>
          <p:cNvGraphicFramePr>
            <a:graphicFrameLocks noGrp="1"/>
          </p:cNvGraphicFramePr>
          <p:nvPr/>
        </p:nvGraphicFramePr>
        <p:xfrm>
          <a:off x="8668449" y="2246699"/>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5" name="AutoShape 15"/>
          <p:cNvSpPr/>
          <p:nvPr/>
        </p:nvSpPr>
        <p:spPr>
          <a:xfrm>
            <a:off x="7642460" y="2548726"/>
            <a:ext cx="946071"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16" name="AutoShape 16"/>
          <p:cNvSpPr/>
          <p:nvPr/>
        </p:nvSpPr>
        <p:spPr>
          <a:xfrm flipH="1">
            <a:off x="3944699" y="2561315"/>
            <a:ext cx="500417" cy="806853"/>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7" name="Table 17"/>
          <p:cNvGraphicFramePr>
            <a:graphicFrameLocks noGrp="1"/>
          </p:cNvGraphicFramePr>
          <p:nvPr/>
        </p:nvGraphicFramePr>
        <p:xfrm>
          <a:off x="864979" y="2259287"/>
          <a:ext cx="400426" cy="399178"/>
        </p:xfrm>
        <a:graphic>
          <a:graphicData uri="http://schemas.openxmlformats.org/drawingml/2006/table">
            <a:tbl>
              <a:tblPr/>
              <a:tblGrid>
                <a:gridCol w="400426">
                  <a:extLst>
                    <a:ext uri="{9D8B030D-6E8A-4147-A177-3AD203B41FA5}">
                      <a16:colId xmlns:a16="http://schemas.microsoft.com/office/drawing/2014/main" val="20000"/>
                    </a:ext>
                  </a:extLst>
                </a:gridCol>
              </a:tblGrid>
              <a:tr h="39917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graphicFrame>
        <p:nvGraphicFramePr>
          <p:cNvPr id="18" name="Table 18"/>
          <p:cNvGraphicFramePr>
            <a:graphicFrameLocks noGrp="1"/>
          </p:cNvGraphicFramePr>
          <p:nvPr/>
        </p:nvGraphicFramePr>
        <p:xfrm>
          <a:off x="2392618" y="3702452"/>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9" name="Table 19"/>
          <p:cNvGraphicFramePr>
            <a:graphicFrameLocks noGrp="1"/>
          </p:cNvGraphicFramePr>
          <p:nvPr/>
        </p:nvGraphicFramePr>
        <p:xfrm>
          <a:off x="5568791" y="3702452"/>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20" name="Freeform 20"/>
          <p:cNvSpPr/>
          <p:nvPr/>
        </p:nvSpPr>
        <p:spPr>
          <a:xfrm>
            <a:off x="7502781" y="3790053"/>
            <a:ext cx="428852" cy="428852"/>
          </a:xfrm>
          <a:custGeom>
            <a:avLst/>
            <a:gdLst/>
            <a:ahLst/>
            <a:cxnLst/>
            <a:rect l="l" t="t" r="r" b="b"/>
            <a:pathLst>
              <a:path w="428852" h="428852">
                <a:moveTo>
                  <a:pt x="0" y="0"/>
                </a:moveTo>
                <a:lnTo>
                  <a:pt x="428853" y="0"/>
                </a:lnTo>
                <a:lnTo>
                  <a:pt x="428853" y="428852"/>
                </a:lnTo>
                <a:lnTo>
                  <a:pt x="0" y="428852"/>
                </a:lnTo>
                <a:lnTo>
                  <a:pt x="0" y="0"/>
                </a:lnTo>
                <a:close/>
              </a:path>
            </a:pathLst>
          </a:custGeom>
          <a:blipFill>
            <a:blip r:embed="rId8"/>
            <a:stretch>
              <a:fillRect/>
            </a:stretch>
          </a:blipFill>
        </p:spPr>
        <p:txBody>
          <a:bodyPr/>
          <a:lstStyle/>
          <a:p>
            <a:endParaRPr lang="en-PH"/>
          </a:p>
        </p:txBody>
      </p:sp>
      <p:sp>
        <p:nvSpPr>
          <p:cNvPr id="21" name="TextBox 21"/>
          <p:cNvSpPr txBox="1"/>
          <p:nvPr/>
        </p:nvSpPr>
        <p:spPr>
          <a:xfrm>
            <a:off x="3307379" y="1883840"/>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sp>
        <p:nvSpPr>
          <p:cNvPr id="22" name="TextBox 22"/>
          <p:cNvSpPr txBox="1"/>
          <p:nvPr/>
        </p:nvSpPr>
        <p:spPr>
          <a:xfrm>
            <a:off x="6430277" y="1883840"/>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sp>
        <p:nvSpPr>
          <p:cNvPr id="23" name="TextBox 23"/>
          <p:cNvSpPr txBox="1"/>
          <p:nvPr/>
        </p:nvSpPr>
        <p:spPr>
          <a:xfrm>
            <a:off x="9556304" y="1883840"/>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grpSp>
        <p:nvGrpSpPr>
          <p:cNvPr id="24" name="Group 24"/>
          <p:cNvGrpSpPr/>
          <p:nvPr/>
        </p:nvGrpSpPr>
        <p:grpSpPr>
          <a:xfrm>
            <a:off x="874414" y="3675935"/>
            <a:ext cx="993866" cy="657089"/>
            <a:chOff x="0" y="0"/>
            <a:chExt cx="439530" cy="290593"/>
          </a:xfrm>
        </p:grpSpPr>
        <p:sp>
          <p:nvSpPr>
            <p:cNvPr id="25" name="Freeform 25"/>
            <p:cNvSpPr/>
            <p:nvPr/>
          </p:nvSpPr>
          <p:spPr>
            <a:xfrm>
              <a:off x="0" y="0"/>
              <a:ext cx="439530" cy="290593"/>
            </a:xfrm>
            <a:custGeom>
              <a:avLst/>
              <a:gdLst/>
              <a:ahLst/>
              <a:cxnLst/>
              <a:rect l="l" t="t" r="r" b="b"/>
              <a:pathLst>
                <a:path w="439530" h="290593">
                  <a:moveTo>
                    <a:pt x="0" y="0"/>
                  </a:moveTo>
                  <a:lnTo>
                    <a:pt x="439530" y="0"/>
                  </a:lnTo>
                  <a:lnTo>
                    <a:pt x="439530" y="290593"/>
                  </a:lnTo>
                  <a:lnTo>
                    <a:pt x="0" y="290593"/>
                  </a:lnTo>
                  <a:close/>
                </a:path>
              </a:pathLst>
            </a:custGeom>
            <a:solidFill>
              <a:srgbClr val="FFA8D8"/>
            </a:solidFill>
          </p:spPr>
          <p:txBody>
            <a:bodyPr/>
            <a:lstStyle/>
            <a:p>
              <a:endParaRPr lang="en-PH"/>
            </a:p>
          </p:txBody>
        </p:sp>
        <p:sp>
          <p:nvSpPr>
            <p:cNvPr id="26" name="TextBox 26"/>
            <p:cNvSpPr txBox="1"/>
            <p:nvPr/>
          </p:nvSpPr>
          <p:spPr>
            <a:xfrm>
              <a:off x="0" y="-28575"/>
              <a:ext cx="439530" cy="319168"/>
            </a:xfrm>
            <a:prstGeom prst="rect">
              <a:avLst/>
            </a:prstGeom>
          </p:spPr>
          <p:txBody>
            <a:bodyPr lIns="50800" tIns="50800" rIns="50800" bIns="50800" rtlCol="0" anchor="ctr"/>
            <a:lstStyle/>
            <a:p>
              <a:pPr algn="ctr">
                <a:lnSpc>
                  <a:spcPts val="2595"/>
                </a:lnSpc>
              </a:pPr>
              <a:endParaRPr/>
            </a:p>
          </p:txBody>
        </p:sp>
      </p:grpSp>
      <p:sp>
        <p:nvSpPr>
          <p:cNvPr id="27" name="AutoShape 27"/>
          <p:cNvSpPr/>
          <p:nvPr/>
        </p:nvSpPr>
        <p:spPr>
          <a:xfrm flipV="1">
            <a:off x="1766247" y="3048272"/>
            <a:ext cx="1514226" cy="941920"/>
          </a:xfrm>
          <a:prstGeom prst="line">
            <a:avLst/>
          </a:prstGeom>
          <a:ln w="28575" cap="flat">
            <a:solidFill>
              <a:srgbClr val="000000"/>
            </a:solidFill>
            <a:prstDash val="solid"/>
            <a:headEnd type="none" w="sm" len="sm"/>
            <a:tailEnd type="arrow" w="med" len="sm"/>
          </a:ln>
        </p:spPr>
        <p:txBody>
          <a:bodyPr/>
          <a:lstStyle/>
          <a:p>
            <a:endParaRPr lang="en-PH"/>
          </a:p>
        </p:txBody>
      </p:sp>
      <p:sp>
        <p:nvSpPr>
          <p:cNvPr id="28" name="TextBox 28"/>
          <p:cNvSpPr txBox="1"/>
          <p:nvPr/>
        </p:nvSpPr>
        <p:spPr>
          <a:xfrm>
            <a:off x="3280473" y="3339593"/>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sp>
        <p:nvSpPr>
          <p:cNvPr id="29" name="AutoShape 29"/>
          <p:cNvSpPr/>
          <p:nvPr/>
        </p:nvSpPr>
        <p:spPr>
          <a:xfrm>
            <a:off x="4542802" y="4004479"/>
            <a:ext cx="946071"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30" name="TextBox 30"/>
          <p:cNvSpPr txBox="1"/>
          <p:nvPr/>
        </p:nvSpPr>
        <p:spPr>
          <a:xfrm>
            <a:off x="6456646" y="3339593"/>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grpSp>
        <p:nvGrpSpPr>
          <p:cNvPr id="31" name="Group 31"/>
          <p:cNvGrpSpPr/>
          <p:nvPr/>
        </p:nvGrpSpPr>
        <p:grpSpPr>
          <a:xfrm>
            <a:off x="5150711" y="1218250"/>
            <a:ext cx="7722891" cy="694165"/>
            <a:chOff x="0" y="0"/>
            <a:chExt cx="1912982" cy="171947"/>
          </a:xfrm>
        </p:grpSpPr>
        <p:sp>
          <p:nvSpPr>
            <p:cNvPr id="32" name="Freeform 32"/>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33" name="TextBox 33"/>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4" name="TextBox 34"/>
          <p:cNvSpPr txBox="1"/>
          <p:nvPr/>
        </p:nvSpPr>
        <p:spPr>
          <a:xfrm>
            <a:off x="5456615" y="126375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Diagram View</a:t>
            </a:r>
          </a:p>
        </p:txBody>
      </p:sp>
      <p:grpSp>
        <p:nvGrpSpPr>
          <p:cNvPr id="35" name="Group 35"/>
          <p:cNvGrpSpPr/>
          <p:nvPr/>
        </p:nvGrpSpPr>
        <p:grpSpPr>
          <a:xfrm>
            <a:off x="615174" y="5118409"/>
            <a:ext cx="17001533" cy="4980773"/>
            <a:chOff x="0" y="0"/>
            <a:chExt cx="4211328" cy="1233751"/>
          </a:xfrm>
        </p:grpSpPr>
        <p:sp>
          <p:nvSpPr>
            <p:cNvPr id="36" name="Freeform 36"/>
            <p:cNvSpPr/>
            <p:nvPr/>
          </p:nvSpPr>
          <p:spPr>
            <a:xfrm>
              <a:off x="0" y="0"/>
              <a:ext cx="4211328" cy="1233751"/>
            </a:xfrm>
            <a:custGeom>
              <a:avLst/>
              <a:gdLst/>
              <a:ahLst/>
              <a:cxnLst/>
              <a:rect l="l" t="t" r="r" b="b"/>
              <a:pathLst>
                <a:path w="4211328" h="1233751">
                  <a:moveTo>
                    <a:pt x="23224" y="0"/>
                  </a:moveTo>
                  <a:lnTo>
                    <a:pt x="4188104" y="0"/>
                  </a:lnTo>
                  <a:cubicBezTo>
                    <a:pt x="4194263" y="0"/>
                    <a:pt x="4200170" y="2447"/>
                    <a:pt x="4204526" y="6802"/>
                  </a:cubicBezTo>
                  <a:cubicBezTo>
                    <a:pt x="4208881" y="11157"/>
                    <a:pt x="4211328" y="17064"/>
                    <a:pt x="4211328" y="23224"/>
                  </a:cubicBezTo>
                  <a:lnTo>
                    <a:pt x="4211328" y="1210528"/>
                  </a:lnTo>
                  <a:cubicBezTo>
                    <a:pt x="4211328" y="1223354"/>
                    <a:pt x="4200930" y="1233751"/>
                    <a:pt x="4188104" y="1233751"/>
                  </a:cubicBezTo>
                  <a:lnTo>
                    <a:pt x="23224" y="1233751"/>
                  </a:lnTo>
                  <a:cubicBezTo>
                    <a:pt x="10398" y="1233751"/>
                    <a:pt x="0" y="1223354"/>
                    <a:pt x="0" y="1210528"/>
                  </a:cubicBezTo>
                  <a:lnTo>
                    <a:pt x="0" y="23224"/>
                  </a:lnTo>
                  <a:cubicBezTo>
                    <a:pt x="0" y="10398"/>
                    <a:pt x="10398" y="0"/>
                    <a:pt x="23224" y="0"/>
                  </a:cubicBezTo>
                  <a:close/>
                </a:path>
              </a:pathLst>
            </a:custGeom>
            <a:solidFill>
              <a:srgbClr val="FFF7B9"/>
            </a:solidFill>
          </p:spPr>
          <p:txBody>
            <a:bodyPr/>
            <a:lstStyle/>
            <a:p>
              <a:endParaRPr lang="en-PH"/>
            </a:p>
          </p:txBody>
        </p:sp>
        <p:sp>
          <p:nvSpPr>
            <p:cNvPr id="37" name="TextBox 37"/>
            <p:cNvSpPr txBox="1"/>
            <p:nvPr/>
          </p:nvSpPr>
          <p:spPr>
            <a:xfrm>
              <a:off x="0" y="-28575"/>
              <a:ext cx="4211328" cy="1262326"/>
            </a:xfrm>
            <a:prstGeom prst="rect">
              <a:avLst/>
            </a:prstGeom>
          </p:spPr>
          <p:txBody>
            <a:bodyPr lIns="50800" tIns="50800" rIns="50800" bIns="50800" rtlCol="0" anchor="ctr"/>
            <a:lstStyle/>
            <a:p>
              <a:pPr algn="ctr">
                <a:lnSpc>
                  <a:spcPts val="2595"/>
                </a:lnSpc>
              </a:pPr>
              <a:endParaRPr/>
            </a:p>
          </p:txBody>
        </p:sp>
      </p:grpSp>
      <p:grpSp>
        <p:nvGrpSpPr>
          <p:cNvPr id="38" name="Group 38"/>
          <p:cNvGrpSpPr/>
          <p:nvPr/>
        </p:nvGrpSpPr>
        <p:grpSpPr>
          <a:xfrm>
            <a:off x="5141564" y="5201415"/>
            <a:ext cx="7722891" cy="694165"/>
            <a:chOff x="0" y="0"/>
            <a:chExt cx="1912982" cy="171947"/>
          </a:xfrm>
        </p:grpSpPr>
        <p:sp>
          <p:nvSpPr>
            <p:cNvPr id="39" name="Freeform 39"/>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40" name="TextBox 40"/>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41" name="TextBox 41"/>
          <p:cNvSpPr txBox="1"/>
          <p:nvPr/>
        </p:nvSpPr>
        <p:spPr>
          <a:xfrm>
            <a:off x="5447467" y="5246919"/>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Array View</a:t>
            </a:r>
          </a:p>
        </p:txBody>
      </p:sp>
      <p:graphicFrame>
        <p:nvGraphicFramePr>
          <p:cNvPr id="42" name="Table 42"/>
          <p:cNvGraphicFramePr>
            <a:graphicFrameLocks noGrp="1"/>
          </p:cNvGraphicFramePr>
          <p:nvPr/>
        </p:nvGraphicFramePr>
        <p:xfrm>
          <a:off x="7198640" y="6454667"/>
          <a:ext cx="389182" cy="2564473"/>
        </p:xfrm>
        <a:graphic>
          <a:graphicData uri="http://schemas.openxmlformats.org/drawingml/2006/table">
            <a:tbl>
              <a:tblPr/>
              <a:tblGrid>
                <a:gridCol w="389182">
                  <a:extLst>
                    <a:ext uri="{9D8B030D-6E8A-4147-A177-3AD203B41FA5}">
                      <a16:colId xmlns:a16="http://schemas.microsoft.com/office/drawing/2014/main" val="20000"/>
                    </a:ext>
                  </a:extLst>
                </a:gridCol>
              </a:tblGrid>
              <a:tr h="513143">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5119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513143">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513143">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513143">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bl>
          </a:graphicData>
        </a:graphic>
      </p:graphicFrame>
      <p:graphicFrame>
        <p:nvGraphicFramePr>
          <p:cNvPr id="43" name="Table 43"/>
          <p:cNvGraphicFramePr>
            <a:graphicFrameLocks noGrp="1"/>
          </p:cNvGraphicFramePr>
          <p:nvPr/>
        </p:nvGraphicFramePr>
        <p:xfrm>
          <a:off x="9971363" y="6454667"/>
          <a:ext cx="389182" cy="2565505"/>
        </p:xfrm>
        <a:graphic>
          <a:graphicData uri="http://schemas.openxmlformats.org/drawingml/2006/table">
            <a:tbl>
              <a:tblPr/>
              <a:tblGrid>
                <a:gridCol w="389182">
                  <a:extLst>
                    <a:ext uri="{9D8B030D-6E8A-4147-A177-3AD203B41FA5}">
                      <a16:colId xmlns:a16="http://schemas.microsoft.com/office/drawing/2014/main" val="20000"/>
                    </a:ext>
                  </a:extLst>
                </a:gridCol>
              </a:tblGrid>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bl>
          </a:graphicData>
        </a:graphic>
      </p:graphicFrame>
      <p:grpSp>
        <p:nvGrpSpPr>
          <p:cNvPr id="44" name="Group 44"/>
          <p:cNvGrpSpPr/>
          <p:nvPr/>
        </p:nvGrpSpPr>
        <p:grpSpPr>
          <a:xfrm>
            <a:off x="4126732" y="6378467"/>
            <a:ext cx="1837904" cy="657089"/>
            <a:chOff x="0" y="0"/>
            <a:chExt cx="812800" cy="290593"/>
          </a:xfrm>
        </p:grpSpPr>
        <p:sp>
          <p:nvSpPr>
            <p:cNvPr id="45" name="Freeform 45"/>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38B6FF"/>
            </a:solidFill>
          </p:spPr>
          <p:txBody>
            <a:bodyPr/>
            <a:lstStyle/>
            <a:p>
              <a:endParaRPr lang="en-PH"/>
            </a:p>
          </p:txBody>
        </p:sp>
        <p:sp>
          <p:nvSpPr>
            <p:cNvPr id="46" name="TextBox 46"/>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47" name="TextBox 47"/>
          <p:cNvSpPr txBox="1"/>
          <p:nvPr/>
        </p:nvSpPr>
        <p:spPr>
          <a:xfrm>
            <a:off x="9143923" y="6397517"/>
            <a:ext cx="504911"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[0]</a:t>
            </a:r>
          </a:p>
        </p:txBody>
      </p:sp>
      <p:sp>
        <p:nvSpPr>
          <p:cNvPr id="48" name="TextBox 48"/>
          <p:cNvSpPr txBox="1"/>
          <p:nvPr/>
        </p:nvSpPr>
        <p:spPr>
          <a:xfrm>
            <a:off x="9193777" y="7155427"/>
            <a:ext cx="40520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[1]</a:t>
            </a:r>
          </a:p>
        </p:txBody>
      </p:sp>
      <p:sp>
        <p:nvSpPr>
          <p:cNvPr id="49" name="TextBox 49"/>
          <p:cNvSpPr txBox="1"/>
          <p:nvPr/>
        </p:nvSpPr>
        <p:spPr>
          <a:xfrm>
            <a:off x="9151011" y="7909767"/>
            <a:ext cx="49782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[2]</a:t>
            </a:r>
          </a:p>
        </p:txBody>
      </p:sp>
      <p:sp>
        <p:nvSpPr>
          <p:cNvPr id="50" name="TextBox 50"/>
          <p:cNvSpPr txBox="1"/>
          <p:nvPr/>
        </p:nvSpPr>
        <p:spPr>
          <a:xfrm>
            <a:off x="9156981" y="8612203"/>
            <a:ext cx="49185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[3]</a:t>
            </a:r>
          </a:p>
        </p:txBody>
      </p:sp>
      <p:sp>
        <p:nvSpPr>
          <p:cNvPr id="51" name="TextBox 51"/>
          <p:cNvSpPr txBox="1"/>
          <p:nvPr/>
        </p:nvSpPr>
        <p:spPr>
          <a:xfrm>
            <a:off x="9151011" y="9314639"/>
            <a:ext cx="51649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[4]</a:t>
            </a:r>
          </a:p>
        </p:txBody>
      </p:sp>
      <p:sp>
        <p:nvSpPr>
          <p:cNvPr id="52" name="TextBox 52"/>
          <p:cNvSpPr txBox="1"/>
          <p:nvPr/>
        </p:nvSpPr>
        <p:spPr>
          <a:xfrm>
            <a:off x="7727193" y="6038454"/>
            <a:ext cx="630183"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Data</a:t>
            </a:r>
          </a:p>
        </p:txBody>
      </p:sp>
      <p:sp>
        <p:nvSpPr>
          <p:cNvPr id="53" name="TextBox 53"/>
          <p:cNvSpPr txBox="1"/>
          <p:nvPr/>
        </p:nvSpPr>
        <p:spPr>
          <a:xfrm>
            <a:off x="10320753" y="6028929"/>
            <a:ext cx="1019676"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Pointer</a:t>
            </a:r>
          </a:p>
        </p:txBody>
      </p:sp>
      <p:sp>
        <p:nvSpPr>
          <p:cNvPr id="54" name="TextBox 54"/>
          <p:cNvSpPr txBox="1"/>
          <p:nvPr/>
        </p:nvSpPr>
        <p:spPr>
          <a:xfrm>
            <a:off x="4956852" y="6458351"/>
            <a:ext cx="177664" cy="425738"/>
          </a:xfrm>
          <a:prstGeom prst="rect">
            <a:avLst/>
          </a:prstGeom>
        </p:spPr>
        <p:txBody>
          <a:bodyPr lIns="0" tIns="0" rIns="0" bIns="0" rtlCol="0" anchor="t">
            <a:spAutoFit/>
          </a:bodyPr>
          <a:lstStyle/>
          <a:p>
            <a:pPr algn="ctr">
              <a:lnSpc>
                <a:spcPts val="3490"/>
              </a:lnSpc>
            </a:pPr>
            <a:r>
              <a:rPr lang="en-US" sz="2493">
                <a:solidFill>
                  <a:srgbClr val="FAFAFA"/>
                </a:solidFill>
                <a:latin typeface="Alatsi"/>
                <a:ea typeface="Alatsi"/>
                <a:cs typeface="Alatsi"/>
                <a:sym typeface="Alatsi"/>
              </a:rPr>
              <a:t>2</a:t>
            </a:r>
          </a:p>
        </p:txBody>
      </p:sp>
      <p:grpSp>
        <p:nvGrpSpPr>
          <p:cNvPr id="55" name="Group 55"/>
          <p:cNvGrpSpPr/>
          <p:nvPr/>
        </p:nvGrpSpPr>
        <p:grpSpPr>
          <a:xfrm>
            <a:off x="4126732" y="7399245"/>
            <a:ext cx="1837904" cy="657089"/>
            <a:chOff x="0" y="0"/>
            <a:chExt cx="812800" cy="290593"/>
          </a:xfrm>
        </p:grpSpPr>
        <p:sp>
          <p:nvSpPr>
            <p:cNvPr id="56" name="Freeform 56"/>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FFA8D8"/>
            </a:solidFill>
          </p:spPr>
          <p:txBody>
            <a:bodyPr/>
            <a:lstStyle/>
            <a:p>
              <a:endParaRPr lang="en-PH"/>
            </a:p>
          </p:txBody>
        </p:sp>
        <p:sp>
          <p:nvSpPr>
            <p:cNvPr id="57" name="TextBox 57"/>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58" name="TextBox 58"/>
          <p:cNvSpPr txBox="1"/>
          <p:nvPr/>
        </p:nvSpPr>
        <p:spPr>
          <a:xfrm>
            <a:off x="4996120" y="7479129"/>
            <a:ext cx="99128" cy="425738"/>
          </a:xfrm>
          <a:prstGeom prst="rect">
            <a:avLst/>
          </a:prstGeom>
        </p:spPr>
        <p:txBody>
          <a:bodyPr lIns="0" tIns="0" rIns="0" bIns="0" rtlCol="0" anchor="t">
            <a:spAutoFit/>
          </a:bodyPr>
          <a:lstStyle/>
          <a:p>
            <a:pPr algn="ctr">
              <a:lnSpc>
                <a:spcPts val="3490"/>
              </a:lnSpc>
            </a:pPr>
            <a:r>
              <a:rPr lang="en-US" sz="2493">
                <a:solidFill>
                  <a:srgbClr val="FAFAFA"/>
                </a:solidFill>
                <a:latin typeface="Alatsi"/>
                <a:ea typeface="Alatsi"/>
                <a:cs typeface="Alatsi"/>
                <a:sym typeface="Alatsi"/>
              </a:rPr>
              <a:t>1</a:t>
            </a:r>
          </a:p>
        </p:txBody>
      </p:sp>
      <p:sp>
        <p:nvSpPr>
          <p:cNvPr id="59" name="TextBox 59"/>
          <p:cNvSpPr txBox="1"/>
          <p:nvPr/>
        </p:nvSpPr>
        <p:spPr>
          <a:xfrm>
            <a:off x="1932227" y="6470330"/>
            <a:ext cx="2039378"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StartPointer</a:t>
            </a:r>
          </a:p>
        </p:txBody>
      </p:sp>
      <p:sp>
        <p:nvSpPr>
          <p:cNvPr id="60" name="TextBox 60"/>
          <p:cNvSpPr txBox="1"/>
          <p:nvPr/>
        </p:nvSpPr>
        <p:spPr>
          <a:xfrm>
            <a:off x="1766247" y="7491108"/>
            <a:ext cx="2205358"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FreeListPointer</a:t>
            </a:r>
          </a:p>
        </p:txBody>
      </p:sp>
      <p:sp>
        <p:nvSpPr>
          <p:cNvPr id="61" name="TextBox 61"/>
          <p:cNvSpPr txBox="1"/>
          <p:nvPr/>
        </p:nvSpPr>
        <p:spPr>
          <a:xfrm>
            <a:off x="10687179" y="6397517"/>
            <a:ext cx="286825"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-1</a:t>
            </a:r>
          </a:p>
        </p:txBody>
      </p:sp>
      <p:sp>
        <p:nvSpPr>
          <p:cNvPr id="62" name="TextBox 62"/>
          <p:cNvSpPr txBox="1"/>
          <p:nvPr/>
        </p:nvSpPr>
        <p:spPr>
          <a:xfrm>
            <a:off x="10728815" y="7155427"/>
            <a:ext cx="203553" cy="503067"/>
          </a:xfrm>
          <a:prstGeom prst="rect">
            <a:avLst/>
          </a:prstGeom>
        </p:spPr>
        <p:txBody>
          <a:bodyPr lIns="0" tIns="0" rIns="0" bIns="0" rtlCol="0" anchor="t">
            <a:spAutoFit/>
          </a:bodyPr>
          <a:lstStyle/>
          <a:p>
            <a:pPr algn="ctr">
              <a:lnSpc>
                <a:spcPts val="4116"/>
              </a:lnSpc>
            </a:pPr>
            <a:r>
              <a:rPr lang="en-US" sz="2940">
                <a:solidFill>
                  <a:srgbClr val="FAFAFA"/>
                </a:solidFill>
                <a:latin typeface="Alatsi"/>
                <a:ea typeface="Alatsi"/>
                <a:cs typeface="Alatsi"/>
                <a:sym typeface="Alatsi"/>
              </a:rPr>
              <a:t>3</a:t>
            </a:r>
          </a:p>
        </p:txBody>
      </p:sp>
      <p:sp>
        <p:nvSpPr>
          <p:cNvPr id="63" name="TextBox 63"/>
          <p:cNvSpPr txBox="1"/>
          <p:nvPr/>
        </p:nvSpPr>
        <p:spPr>
          <a:xfrm>
            <a:off x="10722286" y="7848471"/>
            <a:ext cx="216611"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0</a:t>
            </a:r>
          </a:p>
        </p:txBody>
      </p:sp>
      <p:sp>
        <p:nvSpPr>
          <p:cNvPr id="64" name="TextBox 64"/>
          <p:cNvSpPr txBox="1"/>
          <p:nvPr/>
        </p:nvSpPr>
        <p:spPr>
          <a:xfrm>
            <a:off x="10713509" y="8563982"/>
            <a:ext cx="22819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4</a:t>
            </a:r>
          </a:p>
        </p:txBody>
      </p:sp>
      <p:sp>
        <p:nvSpPr>
          <p:cNvPr id="65" name="TextBox 65"/>
          <p:cNvSpPr txBox="1"/>
          <p:nvPr/>
        </p:nvSpPr>
        <p:spPr>
          <a:xfrm>
            <a:off x="10684194" y="9279492"/>
            <a:ext cx="286825"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-1</a:t>
            </a:r>
          </a:p>
        </p:txBody>
      </p:sp>
      <p:sp>
        <p:nvSpPr>
          <p:cNvPr id="66" name="TextBox 66"/>
          <p:cNvSpPr txBox="1"/>
          <p:nvPr/>
        </p:nvSpPr>
        <p:spPr>
          <a:xfrm>
            <a:off x="7944432" y="6460805"/>
            <a:ext cx="19570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Z</a:t>
            </a:r>
          </a:p>
        </p:txBody>
      </p:sp>
      <p:sp>
        <p:nvSpPr>
          <p:cNvPr id="67" name="TextBox 67"/>
          <p:cNvSpPr txBox="1"/>
          <p:nvPr/>
        </p:nvSpPr>
        <p:spPr>
          <a:xfrm>
            <a:off x="7936405" y="7201997"/>
            <a:ext cx="211759"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X</a:t>
            </a:r>
          </a:p>
        </p:txBody>
      </p:sp>
      <p:sp>
        <p:nvSpPr>
          <p:cNvPr id="68" name="TextBox 68"/>
          <p:cNvSpPr txBox="1"/>
          <p:nvPr/>
        </p:nvSpPr>
        <p:spPr>
          <a:xfrm>
            <a:off x="7949843" y="7909767"/>
            <a:ext cx="200937"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Y</a:t>
            </a:r>
          </a:p>
        </p:txBody>
      </p:sp>
      <p:sp>
        <p:nvSpPr>
          <p:cNvPr id="69" name="TextBox 69"/>
          <p:cNvSpPr txBox="1"/>
          <p:nvPr/>
        </p:nvSpPr>
        <p:spPr>
          <a:xfrm>
            <a:off x="3299351" y="2260085"/>
            <a:ext cx="211759"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X</a:t>
            </a:r>
          </a:p>
        </p:txBody>
      </p:sp>
      <p:sp>
        <p:nvSpPr>
          <p:cNvPr id="70" name="TextBox 70"/>
          <p:cNvSpPr txBox="1"/>
          <p:nvPr/>
        </p:nvSpPr>
        <p:spPr>
          <a:xfrm>
            <a:off x="6330048" y="2260085"/>
            <a:ext cx="200937"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Y</a:t>
            </a:r>
          </a:p>
        </p:txBody>
      </p:sp>
      <p:sp>
        <p:nvSpPr>
          <p:cNvPr id="71" name="TextBox 71"/>
          <p:cNvSpPr txBox="1"/>
          <p:nvPr/>
        </p:nvSpPr>
        <p:spPr>
          <a:xfrm>
            <a:off x="9524598" y="2281207"/>
            <a:ext cx="19570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Z</a:t>
            </a:r>
          </a:p>
        </p:txBody>
      </p:sp>
      <p:sp>
        <p:nvSpPr>
          <p:cNvPr id="72" name="Freeform 72"/>
          <p:cNvSpPr/>
          <p:nvPr/>
        </p:nvSpPr>
        <p:spPr>
          <a:xfrm>
            <a:off x="10600581" y="2317235"/>
            <a:ext cx="428852" cy="428852"/>
          </a:xfrm>
          <a:custGeom>
            <a:avLst/>
            <a:gdLst/>
            <a:ahLst/>
            <a:cxnLst/>
            <a:rect l="l" t="t" r="r" b="b"/>
            <a:pathLst>
              <a:path w="428852" h="428852">
                <a:moveTo>
                  <a:pt x="0" y="0"/>
                </a:moveTo>
                <a:lnTo>
                  <a:pt x="428852" y="0"/>
                </a:lnTo>
                <a:lnTo>
                  <a:pt x="428852" y="428853"/>
                </a:lnTo>
                <a:lnTo>
                  <a:pt x="0" y="428853"/>
                </a:lnTo>
                <a:lnTo>
                  <a:pt x="0" y="0"/>
                </a:lnTo>
                <a:close/>
              </a:path>
            </a:pathLst>
          </a:custGeom>
          <a:blipFill>
            <a:blip r:embed="rId8"/>
            <a:stretch>
              <a:fillRect/>
            </a:stretch>
          </a:blipFill>
        </p:spPr>
        <p:txBody>
          <a:bodyPr/>
          <a:lstStyle/>
          <a:p>
            <a:endParaRPr lang="en-PH"/>
          </a:p>
        </p:txBody>
      </p:sp>
      <p:sp>
        <p:nvSpPr>
          <p:cNvPr id="73" name="AutoShape 73"/>
          <p:cNvSpPr/>
          <p:nvPr/>
        </p:nvSpPr>
        <p:spPr>
          <a:xfrm>
            <a:off x="1471500" y="1579620"/>
            <a:ext cx="3387960" cy="0"/>
          </a:xfrm>
          <a:prstGeom prst="line">
            <a:avLst/>
          </a:prstGeom>
          <a:ln w="28575" cap="flat">
            <a:solidFill>
              <a:srgbClr val="000000"/>
            </a:solidFill>
            <a:prstDash val="solid"/>
            <a:headEnd type="none" w="sm" len="sm"/>
            <a:tailEnd type="none" w="sm" len="sm"/>
          </a:ln>
        </p:spPr>
        <p:txBody>
          <a:bodyPr/>
          <a:lstStyle/>
          <a:p>
            <a:endParaRPr lang="en-PH"/>
          </a:p>
        </p:txBody>
      </p:sp>
      <p:sp>
        <p:nvSpPr>
          <p:cNvPr id="74" name="AutoShape 74"/>
          <p:cNvSpPr/>
          <p:nvPr/>
        </p:nvSpPr>
        <p:spPr>
          <a:xfrm>
            <a:off x="1457213" y="1565332"/>
            <a:ext cx="0" cy="734759"/>
          </a:xfrm>
          <a:prstGeom prst="line">
            <a:avLst/>
          </a:prstGeom>
          <a:ln w="28575" cap="flat">
            <a:solidFill>
              <a:srgbClr val="000000"/>
            </a:solidFill>
            <a:prstDash val="solid"/>
            <a:headEnd type="none" w="sm" len="sm"/>
            <a:tailEnd type="none" w="sm" len="sm"/>
          </a:ln>
        </p:spPr>
        <p:txBody>
          <a:bodyPr/>
          <a:lstStyle/>
          <a:p>
            <a:endParaRPr lang="en-PH"/>
          </a:p>
        </p:txBody>
      </p:sp>
      <p:sp>
        <p:nvSpPr>
          <p:cNvPr id="75" name="AutoShape 75"/>
          <p:cNvSpPr/>
          <p:nvPr/>
        </p:nvSpPr>
        <p:spPr>
          <a:xfrm>
            <a:off x="4835102" y="1570021"/>
            <a:ext cx="1307543" cy="734759"/>
          </a:xfrm>
          <a:prstGeom prst="line">
            <a:avLst/>
          </a:prstGeom>
          <a:ln w="28575"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10677907" y="222960"/>
            <a:ext cx="7003523" cy="478011"/>
          </a:xfrm>
          <a:prstGeom prst="rect">
            <a:avLst/>
          </a:prstGeom>
        </p:spPr>
        <p:txBody>
          <a:bodyPr lIns="0" tIns="0" rIns="0" bIns="0" rtlCol="0" anchor="t">
            <a:spAutoFit/>
          </a:bodyPr>
          <a:lstStyle/>
          <a:p>
            <a:pPr marL="0" lvl="0" indent="0" algn="l">
              <a:lnSpc>
                <a:spcPts val="3787"/>
              </a:lnSpc>
              <a:spcBef>
                <a:spcPct val="0"/>
              </a:spcBef>
            </a:pPr>
            <a:r>
              <a:rPr lang="en-US" sz="2705" b="1">
                <a:solidFill>
                  <a:srgbClr val="019D97"/>
                </a:solidFill>
                <a:latin typeface="Poppins Bold"/>
                <a:ea typeface="Poppins Bold"/>
                <a:cs typeface="Poppins Bold"/>
                <a:sym typeface="Poppins Bold"/>
              </a:rPr>
              <a:t>Let’s say X is deleted.</a:t>
            </a:r>
          </a:p>
        </p:txBody>
      </p:sp>
      <p:grpSp>
        <p:nvGrpSpPr>
          <p:cNvPr id="9" name="Group 9"/>
          <p:cNvGrpSpPr/>
          <p:nvPr/>
        </p:nvGrpSpPr>
        <p:grpSpPr>
          <a:xfrm>
            <a:off x="680171" y="1123729"/>
            <a:ext cx="17001533" cy="3849086"/>
            <a:chOff x="0" y="0"/>
            <a:chExt cx="4211328" cy="953430"/>
          </a:xfrm>
        </p:grpSpPr>
        <p:sp>
          <p:nvSpPr>
            <p:cNvPr id="10" name="Freeform 10"/>
            <p:cNvSpPr/>
            <p:nvPr/>
          </p:nvSpPr>
          <p:spPr>
            <a:xfrm>
              <a:off x="0" y="0"/>
              <a:ext cx="4211328" cy="953429"/>
            </a:xfrm>
            <a:custGeom>
              <a:avLst/>
              <a:gdLst/>
              <a:ahLst/>
              <a:cxnLst/>
              <a:rect l="l" t="t" r="r" b="b"/>
              <a:pathLst>
                <a:path w="4211328" h="953429">
                  <a:moveTo>
                    <a:pt x="23224" y="0"/>
                  </a:moveTo>
                  <a:lnTo>
                    <a:pt x="4188104" y="0"/>
                  </a:lnTo>
                  <a:cubicBezTo>
                    <a:pt x="4194263" y="0"/>
                    <a:pt x="4200170" y="2447"/>
                    <a:pt x="4204526" y="6802"/>
                  </a:cubicBezTo>
                  <a:cubicBezTo>
                    <a:pt x="4208881" y="11157"/>
                    <a:pt x="4211328" y="17064"/>
                    <a:pt x="4211328" y="23224"/>
                  </a:cubicBezTo>
                  <a:lnTo>
                    <a:pt x="4211328" y="930206"/>
                  </a:lnTo>
                  <a:cubicBezTo>
                    <a:pt x="4211328" y="943032"/>
                    <a:pt x="4200930" y="953429"/>
                    <a:pt x="4188104" y="953429"/>
                  </a:cubicBezTo>
                  <a:lnTo>
                    <a:pt x="23224" y="953429"/>
                  </a:lnTo>
                  <a:cubicBezTo>
                    <a:pt x="10398" y="953429"/>
                    <a:pt x="0" y="943032"/>
                    <a:pt x="0" y="930206"/>
                  </a:cubicBezTo>
                  <a:lnTo>
                    <a:pt x="0" y="23224"/>
                  </a:lnTo>
                  <a:cubicBezTo>
                    <a:pt x="0" y="10398"/>
                    <a:pt x="10398" y="0"/>
                    <a:pt x="23224" y="0"/>
                  </a:cubicBezTo>
                  <a:close/>
                </a:path>
              </a:pathLst>
            </a:custGeom>
            <a:solidFill>
              <a:srgbClr val="FFF7B9"/>
            </a:solidFill>
          </p:spPr>
          <p:txBody>
            <a:bodyPr/>
            <a:lstStyle/>
            <a:p>
              <a:endParaRPr lang="en-PH"/>
            </a:p>
          </p:txBody>
        </p:sp>
        <p:sp>
          <p:nvSpPr>
            <p:cNvPr id="11" name="TextBox 11"/>
            <p:cNvSpPr txBox="1"/>
            <p:nvPr/>
          </p:nvSpPr>
          <p:spPr>
            <a:xfrm>
              <a:off x="0" y="-28575"/>
              <a:ext cx="4211328" cy="982005"/>
            </a:xfrm>
            <a:prstGeom prst="rect">
              <a:avLst/>
            </a:prstGeom>
          </p:spPr>
          <p:txBody>
            <a:bodyPr lIns="50800" tIns="50800" rIns="50800" bIns="50800" rtlCol="0" anchor="ctr"/>
            <a:lstStyle/>
            <a:p>
              <a:pPr algn="ctr">
                <a:lnSpc>
                  <a:spcPts val="2595"/>
                </a:lnSpc>
              </a:pPr>
              <a:endParaRPr/>
            </a:p>
          </p:txBody>
        </p:sp>
      </p:grpSp>
      <p:graphicFrame>
        <p:nvGraphicFramePr>
          <p:cNvPr id="12" name="Table 12"/>
          <p:cNvGraphicFramePr>
            <a:graphicFrameLocks noGrp="1"/>
          </p:cNvGraphicFramePr>
          <p:nvPr/>
        </p:nvGraphicFramePr>
        <p:xfrm>
          <a:off x="2428087" y="3718438"/>
          <a:ext cx="1612383" cy="399178"/>
        </p:xfrm>
        <a:graphic>
          <a:graphicData uri="http://schemas.openxmlformats.org/drawingml/2006/table">
            <a:tbl>
              <a:tblPr/>
              <a:tblGrid>
                <a:gridCol w="1184099">
                  <a:extLst>
                    <a:ext uri="{9D8B030D-6E8A-4147-A177-3AD203B41FA5}">
                      <a16:colId xmlns:a16="http://schemas.microsoft.com/office/drawing/2014/main" val="20000"/>
                    </a:ext>
                  </a:extLst>
                </a:gridCol>
                <a:gridCol w="428284">
                  <a:extLst>
                    <a:ext uri="{9D8B030D-6E8A-4147-A177-3AD203B41FA5}">
                      <a16:colId xmlns:a16="http://schemas.microsoft.com/office/drawing/2014/main" val="20001"/>
                    </a:ext>
                  </a:extLst>
                </a:gridCol>
              </a:tblGrid>
              <a:tr h="39917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3" name="Table 13"/>
          <p:cNvGraphicFramePr>
            <a:graphicFrameLocks noGrp="1"/>
          </p:cNvGraphicFramePr>
          <p:nvPr/>
        </p:nvGraphicFramePr>
        <p:xfrm>
          <a:off x="5542422" y="2246699"/>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4" name="Table 14"/>
          <p:cNvGraphicFramePr>
            <a:graphicFrameLocks noGrp="1"/>
          </p:cNvGraphicFramePr>
          <p:nvPr/>
        </p:nvGraphicFramePr>
        <p:xfrm>
          <a:off x="8668449" y="2246699"/>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5" name="AutoShape 15"/>
          <p:cNvSpPr/>
          <p:nvPr/>
        </p:nvSpPr>
        <p:spPr>
          <a:xfrm>
            <a:off x="7642460" y="2548726"/>
            <a:ext cx="946071"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6" name="Table 16"/>
          <p:cNvGraphicFramePr>
            <a:graphicFrameLocks noGrp="1"/>
          </p:cNvGraphicFramePr>
          <p:nvPr/>
        </p:nvGraphicFramePr>
        <p:xfrm>
          <a:off x="864979" y="2259287"/>
          <a:ext cx="400426" cy="399178"/>
        </p:xfrm>
        <a:graphic>
          <a:graphicData uri="http://schemas.openxmlformats.org/drawingml/2006/table">
            <a:tbl>
              <a:tblPr/>
              <a:tblGrid>
                <a:gridCol w="400426">
                  <a:extLst>
                    <a:ext uri="{9D8B030D-6E8A-4147-A177-3AD203B41FA5}">
                      <a16:colId xmlns:a16="http://schemas.microsoft.com/office/drawing/2014/main" val="20000"/>
                    </a:ext>
                  </a:extLst>
                </a:gridCol>
              </a:tblGrid>
              <a:tr h="39917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graphicFrame>
        <p:nvGraphicFramePr>
          <p:cNvPr id="17" name="Table 17"/>
          <p:cNvGraphicFramePr>
            <a:graphicFrameLocks noGrp="1"/>
          </p:cNvGraphicFramePr>
          <p:nvPr/>
        </p:nvGraphicFramePr>
        <p:xfrm>
          <a:off x="6017027" y="3718438"/>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18" name="Table 18"/>
          <p:cNvGraphicFramePr>
            <a:graphicFrameLocks noGrp="1"/>
          </p:cNvGraphicFramePr>
          <p:nvPr/>
        </p:nvGraphicFramePr>
        <p:xfrm>
          <a:off x="9193200" y="3718438"/>
          <a:ext cx="1453033" cy="391994"/>
        </p:xfrm>
        <a:graphic>
          <a:graphicData uri="http://schemas.openxmlformats.org/drawingml/2006/table">
            <a:tbl>
              <a:tblPr/>
              <a:tblGrid>
                <a:gridCol w="1067076">
                  <a:extLst>
                    <a:ext uri="{9D8B030D-6E8A-4147-A177-3AD203B41FA5}">
                      <a16:colId xmlns:a16="http://schemas.microsoft.com/office/drawing/2014/main" val="20000"/>
                    </a:ext>
                  </a:extLst>
                </a:gridCol>
                <a:gridCol w="385957">
                  <a:extLst>
                    <a:ext uri="{9D8B030D-6E8A-4147-A177-3AD203B41FA5}">
                      <a16:colId xmlns:a16="http://schemas.microsoft.com/office/drawing/2014/main" val="20001"/>
                    </a:ext>
                  </a:extLst>
                </a:gridCol>
              </a:tblGrid>
              <a:tr h="359728">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251"/>
                        </a:lnSpc>
                        <a:defRPr/>
                      </a:pPr>
                      <a:endParaRPr lang="en-US" sz="1100"/>
                    </a:p>
                  </a:txBody>
                  <a:tcPr marL="113447" marR="113447" marT="113447" marB="11344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9" name="Freeform 19"/>
          <p:cNvSpPr/>
          <p:nvPr/>
        </p:nvSpPr>
        <p:spPr>
          <a:xfrm>
            <a:off x="11127191" y="3806039"/>
            <a:ext cx="428852" cy="428852"/>
          </a:xfrm>
          <a:custGeom>
            <a:avLst/>
            <a:gdLst/>
            <a:ahLst/>
            <a:cxnLst/>
            <a:rect l="l" t="t" r="r" b="b"/>
            <a:pathLst>
              <a:path w="428852" h="428852">
                <a:moveTo>
                  <a:pt x="0" y="0"/>
                </a:moveTo>
                <a:lnTo>
                  <a:pt x="428852" y="0"/>
                </a:lnTo>
                <a:lnTo>
                  <a:pt x="428852" y="428852"/>
                </a:lnTo>
                <a:lnTo>
                  <a:pt x="0" y="428852"/>
                </a:lnTo>
                <a:lnTo>
                  <a:pt x="0" y="0"/>
                </a:lnTo>
                <a:close/>
              </a:path>
            </a:pathLst>
          </a:custGeom>
          <a:blipFill>
            <a:blip r:embed="rId8"/>
            <a:stretch>
              <a:fillRect/>
            </a:stretch>
          </a:blipFill>
        </p:spPr>
        <p:txBody>
          <a:bodyPr/>
          <a:lstStyle/>
          <a:p>
            <a:endParaRPr lang="en-PH"/>
          </a:p>
        </p:txBody>
      </p:sp>
      <p:sp>
        <p:nvSpPr>
          <p:cNvPr id="20" name="TextBox 20"/>
          <p:cNvSpPr txBox="1"/>
          <p:nvPr/>
        </p:nvSpPr>
        <p:spPr>
          <a:xfrm>
            <a:off x="3315942" y="3355579"/>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sp>
        <p:nvSpPr>
          <p:cNvPr id="21" name="TextBox 21"/>
          <p:cNvSpPr txBox="1"/>
          <p:nvPr/>
        </p:nvSpPr>
        <p:spPr>
          <a:xfrm>
            <a:off x="6430277" y="1883840"/>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sp>
        <p:nvSpPr>
          <p:cNvPr id="22" name="TextBox 22"/>
          <p:cNvSpPr txBox="1"/>
          <p:nvPr/>
        </p:nvSpPr>
        <p:spPr>
          <a:xfrm>
            <a:off x="9556304" y="1883840"/>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grpSp>
        <p:nvGrpSpPr>
          <p:cNvPr id="23" name="Group 23"/>
          <p:cNvGrpSpPr/>
          <p:nvPr/>
        </p:nvGrpSpPr>
        <p:grpSpPr>
          <a:xfrm>
            <a:off x="874414" y="3675935"/>
            <a:ext cx="993866" cy="657089"/>
            <a:chOff x="0" y="0"/>
            <a:chExt cx="439530" cy="290593"/>
          </a:xfrm>
        </p:grpSpPr>
        <p:sp>
          <p:nvSpPr>
            <p:cNvPr id="24" name="Freeform 24"/>
            <p:cNvSpPr/>
            <p:nvPr/>
          </p:nvSpPr>
          <p:spPr>
            <a:xfrm>
              <a:off x="0" y="0"/>
              <a:ext cx="439530" cy="290593"/>
            </a:xfrm>
            <a:custGeom>
              <a:avLst/>
              <a:gdLst/>
              <a:ahLst/>
              <a:cxnLst/>
              <a:rect l="l" t="t" r="r" b="b"/>
              <a:pathLst>
                <a:path w="439530" h="290593">
                  <a:moveTo>
                    <a:pt x="0" y="0"/>
                  </a:moveTo>
                  <a:lnTo>
                    <a:pt x="439530" y="0"/>
                  </a:lnTo>
                  <a:lnTo>
                    <a:pt x="439530" y="290593"/>
                  </a:lnTo>
                  <a:lnTo>
                    <a:pt x="0" y="290593"/>
                  </a:lnTo>
                  <a:close/>
                </a:path>
              </a:pathLst>
            </a:custGeom>
            <a:solidFill>
              <a:srgbClr val="FFA8D8"/>
            </a:solidFill>
          </p:spPr>
          <p:txBody>
            <a:bodyPr/>
            <a:lstStyle/>
            <a:p>
              <a:endParaRPr lang="en-PH"/>
            </a:p>
          </p:txBody>
        </p:sp>
        <p:sp>
          <p:nvSpPr>
            <p:cNvPr id="25" name="TextBox 25"/>
            <p:cNvSpPr txBox="1"/>
            <p:nvPr/>
          </p:nvSpPr>
          <p:spPr>
            <a:xfrm>
              <a:off x="0" y="-28575"/>
              <a:ext cx="439530" cy="319168"/>
            </a:xfrm>
            <a:prstGeom prst="rect">
              <a:avLst/>
            </a:prstGeom>
          </p:spPr>
          <p:txBody>
            <a:bodyPr lIns="50800" tIns="50800" rIns="50800" bIns="50800" rtlCol="0" anchor="ctr"/>
            <a:lstStyle/>
            <a:p>
              <a:pPr algn="ctr">
                <a:lnSpc>
                  <a:spcPts val="2595"/>
                </a:lnSpc>
              </a:pPr>
              <a:endParaRPr/>
            </a:p>
          </p:txBody>
        </p:sp>
      </p:grpSp>
      <p:sp>
        <p:nvSpPr>
          <p:cNvPr id="26" name="TextBox 26"/>
          <p:cNvSpPr txBox="1"/>
          <p:nvPr/>
        </p:nvSpPr>
        <p:spPr>
          <a:xfrm>
            <a:off x="6259145" y="3384843"/>
            <a:ext cx="1383315"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sp>
        <p:nvSpPr>
          <p:cNvPr id="27" name="AutoShape 27"/>
          <p:cNvSpPr/>
          <p:nvPr/>
        </p:nvSpPr>
        <p:spPr>
          <a:xfrm>
            <a:off x="8167211" y="4020465"/>
            <a:ext cx="946071"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8" name="TextBox 28"/>
          <p:cNvSpPr txBox="1"/>
          <p:nvPr/>
        </p:nvSpPr>
        <p:spPr>
          <a:xfrm>
            <a:off x="10081055" y="3355579"/>
            <a:ext cx="664226" cy="291092"/>
          </a:xfrm>
          <a:prstGeom prst="rect">
            <a:avLst/>
          </a:prstGeom>
        </p:spPr>
        <p:txBody>
          <a:bodyPr lIns="0" tIns="0" rIns="0" bIns="0" rtlCol="0" anchor="t">
            <a:spAutoFit/>
          </a:bodyPr>
          <a:lstStyle/>
          <a:p>
            <a:pPr algn="ctr">
              <a:lnSpc>
                <a:spcPts val="2413"/>
              </a:lnSpc>
              <a:spcBef>
                <a:spcPct val="0"/>
              </a:spcBef>
            </a:pPr>
            <a:r>
              <a:rPr lang="en-US" sz="1723" b="1">
                <a:solidFill>
                  <a:srgbClr val="000000"/>
                </a:solidFill>
                <a:latin typeface="Open Sans Bold"/>
                <a:ea typeface="Open Sans Bold"/>
                <a:cs typeface="Open Sans Bold"/>
                <a:sym typeface="Open Sans Bold"/>
              </a:rPr>
              <a:t>Node</a:t>
            </a:r>
          </a:p>
        </p:txBody>
      </p:sp>
      <p:grpSp>
        <p:nvGrpSpPr>
          <p:cNvPr id="29" name="Group 29"/>
          <p:cNvGrpSpPr/>
          <p:nvPr/>
        </p:nvGrpSpPr>
        <p:grpSpPr>
          <a:xfrm>
            <a:off x="5150711" y="1218250"/>
            <a:ext cx="7722891" cy="694165"/>
            <a:chOff x="0" y="0"/>
            <a:chExt cx="1912982" cy="171947"/>
          </a:xfrm>
        </p:grpSpPr>
        <p:sp>
          <p:nvSpPr>
            <p:cNvPr id="30" name="Freeform 30"/>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31" name="TextBox 31"/>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2" name="TextBox 32"/>
          <p:cNvSpPr txBox="1"/>
          <p:nvPr/>
        </p:nvSpPr>
        <p:spPr>
          <a:xfrm>
            <a:off x="5456615" y="1263754"/>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Diagram View</a:t>
            </a:r>
          </a:p>
        </p:txBody>
      </p:sp>
      <p:grpSp>
        <p:nvGrpSpPr>
          <p:cNvPr id="33" name="Group 33"/>
          <p:cNvGrpSpPr/>
          <p:nvPr/>
        </p:nvGrpSpPr>
        <p:grpSpPr>
          <a:xfrm>
            <a:off x="615174" y="5118409"/>
            <a:ext cx="17001533" cy="4980773"/>
            <a:chOff x="0" y="0"/>
            <a:chExt cx="4211328" cy="1233751"/>
          </a:xfrm>
        </p:grpSpPr>
        <p:sp>
          <p:nvSpPr>
            <p:cNvPr id="34" name="Freeform 34"/>
            <p:cNvSpPr/>
            <p:nvPr/>
          </p:nvSpPr>
          <p:spPr>
            <a:xfrm>
              <a:off x="0" y="0"/>
              <a:ext cx="4211328" cy="1233751"/>
            </a:xfrm>
            <a:custGeom>
              <a:avLst/>
              <a:gdLst/>
              <a:ahLst/>
              <a:cxnLst/>
              <a:rect l="l" t="t" r="r" b="b"/>
              <a:pathLst>
                <a:path w="4211328" h="1233751">
                  <a:moveTo>
                    <a:pt x="23224" y="0"/>
                  </a:moveTo>
                  <a:lnTo>
                    <a:pt x="4188104" y="0"/>
                  </a:lnTo>
                  <a:cubicBezTo>
                    <a:pt x="4194263" y="0"/>
                    <a:pt x="4200170" y="2447"/>
                    <a:pt x="4204526" y="6802"/>
                  </a:cubicBezTo>
                  <a:cubicBezTo>
                    <a:pt x="4208881" y="11157"/>
                    <a:pt x="4211328" y="17064"/>
                    <a:pt x="4211328" y="23224"/>
                  </a:cubicBezTo>
                  <a:lnTo>
                    <a:pt x="4211328" y="1210528"/>
                  </a:lnTo>
                  <a:cubicBezTo>
                    <a:pt x="4211328" y="1223354"/>
                    <a:pt x="4200930" y="1233751"/>
                    <a:pt x="4188104" y="1233751"/>
                  </a:cubicBezTo>
                  <a:lnTo>
                    <a:pt x="23224" y="1233751"/>
                  </a:lnTo>
                  <a:cubicBezTo>
                    <a:pt x="10398" y="1233751"/>
                    <a:pt x="0" y="1223354"/>
                    <a:pt x="0" y="1210528"/>
                  </a:cubicBezTo>
                  <a:lnTo>
                    <a:pt x="0" y="23224"/>
                  </a:lnTo>
                  <a:cubicBezTo>
                    <a:pt x="0" y="10398"/>
                    <a:pt x="10398" y="0"/>
                    <a:pt x="23224" y="0"/>
                  </a:cubicBezTo>
                  <a:close/>
                </a:path>
              </a:pathLst>
            </a:custGeom>
            <a:solidFill>
              <a:srgbClr val="FFF7B9"/>
            </a:solidFill>
          </p:spPr>
          <p:txBody>
            <a:bodyPr/>
            <a:lstStyle/>
            <a:p>
              <a:endParaRPr lang="en-PH"/>
            </a:p>
          </p:txBody>
        </p:sp>
        <p:sp>
          <p:nvSpPr>
            <p:cNvPr id="35" name="TextBox 35"/>
            <p:cNvSpPr txBox="1"/>
            <p:nvPr/>
          </p:nvSpPr>
          <p:spPr>
            <a:xfrm>
              <a:off x="0" y="-28575"/>
              <a:ext cx="4211328" cy="1262326"/>
            </a:xfrm>
            <a:prstGeom prst="rect">
              <a:avLst/>
            </a:prstGeom>
          </p:spPr>
          <p:txBody>
            <a:bodyPr lIns="50800" tIns="50800" rIns="50800" bIns="50800" rtlCol="0" anchor="ctr"/>
            <a:lstStyle/>
            <a:p>
              <a:pPr algn="ctr">
                <a:lnSpc>
                  <a:spcPts val="2595"/>
                </a:lnSpc>
              </a:pPr>
              <a:endParaRPr/>
            </a:p>
          </p:txBody>
        </p:sp>
      </p:grpSp>
      <p:grpSp>
        <p:nvGrpSpPr>
          <p:cNvPr id="36" name="Group 36"/>
          <p:cNvGrpSpPr/>
          <p:nvPr/>
        </p:nvGrpSpPr>
        <p:grpSpPr>
          <a:xfrm>
            <a:off x="5141564" y="5201415"/>
            <a:ext cx="7722891" cy="694165"/>
            <a:chOff x="0" y="0"/>
            <a:chExt cx="1912982" cy="171947"/>
          </a:xfrm>
        </p:grpSpPr>
        <p:sp>
          <p:nvSpPr>
            <p:cNvPr id="37" name="Freeform 37"/>
            <p:cNvSpPr/>
            <p:nvPr/>
          </p:nvSpPr>
          <p:spPr>
            <a:xfrm>
              <a:off x="0" y="0"/>
              <a:ext cx="1912982" cy="171947"/>
            </a:xfrm>
            <a:custGeom>
              <a:avLst/>
              <a:gdLst/>
              <a:ahLst/>
              <a:cxnLst/>
              <a:rect l="l" t="t" r="r" b="b"/>
              <a:pathLst>
                <a:path w="1912982" h="171947">
                  <a:moveTo>
                    <a:pt x="51126" y="0"/>
                  </a:moveTo>
                  <a:lnTo>
                    <a:pt x="1861856" y="0"/>
                  </a:lnTo>
                  <a:cubicBezTo>
                    <a:pt x="1890092" y="0"/>
                    <a:pt x="1912982" y="22890"/>
                    <a:pt x="1912982" y="51126"/>
                  </a:cubicBezTo>
                  <a:lnTo>
                    <a:pt x="1912982" y="120821"/>
                  </a:lnTo>
                  <a:cubicBezTo>
                    <a:pt x="1912982" y="134380"/>
                    <a:pt x="1907595" y="147384"/>
                    <a:pt x="1898008" y="156972"/>
                  </a:cubicBezTo>
                  <a:cubicBezTo>
                    <a:pt x="1888420" y="166560"/>
                    <a:pt x="1875416" y="171947"/>
                    <a:pt x="1861856" y="171947"/>
                  </a:cubicBezTo>
                  <a:lnTo>
                    <a:pt x="51126" y="171947"/>
                  </a:lnTo>
                  <a:cubicBezTo>
                    <a:pt x="22890" y="171947"/>
                    <a:pt x="0" y="149057"/>
                    <a:pt x="0" y="120821"/>
                  </a:cubicBezTo>
                  <a:lnTo>
                    <a:pt x="0" y="51126"/>
                  </a:lnTo>
                  <a:cubicBezTo>
                    <a:pt x="0" y="37566"/>
                    <a:pt x="5386" y="24562"/>
                    <a:pt x="14974" y="14974"/>
                  </a:cubicBezTo>
                  <a:cubicBezTo>
                    <a:pt x="24562" y="5386"/>
                    <a:pt x="37566" y="0"/>
                    <a:pt x="51126"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PH"/>
            </a:p>
          </p:txBody>
        </p:sp>
        <p:sp>
          <p:nvSpPr>
            <p:cNvPr id="38" name="TextBox 38"/>
            <p:cNvSpPr txBox="1"/>
            <p:nvPr/>
          </p:nvSpPr>
          <p:spPr>
            <a:xfrm>
              <a:off x="0" y="-28575"/>
              <a:ext cx="1912982" cy="200522"/>
            </a:xfrm>
            <a:prstGeom prst="rect">
              <a:avLst/>
            </a:prstGeom>
          </p:spPr>
          <p:txBody>
            <a:bodyPr lIns="50800" tIns="50800" rIns="50800" bIns="50800" rtlCol="0" anchor="ctr"/>
            <a:lstStyle/>
            <a:p>
              <a:pPr algn="ctr">
                <a:lnSpc>
                  <a:spcPts val="2595"/>
                </a:lnSpc>
              </a:pPr>
              <a:endParaRPr/>
            </a:p>
          </p:txBody>
        </p:sp>
      </p:grpSp>
      <p:sp>
        <p:nvSpPr>
          <p:cNvPr id="39" name="TextBox 39"/>
          <p:cNvSpPr txBox="1"/>
          <p:nvPr/>
        </p:nvSpPr>
        <p:spPr>
          <a:xfrm>
            <a:off x="5447467" y="5246919"/>
            <a:ext cx="7129379" cy="546006"/>
          </a:xfrm>
          <a:prstGeom prst="rect">
            <a:avLst/>
          </a:prstGeom>
        </p:spPr>
        <p:txBody>
          <a:bodyPr lIns="0" tIns="0" rIns="0" bIns="0" rtlCol="0" anchor="t">
            <a:spAutoFit/>
          </a:bodyPr>
          <a:lstStyle/>
          <a:p>
            <a:pPr algn="ctr">
              <a:lnSpc>
                <a:spcPts val="4513"/>
              </a:lnSpc>
            </a:pPr>
            <a:r>
              <a:rPr lang="en-US" sz="3223">
                <a:solidFill>
                  <a:srgbClr val="000000"/>
                </a:solidFill>
                <a:latin typeface="Alatsi"/>
                <a:ea typeface="Alatsi"/>
                <a:cs typeface="Alatsi"/>
                <a:sym typeface="Alatsi"/>
              </a:rPr>
              <a:t>Array View</a:t>
            </a:r>
          </a:p>
        </p:txBody>
      </p:sp>
      <p:graphicFrame>
        <p:nvGraphicFramePr>
          <p:cNvPr id="40" name="Table 40"/>
          <p:cNvGraphicFramePr>
            <a:graphicFrameLocks noGrp="1"/>
          </p:cNvGraphicFramePr>
          <p:nvPr/>
        </p:nvGraphicFramePr>
        <p:xfrm>
          <a:off x="7198640" y="6454667"/>
          <a:ext cx="389182" cy="2564473"/>
        </p:xfrm>
        <a:graphic>
          <a:graphicData uri="http://schemas.openxmlformats.org/drawingml/2006/table">
            <a:tbl>
              <a:tblPr/>
              <a:tblGrid>
                <a:gridCol w="389182">
                  <a:extLst>
                    <a:ext uri="{9D8B030D-6E8A-4147-A177-3AD203B41FA5}">
                      <a16:colId xmlns:a16="http://schemas.microsoft.com/office/drawing/2014/main" val="20000"/>
                    </a:ext>
                  </a:extLst>
                </a:gridCol>
              </a:tblGrid>
              <a:tr h="513143">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5119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513143">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513143">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513143">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bl>
          </a:graphicData>
        </a:graphic>
      </p:graphicFrame>
      <p:graphicFrame>
        <p:nvGraphicFramePr>
          <p:cNvPr id="41" name="Table 41"/>
          <p:cNvGraphicFramePr>
            <a:graphicFrameLocks noGrp="1"/>
          </p:cNvGraphicFramePr>
          <p:nvPr/>
        </p:nvGraphicFramePr>
        <p:xfrm>
          <a:off x="9971363" y="6454667"/>
          <a:ext cx="389182" cy="2565505"/>
        </p:xfrm>
        <a:graphic>
          <a:graphicData uri="http://schemas.openxmlformats.org/drawingml/2006/table">
            <a:tbl>
              <a:tblPr/>
              <a:tblGrid>
                <a:gridCol w="389182">
                  <a:extLst>
                    <a:ext uri="{9D8B030D-6E8A-4147-A177-3AD203B41FA5}">
                      <a16:colId xmlns:a16="http://schemas.microsoft.com/office/drawing/2014/main" val="20000"/>
                    </a:ext>
                  </a:extLst>
                </a:gridCol>
              </a:tblGrid>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1"/>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2"/>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3"/>
                  </a:ext>
                </a:extLst>
              </a:tr>
              <a:tr h="513101">
                <a:tc>
                  <a:txBody>
                    <a:bodyPr/>
                    <a:lstStyle/>
                    <a:p>
                      <a:pPr algn="ctr">
                        <a:lnSpc>
                          <a:spcPts val="1570"/>
                        </a:lnSpc>
                        <a:defRPr/>
                      </a:pPr>
                      <a:endParaRPr lang="en-US" sz="1100"/>
                    </a:p>
                  </a:txBody>
                  <a:tcPr marL="142331" marR="142331" marT="142331" marB="142331"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8B6FF"/>
                    </a:solidFill>
                  </a:tcPr>
                </a:tc>
                <a:extLst>
                  <a:ext uri="{0D108BD9-81ED-4DB2-BD59-A6C34878D82A}">
                    <a16:rowId xmlns:a16="http://schemas.microsoft.com/office/drawing/2014/main" val="10004"/>
                  </a:ext>
                </a:extLst>
              </a:tr>
            </a:tbl>
          </a:graphicData>
        </a:graphic>
      </p:graphicFrame>
      <p:grpSp>
        <p:nvGrpSpPr>
          <p:cNvPr id="42" name="Group 42"/>
          <p:cNvGrpSpPr/>
          <p:nvPr/>
        </p:nvGrpSpPr>
        <p:grpSpPr>
          <a:xfrm>
            <a:off x="4126732" y="6378467"/>
            <a:ext cx="1837904" cy="657089"/>
            <a:chOff x="0" y="0"/>
            <a:chExt cx="812800" cy="290593"/>
          </a:xfrm>
        </p:grpSpPr>
        <p:sp>
          <p:nvSpPr>
            <p:cNvPr id="43" name="Freeform 43"/>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38B6FF"/>
            </a:solidFill>
          </p:spPr>
          <p:txBody>
            <a:bodyPr/>
            <a:lstStyle/>
            <a:p>
              <a:endParaRPr lang="en-PH"/>
            </a:p>
          </p:txBody>
        </p:sp>
        <p:sp>
          <p:nvSpPr>
            <p:cNvPr id="44" name="TextBox 44"/>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45" name="TextBox 45"/>
          <p:cNvSpPr txBox="1"/>
          <p:nvPr/>
        </p:nvSpPr>
        <p:spPr>
          <a:xfrm>
            <a:off x="9143923" y="6397517"/>
            <a:ext cx="504911"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[0]</a:t>
            </a:r>
          </a:p>
        </p:txBody>
      </p:sp>
      <p:sp>
        <p:nvSpPr>
          <p:cNvPr id="46" name="TextBox 46"/>
          <p:cNvSpPr txBox="1"/>
          <p:nvPr/>
        </p:nvSpPr>
        <p:spPr>
          <a:xfrm>
            <a:off x="9193777" y="7155427"/>
            <a:ext cx="40520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[1]</a:t>
            </a:r>
          </a:p>
        </p:txBody>
      </p:sp>
      <p:sp>
        <p:nvSpPr>
          <p:cNvPr id="47" name="TextBox 47"/>
          <p:cNvSpPr txBox="1"/>
          <p:nvPr/>
        </p:nvSpPr>
        <p:spPr>
          <a:xfrm>
            <a:off x="9151011" y="7909767"/>
            <a:ext cx="49782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[2]</a:t>
            </a:r>
          </a:p>
        </p:txBody>
      </p:sp>
      <p:sp>
        <p:nvSpPr>
          <p:cNvPr id="48" name="TextBox 48"/>
          <p:cNvSpPr txBox="1"/>
          <p:nvPr/>
        </p:nvSpPr>
        <p:spPr>
          <a:xfrm>
            <a:off x="9156981" y="8612203"/>
            <a:ext cx="491853"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[3]</a:t>
            </a:r>
          </a:p>
        </p:txBody>
      </p:sp>
      <p:sp>
        <p:nvSpPr>
          <p:cNvPr id="49" name="TextBox 49"/>
          <p:cNvSpPr txBox="1"/>
          <p:nvPr/>
        </p:nvSpPr>
        <p:spPr>
          <a:xfrm>
            <a:off x="9151011" y="9314639"/>
            <a:ext cx="51649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[4]</a:t>
            </a:r>
          </a:p>
        </p:txBody>
      </p:sp>
      <p:sp>
        <p:nvSpPr>
          <p:cNvPr id="50" name="TextBox 50"/>
          <p:cNvSpPr txBox="1"/>
          <p:nvPr/>
        </p:nvSpPr>
        <p:spPr>
          <a:xfrm>
            <a:off x="7727193" y="6038454"/>
            <a:ext cx="630183"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Data</a:t>
            </a:r>
          </a:p>
        </p:txBody>
      </p:sp>
      <p:sp>
        <p:nvSpPr>
          <p:cNvPr id="51" name="TextBox 51"/>
          <p:cNvSpPr txBox="1"/>
          <p:nvPr/>
        </p:nvSpPr>
        <p:spPr>
          <a:xfrm>
            <a:off x="10320753" y="6028929"/>
            <a:ext cx="1019676"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Pointer</a:t>
            </a:r>
          </a:p>
        </p:txBody>
      </p:sp>
      <p:sp>
        <p:nvSpPr>
          <p:cNvPr id="52" name="TextBox 52"/>
          <p:cNvSpPr txBox="1"/>
          <p:nvPr/>
        </p:nvSpPr>
        <p:spPr>
          <a:xfrm>
            <a:off x="4956852" y="6458351"/>
            <a:ext cx="177664" cy="425738"/>
          </a:xfrm>
          <a:prstGeom prst="rect">
            <a:avLst/>
          </a:prstGeom>
        </p:spPr>
        <p:txBody>
          <a:bodyPr lIns="0" tIns="0" rIns="0" bIns="0" rtlCol="0" anchor="t">
            <a:spAutoFit/>
          </a:bodyPr>
          <a:lstStyle/>
          <a:p>
            <a:pPr algn="ctr">
              <a:lnSpc>
                <a:spcPts val="3490"/>
              </a:lnSpc>
            </a:pPr>
            <a:r>
              <a:rPr lang="en-US" sz="2493">
                <a:solidFill>
                  <a:srgbClr val="FAFAFA"/>
                </a:solidFill>
                <a:latin typeface="Alatsi"/>
                <a:ea typeface="Alatsi"/>
                <a:cs typeface="Alatsi"/>
                <a:sym typeface="Alatsi"/>
              </a:rPr>
              <a:t>2</a:t>
            </a:r>
          </a:p>
        </p:txBody>
      </p:sp>
      <p:grpSp>
        <p:nvGrpSpPr>
          <p:cNvPr id="53" name="Group 53"/>
          <p:cNvGrpSpPr/>
          <p:nvPr/>
        </p:nvGrpSpPr>
        <p:grpSpPr>
          <a:xfrm>
            <a:off x="4126732" y="7399245"/>
            <a:ext cx="1837904" cy="657089"/>
            <a:chOff x="0" y="0"/>
            <a:chExt cx="812800" cy="290593"/>
          </a:xfrm>
        </p:grpSpPr>
        <p:sp>
          <p:nvSpPr>
            <p:cNvPr id="54" name="Freeform 54"/>
            <p:cNvSpPr/>
            <p:nvPr/>
          </p:nvSpPr>
          <p:spPr>
            <a:xfrm>
              <a:off x="0" y="0"/>
              <a:ext cx="812800" cy="290593"/>
            </a:xfrm>
            <a:custGeom>
              <a:avLst/>
              <a:gdLst/>
              <a:ahLst/>
              <a:cxnLst/>
              <a:rect l="l" t="t" r="r" b="b"/>
              <a:pathLst>
                <a:path w="812800" h="290593">
                  <a:moveTo>
                    <a:pt x="0" y="0"/>
                  </a:moveTo>
                  <a:lnTo>
                    <a:pt x="812800" y="0"/>
                  </a:lnTo>
                  <a:lnTo>
                    <a:pt x="812800" y="290593"/>
                  </a:lnTo>
                  <a:lnTo>
                    <a:pt x="0" y="290593"/>
                  </a:lnTo>
                  <a:close/>
                </a:path>
              </a:pathLst>
            </a:custGeom>
            <a:solidFill>
              <a:srgbClr val="FFA8D8"/>
            </a:solidFill>
          </p:spPr>
          <p:txBody>
            <a:bodyPr/>
            <a:lstStyle/>
            <a:p>
              <a:endParaRPr lang="en-PH"/>
            </a:p>
          </p:txBody>
        </p:sp>
        <p:sp>
          <p:nvSpPr>
            <p:cNvPr id="55" name="TextBox 55"/>
            <p:cNvSpPr txBox="1"/>
            <p:nvPr/>
          </p:nvSpPr>
          <p:spPr>
            <a:xfrm>
              <a:off x="0" y="-28575"/>
              <a:ext cx="812800" cy="319168"/>
            </a:xfrm>
            <a:prstGeom prst="rect">
              <a:avLst/>
            </a:prstGeom>
          </p:spPr>
          <p:txBody>
            <a:bodyPr lIns="50800" tIns="50800" rIns="50800" bIns="50800" rtlCol="0" anchor="ctr"/>
            <a:lstStyle/>
            <a:p>
              <a:pPr algn="ctr">
                <a:lnSpc>
                  <a:spcPts val="2595"/>
                </a:lnSpc>
              </a:pPr>
              <a:endParaRPr/>
            </a:p>
          </p:txBody>
        </p:sp>
      </p:grpSp>
      <p:sp>
        <p:nvSpPr>
          <p:cNvPr id="56" name="TextBox 56"/>
          <p:cNvSpPr txBox="1"/>
          <p:nvPr/>
        </p:nvSpPr>
        <p:spPr>
          <a:xfrm>
            <a:off x="4996120" y="7479129"/>
            <a:ext cx="99128" cy="425738"/>
          </a:xfrm>
          <a:prstGeom prst="rect">
            <a:avLst/>
          </a:prstGeom>
        </p:spPr>
        <p:txBody>
          <a:bodyPr lIns="0" tIns="0" rIns="0" bIns="0" rtlCol="0" anchor="t">
            <a:spAutoFit/>
          </a:bodyPr>
          <a:lstStyle/>
          <a:p>
            <a:pPr algn="ctr">
              <a:lnSpc>
                <a:spcPts val="3490"/>
              </a:lnSpc>
            </a:pPr>
            <a:r>
              <a:rPr lang="en-US" sz="2493">
                <a:solidFill>
                  <a:srgbClr val="FAFAFA"/>
                </a:solidFill>
                <a:latin typeface="Alatsi"/>
                <a:ea typeface="Alatsi"/>
                <a:cs typeface="Alatsi"/>
                <a:sym typeface="Alatsi"/>
              </a:rPr>
              <a:t>1</a:t>
            </a:r>
          </a:p>
        </p:txBody>
      </p:sp>
      <p:sp>
        <p:nvSpPr>
          <p:cNvPr id="57" name="TextBox 57"/>
          <p:cNvSpPr txBox="1"/>
          <p:nvPr/>
        </p:nvSpPr>
        <p:spPr>
          <a:xfrm>
            <a:off x="1932227" y="6470330"/>
            <a:ext cx="2039378"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StartPointer</a:t>
            </a:r>
          </a:p>
        </p:txBody>
      </p:sp>
      <p:sp>
        <p:nvSpPr>
          <p:cNvPr id="58" name="TextBox 58"/>
          <p:cNvSpPr txBox="1"/>
          <p:nvPr/>
        </p:nvSpPr>
        <p:spPr>
          <a:xfrm>
            <a:off x="1766247" y="7491108"/>
            <a:ext cx="2205358" cy="425738"/>
          </a:xfrm>
          <a:prstGeom prst="rect">
            <a:avLst/>
          </a:prstGeom>
        </p:spPr>
        <p:txBody>
          <a:bodyPr lIns="0" tIns="0" rIns="0" bIns="0" rtlCol="0" anchor="t">
            <a:spAutoFit/>
          </a:bodyPr>
          <a:lstStyle/>
          <a:p>
            <a:pPr algn="ctr">
              <a:lnSpc>
                <a:spcPts val="3490"/>
              </a:lnSpc>
            </a:pPr>
            <a:r>
              <a:rPr lang="en-US" sz="2493">
                <a:solidFill>
                  <a:srgbClr val="000000"/>
                </a:solidFill>
                <a:latin typeface="Alatsi"/>
                <a:ea typeface="Alatsi"/>
                <a:cs typeface="Alatsi"/>
                <a:sym typeface="Alatsi"/>
              </a:rPr>
              <a:t>FreeListPointer</a:t>
            </a:r>
          </a:p>
        </p:txBody>
      </p:sp>
      <p:sp>
        <p:nvSpPr>
          <p:cNvPr id="59" name="TextBox 59"/>
          <p:cNvSpPr txBox="1"/>
          <p:nvPr/>
        </p:nvSpPr>
        <p:spPr>
          <a:xfrm>
            <a:off x="10687179" y="6397517"/>
            <a:ext cx="286825"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-1</a:t>
            </a:r>
          </a:p>
        </p:txBody>
      </p:sp>
      <p:sp>
        <p:nvSpPr>
          <p:cNvPr id="60" name="TextBox 60"/>
          <p:cNvSpPr txBox="1"/>
          <p:nvPr/>
        </p:nvSpPr>
        <p:spPr>
          <a:xfrm>
            <a:off x="10728815" y="7155427"/>
            <a:ext cx="203553" cy="503067"/>
          </a:xfrm>
          <a:prstGeom prst="rect">
            <a:avLst/>
          </a:prstGeom>
        </p:spPr>
        <p:txBody>
          <a:bodyPr lIns="0" tIns="0" rIns="0" bIns="0" rtlCol="0" anchor="t">
            <a:spAutoFit/>
          </a:bodyPr>
          <a:lstStyle/>
          <a:p>
            <a:pPr algn="ctr">
              <a:lnSpc>
                <a:spcPts val="4116"/>
              </a:lnSpc>
            </a:pPr>
            <a:r>
              <a:rPr lang="en-US" sz="2940">
                <a:solidFill>
                  <a:srgbClr val="FAFAFA"/>
                </a:solidFill>
                <a:latin typeface="Alatsi"/>
                <a:ea typeface="Alatsi"/>
                <a:cs typeface="Alatsi"/>
                <a:sym typeface="Alatsi"/>
              </a:rPr>
              <a:t>3</a:t>
            </a:r>
          </a:p>
        </p:txBody>
      </p:sp>
      <p:sp>
        <p:nvSpPr>
          <p:cNvPr id="61" name="TextBox 61"/>
          <p:cNvSpPr txBox="1"/>
          <p:nvPr/>
        </p:nvSpPr>
        <p:spPr>
          <a:xfrm>
            <a:off x="10722286" y="7848471"/>
            <a:ext cx="216611"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0</a:t>
            </a:r>
          </a:p>
        </p:txBody>
      </p:sp>
      <p:sp>
        <p:nvSpPr>
          <p:cNvPr id="62" name="TextBox 62"/>
          <p:cNvSpPr txBox="1"/>
          <p:nvPr/>
        </p:nvSpPr>
        <p:spPr>
          <a:xfrm>
            <a:off x="10713509" y="8563982"/>
            <a:ext cx="22819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4</a:t>
            </a:r>
          </a:p>
        </p:txBody>
      </p:sp>
      <p:sp>
        <p:nvSpPr>
          <p:cNvPr id="63" name="TextBox 63"/>
          <p:cNvSpPr txBox="1"/>
          <p:nvPr/>
        </p:nvSpPr>
        <p:spPr>
          <a:xfrm>
            <a:off x="10684194" y="9279492"/>
            <a:ext cx="286825"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-1</a:t>
            </a:r>
          </a:p>
        </p:txBody>
      </p:sp>
      <p:sp>
        <p:nvSpPr>
          <p:cNvPr id="64" name="TextBox 64"/>
          <p:cNvSpPr txBox="1"/>
          <p:nvPr/>
        </p:nvSpPr>
        <p:spPr>
          <a:xfrm>
            <a:off x="7944432" y="6460805"/>
            <a:ext cx="19570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Z</a:t>
            </a:r>
          </a:p>
        </p:txBody>
      </p:sp>
      <p:sp>
        <p:nvSpPr>
          <p:cNvPr id="65" name="TextBox 65"/>
          <p:cNvSpPr txBox="1"/>
          <p:nvPr/>
        </p:nvSpPr>
        <p:spPr>
          <a:xfrm>
            <a:off x="7936405" y="7201997"/>
            <a:ext cx="211759"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X</a:t>
            </a:r>
          </a:p>
        </p:txBody>
      </p:sp>
      <p:sp>
        <p:nvSpPr>
          <p:cNvPr id="66" name="TextBox 66"/>
          <p:cNvSpPr txBox="1"/>
          <p:nvPr/>
        </p:nvSpPr>
        <p:spPr>
          <a:xfrm>
            <a:off x="7949843" y="7909767"/>
            <a:ext cx="200937"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Y</a:t>
            </a:r>
          </a:p>
        </p:txBody>
      </p:sp>
      <p:sp>
        <p:nvSpPr>
          <p:cNvPr id="67" name="TextBox 67"/>
          <p:cNvSpPr txBox="1"/>
          <p:nvPr/>
        </p:nvSpPr>
        <p:spPr>
          <a:xfrm>
            <a:off x="3307914" y="3731825"/>
            <a:ext cx="211759"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X</a:t>
            </a:r>
          </a:p>
        </p:txBody>
      </p:sp>
      <p:sp>
        <p:nvSpPr>
          <p:cNvPr id="68" name="TextBox 68"/>
          <p:cNvSpPr txBox="1"/>
          <p:nvPr/>
        </p:nvSpPr>
        <p:spPr>
          <a:xfrm>
            <a:off x="6330048" y="2260085"/>
            <a:ext cx="200937"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Y</a:t>
            </a:r>
          </a:p>
        </p:txBody>
      </p:sp>
      <p:sp>
        <p:nvSpPr>
          <p:cNvPr id="69" name="TextBox 69"/>
          <p:cNvSpPr txBox="1"/>
          <p:nvPr/>
        </p:nvSpPr>
        <p:spPr>
          <a:xfrm>
            <a:off x="9524598" y="2281207"/>
            <a:ext cx="195704" cy="503067"/>
          </a:xfrm>
          <a:prstGeom prst="rect">
            <a:avLst/>
          </a:prstGeom>
        </p:spPr>
        <p:txBody>
          <a:bodyPr lIns="0" tIns="0" rIns="0" bIns="0" rtlCol="0" anchor="t">
            <a:spAutoFit/>
          </a:bodyPr>
          <a:lstStyle/>
          <a:p>
            <a:pPr algn="ctr">
              <a:lnSpc>
                <a:spcPts val="4116"/>
              </a:lnSpc>
            </a:pPr>
            <a:r>
              <a:rPr lang="en-US" sz="2940">
                <a:solidFill>
                  <a:srgbClr val="000000"/>
                </a:solidFill>
                <a:latin typeface="Alatsi"/>
                <a:ea typeface="Alatsi"/>
                <a:cs typeface="Alatsi"/>
                <a:sym typeface="Alatsi"/>
              </a:rPr>
              <a:t>Z</a:t>
            </a:r>
          </a:p>
        </p:txBody>
      </p:sp>
      <p:sp>
        <p:nvSpPr>
          <p:cNvPr id="70" name="Freeform 70"/>
          <p:cNvSpPr/>
          <p:nvPr/>
        </p:nvSpPr>
        <p:spPr>
          <a:xfrm>
            <a:off x="10600581" y="2317235"/>
            <a:ext cx="428852" cy="428852"/>
          </a:xfrm>
          <a:custGeom>
            <a:avLst/>
            <a:gdLst/>
            <a:ahLst/>
            <a:cxnLst/>
            <a:rect l="l" t="t" r="r" b="b"/>
            <a:pathLst>
              <a:path w="428852" h="428852">
                <a:moveTo>
                  <a:pt x="0" y="0"/>
                </a:moveTo>
                <a:lnTo>
                  <a:pt x="428852" y="0"/>
                </a:lnTo>
                <a:lnTo>
                  <a:pt x="428852" y="428853"/>
                </a:lnTo>
                <a:lnTo>
                  <a:pt x="0" y="428853"/>
                </a:lnTo>
                <a:lnTo>
                  <a:pt x="0" y="0"/>
                </a:lnTo>
                <a:close/>
              </a:path>
            </a:pathLst>
          </a:custGeom>
          <a:blipFill>
            <a:blip r:embed="rId8"/>
            <a:stretch>
              <a:fillRect/>
            </a:stretch>
          </a:blipFill>
        </p:spPr>
        <p:txBody>
          <a:bodyPr/>
          <a:lstStyle/>
          <a:p>
            <a:endParaRPr lang="en-PH"/>
          </a:p>
        </p:txBody>
      </p:sp>
      <p:sp>
        <p:nvSpPr>
          <p:cNvPr id="71" name="AutoShape 71"/>
          <p:cNvSpPr/>
          <p:nvPr/>
        </p:nvSpPr>
        <p:spPr>
          <a:xfrm>
            <a:off x="5018566" y="4020465"/>
            <a:ext cx="946071"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72" name="AutoShape 72"/>
          <p:cNvSpPr/>
          <p:nvPr/>
        </p:nvSpPr>
        <p:spPr>
          <a:xfrm>
            <a:off x="1293212" y="4004479"/>
            <a:ext cx="946071"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73" name="AutoShape 73"/>
          <p:cNvSpPr/>
          <p:nvPr/>
        </p:nvSpPr>
        <p:spPr>
          <a:xfrm>
            <a:off x="1507672" y="2545329"/>
            <a:ext cx="3812242" cy="1699"/>
          </a:xfrm>
          <a:prstGeom prst="line">
            <a:avLst/>
          </a:prstGeom>
          <a:ln w="28575"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TextBox 5"/>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13.2 Record Type</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9522725" y="5538681"/>
            <a:ext cx="6199523" cy="696447"/>
            <a:chOff x="0" y="0"/>
            <a:chExt cx="1632796" cy="183426"/>
          </a:xfrm>
        </p:grpSpPr>
        <p:sp>
          <p:nvSpPr>
            <p:cNvPr id="8" name="Freeform 8"/>
            <p:cNvSpPr/>
            <p:nvPr/>
          </p:nvSpPr>
          <p:spPr>
            <a:xfrm>
              <a:off x="0" y="0"/>
              <a:ext cx="1632796" cy="183426"/>
            </a:xfrm>
            <a:custGeom>
              <a:avLst/>
              <a:gdLst/>
              <a:ahLst/>
              <a:cxnLst/>
              <a:rect l="l" t="t" r="r" b="b"/>
              <a:pathLst>
                <a:path w="1632796" h="183426">
                  <a:moveTo>
                    <a:pt x="63688" y="0"/>
                  </a:moveTo>
                  <a:lnTo>
                    <a:pt x="1569108" y="0"/>
                  </a:lnTo>
                  <a:cubicBezTo>
                    <a:pt x="1604282" y="0"/>
                    <a:pt x="1632796" y="28514"/>
                    <a:pt x="1632796" y="63688"/>
                  </a:cubicBezTo>
                  <a:lnTo>
                    <a:pt x="1632796" y="119738"/>
                  </a:lnTo>
                  <a:cubicBezTo>
                    <a:pt x="1632796" y="154912"/>
                    <a:pt x="1604282" y="183426"/>
                    <a:pt x="1569108" y="183426"/>
                  </a:cubicBezTo>
                  <a:lnTo>
                    <a:pt x="63688" y="183426"/>
                  </a:lnTo>
                  <a:cubicBezTo>
                    <a:pt x="28514" y="183426"/>
                    <a:pt x="0" y="154912"/>
                    <a:pt x="0" y="119738"/>
                  </a:cubicBezTo>
                  <a:lnTo>
                    <a:pt x="0" y="63688"/>
                  </a:lnTo>
                  <a:cubicBezTo>
                    <a:pt x="0" y="28514"/>
                    <a:pt x="28514" y="0"/>
                    <a:pt x="63688" y="0"/>
                  </a:cubicBezTo>
                  <a:close/>
                </a:path>
              </a:pathLst>
            </a:custGeom>
            <a:solidFill>
              <a:srgbClr val="FFDE59"/>
            </a:solidFill>
          </p:spPr>
          <p:txBody>
            <a:bodyPr/>
            <a:lstStyle/>
            <a:p>
              <a:endParaRPr lang="en-PH"/>
            </a:p>
          </p:txBody>
        </p:sp>
        <p:sp>
          <p:nvSpPr>
            <p:cNvPr id="9" name="TextBox 9"/>
            <p:cNvSpPr txBox="1"/>
            <p:nvPr/>
          </p:nvSpPr>
          <p:spPr>
            <a:xfrm>
              <a:off x="0" y="-28575"/>
              <a:ext cx="1632796" cy="212001"/>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3631251" y="4786846"/>
            <a:ext cx="5116229" cy="5060415"/>
          </a:xfrm>
          <a:custGeom>
            <a:avLst/>
            <a:gdLst/>
            <a:ahLst/>
            <a:cxnLst/>
            <a:rect l="l" t="t" r="r" b="b"/>
            <a:pathLst>
              <a:path w="5116229" h="5060415">
                <a:moveTo>
                  <a:pt x="0" y="0"/>
                </a:moveTo>
                <a:lnTo>
                  <a:pt x="5116229" y="0"/>
                </a:lnTo>
                <a:lnTo>
                  <a:pt x="5116229" y="5060415"/>
                </a:lnTo>
                <a:lnTo>
                  <a:pt x="0" y="506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TextBox 11"/>
          <p:cNvSpPr txBox="1"/>
          <p:nvPr/>
        </p:nvSpPr>
        <p:spPr>
          <a:xfrm>
            <a:off x="402046" y="1877010"/>
            <a:ext cx="5474670"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Definition</a:t>
            </a:r>
          </a:p>
        </p:txBody>
      </p:sp>
      <p:sp>
        <p:nvSpPr>
          <p:cNvPr id="12" name="TextBox 12"/>
          <p:cNvSpPr txBox="1"/>
          <p:nvPr/>
        </p:nvSpPr>
        <p:spPr>
          <a:xfrm>
            <a:off x="402046" y="2694896"/>
            <a:ext cx="16218276"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record type in programming is a data structure that allows the storage of </a:t>
            </a:r>
            <a:r>
              <a:rPr lang="en-US" sz="3000" b="1" i="1">
                <a:solidFill>
                  <a:srgbClr val="000000"/>
                </a:solidFill>
                <a:latin typeface="Open Sans Bold Italics"/>
                <a:ea typeface="Open Sans Bold Italics"/>
                <a:cs typeface="Open Sans Bold Italics"/>
                <a:sym typeface="Open Sans Bold Italics"/>
              </a:rPr>
              <a:t>multiple fields or pieces of information</a:t>
            </a:r>
            <a:r>
              <a:rPr lang="en-US" sz="3000">
                <a:solidFill>
                  <a:srgbClr val="000000"/>
                </a:solidFill>
                <a:latin typeface="Open Sans"/>
                <a:ea typeface="Open Sans"/>
                <a:cs typeface="Open Sans"/>
                <a:sym typeface="Open Sans"/>
              </a:rPr>
              <a:t> under a single name or identifier. For example: data about a product could contain the following fields: </a:t>
            </a:r>
          </a:p>
        </p:txBody>
      </p:sp>
      <p:sp>
        <p:nvSpPr>
          <p:cNvPr id="13" name="TextBox 13"/>
          <p:cNvSpPr txBox="1"/>
          <p:nvPr/>
        </p:nvSpPr>
        <p:spPr>
          <a:xfrm>
            <a:off x="10231879" y="5601154"/>
            <a:ext cx="421408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Product Name: </a:t>
            </a:r>
            <a:r>
              <a:rPr lang="en-US" sz="3000" b="1">
                <a:solidFill>
                  <a:srgbClr val="FF1495"/>
                </a:solidFill>
                <a:latin typeface="Open Sans Bold"/>
                <a:ea typeface="Open Sans Bold"/>
                <a:cs typeface="Open Sans Bold"/>
                <a:sym typeface="Open Sans Bold"/>
              </a:rPr>
              <a:t>STRING</a:t>
            </a:r>
          </a:p>
        </p:txBody>
      </p:sp>
      <p:grpSp>
        <p:nvGrpSpPr>
          <p:cNvPr id="14" name="Group 14"/>
          <p:cNvGrpSpPr/>
          <p:nvPr/>
        </p:nvGrpSpPr>
        <p:grpSpPr>
          <a:xfrm>
            <a:off x="9522725" y="6415743"/>
            <a:ext cx="6199523" cy="696447"/>
            <a:chOff x="0" y="0"/>
            <a:chExt cx="1632796" cy="183426"/>
          </a:xfrm>
        </p:grpSpPr>
        <p:sp>
          <p:nvSpPr>
            <p:cNvPr id="15" name="Freeform 15"/>
            <p:cNvSpPr/>
            <p:nvPr/>
          </p:nvSpPr>
          <p:spPr>
            <a:xfrm>
              <a:off x="0" y="0"/>
              <a:ext cx="1632796" cy="183426"/>
            </a:xfrm>
            <a:custGeom>
              <a:avLst/>
              <a:gdLst/>
              <a:ahLst/>
              <a:cxnLst/>
              <a:rect l="l" t="t" r="r" b="b"/>
              <a:pathLst>
                <a:path w="1632796" h="183426">
                  <a:moveTo>
                    <a:pt x="63688" y="0"/>
                  </a:moveTo>
                  <a:lnTo>
                    <a:pt x="1569108" y="0"/>
                  </a:lnTo>
                  <a:cubicBezTo>
                    <a:pt x="1604282" y="0"/>
                    <a:pt x="1632796" y="28514"/>
                    <a:pt x="1632796" y="63688"/>
                  </a:cubicBezTo>
                  <a:lnTo>
                    <a:pt x="1632796" y="119738"/>
                  </a:lnTo>
                  <a:cubicBezTo>
                    <a:pt x="1632796" y="154912"/>
                    <a:pt x="1604282" y="183426"/>
                    <a:pt x="1569108" y="183426"/>
                  </a:cubicBezTo>
                  <a:lnTo>
                    <a:pt x="63688" y="183426"/>
                  </a:lnTo>
                  <a:cubicBezTo>
                    <a:pt x="28514" y="183426"/>
                    <a:pt x="0" y="154912"/>
                    <a:pt x="0" y="119738"/>
                  </a:cubicBezTo>
                  <a:lnTo>
                    <a:pt x="0" y="63688"/>
                  </a:lnTo>
                  <a:cubicBezTo>
                    <a:pt x="0" y="28514"/>
                    <a:pt x="28514" y="0"/>
                    <a:pt x="63688" y="0"/>
                  </a:cubicBezTo>
                  <a:close/>
                </a:path>
              </a:pathLst>
            </a:custGeom>
            <a:solidFill>
              <a:srgbClr val="FFDE59"/>
            </a:solidFill>
          </p:spPr>
          <p:txBody>
            <a:bodyPr/>
            <a:lstStyle/>
            <a:p>
              <a:endParaRPr lang="en-PH"/>
            </a:p>
          </p:txBody>
        </p:sp>
        <p:sp>
          <p:nvSpPr>
            <p:cNvPr id="16" name="TextBox 16"/>
            <p:cNvSpPr txBox="1"/>
            <p:nvPr/>
          </p:nvSpPr>
          <p:spPr>
            <a:xfrm>
              <a:off x="0" y="-28575"/>
              <a:ext cx="1632796" cy="212001"/>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10231879" y="6478217"/>
            <a:ext cx="421408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Product Price: </a:t>
            </a:r>
            <a:r>
              <a:rPr lang="en-US" sz="3000" b="1">
                <a:solidFill>
                  <a:srgbClr val="FF1495"/>
                </a:solidFill>
                <a:latin typeface="Open Sans Bold"/>
                <a:ea typeface="Open Sans Bold"/>
                <a:cs typeface="Open Sans Bold"/>
                <a:sym typeface="Open Sans Bold"/>
              </a:rPr>
              <a:t>REAL</a:t>
            </a:r>
          </a:p>
        </p:txBody>
      </p:sp>
      <p:grpSp>
        <p:nvGrpSpPr>
          <p:cNvPr id="18" name="Group 18"/>
          <p:cNvGrpSpPr/>
          <p:nvPr/>
        </p:nvGrpSpPr>
        <p:grpSpPr>
          <a:xfrm>
            <a:off x="9522725" y="7276197"/>
            <a:ext cx="6199523" cy="696447"/>
            <a:chOff x="0" y="0"/>
            <a:chExt cx="1632796" cy="183426"/>
          </a:xfrm>
        </p:grpSpPr>
        <p:sp>
          <p:nvSpPr>
            <p:cNvPr id="19" name="Freeform 19"/>
            <p:cNvSpPr/>
            <p:nvPr/>
          </p:nvSpPr>
          <p:spPr>
            <a:xfrm>
              <a:off x="0" y="0"/>
              <a:ext cx="1632796" cy="183426"/>
            </a:xfrm>
            <a:custGeom>
              <a:avLst/>
              <a:gdLst/>
              <a:ahLst/>
              <a:cxnLst/>
              <a:rect l="l" t="t" r="r" b="b"/>
              <a:pathLst>
                <a:path w="1632796" h="183426">
                  <a:moveTo>
                    <a:pt x="63688" y="0"/>
                  </a:moveTo>
                  <a:lnTo>
                    <a:pt x="1569108" y="0"/>
                  </a:lnTo>
                  <a:cubicBezTo>
                    <a:pt x="1604282" y="0"/>
                    <a:pt x="1632796" y="28514"/>
                    <a:pt x="1632796" y="63688"/>
                  </a:cubicBezTo>
                  <a:lnTo>
                    <a:pt x="1632796" y="119738"/>
                  </a:lnTo>
                  <a:cubicBezTo>
                    <a:pt x="1632796" y="154912"/>
                    <a:pt x="1604282" y="183426"/>
                    <a:pt x="1569108" y="183426"/>
                  </a:cubicBezTo>
                  <a:lnTo>
                    <a:pt x="63688" y="183426"/>
                  </a:lnTo>
                  <a:cubicBezTo>
                    <a:pt x="28514" y="183426"/>
                    <a:pt x="0" y="154912"/>
                    <a:pt x="0" y="119738"/>
                  </a:cubicBezTo>
                  <a:lnTo>
                    <a:pt x="0" y="63688"/>
                  </a:lnTo>
                  <a:cubicBezTo>
                    <a:pt x="0" y="28514"/>
                    <a:pt x="28514" y="0"/>
                    <a:pt x="63688" y="0"/>
                  </a:cubicBezTo>
                  <a:close/>
                </a:path>
              </a:pathLst>
            </a:custGeom>
            <a:solidFill>
              <a:srgbClr val="FFDE59"/>
            </a:solidFill>
          </p:spPr>
          <p:txBody>
            <a:bodyPr/>
            <a:lstStyle/>
            <a:p>
              <a:endParaRPr lang="en-PH"/>
            </a:p>
          </p:txBody>
        </p:sp>
        <p:sp>
          <p:nvSpPr>
            <p:cNvPr id="20" name="TextBox 20"/>
            <p:cNvSpPr txBox="1"/>
            <p:nvPr/>
          </p:nvSpPr>
          <p:spPr>
            <a:xfrm>
              <a:off x="0" y="-28575"/>
              <a:ext cx="1632796" cy="212001"/>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10231879" y="7337630"/>
            <a:ext cx="421408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Expiration Date: </a:t>
            </a:r>
            <a:r>
              <a:rPr lang="en-US" sz="3000" b="1">
                <a:solidFill>
                  <a:srgbClr val="FF1495"/>
                </a:solidFill>
                <a:latin typeface="Open Sans Bold"/>
                <a:ea typeface="Open Sans Bold"/>
                <a:cs typeface="Open Sans Bold"/>
                <a:sym typeface="Open Sans Bold"/>
              </a:rPr>
              <a:t>DATE</a:t>
            </a:r>
          </a:p>
        </p:txBody>
      </p:sp>
      <p:grpSp>
        <p:nvGrpSpPr>
          <p:cNvPr id="22" name="Group 22"/>
          <p:cNvGrpSpPr/>
          <p:nvPr/>
        </p:nvGrpSpPr>
        <p:grpSpPr>
          <a:xfrm>
            <a:off x="9522725" y="8134570"/>
            <a:ext cx="6199523" cy="696447"/>
            <a:chOff x="0" y="0"/>
            <a:chExt cx="1632796" cy="183426"/>
          </a:xfrm>
        </p:grpSpPr>
        <p:sp>
          <p:nvSpPr>
            <p:cNvPr id="23" name="Freeform 23"/>
            <p:cNvSpPr/>
            <p:nvPr/>
          </p:nvSpPr>
          <p:spPr>
            <a:xfrm>
              <a:off x="0" y="0"/>
              <a:ext cx="1632796" cy="183426"/>
            </a:xfrm>
            <a:custGeom>
              <a:avLst/>
              <a:gdLst/>
              <a:ahLst/>
              <a:cxnLst/>
              <a:rect l="l" t="t" r="r" b="b"/>
              <a:pathLst>
                <a:path w="1632796" h="183426">
                  <a:moveTo>
                    <a:pt x="63688" y="0"/>
                  </a:moveTo>
                  <a:lnTo>
                    <a:pt x="1569108" y="0"/>
                  </a:lnTo>
                  <a:cubicBezTo>
                    <a:pt x="1604282" y="0"/>
                    <a:pt x="1632796" y="28514"/>
                    <a:pt x="1632796" y="63688"/>
                  </a:cubicBezTo>
                  <a:lnTo>
                    <a:pt x="1632796" y="119738"/>
                  </a:lnTo>
                  <a:cubicBezTo>
                    <a:pt x="1632796" y="154912"/>
                    <a:pt x="1604282" y="183426"/>
                    <a:pt x="1569108" y="183426"/>
                  </a:cubicBezTo>
                  <a:lnTo>
                    <a:pt x="63688" y="183426"/>
                  </a:lnTo>
                  <a:cubicBezTo>
                    <a:pt x="28514" y="183426"/>
                    <a:pt x="0" y="154912"/>
                    <a:pt x="0" y="119738"/>
                  </a:cubicBezTo>
                  <a:lnTo>
                    <a:pt x="0" y="63688"/>
                  </a:lnTo>
                  <a:cubicBezTo>
                    <a:pt x="0" y="28514"/>
                    <a:pt x="28514" y="0"/>
                    <a:pt x="63688" y="0"/>
                  </a:cubicBezTo>
                  <a:close/>
                </a:path>
              </a:pathLst>
            </a:custGeom>
            <a:solidFill>
              <a:srgbClr val="FFDE59"/>
            </a:solidFill>
          </p:spPr>
          <p:txBody>
            <a:bodyPr/>
            <a:lstStyle/>
            <a:p>
              <a:endParaRPr lang="en-PH"/>
            </a:p>
          </p:txBody>
        </p:sp>
        <p:sp>
          <p:nvSpPr>
            <p:cNvPr id="24" name="TextBox 24"/>
            <p:cNvSpPr txBox="1"/>
            <p:nvPr/>
          </p:nvSpPr>
          <p:spPr>
            <a:xfrm>
              <a:off x="0" y="-28575"/>
              <a:ext cx="1632796" cy="212001"/>
            </a:xfrm>
            <a:prstGeom prst="rect">
              <a:avLst/>
            </a:prstGeom>
          </p:spPr>
          <p:txBody>
            <a:bodyPr lIns="50800" tIns="50800" rIns="50800" bIns="50800" rtlCol="0" anchor="ctr"/>
            <a:lstStyle/>
            <a:p>
              <a:pPr algn="ctr">
                <a:lnSpc>
                  <a:spcPts val="2595"/>
                </a:lnSpc>
              </a:pPr>
              <a:endParaRPr/>
            </a:p>
          </p:txBody>
        </p:sp>
      </p:grpSp>
      <p:sp>
        <p:nvSpPr>
          <p:cNvPr id="25" name="TextBox 25"/>
          <p:cNvSpPr txBox="1"/>
          <p:nvPr/>
        </p:nvSpPr>
        <p:spPr>
          <a:xfrm>
            <a:off x="10231879" y="8197043"/>
            <a:ext cx="497025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Dairy Product: </a:t>
            </a:r>
            <a:r>
              <a:rPr lang="en-US" sz="3000" b="1">
                <a:solidFill>
                  <a:srgbClr val="FF1495"/>
                </a:solidFill>
                <a:latin typeface="Open Sans Bold"/>
                <a:ea typeface="Open Sans Bold"/>
                <a:cs typeface="Open Sans Bold"/>
                <a:sym typeface="Open Sans Bold"/>
              </a:rPr>
              <a:t>BOOLEAN</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59067" y="4818402"/>
            <a:ext cx="4311511" cy="792440"/>
            <a:chOff x="0" y="0"/>
            <a:chExt cx="997987" cy="183426"/>
          </a:xfrm>
        </p:grpSpPr>
        <p:sp>
          <p:nvSpPr>
            <p:cNvPr id="3" name="Freeform 3"/>
            <p:cNvSpPr/>
            <p:nvPr/>
          </p:nvSpPr>
          <p:spPr>
            <a:xfrm>
              <a:off x="0" y="0"/>
              <a:ext cx="997987" cy="183426"/>
            </a:xfrm>
            <a:custGeom>
              <a:avLst/>
              <a:gdLst/>
              <a:ahLst/>
              <a:cxnLst/>
              <a:rect l="l" t="t" r="r" b="b"/>
              <a:pathLst>
                <a:path w="997987" h="183426">
                  <a:moveTo>
                    <a:pt x="91578" y="0"/>
                  </a:moveTo>
                  <a:lnTo>
                    <a:pt x="906410" y="0"/>
                  </a:lnTo>
                  <a:cubicBezTo>
                    <a:pt x="930698" y="0"/>
                    <a:pt x="953991" y="9648"/>
                    <a:pt x="971165" y="26822"/>
                  </a:cubicBezTo>
                  <a:cubicBezTo>
                    <a:pt x="988339" y="43997"/>
                    <a:pt x="997987" y="67290"/>
                    <a:pt x="997987" y="91578"/>
                  </a:cubicBezTo>
                  <a:lnTo>
                    <a:pt x="997987" y="91849"/>
                  </a:lnTo>
                  <a:cubicBezTo>
                    <a:pt x="997987" y="116137"/>
                    <a:pt x="988339" y="139430"/>
                    <a:pt x="971165" y="156604"/>
                  </a:cubicBezTo>
                  <a:cubicBezTo>
                    <a:pt x="953991" y="173778"/>
                    <a:pt x="930698" y="183426"/>
                    <a:pt x="906410" y="183426"/>
                  </a:cubicBezTo>
                  <a:lnTo>
                    <a:pt x="91578" y="183426"/>
                  </a:lnTo>
                  <a:cubicBezTo>
                    <a:pt x="67290" y="183426"/>
                    <a:pt x="43997" y="173778"/>
                    <a:pt x="26822" y="156604"/>
                  </a:cubicBezTo>
                  <a:cubicBezTo>
                    <a:pt x="9648" y="139430"/>
                    <a:pt x="0" y="116137"/>
                    <a:pt x="0" y="91849"/>
                  </a:cubicBezTo>
                  <a:lnTo>
                    <a:pt x="0" y="91578"/>
                  </a:lnTo>
                  <a:cubicBezTo>
                    <a:pt x="0" y="67290"/>
                    <a:pt x="9648" y="43997"/>
                    <a:pt x="26822" y="26822"/>
                  </a:cubicBezTo>
                  <a:cubicBezTo>
                    <a:pt x="43997" y="9648"/>
                    <a:pt x="67290" y="0"/>
                    <a:pt x="91578" y="0"/>
                  </a:cubicBezTo>
                  <a:close/>
                </a:path>
              </a:pathLst>
            </a:custGeom>
            <a:solidFill>
              <a:srgbClr val="FFDE59"/>
            </a:solidFill>
          </p:spPr>
          <p:txBody>
            <a:bodyPr/>
            <a:lstStyle/>
            <a:p>
              <a:endParaRPr lang="en-PH"/>
            </a:p>
          </p:txBody>
        </p:sp>
        <p:sp>
          <p:nvSpPr>
            <p:cNvPr id="4" name="TextBox 4"/>
            <p:cNvSpPr txBox="1"/>
            <p:nvPr/>
          </p:nvSpPr>
          <p:spPr>
            <a:xfrm>
              <a:off x="0" y="-28575"/>
              <a:ext cx="997987" cy="212001"/>
            </a:xfrm>
            <a:prstGeom prst="rect">
              <a:avLst/>
            </a:prstGeom>
          </p:spPr>
          <p:txBody>
            <a:bodyPr lIns="50800" tIns="50800" rIns="50800" bIns="50800" rtlCol="0" anchor="ctr"/>
            <a:lstStyle/>
            <a:p>
              <a:pPr algn="ctr">
                <a:lnSpc>
                  <a:spcPts val="2595"/>
                </a:lnSpc>
              </a:pPr>
              <a:endParaRPr/>
            </a:p>
          </p:txBody>
        </p:sp>
      </p:grpSp>
      <p:sp>
        <p:nvSpPr>
          <p:cNvPr id="5" name="TextBox 5"/>
          <p:cNvSpPr txBox="1"/>
          <p:nvPr/>
        </p:nvSpPr>
        <p:spPr>
          <a:xfrm>
            <a:off x="402046" y="1877010"/>
            <a:ext cx="5474670"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Record for a Node</a:t>
            </a:r>
          </a:p>
        </p:txBody>
      </p:sp>
      <p:sp>
        <p:nvSpPr>
          <p:cNvPr id="6" name="TextBox 6"/>
          <p:cNvSpPr txBox="1"/>
          <p:nvPr/>
        </p:nvSpPr>
        <p:spPr>
          <a:xfrm>
            <a:off x="11965965" y="4909473"/>
            <a:ext cx="2805263" cy="586892"/>
          </a:xfrm>
          <a:prstGeom prst="rect">
            <a:avLst/>
          </a:prstGeom>
        </p:spPr>
        <p:txBody>
          <a:bodyPr lIns="0" tIns="0" rIns="0" bIns="0" rtlCol="0" anchor="t">
            <a:spAutoFit/>
          </a:bodyPr>
          <a:lstStyle/>
          <a:p>
            <a:pPr algn="l">
              <a:lnSpc>
                <a:spcPts val="4778"/>
              </a:lnSpc>
              <a:spcBef>
                <a:spcPct val="0"/>
              </a:spcBef>
            </a:pPr>
            <a:r>
              <a:rPr lang="en-US" sz="3413">
                <a:solidFill>
                  <a:srgbClr val="000000"/>
                </a:solidFill>
                <a:latin typeface="Open Sans"/>
                <a:ea typeface="Open Sans"/>
                <a:cs typeface="Open Sans"/>
                <a:sym typeface="Open Sans"/>
              </a:rPr>
              <a:t>Data: </a:t>
            </a:r>
            <a:r>
              <a:rPr lang="en-US" sz="3413" b="1">
                <a:solidFill>
                  <a:srgbClr val="FF1495"/>
                </a:solidFill>
                <a:latin typeface="Open Sans Bold"/>
                <a:ea typeface="Open Sans Bold"/>
                <a:cs typeface="Open Sans Bold"/>
                <a:sym typeface="Open Sans Bold"/>
              </a:rPr>
              <a:t>STRING</a:t>
            </a:r>
          </a:p>
        </p:txBody>
      </p:sp>
      <p:grpSp>
        <p:nvGrpSpPr>
          <p:cNvPr id="7" name="Group 7"/>
          <p:cNvGrpSpPr/>
          <p:nvPr/>
        </p:nvGrpSpPr>
        <p:grpSpPr>
          <a:xfrm>
            <a:off x="11159067" y="5816351"/>
            <a:ext cx="4419060" cy="792440"/>
            <a:chOff x="0" y="0"/>
            <a:chExt cx="1022882" cy="183426"/>
          </a:xfrm>
        </p:grpSpPr>
        <p:sp>
          <p:nvSpPr>
            <p:cNvPr id="8" name="Freeform 8"/>
            <p:cNvSpPr/>
            <p:nvPr/>
          </p:nvSpPr>
          <p:spPr>
            <a:xfrm>
              <a:off x="0" y="0"/>
              <a:ext cx="1022882" cy="183426"/>
            </a:xfrm>
            <a:custGeom>
              <a:avLst/>
              <a:gdLst/>
              <a:ahLst/>
              <a:cxnLst/>
              <a:rect l="l" t="t" r="r" b="b"/>
              <a:pathLst>
                <a:path w="1022882" h="183426">
                  <a:moveTo>
                    <a:pt x="89349" y="0"/>
                  </a:moveTo>
                  <a:lnTo>
                    <a:pt x="933533" y="0"/>
                  </a:lnTo>
                  <a:cubicBezTo>
                    <a:pt x="957230" y="0"/>
                    <a:pt x="979956" y="9414"/>
                    <a:pt x="996712" y="26170"/>
                  </a:cubicBezTo>
                  <a:cubicBezTo>
                    <a:pt x="1013468" y="42926"/>
                    <a:pt x="1022882" y="65652"/>
                    <a:pt x="1022882" y="89349"/>
                  </a:cubicBezTo>
                  <a:lnTo>
                    <a:pt x="1022882" y="94078"/>
                  </a:lnTo>
                  <a:cubicBezTo>
                    <a:pt x="1022882" y="117774"/>
                    <a:pt x="1013468" y="140501"/>
                    <a:pt x="996712" y="157257"/>
                  </a:cubicBezTo>
                  <a:cubicBezTo>
                    <a:pt x="979956" y="174013"/>
                    <a:pt x="957230" y="183426"/>
                    <a:pt x="933533" y="183426"/>
                  </a:cubicBezTo>
                  <a:lnTo>
                    <a:pt x="89349" y="183426"/>
                  </a:lnTo>
                  <a:cubicBezTo>
                    <a:pt x="40003" y="183426"/>
                    <a:pt x="0" y="143424"/>
                    <a:pt x="0" y="94078"/>
                  </a:cubicBezTo>
                  <a:lnTo>
                    <a:pt x="0" y="89349"/>
                  </a:lnTo>
                  <a:cubicBezTo>
                    <a:pt x="0" y="65652"/>
                    <a:pt x="9414" y="42926"/>
                    <a:pt x="26170" y="26170"/>
                  </a:cubicBezTo>
                  <a:cubicBezTo>
                    <a:pt x="42926" y="9414"/>
                    <a:pt x="65652" y="0"/>
                    <a:pt x="89349" y="0"/>
                  </a:cubicBezTo>
                  <a:close/>
                </a:path>
              </a:pathLst>
            </a:custGeom>
            <a:solidFill>
              <a:srgbClr val="FFDE59"/>
            </a:solidFill>
          </p:spPr>
          <p:txBody>
            <a:bodyPr/>
            <a:lstStyle/>
            <a:p>
              <a:endParaRPr lang="en-PH"/>
            </a:p>
          </p:txBody>
        </p:sp>
        <p:sp>
          <p:nvSpPr>
            <p:cNvPr id="9" name="TextBox 9"/>
            <p:cNvSpPr txBox="1"/>
            <p:nvPr/>
          </p:nvSpPr>
          <p:spPr>
            <a:xfrm>
              <a:off x="0" y="-28575"/>
              <a:ext cx="1022882" cy="212001"/>
            </a:xfrm>
            <a:prstGeom prst="rect">
              <a:avLst/>
            </a:prstGeom>
          </p:spPr>
          <p:txBody>
            <a:bodyPr lIns="50800" tIns="50800" rIns="50800" bIns="50800" rtlCol="0" anchor="ctr"/>
            <a:lstStyle/>
            <a:p>
              <a:pPr algn="ctr">
                <a:lnSpc>
                  <a:spcPts val="2595"/>
                </a:lnSpc>
              </a:pPr>
              <a:endParaRPr/>
            </a:p>
          </p:txBody>
        </p:sp>
      </p:grpSp>
      <p:sp>
        <p:nvSpPr>
          <p:cNvPr id="10" name="TextBox 10"/>
          <p:cNvSpPr txBox="1"/>
          <p:nvPr/>
        </p:nvSpPr>
        <p:spPr>
          <a:xfrm>
            <a:off x="11876341" y="5885788"/>
            <a:ext cx="3217535" cy="586892"/>
          </a:xfrm>
          <a:prstGeom prst="rect">
            <a:avLst/>
          </a:prstGeom>
        </p:spPr>
        <p:txBody>
          <a:bodyPr lIns="0" tIns="0" rIns="0" bIns="0" rtlCol="0" anchor="t">
            <a:spAutoFit/>
          </a:bodyPr>
          <a:lstStyle/>
          <a:p>
            <a:pPr algn="l">
              <a:lnSpc>
                <a:spcPts val="4778"/>
              </a:lnSpc>
              <a:spcBef>
                <a:spcPct val="0"/>
              </a:spcBef>
            </a:pPr>
            <a:r>
              <a:rPr lang="en-US" sz="3413">
                <a:solidFill>
                  <a:srgbClr val="000000"/>
                </a:solidFill>
                <a:latin typeface="Open Sans"/>
                <a:ea typeface="Open Sans"/>
                <a:cs typeface="Open Sans"/>
                <a:sym typeface="Open Sans"/>
              </a:rPr>
              <a:t>Pointer: </a:t>
            </a:r>
            <a:r>
              <a:rPr lang="en-US" sz="3413" b="1">
                <a:solidFill>
                  <a:srgbClr val="FF1495"/>
                </a:solidFill>
                <a:latin typeface="Open Sans Bold"/>
                <a:ea typeface="Open Sans Bold"/>
                <a:cs typeface="Open Sans Bold"/>
                <a:sym typeface="Open Sans Bold"/>
              </a:rPr>
              <a:t>Nodes</a:t>
            </a:r>
          </a:p>
        </p:txBody>
      </p:sp>
      <p:grpSp>
        <p:nvGrpSpPr>
          <p:cNvPr id="11" name="Group 11"/>
          <p:cNvGrpSpPr/>
          <p:nvPr/>
        </p:nvGrpSpPr>
        <p:grpSpPr>
          <a:xfrm>
            <a:off x="-896" y="0"/>
            <a:ext cx="8648050" cy="1028700"/>
            <a:chOff x="0" y="0"/>
            <a:chExt cx="16089643" cy="1913890"/>
          </a:xfrm>
        </p:grpSpPr>
        <p:sp>
          <p:nvSpPr>
            <p:cNvPr id="12" name="Freeform 12"/>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13" name="Freeform 13"/>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14" name="Freeform 14"/>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5" name="Freeform 15"/>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6" name="TextBox 16"/>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graphicFrame>
        <p:nvGraphicFramePr>
          <p:cNvPr id="17" name="Table 17"/>
          <p:cNvGraphicFramePr>
            <a:graphicFrameLocks noGrp="1"/>
          </p:cNvGraphicFramePr>
          <p:nvPr/>
        </p:nvGraphicFramePr>
        <p:xfrm>
          <a:off x="2709873" y="5236257"/>
          <a:ext cx="6829944" cy="1690890"/>
        </p:xfrm>
        <a:graphic>
          <a:graphicData uri="http://schemas.openxmlformats.org/drawingml/2006/table">
            <a:tbl>
              <a:tblPr/>
              <a:tblGrid>
                <a:gridCol w="5015762">
                  <a:extLst>
                    <a:ext uri="{9D8B030D-6E8A-4147-A177-3AD203B41FA5}">
                      <a16:colId xmlns:a16="http://schemas.microsoft.com/office/drawing/2014/main" val="20000"/>
                    </a:ext>
                  </a:extLst>
                </a:gridCol>
                <a:gridCol w="1814182">
                  <a:extLst>
                    <a:ext uri="{9D8B030D-6E8A-4147-A177-3AD203B41FA5}">
                      <a16:colId xmlns:a16="http://schemas.microsoft.com/office/drawing/2014/main" val="20001"/>
                    </a:ext>
                  </a:extLst>
                </a:gridCol>
              </a:tblGrid>
              <a:tr h="1690890">
                <a:tc>
                  <a:txBody>
                    <a:bodyPr/>
                    <a:lstStyle/>
                    <a:p>
                      <a:pPr algn="ctr">
                        <a:lnSpc>
                          <a:spcPts val="2576"/>
                        </a:lnSpc>
                        <a:defRPr/>
                      </a:pPr>
                      <a:endParaRPr lang="en-US" sz="1100"/>
                    </a:p>
                  </a:txBody>
                  <a:tcPr marL="233489" marR="233489" marT="233489" marB="23348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2576"/>
                        </a:lnSpc>
                        <a:defRPr/>
                      </a:pPr>
                      <a:endParaRPr lang="en-US" sz="1100"/>
                    </a:p>
                  </a:txBody>
                  <a:tcPr marL="233489" marR="233489" marT="233489" marB="23348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8" name="TextBox 18"/>
          <p:cNvSpPr txBox="1"/>
          <p:nvPr/>
        </p:nvSpPr>
        <p:spPr>
          <a:xfrm>
            <a:off x="4537201" y="4481579"/>
            <a:ext cx="1367068" cy="606971"/>
          </a:xfrm>
          <a:prstGeom prst="rect">
            <a:avLst/>
          </a:prstGeom>
        </p:spPr>
        <p:txBody>
          <a:bodyPr lIns="0" tIns="0" rIns="0" bIns="0" rtlCol="0" anchor="t">
            <a:spAutoFit/>
          </a:bodyPr>
          <a:lstStyle/>
          <a:p>
            <a:pPr algn="ctr">
              <a:lnSpc>
                <a:spcPts val="4967"/>
              </a:lnSpc>
              <a:spcBef>
                <a:spcPct val="0"/>
              </a:spcBef>
            </a:pPr>
            <a:r>
              <a:rPr lang="en-US" sz="3548" b="1">
                <a:solidFill>
                  <a:srgbClr val="000000"/>
                </a:solidFill>
                <a:latin typeface="Open Sans Bold"/>
                <a:ea typeface="Open Sans Bold"/>
                <a:cs typeface="Open Sans Bold"/>
                <a:sym typeface="Open Sans Bold"/>
              </a:rPr>
              <a:t>Node</a:t>
            </a:r>
          </a:p>
        </p:txBody>
      </p:sp>
      <p:sp>
        <p:nvSpPr>
          <p:cNvPr id="19" name="TextBox 19"/>
          <p:cNvSpPr txBox="1"/>
          <p:nvPr/>
        </p:nvSpPr>
        <p:spPr>
          <a:xfrm>
            <a:off x="4319286" y="5284692"/>
            <a:ext cx="435829" cy="1032058"/>
          </a:xfrm>
          <a:prstGeom prst="rect">
            <a:avLst/>
          </a:prstGeom>
        </p:spPr>
        <p:txBody>
          <a:bodyPr lIns="0" tIns="0" rIns="0" bIns="0" rtlCol="0" anchor="t">
            <a:spAutoFit/>
          </a:bodyPr>
          <a:lstStyle/>
          <a:p>
            <a:pPr algn="ctr">
              <a:lnSpc>
                <a:spcPts val="8473"/>
              </a:lnSpc>
            </a:pPr>
            <a:r>
              <a:rPr lang="en-US" sz="6052">
                <a:solidFill>
                  <a:srgbClr val="000000"/>
                </a:solidFill>
                <a:latin typeface="Alatsi"/>
                <a:ea typeface="Alatsi"/>
                <a:cs typeface="Alatsi"/>
                <a:sym typeface="Alatsi"/>
              </a:rPr>
              <a:t>X</a:t>
            </a:r>
          </a:p>
        </p:txBody>
      </p:sp>
      <p:sp>
        <p:nvSpPr>
          <p:cNvPr id="20" name="AutoShape 20"/>
          <p:cNvSpPr/>
          <p:nvPr/>
        </p:nvSpPr>
        <p:spPr>
          <a:xfrm>
            <a:off x="8307669" y="5857871"/>
            <a:ext cx="1947144" cy="0"/>
          </a:xfrm>
          <a:prstGeom prst="line">
            <a:avLst/>
          </a:prstGeom>
          <a:ln w="57150"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6722442" y="4943926"/>
          <a:ext cx="1472752" cy="5002530"/>
        </p:xfrm>
        <a:graphic>
          <a:graphicData uri="http://schemas.openxmlformats.org/drawingml/2006/table">
            <a:tbl>
              <a:tblPr/>
              <a:tblGrid>
                <a:gridCol w="1472752">
                  <a:extLst>
                    <a:ext uri="{9D8B030D-6E8A-4147-A177-3AD203B41FA5}">
                      <a16:colId xmlns:a16="http://schemas.microsoft.com/office/drawing/2014/main" val="20000"/>
                    </a:ext>
                  </a:extLst>
                </a:gridCol>
              </a:tblGrid>
              <a:tr h="952500">
                <a:tc>
                  <a:txBody>
                    <a:bodyPr/>
                    <a:lstStyle/>
                    <a:p>
                      <a:pPr algn="ctr">
                        <a:lnSpc>
                          <a:spcPts val="2799"/>
                        </a:lnSpc>
                        <a:defRPr/>
                      </a:pPr>
                      <a:r>
                        <a:rPr lang="en-US" sz="1999" b="1">
                          <a:solidFill>
                            <a:srgbClr val="000000"/>
                          </a:solidFill>
                          <a:latin typeface="Open Sans Bold"/>
                          <a:ea typeface="Open Sans Bold"/>
                          <a:cs typeface="Open Sans Bold"/>
                          <a:sym typeface="Open Sans Bold"/>
                        </a:rPr>
                        <a:t>Jeniffer</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952500">
                <a:tc>
                  <a:txBody>
                    <a:bodyPr/>
                    <a:lstStyle/>
                    <a:p>
                      <a:pPr algn="ctr">
                        <a:lnSpc>
                          <a:spcPts val="2799"/>
                        </a:lnSpc>
                        <a:defRPr/>
                      </a:pPr>
                      <a:r>
                        <a:rPr lang="en-US" sz="1999" b="1">
                          <a:solidFill>
                            <a:srgbClr val="000000"/>
                          </a:solidFill>
                          <a:latin typeface="Open Sans Bold"/>
                          <a:ea typeface="Open Sans Bold"/>
                          <a:cs typeface="Open Sans Bold"/>
                          <a:sym typeface="Open Sans Bold"/>
                        </a:rPr>
                        <a:t>Taylor</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952500">
                <a:tc>
                  <a:txBody>
                    <a:bodyPr/>
                    <a:lstStyle/>
                    <a:p>
                      <a:pPr algn="ctr">
                        <a:lnSpc>
                          <a:spcPts val="2799"/>
                        </a:lnSpc>
                        <a:defRPr/>
                      </a:pPr>
                      <a:r>
                        <a:rPr lang="en-US" sz="1999" b="1">
                          <a:solidFill>
                            <a:srgbClr val="000000"/>
                          </a:solidFill>
                          <a:latin typeface="Open Sans Bold"/>
                          <a:ea typeface="Open Sans Bold"/>
                          <a:cs typeface="Open Sans Bold"/>
                          <a:sym typeface="Open Sans Bold"/>
                        </a:rPr>
                        <a:t>Andrew</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952500">
                <a:tc>
                  <a:txBody>
                    <a:bodyPr/>
                    <a:lstStyle/>
                    <a:p>
                      <a:pPr algn="ctr">
                        <a:lnSpc>
                          <a:spcPts val="2799"/>
                        </a:lnSpc>
                        <a:defRPr/>
                      </a:pPr>
                      <a:r>
                        <a:rPr lang="en-US" sz="1999" b="1">
                          <a:solidFill>
                            <a:srgbClr val="000000"/>
                          </a:solidFill>
                          <a:latin typeface="Open Sans Bold"/>
                          <a:ea typeface="Open Sans Bold"/>
                          <a:cs typeface="Open Sans Bold"/>
                          <a:sym typeface="Open Sans Bold"/>
                        </a:rPr>
                        <a:t>Fernando</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952500">
                <a:tc>
                  <a:txBody>
                    <a:bodyPr/>
                    <a:lstStyle/>
                    <a:p>
                      <a:pPr algn="ctr">
                        <a:lnSpc>
                          <a:spcPts val="2799"/>
                        </a:lnSpc>
                        <a:defRPr/>
                      </a:pPr>
                      <a:r>
                        <a:rPr lang="en-US" sz="1999" b="1">
                          <a:solidFill>
                            <a:srgbClr val="000000"/>
                          </a:solidFill>
                          <a:latin typeface="Open Sans Bold"/>
                          <a:ea typeface="Open Sans Bold"/>
                          <a:cs typeface="Open Sans Bold"/>
                          <a:sym typeface="Open Sans Bold"/>
                        </a:rPr>
                        <a:t>Muhammad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bl>
          </a:graphicData>
        </a:graphic>
      </p:graphicFrame>
      <p:sp>
        <p:nvSpPr>
          <p:cNvPr id="8" name="Freeform 8"/>
          <p:cNvSpPr/>
          <p:nvPr/>
        </p:nvSpPr>
        <p:spPr>
          <a:xfrm rot="1045591">
            <a:off x="8244610" y="3840106"/>
            <a:ext cx="805088" cy="1006360"/>
          </a:xfrm>
          <a:custGeom>
            <a:avLst/>
            <a:gdLst/>
            <a:ahLst/>
            <a:cxnLst/>
            <a:rect l="l" t="t" r="r" b="b"/>
            <a:pathLst>
              <a:path w="805088" h="1006360">
                <a:moveTo>
                  <a:pt x="0" y="0"/>
                </a:moveTo>
                <a:lnTo>
                  <a:pt x="805087" y="0"/>
                </a:lnTo>
                <a:lnTo>
                  <a:pt x="805087" y="1006360"/>
                </a:lnTo>
                <a:lnTo>
                  <a:pt x="0" y="10063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TextBox 9"/>
          <p:cNvSpPr txBox="1"/>
          <p:nvPr/>
        </p:nvSpPr>
        <p:spPr>
          <a:xfrm>
            <a:off x="1135659" y="132157"/>
            <a:ext cx="7087384"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13.3 Arrays</a:t>
            </a:r>
          </a:p>
        </p:txBody>
      </p:sp>
      <p:sp>
        <p:nvSpPr>
          <p:cNvPr id="10" name="TextBox 10"/>
          <p:cNvSpPr txBox="1"/>
          <p:nvPr/>
        </p:nvSpPr>
        <p:spPr>
          <a:xfrm>
            <a:off x="384809" y="1938701"/>
            <a:ext cx="1155951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Definition</a:t>
            </a:r>
          </a:p>
        </p:txBody>
      </p:sp>
      <p:sp>
        <p:nvSpPr>
          <p:cNvPr id="11" name="TextBox 11"/>
          <p:cNvSpPr txBox="1"/>
          <p:nvPr/>
        </p:nvSpPr>
        <p:spPr>
          <a:xfrm>
            <a:off x="402046" y="2694896"/>
            <a:ext cx="17496969"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An array is an ordered set of data items, usually of the same type, grouped together using a single identifier. For example, creating a </a:t>
            </a:r>
            <a:r>
              <a:rPr lang="en-US" sz="3000" b="1" i="1">
                <a:solidFill>
                  <a:srgbClr val="000000"/>
                </a:solidFill>
                <a:latin typeface="Open Sans Bold Italics"/>
                <a:ea typeface="Open Sans Bold Italics"/>
                <a:cs typeface="Open Sans Bold Italics"/>
                <a:sym typeface="Open Sans Bold Italics"/>
              </a:rPr>
              <a:t>StudentList </a:t>
            </a:r>
            <a:r>
              <a:rPr lang="en-US" sz="3000" i="1">
                <a:solidFill>
                  <a:srgbClr val="000000"/>
                </a:solidFill>
                <a:latin typeface="Open Sans Italics"/>
                <a:ea typeface="Open Sans Italics"/>
                <a:cs typeface="Open Sans Italics"/>
                <a:sym typeface="Open Sans Italics"/>
              </a:rPr>
              <a:t>variable that stores a list of students’ name </a:t>
            </a:r>
            <a:r>
              <a:rPr lang="en-US" sz="3000" b="1" i="1">
                <a:solidFill>
                  <a:srgbClr val="FF1495"/>
                </a:solidFill>
                <a:latin typeface="Open Sans Bold Italics"/>
                <a:ea typeface="Open Sans Bold Italics"/>
                <a:cs typeface="Open Sans Bold Italics"/>
                <a:sym typeface="Open Sans Bold Italics"/>
              </a:rPr>
              <a:t>(string) </a:t>
            </a:r>
            <a:r>
              <a:rPr lang="en-US" sz="3000" i="1">
                <a:solidFill>
                  <a:srgbClr val="000000"/>
                </a:solidFill>
                <a:latin typeface="Open Sans Italics"/>
                <a:ea typeface="Open Sans Italics"/>
                <a:cs typeface="Open Sans Italics"/>
                <a:sym typeface="Open Sans Italics"/>
              </a:rPr>
              <a:t>in the class.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7403974" y="4753065"/>
          <a:ext cx="1389712" cy="4771234"/>
        </p:xfrm>
        <a:graphic>
          <a:graphicData uri="http://schemas.openxmlformats.org/drawingml/2006/table">
            <a:tbl>
              <a:tblPr/>
              <a:tblGrid>
                <a:gridCol w="1389712">
                  <a:extLst>
                    <a:ext uri="{9D8B030D-6E8A-4147-A177-3AD203B41FA5}">
                      <a16:colId xmlns:a16="http://schemas.microsoft.com/office/drawing/2014/main" val="20000"/>
                    </a:ext>
                  </a:extLst>
                </a:gridCol>
              </a:tblGrid>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Jeniffer</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Taylor</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Andrew</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Fernando</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Muhammad</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bl>
          </a:graphicData>
        </a:graphic>
      </p:graphicFrame>
      <p:sp>
        <p:nvSpPr>
          <p:cNvPr id="8" name="TextBox 8"/>
          <p:cNvSpPr txBox="1"/>
          <p:nvPr/>
        </p:nvSpPr>
        <p:spPr>
          <a:xfrm>
            <a:off x="1135659" y="132157"/>
            <a:ext cx="7087384"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13.3 Arrays</a:t>
            </a:r>
          </a:p>
        </p:txBody>
      </p:sp>
      <p:sp>
        <p:nvSpPr>
          <p:cNvPr id="9" name="TextBox 9"/>
          <p:cNvSpPr txBox="1"/>
          <p:nvPr/>
        </p:nvSpPr>
        <p:spPr>
          <a:xfrm>
            <a:off x="384809" y="1938701"/>
            <a:ext cx="1155951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Declaring an array</a:t>
            </a:r>
          </a:p>
        </p:txBody>
      </p:sp>
      <p:sp>
        <p:nvSpPr>
          <p:cNvPr id="10" name="TextBox 10"/>
          <p:cNvSpPr txBox="1"/>
          <p:nvPr/>
        </p:nvSpPr>
        <p:spPr>
          <a:xfrm>
            <a:off x="402046" y="2694896"/>
            <a:ext cx="10778060"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following needs to be decided when declaring an array:</a:t>
            </a:r>
          </a:p>
        </p:txBody>
      </p:sp>
      <p:sp>
        <p:nvSpPr>
          <p:cNvPr id="11" name="TextBox 11"/>
          <p:cNvSpPr txBox="1"/>
          <p:nvPr/>
        </p:nvSpPr>
        <p:spPr>
          <a:xfrm>
            <a:off x="7765748" y="4161138"/>
            <a:ext cx="2464872" cy="469504"/>
          </a:xfrm>
          <a:prstGeom prst="rect">
            <a:avLst/>
          </a:prstGeom>
        </p:spPr>
        <p:txBody>
          <a:bodyPr lIns="0" tIns="0" rIns="0" bIns="0" rtlCol="0" anchor="t">
            <a:spAutoFit/>
          </a:bodyPr>
          <a:lstStyle/>
          <a:p>
            <a:pPr algn="ctr">
              <a:lnSpc>
                <a:spcPts val="3791"/>
              </a:lnSpc>
            </a:pPr>
            <a:r>
              <a:rPr lang="en-US" sz="2707" b="1" i="1">
                <a:solidFill>
                  <a:srgbClr val="000000"/>
                </a:solidFill>
                <a:latin typeface="Canva Sans Bold Italics"/>
                <a:ea typeface="Canva Sans Bold Italics"/>
                <a:cs typeface="Canva Sans Bold Italics"/>
                <a:sym typeface="Canva Sans Bold Italics"/>
              </a:rPr>
              <a:t>Eg.StudentList</a:t>
            </a:r>
          </a:p>
        </p:txBody>
      </p:sp>
      <p:sp>
        <p:nvSpPr>
          <p:cNvPr id="12" name="TextBox 12"/>
          <p:cNvSpPr txBox="1"/>
          <p:nvPr/>
        </p:nvSpPr>
        <p:spPr>
          <a:xfrm>
            <a:off x="8210016" y="3692106"/>
            <a:ext cx="1576335" cy="469504"/>
          </a:xfrm>
          <a:prstGeom prst="rect">
            <a:avLst/>
          </a:prstGeom>
        </p:spPr>
        <p:txBody>
          <a:bodyPr lIns="0" tIns="0" rIns="0" bIns="0" rtlCol="0" anchor="t">
            <a:spAutoFit/>
          </a:bodyPr>
          <a:lstStyle/>
          <a:p>
            <a:pPr algn="ctr">
              <a:lnSpc>
                <a:spcPts val="3791"/>
              </a:lnSpc>
            </a:pPr>
            <a:r>
              <a:rPr lang="en-US" sz="2707" b="1">
                <a:solidFill>
                  <a:srgbClr val="019D97"/>
                </a:solidFill>
                <a:latin typeface="Canva Sans Bold"/>
                <a:ea typeface="Canva Sans Bold"/>
                <a:cs typeface="Canva Sans Bold"/>
                <a:sym typeface="Canva Sans Bold"/>
              </a:rPr>
              <a:t>Identifier</a:t>
            </a:r>
          </a:p>
        </p:txBody>
      </p:sp>
      <p:sp>
        <p:nvSpPr>
          <p:cNvPr id="13" name="TextBox 13"/>
          <p:cNvSpPr txBox="1"/>
          <p:nvPr/>
        </p:nvSpPr>
        <p:spPr>
          <a:xfrm>
            <a:off x="12529432" y="4928470"/>
            <a:ext cx="738471" cy="469504"/>
          </a:xfrm>
          <a:prstGeom prst="rect">
            <a:avLst/>
          </a:prstGeom>
        </p:spPr>
        <p:txBody>
          <a:bodyPr lIns="0" tIns="0" rIns="0" bIns="0" rtlCol="0" anchor="t">
            <a:spAutoFit/>
          </a:bodyPr>
          <a:lstStyle/>
          <a:p>
            <a:pPr algn="ctr">
              <a:lnSpc>
                <a:spcPts val="3791"/>
              </a:lnSpc>
            </a:pPr>
            <a:r>
              <a:rPr lang="en-US" sz="2707" b="1" i="1">
                <a:solidFill>
                  <a:srgbClr val="000000"/>
                </a:solidFill>
                <a:latin typeface="Canva Sans Bold Italics"/>
                <a:ea typeface="Canva Sans Bold Italics"/>
                <a:cs typeface="Canva Sans Bold Italics"/>
                <a:sym typeface="Canva Sans Bold Italics"/>
              </a:rPr>
              <a:t>Eg.0</a:t>
            </a:r>
          </a:p>
        </p:txBody>
      </p:sp>
      <p:sp>
        <p:nvSpPr>
          <p:cNvPr id="14" name="TextBox 14"/>
          <p:cNvSpPr txBox="1"/>
          <p:nvPr/>
        </p:nvSpPr>
        <p:spPr>
          <a:xfrm>
            <a:off x="11828657" y="4459439"/>
            <a:ext cx="2140020" cy="469504"/>
          </a:xfrm>
          <a:prstGeom prst="rect">
            <a:avLst/>
          </a:prstGeom>
        </p:spPr>
        <p:txBody>
          <a:bodyPr lIns="0" tIns="0" rIns="0" bIns="0" rtlCol="0" anchor="t">
            <a:spAutoFit/>
          </a:bodyPr>
          <a:lstStyle/>
          <a:p>
            <a:pPr algn="ctr">
              <a:lnSpc>
                <a:spcPts val="3791"/>
              </a:lnSpc>
            </a:pPr>
            <a:r>
              <a:rPr lang="en-US" sz="2707" b="1">
                <a:solidFill>
                  <a:srgbClr val="019D97"/>
                </a:solidFill>
                <a:latin typeface="Canva Sans Bold"/>
                <a:ea typeface="Canva Sans Bold"/>
                <a:cs typeface="Canva Sans Bold"/>
                <a:sym typeface="Canva Sans Bold"/>
              </a:rPr>
              <a:t>LowerBound</a:t>
            </a:r>
          </a:p>
        </p:txBody>
      </p:sp>
      <p:sp>
        <p:nvSpPr>
          <p:cNvPr id="15" name="TextBox 15"/>
          <p:cNvSpPr txBox="1"/>
          <p:nvPr/>
        </p:nvSpPr>
        <p:spPr>
          <a:xfrm>
            <a:off x="12809684" y="9175659"/>
            <a:ext cx="712448" cy="469504"/>
          </a:xfrm>
          <a:prstGeom prst="rect">
            <a:avLst/>
          </a:prstGeom>
        </p:spPr>
        <p:txBody>
          <a:bodyPr lIns="0" tIns="0" rIns="0" bIns="0" rtlCol="0" anchor="t">
            <a:spAutoFit/>
          </a:bodyPr>
          <a:lstStyle/>
          <a:p>
            <a:pPr algn="ctr">
              <a:lnSpc>
                <a:spcPts val="3791"/>
              </a:lnSpc>
            </a:pPr>
            <a:r>
              <a:rPr lang="en-US" sz="2707" b="1" i="1">
                <a:solidFill>
                  <a:srgbClr val="000000"/>
                </a:solidFill>
                <a:latin typeface="Canva Sans Bold Italics"/>
                <a:ea typeface="Canva Sans Bold Italics"/>
                <a:cs typeface="Canva Sans Bold Italics"/>
                <a:sym typeface="Canva Sans Bold Italics"/>
              </a:rPr>
              <a:t>Eg.4</a:t>
            </a:r>
          </a:p>
        </p:txBody>
      </p:sp>
      <p:sp>
        <p:nvSpPr>
          <p:cNvPr id="16" name="TextBox 16"/>
          <p:cNvSpPr txBox="1"/>
          <p:nvPr/>
        </p:nvSpPr>
        <p:spPr>
          <a:xfrm>
            <a:off x="12086429" y="8706628"/>
            <a:ext cx="2158959" cy="469504"/>
          </a:xfrm>
          <a:prstGeom prst="rect">
            <a:avLst/>
          </a:prstGeom>
        </p:spPr>
        <p:txBody>
          <a:bodyPr lIns="0" tIns="0" rIns="0" bIns="0" rtlCol="0" anchor="t">
            <a:spAutoFit/>
          </a:bodyPr>
          <a:lstStyle/>
          <a:p>
            <a:pPr algn="ctr">
              <a:lnSpc>
                <a:spcPts val="3791"/>
              </a:lnSpc>
            </a:pPr>
            <a:r>
              <a:rPr lang="en-US" sz="2707" b="1">
                <a:solidFill>
                  <a:srgbClr val="019D97"/>
                </a:solidFill>
                <a:latin typeface="Canva Sans Bold"/>
                <a:ea typeface="Canva Sans Bold"/>
                <a:cs typeface="Canva Sans Bold"/>
                <a:sym typeface="Canva Sans Bold"/>
              </a:rPr>
              <a:t>UpperBound</a:t>
            </a:r>
          </a:p>
        </p:txBody>
      </p:sp>
      <p:sp>
        <p:nvSpPr>
          <p:cNvPr id="17" name="Freeform 17"/>
          <p:cNvSpPr/>
          <p:nvPr/>
        </p:nvSpPr>
        <p:spPr>
          <a:xfrm rot="5771357">
            <a:off x="10953034" y="4881604"/>
            <a:ext cx="782062" cy="977577"/>
          </a:xfrm>
          <a:custGeom>
            <a:avLst/>
            <a:gdLst/>
            <a:ahLst/>
            <a:cxnLst/>
            <a:rect l="l" t="t" r="r" b="b"/>
            <a:pathLst>
              <a:path w="782062" h="977577">
                <a:moveTo>
                  <a:pt x="0" y="0"/>
                </a:moveTo>
                <a:lnTo>
                  <a:pt x="782062" y="0"/>
                </a:lnTo>
                <a:lnTo>
                  <a:pt x="782062" y="977577"/>
                </a:lnTo>
                <a:lnTo>
                  <a:pt x="0" y="9775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8" name="Freeform 18"/>
          <p:cNvSpPr/>
          <p:nvPr/>
        </p:nvSpPr>
        <p:spPr>
          <a:xfrm rot="5771357">
            <a:off x="11167301" y="8714925"/>
            <a:ext cx="782062" cy="977577"/>
          </a:xfrm>
          <a:custGeom>
            <a:avLst/>
            <a:gdLst/>
            <a:ahLst/>
            <a:cxnLst/>
            <a:rect l="l" t="t" r="r" b="b"/>
            <a:pathLst>
              <a:path w="782062" h="977577">
                <a:moveTo>
                  <a:pt x="0" y="0"/>
                </a:moveTo>
                <a:lnTo>
                  <a:pt x="782061" y="0"/>
                </a:lnTo>
                <a:lnTo>
                  <a:pt x="782061" y="977577"/>
                </a:lnTo>
                <a:lnTo>
                  <a:pt x="0" y="9775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9" name="TextBox 19"/>
          <p:cNvSpPr txBox="1"/>
          <p:nvPr/>
        </p:nvSpPr>
        <p:spPr>
          <a:xfrm>
            <a:off x="6697164" y="4875483"/>
            <a:ext cx="484748"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[0]</a:t>
            </a:r>
          </a:p>
        </p:txBody>
      </p:sp>
      <p:sp>
        <p:nvSpPr>
          <p:cNvPr id="20" name="TextBox 20"/>
          <p:cNvSpPr txBox="1"/>
          <p:nvPr/>
        </p:nvSpPr>
        <p:spPr>
          <a:xfrm>
            <a:off x="6726548" y="5861497"/>
            <a:ext cx="425980"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[1]</a:t>
            </a:r>
          </a:p>
        </p:txBody>
      </p:sp>
      <p:sp>
        <p:nvSpPr>
          <p:cNvPr id="21" name="TextBox 21"/>
          <p:cNvSpPr txBox="1"/>
          <p:nvPr/>
        </p:nvSpPr>
        <p:spPr>
          <a:xfrm>
            <a:off x="6721343" y="6802883"/>
            <a:ext cx="436389"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[2]</a:t>
            </a:r>
          </a:p>
        </p:txBody>
      </p:sp>
      <p:sp>
        <p:nvSpPr>
          <p:cNvPr id="22" name="TextBox 22"/>
          <p:cNvSpPr txBox="1"/>
          <p:nvPr/>
        </p:nvSpPr>
        <p:spPr>
          <a:xfrm>
            <a:off x="6715524" y="7788896"/>
            <a:ext cx="448027"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[3]</a:t>
            </a:r>
          </a:p>
        </p:txBody>
      </p:sp>
      <p:sp>
        <p:nvSpPr>
          <p:cNvPr id="23" name="TextBox 23"/>
          <p:cNvSpPr txBox="1"/>
          <p:nvPr/>
        </p:nvSpPr>
        <p:spPr>
          <a:xfrm>
            <a:off x="6710175" y="8706628"/>
            <a:ext cx="458725"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[4]</a:t>
            </a:r>
          </a:p>
        </p:txBody>
      </p:sp>
      <p:sp>
        <p:nvSpPr>
          <p:cNvPr id="24" name="TextBox 24"/>
          <p:cNvSpPr txBox="1"/>
          <p:nvPr/>
        </p:nvSpPr>
        <p:spPr>
          <a:xfrm>
            <a:off x="6474162" y="9484169"/>
            <a:ext cx="930751" cy="469504"/>
          </a:xfrm>
          <a:prstGeom prst="rect">
            <a:avLst/>
          </a:prstGeom>
        </p:spPr>
        <p:txBody>
          <a:bodyPr lIns="0" tIns="0" rIns="0" bIns="0" rtlCol="0" anchor="t">
            <a:spAutoFit/>
          </a:bodyPr>
          <a:lstStyle/>
          <a:p>
            <a:pPr algn="ctr">
              <a:lnSpc>
                <a:spcPts val="3791"/>
              </a:lnSpc>
            </a:pPr>
            <a:r>
              <a:rPr lang="en-US" sz="2707" b="1" i="1">
                <a:solidFill>
                  <a:srgbClr val="000000"/>
                </a:solidFill>
                <a:latin typeface="Canva Sans Bold Italics"/>
                <a:ea typeface="Canva Sans Bold Italics"/>
                <a:cs typeface="Canva Sans Bold Italics"/>
                <a:sym typeface="Canva Sans Bold Italics"/>
              </a:rPr>
              <a:t>Index</a:t>
            </a:r>
          </a:p>
        </p:txBody>
      </p:sp>
      <p:sp>
        <p:nvSpPr>
          <p:cNvPr id="25" name="TextBox 25"/>
          <p:cNvSpPr txBox="1"/>
          <p:nvPr/>
        </p:nvSpPr>
        <p:spPr>
          <a:xfrm>
            <a:off x="3026466" y="6584565"/>
            <a:ext cx="1552203" cy="481645"/>
          </a:xfrm>
          <a:prstGeom prst="rect">
            <a:avLst/>
          </a:prstGeom>
        </p:spPr>
        <p:txBody>
          <a:bodyPr lIns="0" tIns="0" rIns="0" bIns="0" rtlCol="0" anchor="t">
            <a:spAutoFit/>
          </a:bodyPr>
          <a:lstStyle/>
          <a:p>
            <a:pPr algn="ctr">
              <a:lnSpc>
                <a:spcPts val="3902"/>
              </a:lnSpc>
            </a:pPr>
            <a:r>
              <a:rPr lang="en-US" sz="2787" b="1" i="1">
                <a:solidFill>
                  <a:srgbClr val="000000"/>
                </a:solidFill>
                <a:latin typeface="Canva Sans Bold Italics"/>
                <a:ea typeface="Canva Sans Bold Italics"/>
                <a:cs typeface="Canva Sans Bold Italics"/>
                <a:sym typeface="Canva Sans Bold Italics"/>
              </a:rPr>
              <a:t>Eg.String</a:t>
            </a:r>
          </a:p>
        </p:txBody>
      </p:sp>
      <p:sp>
        <p:nvSpPr>
          <p:cNvPr id="26" name="TextBox 26"/>
          <p:cNvSpPr txBox="1"/>
          <p:nvPr/>
        </p:nvSpPr>
        <p:spPr>
          <a:xfrm>
            <a:off x="2925784" y="6101724"/>
            <a:ext cx="1753567" cy="481645"/>
          </a:xfrm>
          <a:prstGeom prst="rect">
            <a:avLst/>
          </a:prstGeom>
        </p:spPr>
        <p:txBody>
          <a:bodyPr lIns="0" tIns="0" rIns="0" bIns="0" rtlCol="0" anchor="t">
            <a:spAutoFit/>
          </a:bodyPr>
          <a:lstStyle/>
          <a:p>
            <a:pPr algn="ctr">
              <a:lnSpc>
                <a:spcPts val="3902"/>
              </a:lnSpc>
            </a:pPr>
            <a:r>
              <a:rPr lang="en-US" sz="2787" b="1">
                <a:solidFill>
                  <a:srgbClr val="019D97"/>
                </a:solidFill>
                <a:latin typeface="Canva Sans Bold"/>
                <a:ea typeface="Canva Sans Bold"/>
                <a:cs typeface="Canva Sans Bold"/>
                <a:sym typeface="Canva Sans Bold"/>
              </a:rPr>
              <a:t>Data Type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Freeform 7"/>
          <p:cNvSpPr/>
          <p:nvPr/>
        </p:nvSpPr>
        <p:spPr>
          <a:xfrm>
            <a:off x="2148821" y="3371171"/>
            <a:ext cx="13708378" cy="2212357"/>
          </a:xfrm>
          <a:custGeom>
            <a:avLst/>
            <a:gdLst/>
            <a:ahLst/>
            <a:cxnLst/>
            <a:rect l="l" t="t" r="r" b="b"/>
            <a:pathLst>
              <a:path w="13708378" h="2212357">
                <a:moveTo>
                  <a:pt x="0" y="0"/>
                </a:moveTo>
                <a:lnTo>
                  <a:pt x="13708378" y="0"/>
                </a:lnTo>
                <a:lnTo>
                  <a:pt x="13708378" y="2212357"/>
                </a:lnTo>
                <a:lnTo>
                  <a:pt x="0" y="2212357"/>
                </a:lnTo>
                <a:lnTo>
                  <a:pt x="0" y="0"/>
                </a:lnTo>
                <a:close/>
              </a:path>
            </a:pathLst>
          </a:custGeom>
          <a:blipFill>
            <a:blip r:embed="rId8"/>
            <a:stretch>
              <a:fillRect t="-42922" b="-37027"/>
            </a:stretch>
          </a:blipFill>
        </p:spPr>
        <p:txBody>
          <a:bodyPr/>
          <a:lstStyle/>
          <a:p>
            <a:endParaRPr lang="en-PH"/>
          </a:p>
        </p:txBody>
      </p:sp>
      <p:sp>
        <p:nvSpPr>
          <p:cNvPr id="8" name="TextBox 8"/>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9" name="TextBox 9"/>
          <p:cNvSpPr txBox="1"/>
          <p:nvPr/>
        </p:nvSpPr>
        <p:spPr>
          <a:xfrm>
            <a:off x="402046" y="1877010"/>
            <a:ext cx="113192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Pseudocode</a:t>
            </a:r>
          </a:p>
        </p:txBody>
      </p:sp>
      <p:sp>
        <p:nvSpPr>
          <p:cNvPr id="10" name="TextBox 10"/>
          <p:cNvSpPr txBox="1"/>
          <p:nvPr/>
        </p:nvSpPr>
        <p:spPr>
          <a:xfrm>
            <a:off x="402046" y="2694896"/>
            <a:ext cx="10778060"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Declaring a 1D array: </a:t>
            </a:r>
          </a:p>
        </p:txBody>
      </p:sp>
      <p:grpSp>
        <p:nvGrpSpPr>
          <p:cNvPr id="11" name="Group 11"/>
          <p:cNvGrpSpPr/>
          <p:nvPr/>
        </p:nvGrpSpPr>
        <p:grpSpPr>
          <a:xfrm>
            <a:off x="992354" y="9611866"/>
            <a:ext cx="3846631" cy="534334"/>
            <a:chOff x="0" y="0"/>
            <a:chExt cx="1159351" cy="161045"/>
          </a:xfrm>
        </p:grpSpPr>
        <p:sp>
          <p:nvSpPr>
            <p:cNvPr id="12" name="Freeform 12"/>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3" name="TextBox 13"/>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14" name="TextBox 14"/>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Declaring an array</a:t>
            </a:r>
          </a:p>
        </p:txBody>
      </p:sp>
      <p:grpSp>
        <p:nvGrpSpPr>
          <p:cNvPr id="15" name="Group 15"/>
          <p:cNvGrpSpPr/>
          <p:nvPr/>
        </p:nvGrpSpPr>
        <p:grpSpPr>
          <a:xfrm>
            <a:off x="5007046" y="9611866"/>
            <a:ext cx="3846631" cy="534334"/>
            <a:chOff x="0" y="0"/>
            <a:chExt cx="1159351" cy="161045"/>
          </a:xfrm>
        </p:grpSpPr>
        <p:sp>
          <p:nvSpPr>
            <p:cNvPr id="16" name="Freeform 16"/>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7" name="TextBox 17"/>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grpSp>
        <p:nvGrpSpPr>
          <p:cNvPr id="19" name="Group 19"/>
          <p:cNvGrpSpPr/>
          <p:nvPr/>
        </p:nvGrpSpPr>
        <p:grpSpPr>
          <a:xfrm>
            <a:off x="9025128" y="9611866"/>
            <a:ext cx="3846631" cy="534334"/>
            <a:chOff x="0" y="0"/>
            <a:chExt cx="1159351" cy="161045"/>
          </a:xfrm>
        </p:grpSpPr>
        <p:sp>
          <p:nvSpPr>
            <p:cNvPr id="20" name="Freeform 20"/>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21" name="TextBox 21"/>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22" name="TextBox 22"/>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grpSp>
        <p:nvGrpSpPr>
          <p:cNvPr id="23" name="Group 23"/>
          <p:cNvGrpSpPr/>
          <p:nvPr/>
        </p:nvGrpSpPr>
        <p:grpSpPr>
          <a:xfrm>
            <a:off x="13167034" y="9611866"/>
            <a:ext cx="3846631" cy="534334"/>
            <a:chOff x="0" y="0"/>
            <a:chExt cx="1159351" cy="161045"/>
          </a:xfrm>
        </p:grpSpPr>
        <p:sp>
          <p:nvSpPr>
            <p:cNvPr id="24" name="Freeform 2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25" name="TextBox 2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26" name="TextBox 26"/>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Bubble Sort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4449451" y="5811480"/>
          <a:ext cx="308504" cy="1751755"/>
        </p:xfrm>
        <a:graphic>
          <a:graphicData uri="http://schemas.openxmlformats.org/drawingml/2006/table">
            <a:tbl>
              <a:tblPr/>
              <a:tblGrid>
                <a:gridCol w="308504">
                  <a:extLst>
                    <a:ext uri="{9D8B030D-6E8A-4147-A177-3AD203B41FA5}">
                      <a16:colId xmlns:a16="http://schemas.microsoft.com/office/drawing/2014/main" val="20000"/>
                    </a:ext>
                  </a:extLst>
                </a:gridCol>
              </a:tblGrid>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bl>
          </a:graphicData>
        </a:graphic>
      </p:graphicFrame>
      <p:graphicFrame>
        <p:nvGraphicFramePr>
          <p:cNvPr id="8" name="Table 8"/>
          <p:cNvGraphicFramePr>
            <a:graphicFrameLocks noGrp="1"/>
          </p:cNvGraphicFramePr>
          <p:nvPr/>
        </p:nvGraphicFramePr>
        <p:xfrm>
          <a:off x="11942995" y="4612215"/>
          <a:ext cx="308504" cy="3503510"/>
        </p:xfrm>
        <a:graphic>
          <a:graphicData uri="http://schemas.openxmlformats.org/drawingml/2006/table">
            <a:tbl>
              <a:tblPr/>
              <a:tblGrid>
                <a:gridCol w="308504">
                  <a:extLst>
                    <a:ext uri="{9D8B030D-6E8A-4147-A177-3AD203B41FA5}">
                      <a16:colId xmlns:a16="http://schemas.microsoft.com/office/drawing/2014/main" val="20000"/>
                    </a:ext>
                  </a:extLst>
                </a:gridCol>
              </a:tblGrid>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5"/>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6"/>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7"/>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8"/>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9"/>
                  </a:ext>
                </a:extLst>
              </a:tr>
            </a:tbl>
          </a:graphicData>
        </a:graphic>
      </p:graphicFrame>
      <p:sp>
        <p:nvSpPr>
          <p:cNvPr id="9" name="Freeform 9"/>
          <p:cNvSpPr/>
          <p:nvPr/>
        </p:nvSpPr>
        <p:spPr>
          <a:xfrm>
            <a:off x="1135659" y="2929232"/>
            <a:ext cx="10120454" cy="1890418"/>
          </a:xfrm>
          <a:custGeom>
            <a:avLst/>
            <a:gdLst/>
            <a:ahLst/>
            <a:cxnLst/>
            <a:rect l="l" t="t" r="r" b="b"/>
            <a:pathLst>
              <a:path w="10120454" h="1890418">
                <a:moveTo>
                  <a:pt x="0" y="0"/>
                </a:moveTo>
                <a:lnTo>
                  <a:pt x="10120454" y="0"/>
                </a:lnTo>
                <a:lnTo>
                  <a:pt x="10120454" y="1890418"/>
                </a:lnTo>
                <a:lnTo>
                  <a:pt x="0" y="1890418"/>
                </a:lnTo>
                <a:lnTo>
                  <a:pt x="0" y="0"/>
                </a:lnTo>
                <a:close/>
              </a:path>
            </a:pathLst>
          </a:custGeom>
          <a:blipFill>
            <a:blip r:embed="rId8"/>
            <a:stretch>
              <a:fillRect l="-6147" t="-36948" r="-6537" b="-38250"/>
            </a:stretch>
          </a:blipFill>
        </p:spPr>
        <p:txBody>
          <a:bodyPr/>
          <a:lstStyle/>
          <a:p>
            <a:endParaRPr lang="en-PH"/>
          </a:p>
        </p:txBody>
      </p:sp>
      <p:sp>
        <p:nvSpPr>
          <p:cNvPr id="10" name="TextBox 10"/>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11" name="TextBox 11"/>
          <p:cNvSpPr txBox="1"/>
          <p:nvPr/>
        </p:nvSpPr>
        <p:spPr>
          <a:xfrm>
            <a:off x="402046" y="1877010"/>
            <a:ext cx="113192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Pseudocode</a:t>
            </a:r>
          </a:p>
        </p:txBody>
      </p:sp>
      <p:sp>
        <p:nvSpPr>
          <p:cNvPr id="12" name="TextBox 12"/>
          <p:cNvSpPr txBox="1"/>
          <p:nvPr/>
        </p:nvSpPr>
        <p:spPr>
          <a:xfrm>
            <a:off x="402046" y="2643482"/>
            <a:ext cx="1073886"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Eg:</a:t>
            </a:r>
          </a:p>
        </p:txBody>
      </p:sp>
      <p:sp>
        <p:nvSpPr>
          <p:cNvPr id="13" name="TextBox 13"/>
          <p:cNvSpPr txBox="1"/>
          <p:nvPr/>
        </p:nvSpPr>
        <p:spPr>
          <a:xfrm>
            <a:off x="4916836" y="5373837"/>
            <a:ext cx="1504154" cy="343998"/>
          </a:xfrm>
          <a:prstGeom prst="rect">
            <a:avLst/>
          </a:prstGeom>
        </p:spPr>
        <p:txBody>
          <a:bodyPr lIns="0" tIns="0" rIns="0" bIns="0" rtlCol="0" anchor="t">
            <a:spAutoFit/>
          </a:bodyPr>
          <a:lstStyle/>
          <a:p>
            <a:pPr algn="ctr">
              <a:lnSpc>
                <a:spcPts val="2899"/>
              </a:lnSpc>
            </a:pPr>
            <a:r>
              <a:rPr lang="en-US" sz="2071" b="1" i="1">
                <a:solidFill>
                  <a:srgbClr val="000000"/>
                </a:solidFill>
                <a:latin typeface="Canva Sans Bold Italics"/>
                <a:ea typeface="Canva Sans Bold Italics"/>
                <a:cs typeface="Canva Sans Bold Italics"/>
                <a:sym typeface="Canva Sans Bold Italics"/>
              </a:rPr>
              <a:t>StudentList</a:t>
            </a:r>
          </a:p>
        </p:txBody>
      </p:sp>
      <p:sp>
        <p:nvSpPr>
          <p:cNvPr id="14" name="TextBox 14"/>
          <p:cNvSpPr txBox="1"/>
          <p:nvPr/>
        </p:nvSpPr>
        <p:spPr>
          <a:xfrm>
            <a:off x="3993306" y="5930330"/>
            <a:ext cx="370799"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[0]</a:t>
            </a:r>
          </a:p>
        </p:txBody>
      </p:sp>
      <p:sp>
        <p:nvSpPr>
          <p:cNvPr id="15" name="TextBox 15"/>
          <p:cNvSpPr txBox="1"/>
          <p:nvPr/>
        </p:nvSpPr>
        <p:spPr>
          <a:xfrm>
            <a:off x="3976220" y="6569603"/>
            <a:ext cx="325846"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[1]</a:t>
            </a:r>
          </a:p>
        </p:txBody>
      </p:sp>
      <p:sp>
        <p:nvSpPr>
          <p:cNvPr id="16" name="TextBox 16"/>
          <p:cNvSpPr txBox="1"/>
          <p:nvPr/>
        </p:nvSpPr>
        <p:spPr>
          <a:xfrm>
            <a:off x="3993306" y="7253610"/>
            <a:ext cx="333808"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[2]</a:t>
            </a:r>
          </a:p>
        </p:txBody>
      </p:sp>
      <p:sp>
        <p:nvSpPr>
          <p:cNvPr id="17" name="TextBox 17"/>
          <p:cNvSpPr txBox="1"/>
          <p:nvPr/>
        </p:nvSpPr>
        <p:spPr>
          <a:xfrm>
            <a:off x="3967788" y="7896200"/>
            <a:ext cx="342710"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[3]</a:t>
            </a:r>
          </a:p>
        </p:txBody>
      </p:sp>
      <p:sp>
        <p:nvSpPr>
          <p:cNvPr id="18" name="TextBox 18"/>
          <p:cNvSpPr txBox="1"/>
          <p:nvPr/>
        </p:nvSpPr>
        <p:spPr>
          <a:xfrm>
            <a:off x="3976220" y="8538790"/>
            <a:ext cx="350894"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[4]</a:t>
            </a:r>
          </a:p>
        </p:txBody>
      </p:sp>
      <p:sp>
        <p:nvSpPr>
          <p:cNvPr id="19" name="TextBox 19"/>
          <p:cNvSpPr txBox="1"/>
          <p:nvPr/>
        </p:nvSpPr>
        <p:spPr>
          <a:xfrm>
            <a:off x="12312262" y="4174571"/>
            <a:ext cx="1700391" cy="343998"/>
          </a:xfrm>
          <a:prstGeom prst="rect">
            <a:avLst/>
          </a:prstGeom>
        </p:spPr>
        <p:txBody>
          <a:bodyPr lIns="0" tIns="0" rIns="0" bIns="0" rtlCol="0" anchor="t">
            <a:spAutoFit/>
          </a:bodyPr>
          <a:lstStyle/>
          <a:p>
            <a:pPr algn="ctr">
              <a:lnSpc>
                <a:spcPts val="2899"/>
              </a:lnSpc>
            </a:pPr>
            <a:r>
              <a:rPr lang="en-US" sz="2071" b="1" i="1">
                <a:solidFill>
                  <a:srgbClr val="000000"/>
                </a:solidFill>
                <a:latin typeface="Canva Sans Bold Italics"/>
                <a:ea typeface="Canva Sans Bold Italics"/>
                <a:cs typeface="Canva Sans Bold Italics"/>
                <a:sym typeface="Canva Sans Bold Italics"/>
              </a:rPr>
              <a:t>StudentMark</a:t>
            </a:r>
          </a:p>
        </p:txBody>
      </p:sp>
      <p:sp>
        <p:nvSpPr>
          <p:cNvPr id="20" name="TextBox 20"/>
          <p:cNvSpPr txBox="1"/>
          <p:nvPr/>
        </p:nvSpPr>
        <p:spPr>
          <a:xfrm>
            <a:off x="11469764" y="4583640"/>
            <a:ext cx="370799"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[0]</a:t>
            </a:r>
          </a:p>
        </p:txBody>
      </p:sp>
      <p:sp>
        <p:nvSpPr>
          <p:cNvPr id="21" name="TextBox 21"/>
          <p:cNvSpPr txBox="1"/>
          <p:nvPr/>
        </p:nvSpPr>
        <p:spPr>
          <a:xfrm>
            <a:off x="11494812" y="5114925"/>
            <a:ext cx="325846"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[1]</a:t>
            </a:r>
          </a:p>
        </p:txBody>
      </p:sp>
      <p:sp>
        <p:nvSpPr>
          <p:cNvPr id="22" name="TextBox 22"/>
          <p:cNvSpPr txBox="1"/>
          <p:nvPr/>
        </p:nvSpPr>
        <p:spPr>
          <a:xfrm>
            <a:off x="11486850" y="5533218"/>
            <a:ext cx="333808"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[2]</a:t>
            </a:r>
          </a:p>
        </p:txBody>
      </p:sp>
      <p:sp>
        <p:nvSpPr>
          <p:cNvPr id="23" name="TextBox 23"/>
          <p:cNvSpPr txBox="1"/>
          <p:nvPr/>
        </p:nvSpPr>
        <p:spPr>
          <a:xfrm>
            <a:off x="11494812" y="5996066"/>
            <a:ext cx="342710"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[3]</a:t>
            </a:r>
          </a:p>
        </p:txBody>
      </p:sp>
      <p:sp>
        <p:nvSpPr>
          <p:cNvPr id="24" name="TextBox 24"/>
          <p:cNvSpPr txBox="1"/>
          <p:nvPr/>
        </p:nvSpPr>
        <p:spPr>
          <a:xfrm>
            <a:off x="11494812" y="6416264"/>
            <a:ext cx="350894"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[4]</a:t>
            </a:r>
          </a:p>
        </p:txBody>
      </p:sp>
      <p:sp>
        <p:nvSpPr>
          <p:cNvPr id="25" name="TextBox 25"/>
          <p:cNvSpPr txBox="1"/>
          <p:nvPr/>
        </p:nvSpPr>
        <p:spPr>
          <a:xfrm>
            <a:off x="11491992" y="6874562"/>
            <a:ext cx="345530"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[5]</a:t>
            </a:r>
          </a:p>
        </p:txBody>
      </p:sp>
      <p:sp>
        <p:nvSpPr>
          <p:cNvPr id="26" name="TextBox 26"/>
          <p:cNvSpPr txBox="1"/>
          <p:nvPr/>
        </p:nvSpPr>
        <p:spPr>
          <a:xfrm>
            <a:off x="11494812" y="7332859"/>
            <a:ext cx="357861"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[6]</a:t>
            </a:r>
          </a:p>
        </p:txBody>
      </p:sp>
      <p:sp>
        <p:nvSpPr>
          <p:cNvPr id="27" name="TextBox 27"/>
          <p:cNvSpPr txBox="1"/>
          <p:nvPr/>
        </p:nvSpPr>
        <p:spPr>
          <a:xfrm>
            <a:off x="11504876" y="7864088"/>
            <a:ext cx="320482"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[7]</a:t>
            </a:r>
          </a:p>
        </p:txBody>
      </p:sp>
      <p:sp>
        <p:nvSpPr>
          <p:cNvPr id="28" name="TextBox 28"/>
          <p:cNvSpPr txBox="1"/>
          <p:nvPr/>
        </p:nvSpPr>
        <p:spPr>
          <a:xfrm>
            <a:off x="11485440" y="8322386"/>
            <a:ext cx="348350"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[8]</a:t>
            </a:r>
          </a:p>
        </p:txBody>
      </p:sp>
      <p:sp>
        <p:nvSpPr>
          <p:cNvPr id="29" name="TextBox 29"/>
          <p:cNvSpPr txBox="1"/>
          <p:nvPr/>
        </p:nvSpPr>
        <p:spPr>
          <a:xfrm>
            <a:off x="11490057" y="8780683"/>
            <a:ext cx="357087"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[9]</a:t>
            </a:r>
          </a:p>
        </p:txBody>
      </p:sp>
      <p:sp>
        <p:nvSpPr>
          <p:cNvPr id="30" name="Freeform 30"/>
          <p:cNvSpPr/>
          <p:nvPr/>
        </p:nvSpPr>
        <p:spPr>
          <a:xfrm rot="-2762720">
            <a:off x="11113845" y="3359790"/>
            <a:ext cx="782062" cy="977577"/>
          </a:xfrm>
          <a:custGeom>
            <a:avLst/>
            <a:gdLst/>
            <a:ahLst/>
            <a:cxnLst/>
            <a:rect l="l" t="t" r="r" b="b"/>
            <a:pathLst>
              <a:path w="782062" h="977577">
                <a:moveTo>
                  <a:pt x="0" y="0"/>
                </a:moveTo>
                <a:lnTo>
                  <a:pt x="782061" y="0"/>
                </a:lnTo>
                <a:lnTo>
                  <a:pt x="782061" y="977577"/>
                </a:lnTo>
                <a:lnTo>
                  <a:pt x="0" y="9775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31" name="Freeform 31"/>
          <p:cNvSpPr/>
          <p:nvPr/>
        </p:nvSpPr>
        <p:spPr>
          <a:xfrm rot="616120">
            <a:off x="6362638" y="4516309"/>
            <a:ext cx="782062" cy="977577"/>
          </a:xfrm>
          <a:custGeom>
            <a:avLst/>
            <a:gdLst/>
            <a:ahLst/>
            <a:cxnLst/>
            <a:rect l="l" t="t" r="r" b="b"/>
            <a:pathLst>
              <a:path w="782062" h="977577">
                <a:moveTo>
                  <a:pt x="0" y="0"/>
                </a:moveTo>
                <a:lnTo>
                  <a:pt x="782062" y="0"/>
                </a:lnTo>
                <a:lnTo>
                  <a:pt x="782062" y="977577"/>
                </a:lnTo>
                <a:lnTo>
                  <a:pt x="0" y="9775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grpSp>
        <p:nvGrpSpPr>
          <p:cNvPr id="32" name="Group 32"/>
          <p:cNvGrpSpPr/>
          <p:nvPr/>
        </p:nvGrpSpPr>
        <p:grpSpPr>
          <a:xfrm>
            <a:off x="992354" y="9611866"/>
            <a:ext cx="3846631" cy="534334"/>
            <a:chOff x="0" y="0"/>
            <a:chExt cx="1159351" cy="161045"/>
          </a:xfrm>
        </p:grpSpPr>
        <p:sp>
          <p:nvSpPr>
            <p:cNvPr id="33" name="Freeform 33"/>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34" name="TextBox 34"/>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35" name="TextBox 35"/>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Declaring an array</a:t>
            </a:r>
          </a:p>
        </p:txBody>
      </p:sp>
      <p:grpSp>
        <p:nvGrpSpPr>
          <p:cNvPr id="36" name="Group 36"/>
          <p:cNvGrpSpPr/>
          <p:nvPr/>
        </p:nvGrpSpPr>
        <p:grpSpPr>
          <a:xfrm>
            <a:off x="5007046" y="9611866"/>
            <a:ext cx="3846631" cy="534334"/>
            <a:chOff x="0" y="0"/>
            <a:chExt cx="1159351" cy="161045"/>
          </a:xfrm>
        </p:grpSpPr>
        <p:sp>
          <p:nvSpPr>
            <p:cNvPr id="37" name="Freeform 3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38" name="TextBox 3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39" name="TextBox 39"/>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grpSp>
        <p:nvGrpSpPr>
          <p:cNvPr id="40" name="Group 40"/>
          <p:cNvGrpSpPr/>
          <p:nvPr/>
        </p:nvGrpSpPr>
        <p:grpSpPr>
          <a:xfrm>
            <a:off x="9025128" y="9611866"/>
            <a:ext cx="3846631" cy="534334"/>
            <a:chOff x="0" y="0"/>
            <a:chExt cx="1159351" cy="161045"/>
          </a:xfrm>
        </p:grpSpPr>
        <p:sp>
          <p:nvSpPr>
            <p:cNvPr id="41" name="Freeform 4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42" name="TextBox 4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43" name="TextBox 43"/>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grpSp>
        <p:nvGrpSpPr>
          <p:cNvPr id="44" name="Group 44"/>
          <p:cNvGrpSpPr/>
          <p:nvPr/>
        </p:nvGrpSpPr>
        <p:grpSpPr>
          <a:xfrm>
            <a:off x="13167034" y="9611866"/>
            <a:ext cx="3846631" cy="534334"/>
            <a:chOff x="0" y="0"/>
            <a:chExt cx="1159351" cy="161045"/>
          </a:xfrm>
        </p:grpSpPr>
        <p:sp>
          <p:nvSpPr>
            <p:cNvPr id="45" name="Freeform 45"/>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46" name="TextBox 46"/>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47" name="TextBox 47"/>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Bubble Sort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12291151" y="4876852"/>
          <a:ext cx="323068" cy="2804443"/>
        </p:xfrm>
        <a:graphic>
          <a:graphicData uri="http://schemas.openxmlformats.org/drawingml/2006/table">
            <a:tbl>
              <a:tblPr/>
              <a:tblGrid>
                <a:gridCol w="323068">
                  <a:extLst>
                    <a:ext uri="{9D8B030D-6E8A-4147-A177-3AD203B41FA5}">
                      <a16:colId xmlns:a16="http://schemas.microsoft.com/office/drawing/2014/main" val="20000"/>
                    </a:ext>
                  </a:extLst>
                </a:gridCol>
              </a:tblGrid>
              <a:tr h="0">
                <a:tc>
                  <a:txBody>
                    <a:bodyPr/>
                    <a:lstStyle/>
                    <a:p>
                      <a:pPr algn="ctr">
                        <a:lnSpc>
                          <a:spcPts val="273"/>
                        </a:lnSpc>
                        <a:defRPr/>
                      </a:pPr>
                      <a:endParaRPr lang="en-US" sz="1100"/>
                    </a:p>
                  </a:txBody>
                  <a:tcPr marL="148834" marR="148834" marT="148834" marB="148834"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0">
                <a:tc>
                  <a:txBody>
                    <a:bodyPr/>
                    <a:lstStyle/>
                    <a:p>
                      <a:pPr algn="ctr">
                        <a:lnSpc>
                          <a:spcPts val="273"/>
                        </a:lnSpc>
                        <a:defRPr/>
                      </a:pPr>
                      <a:endParaRPr lang="en-US" sz="1100"/>
                    </a:p>
                  </a:txBody>
                  <a:tcPr marL="148834" marR="148834" marT="148834" marB="148834"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0">
                <a:tc>
                  <a:txBody>
                    <a:bodyPr/>
                    <a:lstStyle/>
                    <a:p>
                      <a:pPr algn="ctr">
                        <a:lnSpc>
                          <a:spcPts val="2799"/>
                        </a:lnSpc>
                        <a:defRPr/>
                      </a:pPr>
                      <a:r>
                        <a:rPr lang="en-US" sz="1999" b="1">
                          <a:solidFill>
                            <a:srgbClr val="000000"/>
                          </a:solidFill>
                          <a:latin typeface="Open Sans Bold"/>
                          <a:ea typeface="Open Sans Bold"/>
                          <a:cs typeface="Open Sans Bold"/>
                          <a:sym typeface="Open Sans Bold"/>
                        </a:rPr>
                        <a:t>ALI</a:t>
                      </a:r>
                      <a:endParaRPr lang="en-US" sz="1100"/>
                    </a:p>
                  </a:txBody>
                  <a:tcPr marL="148834" marR="148834" marT="148834" marB="148834"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0">
                <a:tc>
                  <a:txBody>
                    <a:bodyPr/>
                    <a:lstStyle/>
                    <a:p>
                      <a:pPr algn="ctr">
                        <a:lnSpc>
                          <a:spcPts val="273"/>
                        </a:lnSpc>
                        <a:defRPr/>
                      </a:pPr>
                      <a:endParaRPr lang="en-US" sz="1100"/>
                    </a:p>
                  </a:txBody>
                  <a:tcPr marL="148834" marR="148834" marT="148834" marB="148834"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0">
                <a:tc>
                  <a:txBody>
                    <a:bodyPr/>
                    <a:lstStyle/>
                    <a:p>
                      <a:pPr algn="ctr">
                        <a:lnSpc>
                          <a:spcPts val="273"/>
                        </a:lnSpc>
                        <a:defRPr/>
                      </a:pPr>
                      <a:endParaRPr lang="en-US" sz="1100"/>
                    </a:p>
                  </a:txBody>
                  <a:tcPr marL="148834" marR="148834" marT="148834" marB="148834"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bl>
          </a:graphicData>
        </a:graphic>
      </p:graphicFrame>
      <p:sp>
        <p:nvSpPr>
          <p:cNvPr id="8" name="Freeform 8"/>
          <p:cNvSpPr/>
          <p:nvPr/>
        </p:nvSpPr>
        <p:spPr>
          <a:xfrm>
            <a:off x="2862298" y="3339605"/>
            <a:ext cx="6968308" cy="2214268"/>
          </a:xfrm>
          <a:custGeom>
            <a:avLst/>
            <a:gdLst/>
            <a:ahLst/>
            <a:cxnLst/>
            <a:rect l="l" t="t" r="r" b="b"/>
            <a:pathLst>
              <a:path w="6968308" h="2214268">
                <a:moveTo>
                  <a:pt x="0" y="0"/>
                </a:moveTo>
                <a:lnTo>
                  <a:pt x="6968307" y="0"/>
                </a:lnTo>
                <a:lnTo>
                  <a:pt x="6968307" y="2214268"/>
                </a:lnTo>
                <a:lnTo>
                  <a:pt x="0" y="2214268"/>
                </a:lnTo>
                <a:lnTo>
                  <a:pt x="0" y="0"/>
                </a:lnTo>
                <a:close/>
              </a:path>
            </a:pathLst>
          </a:custGeom>
          <a:blipFill>
            <a:blip r:embed="rId8"/>
            <a:stretch>
              <a:fillRect l="-11303" t="-48359" r="-11529" b="-44918"/>
            </a:stretch>
          </a:blipFill>
        </p:spPr>
        <p:txBody>
          <a:bodyPr/>
          <a:lstStyle/>
          <a:p>
            <a:endParaRPr lang="en-PH"/>
          </a:p>
        </p:txBody>
      </p:sp>
      <p:sp>
        <p:nvSpPr>
          <p:cNvPr id="9" name="Freeform 9"/>
          <p:cNvSpPr/>
          <p:nvPr/>
        </p:nvSpPr>
        <p:spPr>
          <a:xfrm>
            <a:off x="2897388" y="6192048"/>
            <a:ext cx="6968308" cy="2236634"/>
          </a:xfrm>
          <a:custGeom>
            <a:avLst/>
            <a:gdLst/>
            <a:ahLst/>
            <a:cxnLst/>
            <a:rect l="l" t="t" r="r" b="b"/>
            <a:pathLst>
              <a:path w="6968308" h="2236634">
                <a:moveTo>
                  <a:pt x="0" y="0"/>
                </a:moveTo>
                <a:lnTo>
                  <a:pt x="6968307" y="0"/>
                </a:lnTo>
                <a:lnTo>
                  <a:pt x="6968307" y="2236634"/>
                </a:lnTo>
                <a:lnTo>
                  <a:pt x="0" y="2236634"/>
                </a:lnTo>
                <a:lnTo>
                  <a:pt x="0" y="0"/>
                </a:lnTo>
                <a:close/>
              </a:path>
            </a:pathLst>
          </a:custGeom>
          <a:blipFill>
            <a:blip r:embed="rId9"/>
            <a:stretch>
              <a:fillRect l="-12467" t="-50415" r="-14837" b="-47895"/>
            </a:stretch>
          </a:blipFill>
        </p:spPr>
        <p:txBody>
          <a:bodyPr/>
          <a:lstStyle/>
          <a:p>
            <a:endParaRPr lang="en-PH"/>
          </a:p>
        </p:txBody>
      </p:sp>
      <p:sp>
        <p:nvSpPr>
          <p:cNvPr id="10" name="TextBox 10"/>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11" name="TextBox 11"/>
          <p:cNvSpPr txBox="1"/>
          <p:nvPr/>
        </p:nvSpPr>
        <p:spPr>
          <a:xfrm>
            <a:off x="402046" y="1877010"/>
            <a:ext cx="113192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Pseudocode</a:t>
            </a:r>
          </a:p>
        </p:txBody>
      </p:sp>
      <p:sp>
        <p:nvSpPr>
          <p:cNvPr id="12" name="TextBox 12"/>
          <p:cNvSpPr txBox="1"/>
          <p:nvPr/>
        </p:nvSpPr>
        <p:spPr>
          <a:xfrm>
            <a:off x="402046" y="2643482"/>
            <a:ext cx="11888812"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Accessing an element in the array using an index value: </a:t>
            </a:r>
          </a:p>
        </p:txBody>
      </p:sp>
      <p:sp>
        <p:nvSpPr>
          <p:cNvPr id="13" name="TextBox 13"/>
          <p:cNvSpPr txBox="1"/>
          <p:nvPr/>
        </p:nvSpPr>
        <p:spPr>
          <a:xfrm>
            <a:off x="12782581" y="4408639"/>
            <a:ext cx="1581534" cy="369750"/>
          </a:xfrm>
          <a:prstGeom prst="rect">
            <a:avLst/>
          </a:prstGeom>
        </p:spPr>
        <p:txBody>
          <a:bodyPr lIns="0" tIns="0" rIns="0" bIns="0" rtlCol="0" anchor="t">
            <a:spAutoFit/>
          </a:bodyPr>
          <a:lstStyle/>
          <a:p>
            <a:pPr algn="ctr">
              <a:lnSpc>
                <a:spcPts val="3049"/>
              </a:lnSpc>
            </a:pPr>
            <a:r>
              <a:rPr lang="en-US" sz="2177" b="1" i="1">
                <a:solidFill>
                  <a:srgbClr val="000000"/>
                </a:solidFill>
                <a:latin typeface="Canva Sans Bold Italics"/>
                <a:ea typeface="Canva Sans Bold Italics"/>
                <a:cs typeface="Canva Sans Bold Italics"/>
                <a:sym typeface="Canva Sans Bold Italics"/>
              </a:rPr>
              <a:t>StudentList</a:t>
            </a:r>
          </a:p>
        </p:txBody>
      </p:sp>
      <p:sp>
        <p:nvSpPr>
          <p:cNvPr id="14" name="TextBox 14"/>
          <p:cNvSpPr txBox="1"/>
          <p:nvPr/>
        </p:nvSpPr>
        <p:spPr>
          <a:xfrm>
            <a:off x="11746309" y="4943746"/>
            <a:ext cx="389875" cy="369750"/>
          </a:xfrm>
          <a:prstGeom prst="rect">
            <a:avLst/>
          </a:prstGeom>
        </p:spPr>
        <p:txBody>
          <a:bodyPr lIns="0" tIns="0" rIns="0" bIns="0" rtlCol="0" anchor="t">
            <a:spAutoFit/>
          </a:bodyPr>
          <a:lstStyle/>
          <a:p>
            <a:pPr algn="ctr">
              <a:lnSpc>
                <a:spcPts val="3049"/>
              </a:lnSpc>
            </a:pPr>
            <a:r>
              <a:rPr lang="en-US" sz="2177" b="1">
                <a:solidFill>
                  <a:srgbClr val="000000"/>
                </a:solidFill>
                <a:latin typeface="Canva Sans Bold"/>
                <a:ea typeface="Canva Sans Bold"/>
                <a:cs typeface="Canva Sans Bold"/>
                <a:sym typeface="Canva Sans Bold"/>
              </a:rPr>
              <a:t>[0]</a:t>
            </a:r>
          </a:p>
        </p:txBody>
      </p:sp>
      <p:sp>
        <p:nvSpPr>
          <p:cNvPr id="15" name="TextBox 15"/>
          <p:cNvSpPr txBox="1"/>
          <p:nvPr/>
        </p:nvSpPr>
        <p:spPr>
          <a:xfrm>
            <a:off x="11793575" y="5665920"/>
            <a:ext cx="342609" cy="369750"/>
          </a:xfrm>
          <a:prstGeom prst="rect">
            <a:avLst/>
          </a:prstGeom>
        </p:spPr>
        <p:txBody>
          <a:bodyPr lIns="0" tIns="0" rIns="0" bIns="0" rtlCol="0" anchor="t">
            <a:spAutoFit/>
          </a:bodyPr>
          <a:lstStyle/>
          <a:p>
            <a:pPr algn="ctr">
              <a:lnSpc>
                <a:spcPts val="3049"/>
              </a:lnSpc>
            </a:pPr>
            <a:r>
              <a:rPr lang="en-US" sz="2177" b="1">
                <a:solidFill>
                  <a:srgbClr val="000000"/>
                </a:solidFill>
                <a:latin typeface="Canva Sans Bold"/>
                <a:ea typeface="Canva Sans Bold"/>
                <a:cs typeface="Canva Sans Bold"/>
                <a:sym typeface="Canva Sans Bold"/>
              </a:rPr>
              <a:t>[1]</a:t>
            </a:r>
          </a:p>
        </p:txBody>
      </p:sp>
      <p:sp>
        <p:nvSpPr>
          <p:cNvPr id="16" name="TextBox 16"/>
          <p:cNvSpPr txBox="1"/>
          <p:nvPr/>
        </p:nvSpPr>
        <p:spPr>
          <a:xfrm>
            <a:off x="11811540" y="6385116"/>
            <a:ext cx="350981" cy="369750"/>
          </a:xfrm>
          <a:prstGeom prst="rect">
            <a:avLst/>
          </a:prstGeom>
        </p:spPr>
        <p:txBody>
          <a:bodyPr lIns="0" tIns="0" rIns="0" bIns="0" rtlCol="0" anchor="t">
            <a:spAutoFit/>
          </a:bodyPr>
          <a:lstStyle/>
          <a:p>
            <a:pPr algn="ctr">
              <a:lnSpc>
                <a:spcPts val="3049"/>
              </a:lnSpc>
            </a:pPr>
            <a:r>
              <a:rPr lang="en-US" sz="2177" b="1">
                <a:solidFill>
                  <a:srgbClr val="000000"/>
                </a:solidFill>
                <a:latin typeface="Canva Sans Bold"/>
                <a:ea typeface="Canva Sans Bold"/>
                <a:cs typeface="Canva Sans Bold"/>
                <a:sym typeface="Canva Sans Bold"/>
              </a:rPr>
              <a:t>[2]</a:t>
            </a:r>
          </a:p>
        </p:txBody>
      </p:sp>
      <p:sp>
        <p:nvSpPr>
          <p:cNvPr id="17" name="TextBox 17"/>
          <p:cNvSpPr txBox="1"/>
          <p:nvPr/>
        </p:nvSpPr>
        <p:spPr>
          <a:xfrm>
            <a:off x="11784709" y="7060764"/>
            <a:ext cx="360341" cy="369750"/>
          </a:xfrm>
          <a:prstGeom prst="rect">
            <a:avLst/>
          </a:prstGeom>
        </p:spPr>
        <p:txBody>
          <a:bodyPr lIns="0" tIns="0" rIns="0" bIns="0" rtlCol="0" anchor="t">
            <a:spAutoFit/>
          </a:bodyPr>
          <a:lstStyle/>
          <a:p>
            <a:pPr algn="ctr">
              <a:lnSpc>
                <a:spcPts val="3049"/>
              </a:lnSpc>
            </a:pPr>
            <a:r>
              <a:rPr lang="en-US" sz="2177" b="1">
                <a:solidFill>
                  <a:srgbClr val="000000"/>
                </a:solidFill>
                <a:latin typeface="Canva Sans Bold"/>
                <a:ea typeface="Canva Sans Bold"/>
                <a:cs typeface="Canva Sans Bold"/>
                <a:sym typeface="Canva Sans Bold"/>
              </a:rPr>
              <a:t>[3]</a:t>
            </a:r>
          </a:p>
        </p:txBody>
      </p:sp>
      <p:sp>
        <p:nvSpPr>
          <p:cNvPr id="18" name="TextBox 18"/>
          <p:cNvSpPr txBox="1"/>
          <p:nvPr/>
        </p:nvSpPr>
        <p:spPr>
          <a:xfrm>
            <a:off x="11793575" y="7736411"/>
            <a:ext cx="368945" cy="369750"/>
          </a:xfrm>
          <a:prstGeom prst="rect">
            <a:avLst/>
          </a:prstGeom>
        </p:spPr>
        <p:txBody>
          <a:bodyPr lIns="0" tIns="0" rIns="0" bIns="0" rtlCol="0" anchor="t">
            <a:spAutoFit/>
          </a:bodyPr>
          <a:lstStyle/>
          <a:p>
            <a:pPr algn="ctr">
              <a:lnSpc>
                <a:spcPts val="3049"/>
              </a:lnSpc>
            </a:pPr>
            <a:r>
              <a:rPr lang="en-US" sz="2177" b="1">
                <a:solidFill>
                  <a:srgbClr val="000000"/>
                </a:solidFill>
                <a:latin typeface="Canva Sans Bold"/>
                <a:ea typeface="Canva Sans Bold"/>
                <a:cs typeface="Canva Sans Bold"/>
                <a:sym typeface="Canva Sans Bold"/>
              </a:rPr>
              <a:t>[4]</a:t>
            </a:r>
          </a:p>
        </p:txBody>
      </p:sp>
      <p:sp>
        <p:nvSpPr>
          <p:cNvPr id="19" name="TextBox 19"/>
          <p:cNvSpPr txBox="1"/>
          <p:nvPr/>
        </p:nvSpPr>
        <p:spPr>
          <a:xfrm>
            <a:off x="11517161" y="8341226"/>
            <a:ext cx="978633" cy="481192"/>
          </a:xfrm>
          <a:prstGeom prst="rect">
            <a:avLst/>
          </a:prstGeom>
        </p:spPr>
        <p:txBody>
          <a:bodyPr lIns="0" tIns="0" rIns="0" bIns="0" rtlCol="0" anchor="t">
            <a:spAutoFit/>
          </a:bodyPr>
          <a:lstStyle/>
          <a:p>
            <a:pPr algn="ctr">
              <a:lnSpc>
                <a:spcPts val="3986"/>
              </a:lnSpc>
            </a:pPr>
            <a:r>
              <a:rPr lang="en-US" sz="2847" b="1" i="1">
                <a:solidFill>
                  <a:srgbClr val="000000"/>
                </a:solidFill>
                <a:latin typeface="Canva Sans Bold Italics"/>
                <a:ea typeface="Canva Sans Bold Italics"/>
                <a:cs typeface="Canva Sans Bold Italics"/>
                <a:sym typeface="Canva Sans Bold Italics"/>
              </a:rPr>
              <a:t>Index</a:t>
            </a:r>
          </a:p>
        </p:txBody>
      </p:sp>
      <p:sp>
        <p:nvSpPr>
          <p:cNvPr id="20" name="TextBox 20"/>
          <p:cNvSpPr txBox="1"/>
          <p:nvPr/>
        </p:nvSpPr>
        <p:spPr>
          <a:xfrm>
            <a:off x="2590611" y="5677698"/>
            <a:ext cx="625758"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Eg:</a:t>
            </a:r>
          </a:p>
        </p:txBody>
      </p:sp>
      <p:sp>
        <p:nvSpPr>
          <p:cNvPr id="21" name="Freeform 21"/>
          <p:cNvSpPr/>
          <p:nvPr/>
        </p:nvSpPr>
        <p:spPr>
          <a:xfrm rot="-6813208" flipH="1">
            <a:off x="10246415" y="6680800"/>
            <a:ext cx="1104252" cy="1380315"/>
          </a:xfrm>
          <a:custGeom>
            <a:avLst/>
            <a:gdLst/>
            <a:ahLst/>
            <a:cxnLst/>
            <a:rect l="l" t="t" r="r" b="b"/>
            <a:pathLst>
              <a:path w="1104252" h="1380315">
                <a:moveTo>
                  <a:pt x="1104252" y="0"/>
                </a:moveTo>
                <a:lnTo>
                  <a:pt x="0" y="0"/>
                </a:lnTo>
                <a:lnTo>
                  <a:pt x="0" y="1380315"/>
                </a:lnTo>
                <a:lnTo>
                  <a:pt x="1104252" y="1380315"/>
                </a:lnTo>
                <a:lnTo>
                  <a:pt x="110425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22" name="Group 22"/>
          <p:cNvGrpSpPr/>
          <p:nvPr/>
        </p:nvGrpSpPr>
        <p:grpSpPr>
          <a:xfrm>
            <a:off x="992354" y="9611866"/>
            <a:ext cx="3846631" cy="534334"/>
            <a:chOff x="0" y="0"/>
            <a:chExt cx="1159351" cy="161045"/>
          </a:xfrm>
        </p:grpSpPr>
        <p:sp>
          <p:nvSpPr>
            <p:cNvPr id="23" name="Freeform 23"/>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24" name="TextBox 24"/>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25" name="TextBox 25"/>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grpSp>
        <p:nvGrpSpPr>
          <p:cNvPr id="26" name="Group 26"/>
          <p:cNvGrpSpPr/>
          <p:nvPr/>
        </p:nvGrpSpPr>
        <p:grpSpPr>
          <a:xfrm>
            <a:off x="5007046" y="9611866"/>
            <a:ext cx="3846631" cy="534334"/>
            <a:chOff x="0" y="0"/>
            <a:chExt cx="1159351" cy="161045"/>
          </a:xfrm>
        </p:grpSpPr>
        <p:sp>
          <p:nvSpPr>
            <p:cNvPr id="27" name="Freeform 2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28" name="TextBox 2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29" name="TextBox 29"/>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Populating an array</a:t>
            </a:r>
          </a:p>
        </p:txBody>
      </p:sp>
      <p:grpSp>
        <p:nvGrpSpPr>
          <p:cNvPr id="30" name="Group 30"/>
          <p:cNvGrpSpPr/>
          <p:nvPr/>
        </p:nvGrpSpPr>
        <p:grpSpPr>
          <a:xfrm>
            <a:off x="9025128" y="9611866"/>
            <a:ext cx="3846631" cy="534334"/>
            <a:chOff x="0" y="0"/>
            <a:chExt cx="1159351" cy="161045"/>
          </a:xfrm>
        </p:grpSpPr>
        <p:sp>
          <p:nvSpPr>
            <p:cNvPr id="31" name="Freeform 3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32" name="TextBox 3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33" name="TextBox 33"/>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grpSp>
        <p:nvGrpSpPr>
          <p:cNvPr id="34" name="Group 34"/>
          <p:cNvGrpSpPr/>
          <p:nvPr/>
        </p:nvGrpSpPr>
        <p:grpSpPr>
          <a:xfrm>
            <a:off x="13167034" y="9611866"/>
            <a:ext cx="3846631" cy="534334"/>
            <a:chOff x="0" y="0"/>
            <a:chExt cx="1159351" cy="161045"/>
          </a:xfrm>
        </p:grpSpPr>
        <p:sp>
          <p:nvSpPr>
            <p:cNvPr id="35" name="Freeform 35"/>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36" name="TextBox 36"/>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37" name="TextBox 37"/>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Bubble Sort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8" name="TextBox 8"/>
          <p:cNvSpPr txBox="1"/>
          <p:nvPr/>
        </p:nvSpPr>
        <p:spPr>
          <a:xfrm>
            <a:off x="402046" y="1877010"/>
            <a:ext cx="113192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Pseudocode</a:t>
            </a:r>
          </a:p>
        </p:txBody>
      </p:sp>
      <p:sp>
        <p:nvSpPr>
          <p:cNvPr id="9" name="TextBox 9"/>
          <p:cNvSpPr txBox="1"/>
          <p:nvPr/>
        </p:nvSpPr>
        <p:spPr>
          <a:xfrm>
            <a:off x="402046" y="2643482"/>
            <a:ext cx="16331307"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Declare an array called MultiplesOfTens that has 10 values. Then, populate the array with the first 10 multiples of 10. </a:t>
            </a:r>
          </a:p>
        </p:txBody>
      </p:sp>
      <p:grpSp>
        <p:nvGrpSpPr>
          <p:cNvPr id="10" name="Group 10"/>
          <p:cNvGrpSpPr/>
          <p:nvPr/>
        </p:nvGrpSpPr>
        <p:grpSpPr>
          <a:xfrm>
            <a:off x="992354"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13" name="TextBox 13"/>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grpSp>
        <p:nvGrpSpPr>
          <p:cNvPr id="14" name="Group 14"/>
          <p:cNvGrpSpPr/>
          <p:nvPr/>
        </p:nvGrpSpPr>
        <p:grpSpPr>
          <a:xfrm>
            <a:off x="5007046" y="9611866"/>
            <a:ext cx="3846631" cy="534334"/>
            <a:chOff x="0" y="0"/>
            <a:chExt cx="1159351" cy="161045"/>
          </a:xfrm>
        </p:grpSpPr>
        <p:sp>
          <p:nvSpPr>
            <p:cNvPr id="15" name="Freeform 15"/>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6" name="TextBox 16"/>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Populating an array</a:t>
            </a:r>
          </a:p>
        </p:txBody>
      </p:sp>
      <p:grpSp>
        <p:nvGrpSpPr>
          <p:cNvPr id="18" name="Group 18"/>
          <p:cNvGrpSpPr/>
          <p:nvPr/>
        </p:nvGrpSpPr>
        <p:grpSpPr>
          <a:xfrm>
            <a:off x="9025128" y="9611866"/>
            <a:ext cx="3846631" cy="534334"/>
            <a:chOff x="0" y="0"/>
            <a:chExt cx="1159351" cy="161045"/>
          </a:xfrm>
        </p:grpSpPr>
        <p:sp>
          <p:nvSpPr>
            <p:cNvPr id="19" name="Freeform 19"/>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20" name="TextBox 20"/>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grpSp>
        <p:nvGrpSpPr>
          <p:cNvPr id="22" name="Group 22"/>
          <p:cNvGrpSpPr/>
          <p:nvPr/>
        </p:nvGrpSpPr>
        <p:grpSpPr>
          <a:xfrm>
            <a:off x="13167034" y="9611866"/>
            <a:ext cx="3846631" cy="534334"/>
            <a:chOff x="0" y="0"/>
            <a:chExt cx="1159351" cy="161045"/>
          </a:xfrm>
        </p:grpSpPr>
        <p:sp>
          <p:nvSpPr>
            <p:cNvPr id="23" name="Freeform 23"/>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24" name="TextBox 24"/>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25" name="TextBox 25"/>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Bubble Sort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13297240" y="4472327"/>
          <a:ext cx="308504" cy="3503510"/>
        </p:xfrm>
        <a:graphic>
          <a:graphicData uri="http://schemas.openxmlformats.org/drawingml/2006/table">
            <a:tbl>
              <a:tblPr/>
              <a:tblGrid>
                <a:gridCol w="308504">
                  <a:extLst>
                    <a:ext uri="{9D8B030D-6E8A-4147-A177-3AD203B41FA5}">
                      <a16:colId xmlns:a16="http://schemas.microsoft.com/office/drawing/2014/main" val="20000"/>
                    </a:ext>
                  </a:extLst>
                </a:gridCol>
              </a:tblGrid>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5"/>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6"/>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7"/>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8"/>
                  </a:ext>
                </a:extLst>
              </a:tr>
              <a:tr h="0">
                <a:tc>
                  <a:txBody>
                    <a:bodyPr/>
                    <a:lstStyle/>
                    <a:p>
                      <a:pPr algn="ctr">
                        <a:lnSpc>
                          <a:spcPts val="260"/>
                        </a:lnSpc>
                        <a:defRPr/>
                      </a:pPr>
                      <a:endParaRPr lang="en-US" sz="1100"/>
                    </a:p>
                  </a:txBody>
                  <a:tcPr marL="141552" marR="141552" marT="141552" marB="1415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9"/>
                  </a:ext>
                </a:extLst>
              </a:tr>
            </a:tbl>
          </a:graphicData>
        </a:graphic>
      </p:graphicFrame>
      <p:sp>
        <p:nvSpPr>
          <p:cNvPr id="8" name="Freeform 8"/>
          <p:cNvSpPr/>
          <p:nvPr/>
        </p:nvSpPr>
        <p:spPr>
          <a:xfrm>
            <a:off x="1528300" y="4555292"/>
            <a:ext cx="10441054" cy="4130164"/>
          </a:xfrm>
          <a:custGeom>
            <a:avLst/>
            <a:gdLst/>
            <a:ahLst/>
            <a:cxnLst/>
            <a:rect l="l" t="t" r="r" b="b"/>
            <a:pathLst>
              <a:path w="10441054" h="4130164">
                <a:moveTo>
                  <a:pt x="0" y="0"/>
                </a:moveTo>
                <a:lnTo>
                  <a:pt x="10441054" y="0"/>
                </a:lnTo>
                <a:lnTo>
                  <a:pt x="10441054" y="4130163"/>
                </a:lnTo>
                <a:lnTo>
                  <a:pt x="0" y="4130163"/>
                </a:lnTo>
                <a:lnTo>
                  <a:pt x="0" y="0"/>
                </a:lnTo>
                <a:close/>
              </a:path>
            </a:pathLst>
          </a:custGeom>
          <a:blipFill>
            <a:blip r:embed="rId8"/>
            <a:stretch>
              <a:fillRect l="-8827" t="-28891" r="-10342" b="-28059"/>
            </a:stretch>
          </a:blipFill>
        </p:spPr>
        <p:txBody>
          <a:bodyPr/>
          <a:lstStyle/>
          <a:p>
            <a:endParaRPr lang="en-PH"/>
          </a:p>
        </p:txBody>
      </p:sp>
      <p:sp>
        <p:nvSpPr>
          <p:cNvPr id="9" name="TextBox 9"/>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10" name="TextBox 10"/>
          <p:cNvSpPr txBox="1"/>
          <p:nvPr/>
        </p:nvSpPr>
        <p:spPr>
          <a:xfrm>
            <a:off x="402046" y="1877010"/>
            <a:ext cx="113192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Pseudocode</a:t>
            </a:r>
          </a:p>
        </p:txBody>
      </p:sp>
      <p:sp>
        <p:nvSpPr>
          <p:cNvPr id="11" name="TextBox 11"/>
          <p:cNvSpPr txBox="1"/>
          <p:nvPr/>
        </p:nvSpPr>
        <p:spPr>
          <a:xfrm>
            <a:off x="402046" y="2643482"/>
            <a:ext cx="16331307"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Declare an array called MultiplesOfTens that has 10 values. Then, populate the array with the first 10 multiples of 10. </a:t>
            </a:r>
          </a:p>
        </p:txBody>
      </p:sp>
      <p:sp>
        <p:nvSpPr>
          <p:cNvPr id="12" name="TextBox 12"/>
          <p:cNvSpPr txBox="1"/>
          <p:nvPr/>
        </p:nvSpPr>
        <p:spPr>
          <a:xfrm>
            <a:off x="13666507" y="4034683"/>
            <a:ext cx="1700391" cy="343998"/>
          </a:xfrm>
          <a:prstGeom prst="rect">
            <a:avLst/>
          </a:prstGeom>
        </p:spPr>
        <p:txBody>
          <a:bodyPr lIns="0" tIns="0" rIns="0" bIns="0" rtlCol="0" anchor="t">
            <a:spAutoFit/>
          </a:bodyPr>
          <a:lstStyle/>
          <a:p>
            <a:pPr algn="ctr">
              <a:lnSpc>
                <a:spcPts val="2899"/>
              </a:lnSpc>
            </a:pPr>
            <a:r>
              <a:rPr lang="en-US" sz="2071" b="1" i="1">
                <a:solidFill>
                  <a:srgbClr val="000000"/>
                </a:solidFill>
                <a:latin typeface="Canva Sans Bold Italics"/>
                <a:ea typeface="Canva Sans Bold Italics"/>
                <a:cs typeface="Canva Sans Bold Italics"/>
                <a:sym typeface="Canva Sans Bold Italics"/>
              </a:rPr>
              <a:t>StudentMark</a:t>
            </a:r>
          </a:p>
        </p:txBody>
      </p:sp>
      <p:sp>
        <p:nvSpPr>
          <p:cNvPr id="13" name="TextBox 13"/>
          <p:cNvSpPr txBox="1"/>
          <p:nvPr/>
        </p:nvSpPr>
        <p:spPr>
          <a:xfrm>
            <a:off x="12824009" y="4443752"/>
            <a:ext cx="370799"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[0]</a:t>
            </a:r>
          </a:p>
        </p:txBody>
      </p:sp>
      <p:sp>
        <p:nvSpPr>
          <p:cNvPr id="14" name="TextBox 14"/>
          <p:cNvSpPr txBox="1"/>
          <p:nvPr/>
        </p:nvSpPr>
        <p:spPr>
          <a:xfrm>
            <a:off x="12849057" y="4975037"/>
            <a:ext cx="325846"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[1]</a:t>
            </a:r>
          </a:p>
        </p:txBody>
      </p:sp>
      <p:sp>
        <p:nvSpPr>
          <p:cNvPr id="15" name="TextBox 15"/>
          <p:cNvSpPr txBox="1"/>
          <p:nvPr/>
        </p:nvSpPr>
        <p:spPr>
          <a:xfrm>
            <a:off x="12841095" y="5393330"/>
            <a:ext cx="333808"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[2]</a:t>
            </a:r>
          </a:p>
        </p:txBody>
      </p:sp>
      <p:sp>
        <p:nvSpPr>
          <p:cNvPr id="16" name="TextBox 16"/>
          <p:cNvSpPr txBox="1"/>
          <p:nvPr/>
        </p:nvSpPr>
        <p:spPr>
          <a:xfrm>
            <a:off x="12849057" y="5856178"/>
            <a:ext cx="342710"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[3]</a:t>
            </a:r>
          </a:p>
        </p:txBody>
      </p:sp>
      <p:sp>
        <p:nvSpPr>
          <p:cNvPr id="17" name="TextBox 17"/>
          <p:cNvSpPr txBox="1"/>
          <p:nvPr/>
        </p:nvSpPr>
        <p:spPr>
          <a:xfrm>
            <a:off x="12849057" y="6276376"/>
            <a:ext cx="350894"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[4]</a:t>
            </a:r>
          </a:p>
        </p:txBody>
      </p:sp>
      <p:sp>
        <p:nvSpPr>
          <p:cNvPr id="18" name="TextBox 18"/>
          <p:cNvSpPr txBox="1"/>
          <p:nvPr/>
        </p:nvSpPr>
        <p:spPr>
          <a:xfrm>
            <a:off x="12846237" y="6734674"/>
            <a:ext cx="345530"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[5]</a:t>
            </a:r>
          </a:p>
        </p:txBody>
      </p:sp>
      <p:sp>
        <p:nvSpPr>
          <p:cNvPr id="19" name="TextBox 19"/>
          <p:cNvSpPr txBox="1"/>
          <p:nvPr/>
        </p:nvSpPr>
        <p:spPr>
          <a:xfrm>
            <a:off x="12849057" y="7192971"/>
            <a:ext cx="357861"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[6]</a:t>
            </a:r>
          </a:p>
        </p:txBody>
      </p:sp>
      <p:sp>
        <p:nvSpPr>
          <p:cNvPr id="20" name="TextBox 20"/>
          <p:cNvSpPr txBox="1"/>
          <p:nvPr/>
        </p:nvSpPr>
        <p:spPr>
          <a:xfrm>
            <a:off x="12859121" y="7724200"/>
            <a:ext cx="320482"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[7]</a:t>
            </a:r>
          </a:p>
        </p:txBody>
      </p:sp>
      <p:sp>
        <p:nvSpPr>
          <p:cNvPr id="21" name="TextBox 21"/>
          <p:cNvSpPr txBox="1"/>
          <p:nvPr/>
        </p:nvSpPr>
        <p:spPr>
          <a:xfrm>
            <a:off x="12839685" y="8182498"/>
            <a:ext cx="348350"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[8]</a:t>
            </a:r>
          </a:p>
        </p:txBody>
      </p:sp>
      <p:sp>
        <p:nvSpPr>
          <p:cNvPr id="22" name="TextBox 22"/>
          <p:cNvSpPr txBox="1"/>
          <p:nvPr/>
        </p:nvSpPr>
        <p:spPr>
          <a:xfrm>
            <a:off x="12844302" y="8640795"/>
            <a:ext cx="357087"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[9]</a:t>
            </a:r>
          </a:p>
        </p:txBody>
      </p:sp>
      <p:sp>
        <p:nvSpPr>
          <p:cNvPr id="23" name="TextBox 23"/>
          <p:cNvSpPr txBox="1"/>
          <p:nvPr/>
        </p:nvSpPr>
        <p:spPr>
          <a:xfrm>
            <a:off x="14355632" y="4443752"/>
            <a:ext cx="322141"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10</a:t>
            </a:r>
          </a:p>
        </p:txBody>
      </p:sp>
      <p:sp>
        <p:nvSpPr>
          <p:cNvPr id="24" name="TextBox 24"/>
          <p:cNvSpPr txBox="1"/>
          <p:nvPr/>
        </p:nvSpPr>
        <p:spPr>
          <a:xfrm>
            <a:off x="14351650" y="4906458"/>
            <a:ext cx="330103"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20</a:t>
            </a:r>
          </a:p>
        </p:txBody>
      </p:sp>
      <p:sp>
        <p:nvSpPr>
          <p:cNvPr id="25" name="TextBox 25"/>
          <p:cNvSpPr txBox="1"/>
          <p:nvPr/>
        </p:nvSpPr>
        <p:spPr>
          <a:xfrm>
            <a:off x="14347227" y="5393330"/>
            <a:ext cx="338950"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30</a:t>
            </a:r>
          </a:p>
        </p:txBody>
      </p:sp>
      <p:sp>
        <p:nvSpPr>
          <p:cNvPr id="26" name="TextBox 26"/>
          <p:cNvSpPr txBox="1"/>
          <p:nvPr/>
        </p:nvSpPr>
        <p:spPr>
          <a:xfrm>
            <a:off x="14343108" y="5856178"/>
            <a:ext cx="347189"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40</a:t>
            </a:r>
          </a:p>
        </p:txBody>
      </p:sp>
      <p:sp>
        <p:nvSpPr>
          <p:cNvPr id="27" name="TextBox 27"/>
          <p:cNvSpPr txBox="1"/>
          <p:nvPr/>
        </p:nvSpPr>
        <p:spPr>
          <a:xfrm>
            <a:off x="14345789" y="6346040"/>
            <a:ext cx="341826"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50</a:t>
            </a:r>
          </a:p>
        </p:txBody>
      </p:sp>
      <p:sp>
        <p:nvSpPr>
          <p:cNvPr id="28" name="TextBox 28"/>
          <p:cNvSpPr txBox="1"/>
          <p:nvPr/>
        </p:nvSpPr>
        <p:spPr>
          <a:xfrm>
            <a:off x="14339652" y="6785288"/>
            <a:ext cx="354101"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60</a:t>
            </a:r>
          </a:p>
        </p:txBody>
      </p:sp>
      <p:sp>
        <p:nvSpPr>
          <p:cNvPr id="29" name="TextBox 29"/>
          <p:cNvSpPr txBox="1"/>
          <p:nvPr/>
        </p:nvSpPr>
        <p:spPr>
          <a:xfrm>
            <a:off x="14358313" y="7243585"/>
            <a:ext cx="316777"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70</a:t>
            </a:r>
          </a:p>
        </p:txBody>
      </p:sp>
      <p:sp>
        <p:nvSpPr>
          <p:cNvPr id="30" name="TextBox 30"/>
          <p:cNvSpPr txBox="1"/>
          <p:nvPr/>
        </p:nvSpPr>
        <p:spPr>
          <a:xfrm>
            <a:off x="14344379" y="7701883"/>
            <a:ext cx="344645"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80</a:t>
            </a:r>
          </a:p>
        </p:txBody>
      </p:sp>
      <p:sp>
        <p:nvSpPr>
          <p:cNvPr id="31" name="TextBox 31"/>
          <p:cNvSpPr txBox="1"/>
          <p:nvPr/>
        </p:nvSpPr>
        <p:spPr>
          <a:xfrm>
            <a:off x="14316752" y="8160181"/>
            <a:ext cx="353382"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90</a:t>
            </a:r>
          </a:p>
        </p:txBody>
      </p:sp>
      <p:sp>
        <p:nvSpPr>
          <p:cNvPr id="32" name="TextBox 32"/>
          <p:cNvSpPr txBox="1"/>
          <p:nvPr/>
        </p:nvSpPr>
        <p:spPr>
          <a:xfrm>
            <a:off x="14240613" y="8640795"/>
            <a:ext cx="505661" cy="343998"/>
          </a:xfrm>
          <a:prstGeom prst="rect">
            <a:avLst/>
          </a:prstGeom>
        </p:spPr>
        <p:txBody>
          <a:bodyPr lIns="0" tIns="0" rIns="0" bIns="0" rtlCol="0" anchor="t">
            <a:spAutoFit/>
          </a:bodyPr>
          <a:lstStyle/>
          <a:p>
            <a:pPr algn="ctr">
              <a:lnSpc>
                <a:spcPts val="2899"/>
              </a:lnSpc>
            </a:pPr>
            <a:r>
              <a:rPr lang="en-US" sz="2071" b="1">
                <a:solidFill>
                  <a:srgbClr val="000000"/>
                </a:solidFill>
                <a:latin typeface="Canva Sans Bold"/>
                <a:ea typeface="Canva Sans Bold"/>
                <a:cs typeface="Canva Sans Bold"/>
                <a:sym typeface="Canva Sans Bold"/>
              </a:rPr>
              <a:t>100</a:t>
            </a:r>
          </a:p>
        </p:txBody>
      </p:sp>
      <p:grpSp>
        <p:nvGrpSpPr>
          <p:cNvPr id="33" name="Group 33"/>
          <p:cNvGrpSpPr/>
          <p:nvPr/>
        </p:nvGrpSpPr>
        <p:grpSpPr>
          <a:xfrm>
            <a:off x="992354" y="9611866"/>
            <a:ext cx="3846631" cy="534334"/>
            <a:chOff x="0" y="0"/>
            <a:chExt cx="1159351" cy="161045"/>
          </a:xfrm>
        </p:grpSpPr>
        <p:sp>
          <p:nvSpPr>
            <p:cNvPr id="34" name="Freeform 3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35" name="TextBox 3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36" name="TextBox 36"/>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grpSp>
        <p:nvGrpSpPr>
          <p:cNvPr id="37" name="Group 37"/>
          <p:cNvGrpSpPr/>
          <p:nvPr/>
        </p:nvGrpSpPr>
        <p:grpSpPr>
          <a:xfrm>
            <a:off x="5007046" y="9611866"/>
            <a:ext cx="3846631" cy="534334"/>
            <a:chOff x="0" y="0"/>
            <a:chExt cx="1159351" cy="161045"/>
          </a:xfrm>
        </p:grpSpPr>
        <p:sp>
          <p:nvSpPr>
            <p:cNvPr id="38" name="Freeform 3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39" name="TextBox 3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40" name="TextBox 40"/>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Populating an array</a:t>
            </a:r>
          </a:p>
        </p:txBody>
      </p:sp>
      <p:grpSp>
        <p:nvGrpSpPr>
          <p:cNvPr id="41" name="Group 41"/>
          <p:cNvGrpSpPr/>
          <p:nvPr/>
        </p:nvGrpSpPr>
        <p:grpSpPr>
          <a:xfrm>
            <a:off x="9025128" y="9611866"/>
            <a:ext cx="3846631" cy="534334"/>
            <a:chOff x="0" y="0"/>
            <a:chExt cx="1159351" cy="161045"/>
          </a:xfrm>
        </p:grpSpPr>
        <p:sp>
          <p:nvSpPr>
            <p:cNvPr id="42" name="Freeform 42"/>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43" name="TextBox 43"/>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44" name="TextBox 44"/>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grpSp>
        <p:nvGrpSpPr>
          <p:cNvPr id="45" name="Group 45"/>
          <p:cNvGrpSpPr/>
          <p:nvPr/>
        </p:nvGrpSpPr>
        <p:grpSpPr>
          <a:xfrm>
            <a:off x="13167034" y="9611866"/>
            <a:ext cx="3846631" cy="534334"/>
            <a:chOff x="0" y="0"/>
            <a:chExt cx="1159351" cy="161045"/>
          </a:xfrm>
        </p:grpSpPr>
        <p:sp>
          <p:nvSpPr>
            <p:cNvPr id="46" name="Freeform 46"/>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47" name="TextBox 47"/>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Bubble Sort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91212" y="9065251"/>
            <a:ext cx="4974376" cy="1174616"/>
            <a:chOff x="0" y="0"/>
            <a:chExt cx="6632502" cy="1566154"/>
          </a:xfrm>
        </p:grpSpPr>
        <p:sp>
          <p:nvSpPr>
            <p:cNvPr id="3" name="AutoShape 3"/>
            <p:cNvSpPr/>
            <p:nvPr/>
          </p:nvSpPr>
          <p:spPr>
            <a:xfrm rot="-10800000">
              <a:off x="783077" y="0"/>
              <a:ext cx="5849425" cy="1566154"/>
            </a:xfrm>
            <a:prstGeom prst="rect">
              <a:avLst/>
            </a:prstGeom>
            <a:solidFill>
              <a:srgbClr val="FAFAFA"/>
            </a:solidFill>
          </p:spPr>
          <p:txBody>
            <a:bodyPr/>
            <a:lstStyle/>
            <a:p>
              <a:endParaRPr lang="en-PH"/>
            </a:p>
          </p:txBody>
        </p:sp>
        <p:sp>
          <p:nvSpPr>
            <p:cNvPr id="4" name="Freeform 4"/>
            <p:cNvSpPr/>
            <p:nvPr/>
          </p:nvSpPr>
          <p:spPr>
            <a:xfrm rot="-10800000">
              <a:off x="0" y="0"/>
              <a:ext cx="1566154" cy="1566154"/>
            </a:xfrm>
            <a:custGeom>
              <a:avLst/>
              <a:gdLst/>
              <a:ahLst/>
              <a:cxnLst/>
              <a:rect l="l" t="t" r="r" b="b"/>
              <a:pathLst>
                <a:path w="1566154" h="1566154">
                  <a:moveTo>
                    <a:pt x="0" y="0"/>
                  </a:moveTo>
                  <a:lnTo>
                    <a:pt x="1566154" y="0"/>
                  </a:lnTo>
                  <a:lnTo>
                    <a:pt x="1566154" y="1566154"/>
                  </a:lnTo>
                  <a:lnTo>
                    <a:pt x="0" y="1566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grpSp>
        <p:nvGrpSpPr>
          <p:cNvPr id="7" name="Group 7"/>
          <p:cNvGrpSpPr/>
          <p:nvPr/>
        </p:nvGrpSpPr>
        <p:grpSpPr>
          <a:xfrm>
            <a:off x="1028700" y="0"/>
            <a:ext cx="5940055" cy="1028700"/>
            <a:chOff x="0" y="0"/>
            <a:chExt cx="2210287" cy="382778"/>
          </a:xfrm>
        </p:grpSpPr>
        <p:sp>
          <p:nvSpPr>
            <p:cNvPr id="8" name="Freeform 8"/>
            <p:cNvSpPr/>
            <p:nvPr/>
          </p:nvSpPr>
          <p:spPr>
            <a:xfrm>
              <a:off x="0" y="0"/>
              <a:ext cx="2210287" cy="382778"/>
            </a:xfrm>
            <a:custGeom>
              <a:avLst/>
              <a:gdLst/>
              <a:ahLst/>
              <a:cxnLst/>
              <a:rect l="l" t="t" r="r" b="b"/>
              <a:pathLst>
                <a:path w="2210287" h="382778">
                  <a:moveTo>
                    <a:pt x="0" y="0"/>
                  </a:moveTo>
                  <a:lnTo>
                    <a:pt x="2210287" y="0"/>
                  </a:lnTo>
                  <a:lnTo>
                    <a:pt x="2210287" y="382778"/>
                  </a:lnTo>
                  <a:lnTo>
                    <a:pt x="0" y="382778"/>
                  </a:lnTo>
                  <a:close/>
                </a:path>
              </a:pathLst>
            </a:custGeom>
            <a:solidFill>
              <a:srgbClr val="642EC7"/>
            </a:solidFill>
          </p:spPr>
          <p:txBody>
            <a:bodyPr/>
            <a:lstStyle/>
            <a:p>
              <a:endParaRPr lang="en-PH"/>
            </a:p>
          </p:txBody>
        </p:sp>
      </p:grpSp>
      <p:grpSp>
        <p:nvGrpSpPr>
          <p:cNvPr id="9" name="Group 9"/>
          <p:cNvGrpSpPr/>
          <p:nvPr/>
        </p:nvGrpSpPr>
        <p:grpSpPr>
          <a:xfrm>
            <a:off x="7955678" y="801482"/>
            <a:ext cx="9303622" cy="7878642"/>
            <a:chOff x="0" y="0"/>
            <a:chExt cx="2450337" cy="2075033"/>
          </a:xfrm>
        </p:grpSpPr>
        <p:sp>
          <p:nvSpPr>
            <p:cNvPr id="10" name="Freeform 10"/>
            <p:cNvSpPr/>
            <p:nvPr/>
          </p:nvSpPr>
          <p:spPr>
            <a:xfrm>
              <a:off x="0" y="0"/>
              <a:ext cx="2450337" cy="2075033"/>
            </a:xfrm>
            <a:custGeom>
              <a:avLst/>
              <a:gdLst/>
              <a:ahLst/>
              <a:cxnLst/>
              <a:rect l="l" t="t" r="r" b="b"/>
              <a:pathLst>
                <a:path w="2450337" h="2075033">
                  <a:moveTo>
                    <a:pt x="42439" y="0"/>
                  </a:moveTo>
                  <a:lnTo>
                    <a:pt x="2407898" y="0"/>
                  </a:lnTo>
                  <a:cubicBezTo>
                    <a:pt x="2431336" y="0"/>
                    <a:pt x="2450337" y="19001"/>
                    <a:pt x="2450337" y="42439"/>
                  </a:cubicBezTo>
                  <a:lnTo>
                    <a:pt x="2450337" y="2032594"/>
                  </a:lnTo>
                  <a:cubicBezTo>
                    <a:pt x="2450337" y="2056033"/>
                    <a:pt x="2431336" y="2075033"/>
                    <a:pt x="2407898" y="2075033"/>
                  </a:cubicBezTo>
                  <a:lnTo>
                    <a:pt x="42439" y="2075033"/>
                  </a:lnTo>
                  <a:cubicBezTo>
                    <a:pt x="19001" y="2075033"/>
                    <a:pt x="0" y="2056033"/>
                    <a:pt x="0" y="2032594"/>
                  </a:cubicBezTo>
                  <a:lnTo>
                    <a:pt x="0" y="42439"/>
                  </a:lnTo>
                  <a:cubicBezTo>
                    <a:pt x="0" y="19001"/>
                    <a:pt x="19001" y="0"/>
                    <a:pt x="42439" y="0"/>
                  </a:cubicBezTo>
                  <a:close/>
                </a:path>
              </a:pathLst>
            </a:custGeom>
            <a:solidFill>
              <a:srgbClr val="FFDE59"/>
            </a:solidFill>
          </p:spPr>
          <p:txBody>
            <a:bodyPr/>
            <a:lstStyle/>
            <a:p>
              <a:endParaRPr lang="en-PH"/>
            </a:p>
          </p:txBody>
        </p:sp>
        <p:sp>
          <p:nvSpPr>
            <p:cNvPr id="11" name="TextBox 11"/>
            <p:cNvSpPr txBox="1"/>
            <p:nvPr/>
          </p:nvSpPr>
          <p:spPr>
            <a:xfrm>
              <a:off x="0" y="-76200"/>
              <a:ext cx="2450337" cy="2151233"/>
            </a:xfrm>
            <a:prstGeom prst="rect">
              <a:avLst/>
            </a:prstGeom>
          </p:spPr>
          <p:txBody>
            <a:bodyPr lIns="50800" tIns="50800" rIns="50800" bIns="50800" rtlCol="0" anchor="ctr"/>
            <a:lstStyle/>
            <a:p>
              <a:pPr algn="ctr">
                <a:lnSpc>
                  <a:spcPts val="2700"/>
                </a:lnSpc>
              </a:pPr>
              <a:endParaRPr/>
            </a:p>
          </p:txBody>
        </p:sp>
      </p:grpSp>
      <p:grpSp>
        <p:nvGrpSpPr>
          <p:cNvPr id="12" name="Group 12"/>
          <p:cNvGrpSpPr/>
          <p:nvPr/>
        </p:nvGrpSpPr>
        <p:grpSpPr>
          <a:xfrm>
            <a:off x="2513714" y="1772063"/>
            <a:ext cx="1485014" cy="1485014"/>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1495"/>
            </a:solidFill>
          </p:spPr>
          <p:txBody>
            <a:bodyPr/>
            <a:lstStyle/>
            <a:p>
              <a:endParaRPr lang="en-PH"/>
            </a:p>
          </p:txBody>
        </p:sp>
      </p:grpSp>
      <p:sp>
        <p:nvSpPr>
          <p:cNvPr id="14" name="Freeform 14"/>
          <p:cNvSpPr/>
          <p:nvPr/>
        </p:nvSpPr>
        <p:spPr>
          <a:xfrm>
            <a:off x="1028700" y="1786160"/>
            <a:ext cx="1485014" cy="1485014"/>
          </a:xfrm>
          <a:custGeom>
            <a:avLst/>
            <a:gdLst/>
            <a:ahLst/>
            <a:cxnLst/>
            <a:rect l="l" t="t" r="r" b="b"/>
            <a:pathLst>
              <a:path w="1485014" h="1485014">
                <a:moveTo>
                  <a:pt x="0" y="0"/>
                </a:moveTo>
                <a:lnTo>
                  <a:pt x="1485014" y="0"/>
                </a:lnTo>
                <a:lnTo>
                  <a:pt x="1485014" y="1485014"/>
                </a:lnTo>
                <a:lnTo>
                  <a:pt x="0" y="1485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5" name="Freeform 15"/>
          <p:cNvSpPr/>
          <p:nvPr/>
        </p:nvSpPr>
        <p:spPr>
          <a:xfrm>
            <a:off x="8887534" y="1483862"/>
            <a:ext cx="6155619" cy="6513882"/>
          </a:xfrm>
          <a:custGeom>
            <a:avLst/>
            <a:gdLst/>
            <a:ahLst/>
            <a:cxnLst/>
            <a:rect l="l" t="t" r="r" b="b"/>
            <a:pathLst>
              <a:path w="6155619" h="6513882">
                <a:moveTo>
                  <a:pt x="0" y="0"/>
                </a:moveTo>
                <a:lnTo>
                  <a:pt x="6155619" y="0"/>
                </a:lnTo>
                <a:lnTo>
                  <a:pt x="6155619" y="6513882"/>
                </a:lnTo>
                <a:lnTo>
                  <a:pt x="0" y="6513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6" name="Freeform 16"/>
          <p:cNvSpPr/>
          <p:nvPr/>
        </p:nvSpPr>
        <p:spPr>
          <a:xfrm rot="-5400000">
            <a:off x="12512381" y="4476382"/>
            <a:ext cx="6761937" cy="693099"/>
          </a:xfrm>
          <a:custGeom>
            <a:avLst/>
            <a:gdLst/>
            <a:ahLst/>
            <a:cxnLst/>
            <a:rect l="l" t="t" r="r" b="b"/>
            <a:pathLst>
              <a:path w="6761937" h="693099">
                <a:moveTo>
                  <a:pt x="0" y="0"/>
                </a:moveTo>
                <a:lnTo>
                  <a:pt x="6761937" y="0"/>
                </a:lnTo>
                <a:lnTo>
                  <a:pt x="6761937" y="693098"/>
                </a:lnTo>
                <a:lnTo>
                  <a:pt x="0" y="6930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7" name="TextBox 17"/>
          <p:cNvSpPr txBox="1"/>
          <p:nvPr/>
        </p:nvSpPr>
        <p:spPr>
          <a:xfrm>
            <a:off x="1028700" y="3636898"/>
            <a:ext cx="6103411" cy="3442595"/>
          </a:xfrm>
          <a:prstGeom prst="rect">
            <a:avLst/>
          </a:prstGeom>
        </p:spPr>
        <p:txBody>
          <a:bodyPr lIns="0" tIns="0" rIns="0" bIns="0" rtlCol="0" anchor="t">
            <a:spAutoFit/>
          </a:bodyPr>
          <a:lstStyle/>
          <a:p>
            <a:pPr marL="0" lvl="0" indent="0" algn="l">
              <a:lnSpc>
                <a:spcPts val="8848"/>
              </a:lnSpc>
              <a:spcBef>
                <a:spcPct val="0"/>
              </a:spcBef>
            </a:pPr>
            <a:r>
              <a:rPr lang="en-US" sz="7900" b="1" spc="-237">
                <a:solidFill>
                  <a:srgbClr val="3F4042"/>
                </a:solidFill>
                <a:latin typeface="Poppins Bold"/>
                <a:ea typeface="Poppins Bold"/>
                <a:cs typeface="Poppins Bold"/>
                <a:sym typeface="Poppins Bold"/>
              </a:rPr>
              <a:t>Data types and structures</a:t>
            </a:r>
          </a:p>
        </p:txBody>
      </p:sp>
      <p:sp>
        <p:nvSpPr>
          <p:cNvPr id="19" name="TextBox 19"/>
          <p:cNvSpPr txBox="1"/>
          <p:nvPr/>
        </p:nvSpPr>
        <p:spPr>
          <a:xfrm>
            <a:off x="11612710" y="8814719"/>
            <a:ext cx="5706233" cy="413190"/>
          </a:xfrm>
          <a:prstGeom prst="rect">
            <a:avLst/>
          </a:prstGeom>
        </p:spPr>
        <p:txBody>
          <a:bodyPr wrap="square" lIns="0" tIns="0" rIns="0" bIns="0" rtlCol="0" anchor="t">
            <a:spAutoFit/>
          </a:bodyPr>
          <a:lstStyle/>
          <a:p>
            <a:pPr marL="0" lvl="0" indent="0" algn="l">
              <a:lnSpc>
                <a:spcPts val="3359"/>
              </a:lnSpc>
            </a:pPr>
            <a:r>
              <a:rPr lang="en-US" sz="2400" b="1" spc="-24" dirty="0">
                <a:solidFill>
                  <a:srgbClr val="FF1495"/>
                </a:solidFill>
                <a:latin typeface="Poppins Bold"/>
                <a:ea typeface="Poppins Bold"/>
                <a:cs typeface="Poppins Bold"/>
                <a:sym typeface="Poppins Bold"/>
              </a:rPr>
              <a:t>AS &amp; A LEVEL COMPUTER SCIENCE 9618</a:t>
            </a:r>
          </a:p>
        </p:txBody>
      </p:sp>
      <p:sp>
        <p:nvSpPr>
          <p:cNvPr id="20" name="TextBox 20"/>
          <p:cNvSpPr txBox="1"/>
          <p:nvPr/>
        </p:nvSpPr>
        <p:spPr>
          <a:xfrm>
            <a:off x="1143618" y="2350212"/>
            <a:ext cx="1255178" cy="338242"/>
          </a:xfrm>
          <a:prstGeom prst="rect">
            <a:avLst/>
          </a:prstGeom>
        </p:spPr>
        <p:txBody>
          <a:bodyPr lIns="0" tIns="0" rIns="0" bIns="0" rtlCol="0" anchor="t">
            <a:spAutoFit/>
          </a:bodyPr>
          <a:lstStyle/>
          <a:p>
            <a:pPr marL="0" lvl="0" indent="0" algn="l">
              <a:lnSpc>
                <a:spcPts val="2575"/>
              </a:lnSpc>
              <a:spcBef>
                <a:spcPct val="0"/>
              </a:spcBef>
            </a:pPr>
            <a:r>
              <a:rPr lang="en-US" sz="2299" b="1" spc="-68">
                <a:solidFill>
                  <a:srgbClr val="FAFAFA"/>
                </a:solidFill>
                <a:latin typeface="Poppins Bold"/>
                <a:ea typeface="Poppins Bold"/>
                <a:cs typeface="Poppins Bold"/>
                <a:sym typeface="Poppins Bold"/>
              </a:rPr>
              <a:t>Chapter</a:t>
            </a:r>
          </a:p>
        </p:txBody>
      </p:sp>
      <p:sp>
        <p:nvSpPr>
          <p:cNvPr id="21" name="TextBox 21"/>
          <p:cNvSpPr txBox="1"/>
          <p:nvPr/>
        </p:nvSpPr>
        <p:spPr>
          <a:xfrm>
            <a:off x="2941808" y="2161892"/>
            <a:ext cx="628824" cy="724024"/>
          </a:xfrm>
          <a:prstGeom prst="rect">
            <a:avLst/>
          </a:prstGeom>
        </p:spPr>
        <p:txBody>
          <a:bodyPr lIns="0" tIns="0" rIns="0" bIns="0" rtlCol="0" anchor="t">
            <a:spAutoFit/>
          </a:bodyPr>
          <a:lstStyle/>
          <a:p>
            <a:pPr marL="0" lvl="0" indent="0" algn="ctr">
              <a:lnSpc>
                <a:spcPts val="5263"/>
              </a:lnSpc>
              <a:spcBef>
                <a:spcPct val="0"/>
              </a:spcBef>
            </a:pPr>
            <a:r>
              <a:rPr lang="en-US" sz="4699" b="1" spc="-140">
                <a:solidFill>
                  <a:srgbClr val="FFDE59"/>
                </a:solidFill>
                <a:latin typeface="Poppins Bold"/>
                <a:ea typeface="Poppins Bold"/>
                <a:cs typeface="Poppins Bold"/>
                <a:sym typeface="Poppins Bold"/>
              </a:rPr>
              <a:t>13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92354" y="9611866"/>
            <a:ext cx="3846631" cy="534334"/>
            <a:chOff x="0" y="0"/>
            <a:chExt cx="1159351" cy="161045"/>
          </a:xfrm>
        </p:grpSpPr>
        <p:sp>
          <p:nvSpPr>
            <p:cNvPr id="8" name="Freeform 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9" name="TextBox 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07046"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9025128" y="9611866"/>
            <a:ext cx="3846631" cy="534334"/>
            <a:chOff x="0" y="0"/>
            <a:chExt cx="1159351" cy="161045"/>
          </a:xfrm>
        </p:grpSpPr>
        <p:sp>
          <p:nvSpPr>
            <p:cNvPr id="14" name="Freeform 1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5" name="TextBox 1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3167034" y="9611866"/>
            <a:ext cx="3846631" cy="534334"/>
            <a:chOff x="0" y="0"/>
            <a:chExt cx="1159351" cy="161045"/>
          </a:xfrm>
        </p:grpSpPr>
        <p:sp>
          <p:nvSpPr>
            <p:cNvPr id="17" name="Freeform 1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8" name="TextBox 1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aphicFrame>
        <p:nvGraphicFramePr>
          <p:cNvPr id="19" name="Table 19"/>
          <p:cNvGraphicFramePr>
            <a:graphicFrameLocks noGrp="1"/>
          </p:cNvGraphicFramePr>
          <p:nvPr/>
        </p:nvGraphicFramePr>
        <p:xfrm>
          <a:off x="10948443" y="4437995"/>
          <a:ext cx="1389712" cy="4771234"/>
        </p:xfrm>
        <a:graphic>
          <a:graphicData uri="http://schemas.openxmlformats.org/drawingml/2006/table">
            <a:tbl>
              <a:tblPr/>
              <a:tblGrid>
                <a:gridCol w="1389712">
                  <a:extLst>
                    <a:ext uri="{9D8B030D-6E8A-4147-A177-3AD203B41FA5}">
                      <a16:colId xmlns:a16="http://schemas.microsoft.com/office/drawing/2014/main" val="20000"/>
                    </a:ext>
                  </a:extLst>
                </a:gridCol>
              </a:tblGrid>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Jeniffer</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Taylor</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Andrew</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Fernando</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Muhammad</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bl>
          </a:graphicData>
        </a:graphic>
      </p:graphicFrame>
      <p:grpSp>
        <p:nvGrpSpPr>
          <p:cNvPr id="20" name="Group 20"/>
          <p:cNvGrpSpPr/>
          <p:nvPr/>
        </p:nvGrpSpPr>
        <p:grpSpPr>
          <a:xfrm>
            <a:off x="3458997" y="6190069"/>
            <a:ext cx="3846631" cy="534334"/>
            <a:chOff x="0" y="0"/>
            <a:chExt cx="1159351" cy="161045"/>
          </a:xfrm>
        </p:grpSpPr>
        <p:sp>
          <p:nvSpPr>
            <p:cNvPr id="21" name="Freeform 2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22" name="TextBox 22"/>
            <p:cNvSpPr txBox="1"/>
            <p:nvPr/>
          </p:nvSpPr>
          <p:spPr>
            <a:xfrm>
              <a:off x="0" y="-28575"/>
              <a:ext cx="1159351" cy="189620"/>
            </a:xfrm>
            <a:prstGeom prst="rect">
              <a:avLst/>
            </a:prstGeom>
          </p:spPr>
          <p:txBody>
            <a:bodyPr lIns="50800" tIns="50800" rIns="50800" bIns="50800" rtlCol="0" anchor="ctr"/>
            <a:lstStyle/>
            <a:p>
              <a:pPr algn="ctr">
                <a:lnSpc>
                  <a:spcPts val="2595"/>
                </a:lnSpc>
              </a:pPr>
              <a:r>
                <a:rPr lang="en-US" sz="1854" b="1">
                  <a:solidFill>
                    <a:srgbClr val="FFFFFF"/>
                  </a:solidFill>
                  <a:latin typeface="Open Sans Bold"/>
                  <a:ea typeface="Open Sans Bold"/>
                  <a:cs typeface="Open Sans Bold"/>
                  <a:sym typeface="Open Sans Bold"/>
                </a:rPr>
                <a:t>???</a:t>
              </a:r>
            </a:p>
          </p:txBody>
        </p:sp>
      </p:grpSp>
      <p:sp>
        <p:nvSpPr>
          <p:cNvPr id="23" name="Freeform 23"/>
          <p:cNvSpPr/>
          <p:nvPr/>
        </p:nvSpPr>
        <p:spPr>
          <a:xfrm rot="2700000">
            <a:off x="7941926" y="5410350"/>
            <a:ext cx="1807872" cy="1945851"/>
          </a:xfrm>
          <a:custGeom>
            <a:avLst/>
            <a:gdLst/>
            <a:ahLst/>
            <a:cxnLst/>
            <a:rect l="l" t="t" r="r" b="b"/>
            <a:pathLst>
              <a:path w="1807872" h="1945851">
                <a:moveTo>
                  <a:pt x="0" y="0"/>
                </a:moveTo>
                <a:lnTo>
                  <a:pt x="1807872" y="0"/>
                </a:lnTo>
                <a:lnTo>
                  <a:pt x="1807872" y="1945851"/>
                </a:lnTo>
                <a:lnTo>
                  <a:pt x="0" y="19458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4" name="TextBox 24"/>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25" name="TextBox 25"/>
          <p:cNvSpPr txBox="1"/>
          <p:nvPr/>
        </p:nvSpPr>
        <p:spPr>
          <a:xfrm>
            <a:off x="402046" y="1877010"/>
            <a:ext cx="113192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Linear Search</a:t>
            </a:r>
          </a:p>
        </p:txBody>
      </p:sp>
      <p:sp>
        <p:nvSpPr>
          <p:cNvPr id="26" name="TextBox 26"/>
          <p:cNvSpPr txBox="1"/>
          <p:nvPr/>
        </p:nvSpPr>
        <p:spPr>
          <a:xfrm>
            <a:off x="402046" y="2643482"/>
            <a:ext cx="16331307"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Problem: Find whether a given value is stored in the array. Eg. Finding a student in the </a:t>
            </a:r>
            <a:r>
              <a:rPr lang="en-US" sz="3000" b="1" i="1">
                <a:solidFill>
                  <a:srgbClr val="000000"/>
                </a:solidFill>
                <a:latin typeface="Open Sans Bold Italics"/>
                <a:ea typeface="Open Sans Bold Italics"/>
                <a:cs typeface="Open Sans Bold Italics"/>
                <a:sym typeface="Open Sans Bold Italics"/>
              </a:rPr>
              <a:t>StudentList </a:t>
            </a:r>
            <a:r>
              <a:rPr lang="en-US" sz="3000">
                <a:solidFill>
                  <a:srgbClr val="000000"/>
                </a:solidFill>
                <a:latin typeface="Open Sans"/>
                <a:ea typeface="Open Sans"/>
                <a:cs typeface="Open Sans"/>
                <a:sym typeface="Open Sans"/>
              </a:rPr>
              <a:t>array. </a:t>
            </a:r>
          </a:p>
        </p:txBody>
      </p:sp>
      <p:sp>
        <p:nvSpPr>
          <p:cNvPr id="27" name="TextBox 27"/>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sp>
        <p:nvSpPr>
          <p:cNvPr id="28" name="TextBox 28"/>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sp>
        <p:nvSpPr>
          <p:cNvPr id="29" name="TextBox 29"/>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Linear Search</a:t>
            </a:r>
          </a:p>
        </p:txBody>
      </p:sp>
      <p:sp>
        <p:nvSpPr>
          <p:cNvPr id="30" name="TextBox 30"/>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Bubble Sort</a:t>
            </a:r>
          </a:p>
        </p:txBody>
      </p:sp>
      <p:sp>
        <p:nvSpPr>
          <p:cNvPr id="31" name="TextBox 31"/>
          <p:cNvSpPr txBox="1"/>
          <p:nvPr/>
        </p:nvSpPr>
        <p:spPr>
          <a:xfrm>
            <a:off x="11310218" y="3846067"/>
            <a:ext cx="2464872" cy="469504"/>
          </a:xfrm>
          <a:prstGeom prst="rect">
            <a:avLst/>
          </a:prstGeom>
        </p:spPr>
        <p:txBody>
          <a:bodyPr lIns="0" tIns="0" rIns="0" bIns="0" rtlCol="0" anchor="t">
            <a:spAutoFit/>
          </a:bodyPr>
          <a:lstStyle/>
          <a:p>
            <a:pPr algn="ctr">
              <a:lnSpc>
                <a:spcPts val="3791"/>
              </a:lnSpc>
            </a:pPr>
            <a:r>
              <a:rPr lang="en-US" sz="2707" b="1" i="1">
                <a:solidFill>
                  <a:srgbClr val="000000"/>
                </a:solidFill>
                <a:latin typeface="Canva Sans Bold Italics"/>
                <a:ea typeface="Canva Sans Bold Italics"/>
                <a:cs typeface="Canva Sans Bold Italics"/>
                <a:sym typeface="Canva Sans Bold Italics"/>
              </a:rPr>
              <a:t>Eg.StudentList</a:t>
            </a:r>
          </a:p>
        </p:txBody>
      </p:sp>
      <p:sp>
        <p:nvSpPr>
          <p:cNvPr id="32" name="TextBox 32"/>
          <p:cNvSpPr txBox="1"/>
          <p:nvPr/>
        </p:nvSpPr>
        <p:spPr>
          <a:xfrm>
            <a:off x="4342098" y="5625851"/>
            <a:ext cx="1985834" cy="469504"/>
          </a:xfrm>
          <a:prstGeom prst="rect">
            <a:avLst/>
          </a:prstGeom>
        </p:spPr>
        <p:txBody>
          <a:bodyPr lIns="0" tIns="0" rIns="0" bIns="0" rtlCol="0" anchor="t">
            <a:spAutoFit/>
          </a:bodyPr>
          <a:lstStyle/>
          <a:p>
            <a:pPr algn="ctr">
              <a:lnSpc>
                <a:spcPts val="3791"/>
              </a:lnSpc>
            </a:pPr>
            <a:r>
              <a:rPr lang="en-US" sz="2707" b="1" i="1">
                <a:solidFill>
                  <a:srgbClr val="000000"/>
                </a:solidFill>
                <a:latin typeface="Canva Sans Bold Italics"/>
                <a:ea typeface="Canva Sans Bold Italics"/>
                <a:cs typeface="Canva Sans Bold Italics"/>
                <a:sym typeface="Canva Sans Bold Italics"/>
              </a:rPr>
              <a:t>NameGiven</a:t>
            </a:r>
          </a:p>
        </p:txBody>
      </p:sp>
      <p:sp>
        <p:nvSpPr>
          <p:cNvPr id="33" name="TextBox 33"/>
          <p:cNvSpPr txBox="1"/>
          <p:nvPr/>
        </p:nvSpPr>
        <p:spPr>
          <a:xfrm>
            <a:off x="10367736" y="4533676"/>
            <a:ext cx="484748"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[0]</a:t>
            </a:r>
          </a:p>
        </p:txBody>
      </p:sp>
      <p:sp>
        <p:nvSpPr>
          <p:cNvPr id="34" name="TextBox 34"/>
          <p:cNvSpPr txBox="1"/>
          <p:nvPr/>
        </p:nvSpPr>
        <p:spPr>
          <a:xfrm>
            <a:off x="10397120" y="5519690"/>
            <a:ext cx="425980"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[1]</a:t>
            </a:r>
          </a:p>
        </p:txBody>
      </p:sp>
      <p:sp>
        <p:nvSpPr>
          <p:cNvPr id="35" name="TextBox 35"/>
          <p:cNvSpPr txBox="1"/>
          <p:nvPr/>
        </p:nvSpPr>
        <p:spPr>
          <a:xfrm>
            <a:off x="10391915" y="6461076"/>
            <a:ext cx="436389"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[2]</a:t>
            </a:r>
          </a:p>
        </p:txBody>
      </p:sp>
      <p:sp>
        <p:nvSpPr>
          <p:cNvPr id="36" name="TextBox 36"/>
          <p:cNvSpPr txBox="1"/>
          <p:nvPr/>
        </p:nvSpPr>
        <p:spPr>
          <a:xfrm>
            <a:off x="10386096" y="7447090"/>
            <a:ext cx="448027"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[3]</a:t>
            </a:r>
          </a:p>
        </p:txBody>
      </p:sp>
      <p:sp>
        <p:nvSpPr>
          <p:cNvPr id="37" name="TextBox 37"/>
          <p:cNvSpPr txBox="1"/>
          <p:nvPr/>
        </p:nvSpPr>
        <p:spPr>
          <a:xfrm>
            <a:off x="10380747" y="8364821"/>
            <a:ext cx="458725"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92354" y="9611866"/>
            <a:ext cx="3846631" cy="534334"/>
            <a:chOff x="0" y="0"/>
            <a:chExt cx="1159351" cy="161045"/>
          </a:xfrm>
        </p:grpSpPr>
        <p:sp>
          <p:nvSpPr>
            <p:cNvPr id="8" name="Freeform 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9" name="TextBox 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07046"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9025128" y="9611866"/>
            <a:ext cx="3846631" cy="534334"/>
            <a:chOff x="0" y="0"/>
            <a:chExt cx="1159351" cy="161045"/>
          </a:xfrm>
        </p:grpSpPr>
        <p:sp>
          <p:nvSpPr>
            <p:cNvPr id="14" name="Freeform 1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5" name="TextBox 1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3167034" y="9611866"/>
            <a:ext cx="3846631" cy="534334"/>
            <a:chOff x="0" y="0"/>
            <a:chExt cx="1159351" cy="161045"/>
          </a:xfrm>
        </p:grpSpPr>
        <p:sp>
          <p:nvSpPr>
            <p:cNvPr id="17" name="Freeform 1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8" name="TextBox 1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19" name="TextBox 19"/>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20" name="TextBox 20"/>
          <p:cNvSpPr txBox="1"/>
          <p:nvPr/>
        </p:nvSpPr>
        <p:spPr>
          <a:xfrm>
            <a:off x="402046" y="1877010"/>
            <a:ext cx="113192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Linear Search</a:t>
            </a:r>
          </a:p>
        </p:txBody>
      </p:sp>
      <p:sp>
        <p:nvSpPr>
          <p:cNvPr id="21" name="TextBox 21"/>
          <p:cNvSpPr txBox="1"/>
          <p:nvPr/>
        </p:nvSpPr>
        <p:spPr>
          <a:xfrm>
            <a:off x="402046" y="2643482"/>
            <a:ext cx="17623096"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Linear search is a simple searching algorithm that iterates through each element in a list or array, sequentially checking for a specific value until it finds a match or reaches the end of the list.</a:t>
            </a:r>
          </a:p>
        </p:txBody>
      </p:sp>
      <p:sp>
        <p:nvSpPr>
          <p:cNvPr id="22" name="TextBox 22"/>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sp>
        <p:nvSpPr>
          <p:cNvPr id="23" name="TextBox 23"/>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sp>
        <p:nvSpPr>
          <p:cNvPr id="24" name="TextBox 24"/>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Linear Search</a:t>
            </a:r>
          </a:p>
        </p:txBody>
      </p:sp>
      <p:sp>
        <p:nvSpPr>
          <p:cNvPr id="25" name="TextBox 25"/>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Bubble Sort</a:t>
            </a:r>
          </a:p>
        </p:txBody>
      </p:sp>
      <p:graphicFrame>
        <p:nvGraphicFramePr>
          <p:cNvPr id="26" name="Table 26"/>
          <p:cNvGraphicFramePr>
            <a:graphicFrameLocks noGrp="1"/>
          </p:cNvGraphicFramePr>
          <p:nvPr/>
        </p:nvGraphicFramePr>
        <p:xfrm>
          <a:off x="7343297" y="4605794"/>
          <a:ext cx="1389712" cy="4771234"/>
        </p:xfrm>
        <a:graphic>
          <a:graphicData uri="http://schemas.openxmlformats.org/drawingml/2006/table">
            <a:tbl>
              <a:tblPr/>
              <a:tblGrid>
                <a:gridCol w="1389712">
                  <a:extLst>
                    <a:ext uri="{9D8B030D-6E8A-4147-A177-3AD203B41FA5}">
                      <a16:colId xmlns:a16="http://schemas.microsoft.com/office/drawing/2014/main" val="20000"/>
                    </a:ext>
                  </a:extLst>
                </a:gridCol>
              </a:tblGrid>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Jeniffer</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Taylor</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Andrew</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Fernando</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898794">
                <a:tc>
                  <a:txBody>
                    <a:bodyPr/>
                    <a:lstStyle/>
                    <a:p>
                      <a:pPr algn="ctr">
                        <a:lnSpc>
                          <a:spcPts val="2719"/>
                        </a:lnSpc>
                        <a:defRPr/>
                      </a:pPr>
                      <a:r>
                        <a:rPr lang="en-US" sz="1942" b="1">
                          <a:solidFill>
                            <a:srgbClr val="000000"/>
                          </a:solidFill>
                          <a:latin typeface="Open Sans Bold"/>
                          <a:ea typeface="Open Sans Bold"/>
                          <a:cs typeface="Open Sans Bold"/>
                          <a:sym typeface="Open Sans Bold"/>
                        </a:rPr>
                        <a:t>Muhammad</a:t>
                      </a:r>
                      <a:endParaRPr lang="en-US" sz="1100"/>
                    </a:p>
                  </a:txBody>
                  <a:tcPr marL="185052" marR="185052" marT="185052" marB="18505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bl>
          </a:graphicData>
        </a:graphic>
      </p:graphicFrame>
      <p:sp>
        <p:nvSpPr>
          <p:cNvPr id="27" name="TextBox 27"/>
          <p:cNvSpPr txBox="1"/>
          <p:nvPr/>
        </p:nvSpPr>
        <p:spPr>
          <a:xfrm>
            <a:off x="7705071" y="4013866"/>
            <a:ext cx="2464872" cy="469504"/>
          </a:xfrm>
          <a:prstGeom prst="rect">
            <a:avLst/>
          </a:prstGeom>
        </p:spPr>
        <p:txBody>
          <a:bodyPr lIns="0" tIns="0" rIns="0" bIns="0" rtlCol="0" anchor="t">
            <a:spAutoFit/>
          </a:bodyPr>
          <a:lstStyle/>
          <a:p>
            <a:pPr algn="ctr">
              <a:lnSpc>
                <a:spcPts val="3791"/>
              </a:lnSpc>
            </a:pPr>
            <a:r>
              <a:rPr lang="en-US" sz="2707" b="1" i="1">
                <a:solidFill>
                  <a:srgbClr val="000000"/>
                </a:solidFill>
                <a:latin typeface="Canva Sans Bold Italics"/>
                <a:ea typeface="Canva Sans Bold Italics"/>
                <a:cs typeface="Canva Sans Bold Italics"/>
                <a:sym typeface="Canva Sans Bold Italics"/>
              </a:rPr>
              <a:t>Eg.StudentList</a:t>
            </a:r>
          </a:p>
        </p:txBody>
      </p:sp>
      <p:sp>
        <p:nvSpPr>
          <p:cNvPr id="28" name="TextBox 28"/>
          <p:cNvSpPr txBox="1"/>
          <p:nvPr/>
        </p:nvSpPr>
        <p:spPr>
          <a:xfrm>
            <a:off x="6762590" y="4701475"/>
            <a:ext cx="484748"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[0]</a:t>
            </a:r>
          </a:p>
        </p:txBody>
      </p:sp>
      <p:sp>
        <p:nvSpPr>
          <p:cNvPr id="29" name="TextBox 29"/>
          <p:cNvSpPr txBox="1"/>
          <p:nvPr/>
        </p:nvSpPr>
        <p:spPr>
          <a:xfrm>
            <a:off x="6791974" y="5687489"/>
            <a:ext cx="425980"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[1]</a:t>
            </a:r>
          </a:p>
        </p:txBody>
      </p:sp>
      <p:sp>
        <p:nvSpPr>
          <p:cNvPr id="30" name="TextBox 30"/>
          <p:cNvSpPr txBox="1"/>
          <p:nvPr/>
        </p:nvSpPr>
        <p:spPr>
          <a:xfrm>
            <a:off x="6786769" y="6628875"/>
            <a:ext cx="436389"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[2]</a:t>
            </a:r>
          </a:p>
        </p:txBody>
      </p:sp>
      <p:sp>
        <p:nvSpPr>
          <p:cNvPr id="31" name="TextBox 31"/>
          <p:cNvSpPr txBox="1"/>
          <p:nvPr/>
        </p:nvSpPr>
        <p:spPr>
          <a:xfrm>
            <a:off x="6780950" y="7614889"/>
            <a:ext cx="448027"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[3]</a:t>
            </a:r>
          </a:p>
        </p:txBody>
      </p:sp>
      <p:sp>
        <p:nvSpPr>
          <p:cNvPr id="32" name="TextBox 32"/>
          <p:cNvSpPr txBox="1"/>
          <p:nvPr/>
        </p:nvSpPr>
        <p:spPr>
          <a:xfrm>
            <a:off x="6775601" y="8532620"/>
            <a:ext cx="458725" cy="469504"/>
          </a:xfrm>
          <a:prstGeom prst="rect">
            <a:avLst/>
          </a:prstGeom>
        </p:spPr>
        <p:txBody>
          <a:bodyPr lIns="0" tIns="0" rIns="0" bIns="0" rtlCol="0" anchor="t">
            <a:spAutoFit/>
          </a:bodyPr>
          <a:lstStyle/>
          <a:p>
            <a:pPr algn="ctr">
              <a:lnSpc>
                <a:spcPts val="3791"/>
              </a:lnSpc>
            </a:pPr>
            <a:r>
              <a:rPr lang="en-US" sz="2707" b="1">
                <a:solidFill>
                  <a:srgbClr val="000000"/>
                </a:solidFill>
                <a:latin typeface="Canva Sans Bold"/>
                <a:ea typeface="Canva Sans Bold"/>
                <a:cs typeface="Canva Sans Bold"/>
                <a:sym typeface="Canva Sans Bold"/>
              </a:rPr>
              <a:t>[4]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92354" y="9611866"/>
            <a:ext cx="3846631" cy="534334"/>
            <a:chOff x="0" y="0"/>
            <a:chExt cx="1159351" cy="161045"/>
          </a:xfrm>
        </p:grpSpPr>
        <p:sp>
          <p:nvSpPr>
            <p:cNvPr id="8" name="Freeform 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9" name="TextBox 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07046"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9025128" y="9611866"/>
            <a:ext cx="3846631" cy="534334"/>
            <a:chOff x="0" y="0"/>
            <a:chExt cx="1159351" cy="161045"/>
          </a:xfrm>
        </p:grpSpPr>
        <p:sp>
          <p:nvSpPr>
            <p:cNvPr id="14" name="Freeform 1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5" name="TextBox 1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3167034" y="9611866"/>
            <a:ext cx="3846631" cy="534334"/>
            <a:chOff x="0" y="0"/>
            <a:chExt cx="1159351" cy="161045"/>
          </a:xfrm>
        </p:grpSpPr>
        <p:sp>
          <p:nvSpPr>
            <p:cNvPr id="17" name="Freeform 1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8" name="TextBox 1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19" name="Freeform 19"/>
          <p:cNvSpPr/>
          <p:nvPr/>
        </p:nvSpPr>
        <p:spPr>
          <a:xfrm>
            <a:off x="6382831" y="1318230"/>
            <a:ext cx="8377103" cy="7825071"/>
          </a:xfrm>
          <a:custGeom>
            <a:avLst/>
            <a:gdLst/>
            <a:ahLst/>
            <a:cxnLst/>
            <a:rect l="l" t="t" r="r" b="b"/>
            <a:pathLst>
              <a:path w="8377103" h="7825071">
                <a:moveTo>
                  <a:pt x="0" y="0"/>
                </a:moveTo>
                <a:lnTo>
                  <a:pt x="8377103" y="0"/>
                </a:lnTo>
                <a:lnTo>
                  <a:pt x="8377103" y="7825071"/>
                </a:lnTo>
                <a:lnTo>
                  <a:pt x="0" y="7825071"/>
                </a:lnTo>
                <a:lnTo>
                  <a:pt x="0" y="0"/>
                </a:lnTo>
                <a:close/>
              </a:path>
            </a:pathLst>
          </a:custGeom>
          <a:blipFill>
            <a:blip r:embed="rId8"/>
            <a:stretch>
              <a:fillRect l="-9809" t="-10089" r="-9232" b="-10220"/>
            </a:stretch>
          </a:blipFill>
        </p:spPr>
        <p:txBody>
          <a:bodyPr/>
          <a:lstStyle/>
          <a:p>
            <a:endParaRPr lang="en-PH"/>
          </a:p>
        </p:txBody>
      </p:sp>
      <p:sp>
        <p:nvSpPr>
          <p:cNvPr id="20" name="TextBox 20"/>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21" name="TextBox 21"/>
          <p:cNvSpPr txBox="1"/>
          <p:nvPr/>
        </p:nvSpPr>
        <p:spPr>
          <a:xfrm>
            <a:off x="2512246" y="4807927"/>
            <a:ext cx="362176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Linear Search</a:t>
            </a:r>
          </a:p>
        </p:txBody>
      </p:sp>
      <p:sp>
        <p:nvSpPr>
          <p:cNvPr id="22" name="TextBox 22"/>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sp>
        <p:nvSpPr>
          <p:cNvPr id="23" name="TextBox 23"/>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sp>
        <p:nvSpPr>
          <p:cNvPr id="24" name="TextBox 24"/>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Linear Search</a:t>
            </a:r>
          </a:p>
        </p:txBody>
      </p:sp>
      <p:sp>
        <p:nvSpPr>
          <p:cNvPr id="25" name="TextBox 25"/>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Bubble Sort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92354" y="9611866"/>
            <a:ext cx="3846631" cy="534334"/>
            <a:chOff x="0" y="0"/>
            <a:chExt cx="1159351" cy="161045"/>
          </a:xfrm>
        </p:grpSpPr>
        <p:sp>
          <p:nvSpPr>
            <p:cNvPr id="8" name="Freeform 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9" name="TextBox 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07046"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9025128" y="9611866"/>
            <a:ext cx="3846631" cy="534334"/>
            <a:chOff x="0" y="0"/>
            <a:chExt cx="1159351" cy="161045"/>
          </a:xfrm>
        </p:grpSpPr>
        <p:sp>
          <p:nvSpPr>
            <p:cNvPr id="14" name="Freeform 1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5" name="TextBox 1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3167034" y="9611866"/>
            <a:ext cx="3846631" cy="534334"/>
            <a:chOff x="0" y="0"/>
            <a:chExt cx="1159351" cy="161045"/>
          </a:xfrm>
        </p:grpSpPr>
        <p:sp>
          <p:nvSpPr>
            <p:cNvPr id="17" name="Freeform 1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8" name="TextBox 1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aphicFrame>
        <p:nvGraphicFramePr>
          <p:cNvPr id="19" name="Table 19"/>
          <p:cNvGraphicFramePr>
            <a:graphicFrameLocks noGrp="1"/>
          </p:cNvGraphicFramePr>
          <p:nvPr/>
        </p:nvGraphicFramePr>
        <p:xfrm>
          <a:off x="5180562" y="4108998"/>
          <a:ext cx="1109844" cy="4849758"/>
        </p:xfrm>
        <a:graphic>
          <a:graphicData uri="http://schemas.openxmlformats.org/drawingml/2006/table">
            <a:tbl>
              <a:tblPr/>
              <a:tblGrid>
                <a:gridCol w="1109844">
                  <a:extLst>
                    <a:ext uri="{9D8B030D-6E8A-4147-A177-3AD203B41FA5}">
                      <a16:colId xmlns:a16="http://schemas.microsoft.com/office/drawing/2014/main" val="20000"/>
                    </a:ext>
                  </a:extLst>
                </a:gridCol>
              </a:tblGrid>
              <a:tr h="808293">
                <a:tc>
                  <a:txBody>
                    <a:bodyPr/>
                    <a:lstStyle/>
                    <a:p>
                      <a:pPr algn="ctr">
                        <a:lnSpc>
                          <a:spcPts val="2373"/>
                        </a:lnSpc>
                        <a:defRPr/>
                      </a:pPr>
                      <a:r>
                        <a:rPr lang="en-US" sz="1695" b="1">
                          <a:solidFill>
                            <a:srgbClr val="000000"/>
                          </a:solidFill>
                          <a:latin typeface="Open Sans Bold"/>
                          <a:ea typeface="Open Sans Bold"/>
                          <a:cs typeface="Open Sans Bold"/>
                          <a:sym typeface="Open Sans Bold"/>
                        </a:rPr>
                        <a:t>45</a:t>
                      </a:r>
                      <a:endParaRPr lang="en-US" sz="1100"/>
                    </a:p>
                  </a:txBody>
                  <a:tcPr marL="179418" marR="179418" marT="179418" marB="179418"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808293">
                <a:tc>
                  <a:txBody>
                    <a:bodyPr/>
                    <a:lstStyle/>
                    <a:p>
                      <a:pPr algn="ctr">
                        <a:lnSpc>
                          <a:spcPts val="2373"/>
                        </a:lnSpc>
                        <a:defRPr/>
                      </a:pPr>
                      <a:r>
                        <a:rPr lang="en-US" sz="1695" b="1">
                          <a:solidFill>
                            <a:srgbClr val="000000"/>
                          </a:solidFill>
                          <a:latin typeface="Open Sans Bold"/>
                          <a:ea typeface="Open Sans Bold"/>
                          <a:cs typeface="Open Sans Bold"/>
                          <a:sym typeface="Open Sans Bold"/>
                        </a:rPr>
                        <a:t>32</a:t>
                      </a:r>
                      <a:endParaRPr lang="en-US" sz="1100"/>
                    </a:p>
                  </a:txBody>
                  <a:tcPr marL="179418" marR="179418" marT="179418" marB="179418"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808293">
                <a:tc>
                  <a:txBody>
                    <a:bodyPr/>
                    <a:lstStyle/>
                    <a:p>
                      <a:pPr algn="ctr">
                        <a:lnSpc>
                          <a:spcPts val="2373"/>
                        </a:lnSpc>
                        <a:defRPr/>
                      </a:pPr>
                      <a:r>
                        <a:rPr lang="en-US" sz="1695" b="1">
                          <a:solidFill>
                            <a:srgbClr val="000000"/>
                          </a:solidFill>
                          <a:latin typeface="Open Sans Bold"/>
                          <a:ea typeface="Open Sans Bold"/>
                          <a:cs typeface="Open Sans Bold"/>
                          <a:sym typeface="Open Sans Bold"/>
                        </a:rPr>
                        <a:t>78</a:t>
                      </a:r>
                      <a:endParaRPr lang="en-US" sz="1100"/>
                    </a:p>
                  </a:txBody>
                  <a:tcPr marL="179418" marR="179418" marT="179418" marB="179418"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808293">
                <a:tc>
                  <a:txBody>
                    <a:bodyPr/>
                    <a:lstStyle/>
                    <a:p>
                      <a:pPr algn="ctr">
                        <a:lnSpc>
                          <a:spcPts val="2373"/>
                        </a:lnSpc>
                        <a:defRPr/>
                      </a:pPr>
                      <a:r>
                        <a:rPr lang="en-US" sz="1695" b="1">
                          <a:solidFill>
                            <a:srgbClr val="000000"/>
                          </a:solidFill>
                          <a:latin typeface="Open Sans Bold"/>
                          <a:ea typeface="Open Sans Bold"/>
                          <a:cs typeface="Open Sans Bold"/>
                          <a:sym typeface="Open Sans Bold"/>
                        </a:rPr>
                        <a:t>12</a:t>
                      </a:r>
                      <a:endParaRPr lang="en-US" sz="1100"/>
                    </a:p>
                  </a:txBody>
                  <a:tcPr marL="179418" marR="179418" marT="179418" marB="179418"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808293">
                <a:tc>
                  <a:txBody>
                    <a:bodyPr/>
                    <a:lstStyle/>
                    <a:p>
                      <a:pPr algn="ctr">
                        <a:lnSpc>
                          <a:spcPts val="2373"/>
                        </a:lnSpc>
                        <a:defRPr/>
                      </a:pPr>
                      <a:r>
                        <a:rPr lang="en-US" sz="1695" b="1">
                          <a:solidFill>
                            <a:srgbClr val="000000"/>
                          </a:solidFill>
                          <a:latin typeface="Open Sans Bold"/>
                          <a:ea typeface="Open Sans Bold"/>
                          <a:cs typeface="Open Sans Bold"/>
                          <a:sym typeface="Open Sans Bold"/>
                        </a:rPr>
                        <a:t>99</a:t>
                      </a:r>
                      <a:endParaRPr lang="en-US" sz="1100"/>
                    </a:p>
                  </a:txBody>
                  <a:tcPr marL="179418" marR="179418" marT="179418" marB="179418"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808293">
                <a:tc>
                  <a:txBody>
                    <a:bodyPr/>
                    <a:lstStyle/>
                    <a:p>
                      <a:pPr algn="ctr">
                        <a:lnSpc>
                          <a:spcPts val="2373"/>
                        </a:lnSpc>
                        <a:defRPr/>
                      </a:pPr>
                      <a:r>
                        <a:rPr lang="en-US" sz="1695" b="1">
                          <a:solidFill>
                            <a:srgbClr val="000000"/>
                          </a:solidFill>
                          <a:latin typeface="Open Sans Bold"/>
                          <a:ea typeface="Open Sans Bold"/>
                          <a:cs typeface="Open Sans Bold"/>
                          <a:sym typeface="Open Sans Bold"/>
                        </a:rPr>
                        <a:t>0</a:t>
                      </a:r>
                      <a:endParaRPr lang="en-US" sz="1100"/>
                    </a:p>
                  </a:txBody>
                  <a:tcPr marL="179418" marR="179418" marT="179418" marB="179418"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graphicFrame>
        <p:nvGraphicFramePr>
          <p:cNvPr id="20" name="Table 20"/>
          <p:cNvGraphicFramePr>
            <a:graphicFrameLocks noGrp="1"/>
          </p:cNvGraphicFramePr>
          <p:nvPr/>
        </p:nvGraphicFramePr>
        <p:xfrm>
          <a:off x="10658582" y="4108998"/>
          <a:ext cx="1109844" cy="4849758"/>
        </p:xfrm>
        <a:graphic>
          <a:graphicData uri="http://schemas.openxmlformats.org/drawingml/2006/table">
            <a:tbl>
              <a:tblPr/>
              <a:tblGrid>
                <a:gridCol w="1109844">
                  <a:extLst>
                    <a:ext uri="{9D8B030D-6E8A-4147-A177-3AD203B41FA5}">
                      <a16:colId xmlns:a16="http://schemas.microsoft.com/office/drawing/2014/main" val="20000"/>
                    </a:ext>
                  </a:extLst>
                </a:gridCol>
              </a:tblGrid>
              <a:tr h="808293">
                <a:tc>
                  <a:txBody>
                    <a:bodyPr/>
                    <a:lstStyle/>
                    <a:p>
                      <a:pPr algn="ctr">
                        <a:lnSpc>
                          <a:spcPts val="2373"/>
                        </a:lnSpc>
                        <a:defRPr/>
                      </a:pPr>
                      <a:r>
                        <a:rPr lang="en-US" sz="1695" b="1">
                          <a:solidFill>
                            <a:srgbClr val="000000"/>
                          </a:solidFill>
                          <a:latin typeface="Open Sans Bold"/>
                          <a:ea typeface="Open Sans Bold"/>
                          <a:cs typeface="Open Sans Bold"/>
                          <a:sym typeface="Open Sans Bold"/>
                        </a:rPr>
                        <a:t>0</a:t>
                      </a:r>
                      <a:endParaRPr lang="en-US" sz="1100"/>
                    </a:p>
                  </a:txBody>
                  <a:tcPr marL="179418" marR="179418" marT="179418" marB="179418"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808293">
                <a:tc>
                  <a:txBody>
                    <a:bodyPr/>
                    <a:lstStyle/>
                    <a:p>
                      <a:pPr algn="ctr">
                        <a:lnSpc>
                          <a:spcPts val="2373"/>
                        </a:lnSpc>
                        <a:defRPr/>
                      </a:pPr>
                      <a:r>
                        <a:rPr lang="en-US" sz="1695" b="1">
                          <a:solidFill>
                            <a:srgbClr val="000000"/>
                          </a:solidFill>
                          <a:latin typeface="Open Sans Bold"/>
                          <a:ea typeface="Open Sans Bold"/>
                          <a:cs typeface="Open Sans Bold"/>
                          <a:sym typeface="Open Sans Bold"/>
                        </a:rPr>
                        <a:t>12</a:t>
                      </a:r>
                      <a:endParaRPr lang="en-US" sz="1100"/>
                    </a:p>
                  </a:txBody>
                  <a:tcPr marL="179418" marR="179418" marT="179418" marB="179418"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808293">
                <a:tc>
                  <a:txBody>
                    <a:bodyPr/>
                    <a:lstStyle/>
                    <a:p>
                      <a:pPr algn="ctr">
                        <a:lnSpc>
                          <a:spcPts val="2373"/>
                        </a:lnSpc>
                        <a:defRPr/>
                      </a:pPr>
                      <a:r>
                        <a:rPr lang="en-US" sz="1695" b="1">
                          <a:solidFill>
                            <a:srgbClr val="000000"/>
                          </a:solidFill>
                          <a:latin typeface="Open Sans Bold"/>
                          <a:ea typeface="Open Sans Bold"/>
                          <a:cs typeface="Open Sans Bold"/>
                          <a:sym typeface="Open Sans Bold"/>
                        </a:rPr>
                        <a:t>32</a:t>
                      </a:r>
                      <a:endParaRPr lang="en-US" sz="1100"/>
                    </a:p>
                  </a:txBody>
                  <a:tcPr marL="179418" marR="179418" marT="179418" marB="179418"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808293">
                <a:tc>
                  <a:txBody>
                    <a:bodyPr/>
                    <a:lstStyle/>
                    <a:p>
                      <a:pPr algn="ctr">
                        <a:lnSpc>
                          <a:spcPts val="2373"/>
                        </a:lnSpc>
                        <a:defRPr/>
                      </a:pPr>
                      <a:r>
                        <a:rPr lang="en-US" sz="1695" b="1">
                          <a:solidFill>
                            <a:srgbClr val="000000"/>
                          </a:solidFill>
                          <a:latin typeface="Open Sans Bold"/>
                          <a:ea typeface="Open Sans Bold"/>
                          <a:cs typeface="Open Sans Bold"/>
                          <a:sym typeface="Open Sans Bold"/>
                        </a:rPr>
                        <a:t>45</a:t>
                      </a:r>
                      <a:endParaRPr lang="en-US" sz="1100"/>
                    </a:p>
                  </a:txBody>
                  <a:tcPr marL="179418" marR="179418" marT="179418" marB="179418"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808293">
                <a:tc>
                  <a:txBody>
                    <a:bodyPr/>
                    <a:lstStyle/>
                    <a:p>
                      <a:pPr algn="ctr">
                        <a:lnSpc>
                          <a:spcPts val="2373"/>
                        </a:lnSpc>
                        <a:defRPr/>
                      </a:pPr>
                      <a:r>
                        <a:rPr lang="en-US" sz="1695" b="1">
                          <a:solidFill>
                            <a:srgbClr val="000000"/>
                          </a:solidFill>
                          <a:latin typeface="Open Sans Bold"/>
                          <a:ea typeface="Open Sans Bold"/>
                          <a:cs typeface="Open Sans Bold"/>
                          <a:sym typeface="Open Sans Bold"/>
                        </a:rPr>
                        <a:t>78</a:t>
                      </a:r>
                      <a:endParaRPr lang="en-US" sz="1100"/>
                    </a:p>
                  </a:txBody>
                  <a:tcPr marL="179418" marR="179418" marT="179418" marB="179418"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808293">
                <a:tc>
                  <a:txBody>
                    <a:bodyPr/>
                    <a:lstStyle/>
                    <a:p>
                      <a:pPr algn="ctr">
                        <a:lnSpc>
                          <a:spcPts val="2373"/>
                        </a:lnSpc>
                        <a:defRPr/>
                      </a:pPr>
                      <a:r>
                        <a:rPr lang="en-US" sz="1695" b="1">
                          <a:solidFill>
                            <a:srgbClr val="000000"/>
                          </a:solidFill>
                          <a:latin typeface="Open Sans Bold"/>
                          <a:ea typeface="Open Sans Bold"/>
                          <a:cs typeface="Open Sans Bold"/>
                          <a:sym typeface="Open Sans Bold"/>
                        </a:rPr>
                        <a:t>99</a:t>
                      </a:r>
                      <a:endParaRPr lang="en-US" sz="1100"/>
                    </a:p>
                  </a:txBody>
                  <a:tcPr marL="179418" marR="179418" marT="179418" marB="179418"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grpSp>
        <p:nvGrpSpPr>
          <p:cNvPr id="21" name="Group 21"/>
          <p:cNvGrpSpPr/>
          <p:nvPr/>
        </p:nvGrpSpPr>
        <p:grpSpPr>
          <a:xfrm>
            <a:off x="8258571" y="5653839"/>
            <a:ext cx="2097952" cy="2097952"/>
            <a:chOff x="0" y="0"/>
            <a:chExt cx="812800" cy="812800"/>
          </a:xfrm>
        </p:grpSpPr>
        <p:sp>
          <p:nvSpPr>
            <p:cNvPr id="22" name="Freeform 22"/>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23" name="TextBox 23"/>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24" name="TextBox 24"/>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25" name="TextBox 25"/>
          <p:cNvSpPr txBox="1"/>
          <p:nvPr/>
        </p:nvSpPr>
        <p:spPr>
          <a:xfrm>
            <a:off x="402046" y="1877010"/>
            <a:ext cx="113192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Bubble Sort - Definition</a:t>
            </a:r>
          </a:p>
        </p:txBody>
      </p:sp>
      <p:sp>
        <p:nvSpPr>
          <p:cNvPr id="26" name="TextBox 26"/>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sp>
        <p:nvSpPr>
          <p:cNvPr id="27" name="TextBox 27"/>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sp>
        <p:nvSpPr>
          <p:cNvPr id="28" name="TextBox 28"/>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sp>
        <p:nvSpPr>
          <p:cNvPr id="29" name="TextBox 29"/>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Bubble Sort</a:t>
            </a:r>
          </a:p>
        </p:txBody>
      </p:sp>
      <p:sp>
        <p:nvSpPr>
          <p:cNvPr id="30" name="TextBox 30"/>
          <p:cNvSpPr txBox="1"/>
          <p:nvPr/>
        </p:nvSpPr>
        <p:spPr>
          <a:xfrm>
            <a:off x="402046" y="2643482"/>
            <a:ext cx="17623096"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Bubble sort is a basic sorting algorithm that repeatedly steps through the list, compares adjacent elements, and swaps them if they are in the wrong order, continuing until the entire list is sorted.</a:t>
            </a:r>
          </a:p>
        </p:txBody>
      </p:sp>
      <p:sp>
        <p:nvSpPr>
          <p:cNvPr id="31" name="TextBox 31"/>
          <p:cNvSpPr txBox="1"/>
          <p:nvPr/>
        </p:nvSpPr>
        <p:spPr>
          <a:xfrm>
            <a:off x="8330510" y="6195893"/>
            <a:ext cx="1588122" cy="880494"/>
          </a:xfrm>
          <a:prstGeom prst="rect">
            <a:avLst/>
          </a:prstGeom>
        </p:spPr>
        <p:txBody>
          <a:bodyPr lIns="0" tIns="0" rIns="0" bIns="0" rtlCol="0" anchor="t">
            <a:spAutoFit/>
          </a:bodyPr>
          <a:lstStyle/>
          <a:p>
            <a:pPr algn="ctr">
              <a:lnSpc>
                <a:spcPts val="3542"/>
              </a:lnSpc>
            </a:pPr>
            <a:r>
              <a:rPr lang="en-US" sz="1967" b="1">
                <a:solidFill>
                  <a:srgbClr val="FAFAFA"/>
                </a:solidFill>
                <a:latin typeface="Poppins Bold"/>
                <a:ea typeface="Poppins Bold"/>
                <a:cs typeface="Poppins Bold"/>
                <a:sym typeface="Poppins Bold"/>
              </a:rPr>
              <a:t>After bubble sort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92354" y="9611866"/>
            <a:ext cx="3846631" cy="534334"/>
            <a:chOff x="0" y="0"/>
            <a:chExt cx="1159351" cy="161045"/>
          </a:xfrm>
        </p:grpSpPr>
        <p:sp>
          <p:nvSpPr>
            <p:cNvPr id="8" name="Freeform 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9" name="TextBox 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07046"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9025128" y="9611866"/>
            <a:ext cx="3846631" cy="534334"/>
            <a:chOff x="0" y="0"/>
            <a:chExt cx="1159351" cy="161045"/>
          </a:xfrm>
        </p:grpSpPr>
        <p:sp>
          <p:nvSpPr>
            <p:cNvPr id="14" name="Freeform 1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5" name="TextBox 1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3167034" y="9611866"/>
            <a:ext cx="3846631" cy="534334"/>
            <a:chOff x="0" y="0"/>
            <a:chExt cx="1159351" cy="161045"/>
          </a:xfrm>
        </p:grpSpPr>
        <p:sp>
          <p:nvSpPr>
            <p:cNvPr id="17" name="Freeform 1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8" name="TextBox 1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aphicFrame>
        <p:nvGraphicFramePr>
          <p:cNvPr id="19" name="Table 19"/>
          <p:cNvGraphicFramePr>
            <a:graphicFrameLocks noGrp="1"/>
          </p:cNvGraphicFramePr>
          <p:nvPr/>
        </p:nvGraphicFramePr>
        <p:xfrm>
          <a:off x="974681" y="3480910"/>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sp>
        <p:nvSpPr>
          <p:cNvPr id="20" name="TextBox 20"/>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21" name="TextBox 21"/>
          <p:cNvSpPr txBox="1"/>
          <p:nvPr/>
        </p:nvSpPr>
        <p:spPr>
          <a:xfrm>
            <a:off x="402046" y="1877010"/>
            <a:ext cx="113192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Bubble Sort - Intuition</a:t>
            </a:r>
          </a:p>
        </p:txBody>
      </p:sp>
      <p:sp>
        <p:nvSpPr>
          <p:cNvPr id="22" name="TextBox 22"/>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sp>
        <p:nvSpPr>
          <p:cNvPr id="23" name="TextBox 23"/>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sp>
        <p:nvSpPr>
          <p:cNvPr id="24" name="TextBox 24"/>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sp>
        <p:nvSpPr>
          <p:cNvPr id="25" name="TextBox 25"/>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Bubble Sort</a:t>
            </a:r>
          </a:p>
        </p:txBody>
      </p:sp>
      <p:sp>
        <p:nvSpPr>
          <p:cNvPr id="26" name="TextBox 26"/>
          <p:cNvSpPr txBox="1"/>
          <p:nvPr/>
        </p:nvSpPr>
        <p:spPr>
          <a:xfrm>
            <a:off x="402046" y="2643482"/>
            <a:ext cx="17623096"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Compare adjacent elements, swap values if needed, eg:</a:t>
            </a:r>
          </a:p>
        </p:txBody>
      </p:sp>
      <p:grpSp>
        <p:nvGrpSpPr>
          <p:cNvPr id="27" name="Group 27"/>
          <p:cNvGrpSpPr/>
          <p:nvPr/>
        </p:nvGrpSpPr>
        <p:grpSpPr>
          <a:xfrm>
            <a:off x="2119415" y="5414304"/>
            <a:ext cx="1600562" cy="1600562"/>
            <a:chOff x="0" y="0"/>
            <a:chExt cx="812800" cy="812800"/>
          </a:xfrm>
        </p:grpSpPr>
        <p:sp>
          <p:nvSpPr>
            <p:cNvPr id="28" name="Freeform 2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29" name="TextBox 29"/>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2174299" y="5824806"/>
            <a:ext cx="1211604" cy="674784"/>
          </a:xfrm>
          <a:prstGeom prst="rect">
            <a:avLst/>
          </a:prstGeom>
        </p:spPr>
        <p:txBody>
          <a:bodyPr lIns="0" tIns="0" rIns="0" bIns="0" rtlCol="0" anchor="t">
            <a:spAutoFit/>
          </a:bodyPr>
          <a:lstStyle/>
          <a:p>
            <a:pPr algn="ctr">
              <a:lnSpc>
                <a:spcPts val="2702"/>
              </a:lnSpc>
            </a:pPr>
            <a:r>
              <a:rPr lang="en-US" sz="1501" b="1">
                <a:solidFill>
                  <a:srgbClr val="FAFAFA"/>
                </a:solidFill>
                <a:latin typeface="Poppins Bold"/>
                <a:ea typeface="Poppins Bold"/>
                <a:cs typeface="Poppins Bold"/>
                <a:sym typeface="Poppins Bold"/>
              </a:rPr>
              <a:t>45 &gt; 32,</a:t>
            </a:r>
          </a:p>
          <a:p>
            <a:pPr algn="ctr">
              <a:lnSpc>
                <a:spcPts val="2702"/>
              </a:lnSpc>
            </a:pPr>
            <a:r>
              <a:rPr lang="en-US" sz="1501" b="1">
                <a:solidFill>
                  <a:srgbClr val="FAFAFA"/>
                </a:solidFill>
                <a:latin typeface="Poppins Bold"/>
                <a:ea typeface="Poppins Bold"/>
                <a:cs typeface="Poppins Bold"/>
                <a:sym typeface="Poppins Bold"/>
              </a:rPr>
              <a:t>Swap</a:t>
            </a:r>
          </a:p>
        </p:txBody>
      </p:sp>
      <p:graphicFrame>
        <p:nvGraphicFramePr>
          <p:cNvPr id="31" name="Table 31"/>
          <p:cNvGraphicFramePr>
            <a:graphicFrameLocks noGrp="1"/>
          </p:cNvGraphicFramePr>
          <p:nvPr/>
        </p:nvGraphicFramePr>
        <p:xfrm>
          <a:off x="3764154" y="3480910"/>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grpSp>
        <p:nvGrpSpPr>
          <p:cNvPr id="32" name="Group 32"/>
          <p:cNvGrpSpPr/>
          <p:nvPr/>
        </p:nvGrpSpPr>
        <p:grpSpPr>
          <a:xfrm>
            <a:off x="4974855" y="5414304"/>
            <a:ext cx="1600562" cy="1600562"/>
            <a:chOff x="0" y="0"/>
            <a:chExt cx="812800" cy="812800"/>
          </a:xfrm>
        </p:grpSpPr>
        <p:sp>
          <p:nvSpPr>
            <p:cNvPr id="33" name="Freeform 3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34" name="TextBox 34"/>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35" name="TextBox 35"/>
          <p:cNvSpPr txBox="1"/>
          <p:nvPr/>
        </p:nvSpPr>
        <p:spPr>
          <a:xfrm>
            <a:off x="5029739" y="5824806"/>
            <a:ext cx="1211604" cy="674784"/>
          </a:xfrm>
          <a:prstGeom prst="rect">
            <a:avLst/>
          </a:prstGeom>
        </p:spPr>
        <p:txBody>
          <a:bodyPr lIns="0" tIns="0" rIns="0" bIns="0" rtlCol="0" anchor="t">
            <a:spAutoFit/>
          </a:bodyPr>
          <a:lstStyle/>
          <a:p>
            <a:pPr algn="ctr">
              <a:lnSpc>
                <a:spcPts val="2702"/>
              </a:lnSpc>
            </a:pPr>
            <a:r>
              <a:rPr lang="en-US" sz="1501" b="1">
                <a:solidFill>
                  <a:srgbClr val="FAFAFA"/>
                </a:solidFill>
                <a:latin typeface="Poppins Bold"/>
                <a:ea typeface="Poppins Bold"/>
                <a:cs typeface="Poppins Bold"/>
                <a:sym typeface="Poppins Bold"/>
              </a:rPr>
              <a:t>45 &lt; 78,</a:t>
            </a:r>
          </a:p>
          <a:p>
            <a:pPr algn="ctr">
              <a:lnSpc>
                <a:spcPts val="2702"/>
              </a:lnSpc>
            </a:pPr>
            <a:r>
              <a:rPr lang="en-US" sz="1501" b="1">
                <a:solidFill>
                  <a:srgbClr val="FAFAFA"/>
                </a:solidFill>
                <a:latin typeface="Poppins Bold"/>
                <a:ea typeface="Poppins Bold"/>
                <a:cs typeface="Poppins Bold"/>
                <a:sym typeface="Poppins Bold"/>
              </a:rPr>
              <a:t>No Swap</a:t>
            </a:r>
          </a:p>
        </p:txBody>
      </p:sp>
      <p:graphicFrame>
        <p:nvGraphicFramePr>
          <p:cNvPr id="36" name="Table 36"/>
          <p:cNvGraphicFramePr>
            <a:graphicFrameLocks noGrp="1"/>
          </p:cNvGraphicFramePr>
          <p:nvPr/>
        </p:nvGraphicFramePr>
        <p:xfrm>
          <a:off x="6823067" y="3480910"/>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grpSp>
        <p:nvGrpSpPr>
          <p:cNvPr id="37" name="Group 37"/>
          <p:cNvGrpSpPr/>
          <p:nvPr/>
        </p:nvGrpSpPr>
        <p:grpSpPr>
          <a:xfrm>
            <a:off x="8079735" y="5414304"/>
            <a:ext cx="1600562" cy="1600562"/>
            <a:chOff x="0" y="0"/>
            <a:chExt cx="812800" cy="812800"/>
          </a:xfrm>
        </p:grpSpPr>
        <p:sp>
          <p:nvSpPr>
            <p:cNvPr id="38" name="Freeform 3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39" name="TextBox 39"/>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40" name="TextBox 40"/>
          <p:cNvSpPr txBox="1"/>
          <p:nvPr/>
        </p:nvSpPr>
        <p:spPr>
          <a:xfrm>
            <a:off x="8134618" y="5824806"/>
            <a:ext cx="1211604" cy="674784"/>
          </a:xfrm>
          <a:prstGeom prst="rect">
            <a:avLst/>
          </a:prstGeom>
        </p:spPr>
        <p:txBody>
          <a:bodyPr lIns="0" tIns="0" rIns="0" bIns="0" rtlCol="0" anchor="t">
            <a:spAutoFit/>
          </a:bodyPr>
          <a:lstStyle/>
          <a:p>
            <a:pPr algn="ctr">
              <a:lnSpc>
                <a:spcPts val="2702"/>
              </a:lnSpc>
            </a:pPr>
            <a:r>
              <a:rPr lang="en-US" sz="1501" b="1">
                <a:solidFill>
                  <a:srgbClr val="FAFAFA"/>
                </a:solidFill>
                <a:latin typeface="Poppins Bold"/>
                <a:ea typeface="Poppins Bold"/>
                <a:cs typeface="Poppins Bold"/>
                <a:sym typeface="Poppins Bold"/>
              </a:rPr>
              <a:t> 78 &gt; 12,</a:t>
            </a:r>
          </a:p>
          <a:p>
            <a:pPr algn="ctr">
              <a:lnSpc>
                <a:spcPts val="2702"/>
              </a:lnSpc>
            </a:pPr>
            <a:r>
              <a:rPr lang="en-US" sz="1501" b="1">
                <a:solidFill>
                  <a:srgbClr val="FAFAFA"/>
                </a:solidFill>
                <a:latin typeface="Poppins Bold"/>
                <a:ea typeface="Poppins Bold"/>
                <a:cs typeface="Poppins Bold"/>
                <a:sym typeface="Poppins Bold"/>
              </a:rPr>
              <a:t> Swap</a:t>
            </a:r>
          </a:p>
        </p:txBody>
      </p:sp>
      <p:graphicFrame>
        <p:nvGraphicFramePr>
          <p:cNvPr id="41" name="Table 41"/>
          <p:cNvGraphicFramePr>
            <a:graphicFrameLocks noGrp="1"/>
          </p:cNvGraphicFramePr>
          <p:nvPr/>
        </p:nvGraphicFramePr>
        <p:xfrm>
          <a:off x="9870797" y="3480910"/>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grpSp>
        <p:nvGrpSpPr>
          <p:cNvPr id="42" name="Group 42"/>
          <p:cNvGrpSpPr/>
          <p:nvPr/>
        </p:nvGrpSpPr>
        <p:grpSpPr>
          <a:xfrm>
            <a:off x="11171553" y="5414304"/>
            <a:ext cx="1600562" cy="1600562"/>
            <a:chOff x="0" y="0"/>
            <a:chExt cx="812800" cy="812800"/>
          </a:xfrm>
        </p:grpSpPr>
        <p:sp>
          <p:nvSpPr>
            <p:cNvPr id="43" name="Freeform 4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44" name="TextBox 44"/>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45" name="TextBox 45"/>
          <p:cNvSpPr txBox="1"/>
          <p:nvPr/>
        </p:nvSpPr>
        <p:spPr>
          <a:xfrm>
            <a:off x="11226436" y="5824806"/>
            <a:ext cx="1211604" cy="674784"/>
          </a:xfrm>
          <a:prstGeom prst="rect">
            <a:avLst/>
          </a:prstGeom>
        </p:spPr>
        <p:txBody>
          <a:bodyPr lIns="0" tIns="0" rIns="0" bIns="0" rtlCol="0" anchor="t">
            <a:spAutoFit/>
          </a:bodyPr>
          <a:lstStyle/>
          <a:p>
            <a:pPr algn="ctr">
              <a:lnSpc>
                <a:spcPts val="2702"/>
              </a:lnSpc>
            </a:pPr>
            <a:r>
              <a:rPr lang="en-US" sz="1501" b="1">
                <a:solidFill>
                  <a:srgbClr val="FAFAFA"/>
                </a:solidFill>
                <a:latin typeface="Poppins Bold"/>
                <a:ea typeface="Poppins Bold"/>
                <a:cs typeface="Poppins Bold"/>
                <a:sym typeface="Poppins Bold"/>
              </a:rPr>
              <a:t> 78 &lt; 99,</a:t>
            </a:r>
          </a:p>
          <a:p>
            <a:pPr algn="ctr">
              <a:lnSpc>
                <a:spcPts val="2702"/>
              </a:lnSpc>
            </a:pPr>
            <a:r>
              <a:rPr lang="en-US" sz="1501" b="1">
                <a:solidFill>
                  <a:srgbClr val="FAFAFA"/>
                </a:solidFill>
                <a:latin typeface="Poppins Bold"/>
                <a:ea typeface="Poppins Bold"/>
                <a:cs typeface="Poppins Bold"/>
                <a:sym typeface="Poppins Bold"/>
              </a:rPr>
              <a:t> No Swap</a:t>
            </a:r>
          </a:p>
        </p:txBody>
      </p:sp>
      <p:graphicFrame>
        <p:nvGraphicFramePr>
          <p:cNvPr id="46" name="Table 46"/>
          <p:cNvGraphicFramePr>
            <a:graphicFrameLocks noGrp="1"/>
          </p:cNvGraphicFramePr>
          <p:nvPr/>
        </p:nvGraphicFramePr>
        <p:xfrm>
          <a:off x="12962615" y="3480910"/>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grpSp>
        <p:nvGrpSpPr>
          <p:cNvPr id="47" name="Group 47"/>
          <p:cNvGrpSpPr/>
          <p:nvPr/>
        </p:nvGrpSpPr>
        <p:grpSpPr>
          <a:xfrm>
            <a:off x="14196696" y="5448006"/>
            <a:ext cx="1600562" cy="1600562"/>
            <a:chOff x="0" y="0"/>
            <a:chExt cx="812800" cy="812800"/>
          </a:xfrm>
        </p:grpSpPr>
        <p:sp>
          <p:nvSpPr>
            <p:cNvPr id="48" name="Freeform 4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49" name="TextBox 49"/>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50" name="TextBox 50"/>
          <p:cNvSpPr txBox="1"/>
          <p:nvPr/>
        </p:nvSpPr>
        <p:spPr>
          <a:xfrm>
            <a:off x="14251579" y="5858507"/>
            <a:ext cx="1211604" cy="674784"/>
          </a:xfrm>
          <a:prstGeom prst="rect">
            <a:avLst/>
          </a:prstGeom>
        </p:spPr>
        <p:txBody>
          <a:bodyPr lIns="0" tIns="0" rIns="0" bIns="0" rtlCol="0" anchor="t">
            <a:spAutoFit/>
          </a:bodyPr>
          <a:lstStyle/>
          <a:p>
            <a:pPr algn="ctr">
              <a:lnSpc>
                <a:spcPts val="2702"/>
              </a:lnSpc>
            </a:pPr>
            <a:r>
              <a:rPr lang="en-US" sz="1501" b="1">
                <a:solidFill>
                  <a:srgbClr val="FAFAFA"/>
                </a:solidFill>
                <a:latin typeface="Poppins Bold"/>
                <a:ea typeface="Poppins Bold"/>
                <a:cs typeface="Poppins Bold"/>
                <a:sym typeface="Poppins Bold"/>
              </a:rPr>
              <a:t> 78 &lt; 99,</a:t>
            </a:r>
          </a:p>
          <a:p>
            <a:pPr algn="ctr">
              <a:lnSpc>
                <a:spcPts val="2702"/>
              </a:lnSpc>
            </a:pPr>
            <a:r>
              <a:rPr lang="en-US" sz="1501" b="1">
                <a:solidFill>
                  <a:srgbClr val="FAFAFA"/>
                </a:solidFill>
                <a:latin typeface="Poppins Bold"/>
                <a:ea typeface="Poppins Bold"/>
                <a:cs typeface="Poppins Bold"/>
                <a:sym typeface="Poppins Bold"/>
              </a:rPr>
              <a:t> No Swap</a:t>
            </a:r>
          </a:p>
        </p:txBody>
      </p:sp>
      <p:graphicFrame>
        <p:nvGraphicFramePr>
          <p:cNvPr id="51" name="Table 51"/>
          <p:cNvGraphicFramePr>
            <a:graphicFrameLocks noGrp="1"/>
          </p:cNvGraphicFramePr>
          <p:nvPr/>
        </p:nvGraphicFramePr>
        <p:xfrm>
          <a:off x="16016333" y="351461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92354" y="9611866"/>
            <a:ext cx="3846631" cy="534334"/>
            <a:chOff x="0" y="0"/>
            <a:chExt cx="1159351" cy="161045"/>
          </a:xfrm>
        </p:grpSpPr>
        <p:sp>
          <p:nvSpPr>
            <p:cNvPr id="8" name="Freeform 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9" name="TextBox 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07046"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9025128" y="9611866"/>
            <a:ext cx="3846631" cy="534334"/>
            <a:chOff x="0" y="0"/>
            <a:chExt cx="1159351" cy="161045"/>
          </a:xfrm>
        </p:grpSpPr>
        <p:sp>
          <p:nvSpPr>
            <p:cNvPr id="14" name="Freeform 1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5" name="TextBox 1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3167034" y="9611866"/>
            <a:ext cx="3846631" cy="534334"/>
            <a:chOff x="0" y="0"/>
            <a:chExt cx="1159351" cy="161045"/>
          </a:xfrm>
        </p:grpSpPr>
        <p:sp>
          <p:nvSpPr>
            <p:cNvPr id="17" name="Freeform 1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8" name="TextBox 1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aphicFrame>
        <p:nvGraphicFramePr>
          <p:cNvPr id="19" name="Table 19"/>
          <p:cNvGraphicFramePr>
            <a:graphicFrameLocks noGrp="1"/>
          </p:cNvGraphicFramePr>
          <p:nvPr/>
        </p:nvGraphicFramePr>
        <p:xfrm>
          <a:off x="974681" y="3480910"/>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sp>
        <p:nvSpPr>
          <p:cNvPr id="20" name="TextBox 20"/>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21" name="TextBox 21"/>
          <p:cNvSpPr txBox="1"/>
          <p:nvPr/>
        </p:nvSpPr>
        <p:spPr>
          <a:xfrm>
            <a:off x="402046" y="1877010"/>
            <a:ext cx="113192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Bubble Sort - Intuition</a:t>
            </a:r>
          </a:p>
        </p:txBody>
      </p:sp>
      <p:sp>
        <p:nvSpPr>
          <p:cNvPr id="22" name="TextBox 22"/>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sp>
        <p:nvSpPr>
          <p:cNvPr id="23" name="TextBox 23"/>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sp>
        <p:nvSpPr>
          <p:cNvPr id="24" name="TextBox 24"/>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sp>
        <p:nvSpPr>
          <p:cNvPr id="25" name="TextBox 25"/>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Bubble Sort</a:t>
            </a:r>
          </a:p>
        </p:txBody>
      </p:sp>
      <p:sp>
        <p:nvSpPr>
          <p:cNvPr id="26" name="TextBox 26"/>
          <p:cNvSpPr txBox="1"/>
          <p:nvPr/>
        </p:nvSpPr>
        <p:spPr>
          <a:xfrm>
            <a:off x="402046" y="2643482"/>
            <a:ext cx="17623096"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After </a:t>
            </a:r>
            <a:r>
              <a:rPr lang="en-US" sz="3000" b="1" u="sng">
                <a:solidFill>
                  <a:srgbClr val="000000"/>
                </a:solidFill>
                <a:latin typeface="Open Sans Bold"/>
                <a:ea typeface="Open Sans Bold"/>
                <a:cs typeface="Open Sans Bold"/>
                <a:sym typeface="Open Sans Bold"/>
              </a:rPr>
              <a:t>one iteration</a:t>
            </a:r>
            <a:r>
              <a:rPr lang="en-US" sz="3000">
                <a:solidFill>
                  <a:srgbClr val="000000"/>
                </a:solidFill>
                <a:latin typeface="Open Sans"/>
                <a:ea typeface="Open Sans"/>
                <a:cs typeface="Open Sans"/>
                <a:sym typeface="Open Sans"/>
              </a:rPr>
              <a:t>, the biggest value is in the correct position at the end of the array. </a:t>
            </a:r>
          </a:p>
        </p:txBody>
      </p:sp>
      <p:grpSp>
        <p:nvGrpSpPr>
          <p:cNvPr id="27" name="Group 27"/>
          <p:cNvGrpSpPr/>
          <p:nvPr/>
        </p:nvGrpSpPr>
        <p:grpSpPr>
          <a:xfrm>
            <a:off x="2119415" y="5414304"/>
            <a:ext cx="1600562" cy="1600562"/>
            <a:chOff x="0" y="0"/>
            <a:chExt cx="812800" cy="812800"/>
          </a:xfrm>
        </p:grpSpPr>
        <p:sp>
          <p:nvSpPr>
            <p:cNvPr id="28" name="Freeform 2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29" name="TextBox 29"/>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2174299" y="5824806"/>
            <a:ext cx="1211604" cy="674784"/>
          </a:xfrm>
          <a:prstGeom prst="rect">
            <a:avLst/>
          </a:prstGeom>
        </p:spPr>
        <p:txBody>
          <a:bodyPr lIns="0" tIns="0" rIns="0" bIns="0" rtlCol="0" anchor="t">
            <a:spAutoFit/>
          </a:bodyPr>
          <a:lstStyle/>
          <a:p>
            <a:pPr algn="ctr">
              <a:lnSpc>
                <a:spcPts val="2702"/>
              </a:lnSpc>
            </a:pPr>
            <a:r>
              <a:rPr lang="en-US" sz="1501" b="1">
                <a:solidFill>
                  <a:srgbClr val="FAFAFA"/>
                </a:solidFill>
                <a:latin typeface="Poppins Bold"/>
                <a:ea typeface="Poppins Bold"/>
                <a:cs typeface="Poppins Bold"/>
                <a:sym typeface="Poppins Bold"/>
              </a:rPr>
              <a:t>45 &gt; 32,</a:t>
            </a:r>
          </a:p>
          <a:p>
            <a:pPr algn="ctr">
              <a:lnSpc>
                <a:spcPts val="2702"/>
              </a:lnSpc>
            </a:pPr>
            <a:r>
              <a:rPr lang="en-US" sz="1501" b="1">
                <a:solidFill>
                  <a:srgbClr val="FAFAFA"/>
                </a:solidFill>
                <a:latin typeface="Poppins Bold"/>
                <a:ea typeface="Poppins Bold"/>
                <a:cs typeface="Poppins Bold"/>
                <a:sym typeface="Poppins Bold"/>
              </a:rPr>
              <a:t>Swap</a:t>
            </a:r>
          </a:p>
        </p:txBody>
      </p:sp>
      <p:graphicFrame>
        <p:nvGraphicFramePr>
          <p:cNvPr id="31" name="Table 31"/>
          <p:cNvGraphicFramePr>
            <a:graphicFrameLocks noGrp="1"/>
          </p:cNvGraphicFramePr>
          <p:nvPr/>
        </p:nvGraphicFramePr>
        <p:xfrm>
          <a:off x="3764154" y="3480910"/>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grpSp>
        <p:nvGrpSpPr>
          <p:cNvPr id="32" name="Group 32"/>
          <p:cNvGrpSpPr/>
          <p:nvPr/>
        </p:nvGrpSpPr>
        <p:grpSpPr>
          <a:xfrm>
            <a:off x="4974855" y="5414304"/>
            <a:ext cx="1600562" cy="1600562"/>
            <a:chOff x="0" y="0"/>
            <a:chExt cx="812800" cy="812800"/>
          </a:xfrm>
        </p:grpSpPr>
        <p:sp>
          <p:nvSpPr>
            <p:cNvPr id="33" name="Freeform 3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34" name="TextBox 34"/>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35" name="TextBox 35"/>
          <p:cNvSpPr txBox="1"/>
          <p:nvPr/>
        </p:nvSpPr>
        <p:spPr>
          <a:xfrm>
            <a:off x="5029739" y="5824806"/>
            <a:ext cx="1211604" cy="674784"/>
          </a:xfrm>
          <a:prstGeom prst="rect">
            <a:avLst/>
          </a:prstGeom>
        </p:spPr>
        <p:txBody>
          <a:bodyPr lIns="0" tIns="0" rIns="0" bIns="0" rtlCol="0" anchor="t">
            <a:spAutoFit/>
          </a:bodyPr>
          <a:lstStyle/>
          <a:p>
            <a:pPr algn="ctr">
              <a:lnSpc>
                <a:spcPts val="2702"/>
              </a:lnSpc>
            </a:pPr>
            <a:r>
              <a:rPr lang="en-US" sz="1501" b="1">
                <a:solidFill>
                  <a:srgbClr val="FAFAFA"/>
                </a:solidFill>
                <a:latin typeface="Poppins Bold"/>
                <a:ea typeface="Poppins Bold"/>
                <a:cs typeface="Poppins Bold"/>
                <a:sym typeface="Poppins Bold"/>
              </a:rPr>
              <a:t>45 &lt; 78,</a:t>
            </a:r>
          </a:p>
          <a:p>
            <a:pPr algn="ctr">
              <a:lnSpc>
                <a:spcPts val="2702"/>
              </a:lnSpc>
            </a:pPr>
            <a:r>
              <a:rPr lang="en-US" sz="1501" b="1">
                <a:solidFill>
                  <a:srgbClr val="FAFAFA"/>
                </a:solidFill>
                <a:latin typeface="Poppins Bold"/>
                <a:ea typeface="Poppins Bold"/>
                <a:cs typeface="Poppins Bold"/>
                <a:sym typeface="Poppins Bold"/>
              </a:rPr>
              <a:t>No Swap</a:t>
            </a:r>
          </a:p>
        </p:txBody>
      </p:sp>
      <p:graphicFrame>
        <p:nvGraphicFramePr>
          <p:cNvPr id="36" name="Table 36"/>
          <p:cNvGraphicFramePr>
            <a:graphicFrameLocks noGrp="1"/>
          </p:cNvGraphicFramePr>
          <p:nvPr/>
        </p:nvGraphicFramePr>
        <p:xfrm>
          <a:off x="6823067" y="3480910"/>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grpSp>
        <p:nvGrpSpPr>
          <p:cNvPr id="37" name="Group 37"/>
          <p:cNvGrpSpPr/>
          <p:nvPr/>
        </p:nvGrpSpPr>
        <p:grpSpPr>
          <a:xfrm>
            <a:off x="8079735" y="5414304"/>
            <a:ext cx="1600562" cy="1600562"/>
            <a:chOff x="0" y="0"/>
            <a:chExt cx="812800" cy="812800"/>
          </a:xfrm>
        </p:grpSpPr>
        <p:sp>
          <p:nvSpPr>
            <p:cNvPr id="38" name="Freeform 3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39" name="TextBox 39"/>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40" name="TextBox 40"/>
          <p:cNvSpPr txBox="1"/>
          <p:nvPr/>
        </p:nvSpPr>
        <p:spPr>
          <a:xfrm>
            <a:off x="8134618" y="5824806"/>
            <a:ext cx="1211604" cy="674784"/>
          </a:xfrm>
          <a:prstGeom prst="rect">
            <a:avLst/>
          </a:prstGeom>
        </p:spPr>
        <p:txBody>
          <a:bodyPr lIns="0" tIns="0" rIns="0" bIns="0" rtlCol="0" anchor="t">
            <a:spAutoFit/>
          </a:bodyPr>
          <a:lstStyle/>
          <a:p>
            <a:pPr algn="ctr">
              <a:lnSpc>
                <a:spcPts val="2702"/>
              </a:lnSpc>
            </a:pPr>
            <a:r>
              <a:rPr lang="en-US" sz="1501" b="1">
                <a:solidFill>
                  <a:srgbClr val="FAFAFA"/>
                </a:solidFill>
                <a:latin typeface="Poppins Bold"/>
                <a:ea typeface="Poppins Bold"/>
                <a:cs typeface="Poppins Bold"/>
                <a:sym typeface="Poppins Bold"/>
              </a:rPr>
              <a:t> 78 &gt; 12,</a:t>
            </a:r>
          </a:p>
          <a:p>
            <a:pPr algn="ctr">
              <a:lnSpc>
                <a:spcPts val="2702"/>
              </a:lnSpc>
            </a:pPr>
            <a:r>
              <a:rPr lang="en-US" sz="1501" b="1">
                <a:solidFill>
                  <a:srgbClr val="FAFAFA"/>
                </a:solidFill>
                <a:latin typeface="Poppins Bold"/>
                <a:ea typeface="Poppins Bold"/>
                <a:cs typeface="Poppins Bold"/>
                <a:sym typeface="Poppins Bold"/>
              </a:rPr>
              <a:t> Swap</a:t>
            </a:r>
          </a:p>
        </p:txBody>
      </p:sp>
      <p:graphicFrame>
        <p:nvGraphicFramePr>
          <p:cNvPr id="41" name="Table 41"/>
          <p:cNvGraphicFramePr>
            <a:graphicFrameLocks noGrp="1"/>
          </p:cNvGraphicFramePr>
          <p:nvPr/>
        </p:nvGraphicFramePr>
        <p:xfrm>
          <a:off x="9870797" y="3480910"/>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grpSp>
        <p:nvGrpSpPr>
          <p:cNvPr id="42" name="Group 42"/>
          <p:cNvGrpSpPr/>
          <p:nvPr/>
        </p:nvGrpSpPr>
        <p:grpSpPr>
          <a:xfrm>
            <a:off x="11171553" y="5414304"/>
            <a:ext cx="1600562" cy="1600562"/>
            <a:chOff x="0" y="0"/>
            <a:chExt cx="812800" cy="812800"/>
          </a:xfrm>
        </p:grpSpPr>
        <p:sp>
          <p:nvSpPr>
            <p:cNvPr id="43" name="Freeform 4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44" name="TextBox 44"/>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45" name="TextBox 45"/>
          <p:cNvSpPr txBox="1"/>
          <p:nvPr/>
        </p:nvSpPr>
        <p:spPr>
          <a:xfrm>
            <a:off x="11226436" y="5824806"/>
            <a:ext cx="1211604" cy="674784"/>
          </a:xfrm>
          <a:prstGeom prst="rect">
            <a:avLst/>
          </a:prstGeom>
        </p:spPr>
        <p:txBody>
          <a:bodyPr lIns="0" tIns="0" rIns="0" bIns="0" rtlCol="0" anchor="t">
            <a:spAutoFit/>
          </a:bodyPr>
          <a:lstStyle/>
          <a:p>
            <a:pPr algn="ctr">
              <a:lnSpc>
                <a:spcPts val="2702"/>
              </a:lnSpc>
            </a:pPr>
            <a:r>
              <a:rPr lang="en-US" sz="1501" b="1">
                <a:solidFill>
                  <a:srgbClr val="FAFAFA"/>
                </a:solidFill>
                <a:latin typeface="Poppins Bold"/>
                <a:ea typeface="Poppins Bold"/>
                <a:cs typeface="Poppins Bold"/>
                <a:sym typeface="Poppins Bold"/>
              </a:rPr>
              <a:t> 78 &lt; 99,</a:t>
            </a:r>
          </a:p>
          <a:p>
            <a:pPr algn="ctr">
              <a:lnSpc>
                <a:spcPts val="2702"/>
              </a:lnSpc>
            </a:pPr>
            <a:r>
              <a:rPr lang="en-US" sz="1501" b="1">
                <a:solidFill>
                  <a:srgbClr val="FAFAFA"/>
                </a:solidFill>
                <a:latin typeface="Poppins Bold"/>
                <a:ea typeface="Poppins Bold"/>
                <a:cs typeface="Poppins Bold"/>
                <a:sym typeface="Poppins Bold"/>
              </a:rPr>
              <a:t> No Swap</a:t>
            </a:r>
          </a:p>
        </p:txBody>
      </p:sp>
      <p:graphicFrame>
        <p:nvGraphicFramePr>
          <p:cNvPr id="46" name="Table 46"/>
          <p:cNvGraphicFramePr>
            <a:graphicFrameLocks noGrp="1"/>
          </p:cNvGraphicFramePr>
          <p:nvPr/>
        </p:nvGraphicFramePr>
        <p:xfrm>
          <a:off x="12962615" y="3480910"/>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grpSp>
        <p:nvGrpSpPr>
          <p:cNvPr id="47" name="Group 47"/>
          <p:cNvGrpSpPr/>
          <p:nvPr/>
        </p:nvGrpSpPr>
        <p:grpSpPr>
          <a:xfrm>
            <a:off x="14196696" y="5448006"/>
            <a:ext cx="1600562" cy="1600562"/>
            <a:chOff x="0" y="0"/>
            <a:chExt cx="812800" cy="812800"/>
          </a:xfrm>
        </p:grpSpPr>
        <p:sp>
          <p:nvSpPr>
            <p:cNvPr id="48" name="Freeform 4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49" name="TextBox 49"/>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50" name="TextBox 50"/>
          <p:cNvSpPr txBox="1"/>
          <p:nvPr/>
        </p:nvSpPr>
        <p:spPr>
          <a:xfrm>
            <a:off x="14251579" y="5858507"/>
            <a:ext cx="1211604" cy="674784"/>
          </a:xfrm>
          <a:prstGeom prst="rect">
            <a:avLst/>
          </a:prstGeom>
        </p:spPr>
        <p:txBody>
          <a:bodyPr lIns="0" tIns="0" rIns="0" bIns="0" rtlCol="0" anchor="t">
            <a:spAutoFit/>
          </a:bodyPr>
          <a:lstStyle/>
          <a:p>
            <a:pPr algn="ctr">
              <a:lnSpc>
                <a:spcPts val="2702"/>
              </a:lnSpc>
            </a:pPr>
            <a:r>
              <a:rPr lang="en-US" sz="1501" b="1">
                <a:solidFill>
                  <a:srgbClr val="FAFAFA"/>
                </a:solidFill>
                <a:latin typeface="Poppins Bold"/>
                <a:ea typeface="Poppins Bold"/>
                <a:cs typeface="Poppins Bold"/>
                <a:sym typeface="Poppins Bold"/>
              </a:rPr>
              <a:t> 78 &lt; 99,</a:t>
            </a:r>
          </a:p>
          <a:p>
            <a:pPr algn="ctr">
              <a:lnSpc>
                <a:spcPts val="2702"/>
              </a:lnSpc>
            </a:pPr>
            <a:r>
              <a:rPr lang="en-US" sz="1501" b="1">
                <a:solidFill>
                  <a:srgbClr val="FAFAFA"/>
                </a:solidFill>
                <a:latin typeface="Poppins Bold"/>
                <a:ea typeface="Poppins Bold"/>
                <a:cs typeface="Poppins Bold"/>
                <a:sym typeface="Poppins Bold"/>
              </a:rPr>
              <a:t> No Swap</a:t>
            </a:r>
          </a:p>
        </p:txBody>
      </p:sp>
      <p:graphicFrame>
        <p:nvGraphicFramePr>
          <p:cNvPr id="51" name="Table 51"/>
          <p:cNvGraphicFramePr>
            <a:graphicFrameLocks noGrp="1"/>
          </p:cNvGraphicFramePr>
          <p:nvPr/>
        </p:nvGraphicFramePr>
        <p:xfrm>
          <a:off x="16016333" y="351461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92354" y="9611866"/>
            <a:ext cx="3846631" cy="534334"/>
            <a:chOff x="0" y="0"/>
            <a:chExt cx="1159351" cy="161045"/>
          </a:xfrm>
        </p:grpSpPr>
        <p:sp>
          <p:nvSpPr>
            <p:cNvPr id="8" name="Freeform 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9" name="TextBox 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07046"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9025128" y="9611866"/>
            <a:ext cx="3846631" cy="534334"/>
            <a:chOff x="0" y="0"/>
            <a:chExt cx="1159351" cy="161045"/>
          </a:xfrm>
        </p:grpSpPr>
        <p:sp>
          <p:nvSpPr>
            <p:cNvPr id="14" name="Freeform 1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5" name="TextBox 1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3167034" y="9611866"/>
            <a:ext cx="3846631" cy="534334"/>
            <a:chOff x="0" y="0"/>
            <a:chExt cx="1159351" cy="161045"/>
          </a:xfrm>
        </p:grpSpPr>
        <p:sp>
          <p:nvSpPr>
            <p:cNvPr id="17" name="Freeform 1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8" name="TextBox 1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19" name="TextBox 19"/>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20" name="TextBox 20"/>
          <p:cNvSpPr txBox="1"/>
          <p:nvPr/>
        </p:nvSpPr>
        <p:spPr>
          <a:xfrm>
            <a:off x="402046" y="1877010"/>
            <a:ext cx="113192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Bubble Sort - Intuition</a:t>
            </a:r>
          </a:p>
        </p:txBody>
      </p:sp>
      <p:sp>
        <p:nvSpPr>
          <p:cNvPr id="21" name="TextBox 21"/>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sp>
        <p:nvSpPr>
          <p:cNvPr id="22" name="TextBox 22"/>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sp>
        <p:nvSpPr>
          <p:cNvPr id="23" name="TextBox 23"/>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sp>
        <p:nvSpPr>
          <p:cNvPr id="24" name="TextBox 24"/>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Bubble Sort</a:t>
            </a:r>
          </a:p>
        </p:txBody>
      </p:sp>
      <p:sp>
        <p:nvSpPr>
          <p:cNvPr id="25" name="TextBox 25"/>
          <p:cNvSpPr txBox="1"/>
          <p:nvPr/>
        </p:nvSpPr>
        <p:spPr>
          <a:xfrm>
            <a:off x="2413880"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Second iteration</a:t>
            </a:r>
          </a:p>
        </p:txBody>
      </p:sp>
      <p:graphicFrame>
        <p:nvGraphicFramePr>
          <p:cNvPr id="26" name="Table 26"/>
          <p:cNvGraphicFramePr>
            <a:graphicFrameLocks noGrp="1"/>
          </p:cNvGraphicFramePr>
          <p:nvPr/>
        </p:nvGraphicFramePr>
        <p:xfrm>
          <a:off x="3154218"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7" name="Table 27"/>
          <p:cNvGraphicFramePr>
            <a:graphicFrameLocks noGrp="1"/>
          </p:cNvGraphicFramePr>
          <p:nvPr/>
        </p:nvGraphicFramePr>
        <p:xfrm>
          <a:off x="6584039"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8" name="Table 28"/>
          <p:cNvGraphicFramePr>
            <a:graphicFrameLocks noGrp="1"/>
          </p:cNvGraphicFramePr>
          <p:nvPr/>
        </p:nvGraphicFramePr>
        <p:xfrm>
          <a:off x="10107694"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sp>
        <p:nvSpPr>
          <p:cNvPr id="29" name="TextBox 29"/>
          <p:cNvSpPr txBox="1"/>
          <p:nvPr/>
        </p:nvSpPr>
        <p:spPr>
          <a:xfrm>
            <a:off x="5882958"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Third iteration</a:t>
            </a:r>
          </a:p>
        </p:txBody>
      </p:sp>
      <p:sp>
        <p:nvSpPr>
          <p:cNvPr id="30" name="TextBox 30"/>
          <p:cNvSpPr txBox="1"/>
          <p:nvPr/>
        </p:nvSpPr>
        <p:spPr>
          <a:xfrm>
            <a:off x="9353897"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Fourth iteration</a:t>
            </a:r>
          </a:p>
        </p:txBody>
      </p:sp>
      <p:graphicFrame>
        <p:nvGraphicFramePr>
          <p:cNvPr id="31" name="Table 31"/>
          <p:cNvGraphicFramePr>
            <a:graphicFrameLocks noGrp="1"/>
          </p:cNvGraphicFramePr>
          <p:nvPr/>
        </p:nvGraphicFramePr>
        <p:xfrm>
          <a:off x="13700284"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sp>
        <p:nvSpPr>
          <p:cNvPr id="32" name="TextBox 32"/>
          <p:cNvSpPr txBox="1"/>
          <p:nvPr/>
        </p:nvSpPr>
        <p:spPr>
          <a:xfrm>
            <a:off x="12946487"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Fifth iteration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92354" y="9611866"/>
            <a:ext cx="3846631" cy="534334"/>
            <a:chOff x="0" y="0"/>
            <a:chExt cx="1159351" cy="161045"/>
          </a:xfrm>
        </p:grpSpPr>
        <p:sp>
          <p:nvSpPr>
            <p:cNvPr id="8" name="Freeform 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9" name="TextBox 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07046"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9025128" y="9611866"/>
            <a:ext cx="3846631" cy="534334"/>
            <a:chOff x="0" y="0"/>
            <a:chExt cx="1159351" cy="161045"/>
          </a:xfrm>
        </p:grpSpPr>
        <p:sp>
          <p:nvSpPr>
            <p:cNvPr id="14" name="Freeform 1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5" name="TextBox 1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3167034" y="9611866"/>
            <a:ext cx="3846631" cy="534334"/>
            <a:chOff x="0" y="0"/>
            <a:chExt cx="1159351" cy="161045"/>
          </a:xfrm>
        </p:grpSpPr>
        <p:sp>
          <p:nvSpPr>
            <p:cNvPr id="17" name="Freeform 1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8" name="TextBox 1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19" name="Freeform 19"/>
          <p:cNvSpPr/>
          <p:nvPr/>
        </p:nvSpPr>
        <p:spPr>
          <a:xfrm>
            <a:off x="5007046" y="5497161"/>
            <a:ext cx="9087008" cy="3165058"/>
          </a:xfrm>
          <a:custGeom>
            <a:avLst/>
            <a:gdLst/>
            <a:ahLst/>
            <a:cxnLst/>
            <a:rect l="l" t="t" r="r" b="b"/>
            <a:pathLst>
              <a:path w="9087008" h="3165058">
                <a:moveTo>
                  <a:pt x="0" y="0"/>
                </a:moveTo>
                <a:lnTo>
                  <a:pt x="9087009" y="0"/>
                </a:lnTo>
                <a:lnTo>
                  <a:pt x="9087009" y="3165058"/>
                </a:lnTo>
                <a:lnTo>
                  <a:pt x="0" y="3165058"/>
                </a:lnTo>
                <a:lnTo>
                  <a:pt x="0" y="0"/>
                </a:lnTo>
                <a:close/>
              </a:path>
            </a:pathLst>
          </a:custGeom>
          <a:blipFill>
            <a:blip r:embed="rId8"/>
            <a:stretch>
              <a:fillRect l="-16810" t="-96027" r="-16816" b="-78293"/>
            </a:stretch>
          </a:blipFill>
        </p:spPr>
        <p:txBody>
          <a:bodyPr/>
          <a:lstStyle/>
          <a:p>
            <a:endParaRPr lang="en-PH"/>
          </a:p>
        </p:txBody>
      </p:sp>
      <p:sp>
        <p:nvSpPr>
          <p:cNvPr id="20" name="TextBox 20"/>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21" name="TextBox 21"/>
          <p:cNvSpPr txBox="1"/>
          <p:nvPr/>
        </p:nvSpPr>
        <p:spPr>
          <a:xfrm>
            <a:off x="402046" y="1877010"/>
            <a:ext cx="113192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Bubble Sort - Pseudocodes</a:t>
            </a:r>
          </a:p>
        </p:txBody>
      </p:sp>
      <p:sp>
        <p:nvSpPr>
          <p:cNvPr id="22" name="TextBox 22"/>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sp>
        <p:nvSpPr>
          <p:cNvPr id="23" name="TextBox 23"/>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sp>
        <p:nvSpPr>
          <p:cNvPr id="24" name="TextBox 24"/>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sp>
        <p:nvSpPr>
          <p:cNvPr id="25" name="TextBox 25"/>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Bubble Sort</a:t>
            </a:r>
          </a:p>
        </p:txBody>
      </p:sp>
      <p:graphicFrame>
        <p:nvGraphicFramePr>
          <p:cNvPr id="26" name="Table 26"/>
          <p:cNvGraphicFramePr>
            <a:graphicFrameLocks noGrp="1"/>
          </p:cNvGraphicFramePr>
          <p:nvPr/>
        </p:nvGraphicFramePr>
        <p:xfrm>
          <a:off x="6172313" y="2945290"/>
          <a:ext cx="166720" cy="2072454"/>
        </p:xfrm>
        <a:graphic>
          <a:graphicData uri="http://schemas.openxmlformats.org/drawingml/2006/table">
            <a:tbl>
              <a:tblPr/>
              <a:tblGrid>
                <a:gridCol w="166720">
                  <a:extLst>
                    <a:ext uri="{9D8B030D-6E8A-4147-A177-3AD203B41FA5}">
                      <a16:colId xmlns:a16="http://schemas.microsoft.com/office/drawing/2014/main" val="20000"/>
                    </a:ext>
                  </a:extLst>
                </a:gridCol>
              </a:tblGrid>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45</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32</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78</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12</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99</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0</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grpSp>
        <p:nvGrpSpPr>
          <p:cNvPr id="27" name="Group 27"/>
          <p:cNvGrpSpPr/>
          <p:nvPr/>
        </p:nvGrpSpPr>
        <p:grpSpPr>
          <a:xfrm>
            <a:off x="6596914" y="3662418"/>
            <a:ext cx="593675" cy="593675"/>
            <a:chOff x="0" y="0"/>
            <a:chExt cx="812800" cy="812800"/>
          </a:xfrm>
        </p:grpSpPr>
        <p:sp>
          <p:nvSpPr>
            <p:cNvPr id="28" name="Freeform 2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29" name="TextBox 29"/>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6617271" y="3805918"/>
            <a:ext cx="449404" cy="259051"/>
          </a:xfrm>
          <a:prstGeom prst="rect">
            <a:avLst/>
          </a:prstGeom>
        </p:spPr>
        <p:txBody>
          <a:bodyPr lIns="0" tIns="0" rIns="0" bIns="0" rtlCol="0" anchor="t">
            <a:spAutoFit/>
          </a:bodyPr>
          <a:lstStyle/>
          <a:p>
            <a:pPr algn="ctr">
              <a:lnSpc>
                <a:spcPts val="1002"/>
              </a:lnSpc>
            </a:pPr>
            <a:r>
              <a:rPr lang="en-US" sz="556" b="1">
                <a:solidFill>
                  <a:srgbClr val="FAFAFA"/>
                </a:solidFill>
                <a:latin typeface="Poppins Bold"/>
                <a:ea typeface="Poppins Bold"/>
                <a:cs typeface="Poppins Bold"/>
                <a:sym typeface="Poppins Bold"/>
              </a:rPr>
              <a:t>45 &gt; 32,</a:t>
            </a:r>
          </a:p>
          <a:p>
            <a:pPr algn="ctr">
              <a:lnSpc>
                <a:spcPts val="1002"/>
              </a:lnSpc>
            </a:pPr>
            <a:r>
              <a:rPr lang="en-US" sz="556" b="1">
                <a:solidFill>
                  <a:srgbClr val="FAFAFA"/>
                </a:solidFill>
                <a:latin typeface="Poppins Bold"/>
                <a:ea typeface="Poppins Bold"/>
                <a:cs typeface="Poppins Bold"/>
                <a:sym typeface="Poppins Bold"/>
              </a:rPr>
              <a:t>Swap</a:t>
            </a:r>
          </a:p>
        </p:txBody>
      </p:sp>
      <p:graphicFrame>
        <p:nvGraphicFramePr>
          <p:cNvPr id="31" name="Table 31"/>
          <p:cNvGraphicFramePr>
            <a:graphicFrameLocks noGrp="1"/>
          </p:cNvGraphicFramePr>
          <p:nvPr/>
        </p:nvGraphicFramePr>
        <p:xfrm>
          <a:off x="7206975" y="2945290"/>
          <a:ext cx="166720" cy="2072454"/>
        </p:xfrm>
        <a:graphic>
          <a:graphicData uri="http://schemas.openxmlformats.org/drawingml/2006/table">
            <a:tbl>
              <a:tblPr/>
              <a:tblGrid>
                <a:gridCol w="166720">
                  <a:extLst>
                    <a:ext uri="{9D8B030D-6E8A-4147-A177-3AD203B41FA5}">
                      <a16:colId xmlns:a16="http://schemas.microsoft.com/office/drawing/2014/main" val="20000"/>
                    </a:ext>
                  </a:extLst>
                </a:gridCol>
              </a:tblGrid>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32</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45</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78</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12</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99</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0</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grpSp>
        <p:nvGrpSpPr>
          <p:cNvPr id="32" name="Group 32"/>
          <p:cNvGrpSpPr/>
          <p:nvPr/>
        </p:nvGrpSpPr>
        <p:grpSpPr>
          <a:xfrm>
            <a:off x="7656044" y="3662418"/>
            <a:ext cx="593675" cy="593675"/>
            <a:chOff x="0" y="0"/>
            <a:chExt cx="812800" cy="812800"/>
          </a:xfrm>
        </p:grpSpPr>
        <p:sp>
          <p:nvSpPr>
            <p:cNvPr id="33" name="Freeform 3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34" name="TextBox 34"/>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35" name="TextBox 35"/>
          <p:cNvSpPr txBox="1"/>
          <p:nvPr/>
        </p:nvSpPr>
        <p:spPr>
          <a:xfrm>
            <a:off x="7676401" y="3805918"/>
            <a:ext cx="449404" cy="259051"/>
          </a:xfrm>
          <a:prstGeom prst="rect">
            <a:avLst/>
          </a:prstGeom>
        </p:spPr>
        <p:txBody>
          <a:bodyPr lIns="0" tIns="0" rIns="0" bIns="0" rtlCol="0" anchor="t">
            <a:spAutoFit/>
          </a:bodyPr>
          <a:lstStyle/>
          <a:p>
            <a:pPr algn="ctr">
              <a:lnSpc>
                <a:spcPts val="1002"/>
              </a:lnSpc>
            </a:pPr>
            <a:r>
              <a:rPr lang="en-US" sz="556" b="1">
                <a:solidFill>
                  <a:srgbClr val="FAFAFA"/>
                </a:solidFill>
                <a:latin typeface="Poppins Bold"/>
                <a:ea typeface="Poppins Bold"/>
                <a:cs typeface="Poppins Bold"/>
                <a:sym typeface="Poppins Bold"/>
              </a:rPr>
              <a:t>45 &lt; 78,</a:t>
            </a:r>
          </a:p>
          <a:p>
            <a:pPr algn="ctr">
              <a:lnSpc>
                <a:spcPts val="1002"/>
              </a:lnSpc>
            </a:pPr>
            <a:r>
              <a:rPr lang="en-US" sz="556" b="1">
                <a:solidFill>
                  <a:srgbClr val="FAFAFA"/>
                </a:solidFill>
                <a:latin typeface="Poppins Bold"/>
                <a:ea typeface="Poppins Bold"/>
                <a:cs typeface="Poppins Bold"/>
                <a:sym typeface="Poppins Bold"/>
              </a:rPr>
              <a:t>No Swap</a:t>
            </a:r>
          </a:p>
        </p:txBody>
      </p:sp>
      <p:graphicFrame>
        <p:nvGraphicFramePr>
          <p:cNvPr id="36" name="Table 36"/>
          <p:cNvGraphicFramePr>
            <a:graphicFrameLocks noGrp="1"/>
          </p:cNvGraphicFramePr>
          <p:nvPr/>
        </p:nvGraphicFramePr>
        <p:xfrm>
          <a:off x="8341577" y="2945290"/>
          <a:ext cx="166720" cy="2072454"/>
        </p:xfrm>
        <a:graphic>
          <a:graphicData uri="http://schemas.openxmlformats.org/drawingml/2006/table">
            <a:tbl>
              <a:tblPr/>
              <a:tblGrid>
                <a:gridCol w="166720">
                  <a:extLst>
                    <a:ext uri="{9D8B030D-6E8A-4147-A177-3AD203B41FA5}">
                      <a16:colId xmlns:a16="http://schemas.microsoft.com/office/drawing/2014/main" val="20000"/>
                    </a:ext>
                  </a:extLst>
                </a:gridCol>
              </a:tblGrid>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32</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45</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78</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12</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99</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0</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grpSp>
        <p:nvGrpSpPr>
          <p:cNvPr id="37" name="Group 37"/>
          <p:cNvGrpSpPr/>
          <p:nvPr/>
        </p:nvGrpSpPr>
        <p:grpSpPr>
          <a:xfrm>
            <a:off x="8807696" y="3662418"/>
            <a:ext cx="593675" cy="593675"/>
            <a:chOff x="0" y="0"/>
            <a:chExt cx="812800" cy="812800"/>
          </a:xfrm>
        </p:grpSpPr>
        <p:sp>
          <p:nvSpPr>
            <p:cNvPr id="38" name="Freeform 3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39" name="TextBox 39"/>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40" name="TextBox 40"/>
          <p:cNvSpPr txBox="1"/>
          <p:nvPr/>
        </p:nvSpPr>
        <p:spPr>
          <a:xfrm>
            <a:off x="8828053" y="3805918"/>
            <a:ext cx="449404" cy="259051"/>
          </a:xfrm>
          <a:prstGeom prst="rect">
            <a:avLst/>
          </a:prstGeom>
        </p:spPr>
        <p:txBody>
          <a:bodyPr lIns="0" tIns="0" rIns="0" bIns="0" rtlCol="0" anchor="t">
            <a:spAutoFit/>
          </a:bodyPr>
          <a:lstStyle/>
          <a:p>
            <a:pPr algn="ctr">
              <a:lnSpc>
                <a:spcPts val="1002"/>
              </a:lnSpc>
            </a:pPr>
            <a:r>
              <a:rPr lang="en-US" sz="556" b="1">
                <a:solidFill>
                  <a:srgbClr val="FAFAFA"/>
                </a:solidFill>
                <a:latin typeface="Poppins Bold"/>
                <a:ea typeface="Poppins Bold"/>
                <a:cs typeface="Poppins Bold"/>
                <a:sym typeface="Poppins Bold"/>
              </a:rPr>
              <a:t> 78 &gt; 12,</a:t>
            </a:r>
          </a:p>
          <a:p>
            <a:pPr algn="ctr">
              <a:lnSpc>
                <a:spcPts val="1002"/>
              </a:lnSpc>
            </a:pPr>
            <a:r>
              <a:rPr lang="en-US" sz="556" b="1">
                <a:solidFill>
                  <a:srgbClr val="FAFAFA"/>
                </a:solidFill>
                <a:latin typeface="Poppins Bold"/>
                <a:ea typeface="Poppins Bold"/>
                <a:cs typeface="Poppins Bold"/>
                <a:sym typeface="Poppins Bold"/>
              </a:rPr>
              <a:t> Swap</a:t>
            </a:r>
          </a:p>
        </p:txBody>
      </p:sp>
      <p:graphicFrame>
        <p:nvGraphicFramePr>
          <p:cNvPr id="41" name="Table 41"/>
          <p:cNvGraphicFramePr>
            <a:graphicFrameLocks noGrp="1"/>
          </p:cNvGraphicFramePr>
          <p:nvPr/>
        </p:nvGraphicFramePr>
        <p:xfrm>
          <a:off x="9472030" y="2945290"/>
          <a:ext cx="166720" cy="2072454"/>
        </p:xfrm>
        <a:graphic>
          <a:graphicData uri="http://schemas.openxmlformats.org/drawingml/2006/table">
            <a:tbl>
              <a:tblPr/>
              <a:tblGrid>
                <a:gridCol w="166720">
                  <a:extLst>
                    <a:ext uri="{9D8B030D-6E8A-4147-A177-3AD203B41FA5}">
                      <a16:colId xmlns:a16="http://schemas.microsoft.com/office/drawing/2014/main" val="20000"/>
                    </a:ext>
                  </a:extLst>
                </a:gridCol>
              </a:tblGrid>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32</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45</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12</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78</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99</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0</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grpSp>
        <p:nvGrpSpPr>
          <p:cNvPr id="42" name="Group 42"/>
          <p:cNvGrpSpPr/>
          <p:nvPr/>
        </p:nvGrpSpPr>
        <p:grpSpPr>
          <a:xfrm>
            <a:off x="9954502" y="3662418"/>
            <a:ext cx="593675" cy="593675"/>
            <a:chOff x="0" y="0"/>
            <a:chExt cx="812800" cy="812800"/>
          </a:xfrm>
        </p:grpSpPr>
        <p:sp>
          <p:nvSpPr>
            <p:cNvPr id="43" name="Freeform 4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44" name="TextBox 44"/>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45" name="TextBox 45"/>
          <p:cNvSpPr txBox="1"/>
          <p:nvPr/>
        </p:nvSpPr>
        <p:spPr>
          <a:xfrm>
            <a:off x="9974859" y="3805918"/>
            <a:ext cx="449404" cy="259051"/>
          </a:xfrm>
          <a:prstGeom prst="rect">
            <a:avLst/>
          </a:prstGeom>
        </p:spPr>
        <p:txBody>
          <a:bodyPr lIns="0" tIns="0" rIns="0" bIns="0" rtlCol="0" anchor="t">
            <a:spAutoFit/>
          </a:bodyPr>
          <a:lstStyle/>
          <a:p>
            <a:pPr algn="ctr">
              <a:lnSpc>
                <a:spcPts val="1002"/>
              </a:lnSpc>
            </a:pPr>
            <a:r>
              <a:rPr lang="en-US" sz="556" b="1">
                <a:solidFill>
                  <a:srgbClr val="FAFAFA"/>
                </a:solidFill>
                <a:latin typeface="Poppins Bold"/>
                <a:ea typeface="Poppins Bold"/>
                <a:cs typeface="Poppins Bold"/>
                <a:sym typeface="Poppins Bold"/>
              </a:rPr>
              <a:t> 78 &lt; 99,</a:t>
            </a:r>
          </a:p>
          <a:p>
            <a:pPr algn="ctr">
              <a:lnSpc>
                <a:spcPts val="1002"/>
              </a:lnSpc>
            </a:pPr>
            <a:r>
              <a:rPr lang="en-US" sz="556" b="1">
                <a:solidFill>
                  <a:srgbClr val="FAFAFA"/>
                </a:solidFill>
                <a:latin typeface="Poppins Bold"/>
                <a:ea typeface="Poppins Bold"/>
                <a:cs typeface="Poppins Bold"/>
                <a:sym typeface="Poppins Bold"/>
              </a:rPr>
              <a:t> No Swap</a:t>
            </a:r>
          </a:p>
        </p:txBody>
      </p:sp>
      <p:graphicFrame>
        <p:nvGraphicFramePr>
          <p:cNvPr id="46" name="Table 46"/>
          <p:cNvGraphicFramePr>
            <a:graphicFrameLocks noGrp="1"/>
          </p:cNvGraphicFramePr>
          <p:nvPr/>
        </p:nvGraphicFramePr>
        <p:xfrm>
          <a:off x="10618837" y="2945290"/>
          <a:ext cx="166720" cy="2072454"/>
        </p:xfrm>
        <a:graphic>
          <a:graphicData uri="http://schemas.openxmlformats.org/drawingml/2006/table">
            <a:tbl>
              <a:tblPr/>
              <a:tblGrid>
                <a:gridCol w="166720">
                  <a:extLst>
                    <a:ext uri="{9D8B030D-6E8A-4147-A177-3AD203B41FA5}">
                      <a16:colId xmlns:a16="http://schemas.microsoft.com/office/drawing/2014/main" val="20000"/>
                    </a:ext>
                  </a:extLst>
                </a:gridCol>
              </a:tblGrid>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32</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45</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12</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78</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99</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0</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grpSp>
        <p:nvGrpSpPr>
          <p:cNvPr id="47" name="Group 47"/>
          <p:cNvGrpSpPr/>
          <p:nvPr/>
        </p:nvGrpSpPr>
        <p:grpSpPr>
          <a:xfrm>
            <a:off x="11076578" y="3674919"/>
            <a:ext cx="593675" cy="593675"/>
            <a:chOff x="0" y="0"/>
            <a:chExt cx="812800" cy="812800"/>
          </a:xfrm>
        </p:grpSpPr>
        <p:sp>
          <p:nvSpPr>
            <p:cNvPr id="48" name="Freeform 4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5DB1BC"/>
            </a:solidFill>
          </p:spPr>
          <p:txBody>
            <a:bodyPr/>
            <a:lstStyle/>
            <a:p>
              <a:endParaRPr lang="en-PH"/>
            </a:p>
          </p:txBody>
        </p:sp>
        <p:sp>
          <p:nvSpPr>
            <p:cNvPr id="49" name="TextBox 49"/>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50" name="TextBox 50"/>
          <p:cNvSpPr txBox="1"/>
          <p:nvPr/>
        </p:nvSpPr>
        <p:spPr>
          <a:xfrm>
            <a:off x="11096935" y="3818418"/>
            <a:ext cx="449404" cy="259051"/>
          </a:xfrm>
          <a:prstGeom prst="rect">
            <a:avLst/>
          </a:prstGeom>
        </p:spPr>
        <p:txBody>
          <a:bodyPr lIns="0" tIns="0" rIns="0" bIns="0" rtlCol="0" anchor="t">
            <a:spAutoFit/>
          </a:bodyPr>
          <a:lstStyle/>
          <a:p>
            <a:pPr algn="ctr">
              <a:lnSpc>
                <a:spcPts val="1002"/>
              </a:lnSpc>
            </a:pPr>
            <a:r>
              <a:rPr lang="en-US" sz="556" b="1">
                <a:solidFill>
                  <a:srgbClr val="FAFAFA"/>
                </a:solidFill>
                <a:latin typeface="Poppins Bold"/>
                <a:ea typeface="Poppins Bold"/>
                <a:cs typeface="Poppins Bold"/>
                <a:sym typeface="Poppins Bold"/>
              </a:rPr>
              <a:t> 78 &lt; 99,</a:t>
            </a:r>
          </a:p>
          <a:p>
            <a:pPr algn="ctr">
              <a:lnSpc>
                <a:spcPts val="1002"/>
              </a:lnSpc>
            </a:pPr>
            <a:r>
              <a:rPr lang="en-US" sz="556" b="1">
                <a:solidFill>
                  <a:srgbClr val="FAFAFA"/>
                </a:solidFill>
                <a:latin typeface="Poppins Bold"/>
                <a:ea typeface="Poppins Bold"/>
                <a:cs typeface="Poppins Bold"/>
                <a:sym typeface="Poppins Bold"/>
              </a:rPr>
              <a:t> No Swap</a:t>
            </a:r>
          </a:p>
        </p:txBody>
      </p:sp>
      <p:graphicFrame>
        <p:nvGraphicFramePr>
          <p:cNvPr id="51" name="Table 51"/>
          <p:cNvGraphicFramePr>
            <a:graphicFrameLocks noGrp="1"/>
          </p:cNvGraphicFramePr>
          <p:nvPr/>
        </p:nvGraphicFramePr>
        <p:xfrm>
          <a:off x="11751512" y="2957791"/>
          <a:ext cx="166720" cy="2072454"/>
        </p:xfrm>
        <a:graphic>
          <a:graphicData uri="http://schemas.openxmlformats.org/drawingml/2006/table">
            <a:tbl>
              <a:tblPr/>
              <a:tblGrid>
                <a:gridCol w="166720">
                  <a:extLst>
                    <a:ext uri="{9D8B030D-6E8A-4147-A177-3AD203B41FA5}">
                      <a16:colId xmlns:a16="http://schemas.microsoft.com/office/drawing/2014/main" val="20000"/>
                    </a:ext>
                  </a:extLst>
                </a:gridCol>
              </a:tblGrid>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32</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45</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12</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78</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0</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0">
                <a:tc>
                  <a:txBody>
                    <a:bodyPr/>
                    <a:lstStyle/>
                    <a:p>
                      <a:pPr algn="ctr">
                        <a:lnSpc>
                          <a:spcPts val="934"/>
                        </a:lnSpc>
                        <a:defRPr/>
                      </a:pPr>
                      <a:r>
                        <a:rPr lang="en-US" sz="667" b="1">
                          <a:solidFill>
                            <a:srgbClr val="000000"/>
                          </a:solidFill>
                          <a:latin typeface="Open Sans Bold"/>
                          <a:ea typeface="Open Sans Bold"/>
                          <a:cs typeface="Open Sans Bold"/>
                          <a:sym typeface="Open Sans Bold"/>
                        </a:rPr>
                        <a:t>99</a:t>
                      </a:r>
                      <a:endParaRPr lang="en-US" sz="1100"/>
                    </a:p>
                  </a:txBody>
                  <a:tcPr marL="70660" marR="70660" marT="70660" marB="7066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92354" y="9611866"/>
            <a:ext cx="3846631" cy="534334"/>
            <a:chOff x="0" y="0"/>
            <a:chExt cx="1159351" cy="161045"/>
          </a:xfrm>
        </p:grpSpPr>
        <p:sp>
          <p:nvSpPr>
            <p:cNvPr id="8" name="Freeform 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9" name="TextBox 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07046"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9025128" y="9611866"/>
            <a:ext cx="3846631" cy="534334"/>
            <a:chOff x="0" y="0"/>
            <a:chExt cx="1159351" cy="161045"/>
          </a:xfrm>
        </p:grpSpPr>
        <p:sp>
          <p:nvSpPr>
            <p:cNvPr id="14" name="Freeform 1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5" name="TextBox 1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3167034" y="9611866"/>
            <a:ext cx="3846631" cy="534334"/>
            <a:chOff x="0" y="0"/>
            <a:chExt cx="1159351" cy="161045"/>
          </a:xfrm>
        </p:grpSpPr>
        <p:sp>
          <p:nvSpPr>
            <p:cNvPr id="17" name="Freeform 1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8" name="TextBox 1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19" name="Freeform 19"/>
          <p:cNvSpPr/>
          <p:nvPr/>
        </p:nvSpPr>
        <p:spPr>
          <a:xfrm>
            <a:off x="170150" y="2594560"/>
            <a:ext cx="10378244" cy="6662341"/>
          </a:xfrm>
          <a:custGeom>
            <a:avLst/>
            <a:gdLst/>
            <a:ahLst/>
            <a:cxnLst/>
            <a:rect l="l" t="t" r="r" b="b"/>
            <a:pathLst>
              <a:path w="10378244" h="6662341">
                <a:moveTo>
                  <a:pt x="0" y="0"/>
                </a:moveTo>
                <a:lnTo>
                  <a:pt x="10378243" y="0"/>
                </a:lnTo>
                <a:lnTo>
                  <a:pt x="10378243" y="6662340"/>
                </a:lnTo>
                <a:lnTo>
                  <a:pt x="0" y="6662340"/>
                </a:lnTo>
                <a:lnTo>
                  <a:pt x="0" y="0"/>
                </a:lnTo>
                <a:close/>
              </a:path>
            </a:pathLst>
          </a:custGeom>
          <a:blipFill>
            <a:blip r:embed="rId8"/>
            <a:stretch>
              <a:fillRect l="-8955" t="-14880" r="-8045" b="-15440"/>
            </a:stretch>
          </a:blipFill>
        </p:spPr>
        <p:txBody>
          <a:bodyPr/>
          <a:lstStyle/>
          <a:p>
            <a:endParaRPr lang="en-PH"/>
          </a:p>
        </p:txBody>
      </p:sp>
      <p:sp>
        <p:nvSpPr>
          <p:cNvPr id="20" name="TextBox 20"/>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21" name="TextBox 21"/>
          <p:cNvSpPr txBox="1"/>
          <p:nvPr/>
        </p:nvSpPr>
        <p:spPr>
          <a:xfrm>
            <a:off x="402046" y="1877010"/>
            <a:ext cx="1131922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Bubble Sort - Pseudocodes</a:t>
            </a:r>
          </a:p>
        </p:txBody>
      </p:sp>
      <p:sp>
        <p:nvSpPr>
          <p:cNvPr id="22" name="TextBox 22"/>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sp>
        <p:nvSpPr>
          <p:cNvPr id="23" name="TextBox 23"/>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sp>
        <p:nvSpPr>
          <p:cNvPr id="24" name="TextBox 24"/>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sp>
        <p:nvSpPr>
          <p:cNvPr id="25" name="TextBox 25"/>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Bubble Sort</a:t>
            </a:r>
          </a:p>
        </p:txBody>
      </p:sp>
      <p:sp>
        <p:nvSpPr>
          <p:cNvPr id="26" name="TextBox 26"/>
          <p:cNvSpPr txBox="1"/>
          <p:nvPr/>
        </p:nvSpPr>
        <p:spPr>
          <a:xfrm>
            <a:off x="10664880" y="3887825"/>
            <a:ext cx="1493106" cy="204805"/>
          </a:xfrm>
          <a:prstGeom prst="rect">
            <a:avLst/>
          </a:prstGeom>
        </p:spPr>
        <p:txBody>
          <a:bodyPr lIns="0" tIns="0" rIns="0" bIns="0" rtlCol="0" anchor="t">
            <a:spAutoFit/>
          </a:bodyPr>
          <a:lstStyle/>
          <a:p>
            <a:pPr algn="ctr">
              <a:lnSpc>
                <a:spcPts val="1709"/>
              </a:lnSpc>
              <a:spcBef>
                <a:spcPct val="0"/>
              </a:spcBef>
            </a:pPr>
            <a:r>
              <a:rPr lang="en-US" sz="1221" b="1">
                <a:solidFill>
                  <a:srgbClr val="000000"/>
                </a:solidFill>
                <a:latin typeface="Open Sans Bold"/>
                <a:ea typeface="Open Sans Bold"/>
                <a:cs typeface="Open Sans Bold"/>
                <a:sym typeface="Open Sans Bold"/>
              </a:rPr>
              <a:t>Second iteration</a:t>
            </a:r>
          </a:p>
        </p:txBody>
      </p:sp>
      <p:graphicFrame>
        <p:nvGraphicFramePr>
          <p:cNvPr id="27" name="Table 27"/>
          <p:cNvGraphicFramePr>
            <a:graphicFrameLocks noGrp="1"/>
          </p:cNvGraphicFramePr>
          <p:nvPr/>
        </p:nvGraphicFramePr>
        <p:xfrm>
          <a:off x="11075828" y="4197564"/>
          <a:ext cx="236886" cy="3165664"/>
        </p:xfrm>
        <a:graphic>
          <a:graphicData uri="http://schemas.openxmlformats.org/drawingml/2006/table">
            <a:tbl>
              <a:tblPr/>
              <a:tblGrid>
                <a:gridCol w="236886">
                  <a:extLst>
                    <a:ext uri="{9D8B030D-6E8A-4147-A177-3AD203B41FA5}">
                      <a16:colId xmlns:a16="http://schemas.microsoft.com/office/drawing/2014/main" val="20000"/>
                    </a:ext>
                  </a:extLst>
                </a:gridCol>
              </a:tblGrid>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32</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12</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45</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0</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78</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99</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8" name="Table 28"/>
          <p:cNvGraphicFramePr>
            <a:graphicFrameLocks noGrp="1"/>
          </p:cNvGraphicFramePr>
          <p:nvPr/>
        </p:nvGraphicFramePr>
        <p:xfrm>
          <a:off x="12979656" y="4197564"/>
          <a:ext cx="236886" cy="3165664"/>
        </p:xfrm>
        <a:graphic>
          <a:graphicData uri="http://schemas.openxmlformats.org/drawingml/2006/table">
            <a:tbl>
              <a:tblPr/>
              <a:tblGrid>
                <a:gridCol w="236886">
                  <a:extLst>
                    <a:ext uri="{9D8B030D-6E8A-4147-A177-3AD203B41FA5}">
                      <a16:colId xmlns:a16="http://schemas.microsoft.com/office/drawing/2014/main" val="20000"/>
                    </a:ext>
                  </a:extLst>
                </a:gridCol>
              </a:tblGrid>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12</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35</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0</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45</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78</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99</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9" name="Table 29"/>
          <p:cNvGraphicFramePr>
            <a:graphicFrameLocks noGrp="1"/>
          </p:cNvGraphicFramePr>
          <p:nvPr/>
        </p:nvGraphicFramePr>
        <p:xfrm>
          <a:off x="14935570" y="4197564"/>
          <a:ext cx="236886" cy="3165664"/>
        </p:xfrm>
        <a:graphic>
          <a:graphicData uri="http://schemas.openxmlformats.org/drawingml/2006/table">
            <a:tbl>
              <a:tblPr/>
              <a:tblGrid>
                <a:gridCol w="236886">
                  <a:extLst>
                    <a:ext uri="{9D8B030D-6E8A-4147-A177-3AD203B41FA5}">
                      <a16:colId xmlns:a16="http://schemas.microsoft.com/office/drawing/2014/main" val="20000"/>
                    </a:ext>
                  </a:extLst>
                </a:gridCol>
              </a:tblGrid>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12</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0</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35</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2"/>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45</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78</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99</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sp>
        <p:nvSpPr>
          <p:cNvPr id="30" name="TextBox 30"/>
          <p:cNvSpPr txBox="1"/>
          <p:nvPr/>
        </p:nvSpPr>
        <p:spPr>
          <a:xfrm>
            <a:off x="12590499" y="3887825"/>
            <a:ext cx="1493106" cy="204805"/>
          </a:xfrm>
          <a:prstGeom prst="rect">
            <a:avLst/>
          </a:prstGeom>
        </p:spPr>
        <p:txBody>
          <a:bodyPr lIns="0" tIns="0" rIns="0" bIns="0" rtlCol="0" anchor="t">
            <a:spAutoFit/>
          </a:bodyPr>
          <a:lstStyle/>
          <a:p>
            <a:pPr algn="ctr">
              <a:lnSpc>
                <a:spcPts val="1709"/>
              </a:lnSpc>
              <a:spcBef>
                <a:spcPct val="0"/>
              </a:spcBef>
            </a:pPr>
            <a:r>
              <a:rPr lang="en-US" sz="1221" b="1">
                <a:solidFill>
                  <a:srgbClr val="000000"/>
                </a:solidFill>
                <a:latin typeface="Open Sans Bold"/>
                <a:ea typeface="Open Sans Bold"/>
                <a:cs typeface="Open Sans Bold"/>
                <a:sym typeface="Open Sans Bold"/>
              </a:rPr>
              <a:t>Third iteration</a:t>
            </a:r>
          </a:p>
        </p:txBody>
      </p:sp>
      <p:sp>
        <p:nvSpPr>
          <p:cNvPr id="31" name="TextBox 31"/>
          <p:cNvSpPr txBox="1"/>
          <p:nvPr/>
        </p:nvSpPr>
        <p:spPr>
          <a:xfrm>
            <a:off x="14517152" y="3887825"/>
            <a:ext cx="1493106" cy="204805"/>
          </a:xfrm>
          <a:prstGeom prst="rect">
            <a:avLst/>
          </a:prstGeom>
        </p:spPr>
        <p:txBody>
          <a:bodyPr lIns="0" tIns="0" rIns="0" bIns="0" rtlCol="0" anchor="t">
            <a:spAutoFit/>
          </a:bodyPr>
          <a:lstStyle/>
          <a:p>
            <a:pPr algn="ctr">
              <a:lnSpc>
                <a:spcPts val="1709"/>
              </a:lnSpc>
              <a:spcBef>
                <a:spcPct val="0"/>
              </a:spcBef>
            </a:pPr>
            <a:r>
              <a:rPr lang="en-US" sz="1221" b="1">
                <a:solidFill>
                  <a:srgbClr val="000000"/>
                </a:solidFill>
                <a:latin typeface="Open Sans Bold"/>
                <a:ea typeface="Open Sans Bold"/>
                <a:cs typeface="Open Sans Bold"/>
                <a:sym typeface="Open Sans Bold"/>
              </a:rPr>
              <a:t>Fourth iteration</a:t>
            </a:r>
          </a:p>
        </p:txBody>
      </p:sp>
      <p:graphicFrame>
        <p:nvGraphicFramePr>
          <p:cNvPr id="32" name="Table 32"/>
          <p:cNvGraphicFramePr>
            <a:graphicFrameLocks noGrp="1"/>
          </p:cNvGraphicFramePr>
          <p:nvPr/>
        </p:nvGraphicFramePr>
        <p:xfrm>
          <a:off x="16929749" y="4197564"/>
          <a:ext cx="236886" cy="3165664"/>
        </p:xfrm>
        <a:graphic>
          <a:graphicData uri="http://schemas.openxmlformats.org/drawingml/2006/table">
            <a:tbl>
              <a:tblPr/>
              <a:tblGrid>
                <a:gridCol w="236886">
                  <a:extLst>
                    <a:ext uri="{9D8B030D-6E8A-4147-A177-3AD203B41FA5}">
                      <a16:colId xmlns:a16="http://schemas.microsoft.com/office/drawing/2014/main" val="20000"/>
                    </a:ext>
                  </a:extLst>
                </a:gridCol>
              </a:tblGrid>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0</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12</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1"/>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35</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2"/>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45</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78</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280762">
                <a:tc>
                  <a:txBody>
                    <a:bodyPr/>
                    <a:lstStyle/>
                    <a:p>
                      <a:pPr algn="ctr">
                        <a:lnSpc>
                          <a:spcPts val="1398"/>
                        </a:lnSpc>
                        <a:defRPr/>
                      </a:pPr>
                      <a:r>
                        <a:rPr lang="en-US" sz="999" b="1">
                          <a:solidFill>
                            <a:srgbClr val="000000"/>
                          </a:solidFill>
                          <a:latin typeface="Open Sans Bold"/>
                          <a:ea typeface="Open Sans Bold"/>
                          <a:cs typeface="Open Sans Bold"/>
                          <a:sym typeface="Open Sans Bold"/>
                        </a:rPr>
                        <a:t>99</a:t>
                      </a:r>
                      <a:endParaRPr lang="en-US" sz="1100"/>
                    </a:p>
                  </a:txBody>
                  <a:tcPr marL="105743" marR="105743" marT="105743" marB="105743"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sp>
        <p:nvSpPr>
          <p:cNvPr id="33" name="TextBox 33"/>
          <p:cNvSpPr txBox="1"/>
          <p:nvPr/>
        </p:nvSpPr>
        <p:spPr>
          <a:xfrm>
            <a:off x="16511330" y="3887825"/>
            <a:ext cx="1493106" cy="204805"/>
          </a:xfrm>
          <a:prstGeom prst="rect">
            <a:avLst/>
          </a:prstGeom>
        </p:spPr>
        <p:txBody>
          <a:bodyPr lIns="0" tIns="0" rIns="0" bIns="0" rtlCol="0" anchor="t">
            <a:spAutoFit/>
          </a:bodyPr>
          <a:lstStyle/>
          <a:p>
            <a:pPr algn="ctr">
              <a:lnSpc>
                <a:spcPts val="1709"/>
              </a:lnSpc>
              <a:spcBef>
                <a:spcPct val="0"/>
              </a:spcBef>
            </a:pPr>
            <a:r>
              <a:rPr lang="en-US" sz="1221" b="1">
                <a:solidFill>
                  <a:srgbClr val="000000"/>
                </a:solidFill>
                <a:latin typeface="Open Sans Bold"/>
                <a:ea typeface="Open Sans Bold"/>
                <a:cs typeface="Open Sans Bold"/>
                <a:sym typeface="Open Sans Bold"/>
              </a:rPr>
              <a:t>Fifth iteration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92354" y="9611866"/>
            <a:ext cx="3846631" cy="534334"/>
            <a:chOff x="0" y="0"/>
            <a:chExt cx="1159351" cy="161045"/>
          </a:xfrm>
        </p:grpSpPr>
        <p:sp>
          <p:nvSpPr>
            <p:cNvPr id="8" name="Freeform 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9" name="TextBox 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07046"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9025128" y="9611866"/>
            <a:ext cx="3846631" cy="534334"/>
            <a:chOff x="0" y="0"/>
            <a:chExt cx="1159351" cy="161045"/>
          </a:xfrm>
        </p:grpSpPr>
        <p:sp>
          <p:nvSpPr>
            <p:cNvPr id="14" name="Freeform 1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5" name="TextBox 1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3167034" y="9611866"/>
            <a:ext cx="3846631" cy="534334"/>
            <a:chOff x="0" y="0"/>
            <a:chExt cx="1159351" cy="161045"/>
          </a:xfrm>
        </p:grpSpPr>
        <p:sp>
          <p:nvSpPr>
            <p:cNvPr id="17" name="Freeform 1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8" name="TextBox 1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19" name="TextBox 19"/>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20" name="TextBox 20"/>
          <p:cNvSpPr txBox="1"/>
          <p:nvPr/>
        </p:nvSpPr>
        <p:spPr>
          <a:xfrm>
            <a:off x="402046" y="1877010"/>
            <a:ext cx="17337077"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Bubble Sort - Intuition</a:t>
            </a:r>
          </a:p>
        </p:txBody>
      </p:sp>
      <p:sp>
        <p:nvSpPr>
          <p:cNvPr id="21" name="TextBox 21"/>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sp>
        <p:nvSpPr>
          <p:cNvPr id="22" name="TextBox 22"/>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sp>
        <p:nvSpPr>
          <p:cNvPr id="23" name="TextBox 23"/>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sp>
        <p:nvSpPr>
          <p:cNvPr id="24" name="TextBox 24"/>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Bubble Sort</a:t>
            </a:r>
          </a:p>
        </p:txBody>
      </p:sp>
      <p:sp>
        <p:nvSpPr>
          <p:cNvPr id="25" name="TextBox 25"/>
          <p:cNvSpPr txBox="1"/>
          <p:nvPr/>
        </p:nvSpPr>
        <p:spPr>
          <a:xfrm>
            <a:off x="6997791"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2nd iteration</a:t>
            </a:r>
          </a:p>
        </p:txBody>
      </p:sp>
      <p:graphicFrame>
        <p:nvGraphicFramePr>
          <p:cNvPr id="26" name="Table 26"/>
          <p:cNvGraphicFramePr>
            <a:graphicFrameLocks noGrp="1"/>
          </p:cNvGraphicFramePr>
          <p:nvPr/>
        </p:nvGraphicFramePr>
        <p:xfrm>
          <a:off x="7738129"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7" name="Table 27"/>
          <p:cNvGraphicFramePr>
            <a:graphicFrameLocks noGrp="1"/>
          </p:cNvGraphicFramePr>
          <p:nvPr/>
        </p:nvGraphicFramePr>
        <p:xfrm>
          <a:off x="10484011"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8" name="Table 28"/>
          <p:cNvGraphicFramePr>
            <a:graphicFrameLocks noGrp="1"/>
          </p:cNvGraphicFramePr>
          <p:nvPr/>
        </p:nvGraphicFramePr>
        <p:xfrm>
          <a:off x="13317202"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sp>
        <p:nvSpPr>
          <p:cNvPr id="29" name="TextBox 29"/>
          <p:cNvSpPr txBox="1"/>
          <p:nvPr/>
        </p:nvSpPr>
        <p:spPr>
          <a:xfrm>
            <a:off x="9782930"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3rd iteration</a:t>
            </a:r>
          </a:p>
        </p:txBody>
      </p:sp>
      <p:sp>
        <p:nvSpPr>
          <p:cNvPr id="30" name="TextBox 30"/>
          <p:cNvSpPr txBox="1"/>
          <p:nvPr/>
        </p:nvSpPr>
        <p:spPr>
          <a:xfrm>
            <a:off x="12479761"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4th iteration</a:t>
            </a:r>
          </a:p>
        </p:txBody>
      </p:sp>
      <p:graphicFrame>
        <p:nvGraphicFramePr>
          <p:cNvPr id="31" name="Table 31"/>
          <p:cNvGraphicFramePr>
            <a:graphicFrameLocks noGrp="1"/>
          </p:cNvGraphicFramePr>
          <p:nvPr/>
        </p:nvGraphicFramePr>
        <p:xfrm>
          <a:off x="15873633"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sp>
        <p:nvSpPr>
          <p:cNvPr id="32" name="TextBox 32"/>
          <p:cNvSpPr txBox="1"/>
          <p:nvPr/>
        </p:nvSpPr>
        <p:spPr>
          <a:xfrm>
            <a:off x="15049233"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5th iteration</a:t>
            </a:r>
          </a:p>
        </p:txBody>
      </p:sp>
      <p:sp>
        <p:nvSpPr>
          <p:cNvPr id="33" name="TextBox 33"/>
          <p:cNvSpPr txBox="1"/>
          <p:nvPr/>
        </p:nvSpPr>
        <p:spPr>
          <a:xfrm>
            <a:off x="4212651"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1st iteration</a:t>
            </a:r>
          </a:p>
        </p:txBody>
      </p:sp>
      <p:graphicFrame>
        <p:nvGraphicFramePr>
          <p:cNvPr id="34" name="Table 34"/>
          <p:cNvGraphicFramePr>
            <a:graphicFrameLocks noGrp="1"/>
          </p:cNvGraphicFramePr>
          <p:nvPr/>
        </p:nvGraphicFramePr>
        <p:xfrm>
          <a:off x="4952989"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35" name="Table 35"/>
          <p:cNvGraphicFramePr>
            <a:graphicFrameLocks noGrp="1"/>
          </p:cNvGraphicFramePr>
          <p:nvPr/>
        </p:nvGraphicFramePr>
        <p:xfrm>
          <a:off x="1765641"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35331" y="2565056"/>
            <a:ext cx="2578444" cy="2578444"/>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19D97"/>
            </a:solidFill>
          </p:spPr>
          <p:txBody>
            <a:bodyPr/>
            <a:lstStyle/>
            <a:p>
              <a:endParaRPr lang="en-PH"/>
            </a:p>
          </p:txBody>
        </p:sp>
      </p:grpSp>
      <p:grpSp>
        <p:nvGrpSpPr>
          <p:cNvPr id="4" name="Group 4"/>
          <p:cNvGrpSpPr/>
          <p:nvPr/>
        </p:nvGrpSpPr>
        <p:grpSpPr>
          <a:xfrm>
            <a:off x="5156887" y="0"/>
            <a:ext cx="2578444" cy="2578444"/>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1495"/>
            </a:solidFill>
          </p:spPr>
          <p:txBody>
            <a:bodyPr/>
            <a:lstStyle/>
            <a:p>
              <a:endParaRPr lang="en-PH"/>
            </a:p>
          </p:txBody>
        </p:sp>
      </p:grpSp>
      <p:grpSp>
        <p:nvGrpSpPr>
          <p:cNvPr id="6" name="Group 6"/>
          <p:cNvGrpSpPr/>
          <p:nvPr/>
        </p:nvGrpSpPr>
        <p:grpSpPr>
          <a:xfrm>
            <a:off x="2578444" y="0"/>
            <a:ext cx="2578444" cy="2578444"/>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19D97"/>
            </a:solidFill>
          </p:spPr>
          <p:txBody>
            <a:bodyPr/>
            <a:lstStyle/>
            <a:p>
              <a:endParaRPr lang="en-PH"/>
            </a:p>
          </p:txBody>
        </p:sp>
      </p:grpSp>
      <p:sp>
        <p:nvSpPr>
          <p:cNvPr id="8" name="Freeform 8"/>
          <p:cNvSpPr/>
          <p:nvPr/>
        </p:nvSpPr>
        <p:spPr>
          <a:xfrm rot="-5400000" flipH="1" flipV="1">
            <a:off x="7735331" y="0"/>
            <a:ext cx="2578444" cy="2578444"/>
          </a:xfrm>
          <a:custGeom>
            <a:avLst/>
            <a:gdLst/>
            <a:ahLst/>
            <a:cxnLst/>
            <a:rect l="l" t="t" r="r" b="b"/>
            <a:pathLst>
              <a:path w="2578444" h="2578444">
                <a:moveTo>
                  <a:pt x="2578444" y="2578444"/>
                </a:moveTo>
                <a:lnTo>
                  <a:pt x="0" y="2578444"/>
                </a:lnTo>
                <a:lnTo>
                  <a:pt x="0" y="0"/>
                </a:lnTo>
                <a:lnTo>
                  <a:pt x="2578444" y="0"/>
                </a:lnTo>
                <a:lnTo>
                  <a:pt x="2578444" y="257844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9" name="Freeform 9"/>
          <p:cNvSpPr/>
          <p:nvPr/>
        </p:nvSpPr>
        <p:spPr>
          <a:xfrm rot="-5400000">
            <a:off x="0" y="0"/>
            <a:ext cx="2578444" cy="2578444"/>
          </a:xfrm>
          <a:custGeom>
            <a:avLst/>
            <a:gdLst/>
            <a:ahLst/>
            <a:cxnLst/>
            <a:rect l="l" t="t" r="r" b="b"/>
            <a:pathLst>
              <a:path w="2578444" h="2578444">
                <a:moveTo>
                  <a:pt x="0" y="0"/>
                </a:moveTo>
                <a:lnTo>
                  <a:pt x="2578444" y="0"/>
                </a:lnTo>
                <a:lnTo>
                  <a:pt x="2578444" y="2578444"/>
                </a:lnTo>
                <a:lnTo>
                  <a:pt x="0" y="2578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0" name="TextBox 10"/>
          <p:cNvSpPr txBox="1"/>
          <p:nvPr/>
        </p:nvSpPr>
        <p:spPr>
          <a:xfrm>
            <a:off x="849091" y="5086350"/>
            <a:ext cx="6278706" cy="2138659"/>
          </a:xfrm>
          <a:prstGeom prst="rect">
            <a:avLst/>
          </a:prstGeom>
        </p:spPr>
        <p:txBody>
          <a:bodyPr lIns="0" tIns="0" rIns="0" bIns="0" rtlCol="0" anchor="t">
            <a:spAutoFit/>
          </a:bodyPr>
          <a:lstStyle/>
          <a:p>
            <a:pPr algn="ctr">
              <a:lnSpc>
                <a:spcPts val="8241"/>
              </a:lnSpc>
            </a:pPr>
            <a:r>
              <a:rPr lang="en-US" sz="6868" b="1">
                <a:solidFill>
                  <a:srgbClr val="FF1495"/>
                </a:solidFill>
                <a:latin typeface="Poppins Bold"/>
                <a:ea typeface="Poppins Bold"/>
                <a:cs typeface="Poppins Bold"/>
                <a:sym typeface="Poppins Bold"/>
              </a:rPr>
              <a:t>Chapter </a:t>
            </a:r>
          </a:p>
          <a:p>
            <a:pPr marL="0" lvl="0" indent="0" algn="ctr">
              <a:lnSpc>
                <a:spcPts val="8241"/>
              </a:lnSpc>
              <a:spcBef>
                <a:spcPct val="0"/>
              </a:spcBef>
            </a:pPr>
            <a:r>
              <a:rPr lang="en-US" sz="6868" b="1">
                <a:solidFill>
                  <a:srgbClr val="FF1495"/>
                </a:solidFill>
                <a:latin typeface="Poppins Bold"/>
                <a:ea typeface="Poppins Bold"/>
                <a:cs typeface="Poppins Bold"/>
                <a:sym typeface="Poppins Bold"/>
              </a:rPr>
              <a:t>Outline</a:t>
            </a:r>
          </a:p>
        </p:txBody>
      </p:sp>
      <p:grpSp>
        <p:nvGrpSpPr>
          <p:cNvPr id="11" name="Group 11"/>
          <p:cNvGrpSpPr/>
          <p:nvPr/>
        </p:nvGrpSpPr>
        <p:grpSpPr>
          <a:xfrm>
            <a:off x="7735331" y="5143500"/>
            <a:ext cx="2578444" cy="2578444"/>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1495"/>
            </a:solidFill>
          </p:spPr>
          <p:txBody>
            <a:bodyPr/>
            <a:lstStyle/>
            <a:p>
              <a:endParaRPr lang="en-PH"/>
            </a:p>
          </p:txBody>
        </p:sp>
      </p:grpSp>
      <p:sp>
        <p:nvSpPr>
          <p:cNvPr id="13" name="Freeform 13"/>
          <p:cNvSpPr/>
          <p:nvPr/>
        </p:nvSpPr>
        <p:spPr>
          <a:xfrm rot="5400000" flipH="1" flipV="1">
            <a:off x="7735331" y="7727726"/>
            <a:ext cx="2578444" cy="2578444"/>
          </a:xfrm>
          <a:custGeom>
            <a:avLst/>
            <a:gdLst/>
            <a:ahLst/>
            <a:cxnLst/>
            <a:rect l="l" t="t" r="r" b="b"/>
            <a:pathLst>
              <a:path w="2578444" h="2578444">
                <a:moveTo>
                  <a:pt x="2578444" y="2578444"/>
                </a:moveTo>
                <a:lnTo>
                  <a:pt x="0" y="2578444"/>
                </a:lnTo>
                <a:lnTo>
                  <a:pt x="0" y="0"/>
                </a:lnTo>
                <a:lnTo>
                  <a:pt x="2578444" y="0"/>
                </a:lnTo>
                <a:lnTo>
                  <a:pt x="2578444" y="257844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14" name="Group 14"/>
          <p:cNvGrpSpPr/>
          <p:nvPr/>
        </p:nvGrpSpPr>
        <p:grpSpPr>
          <a:xfrm>
            <a:off x="10313775" y="7721944"/>
            <a:ext cx="2578444" cy="877234"/>
            <a:chOff x="0" y="0"/>
            <a:chExt cx="1913890" cy="651141"/>
          </a:xfrm>
        </p:grpSpPr>
        <p:sp>
          <p:nvSpPr>
            <p:cNvPr id="15" name="Freeform 15"/>
            <p:cNvSpPr/>
            <p:nvPr/>
          </p:nvSpPr>
          <p:spPr>
            <a:xfrm>
              <a:off x="0" y="0"/>
              <a:ext cx="1913890" cy="651141"/>
            </a:xfrm>
            <a:custGeom>
              <a:avLst/>
              <a:gdLst/>
              <a:ahLst/>
              <a:cxnLst/>
              <a:rect l="l" t="t" r="r" b="b"/>
              <a:pathLst>
                <a:path w="1913890" h="651141">
                  <a:moveTo>
                    <a:pt x="0" y="0"/>
                  </a:moveTo>
                  <a:lnTo>
                    <a:pt x="1913890" y="0"/>
                  </a:lnTo>
                  <a:lnTo>
                    <a:pt x="1913890" y="651141"/>
                  </a:lnTo>
                  <a:lnTo>
                    <a:pt x="0" y="651141"/>
                  </a:lnTo>
                  <a:close/>
                </a:path>
              </a:pathLst>
            </a:custGeom>
            <a:solidFill>
              <a:srgbClr val="642EC7"/>
            </a:solidFill>
          </p:spPr>
          <p:txBody>
            <a:bodyPr/>
            <a:lstStyle/>
            <a:p>
              <a:endParaRPr lang="en-PH"/>
            </a:p>
          </p:txBody>
        </p:sp>
      </p:grpSp>
      <p:sp>
        <p:nvSpPr>
          <p:cNvPr id="16" name="TextBox 16"/>
          <p:cNvSpPr txBox="1"/>
          <p:nvPr/>
        </p:nvSpPr>
        <p:spPr>
          <a:xfrm>
            <a:off x="648744" y="841547"/>
            <a:ext cx="1653475" cy="8667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Data Types </a:t>
            </a:r>
          </a:p>
        </p:txBody>
      </p:sp>
      <p:sp>
        <p:nvSpPr>
          <p:cNvPr id="17" name="TextBox 17"/>
          <p:cNvSpPr txBox="1"/>
          <p:nvPr/>
        </p:nvSpPr>
        <p:spPr>
          <a:xfrm>
            <a:off x="647560" y="387269"/>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13.1</a:t>
            </a:r>
          </a:p>
        </p:txBody>
      </p:sp>
      <p:sp>
        <p:nvSpPr>
          <p:cNvPr id="18" name="TextBox 18"/>
          <p:cNvSpPr txBox="1"/>
          <p:nvPr/>
        </p:nvSpPr>
        <p:spPr>
          <a:xfrm>
            <a:off x="2855190" y="1041522"/>
            <a:ext cx="2024950" cy="8667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Record Type</a:t>
            </a:r>
          </a:p>
        </p:txBody>
      </p:sp>
      <p:sp>
        <p:nvSpPr>
          <p:cNvPr id="19" name="TextBox 19"/>
          <p:cNvSpPr txBox="1"/>
          <p:nvPr/>
        </p:nvSpPr>
        <p:spPr>
          <a:xfrm>
            <a:off x="3040928" y="581338"/>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13.2</a:t>
            </a:r>
          </a:p>
        </p:txBody>
      </p:sp>
      <p:sp>
        <p:nvSpPr>
          <p:cNvPr id="20" name="TextBox 20"/>
          <p:cNvSpPr txBox="1"/>
          <p:nvPr/>
        </p:nvSpPr>
        <p:spPr>
          <a:xfrm>
            <a:off x="5616729" y="1257888"/>
            <a:ext cx="1653475" cy="4476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Arrays</a:t>
            </a:r>
          </a:p>
        </p:txBody>
      </p:sp>
      <p:sp>
        <p:nvSpPr>
          <p:cNvPr id="21" name="TextBox 21"/>
          <p:cNvSpPr txBox="1"/>
          <p:nvPr/>
        </p:nvSpPr>
        <p:spPr>
          <a:xfrm>
            <a:off x="5622014" y="797220"/>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13.3 </a:t>
            </a:r>
          </a:p>
        </p:txBody>
      </p:sp>
      <p:sp>
        <p:nvSpPr>
          <p:cNvPr id="22" name="TextBox 22"/>
          <p:cNvSpPr txBox="1"/>
          <p:nvPr/>
        </p:nvSpPr>
        <p:spPr>
          <a:xfrm>
            <a:off x="7827309" y="1474254"/>
            <a:ext cx="2225071" cy="434043"/>
          </a:xfrm>
          <a:prstGeom prst="rect">
            <a:avLst/>
          </a:prstGeom>
        </p:spPr>
        <p:txBody>
          <a:bodyPr lIns="0" tIns="0" rIns="0" bIns="0" rtlCol="0" anchor="t">
            <a:spAutoFit/>
          </a:bodyPr>
          <a:lstStyle/>
          <a:p>
            <a:pPr marL="0" lvl="0" indent="0" algn="ctr">
              <a:lnSpc>
                <a:spcPts val="3235"/>
              </a:lnSpc>
              <a:spcBef>
                <a:spcPct val="0"/>
              </a:spcBef>
            </a:pPr>
            <a:r>
              <a:rPr lang="en-US" sz="2696" b="1">
                <a:solidFill>
                  <a:srgbClr val="000000"/>
                </a:solidFill>
                <a:latin typeface="Poppins Bold"/>
                <a:ea typeface="Poppins Bold"/>
                <a:cs typeface="Poppins Bold"/>
                <a:sym typeface="Poppins Bold"/>
              </a:rPr>
              <a:t>1D array</a:t>
            </a:r>
          </a:p>
        </p:txBody>
      </p:sp>
      <p:sp>
        <p:nvSpPr>
          <p:cNvPr id="23" name="TextBox 23"/>
          <p:cNvSpPr txBox="1"/>
          <p:nvPr/>
        </p:nvSpPr>
        <p:spPr>
          <a:xfrm>
            <a:off x="7735331" y="3865744"/>
            <a:ext cx="2518047" cy="437858"/>
          </a:xfrm>
          <a:prstGeom prst="rect">
            <a:avLst/>
          </a:prstGeom>
        </p:spPr>
        <p:txBody>
          <a:bodyPr lIns="0" tIns="0" rIns="0" bIns="0" rtlCol="0" anchor="t">
            <a:spAutoFit/>
          </a:bodyPr>
          <a:lstStyle/>
          <a:p>
            <a:pPr marL="0" lvl="0" indent="0" algn="ctr">
              <a:lnSpc>
                <a:spcPts val="3266"/>
              </a:lnSpc>
              <a:spcBef>
                <a:spcPct val="0"/>
              </a:spcBef>
            </a:pPr>
            <a:r>
              <a:rPr lang="en-US" sz="2721" b="1">
                <a:solidFill>
                  <a:srgbClr val="FFFFFF"/>
                </a:solidFill>
                <a:latin typeface="Poppins Bold"/>
                <a:ea typeface="Poppins Bold"/>
                <a:cs typeface="Poppins Bold"/>
                <a:sym typeface="Poppins Bold"/>
              </a:rPr>
              <a:t>2D array</a:t>
            </a:r>
          </a:p>
        </p:txBody>
      </p:sp>
      <p:sp>
        <p:nvSpPr>
          <p:cNvPr id="24" name="TextBox 24"/>
          <p:cNvSpPr txBox="1"/>
          <p:nvPr/>
        </p:nvSpPr>
        <p:spPr>
          <a:xfrm>
            <a:off x="8055416" y="3418341"/>
            <a:ext cx="1877876" cy="475978"/>
          </a:xfrm>
          <a:prstGeom prst="rect">
            <a:avLst/>
          </a:prstGeom>
        </p:spPr>
        <p:txBody>
          <a:bodyPr lIns="0" tIns="0" rIns="0" bIns="0" rtlCol="0" anchor="t">
            <a:spAutoFit/>
          </a:bodyPr>
          <a:lstStyle/>
          <a:p>
            <a:pPr marL="0" lvl="0" indent="0" algn="ctr">
              <a:lnSpc>
                <a:spcPts val="3798"/>
              </a:lnSpc>
              <a:spcBef>
                <a:spcPct val="0"/>
              </a:spcBef>
            </a:pPr>
            <a:r>
              <a:rPr lang="en-US" sz="3165">
                <a:solidFill>
                  <a:srgbClr val="FFFFFF"/>
                </a:solidFill>
                <a:latin typeface="Alatsi"/>
                <a:ea typeface="Alatsi"/>
                <a:cs typeface="Alatsi"/>
                <a:sym typeface="Alatsi"/>
              </a:rPr>
              <a:t>13.5</a:t>
            </a:r>
          </a:p>
        </p:txBody>
      </p:sp>
      <p:sp>
        <p:nvSpPr>
          <p:cNvPr id="25" name="TextBox 25"/>
          <p:cNvSpPr txBox="1"/>
          <p:nvPr/>
        </p:nvSpPr>
        <p:spPr>
          <a:xfrm>
            <a:off x="7962967" y="1028700"/>
            <a:ext cx="1877876" cy="475978"/>
          </a:xfrm>
          <a:prstGeom prst="rect">
            <a:avLst/>
          </a:prstGeom>
        </p:spPr>
        <p:txBody>
          <a:bodyPr lIns="0" tIns="0" rIns="0" bIns="0" rtlCol="0" anchor="t">
            <a:spAutoFit/>
          </a:bodyPr>
          <a:lstStyle/>
          <a:p>
            <a:pPr marL="0" lvl="0" indent="0" algn="ctr">
              <a:lnSpc>
                <a:spcPts val="3798"/>
              </a:lnSpc>
              <a:spcBef>
                <a:spcPct val="0"/>
              </a:spcBef>
            </a:pPr>
            <a:r>
              <a:rPr lang="en-US" sz="3165">
                <a:solidFill>
                  <a:srgbClr val="000000"/>
                </a:solidFill>
                <a:latin typeface="Alatsi"/>
                <a:ea typeface="Alatsi"/>
                <a:cs typeface="Alatsi"/>
                <a:sym typeface="Alatsi"/>
              </a:rPr>
              <a:t>13.4</a:t>
            </a:r>
          </a:p>
        </p:txBody>
      </p:sp>
      <p:sp>
        <p:nvSpPr>
          <p:cNvPr id="26" name="TextBox 26"/>
          <p:cNvSpPr txBox="1"/>
          <p:nvPr/>
        </p:nvSpPr>
        <p:spPr>
          <a:xfrm>
            <a:off x="8078727" y="6155680"/>
            <a:ext cx="1854565" cy="8667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Text files Handling</a:t>
            </a:r>
          </a:p>
        </p:txBody>
      </p:sp>
      <p:sp>
        <p:nvSpPr>
          <p:cNvPr id="27" name="TextBox 27"/>
          <p:cNvSpPr txBox="1"/>
          <p:nvPr/>
        </p:nvSpPr>
        <p:spPr>
          <a:xfrm>
            <a:off x="8197815" y="5746105"/>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13.6</a:t>
            </a:r>
          </a:p>
        </p:txBody>
      </p:sp>
      <p:sp>
        <p:nvSpPr>
          <p:cNvPr id="28" name="TextBox 28"/>
          <p:cNvSpPr txBox="1"/>
          <p:nvPr/>
        </p:nvSpPr>
        <p:spPr>
          <a:xfrm>
            <a:off x="8197815" y="8383558"/>
            <a:ext cx="1941400" cy="742950"/>
          </a:xfrm>
          <a:prstGeom prst="rect">
            <a:avLst/>
          </a:prstGeom>
        </p:spPr>
        <p:txBody>
          <a:bodyPr lIns="0" tIns="0" rIns="0" bIns="0" rtlCol="0" anchor="t">
            <a:spAutoFit/>
          </a:bodyPr>
          <a:lstStyle/>
          <a:p>
            <a:pPr marL="0" lvl="0" indent="0" algn="ctr">
              <a:lnSpc>
                <a:spcPts val="2868"/>
              </a:lnSpc>
              <a:spcBef>
                <a:spcPct val="0"/>
              </a:spcBef>
            </a:pPr>
            <a:r>
              <a:rPr lang="en-US" sz="2390" b="1">
                <a:solidFill>
                  <a:srgbClr val="000000"/>
                </a:solidFill>
                <a:latin typeface="Poppins Bold"/>
                <a:ea typeface="Poppins Bold"/>
                <a:cs typeface="Poppins Bold"/>
                <a:sym typeface="Poppins Bold"/>
              </a:rPr>
              <a:t>Abstract Data Type</a:t>
            </a:r>
          </a:p>
        </p:txBody>
      </p:sp>
      <p:sp>
        <p:nvSpPr>
          <p:cNvPr id="29" name="TextBox 29"/>
          <p:cNvSpPr txBox="1"/>
          <p:nvPr/>
        </p:nvSpPr>
        <p:spPr>
          <a:xfrm>
            <a:off x="8197815" y="7964458"/>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000000"/>
                </a:solidFill>
                <a:latin typeface="Alatsi"/>
                <a:ea typeface="Alatsi"/>
                <a:cs typeface="Alatsi"/>
                <a:sym typeface="Alatsi"/>
              </a:rPr>
              <a:t>13.7</a:t>
            </a:r>
          </a:p>
        </p:txBody>
      </p:sp>
      <p:sp>
        <p:nvSpPr>
          <p:cNvPr id="30" name="TextBox 30"/>
          <p:cNvSpPr txBox="1"/>
          <p:nvPr/>
        </p:nvSpPr>
        <p:spPr>
          <a:xfrm>
            <a:off x="10776259" y="7922436"/>
            <a:ext cx="1653475" cy="4476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Stacks</a:t>
            </a:r>
          </a:p>
        </p:txBody>
      </p:sp>
      <p:sp>
        <p:nvSpPr>
          <p:cNvPr id="31" name="Freeform 31"/>
          <p:cNvSpPr/>
          <p:nvPr/>
        </p:nvSpPr>
        <p:spPr>
          <a:xfrm>
            <a:off x="12892218" y="6191370"/>
            <a:ext cx="4490357" cy="411480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32" name="Group 32"/>
          <p:cNvGrpSpPr/>
          <p:nvPr/>
        </p:nvGrpSpPr>
        <p:grpSpPr>
          <a:xfrm>
            <a:off x="10323300" y="8599178"/>
            <a:ext cx="2578444" cy="877234"/>
            <a:chOff x="0" y="0"/>
            <a:chExt cx="1913890" cy="651141"/>
          </a:xfrm>
        </p:grpSpPr>
        <p:sp>
          <p:nvSpPr>
            <p:cNvPr id="33" name="Freeform 33"/>
            <p:cNvSpPr/>
            <p:nvPr/>
          </p:nvSpPr>
          <p:spPr>
            <a:xfrm>
              <a:off x="0" y="0"/>
              <a:ext cx="1913890" cy="651141"/>
            </a:xfrm>
            <a:custGeom>
              <a:avLst/>
              <a:gdLst/>
              <a:ahLst/>
              <a:cxnLst/>
              <a:rect l="l" t="t" r="r" b="b"/>
              <a:pathLst>
                <a:path w="1913890" h="651141">
                  <a:moveTo>
                    <a:pt x="0" y="0"/>
                  </a:moveTo>
                  <a:lnTo>
                    <a:pt x="1913890" y="0"/>
                  </a:lnTo>
                  <a:lnTo>
                    <a:pt x="1913890" y="651141"/>
                  </a:lnTo>
                  <a:lnTo>
                    <a:pt x="0" y="651141"/>
                  </a:lnTo>
                  <a:close/>
                </a:path>
              </a:pathLst>
            </a:custGeom>
            <a:solidFill>
              <a:srgbClr val="019D97"/>
            </a:solidFill>
          </p:spPr>
          <p:txBody>
            <a:bodyPr/>
            <a:lstStyle/>
            <a:p>
              <a:endParaRPr lang="en-PH"/>
            </a:p>
          </p:txBody>
        </p:sp>
      </p:grpSp>
      <p:sp>
        <p:nvSpPr>
          <p:cNvPr id="34" name="TextBox 34"/>
          <p:cNvSpPr txBox="1"/>
          <p:nvPr/>
        </p:nvSpPr>
        <p:spPr>
          <a:xfrm>
            <a:off x="10785784" y="8799670"/>
            <a:ext cx="1653475" cy="4476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Queues</a:t>
            </a:r>
          </a:p>
        </p:txBody>
      </p:sp>
      <p:grpSp>
        <p:nvGrpSpPr>
          <p:cNvPr id="35" name="Group 35"/>
          <p:cNvGrpSpPr/>
          <p:nvPr/>
        </p:nvGrpSpPr>
        <p:grpSpPr>
          <a:xfrm>
            <a:off x="10323300" y="9409766"/>
            <a:ext cx="2578444" cy="877234"/>
            <a:chOff x="0" y="0"/>
            <a:chExt cx="1913890" cy="651141"/>
          </a:xfrm>
        </p:grpSpPr>
        <p:sp>
          <p:nvSpPr>
            <p:cNvPr id="36" name="Freeform 36"/>
            <p:cNvSpPr/>
            <p:nvPr/>
          </p:nvSpPr>
          <p:spPr>
            <a:xfrm>
              <a:off x="0" y="0"/>
              <a:ext cx="1913890" cy="651141"/>
            </a:xfrm>
            <a:custGeom>
              <a:avLst/>
              <a:gdLst/>
              <a:ahLst/>
              <a:cxnLst/>
              <a:rect l="l" t="t" r="r" b="b"/>
              <a:pathLst>
                <a:path w="1913890" h="651141">
                  <a:moveTo>
                    <a:pt x="0" y="0"/>
                  </a:moveTo>
                  <a:lnTo>
                    <a:pt x="1913890" y="0"/>
                  </a:lnTo>
                  <a:lnTo>
                    <a:pt x="1913890" y="651141"/>
                  </a:lnTo>
                  <a:lnTo>
                    <a:pt x="0" y="651141"/>
                  </a:lnTo>
                  <a:close/>
                </a:path>
              </a:pathLst>
            </a:custGeom>
            <a:solidFill>
              <a:srgbClr val="FF1495"/>
            </a:solidFill>
          </p:spPr>
          <p:txBody>
            <a:bodyPr/>
            <a:lstStyle/>
            <a:p>
              <a:endParaRPr lang="en-PH"/>
            </a:p>
          </p:txBody>
        </p:sp>
      </p:grpSp>
      <p:sp>
        <p:nvSpPr>
          <p:cNvPr id="37" name="TextBox 37"/>
          <p:cNvSpPr txBox="1"/>
          <p:nvPr/>
        </p:nvSpPr>
        <p:spPr>
          <a:xfrm>
            <a:off x="10559304" y="9610258"/>
            <a:ext cx="2106434" cy="4476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Linked List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92354" y="9611866"/>
            <a:ext cx="3846631" cy="534334"/>
            <a:chOff x="0" y="0"/>
            <a:chExt cx="1159351" cy="161045"/>
          </a:xfrm>
        </p:grpSpPr>
        <p:sp>
          <p:nvSpPr>
            <p:cNvPr id="8" name="Freeform 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9" name="TextBox 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07046"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9025128" y="9611866"/>
            <a:ext cx="3846631" cy="534334"/>
            <a:chOff x="0" y="0"/>
            <a:chExt cx="1159351" cy="161045"/>
          </a:xfrm>
        </p:grpSpPr>
        <p:sp>
          <p:nvSpPr>
            <p:cNvPr id="14" name="Freeform 1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5" name="TextBox 1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3167034" y="9611866"/>
            <a:ext cx="3846631" cy="534334"/>
            <a:chOff x="0" y="0"/>
            <a:chExt cx="1159351" cy="161045"/>
          </a:xfrm>
        </p:grpSpPr>
        <p:sp>
          <p:nvSpPr>
            <p:cNvPr id="17" name="Freeform 1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8" name="TextBox 1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aphicFrame>
        <p:nvGraphicFramePr>
          <p:cNvPr id="19" name="Table 19"/>
          <p:cNvGraphicFramePr>
            <a:graphicFrameLocks noGrp="1"/>
          </p:cNvGraphicFramePr>
          <p:nvPr/>
        </p:nvGraphicFramePr>
        <p:xfrm>
          <a:off x="7738129"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0" name="Table 20"/>
          <p:cNvGraphicFramePr>
            <a:graphicFrameLocks noGrp="1"/>
          </p:cNvGraphicFramePr>
          <p:nvPr/>
        </p:nvGraphicFramePr>
        <p:xfrm>
          <a:off x="10484011"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pSp>
        <p:nvGrpSpPr>
          <p:cNvPr id="21" name="Group 21"/>
          <p:cNvGrpSpPr/>
          <p:nvPr/>
        </p:nvGrpSpPr>
        <p:grpSpPr>
          <a:xfrm>
            <a:off x="12479761" y="2891541"/>
            <a:ext cx="5259362" cy="6520369"/>
            <a:chOff x="0" y="0"/>
            <a:chExt cx="1385182" cy="1717299"/>
          </a:xfrm>
        </p:grpSpPr>
        <p:sp>
          <p:nvSpPr>
            <p:cNvPr id="22" name="Freeform 22"/>
            <p:cNvSpPr/>
            <p:nvPr/>
          </p:nvSpPr>
          <p:spPr>
            <a:xfrm>
              <a:off x="0" y="0"/>
              <a:ext cx="1385182" cy="1717299"/>
            </a:xfrm>
            <a:custGeom>
              <a:avLst/>
              <a:gdLst/>
              <a:ahLst/>
              <a:cxnLst/>
              <a:rect l="l" t="t" r="r" b="b"/>
              <a:pathLst>
                <a:path w="1385182" h="1717299">
                  <a:moveTo>
                    <a:pt x="0" y="0"/>
                  </a:moveTo>
                  <a:lnTo>
                    <a:pt x="1385182" y="0"/>
                  </a:lnTo>
                  <a:lnTo>
                    <a:pt x="1385182" y="1717299"/>
                  </a:lnTo>
                  <a:lnTo>
                    <a:pt x="0" y="1717299"/>
                  </a:lnTo>
                  <a:close/>
                </a:path>
              </a:pathLst>
            </a:custGeom>
            <a:solidFill>
              <a:srgbClr val="FFCDCD"/>
            </a:solidFill>
          </p:spPr>
          <p:txBody>
            <a:bodyPr/>
            <a:lstStyle/>
            <a:p>
              <a:endParaRPr lang="en-PH"/>
            </a:p>
          </p:txBody>
        </p:sp>
        <p:sp>
          <p:nvSpPr>
            <p:cNvPr id="23" name="TextBox 23"/>
            <p:cNvSpPr txBox="1"/>
            <p:nvPr/>
          </p:nvSpPr>
          <p:spPr>
            <a:xfrm>
              <a:off x="0" y="-28575"/>
              <a:ext cx="1385182" cy="1745874"/>
            </a:xfrm>
            <a:prstGeom prst="rect">
              <a:avLst/>
            </a:prstGeom>
          </p:spPr>
          <p:txBody>
            <a:bodyPr lIns="50800" tIns="50800" rIns="50800" bIns="50800" rtlCol="0" anchor="ctr"/>
            <a:lstStyle/>
            <a:p>
              <a:pPr algn="ctr">
                <a:lnSpc>
                  <a:spcPts val="2595"/>
                </a:lnSpc>
              </a:pPr>
              <a:endParaRPr/>
            </a:p>
          </p:txBody>
        </p:sp>
      </p:grpSp>
      <p:graphicFrame>
        <p:nvGraphicFramePr>
          <p:cNvPr id="24" name="Table 24"/>
          <p:cNvGraphicFramePr>
            <a:graphicFrameLocks noGrp="1"/>
          </p:cNvGraphicFramePr>
          <p:nvPr/>
        </p:nvGraphicFramePr>
        <p:xfrm>
          <a:off x="13317202"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5" name="Table 25"/>
          <p:cNvGraphicFramePr>
            <a:graphicFrameLocks noGrp="1"/>
          </p:cNvGraphicFramePr>
          <p:nvPr/>
        </p:nvGraphicFramePr>
        <p:xfrm>
          <a:off x="15873633"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6" name="Table 26"/>
          <p:cNvGraphicFramePr>
            <a:graphicFrameLocks noGrp="1"/>
          </p:cNvGraphicFramePr>
          <p:nvPr/>
        </p:nvGraphicFramePr>
        <p:xfrm>
          <a:off x="4952989"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7" name="Table 27"/>
          <p:cNvGraphicFramePr>
            <a:graphicFrameLocks noGrp="1"/>
          </p:cNvGraphicFramePr>
          <p:nvPr/>
        </p:nvGraphicFramePr>
        <p:xfrm>
          <a:off x="1765641"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sp>
        <p:nvSpPr>
          <p:cNvPr id="28" name="TextBox 28"/>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29" name="TextBox 29"/>
          <p:cNvSpPr txBox="1"/>
          <p:nvPr/>
        </p:nvSpPr>
        <p:spPr>
          <a:xfrm>
            <a:off x="402046" y="1877010"/>
            <a:ext cx="109336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Bubble Sort - When it could end earlier?</a:t>
            </a:r>
          </a:p>
        </p:txBody>
      </p:sp>
      <p:sp>
        <p:nvSpPr>
          <p:cNvPr id="30" name="TextBox 30"/>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sp>
        <p:nvSpPr>
          <p:cNvPr id="31" name="TextBox 31"/>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sp>
        <p:nvSpPr>
          <p:cNvPr id="32" name="TextBox 32"/>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sp>
        <p:nvSpPr>
          <p:cNvPr id="33" name="TextBox 33"/>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Bubble Sort</a:t>
            </a:r>
          </a:p>
        </p:txBody>
      </p:sp>
      <p:sp>
        <p:nvSpPr>
          <p:cNvPr id="34" name="TextBox 34"/>
          <p:cNvSpPr txBox="1"/>
          <p:nvPr/>
        </p:nvSpPr>
        <p:spPr>
          <a:xfrm>
            <a:off x="6997791"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2nd iteration</a:t>
            </a:r>
          </a:p>
        </p:txBody>
      </p:sp>
      <p:sp>
        <p:nvSpPr>
          <p:cNvPr id="35" name="TextBox 35"/>
          <p:cNvSpPr txBox="1"/>
          <p:nvPr/>
        </p:nvSpPr>
        <p:spPr>
          <a:xfrm>
            <a:off x="9782930"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3rd iteration</a:t>
            </a:r>
          </a:p>
        </p:txBody>
      </p:sp>
      <p:sp>
        <p:nvSpPr>
          <p:cNvPr id="36" name="TextBox 36"/>
          <p:cNvSpPr txBox="1"/>
          <p:nvPr/>
        </p:nvSpPr>
        <p:spPr>
          <a:xfrm>
            <a:off x="12479761"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4th iteration</a:t>
            </a:r>
          </a:p>
        </p:txBody>
      </p:sp>
      <p:sp>
        <p:nvSpPr>
          <p:cNvPr id="37" name="TextBox 37"/>
          <p:cNvSpPr txBox="1"/>
          <p:nvPr/>
        </p:nvSpPr>
        <p:spPr>
          <a:xfrm>
            <a:off x="15049233"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5th iteration</a:t>
            </a:r>
          </a:p>
        </p:txBody>
      </p:sp>
      <p:sp>
        <p:nvSpPr>
          <p:cNvPr id="38" name="TextBox 38"/>
          <p:cNvSpPr txBox="1"/>
          <p:nvPr/>
        </p:nvSpPr>
        <p:spPr>
          <a:xfrm>
            <a:off x="4212651"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1st iteration</a:t>
            </a:r>
          </a:p>
        </p:txBody>
      </p:sp>
      <p:sp>
        <p:nvSpPr>
          <p:cNvPr id="39" name="AutoShape 39"/>
          <p:cNvSpPr/>
          <p:nvPr/>
        </p:nvSpPr>
        <p:spPr>
          <a:xfrm>
            <a:off x="15109442" y="1569571"/>
            <a:ext cx="0" cy="1321970"/>
          </a:xfrm>
          <a:prstGeom prst="line">
            <a:avLst/>
          </a:prstGeom>
          <a:ln w="38100" cap="flat">
            <a:solidFill>
              <a:srgbClr val="000000"/>
            </a:solidFill>
            <a:prstDash val="solid"/>
            <a:headEnd type="none" w="sm" len="sm"/>
            <a:tailEnd type="arrow" w="med" len="sm"/>
          </a:ln>
        </p:spPr>
        <p:txBody>
          <a:bodyPr/>
          <a:lstStyle/>
          <a:p>
            <a:endParaRPr lang="en-PH"/>
          </a:p>
        </p:txBody>
      </p:sp>
      <p:sp>
        <p:nvSpPr>
          <p:cNvPr id="40" name="TextBox 40"/>
          <p:cNvSpPr txBox="1"/>
          <p:nvPr/>
        </p:nvSpPr>
        <p:spPr>
          <a:xfrm>
            <a:off x="13764497" y="1006326"/>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Not required</a:t>
            </a:r>
          </a:p>
        </p:txBody>
      </p:sp>
      <p:sp>
        <p:nvSpPr>
          <p:cNvPr id="41" name="AutoShape 41"/>
          <p:cNvSpPr/>
          <p:nvPr/>
        </p:nvSpPr>
        <p:spPr>
          <a:xfrm>
            <a:off x="11127874" y="1631950"/>
            <a:ext cx="0" cy="1321970"/>
          </a:xfrm>
          <a:prstGeom prst="line">
            <a:avLst/>
          </a:prstGeom>
          <a:ln w="38100" cap="flat">
            <a:solidFill>
              <a:srgbClr val="000000"/>
            </a:solidFill>
            <a:prstDash val="solid"/>
            <a:headEnd type="none" w="sm" len="sm"/>
            <a:tailEnd type="arrow" w="med" len="sm"/>
          </a:ln>
        </p:spPr>
        <p:txBody>
          <a:bodyPr/>
          <a:lstStyle/>
          <a:p>
            <a:endParaRPr lang="en-PH"/>
          </a:p>
        </p:txBody>
      </p:sp>
      <p:sp>
        <p:nvSpPr>
          <p:cNvPr id="42" name="TextBox 42"/>
          <p:cNvSpPr txBox="1"/>
          <p:nvPr/>
        </p:nvSpPr>
        <p:spPr>
          <a:xfrm>
            <a:off x="9789871" y="1106805"/>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Already sorted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92354" y="9611866"/>
            <a:ext cx="3846631" cy="534334"/>
            <a:chOff x="0" y="0"/>
            <a:chExt cx="1159351" cy="161045"/>
          </a:xfrm>
        </p:grpSpPr>
        <p:sp>
          <p:nvSpPr>
            <p:cNvPr id="8" name="Freeform 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9" name="TextBox 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07046"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9025128" y="9611866"/>
            <a:ext cx="3846631" cy="534334"/>
            <a:chOff x="0" y="0"/>
            <a:chExt cx="1159351" cy="161045"/>
          </a:xfrm>
        </p:grpSpPr>
        <p:sp>
          <p:nvSpPr>
            <p:cNvPr id="14" name="Freeform 1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5" name="TextBox 1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3167034" y="9611866"/>
            <a:ext cx="3846631" cy="534334"/>
            <a:chOff x="0" y="0"/>
            <a:chExt cx="1159351" cy="161045"/>
          </a:xfrm>
        </p:grpSpPr>
        <p:sp>
          <p:nvSpPr>
            <p:cNvPr id="17" name="Freeform 1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8" name="TextBox 1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aphicFrame>
        <p:nvGraphicFramePr>
          <p:cNvPr id="19" name="Table 19"/>
          <p:cNvGraphicFramePr>
            <a:graphicFrameLocks noGrp="1"/>
          </p:cNvGraphicFramePr>
          <p:nvPr/>
        </p:nvGraphicFramePr>
        <p:xfrm>
          <a:off x="7738129"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0" name="Table 20"/>
          <p:cNvGraphicFramePr>
            <a:graphicFrameLocks noGrp="1"/>
          </p:cNvGraphicFramePr>
          <p:nvPr/>
        </p:nvGraphicFramePr>
        <p:xfrm>
          <a:off x="10484011"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pSp>
        <p:nvGrpSpPr>
          <p:cNvPr id="21" name="Group 21"/>
          <p:cNvGrpSpPr/>
          <p:nvPr/>
        </p:nvGrpSpPr>
        <p:grpSpPr>
          <a:xfrm>
            <a:off x="12568069" y="2891541"/>
            <a:ext cx="2481164" cy="6520369"/>
            <a:chOff x="0" y="0"/>
            <a:chExt cx="653475" cy="1717299"/>
          </a:xfrm>
        </p:grpSpPr>
        <p:sp>
          <p:nvSpPr>
            <p:cNvPr id="22" name="Freeform 22"/>
            <p:cNvSpPr/>
            <p:nvPr/>
          </p:nvSpPr>
          <p:spPr>
            <a:xfrm>
              <a:off x="0" y="0"/>
              <a:ext cx="653475" cy="1717299"/>
            </a:xfrm>
            <a:custGeom>
              <a:avLst/>
              <a:gdLst/>
              <a:ahLst/>
              <a:cxnLst/>
              <a:rect l="l" t="t" r="r" b="b"/>
              <a:pathLst>
                <a:path w="653475" h="1717299">
                  <a:moveTo>
                    <a:pt x="0" y="0"/>
                  </a:moveTo>
                  <a:lnTo>
                    <a:pt x="653475" y="0"/>
                  </a:lnTo>
                  <a:lnTo>
                    <a:pt x="653475" y="1717299"/>
                  </a:lnTo>
                  <a:lnTo>
                    <a:pt x="0" y="1717299"/>
                  </a:lnTo>
                  <a:close/>
                </a:path>
              </a:pathLst>
            </a:custGeom>
            <a:solidFill>
              <a:srgbClr val="FFCDCD"/>
            </a:solidFill>
          </p:spPr>
          <p:txBody>
            <a:bodyPr/>
            <a:lstStyle/>
            <a:p>
              <a:endParaRPr lang="en-PH"/>
            </a:p>
          </p:txBody>
        </p:sp>
        <p:sp>
          <p:nvSpPr>
            <p:cNvPr id="23" name="TextBox 23"/>
            <p:cNvSpPr txBox="1"/>
            <p:nvPr/>
          </p:nvSpPr>
          <p:spPr>
            <a:xfrm>
              <a:off x="0" y="-28575"/>
              <a:ext cx="653475" cy="1745874"/>
            </a:xfrm>
            <a:prstGeom prst="rect">
              <a:avLst/>
            </a:prstGeom>
          </p:spPr>
          <p:txBody>
            <a:bodyPr lIns="50800" tIns="50800" rIns="50800" bIns="50800" rtlCol="0" anchor="ctr"/>
            <a:lstStyle/>
            <a:p>
              <a:pPr algn="ctr">
                <a:lnSpc>
                  <a:spcPts val="2595"/>
                </a:lnSpc>
              </a:pPr>
              <a:endParaRPr/>
            </a:p>
          </p:txBody>
        </p:sp>
      </p:grpSp>
      <p:graphicFrame>
        <p:nvGraphicFramePr>
          <p:cNvPr id="24" name="Table 24"/>
          <p:cNvGraphicFramePr>
            <a:graphicFrameLocks noGrp="1"/>
          </p:cNvGraphicFramePr>
          <p:nvPr/>
        </p:nvGraphicFramePr>
        <p:xfrm>
          <a:off x="13317202"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5" name="Table 25"/>
          <p:cNvGraphicFramePr>
            <a:graphicFrameLocks noGrp="1"/>
          </p:cNvGraphicFramePr>
          <p:nvPr/>
        </p:nvGraphicFramePr>
        <p:xfrm>
          <a:off x="15873633"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6" name="Table 26"/>
          <p:cNvGraphicFramePr>
            <a:graphicFrameLocks noGrp="1"/>
          </p:cNvGraphicFramePr>
          <p:nvPr/>
        </p:nvGraphicFramePr>
        <p:xfrm>
          <a:off x="4952989"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0CDFA"/>
                    </a:solidFill>
                  </a:tcPr>
                </a:tc>
                <a:extLst>
                  <a:ext uri="{0D108BD9-81ED-4DB2-BD59-A6C34878D82A}">
                    <a16:rowId xmlns:a16="http://schemas.microsoft.com/office/drawing/2014/main" val="10005"/>
                  </a:ext>
                </a:extLst>
              </a:tr>
            </a:tbl>
          </a:graphicData>
        </a:graphic>
      </p:graphicFrame>
      <p:graphicFrame>
        <p:nvGraphicFramePr>
          <p:cNvPr id="27" name="Table 27"/>
          <p:cNvGraphicFramePr>
            <a:graphicFrameLocks noGrp="1"/>
          </p:cNvGraphicFramePr>
          <p:nvPr/>
        </p:nvGraphicFramePr>
        <p:xfrm>
          <a:off x="1765641" y="3631382"/>
          <a:ext cx="406400" cy="5906135"/>
        </p:xfrm>
        <a:graphic>
          <a:graphicData uri="http://schemas.openxmlformats.org/drawingml/2006/table">
            <a:tbl>
              <a:tblPr/>
              <a:tblGrid>
                <a:gridCol w="406400">
                  <a:extLst>
                    <a:ext uri="{9D8B030D-6E8A-4147-A177-3AD203B41FA5}">
                      <a16:colId xmlns:a16="http://schemas.microsoft.com/office/drawing/2014/main" val="20000"/>
                    </a:ext>
                  </a:extLst>
                </a:gridCol>
              </a:tblGrid>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32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0"/>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12</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45</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0</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99</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4"/>
                  </a:ext>
                </a:extLst>
              </a:tr>
              <a:tr h="911225">
                <a:tc>
                  <a:txBody>
                    <a:bodyPr/>
                    <a:lstStyle/>
                    <a:p>
                      <a:pPr algn="ctr">
                        <a:lnSpc>
                          <a:spcPts val="2519"/>
                        </a:lnSpc>
                        <a:defRPr/>
                      </a:pPr>
                      <a:r>
                        <a:rPr lang="en-US" sz="1799" b="1">
                          <a:solidFill>
                            <a:srgbClr val="000000"/>
                          </a:solidFill>
                          <a:latin typeface="Open Sans Bold"/>
                          <a:ea typeface="Open Sans Bold"/>
                          <a:cs typeface="Open Sans Bold"/>
                          <a:sym typeface="Open Sans Bold"/>
                        </a:rPr>
                        <a:t>78</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5"/>
                  </a:ext>
                </a:extLst>
              </a:tr>
            </a:tbl>
          </a:graphicData>
        </a:graphic>
      </p:graphicFrame>
      <p:sp>
        <p:nvSpPr>
          <p:cNvPr id="28" name="TextBox 28"/>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29" name="TextBox 29"/>
          <p:cNvSpPr txBox="1"/>
          <p:nvPr/>
        </p:nvSpPr>
        <p:spPr>
          <a:xfrm>
            <a:off x="402046" y="1877010"/>
            <a:ext cx="109336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Bubble Sort - Making it faster</a:t>
            </a:r>
          </a:p>
        </p:txBody>
      </p:sp>
      <p:sp>
        <p:nvSpPr>
          <p:cNvPr id="30" name="TextBox 30"/>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sp>
        <p:nvSpPr>
          <p:cNvPr id="31" name="TextBox 31"/>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sp>
        <p:nvSpPr>
          <p:cNvPr id="32" name="TextBox 32"/>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sp>
        <p:nvSpPr>
          <p:cNvPr id="33" name="TextBox 33"/>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Bubble Sort</a:t>
            </a:r>
          </a:p>
        </p:txBody>
      </p:sp>
      <p:sp>
        <p:nvSpPr>
          <p:cNvPr id="34" name="TextBox 34"/>
          <p:cNvSpPr txBox="1"/>
          <p:nvPr/>
        </p:nvSpPr>
        <p:spPr>
          <a:xfrm>
            <a:off x="6997791"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2nd iteration</a:t>
            </a:r>
          </a:p>
        </p:txBody>
      </p:sp>
      <p:sp>
        <p:nvSpPr>
          <p:cNvPr id="35" name="TextBox 35"/>
          <p:cNvSpPr txBox="1"/>
          <p:nvPr/>
        </p:nvSpPr>
        <p:spPr>
          <a:xfrm>
            <a:off x="9782930"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3rd iteration</a:t>
            </a:r>
          </a:p>
        </p:txBody>
      </p:sp>
      <p:sp>
        <p:nvSpPr>
          <p:cNvPr id="36" name="TextBox 36"/>
          <p:cNvSpPr txBox="1"/>
          <p:nvPr/>
        </p:nvSpPr>
        <p:spPr>
          <a:xfrm>
            <a:off x="12479761"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4th iteration</a:t>
            </a:r>
          </a:p>
        </p:txBody>
      </p:sp>
      <p:sp>
        <p:nvSpPr>
          <p:cNvPr id="37" name="TextBox 37"/>
          <p:cNvSpPr txBox="1"/>
          <p:nvPr/>
        </p:nvSpPr>
        <p:spPr>
          <a:xfrm>
            <a:off x="15049233"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5th iteration</a:t>
            </a:r>
          </a:p>
        </p:txBody>
      </p:sp>
      <p:sp>
        <p:nvSpPr>
          <p:cNvPr id="38" name="TextBox 38"/>
          <p:cNvSpPr txBox="1"/>
          <p:nvPr/>
        </p:nvSpPr>
        <p:spPr>
          <a:xfrm>
            <a:off x="4212651" y="3069594"/>
            <a:ext cx="2689889" cy="37274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1st iteration</a:t>
            </a:r>
          </a:p>
        </p:txBody>
      </p:sp>
      <p:sp>
        <p:nvSpPr>
          <p:cNvPr id="39" name="AutoShape 39"/>
          <p:cNvSpPr/>
          <p:nvPr/>
        </p:nvSpPr>
        <p:spPr>
          <a:xfrm flipH="1">
            <a:off x="13808651" y="1991310"/>
            <a:ext cx="104363" cy="900232"/>
          </a:xfrm>
          <a:prstGeom prst="line">
            <a:avLst/>
          </a:prstGeom>
          <a:ln w="38100" cap="flat">
            <a:solidFill>
              <a:srgbClr val="000000"/>
            </a:solidFill>
            <a:prstDash val="solid"/>
            <a:headEnd type="none" w="sm" len="sm"/>
            <a:tailEnd type="arrow" w="med" len="sm"/>
          </a:ln>
        </p:spPr>
        <p:txBody>
          <a:bodyPr/>
          <a:lstStyle/>
          <a:p>
            <a:endParaRPr lang="en-PH"/>
          </a:p>
        </p:txBody>
      </p:sp>
      <p:sp>
        <p:nvSpPr>
          <p:cNvPr id="40" name="TextBox 40"/>
          <p:cNvSpPr txBox="1"/>
          <p:nvPr/>
        </p:nvSpPr>
        <p:spPr>
          <a:xfrm>
            <a:off x="11127874" y="403097"/>
            <a:ext cx="6158364" cy="1395519"/>
          </a:xfrm>
          <a:prstGeom prst="rect">
            <a:avLst/>
          </a:prstGeom>
        </p:spPr>
        <p:txBody>
          <a:bodyPr lIns="0" tIns="0" rIns="0" bIns="0" rtlCol="0" anchor="t">
            <a:spAutoFit/>
          </a:bodyPr>
          <a:lstStyle/>
          <a:p>
            <a:pPr algn="ctr">
              <a:lnSpc>
                <a:spcPts val="2775"/>
              </a:lnSpc>
              <a:spcBef>
                <a:spcPct val="0"/>
              </a:spcBef>
            </a:pPr>
            <a:r>
              <a:rPr lang="en-US" sz="1982" b="1">
                <a:solidFill>
                  <a:srgbClr val="000000"/>
                </a:solidFill>
                <a:latin typeface="Open Sans Bold"/>
                <a:ea typeface="Open Sans Bold"/>
                <a:cs typeface="Open Sans Bold"/>
                <a:sym typeface="Open Sans Bold"/>
              </a:rPr>
              <a:t>If we have gone through the whole of the inner loop wihtout swapping any values, we know that the array elements must be in the correct order. Therefore, we can stop the loop earlier!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992354" y="9611866"/>
            <a:ext cx="3846631" cy="534334"/>
            <a:chOff x="0" y="0"/>
            <a:chExt cx="1159351" cy="161045"/>
          </a:xfrm>
        </p:grpSpPr>
        <p:sp>
          <p:nvSpPr>
            <p:cNvPr id="8" name="Freeform 8"/>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9" name="TextBox 9"/>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07046" y="9611866"/>
            <a:ext cx="3846631" cy="534334"/>
            <a:chOff x="0" y="0"/>
            <a:chExt cx="1159351" cy="161045"/>
          </a:xfrm>
        </p:grpSpPr>
        <p:sp>
          <p:nvSpPr>
            <p:cNvPr id="11" name="Freeform 11"/>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2" name="TextBox 12"/>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9025128" y="9611866"/>
            <a:ext cx="3846631" cy="534334"/>
            <a:chOff x="0" y="0"/>
            <a:chExt cx="1159351" cy="161045"/>
          </a:xfrm>
        </p:grpSpPr>
        <p:sp>
          <p:nvSpPr>
            <p:cNvPr id="14" name="Freeform 14"/>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
                  </a:srgbClr>
                </a:gs>
                <a:gs pos="100000">
                  <a:srgbClr val="CB6CE6">
                    <a:alpha val="10000"/>
                  </a:srgbClr>
                </a:gs>
              </a:gsLst>
              <a:lin ang="0"/>
            </a:gradFill>
          </p:spPr>
          <p:txBody>
            <a:bodyPr/>
            <a:lstStyle/>
            <a:p>
              <a:endParaRPr lang="en-PH"/>
            </a:p>
          </p:txBody>
        </p:sp>
        <p:sp>
          <p:nvSpPr>
            <p:cNvPr id="15" name="TextBox 15"/>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3167034" y="9611866"/>
            <a:ext cx="3846631" cy="534334"/>
            <a:chOff x="0" y="0"/>
            <a:chExt cx="1159351" cy="161045"/>
          </a:xfrm>
        </p:grpSpPr>
        <p:sp>
          <p:nvSpPr>
            <p:cNvPr id="17" name="Freeform 17"/>
            <p:cNvSpPr/>
            <p:nvPr/>
          </p:nvSpPr>
          <p:spPr>
            <a:xfrm>
              <a:off x="0" y="0"/>
              <a:ext cx="1159351" cy="161045"/>
            </a:xfrm>
            <a:custGeom>
              <a:avLst/>
              <a:gdLst/>
              <a:ahLst/>
              <a:cxnLst/>
              <a:rect l="l" t="t" r="r" b="b"/>
              <a:pathLst>
                <a:path w="1159351" h="161045">
                  <a:moveTo>
                    <a:pt x="80522" y="0"/>
                  </a:moveTo>
                  <a:lnTo>
                    <a:pt x="1078829" y="0"/>
                  </a:lnTo>
                  <a:cubicBezTo>
                    <a:pt x="1123300" y="0"/>
                    <a:pt x="1159351" y="36051"/>
                    <a:pt x="1159351" y="80522"/>
                  </a:cubicBezTo>
                  <a:lnTo>
                    <a:pt x="1159351" y="80522"/>
                  </a:lnTo>
                  <a:cubicBezTo>
                    <a:pt x="1159351" y="101878"/>
                    <a:pt x="1150868" y="122360"/>
                    <a:pt x="1135767" y="137460"/>
                  </a:cubicBezTo>
                  <a:cubicBezTo>
                    <a:pt x="1120666" y="152561"/>
                    <a:pt x="1100185" y="161045"/>
                    <a:pt x="1078829"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8" name="TextBox 18"/>
            <p:cNvSpPr txBox="1"/>
            <p:nvPr/>
          </p:nvSpPr>
          <p:spPr>
            <a:xfrm>
              <a:off x="0" y="-28575"/>
              <a:ext cx="1159351" cy="189620"/>
            </a:xfrm>
            <a:prstGeom prst="rect">
              <a:avLst/>
            </a:prstGeom>
          </p:spPr>
          <p:txBody>
            <a:bodyPr lIns="50800" tIns="50800" rIns="50800" bIns="50800" rtlCol="0" anchor="ctr"/>
            <a:lstStyle/>
            <a:p>
              <a:pPr algn="ctr">
                <a:lnSpc>
                  <a:spcPts val="2595"/>
                </a:lnSpc>
              </a:pPr>
              <a:endParaRPr/>
            </a:p>
          </p:txBody>
        </p:sp>
      </p:grpSp>
      <p:sp>
        <p:nvSpPr>
          <p:cNvPr id="19" name="Freeform 19"/>
          <p:cNvSpPr/>
          <p:nvPr/>
        </p:nvSpPr>
        <p:spPr>
          <a:xfrm>
            <a:off x="2741942" y="2868177"/>
            <a:ext cx="12566371" cy="5945402"/>
          </a:xfrm>
          <a:custGeom>
            <a:avLst/>
            <a:gdLst/>
            <a:ahLst/>
            <a:cxnLst/>
            <a:rect l="l" t="t" r="r" b="b"/>
            <a:pathLst>
              <a:path w="12566371" h="5945402">
                <a:moveTo>
                  <a:pt x="0" y="0"/>
                </a:moveTo>
                <a:lnTo>
                  <a:pt x="12566371" y="0"/>
                </a:lnTo>
                <a:lnTo>
                  <a:pt x="12566371" y="5945402"/>
                </a:lnTo>
                <a:lnTo>
                  <a:pt x="0" y="5945402"/>
                </a:lnTo>
                <a:lnTo>
                  <a:pt x="0" y="0"/>
                </a:lnTo>
                <a:close/>
              </a:path>
            </a:pathLst>
          </a:custGeom>
          <a:blipFill>
            <a:blip r:embed="rId8"/>
            <a:stretch>
              <a:fillRect t="-16175" b="-14605"/>
            </a:stretch>
          </a:blipFill>
        </p:spPr>
        <p:txBody>
          <a:bodyPr/>
          <a:lstStyle/>
          <a:p>
            <a:endParaRPr lang="en-PH"/>
          </a:p>
        </p:txBody>
      </p:sp>
      <p:sp>
        <p:nvSpPr>
          <p:cNvPr id="20" name="TextBox 20"/>
          <p:cNvSpPr txBox="1"/>
          <p:nvPr/>
        </p:nvSpPr>
        <p:spPr>
          <a:xfrm>
            <a:off x="1135659" y="183338"/>
            <a:ext cx="7386701" cy="652499"/>
          </a:xfrm>
          <a:prstGeom prst="rect">
            <a:avLst/>
          </a:prstGeom>
        </p:spPr>
        <p:txBody>
          <a:bodyPr lIns="0" tIns="0" rIns="0" bIns="0" rtlCol="0" anchor="t">
            <a:spAutoFit/>
          </a:bodyPr>
          <a:lstStyle/>
          <a:p>
            <a:pPr marL="0" lvl="0" indent="0" algn="l">
              <a:lnSpc>
                <a:spcPts val="4729"/>
              </a:lnSpc>
              <a:spcBef>
                <a:spcPct val="0"/>
              </a:spcBef>
            </a:pPr>
            <a:r>
              <a:rPr lang="en-US" sz="4222" b="1" spc="-126">
                <a:solidFill>
                  <a:srgbClr val="FF1495"/>
                </a:solidFill>
                <a:latin typeface="Poppins Bold"/>
                <a:ea typeface="Poppins Bold"/>
                <a:cs typeface="Poppins Bold"/>
                <a:sym typeface="Poppins Bold"/>
              </a:rPr>
              <a:t>13.4 One-dimensional array</a:t>
            </a:r>
          </a:p>
        </p:txBody>
      </p:sp>
      <p:sp>
        <p:nvSpPr>
          <p:cNvPr id="21" name="TextBox 21"/>
          <p:cNvSpPr txBox="1"/>
          <p:nvPr/>
        </p:nvSpPr>
        <p:spPr>
          <a:xfrm>
            <a:off x="402046" y="1877010"/>
            <a:ext cx="109336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Bubble Sort - Making it faster</a:t>
            </a:r>
          </a:p>
        </p:txBody>
      </p:sp>
      <p:sp>
        <p:nvSpPr>
          <p:cNvPr id="22" name="TextBox 22"/>
          <p:cNvSpPr txBox="1"/>
          <p:nvPr/>
        </p:nvSpPr>
        <p:spPr>
          <a:xfrm>
            <a:off x="111519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Declaring an array</a:t>
            </a:r>
          </a:p>
        </p:txBody>
      </p:sp>
      <p:sp>
        <p:nvSpPr>
          <p:cNvPr id="23" name="TextBox 23"/>
          <p:cNvSpPr txBox="1"/>
          <p:nvPr/>
        </p:nvSpPr>
        <p:spPr>
          <a:xfrm>
            <a:off x="5132072"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Populating an array</a:t>
            </a:r>
          </a:p>
        </p:txBody>
      </p:sp>
      <p:sp>
        <p:nvSpPr>
          <p:cNvPr id="24" name="TextBox 24"/>
          <p:cNvSpPr txBox="1"/>
          <p:nvPr/>
        </p:nvSpPr>
        <p:spPr>
          <a:xfrm>
            <a:off x="9150154" y="9507820"/>
            <a:ext cx="3596580" cy="570976"/>
          </a:xfrm>
          <a:prstGeom prst="rect">
            <a:avLst/>
          </a:prstGeom>
        </p:spPr>
        <p:txBody>
          <a:bodyPr lIns="0" tIns="0" rIns="0" bIns="0" rtlCol="0" anchor="t">
            <a:spAutoFit/>
          </a:bodyPr>
          <a:lstStyle/>
          <a:p>
            <a:pPr algn="ctr">
              <a:lnSpc>
                <a:spcPts val="4718"/>
              </a:lnSpc>
            </a:pPr>
            <a:r>
              <a:rPr lang="en-US" sz="2621">
                <a:solidFill>
                  <a:srgbClr val="FFFFFF">
                    <a:alpha val="9804"/>
                  </a:srgbClr>
                </a:solidFill>
                <a:latin typeface="Poppins"/>
                <a:ea typeface="Poppins"/>
                <a:cs typeface="Poppins"/>
                <a:sym typeface="Poppins"/>
              </a:rPr>
              <a:t>Linear Search</a:t>
            </a:r>
          </a:p>
        </p:txBody>
      </p:sp>
      <p:sp>
        <p:nvSpPr>
          <p:cNvPr id="25" name="TextBox 25"/>
          <p:cNvSpPr txBox="1"/>
          <p:nvPr/>
        </p:nvSpPr>
        <p:spPr>
          <a:xfrm>
            <a:off x="13292060" y="9507820"/>
            <a:ext cx="3596580" cy="570976"/>
          </a:xfrm>
          <a:prstGeom prst="rect">
            <a:avLst/>
          </a:prstGeom>
        </p:spPr>
        <p:txBody>
          <a:bodyPr lIns="0" tIns="0" rIns="0" bIns="0" rtlCol="0" anchor="t">
            <a:spAutoFit/>
          </a:bodyPr>
          <a:lstStyle/>
          <a:p>
            <a:pPr algn="ctr">
              <a:lnSpc>
                <a:spcPts val="4718"/>
              </a:lnSpc>
            </a:pPr>
            <a:r>
              <a:rPr lang="en-US" sz="2621">
                <a:solidFill>
                  <a:srgbClr val="FFFFFF"/>
                </a:solidFill>
                <a:latin typeface="Poppins"/>
                <a:ea typeface="Poppins"/>
                <a:cs typeface="Poppins"/>
                <a:sym typeface="Poppins"/>
              </a:rPr>
              <a:t>Bubble Sort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TextBox 4"/>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TextBox 6"/>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Outline</a:t>
            </a:r>
          </a:p>
        </p:txBody>
      </p:sp>
      <p:sp>
        <p:nvSpPr>
          <p:cNvPr id="7" name="TextBox 7"/>
          <p:cNvSpPr txBox="1"/>
          <p:nvPr/>
        </p:nvSpPr>
        <p:spPr>
          <a:xfrm>
            <a:off x="384809" y="2694896"/>
            <a:ext cx="8595617" cy="2114550"/>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Open Sans"/>
                <a:ea typeface="Open Sans"/>
                <a:cs typeface="Open Sans"/>
                <a:sym typeface="Open Sans"/>
              </a:rPr>
              <a:t>Declaring a 2D array </a:t>
            </a:r>
          </a:p>
          <a:p>
            <a:pPr marL="647700" lvl="1" indent="-323850" algn="l">
              <a:lnSpc>
                <a:spcPts val="4200"/>
              </a:lnSpc>
              <a:buFont typeface="Arial"/>
              <a:buChar char="•"/>
            </a:pPr>
            <a:r>
              <a:rPr lang="en-US" sz="3000">
                <a:solidFill>
                  <a:srgbClr val="000000"/>
                </a:solidFill>
                <a:latin typeface="Open Sans"/>
                <a:ea typeface="Open Sans"/>
                <a:cs typeface="Open Sans"/>
                <a:sym typeface="Open Sans"/>
              </a:rPr>
              <a:t>Accessing a 2D array </a:t>
            </a:r>
          </a:p>
          <a:p>
            <a:pPr marL="647700" lvl="1" indent="-323850" algn="l">
              <a:lnSpc>
                <a:spcPts val="4200"/>
              </a:lnSpc>
              <a:buFont typeface="Arial"/>
              <a:buChar char="•"/>
            </a:pPr>
            <a:r>
              <a:rPr lang="en-US" sz="3000">
                <a:solidFill>
                  <a:srgbClr val="000000"/>
                </a:solidFill>
                <a:latin typeface="Open Sans"/>
                <a:ea typeface="Open Sans"/>
                <a:cs typeface="Open Sans"/>
                <a:sym typeface="Open Sans"/>
              </a:rPr>
              <a:t>Populating a 2D array with a nested loop</a:t>
            </a:r>
          </a:p>
          <a:p>
            <a:pPr marL="647700" lvl="1" indent="-323850" algn="l">
              <a:lnSpc>
                <a:spcPts val="4200"/>
              </a:lnSpc>
              <a:buFont typeface="Arial"/>
              <a:buChar char="•"/>
            </a:pPr>
            <a:r>
              <a:rPr lang="en-US" sz="3000">
                <a:solidFill>
                  <a:srgbClr val="000000"/>
                </a:solidFill>
                <a:latin typeface="Open Sans"/>
                <a:ea typeface="Open Sans"/>
                <a:cs typeface="Open Sans"/>
                <a:sym typeface="Open Sans"/>
              </a:rPr>
              <a:t>Creating the connect 4 game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a:off x="2083576" y="3243853"/>
            <a:ext cx="14120847" cy="3509157"/>
          </a:xfrm>
          <a:custGeom>
            <a:avLst/>
            <a:gdLst/>
            <a:ahLst/>
            <a:cxnLst/>
            <a:rect l="l" t="t" r="r" b="b"/>
            <a:pathLst>
              <a:path w="14120847" h="3509157">
                <a:moveTo>
                  <a:pt x="0" y="0"/>
                </a:moveTo>
                <a:lnTo>
                  <a:pt x="14120848" y="0"/>
                </a:lnTo>
                <a:lnTo>
                  <a:pt x="14120848" y="3509156"/>
                </a:lnTo>
                <a:lnTo>
                  <a:pt x="0" y="3509156"/>
                </a:lnTo>
                <a:lnTo>
                  <a:pt x="0" y="0"/>
                </a:lnTo>
                <a:close/>
              </a:path>
            </a:pathLst>
          </a:custGeom>
          <a:blipFill>
            <a:blip r:embed="rId4"/>
            <a:stretch>
              <a:fillRect l="-5005" t="-23994" r="-6673" b="-19624"/>
            </a:stretch>
          </a:blipFill>
        </p:spPr>
        <p:txBody>
          <a:bodyPr/>
          <a:lstStyle/>
          <a:p>
            <a:endParaRPr lang="en-PH"/>
          </a:p>
        </p:txBody>
      </p:sp>
      <p:sp>
        <p:nvSpPr>
          <p:cNvPr id="6" name="Freeform 6"/>
          <p:cNvSpPr/>
          <p:nvPr/>
        </p:nvSpPr>
        <p:spPr>
          <a:xfrm rot="5400000">
            <a:off x="10719347" y="2897596"/>
            <a:ext cx="592130" cy="2924099"/>
          </a:xfrm>
          <a:custGeom>
            <a:avLst/>
            <a:gdLst/>
            <a:ahLst/>
            <a:cxnLst/>
            <a:rect l="l" t="t" r="r" b="b"/>
            <a:pathLst>
              <a:path w="592130" h="2924099">
                <a:moveTo>
                  <a:pt x="0" y="0"/>
                </a:moveTo>
                <a:lnTo>
                  <a:pt x="592130" y="0"/>
                </a:lnTo>
                <a:lnTo>
                  <a:pt x="592130" y="2924100"/>
                </a:lnTo>
                <a:lnTo>
                  <a:pt x="0" y="2924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7" name="TextBox 7"/>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8" name="TextBox 8"/>
          <p:cNvSpPr txBox="1"/>
          <p:nvPr/>
        </p:nvSpPr>
        <p:spPr>
          <a:xfrm>
            <a:off x="384809" y="1938701"/>
            <a:ext cx="119662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Declaring a 2D array</a:t>
            </a:r>
          </a:p>
        </p:txBody>
      </p:sp>
      <p:sp>
        <p:nvSpPr>
          <p:cNvPr id="9" name="Freeform 9"/>
          <p:cNvSpPr/>
          <p:nvPr/>
        </p:nvSpPr>
        <p:spPr>
          <a:xfrm rot="-5400000">
            <a:off x="5283639" y="4655453"/>
            <a:ext cx="497677" cy="2457663"/>
          </a:xfrm>
          <a:custGeom>
            <a:avLst/>
            <a:gdLst/>
            <a:ahLst/>
            <a:cxnLst/>
            <a:rect l="l" t="t" r="r" b="b"/>
            <a:pathLst>
              <a:path w="497677" h="2457663">
                <a:moveTo>
                  <a:pt x="0" y="0"/>
                </a:moveTo>
                <a:lnTo>
                  <a:pt x="497677" y="0"/>
                </a:lnTo>
                <a:lnTo>
                  <a:pt x="497677" y="2457663"/>
                </a:lnTo>
                <a:lnTo>
                  <a:pt x="0" y="24576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0" name="TextBox 10"/>
          <p:cNvSpPr txBox="1"/>
          <p:nvPr/>
        </p:nvSpPr>
        <p:spPr>
          <a:xfrm>
            <a:off x="9553362" y="3072981"/>
            <a:ext cx="3223664"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Number of rows</a:t>
            </a:r>
          </a:p>
        </p:txBody>
      </p:sp>
      <p:sp>
        <p:nvSpPr>
          <p:cNvPr id="11" name="TextBox 11"/>
          <p:cNvSpPr txBox="1"/>
          <p:nvPr/>
        </p:nvSpPr>
        <p:spPr>
          <a:xfrm>
            <a:off x="3668589" y="6238659"/>
            <a:ext cx="3727777"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Number of columns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a:off x="2342090" y="2727124"/>
            <a:ext cx="13961263" cy="2323921"/>
          </a:xfrm>
          <a:custGeom>
            <a:avLst/>
            <a:gdLst/>
            <a:ahLst/>
            <a:cxnLst/>
            <a:rect l="l" t="t" r="r" b="b"/>
            <a:pathLst>
              <a:path w="13961263" h="2323921">
                <a:moveTo>
                  <a:pt x="0" y="0"/>
                </a:moveTo>
                <a:lnTo>
                  <a:pt x="13961263" y="0"/>
                </a:lnTo>
                <a:lnTo>
                  <a:pt x="13961263" y="2323921"/>
                </a:lnTo>
                <a:lnTo>
                  <a:pt x="0" y="2323921"/>
                </a:lnTo>
                <a:lnTo>
                  <a:pt x="0" y="0"/>
                </a:lnTo>
                <a:close/>
              </a:path>
            </a:pathLst>
          </a:custGeom>
          <a:blipFill>
            <a:blip r:embed="rId4"/>
            <a:stretch>
              <a:fillRect l="-8392" t="-53345" r="-8315" b="-52613"/>
            </a:stretch>
          </a:blipFill>
        </p:spPr>
        <p:txBody>
          <a:bodyPr/>
          <a:lstStyle/>
          <a:p>
            <a:endParaRPr lang="en-PH"/>
          </a:p>
        </p:txBody>
      </p:sp>
      <p:graphicFrame>
        <p:nvGraphicFramePr>
          <p:cNvPr id="6" name="Table 6"/>
          <p:cNvGraphicFramePr>
            <a:graphicFrameLocks noGrp="1"/>
          </p:cNvGraphicFramePr>
          <p:nvPr/>
        </p:nvGraphicFramePr>
        <p:xfrm>
          <a:off x="3777142" y="5795707"/>
          <a:ext cx="2844800" cy="2575182"/>
        </p:xfrm>
        <a:graphic>
          <a:graphicData uri="http://schemas.openxmlformats.org/drawingml/2006/table">
            <a:tbl>
              <a:tblPr/>
              <a:tblGrid>
                <a:gridCol w="406400">
                  <a:extLst>
                    <a:ext uri="{9D8B030D-6E8A-4147-A177-3AD203B41FA5}">
                      <a16:colId xmlns:a16="http://schemas.microsoft.com/office/drawing/2014/main" val="20000"/>
                    </a:ext>
                  </a:extLst>
                </a:gridCol>
                <a:gridCol w="406400">
                  <a:extLst>
                    <a:ext uri="{9D8B030D-6E8A-4147-A177-3AD203B41FA5}">
                      <a16:colId xmlns:a16="http://schemas.microsoft.com/office/drawing/2014/main" val="20001"/>
                    </a:ext>
                  </a:extLst>
                </a:gridCol>
                <a:gridCol w="406400">
                  <a:extLst>
                    <a:ext uri="{9D8B030D-6E8A-4147-A177-3AD203B41FA5}">
                      <a16:colId xmlns:a16="http://schemas.microsoft.com/office/drawing/2014/main" val="20002"/>
                    </a:ext>
                  </a:extLst>
                </a:gridCol>
                <a:gridCol w="406400">
                  <a:extLst>
                    <a:ext uri="{9D8B030D-6E8A-4147-A177-3AD203B41FA5}">
                      <a16:colId xmlns:a16="http://schemas.microsoft.com/office/drawing/2014/main" val="20003"/>
                    </a:ext>
                  </a:extLst>
                </a:gridCol>
                <a:gridCol w="406400">
                  <a:extLst>
                    <a:ext uri="{9D8B030D-6E8A-4147-A177-3AD203B41FA5}">
                      <a16:colId xmlns:a16="http://schemas.microsoft.com/office/drawing/2014/main" val="20004"/>
                    </a:ext>
                  </a:extLst>
                </a:gridCol>
                <a:gridCol w="406400">
                  <a:extLst>
                    <a:ext uri="{9D8B030D-6E8A-4147-A177-3AD203B41FA5}">
                      <a16:colId xmlns:a16="http://schemas.microsoft.com/office/drawing/2014/main" val="20005"/>
                    </a:ext>
                  </a:extLst>
                </a:gridCol>
                <a:gridCol w="406400">
                  <a:extLst>
                    <a:ext uri="{9D8B030D-6E8A-4147-A177-3AD203B41FA5}">
                      <a16:colId xmlns:a16="http://schemas.microsoft.com/office/drawing/2014/main" val="20006"/>
                    </a:ext>
                  </a:extLst>
                </a:gridCol>
              </a:tblGrid>
              <a:tr h="0">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0"/>
                  </a:ext>
                </a:extLst>
              </a:tr>
              <a:tr h="0">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1"/>
                  </a:ext>
                </a:extLst>
              </a:tr>
              <a:tr h="0">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2"/>
                  </a:ext>
                </a:extLst>
              </a:tr>
              <a:tr h="0">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3"/>
                  </a:ext>
                </a:extLst>
              </a:tr>
              <a:tr h="0">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4"/>
                  </a:ext>
                </a:extLst>
              </a:tr>
              <a:tr h="0">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5"/>
                  </a:ext>
                </a:extLst>
              </a:tr>
            </a:tbl>
          </a:graphicData>
        </a:graphic>
      </p:graphicFrame>
      <p:sp>
        <p:nvSpPr>
          <p:cNvPr id="7" name="TextBox 7"/>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8" name="TextBox 8"/>
          <p:cNvSpPr txBox="1"/>
          <p:nvPr/>
        </p:nvSpPr>
        <p:spPr>
          <a:xfrm>
            <a:off x="384809" y="1938701"/>
            <a:ext cx="119662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Declaring a 2D array</a:t>
            </a:r>
          </a:p>
        </p:txBody>
      </p:sp>
      <p:sp>
        <p:nvSpPr>
          <p:cNvPr id="9" name="TextBox 9"/>
          <p:cNvSpPr txBox="1"/>
          <p:nvPr/>
        </p:nvSpPr>
        <p:spPr>
          <a:xfrm>
            <a:off x="3244816" y="5748082"/>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[1]</a:t>
            </a:r>
          </a:p>
        </p:txBody>
      </p:sp>
      <p:sp>
        <p:nvSpPr>
          <p:cNvPr id="10" name="TextBox 10"/>
          <p:cNvSpPr txBox="1"/>
          <p:nvPr/>
        </p:nvSpPr>
        <p:spPr>
          <a:xfrm>
            <a:off x="3244816" y="6530623"/>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[2]</a:t>
            </a:r>
          </a:p>
        </p:txBody>
      </p:sp>
      <p:sp>
        <p:nvSpPr>
          <p:cNvPr id="11" name="TextBox 11"/>
          <p:cNvSpPr txBox="1"/>
          <p:nvPr/>
        </p:nvSpPr>
        <p:spPr>
          <a:xfrm>
            <a:off x="3244816" y="7317689"/>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[3]</a:t>
            </a:r>
          </a:p>
        </p:txBody>
      </p:sp>
      <p:sp>
        <p:nvSpPr>
          <p:cNvPr id="12" name="TextBox 12"/>
          <p:cNvSpPr txBox="1"/>
          <p:nvPr/>
        </p:nvSpPr>
        <p:spPr>
          <a:xfrm>
            <a:off x="3244816" y="8005709"/>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[4]</a:t>
            </a:r>
          </a:p>
        </p:txBody>
      </p:sp>
      <p:sp>
        <p:nvSpPr>
          <p:cNvPr id="13" name="TextBox 13"/>
          <p:cNvSpPr txBox="1"/>
          <p:nvPr/>
        </p:nvSpPr>
        <p:spPr>
          <a:xfrm>
            <a:off x="3244816" y="879277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[5]</a:t>
            </a:r>
          </a:p>
        </p:txBody>
      </p:sp>
      <p:sp>
        <p:nvSpPr>
          <p:cNvPr id="14" name="TextBox 14"/>
          <p:cNvSpPr txBox="1"/>
          <p:nvPr/>
        </p:nvSpPr>
        <p:spPr>
          <a:xfrm>
            <a:off x="3244816" y="9484591"/>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[6]</a:t>
            </a:r>
          </a:p>
        </p:txBody>
      </p:sp>
      <p:sp>
        <p:nvSpPr>
          <p:cNvPr id="15" name="TextBox 15"/>
          <p:cNvSpPr txBox="1"/>
          <p:nvPr/>
        </p:nvSpPr>
        <p:spPr>
          <a:xfrm>
            <a:off x="4188110"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[1]</a:t>
            </a:r>
          </a:p>
        </p:txBody>
      </p:sp>
      <p:sp>
        <p:nvSpPr>
          <p:cNvPr id="16" name="TextBox 16"/>
          <p:cNvSpPr txBox="1"/>
          <p:nvPr/>
        </p:nvSpPr>
        <p:spPr>
          <a:xfrm>
            <a:off x="5728738"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[2]</a:t>
            </a:r>
          </a:p>
        </p:txBody>
      </p:sp>
      <p:sp>
        <p:nvSpPr>
          <p:cNvPr id="17" name="TextBox 17"/>
          <p:cNvSpPr txBox="1"/>
          <p:nvPr/>
        </p:nvSpPr>
        <p:spPr>
          <a:xfrm>
            <a:off x="7270714"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[3]</a:t>
            </a:r>
          </a:p>
        </p:txBody>
      </p:sp>
      <p:sp>
        <p:nvSpPr>
          <p:cNvPr id="18" name="TextBox 18"/>
          <p:cNvSpPr txBox="1"/>
          <p:nvPr/>
        </p:nvSpPr>
        <p:spPr>
          <a:xfrm>
            <a:off x="8863131"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[4]</a:t>
            </a:r>
          </a:p>
        </p:txBody>
      </p:sp>
      <p:sp>
        <p:nvSpPr>
          <p:cNvPr id="19" name="TextBox 19"/>
          <p:cNvSpPr txBox="1"/>
          <p:nvPr/>
        </p:nvSpPr>
        <p:spPr>
          <a:xfrm>
            <a:off x="10452733"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[5]</a:t>
            </a:r>
          </a:p>
        </p:txBody>
      </p:sp>
      <p:sp>
        <p:nvSpPr>
          <p:cNvPr id="20" name="TextBox 20"/>
          <p:cNvSpPr txBox="1"/>
          <p:nvPr/>
        </p:nvSpPr>
        <p:spPr>
          <a:xfrm>
            <a:off x="11994709"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[6]</a:t>
            </a:r>
          </a:p>
        </p:txBody>
      </p:sp>
      <p:sp>
        <p:nvSpPr>
          <p:cNvPr id="21" name="TextBox 21"/>
          <p:cNvSpPr txBox="1"/>
          <p:nvPr/>
        </p:nvSpPr>
        <p:spPr>
          <a:xfrm>
            <a:off x="13536686"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[7]</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a:off x="2825431" y="3174318"/>
            <a:ext cx="12054257" cy="2055988"/>
          </a:xfrm>
          <a:custGeom>
            <a:avLst/>
            <a:gdLst/>
            <a:ahLst/>
            <a:cxnLst/>
            <a:rect l="l" t="t" r="r" b="b"/>
            <a:pathLst>
              <a:path w="12054257" h="2055988">
                <a:moveTo>
                  <a:pt x="0" y="0"/>
                </a:moveTo>
                <a:lnTo>
                  <a:pt x="12054257" y="0"/>
                </a:lnTo>
                <a:lnTo>
                  <a:pt x="12054257" y="2055988"/>
                </a:lnTo>
                <a:lnTo>
                  <a:pt x="0" y="2055988"/>
                </a:lnTo>
                <a:lnTo>
                  <a:pt x="0" y="0"/>
                </a:lnTo>
                <a:close/>
              </a:path>
            </a:pathLst>
          </a:custGeom>
          <a:blipFill>
            <a:blip r:embed="rId4"/>
            <a:stretch>
              <a:fillRect l="-5880" t="-49119" r="-7841" b="-46739"/>
            </a:stretch>
          </a:blipFill>
        </p:spPr>
        <p:txBody>
          <a:bodyPr/>
          <a:lstStyle/>
          <a:p>
            <a:endParaRPr lang="en-PH"/>
          </a:p>
        </p:txBody>
      </p:sp>
      <p:sp>
        <p:nvSpPr>
          <p:cNvPr id="6" name="TextBox 6"/>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7" name="TextBox 7"/>
          <p:cNvSpPr txBox="1"/>
          <p:nvPr/>
        </p:nvSpPr>
        <p:spPr>
          <a:xfrm>
            <a:off x="384809" y="1938701"/>
            <a:ext cx="119662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Accessing a 2D array</a:t>
            </a:r>
          </a:p>
        </p:txBody>
      </p:sp>
      <p:sp>
        <p:nvSpPr>
          <p:cNvPr id="8" name="AutoShape 8"/>
          <p:cNvSpPr/>
          <p:nvPr/>
        </p:nvSpPr>
        <p:spPr>
          <a:xfrm flipH="1" flipV="1">
            <a:off x="6181267" y="3458612"/>
            <a:ext cx="83548" cy="743700"/>
          </a:xfrm>
          <a:prstGeom prst="line">
            <a:avLst/>
          </a:prstGeom>
          <a:ln w="38100" cap="flat">
            <a:solidFill>
              <a:srgbClr val="FAFAFA"/>
            </a:solidFill>
            <a:prstDash val="solid"/>
            <a:headEnd type="none" w="sm" len="sm"/>
            <a:tailEnd type="arrow" w="med" len="sm"/>
          </a:ln>
        </p:spPr>
        <p:txBody>
          <a:bodyPr/>
          <a:lstStyle/>
          <a:p>
            <a:endParaRPr lang="en-PH"/>
          </a:p>
        </p:txBody>
      </p:sp>
      <p:sp>
        <p:nvSpPr>
          <p:cNvPr id="9" name="AutoShape 9"/>
          <p:cNvSpPr/>
          <p:nvPr/>
        </p:nvSpPr>
        <p:spPr>
          <a:xfrm flipV="1">
            <a:off x="7036641" y="3476739"/>
            <a:ext cx="2460963" cy="795086"/>
          </a:xfrm>
          <a:prstGeom prst="line">
            <a:avLst/>
          </a:prstGeom>
          <a:ln w="38100" cap="flat">
            <a:solidFill>
              <a:srgbClr val="FAFAFA"/>
            </a:solidFill>
            <a:prstDash val="solid"/>
            <a:headEnd type="none" w="sm" len="sm"/>
            <a:tailEnd type="arrow" w="med" len="sm"/>
          </a:ln>
        </p:spPr>
        <p:txBody>
          <a:bodyPr/>
          <a:lstStyle/>
          <a:p>
            <a:endParaRPr lang="en-PH"/>
          </a:p>
        </p:txBody>
      </p:sp>
      <p:sp>
        <p:nvSpPr>
          <p:cNvPr id="10" name="TextBox 10"/>
          <p:cNvSpPr txBox="1"/>
          <p:nvPr/>
        </p:nvSpPr>
        <p:spPr>
          <a:xfrm>
            <a:off x="4893725" y="2705591"/>
            <a:ext cx="2359736" cy="468728"/>
          </a:xfrm>
          <a:prstGeom prst="rect">
            <a:avLst/>
          </a:prstGeom>
        </p:spPr>
        <p:txBody>
          <a:bodyPr lIns="0" tIns="0" rIns="0" bIns="0" rtlCol="0" anchor="t">
            <a:spAutoFit/>
          </a:bodyPr>
          <a:lstStyle/>
          <a:p>
            <a:pPr algn="l">
              <a:lnSpc>
                <a:spcPts val="3868"/>
              </a:lnSpc>
            </a:pPr>
            <a:r>
              <a:rPr lang="en-US" sz="2763">
                <a:solidFill>
                  <a:srgbClr val="000000"/>
                </a:solidFill>
                <a:latin typeface="Open Sans"/>
                <a:ea typeface="Open Sans"/>
                <a:cs typeface="Open Sans"/>
                <a:sym typeface="Open Sans"/>
              </a:rPr>
              <a:t>Row number</a:t>
            </a:r>
          </a:p>
        </p:txBody>
      </p:sp>
      <p:sp>
        <p:nvSpPr>
          <p:cNvPr id="11" name="TextBox 11"/>
          <p:cNvSpPr txBox="1"/>
          <p:nvPr/>
        </p:nvSpPr>
        <p:spPr>
          <a:xfrm>
            <a:off x="8499788" y="2819205"/>
            <a:ext cx="2958370" cy="468728"/>
          </a:xfrm>
          <a:prstGeom prst="rect">
            <a:avLst/>
          </a:prstGeom>
        </p:spPr>
        <p:txBody>
          <a:bodyPr lIns="0" tIns="0" rIns="0" bIns="0" rtlCol="0" anchor="t">
            <a:spAutoFit/>
          </a:bodyPr>
          <a:lstStyle/>
          <a:p>
            <a:pPr algn="l">
              <a:lnSpc>
                <a:spcPts val="3868"/>
              </a:lnSpc>
            </a:pPr>
            <a:r>
              <a:rPr lang="en-US" sz="2763">
                <a:solidFill>
                  <a:srgbClr val="000000"/>
                </a:solidFill>
                <a:latin typeface="Open Sans"/>
                <a:ea typeface="Open Sans"/>
                <a:cs typeface="Open Sans"/>
                <a:sym typeface="Open Sans"/>
              </a:rPr>
              <a:t>Column number</a:t>
            </a:r>
          </a:p>
        </p:txBody>
      </p:sp>
      <p:graphicFrame>
        <p:nvGraphicFramePr>
          <p:cNvPr id="12" name="Table 12"/>
          <p:cNvGraphicFramePr>
            <a:graphicFrameLocks noGrp="1"/>
          </p:cNvGraphicFramePr>
          <p:nvPr/>
        </p:nvGraphicFramePr>
        <p:xfrm>
          <a:off x="3777142" y="5795707"/>
          <a:ext cx="2844800" cy="2575182"/>
        </p:xfrm>
        <a:graphic>
          <a:graphicData uri="http://schemas.openxmlformats.org/drawingml/2006/table">
            <a:tbl>
              <a:tblPr/>
              <a:tblGrid>
                <a:gridCol w="406400">
                  <a:extLst>
                    <a:ext uri="{9D8B030D-6E8A-4147-A177-3AD203B41FA5}">
                      <a16:colId xmlns:a16="http://schemas.microsoft.com/office/drawing/2014/main" val="20000"/>
                    </a:ext>
                  </a:extLst>
                </a:gridCol>
                <a:gridCol w="406400">
                  <a:extLst>
                    <a:ext uri="{9D8B030D-6E8A-4147-A177-3AD203B41FA5}">
                      <a16:colId xmlns:a16="http://schemas.microsoft.com/office/drawing/2014/main" val="20001"/>
                    </a:ext>
                  </a:extLst>
                </a:gridCol>
                <a:gridCol w="406400">
                  <a:extLst>
                    <a:ext uri="{9D8B030D-6E8A-4147-A177-3AD203B41FA5}">
                      <a16:colId xmlns:a16="http://schemas.microsoft.com/office/drawing/2014/main" val="20002"/>
                    </a:ext>
                  </a:extLst>
                </a:gridCol>
                <a:gridCol w="406400">
                  <a:extLst>
                    <a:ext uri="{9D8B030D-6E8A-4147-A177-3AD203B41FA5}">
                      <a16:colId xmlns:a16="http://schemas.microsoft.com/office/drawing/2014/main" val="20003"/>
                    </a:ext>
                  </a:extLst>
                </a:gridCol>
                <a:gridCol w="406400">
                  <a:extLst>
                    <a:ext uri="{9D8B030D-6E8A-4147-A177-3AD203B41FA5}">
                      <a16:colId xmlns:a16="http://schemas.microsoft.com/office/drawing/2014/main" val="20004"/>
                    </a:ext>
                  </a:extLst>
                </a:gridCol>
                <a:gridCol w="406400">
                  <a:extLst>
                    <a:ext uri="{9D8B030D-6E8A-4147-A177-3AD203B41FA5}">
                      <a16:colId xmlns:a16="http://schemas.microsoft.com/office/drawing/2014/main" val="20005"/>
                    </a:ext>
                  </a:extLst>
                </a:gridCol>
                <a:gridCol w="406400">
                  <a:extLst>
                    <a:ext uri="{9D8B030D-6E8A-4147-A177-3AD203B41FA5}">
                      <a16:colId xmlns:a16="http://schemas.microsoft.com/office/drawing/2014/main" val="20006"/>
                    </a:ext>
                  </a:extLst>
                </a:gridCol>
              </a:tblGrid>
              <a:tr h="0">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0"/>
                  </a:ext>
                </a:extLst>
              </a:tr>
              <a:tr h="0">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1"/>
                  </a:ext>
                </a:extLst>
              </a:tr>
              <a:tr h="0">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2"/>
                  </a:ext>
                </a:extLst>
              </a:tr>
              <a:tr h="0">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3"/>
                  </a:ext>
                </a:extLst>
              </a:tr>
              <a:tr h="0">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4"/>
                  </a:ext>
                </a:extLst>
              </a:tr>
              <a:tr h="0">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41"/>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5"/>
                  </a:ext>
                </a:extLst>
              </a:tr>
            </a:tbl>
          </a:graphicData>
        </a:graphic>
      </p:graphicFrame>
      <p:sp>
        <p:nvSpPr>
          <p:cNvPr id="13" name="TextBox 13"/>
          <p:cNvSpPr txBox="1"/>
          <p:nvPr/>
        </p:nvSpPr>
        <p:spPr>
          <a:xfrm>
            <a:off x="3244816" y="5748082"/>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[1]</a:t>
            </a:r>
          </a:p>
        </p:txBody>
      </p:sp>
      <p:sp>
        <p:nvSpPr>
          <p:cNvPr id="14" name="TextBox 14"/>
          <p:cNvSpPr txBox="1"/>
          <p:nvPr/>
        </p:nvSpPr>
        <p:spPr>
          <a:xfrm>
            <a:off x="3244816" y="6530623"/>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[2]</a:t>
            </a:r>
          </a:p>
        </p:txBody>
      </p:sp>
      <p:sp>
        <p:nvSpPr>
          <p:cNvPr id="15" name="TextBox 15"/>
          <p:cNvSpPr txBox="1"/>
          <p:nvPr/>
        </p:nvSpPr>
        <p:spPr>
          <a:xfrm>
            <a:off x="3244816" y="7317689"/>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[3]</a:t>
            </a:r>
          </a:p>
        </p:txBody>
      </p:sp>
      <p:sp>
        <p:nvSpPr>
          <p:cNvPr id="16" name="TextBox 16"/>
          <p:cNvSpPr txBox="1"/>
          <p:nvPr/>
        </p:nvSpPr>
        <p:spPr>
          <a:xfrm>
            <a:off x="3244816" y="8005709"/>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[4]</a:t>
            </a:r>
          </a:p>
        </p:txBody>
      </p:sp>
      <p:sp>
        <p:nvSpPr>
          <p:cNvPr id="17" name="TextBox 17"/>
          <p:cNvSpPr txBox="1"/>
          <p:nvPr/>
        </p:nvSpPr>
        <p:spPr>
          <a:xfrm>
            <a:off x="3244816" y="879277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[5]</a:t>
            </a:r>
          </a:p>
        </p:txBody>
      </p:sp>
      <p:sp>
        <p:nvSpPr>
          <p:cNvPr id="18" name="TextBox 18"/>
          <p:cNvSpPr txBox="1"/>
          <p:nvPr/>
        </p:nvSpPr>
        <p:spPr>
          <a:xfrm>
            <a:off x="3244816" y="9484591"/>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[6]</a:t>
            </a:r>
          </a:p>
        </p:txBody>
      </p:sp>
      <p:sp>
        <p:nvSpPr>
          <p:cNvPr id="19" name="TextBox 19"/>
          <p:cNvSpPr txBox="1"/>
          <p:nvPr/>
        </p:nvSpPr>
        <p:spPr>
          <a:xfrm>
            <a:off x="4188110"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[1]</a:t>
            </a:r>
          </a:p>
        </p:txBody>
      </p:sp>
      <p:sp>
        <p:nvSpPr>
          <p:cNvPr id="20" name="TextBox 20"/>
          <p:cNvSpPr txBox="1"/>
          <p:nvPr/>
        </p:nvSpPr>
        <p:spPr>
          <a:xfrm>
            <a:off x="5728738"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[2]</a:t>
            </a:r>
          </a:p>
        </p:txBody>
      </p:sp>
      <p:sp>
        <p:nvSpPr>
          <p:cNvPr id="21" name="TextBox 21"/>
          <p:cNvSpPr txBox="1"/>
          <p:nvPr/>
        </p:nvSpPr>
        <p:spPr>
          <a:xfrm>
            <a:off x="7270714"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[3]</a:t>
            </a:r>
          </a:p>
        </p:txBody>
      </p:sp>
      <p:sp>
        <p:nvSpPr>
          <p:cNvPr id="22" name="TextBox 22"/>
          <p:cNvSpPr txBox="1"/>
          <p:nvPr/>
        </p:nvSpPr>
        <p:spPr>
          <a:xfrm>
            <a:off x="8863131"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[4]</a:t>
            </a:r>
          </a:p>
        </p:txBody>
      </p:sp>
      <p:sp>
        <p:nvSpPr>
          <p:cNvPr id="23" name="TextBox 23"/>
          <p:cNvSpPr txBox="1"/>
          <p:nvPr/>
        </p:nvSpPr>
        <p:spPr>
          <a:xfrm>
            <a:off x="10452733"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[5]</a:t>
            </a:r>
          </a:p>
        </p:txBody>
      </p:sp>
      <p:sp>
        <p:nvSpPr>
          <p:cNvPr id="24" name="TextBox 24"/>
          <p:cNvSpPr txBox="1"/>
          <p:nvPr/>
        </p:nvSpPr>
        <p:spPr>
          <a:xfrm>
            <a:off x="11994709"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[6]</a:t>
            </a:r>
          </a:p>
        </p:txBody>
      </p:sp>
      <p:sp>
        <p:nvSpPr>
          <p:cNvPr id="25" name="TextBox 25"/>
          <p:cNvSpPr txBox="1"/>
          <p:nvPr/>
        </p:nvSpPr>
        <p:spPr>
          <a:xfrm>
            <a:off x="13536686" y="5279645"/>
            <a:ext cx="532327" cy="463216"/>
          </a:xfrm>
          <a:prstGeom prst="rect">
            <a:avLst/>
          </a:prstGeom>
        </p:spPr>
        <p:txBody>
          <a:bodyPr lIns="0" tIns="0" rIns="0" bIns="0" rtlCol="0" anchor="t">
            <a:spAutoFit/>
          </a:bodyPr>
          <a:lstStyle/>
          <a:p>
            <a:pPr algn="ctr">
              <a:lnSpc>
                <a:spcPts val="3868"/>
              </a:lnSpc>
            </a:pPr>
            <a:r>
              <a:rPr lang="en-US" sz="2763">
                <a:solidFill>
                  <a:srgbClr val="000000"/>
                </a:solidFill>
                <a:latin typeface="Open Sans"/>
                <a:ea typeface="Open Sans"/>
                <a:cs typeface="Open Sans"/>
                <a:sym typeface="Open Sans"/>
              </a:rPr>
              <a:t>[7]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aphicFrame>
        <p:nvGraphicFramePr>
          <p:cNvPr id="5" name="Table 5"/>
          <p:cNvGraphicFramePr>
            <a:graphicFrameLocks noGrp="1"/>
          </p:cNvGraphicFramePr>
          <p:nvPr/>
        </p:nvGraphicFramePr>
        <p:xfrm>
          <a:off x="4755059" y="6481038"/>
          <a:ext cx="4418281" cy="2513460"/>
        </p:xfrm>
        <a:graphic>
          <a:graphicData uri="http://schemas.openxmlformats.org/drawingml/2006/table">
            <a:tbl>
              <a:tblPr/>
              <a:tblGrid>
                <a:gridCol w="631183">
                  <a:extLst>
                    <a:ext uri="{9D8B030D-6E8A-4147-A177-3AD203B41FA5}">
                      <a16:colId xmlns:a16="http://schemas.microsoft.com/office/drawing/2014/main" val="20000"/>
                    </a:ext>
                  </a:extLst>
                </a:gridCol>
                <a:gridCol w="631183">
                  <a:extLst>
                    <a:ext uri="{9D8B030D-6E8A-4147-A177-3AD203B41FA5}">
                      <a16:colId xmlns:a16="http://schemas.microsoft.com/office/drawing/2014/main" val="20001"/>
                    </a:ext>
                  </a:extLst>
                </a:gridCol>
                <a:gridCol w="631183">
                  <a:extLst>
                    <a:ext uri="{9D8B030D-6E8A-4147-A177-3AD203B41FA5}">
                      <a16:colId xmlns:a16="http://schemas.microsoft.com/office/drawing/2014/main" val="20002"/>
                    </a:ext>
                  </a:extLst>
                </a:gridCol>
                <a:gridCol w="631183">
                  <a:extLst>
                    <a:ext uri="{9D8B030D-6E8A-4147-A177-3AD203B41FA5}">
                      <a16:colId xmlns:a16="http://schemas.microsoft.com/office/drawing/2014/main" val="20003"/>
                    </a:ext>
                  </a:extLst>
                </a:gridCol>
                <a:gridCol w="631183">
                  <a:extLst>
                    <a:ext uri="{9D8B030D-6E8A-4147-A177-3AD203B41FA5}">
                      <a16:colId xmlns:a16="http://schemas.microsoft.com/office/drawing/2014/main" val="20004"/>
                    </a:ext>
                  </a:extLst>
                </a:gridCol>
                <a:gridCol w="631183">
                  <a:extLst>
                    <a:ext uri="{9D8B030D-6E8A-4147-A177-3AD203B41FA5}">
                      <a16:colId xmlns:a16="http://schemas.microsoft.com/office/drawing/2014/main" val="20005"/>
                    </a:ext>
                  </a:extLst>
                </a:gridCol>
                <a:gridCol w="631183">
                  <a:extLst>
                    <a:ext uri="{9D8B030D-6E8A-4147-A177-3AD203B41FA5}">
                      <a16:colId xmlns:a16="http://schemas.microsoft.com/office/drawing/2014/main" val="20006"/>
                    </a:ext>
                  </a:extLst>
                </a:gridCol>
              </a:tblGrid>
              <a:tr h="0">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0"/>
                  </a:ext>
                </a:extLst>
              </a:tr>
              <a:tr h="0">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1"/>
                  </a:ext>
                </a:extLst>
              </a:tr>
              <a:tr h="0">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2"/>
                  </a:ext>
                </a:extLst>
              </a:tr>
              <a:tr h="0">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3"/>
                  </a:ext>
                </a:extLst>
              </a:tr>
              <a:tr h="0">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4"/>
                  </a:ext>
                </a:extLst>
              </a:tr>
              <a:tr h="0">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611"/>
                        </a:lnSpc>
                        <a:defRPr/>
                      </a:pPr>
                      <a:endParaRPr lang="en-US" sz="1100"/>
                    </a:p>
                  </a:txBody>
                  <a:tcPr marL="161544" marR="161544" marT="161544" marB="161544"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5"/>
                  </a:ext>
                </a:extLst>
              </a:tr>
            </a:tbl>
          </a:graphicData>
        </a:graphic>
      </p:graphicFrame>
      <p:sp>
        <p:nvSpPr>
          <p:cNvPr id="6" name="Freeform 6"/>
          <p:cNvSpPr/>
          <p:nvPr/>
        </p:nvSpPr>
        <p:spPr>
          <a:xfrm rot="5400000">
            <a:off x="13284210" y="5733681"/>
            <a:ext cx="2338361" cy="835964"/>
          </a:xfrm>
          <a:custGeom>
            <a:avLst/>
            <a:gdLst/>
            <a:ahLst/>
            <a:cxnLst/>
            <a:rect l="l" t="t" r="r" b="b"/>
            <a:pathLst>
              <a:path w="2338361" h="835964">
                <a:moveTo>
                  <a:pt x="0" y="0"/>
                </a:moveTo>
                <a:lnTo>
                  <a:pt x="2338361" y="0"/>
                </a:lnTo>
                <a:lnTo>
                  <a:pt x="2338361" y="835964"/>
                </a:lnTo>
                <a:lnTo>
                  <a:pt x="0" y="8359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p:cNvSpPr/>
          <p:nvPr/>
        </p:nvSpPr>
        <p:spPr>
          <a:xfrm>
            <a:off x="2903912" y="2512764"/>
            <a:ext cx="12328131" cy="3342441"/>
          </a:xfrm>
          <a:custGeom>
            <a:avLst/>
            <a:gdLst/>
            <a:ahLst/>
            <a:cxnLst/>
            <a:rect l="l" t="t" r="r" b="b"/>
            <a:pathLst>
              <a:path w="12328131" h="3342441">
                <a:moveTo>
                  <a:pt x="0" y="0"/>
                </a:moveTo>
                <a:lnTo>
                  <a:pt x="12328131" y="0"/>
                </a:lnTo>
                <a:lnTo>
                  <a:pt x="12328131" y="3342440"/>
                </a:lnTo>
                <a:lnTo>
                  <a:pt x="0" y="3342440"/>
                </a:lnTo>
                <a:lnTo>
                  <a:pt x="0" y="0"/>
                </a:lnTo>
                <a:close/>
              </a:path>
            </a:pathLst>
          </a:custGeom>
          <a:blipFill>
            <a:blip r:embed="rId6"/>
            <a:stretch>
              <a:fillRect t="-24037" b="-23343"/>
            </a:stretch>
          </a:blipFill>
        </p:spPr>
        <p:txBody>
          <a:bodyPr/>
          <a:lstStyle/>
          <a:p>
            <a:endParaRPr lang="en-PH"/>
          </a:p>
        </p:txBody>
      </p:sp>
      <p:sp>
        <p:nvSpPr>
          <p:cNvPr id="8" name="TextBox 8"/>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9" name="TextBox 9"/>
          <p:cNvSpPr txBox="1"/>
          <p:nvPr/>
        </p:nvSpPr>
        <p:spPr>
          <a:xfrm>
            <a:off x="337548" y="1694275"/>
            <a:ext cx="119662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Populating a 2D array with 0</a:t>
            </a:r>
          </a:p>
        </p:txBody>
      </p:sp>
      <p:sp>
        <p:nvSpPr>
          <p:cNvPr id="10" name="TextBox 10"/>
          <p:cNvSpPr txBox="1"/>
          <p:nvPr/>
        </p:nvSpPr>
        <p:spPr>
          <a:xfrm>
            <a:off x="4303646" y="6442938"/>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[1]</a:t>
            </a:r>
          </a:p>
        </p:txBody>
      </p:sp>
      <p:sp>
        <p:nvSpPr>
          <p:cNvPr id="11" name="TextBox 11"/>
          <p:cNvSpPr txBox="1"/>
          <p:nvPr/>
        </p:nvSpPr>
        <p:spPr>
          <a:xfrm>
            <a:off x="4303646" y="710653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[2]</a:t>
            </a:r>
          </a:p>
        </p:txBody>
      </p:sp>
      <p:sp>
        <p:nvSpPr>
          <p:cNvPr id="12" name="TextBox 12"/>
          <p:cNvSpPr txBox="1"/>
          <p:nvPr/>
        </p:nvSpPr>
        <p:spPr>
          <a:xfrm>
            <a:off x="4303646" y="7773965"/>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[3]</a:t>
            </a:r>
          </a:p>
        </p:txBody>
      </p:sp>
      <p:sp>
        <p:nvSpPr>
          <p:cNvPr id="13" name="TextBox 13"/>
          <p:cNvSpPr txBox="1"/>
          <p:nvPr/>
        </p:nvSpPr>
        <p:spPr>
          <a:xfrm>
            <a:off x="4303646" y="8357406"/>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[4]</a:t>
            </a:r>
          </a:p>
        </p:txBody>
      </p:sp>
      <p:sp>
        <p:nvSpPr>
          <p:cNvPr id="14" name="TextBox 14"/>
          <p:cNvSpPr txBox="1"/>
          <p:nvPr/>
        </p:nvSpPr>
        <p:spPr>
          <a:xfrm>
            <a:off x="4303646" y="9024838"/>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[5]</a:t>
            </a:r>
          </a:p>
        </p:txBody>
      </p:sp>
      <p:sp>
        <p:nvSpPr>
          <p:cNvPr id="15" name="TextBox 15"/>
          <p:cNvSpPr txBox="1"/>
          <p:nvPr/>
        </p:nvSpPr>
        <p:spPr>
          <a:xfrm>
            <a:off x="4303646" y="9611498"/>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[6]</a:t>
            </a:r>
          </a:p>
        </p:txBody>
      </p:sp>
      <p:sp>
        <p:nvSpPr>
          <p:cNvPr id="16" name="TextBox 16"/>
          <p:cNvSpPr txBox="1"/>
          <p:nvPr/>
        </p:nvSpPr>
        <p:spPr>
          <a:xfrm>
            <a:off x="5103560" y="6045704"/>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[1]</a:t>
            </a:r>
          </a:p>
        </p:txBody>
      </p:sp>
      <p:sp>
        <p:nvSpPr>
          <p:cNvPr id="17" name="TextBox 17"/>
          <p:cNvSpPr txBox="1"/>
          <p:nvPr/>
        </p:nvSpPr>
        <p:spPr>
          <a:xfrm>
            <a:off x="6410012" y="6045704"/>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[2]</a:t>
            </a:r>
          </a:p>
        </p:txBody>
      </p:sp>
      <p:sp>
        <p:nvSpPr>
          <p:cNvPr id="18" name="TextBox 18"/>
          <p:cNvSpPr txBox="1"/>
          <p:nvPr/>
        </p:nvSpPr>
        <p:spPr>
          <a:xfrm>
            <a:off x="7717608" y="6045704"/>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[3]</a:t>
            </a:r>
          </a:p>
        </p:txBody>
      </p:sp>
      <p:sp>
        <p:nvSpPr>
          <p:cNvPr id="19" name="TextBox 19"/>
          <p:cNvSpPr txBox="1"/>
          <p:nvPr/>
        </p:nvSpPr>
        <p:spPr>
          <a:xfrm>
            <a:off x="9067977" y="6045704"/>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[4]</a:t>
            </a:r>
          </a:p>
        </p:txBody>
      </p:sp>
      <p:sp>
        <p:nvSpPr>
          <p:cNvPr id="20" name="TextBox 20"/>
          <p:cNvSpPr txBox="1"/>
          <p:nvPr/>
        </p:nvSpPr>
        <p:spPr>
          <a:xfrm>
            <a:off x="10415959" y="6045704"/>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[5]</a:t>
            </a:r>
          </a:p>
        </p:txBody>
      </p:sp>
      <p:sp>
        <p:nvSpPr>
          <p:cNvPr id="21" name="TextBox 21"/>
          <p:cNvSpPr txBox="1"/>
          <p:nvPr/>
        </p:nvSpPr>
        <p:spPr>
          <a:xfrm>
            <a:off x="11723555" y="6045704"/>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[6]</a:t>
            </a:r>
          </a:p>
        </p:txBody>
      </p:sp>
      <p:sp>
        <p:nvSpPr>
          <p:cNvPr id="22" name="TextBox 22"/>
          <p:cNvSpPr txBox="1"/>
          <p:nvPr/>
        </p:nvSpPr>
        <p:spPr>
          <a:xfrm>
            <a:off x="13031151" y="6045704"/>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[7]</a:t>
            </a:r>
          </a:p>
        </p:txBody>
      </p:sp>
      <p:sp>
        <p:nvSpPr>
          <p:cNvPr id="23" name="TextBox 23"/>
          <p:cNvSpPr txBox="1"/>
          <p:nvPr/>
        </p:nvSpPr>
        <p:spPr>
          <a:xfrm>
            <a:off x="5103560" y="6525875"/>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24" name="TextBox 24"/>
          <p:cNvSpPr txBox="1"/>
          <p:nvPr/>
        </p:nvSpPr>
        <p:spPr>
          <a:xfrm>
            <a:off x="6410012" y="6525875"/>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25" name="TextBox 25"/>
          <p:cNvSpPr txBox="1"/>
          <p:nvPr/>
        </p:nvSpPr>
        <p:spPr>
          <a:xfrm>
            <a:off x="7761525" y="6525875"/>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26" name="TextBox 26"/>
          <p:cNvSpPr txBox="1"/>
          <p:nvPr/>
        </p:nvSpPr>
        <p:spPr>
          <a:xfrm>
            <a:off x="9067977" y="6525875"/>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27" name="TextBox 27"/>
          <p:cNvSpPr txBox="1"/>
          <p:nvPr/>
        </p:nvSpPr>
        <p:spPr>
          <a:xfrm>
            <a:off x="10394573" y="6525875"/>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28" name="TextBox 28"/>
          <p:cNvSpPr txBox="1"/>
          <p:nvPr/>
        </p:nvSpPr>
        <p:spPr>
          <a:xfrm>
            <a:off x="11701025" y="6525875"/>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29" name="TextBox 29"/>
          <p:cNvSpPr txBox="1"/>
          <p:nvPr/>
        </p:nvSpPr>
        <p:spPr>
          <a:xfrm>
            <a:off x="13052538" y="6525875"/>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30" name="TextBox 30"/>
          <p:cNvSpPr txBox="1"/>
          <p:nvPr/>
        </p:nvSpPr>
        <p:spPr>
          <a:xfrm>
            <a:off x="5138416" y="710653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31" name="TextBox 31"/>
          <p:cNvSpPr txBox="1"/>
          <p:nvPr/>
        </p:nvSpPr>
        <p:spPr>
          <a:xfrm>
            <a:off x="6444868" y="710653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32" name="TextBox 32"/>
          <p:cNvSpPr txBox="1"/>
          <p:nvPr/>
        </p:nvSpPr>
        <p:spPr>
          <a:xfrm>
            <a:off x="7796381" y="710653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33" name="TextBox 33"/>
          <p:cNvSpPr txBox="1"/>
          <p:nvPr/>
        </p:nvSpPr>
        <p:spPr>
          <a:xfrm>
            <a:off x="9102834" y="710653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34" name="TextBox 34"/>
          <p:cNvSpPr txBox="1"/>
          <p:nvPr/>
        </p:nvSpPr>
        <p:spPr>
          <a:xfrm>
            <a:off x="10429429" y="710653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35" name="TextBox 35"/>
          <p:cNvSpPr txBox="1"/>
          <p:nvPr/>
        </p:nvSpPr>
        <p:spPr>
          <a:xfrm>
            <a:off x="11735882" y="710653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36" name="TextBox 36"/>
          <p:cNvSpPr txBox="1"/>
          <p:nvPr/>
        </p:nvSpPr>
        <p:spPr>
          <a:xfrm>
            <a:off x="13087394" y="710653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37" name="TextBox 37"/>
          <p:cNvSpPr txBox="1"/>
          <p:nvPr/>
        </p:nvSpPr>
        <p:spPr>
          <a:xfrm>
            <a:off x="5110916" y="776955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38" name="TextBox 38"/>
          <p:cNvSpPr txBox="1"/>
          <p:nvPr/>
        </p:nvSpPr>
        <p:spPr>
          <a:xfrm>
            <a:off x="6417369" y="776955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39" name="TextBox 39"/>
          <p:cNvSpPr txBox="1"/>
          <p:nvPr/>
        </p:nvSpPr>
        <p:spPr>
          <a:xfrm>
            <a:off x="7768881" y="776955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40" name="TextBox 40"/>
          <p:cNvSpPr txBox="1"/>
          <p:nvPr/>
        </p:nvSpPr>
        <p:spPr>
          <a:xfrm>
            <a:off x="9075334" y="776955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41" name="TextBox 41"/>
          <p:cNvSpPr txBox="1"/>
          <p:nvPr/>
        </p:nvSpPr>
        <p:spPr>
          <a:xfrm>
            <a:off x="10401929" y="776955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42" name="TextBox 42"/>
          <p:cNvSpPr txBox="1"/>
          <p:nvPr/>
        </p:nvSpPr>
        <p:spPr>
          <a:xfrm>
            <a:off x="11708382" y="776955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43" name="TextBox 43"/>
          <p:cNvSpPr txBox="1"/>
          <p:nvPr/>
        </p:nvSpPr>
        <p:spPr>
          <a:xfrm>
            <a:off x="13059895" y="776955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44" name="TextBox 44"/>
          <p:cNvSpPr txBox="1"/>
          <p:nvPr/>
        </p:nvSpPr>
        <p:spPr>
          <a:xfrm>
            <a:off x="5145773" y="8350209"/>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45" name="TextBox 45"/>
          <p:cNvSpPr txBox="1"/>
          <p:nvPr/>
        </p:nvSpPr>
        <p:spPr>
          <a:xfrm>
            <a:off x="6452225" y="8350209"/>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46" name="TextBox 46"/>
          <p:cNvSpPr txBox="1"/>
          <p:nvPr/>
        </p:nvSpPr>
        <p:spPr>
          <a:xfrm>
            <a:off x="7803738" y="8350209"/>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47" name="TextBox 47"/>
          <p:cNvSpPr txBox="1"/>
          <p:nvPr/>
        </p:nvSpPr>
        <p:spPr>
          <a:xfrm>
            <a:off x="9110190" y="8350209"/>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48" name="TextBox 48"/>
          <p:cNvSpPr txBox="1"/>
          <p:nvPr/>
        </p:nvSpPr>
        <p:spPr>
          <a:xfrm>
            <a:off x="10436786" y="8350209"/>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49" name="TextBox 49"/>
          <p:cNvSpPr txBox="1"/>
          <p:nvPr/>
        </p:nvSpPr>
        <p:spPr>
          <a:xfrm>
            <a:off x="11743238" y="8350209"/>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50" name="TextBox 50"/>
          <p:cNvSpPr txBox="1"/>
          <p:nvPr/>
        </p:nvSpPr>
        <p:spPr>
          <a:xfrm>
            <a:off x="13094751" y="8350209"/>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51" name="TextBox 51"/>
          <p:cNvSpPr txBox="1"/>
          <p:nvPr/>
        </p:nvSpPr>
        <p:spPr>
          <a:xfrm>
            <a:off x="5103560" y="901186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52" name="TextBox 52"/>
          <p:cNvSpPr txBox="1"/>
          <p:nvPr/>
        </p:nvSpPr>
        <p:spPr>
          <a:xfrm>
            <a:off x="6410012" y="901186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53" name="TextBox 53"/>
          <p:cNvSpPr txBox="1"/>
          <p:nvPr/>
        </p:nvSpPr>
        <p:spPr>
          <a:xfrm>
            <a:off x="7761525" y="901186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54" name="TextBox 54"/>
          <p:cNvSpPr txBox="1"/>
          <p:nvPr/>
        </p:nvSpPr>
        <p:spPr>
          <a:xfrm>
            <a:off x="9067977" y="901186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55" name="TextBox 55"/>
          <p:cNvSpPr txBox="1"/>
          <p:nvPr/>
        </p:nvSpPr>
        <p:spPr>
          <a:xfrm>
            <a:off x="10394573" y="901186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56" name="TextBox 56"/>
          <p:cNvSpPr txBox="1"/>
          <p:nvPr/>
        </p:nvSpPr>
        <p:spPr>
          <a:xfrm>
            <a:off x="11701025" y="901186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57" name="TextBox 57"/>
          <p:cNvSpPr txBox="1"/>
          <p:nvPr/>
        </p:nvSpPr>
        <p:spPr>
          <a:xfrm>
            <a:off x="13052538" y="9011863"/>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58" name="TextBox 58"/>
          <p:cNvSpPr txBox="1"/>
          <p:nvPr/>
        </p:nvSpPr>
        <p:spPr>
          <a:xfrm>
            <a:off x="5138416" y="959252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59" name="TextBox 59"/>
          <p:cNvSpPr txBox="1"/>
          <p:nvPr/>
        </p:nvSpPr>
        <p:spPr>
          <a:xfrm>
            <a:off x="6444868" y="959252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60" name="TextBox 60"/>
          <p:cNvSpPr txBox="1"/>
          <p:nvPr/>
        </p:nvSpPr>
        <p:spPr>
          <a:xfrm>
            <a:off x="7796381" y="959252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61" name="TextBox 61"/>
          <p:cNvSpPr txBox="1"/>
          <p:nvPr/>
        </p:nvSpPr>
        <p:spPr>
          <a:xfrm>
            <a:off x="9102834" y="959252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62" name="TextBox 62"/>
          <p:cNvSpPr txBox="1"/>
          <p:nvPr/>
        </p:nvSpPr>
        <p:spPr>
          <a:xfrm>
            <a:off x="10429429" y="959252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63" name="TextBox 63"/>
          <p:cNvSpPr txBox="1"/>
          <p:nvPr/>
        </p:nvSpPr>
        <p:spPr>
          <a:xfrm>
            <a:off x="11735882" y="959252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
        <p:nvSpPr>
          <p:cNvPr id="64" name="TextBox 64"/>
          <p:cNvSpPr txBox="1"/>
          <p:nvPr/>
        </p:nvSpPr>
        <p:spPr>
          <a:xfrm>
            <a:off x="13087394" y="9592521"/>
            <a:ext cx="451413" cy="390521"/>
          </a:xfrm>
          <a:prstGeom prst="rect">
            <a:avLst/>
          </a:prstGeom>
        </p:spPr>
        <p:txBody>
          <a:bodyPr lIns="0" tIns="0" rIns="0" bIns="0" rtlCol="0" anchor="t">
            <a:spAutoFit/>
          </a:bodyPr>
          <a:lstStyle/>
          <a:p>
            <a:pPr algn="ctr">
              <a:lnSpc>
                <a:spcPts val="3280"/>
              </a:lnSpc>
            </a:pPr>
            <a:r>
              <a:rPr lang="en-US" sz="2343">
                <a:solidFill>
                  <a:srgbClr val="000000"/>
                </a:solidFill>
                <a:latin typeface="Open Sans"/>
                <a:ea typeface="Open Sans"/>
                <a:cs typeface="Open Sans"/>
                <a:sym typeface="Open Sans"/>
              </a:rPr>
              <a:t>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a:off x="1410176" y="2609476"/>
            <a:ext cx="15683308" cy="6266789"/>
          </a:xfrm>
          <a:custGeom>
            <a:avLst/>
            <a:gdLst/>
            <a:ahLst/>
            <a:cxnLst/>
            <a:rect l="l" t="t" r="r" b="b"/>
            <a:pathLst>
              <a:path w="15683308" h="6266789">
                <a:moveTo>
                  <a:pt x="0" y="0"/>
                </a:moveTo>
                <a:lnTo>
                  <a:pt x="15683308" y="0"/>
                </a:lnTo>
                <a:lnTo>
                  <a:pt x="15683308" y="6266789"/>
                </a:lnTo>
                <a:lnTo>
                  <a:pt x="0" y="6266789"/>
                </a:lnTo>
                <a:lnTo>
                  <a:pt x="0" y="0"/>
                </a:lnTo>
                <a:close/>
              </a:path>
            </a:pathLst>
          </a:custGeom>
          <a:blipFill>
            <a:blip r:embed="rId4"/>
            <a:stretch>
              <a:fillRect/>
            </a:stretch>
          </a:blipFill>
        </p:spPr>
        <p:txBody>
          <a:bodyPr/>
          <a:lstStyle/>
          <a:p>
            <a:endParaRPr lang="en-PH"/>
          </a:p>
        </p:txBody>
      </p:sp>
      <p:sp>
        <p:nvSpPr>
          <p:cNvPr id="6" name="TextBox 6"/>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7" name="TextBox 7"/>
          <p:cNvSpPr txBox="1"/>
          <p:nvPr/>
        </p:nvSpPr>
        <p:spPr>
          <a:xfrm>
            <a:off x="337548" y="1694275"/>
            <a:ext cx="119662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Outputting the values of a 2D array with 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l="18578" r="17853"/>
          <a:stretch>
            <a:fillRect/>
          </a:stretch>
        </p:blipFill>
        <p:spPr>
          <a:xfrm>
            <a:off x="1448949" y="2540293"/>
            <a:ext cx="6899394" cy="7746707"/>
          </a:xfrm>
          <a:prstGeom prst="rect">
            <a:avLst/>
          </a:prstGeom>
        </p:spPr>
      </p:pic>
      <p:sp>
        <p:nvSpPr>
          <p:cNvPr id="6" name="TextBox 6"/>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7" name="TextBox 7"/>
          <p:cNvSpPr txBox="1"/>
          <p:nvPr/>
        </p:nvSpPr>
        <p:spPr>
          <a:xfrm>
            <a:off x="337548" y="1694275"/>
            <a:ext cx="119662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Creating a connect 4 game</a:t>
            </a:r>
          </a:p>
        </p:txBody>
      </p:sp>
      <p:graphicFrame>
        <p:nvGraphicFramePr>
          <p:cNvPr id="8" name="Table 8"/>
          <p:cNvGraphicFramePr>
            <a:graphicFrameLocks noGrp="1"/>
          </p:cNvGraphicFramePr>
          <p:nvPr/>
        </p:nvGraphicFramePr>
        <p:xfrm>
          <a:off x="9377304" y="4925486"/>
          <a:ext cx="2288538" cy="2098386"/>
        </p:xfrm>
        <a:graphic>
          <a:graphicData uri="http://schemas.openxmlformats.org/drawingml/2006/table">
            <a:tbl>
              <a:tblPr/>
              <a:tblGrid>
                <a:gridCol w="326934">
                  <a:extLst>
                    <a:ext uri="{9D8B030D-6E8A-4147-A177-3AD203B41FA5}">
                      <a16:colId xmlns:a16="http://schemas.microsoft.com/office/drawing/2014/main" val="20000"/>
                    </a:ext>
                  </a:extLst>
                </a:gridCol>
                <a:gridCol w="326934">
                  <a:extLst>
                    <a:ext uri="{9D8B030D-6E8A-4147-A177-3AD203B41FA5}">
                      <a16:colId xmlns:a16="http://schemas.microsoft.com/office/drawing/2014/main" val="20001"/>
                    </a:ext>
                  </a:extLst>
                </a:gridCol>
                <a:gridCol w="326934">
                  <a:extLst>
                    <a:ext uri="{9D8B030D-6E8A-4147-A177-3AD203B41FA5}">
                      <a16:colId xmlns:a16="http://schemas.microsoft.com/office/drawing/2014/main" val="20002"/>
                    </a:ext>
                  </a:extLst>
                </a:gridCol>
                <a:gridCol w="326934">
                  <a:extLst>
                    <a:ext uri="{9D8B030D-6E8A-4147-A177-3AD203B41FA5}">
                      <a16:colId xmlns:a16="http://schemas.microsoft.com/office/drawing/2014/main" val="20003"/>
                    </a:ext>
                  </a:extLst>
                </a:gridCol>
                <a:gridCol w="326934">
                  <a:extLst>
                    <a:ext uri="{9D8B030D-6E8A-4147-A177-3AD203B41FA5}">
                      <a16:colId xmlns:a16="http://schemas.microsoft.com/office/drawing/2014/main" val="20004"/>
                    </a:ext>
                  </a:extLst>
                </a:gridCol>
                <a:gridCol w="326934">
                  <a:extLst>
                    <a:ext uri="{9D8B030D-6E8A-4147-A177-3AD203B41FA5}">
                      <a16:colId xmlns:a16="http://schemas.microsoft.com/office/drawing/2014/main" val="20005"/>
                    </a:ext>
                  </a:extLst>
                </a:gridCol>
                <a:gridCol w="326934">
                  <a:extLst>
                    <a:ext uri="{9D8B030D-6E8A-4147-A177-3AD203B41FA5}">
                      <a16:colId xmlns:a16="http://schemas.microsoft.com/office/drawing/2014/main" val="20006"/>
                    </a:ext>
                  </a:extLst>
                </a:gridCol>
              </a:tblGrid>
              <a:tr h="0">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0"/>
                  </a:ext>
                </a:extLst>
              </a:tr>
              <a:tr h="0">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1"/>
                  </a:ext>
                </a:extLst>
              </a:tr>
              <a:tr h="0">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2"/>
                  </a:ext>
                </a:extLst>
              </a:tr>
              <a:tr h="0">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3"/>
                  </a:ext>
                </a:extLst>
              </a:tr>
              <a:tr h="0">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4"/>
                  </a:ext>
                </a:extLst>
              </a:tr>
              <a:tr h="0">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112"/>
                        </a:lnSpc>
                        <a:defRPr/>
                      </a:pPr>
                      <a:endParaRPr lang="en-US" sz="1100"/>
                    </a:p>
                  </a:txBody>
                  <a:tcPr marL="150767" marR="150767" marT="150767" marB="15076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5"/>
                  </a:ext>
                </a:extLst>
              </a:tr>
            </a:tbl>
          </a:graphicData>
        </a:graphic>
      </p:graphicFrame>
      <p:sp>
        <p:nvSpPr>
          <p:cNvPr id="9" name="TextBox 9"/>
          <p:cNvSpPr txBox="1"/>
          <p:nvPr/>
        </p:nvSpPr>
        <p:spPr>
          <a:xfrm>
            <a:off x="8956006" y="4887386"/>
            <a:ext cx="421298" cy="367011"/>
          </a:xfrm>
          <a:prstGeom prst="rect">
            <a:avLst/>
          </a:prstGeom>
        </p:spPr>
        <p:txBody>
          <a:bodyPr lIns="0" tIns="0" rIns="0" bIns="0" rtlCol="0" anchor="t">
            <a:spAutoFit/>
          </a:bodyPr>
          <a:lstStyle/>
          <a:p>
            <a:pPr algn="ctr">
              <a:lnSpc>
                <a:spcPts val="3061"/>
              </a:lnSpc>
            </a:pPr>
            <a:r>
              <a:rPr lang="en-US" sz="2186">
                <a:solidFill>
                  <a:srgbClr val="000000"/>
                </a:solidFill>
                <a:latin typeface="Open Sans"/>
                <a:ea typeface="Open Sans"/>
                <a:cs typeface="Open Sans"/>
                <a:sym typeface="Open Sans"/>
              </a:rPr>
              <a:t>[1]</a:t>
            </a:r>
          </a:p>
        </p:txBody>
      </p:sp>
      <p:sp>
        <p:nvSpPr>
          <p:cNvPr id="10" name="TextBox 10"/>
          <p:cNvSpPr txBox="1"/>
          <p:nvPr/>
        </p:nvSpPr>
        <p:spPr>
          <a:xfrm>
            <a:off x="8956006" y="5506711"/>
            <a:ext cx="421298" cy="367011"/>
          </a:xfrm>
          <a:prstGeom prst="rect">
            <a:avLst/>
          </a:prstGeom>
        </p:spPr>
        <p:txBody>
          <a:bodyPr lIns="0" tIns="0" rIns="0" bIns="0" rtlCol="0" anchor="t">
            <a:spAutoFit/>
          </a:bodyPr>
          <a:lstStyle/>
          <a:p>
            <a:pPr algn="ctr">
              <a:lnSpc>
                <a:spcPts val="3061"/>
              </a:lnSpc>
            </a:pPr>
            <a:r>
              <a:rPr lang="en-US" sz="2186">
                <a:solidFill>
                  <a:srgbClr val="000000"/>
                </a:solidFill>
                <a:latin typeface="Open Sans"/>
                <a:ea typeface="Open Sans"/>
                <a:cs typeface="Open Sans"/>
                <a:sym typeface="Open Sans"/>
              </a:rPr>
              <a:t>[2]</a:t>
            </a:r>
          </a:p>
        </p:txBody>
      </p:sp>
      <p:sp>
        <p:nvSpPr>
          <p:cNvPr id="11" name="TextBox 11"/>
          <p:cNvSpPr txBox="1"/>
          <p:nvPr/>
        </p:nvSpPr>
        <p:spPr>
          <a:xfrm>
            <a:off x="8956006" y="6129617"/>
            <a:ext cx="421298" cy="367011"/>
          </a:xfrm>
          <a:prstGeom prst="rect">
            <a:avLst/>
          </a:prstGeom>
        </p:spPr>
        <p:txBody>
          <a:bodyPr lIns="0" tIns="0" rIns="0" bIns="0" rtlCol="0" anchor="t">
            <a:spAutoFit/>
          </a:bodyPr>
          <a:lstStyle/>
          <a:p>
            <a:pPr algn="ctr">
              <a:lnSpc>
                <a:spcPts val="3061"/>
              </a:lnSpc>
            </a:pPr>
            <a:r>
              <a:rPr lang="en-US" sz="2186">
                <a:solidFill>
                  <a:srgbClr val="000000"/>
                </a:solidFill>
                <a:latin typeface="Open Sans"/>
                <a:ea typeface="Open Sans"/>
                <a:cs typeface="Open Sans"/>
                <a:sym typeface="Open Sans"/>
              </a:rPr>
              <a:t>[3]</a:t>
            </a:r>
          </a:p>
        </p:txBody>
      </p:sp>
      <p:sp>
        <p:nvSpPr>
          <p:cNvPr id="12" name="TextBox 12"/>
          <p:cNvSpPr txBox="1"/>
          <p:nvPr/>
        </p:nvSpPr>
        <p:spPr>
          <a:xfrm>
            <a:off x="8956006" y="6674135"/>
            <a:ext cx="421298" cy="367011"/>
          </a:xfrm>
          <a:prstGeom prst="rect">
            <a:avLst/>
          </a:prstGeom>
        </p:spPr>
        <p:txBody>
          <a:bodyPr lIns="0" tIns="0" rIns="0" bIns="0" rtlCol="0" anchor="t">
            <a:spAutoFit/>
          </a:bodyPr>
          <a:lstStyle/>
          <a:p>
            <a:pPr algn="ctr">
              <a:lnSpc>
                <a:spcPts val="3061"/>
              </a:lnSpc>
            </a:pPr>
            <a:r>
              <a:rPr lang="en-US" sz="2186">
                <a:solidFill>
                  <a:srgbClr val="000000"/>
                </a:solidFill>
                <a:latin typeface="Open Sans"/>
                <a:ea typeface="Open Sans"/>
                <a:cs typeface="Open Sans"/>
                <a:sym typeface="Open Sans"/>
              </a:rPr>
              <a:t>[4]</a:t>
            </a:r>
          </a:p>
        </p:txBody>
      </p:sp>
      <p:sp>
        <p:nvSpPr>
          <p:cNvPr id="13" name="TextBox 13"/>
          <p:cNvSpPr txBox="1"/>
          <p:nvPr/>
        </p:nvSpPr>
        <p:spPr>
          <a:xfrm>
            <a:off x="8956006" y="7297042"/>
            <a:ext cx="421298" cy="367011"/>
          </a:xfrm>
          <a:prstGeom prst="rect">
            <a:avLst/>
          </a:prstGeom>
        </p:spPr>
        <p:txBody>
          <a:bodyPr lIns="0" tIns="0" rIns="0" bIns="0" rtlCol="0" anchor="t">
            <a:spAutoFit/>
          </a:bodyPr>
          <a:lstStyle/>
          <a:p>
            <a:pPr algn="ctr">
              <a:lnSpc>
                <a:spcPts val="3061"/>
              </a:lnSpc>
            </a:pPr>
            <a:r>
              <a:rPr lang="en-US" sz="2186">
                <a:solidFill>
                  <a:srgbClr val="000000"/>
                </a:solidFill>
                <a:latin typeface="Open Sans"/>
                <a:ea typeface="Open Sans"/>
                <a:cs typeface="Open Sans"/>
                <a:sym typeface="Open Sans"/>
              </a:rPr>
              <a:t>[5]</a:t>
            </a:r>
          </a:p>
        </p:txBody>
      </p:sp>
      <p:sp>
        <p:nvSpPr>
          <p:cNvPr id="14" name="TextBox 14"/>
          <p:cNvSpPr txBox="1"/>
          <p:nvPr/>
        </p:nvSpPr>
        <p:spPr>
          <a:xfrm>
            <a:off x="8956006" y="7844564"/>
            <a:ext cx="421298" cy="367011"/>
          </a:xfrm>
          <a:prstGeom prst="rect">
            <a:avLst/>
          </a:prstGeom>
        </p:spPr>
        <p:txBody>
          <a:bodyPr lIns="0" tIns="0" rIns="0" bIns="0" rtlCol="0" anchor="t">
            <a:spAutoFit/>
          </a:bodyPr>
          <a:lstStyle/>
          <a:p>
            <a:pPr algn="ctr">
              <a:lnSpc>
                <a:spcPts val="3061"/>
              </a:lnSpc>
            </a:pPr>
            <a:r>
              <a:rPr lang="en-US" sz="2186">
                <a:solidFill>
                  <a:srgbClr val="000000"/>
                </a:solidFill>
                <a:latin typeface="Open Sans"/>
                <a:ea typeface="Open Sans"/>
                <a:cs typeface="Open Sans"/>
                <a:sym typeface="Open Sans"/>
              </a:rPr>
              <a:t>[6]</a:t>
            </a:r>
          </a:p>
        </p:txBody>
      </p:sp>
      <p:sp>
        <p:nvSpPr>
          <p:cNvPr id="15" name="TextBox 15"/>
          <p:cNvSpPr txBox="1"/>
          <p:nvPr/>
        </p:nvSpPr>
        <p:spPr>
          <a:xfrm>
            <a:off x="9702555" y="4516652"/>
            <a:ext cx="421298" cy="367011"/>
          </a:xfrm>
          <a:prstGeom prst="rect">
            <a:avLst/>
          </a:prstGeom>
        </p:spPr>
        <p:txBody>
          <a:bodyPr lIns="0" tIns="0" rIns="0" bIns="0" rtlCol="0" anchor="t">
            <a:spAutoFit/>
          </a:bodyPr>
          <a:lstStyle/>
          <a:p>
            <a:pPr algn="ctr">
              <a:lnSpc>
                <a:spcPts val="3061"/>
              </a:lnSpc>
            </a:pPr>
            <a:r>
              <a:rPr lang="en-US" sz="2186">
                <a:solidFill>
                  <a:srgbClr val="000000"/>
                </a:solidFill>
                <a:latin typeface="Open Sans"/>
                <a:ea typeface="Open Sans"/>
                <a:cs typeface="Open Sans"/>
                <a:sym typeface="Open Sans"/>
              </a:rPr>
              <a:t>[1]</a:t>
            </a:r>
          </a:p>
        </p:txBody>
      </p:sp>
      <p:sp>
        <p:nvSpPr>
          <p:cNvPr id="16" name="TextBox 16"/>
          <p:cNvSpPr txBox="1"/>
          <p:nvPr/>
        </p:nvSpPr>
        <p:spPr>
          <a:xfrm>
            <a:off x="10921851" y="4516652"/>
            <a:ext cx="421298" cy="367011"/>
          </a:xfrm>
          <a:prstGeom prst="rect">
            <a:avLst/>
          </a:prstGeom>
        </p:spPr>
        <p:txBody>
          <a:bodyPr lIns="0" tIns="0" rIns="0" bIns="0" rtlCol="0" anchor="t">
            <a:spAutoFit/>
          </a:bodyPr>
          <a:lstStyle/>
          <a:p>
            <a:pPr algn="ctr">
              <a:lnSpc>
                <a:spcPts val="3061"/>
              </a:lnSpc>
            </a:pPr>
            <a:r>
              <a:rPr lang="en-US" sz="2186">
                <a:solidFill>
                  <a:srgbClr val="000000"/>
                </a:solidFill>
                <a:latin typeface="Open Sans"/>
                <a:ea typeface="Open Sans"/>
                <a:cs typeface="Open Sans"/>
                <a:sym typeface="Open Sans"/>
              </a:rPr>
              <a:t>[2]</a:t>
            </a:r>
          </a:p>
        </p:txBody>
      </p:sp>
      <p:sp>
        <p:nvSpPr>
          <p:cNvPr id="17" name="TextBox 17"/>
          <p:cNvSpPr txBox="1"/>
          <p:nvPr/>
        </p:nvSpPr>
        <p:spPr>
          <a:xfrm>
            <a:off x="12142215" y="4516652"/>
            <a:ext cx="421298" cy="367011"/>
          </a:xfrm>
          <a:prstGeom prst="rect">
            <a:avLst/>
          </a:prstGeom>
        </p:spPr>
        <p:txBody>
          <a:bodyPr lIns="0" tIns="0" rIns="0" bIns="0" rtlCol="0" anchor="t">
            <a:spAutoFit/>
          </a:bodyPr>
          <a:lstStyle/>
          <a:p>
            <a:pPr algn="ctr">
              <a:lnSpc>
                <a:spcPts val="3061"/>
              </a:lnSpc>
            </a:pPr>
            <a:r>
              <a:rPr lang="en-US" sz="2186">
                <a:solidFill>
                  <a:srgbClr val="000000"/>
                </a:solidFill>
                <a:latin typeface="Open Sans"/>
                <a:ea typeface="Open Sans"/>
                <a:cs typeface="Open Sans"/>
                <a:sym typeface="Open Sans"/>
              </a:rPr>
              <a:t>[3]</a:t>
            </a:r>
          </a:p>
        </p:txBody>
      </p:sp>
      <p:sp>
        <p:nvSpPr>
          <p:cNvPr id="18" name="TextBox 18"/>
          <p:cNvSpPr txBox="1"/>
          <p:nvPr/>
        </p:nvSpPr>
        <p:spPr>
          <a:xfrm>
            <a:off x="13402498" y="4516652"/>
            <a:ext cx="421298" cy="367011"/>
          </a:xfrm>
          <a:prstGeom prst="rect">
            <a:avLst/>
          </a:prstGeom>
        </p:spPr>
        <p:txBody>
          <a:bodyPr lIns="0" tIns="0" rIns="0" bIns="0" rtlCol="0" anchor="t">
            <a:spAutoFit/>
          </a:bodyPr>
          <a:lstStyle/>
          <a:p>
            <a:pPr algn="ctr">
              <a:lnSpc>
                <a:spcPts val="3061"/>
              </a:lnSpc>
            </a:pPr>
            <a:r>
              <a:rPr lang="en-US" sz="2186">
                <a:solidFill>
                  <a:srgbClr val="000000"/>
                </a:solidFill>
                <a:latin typeface="Open Sans"/>
                <a:ea typeface="Open Sans"/>
                <a:cs typeface="Open Sans"/>
                <a:sym typeface="Open Sans"/>
              </a:rPr>
              <a:t>[4]</a:t>
            </a:r>
          </a:p>
        </p:txBody>
      </p:sp>
      <p:sp>
        <p:nvSpPr>
          <p:cNvPr id="19" name="TextBox 19"/>
          <p:cNvSpPr txBox="1"/>
          <p:nvPr/>
        </p:nvSpPr>
        <p:spPr>
          <a:xfrm>
            <a:off x="14660553" y="4516652"/>
            <a:ext cx="421298" cy="367011"/>
          </a:xfrm>
          <a:prstGeom prst="rect">
            <a:avLst/>
          </a:prstGeom>
        </p:spPr>
        <p:txBody>
          <a:bodyPr lIns="0" tIns="0" rIns="0" bIns="0" rtlCol="0" anchor="t">
            <a:spAutoFit/>
          </a:bodyPr>
          <a:lstStyle/>
          <a:p>
            <a:pPr algn="ctr">
              <a:lnSpc>
                <a:spcPts val="3061"/>
              </a:lnSpc>
            </a:pPr>
            <a:r>
              <a:rPr lang="en-US" sz="2186">
                <a:solidFill>
                  <a:srgbClr val="000000"/>
                </a:solidFill>
                <a:latin typeface="Open Sans"/>
                <a:ea typeface="Open Sans"/>
                <a:cs typeface="Open Sans"/>
                <a:sym typeface="Open Sans"/>
              </a:rPr>
              <a:t>[5]</a:t>
            </a:r>
          </a:p>
        </p:txBody>
      </p:sp>
      <p:sp>
        <p:nvSpPr>
          <p:cNvPr id="20" name="TextBox 20"/>
          <p:cNvSpPr txBox="1"/>
          <p:nvPr/>
        </p:nvSpPr>
        <p:spPr>
          <a:xfrm>
            <a:off x="15880917" y="4516652"/>
            <a:ext cx="421298" cy="367011"/>
          </a:xfrm>
          <a:prstGeom prst="rect">
            <a:avLst/>
          </a:prstGeom>
        </p:spPr>
        <p:txBody>
          <a:bodyPr lIns="0" tIns="0" rIns="0" bIns="0" rtlCol="0" anchor="t">
            <a:spAutoFit/>
          </a:bodyPr>
          <a:lstStyle/>
          <a:p>
            <a:pPr algn="ctr">
              <a:lnSpc>
                <a:spcPts val="3061"/>
              </a:lnSpc>
            </a:pPr>
            <a:r>
              <a:rPr lang="en-US" sz="2186">
                <a:solidFill>
                  <a:srgbClr val="000000"/>
                </a:solidFill>
                <a:latin typeface="Open Sans"/>
                <a:ea typeface="Open Sans"/>
                <a:cs typeface="Open Sans"/>
                <a:sym typeface="Open Sans"/>
              </a:rPr>
              <a:t>[6]</a:t>
            </a:r>
          </a:p>
        </p:txBody>
      </p:sp>
      <p:sp>
        <p:nvSpPr>
          <p:cNvPr id="21" name="TextBox 21"/>
          <p:cNvSpPr txBox="1"/>
          <p:nvPr/>
        </p:nvSpPr>
        <p:spPr>
          <a:xfrm>
            <a:off x="17101280" y="4516652"/>
            <a:ext cx="421298" cy="367011"/>
          </a:xfrm>
          <a:prstGeom prst="rect">
            <a:avLst/>
          </a:prstGeom>
        </p:spPr>
        <p:txBody>
          <a:bodyPr lIns="0" tIns="0" rIns="0" bIns="0" rtlCol="0" anchor="t">
            <a:spAutoFit/>
          </a:bodyPr>
          <a:lstStyle/>
          <a:p>
            <a:pPr algn="ctr">
              <a:lnSpc>
                <a:spcPts val="3061"/>
              </a:lnSpc>
            </a:pPr>
            <a:r>
              <a:rPr lang="en-US" sz="2186">
                <a:solidFill>
                  <a:srgbClr val="000000"/>
                </a:solidFill>
                <a:latin typeface="Open Sans"/>
                <a:ea typeface="Open Sans"/>
                <a:cs typeface="Open Sans"/>
                <a:sym typeface="Open Sans"/>
              </a:rPr>
              <a:t>[7]</a:t>
            </a:r>
          </a:p>
        </p:txBody>
      </p:sp>
    </p:spTree>
  </p:cSld>
  <p:clrMapOvr>
    <a:masterClrMapping/>
  </p:clrMapOvr>
  <p:timing>
    <p:tnLst>
      <p:par>
        <p:cTn id="1" dur="indefinite" restart="never" nodeType="tmRoot">
          <p:childTnLst>
            <p:video>
              <p:cMediaNode vol="0">
                <p:cTn id="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TextBox 4"/>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13.1 Data Types </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TextBox 6"/>
          <p:cNvSpPr txBox="1"/>
          <p:nvPr/>
        </p:nvSpPr>
        <p:spPr>
          <a:xfrm>
            <a:off x="384809" y="1938701"/>
            <a:ext cx="941421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Definition</a:t>
            </a:r>
          </a:p>
        </p:txBody>
      </p:sp>
      <p:sp>
        <p:nvSpPr>
          <p:cNvPr id="7" name="TextBox 7"/>
          <p:cNvSpPr txBox="1"/>
          <p:nvPr/>
        </p:nvSpPr>
        <p:spPr>
          <a:xfrm>
            <a:off x="384809" y="2694896"/>
            <a:ext cx="17559983"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data type in programming defines the type or nature of data that can be stored, manipulated, or processed within a programming language, specifying the kind of values a variable can hold.</a:t>
            </a:r>
          </a:p>
        </p:txBody>
      </p:sp>
      <p:grpSp>
        <p:nvGrpSpPr>
          <p:cNvPr id="8" name="Group 8"/>
          <p:cNvGrpSpPr/>
          <p:nvPr/>
        </p:nvGrpSpPr>
        <p:grpSpPr>
          <a:xfrm>
            <a:off x="2669362" y="4491969"/>
            <a:ext cx="6322576" cy="4203272"/>
            <a:chOff x="0" y="0"/>
            <a:chExt cx="1665205" cy="1107035"/>
          </a:xfrm>
        </p:grpSpPr>
        <p:sp>
          <p:nvSpPr>
            <p:cNvPr id="9" name="Freeform 9"/>
            <p:cNvSpPr/>
            <p:nvPr/>
          </p:nvSpPr>
          <p:spPr>
            <a:xfrm>
              <a:off x="0" y="0"/>
              <a:ext cx="1665205" cy="1107035"/>
            </a:xfrm>
            <a:custGeom>
              <a:avLst/>
              <a:gdLst/>
              <a:ahLst/>
              <a:cxnLst/>
              <a:rect l="l" t="t" r="r" b="b"/>
              <a:pathLst>
                <a:path w="1665205" h="1107035">
                  <a:moveTo>
                    <a:pt x="62449" y="0"/>
                  </a:moveTo>
                  <a:lnTo>
                    <a:pt x="1602756" y="0"/>
                  </a:lnTo>
                  <a:cubicBezTo>
                    <a:pt x="1637246" y="0"/>
                    <a:pt x="1665205" y="27959"/>
                    <a:pt x="1665205" y="62449"/>
                  </a:cubicBezTo>
                  <a:lnTo>
                    <a:pt x="1665205" y="1044586"/>
                  </a:lnTo>
                  <a:cubicBezTo>
                    <a:pt x="1665205" y="1061148"/>
                    <a:pt x="1658626" y="1077032"/>
                    <a:pt x="1646914" y="1088744"/>
                  </a:cubicBezTo>
                  <a:cubicBezTo>
                    <a:pt x="1635203" y="1100455"/>
                    <a:pt x="1619319" y="1107035"/>
                    <a:pt x="1602756" y="1107035"/>
                  </a:cubicBezTo>
                  <a:lnTo>
                    <a:pt x="62449" y="1107035"/>
                  </a:lnTo>
                  <a:cubicBezTo>
                    <a:pt x="45886" y="1107035"/>
                    <a:pt x="30002" y="1100455"/>
                    <a:pt x="18291" y="1088744"/>
                  </a:cubicBezTo>
                  <a:cubicBezTo>
                    <a:pt x="6579" y="1077032"/>
                    <a:pt x="0" y="1061148"/>
                    <a:pt x="0" y="1044586"/>
                  </a:cubicBezTo>
                  <a:lnTo>
                    <a:pt x="0" y="62449"/>
                  </a:lnTo>
                  <a:cubicBezTo>
                    <a:pt x="0" y="45886"/>
                    <a:pt x="6579" y="30002"/>
                    <a:pt x="18291" y="18291"/>
                  </a:cubicBezTo>
                  <a:cubicBezTo>
                    <a:pt x="30002" y="6579"/>
                    <a:pt x="45886" y="0"/>
                    <a:pt x="62449"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0" name="TextBox 10"/>
            <p:cNvSpPr txBox="1"/>
            <p:nvPr/>
          </p:nvSpPr>
          <p:spPr>
            <a:xfrm>
              <a:off x="0" y="-28575"/>
              <a:ext cx="1665205" cy="1135610"/>
            </a:xfrm>
            <a:prstGeom prst="rect">
              <a:avLst/>
            </a:prstGeom>
          </p:spPr>
          <p:txBody>
            <a:bodyPr lIns="50800" tIns="50800" rIns="50800" bIns="50800" rtlCol="0" anchor="ctr"/>
            <a:lstStyle/>
            <a:p>
              <a:pPr algn="ctr">
                <a:lnSpc>
                  <a:spcPts val="2595"/>
                </a:lnSpc>
              </a:pPr>
              <a:endParaRPr/>
            </a:p>
          </p:txBody>
        </p:sp>
      </p:grpSp>
      <p:sp>
        <p:nvSpPr>
          <p:cNvPr id="11" name="TextBox 11"/>
          <p:cNvSpPr txBox="1"/>
          <p:nvPr/>
        </p:nvSpPr>
        <p:spPr>
          <a:xfrm>
            <a:off x="3079612" y="6164980"/>
            <a:ext cx="5502075"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Primitive data types</a:t>
            </a:r>
          </a:p>
        </p:txBody>
      </p:sp>
      <p:grpSp>
        <p:nvGrpSpPr>
          <p:cNvPr id="12" name="Group 12"/>
          <p:cNvGrpSpPr/>
          <p:nvPr/>
        </p:nvGrpSpPr>
        <p:grpSpPr>
          <a:xfrm>
            <a:off x="9511723" y="4491969"/>
            <a:ext cx="6322576" cy="4203272"/>
            <a:chOff x="0" y="0"/>
            <a:chExt cx="1665205" cy="1107035"/>
          </a:xfrm>
        </p:grpSpPr>
        <p:sp>
          <p:nvSpPr>
            <p:cNvPr id="13" name="Freeform 13"/>
            <p:cNvSpPr/>
            <p:nvPr/>
          </p:nvSpPr>
          <p:spPr>
            <a:xfrm>
              <a:off x="0" y="0"/>
              <a:ext cx="1665205" cy="1107035"/>
            </a:xfrm>
            <a:custGeom>
              <a:avLst/>
              <a:gdLst/>
              <a:ahLst/>
              <a:cxnLst/>
              <a:rect l="l" t="t" r="r" b="b"/>
              <a:pathLst>
                <a:path w="1665205" h="1107035">
                  <a:moveTo>
                    <a:pt x="62449" y="0"/>
                  </a:moveTo>
                  <a:lnTo>
                    <a:pt x="1602756" y="0"/>
                  </a:lnTo>
                  <a:cubicBezTo>
                    <a:pt x="1637246" y="0"/>
                    <a:pt x="1665205" y="27959"/>
                    <a:pt x="1665205" y="62449"/>
                  </a:cubicBezTo>
                  <a:lnTo>
                    <a:pt x="1665205" y="1044586"/>
                  </a:lnTo>
                  <a:cubicBezTo>
                    <a:pt x="1665205" y="1061148"/>
                    <a:pt x="1658626" y="1077032"/>
                    <a:pt x="1646914" y="1088744"/>
                  </a:cubicBezTo>
                  <a:cubicBezTo>
                    <a:pt x="1635203" y="1100455"/>
                    <a:pt x="1619319" y="1107035"/>
                    <a:pt x="1602756" y="1107035"/>
                  </a:cubicBezTo>
                  <a:lnTo>
                    <a:pt x="62449" y="1107035"/>
                  </a:lnTo>
                  <a:cubicBezTo>
                    <a:pt x="45886" y="1107035"/>
                    <a:pt x="30002" y="1100455"/>
                    <a:pt x="18291" y="1088744"/>
                  </a:cubicBezTo>
                  <a:cubicBezTo>
                    <a:pt x="6579" y="1077032"/>
                    <a:pt x="0" y="1061148"/>
                    <a:pt x="0" y="1044586"/>
                  </a:cubicBezTo>
                  <a:lnTo>
                    <a:pt x="0" y="62449"/>
                  </a:lnTo>
                  <a:cubicBezTo>
                    <a:pt x="0" y="45886"/>
                    <a:pt x="6579" y="30002"/>
                    <a:pt x="18291" y="18291"/>
                  </a:cubicBezTo>
                  <a:cubicBezTo>
                    <a:pt x="30002" y="6579"/>
                    <a:pt x="45886" y="0"/>
                    <a:pt x="62449"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4" name="TextBox 14"/>
            <p:cNvSpPr txBox="1"/>
            <p:nvPr/>
          </p:nvSpPr>
          <p:spPr>
            <a:xfrm>
              <a:off x="0" y="-28575"/>
              <a:ext cx="1665205" cy="1135610"/>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9921974" y="6164980"/>
            <a:ext cx="5502075"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Further data types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a:off x="2169921" y="3109653"/>
            <a:ext cx="13918747" cy="6326656"/>
          </a:xfrm>
          <a:custGeom>
            <a:avLst/>
            <a:gdLst/>
            <a:ahLst/>
            <a:cxnLst/>
            <a:rect l="l" t="t" r="r" b="b"/>
            <a:pathLst>
              <a:path w="13918747" h="6326656">
                <a:moveTo>
                  <a:pt x="0" y="0"/>
                </a:moveTo>
                <a:lnTo>
                  <a:pt x="13918747" y="0"/>
                </a:lnTo>
                <a:lnTo>
                  <a:pt x="13918747" y="6326656"/>
                </a:lnTo>
                <a:lnTo>
                  <a:pt x="0" y="6326656"/>
                </a:lnTo>
                <a:lnTo>
                  <a:pt x="0" y="0"/>
                </a:lnTo>
                <a:close/>
              </a:path>
            </a:pathLst>
          </a:custGeom>
          <a:blipFill>
            <a:blip r:embed="rId4"/>
            <a:stretch>
              <a:fillRect t="-14691" b="-14193"/>
            </a:stretch>
          </a:blipFill>
        </p:spPr>
        <p:txBody>
          <a:bodyPr/>
          <a:lstStyle/>
          <a:p>
            <a:endParaRPr lang="en-PH"/>
          </a:p>
        </p:txBody>
      </p:sp>
      <p:sp>
        <p:nvSpPr>
          <p:cNvPr id="6" name="TextBox 6"/>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7" name="TextBox 7"/>
          <p:cNvSpPr txBox="1"/>
          <p:nvPr/>
        </p:nvSpPr>
        <p:spPr>
          <a:xfrm>
            <a:off x="337548" y="1694275"/>
            <a:ext cx="119662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Creating a connect 4 game</a:t>
            </a:r>
          </a:p>
        </p:txBody>
      </p:sp>
      <p:sp>
        <p:nvSpPr>
          <p:cNvPr id="8" name="TextBox 8"/>
          <p:cNvSpPr txBox="1"/>
          <p:nvPr/>
        </p:nvSpPr>
        <p:spPr>
          <a:xfrm>
            <a:off x="337548" y="2354675"/>
            <a:ext cx="9339201"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Pseudocode Overview</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a:off x="8754645" y="3931078"/>
            <a:ext cx="9140410" cy="4630859"/>
          </a:xfrm>
          <a:custGeom>
            <a:avLst/>
            <a:gdLst/>
            <a:ahLst/>
            <a:cxnLst/>
            <a:rect l="l" t="t" r="r" b="b"/>
            <a:pathLst>
              <a:path w="9140410" h="4630859">
                <a:moveTo>
                  <a:pt x="0" y="0"/>
                </a:moveTo>
                <a:lnTo>
                  <a:pt x="9140410" y="0"/>
                </a:lnTo>
                <a:lnTo>
                  <a:pt x="9140410" y="4630858"/>
                </a:lnTo>
                <a:lnTo>
                  <a:pt x="0" y="4630858"/>
                </a:lnTo>
                <a:lnTo>
                  <a:pt x="0" y="0"/>
                </a:lnTo>
                <a:close/>
              </a:path>
            </a:pathLst>
          </a:custGeom>
          <a:blipFill>
            <a:blip r:embed="rId4"/>
            <a:stretch>
              <a:fillRect l="-12753" t="-25953" r="-11375" b="-25854"/>
            </a:stretch>
          </a:blipFill>
        </p:spPr>
        <p:txBody>
          <a:bodyPr/>
          <a:lstStyle/>
          <a:p>
            <a:endParaRPr lang="en-PH"/>
          </a:p>
        </p:txBody>
      </p:sp>
      <p:sp>
        <p:nvSpPr>
          <p:cNvPr id="6" name="Freeform 6"/>
          <p:cNvSpPr/>
          <p:nvPr/>
        </p:nvSpPr>
        <p:spPr>
          <a:xfrm rot="-5400000">
            <a:off x="6801076" y="5094074"/>
            <a:ext cx="1550546" cy="2304866"/>
          </a:xfrm>
          <a:custGeom>
            <a:avLst/>
            <a:gdLst/>
            <a:ahLst/>
            <a:cxnLst/>
            <a:rect l="l" t="t" r="r" b="b"/>
            <a:pathLst>
              <a:path w="1550546" h="2304866">
                <a:moveTo>
                  <a:pt x="0" y="0"/>
                </a:moveTo>
                <a:lnTo>
                  <a:pt x="1550546" y="0"/>
                </a:lnTo>
                <a:lnTo>
                  <a:pt x="1550546" y="2304866"/>
                </a:lnTo>
                <a:lnTo>
                  <a:pt x="0" y="2304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7" name="Freeform 7"/>
          <p:cNvSpPr/>
          <p:nvPr/>
        </p:nvSpPr>
        <p:spPr>
          <a:xfrm>
            <a:off x="392945" y="3278269"/>
            <a:ext cx="6030970" cy="5560035"/>
          </a:xfrm>
          <a:custGeom>
            <a:avLst/>
            <a:gdLst/>
            <a:ahLst/>
            <a:cxnLst/>
            <a:rect l="l" t="t" r="r" b="b"/>
            <a:pathLst>
              <a:path w="6030970" h="5560035">
                <a:moveTo>
                  <a:pt x="0" y="0"/>
                </a:moveTo>
                <a:lnTo>
                  <a:pt x="6030971" y="0"/>
                </a:lnTo>
                <a:lnTo>
                  <a:pt x="6030971" y="5560035"/>
                </a:lnTo>
                <a:lnTo>
                  <a:pt x="0" y="5560035"/>
                </a:lnTo>
                <a:lnTo>
                  <a:pt x="0" y="0"/>
                </a:lnTo>
                <a:close/>
              </a:path>
            </a:pathLst>
          </a:custGeom>
          <a:blipFill>
            <a:blip r:embed="rId7"/>
            <a:stretch>
              <a:fillRect l="-13443" t="-15583" r="-15060" b="-16433"/>
            </a:stretch>
          </a:blipFill>
        </p:spPr>
        <p:txBody>
          <a:bodyPr/>
          <a:lstStyle/>
          <a:p>
            <a:endParaRPr lang="en-PH"/>
          </a:p>
        </p:txBody>
      </p:sp>
      <p:sp>
        <p:nvSpPr>
          <p:cNvPr id="8" name="TextBox 8"/>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9" name="TextBox 9"/>
          <p:cNvSpPr txBox="1"/>
          <p:nvPr/>
        </p:nvSpPr>
        <p:spPr>
          <a:xfrm>
            <a:off x="337548" y="1694275"/>
            <a:ext cx="119662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Working through each procedure</a:t>
            </a:r>
          </a:p>
        </p:txBody>
      </p:sp>
      <p:sp>
        <p:nvSpPr>
          <p:cNvPr id="10" name="TextBox 10"/>
          <p:cNvSpPr txBox="1"/>
          <p:nvPr/>
        </p:nvSpPr>
        <p:spPr>
          <a:xfrm>
            <a:off x="337548" y="2354675"/>
            <a:ext cx="9339201" cy="514350"/>
          </a:xfrm>
          <a:prstGeom prst="rect">
            <a:avLst/>
          </a:prstGeom>
        </p:spPr>
        <p:txBody>
          <a:bodyPr lIns="0" tIns="0" rIns="0" bIns="0" rtlCol="0" anchor="t">
            <a:spAutoFit/>
          </a:bodyPr>
          <a:lstStyle/>
          <a:p>
            <a:pPr algn="l">
              <a:lnSpc>
                <a:spcPts val="4200"/>
              </a:lnSpc>
            </a:pPr>
            <a:r>
              <a:rPr lang="en-US" sz="3000" b="1" i="1">
                <a:solidFill>
                  <a:srgbClr val="000000"/>
                </a:solidFill>
                <a:latin typeface="Open Sans Bold Italics"/>
                <a:ea typeface="Open Sans Bold Italics"/>
                <a:cs typeface="Open Sans Bold Italics"/>
                <a:sym typeface="Open Sans Bold Italics"/>
              </a:rPr>
              <a:t>InitialiseBoard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6654133" y="5109827"/>
            <a:ext cx="1550546" cy="2304866"/>
          </a:xfrm>
          <a:custGeom>
            <a:avLst/>
            <a:gdLst/>
            <a:ahLst/>
            <a:cxnLst/>
            <a:rect l="l" t="t" r="r" b="b"/>
            <a:pathLst>
              <a:path w="1550546" h="2304866">
                <a:moveTo>
                  <a:pt x="0" y="0"/>
                </a:moveTo>
                <a:lnTo>
                  <a:pt x="1550546" y="0"/>
                </a:lnTo>
                <a:lnTo>
                  <a:pt x="1550546" y="2304867"/>
                </a:lnTo>
                <a:lnTo>
                  <a:pt x="0" y="2304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a:off x="337548" y="3371968"/>
            <a:ext cx="6032907" cy="5780584"/>
          </a:xfrm>
          <a:custGeom>
            <a:avLst/>
            <a:gdLst/>
            <a:ahLst/>
            <a:cxnLst/>
            <a:rect l="l" t="t" r="r" b="b"/>
            <a:pathLst>
              <a:path w="6032907" h="5780584">
                <a:moveTo>
                  <a:pt x="0" y="0"/>
                </a:moveTo>
                <a:lnTo>
                  <a:pt x="6032907" y="0"/>
                </a:lnTo>
                <a:lnTo>
                  <a:pt x="6032907" y="5780585"/>
                </a:lnTo>
                <a:lnTo>
                  <a:pt x="0" y="5780585"/>
                </a:lnTo>
                <a:lnTo>
                  <a:pt x="0" y="0"/>
                </a:lnTo>
                <a:close/>
              </a:path>
            </a:pathLst>
          </a:custGeom>
          <a:blipFill>
            <a:blip r:embed="rId6"/>
            <a:stretch>
              <a:fillRect l="-15667" t="-13898" r="-12795" b="-13081"/>
            </a:stretch>
          </a:blipFill>
        </p:spPr>
        <p:txBody>
          <a:bodyPr/>
          <a:lstStyle/>
          <a:p>
            <a:endParaRPr lang="en-PH"/>
          </a:p>
        </p:txBody>
      </p:sp>
      <p:sp>
        <p:nvSpPr>
          <p:cNvPr id="7" name="Freeform 7"/>
          <p:cNvSpPr/>
          <p:nvPr/>
        </p:nvSpPr>
        <p:spPr>
          <a:xfrm>
            <a:off x="8764511" y="4595118"/>
            <a:ext cx="9372664" cy="3334285"/>
          </a:xfrm>
          <a:custGeom>
            <a:avLst/>
            <a:gdLst/>
            <a:ahLst/>
            <a:cxnLst/>
            <a:rect l="l" t="t" r="r" b="b"/>
            <a:pathLst>
              <a:path w="9372664" h="3334285">
                <a:moveTo>
                  <a:pt x="0" y="0"/>
                </a:moveTo>
                <a:lnTo>
                  <a:pt x="9372664" y="0"/>
                </a:lnTo>
                <a:lnTo>
                  <a:pt x="9372664" y="3334285"/>
                </a:lnTo>
                <a:lnTo>
                  <a:pt x="0" y="3334285"/>
                </a:lnTo>
                <a:lnTo>
                  <a:pt x="0" y="0"/>
                </a:lnTo>
                <a:close/>
              </a:path>
            </a:pathLst>
          </a:custGeom>
          <a:blipFill>
            <a:blip r:embed="rId7"/>
            <a:stretch>
              <a:fillRect l="-9336" t="-25255" r="-8279" b="-22283"/>
            </a:stretch>
          </a:blipFill>
        </p:spPr>
        <p:txBody>
          <a:bodyPr/>
          <a:lstStyle/>
          <a:p>
            <a:endParaRPr lang="en-PH"/>
          </a:p>
        </p:txBody>
      </p:sp>
      <p:sp>
        <p:nvSpPr>
          <p:cNvPr id="8" name="TextBox 8"/>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9" name="TextBox 9"/>
          <p:cNvSpPr txBox="1"/>
          <p:nvPr/>
        </p:nvSpPr>
        <p:spPr>
          <a:xfrm>
            <a:off x="337548" y="1694275"/>
            <a:ext cx="119662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Working through each procedure</a:t>
            </a:r>
          </a:p>
        </p:txBody>
      </p:sp>
      <p:sp>
        <p:nvSpPr>
          <p:cNvPr id="10" name="TextBox 10"/>
          <p:cNvSpPr txBox="1"/>
          <p:nvPr/>
        </p:nvSpPr>
        <p:spPr>
          <a:xfrm>
            <a:off x="337548" y="2354675"/>
            <a:ext cx="9339201" cy="514350"/>
          </a:xfrm>
          <a:prstGeom prst="rect">
            <a:avLst/>
          </a:prstGeom>
        </p:spPr>
        <p:txBody>
          <a:bodyPr lIns="0" tIns="0" rIns="0" bIns="0" rtlCol="0" anchor="t">
            <a:spAutoFit/>
          </a:bodyPr>
          <a:lstStyle/>
          <a:p>
            <a:pPr algn="l">
              <a:lnSpc>
                <a:spcPts val="4200"/>
              </a:lnSpc>
            </a:pPr>
            <a:r>
              <a:rPr lang="en-US" sz="3000" b="1" i="1">
                <a:solidFill>
                  <a:srgbClr val="000000"/>
                </a:solidFill>
                <a:latin typeface="Open Sans Bold Italics"/>
                <a:ea typeface="Open Sans Bold Italics"/>
                <a:cs typeface="Open Sans Bold Italics"/>
                <a:sym typeface="Open Sans Bold Italics"/>
              </a:rPr>
              <a:t>SetUpGame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6594091" y="5149211"/>
            <a:ext cx="1550546" cy="2304866"/>
          </a:xfrm>
          <a:custGeom>
            <a:avLst/>
            <a:gdLst/>
            <a:ahLst/>
            <a:cxnLst/>
            <a:rect l="l" t="t" r="r" b="b"/>
            <a:pathLst>
              <a:path w="1550546" h="2304866">
                <a:moveTo>
                  <a:pt x="0" y="0"/>
                </a:moveTo>
                <a:lnTo>
                  <a:pt x="1550546" y="0"/>
                </a:lnTo>
                <a:lnTo>
                  <a:pt x="1550546" y="2304866"/>
                </a:lnTo>
                <a:lnTo>
                  <a:pt x="0" y="23048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a:off x="277506" y="3466033"/>
            <a:ext cx="5955210" cy="5671223"/>
          </a:xfrm>
          <a:custGeom>
            <a:avLst/>
            <a:gdLst/>
            <a:ahLst/>
            <a:cxnLst/>
            <a:rect l="l" t="t" r="r" b="b"/>
            <a:pathLst>
              <a:path w="5955210" h="5671223">
                <a:moveTo>
                  <a:pt x="0" y="0"/>
                </a:moveTo>
                <a:lnTo>
                  <a:pt x="5955210" y="0"/>
                </a:lnTo>
                <a:lnTo>
                  <a:pt x="5955210" y="5671223"/>
                </a:lnTo>
                <a:lnTo>
                  <a:pt x="0" y="5671223"/>
                </a:lnTo>
                <a:lnTo>
                  <a:pt x="0" y="0"/>
                </a:lnTo>
                <a:close/>
              </a:path>
            </a:pathLst>
          </a:custGeom>
          <a:blipFill>
            <a:blip r:embed="rId6"/>
            <a:stretch>
              <a:fillRect l="-12697" t="-16111" r="-13491" b="-14166"/>
            </a:stretch>
          </a:blipFill>
        </p:spPr>
        <p:txBody>
          <a:bodyPr/>
          <a:lstStyle/>
          <a:p>
            <a:endParaRPr lang="en-PH"/>
          </a:p>
        </p:txBody>
      </p:sp>
      <p:sp>
        <p:nvSpPr>
          <p:cNvPr id="7" name="Freeform 7"/>
          <p:cNvSpPr/>
          <p:nvPr/>
        </p:nvSpPr>
        <p:spPr>
          <a:xfrm>
            <a:off x="8499181" y="4137739"/>
            <a:ext cx="9511313" cy="4075753"/>
          </a:xfrm>
          <a:custGeom>
            <a:avLst/>
            <a:gdLst/>
            <a:ahLst/>
            <a:cxnLst/>
            <a:rect l="l" t="t" r="r" b="b"/>
            <a:pathLst>
              <a:path w="9511313" h="4075753">
                <a:moveTo>
                  <a:pt x="0" y="0"/>
                </a:moveTo>
                <a:lnTo>
                  <a:pt x="9511313" y="0"/>
                </a:lnTo>
                <a:lnTo>
                  <a:pt x="9511313" y="4075754"/>
                </a:lnTo>
                <a:lnTo>
                  <a:pt x="0" y="4075754"/>
                </a:lnTo>
                <a:lnTo>
                  <a:pt x="0" y="0"/>
                </a:lnTo>
                <a:close/>
              </a:path>
            </a:pathLst>
          </a:custGeom>
          <a:blipFill>
            <a:blip r:embed="rId7"/>
            <a:stretch>
              <a:fillRect l="-8495" t="-18220" r="-8237" b="-18439"/>
            </a:stretch>
          </a:blipFill>
        </p:spPr>
        <p:txBody>
          <a:bodyPr/>
          <a:lstStyle/>
          <a:p>
            <a:endParaRPr lang="en-PH"/>
          </a:p>
        </p:txBody>
      </p:sp>
      <p:sp>
        <p:nvSpPr>
          <p:cNvPr id="8" name="TextBox 8"/>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9" name="TextBox 9"/>
          <p:cNvSpPr txBox="1"/>
          <p:nvPr/>
        </p:nvSpPr>
        <p:spPr>
          <a:xfrm>
            <a:off x="337548" y="1694275"/>
            <a:ext cx="891428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Working through each procedure</a:t>
            </a:r>
          </a:p>
        </p:txBody>
      </p:sp>
      <p:sp>
        <p:nvSpPr>
          <p:cNvPr id="10" name="TextBox 10"/>
          <p:cNvSpPr txBox="1"/>
          <p:nvPr/>
        </p:nvSpPr>
        <p:spPr>
          <a:xfrm>
            <a:off x="337548" y="2354675"/>
            <a:ext cx="9339201" cy="514350"/>
          </a:xfrm>
          <a:prstGeom prst="rect">
            <a:avLst/>
          </a:prstGeom>
        </p:spPr>
        <p:txBody>
          <a:bodyPr lIns="0" tIns="0" rIns="0" bIns="0" rtlCol="0" anchor="t">
            <a:spAutoFit/>
          </a:bodyPr>
          <a:lstStyle/>
          <a:p>
            <a:pPr algn="l">
              <a:lnSpc>
                <a:spcPts val="4200"/>
              </a:lnSpc>
            </a:pPr>
            <a:r>
              <a:rPr lang="en-US" sz="3000" b="1" i="1">
                <a:solidFill>
                  <a:srgbClr val="000000"/>
                </a:solidFill>
                <a:latin typeface="Open Sans Bold Italics"/>
                <a:ea typeface="Open Sans Bold Italics"/>
                <a:cs typeface="Open Sans Bold Italics"/>
                <a:sym typeface="Open Sans Bold Italics"/>
              </a:rPr>
              <a:t>OutputBoard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6654133" y="5070443"/>
            <a:ext cx="1550546" cy="2304866"/>
          </a:xfrm>
          <a:custGeom>
            <a:avLst/>
            <a:gdLst/>
            <a:ahLst/>
            <a:cxnLst/>
            <a:rect l="l" t="t" r="r" b="b"/>
            <a:pathLst>
              <a:path w="1550546" h="2304866">
                <a:moveTo>
                  <a:pt x="0" y="0"/>
                </a:moveTo>
                <a:lnTo>
                  <a:pt x="1550546" y="0"/>
                </a:lnTo>
                <a:lnTo>
                  <a:pt x="1550546" y="2304867"/>
                </a:lnTo>
                <a:lnTo>
                  <a:pt x="0" y="2304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a:off x="337548" y="3316374"/>
            <a:ext cx="6104910" cy="5813005"/>
          </a:xfrm>
          <a:custGeom>
            <a:avLst/>
            <a:gdLst/>
            <a:ahLst/>
            <a:cxnLst/>
            <a:rect l="l" t="t" r="r" b="b"/>
            <a:pathLst>
              <a:path w="6104910" h="5813005">
                <a:moveTo>
                  <a:pt x="0" y="0"/>
                </a:moveTo>
                <a:lnTo>
                  <a:pt x="6104910" y="0"/>
                </a:lnTo>
                <a:lnTo>
                  <a:pt x="6104910" y="5813005"/>
                </a:lnTo>
                <a:lnTo>
                  <a:pt x="0" y="5813005"/>
                </a:lnTo>
                <a:lnTo>
                  <a:pt x="0" y="0"/>
                </a:lnTo>
                <a:close/>
              </a:path>
            </a:pathLst>
          </a:custGeom>
          <a:blipFill>
            <a:blip r:embed="rId6"/>
            <a:stretch>
              <a:fillRect l="-9934" t="-13821" r="-13160" b="-13279"/>
            </a:stretch>
          </a:blipFill>
        </p:spPr>
        <p:txBody>
          <a:bodyPr/>
          <a:lstStyle/>
          <a:p>
            <a:endParaRPr lang="en-PH"/>
          </a:p>
        </p:txBody>
      </p:sp>
      <p:sp>
        <p:nvSpPr>
          <p:cNvPr id="7" name="Freeform 7"/>
          <p:cNvSpPr/>
          <p:nvPr/>
        </p:nvSpPr>
        <p:spPr>
          <a:xfrm>
            <a:off x="10285398" y="5143500"/>
            <a:ext cx="4808190" cy="4534554"/>
          </a:xfrm>
          <a:custGeom>
            <a:avLst/>
            <a:gdLst/>
            <a:ahLst/>
            <a:cxnLst/>
            <a:rect l="l" t="t" r="r" b="b"/>
            <a:pathLst>
              <a:path w="4808190" h="4534554">
                <a:moveTo>
                  <a:pt x="0" y="0"/>
                </a:moveTo>
                <a:lnTo>
                  <a:pt x="4808190" y="0"/>
                </a:lnTo>
                <a:lnTo>
                  <a:pt x="4808190" y="4534554"/>
                </a:lnTo>
                <a:lnTo>
                  <a:pt x="0" y="4534554"/>
                </a:lnTo>
                <a:lnTo>
                  <a:pt x="0" y="0"/>
                </a:lnTo>
                <a:close/>
              </a:path>
            </a:pathLst>
          </a:custGeom>
          <a:blipFill>
            <a:blip r:embed="rId7"/>
            <a:stretch>
              <a:fillRect l="-25749" t="-5305" r="-30222" b="-4881"/>
            </a:stretch>
          </a:blipFill>
        </p:spPr>
        <p:txBody>
          <a:bodyPr/>
          <a:lstStyle/>
          <a:p>
            <a:endParaRPr lang="en-PH"/>
          </a:p>
        </p:txBody>
      </p:sp>
      <p:sp>
        <p:nvSpPr>
          <p:cNvPr id="8" name="TextBox 8"/>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9" name="TextBox 9"/>
          <p:cNvSpPr txBox="1"/>
          <p:nvPr/>
        </p:nvSpPr>
        <p:spPr>
          <a:xfrm>
            <a:off x="337548" y="1694275"/>
            <a:ext cx="891428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Working through each procedure</a:t>
            </a:r>
          </a:p>
        </p:txBody>
      </p:sp>
      <p:sp>
        <p:nvSpPr>
          <p:cNvPr id="10" name="TextBox 10"/>
          <p:cNvSpPr txBox="1"/>
          <p:nvPr/>
        </p:nvSpPr>
        <p:spPr>
          <a:xfrm>
            <a:off x="337548" y="2354675"/>
            <a:ext cx="9339201" cy="514350"/>
          </a:xfrm>
          <a:prstGeom prst="rect">
            <a:avLst/>
          </a:prstGeom>
        </p:spPr>
        <p:txBody>
          <a:bodyPr lIns="0" tIns="0" rIns="0" bIns="0" rtlCol="0" anchor="t">
            <a:spAutoFit/>
          </a:bodyPr>
          <a:lstStyle/>
          <a:p>
            <a:pPr algn="l">
              <a:lnSpc>
                <a:spcPts val="4200"/>
              </a:lnSpc>
            </a:pPr>
            <a:r>
              <a:rPr lang="en-US" sz="3000" b="1" i="1">
                <a:solidFill>
                  <a:srgbClr val="000000"/>
                </a:solidFill>
                <a:latin typeface="Open Sans Bold Italics"/>
                <a:ea typeface="Open Sans Bold Italics"/>
                <a:cs typeface="Open Sans Bold Italics"/>
                <a:sym typeface="Open Sans Bold Italics"/>
              </a:rPr>
              <a:t>PlayersMakeMove</a:t>
            </a:r>
          </a:p>
        </p:txBody>
      </p:sp>
      <p:sp>
        <p:nvSpPr>
          <p:cNvPr id="11" name="TextBox 11"/>
          <p:cNvSpPr txBox="1"/>
          <p:nvPr/>
        </p:nvSpPr>
        <p:spPr>
          <a:xfrm>
            <a:off x="8581839" y="2973005"/>
            <a:ext cx="9485593" cy="1967126"/>
          </a:xfrm>
          <a:prstGeom prst="rect">
            <a:avLst/>
          </a:prstGeom>
        </p:spPr>
        <p:txBody>
          <a:bodyPr lIns="0" tIns="0" rIns="0" bIns="0" rtlCol="0" anchor="t">
            <a:spAutoFit/>
          </a:bodyPr>
          <a:lstStyle/>
          <a:p>
            <a:pPr algn="l">
              <a:lnSpc>
                <a:spcPts val="3925"/>
              </a:lnSpc>
            </a:pPr>
            <a:r>
              <a:rPr lang="en-US" sz="2804" b="1" i="1">
                <a:solidFill>
                  <a:srgbClr val="000000"/>
                </a:solidFill>
                <a:latin typeface="Open Sans Bold Italics"/>
                <a:ea typeface="Open Sans Bold Italics"/>
                <a:cs typeface="Open Sans Bold Italics"/>
                <a:sym typeface="Open Sans Bold Italics"/>
              </a:rPr>
              <a:t>This module can be further broken down into </a:t>
            </a:r>
          </a:p>
          <a:p>
            <a:pPr marL="605402" lvl="1" indent="-302701" algn="l">
              <a:lnSpc>
                <a:spcPts val="3925"/>
              </a:lnSpc>
              <a:buAutoNum type="arabicPeriod"/>
            </a:pPr>
            <a:r>
              <a:rPr lang="en-US" sz="2804">
                <a:solidFill>
                  <a:srgbClr val="000000"/>
                </a:solidFill>
                <a:latin typeface="Open Sans"/>
                <a:ea typeface="Open Sans"/>
                <a:cs typeface="Open Sans"/>
                <a:sym typeface="Open Sans"/>
              </a:rPr>
              <a:t>A procedure that let players input a </a:t>
            </a:r>
            <a:r>
              <a:rPr lang="en-US" sz="2804" b="1" i="1">
                <a:solidFill>
                  <a:srgbClr val="000000"/>
                </a:solidFill>
                <a:latin typeface="Open Sans Bold Italics"/>
                <a:ea typeface="Open Sans Bold Italics"/>
                <a:cs typeface="Open Sans Bold Italics"/>
                <a:sym typeface="Open Sans Bold Italics"/>
              </a:rPr>
              <a:t>valid</a:t>
            </a:r>
            <a:r>
              <a:rPr lang="en-US" sz="2804">
                <a:solidFill>
                  <a:srgbClr val="000000"/>
                </a:solidFill>
                <a:latin typeface="Open Sans"/>
                <a:ea typeface="Open Sans"/>
                <a:cs typeface="Open Sans"/>
                <a:sym typeface="Open Sans"/>
              </a:rPr>
              <a:t> </a:t>
            </a:r>
            <a:r>
              <a:rPr lang="en-US" sz="2804" b="1" u="sng">
                <a:solidFill>
                  <a:srgbClr val="642EC7"/>
                </a:solidFill>
                <a:latin typeface="Open Sans Bold"/>
                <a:ea typeface="Open Sans Bold"/>
                <a:cs typeface="Open Sans Bold"/>
                <a:sym typeface="Open Sans Bold"/>
              </a:rPr>
              <a:t>column</a:t>
            </a:r>
          </a:p>
          <a:p>
            <a:pPr marL="1210804" lvl="2" indent="-403601" algn="l">
              <a:lnSpc>
                <a:spcPts val="3925"/>
              </a:lnSpc>
              <a:buAutoNum type="alphaLcPeriod"/>
            </a:pPr>
            <a:r>
              <a:rPr lang="en-US" sz="2804">
                <a:solidFill>
                  <a:srgbClr val="000000"/>
                </a:solidFill>
                <a:latin typeface="Open Sans"/>
                <a:ea typeface="Open Sans"/>
                <a:cs typeface="Open Sans"/>
                <a:sym typeface="Open Sans"/>
              </a:rPr>
              <a:t>A procedure that checks whether an input is valid </a:t>
            </a:r>
          </a:p>
          <a:p>
            <a:pPr marL="605402" lvl="1" indent="-302701" algn="l">
              <a:lnSpc>
                <a:spcPts val="3925"/>
              </a:lnSpc>
              <a:buAutoNum type="arabicPeriod"/>
            </a:pPr>
            <a:r>
              <a:rPr lang="en-US" sz="2804">
                <a:solidFill>
                  <a:srgbClr val="000000"/>
                </a:solidFill>
                <a:latin typeface="Open Sans"/>
                <a:ea typeface="Open Sans"/>
                <a:cs typeface="Open Sans"/>
                <a:sym typeface="Open Sans"/>
              </a:rPr>
              <a:t>A procedure that finds a free </a:t>
            </a:r>
            <a:r>
              <a:rPr lang="en-US" sz="2804" b="1" u="sng">
                <a:solidFill>
                  <a:srgbClr val="642EC7"/>
                </a:solidFill>
                <a:latin typeface="Open Sans Bold"/>
                <a:ea typeface="Open Sans Bold"/>
                <a:cs typeface="Open Sans Bold"/>
                <a:sym typeface="Open Sans Bold"/>
              </a:rPr>
              <a:t>row</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6392270" y="5007429"/>
            <a:ext cx="1550546" cy="2304866"/>
          </a:xfrm>
          <a:custGeom>
            <a:avLst/>
            <a:gdLst/>
            <a:ahLst/>
            <a:cxnLst/>
            <a:rect l="l" t="t" r="r" b="b"/>
            <a:pathLst>
              <a:path w="1550546" h="2304866">
                <a:moveTo>
                  <a:pt x="0" y="0"/>
                </a:moveTo>
                <a:lnTo>
                  <a:pt x="1550547" y="0"/>
                </a:lnTo>
                <a:lnTo>
                  <a:pt x="1550547" y="2304867"/>
                </a:lnTo>
                <a:lnTo>
                  <a:pt x="0" y="2304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a:off x="135728" y="3174592"/>
            <a:ext cx="6104910" cy="5813005"/>
          </a:xfrm>
          <a:custGeom>
            <a:avLst/>
            <a:gdLst/>
            <a:ahLst/>
            <a:cxnLst/>
            <a:rect l="l" t="t" r="r" b="b"/>
            <a:pathLst>
              <a:path w="6104910" h="5813005">
                <a:moveTo>
                  <a:pt x="0" y="0"/>
                </a:moveTo>
                <a:lnTo>
                  <a:pt x="6104909" y="0"/>
                </a:lnTo>
                <a:lnTo>
                  <a:pt x="6104909" y="5813006"/>
                </a:lnTo>
                <a:lnTo>
                  <a:pt x="0" y="5813006"/>
                </a:lnTo>
                <a:lnTo>
                  <a:pt x="0" y="0"/>
                </a:lnTo>
                <a:close/>
              </a:path>
            </a:pathLst>
          </a:custGeom>
          <a:blipFill>
            <a:blip r:embed="rId6"/>
            <a:stretch>
              <a:fillRect l="-9934" t="-13821" r="-13160" b="-13279"/>
            </a:stretch>
          </a:blipFill>
        </p:spPr>
        <p:txBody>
          <a:bodyPr/>
          <a:lstStyle/>
          <a:p>
            <a:endParaRPr lang="en-PH"/>
          </a:p>
        </p:txBody>
      </p:sp>
      <p:sp>
        <p:nvSpPr>
          <p:cNvPr id="7" name="Freeform 7"/>
          <p:cNvSpPr/>
          <p:nvPr/>
        </p:nvSpPr>
        <p:spPr>
          <a:xfrm>
            <a:off x="8319977" y="4250150"/>
            <a:ext cx="9551985" cy="3421672"/>
          </a:xfrm>
          <a:custGeom>
            <a:avLst/>
            <a:gdLst/>
            <a:ahLst/>
            <a:cxnLst/>
            <a:rect l="l" t="t" r="r" b="b"/>
            <a:pathLst>
              <a:path w="9551985" h="3421672">
                <a:moveTo>
                  <a:pt x="0" y="0"/>
                </a:moveTo>
                <a:lnTo>
                  <a:pt x="9551984" y="0"/>
                </a:lnTo>
                <a:lnTo>
                  <a:pt x="9551984" y="3421672"/>
                </a:lnTo>
                <a:lnTo>
                  <a:pt x="0" y="3421672"/>
                </a:lnTo>
                <a:lnTo>
                  <a:pt x="0" y="0"/>
                </a:lnTo>
                <a:close/>
              </a:path>
            </a:pathLst>
          </a:custGeom>
          <a:blipFill>
            <a:blip r:embed="rId7"/>
            <a:stretch>
              <a:fillRect l="-10700" t="-32102" r="-10060" b="-28545"/>
            </a:stretch>
          </a:blipFill>
        </p:spPr>
        <p:txBody>
          <a:bodyPr/>
          <a:lstStyle/>
          <a:p>
            <a:endParaRPr lang="en-PH"/>
          </a:p>
        </p:txBody>
      </p:sp>
      <p:sp>
        <p:nvSpPr>
          <p:cNvPr id="8" name="TextBox 8"/>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9" name="TextBox 9"/>
          <p:cNvSpPr txBox="1"/>
          <p:nvPr/>
        </p:nvSpPr>
        <p:spPr>
          <a:xfrm>
            <a:off x="337548" y="1694275"/>
            <a:ext cx="891428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Working through each procedure</a:t>
            </a:r>
          </a:p>
        </p:txBody>
      </p:sp>
      <p:sp>
        <p:nvSpPr>
          <p:cNvPr id="10" name="TextBox 10"/>
          <p:cNvSpPr txBox="1"/>
          <p:nvPr/>
        </p:nvSpPr>
        <p:spPr>
          <a:xfrm>
            <a:off x="337548" y="2354675"/>
            <a:ext cx="9339201" cy="514350"/>
          </a:xfrm>
          <a:prstGeom prst="rect">
            <a:avLst/>
          </a:prstGeom>
        </p:spPr>
        <p:txBody>
          <a:bodyPr lIns="0" tIns="0" rIns="0" bIns="0" rtlCol="0" anchor="t">
            <a:spAutoFit/>
          </a:bodyPr>
          <a:lstStyle/>
          <a:p>
            <a:pPr algn="l">
              <a:lnSpc>
                <a:spcPts val="4200"/>
              </a:lnSpc>
            </a:pPr>
            <a:r>
              <a:rPr lang="en-US" sz="3000" b="1" i="1">
                <a:solidFill>
                  <a:srgbClr val="000000"/>
                </a:solidFill>
                <a:latin typeface="Open Sans Bold Italics"/>
                <a:ea typeface="Open Sans Bold Italics"/>
                <a:cs typeface="Open Sans Bold Italics"/>
                <a:sym typeface="Open Sans Bold Italics"/>
              </a:rPr>
              <a:t>PlayerMakeMove</a:t>
            </a:r>
          </a:p>
        </p:txBody>
      </p:sp>
      <p:sp>
        <p:nvSpPr>
          <p:cNvPr id="11" name="Freeform 11"/>
          <p:cNvSpPr/>
          <p:nvPr/>
        </p:nvSpPr>
        <p:spPr>
          <a:xfrm>
            <a:off x="13499817" y="6081095"/>
            <a:ext cx="2234013" cy="476101"/>
          </a:xfrm>
          <a:custGeom>
            <a:avLst/>
            <a:gdLst/>
            <a:ahLst/>
            <a:cxnLst/>
            <a:rect l="l" t="t" r="r" b="b"/>
            <a:pathLst>
              <a:path w="2234013" h="476101">
                <a:moveTo>
                  <a:pt x="0" y="0"/>
                </a:moveTo>
                <a:lnTo>
                  <a:pt x="2234013" y="0"/>
                </a:lnTo>
                <a:lnTo>
                  <a:pt x="2234013" y="476101"/>
                </a:lnTo>
                <a:lnTo>
                  <a:pt x="0" y="476101"/>
                </a:lnTo>
                <a:lnTo>
                  <a:pt x="0" y="0"/>
                </a:lnTo>
                <a:close/>
              </a:path>
            </a:pathLst>
          </a:custGeom>
          <a:blipFill>
            <a:blip r:embed="rId8"/>
            <a:stretch>
              <a:fillRect/>
            </a:stretch>
          </a:blipFill>
        </p:spPr>
        <p:txBody>
          <a:bodyPr/>
          <a:lstStyle/>
          <a:p>
            <a:endParaRPr lang="en-PH"/>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a:off x="746946" y="2869025"/>
            <a:ext cx="6969859" cy="2496714"/>
          </a:xfrm>
          <a:custGeom>
            <a:avLst/>
            <a:gdLst/>
            <a:ahLst/>
            <a:cxnLst/>
            <a:rect l="l" t="t" r="r" b="b"/>
            <a:pathLst>
              <a:path w="6969859" h="2496714">
                <a:moveTo>
                  <a:pt x="0" y="0"/>
                </a:moveTo>
                <a:lnTo>
                  <a:pt x="6969859" y="0"/>
                </a:lnTo>
                <a:lnTo>
                  <a:pt x="6969859" y="2496713"/>
                </a:lnTo>
                <a:lnTo>
                  <a:pt x="0" y="2496713"/>
                </a:lnTo>
                <a:lnTo>
                  <a:pt x="0" y="0"/>
                </a:lnTo>
                <a:close/>
              </a:path>
            </a:pathLst>
          </a:custGeom>
          <a:blipFill>
            <a:blip r:embed="rId4"/>
            <a:stretch>
              <a:fillRect l="-10700" t="-32102" r="-10060" b="-28545"/>
            </a:stretch>
          </a:blipFill>
        </p:spPr>
        <p:txBody>
          <a:bodyPr/>
          <a:lstStyle/>
          <a:p>
            <a:endParaRPr lang="en-PH"/>
          </a:p>
        </p:txBody>
      </p:sp>
      <p:sp>
        <p:nvSpPr>
          <p:cNvPr id="6" name="Freeform 6"/>
          <p:cNvSpPr/>
          <p:nvPr/>
        </p:nvSpPr>
        <p:spPr>
          <a:xfrm>
            <a:off x="119000" y="6853665"/>
            <a:ext cx="8462840" cy="3117958"/>
          </a:xfrm>
          <a:custGeom>
            <a:avLst/>
            <a:gdLst/>
            <a:ahLst/>
            <a:cxnLst/>
            <a:rect l="l" t="t" r="r" b="b"/>
            <a:pathLst>
              <a:path w="8462840" h="3117958">
                <a:moveTo>
                  <a:pt x="0" y="0"/>
                </a:moveTo>
                <a:lnTo>
                  <a:pt x="8462839" y="0"/>
                </a:lnTo>
                <a:lnTo>
                  <a:pt x="8462839" y="3117958"/>
                </a:lnTo>
                <a:lnTo>
                  <a:pt x="0" y="3117958"/>
                </a:lnTo>
                <a:lnTo>
                  <a:pt x="0" y="0"/>
                </a:lnTo>
                <a:close/>
              </a:path>
            </a:pathLst>
          </a:custGeom>
          <a:blipFill>
            <a:blip r:embed="rId5"/>
            <a:stretch>
              <a:fillRect l="-8008" t="-20288" r="-8142" b="-23549"/>
            </a:stretch>
          </a:blipFill>
        </p:spPr>
        <p:txBody>
          <a:bodyPr/>
          <a:lstStyle/>
          <a:p>
            <a:endParaRPr lang="en-PH"/>
          </a:p>
        </p:txBody>
      </p:sp>
      <p:sp>
        <p:nvSpPr>
          <p:cNvPr id="7" name="Freeform 7"/>
          <p:cNvSpPr/>
          <p:nvPr/>
        </p:nvSpPr>
        <p:spPr>
          <a:xfrm>
            <a:off x="3456603" y="5143500"/>
            <a:ext cx="1550546" cy="2304866"/>
          </a:xfrm>
          <a:custGeom>
            <a:avLst/>
            <a:gdLst/>
            <a:ahLst/>
            <a:cxnLst/>
            <a:rect l="l" t="t" r="r" b="b"/>
            <a:pathLst>
              <a:path w="1550546" h="2304866">
                <a:moveTo>
                  <a:pt x="0" y="0"/>
                </a:moveTo>
                <a:lnTo>
                  <a:pt x="1550546" y="0"/>
                </a:lnTo>
                <a:lnTo>
                  <a:pt x="1550546" y="2304866"/>
                </a:lnTo>
                <a:lnTo>
                  <a:pt x="0" y="2304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8" name="Freeform 8"/>
          <p:cNvSpPr/>
          <p:nvPr/>
        </p:nvSpPr>
        <p:spPr>
          <a:xfrm rot="-7434381">
            <a:off x="7806566" y="6880739"/>
            <a:ext cx="1550546" cy="2304866"/>
          </a:xfrm>
          <a:custGeom>
            <a:avLst/>
            <a:gdLst/>
            <a:ahLst/>
            <a:cxnLst/>
            <a:rect l="l" t="t" r="r" b="b"/>
            <a:pathLst>
              <a:path w="1550546" h="2304866">
                <a:moveTo>
                  <a:pt x="0" y="0"/>
                </a:moveTo>
                <a:lnTo>
                  <a:pt x="1550546" y="0"/>
                </a:lnTo>
                <a:lnTo>
                  <a:pt x="1550546" y="2304866"/>
                </a:lnTo>
                <a:lnTo>
                  <a:pt x="0" y="2304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9" name="Freeform 9"/>
          <p:cNvSpPr/>
          <p:nvPr/>
        </p:nvSpPr>
        <p:spPr>
          <a:xfrm>
            <a:off x="1028700" y="8412644"/>
            <a:ext cx="893233" cy="244080"/>
          </a:xfrm>
          <a:custGeom>
            <a:avLst/>
            <a:gdLst/>
            <a:ahLst/>
            <a:cxnLst/>
            <a:rect l="l" t="t" r="r" b="b"/>
            <a:pathLst>
              <a:path w="893233" h="244080">
                <a:moveTo>
                  <a:pt x="0" y="0"/>
                </a:moveTo>
                <a:lnTo>
                  <a:pt x="893233" y="0"/>
                </a:lnTo>
                <a:lnTo>
                  <a:pt x="893233" y="244080"/>
                </a:lnTo>
                <a:lnTo>
                  <a:pt x="0" y="244080"/>
                </a:lnTo>
                <a:lnTo>
                  <a:pt x="0" y="0"/>
                </a:lnTo>
                <a:close/>
              </a:path>
            </a:pathLst>
          </a:custGeom>
          <a:blipFill>
            <a:blip r:embed="rId8"/>
            <a:stretch>
              <a:fillRect l="-11313" t="-88533" r="-38632" b="-85836"/>
            </a:stretch>
          </a:blipFill>
        </p:spPr>
        <p:txBody>
          <a:bodyPr/>
          <a:lstStyle/>
          <a:p>
            <a:endParaRPr lang="en-PH"/>
          </a:p>
        </p:txBody>
      </p:sp>
      <p:sp>
        <p:nvSpPr>
          <p:cNvPr id="10" name="Freeform 10"/>
          <p:cNvSpPr/>
          <p:nvPr/>
        </p:nvSpPr>
        <p:spPr>
          <a:xfrm>
            <a:off x="9676750" y="3913514"/>
            <a:ext cx="8607576" cy="4764839"/>
          </a:xfrm>
          <a:custGeom>
            <a:avLst/>
            <a:gdLst/>
            <a:ahLst/>
            <a:cxnLst/>
            <a:rect l="l" t="t" r="r" b="b"/>
            <a:pathLst>
              <a:path w="8607576" h="4764839">
                <a:moveTo>
                  <a:pt x="0" y="0"/>
                </a:moveTo>
                <a:lnTo>
                  <a:pt x="8607576" y="0"/>
                </a:lnTo>
                <a:lnTo>
                  <a:pt x="8607576" y="4764839"/>
                </a:lnTo>
                <a:lnTo>
                  <a:pt x="0" y="4764839"/>
                </a:lnTo>
                <a:lnTo>
                  <a:pt x="0" y="0"/>
                </a:lnTo>
                <a:close/>
              </a:path>
            </a:pathLst>
          </a:custGeom>
          <a:blipFill>
            <a:blip r:embed="rId9"/>
            <a:stretch>
              <a:fillRect l="-8664" t="-14889" r="-8617" b="-15761"/>
            </a:stretch>
          </a:blipFill>
        </p:spPr>
        <p:txBody>
          <a:bodyPr/>
          <a:lstStyle/>
          <a:p>
            <a:endParaRPr lang="en-PH"/>
          </a:p>
        </p:txBody>
      </p:sp>
      <p:sp>
        <p:nvSpPr>
          <p:cNvPr id="11" name="TextBox 11"/>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12" name="TextBox 12"/>
          <p:cNvSpPr txBox="1"/>
          <p:nvPr/>
        </p:nvSpPr>
        <p:spPr>
          <a:xfrm>
            <a:off x="337548" y="1694275"/>
            <a:ext cx="891428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Working through each procedure</a:t>
            </a:r>
          </a:p>
        </p:txBody>
      </p:sp>
      <p:sp>
        <p:nvSpPr>
          <p:cNvPr id="13" name="TextBox 13"/>
          <p:cNvSpPr txBox="1"/>
          <p:nvPr/>
        </p:nvSpPr>
        <p:spPr>
          <a:xfrm>
            <a:off x="337548" y="2354675"/>
            <a:ext cx="9339201" cy="514350"/>
          </a:xfrm>
          <a:prstGeom prst="rect">
            <a:avLst/>
          </a:prstGeom>
        </p:spPr>
        <p:txBody>
          <a:bodyPr lIns="0" tIns="0" rIns="0" bIns="0" rtlCol="0" anchor="t">
            <a:spAutoFit/>
          </a:bodyPr>
          <a:lstStyle/>
          <a:p>
            <a:pPr algn="l">
              <a:lnSpc>
                <a:spcPts val="4200"/>
              </a:lnSpc>
            </a:pPr>
            <a:r>
              <a:rPr lang="en-US" sz="3000" b="1" i="1">
                <a:solidFill>
                  <a:srgbClr val="000000"/>
                </a:solidFill>
                <a:latin typeface="Open Sans Bold Italics"/>
                <a:ea typeface="Open Sans Bold Italics"/>
                <a:cs typeface="Open Sans Bold Italics"/>
                <a:sym typeface="Open Sans Bold Italics"/>
              </a:rPr>
              <a:t>PlayerMakeMove</a:t>
            </a:r>
          </a:p>
        </p:txBody>
      </p:sp>
      <p:graphicFrame>
        <p:nvGraphicFramePr>
          <p:cNvPr id="14" name="Table 14"/>
          <p:cNvGraphicFramePr>
            <a:graphicFrameLocks noGrp="1"/>
          </p:cNvGraphicFramePr>
          <p:nvPr/>
        </p:nvGraphicFramePr>
        <p:xfrm>
          <a:off x="10599291" y="1164596"/>
          <a:ext cx="1945748" cy="1804566"/>
        </p:xfrm>
        <a:graphic>
          <a:graphicData uri="http://schemas.openxmlformats.org/drawingml/2006/table">
            <a:tbl>
              <a:tblPr/>
              <a:tblGrid>
                <a:gridCol w="277964">
                  <a:extLst>
                    <a:ext uri="{9D8B030D-6E8A-4147-A177-3AD203B41FA5}">
                      <a16:colId xmlns:a16="http://schemas.microsoft.com/office/drawing/2014/main" val="20000"/>
                    </a:ext>
                  </a:extLst>
                </a:gridCol>
                <a:gridCol w="277964">
                  <a:extLst>
                    <a:ext uri="{9D8B030D-6E8A-4147-A177-3AD203B41FA5}">
                      <a16:colId xmlns:a16="http://schemas.microsoft.com/office/drawing/2014/main" val="20001"/>
                    </a:ext>
                  </a:extLst>
                </a:gridCol>
                <a:gridCol w="277964">
                  <a:extLst>
                    <a:ext uri="{9D8B030D-6E8A-4147-A177-3AD203B41FA5}">
                      <a16:colId xmlns:a16="http://schemas.microsoft.com/office/drawing/2014/main" val="20002"/>
                    </a:ext>
                  </a:extLst>
                </a:gridCol>
                <a:gridCol w="277964">
                  <a:extLst>
                    <a:ext uri="{9D8B030D-6E8A-4147-A177-3AD203B41FA5}">
                      <a16:colId xmlns:a16="http://schemas.microsoft.com/office/drawing/2014/main" val="20003"/>
                    </a:ext>
                  </a:extLst>
                </a:gridCol>
                <a:gridCol w="277964">
                  <a:extLst>
                    <a:ext uri="{9D8B030D-6E8A-4147-A177-3AD203B41FA5}">
                      <a16:colId xmlns:a16="http://schemas.microsoft.com/office/drawing/2014/main" val="20004"/>
                    </a:ext>
                  </a:extLst>
                </a:gridCol>
                <a:gridCol w="277964">
                  <a:extLst>
                    <a:ext uri="{9D8B030D-6E8A-4147-A177-3AD203B41FA5}">
                      <a16:colId xmlns:a16="http://schemas.microsoft.com/office/drawing/2014/main" val="20005"/>
                    </a:ext>
                  </a:extLst>
                </a:gridCol>
                <a:gridCol w="277964">
                  <a:extLst>
                    <a:ext uri="{9D8B030D-6E8A-4147-A177-3AD203B41FA5}">
                      <a16:colId xmlns:a16="http://schemas.microsoft.com/office/drawing/2014/main" val="20006"/>
                    </a:ext>
                  </a:extLst>
                </a:gridCol>
              </a:tblGrid>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0"/>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1"/>
                  </a:ext>
                </a:extLst>
              </a:tr>
              <a:tr h="0">
                <a:tc>
                  <a:txBody>
                    <a:bodyPr/>
                    <a:lstStyle/>
                    <a:p>
                      <a:pPr algn="ctr">
                        <a:lnSpc>
                          <a:spcPts val="94"/>
                        </a:lnSpc>
                        <a:defRPr/>
                      </a:pPr>
                      <a:r>
                        <a:rPr lang="en-US" sz="100" b="1">
                          <a:solidFill>
                            <a:srgbClr val="000000"/>
                          </a:solidFill>
                          <a:latin typeface="Poppins Bold"/>
                          <a:ea typeface="Poppins Bold"/>
                          <a:cs typeface="Poppins Bold"/>
                          <a:sym typeface="Poppins Bold"/>
                        </a:rPr>
                        <a:t>X</a:t>
                      </a: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2"/>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3"/>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4"/>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5"/>
                  </a:ext>
                </a:extLst>
              </a:tr>
            </a:tbl>
          </a:graphicData>
        </a:graphic>
      </p:graphicFrame>
      <p:sp>
        <p:nvSpPr>
          <p:cNvPr id="15" name="TextBox 15"/>
          <p:cNvSpPr txBox="1"/>
          <p:nvPr/>
        </p:nvSpPr>
        <p:spPr>
          <a:xfrm>
            <a:off x="10246412" y="113602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[1]</a:t>
            </a:r>
          </a:p>
        </p:txBody>
      </p:sp>
      <p:sp>
        <p:nvSpPr>
          <p:cNvPr id="16" name="TextBox 16"/>
          <p:cNvSpPr txBox="1"/>
          <p:nvPr/>
        </p:nvSpPr>
        <p:spPr>
          <a:xfrm>
            <a:off x="10246412" y="1654767"/>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[2]</a:t>
            </a:r>
          </a:p>
        </p:txBody>
      </p:sp>
      <p:sp>
        <p:nvSpPr>
          <p:cNvPr id="17" name="TextBox 17"/>
          <p:cNvSpPr txBox="1"/>
          <p:nvPr/>
        </p:nvSpPr>
        <p:spPr>
          <a:xfrm>
            <a:off x="10246412" y="2176513"/>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[3]</a:t>
            </a:r>
          </a:p>
        </p:txBody>
      </p:sp>
      <p:sp>
        <p:nvSpPr>
          <p:cNvPr id="18" name="TextBox 18"/>
          <p:cNvSpPr txBox="1"/>
          <p:nvPr/>
        </p:nvSpPr>
        <p:spPr>
          <a:xfrm>
            <a:off x="10246412" y="263260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[4]</a:t>
            </a:r>
          </a:p>
        </p:txBody>
      </p:sp>
      <p:sp>
        <p:nvSpPr>
          <p:cNvPr id="19" name="TextBox 19"/>
          <p:cNvSpPr txBox="1"/>
          <p:nvPr/>
        </p:nvSpPr>
        <p:spPr>
          <a:xfrm>
            <a:off x="10246412" y="3154346"/>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[5]</a:t>
            </a:r>
          </a:p>
        </p:txBody>
      </p:sp>
      <p:sp>
        <p:nvSpPr>
          <p:cNvPr id="20" name="TextBox 20"/>
          <p:cNvSpPr txBox="1"/>
          <p:nvPr/>
        </p:nvSpPr>
        <p:spPr>
          <a:xfrm>
            <a:off x="10246412" y="361295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[6]</a:t>
            </a:r>
          </a:p>
        </p:txBody>
      </p:sp>
      <p:sp>
        <p:nvSpPr>
          <p:cNvPr id="21" name="TextBox 21"/>
          <p:cNvSpPr txBox="1"/>
          <p:nvPr/>
        </p:nvSpPr>
        <p:spPr>
          <a:xfrm>
            <a:off x="10871721" y="82549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[1]</a:t>
            </a:r>
          </a:p>
        </p:txBody>
      </p:sp>
      <p:sp>
        <p:nvSpPr>
          <p:cNvPr id="22" name="TextBox 22"/>
          <p:cNvSpPr txBox="1"/>
          <p:nvPr/>
        </p:nvSpPr>
        <p:spPr>
          <a:xfrm>
            <a:off x="11893002" y="82549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[2]</a:t>
            </a:r>
          </a:p>
        </p:txBody>
      </p:sp>
      <p:sp>
        <p:nvSpPr>
          <p:cNvPr id="23" name="TextBox 23"/>
          <p:cNvSpPr txBox="1"/>
          <p:nvPr/>
        </p:nvSpPr>
        <p:spPr>
          <a:xfrm>
            <a:off x="12915178" y="82549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[3]</a:t>
            </a:r>
          </a:p>
        </p:txBody>
      </p:sp>
      <p:sp>
        <p:nvSpPr>
          <p:cNvPr id="24" name="TextBox 24"/>
          <p:cNvSpPr txBox="1"/>
          <p:nvPr/>
        </p:nvSpPr>
        <p:spPr>
          <a:xfrm>
            <a:off x="13970789" y="82549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[4]</a:t>
            </a:r>
          </a:p>
        </p:txBody>
      </p:sp>
      <p:sp>
        <p:nvSpPr>
          <p:cNvPr id="25" name="TextBox 25"/>
          <p:cNvSpPr txBox="1"/>
          <p:nvPr/>
        </p:nvSpPr>
        <p:spPr>
          <a:xfrm>
            <a:off x="15024535" y="82549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[5]</a:t>
            </a:r>
          </a:p>
        </p:txBody>
      </p:sp>
      <p:sp>
        <p:nvSpPr>
          <p:cNvPr id="26" name="TextBox 26"/>
          <p:cNvSpPr txBox="1"/>
          <p:nvPr/>
        </p:nvSpPr>
        <p:spPr>
          <a:xfrm>
            <a:off x="16046710" y="82549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[6]</a:t>
            </a:r>
          </a:p>
        </p:txBody>
      </p:sp>
      <p:sp>
        <p:nvSpPr>
          <p:cNvPr id="27" name="TextBox 27"/>
          <p:cNvSpPr txBox="1"/>
          <p:nvPr/>
        </p:nvSpPr>
        <p:spPr>
          <a:xfrm>
            <a:off x="17068885" y="82549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[7]</a:t>
            </a:r>
          </a:p>
        </p:txBody>
      </p:sp>
      <p:sp>
        <p:nvSpPr>
          <p:cNvPr id="28" name="TextBox 28"/>
          <p:cNvSpPr txBox="1"/>
          <p:nvPr/>
        </p:nvSpPr>
        <p:spPr>
          <a:xfrm>
            <a:off x="10871721" y="2176513"/>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29" name="TextBox 29"/>
          <p:cNvSpPr txBox="1"/>
          <p:nvPr/>
        </p:nvSpPr>
        <p:spPr>
          <a:xfrm>
            <a:off x="10871721" y="263260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30" name="TextBox 30"/>
          <p:cNvSpPr txBox="1"/>
          <p:nvPr/>
        </p:nvSpPr>
        <p:spPr>
          <a:xfrm>
            <a:off x="10871721" y="3154346"/>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31" name="TextBox 31"/>
          <p:cNvSpPr txBox="1"/>
          <p:nvPr/>
        </p:nvSpPr>
        <p:spPr>
          <a:xfrm>
            <a:off x="10871721" y="361295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32" name="Freeform 32"/>
          <p:cNvSpPr/>
          <p:nvPr/>
        </p:nvSpPr>
        <p:spPr>
          <a:xfrm>
            <a:off x="4501690" y="4177540"/>
            <a:ext cx="1826174" cy="389185"/>
          </a:xfrm>
          <a:custGeom>
            <a:avLst/>
            <a:gdLst/>
            <a:ahLst/>
            <a:cxnLst/>
            <a:rect l="l" t="t" r="r" b="b"/>
            <a:pathLst>
              <a:path w="1826174" h="389185">
                <a:moveTo>
                  <a:pt x="0" y="0"/>
                </a:moveTo>
                <a:lnTo>
                  <a:pt x="1826174" y="0"/>
                </a:lnTo>
                <a:lnTo>
                  <a:pt x="1826174" y="389184"/>
                </a:lnTo>
                <a:lnTo>
                  <a:pt x="0" y="389184"/>
                </a:lnTo>
                <a:lnTo>
                  <a:pt x="0" y="0"/>
                </a:lnTo>
                <a:close/>
              </a:path>
            </a:pathLst>
          </a:custGeom>
          <a:blipFill>
            <a:blip r:embed="rId10"/>
            <a:stretch>
              <a:fillRect/>
            </a:stretch>
          </a:blipFill>
        </p:spPr>
        <p:txBody>
          <a:bodyPr/>
          <a:lstStyle/>
          <a:p>
            <a:endParaRPr lang="en-PH"/>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a:off x="746946" y="2869025"/>
            <a:ext cx="6969859" cy="2496714"/>
          </a:xfrm>
          <a:custGeom>
            <a:avLst/>
            <a:gdLst/>
            <a:ahLst/>
            <a:cxnLst/>
            <a:rect l="l" t="t" r="r" b="b"/>
            <a:pathLst>
              <a:path w="6969859" h="2496714">
                <a:moveTo>
                  <a:pt x="0" y="0"/>
                </a:moveTo>
                <a:lnTo>
                  <a:pt x="6969859" y="0"/>
                </a:lnTo>
                <a:lnTo>
                  <a:pt x="6969859" y="2496713"/>
                </a:lnTo>
                <a:lnTo>
                  <a:pt x="0" y="2496713"/>
                </a:lnTo>
                <a:lnTo>
                  <a:pt x="0" y="0"/>
                </a:lnTo>
                <a:close/>
              </a:path>
            </a:pathLst>
          </a:custGeom>
          <a:blipFill>
            <a:blip r:embed="rId4"/>
            <a:stretch>
              <a:fillRect l="-10700" t="-32102" r="-10060" b="-28545"/>
            </a:stretch>
          </a:blipFill>
        </p:spPr>
        <p:txBody>
          <a:bodyPr/>
          <a:lstStyle/>
          <a:p>
            <a:endParaRPr lang="en-PH"/>
          </a:p>
        </p:txBody>
      </p:sp>
      <p:graphicFrame>
        <p:nvGraphicFramePr>
          <p:cNvPr id="6" name="Table 6"/>
          <p:cNvGraphicFramePr>
            <a:graphicFrameLocks noGrp="1"/>
          </p:cNvGraphicFramePr>
          <p:nvPr/>
        </p:nvGraphicFramePr>
        <p:xfrm>
          <a:off x="10709566" y="2420726"/>
          <a:ext cx="1945748" cy="1804566"/>
        </p:xfrm>
        <a:graphic>
          <a:graphicData uri="http://schemas.openxmlformats.org/drawingml/2006/table">
            <a:tbl>
              <a:tblPr/>
              <a:tblGrid>
                <a:gridCol w="277964">
                  <a:extLst>
                    <a:ext uri="{9D8B030D-6E8A-4147-A177-3AD203B41FA5}">
                      <a16:colId xmlns:a16="http://schemas.microsoft.com/office/drawing/2014/main" val="20000"/>
                    </a:ext>
                  </a:extLst>
                </a:gridCol>
                <a:gridCol w="277964">
                  <a:extLst>
                    <a:ext uri="{9D8B030D-6E8A-4147-A177-3AD203B41FA5}">
                      <a16:colId xmlns:a16="http://schemas.microsoft.com/office/drawing/2014/main" val="20001"/>
                    </a:ext>
                  </a:extLst>
                </a:gridCol>
                <a:gridCol w="277964">
                  <a:extLst>
                    <a:ext uri="{9D8B030D-6E8A-4147-A177-3AD203B41FA5}">
                      <a16:colId xmlns:a16="http://schemas.microsoft.com/office/drawing/2014/main" val="20002"/>
                    </a:ext>
                  </a:extLst>
                </a:gridCol>
                <a:gridCol w="277964">
                  <a:extLst>
                    <a:ext uri="{9D8B030D-6E8A-4147-A177-3AD203B41FA5}">
                      <a16:colId xmlns:a16="http://schemas.microsoft.com/office/drawing/2014/main" val="20003"/>
                    </a:ext>
                  </a:extLst>
                </a:gridCol>
                <a:gridCol w="277964">
                  <a:extLst>
                    <a:ext uri="{9D8B030D-6E8A-4147-A177-3AD203B41FA5}">
                      <a16:colId xmlns:a16="http://schemas.microsoft.com/office/drawing/2014/main" val="20004"/>
                    </a:ext>
                  </a:extLst>
                </a:gridCol>
                <a:gridCol w="277964">
                  <a:extLst>
                    <a:ext uri="{9D8B030D-6E8A-4147-A177-3AD203B41FA5}">
                      <a16:colId xmlns:a16="http://schemas.microsoft.com/office/drawing/2014/main" val="20005"/>
                    </a:ext>
                  </a:extLst>
                </a:gridCol>
                <a:gridCol w="277964">
                  <a:extLst>
                    <a:ext uri="{9D8B030D-6E8A-4147-A177-3AD203B41FA5}">
                      <a16:colId xmlns:a16="http://schemas.microsoft.com/office/drawing/2014/main" val="20006"/>
                    </a:ext>
                  </a:extLst>
                </a:gridCol>
              </a:tblGrid>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0"/>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1"/>
                  </a:ext>
                </a:extLst>
              </a:tr>
              <a:tr h="0">
                <a:tc>
                  <a:txBody>
                    <a:bodyPr/>
                    <a:lstStyle/>
                    <a:p>
                      <a:pPr algn="ctr">
                        <a:lnSpc>
                          <a:spcPts val="94"/>
                        </a:lnSpc>
                        <a:defRPr/>
                      </a:pPr>
                      <a:r>
                        <a:rPr lang="en-US" sz="100" b="1">
                          <a:solidFill>
                            <a:srgbClr val="000000"/>
                          </a:solidFill>
                          <a:latin typeface="Poppins Bold"/>
                          <a:ea typeface="Poppins Bold"/>
                          <a:cs typeface="Poppins Bold"/>
                          <a:sym typeface="Poppins Bold"/>
                        </a:rPr>
                        <a:t>X</a:t>
                      </a: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2"/>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3"/>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4"/>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5"/>
                  </a:ext>
                </a:extLst>
              </a:tr>
            </a:tbl>
          </a:graphicData>
        </a:graphic>
      </p:graphicFrame>
      <p:sp>
        <p:nvSpPr>
          <p:cNvPr id="7" name="Freeform 7"/>
          <p:cNvSpPr/>
          <p:nvPr/>
        </p:nvSpPr>
        <p:spPr>
          <a:xfrm rot="-1912048">
            <a:off x="6946187" y="4341502"/>
            <a:ext cx="1079052" cy="1603996"/>
          </a:xfrm>
          <a:custGeom>
            <a:avLst/>
            <a:gdLst/>
            <a:ahLst/>
            <a:cxnLst/>
            <a:rect l="l" t="t" r="r" b="b"/>
            <a:pathLst>
              <a:path w="1079052" h="1603996">
                <a:moveTo>
                  <a:pt x="0" y="0"/>
                </a:moveTo>
                <a:lnTo>
                  <a:pt x="1079052" y="0"/>
                </a:lnTo>
                <a:lnTo>
                  <a:pt x="1079052" y="1603996"/>
                </a:lnTo>
                <a:lnTo>
                  <a:pt x="0" y="16039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8" name="Freeform 8"/>
          <p:cNvSpPr/>
          <p:nvPr/>
        </p:nvSpPr>
        <p:spPr>
          <a:xfrm>
            <a:off x="4501690" y="4177540"/>
            <a:ext cx="1826174" cy="389185"/>
          </a:xfrm>
          <a:custGeom>
            <a:avLst/>
            <a:gdLst/>
            <a:ahLst/>
            <a:cxnLst/>
            <a:rect l="l" t="t" r="r" b="b"/>
            <a:pathLst>
              <a:path w="1826174" h="389185">
                <a:moveTo>
                  <a:pt x="0" y="0"/>
                </a:moveTo>
                <a:lnTo>
                  <a:pt x="1826174" y="0"/>
                </a:lnTo>
                <a:lnTo>
                  <a:pt x="1826174" y="389184"/>
                </a:lnTo>
                <a:lnTo>
                  <a:pt x="0" y="389184"/>
                </a:lnTo>
                <a:lnTo>
                  <a:pt x="0" y="0"/>
                </a:lnTo>
                <a:close/>
              </a:path>
            </a:pathLst>
          </a:custGeom>
          <a:blipFill>
            <a:blip r:embed="rId7"/>
            <a:stretch>
              <a:fillRect/>
            </a:stretch>
          </a:blipFill>
        </p:spPr>
        <p:txBody>
          <a:bodyPr/>
          <a:lstStyle/>
          <a:p>
            <a:endParaRPr lang="en-PH"/>
          </a:p>
        </p:txBody>
      </p:sp>
      <p:sp>
        <p:nvSpPr>
          <p:cNvPr id="9" name="Freeform 9"/>
          <p:cNvSpPr/>
          <p:nvPr/>
        </p:nvSpPr>
        <p:spPr>
          <a:xfrm>
            <a:off x="5078279" y="4895521"/>
            <a:ext cx="11807433" cy="5963150"/>
          </a:xfrm>
          <a:custGeom>
            <a:avLst/>
            <a:gdLst/>
            <a:ahLst/>
            <a:cxnLst/>
            <a:rect l="l" t="t" r="r" b="b"/>
            <a:pathLst>
              <a:path w="11807433" h="5963150">
                <a:moveTo>
                  <a:pt x="0" y="0"/>
                </a:moveTo>
                <a:lnTo>
                  <a:pt x="11807434" y="0"/>
                </a:lnTo>
                <a:lnTo>
                  <a:pt x="11807434" y="5963150"/>
                </a:lnTo>
                <a:lnTo>
                  <a:pt x="0" y="5963150"/>
                </a:lnTo>
                <a:lnTo>
                  <a:pt x="0" y="0"/>
                </a:lnTo>
                <a:close/>
              </a:path>
            </a:pathLst>
          </a:custGeom>
          <a:blipFill>
            <a:blip r:embed="rId8"/>
            <a:stretch>
              <a:fillRect/>
            </a:stretch>
          </a:blipFill>
        </p:spPr>
        <p:txBody>
          <a:bodyPr/>
          <a:lstStyle/>
          <a:p>
            <a:endParaRPr lang="en-PH"/>
          </a:p>
        </p:txBody>
      </p:sp>
      <p:sp>
        <p:nvSpPr>
          <p:cNvPr id="10" name="TextBox 10"/>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11" name="TextBox 11"/>
          <p:cNvSpPr txBox="1"/>
          <p:nvPr/>
        </p:nvSpPr>
        <p:spPr>
          <a:xfrm>
            <a:off x="337548" y="1694275"/>
            <a:ext cx="891428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Working through each procedure</a:t>
            </a:r>
          </a:p>
        </p:txBody>
      </p:sp>
      <p:sp>
        <p:nvSpPr>
          <p:cNvPr id="12" name="TextBox 12"/>
          <p:cNvSpPr txBox="1"/>
          <p:nvPr/>
        </p:nvSpPr>
        <p:spPr>
          <a:xfrm>
            <a:off x="337548" y="2354675"/>
            <a:ext cx="9339201" cy="514350"/>
          </a:xfrm>
          <a:prstGeom prst="rect">
            <a:avLst/>
          </a:prstGeom>
        </p:spPr>
        <p:txBody>
          <a:bodyPr lIns="0" tIns="0" rIns="0" bIns="0" rtlCol="0" anchor="t">
            <a:spAutoFit/>
          </a:bodyPr>
          <a:lstStyle/>
          <a:p>
            <a:pPr algn="l">
              <a:lnSpc>
                <a:spcPts val="4200"/>
              </a:lnSpc>
            </a:pPr>
            <a:r>
              <a:rPr lang="en-US" sz="3000" b="1" i="1">
                <a:solidFill>
                  <a:srgbClr val="000000"/>
                </a:solidFill>
                <a:latin typeface="Open Sans Bold Italics"/>
                <a:ea typeface="Open Sans Bold Italics"/>
                <a:cs typeface="Open Sans Bold Italics"/>
                <a:sym typeface="Open Sans Bold Italics"/>
              </a:rPr>
              <a:t>PlayerMakeMove</a:t>
            </a:r>
          </a:p>
        </p:txBody>
      </p:sp>
      <p:sp>
        <p:nvSpPr>
          <p:cNvPr id="13" name="TextBox 13"/>
          <p:cNvSpPr txBox="1"/>
          <p:nvPr/>
        </p:nvSpPr>
        <p:spPr>
          <a:xfrm>
            <a:off x="10356687" y="239215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[1]</a:t>
            </a:r>
          </a:p>
        </p:txBody>
      </p:sp>
      <p:sp>
        <p:nvSpPr>
          <p:cNvPr id="14" name="TextBox 14"/>
          <p:cNvSpPr txBox="1"/>
          <p:nvPr/>
        </p:nvSpPr>
        <p:spPr>
          <a:xfrm>
            <a:off x="10356687" y="2910897"/>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[2]</a:t>
            </a:r>
          </a:p>
        </p:txBody>
      </p:sp>
      <p:sp>
        <p:nvSpPr>
          <p:cNvPr id="15" name="TextBox 15"/>
          <p:cNvSpPr txBox="1"/>
          <p:nvPr/>
        </p:nvSpPr>
        <p:spPr>
          <a:xfrm>
            <a:off x="10356687" y="3432642"/>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[3]</a:t>
            </a:r>
          </a:p>
        </p:txBody>
      </p:sp>
      <p:sp>
        <p:nvSpPr>
          <p:cNvPr id="16" name="TextBox 16"/>
          <p:cNvSpPr txBox="1"/>
          <p:nvPr/>
        </p:nvSpPr>
        <p:spPr>
          <a:xfrm>
            <a:off x="10356687" y="3888730"/>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[4]</a:t>
            </a:r>
          </a:p>
        </p:txBody>
      </p:sp>
      <p:sp>
        <p:nvSpPr>
          <p:cNvPr id="17" name="TextBox 17"/>
          <p:cNvSpPr txBox="1"/>
          <p:nvPr/>
        </p:nvSpPr>
        <p:spPr>
          <a:xfrm>
            <a:off x="10356687" y="4410476"/>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[5]</a:t>
            </a:r>
          </a:p>
        </p:txBody>
      </p:sp>
      <p:sp>
        <p:nvSpPr>
          <p:cNvPr id="18" name="TextBox 18"/>
          <p:cNvSpPr txBox="1"/>
          <p:nvPr/>
        </p:nvSpPr>
        <p:spPr>
          <a:xfrm>
            <a:off x="10356687" y="4869080"/>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[6]</a:t>
            </a:r>
          </a:p>
        </p:txBody>
      </p:sp>
      <p:sp>
        <p:nvSpPr>
          <p:cNvPr id="19" name="TextBox 19"/>
          <p:cNvSpPr txBox="1"/>
          <p:nvPr/>
        </p:nvSpPr>
        <p:spPr>
          <a:xfrm>
            <a:off x="10981996" y="208162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[1]</a:t>
            </a:r>
          </a:p>
        </p:txBody>
      </p:sp>
      <p:sp>
        <p:nvSpPr>
          <p:cNvPr id="20" name="TextBox 20"/>
          <p:cNvSpPr txBox="1"/>
          <p:nvPr/>
        </p:nvSpPr>
        <p:spPr>
          <a:xfrm>
            <a:off x="12003277" y="208162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[2]</a:t>
            </a:r>
          </a:p>
        </p:txBody>
      </p:sp>
      <p:sp>
        <p:nvSpPr>
          <p:cNvPr id="21" name="TextBox 21"/>
          <p:cNvSpPr txBox="1"/>
          <p:nvPr/>
        </p:nvSpPr>
        <p:spPr>
          <a:xfrm>
            <a:off x="13025452" y="208162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[3]</a:t>
            </a:r>
          </a:p>
        </p:txBody>
      </p:sp>
      <p:sp>
        <p:nvSpPr>
          <p:cNvPr id="22" name="TextBox 22"/>
          <p:cNvSpPr txBox="1"/>
          <p:nvPr/>
        </p:nvSpPr>
        <p:spPr>
          <a:xfrm>
            <a:off x="14081064" y="208162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[4]</a:t>
            </a:r>
          </a:p>
        </p:txBody>
      </p:sp>
      <p:sp>
        <p:nvSpPr>
          <p:cNvPr id="23" name="TextBox 23"/>
          <p:cNvSpPr txBox="1"/>
          <p:nvPr/>
        </p:nvSpPr>
        <p:spPr>
          <a:xfrm>
            <a:off x="15134810" y="208162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[5]</a:t>
            </a:r>
          </a:p>
        </p:txBody>
      </p:sp>
      <p:sp>
        <p:nvSpPr>
          <p:cNvPr id="24" name="TextBox 24"/>
          <p:cNvSpPr txBox="1"/>
          <p:nvPr/>
        </p:nvSpPr>
        <p:spPr>
          <a:xfrm>
            <a:off x="16156985" y="208162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[6]</a:t>
            </a:r>
          </a:p>
        </p:txBody>
      </p:sp>
      <p:sp>
        <p:nvSpPr>
          <p:cNvPr id="25" name="TextBox 25"/>
          <p:cNvSpPr txBox="1"/>
          <p:nvPr/>
        </p:nvSpPr>
        <p:spPr>
          <a:xfrm>
            <a:off x="17179160" y="208162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[7]</a:t>
            </a:r>
          </a:p>
        </p:txBody>
      </p:sp>
      <p:sp>
        <p:nvSpPr>
          <p:cNvPr id="26" name="TextBox 26"/>
          <p:cNvSpPr txBox="1"/>
          <p:nvPr/>
        </p:nvSpPr>
        <p:spPr>
          <a:xfrm>
            <a:off x="10981996" y="3432642"/>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27" name="TextBox 27"/>
          <p:cNvSpPr txBox="1"/>
          <p:nvPr/>
        </p:nvSpPr>
        <p:spPr>
          <a:xfrm>
            <a:off x="10981996" y="3888730"/>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28" name="TextBox 28"/>
          <p:cNvSpPr txBox="1"/>
          <p:nvPr/>
        </p:nvSpPr>
        <p:spPr>
          <a:xfrm>
            <a:off x="10981996" y="4410476"/>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29" name="TextBox 29"/>
          <p:cNvSpPr txBox="1"/>
          <p:nvPr/>
        </p:nvSpPr>
        <p:spPr>
          <a:xfrm>
            <a:off x="10981996" y="4869080"/>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a:off x="522501" y="3213285"/>
            <a:ext cx="5350177" cy="5628255"/>
          </a:xfrm>
          <a:custGeom>
            <a:avLst/>
            <a:gdLst/>
            <a:ahLst/>
            <a:cxnLst/>
            <a:rect l="l" t="t" r="r" b="b"/>
            <a:pathLst>
              <a:path w="5350177" h="5628255">
                <a:moveTo>
                  <a:pt x="0" y="0"/>
                </a:moveTo>
                <a:lnTo>
                  <a:pt x="5350177" y="0"/>
                </a:lnTo>
                <a:lnTo>
                  <a:pt x="5350177" y="5628254"/>
                </a:lnTo>
                <a:lnTo>
                  <a:pt x="0" y="5628254"/>
                </a:lnTo>
                <a:lnTo>
                  <a:pt x="0" y="0"/>
                </a:lnTo>
                <a:close/>
              </a:path>
            </a:pathLst>
          </a:custGeom>
          <a:blipFill>
            <a:blip r:embed="rId4"/>
            <a:stretch>
              <a:fillRect l="-20121" t="-13548" r="-91946" b="-11689"/>
            </a:stretch>
          </a:blipFill>
        </p:spPr>
        <p:txBody>
          <a:bodyPr/>
          <a:lstStyle/>
          <a:p>
            <a:endParaRPr lang="en-PH"/>
          </a:p>
        </p:txBody>
      </p:sp>
      <p:sp>
        <p:nvSpPr>
          <p:cNvPr id="6" name="Freeform 6"/>
          <p:cNvSpPr/>
          <p:nvPr/>
        </p:nvSpPr>
        <p:spPr>
          <a:xfrm rot="-5400000">
            <a:off x="6392270" y="5007429"/>
            <a:ext cx="1550546" cy="2304866"/>
          </a:xfrm>
          <a:custGeom>
            <a:avLst/>
            <a:gdLst/>
            <a:ahLst/>
            <a:cxnLst/>
            <a:rect l="l" t="t" r="r" b="b"/>
            <a:pathLst>
              <a:path w="1550546" h="2304866">
                <a:moveTo>
                  <a:pt x="0" y="0"/>
                </a:moveTo>
                <a:lnTo>
                  <a:pt x="1550547" y="0"/>
                </a:lnTo>
                <a:lnTo>
                  <a:pt x="1550547" y="2304867"/>
                </a:lnTo>
                <a:lnTo>
                  <a:pt x="0" y="2304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7" name="Freeform 7"/>
          <p:cNvSpPr/>
          <p:nvPr/>
        </p:nvSpPr>
        <p:spPr>
          <a:xfrm>
            <a:off x="8319977" y="3692030"/>
            <a:ext cx="9646745" cy="4935665"/>
          </a:xfrm>
          <a:custGeom>
            <a:avLst/>
            <a:gdLst/>
            <a:ahLst/>
            <a:cxnLst/>
            <a:rect l="l" t="t" r="r" b="b"/>
            <a:pathLst>
              <a:path w="9646745" h="4935665">
                <a:moveTo>
                  <a:pt x="0" y="0"/>
                </a:moveTo>
                <a:lnTo>
                  <a:pt x="9646744" y="0"/>
                </a:lnTo>
                <a:lnTo>
                  <a:pt x="9646744" y="4935665"/>
                </a:lnTo>
                <a:lnTo>
                  <a:pt x="0" y="4935665"/>
                </a:lnTo>
                <a:lnTo>
                  <a:pt x="0" y="0"/>
                </a:lnTo>
                <a:close/>
              </a:path>
            </a:pathLst>
          </a:custGeom>
          <a:blipFill>
            <a:blip r:embed="rId7"/>
            <a:stretch>
              <a:fillRect l="-8355" t="-18474" r="-8328" b="-15320"/>
            </a:stretch>
          </a:blipFill>
        </p:spPr>
        <p:txBody>
          <a:bodyPr/>
          <a:lstStyle/>
          <a:p>
            <a:endParaRPr lang="en-PH"/>
          </a:p>
        </p:txBody>
      </p:sp>
      <p:sp>
        <p:nvSpPr>
          <p:cNvPr id="8" name="TextBox 8"/>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9" name="TextBox 9"/>
          <p:cNvSpPr txBox="1"/>
          <p:nvPr/>
        </p:nvSpPr>
        <p:spPr>
          <a:xfrm>
            <a:off x="337548" y="1694275"/>
            <a:ext cx="891428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Working through each procedure</a:t>
            </a:r>
          </a:p>
        </p:txBody>
      </p:sp>
      <p:sp>
        <p:nvSpPr>
          <p:cNvPr id="10" name="TextBox 10"/>
          <p:cNvSpPr txBox="1"/>
          <p:nvPr/>
        </p:nvSpPr>
        <p:spPr>
          <a:xfrm>
            <a:off x="337548" y="2354675"/>
            <a:ext cx="9339201" cy="514350"/>
          </a:xfrm>
          <a:prstGeom prst="rect">
            <a:avLst/>
          </a:prstGeom>
        </p:spPr>
        <p:txBody>
          <a:bodyPr lIns="0" tIns="0" rIns="0" bIns="0" rtlCol="0" anchor="t">
            <a:spAutoFit/>
          </a:bodyPr>
          <a:lstStyle/>
          <a:p>
            <a:pPr algn="l">
              <a:lnSpc>
                <a:spcPts val="4200"/>
              </a:lnSpc>
            </a:pPr>
            <a:r>
              <a:rPr lang="en-US" sz="3000" b="1" i="1">
                <a:solidFill>
                  <a:srgbClr val="000000"/>
                </a:solidFill>
                <a:latin typeface="Open Sans Bold Italics"/>
                <a:ea typeface="Open Sans Bold Italics"/>
                <a:cs typeface="Open Sans Bold Italics"/>
                <a:sym typeface="Open Sans Bold Italics"/>
              </a:rPr>
              <a:t>CheckGameFinished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a:off x="337548" y="2989900"/>
            <a:ext cx="7624716" cy="3164779"/>
          </a:xfrm>
          <a:custGeom>
            <a:avLst/>
            <a:gdLst/>
            <a:ahLst/>
            <a:cxnLst/>
            <a:rect l="l" t="t" r="r" b="b"/>
            <a:pathLst>
              <a:path w="7624716" h="3164779">
                <a:moveTo>
                  <a:pt x="0" y="0"/>
                </a:moveTo>
                <a:lnTo>
                  <a:pt x="7624716" y="0"/>
                </a:lnTo>
                <a:lnTo>
                  <a:pt x="7624716" y="3164779"/>
                </a:lnTo>
                <a:lnTo>
                  <a:pt x="0" y="3164779"/>
                </a:lnTo>
                <a:lnTo>
                  <a:pt x="0" y="0"/>
                </a:lnTo>
                <a:close/>
              </a:path>
            </a:pathLst>
          </a:custGeom>
          <a:blipFill>
            <a:blip r:embed="rId4"/>
            <a:stretch>
              <a:fillRect l="-7830" t="-18865" r="-7830" b="-21739"/>
            </a:stretch>
          </a:blipFill>
        </p:spPr>
        <p:txBody>
          <a:bodyPr/>
          <a:lstStyle/>
          <a:p>
            <a:endParaRPr lang="en-PH"/>
          </a:p>
        </p:txBody>
      </p:sp>
      <p:sp>
        <p:nvSpPr>
          <p:cNvPr id="6" name="Freeform 6"/>
          <p:cNvSpPr/>
          <p:nvPr/>
        </p:nvSpPr>
        <p:spPr>
          <a:xfrm>
            <a:off x="8866207" y="5039285"/>
            <a:ext cx="8393093" cy="4922542"/>
          </a:xfrm>
          <a:custGeom>
            <a:avLst/>
            <a:gdLst/>
            <a:ahLst/>
            <a:cxnLst/>
            <a:rect l="l" t="t" r="r" b="b"/>
            <a:pathLst>
              <a:path w="8393093" h="4922542">
                <a:moveTo>
                  <a:pt x="0" y="0"/>
                </a:moveTo>
                <a:lnTo>
                  <a:pt x="8393093" y="0"/>
                </a:lnTo>
                <a:lnTo>
                  <a:pt x="8393093" y="4922543"/>
                </a:lnTo>
                <a:lnTo>
                  <a:pt x="0" y="4922543"/>
                </a:lnTo>
                <a:lnTo>
                  <a:pt x="0" y="0"/>
                </a:lnTo>
                <a:close/>
              </a:path>
            </a:pathLst>
          </a:custGeom>
          <a:blipFill>
            <a:blip r:embed="rId5"/>
            <a:stretch>
              <a:fillRect l="-8397" t="-13150" r="-8447" b="-16594"/>
            </a:stretch>
          </a:blipFill>
        </p:spPr>
        <p:txBody>
          <a:bodyPr/>
          <a:lstStyle/>
          <a:p>
            <a:endParaRPr lang="en-PH"/>
          </a:p>
        </p:txBody>
      </p:sp>
      <p:sp>
        <p:nvSpPr>
          <p:cNvPr id="7" name="Freeform 7"/>
          <p:cNvSpPr/>
          <p:nvPr/>
        </p:nvSpPr>
        <p:spPr>
          <a:xfrm rot="-3688799">
            <a:off x="7528786" y="4937243"/>
            <a:ext cx="1149969" cy="1709413"/>
          </a:xfrm>
          <a:custGeom>
            <a:avLst/>
            <a:gdLst/>
            <a:ahLst/>
            <a:cxnLst/>
            <a:rect l="l" t="t" r="r" b="b"/>
            <a:pathLst>
              <a:path w="1149969" h="1709413">
                <a:moveTo>
                  <a:pt x="0" y="0"/>
                </a:moveTo>
                <a:lnTo>
                  <a:pt x="1149969" y="0"/>
                </a:lnTo>
                <a:lnTo>
                  <a:pt x="1149969" y="1709413"/>
                </a:lnTo>
                <a:lnTo>
                  <a:pt x="0" y="1709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8" name="TextBox 8"/>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9" name="TextBox 9"/>
          <p:cNvSpPr txBox="1"/>
          <p:nvPr/>
        </p:nvSpPr>
        <p:spPr>
          <a:xfrm>
            <a:off x="337548" y="1694275"/>
            <a:ext cx="891428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Working through each procedure</a:t>
            </a:r>
          </a:p>
        </p:txBody>
      </p:sp>
      <p:sp>
        <p:nvSpPr>
          <p:cNvPr id="10" name="TextBox 10"/>
          <p:cNvSpPr txBox="1"/>
          <p:nvPr/>
        </p:nvSpPr>
        <p:spPr>
          <a:xfrm>
            <a:off x="337548" y="2354675"/>
            <a:ext cx="9339201" cy="514350"/>
          </a:xfrm>
          <a:prstGeom prst="rect">
            <a:avLst/>
          </a:prstGeom>
        </p:spPr>
        <p:txBody>
          <a:bodyPr lIns="0" tIns="0" rIns="0" bIns="0" rtlCol="0" anchor="t">
            <a:spAutoFit/>
          </a:bodyPr>
          <a:lstStyle/>
          <a:p>
            <a:pPr algn="l">
              <a:lnSpc>
                <a:spcPts val="4200"/>
              </a:lnSpc>
            </a:pPr>
            <a:r>
              <a:rPr lang="en-US" sz="3000" b="1" i="1">
                <a:solidFill>
                  <a:srgbClr val="000000"/>
                </a:solidFill>
                <a:latin typeface="Open Sans Bold Italics"/>
                <a:ea typeface="Open Sans Bold Italics"/>
                <a:cs typeface="Open Sans Bold Italics"/>
                <a:sym typeface="Open Sans Bold Italics"/>
              </a:rPr>
              <a:t>CheckGameFinished</a:t>
            </a:r>
          </a:p>
        </p:txBody>
      </p:sp>
      <p:graphicFrame>
        <p:nvGraphicFramePr>
          <p:cNvPr id="11" name="Table 11"/>
          <p:cNvGraphicFramePr>
            <a:graphicFrameLocks noGrp="1"/>
          </p:cNvGraphicFramePr>
          <p:nvPr/>
        </p:nvGraphicFramePr>
        <p:xfrm>
          <a:off x="10771217" y="2075157"/>
          <a:ext cx="1945748" cy="1804566"/>
        </p:xfrm>
        <a:graphic>
          <a:graphicData uri="http://schemas.openxmlformats.org/drawingml/2006/table">
            <a:tbl>
              <a:tblPr/>
              <a:tblGrid>
                <a:gridCol w="277964">
                  <a:extLst>
                    <a:ext uri="{9D8B030D-6E8A-4147-A177-3AD203B41FA5}">
                      <a16:colId xmlns:a16="http://schemas.microsoft.com/office/drawing/2014/main" val="20000"/>
                    </a:ext>
                  </a:extLst>
                </a:gridCol>
                <a:gridCol w="277964">
                  <a:extLst>
                    <a:ext uri="{9D8B030D-6E8A-4147-A177-3AD203B41FA5}">
                      <a16:colId xmlns:a16="http://schemas.microsoft.com/office/drawing/2014/main" val="20001"/>
                    </a:ext>
                  </a:extLst>
                </a:gridCol>
                <a:gridCol w="277964">
                  <a:extLst>
                    <a:ext uri="{9D8B030D-6E8A-4147-A177-3AD203B41FA5}">
                      <a16:colId xmlns:a16="http://schemas.microsoft.com/office/drawing/2014/main" val="20002"/>
                    </a:ext>
                  </a:extLst>
                </a:gridCol>
                <a:gridCol w="277964">
                  <a:extLst>
                    <a:ext uri="{9D8B030D-6E8A-4147-A177-3AD203B41FA5}">
                      <a16:colId xmlns:a16="http://schemas.microsoft.com/office/drawing/2014/main" val="20003"/>
                    </a:ext>
                  </a:extLst>
                </a:gridCol>
                <a:gridCol w="277964">
                  <a:extLst>
                    <a:ext uri="{9D8B030D-6E8A-4147-A177-3AD203B41FA5}">
                      <a16:colId xmlns:a16="http://schemas.microsoft.com/office/drawing/2014/main" val="20004"/>
                    </a:ext>
                  </a:extLst>
                </a:gridCol>
                <a:gridCol w="277964">
                  <a:extLst>
                    <a:ext uri="{9D8B030D-6E8A-4147-A177-3AD203B41FA5}">
                      <a16:colId xmlns:a16="http://schemas.microsoft.com/office/drawing/2014/main" val="20005"/>
                    </a:ext>
                  </a:extLst>
                </a:gridCol>
                <a:gridCol w="277964">
                  <a:extLst>
                    <a:ext uri="{9D8B030D-6E8A-4147-A177-3AD203B41FA5}">
                      <a16:colId xmlns:a16="http://schemas.microsoft.com/office/drawing/2014/main" val="20006"/>
                    </a:ext>
                  </a:extLst>
                </a:gridCol>
              </a:tblGrid>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0"/>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extLst>
                  <a:ext uri="{0D108BD9-81ED-4DB2-BD59-A6C34878D82A}">
                    <a16:rowId xmlns:a16="http://schemas.microsoft.com/office/drawing/2014/main" val="10001"/>
                  </a:ext>
                </a:extLst>
              </a:tr>
              <a:tr h="0">
                <a:tc>
                  <a:txBody>
                    <a:bodyPr/>
                    <a:lstStyle/>
                    <a:p>
                      <a:pPr algn="ctr">
                        <a:lnSpc>
                          <a:spcPts val="94"/>
                        </a:lnSpc>
                        <a:defRPr/>
                      </a:pPr>
                      <a:r>
                        <a:rPr lang="en-US" sz="100" b="1">
                          <a:solidFill>
                            <a:srgbClr val="000000"/>
                          </a:solidFill>
                          <a:latin typeface="Poppins Bold"/>
                          <a:ea typeface="Poppins Bold"/>
                          <a:cs typeface="Poppins Bold"/>
                          <a:sym typeface="Poppins Bold"/>
                        </a:rPr>
                        <a:t>X</a:t>
                      </a: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2"/>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3"/>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4"/>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5"/>
                  </a:ext>
                </a:extLst>
              </a:tr>
            </a:tbl>
          </a:graphicData>
        </a:graphic>
      </p:graphicFrame>
      <p:sp>
        <p:nvSpPr>
          <p:cNvPr id="12" name="TextBox 12"/>
          <p:cNvSpPr txBox="1"/>
          <p:nvPr/>
        </p:nvSpPr>
        <p:spPr>
          <a:xfrm>
            <a:off x="10418338" y="2046582"/>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[1]</a:t>
            </a:r>
          </a:p>
        </p:txBody>
      </p:sp>
      <p:sp>
        <p:nvSpPr>
          <p:cNvPr id="13" name="TextBox 13"/>
          <p:cNvSpPr txBox="1"/>
          <p:nvPr/>
        </p:nvSpPr>
        <p:spPr>
          <a:xfrm>
            <a:off x="10418338" y="2565327"/>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[2]</a:t>
            </a:r>
          </a:p>
        </p:txBody>
      </p:sp>
      <p:sp>
        <p:nvSpPr>
          <p:cNvPr id="14" name="TextBox 14"/>
          <p:cNvSpPr txBox="1"/>
          <p:nvPr/>
        </p:nvSpPr>
        <p:spPr>
          <a:xfrm>
            <a:off x="10418338" y="3087073"/>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[3]</a:t>
            </a:r>
          </a:p>
        </p:txBody>
      </p:sp>
      <p:sp>
        <p:nvSpPr>
          <p:cNvPr id="15" name="TextBox 15"/>
          <p:cNvSpPr txBox="1"/>
          <p:nvPr/>
        </p:nvSpPr>
        <p:spPr>
          <a:xfrm>
            <a:off x="10418338" y="354316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[4]</a:t>
            </a:r>
          </a:p>
        </p:txBody>
      </p:sp>
      <p:sp>
        <p:nvSpPr>
          <p:cNvPr id="16" name="TextBox 16"/>
          <p:cNvSpPr txBox="1"/>
          <p:nvPr/>
        </p:nvSpPr>
        <p:spPr>
          <a:xfrm>
            <a:off x="10418338" y="4064906"/>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[5]</a:t>
            </a:r>
          </a:p>
        </p:txBody>
      </p:sp>
      <p:sp>
        <p:nvSpPr>
          <p:cNvPr id="17" name="TextBox 17"/>
          <p:cNvSpPr txBox="1"/>
          <p:nvPr/>
        </p:nvSpPr>
        <p:spPr>
          <a:xfrm>
            <a:off x="10418338" y="452351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[6]</a:t>
            </a:r>
          </a:p>
        </p:txBody>
      </p:sp>
      <p:sp>
        <p:nvSpPr>
          <p:cNvPr id="18" name="TextBox 18"/>
          <p:cNvSpPr txBox="1"/>
          <p:nvPr/>
        </p:nvSpPr>
        <p:spPr>
          <a:xfrm>
            <a:off x="11043647"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[1]</a:t>
            </a:r>
          </a:p>
        </p:txBody>
      </p:sp>
      <p:sp>
        <p:nvSpPr>
          <p:cNvPr id="19" name="TextBox 19"/>
          <p:cNvSpPr txBox="1"/>
          <p:nvPr/>
        </p:nvSpPr>
        <p:spPr>
          <a:xfrm>
            <a:off x="12064928"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[2]</a:t>
            </a:r>
          </a:p>
        </p:txBody>
      </p:sp>
      <p:sp>
        <p:nvSpPr>
          <p:cNvPr id="20" name="TextBox 20"/>
          <p:cNvSpPr txBox="1"/>
          <p:nvPr/>
        </p:nvSpPr>
        <p:spPr>
          <a:xfrm>
            <a:off x="13087103"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[3]</a:t>
            </a:r>
          </a:p>
        </p:txBody>
      </p:sp>
      <p:sp>
        <p:nvSpPr>
          <p:cNvPr id="21" name="TextBox 21"/>
          <p:cNvSpPr txBox="1"/>
          <p:nvPr/>
        </p:nvSpPr>
        <p:spPr>
          <a:xfrm>
            <a:off x="14142715"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[4]</a:t>
            </a:r>
          </a:p>
        </p:txBody>
      </p:sp>
      <p:sp>
        <p:nvSpPr>
          <p:cNvPr id="22" name="TextBox 22"/>
          <p:cNvSpPr txBox="1"/>
          <p:nvPr/>
        </p:nvSpPr>
        <p:spPr>
          <a:xfrm>
            <a:off x="15196460"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[5]</a:t>
            </a:r>
          </a:p>
        </p:txBody>
      </p:sp>
      <p:sp>
        <p:nvSpPr>
          <p:cNvPr id="23" name="TextBox 23"/>
          <p:cNvSpPr txBox="1"/>
          <p:nvPr/>
        </p:nvSpPr>
        <p:spPr>
          <a:xfrm>
            <a:off x="16218636"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[6]</a:t>
            </a:r>
          </a:p>
        </p:txBody>
      </p:sp>
      <p:sp>
        <p:nvSpPr>
          <p:cNvPr id="24" name="TextBox 24"/>
          <p:cNvSpPr txBox="1"/>
          <p:nvPr/>
        </p:nvSpPr>
        <p:spPr>
          <a:xfrm>
            <a:off x="17240811"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[7]</a:t>
            </a:r>
          </a:p>
        </p:txBody>
      </p:sp>
      <p:sp>
        <p:nvSpPr>
          <p:cNvPr id="25" name="TextBox 25"/>
          <p:cNvSpPr txBox="1"/>
          <p:nvPr/>
        </p:nvSpPr>
        <p:spPr>
          <a:xfrm>
            <a:off x="11043647" y="3087073"/>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26" name="TextBox 26"/>
          <p:cNvSpPr txBox="1"/>
          <p:nvPr/>
        </p:nvSpPr>
        <p:spPr>
          <a:xfrm>
            <a:off x="11043647" y="354316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27" name="TextBox 27"/>
          <p:cNvSpPr txBox="1"/>
          <p:nvPr/>
        </p:nvSpPr>
        <p:spPr>
          <a:xfrm>
            <a:off x="11043647" y="4064906"/>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28" name="TextBox 28"/>
          <p:cNvSpPr txBox="1"/>
          <p:nvPr/>
        </p:nvSpPr>
        <p:spPr>
          <a:xfrm>
            <a:off x="11043647" y="452351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29" name="TextBox 29"/>
          <p:cNvSpPr txBox="1"/>
          <p:nvPr/>
        </p:nvSpPr>
        <p:spPr>
          <a:xfrm>
            <a:off x="14106732" y="2565327"/>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30" name="TextBox 30"/>
          <p:cNvSpPr txBox="1"/>
          <p:nvPr/>
        </p:nvSpPr>
        <p:spPr>
          <a:xfrm>
            <a:off x="13087103" y="306793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31" name="TextBox 31"/>
          <p:cNvSpPr txBox="1"/>
          <p:nvPr/>
        </p:nvSpPr>
        <p:spPr>
          <a:xfrm>
            <a:off x="13087103" y="3589683"/>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32" name="TextBox 32"/>
          <p:cNvSpPr txBox="1"/>
          <p:nvPr/>
        </p:nvSpPr>
        <p:spPr>
          <a:xfrm>
            <a:off x="13087103" y="4048287"/>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33" name="TextBox 33"/>
          <p:cNvSpPr txBox="1"/>
          <p:nvPr/>
        </p:nvSpPr>
        <p:spPr>
          <a:xfrm>
            <a:off x="12065375" y="309950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34" name="TextBox 34"/>
          <p:cNvSpPr txBox="1"/>
          <p:nvPr/>
        </p:nvSpPr>
        <p:spPr>
          <a:xfrm>
            <a:off x="12065375" y="3621254"/>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35" name="TextBox 35"/>
          <p:cNvSpPr txBox="1"/>
          <p:nvPr/>
        </p:nvSpPr>
        <p:spPr>
          <a:xfrm>
            <a:off x="12065375" y="407985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36" name="TextBox 36"/>
          <p:cNvSpPr txBox="1"/>
          <p:nvPr/>
        </p:nvSpPr>
        <p:spPr>
          <a:xfrm>
            <a:off x="12065375" y="452351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37" name="TextBox 37"/>
          <p:cNvSpPr txBox="1"/>
          <p:nvPr/>
        </p:nvSpPr>
        <p:spPr>
          <a:xfrm>
            <a:off x="13087103" y="452351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38" name="TextBox 38"/>
          <p:cNvSpPr txBox="1"/>
          <p:nvPr/>
        </p:nvSpPr>
        <p:spPr>
          <a:xfrm>
            <a:off x="14152463" y="452351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39" name="TextBox 39"/>
          <p:cNvSpPr txBox="1"/>
          <p:nvPr/>
        </p:nvSpPr>
        <p:spPr>
          <a:xfrm>
            <a:off x="14106732" y="3592200"/>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40" name="TextBox 40"/>
          <p:cNvSpPr txBox="1"/>
          <p:nvPr/>
        </p:nvSpPr>
        <p:spPr>
          <a:xfrm>
            <a:off x="14106732" y="4048287"/>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41" name="TextBox 41"/>
          <p:cNvSpPr txBox="1"/>
          <p:nvPr/>
        </p:nvSpPr>
        <p:spPr>
          <a:xfrm>
            <a:off x="13062754" y="2576363"/>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42" name="TextBox 42"/>
          <p:cNvSpPr txBox="1"/>
          <p:nvPr/>
        </p:nvSpPr>
        <p:spPr>
          <a:xfrm>
            <a:off x="15196460" y="314107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43" name="TextBox 43"/>
          <p:cNvSpPr txBox="1"/>
          <p:nvPr/>
        </p:nvSpPr>
        <p:spPr>
          <a:xfrm>
            <a:off x="15196460" y="359967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44" name="TextBox 44"/>
          <p:cNvSpPr txBox="1"/>
          <p:nvPr/>
        </p:nvSpPr>
        <p:spPr>
          <a:xfrm>
            <a:off x="15196460" y="404332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45" name="TextBox 45"/>
          <p:cNvSpPr txBox="1"/>
          <p:nvPr/>
        </p:nvSpPr>
        <p:spPr>
          <a:xfrm>
            <a:off x="15196460" y="449979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46" name="TextBox 46"/>
          <p:cNvSpPr txBox="1"/>
          <p:nvPr/>
        </p:nvSpPr>
        <p:spPr>
          <a:xfrm>
            <a:off x="16216089" y="4064906"/>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47" name="TextBox 47"/>
          <p:cNvSpPr txBox="1"/>
          <p:nvPr/>
        </p:nvSpPr>
        <p:spPr>
          <a:xfrm>
            <a:off x="16244664" y="449979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48" name="TextBox 48"/>
          <p:cNvSpPr txBox="1"/>
          <p:nvPr/>
        </p:nvSpPr>
        <p:spPr>
          <a:xfrm>
            <a:off x="12065375" y="2576363"/>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49" name="TextBox 49"/>
          <p:cNvSpPr txBox="1"/>
          <p:nvPr/>
        </p:nvSpPr>
        <p:spPr>
          <a:xfrm>
            <a:off x="11045746" y="2576363"/>
            <a:ext cx="352879" cy="305900"/>
          </a:xfrm>
          <a:prstGeom prst="rect">
            <a:avLst/>
          </a:prstGeom>
        </p:spPr>
        <p:txBody>
          <a:bodyPr lIns="0" tIns="0" rIns="0" bIns="0" rtlCol="0" anchor="t">
            <a:spAutoFit/>
          </a:bodyPr>
          <a:lstStyle/>
          <a:p>
            <a:pPr algn="ctr">
              <a:lnSpc>
                <a:spcPts val="2564"/>
              </a:lnSpc>
            </a:pPr>
            <a:r>
              <a:rPr lang="en-US" sz="1831" b="1">
                <a:solidFill>
                  <a:srgbClr val="5E17EB"/>
                </a:solidFill>
                <a:latin typeface="Open Sans Bold"/>
                <a:ea typeface="Open Sans Bold"/>
                <a:cs typeface="Open Sans Bold"/>
                <a:sym typeface="Open Sans Bold"/>
              </a:rPr>
              <a:t>X</a:t>
            </a:r>
          </a:p>
        </p:txBody>
      </p:sp>
      <p:sp>
        <p:nvSpPr>
          <p:cNvPr id="50" name="TextBox 50"/>
          <p:cNvSpPr txBox="1"/>
          <p:nvPr/>
        </p:nvSpPr>
        <p:spPr>
          <a:xfrm>
            <a:off x="14106732" y="306793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TextBox 4"/>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13.1 Data Types </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6" name="Group 6"/>
          <p:cNvGrpSpPr/>
          <p:nvPr/>
        </p:nvGrpSpPr>
        <p:grpSpPr>
          <a:xfrm>
            <a:off x="643518" y="9517345"/>
            <a:ext cx="7645872" cy="611468"/>
            <a:chOff x="0" y="0"/>
            <a:chExt cx="2013728" cy="161045"/>
          </a:xfrm>
        </p:grpSpPr>
        <p:sp>
          <p:nvSpPr>
            <p:cNvPr id="7" name="Freeform 7"/>
            <p:cNvSpPr/>
            <p:nvPr/>
          </p:nvSpPr>
          <p:spPr>
            <a:xfrm>
              <a:off x="0" y="0"/>
              <a:ext cx="2013728" cy="161045"/>
            </a:xfrm>
            <a:custGeom>
              <a:avLst/>
              <a:gdLst/>
              <a:ahLst/>
              <a:cxnLst/>
              <a:rect l="l" t="t" r="r" b="b"/>
              <a:pathLst>
                <a:path w="2013728" h="161045">
                  <a:moveTo>
                    <a:pt x="51641" y="0"/>
                  </a:moveTo>
                  <a:lnTo>
                    <a:pt x="1962087" y="0"/>
                  </a:lnTo>
                  <a:cubicBezTo>
                    <a:pt x="1975783" y="0"/>
                    <a:pt x="1988918" y="5441"/>
                    <a:pt x="1998602" y="15125"/>
                  </a:cubicBezTo>
                  <a:cubicBezTo>
                    <a:pt x="2008287" y="24810"/>
                    <a:pt x="2013728" y="37945"/>
                    <a:pt x="2013728" y="51641"/>
                  </a:cubicBezTo>
                  <a:lnTo>
                    <a:pt x="2013728" y="109404"/>
                  </a:lnTo>
                  <a:cubicBezTo>
                    <a:pt x="2013728" y="137925"/>
                    <a:pt x="1990607" y="161045"/>
                    <a:pt x="1962087" y="161045"/>
                  </a:cubicBezTo>
                  <a:lnTo>
                    <a:pt x="51641" y="161045"/>
                  </a:lnTo>
                  <a:cubicBezTo>
                    <a:pt x="37945" y="161045"/>
                    <a:pt x="24810" y="155604"/>
                    <a:pt x="15125" y="145920"/>
                  </a:cubicBezTo>
                  <a:cubicBezTo>
                    <a:pt x="5441" y="136235"/>
                    <a:pt x="0" y="123100"/>
                    <a:pt x="0" y="109404"/>
                  </a:cubicBezTo>
                  <a:lnTo>
                    <a:pt x="0" y="51641"/>
                  </a:lnTo>
                  <a:cubicBezTo>
                    <a:pt x="0" y="37945"/>
                    <a:pt x="5441" y="24810"/>
                    <a:pt x="15125" y="15125"/>
                  </a:cubicBezTo>
                  <a:cubicBezTo>
                    <a:pt x="24810" y="5441"/>
                    <a:pt x="37945" y="0"/>
                    <a:pt x="51641"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8" name="TextBox 8"/>
            <p:cNvSpPr txBox="1"/>
            <p:nvPr/>
          </p:nvSpPr>
          <p:spPr>
            <a:xfrm>
              <a:off x="0" y="-28575"/>
              <a:ext cx="2013728" cy="189620"/>
            </a:xfrm>
            <a:prstGeom prst="rect">
              <a:avLst/>
            </a:prstGeom>
          </p:spPr>
          <p:txBody>
            <a:bodyPr lIns="50800" tIns="50800" rIns="50800" bIns="50800" rtlCol="0" anchor="ctr"/>
            <a:lstStyle/>
            <a:p>
              <a:pPr algn="ctr">
                <a:lnSpc>
                  <a:spcPts val="2595"/>
                </a:lnSpc>
              </a:pPr>
              <a:endParaRPr/>
            </a:p>
          </p:txBody>
        </p:sp>
      </p:grpSp>
      <p:grpSp>
        <p:nvGrpSpPr>
          <p:cNvPr id="9" name="Group 9"/>
          <p:cNvGrpSpPr/>
          <p:nvPr/>
        </p:nvGrpSpPr>
        <p:grpSpPr>
          <a:xfrm>
            <a:off x="9676750" y="9517345"/>
            <a:ext cx="7645872" cy="611468"/>
            <a:chOff x="0" y="0"/>
            <a:chExt cx="2013728" cy="161045"/>
          </a:xfrm>
        </p:grpSpPr>
        <p:sp>
          <p:nvSpPr>
            <p:cNvPr id="10" name="Freeform 10"/>
            <p:cNvSpPr/>
            <p:nvPr/>
          </p:nvSpPr>
          <p:spPr>
            <a:xfrm>
              <a:off x="0" y="0"/>
              <a:ext cx="2013728" cy="161045"/>
            </a:xfrm>
            <a:custGeom>
              <a:avLst/>
              <a:gdLst/>
              <a:ahLst/>
              <a:cxnLst/>
              <a:rect l="l" t="t" r="r" b="b"/>
              <a:pathLst>
                <a:path w="2013728" h="161045">
                  <a:moveTo>
                    <a:pt x="51641" y="0"/>
                  </a:moveTo>
                  <a:lnTo>
                    <a:pt x="1962087" y="0"/>
                  </a:lnTo>
                  <a:cubicBezTo>
                    <a:pt x="1975783" y="0"/>
                    <a:pt x="1988918" y="5441"/>
                    <a:pt x="1998602" y="15125"/>
                  </a:cubicBezTo>
                  <a:cubicBezTo>
                    <a:pt x="2008287" y="24810"/>
                    <a:pt x="2013728" y="37945"/>
                    <a:pt x="2013728" y="51641"/>
                  </a:cubicBezTo>
                  <a:lnTo>
                    <a:pt x="2013728" y="109404"/>
                  </a:lnTo>
                  <a:cubicBezTo>
                    <a:pt x="2013728" y="137925"/>
                    <a:pt x="1990607" y="161045"/>
                    <a:pt x="1962087" y="161045"/>
                  </a:cubicBezTo>
                  <a:lnTo>
                    <a:pt x="51641" y="161045"/>
                  </a:lnTo>
                  <a:cubicBezTo>
                    <a:pt x="37945" y="161045"/>
                    <a:pt x="24810" y="155604"/>
                    <a:pt x="15125" y="145920"/>
                  </a:cubicBezTo>
                  <a:cubicBezTo>
                    <a:pt x="5441" y="136235"/>
                    <a:pt x="0" y="123100"/>
                    <a:pt x="0" y="109404"/>
                  </a:cubicBezTo>
                  <a:lnTo>
                    <a:pt x="0" y="51641"/>
                  </a:lnTo>
                  <a:cubicBezTo>
                    <a:pt x="0" y="37945"/>
                    <a:pt x="5441" y="24810"/>
                    <a:pt x="15125" y="15125"/>
                  </a:cubicBezTo>
                  <a:cubicBezTo>
                    <a:pt x="24810" y="5441"/>
                    <a:pt x="37945" y="0"/>
                    <a:pt x="51641" y="0"/>
                  </a:cubicBezTo>
                  <a:close/>
                </a:path>
              </a:pathLst>
            </a:custGeom>
            <a:gradFill rotWithShape="1">
              <a:gsLst>
                <a:gs pos="0">
                  <a:srgbClr val="004AAD">
                    <a:alpha val="13000"/>
                  </a:srgbClr>
                </a:gs>
                <a:gs pos="100000">
                  <a:srgbClr val="CB6CE6">
                    <a:alpha val="13000"/>
                  </a:srgbClr>
                </a:gs>
              </a:gsLst>
              <a:lin ang="0"/>
            </a:gradFill>
          </p:spPr>
          <p:txBody>
            <a:bodyPr/>
            <a:lstStyle/>
            <a:p>
              <a:endParaRPr lang="en-PH"/>
            </a:p>
          </p:txBody>
        </p:sp>
        <p:sp>
          <p:nvSpPr>
            <p:cNvPr id="11" name="TextBox 11"/>
            <p:cNvSpPr txBox="1"/>
            <p:nvPr/>
          </p:nvSpPr>
          <p:spPr>
            <a:xfrm>
              <a:off x="0" y="-28575"/>
              <a:ext cx="2013728" cy="189620"/>
            </a:xfrm>
            <a:prstGeom prst="rect">
              <a:avLst/>
            </a:prstGeom>
          </p:spPr>
          <p:txBody>
            <a:bodyPr lIns="50800" tIns="50800" rIns="50800" bIns="50800" rtlCol="0" anchor="ctr"/>
            <a:lstStyle/>
            <a:p>
              <a:pPr algn="ctr">
                <a:lnSpc>
                  <a:spcPts val="2595"/>
                </a:lnSpc>
              </a:pPr>
              <a:endParaRPr/>
            </a:p>
          </p:txBody>
        </p:sp>
      </p:grpSp>
      <p:graphicFrame>
        <p:nvGraphicFramePr>
          <p:cNvPr id="12" name="Table 12"/>
          <p:cNvGraphicFramePr>
            <a:graphicFrameLocks noGrp="1"/>
          </p:cNvGraphicFramePr>
          <p:nvPr/>
        </p:nvGraphicFramePr>
        <p:xfrm>
          <a:off x="5070615" y="3971302"/>
          <a:ext cx="7315200" cy="533399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911225">
                <a:tc>
                  <a:txBody>
                    <a:bodyPr/>
                    <a:lstStyle/>
                    <a:p>
                      <a:pPr algn="ctr">
                        <a:lnSpc>
                          <a:spcPts val="2659"/>
                        </a:lnSpc>
                        <a:defRPr/>
                      </a:pPr>
                      <a:r>
                        <a:rPr lang="en-US" sz="1899">
                          <a:solidFill>
                            <a:srgbClr val="000000"/>
                          </a:solidFill>
                          <a:latin typeface="Open Sans"/>
                          <a:ea typeface="Open Sans"/>
                          <a:cs typeface="Open Sans"/>
                          <a:sym typeface="Open Sans"/>
                        </a:rPr>
                        <a:t>Data Types</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2659"/>
                        </a:lnSpc>
                        <a:defRPr/>
                      </a:pPr>
                      <a:r>
                        <a:rPr lang="en-US" sz="1899" b="1">
                          <a:solidFill>
                            <a:srgbClr val="000000"/>
                          </a:solidFill>
                          <a:latin typeface="Open Sans Bold"/>
                          <a:ea typeface="Open Sans Bold"/>
                          <a:cs typeface="Open Sans Bold"/>
                          <a:sym typeface="Open Sans Bold"/>
                        </a:rPr>
                        <a:t>What it represents</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extLst>
                  <a:ext uri="{0D108BD9-81ED-4DB2-BD59-A6C34878D82A}">
                    <a16:rowId xmlns:a16="http://schemas.microsoft.com/office/drawing/2014/main" val="10000"/>
                  </a:ext>
                </a:extLst>
              </a:tr>
              <a:tr h="911225">
                <a:tc>
                  <a:txBody>
                    <a:bodyPr/>
                    <a:lstStyle/>
                    <a:p>
                      <a:pPr algn="ctr">
                        <a:lnSpc>
                          <a:spcPts val="2659"/>
                        </a:lnSpc>
                        <a:defRPr/>
                      </a:pPr>
                      <a:r>
                        <a:rPr lang="en-US" sz="1899">
                          <a:solidFill>
                            <a:srgbClr val="000000"/>
                          </a:solidFill>
                          <a:latin typeface="Open Sans"/>
                          <a:ea typeface="Open Sans"/>
                          <a:cs typeface="Open Sans"/>
                          <a:sym typeface="Open Sans"/>
                        </a:rPr>
                        <a:t>INTEGER</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tc>
                  <a:txBody>
                    <a:bodyPr/>
                    <a:lstStyle/>
                    <a:p>
                      <a:pPr algn="ctr">
                        <a:lnSpc>
                          <a:spcPts val="2659"/>
                        </a:lnSpc>
                        <a:defRPr/>
                      </a:pPr>
                      <a:r>
                        <a:rPr lang="en-US" sz="1899">
                          <a:solidFill>
                            <a:srgbClr val="000000"/>
                          </a:solidFill>
                          <a:latin typeface="Open Sans"/>
                          <a:ea typeface="Open Sans"/>
                          <a:cs typeface="Open Sans"/>
                          <a:sym typeface="Open Sans"/>
                        </a:rPr>
                        <a:t>Whole Number</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1"/>
                  </a:ext>
                </a:extLst>
              </a:tr>
              <a:tr h="1300162">
                <a:tc>
                  <a:txBody>
                    <a:bodyPr/>
                    <a:lstStyle/>
                    <a:p>
                      <a:pPr algn="ctr">
                        <a:lnSpc>
                          <a:spcPts val="2659"/>
                        </a:lnSpc>
                        <a:defRPr/>
                      </a:pPr>
                      <a:r>
                        <a:rPr lang="en-US" sz="1899">
                          <a:solidFill>
                            <a:srgbClr val="000000"/>
                          </a:solidFill>
                          <a:latin typeface="Open Sans"/>
                          <a:ea typeface="Open Sans"/>
                          <a:cs typeface="Open Sans"/>
                          <a:sym typeface="Open Sans"/>
                        </a:rPr>
                        <a:t>REAL</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tc>
                  <a:txBody>
                    <a:bodyPr/>
                    <a:lstStyle/>
                    <a:p>
                      <a:pPr algn="ctr">
                        <a:lnSpc>
                          <a:spcPts val="2659"/>
                        </a:lnSpc>
                        <a:defRPr/>
                      </a:pPr>
                      <a:r>
                        <a:rPr lang="en-US" sz="1899">
                          <a:solidFill>
                            <a:srgbClr val="000000"/>
                          </a:solidFill>
                          <a:latin typeface="Open Sans"/>
                          <a:ea typeface="Open Sans"/>
                          <a:cs typeface="Open Sans"/>
                          <a:sym typeface="Open Sans"/>
                        </a:rPr>
                        <a:t>Number with a decimal point</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2"/>
                  </a:ext>
                </a:extLst>
              </a:tr>
              <a:tr h="1300162">
                <a:tc>
                  <a:txBody>
                    <a:bodyPr/>
                    <a:lstStyle/>
                    <a:p>
                      <a:pPr algn="ctr">
                        <a:lnSpc>
                          <a:spcPts val="2659"/>
                        </a:lnSpc>
                        <a:defRPr/>
                      </a:pPr>
                      <a:r>
                        <a:rPr lang="en-US" sz="1899">
                          <a:solidFill>
                            <a:srgbClr val="000000"/>
                          </a:solidFill>
                          <a:latin typeface="Open Sans"/>
                          <a:ea typeface="Open Sans"/>
                          <a:cs typeface="Open Sans"/>
                          <a:sym typeface="Open Sans"/>
                        </a:rPr>
                        <a:t>BOOLEAN</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tc>
                  <a:txBody>
                    <a:bodyPr/>
                    <a:lstStyle/>
                    <a:p>
                      <a:pPr algn="ctr">
                        <a:lnSpc>
                          <a:spcPts val="2659"/>
                        </a:lnSpc>
                        <a:defRPr/>
                      </a:pPr>
                      <a:r>
                        <a:rPr lang="en-US" sz="1899">
                          <a:solidFill>
                            <a:srgbClr val="000000"/>
                          </a:solidFill>
                          <a:latin typeface="Open Sans"/>
                          <a:ea typeface="Open Sans"/>
                          <a:cs typeface="Open Sans"/>
                          <a:sym typeface="Open Sans"/>
                        </a:rPr>
                        <a:t>Conditions that are either TRUE or FALSE</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3"/>
                  </a:ext>
                </a:extLst>
              </a:tr>
              <a:tr h="911225">
                <a:tc>
                  <a:txBody>
                    <a:bodyPr/>
                    <a:lstStyle/>
                    <a:p>
                      <a:pPr algn="ctr">
                        <a:lnSpc>
                          <a:spcPts val="2659"/>
                        </a:lnSpc>
                        <a:defRPr/>
                      </a:pPr>
                      <a:r>
                        <a:rPr lang="en-US" sz="1899">
                          <a:solidFill>
                            <a:srgbClr val="000000"/>
                          </a:solidFill>
                          <a:latin typeface="Open Sans"/>
                          <a:ea typeface="Open Sans"/>
                          <a:cs typeface="Open Sans"/>
                          <a:sym typeface="Open Sans"/>
                        </a:rPr>
                        <a:t>CHAR</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tc>
                  <a:txBody>
                    <a:bodyPr/>
                    <a:lstStyle/>
                    <a:p>
                      <a:pPr algn="ctr">
                        <a:lnSpc>
                          <a:spcPts val="2659"/>
                        </a:lnSpc>
                        <a:defRPr/>
                      </a:pPr>
                      <a:r>
                        <a:rPr lang="en-US" sz="1899">
                          <a:solidFill>
                            <a:srgbClr val="000000"/>
                          </a:solidFill>
                          <a:latin typeface="Open Sans"/>
                          <a:ea typeface="Open Sans"/>
                          <a:cs typeface="Open Sans"/>
                          <a:sym typeface="Open Sans"/>
                        </a:rPr>
                        <a:t>Single Character</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4"/>
                  </a:ext>
                </a:extLst>
              </a:tr>
            </a:tbl>
          </a:graphicData>
        </a:graphic>
      </p:graphicFrame>
      <p:sp>
        <p:nvSpPr>
          <p:cNvPr id="13" name="TextBox 13"/>
          <p:cNvSpPr txBox="1"/>
          <p:nvPr/>
        </p:nvSpPr>
        <p:spPr>
          <a:xfrm>
            <a:off x="384809" y="1938701"/>
            <a:ext cx="886702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Primitive data types </a:t>
            </a:r>
          </a:p>
        </p:txBody>
      </p:sp>
      <p:sp>
        <p:nvSpPr>
          <p:cNvPr id="14" name="TextBox 14"/>
          <p:cNvSpPr txBox="1"/>
          <p:nvPr/>
        </p:nvSpPr>
        <p:spPr>
          <a:xfrm>
            <a:off x="384809" y="2694896"/>
            <a:ext cx="17197652"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primitive data type is a basic data type provided by a programming language that is directly supported by the underlying hardware, such as:</a:t>
            </a:r>
          </a:p>
        </p:txBody>
      </p:sp>
      <p:sp>
        <p:nvSpPr>
          <p:cNvPr id="15" name="TextBox 15"/>
          <p:cNvSpPr txBox="1"/>
          <p:nvPr/>
        </p:nvSpPr>
        <p:spPr>
          <a:xfrm>
            <a:off x="1874878" y="9394454"/>
            <a:ext cx="5502075"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Primitive data types</a:t>
            </a:r>
          </a:p>
        </p:txBody>
      </p:sp>
      <p:sp>
        <p:nvSpPr>
          <p:cNvPr id="16" name="TextBox 16"/>
          <p:cNvSpPr txBox="1"/>
          <p:nvPr/>
        </p:nvSpPr>
        <p:spPr>
          <a:xfrm>
            <a:off x="10798541" y="9394454"/>
            <a:ext cx="5402289" cy="657225"/>
          </a:xfrm>
          <a:prstGeom prst="rect">
            <a:avLst/>
          </a:prstGeom>
        </p:spPr>
        <p:txBody>
          <a:bodyPr lIns="0" tIns="0" rIns="0" bIns="0" rtlCol="0" anchor="t">
            <a:spAutoFit/>
          </a:bodyPr>
          <a:lstStyle/>
          <a:p>
            <a:pPr algn="ctr">
              <a:lnSpc>
                <a:spcPts val="5400"/>
              </a:lnSpc>
            </a:pPr>
            <a:r>
              <a:rPr lang="en-US" sz="3000">
                <a:solidFill>
                  <a:srgbClr val="FFFFFF">
                    <a:alpha val="12941"/>
                  </a:srgbClr>
                </a:solidFill>
                <a:latin typeface="Poppins"/>
                <a:ea typeface="Poppins"/>
                <a:cs typeface="Poppins"/>
                <a:sym typeface="Poppins"/>
              </a:rPr>
              <a:t>Further data types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a:off x="337548" y="2989900"/>
            <a:ext cx="7624716" cy="3164779"/>
          </a:xfrm>
          <a:custGeom>
            <a:avLst/>
            <a:gdLst/>
            <a:ahLst/>
            <a:cxnLst/>
            <a:rect l="l" t="t" r="r" b="b"/>
            <a:pathLst>
              <a:path w="7624716" h="3164779">
                <a:moveTo>
                  <a:pt x="0" y="0"/>
                </a:moveTo>
                <a:lnTo>
                  <a:pt x="7624716" y="0"/>
                </a:lnTo>
                <a:lnTo>
                  <a:pt x="7624716" y="3164779"/>
                </a:lnTo>
                <a:lnTo>
                  <a:pt x="0" y="3164779"/>
                </a:lnTo>
                <a:lnTo>
                  <a:pt x="0" y="0"/>
                </a:lnTo>
                <a:close/>
              </a:path>
            </a:pathLst>
          </a:custGeom>
          <a:blipFill>
            <a:blip r:embed="rId4"/>
            <a:stretch>
              <a:fillRect l="-7830" t="-18865" r="-7830" b="-21739"/>
            </a:stretch>
          </a:blipFill>
        </p:spPr>
        <p:txBody>
          <a:bodyPr/>
          <a:lstStyle/>
          <a:p>
            <a:endParaRPr lang="en-PH"/>
          </a:p>
        </p:txBody>
      </p:sp>
      <p:graphicFrame>
        <p:nvGraphicFramePr>
          <p:cNvPr id="6" name="Table 6"/>
          <p:cNvGraphicFramePr>
            <a:graphicFrameLocks noGrp="1"/>
          </p:cNvGraphicFramePr>
          <p:nvPr/>
        </p:nvGraphicFramePr>
        <p:xfrm>
          <a:off x="10771217" y="2075157"/>
          <a:ext cx="1945748" cy="1804566"/>
        </p:xfrm>
        <a:graphic>
          <a:graphicData uri="http://schemas.openxmlformats.org/drawingml/2006/table">
            <a:tbl>
              <a:tblPr/>
              <a:tblGrid>
                <a:gridCol w="277964">
                  <a:extLst>
                    <a:ext uri="{9D8B030D-6E8A-4147-A177-3AD203B41FA5}">
                      <a16:colId xmlns:a16="http://schemas.microsoft.com/office/drawing/2014/main" val="20000"/>
                    </a:ext>
                  </a:extLst>
                </a:gridCol>
                <a:gridCol w="277964">
                  <a:extLst>
                    <a:ext uri="{9D8B030D-6E8A-4147-A177-3AD203B41FA5}">
                      <a16:colId xmlns:a16="http://schemas.microsoft.com/office/drawing/2014/main" val="20001"/>
                    </a:ext>
                  </a:extLst>
                </a:gridCol>
                <a:gridCol w="277964">
                  <a:extLst>
                    <a:ext uri="{9D8B030D-6E8A-4147-A177-3AD203B41FA5}">
                      <a16:colId xmlns:a16="http://schemas.microsoft.com/office/drawing/2014/main" val="20002"/>
                    </a:ext>
                  </a:extLst>
                </a:gridCol>
                <a:gridCol w="277964">
                  <a:extLst>
                    <a:ext uri="{9D8B030D-6E8A-4147-A177-3AD203B41FA5}">
                      <a16:colId xmlns:a16="http://schemas.microsoft.com/office/drawing/2014/main" val="20003"/>
                    </a:ext>
                  </a:extLst>
                </a:gridCol>
                <a:gridCol w="277964">
                  <a:extLst>
                    <a:ext uri="{9D8B030D-6E8A-4147-A177-3AD203B41FA5}">
                      <a16:colId xmlns:a16="http://schemas.microsoft.com/office/drawing/2014/main" val="20004"/>
                    </a:ext>
                  </a:extLst>
                </a:gridCol>
                <a:gridCol w="277964">
                  <a:extLst>
                    <a:ext uri="{9D8B030D-6E8A-4147-A177-3AD203B41FA5}">
                      <a16:colId xmlns:a16="http://schemas.microsoft.com/office/drawing/2014/main" val="20005"/>
                    </a:ext>
                  </a:extLst>
                </a:gridCol>
                <a:gridCol w="277964">
                  <a:extLst>
                    <a:ext uri="{9D8B030D-6E8A-4147-A177-3AD203B41FA5}">
                      <a16:colId xmlns:a16="http://schemas.microsoft.com/office/drawing/2014/main" val="20006"/>
                    </a:ext>
                  </a:extLst>
                </a:gridCol>
              </a:tblGrid>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0"/>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1"/>
                  </a:ext>
                </a:extLst>
              </a:tr>
              <a:tr h="0">
                <a:tc>
                  <a:txBody>
                    <a:bodyPr/>
                    <a:lstStyle/>
                    <a:p>
                      <a:pPr algn="ctr">
                        <a:lnSpc>
                          <a:spcPts val="94"/>
                        </a:lnSpc>
                        <a:defRPr/>
                      </a:pPr>
                      <a:r>
                        <a:rPr lang="en-US" sz="100" b="1">
                          <a:solidFill>
                            <a:srgbClr val="000000"/>
                          </a:solidFill>
                          <a:latin typeface="Poppins Bold"/>
                          <a:ea typeface="Poppins Bold"/>
                          <a:cs typeface="Poppins Bold"/>
                          <a:sym typeface="Poppins Bold"/>
                        </a:rPr>
                        <a:t>X</a:t>
                      </a: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2"/>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3"/>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4"/>
                  </a:ext>
                </a:extLst>
              </a:tr>
              <a:tr h="0">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94"/>
                        </a:lnSpc>
                        <a:defRPr/>
                      </a:pPr>
                      <a:endParaRPr lang="en-US" sz="1100"/>
                    </a:p>
                  </a:txBody>
                  <a:tcPr marL="126282" marR="126282" marT="126282" marB="126282"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5"/>
                  </a:ext>
                </a:extLst>
              </a:tr>
            </a:tbl>
          </a:graphicData>
        </a:graphic>
      </p:graphicFrame>
      <p:sp>
        <p:nvSpPr>
          <p:cNvPr id="7" name="Freeform 7"/>
          <p:cNvSpPr/>
          <p:nvPr/>
        </p:nvSpPr>
        <p:spPr>
          <a:xfrm>
            <a:off x="8707867" y="5478721"/>
            <a:ext cx="8319254" cy="4752259"/>
          </a:xfrm>
          <a:custGeom>
            <a:avLst/>
            <a:gdLst/>
            <a:ahLst/>
            <a:cxnLst/>
            <a:rect l="l" t="t" r="r" b="b"/>
            <a:pathLst>
              <a:path w="8319254" h="4752259">
                <a:moveTo>
                  <a:pt x="0" y="0"/>
                </a:moveTo>
                <a:lnTo>
                  <a:pt x="8319254" y="0"/>
                </a:lnTo>
                <a:lnTo>
                  <a:pt x="8319254" y="4752259"/>
                </a:lnTo>
                <a:lnTo>
                  <a:pt x="0" y="4752259"/>
                </a:lnTo>
                <a:lnTo>
                  <a:pt x="0" y="0"/>
                </a:lnTo>
                <a:close/>
              </a:path>
            </a:pathLst>
          </a:custGeom>
          <a:blipFill>
            <a:blip r:embed="rId5"/>
            <a:stretch>
              <a:fillRect l="-8456" t="-15719" r="-7658" b="-13695"/>
            </a:stretch>
          </a:blipFill>
        </p:spPr>
        <p:txBody>
          <a:bodyPr/>
          <a:lstStyle/>
          <a:p>
            <a:endParaRPr lang="en-PH"/>
          </a:p>
        </p:txBody>
      </p:sp>
      <p:sp>
        <p:nvSpPr>
          <p:cNvPr id="8" name="Freeform 8"/>
          <p:cNvSpPr/>
          <p:nvPr/>
        </p:nvSpPr>
        <p:spPr>
          <a:xfrm rot="-4295037">
            <a:off x="7555372" y="4650679"/>
            <a:ext cx="1149969" cy="1709413"/>
          </a:xfrm>
          <a:custGeom>
            <a:avLst/>
            <a:gdLst/>
            <a:ahLst/>
            <a:cxnLst/>
            <a:rect l="l" t="t" r="r" b="b"/>
            <a:pathLst>
              <a:path w="1149969" h="1709413">
                <a:moveTo>
                  <a:pt x="0" y="0"/>
                </a:moveTo>
                <a:lnTo>
                  <a:pt x="1149969" y="0"/>
                </a:lnTo>
                <a:lnTo>
                  <a:pt x="1149969" y="1709413"/>
                </a:lnTo>
                <a:lnTo>
                  <a:pt x="0" y="1709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9" name="TextBox 9"/>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10" name="TextBox 10"/>
          <p:cNvSpPr txBox="1"/>
          <p:nvPr/>
        </p:nvSpPr>
        <p:spPr>
          <a:xfrm>
            <a:off x="337548" y="1694275"/>
            <a:ext cx="891428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Working through each procedure</a:t>
            </a:r>
          </a:p>
        </p:txBody>
      </p:sp>
      <p:sp>
        <p:nvSpPr>
          <p:cNvPr id="11" name="TextBox 11"/>
          <p:cNvSpPr txBox="1"/>
          <p:nvPr/>
        </p:nvSpPr>
        <p:spPr>
          <a:xfrm>
            <a:off x="337548" y="2354675"/>
            <a:ext cx="9339201" cy="514350"/>
          </a:xfrm>
          <a:prstGeom prst="rect">
            <a:avLst/>
          </a:prstGeom>
        </p:spPr>
        <p:txBody>
          <a:bodyPr lIns="0" tIns="0" rIns="0" bIns="0" rtlCol="0" anchor="t">
            <a:spAutoFit/>
          </a:bodyPr>
          <a:lstStyle/>
          <a:p>
            <a:pPr algn="l">
              <a:lnSpc>
                <a:spcPts val="4200"/>
              </a:lnSpc>
            </a:pPr>
            <a:r>
              <a:rPr lang="en-US" sz="3000" b="1" i="1">
                <a:solidFill>
                  <a:srgbClr val="000000"/>
                </a:solidFill>
                <a:latin typeface="Open Sans Bold Italics"/>
                <a:ea typeface="Open Sans Bold Italics"/>
                <a:cs typeface="Open Sans Bold Italics"/>
                <a:sym typeface="Open Sans Bold Italics"/>
              </a:rPr>
              <a:t>CheckGameFinished</a:t>
            </a:r>
          </a:p>
        </p:txBody>
      </p:sp>
      <p:sp>
        <p:nvSpPr>
          <p:cNvPr id="12" name="TextBox 12"/>
          <p:cNvSpPr txBox="1"/>
          <p:nvPr/>
        </p:nvSpPr>
        <p:spPr>
          <a:xfrm>
            <a:off x="10418338" y="2046582"/>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[1]</a:t>
            </a:r>
          </a:p>
        </p:txBody>
      </p:sp>
      <p:sp>
        <p:nvSpPr>
          <p:cNvPr id="13" name="TextBox 13"/>
          <p:cNvSpPr txBox="1"/>
          <p:nvPr/>
        </p:nvSpPr>
        <p:spPr>
          <a:xfrm>
            <a:off x="10418338" y="2565327"/>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[2]</a:t>
            </a:r>
          </a:p>
        </p:txBody>
      </p:sp>
      <p:sp>
        <p:nvSpPr>
          <p:cNvPr id="14" name="TextBox 14"/>
          <p:cNvSpPr txBox="1"/>
          <p:nvPr/>
        </p:nvSpPr>
        <p:spPr>
          <a:xfrm>
            <a:off x="10418338" y="3087073"/>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[3]</a:t>
            </a:r>
          </a:p>
        </p:txBody>
      </p:sp>
      <p:sp>
        <p:nvSpPr>
          <p:cNvPr id="15" name="TextBox 15"/>
          <p:cNvSpPr txBox="1"/>
          <p:nvPr/>
        </p:nvSpPr>
        <p:spPr>
          <a:xfrm>
            <a:off x="10418338" y="354316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[4]</a:t>
            </a:r>
          </a:p>
        </p:txBody>
      </p:sp>
      <p:sp>
        <p:nvSpPr>
          <p:cNvPr id="16" name="TextBox 16"/>
          <p:cNvSpPr txBox="1"/>
          <p:nvPr/>
        </p:nvSpPr>
        <p:spPr>
          <a:xfrm>
            <a:off x="10418338" y="4064906"/>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[5]</a:t>
            </a:r>
          </a:p>
        </p:txBody>
      </p:sp>
      <p:sp>
        <p:nvSpPr>
          <p:cNvPr id="17" name="TextBox 17"/>
          <p:cNvSpPr txBox="1"/>
          <p:nvPr/>
        </p:nvSpPr>
        <p:spPr>
          <a:xfrm>
            <a:off x="10418338" y="452351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[6]</a:t>
            </a:r>
          </a:p>
        </p:txBody>
      </p:sp>
      <p:sp>
        <p:nvSpPr>
          <p:cNvPr id="18" name="TextBox 18"/>
          <p:cNvSpPr txBox="1"/>
          <p:nvPr/>
        </p:nvSpPr>
        <p:spPr>
          <a:xfrm>
            <a:off x="11043647"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[1]</a:t>
            </a:r>
          </a:p>
        </p:txBody>
      </p:sp>
      <p:sp>
        <p:nvSpPr>
          <p:cNvPr id="19" name="TextBox 19"/>
          <p:cNvSpPr txBox="1"/>
          <p:nvPr/>
        </p:nvSpPr>
        <p:spPr>
          <a:xfrm>
            <a:off x="12064928"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[2]</a:t>
            </a:r>
          </a:p>
        </p:txBody>
      </p:sp>
      <p:sp>
        <p:nvSpPr>
          <p:cNvPr id="20" name="TextBox 20"/>
          <p:cNvSpPr txBox="1"/>
          <p:nvPr/>
        </p:nvSpPr>
        <p:spPr>
          <a:xfrm>
            <a:off x="13087103"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[3]</a:t>
            </a:r>
          </a:p>
        </p:txBody>
      </p:sp>
      <p:sp>
        <p:nvSpPr>
          <p:cNvPr id="21" name="TextBox 21"/>
          <p:cNvSpPr txBox="1"/>
          <p:nvPr/>
        </p:nvSpPr>
        <p:spPr>
          <a:xfrm>
            <a:off x="14142715"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[4]</a:t>
            </a:r>
          </a:p>
        </p:txBody>
      </p:sp>
      <p:sp>
        <p:nvSpPr>
          <p:cNvPr id="22" name="TextBox 22"/>
          <p:cNvSpPr txBox="1"/>
          <p:nvPr/>
        </p:nvSpPr>
        <p:spPr>
          <a:xfrm>
            <a:off x="15196460"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[5]</a:t>
            </a:r>
          </a:p>
        </p:txBody>
      </p:sp>
      <p:sp>
        <p:nvSpPr>
          <p:cNvPr id="23" name="TextBox 23"/>
          <p:cNvSpPr txBox="1"/>
          <p:nvPr/>
        </p:nvSpPr>
        <p:spPr>
          <a:xfrm>
            <a:off x="16218636"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[6]</a:t>
            </a:r>
          </a:p>
        </p:txBody>
      </p:sp>
      <p:sp>
        <p:nvSpPr>
          <p:cNvPr id="24" name="TextBox 24"/>
          <p:cNvSpPr txBox="1"/>
          <p:nvPr/>
        </p:nvSpPr>
        <p:spPr>
          <a:xfrm>
            <a:off x="17240811" y="173605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[7]</a:t>
            </a:r>
          </a:p>
        </p:txBody>
      </p:sp>
      <p:sp>
        <p:nvSpPr>
          <p:cNvPr id="25" name="TextBox 25"/>
          <p:cNvSpPr txBox="1"/>
          <p:nvPr/>
        </p:nvSpPr>
        <p:spPr>
          <a:xfrm>
            <a:off x="11043647" y="3087073"/>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26" name="TextBox 26"/>
          <p:cNvSpPr txBox="1"/>
          <p:nvPr/>
        </p:nvSpPr>
        <p:spPr>
          <a:xfrm>
            <a:off x="11043647" y="354316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27" name="TextBox 27"/>
          <p:cNvSpPr txBox="1"/>
          <p:nvPr/>
        </p:nvSpPr>
        <p:spPr>
          <a:xfrm>
            <a:off x="11043647" y="4064906"/>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28" name="TextBox 28"/>
          <p:cNvSpPr txBox="1"/>
          <p:nvPr/>
        </p:nvSpPr>
        <p:spPr>
          <a:xfrm>
            <a:off x="11043647" y="452351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29" name="TextBox 29"/>
          <p:cNvSpPr txBox="1"/>
          <p:nvPr/>
        </p:nvSpPr>
        <p:spPr>
          <a:xfrm>
            <a:off x="14106732" y="2565327"/>
            <a:ext cx="352879" cy="305900"/>
          </a:xfrm>
          <a:prstGeom prst="rect">
            <a:avLst/>
          </a:prstGeom>
        </p:spPr>
        <p:txBody>
          <a:bodyPr lIns="0" tIns="0" rIns="0" bIns="0" rtlCol="0" anchor="t">
            <a:spAutoFit/>
          </a:bodyPr>
          <a:lstStyle/>
          <a:p>
            <a:pPr algn="ctr">
              <a:lnSpc>
                <a:spcPts val="2564"/>
              </a:lnSpc>
            </a:pPr>
            <a:r>
              <a:rPr lang="en-US" sz="1831" b="1">
                <a:solidFill>
                  <a:srgbClr val="FAFAFA"/>
                </a:solidFill>
                <a:latin typeface="Open Sans Bold"/>
                <a:ea typeface="Open Sans Bold"/>
                <a:cs typeface="Open Sans Bold"/>
                <a:sym typeface="Open Sans Bold"/>
              </a:rPr>
              <a:t>X</a:t>
            </a:r>
          </a:p>
        </p:txBody>
      </p:sp>
      <p:sp>
        <p:nvSpPr>
          <p:cNvPr id="30" name="TextBox 30"/>
          <p:cNvSpPr txBox="1"/>
          <p:nvPr/>
        </p:nvSpPr>
        <p:spPr>
          <a:xfrm>
            <a:off x="13087103" y="306793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31" name="TextBox 31"/>
          <p:cNvSpPr txBox="1"/>
          <p:nvPr/>
        </p:nvSpPr>
        <p:spPr>
          <a:xfrm>
            <a:off x="13087103" y="3589683"/>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32" name="TextBox 32"/>
          <p:cNvSpPr txBox="1"/>
          <p:nvPr/>
        </p:nvSpPr>
        <p:spPr>
          <a:xfrm>
            <a:off x="13087103" y="4048287"/>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33" name="TextBox 33"/>
          <p:cNvSpPr txBox="1"/>
          <p:nvPr/>
        </p:nvSpPr>
        <p:spPr>
          <a:xfrm>
            <a:off x="12065375" y="309950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34" name="TextBox 34"/>
          <p:cNvSpPr txBox="1"/>
          <p:nvPr/>
        </p:nvSpPr>
        <p:spPr>
          <a:xfrm>
            <a:off x="12065375" y="3621254"/>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35" name="TextBox 35"/>
          <p:cNvSpPr txBox="1"/>
          <p:nvPr/>
        </p:nvSpPr>
        <p:spPr>
          <a:xfrm>
            <a:off x="12065375" y="407985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36" name="TextBox 36"/>
          <p:cNvSpPr txBox="1"/>
          <p:nvPr/>
        </p:nvSpPr>
        <p:spPr>
          <a:xfrm>
            <a:off x="12065375" y="452351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37" name="TextBox 37"/>
          <p:cNvSpPr txBox="1"/>
          <p:nvPr/>
        </p:nvSpPr>
        <p:spPr>
          <a:xfrm>
            <a:off x="13087103" y="452351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38" name="TextBox 38"/>
          <p:cNvSpPr txBox="1"/>
          <p:nvPr/>
        </p:nvSpPr>
        <p:spPr>
          <a:xfrm>
            <a:off x="14152463" y="452351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39" name="TextBox 39"/>
          <p:cNvSpPr txBox="1"/>
          <p:nvPr/>
        </p:nvSpPr>
        <p:spPr>
          <a:xfrm>
            <a:off x="14106732" y="3592200"/>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40" name="TextBox 40"/>
          <p:cNvSpPr txBox="1"/>
          <p:nvPr/>
        </p:nvSpPr>
        <p:spPr>
          <a:xfrm>
            <a:off x="14106732" y="4048287"/>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41" name="TextBox 41"/>
          <p:cNvSpPr txBox="1"/>
          <p:nvPr/>
        </p:nvSpPr>
        <p:spPr>
          <a:xfrm>
            <a:off x="13062754" y="2576363"/>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42" name="TextBox 42"/>
          <p:cNvSpPr txBox="1"/>
          <p:nvPr/>
        </p:nvSpPr>
        <p:spPr>
          <a:xfrm>
            <a:off x="15196460" y="3141071"/>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43" name="TextBox 43"/>
          <p:cNvSpPr txBox="1"/>
          <p:nvPr/>
        </p:nvSpPr>
        <p:spPr>
          <a:xfrm>
            <a:off x="15196460" y="3599675"/>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44" name="TextBox 44"/>
          <p:cNvSpPr txBox="1"/>
          <p:nvPr/>
        </p:nvSpPr>
        <p:spPr>
          <a:xfrm>
            <a:off x="15196460" y="404332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45" name="TextBox 45"/>
          <p:cNvSpPr txBox="1"/>
          <p:nvPr/>
        </p:nvSpPr>
        <p:spPr>
          <a:xfrm>
            <a:off x="15196460" y="449979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
        <p:nvSpPr>
          <p:cNvPr id="46" name="TextBox 46"/>
          <p:cNvSpPr txBox="1"/>
          <p:nvPr/>
        </p:nvSpPr>
        <p:spPr>
          <a:xfrm>
            <a:off x="16216089" y="4064906"/>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47" name="TextBox 47"/>
          <p:cNvSpPr txBox="1"/>
          <p:nvPr/>
        </p:nvSpPr>
        <p:spPr>
          <a:xfrm>
            <a:off x="16244664" y="449979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48" name="TextBox 48"/>
          <p:cNvSpPr txBox="1"/>
          <p:nvPr/>
        </p:nvSpPr>
        <p:spPr>
          <a:xfrm>
            <a:off x="12065375" y="2576363"/>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X</a:t>
            </a:r>
          </a:p>
        </p:txBody>
      </p:sp>
      <p:sp>
        <p:nvSpPr>
          <p:cNvPr id="49" name="TextBox 49"/>
          <p:cNvSpPr txBox="1"/>
          <p:nvPr/>
        </p:nvSpPr>
        <p:spPr>
          <a:xfrm>
            <a:off x="11045746" y="2576363"/>
            <a:ext cx="352879" cy="305900"/>
          </a:xfrm>
          <a:prstGeom prst="rect">
            <a:avLst/>
          </a:prstGeom>
        </p:spPr>
        <p:txBody>
          <a:bodyPr lIns="0" tIns="0" rIns="0" bIns="0" rtlCol="0" anchor="t">
            <a:spAutoFit/>
          </a:bodyPr>
          <a:lstStyle/>
          <a:p>
            <a:pPr algn="ctr">
              <a:lnSpc>
                <a:spcPts val="2564"/>
              </a:lnSpc>
            </a:pPr>
            <a:r>
              <a:rPr lang="en-US" sz="1831">
                <a:solidFill>
                  <a:srgbClr val="2D3240"/>
                </a:solidFill>
                <a:latin typeface="Open Sans"/>
                <a:ea typeface="Open Sans"/>
                <a:cs typeface="Open Sans"/>
                <a:sym typeface="Open Sans"/>
              </a:rPr>
              <a:t>X</a:t>
            </a:r>
          </a:p>
        </p:txBody>
      </p:sp>
      <p:sp>
        <p:nvSpPr>
          <p:cNvPr id="50" name="TextBox 50"/>
          <p:cNvSpPr txBox="1"/>
          <p:nvPr/>
        </p:nvSpPr>
        <p:spPr>
          <a:xfrm>
            <a:off x="14106732" y="3067938"/>
            <a:ext cx="352879" cy="304070"/>
          </a:xfrm>
          <a:prstGeom prst="rect">
            <a:avLst/>
          </a:prstGeom>
        </p:spPr>
        <p:txBody>
          <a:bodyPr lIns="0" tIns="0" rIns="0" bIns="0" rtlCol="0" anchor="t">
            <a:spAutoFit/>
          </a:bodyPr>
          <a:lstStyle/>
          <a:p>
            <a:pPr algn="ctr">
              <a:lnSpc>
                <a:spcPts val="2564"/>
              </a:lnSpc>
            </a:pPr>
            <a:r>
              <a:rPr lang="en-US" sz="1831">
                <a:solidFill>
                  <a:srgbClr val="000000"/>
                </a:solidFill>
                <a:latin typeface="Open Sans"/>
                <a:ea typeface="Open Sans"/>
                <a:cs typeface="Open Sans"/>
                <a:sym typeface="Open Sans"/>
              </a:rPr>
              <a:t>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9080783" y="5389614"/>
            <a:ext cx="1039522" cy="1545235"/>
          </a:xfrm>
          <a:custGeom>
            <a:avLst/>
            <a:gdLst/>
            <a:ahLst/>
            <a:cxnLst/>
            <a:rect l="l" t="t" r="r" b="b"/>
            <a:pathLst>
              <a:path w="1039522" h="1545235">
                <a:moveTo>
                  <a:pt x="0" y="0"/>
                </a:moveTo>
                <a:lnTo>
                  <a:pt x="1039522" y="0"/>
                </a:lnTo>
                <a:lnTo>
                  <a:pt x="1039522" y="1545235"/>
                </a:lnTo>
                <a:lnTo>
                  <a:pt x="0" y="15452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a:off x="135728" y="3649634"/>
            <a:ext cx="9008272" cy="5025195"/>
          </a:xfrm>
          <a:custGeom>
            <a:avLst/>
            <a:gdLst/>
            <a:ahLst/>
            <a:cxnLst/>
            <a:rect l="l" t="t" r="r" b="b"/>
            <a:pathLst>
              <a:path w="9008272" h="5025195">
                <a:moveTo>
                  <a:pt x="0" y="0"/>
                </a:moveTo>
                <a:lnTo>
                  <a:pt x="9008272" y="0"/>
                </a:lnTo>
                <a:lnTo>
                  <a:pt x="9008272" y="5025195"/>
                </a:lnTo>
                <a:lnTo>
                  <a:pt x="0" y="5025195"/>
                </a:lnTo>
                <a:lnTo>
                  <a:pt x="0" y="0"/>
                </a:lnTo>
                <a:close/>
              </a:path>
            </a:pathLst>
          </a:custGeom>
          <a:blipFill>
            <a:blip r:embed="rId6"/>
            <a:stretch>
              <a:fillRect l="-6831" t="-11599" r="-6521" b="-10658"/>
            </a:stretch>
          </a:blipFill>
        </p:spPr>
        <p:txBody>
          <a:bodyPr/>
          <a:lstStyle/>
          <a:p>
            <a:endParaRPr lang="en-PH"/>
          </a:p>
        </p:txBody>
      </p:sp>
      <p:sp>
        <p:nvSpPr>
          <p:cNvPr id="7" name="Freeform 7"/>
          <p:cNvSpPr/>
          <p:nvPr/>
        </p:nvSpPr>
        <p:spPr>
          <a:xfrm>
            <a:off x="9600544" y="3909049"/>
            <a:ext cx="9149979" cy="4506364"/>
          </a:xfrm>
          <a:custGeom>
            <a:avLst/>
            <a:gdLst/>
            <a:ahLst/>
            <a:cxnLst/>
            <a:rect l="l" t="t" r="r" b="b"/>
            <a:pathLst>
              <a:path w="9149979" h="4506364">
                <a:moveTo>
                  <a:pt x="0" y="0"/>
                </a:moveTo>
                <a:lnTo>
                  <a:pt x="9149979" y="0"/>
                </a:lnTo>
                <a:lnTo>
                  <a:pt x="9149979" y="4506365"/>
                </a:lnTo>
                <a:lnTo>
                  <a:pt x="0" y="4506365"/>
                </a:lnTo>
                <a:lnTo>
                  <a:pt x="0" y="0"/>
                </a:lnTo>
                <a:close/>
              </a:path>
            </a:pathLst>
          </a:custGeom>
          <a:blipFill>
            <a:blip r:embed="rId7"/>
            <a:stretch>
              <a:fillRect/>
            </a:stretch>
          </a:blipFill>
        </p:spPr>
        <p:txBody>
          <a:bodyPr/>
          <a:lstStyle/>
          <a:p>
            <a:endParaRPr lang="en-PH"/>
          </a:p>
        </p:txBody>
      </p:sp>
      <p:sp>
        <p:nvSpPr>
          <p:cNvPr id="8" name="TextBox 8"/>
          <p:cNvSpPr txBox="1"/>
          <p:nvPr/>
        </p:nvSpPr>
        <p:spPr>
          <a:xfrm>
            <a:off x="135728" y="118781"/>
            <a:ext cx="8335837" cy="735290"/>
          </a:xfrm>
          <a:prstGeom prst="rect">
            <a:avLst/>
          </a:prstGeom>
        </p:spPr>
        <p:txBody>
          <a:bodyPr lIns="0" tIns="0" rIns="0" bIns="0" rtlCol="0" anchor="t">
            <a:spAutoFit/>
          </a:bodyPr>
          <a:lstStyle/>
          <a:p>
            <a:pPr marL="0" lvl="0" indent="0" algn="l">
              <a:lnSpc>
                <a:spcPts val="5410"/>
              </a:lnSpc>
              <a:spcBef>
                <a:spcPct val="0"/>
              </a:spcBef>
            </a:pPr>
            <a:r>
              <a:rPr lang="en-US" sz="4830" b="1" spc="-144">
                <a:solidFill>
                  <a:srgbClr val="FFFFFF"/>
                </a:solidFill>
                <a:latin typeface="Poppins Bold"/>
                <a:ea typeface="Poppins Bold"/>
                <a:cs typeface="Poppins Bold"/>
                <a:sym typeface="Poppins Bold"/>
              </a:rPr>
              <a:t>13.5 Two-dimensional array</a:t>
            </a:r>
          </a:p>
        </p:txBody>
      </p:sp>
      <p:sp>
        <p:nvSpPr>
          <p:cNvPr id="9" name="TextBox 9"/>
          <p:cNvSpPr txBox="1"/>
          <p:nvPr/>
        </p:nvSpPr>
        <p:spPr>
          <a:xfrm>
            <a:off x="337548" y="1694275"/>
            <a:ext cx="891428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Working through each procedure</a:t>
            </a:r>
          </a:p>
        </p:txBody>
      </p:sp>
      <p:sp>
        <p:nvSpPr>
          <p:cNvPr id="10" name="TextBox 10"/>
          <p:cNvSpPr txBox="1"/>
          <p:nvPr/>
        </p:nvSpPr>
        <p:spPr>
          <a:xfrm>
            <a:off x="337548" y="2354675"/>
            <a:ext cx="9339201" cy="514350"/>
          </a:xfrm>
          <a:prstGeom prst="rect">
            <a:avLst/>
          </a:prstGeom>
        </p:spPr>
        <p:txBody>
          <a:bodyPr lIns="0" tIns="0" rIns="0" bIns="0" rtlCol="0" anchor="t">
            <a:spAutoFit/>
          </a:bodyPr>
          <a:lstStyle/>
          <a:p>
            <a:pPr algn="l">
              <a:lnSpc>
                <a:spcPts val="4200"/>
              </a:lnSpc>
            </a:pPr>
            <a:r>
              <a:rPr lang="en-US" sz="3000" b="1" i="1">
                <a:solidFill>
                  <a:srgbClr val="000000"/>
                </a:solidFill>
                <a:latin typeface="Open Sans Bold Italics"/>
                <a:ea typeface="Open Sans Bold Italics"/>
                <a:cs typeface="Open Sans Bold Italics"/>
                <a:sym typeface="Open Sans Bold Italics"/>
              </a:rPr>
              <a:t>SwapThisPlayer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TextBox 5"/>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13.6 Text File Handling</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Freeform 7"/>
          <p:cNvSpPr/>
          <p:nvPr/>
        </p:nvSpPr>
        <p:spPr>
          <a:xfrm>
            <a:off x="7310287" y="5143500"/>
            <a:ext cx="2983230" cy="4114800"/>
          </a:xfrm>
          <a:custGeom>
            <a:avLst/>
            <a:gdLst/>
            <a:ahLst/>
            <a:cxnLst/>
            <a:rect l="l" t="t" r="r" b="b"/>
            <a:pathLst>
              <a:path w="2983230" h="4114800">
                <a:moveTo>
                  <a:pt x="0" y="0"/>
                </a:moveTo>
                <a:lnTo>
                  <a:pt x="2983230" y="0"/>
                </a:lnTo>
                <a:lnTo>
                  <a:pt x="29832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8" name="TextBox 8"/>
          <p:cNvSpPr txBox="1"/>
          <p:nvPr/>
        </p:nvSpPr>
        <p:spPr>
          <a:xfrm>
            <a:off x="402046" y="1877010"/>
            <a:ext cx="690824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Why is text file needed?</a:t>
            </a:r>
          </a:p>
        </p:txBody>
      </p:sp>
      <p:sp>
        <p:nvSpPr>
          <p:cNvPr id="9" name="TextBox 9"/>
          <p:cNvSpPr txBox="1"/>
          <p:nvPr/>
        </p:nvSpPr>
        <p:spPr>
          <a:xfrm>
            <a:off x="402046" y="2694896"/>
            <a:ext cx="17194995"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Text files are employed in software development to store variables by writing their values into the file, enabling the program to access, modify, or retrieve these values during execution, allowing for persistent data storage across multiple runs of the software.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3297147" y="3556585"/>
            <a:ext cx="11664295" cy="3905157"/>
          </a:xfrm>
          <a:custGeom>
            <a:avLst/>
            <a:gdLst/>
            <a:ahLst/>
            <a:cxnLst/>
            <a:rect l="l" t="t" r="r" b="b"/>
            <a:pathLst>
              <a:path w="11664295" h="3905157">
                <a:moveTo>
                  <a:pt x="0" y="0"/>
                </a:moveTo>
                <a:lnTo>
                  <a:pt x="11664295" y="0"/>
                </a:lnTo>
                <a:lnTo>
                  <a:pt x="11664295" y="3905156"/>
                </a:lnTo>
                <a:lnTo>
                  <a:pt x="0" y="3905156"/>
                </a:lnTo>
                <a:lnTo>
                  <a:pt x="0" y="0"/>
                </a:lnTo>
                <a:close/>
              </a:path>
            </a:pathLst>
          </a:custGeom>
          <a:blipFill>
            <a:blip r:embed="rId4"/>
            <a:stretch>
              <a:fillRect l="-8522" t="-29045" r="-8508" b="-24204"/>
            </a:stretch>
          </a:blipFill>
        </p:spPr>
        <p:txBody>
          <a:bodyPr/>
          <a:lstStyle/>
          <a:p>
            <a:endParaRPr lang="en-PH"/>
          </a:p>
        </p:txBody>
      </p:sp>
      <p:sp>
        <p:nvSpPr>
          <p:cNvPr id="7" name="TextBox 7"/>
          <p:cNvSpPr txBox="1"/>
          <p:nvPr/>
        </p:nvSpPr>
        <p:spPr>
          <a:xfrm>
            <a:off x="402046" y="1877010"/>
            <a:ext cx="528562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Writing to a text file </a:t>
            </a:r>
          </a:p>
        </p:txBody>
      </p:sp>
      <p:sp>
        <p:nvSpPr>
          <p:cNvPr id="8" name="TextBox 8"/>
          <p:cNvSpPr txBox="1"/>
          <p:nvPr/>
        </p:nvSpPr>
        <p:spPr>
          <a:xfrm>
            <a:off x="402046" y="2694896"/>
            <a:ext cx="2544213"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Pseudocode</a:t>
            </a:r>
          </a:p>
        </p:txBody>
      </p:sp>
      <p:sp>
        <p:nvSpPr>
          <p:cNvPr id="9" name="TextBox 9"/>
          <p:cNvSpPr txBox="1"/>
          <p:nvPr/>
        </p:nvSpPr>
        <p:spPr>
          <a:xfrm>
            <a:off x="398402" y="2430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13.6 Text File Handling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2098013" y="3371171"/>
            <a:ext cx="13650874" cy="3971200"/>
          </a:xfrm>
          <a:custGeom>
            <a:avLst/>
            <a:gdLst/>
            <a:ahLst/>
            <a:cxnLst/>
            <a:rect l="l" t="t" r="r" b="b"/>
            <a:pathLst>
              <a:path w="13650874" h="3971200">
                <a:moveTo>
                  <a:pt x="0" y="0"/>
                </a:moveTo>
                <a:lnTo>
                  <a:pt x="13650875" y="0"/>
                </a:lnTo>
                <a:lnTo>
                  <a:pt x="13650875" y="3971201"/>
                </a:lnTo>
                <a:lnTo>
                  <a:pt x="0" y="3971201"/>
                </a:lnTo>
                <a:lnTo>
                  <a:pt x="0" y="0"/>
                </a:lnTo>
                <a:close/>
              </a:path>
            </a:pathLst>
          </a:custGeom>
          <a:blipFill>
            <a:blip r:embed="rId4"/>
            <a:stretch>
              <a:fillRect t="-27151" b="-23549"/>
            </a:stretch>
          </a:blipFill>
        </p:spPr>
        <p:txBody>
          <a:bodyPr/>
          <a:lstStyle/>
          <a:p>
            <a:endParaRPr lang="en-PH"/>
          </a:p>
        </p:txBody>
      </p:sp>
      <p:sp>
        <p:nvSpPr>
          <p:cNvPr id="7" name="TextBox 7"/>
          <p:cNvSpPr txBox="1"/>
          <p:nvPr/>
        </p:nvSpPr>
        <p:spPr>
          <a:xfrm>
            <a:off x="402046" y="1877010"/>
            <a:ext cx="678221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Reading from a text file </a:t>
            </a:r>
          </a:p>
        </p:txBody>
      </p:sp>
      <p:sp>
        <p:nvSpPr>
          <p:cNvPr id="8" name="TextBox 8"/>
          <p:cNvSpPr txBox="1"/>
          <p:nvPr/>
        </p:nvSpPr>
        <p:spPr>
          <a:xfrm>
            <a:off x="402046" y="2694896"/>
            <a:ext cx="2512706"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Pseudocode</a:t>
            </a:r>
          </a:p>
        </p:txBody>
      </p:sp>
      <p:sp>
        <p:nvSpPr>
          <p:cNvPr id="9" name="TextBox 9"/>
          <p:cNvSpPr txBox="1"/>
          <p:nvPr/>
        </p:nvSpPr>
        <p:spPr>
          <a:xfrm>
            <a:off x="398402" y="2430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13.6 Text File Handling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2318563" y="2292935"/>
            <a:ext cx="13650874" cy="5984622"/>
          </a:xfrm>
          <a:custGeom>
            <a:avLst/>
            <a:gdLst/>
            <a:ahLst/>
            <a:cxnLst/>
            <a:rect l="l" t="t" r="r" b="b"/>
            <a:pathLst>
              <a:path w="13650874" h="5984622">
                <a:moveTo>
                  <a:pt x="0" y="0"/>
                </a:moveTo>
                <a:lnTo>
                  <a:pt x="13650874" y="0"/>
                </a:lnTo>
                <a:lnTo>
                  <a:pt x="13650874" y="5984622"/>
                </a:lnTo>
                <a:lnTo>
                  <a:pt x="0" y="5984622"/>
                </a:lnTo>
                <a:lnTo>
                  <a:pt x="0" y="0"/>
                </a:lnTo>
                <a:close/>
              </a:path>
            </a:pathLst>
          </a:custGeom>
          <a:blipFill>
            <a:blip r:embed="rId4"/>
            <a:stretch>
              <a:fillRect/>
            </a:stretch>
          </a:blipFill>
        </p:spPr>
        <p:txBody>
          <a:bodyPr/>
          <a:lstStyle/>
          <a:p>
            <a:endParaRPr lang="en-PH"/>
          </a:p>
        </p:txBody>
      </p:sp>
      <p:sp>
        <p:nvSpPr>
          <p:cNvPr id="7" name="TextBox 7"/>
          <p:cNvSpPr txBox="1"/>
          <p:nvPr/>
        </p:nvSpPr>
        <p:spPr>
          <a:xfrm>
            <a:off x="402046" y="1877010"/>
            <a:ext cx="678221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Appending to a text file </a:t>
            </a:r>
          </a:p>
        </p:txBody>
      </p:sp>
      <p:sp>
        <p:nvSpPr>
          <p:cNvPr id="8" name="TextBox 8"/>
          <p:cNvSpPr txBox="1"/>
          <p:nvPr/>
        </p:nvSpPr>
        <p:spPr>
          <a:xfrm>
            <a:off x="402046" y="2694896"/>
            <a:ext cx="2512706"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Pseudocode</a:t>
            </a:r>
          </a:p>
        </p:txBody>
      </p:sp>
      <p:sp>
        <p:nvSpPr>
          <p:cNvPr id="9" name="TextBox 9"/>
          <p:cNvSpPr txBox="1"/>
          <p:nvPr/>
        </p:nvSpPr>
        <p:spPr>
          <a:xfrm>
            <a:off x="398402" y="2430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13.6 Text File Handling</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3468570" y="3904571"/>
            <a:ext cx="11350859" cy="4757264"/>
          </a:xfrm>
          <a:custGeom>
            <a:avLst/>
            <a:gdLst/>
            <a:ahLst/>
            <a:cxnLst/>
            <a:rect l="l" t="t" r="r" b="b"/>
            <a:pathLst>
              <a:path w="11350859" h="4757264">
                <a:moveTo>
                  <a:pt x="0" y="0"/>
                </a:moveTo>
                <a:lnTo>
                  <a:pt x="11350860" y="0"/>
                </a:lnTo>
                <a:lnTo>
                  <a:pt x="11350860" y="4757265"/>
                </a:lnTo>
                <a:lnTo>
                  <a:pt x="0" y="4757265"/>
                </a:lnTo>
                <a:lnTo>
                  <a:pt x="0" y="0"/>
                </a:lnTo>
                <a:close/>
              </a:path>
            </a:pathLst>
          </a:custGeom>
          <a:blipFill>
            <a:blip r:embed="rId4"/>
            <a:stretch>
              <a:fillRect l="-9992" t="-27756" r="-10270" b="-27154"/>
            </a:stretch>
          </a:blipFill>
        </p:spPr>
        <p:txBody>
          <a:bodyPr/>
          <a:lstStyle/>
          <a:p>
            <a:endParaRPr lang="en-PH"/>
          </a:p>
        </p:txBody>
      </p:sp>
      <p:sp>
        <p:nvSpPr>
          <p:cNvPr id="7" name="TextBox 7"/>
          <p:cNvSpPr txBox="1"/>
          <p:nvPr/>
        </p:nvSpPr>
        <p:spPr>
          <a:xfrm>
            <a:off x="402046" y="1877010"/>
            <a:ext cx="832616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The end-of-file (EOF) marker</a:t>
            </a:r>
          </a:p>
        </p:txBody>
      </p:sp>
      <p:sp>
        <p:nvSpPr>
          <p:cNvPr id="8" name="TextBox 8"/>
          <p:cNvSpPr txBox="1"/>
          <p:nvPr/>
        </p:nvSpPr>
        <p:spPr>
          <a:xfrm>
            <a:off x="402046" y="2694896"/>
            <a:ext cx="17005952"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EOF (End-of-File) is a condition or marker used in programming to indicate the end of data in a file, helping programs identify when there is no more content to read from the file.</a:t>
            </a:r>
          </a:p>
        </p:txBody>
      </p:sp>
      <p:sp>
        <p:nvSpPr>
          <p:cNvPr id="9" name="TextBox 9"/>
          <p:cNvSpPr txBox="1"/>
          <p:nvPr/>
        </p:nvSpPr>
        <p:spPr>
          <a:xfrm>
            <a:off x="398402" y="2430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13.6 Text File Handling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Definition</a:t>
            </a:r>
          </a:p>
        </p:txBody>
      </p:sp>
      <p:sp>
        <p:nvSpPr>
          <p:cNvPr id="9" name="TextBox 9"/>
          <p:cNvSpPr txBox="1"/>
          <p:nvPr/>
        </p:nvSpPr>
        <p:spPr>
          <a:xfrm>
            <a:off x="384809" y="2702102"/>
            <a:ext cx="16857254"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An </a:t>
            </a:r>
            <a:r>
              <a:rPr lang="en-US" sz="3000" b="1">
                <a:solidFill>
                  <a:srgbClr val="000000"/>
                </a:solidFill>
                <a:latin typeface="Open Sans Bold"/>
                <a:ea typeface="Open Sans Bold"/>
                <a:cs typeface="Open Sans Bold"/>
                <a:sym typeface="Open Sans Bold"/>
              </a:rPr>
              <a:t>abstract data type (ADT)</a:t>
            </a:r>
            <a:r>
              <a:rPr lang="en-US" sz="3000">
                <a:solidFill>
                  <a:srgbClr val="000000"/>
                </a:solidFill>
                <a:latin typeface="Open Sans"/>
                <a:ea typeface="Open Sans"/>
                <a:cs typeface="Open Sans"/>
                <a:sym typeface="Open Sans"/>
              </a:rPr>
              <a:t> is a theoretical model defining a data structure's behavior and operations independently of its implementation details.</a:t>
            </a:r>
          </a:p>
        </p:txBody>
      </p:sp>
      <p:grpSp>
        <p:nvGrpSpPr>
          <p:cNvPr id="10" name="Group 10"/>
          <p:cNvGrpSpPr/>
          <p:nvPr/>
        </p:nvGrpSpPr>
        <p:grpSpPr>
          <a:xfrm>
            <a:off x="899906" y="4487932"/>
            <a:ext cx="3612638" cy="2775582"/>
            <a:chOff x="0" y="0"/>
            <a:chExt cx="951477" cy="731018"/>
          </a:xfrm>
        </p:grpSpPr>
        <p:sp>
          <p:nvSpPr>
            <p:cNvPr id="11" name="Freeform 11"/>
            <p:cNvSpPr/>
            <p:nvPr/>
          </p:nvSpPr>
          <p:spPr>
            <a:xfrm>
              <a:off x="0" y="0"/>
              <a:ext cx="951477" cy="731018"/>
            </a:xfrm>
            <a:custGeom>
              <a:avLst/>
              <a:gdLst/>
              <a:ahLst/>
              <a:cxnLst/>
              <a:rect l="l" t="t" r="r" b="b"/>
              <a:pathLst>
                <a:path w="951477" h="731018">
                  <a:moveTo>
                    <a:pt x="109294" y="0"/>
                  </a:moveTo>
                  <a:lnTo>
                    <a:pt x="842183" y="0"/>
                  </a:lnTo>
                  <a:cubicBezTo>
                    <a:pt x="902544" y="0"/>
                    <a:pt x="951477" y="48932"/>
                    <a:pt x="951477" y="109294"/>
                  </a:cubicBezTo>
                  <a:lnTo>
                    <a:pt x="951477" y="621724"/>
                  </a:lnTo>
                  <a:cubicBezTo>
                    <a:pt x="951477" y="682085"/>
                    <a:pt x="902544" y="731018"/>
                    <a:pt x="842183" y="731018"/>
                  </a:cubicBezTo>
                  <a:lnTo>
                    <a:pt x="109294" y="731018"/>
                  </a:lnTo>
                  <a:cubicBezTo>
                    <a:pt x="48932" y="731018"/>
                    <a:pt x="0" y="682085"/>
                    <a:pt x="0" y="621724"/>
                  </a:cubicBezTo>
                  <a:lnTo>
                    <a:pt x="0" y="109294"/>
                  </a:lnTo>
                  <a:cubicBezTo>
                    <a:pt x="0" y="48932"/>
                    <a:pt x="48932" y="0"/>
                    <a:pt x="109294" y="0"/>
                  </a:cubicBezTo>
                  <a:close/>
                </a:path>
              </a:pathLst>
            </a:custGeom>
            <a:solidFill>
              <a:srgbClr val="FF1495"/>
            </a:solidFill>
          </p:spPr>
          <p:txBody>
            <a:bodyPr/>
            <a:lstStyle/>
            <a:p>
              <a:endParaRPr lang="en-PH"/>
            </a:p>
          </p:txBody>
        </p:sp>
        <p:sp>
          <p:nvSpPr>
            <p:cNvPr id="12" name="TextBox 12"/>
            <p:cNvSpPr txBox="1"/>
            <p:nvPr/>
          </p:nvSpPr>
          <p:spPr>
            <a:xfrm>
              <a:off x="0" y="-28575"/>
              <a:ext cx="951477" cy="759593"/>
            </a:xfrm>
            <a:prstGeom prst="rect">
              <a:avLst/>
            </a:prstGeom>
          </p:spPr>
          <p:txBody>
            <a:bodyPr lIns="50800" tIns="50800" rIns="50800" bIns="50800" rtlCol="0" anchor="ctr"/>
            <a:lstStyle/>
            <a:p>
              <a:pPr algn="ctr">
                <a:lnSpc>
                  <a:spcPts val="2595"/>
                </a:lnSpc>
              </a:pPr>
              <a:endParaRPr/>
            </a:p>
          </p:txBody>
        </p:sp>
      </p:grpSp>
      <p:sp>
        <p:nvSpPr>
          <p:cNvPr id="13" name="TextBox 13"/>
          <p:cNvSpPr txBox="1"/>
          <p:nvPr/>
        </p:nvSpPr>
        <p:spPr>
          <a:xfrm>
            <a:off x="1649671" y="5447098"/>
            <a:ext cx="2113108"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Stacks</a:t>
            </a:r>
          </a:p>
        </p:txBody>
      </p:sp>
      <p:grpSp>
        <p:nvGrpSpPr>
          <p:cNvPr id="14" name="Group 14"/>
          <p:cNvGrpSpPr/>
          <p:nvPr/>
        </p:nvGrpSpPr>
        <p:grpSpPr>
          <a:xfrm>
            <a:off x="7194787" y="4487932"/>
            <a:ext cx="3612638" cy="2775582"/>
            <a:chOff x="0" y="0"/>
            <a:chExt cx="951477" cy="731018"/>
          </a:xfrm>
        </p:grpSpPr>
        <p:sp>
          <p:nvSpPr>
            <p:cNvPr id="15" name="Freeform 15"/>
            <p:cNvSpPr/>
            <p:nvPr/>
          </p:nvSpPr>
          <p:spPr>
            <a:xfrm>
              <a:off x="0" y="0"/>
              <a:ext cx="951477" cy="731018"/>
            </a:xfrm>
            <a:custGeom>
              <a:avLst/>
              <a:gdLst/>
              <a:ahLst/>
              <a:cxnLst/>
              <a:rect l="l" t="t" r="r" b="b"/>
              <a:pathLst>
                <a:path w="951477" h="731018">
                  <a:moveTo>
                    <a:pt x="109294" y="0"/>
                  </a:moveTo>
                  <a:lnTo>
                    <a:pt x="842183" y="0"/>
                  </a:lnTo>
                  <a:cubicBezTo>
                    <a:pt x="902544" y="0"/>
                    <a:pt x="951477" y="48932"/>
                    <a:pt x="951477" y="109294"/>
                  </a:cubicBezTo>
                  <a:lnTo>
                    <a:pt x="951477" y="621724"/>
                  </a:lnTo>
                  <a:cubicBezTo>
                    <a:pt x="951477" y="682085"/>
                    <a:pt x="902544" y="731018"/>
                    <a:pt x="842183" y="731018"/>
                  </a:cubicBezTo>
                  <a:lnTo>
                    <a:pt x="109294" y="731018"/>
                  </a:lnTo>
                  <a:cubicBezTo>
                    <a:pt x="48932" y="731018"/>
                    <a:pt x="0" y="682085"/>
                    <a:pt x="0" y="621724"/>
                  </a:cubicBezTo>
                  <a:lnTo>
                    <a:pt x="0" y="109294"/>
                  </a:lnTo>
                  <a:cubicBezTo>
                    <a:pt x="0" y="48932"/>
                    <a:pt x="48932" y="0"/>
                    <a:pt x="109294" y="0"/>
                  </a:cubicBezTo>
                  <a:close/>
                </a:path>
              </a:pathLst>
            </a:custGeom>
            <a:solidFill>
              <a:srgbClr val="FF1495"/>
            </a:solidFill>
          </p:spPr>
          <p:txBody>
            <a:bodyPr/>
            <a:lstStyle/>
            <a:p>
              <a:endParaRPr lang="en-PH"/>
            </a:p>
          </p:txBody>
        </p:sp>
        <p:sp>
          <p:nvSpPr>
            <p:cNvPr id="16" name="TextBox 16"/>
            <p:cNvSpPr txBox="1"/>
            <p:nvPr/>
          </p:nvSpPr>
          <p:spPr>
            <a:xfrm>
              <a:off x="0" y="-28575"/>
              <a:ext cx="951477" cy="759593"/>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7944552" y="5447098"/>
            <a:ext cx="2113108"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Queues</a:t>
            </a:r>
          </a:p>
        </p:txBody>
      </p:sp>
      <p:grpSp>
        <p:nvGrpSpPr>
          <p:cNvPr id="18" name="Group 18"/>
          <p:cNvGrpSpPr/>
          <p:nvPr/>
        </p:nvGrpSpPr>
        <p:grpSpPr>
          <a:xfrm>
            <a:off x="13493475" y="4487932"/>
            <a:ext cx="3612638" cy="2775582"/>
            <a:chOff x="0" y="0"/>
            <a:chExt cx="951477" cy="731018"/>
          </a:xfrm>
        </p:grpSpPr>
        <p:sp>
          <p:nvSpPr>
            <p:cNvPr id="19" name="Freeform 19"/>
            <p:cNvSpPr/>
            <p:nvPr/>
          </p:nvSpPr>
          <p:spPr>
            <a:xfrm>
              <a:off x="0" y="0"/>
              <a:ext cx="951477" cy="731018"/>
            </a:xfrm>
            <a:custGeom>
              <a:avLst/>
              <a:gdLst/>
              <a:ahLst/>
              <a:cxnLst/>
              <a:rect l="l" t="t" r="r" b="b"/>
              <a:pathLst>
                <a:path w="951477" h="731018">
                  <a:moveTo>
                    <a:pt x="109294" y="0"/>
                  </a:moveTo>
                  <a:lnTo>
                    <a:pt x="842183" y="0"/>
                  </a:lnTo>
                  <a:cubicBezTo>
                    <a:pt x="902544" y="0"/>
                    <a:pt x="951477" y="48932"/>
                    <a:pt x="951477" y="109294"/>
                  </a:cubicBezTo>
                  <a:lnTo>
                    <a:pt x="951477" y="621724"/>
                  </a:lnTo>
                  <a:cubicBezTo>
                    <a:pt x="951477" y="682085"/>
                    <a:pt x="902544" y="731018"/>
                    <a:pt x="842183" y="731018"/>
                  </a:cubicBezTo>
                  <a:lnTo>
                    <a:pt x="109294" y="731018"/>
                  </a:lnTo>
                  <a:cubicBezTo>
                    <a:pt x="48932" y="731018"/>
                    <a:pt x="0" y="682085"/>
                    <a:pt x="0" y="621724"/>
                  </a:cubicBezTo>
                  <a:lnTo>
                    <a:pt x="0" y="109294"/>
                  </a:lnTo>
                  <a:cubicBezTo>
                    <a:pt x="0" y="48932"/>
                    <a:pt x="48932" y="0"/>
                    <a:pt x="109294" y="0"/>
                  </a:cubicBezTo>
                  <a:close/>
                </a:path>
              </a:pathLst>
            </a:custGeom>
            <a:solidFill>
              <a:srgbClr val="FF1495"/>
            </a:solidFill>
          </p:spPr>
          <p:txBody>
            <a:bodyPr/>
            <a:lstStyle/>
            <a:p>
              <a:endParaRPr lang="en-PH"/>
            </a:p>
          </p:txBody>
        </p:sp>
        <p:sp>
          <p:nvSpPr>
            <p:cNvPr id="20" name="TextBox 20"/>
            <p:cNvSpPr txBox="1"/>
            <p:nvPr/>
          </p:nvSpPr>
          <p:spPr>
            <a:xfrm>
              <a:off x="0" y="-28575"/>
              <a:ext cx="951477" cy="759593"/>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14243240" y="5447098"/>
            <a:ext cx="2113108"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Linked List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Definition</a:t>
            </a:r>
          </a:p>
        </p:txBody>
      </p:sp>
      <p:sp>
        <p:nvSpPr>
          <p:cNvPr id="9" name="TextBox 9"/>
          <p:cNvSpPr txBox="1"/>
          <p:nvPr/>
        </p:nvSpPr>
        <p:spPr>
          <a:xfrm>
            <a:off x="384809" y="2702102"/>
            <a:ext cx="16857254"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An </a:t>
            </a:r>
            <a:r>
              <a:rPr lang="en-US" sz="3000" b="1">
                <a:solidFill>
                  <a:srgbClr val="000000"/>
                </a:solidFill>
                <a:latin typeface="Open Sans Bold"/>
                <a:ea typeface="Open Sans Bold"/>
                <a:cs typeface="Open Sans Bold"/>
                <a:sym typeface="Open Sans Bold"/>
              </a:rPr>
              <a:t>abstract data type (ADT)</a:t>
            </a:r>
            <a:r>
              <a:rPr lang="en-US" sz="3000">
                <a:solidFill>
                  <a:srgbClr val="000000"/>
                </a:solidFill>
                <a:latin typeface="Open Sans"/>
                <a:ea typeface="Open Sans"/>
                <a:cs typeface="Open Sans"/>
                <a:sym typeface="Open Sans"/>
              </a:rPr>
              <a:t> is a theoretical model defining a data structure's behavior and operations independently of its implementation details.</a:t>
            </a:r>
          </a:p>
        </p:txBody>
      </p:sp>
      <p:grpSp>
        <p:nvGrpSpPr>
          <p:cNvPr id="10" name="Group 10"/>
          <p:cNvGrpSpPr/>
          <p:nvPr/>
        </p:nvGrpSpPr>
        <p:grpSpPr>
          <a:xfrm>
            <a:off x="899906" y="4487932"/>
            <a:ext cx="3612638" cy="2775582"/>
            <a:chOff x="0" y="0"/>
            <a:chExt cx="951477" cy="731018"/>
          </a:xfrm>
        </p:grpSpPr>
        <p:sp>
          <p:nvSpPr>
            <p:cNvPr id="11" name="Freeform 11"/>
            <p:cNvSpPr/>
            <p:nvPr/>
          </p:nvSpPr>
          <p:spPr>
            <a:xfrm>
              <a:off x="0" y="0"/>
              <a:ext cx="951477" cy="731018"/>
            </a:xfrm>
            <a:custGeom>
              <a:avLst/>
              <a:gdLst/>
              <a:ahLst/>
              <a:cxnLst/>
              <a:rect l="l" t="t" r="r" b="b"/>
              <a:pathLst>
                <a:path w="951477" h="731018">
                  <a:moveTo>
                    <a:pt x="109294" y="0"/>
                  </a:moveTo>
                  <a:lnTo>
                    <a:pt x="842183" y="0"/>
                  </a:lnTo>
                  <a:cubicBezTo>
                    <a:pt x="902544" y="0"/>
                    <a:pt x="951477" y="48932"/>
                    <a:pt x="951477" y="109294"/>
                  </a:cubicBezTo>
                  <a:lnTo>
                    <a:pt x="951477" y="621724"/>
                  </a:lnTo>
                  <a:cubicBezTo>
                    <a:pt x="951477" y="682085"/>
                    <a:pt x="902544" y="731018"/>
                    <a:pt x="842183" y="731018"/>
                  </a:cubicBezTo>
                  <a:lnTo>
                    <a:pt x="109294" y="731018"/>
                  </a:lnTo>
                  <a:cubicBezTo>
                    <a:pt x="48932" y="731018"/>
                    <a:pt x="0" y="682085"/>
                    <a:pt x="0" y="621724"/>
                  </a:cubicBezTo>
                  <a:lnTo>
                    <a:pt x="0" y="109294"/>
                  </a:lnTo>
                  <a:cubicBezTo>
                    <a:pt x="0" y="48932"/>
                    <a:pt x="48932" y="0"/>
                    <a:pt x="109294" y="0"/>
                  </a:cubicBezTo>
                  <a:close/>
                </a:path>
              </a:pathLst>
            </a:custGeom>
            <a:solidFill>
              <a:srgbClr val="FF1495"/>
            </a:solidFill>
          </p:spPr>
          <p:txBody>
            <a:bodyPr/>
            <a:lstStyle/>
            <a:p>
              <a:endParaRPr lang="en-PH"/>
            </a:p>
          </p:txBody>
        </p:sp>
        <p:sp>
          <p:nvSpPr>
            <p:cNvPr id="12" name="TextBox 12"/>
            <p:cNvSpPr txBox="1"/>
            <p:nvPr/>
          </p:nvSpPr>
          <p:spPr>
            <a:xfrm>
              <a:off x="0" y="-28575"/>
              <a:ext cx="951477" cy="759593"/>
            </a:xfrm>
            <a:prstGeom prst="rect">
              <a:avLst/>
            </a:prstGeom>
          </p:spPr>
          <p:txBody>
            <a:bodyPr lIns="50800" tIns="50800" rIns="50800" bIns="50800" rtlCol="0" anchor="ctr"/>
            <a:lstStyle/>
            <a:p>
              <a:pPr algn="ctr">
                <a:lnSpc>
                  <a:spcPts val="2595"/>
                </a:lnSpc>
              </a:pPr>
              <a:endParaRPr/>
            </a:p>
          </p:txBody>
        </p:sp>
      </p:grpSp>
      <p:sp>
        <p:nvSpPr>
          <p:cNvPr id="13" name="TextBox 13"/>
          <p:cNvSpPr txBox="1"/>
          <p:nvPr/>
        </p:nvSpPr>
        <p:spPr>
          <a:xfrm>
            <a:off x="1649671" y="5447098"/>
            <a:ext cx="2113108"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Stacks</a:t>
            </a:r>
          </a:p>
        </p:txBody>
      </p:sp>
      <p:grpSp>
        <p:nvGrpSpPr>
          <p:cNvPr id="14" name="Group 14"/>
          <p:cNvGrpSpPr/>
          <p:nvPr/>
        </p:nvGrpSpPr>
        <p:grpSpPr>
          <a:xfrm>
            <a:off x="7194787" y="4487932"/>
            <a:ext cx="3612638" cy="2775582"/>
            <a:chOff x="0" y="0"/>
            <a:chExt cx="951477" cy="731018"/>
          </a:xfrm>
        </p:grpSpPr>
        <p:sp>
          <p:nvSpPr>
            <p:cNvPr id="15" name="Freeform 15"/>
            <p:cNvSpPr/>
            <p:nvPr/>
          </p:nvSpPr>
          <p:spPr>
            <a:xfrm>
              <a:off x="0" y="0"/>
              <a:ext cx="951477" cy="731018"/>
            </a:xfrm>
            <a:custGeom>
              <a:avLst/>
              <a:gdLst/>
              <a:ahLst/>
              <a:cxnLst/>
              <a:rect l="l" t="t" r="r" b="b"/>
              <a:pathLst>
                <a:path w="951477" h="731018">
                  <a:moveTo>
                    <a:pt x="109294" y="0"/>
                  </a:moveTo>
                  <a:lnTo>
                    <a:pt x="842183" y="0"/>
                  </a:lnTo>
                  <a:cubicBezTo>
                    <a:pt x="902544" y="0"/>
                    <a:pt x="951477" y="48932"/>
                    <a:pt x="951477" y="109294"/>
                  </a:cubicBezTo>
                  <a:lnTo>
                    <a:pt x="951477" y="621724"/>
                  </a:lnTo>
                  <a:cubicBezTo>
                    <a:pt x="951477" y="682085"/>
                    <a:pt x="902544" y="731018"/>
                    <a:pt x="842183" y="731018"/>
                  </a:cubicBezTo>
                  <a:lnTo>
                    <a:pt x="109294" y="731018"/>
                  </a:lnTo>
                  <a:cubicBezTo>
                    <a:pt x="48932" y="731018"/>
                    <a:pt x="0" y="682085"/>
                    <a:pt x="0" y="621724"/>
                  </a:cubicBezTo>
                  <a:lnTo>
                    <a:pt x="0" y="109294"/>
                  </a:lnTo>
                  <a:cubicBezTo>
                    <a:pt x="0" y="48932"/>
                    <a:pt x="48932" y="0"/>
                    <a:pt x="109294" y="0"/>
                  </a:cubicBezTo>
                  <a:close/>
                </a:path>
              </a:pathLst>
            </a:custGeom>
            <a:solidFill>
              <a:srgbClr val="FF1495">
                <a:alpha val="19608"/>
              </a:srgbClr>
            </a:solidFill>
          </p:spPr>
          <p:txBody>
            <a:bodyPr/>
            <a:lstStyle/>
            <a:p>
              <a:endParaRPr lang="en-PH"/>
            </a:p>
          </p:txBody>
        </p:sp>
        <p:sp>
          <p:nvSpPr>
            <p:cNvPr id="16" name="TextBox 16"/>
            <p:cNvSpPr txBox="1"/>
            <p:nvPr/>
          </p:nvSpPr>
          <p:spPr>
            <a:xfrm>
              <a:off x="0" y="-28575"/>
              <a:ext cx="951477" cy="759593"/>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7944552" y="5447098"/>
            <a:ext cx="2113108" cy="657225"/>
          </a:xfrm>
          <a:prstGeom prst="rect">
            <a:avLst/>
          </a:prstGeom>
        </p:spPr>
        <p:txBody>
          <a:bodyPr lIns="0" tIns="0" rIns="0" bIns="0" rtlCol="0" anchor="t">
            <a:spAutoFit/>
          </a:bodyPr>
          <a:lstStyle/>
          <a:p>
            <a:pPr algn="ctr">
              <a:lnSpc>
                <a:spcPts val="5400"/>
              </a:lnSpc>
            </a:pPr>
            <a:r>
              <a:rPr lang="en-US" sz="3000">
                <a:solidFill>
                  <a:srgbClr val="FFFFFF">
                    <a:alpha val="19608"/>
                  </a:srgbClr>
                </a:solidFill>
                <a:latin typeface="Poppins"/>
                <a:ea typeface="Poppins"/>
                <a:cs typeface="Poppins"/>
                <a:sym typeface="Poppins"/>
              </a:rPr>
              <a:t>Queues</a:t>
            </a:r>
          </a:p>
        </p:txBody>
      </p:sp>
      <p:grpSp>
        <p:nvGrpSpPr>
          <p:cNvPr id="18" name="Group 18"/>
          <p:cNvGrpSpPr/>
          <p:nvPr/>
        </p:nvGrpSpPr>
        <p:grpSpPr>
          <a:xfrm>
            <a:off x="13493475" y="4487932"/>
            <a:ext cx="3612638" cy="2775582"/>
            <a:chOff x="0" y="0"/>
            <a:chExt cx="951477" cy="731018"/>
          </a:xfrm>
        </p:grpSpPr>
        <p:sp>
          <p:nvSpPr>
            <p:cNvPr id="19" name="Freeform 19"/>
            <p:cNvSpPr/>
            <p:nvPr/>
          </p:nvSpPr>
          <p:spPr>
            <a:xfrm>
              <a:off x="0" y="0"/>
              <a:ext cx="951477" cy="731018"/>
            </a:xfrm>
            <a:custGeom>
              <a:avLst/>
              <a:gdLst/>
              <a:ahLst/>
              <a:cxnLst/>
              <a:rect l="l" t="t" r="r" b="b"/>
              <a:pathLst>
                <a:path w="951477" h="731018">
                  <a:moveTo>
                    <a:pt x="109294" y="0"/>
                  </a:moveTo>
                  <a:lnTo>
                    <a:pt x="842183" y="0"/>
                  </a:lnTo>
                  <a:cubicBezTo>
                    <a:pt x="902544" y="0"/>
                    <a:pt x="951477" y="48932"/>
                    <a:pt x="951477" y="109294"/>
                  </a:cubicBezTo>
                  <a:lnTo>
                    <a:pt x="951477" y="621724"/>
                  </a:lnTo>
                  <a:cubicBezTo>
                    <a:pt x="951477" y="682085"/>
                    <a:pt x="902544" y="731018"/>
                    <a:pt x="842183" y="731018"/>
                  </a:cubicBezTo>
                  <a:lnTo>
                    <a:pt x="109294" y="731018"/>
                  </a:lnTo>
                  <a:cubicBezTo>
                    <a:pt x="48932" y="731018"/>
                    <a:pt x="0" y="682085"/>
                    <a:pt x="0" y="621724"/>
                  </a:cubicBezTo>
                  <a:lnTo>
                    <a:pt x="0" y="109294"/>
                  </a:lnTo>
                  <a:cubicBezTo>
                    <a:pt x="0" y="48932"/>
                    <a:pt x="48932" y="0"/>
                    <a:pt x="109294" y="0"/>
                  </a:cubicBezTo>
                  <a:close/>
                </a:path>
              </a:pathLst>
            </a:custGeom>
            <a:solidFill>
              <a:srgbClr val="FF1495">
                <a:alpha val="19608"/>
              </a:srgbClr>
            </a:solidFill>
          </p:spPr>
          <p:txBody>
            <a:bodyPr/>
            <a:lstStyle/>
            <a:p>
              <a:endParaRPr lang="en-PH"/>
            </a:p>
          </p:txBody>
        </p:sp>
        <p:sp>
          <p:nvSpPr>
            <p:cNvPr id="20" name="TextBox 20"/>
            <p:cNvSpPr txBox="1"/>
            <p:nvPr/>
          </p:nvSpPr>
          <p:spPr>
            <a:xfrm>
              <a:off x="0" y="-28575"/>
              <a:ext cx="951477" cy="759593"/>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14243240" y="5447098"/>
            <a:ext cx="2113108" cy="657225"/>
          </a:xfrm>
          <a:prstGeom prst="rect">
            <a:avLst/>
          </a:prstGeom>
        </p:spPr>
        <p:txBody>
          <a:bodyPr lIns="0" tIns="0" rIns="0" bIns="0" rtlCol="0" anchor="t">
            <a:spAutoFit/>
          </a:bodyPr>
          <a:lstStyle/>
          <a:p>
            <a:pPr algn="ctr">
              <a:lnSpc>
                <a:spcPts val="5400"/>
              </a:lnSpc>
            </a:pPr>
            <a:r>
              <a:rPr lang="en-US" sz="3000">
                <a:solidFill>
                  <a:srgbClr val="FFFFFF">
                    <a:alpha val="19608"/>
                  </a:srgbClr>
                </a:solidFill>
                <a:latin typeface="Poppins"/>
                <a:ea typeface="Poppins"/>
                <a:cs typeface="Poppins"/>
                <a:sym typeface="Poppins"/>
              </a:rPr>
              <a:t>Linked List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Freeform 7"/>
          <p:cNvSpPr/>
          <p:nvPr/>
        </p:nvSpPr>
        <p:spPr>
          <a:xfrm>
            <a:off x="6493214" y="4359239"/>
            <a:ext cx="4307878" cy="5166871"/>
          </a:xfrm>
          <a:custGeom>
            <a:avLst/>
            <a:gdLst/>
            <a:ahLst/>
            <a:cxnLst/>
            <a:rect l="l" t="t" r="r" b="b"/>
            <a:pathLst>
              <a:path w="4307878" h="5166871">
                <a:moveTo>
                  <a:pt x="0" y="0"/>
                </a:moveTo>
                <a:lnTo>
                  <a:pt x="4307879" y="0"/>
                </a:lnTo>
                <a:lnTo>
                  <a:pt x="4307879" y="5166871"/>
                </a:lnTo>
                <a:lnTo>
                  <a:pt x="0" y="5166871"/>
                </a:lnTo>
                <a:lnTo>
                  <a:pt x="0" y="0"/>
                </a:lnTo>
                <a:close/>
              </a:path>
            </a:pathLst>
          </a:custGeom>
          <a:blipFill>
            <a:blip r:embed="rId8"/>
            <a:stretch>
              <a:fillRect/>
            </a:stretch>
          </a:blipFill>
        </p:spPr>
        <p:txBody>
          <a:bodyPr/>
          <a:lstStyle/>
          <a:p>
            <a:endParaRPr lang="en-PH"/>
          </a:p>
        </p:txBody>
      </p:sp>
      <p:sp>
        <p:nvSpPr>
          <p:cNvPr id="8" name="TextBox 8"/>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9" name="TextBox 9"/>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Stacks</a:t>
            </a:r>
          </a:p>
        </p:txBody>
      </p:sp>
      <p:sp>
        <p:nvSpPr>
          <p:cNvPr id="10" name="TextBox 10"/>
          <p:cNvSpPr txBox="1"/>
          <p:nvPr/>
        </p:nvSpPr>
        <p:spPr>
          <a:xfrm>
            <a:off x="384809" y="2702102"/>
            <a:ext cx="16857254"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stack in programming is a data structure that operates on a </a:t>
            </a:r>
            <a:r>
              <a:rPr lang="en-US" sz="3000" b="1">
                <a:solidFill>
                  <a:srgbClr val="000000"/>
                </a:solidFill>
                <a:latin typeface="Open Sans Bold"/>
                <a:ea typeface="Open Sans Bold"/>
                <a:cs typeface="Open Sans Bold"/>
                <a:sym typeface="Open Sans Bold"/>
              </a:rPr>
              <a:t>last-in, first-out (LIFO)</a:t>
            </a:r>
            <a:r>
              <a:rPr lang="en-US" sz="3000">
                <a:solidFill>
                  <a:srgbClr val="000000"/>
                </a:solidFill>
                <a:latin typeface="Open Sans"/>
                <a:ea typeface="Open Sans"/>
                <a:cs typeface="Open Sans"/>
                <a:sym typeface="Open Sans"/>
              </a:rPr>
              <a:t> basis, allowing data to be added (pushed) and removed (popped) from the top of the stack.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TextBox 4"/>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13.1 Data Types </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TextBox 6"/>
          <p:cNvSpPr txBox="1"/>
          <p:nvPr/>
        </p:nvSpPr>
        <p:spPr>
          <a:xfrm>
            <a:off x="384809" y="1938701"/>
            <a:ext cx="9871067"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Further data types</a:t>
            </a:r>
          </a:p>
        </p:txBody>
      </p:sp>
      <p:sp>
        <p:nvSpPr>
          <p:cNvPr id="7" name="TextBox 7"/>
          <p:cNvSpPr txBox="1"/>
          <p:nvPr/>
        </p:nvSpPr>
        <p:spPr>
          <a:xfrm>
            <a:off x="384809" y="2694896"/>
            <a:ext cx="16874491"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Further data types, often called composite or derived data types, are </a:t>
            </a:r>
            <a:r>
              <a:rPr lang="en-US" sz="3000" b="1" i="1">
                <a:solidFill>
                  <a:srgbClr val="000000"/>
                </a:solidFill>
                <a:latin typeface="Open Sans Bold Italics"/>
                <a:ea typeface="Open Sans Bold Italics"/>
                <a:cs typeface="Open Sans Bold Italics"/>
                <a:sym typeface="Open Sans Bold Italics"/>
              </a:rPr>
              <a:t>built upon primitive types</a:t>
            </a:r>
            <a:r>
              <a:rPr lang="en-US" sz="3000">
                <a:solidFill>
                  <a:srgbClr val="000000"/>
                </a:solidFill>
                <a:latin typeface="Open Sans"/>
                <a:ea typeface="Open Sans"/>
                <a:cs typeface="Open Sans"/>
                <a:sym typeface="Open Sans"/>
              </a:rPr>
              <a:t> or are custom-defined to create complex structures or collections of data, including:</a:t>
            </a:r>
          </a:p>
        </p:txBody>
      </p:sp>
      <p:grpSp>
        <p:nvGrpSpPr>
          <p:cNvPr id="8" name="Group 8"/>
          <p:cNvGrpSpPr/>
          <p:nvPr/>
        </p:nvGrpSpPr>
        <p:grpSpPr>
          <a:xfrm>
            <a:off x="643518" y="9517345"/>
            <a:ext cx="7645872" cy="611468"/>
            <a:chOff x="0" y="0"/>
            <a:chExt cx="2013728" cy="161045"/>
          </a:xfrm>
        </p:grpSpPr>
        <p:sp>
          <p:nvSpPr>
            <p:cNvPr id="9" name="Freeform 9"/>
            <p:cNvSpPr/>
            <p:nvPr/>
          </p:nvSpPr>
          <p:spPr>
            <a:xfrm>
              <a:off x="0" y="0"/>
              <a:ext cx="2013728" cy="161045"/>
            </a:xfrm>
            <a:custGeom>
              <a:avLst/>
              <a:gdLst/>
              <a:ahLst/>
              <a:cxnLst/>
              <a:rect l="l" t="t" r="r" b="b"/>
              <a:pathLst>
                <a:path w="2013728" h="161045">
                  <a:moveTo>
                    <a:pt x="51641" y="0"/>
                  </a:moveTo>
                  <a:lnTo>
                    <a:pt x="1962087" y="0"/>
                  </a:lnTo>
                  <a:cubicBezTo>
                    <a:pt x="1975783" y="0"/>
                    <a:pt x="1988918" y="5441"/>
                    <a:pt x="1998602" y="15125"/>
                  </a:cubicBezTo>
                  <a:cubicBezTo>
                    <a:pt x="2008287" y="24810"/>
                    <a:pt x="2013728" y="37945"/>
                    <a:pt x="2013728" y="51641"/>
                  </a:cubicBezTo>
                  <a:lnTo>
                    <a:pt x="2013728" y="109404"/>
                  </a:lnTo>
                  <a:cubicBezTo>
                    <a:pt x="2013728" y="137925"/>
                    <a:pt x="1990607" y="161045"/>
                    <a:pt x="1962087" y="161045"/>
                  </a:cubicBezTo>
                  <a:lnTo>
                    <a:pt x="51641" y="161045"/>
                  </a:lnTo>
                  <a:cubicBezTo>
                    <a:pt x="37945" y="161045"/>
                    <a:pt x="24810" y="155604"/>
                    <a:pt x="15125" y="145920"/>
                  </a:cubicBezTo>
                  <a:cubicBezTo>
                    <a:pt x="5441" y="136235"/>
                    <a:pt x="0" y="123100"/>
                    <a:pt x="0" y="109404"/>
                  </a:cubicBezTo>
                  <a:lnTo>
                    <a:pt x="0" y="51641"/>
                  </a:lnTo>
                  <a:cubicBezTo>
                    <a:pt x="0" y="37945"/>
                    <a:pt x="5441" y="24810"/>
                    <a:pt x="15125" y="15125"/>
                  </a:cubicBezTo>
                  <a:cubicBezTo>
                    <a:pt x="24810" y="5441"/>
                    <a:pt x="37945" y="0"/>
                    <a:pt x="51641" y="0"/>
                  </a:cubicBezTo>
                  <a:close/>
                </a:path>
              </a:pathLst>
            </a:custGeom>
            <a:gradFill rotWithShape="1">
              <a:gsLst>
                <a:gs pos="0">
                  <a:srgbClr val="004AAD">
                    <a:alpha val="13000"/>
                  </a:srgbClr>
                </a:gs>
                <a:gs pos="100000">
                  <a:srgbClr val="CB6CE6">
                    <a:alpha val="13000"/>
                  </a:srgbClr>
                </a:gs>
              </a:gsLst>
              <a:lin ang="0"/>
            </a:gradFill>
          </p:spPr>
          <p:txBody>
            <a:bodyPr/>
            <a:lstStyle/>
            <a:p>
              <a:endParaRPr lang="en-PH"/>
            </a:p>
          </p:txBody>
        </p:sp>
        <p:sp>
          <p:nvSpPr>
            <p:cNvPr id="10" name="TextBox 10"/>
            <p:cNvSpPr txBox="1"/>
            <p:nvPr/>
          </p:nvSpPr>
          <p:spPr>
            <a:xfrm>
              <a:off x="0" y="-28575"/>
              <a:ext cx="2013728" cy="189620"/>
            </a:xfrm>
            <a:prstGeom prst="rect">
              <a:avLst/>
            </a:prstGeom>
          </p:spPr>
          <p:txBody>
            <a:bodyPr lIns="50800" tIns="50800" rIns="50800" bIns="50800" rtlCol="0" anchor="ctr"/>
            <a:lstStyle/>
            <a:p>
              <a:pPr algn="ctr">
                <a:lnSpc>
                  <a:spcPts val="2595"/>
                </a:lnSpc>
              </a:pPr>
              <a:endParaRPr/>
            </a:p>
          </p:txBody>
        </p:sp>
      </p:grpSp>
      <p:sp>
        <p:nvSpPr>
          <p:cNvPr id="11" name="TextBox 11"/>
          <p:cNvSpPr txBox="1"/>
          <p:nvPr/>
        </p:nvSpPr>
        <p:spPr>
          <a:xfrm>
            <a:off x="1874878" y="9394454"/>
            <a:ext cx="5502075" cy="657225"/>
          </a:xfrm>
          <a:prstGeom prst="rect">
            <a:avLst/>
          </a:prstGeom>
        </p:spPr>
        <p:txBody>
          <a:bodyPr lIns="0" tIns="0" rIns="0" bIns="0" rtlCol="0" anchor="t">
            <a:spAutoFit/>
          </a:bodyPr>
          <a:lstStyle/>
          <a:p>
            <a:pPr algn="ctr">
              <a:lnSpc>
                <a:spcPts val="5400"/>
              </a:lnSpc>
            </a:pPr>
            <a:r>
              <a:rPr lang="en-US" sz="3000">
                <a:solidFill>
                  <a:srgbClr val="FFFFFF">
                    <a:alpha val="12941"/>
                  </a:srgbClr>
                </a:solidFill>
                <a:latin typeface="Poppins"/>
                <a:ea typeface="Poppins"/>
                <a:cs typeface="Poppins"/>
                <a:sym typeface="Poppins"/>
              </a:rPr>
              <a:t>Primitive data types</a:t>
            </a:r>
          </a:p>
        </p:txBody>
      </p:sp>
      <p:grpSp>
        <p:nvGrpSpPr>
          <p:cNvPr id="12" name="Group 12"/>
          <p:cNvGrpSpPr/>
          <p:nvPr/>
        </p:nvGrpSpPr>
        <p:grpSpPr>
          <a:xfrm>
            <a:off x="9676750" y="9517345"/>
            <a:ext cx="7645872" cy="611468"/>
            <a:chOff x="0" y="0"/>
            <a:chExt cx="2013728" cy="161045"/>
          </a:xfrm>
        </p:grpSpPr>
        <p:sp>
          <p:nvSpPr>
            <p:cNvPr id="13" name="Freeform 13"/>
            <p:cNvSpPr/>
            <p:nvPr/>
          </p:nvSpPr>
          <p:spPr>
            <a:xfrm>
              <a:off x="0" y="0"/>
              <a:ext cx="2013728" cy="161045"/>
            </a:xfrm>
            <a:custGeom>
              <a:avLst/>
              <a:gdLst/>
              <a:ahLst/>
              <a:cxnLst/>
              <a:rect l="l" t="t" r="r" b="b"/>
              <a:pathLst>
                <a:path w="2013728" h="161045">
                  <a:moveTo>
                    <a:pt x="51641" y="0"/>
                  </a:moveTo>
                  <a:lnTo>
                    <a:pt x="1962087" y="0"/>
                  </a:lnTo>
                  <a:cubicBezTo>
                    <a:pt x="1975783" y="0"/>
                    <a:pt x="1988918" y="5441"/>
                    <a:pt x="1998602" y="15125"/>
                  </a:cubicBezTo>
                  <a:cubicBezTo>
                    <a:pt x="2008287" y="24810"/>
                    <a:pt x="2013728" y="37945"/>
                    <a:pt x="2013728" y="51641"/>
                  </a:cubicBezTo>
                  <a:lnTo>
                    <a:pt x="2013728" y="109404"/>
                  </a:lnTo>
                  <a:cubicBezTo>
                    <a:pt x="2013728" y="137925"/>
                    <a:pt x="1990607" y="161045"/>
                    <a:pt x="1962087" y="161045"/>
                  </a:cubicBezTo>
                  <a:lnTo>
                    <a:pt x="51641" y="161045"/>
                  </a:lnTo>
                  <a:cubicBezTo>
                    <a:pt x="37945" y="161045"/>
                    <a:pt x="24810" y="155604"/>
                    <a:pt x="15125" y="145920"/>
                  </a:cubicBezTo>
                  <a:cubicBezTo>
                    <a:pt x="5441" y="136235"/>
                    <a:pt x="0" y="123100"/>
                    <a:pt x="0" y="109404"/>
                  </a:cubicBezTo>
                  <a:lnTo>
                    <a:pt x="0" y="51641"/>
                  </a:lnTo>
                  <a:cubicBezTo>
                    <a:pt x="0" y="37945"/>
                    <a:pt x="5441" y="24810"/>
                    <a:pt x="15125" y="15125"/>
                  </a:cubicBezTo>
                  <a:cubicBezTo>
                    <a:pt x="24810" y="5441"/>
                    <a:pt x="37945" y="0"/>
                    <a:pt x="51641"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PH"/>
            </a:p>
          </p:txBody>
        </p:sp>
        <p:sp>
          <p:nvSpPr>
            <p:cNvPr id="14" name="TextBox 14"/>
            <p:cNvSpPr txBox="1"/>
            <p:nvPr/>
          </p:nvSpPr>
          <p:spPr>
            <a:xfrm>
              <a:off x="0" y="-28575"/>
              <a:ext cx="2013728" cy="189620"/>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10798541" y="9394454"/>
            <a:ext cx="5402289"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Further data types</a:t>
            </a:r>
          </a:p>
        </p:txBody>
      </p:sp>
      <p:graphicFrame>
        <p:nvGraphicFramePr>
          <p:cNvPr id="16" name="Table 16"/>
          <p:cNvGraphicFramePr>
            <a:graphicFrameLocks noGrp="1"/>
          </p:cNvGraphicFramePr>
          <p:nvPr/>
        </p:nvGraphicFramePr>
        <p:xfrm>
          <a:off x="4242919" y="4435601"/>
          <a:ext cx="9772751" cy="3065831"/>
        </p:xfrm>
        <a:graphic>
          <a:graphicData uri="http://schemas.openxmlformats.org/drawingml/2006/table">
            <a:tbl>
              <a:tblPr/>
              <a:tblGrid>
                <a:gridCol w="2765569">
                  <a:extLst>
                    <a:ext uri="{9D8B030D-6E8A-4147-A177-3AD203B41FA5}">
                      <a16:colId xmlns:a16="http://schemas.microsoft.com/office/drawing/2014/main" val="20000"/>
                    </a:ext>
                  </a:extLst>
                </a:gridCol>
                <a:gridCol w="7007182">
                  <a:extLst>
                    <a:ext uri="{9D8B030D-6E8A-4147-A177-3AD203B41FA5}">
                      <a16:colId xmlns:a16="http://schemas.microsoft.com/office/drawing/2014/main" val="20001"/>
                    </a:ext>
                  </a:extLst>
                </a:gridCol>
              </a:tblGrid>
              <a:tr h="901372">
                <a:tc>
                  <a:txBody>
                    <a:bodyPr/>
                    <a:lstStyle/>
                    <a:p>
                      <a:pPr algn="ctr">
                        <a:lnSpc>
                          <a:spcPts val="2659"/>
                        </a:lnSpc>
                        <a:defRPr/>
                      </a:pPr>
                      <a:r>
                        <a:rPr lang="en-US" sz="1899" b="1">
                          <a:solidFill>
                            <a:srgbClr val="000000"/>
                          </a:solidFill>
                          <a:latin typeface="Open Sans Bold"/>
                          <a:ea typeface="Open Sans Bold"/>
                          <a:cs typeface="Open Sans Bold"/>
                          <a:sym typeface="Open Sans Bold"/>
                        </a:rPr>
                        <a:t>Data Types</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2659"/>
                        </a:lnSpc>
                        <a:defRPr/>
                      </a:pPr>
                      <a:r>
                        <a:rPr lang="en-US" sz="1899" b="1">
                          <a:solidFill>
                            <a:srgbClr val="000000"/>
                          </a:solidFill>
                          <a:latin typeface="Open Sans Bold"/>
                          <a:ea typeface="Open Sans Bold"/>
                          <a:cs typeface="Open Sans Bold"/>
                          <a:sym typeface="Open Sans Bold"/>
                        </a:rPr>
                        <a:t>What it represents</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extLst>
                  <a:ext uri="{0D108BD9-81ED-4DB2-BD59-A6C34878D82A}">
                    <a16:rowId xmlns:a16="http://schemas.microsoft.com/office/drawing/2014/main" val="10000"/>
                  </a:ext>
                </a:extLst>
              </a:tr>
              <a:tr h="891888">
                <a:tc>
                  <a:txBody>
                    <a:bodyPr/>
                    <a:lstStyle/>
                    <a:p>
                      <a:pPr algn="ctr">
                        <a:lnSpc>
                          <a:spcPts val="2659"/>
                        </a:lnSpc>
                        <a:defRPr/>
                      </a:pPr>
                      <a:r>
                        <a:rPr lang="en-US" sz="1899" b="1">
                          <a:solidFill>
                            <a:srgbClr val="000000"/>
                          </a:solidFill>
                          <a:latin typeface="Open Sans Bold"/>
                          <a:ea typeface="Open Sans Bold"/>
                          <a:cs typeface="Open Sans Bold"/>
                          <a:sym typeface="Open Sans Bold"/>
                        </a:rPr>
                        <a:t>STRING</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tc>
                  <a:txBody>
                    <a:bodyPr/>
                    <a:lstStyle/>
                    <a:p>
                      <a:pPr algn="ctr">
                        <a:lnSpc>
                          <a:spcPts val="2659"/>
                        </a:lnSpc>
                        <a:defRPr/>
                      </a:pPr>
                      <a:r>
                        <a:rPr lang="en-US" sz="1899" b="1">
                          <a:solidFill>
                            <a:srgbClr val="000000"/>
                          </a:solidFill>
                          <a:latin typeface="Open Sans Bold"/>
                          <a:ea typeface="Open Sans Bold"/>
                          <a:cs typeface="Open Sans Bold"/>
                          <a:sym typeface="Open Sans Bold"/>
                        </a:rPr>
                        <a:t>A sequence of characters</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1"/>
                  </a:ext>
                </a:extLst>
              </a:tr>
              <a:tr h="1272571">
                <a:tc>
                  <a:txBody>
                    <a:bodyPr/>
                    <a:lstStyle/>
                    <a:p>
                      <a:pPr algn="ctr">
                        <a:lnSpc>
                          <a:spcPts val="2659"/>
                        </a:lnSpc>
                        <a:defRPr/>
                      </a:pPr>
                      <a:r>
                        <a:rPr lang="en-US" sz="1899" b="1">
                          <a:solidFill>
                            <a:srgbClr val="000000"/>
                          </a:solidFill>
                          <a:latin typeface="Open Sans Bold"/>
                          <a:ea typeface="Open Sans Bold"/>
                          <a:cs typeface="Open Sans Bold"/>
                          <a:sym typeface="Open Sans Bold"/>
                        </a:rPr>
                        <a:t>DATE </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tc>
                  <a:txBody>
                    <a:bodyPr/>
                    <a:lstStyle/>
                    <a:p>
                      <a:pPr algn="ctr">
                        <a:lnSpc>
                          <a:spcPts val="2659"/>
                        </a:lnSpc>
                        <a:defRPr/>
                      </a:pPr>
                      <a:r>
                        <a:rPr lang="en-US" sz="1899" b="1">
                          <a:solidFill>
                            <a:srgbClr val="000000"/>
                          </a:solidFill>
                          <a:latin typeface="Open Sans Bold"/>
                          <a:ea typeface="Open Sans Bold"/>
                          <a:cs typeface="Open Sans Bold"/>
                          <a:sym typeface="Open Sans Bold"/>
                        </a:rPr>
                        <a:t>A date consisting of day, month and year, sometimes including a time in hours, minutes and seconds.</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7807218" y="4157340"/>
          <a:ext cx="623961" cy="4944318"/>
        </p:xfrm>
        <a:graphic>
          <a:graphicData uri="http://schemas.openxmlformats.org/drawingml/2006/table">
            <a:tbl>
              <a:tblPr/>
              <a:tblGrid>
                <a:gridCol w="623961">
                  <a:extLst>
                    <a:ext uri="{9D8B030D-6E8A-4147-A177-3AD203B41FA5}">
                      <a16:colId xmlns:a16="http://schemas.microsoft.com/office/drawing/2014/main" val="20000"/>
                    </a:ext>
                  </a:extLst>
                </a:gridCol>
              </a:tblGrid>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049531" y="8662990"/>
            <a:ext cx="639318"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[0]</a:t>
            </a:r>
          </a:p>
        </p:txBody>
      </p:sp>
      <p:sp>
        <p:nvSpPr>
          <p:cNvPr id="9" name="AutoShape 9"/>
          <p:cNvSpPr/>
          <p:nvPr/>
        </p:nvSpPr>
        <p:spPr>
          <a:xfrm>
            <a:off x="5065213" y="8819085"/>
            <a:ext cx="1984317" cy="192890"/>
          </a:xfrm>
          <a:prstGeom prst="line">
            <a:avLst/>
          </a:prstGeom>
          <a:ln w="38100" cap="flat">
            <a:solidFill>
              <a:srgbClr val="000000"/>
            </a:solidFill>
            <a:prstDash val="solid"/>
            <a:headEnd type="none" w="sm" len="sm"/>
            <a:tailEnd type="arrow" w="med" len="sm"/>
          </a:ln>
        </p:spPr>
        <p:txBody>
          <a:bodyPr/>
          <a:lstStyle/>
          <a:p>
            <a:endParaRPr lang="en-PH"/>
          </a:p>
        </p:txBody>
      </p:sp>
      <p:sp>
        <p:nvSpPr>
          <p:cNvPr id="10" name="AutoShape 10"/>
          <p:cNvSpPr/>
          <p:nvPr/>
        </p:nvSpPr>
        <p:spPr>
          <a:xfrm>
            <a:off x="5065213" y="9802248"/>
            <a:ext cx="1984317" cy="188140"/>
          </a:xfrm>
          <a:prstGeom prst="line">
            <a:avLst/>
          </a:prstGeom>
          <a:ln w="38100" cap="flat">
            <a:solidFill>
              <a:srgbClr val="000000"/>
            </a:solidFill>
            <a:prstDash val="solid"/>
            <a:headEnd type="none" w="sm" len="sm"/>
            <a:tailEnd type="arrow" w="med" len="sm"/>
          </a:ln>
        </p:spPr>
        <p:txBody>
          <a:bodyPr/>
          <a:lstStyle/>
          <a:p>
            <a:endParaRPr lang="en-PH"/>
          </a:p>
        </p:txBody>
      </p:sp>
      <p:sp>
        <p:nvSpPr>
          <p:cNvPr id="11" name="Freeform 11"/>
          <p:cNvSpPr/>
          <p:nvPr/>
        </p:nvSpPr>
        <p:spPr>
          <a:xfrm rot="-10800000">
            <a:off x="11021888" y="4257915"/>
            <a:ext cx="1040607" cy="5138799"/>
          </a:xfrm>
          <a:custGeom>
            <a:avLst/>
            <a:gdLst/>
            <a:ahLst/>
            <a:cxnLst/>
            <a:rect l="l" t="t" r="r" b="b"/>
            <a:pathLst>
              <a:path w="1040607" h="5138799">
                <a:moveTo>
                  <a:pt x="0" y="0"/>
                </a:moveTo>
                <a:lnTo>
                  <a:pt x="1040607" y="0"/>
                </a:lnTo>
                <a:lnTo>
                  <a:pt x="1040607" y="5138800"/>
                </a:lnTo>
                <a:lnTo>
                  <a:pt x="0" y="5138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2" name="TextBox 12"/>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3" name="TextBox 13"/>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Stacks</a:t>
            </a:r>
          </a:p>
        </p:txBody>
      </p:sp>
      <p:sp>
        <p:nvSpPr>
          <p:cNvPr id="14" name="TextBox 14"/>
          <p:cNvSpPr txBox="1"/>
          <p:nvPr/>
        </p:nvSpPr>
        <p:spPr>
          <a:xfrm>
            <a:off x="384809" y="2702102"/>
            <a:ext cx="16857254"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stack in programming is a data structure that operates on a </a:t>
            </a:r>
            <a:r>
              <a:rPr lang="en-US" sz="3000" b="1">
                <a:solidFill>
                  <a:srgbClr val="000000"/>
                </a:solidFill>
                <a:latin typeface="Open Sans Bold"/>
                <a:ea typeface="Open Sans Bold"/>
                <a:cs typeface="Open Sans Bold"/>
                <a:sym typeface="Open Sans Bold"/>
              </a:rPr>
              <a:t>last-in, first-out (LIFO)</a:t>
            </a:r>
            <a:r>
              <a:rPr lang="en-US" sz="3000">
                <a:solidFill>
                  <a:srgbClr val="000000"/>
                </a:solidFill>
                <a:latin typeface="Open Sans"/>
                <a:ea typeface="Open Sans"/>
                <a:cs typeface="Open Sans"/>
                <a:sym typeface="Open Sans"/>
              </a:rPr>
              <a:t> basis, allowing data to be added (pushed) and removed (popped) from the top of the stack.</a:t>
            </a:r>
          </a:p>
        </p:txBody>
      </p:sp>
      <p:sp>
        <p:nvSpPr>
          <p:cNvPr id="15" name="TextBox 15"/>
          <p:cNvSpPr txBox="1"/>
          <p:nvPr/>
        </p:nvSpPr>
        <p:spPr>
          <a:xfrm>
            <a:off x="7112655" y="7749026"/>
            <a:ext cx="513069"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6" name="TextBox 16"/>
          <p:cNvSpPr txBox="1"/>
          <p:nvPr/>
        </p:nvSpPr>
        <p:spPr>
          <a:xfrm>
            <a:off x="7054018" y="6832978"/>
            <a:ext cx="63034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[2]</a:t>
            </a:r>
          </a:p>
        </p:txBody>
      </p:sp>
      <p:sp>
        <p:nvSpPr>
          <p:cNvPr id="17" name="TextBox 17"/>
          <p:cNvSpPr txBox="1"/>
          <p:nvPr/>
        </p:nvSpPr>
        <p:spPr>
          <a:xfrm>
            <a:off x="7053310" y="5916929"/>
            <a:ext cx="62278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[3]</a:t>
            </a:r>
          </a:p>
        </p:txBody>
      </p:sp>
      <p:sp>
        <p:nvSpPr>
          <p:cNvPr id="18" name="TextBox 18"/>
          <p:cNvSpPr txBox="1"/>
          <p:nvPr/>
        </p:nvSpPr>
        <p:spPr>
          <a:xfrm>
            <a:off x="7050464" y="5000881"/>
            <a:ext cx="653985"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[4]</a:t>
            </a:r>
          </a:p>
        </p:txBody>
      </p:sp>
      <p:sp>
        <p:nvSpPr>
          <p:cNvPr id="19" name="TextBox 19"/>
          <p:cNvSpPr txBox="1"/>
          <p:nvPr/>
        </p:nvSpPr>
        <p:spPr>
          <a:xfrm>
            <a:off x="7069378" y="4191240"/>
            <a:ext cx="623266"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[5]</a:t>
            </a:r>
          </a:p>
        </p:txBody>
      </p:sp>
      <p:sp>
        <p:nvSpPr>
          <p:cNvPr id="20" name="TextBox 20"/>
          <p:cNvSpPr txBox="1"/>
          <p:nvPr/>
        </p:nvSpPr>
        <p:spPr>
          <a:xfrm>
            <a:off x="7016899" y="9580036"/>
            <a:ext cx="72822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21" name="TextBox 21"/>
          <p:cNvSpPr txBox="1"/>
          <p:nvPr/>
        </p:nvSpPr>
        <p:spPr>
          <a:xfrm>
            <a:off x="2782446" y="8456650"/>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000000"/>
                </a:solidFill>
                <a:latin typeface="Open Sans Bold"/>
                <a:ea typeface="Open Sans Bold"/>
                <a:cs typeface="Open Sans Bold"/>
                <a:sym typeface="Open Sans Bold"/>
              </a:rPr>
              <a:t>BasePointer</a:t>
            </a:r>
          </a:p>
        </p:txBody>
      </p:sp>
      <p:sp>
        <p:nvSpPr>
          <p:cNvPr id="22" name="TextBox 22"/>
          <p:cNvSpPr txBox="1"/>
          <p:nvPr/>
        </p:nvSpPr>
        <p:spPr>
          <a:xfrm>
            <a:off x="2782446" y="9440140"/>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000000"/>
                </a:solidFill>
                <a:latin typeface="Open Sans Bold"/>
                <a:ea typeface="Open Sans Bold"/>
                <a:cs typeface="Open Sans Bold"/>
                <a:sym typeface="Open Sans Bold"/>
              </a:rPr>
              <a:t>TopPointer</a:t>
            </a:r>
          </a:p>
        </p:txBody>
      </p:sp>
      <p:sp>
        <p:nvSpPr>
          <p:cNvPr id="23" name="TextBox 23"/>
          <p:cNvSpPr txBox="1"/>
          <p:nvPr/>
        </p:nvSpPr>
        <p:spPr>
          <a:xfrm>
            <a:off x="12186320" y="6301887"/>
            <a:ext cx="2282768" cy="993706"/>
          </a:xfrm>
          <a:prstGeom prst="rect">
            <a:avLst/>
          </a:prstGeom>
        </p:spPr>
        <p:txBody>
          <a:bodyPr lIns="0" tIns="0" rIns="0" bIns="0" rtlCol="0" anchor="t">
            <a:spAutoFit/>
          </a:bodyPr>
          <a:lstStyle/>
          <a:p>
            <a:pPr algn="l">
              <a:lnSpc>
                <a:spcPts val="4028"/>
              </a:lnSpc>
              <a:spcBef>
                <a:spcPct val="0"/>
              </a:spcBef>
            </a:pPr>
            <a:r>
              <a:rPr lang="en-US" sz="2877" b="1">
                <a:solidFill>
                  <a:srgbClr val="000000"/>
                </a:solidFill>
                <a:latin typeface="Open Sans Bold"/>
                <a:ea typeface="Open Sans Bold"/>
                <a:cs typeface="Open Sans Bold"/>
                <a:sym typeface="Open Sans Bold"/>
              </a:rPr>
              <a:t>An empty stack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7807218" y="4157340"/>
          <a:ext cx="623961" cy="4944318"/>
        </p:xfrm>
        <a:graphic>
          <a:graphicData uri="http://schemas.openxmlformats.org/drawingml/2006/table">
            <a:tbl>
              <a:tblPr/>
              <a:tblGrid>
                <a:gridCol w="623961">
                  <a:extLst>
                    <a:ext uri="{9D8B030D-6E8A-4147-A177-3AD203B41FA5}">
                      <a16:colId xmlns:a16="http://schemas.microsoft.com/office/drawing/2014/main" val="20000"/>
                    </a:ext>
                  </a:extLst>
                </a:gridCol>
              </a:tblGrid>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049531" y="8662990"/>
            <a:ext cx="639318"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[0]</a:t>
            </a:r>
          </a:p>
        </p:txBody>
      </p:sp>
      <p:sp>
        <p:nvSpPr>
          <p:cNvPr id="9" name="AutoShape 9"/>
          <p:cNvSpPr/>
          <p:nvPr/>
        </p:nvSpPr>
        <p:spPr>
          <a:xfrm>
            <a:off x="5065213" y="8819085"/>
            <a:ext cx="1984317" cy="192890"/>
          </a:xfrm>
          <a:prstGeom prst="line">
            <a:avLst/>
          </a:prstGeom>
          <a:ln w="38100" cap="flat">
            <a:solidFill>
              <a:srgbClr val="000000"/>
            </a:solidFill>
            <a:prstDash val="solid"/>
            <a:headEnd type="none" w="sm" len="sm"/>
            <a:tailEnd type="arrow" w="med" len="sm"/>
          </a:ln>
        </p:spPr>
        <p:txBody>
          <a:bodyPr/>
          <a:lstStyle/>
          <a:p>
            <a:endParaRPr lang="en-PH"/>
          </a:p>
        </p:txBody>
      </p:sp>
      <p:sp>
        <p:nvSpPr>
          <p:cNvPr id="10" name="AutoShape 10"/>
          <p:cNvSpPr/>
          <p:nvPr/>
        </p:nvSpPr>
        <p:spPr>
          <a:xfrm>
            <a:off x="5065213" y="7815701"/>
            <a:ext cx="1984317" cy="1196274"/>
          </a:xfrm>
          <a:prstGeom prst="line">
            <a:avLst/>
          </a:prstGeom>
          <a:ln w="38100" cap="flat">
            <a:solidFill>
              <a:srgbClr val="642EC7"/>
            </a:solidFill>
            <a:prstDash val="solid"/>
            <a:headEnd type="none" w="sm" len="sm"/>
            <a:tailEnd type="arrow" w="med" len="sm"/>
          </a:ln>
        </p:spPr>
        <p:txBody>
          <a:bodyPr/>
          <a:lstStyle/>
          <a:p>
            <a:endParaRPr lang="en-PH"/>
          </a:p>
        </p:txBody>
      </p:sp>
      <p:sp>
        <p:nvSpPr>
          <p:cNvPr id="11" name="TextBox 11"/>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2" name="TextBox 12"/>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Stacks</a:t>
            </a:r>
          </a:p>
        </p:txBody>
      </p:sp>
      <p:sp>
        <p:nvSpPr>
          <p:cNvPr id="13" name="TextBox 13"/>
          <p:cNvSpPr txBox="1"/>
          <p:nvPr/>
        </p:nvSpPr>
        <p:spPr>
          <a:xfrm>
            <a:off x="384809" y="2702102"/>
            <a:ext cx="16857254"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Top pointer (used to point the the item at the top) will be incremented by 1 whenever a new item is added. </a:t>
            </a:r>
          </a:p>
        </p:txBody>
      </p:sp>
      <p:sp>
        <p:nvSpPr>
          <p:cNvPr id="14" name="TextBox 14"/>
          <p:cNvSpPr txBox="1"/>
          <p:nvPr/>
        </p:nvSpPr>
        <p:spPr>
          <a:xfrm>
            <a:off x="7112655" y="7749026"/>
            <a:ext cx="513069"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5" name="TextBox 15"/>
          <p:cNvSpPr txBox="1"/>
          <p:nvPr/>
        </p:nvSpPr>
        <p:spPr>
          <a:xfrm>
            <a:off x="7054018" y="6832978"/>
            <a:ext cx="63034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[2]</a:t>
            </a:r>
          </a:p>
        </p:txBody>
      </p:sp>
      <p:sp>
        <p:nvSpPr>
          <p:cNvPr id="16" name="TextBox 16"/>
          <p:cNvSpPr txBox="1"/>
          <p:nvPr/>
        </p:nvSpPr>
        <p:spPr>
          <a:xfrm>
            <a:off x="7053310" y="5916929"/>
            <a:ext cx="62278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[3]</a:t>
            </a:r>
          </a:p>
        </p:txBody>
      </p:sp>
      <p:sp>
        <p:nvSpPr>
          <p:cNvPr id="17" name="TextBox 17"/>
          <p:cNvSpPr txBox="1"/>
          <p:nvPr/>
        </p:nvSpPr>
        <p:spPr>
          <a:xfrm>
            <a:off x="7050464" y="5000881"/>
            <a:ext cx="653985"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[4]</a:t>
            </a:r>
          </a:p>
        </p:txBody>
      </p:sp>
      <p:sp>
        <p:nvSpPr>
          <p:cNvPr id="18" name="TextBox 18"/>
          <p:cNvSpPr txBox="1"/>
          <p:nvPr/>
        </p:nvSpPr>
        <p:spPr>
          <a:xfrm>
            <a:off x="7069378" y="4191240"/>
            <a:ext cx="623266"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[5]</a:t>
            </a:r>
          </a:p>
        </p:txBody>
      </p:sp>
      <p:sp>
        <p:nvSpPr>
          <p:cNvPr id="19" name="TextBox 19"/>
          <p:cNvSpPr txBox="1"/>
          <p:nvPr/>
        </p:nvSpPr>
        <p:spPr>
          <a:xfrm>
            <a:off x="7016899" y="9580036"/>
            <a:ext cx="72822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20" name="TextBox 20"/>
          <p:cNvSpPr txBox="1"/>
          <p:nvPr/>
        </p:nvSpPr>
        <p:spPr>
          <a:xfrm>
            <a:off x="2782446" y="8456650"/>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000000"/>
                </a:solidFill>
                <a:latin typeface="Open Sans Bold"/>
                <a:ea typeface="Open Sans Bold"/>
                <a:cs typeface="Open Sans Bold"/>
                <a:sym typeface="Open Sans Bold"/>
              </a:rPr>
              <a:t>BasePointer</a:t>
            </a:r>
          </a:p>
        </p:txBody>
      </p:sp>
      <p:sp>
        <p:nvSpPr>
          <p:cNvPr id="21" name="TextBox 21"/>
          <p:cNvSpPr txBox="1"/>
          <p:nvPr/>
        </p:nvSpPr>
        <p:spPr>
          <a:xfrm>
            <a:off x="2844588" y="7407123"/>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642EC7"/>
                </a:solidFill>
                <a:latin typeface="Open Sans Bold"/>
                <a:ea typeface="Open Sans Bold"/>
                <a:cs typeface="Open Sans Bold"/>
                <a:sym typeface="Open Sans Bold"/>
              </a:rPr>
              <a:t>TopPointer</a:t>
            </a:r>
          </a:p>
        </p:txBody>
      </p:sp>
      <p:sp>
        <p:nvSpPr>
          <p:cNvPr id="22" name="TextBox 22"/>
          <p:cNvSpPr txBox="1"/>
          <p:nvPr/>
        </p:nvSpPr>
        <p:spPr>
          <a:xfrm>
            <a:off x="8743763" y="8662990"/>
            <a:ext cx="23503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7807218" y="4157340"/>
          <a:ext cx="623961" cy="4944318"/>
        </p:xfrm>
        <a:graphic>
          <a:graphicData uri="http://schemas.openxmlformats.org/drawingml/2006/table">
            <a:tbl>
              <a:tblPr/>
              <a:tblGrid>
                <a:gridCol w="623961">
                  <a:extLst>
                    <a:ext uri="{9D8B030D-6E8A-4147-A177-3AD203B41FA5}">
                      <a16:colId xmlns:a16="http://schemas.microsoft.com/office/drawing/2014/main" val="20000"/>
                    </a:ext>
                  </a:extLst>
                </a:gridCol>
              </a:tblGrid>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r h="824053">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049531" y="8662990"/>
            <a:ext cx="639318"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[0]</a:t>
            </a:r>
          </a:p>
        </p:txBody>
      </p:sp>
      <p:sp>
        <p:nvSpPr>
          <p:cNvPr id="9" name="AutoShape 9"/>
          <p:cNvSpPr/>
          <p:nvPr/>
        </p:nvSpPr>
        <p:spPr>
          <a:xfrm>
            <a:off x="5065213" y="8819085"/>
            <a:ext cx="1984317" cy="192890"/>
          </a:xfrm>
          <a:prstGeom prst="line">
            <a:avLst/>
          </a:prstGeom>
          <a:ln w="38100" cap="flat">
            <a:solidFill>
              <a:srgbClr val="000000"/>
            </a:solidFill>
            <a:prstDash val="solid"/>
            <a:headEnd type="none" w="sm" len="sm"/>
            <a:tailEnd type="arrow" w="med" len="sm"/>
          </a:ln>
        </p:spPr>
        <p:txBody>
          <a:bodyPr/>
          <a:lstStyle/>
          <a:p>
            <a:endParaRPr lang="en-PH"/>
          </a:p>
        </p:txBody>
      </p:sp>
      <p:sp>
        <p:nvSpPr>
          <p:cNvPr id="10" name="AutoShape 10"/>
          <p:cNvSpPr/>
          <p:nvPr/>
        </p:nvSpPr>
        <p:spPr>
          <a:xfrm>
            <a:off x="5065213" y="7815701"/>
            <a:ext cx="2047442" cy="282310"/>
          </a:xfrm>
          <a:prstGeom prst="line">
            <a:avLst/>
          </a:prstGeom>
          <a:ln w="38100" cap="flat">
            <a:solidFill>
              <a:srgbClr val="642EC7"/>
            </a:solidFill>
            <a:prstDash val="solid"/>
            <a:headEnd type="none" w="sm" len="sm"/>
            <a:tailEnd type="arrow" w="med" len="sm"/>
          </a:ln>
        </p:spPr>
        <p:txBody>
          <a:bodyPr/>
          <a:lstStyle/>
          <a:p>
            <a:endParaRPr lang="en-PH"/>
          </a:p>
        </p:txBody>
      </p:sp>
      <p:sp>
        <p:nvSpPr>
          <p:cNvPr id="11" name="TextBox 11"/>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2" name="TextBox 12"/>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Stacks</a:t>
            </a:r>
          </a:p>
        </p:txBody>
      </p:sp>
      <p:sp>
        <p:nvSpPr>
          <p:cNvPr id="13" name="TextBox 13"/>
          <p:cNvSpPr txBox="1"/>
          <p:nvPr/>
        </p:nvSpPr>
        <p:spPr>
          <a:xfrm>
            <a:off x="384809" y="2702102"/>
            <a:ext cx="16857254"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Top pointer (used to point the the item at the top) will be incremented by 1 whenever a new item is added. </a:t>
            </a:r>
          </a:p>
        </p:txBody>
      </p:sp>
      <p:sp>
        <p:nvSpPr>
          <p:cNvPr id="14" name="TextBox 14"/>
          <p:cNvSpPr txBox="1"/>
          <p:nvPr/>
        </p:nvSpPr>
        <p:spPr>
          <a:xfrm>
            <a:off x="7112655" y="7749026"/>
            <a:ext cx="513069"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5" name="TextBox 15"/>
          <p:cNvSpPr txBox="1"/>
          <p:nvPr/>
        </p:nvSpPr>
        <p:spPr>
          <a:xfrm>
            <a:off x="7054018" y="6832978"/>
            <a:ext cx="63034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[2]</a:t>
            </a:r>
          </a:p>
        </p:txBody>
      </p:sp>
      <p:sp>
        <p:nvSpPr>
          <p:cNvPr id="16" name="TextBox 16"/>
          <p:cNvSpPr txBox="1"/>
          <p:nvPr/>
        </p:nvSpPr>
        <p:spPr>
          <a:xfrm>
            <a:off x="7053310" y="5916929"/>
            <a:ext cx="62278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[3]</a:t>
            </a:r>
          </a:p>
        </p:txBody>
      </p:sp>
      <p:sp>
        <p:nvSpPr>
          <p:cNvPr id="17" name="TextBox 17"/>
          <p:cNvSpPr txBox="1"/>
          <p:nvPr/>
        </p:nvSpPr>
        <p:spPr>
          <a:xfrm>
            <a:off x="7050464" y="5000881"/>
            <a:ext cx="653985"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[4]</a:t>
            </a:r>
          </a:p>
        </p:txBody>
      </p:sp>
      <p:sp>
        <p:nvSpPr>
          <p:cNvPr id="18" name="TextBox 18"/>
          <p:cNvSpPr txBox="1"/>
          <p:nvPr/>
        </p:nvSpPr>
        <p:spPr>
          <a:xfrm>
            <a:off x="7069378" y="4191240"/>
            <a:ext cx="623266"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[5]</a:t>
            </a:r>
          </a:p>
        </p:txBody>
      </p:sp>
      <p:sp>
        <p:nvSpPr>
          <p:cNvPr id="19" name="TextBox 19"/>
          <p:cNvSpPr txBox="1"/>
          <p:nvPr/>
        </p:nvSpPr>
        <p:spPr>
          <a:xfrm>
            <a:off x="7016899" y="9580036"/>
            <a:ext cx="72822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20" name="TextBox 20"/>
          <p:cNvSpPr txBox="1"/>
          <p:nvPr/>
        </p:nvSpPr>
        <p:spPr>
          <a:xfrm>
            <a:off x="2782446" y="8456650"/>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000000"/>
                </a:solidFill>
                <a:latin typeface="Open Sans Bold"/>
                <a:ea typeface="Open Sans Bold"/>
                <a:cs typeface="Open Sans Bold"/>
                <a:sym typeface="Open Sans Bold"/>
              </a:rPr>
              <a:t>BasePointer</a:t>
            </a:r>
          </a:p>
        </p:txBody>
      </p:sp>
      <p:sp>
        <p:nvSpPr>
          <p:cNvPr id="21" name="TextBox 21"/>
          <p:cNvSpPr txBox="1"/>
          <p:nvPr/>
        </p:nvSpPr>
        <p:spPr>
          <a:xfrm>
            <a:off x="2844588" y="7407123"/>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642EC7"/>
                </a:solidFill>
                <a:latin typeface="Open Sans Bold"/>
                <a:ea typeface="Open Sans Bold"/>
                <a:cs typeface="Open Sans Bold"/>
                <a:sym typeface="Open Sans Bold"/>
              </a:rPr>
              <a:t>TopPointer</a:t>
            </a:r>
          </a:p>
        </p:txBody>
      </p:sp>
      <p:sp>
        <p:nvSpPr>
          <p:cNvPr id="22" name="TextBox 22"/>
          <p:cNvSpPr txBox="1"/>
          <p:nvPr/>
        </p:nvSpPr>
        <p:spPr>
          <a:xfrm>
            <a:off x="8743763" y="8662990"/>
            <a:ext cx="23503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a</a:t>
            </a:r>
          </a:p>
        </p:txBody>
      </p:sp>
      <p:sp>
        <p:nvSpPr>
          <p:cNvPr id="23" name="TextBox 23"/>
          <p:cNvSpPr txBox="1"/>
          <p:nvPr/>
        </p:nvSpPr>
        <p:spPr>
          <a:xfrm>
            <a:off x="8691725" y="7749026"/>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7807218" y="4157340"/>
          <a:ext cx="623961" cy="4938167"/>
        </p:xfrm>
        <a:graphic>
          <a:graphicData uri="http://schemas.openxmlformats.org/drawingml/2006/table">
            <a:tbl>
              <a:tblPr/>
              <a:tblGrid>
                <a:gridCol w="623961">
                  <a:extLst>
                    <a:ext uri="{9D8B030D-6E8A-4147-A177-3AD203B41FA5}">
                      <a16:colId xmlns:a16="http://schemas.microsoft.com/office/drawing/2014/main" val="20000"/>
                    </a:ext>
                  </a:extLst>
                </a:gridCol>
              </a:tblGrid>
              <a:tr h="824267">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824267">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824267">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81683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824267">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r h="824267">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049531" y="8662990"/>
            <a:ext cx="639318"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[0]</a:t>
            </a:r>
          </a:p>
        </p:txBody>
      </p:sp>
      <p:sp>
        <p:nvSpPr>
          <p:cNvPr id="9" name="AutoShape 9"/>
          <p:cNvSpPr/>
          <p:nvPr/>
        </p:nvSpPr>
        <p:spPr>
          <a:xfrm>
            <a:off x="5065213" y="8819085"/>
            <a:ext cx="1984317" cy="192890"/>
          </a:xfrm>
          <a:prstGeom prst="line">
            <a:avLst/>
          </a:prstGeom>
          <a:ln w="38100" cap="flat">
            <a:solidFill>
              <a:srgbClr val="000000"/>
            </a:solidFill>
            <a:prstDash val="solid"/>
            <a:headEnd type="none" w="sm" len="sm"/>
            <a:tailEnd type="arrow" w="med" len="sm"/>
          </a:ln>
        </p:spPr>
        <p:txBody>
          <a:bodyPr/>
          <a:lstStyle/>
          <a:p>
            <a:endParaRPr lang="en-PH"/>
          </a:p>
        </p:txBody>
      </p:sp>
      <p:sp>
        <p:nvSpPr>
          <p:cNvPr id="10" name="TextBox 10"/>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1" name="TextBox 11"/>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Stacks</a:t>
            </a:r>
          </a:p>
        </p:txBody>
      </p:sp>
      <p:sp>
        <p:nvSpPr>
          <p:cNvPr id="12" name="TextBox 12"/>
          <p:cNvSpPr txBox="1"/>
          <p:nvPr/>
        </p:nvSpPr>
        <p:spPr>
          <a:xfrm>
            <a:off x="384809" y="2702102"/>
            <a:ext cx="16857254"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Top pointer (used to point the the item at the top) will be incremented by 1 whenever a new item is added. </a:t>
            </a:r>
          </a:p>
        </p:txBody>
      </p:sp>
      <p:sp>
        <p:nvSpPr>
          <p:cNvPr id="13" name="TextBox 13"/>
          <p:cNvSpPr txBox="1"/>
          <p:nvPr/>
        </p:nvSpPr>
        <p:spPr>
          <a:xfrm>
            <a:off x="7112655" y="7749026"/>
            <a:ext cx="513069"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4" name="TextBox 14"/>
          <p:cNvSpPr txBox="1"/>
          <p:nvPr/>
        </p:nvSpPr>
        <p:spPr>
          <a:xfrm>
            <a:off x="7054018" y="6832978"/>
            <a:ext cx="63034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[2]</a:t>
            </a:r>
          </a:p>
        </p:txBody>
      </p:sp>
      <p:sp>
        <p:nvSpPr>
          <p:cNvPr id="15" name="TextBox 15"/>
          <p:cNvSpPr txBox="1"/>
          <p:nvPr/>
        </p:nvSpPr>
        <p:spPr>
          <a:xfrm>
            <a:off x="7053310" y="5916929"/>
            <a:ext cx="62278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[3]</a:t>
            </a:r>
          </a:p>
        </p:txBody>
      </p:sp>
      <p:sp>
        <p:nvSpPr>
          <p:cNvPr id="16" name="TextBox 16"/>
          <p:cNvSpPr txBox="1"/>
          <p:nvPr/>
        </p:nvSpPr>
        <p:spPr>
          <a:xfrm>
            <a:off x="7050464" y="5000881"/>
            <a:ext cx="653985"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[4]</a:t>
            </a:r>
          </a:p>
        </p:txBody>
      </p:sp>
      <p:sp>
        <p:nvSpPr>
          <p:cNvPr id="17" name="TextBox 17"/>
          <p:cNvSpPr txBox="1"/>
          <p:nvPr/>
        </p:nvSpPr>
        <p:spPr>
          <a:xfrm>
            <a:off x="7069378" y="4191240"/>
            <a:ext cx="623266"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[5]</a:t>
            </a:r>
          </a:p>
        </p:txBody>
      </p:sp>
      <p:sp>
        <p:nvSpPr>
          <p:cNvPr id="18" name="TextBox 18"/>
          <p:cNvSpPr txBox="1"/>
          <p:nvPr/>
        </p:nvSpPr>
        <p:spPr>
          <a:xfrm>
            <a:off x="7016899" y="9580036"/>
            <a:ext cx="72822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9" name="TextBox 19"/>
          <p:cNvSpPr txBox="1"/>
          <p:nvPr/>
        </p:nvSpPr>
        <p:spPr>
          <a:xfrm>
            <a:off x="2782446" y="8456650"/>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000000"/>
                </a:solidFill>
                <a:latin typeface="Open Sans Bold"/>
                <a:ea typeface="Open Sans Bold"/>
                <a:cs typeface="Open Sans Bold"/>
                <a:sym typeface="Open Sans Bold"/>
              </a:rPr>
              <a:t>BasePointer</a:t>
            </a:r>
          </a:p>
        </p:txBody>
      </p:sp>
      <p:sp>
        <p:nvSpPr>
          <p:cNvPr id="20" name="TextBox 20"/>
          <p:cNvSpPr txBox="1"/>
          <p:nvPr/>
        </p:nvSpPr>
        <p:spPr>
          <a:xfrm>
            <a:off x="2844588" y="6494256"/>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642EC7"/>
                </a:solidFill>
                <a:latin typeface="Open Sans Bold"/>
                <a:ea typeface="Open Sans Bold"/>
                <a:cs typeface="Open Sans Bold"/>
                <a:sym typeface="Open Sans Bold"/>
              </a:rPr>
              <a:t>TopPointer</a:t>
            </a:r>
          </a:p>
        </p:txBody>
      </p:sp>
      <p:sp>
        <p:nvSpPr>
          <p:cNvPr id="21" name="TextBox 21"/>
          <p:cNvSpPr txBox="1"/>
          <p:nvPr/>
        </p:nvSpPr>
        <p:spPr>
          <a:xfrm>
            <a:off x="8743763" y="8662990"/>
            <a:ext cx="23503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a</a:t>
            </a:r>
          </a:p>
        </p:txBody>
      </p:sp>
      <p:sp>
        <p:nvSpPr>
          <p:cNvPr id="22" name="TextBox 22"/>
          <p:cNvSpPr txBox="1"/>
          <p:nvPr/>
        </p:nvSpPr>
        <p:spPr>
          <a:xfrm>
            <a:off x="8691725" y="7749026"/>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23" name="TextBox 23"/>
          <p:cNvSpPr txBox="1"/>
          <p:nvPr/>
        </p:nvSpPr>
        <p:spPr>
          <a:xfrm>
            <a:off x="8706793" y="6831981"/>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4" name="AutoShape 24"/>
          <p:cNvSpPr/>
          <p:nvPr/>
        </p:nvSpPr>
        <p:spPr>
          <a:xfrm>
            <a:off x="4999487" y="6879784"/>
            <a:ext cx="2047442" cy="282310"/>
          </a:xfrm>
          <a:prstGeom prst="line">
            <a:avLst/>
          </a:prstGeom>
          <a:ln w="38100" cap="flat">
            <a:solidFill>
              <a:srgbClr val="642EC7"/>
            </a:solidFill>
            <a:prstDash val="solid"/>
            <a:headEnd type="none" w="sm" len="sm"/>
            <a:tailEnd type="arrow" w="med" len="sm"/>
          </a:ln>
        </p:spPr>
        <p:txBody>
          <a:bodyPr/>
          <a:lstStyle/>
          <a:p>
            <a:endParaRPr lang="en-PH"/>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7807218" y="4157340"/>
          <a:ext cx="623961" cy="4938167"/>
        </p:xfrm>
        <a:graphic>
          <a:graphicData uri="http://schemas.openxmlformats.org/drawingml/2006/table">
            <a:tbl>
              <a:tblPr/>
              <a:tblGrid>
                <a:gridCol w="623961">
                  <a:extLst>
                    <a:ext uri="{9D8B030D-6E8A-4147-A177-3AD203B41FA5}">
                      <a16:colId xmlns:a16="http://schemas.microsoft.com/office/drawing/2014/main" val="20000"/>
                    </a:ext>
                  </a:extLst>
                </a:gridCol>
              </a:tblGrid>
              <a:tr h="824267">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824267">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824267">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81683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824267">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r h="824267">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049531" y="8662990"/>
            <a:ext cx="639318"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[0]</a:t>
            </a:r>
          </a:p>
        </p:txBody>
      </p:sp>
      <p:sp>
        <p:nvSpPr>
          <p:cNvPr id="9" name="AutoShape 9"/>
          <p:cNvSpPr/>
          <p:nvPr/>
        </p:nvSpPr>
        <p:spPr>
          <a:xfrm>
            <a:off x="5065213" y="8819085"/>
            <a:ext cx="1984317" cy="192890"/>
          </a:xfrm>
          <a:prstGeom prst="line">
            <a:avLst/>
          </a:prstGeom>
          <a:ln w="38100" cap="flat">
            <a:solidFill>
              <a:srgbClr val="000000"/>
            </a:solidFill>
            <a:prstDash val="solid"/>
            <a:headEnd type="none" w="sm" len="sm"/>
            <a:tailEnd type="arrow" w="med" len="sm"/>
          </a:ln>
        </p:spPr>
        <p:txBody>
          <a:bodyPr/>
          <a:lstStyle/>
          <a:p>
            <a:endParaRPr lang="en-PH"/>
          </a:p>
        </p:txBody>
      </p:sp>
      <p:sp>
        <p:nvSpPr>
          <p:cNvPr id="10" name="TextBox 10"/>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1" name="TextBox 11"/>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Stacks</a:t>
            </a:r>
          </a:p>
        </p:txBody>
      </p:sp>
      <p:sp>
        <p:nvSpPr>
          <p:cNvPr id="12" name="TextBox 12"/>
          <p:cNvSpPr txBox="1"/>
          <p:nvPr/>
        </p:nvSpPr>
        <p:spPr>
          <a:xfrm>
            <a:off x="384809" y="2702102"/>
            <a:ext cx="16857254"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Top pointer (used to point the the item at the top) will be incremented by 1 whenever a new item is added. </a:t>
            </a:r>
          </a:p>
        </p:txBody>
      </p:sp>
      <p:sp>
        <p:nvSpPr>
          <p:cNvPr id="13" name="TextBox 13"/>
          <p:cNvSpPr txBox="1"/>
          <p:nvPr/>
        </p:nvSpPr>
        <p:spPr>
          <a:xfrm>
            <a:off x="7112655" y="7749026"/>
            <a:ext cx="513069"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4" name="TextBox 14"/>
          <p:cNvSpPr txBox="1"/>
          <p:nvPr/>
        </p:nvSpPr>
        <p:spPr>
          <a:xfrm>
            <a:off x="7054018" y="6832978"/>
            <a:ext cx="63034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[2]</a:t>
            </a:r>
          </a:p>
        </p:txBody>
      </p:sp>
      <p:sp>
        <p:nvSpPr>
          <p:cNvPr id="15" name="TextBox 15"/>
          <p:cNvSpPr txBox="1"/>
          <p:nvPr/>
        </p:nvSpPr>
        <p:spPr>
          <a:xfrm>
            <a:off x="7053310" y="5916929"/>
            <a:ext cx="62278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[3]</a:t>
            </a:r>
          </a:p>
        </p:txBody>
      </p:sp>
      <p:sp>
        <p:nvSpPr>
          <p:cNvPr id="16" name="TextBox 16"/>
          <p:cNvSpPr txBox="1"/>
          <p:nvPr/>
        </p:nvSpPr>
        <p:spPr>
          <a:xfrm>
            <a:off x="7050464" y="5000881"/>
            <a:ext cx="653985"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[4]</a:t>
            </a:r>
          </a:p>
        </p:txBody>
      </p:sp>
      <p:sp>
        <p:nvSpPr>
          <p:cNvPr id="17" name="TextBox 17"/>
          <p:cNvSpPr txBox="1"/>
          <p:nvPr/>
        </p:nvSpPr>
        <p:spPr>
          <a:xfrm>
            <a:off x="7069378" y="4191240"/>
            <a:ext cx="623266"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[5]</a:t>
            </a:r>
          </a:p>
        </p:txBody>
      </p:sp>
      <p:sp>
        <p:nvSpPr>
          <p:cNvPr id="18" name="TextBox 18"/>
          <p:cNvSpPr txBox="1"/>
          <p:nvPr/>
        </p:nvSpPr>
        <p:spPr>
          <a:xfrm>
            <a:off x="7016899" y="9580036"/>
            <a:ext cx="72822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9" name="TextBox 19"/>
          <p:cNvSpPr txBox="1"/>
          <p:nvPr/>
        </p:nvSpPr>
        <p:spPr>
          <a:xfrm>
            <a:off x="2782446" y="8456650"/>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000000"/>
                </a:solidFill>
                <a:latin typeface="Open Sans Bold"/>
                <a:ea typeface="Open Sans Bold"/>
                <a:cs typeface="Open Sans Bold"/>
                <a:sym typeface="Open Sans Bold"/>
              </a:rPr>
              <a:t>BasePointer</a:t>
            </a:r>
          </a:p>
        </p:txBody>
      </p:sp>
      <p:sp>
        <p:nvSpPr>
          <p:cNvPr id="20" name="TextBox 20"/>
          <p:cNvSpPr txBox="1"/>
          <p:nvPr/>
        </p:nvSpPr>
        <p:spPr>
          <a:xfrm>
            <a:off x="2844588" y="5575026"/>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642EC7"/>
                </a:solidFill>
                <a:latin typeface="Open Sans Bold"/>
                <a:ea typeface="Open Sans Bold"/>
                <a:cs typeface="Open Sans Bold"/>
                <a:sym typeface="Open Sans Bold"/>
              </a:rPr>
              <a:t>TopPointer</a:t>
            </a:r>
          </a:p>
        </p:txBody>
      </p:sp>
      <p:sp>
        <p:nvSpPr>
          <p:cNvPr id="21" name="TextBox 21"/>
          <p:cNvSpPr txBox="1"/>
          <p:nvPr/>
        </p:nvSpPr>
        <p:spPr>
          <a:xfrm>
            <a:off x="8743763" y="8662990"/>
            <a:ext cx="23503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a</a:t>
            </a:r>
          </a:p>
        </p:txBody>
      </p:sp>
      <p:sp>
        <p:nvSpPr>
          <p:cNvPr id="22" name="TextBox 22"/>
          <p:cNvSpPr txBox="1"/>
          <p:nvPr/>
        </p:nvSpPr>
        <p:spPr>
          <a:xfrm>
            <a:off x="8691725" y="7749026"/>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23" name="TextBox 23"/>
          <p:cNvSpPr txBox="1"/>
          <p:nvPr/>
        </p:nvSpPr>
        <p:spPr>
          <a:xfrm>
            <a:off x="8706793" y="6831981"/>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4" name="AutoShape 24"/>
          <p:cNvSpPr/>
          <p:nvPr/>
        </p:nvSpPr>
        <p:spPr>
          <a:xfrm>
            <a:off x="5019334" y="5964733"/>
            <a:ext cx="2047442" cy="282310"/>
          </a:xfrm>
          <a:prstGeom prst="line">
            <a:avLst/>
          </a:prstGeom>
          <a:ln w="38100" cap="flat">
            <a:solidFill>
              <a:srgbClr val="642EC7"/>
            </a:solidFill>
            <a:prstDash val="solid"/>
            <a:headEnd type="none" w="sm" len="sm"/>
            <a:tailEnd type="arrow" w="med" len="sm"/>
          </a:ln>
        </p:spPr>
        <p:txBody>
          <a:bodyPr/>
          <a:lstStyle/>
          <a:p>
            <a:endParaRPr lang="en-PH"/>
          </a:p>
        </p:txBody>
      </p:sp>
      <p:sp>
        <p:nvSpPr>
          <p:cNvPr id="25" name="TextBox 25"/>
          <p:cNvSpPr txBox="1"/>
          <p:nvPr/>
        </p:nvSpPr>
        <p:spPr>
          <a:xfrm>
            <a:off x="8717516" y="5914935"/>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7807218" y="4157340"/>
          <a:ext cx="623961" cy="4932016"/>
        </p:xfrm>
        <a:graphic>
          <a:graphicData uri="http://schemas.openxmlformats.org/drawingml/2006/table">
            <a:tbl>
              <a:tblPr/>
              <a:tblGrid>
                <a:gridCol w="623961">
                  <a:extLst>
                    <a:ext uri="{9D8B030D-6E8A-4147-A177-3AD203B41FA5}">
                      <a16:colId xmlns:a16="http://schemas.microsoft.com/office/drawing/2014/main" val="20000"/>
                    </a:ext>
                  </a:extLst>
                </a:gridCol>
              </a:tblGrid>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817044">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817044">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049531" y="8662990"/>
            <a:ext cx="639318"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[0]</a:t>
            </a:r>
          </a:p>
        </p:txBody>
      </p:sp>
      <p:sp>
        <p:nvSpPr>
          <p:cNvPr id="9" name="AutoShape 9"/>
          <p:cNvSpPr/>
          <p:nvPr/>
        </p:nvSpPr>
        <p:spPr>
          <a:xfrm>
            <a:off x="5065213" y="8819085"/>
            <a:ext cx="1984317" cy="192890"/>
          </a:xfrm>
          <a:prstGeom prst="line">
            <a:avLst/>
          </a:prstGeom>
          <a:ln w="38100" cap="flat">
            <a:solidFill>
              <a:srgbClr val="000000"/>
            </a:solidFill>
            <a:prstDash val="solid"/>
            <a:headEnd type="none" w="sm" len="sm"/>
            <a:tailEnd type="arrow" w="med" len="sm"/>
          </a:ln>
        </p:spPr>
        <p:txBody>
          <a:bodyPr/>
          <a:lstStyle/>
          <a:p>
            <a:endParaRPr lang="en-PH"/>
          </a:p>
        </p:txBody>
      </p:sp>
      <p:sp>
        <p:nvSpPr>
          <p:cNvPr id="10" name="TextBox 10"/>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1" name="TextBox 11"/>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Stacks</a:t>
            </a:r>
          </a:p>
        </p:txBody>
      </p:sp>
      <p:sp>
        <p:nvSpPr>
          <p:cNvPr id="12" name="TextBox 12"/>
          <p:cNvSpPr txBox="1"/>
          <p:nvPr/>
        </p:nvSpPr>
        <p:spPr>
          <a:xfrm>
            <a:off x="384809" y="2702102"/>
            <a:ext cx="16857254"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Top pointer (used to point the the item at the top) will be incremented by 1 whenever a new item is added. </a:t>
            </a:r>
          </a:p>
        </p:txBody>
      </p:sp>
      <p:sp>
        <p:nvSpPr>
          <p:cNvPr id="13" name="TextBox 13"/>
          <p:cNvSpPr txBox="1"/>
          <p:nvPr/>
        </p:nvSpPr>
        <p:spPr>
          <a:xfrm>
            <a:off x="7112655" y="7749026"/>
            <a:ext cx="513069"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4" name="TextBox 14"/>
          <p:cNvSpPr txBox="1"/>
          <p:nvPr/>
        </p:nvSpPr>
        <p:spPr>
          <a:xfrm>
            <a:off x="7054018" y="6832978"/>
            <a:ext cx="63034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[2]</a:t>
            </a:r>
          </a:p>
        </p:txBody>
      </p:sp>
      <p:sp>
        <p:nvSpPr>
          <p:cNvPr id="15" name="TextBox 15"/>
          <p:cNvSpPr txBox="1"/>
          <p:nvPr/>
        </p:nvSpPr>
        <p:spPr>
          <a:xfrm>
            <a:off x="7053310" y="5916929"/>
            <a:ext cx="62278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[3]</a:t>
            </a:r>
          </a:p>
        </p:txBody>
      </p:sp>
      <p:sp>
        <p:nvSpPr>
          <p:cNvPr id="16" name="TextBox 16"/>
          <p:cNvSpPr txBox="1"/>
          <p:nvPr/>
        </p:nvSpPr>
        <p:spPr>
          <a:xfrm>
            <a:off x="7050464" y="5000881"/>
            <a:ext cx="653985"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[4]</a:t>
            </a:r>
          </a:p>
        </p:txBody>
      </p:sp>
      <p:sp>
        <p:nvSpPr>
          <p:cNvPr id="17" name="TextBox 17"/>
          <p:cNvSpPr txBox="1"/>
          <p:nvPr/>
        </p:nvSpPr>
        <p:spPr>
          <a:xfrm>
            <a:off x="7069378" y="4191240"/>
            <a:ext cx="623266"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[5]</a:t>
            </a:r>
          </a:p>
        </p:txBody>
      </p:sp>
      <p:sp>
        <p:nvSpPr>
          <p:cNvPr id="18" name="TextBox 18"/>
          <p:cNvSpPr txBox="1"/>
          <p:nvPr/>
        </p:nvSpPr>
        <p:spPr>
          <a:xfrm>
            <a:off x="7016899" y="9580036"/>
            <a:ext cx="72822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9" name="TextBox 19"/>
          <p:cNvSpPr txBox="1"/>
          <p:nvPr/>
        </p:nvSpPr>
        <p:spPr>
          <a:xfrm>
            <a:off x="2782446" y="8456650"/>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000000"/>
                </a:solidFill>
                <a:latin typeface="Open Sans Bold"/>
                <a:ea typeface="Open Sans Bold"/>
                <a:cs typeface="Open Sans Bold"/>
                <a:sym typeface="Open Sans Bold"/>
              </a:rPr>
              <a:t>BasePointer</a:t>
            </a:r>
          </a:p>
        </p:txBody>
      </p:sp>
      <p:sp>
        <p:nvSpPr>
          <p:cNvPr id="20" name="TextBox 20"/>
          <p:cNvSpPr txBox="1"/>
          <p:nvPr/>
        </p:nvSpPr>
        <p:spPr>
          <a:xfrm>
            <a:off x="2844588" y="4721402"/>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642EC7"/>
                </a:solidFill>
                <a:latin typeface="Open Sans Bold"/>
                <a:ea typeface="Open Sans Bold"/>
                <a:cs typeface="Open Sans Bold"/>
                <a:sym typeface="Open Sans Bold"/>
              </a:rPr>
              <a:t>TopPointer</a:t>
            </a:r>
          </a:p>
        </p:txBody>
      </p:sp>
      <p:sp>
        <p:nvSpPr>
          <p:cNvPr id="21" name="TextBox 21"/>
          <p:cNvSpPr txBox="1"/>
          <p:nvPr/>
        </p:nvSpPr>
        <p:spPr>
          <a:xfrm>
            <a:off x="8743763" y="8662990"/>
            <a:ext cx="23503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a</a:t>
            </a:r>
          </a:p>
        </p:txBody>
      </p:sp>
      <p:sp>
        <p:nvSpPr>
          <p:cNvPr id="22" name="TextBox 22"/>
          <p:cNvSpPr txBox="1"/>
          <p:nvPr/>
        </p:nvSpPr>
        <p:spPr>
          <a:xfrm>
            <a:off x="8691725" y="7749026"/>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23" name="TextBox 23"/>
          <p:cNvSpPr txBox="1"/>
          <p:nvPr/>
        </p:nvSpPr>
        <p:spPr>
          <a:xfrm>
            <a:off x="8706793" y="6831981"/>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4" name="AutoShape 24"/>
          <p:cNvSpPr/>
          <p:nvPr/>
        </p:nvSpPr>
        <p:spPr>
          <a:xfrm>
            <a:off x="5019334" y="5086427"/>
            <a:ext cx="2047442" cy="282310"/>
          </a:xfrm>
          <a:prstGeom prst="line">
            <a:avLst/>
          </a:prstGeom>
          <a:ln w="38100" cap="flat">
            <a:solidFill>
              <a:srgbClr val="642EC7"/>
            </a:solidFill>
            <a:prstDash val="solid"/>
            <a:headEnd type="none" w="sm" len="sm"/>
            <a:tailEnd type="arrow" w="med" len="sm"/>
          </a:ln>
        </p:spPr>
        <p:txBody>
          <a:bodyPr/>
          <a:lstStyle/>
          <a:p>
            <a:endParaRPr lang="en-PH"/>
          </a:p>
        </p:txBody>
      </p:sp>
      <p:sp>
        <p:nvSpPr>
          <p:cNvPr id="25" name="TextBox 25"/>
          <p:cNvSpPr txBox="1"/>
          <p:nvPr/>
        </p:nvSpPr>
        <p:spPr>
          <a:xfrm>
            <a:off x="8717516" y="5914935"/>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
        <p:nvSpPr>
          <p:cNvPr id="26" name="TextBox 26"/>
          <p:cNvSpPr txBox="1"/>
          <p:nvPr/>
        </p:nvSpPr>
        <p:spPr>
          <a:xfrm>
            <a:off x="8738568" y="5076825"/>
            <a:ext cx="24542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7807218" y="4157340"/>
          <a:ext cx="623961" cy="4932016"/>
        </p:xfrm>
        <a:graphic>
          <a:graphicData uri="http://schemas.openxmlformats.org/drawingml/2006/table">
            <a:tbl>
              <a:tblPr/>
              <a:tblGrid>
                <a:gridCol w="623961">
                  <a:extLst>
                    <a:ext uri="{9D8B030D-6E8A-4147-A177-3AD203B41FA5}">
                      <a16:colId xmlns:a16="http://schemas.microsoft.com/office/drawing/2014/main" val="20000"/>
                    </a:ext>
                  </a:extLst>
                </a:gridCol>
              </a:tblGrid>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817044">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817044">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049531" y="8662990"/>
            <a:ext cx="639318"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[0]</a:t>
            </a:r>
          </a:p>
        </p:txBody>
      </p:sp>
      <p:sp>
        <p:nvSpPr>
          <p:cNvPr id="9" name="AutoShape 9"/>
          <p:cNvSpPr/>
          <p:nvPr/>
        </p:nvSpPr>
        <p:spPr>
          <a:xfrm>
            <a:off x="5065213" y="8819085"/>
            <a:ext cx="1984317" cy="192890"/>
          </a:xfrm>
          <a:prstGeom prst="line">
            <a:avLst/>
          </a:prstGeom>
          <a:ln w="38100" cap="flat">
            <a:solidFill>
              <a:srgbClr val="000000"/>
            </a:solidFill>
            <a:prstDash val="solid"/>
            <a:headEnd type="none" w="sm" len="sm"/>
            <a:tailEnd type="arrow" w="med" len="sm"/>
          </a:ln>
        </p:spPr>
        <p:txBody>
          <a:bodyPr/>
          <a:lstStyle/>
          <a:p>
            <a:endParaRPr lang="en-PH"/>
          </a:p>
        </p:txBody>
      </p:sp>
      <p:sp>
        <p:nvSpPr>
          <p:cNvPr id="10" name="TextBox 10"/>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1" name="TextBox 11"/>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Stacks</a:t>
            </a:r>
          </a:p>
        </p:txBody>
      </p:sp>
      <p:sp>
        <p:nvSpPr>
          <p:cNvPr id="12" name="TextBox 12"/>
          <p:cNvSpPr txBox="1"/>
          <p:nvPr/>
        </p:nvSpPr>
        <p:spPr>
          <a:xfrm>
            <a:off x="384809" y="2702102"/>
            <a:ext cx="16857254"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When an element is removed, top pointer will be decremented by 1.</a:t>
            </a:r>
          </a:p>
        </p:txBody>
      </p:sp>
      <p:sp>
        <p:nvSpPr>
          <p:cNvPr id="13" name="TextBox 13"/>
          <p:cNvSpPr txBox="1"/>
          <p:nvPr/>
        </p:nvSpPr>
        <p:spPr>
          <a:xfrm>
            <a:off x="7112655" y="7749026"/>
            <a:ext cx="513069"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4" name="TextBox 14"/>
          <p:cNvSpPr txBox="1"/>
          <p:nvPr/>
        </p:nvSpPr>
        <p:spPr>
          <a:xfrm>
            <a:off x="7054018" y="6832978"/>
            <a:ext cx="63034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[2]</a:t>
            </a:r>
          </a:p>
        </p:txBody>
      </p:sp>
      <p:sp>
        <p:nvSpPr>
          <p:cNvPr id="15" name="TextBox 15"/>
          <p:cNvSpPr txBox="1"/>
          <p:nvPr/>
        </p:nvSpPr>
        <p:spPr>
          <a:xfrm>
            <a:off x="7053310" y="5916929"/>
            <a:ext cx="62278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[3]</a:t>
            </a:r>
          </a:p>
        </p:txBody>
      </p:sp>
      <p:sp>
        <p:nvSpPr>
          <p:cNvPr id="16" name="TextBox 16"/>
          <p:cNvSpPr txBox="1"/>
          <p:nvPr/>
        </p:nvSpPr>
        <p:spPr>
          <a:xfrm>
            <a:off x="7050464" y="5000881"/>
            <a:ext cx="653985"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[4]</a:t>
            </a:r>
          </a:p>
        </p:txBody>
      </p:sp>
      <p:sp>
        <p:nvSpPr>
          <p:cNvPr id="17" name="TextBox 17"/>
          <p:cNvSpPr txBox="1"/>
          <p:nvPr/>
        </p:nvSpPr>
        <p:spPr>
          <a:xfrm>
            <a:off x="7069378" y="4191240"/>
            <a:ext cx="623266"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[5]</a:t>
            </a:r>
          </a:p>
        </p:txBody>
      </p:sp>
      <p:sp>
        <p:nvSpPr>
          <p:cNvPr id="18" name="TextBox 18"/>
          <p:cNvSpPr txBox="1"/>
          <p:nvPr/>
        </p:nvSpPr>
        <p:spPr>
          <a:xfrm>
            <a:off x="7016899" y="9580036"/>
            <a:ext cx="72822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9" name="TextBox 19"/>
          <p:cNvSpPr txBox="1"/>
          <p:nvPr/>
        </p:nvSpPr>
        <p:spPr>
          <a:xfrm>
            <a:off x="2782446" y="8456650"/>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000000"/>
                </a:solidFill>
                <a:latin typeface="Open Sans Bold"/>
                <a:ea typeface="Open Sans Bold"/>
                <a:cs typeface="Open Sans Bold"/>
                <a:sym typeface="Open Sans Bold"/>
              </a:rPr>
              <a:t>BasePointer</a:t>
            </a:r>
          </a:p>
        </p:txBody>
      </p:sp>
      <p:sp>
        <p:nvSpPr>
          <p:cNvPr id="20" name="TextBox 20"/>
          <p:cNvSpPr txBox="1"/>
          <p:nvPr/>
        </p:nvSpPr>
        <p:spPr>
          <a:xfrm>
            <a:off x="2782446" y="5708595"/>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642EC7"/>
                </a:solidFill>
                <a:latin typeface="Open Sans Bold"/>
                <a:ea typeface="Open Sans Bold"/>
                <a:cs typeface="Open Sans Bold"/>
                <a:sym typeface="Open Sans Bold"/>
              </a:rPr>
              <a:t>TopPointer</a:t>
            </a:r>
          </a:p>
        </p:txBody>
      </p:sp>
      <p:sp>
        <p:nvSpPr>
          <p:cNvPr id="21" name="TextBox 21"/>
          <p:cNvSpPr txBox="1"/>
          <p:nvPr/>
        </p:nvSpPr>
        <p:spPr>
          <a:xfrm>
            <a:off x="8743763" y="8662990"/>
            <a:ext cx="23503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a</a:t>
            </a:r>
          </a:p>
        </p:txBody>
      </p:sp>
      <p:sp>
        <p:nvSpPr>
          <p:cNvPr id="22" name="TextBox 22"/>
          <p:cNvSpPr txBox="1"/>
          <p:nvPr/>
        </p:nvSpPr>
        <p:spPr>
          <a:xfrm>
            <a:off x="8691725" y="7749026"/>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23" name="TextBox 23"/>
          <p:cNvSpPr txBox="1"/>
          <p:nvPr/>
        </p:nvSpPr>
        <p:spPr>
          <a:xfrm>
            <a:off x="8706793" y="6831981"/>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4" name="AutoShape 24"/>
          <p:cNvSpPr/>
          <p:nvPr/>
        </p:nvSpPr>
        <p:spPr>
          <a:xfrm>
            <a:off x="5065213" y="5983604"/>
            <a:ext cx="1988097" cy="282310"/>
          </a:xfrm>
          <a:prstGeom prst="line">
            <a:avLst/>
          </a:prstGeom>
          <a:ln w="38100" cap="flat">
            <a:solidFill>
              <a:srgbClr val="642EC7"/>
            </a:solidFill>
            <a:prstDash val="solid"/>
            <a:headEnd type="none" w="sm" len="sm"/>
            <a:tailEnd type="arrow" w="med" len="sm"/>
          </a:ln>
        </p:spPr>
        <p:txBody>
          <a:bodyPr/>
          <a:lstStyle/>
          <a:p>
            <a:endParaRPr lang="en-PH"/>
          </a:p>
        </p:txBody>
      </p:sp>
      <p:sp>
        <p:nvSpPr>
          <p:cNvPr id="25" name="TextBox 25"/>
          <p:cNvSpPr txBox="1"/>
          <p:nvPr/>
        </p:nvSpPr>
        <p:spPr>
          <a:xfrm>
            <a:off x="8717516" y="5914935"/>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8075028" y="3984051"/>
          <a:ext cx="623961" cy="4932016"/>
        </p:xfrm>
        <a:graphic>
          <a:graphicData uri="http://schemas.openxmlformats.org/drawingml/2006/table">
            <a:tbl>
              <a:tblPr/>
              <a:tblGrid>
                <a:gridCol w="623961">
                  <a:extLst>
                    <a:ext uri="{9D8B030D-6E8A-4147-A177-3AD203B41FA5}">
                      <a16:colId xmlns:a16="http://schemas.microsoft.com/office/drawing/2014/main" val="20000"/>
                    </a:ext>
                  </a:extLst>
                </a:gridCol>
              </a:tblGrid>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817044">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817044">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317341" y="8489701"/>
            <a:ext cx="639318"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[0]</a:t>
            </a:r>
          </a:p>
        </p:txBody>
      </p:sp>
      <p:sp>
        <p:nvSpPr>
          <p:cNvPr id="9" name="AutoShape 9"/>
          <p:cNvSpPr/>
          <p:nvPr/>
        </p:nvSpPr>
        <p:spPr>
          <a:xfrm>
            <a:off x="5333023" y="8645797"/>
            <a:ext cx="1984317" cy="192890"/>
          </a:xfrm>
          <a:prstGeom prst="line">
            <a:avLst/>
          </a:prstGeom>
          <a:ln w="38100" cap="flat">
            <a:solidFill>
              <a:srgbClr val="000000"/>
            </a:solidFill>
            <a:prstDash val="solid"/>
            <a:headEnd type="none" w="sm" len="sm"/>
            <a:tailEnd type="arrow" w="med" len="sm"/>
          </a:ln>
        </p:spPr>
        <p:txBody>
          <a:bodyPr/>
          <a:lstStyle/>
          <a:p>
            <a:endParaRPr lang="en-PH"/>
          </a:p>
        </p:txBody>
      </p:sp>
      <p:sp>
        <p:nvSpPr>
          <p:cNvPr id="10" name="TextBox 10"/>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1" name="TextBox 11"/>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Stacks</a:t>
            </a:r>
          </a:p>
        </p:txBody>
      </p:sp>
      <p:sp>
        <p:nvSpPr>
          <p:cNvPr id="12" name="TextBox 12"/>
          <p:cNvSpPr txBox="1"/>
          <p:nvPr/>
        </p:nvSpPr>
        <p:spPr>
          <a:xfrm>
            <a:off x="384809" y="2702102"/>
            <a:ext cx="16857254" cy="1047750"/>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Open Sans Bold"/>
                <a:ea typeface="Open Sans Bold"/>
                <a:cs typeface="Open Sans Bold"/>
                <a:sym typeface="Open Sans Bold"/>
              </a:rPr>
              <a:t>Explaining Last in first out:</a:t>
            </a:r>
            <a:r>
              <a:rPr lang="en-US" sz="3000">
                <a:solidFill>
                  <a:srgbClr val="000000"/>
                </a:solidFill>
                <a:latin typeface="Open Sans"/>
                <a:ea typeface="Open Sans"/>
                <a:cs typeface="Open Sans"/>
                <a:sym typeface="Open Sans"/>
              </a:rPr>
              <a:t> The last item that is added is ‘e’, and the first item that is removed is also ‘e’.</a:t>
            </a:r>
          </a:p>
        </p:txBody>
      </p:sp>
      <p:sp>
        <p:nvSpPr>
          <p:cNvPr id="13" name="TextBox 13"/>
          <p:cNvSpPr txBox="1"/>
          <p:nvPr/>
        </p:nvSpPr>
        <p:spPr>
          <a:xfrm>
            <a:off x="7380465" y="7575737"/>
            <a:ext cx="513069"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4" name="TextBox 14"/>
          <p:cNvSpPr txBox="1"/>
          <p:nvPr/>
        </p:nvSpPr>
        <p:spPr>
          <a:xfrm>
            <a:off x="7321828" y="6659689"/>
            <a:ext cx="63034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[2]</a:t>
            </a:r>
          </a:p>
        </p:txBody>
      </p:sp>
      <p:sp>
        <p:nvSpPr>
          <p:cNvPr id="15" name="TextBox 15"/>
          <p:cNvSpPr txBox="1"/>
          <p:nvPr/>
        </p:nvSpPr>
        <p:spPr>
          <a:xfrm>
            <a:off x="7321120" y="5743640"/>
            <a:ext cx="62278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[3]</a:t>
            </a:r>
          </a:p>
        </p:txBody>
      </p:sp>
      <p:sp>
        <p:nvSpPr>
          <p:cNvPr id="16" name="TextBox 16"/>
          <p:cNvSpPr txBox="1"/>
          <p:nvPr/>
        </p:nvSpPr>
        <p:spPr>
          <a:xfrm>
            <a:off x="7318274" y="4827592"/>
            <a:ext cx="653985"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[4]</a:t>
            </a:r>
          </a:p>
        </p:txBody>
      </p:sp>
      <p:sp>
        <p:nvSpPr>
          <p:cNvPr id="17" name="TextBox 17"/>
          <p:cNvSpPr txBox="1"/>
          <p:nvPr/>
        </p:nvSpPr>
        <p:spPr>
          <a:xfrm>
            <a:off x="7337188" y="4017952"/>
            <a:ext cx="623266"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[5]</a:t>
            </a:r>
          </a:p>
        </p:txBody>
      </p:sp>
      <p:sp>
        <p:nvSpPr>
          <p:cNvPr id="18" name="TextBox 18"/>
          <p:cNvSpPr txBox="1"/>
          <p:nvPr/>
        </p:nvSpPr>
        <p:spPr>
          <a:xfrm>
            <a:off x="7284709" y="9406747"/>
            <a:ext cx="72822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9" name="TextBox 19"/>
          <p:cNvSpPr txBox="1"/>
          <p:nvPr/>
        </p:nvSpPr>
        <p:spPr>
          <a:xfrm>
            <a:off x="3050255" y="8283361"/>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000000"/>
                </a:solidFill>
                <a:latin typeface="Open Sans Bold"/>
                <a:ea typeface="Open Sans Bold"/>
                <a:cs typeface="Open Sans Bold"/>
                <a:sym typeface="Open Sans Bold"/>
              </a:rPr>
              <a:t>BasePointer</a:t>
            </a:r>
          </a:p>
        </p:txBody>
      </p:sp>
      <p:sp>
        <p:nvSpPr>
          <p:cNvPr id="20" name="TextBox 20"/>
          <p:cNvSpPr txBox="1"/>
          <p:nvPr/>
        </p:nvSpPr>
        <p:spPr>
          <a:xfrm>
            <a:off x="3050255" y="5535306"/>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642EC7"/>
                </a:solidFill>
                <a:latin typeface="Open Sans Bold"/>
                <a:ea typeface="Open Sans Bold"/>
                <a:cs typeface="Open Sans Bold"/>
                <a:sym typeface="Open Sans Bold"/>
              </a:rPr>
              <a:t>TopPointer</a:t>
            </a:r>
          </a:p>
        </p:txBody>
      </p:sp>
      <p:sp>
        <p:nvSpPr>
          <p:cNvPr id="21" name="TextBox 21"/>
          <p:cNvSpPr txBox="1"/>
          <p:nvPr/>
        </p:nvSpPr>
        <p:spPr>
          <a:xfrm>
            <a:off x="9011573" y="8489701"/>
            <a:ext cx="23503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a</a:t>
            </a:r>
          </a:p>
        </p:txBody>
      </p:sp>
      <p:sp>
        <p:nvSpPr>
          <p:cNvPr id="22" name="TextBox 22"/>
          <p:cNvSpPr txBox="1"/>
          <p:nvPr/>
        </p:nvSpPr>
        <p:spPr>
          <a:xfrm>
            <a:off x="8959535" y="7575737"/>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23" name="TextBox 23"/>
          <p:cNvSpPr txBox="1"/>
          <p:nvPr/>
        </p:nvSpPr>
        <p:spPr>
          <a:xfrm>
            <a:off x="8974603" y="6658692"/>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4" name="AutoShape 24"/>
          <p:cNvSpPr/>
          <p:nvPr/>
        </p:nvSpPr>
        <p:spPr>
          <a:xfrm>
            <a:off x="5333023" y="5810315"/>
            <a:ext cx="1988097" cy="282310"/>
          </a:xfrm>
          <a:prstGeom prst="line">
            <a:avLst/>
          </a:prstGeom>
          <a:ln w="38100" cap="flat">
            <a:solidFill>
              <a:srgbClr val="642EC7"/>
            </a:solidFill>
            <a:prstDash val="solid"/>
            <a:headEnd type="none" w="sm" len="sm"/>
            <a:tailEnd type="arrow" w="med" len="sm"/>
          </a:ln>
        </p:spPr>
        <p:txBody>
          <a:bodyPr/>
          <a:lstStyle/>
          <a:p>
            <a:endParaRPr lang="en-PH"/>
          </a:p>
        </p:txBody>
      </p:sp>
      <p:sp>
        <p:nvSpPr>
          <p:cNvPr id="25" name="TextBox 25"/>
          <p:cNvSpPr txBox="1"/>
          <p:nvPr/>
        </p:nvSpPr>
        <p:spPr>
          <a:xfrm>
            <a:off x="8985326" y="5741647"/>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8075028" y="3984051"/>
          <a:ext cx="623961" cy="4932016"/>
        </p:xfrm>
        <a:graphic>
          <a:graphicData uri="http://schemas.openxmlformats.org/drawingml/2006/table">
            <a:tbl>
              <a:tblPr/>
              <a:tblGrid>
                <a:gridCol w="623961">
                  <a:extLst>
                    <a:ext uri="{9D8B030D-6E8A-4147-A177-3AD203B41FA5}">
                      <a16:colId xmlns:a16="http://schemas.microsoft.com/office/drawing/2014/main" val="20000"/>
                    </a:ext>
                  </a:extLst>
                </a:gridCol>
              </a:tblGrid>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1"/>
                  </a:ext>
                </a:extLst>
              </a:tr>
              <a:tr h="817044">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817044">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4"/>
                  </a:ext>
                </a:extLst>
              </a:tr>
              <a:tr h="824482">
                <a:tc>
                  <a:txBody>
                    <a:bodyPr/>
                    <a:lstStyle/>
                    <a:p>
                      <a:pPr algn="ctr">
                        <a:lnSpc>
                          <a:spcPts val="1988"/>
                        </a:lnSpc>
                        <a:defRPr/>
                      </a:pPr>
                      <a:endParaRPr lang="en-US" sz="1100"/>
                    </a:p>
                  </a:txBody>
                  <a:tcPr marL="180220" marR="180220" marT="180220" marB="18022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317341" y="8489701"/>
            <a:ext cx="639318"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[0]</a:t>
            </a:r>
          </a:p>
        </p:txBody>
      </p:sp>
      <p:sp>
        <p:nvSpPr>
          <p:cNvPr id="9" name="AutoShape 9"/>
          <p:cNvSpPr/>
          <p:nvPr/>
        </p:nvSpPr>
        <p:spPr>
          <a:xfrm>
            <a:off x="5333023" y="8645797"/>
            <a:ext cx="1984317" cy="192890"/>
          </a:xfrm>
          <a:prstGeom prst="line">
            <a:avLst/>
          </a:prstGeom>
          <a:ln w="38100" cap="flat">
            <a:solidFill>
              <a:srgbClr val="000000"/>
            </a:solidFill>
            <a:prstDash val="solid"/>
            <a:headEnd type="none" w="sm" len="sm"/>
            <a:tailEnd type="arrow" w="med" len="sm"/>
          </a:ln>
        </p:spPr>
        <p:txBody>
          <a:bodyPr/>
          <a:lstStyle/>
          <a:p>
            <a:endParaRPr lang="en-PH"/>
          </a:p>
        </p:txBody>
      </p:sp>
      <p:sp>
        <p:nvSpPr>
          <p:cNvPr id="10" name="TextBox 10"/>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1" name="TextBox 11"/>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Stacks</a:t>
            </a:r>
          </a:p>
        </p:txBody>
      </p:sp>
      <p:sp>
        <p:nvSpPr>
          <p:cNvPr id="12" name="TextBox 12"/>
          <p:cNvSpPr txBox="1"/>
          <p:nvPr/>
        </p:nvSpPr>
        <p:spPr>
          <a:xfrm>
            <a:off x="384809" y="2702102"/>
            <a:ext cx="16857254" cy="1047750"/>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Open Sans Bold"/>
                <a:ea typeface="Open Sans Bold"/>
                <a:cs typeface="Open Sans Bold"/>
                <a:sym typeface="Open Sans Bold"/>
              </a:rPr>
              <a:t>Explaining Last in first out:</a:t>
            </a:r>
            <a:r>
              <a:rPr lang="en-US" sz="3000">
                <a:solidFill>
                  <a:srgbClr val="000000"/>
                </a:solidFill>
                <a:latin typeface="Open Sans"/>
                <a:ea typeface="Open Sans"/>
                <a:cs typeface="Open Sans"/>
                <a:sym typeface="Open Sans"/>
              </a:rPr>
              <a:t> The last item that is added is ‘e’, and the first item that is removed is also ‘e’.</a:t>
            </a:r>
          </a:p>
        </p:txBody>
      </p:sp>
      <p:sp>
        <p:nvSpPr>
          <p:cNvPr id="13" name="TextBox 13"/>
          <p:cNvSpPr txBox="1"/>
          <p:nvPr/>
        </p:nvSpPr>
        <p:spPr>
          <a:xfrm>
            <a:off x="7380465" y="7575737"/>
            <a:ext cx="513069"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4" name="TextBox 14"/>
          <p:cNvSpPr txBox="1"/>
          <p:nvPr/>
        </p:nvSpPr>
        <p:spPr>
          <a:xfrm>
            <a:off x="7321828" y="6659689"/>
            <a:ext cx="63034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[2]</a:t>
            </a:r>
          </a:p>
        </p:txBody>
      </p:sp>
      <p:sp>
        <p:nvSpPr>
          <p:cNvPr id="15" name="TextBox 15"/>
          <p:cNvSpPr txBox="1"/>
          <p:nvPr/>
        </p:nvSpPr>
        <p:spPr>
          <a:xfrm>
            <a:off x="7321120" y="5743640"/>
            <a:ext cx="62278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[3]</a:t>
            </a:r>
          </a:p>
        </p:txBody>
      </p:sp>
      <p:sp>
        <p:nvSpPr>
          <p:cNvPr id="16" name="TextBox 16"/>
          <p:cNvSpPr txBox="1"/>
          <p:nvPr/>
        </p:nvSpPr>
        <p:spPr>
          <a:xfrm>
            <a:off x="7318274" y="4827592"/>
            <a:ext cx="653985"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[4]</a:t>
            </a:r>
          </a:p>
        </p:txBody>
      </p:sp>
      <p:sp>
        <p:nvSpPr>
          <p:cNvPr id="17" name="TextBox 17"/>
          <p:cNvSpPr txBox="1"/>
          <p:nvPr/>
        </p:nvSpPr>
        <p:spPr>
          <a:xfrm>
            <a:off x="7337188" y="4017952"/>
            <a:ext cx="623266"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[5]</a:t>
            </a:r>
          </a:p>
        </p:txBody>
      </p:sp>
      <p:sp>
        <p:nvSpPr>
          <p:cNvPr id="18" name="TextBox 18"/>
          <p:cNvSpPr txBox="1"/>
          <p:nvPr/>
        </p:nvSpPr>
        <p:spPr>
          <a:xfrm>
            <a:off x="7284709" y="9406747"/>
            <a:ext cx="72822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[-1]</a:t>
            </a:r>
          </a:p>
        </p:txBody>
      </p:sp>
      <p:sp>
        <p:nvSpPr>
          <p:cNvPr id="19" name="TextBox 19"/>
          <p:cNvSpPr txBox="1"/>
          <p:nvPr/>
        </p:nvSpPr>
        <p:spPr>
          <a:xfrm>
            <a:off x="3050255" y="8283361"/>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000000"/>
                </a:solidFill>
                <a:latin typeface="Open Sans Bold"/>
                <a:ea typeface="Open Sans Bold"/>
                <a:cs typeface="Open Sans Bold"/>
                <a:sym typeface="Open Sans Bold"/>
              </a:rPr>
              <a:t>BasePointer</a:t>
            </a:r>
          </a:p>
        </p:txBody>
      </p:sp>
      <p:sp>
        <p:nvSpPr>
          <p:cNvPr id="20" name="TextBox 20"/>
          <p:cNvSpPr txBox="1"/>
          <p:nvPr/>
        </p:nvSpPr>
        <p:spPr>
          <a:xfrm>
            <a:off x="3050255" y="5535306"/>
            <a:ext cx="2282768" cy="488881"/>
          </a:xfrm>
          <a:prstGeom prst="rect">
            <a:avLst/>
          </a:prstGeom>
        </p:spPr>
        <p:txBody>
          <a:bodyPr lIns="0" tIns="0" rIns="0" bIns="0" rtlCol="0" anchor="t">
            <a:spAutoFit/>
          </a:bodyPr>
          <a:lstStyle/>
          <a:p>
            <a:pPr algn="l">
              <a:lnSpc>
                <a:spcPts val="4028"/>
              </a:lnSpc>
              <a:spcBef>
                <a:spcPct val="0"/>
              </a:spcBef>
            </a:pPr>
            <a:r>
              <a:rPr lang="en-US" sz="2877" b="1">
                <a:solidFill>
                  <a:srgbClr val="642EC7"/>
                </a:solidFill>
                <a:latin typeface="Open Sans Bold"/>
                <a:ea typeface="Open Sans Bold"/>
                <a:cs typeface="Open Sans Bold"/>
                <a:sym typeface="Open Sans Bold"/>
              </a:rPr>
              <a:t>TopPointer</a:t>
            </a:r>
          </a:p>
        </p:txBody>
      </p:sp>
      <p:sp>
        <p:nvSpPr>
          <p:cNvPr id="21" name="TextBox 21"/>
          <p:cNvSpPr txBox="1"/>
          <p:nvPr/>
        </p:nvSpPr>
        <p:spPr>
          <a:xfrm>
            <a:off x="9011573" y="8489701"/>
            <a:ext cx="23503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a</a:t>
            </a:r>
          </a:p>
        </p:txBody>
      </p:sp>
      <p:sp>
        <p:nvSpPr>
          <p:cNvPr id="22" name="TextBox 22"/>
          <p:cNvSpPr txBox="1"/>
          <p:nvPr/>
        </p:nvSpPr>
        <p:spPr>
          <a:xfrm>
            <a:off x="8959535" y="7575737"/>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23" name="TextBox 23"/>
          <p:cNvSpPr txBox="1"/>
          <p:nvPr/>
        </p:nvSpPr>
        <p:spPr>
          <a:xfrm>
            <a:off x="8974603" y="6658692"/>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4" name="AutoShape 24"/>
          <p:cNvSpPr/>
          <p:nvPr/>
        </p:nvSpPr>
        <p:spPr>
          <a:xfrm>
            <a:off x="5333023" y="5810315"/>
            <a:ext cx="1988097" cy="282310"/>
          </a:xfrm>
          <a:prstGeom prst="line">
            <a:avLst/>
          </a:prstGeom>
          <a:ln w="38100" cap="flat">
            <a:solidFill>
              <a:srgbClr val="642EC7"/>
            </a:solidFill>
            <a:prstDash val="solid"/>
            <a:headEnd type="none" w="sm" len="sm"/>
            <a:tailEnd type="arrow" w="med" len="sm"/>
          </a:ln>
        </p:spPr>
        <p:txBody>
          <a:bodyPr/>
          <a:lstStyle/>
          <a:p>
            <a:endParaRPr lang="en-PH"/>
          </a:p>
        </p:txBody>
      </p:sp>
      <p:sp>
        <p:nvSpPr>
          <p:cNvPr id="25" name="TextBox 25"/>
          <p:cNvSpPr txBox="1"/>
          <p:nvPr/>
        </p:nvSpPr>
        <p:spPr>
          <a:xfrm>
            <a:off x="8985326" y="5741647"/>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Definition</a:t>
            </a:r>
          </a:p>
        </p:txBody>
      </p:sp>
      <p:sp>
        <p:nvSpPr>
          <p:cNvPr id="9" name="TextBox 9"/>
          <p:cNvSpPr txBox="1"/>
          <p:nvPr/>
        </p:nvSpPr>
        <p:spPr>
          <a:xfrm>
            <a:off x="384809" y="2702102"/>
            <a:ext cx="16857254"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An </a:t>
            </a:r>
            <a:r>
              <a:rPr lang="en-US" sz="3000" b="1">
                <a:solidFill>
                  <a:srgbClr val="000000"/>
                </a:solidFill>
                <a:latin typeface="Open Sans Bold"/>
                <a:ea typeface="Open Sans Bold"/>
                <a:cs typeface="Open Sans Bold"/>
                <a:sym typeface="Open Sans Bold"/>
              </a:rPr>
              <a:t>abstract data type (ADT)</a:t>
            </a:r>
            <a:r>
              <a:rPr lang="en-US" sz="3000">
                <a:solidFill>
                  <a:srgbClr val="000000"/>
                </a:solidFill>
                <a:latin typeface="Open Sans"/>
                <a:ea typeface="Open Sans"/>
                <a:cs typeface="Open Sans"/>
                <a:sym typeface="Open Sans"/>
              </a:rPr>
              <a:t> is a theoretical model defining a data structure's behavior and operations independently of its implementation details.</a:t>
            </a:r>
          </a:p>
        </p:txBody>
      </p:sp>
      <p:grpSp>
        <p:nvGrpSpPr>
          <p:cNvPr id="10" name="Group 10"/>
          <p:cNvGrpSpPr/>
          <p:nvPr/>
        </p:nvGrpSpPr>
        <p:grpSpPr>
          <a:xfrm>
            <a:off x="899906" y="4487932"/>
            <a:ext cx="3612638" cy="2775582"/>
            <a:chOff x="0" y="0"/>
            <a:chExt cx="951477" cy="731018"/>
          </a:xfrm>
        </p:grpSpPr>
        <p:sp>
          <p:nvSpPr>
            <p:cNvPr id="11" name="Freeform 11"/>
            <p:cNvSpPr/>
            <p:nvPr/>
          </p:nvSpPr>
          <p:spPr>
            <a:xfrm>
              <a:off x="0" y="0"/>
              <a:ext cx="951477" cy="731018"/>
            </a:xfrm>
            <a:custGeom>
              <a:avLst/>
              <a:gdLst/>
              <a:ahLst/>
              <a:cxnLst/>
              <a:rect l="l" t="t" r="r" b="b"/>
              <a:pathLst>
                <a:path w="951477" h="731018">
                  <a:moveTo>
                    <a:pt x="109294" y="0"/>
                  </a:moveTo>
                  <a:lnTo>
                    <a:pt x="842183" y="0"/>
                  </a:lnTo>
                  <a:cubicBezTo>
                    <a:pt x="902544" y="0"/>
                    <a:pt x="951477" y="48932"/>
                    <a:pt x="951477" y="109294"/>
                  </a:cubicBezTo>
                  <a:lnTo>
                    <a:pt x="951477" y="621724"/>
                  </a:lnTo>
                  <a:cubicBezTo>
                    <a:pt x="951477" y="682085"/>
                    <a:pt x="902544" y="731018"/>
                    <a:pt x="842183" y="731018"/>
                  </a:cubicBezTo>
                  <a:lnTo>
                    <a:pt x="109294" y="731018"/>
                  </a:lnTo>
                  <a:cubicBezTo>
                    <a:pt x="48932" y="731018"/>
                    <a:pt x="0" y="682085"/>
                    <a:pt x="0" y="621724"/>
                  </a:cubicBezTo>
                  <a:lnTo>
                    <a:pt x="0" y="109294"/>
                  </a:lnTo>
                  <a:cubicBezTo>
                    <a:pt x="0" y="48932"/>
                    <a:pt x="48932" y="0"/>
                    <a:pt x="109294" y="0"/>
                  </a:cubicBezTo>
                  <a:close/>
                </a:path>
              </a:pathLst>
            </a:custGeom>
            <a:solidFill>
              <a:srgbClr val="FF1495">
                <a:alpha val="19608"/>
              </a:srgbClr>
            </a:solidFill>
          </p:spPr>
          <p:txBody>
            <a:bodyPr/>
            <a:lstStyle/>
            <a:p>
              <a:endParaRPr lang="en-PH"/>
            </a:p>
          </p:txBody>
        </p:sp>
        <p:sp>
          <p:nvSpPr>
            <p:cNvPr id="12" name="TextBox 12"/>
            <p:cNvSpPr txBox="1"/>
            <p:nvPr/>
          </p:nvSpPr>
          <p:spPr>
            <a:xfrm>
              <a:off x="0" y="-28575"/>
              <a:ext cx="951477" cy="759593"/>
            </a:xfrm>
            <a:prstGeom prst="rect">
              <a:avLst/>
            </a:prstGeom>
          </p:spPr>
          <p:txBody>
            <a:bodyPr lIns="50800" tIns="50800" rIns="50800" bIns="50800" rtlCol="0" anchor="ctr"/>
            <a:lstStyle/>
            <a:p>
              <a:pPr algn="ctr">
                <a:lnSpc>
                  <a:spcPts val="2595"/>
                </a:lnSpc>
              </a:pPr>
              <a:endParaRPr/>
            </a:p>
          </p:txBody>
        </p:sp>
      </p:grpSp>
      <p:sp>
        <p:nvSpPr>
          <p:cNvPr id="13" name="TextBox 13"/>
          <p:cNvSpPr txBox="1"/>
          <p:nvPr/>
        </p:nvSpPr>
        <p:spPr>
          <a:xfrm>
            <a:off x="1649671" y="5447098"/>
            <a:ext cx="2113108" cy="657225"/>
          </a:xfrm>
          <a:prstGeom prst="rect">
            <a:avLst/>
          </a:prstGeom>
        </p:spPr>
        <p:txBody>
          <a:bodyPr lIns="0" tIns="0" rIns="0" bIns="0" rtlCol="0" anchor="t">
            <a:spAutoFit/>
          </a:bodyPr>
          <a:lstStyle/>
          <a:p>
            <a:pPr algn="ctr">
              <a:lnSpc>
                <a:spcPts val="5400"/>
              </a:lnSpc>
            </a:pPr>
            <a:r>
              <a:rPr lang="en-US" sz="3000">
                <a:solidFill>
                  <a:srgbClr val="FFFFFF">
                    <a:alpha val="19608"/>
                  </a:srgbClr>
                </a:solidFill>
                <a:latin typeface="Poppins"/>
                <a:ea typeface="Poppins"/>
                <a:cs typeface="Poppins"/>
                <a:sym typeface="Poppins"/>
              </a:rPr>
              <a:t>Stacks</a:t>
            </a:r>
          </a:p>
        </p:txBody>
      </p:sp>
      <p:grpSp>
        <p:nvGrpSpPr>
          <p:cNvPr id="14" name="Group 14"/>
          <p:cNvGrpSpPr/>
          <p:nvPr/>
        </p:nvGrpSpPr>
        <p:grpSpPr>
          <a:xfrm>
            <a:off x="7194787" y="4487932"/>
            <a:ext cx="3612638" cy="2775582"/>
            <a:chOff x="0" y="0"/>
            <a:chExt cx="951477" cy="731018"/>
          </a:xfrm>
        </p:grpSpPr>
        <p:sp>
          <p:nvSpPr>
            <p:cNvPr id="15" name="Freeform 15"/>
            <p:cNvSpPr/>
            <p:nvPr/>
          </p:nvSpPr>
          <p:spPr>
            <a:xfrm>
              <a:off x="0" y="0"/>
              <a:ext cx="951477" cy="731018"/>
            </a:xfrm>
            <a:custGeom>
              <a:avLst/>
              <a:gdLst/>
              <a:ahLst/>
              <a:cxnLst/>
              <a:rect l="l" t="t" r="r" b="b"/>
              <a:pathLst>
                <a:path w="951477" h="731018">
                  <a:moveTo>
                    <a:pt x="109294" y="0"/>
                  </a:moveTo>
                  <a:lnTo>
                    <a:pt x="842183" y="0"/>
                  </a:lnTo>
                  <a:cubicBezTo>
                    <a:pt x="902544" y="0"/>
                    <a:pt x="951477" y="48932"/>
                    <a:pt x="951477" y="109294"/>
                  </a:cubicBezTo>
                  <a:lnTo>
                    <a:pt x="951477" y="621724"/>
                  </a:lnTo>
                  <a:cubicBezTo>
                    <a:pt x="951477" y="682085"/>
                    <a:pt x="902544" y="731018"/>
                    <a:pt x="842183" y="731018"/>
                  </a:cubicBezTo>
                  <a:lnTo>
                    <a:pt x="109294" y="731018"/>
                  </a:lnTo>
                  <a:cubicBezTo>
                    <a:pt x="48932" y="731018"/>
                    <a:pt x="0" y="682085"/>
                    <a:pt x="0" y="621724"/>
                  </a:cubicBezTo>
                  <a:lnTo>
                    <a:pt x="0" y="109294"/>
                  </a:lnTo>
                  <a:cubicBezTo>
                    <a:pt x="0" y="48932"/>
                    <a:pt x="48932" y="0"/>
                    <a:pt x="109294" y="0"/>
                  </a:cubicBezTo>
                  <a:close/>
                </a:path>
              </a:pathLst>
            </a:custGeom>
            <a:solidFill>
              <a:srgbClr val="FF1495"/>
            </a:solidFill>
          </p:spPr>
          <p:txBody>
            <a:bodyPr/>
            <a:lstStyle/>
            <a:p>
              <a:endParaRPr lang="en-PH"/>
            </a:p>
          </p:txBody>
        </p:sp>
        <p:sp>
          <p:nvSpPr>
            <p:cNvPr id="16" name="TextBox 16"/>
            <p:cNvSpPr txBox="1"/>
            <p:nvPr/>
          </p:nvSpPr>
          <p:spPr>
            <a:xfrm>
              <a:off x="0" y="-28575"/>
              <a:ext cx="951477" cy="759593"/>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7944552" y="5447098"/>
            <a:ext cx="2113108"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Queues</a:t>
            </a:r>
          </a:p>
        </p:txBody>
      </p:sp>
      <p:grpSp>
        <p:nvGrpSpPr>
          <p:cNvPr id="18" name="Group 18"/>
          <p:cNvGrpSpPr/>
          <p:nvPr/>
        </p:nvGrpSpPr>
        <p:grpSpPr>
          <a:xfrm>
            <a:off x="13493475" y="4487932"/>
            <a:ext cx="3612638" cy="2775582"/>
            <a:chOff x="0" y="0"/>
            <a:chExt cx="951477" cy="731018"/>
          </a:xfrm>
        </p:grpSpPr>
        <p:sp>
          <p:nvSpPr>
            <p:cNvPr id="19" name="Freeform 19"/>
            <p:cNvSpPr/>
            <p:nvPr/>
          </p:nvSpPr>
          <p:spPr>
            <a:xfrm>
              <a:off x="0" y="0"/>
              <a:ext cx="951477" cy="731018"/>
            </a:xfrm>
            <a:custGeom>
              <a:avLst/>
              <a:gdLst/>
              <a:ahLst/>
              <a:cxnLst/>
              <a:rect l="l" t="t" r="r" b="b"/>
              <a:pathLst>
                <a:path w="951477" h="731018">
                  <a:moveTo>
                    <a:pt x="109294" y="0"/>
                  </a:moveTo>
                  <a:lnTo>
                    <a:pt x="842183" y="0"/>
                  </a:lnTo>
                  <a:cubicBezTo>
                    <a:pt x="902544" y="0"/>
                    <a:pt x="951477" y="48932"/>
                    <a:pt x="951477" y="109294"/>
                  </a:cubicBezTo>
                  <a:lnTo>
                    <a:pt x="951477" y="621724"/>
                  </a:lnTo>
                  <a:cubicBezTo>
                    <a:pt x="951477" y="682085"/>
                    <a:pt x="902544" y="731018"/>
                    <a:pt x="842183" y="731018"/>
                  </a:cubicBezTo>
                  <a:lnTo>
                    <a:pt x="109294" y="731018"/>
                  </a:lnTo>
                  <a:cubicBezTo>
                    <a:pt x="48932" y="731018"/>
                    <a:pt x="0" y="682085"/>
                    <a:pt x="0" y="621724"/>
                  </a:cubicBezTo>
                  <a:lnTo>
                    <a:pt x="0" y="109294"/>
                  </a:lnTo>
                  <a:cubicBezTo>
                    <a:pt x="0" y="48932"/>
                    <a:pt x="48932" y="0"/>
                    <a:pt x="109294" y="0"/>
                  </a:cubicBezTo>
                  <a:close/>
                </a:path>
              </a:pathLst>
            </a:custGeom>
            <a:solidFill>
              <a:srgbClr val="FF1495">
                <a:alpha val="19608"/>
              </a:srgbClr>
            </a:solidFill>
          </p:spPr>
          <p:txBody>
            <a:bodyPr/>
            <a:lstStyle/>
            <a:p>
              <a:endParaRPr lang="en-PH"/>
            </a:p>
          </p:txBody>
        </p:sp>
        <p:sp>
          <p:nvSpPr>
            <p:cNvPr id="20" name="TextBox 20"/>
            <p:cNvSpPr txBox="1"/>
            <p:nvPr/>
          </p:nvSpPr>
          <p:spPr>
            <a:xfrm>
              <a:off x="0" y="-28575"/>
              <a:ext cx="951477" cy="759593"/>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14243240" y="5447098"/>
            <a:ext cx="2113108" cy="657225"/>
          </a:xfrm>
          <a:prstGeom prst="rect">
            <a:avLst/>
          </a:prstGeom>
        </p:spPr>
        <p:txBody>
          <a:bodyPr lIns="0" tIns="0" rIns="0" bIns="0" rtlCol="0" anchor="t">
            <a:spAutoFit/>
          </a:bodyPr>
          <a:lstStyle/>
          <a:p>
            <a:pPr algn="ctr">
              <a:lnSpc>
                <a:spcPts val="5400"/>
              </a:lnSpc>
            </a:pPr>
            <a:r>
              <a:rPr lang="en-US" sz="3000">
                <a:solidFill>
                  <a:srgbClr val="FFFFFF">
                    <a:alpha val="19608"/>
                  </a:srgbClr>
                </a:solidFill>
                <a:latin typeface="Poppins"/>
                <a:ea typeface="Poppins"/>
                <a:cs typeface="Poppins"/>
                <a:sym typeface="Poppins"/>
              </a:rPr>
              <a:t>Linked List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TextBox 5"/>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13.2 Record Type</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9522725" y="5538681"/>
            <a:ext cx="6199523" cy="696447"/>
            <a:chOff x="0" y="0"/>
            <a:chExt cx="1632796" cy="183426"/>
          </a:xfrm>
        </p:grpSpPr>
        <p:sp>
          <p:nvSpPr>
            <p:cNvPr id="8" name="Freeform 8"/>
            <p:cNvSpPr/>
            <p:nvPr/>
          </p:nvSpPr>
          <p:spPr>
            <a:xfrm>
              <a:off x="0" y="0"/>
              <a:ext cx="1632796" cy="183426"/>
            </a:xfrm>
            <a:custGeom>
              <a:avLst/>
              <a:gdLst/>
              <a:ahLst/>
              <a:cxnLst/>
              <a:rect l="l" t="t" r="r" b="b"/>
              <a:pathLst>
                <a:path w="1632796" h="183426">
                  <a:moveTo>
                    <a:pt x="63688" y="0"/>
                  </a:moveTo>
                  <a:lnTo>
                    <a:pt x="1569108" y="0"/>
                  </a:lnTo>
                  <a:cubicBezTo>
                    <a:pt x="1604282" y="0"/>
                    <a:pt x="1632796" y="28514"/>
                    <a:pt x="1632796" y="63688"/>
                  </a:cubicBezTo>
                  <a:lnTo>
                    <a:pt x="1632796" y="119738"/>
                  </a:lnTo>
                  <a:cubicBezTo>
                    <a:pt x="1632796" y="154912"/>
                    <a:pt x="1604282" y="183426"/>
                    <a:pt x="1569108" y="183426"/>
                  </a:cubicBezTo>
                  <a:lnTo>
                    <a:pt x="63688" y="183426"/>
                  </a:lnTo>
                  <a:cubicBezTo>
                    <a:pt x="28514" y="183426"/>
                    <a:pt x="0" y="154912"/>
                    <a:pt x="0" y="119738"/>
                  </a:cubicBezTo>
                  <a:lnTo>
                    <a:pt x="0" y="63688"/>
                  </a:lnTo>
                  <a:cubicBezTo>
                    <a:pt x="0" y="28514"/>
                    <a:pt x="28514" y="0"/>
                    <a:pt x="63688" y="0"/>
                  </a:cubicBezTo>
                  <a:close/>
                </a:path>
              </a:pathLst>
            </a:custGeom>
            <a:solidFill>
              <a:srgbClr val="FFDE59"/>
            </a:solidFill>
          </p:spPr>
          <p:txBody>
            <a:bodyPr/>
            <a:lstStyle/>
            <a:p>
              <a:endParaRPr lang="en-PH"/>
            </a:p>
          </p:txBody>
        </p:sp>
        <p:sp>
          <p:nvSpPr>
            <p:cNvPr id="9" name="TextBox 9"/>
            <p:cNvSpPr txBox="1"/>
            <p:nvPr/>
          </p:nvSpPr>
          <p:spPr>
            <a:xfrm>
              <a:off x="0" y="-28575"/>
              <a:ext cx="1632796" cy="212001"/>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3631251" y="4786846"/>
            <a:ext cx="5116229" cy="5060415"/>
          </a:xfrm>
          <a:custGeom>
            <a:avLst/>
            <a:gdLst/>
            <a:ahLst/>
            <a:cxnLst/>
            <a:rect l="l" t="t" r="r" b="b"/>
            <a:pathLst>
              <a:path w="5116229" h="5060415">
                <a:moveTo>
                  <a:pt x="0" y="0"/>
                </a:moveTo>
                <a:lnTo>
                  <a:pt x="5116229" y="0"/>
                </a:lnTo>
                <a:lnTo>
                  <a:pt x="5116229" y="5060415"/>
                </a:lnTo>
                <a:lnTo>
                  <a:pt x="0" y="506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TextBox 11"/>
          <p:cNvSpPr txBox="1"/>
          <p:nvPr/>
        </p:nvSpPr>
        <p:spPr>
          <a:xfrm>
            <a:off x="402046" y="1877010"/>
            <a:ext cx="5474670"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Definition</a:t>
            </a:r>
          </a:p>
        </p:txBody>
      </p:sp>
      <p:sp>
        <p:nvSpPr>
          <p:cNvPr id="12" name="TextBox 12"/>
          <p:cNvSpPr txBox="1"/>
          <p:nvPr/>
        </p:nvSpPr>
        <p:spPr>
          <a:xfrm>
            <a:off x="402046" y="2694896"/>
            <a:ext cx="16218276"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record type in programming is a data structure that allows the storage of </a:t>
            </a:r>
            <a:r>
              <a:rPr lang="en-US" sz="3000" b="1" i="1">
                <a:solidFill>
                  <a:srgbClr val="000000"/>
                </a:solidFill>
                <a:latin typeface="Open Sans Bold Italics"/>
                <a:ea typeface="Open Sans Bold Italics"/>
                <a:cs typeface="Open Sans Bold Italics"/>
                <a:sym typeface="Open Sans Bold Italics"/>
              </a:rPr>
              <a:t>multiple fields or pieces of information</a:t>
            </a:r>
            <a:r>
              <a:rPr lang="en-US" sz="3000">
                <a:solidFill>
                  <a:srgbClr val="000000"/>
                </a:solidFill>
                <a:latin typeface="Open Sans"/>
                <a:ea typeface="Open Sans"/>
                <a:cs typeface="Open Sans"/>
                <a:sym typeface="Open Sans"/>
              </a:rPr>
              <a:t> under a single name or identifier. For example: data about a product could contain the following fields: </a:t>
            </a:r>
          </a:p>
        </p:txBody>
      </p:sp>
      <p:sp>
        <p:nvSpPr>
          <p:cNvPr id="13" name="TextBox 13"/>
          <p:cNvSpPr txBox="1"/>
          <p:nvPr/>
        </p:nvSpPr>
        <p:spPr>
          <a:xfrm>
            <a:off x="10231879" y="5601154"/>
            <a:ext cx="421408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Product Name: </a:t>
            </a:r>
            <a:r>
              <a:rPr lang="en-US" sz="3000" b="1">
                <a:solidFill>
                  <a:srgbClr val="FF1495"/>
                </a:solidFill>
                <a:latin typeface="Open Sans Bold"/>
                <a:ea typeface="Open Sans Bold"/>
                <a:cs typeface="Open Sans Bold"/>
                <a:sym typeface="Open Sans Bold"/>
              </a:rPr>
              <a:t>STRING</a:t>
            </a:r>
          </a:p>
        </p:txBody>
      </p:sp>
      <p:grpSp>
        <p:nvGrpSpPr>
          <p:cNvPr id="14" name="Group 14"/>
          <p:cNvGrpSpPr/>
          <p:nvPr/>
        </p:nvGrpSpPr>
        <p:grpSpPr>
          <a:xfrm>
            <a:off x="9522725" y="6415743"/>
            <a:ext cx="6199523" cy="696447"/>
            <a:chOff x="0" y="0"/>
            <a:chExt cx="1632796" cy="183426"/>
          </a:xfrm>
        </p:grpSpPr>
        <p:sp>
          <p:nvSpPr>
            <p:cNvPr id="15" name="Freeform 15"/>
            <p:cNvSpPr/>
            <p:nvPr/>
          </p:nvSpPr>
          <p:spPr>
            <a:xfrm>
              <a:off x="0" y="0"/>
              <a:ext cx="1632796" cy="183426"/>
            </a:xfrm>
            <a:custGeom>
              <a:avLst/>
              <a:gdLst/>
              <a:ahLst/>
              <a:cxnLst/>
              <a:rect l="l" t="t" r="r" b="b"/>
              <a:pathLst>
                <a:path w="1632796" h="183426">
                  <a:moveTo>
                    <a:pt x="63688" y="0"/>
                  </a:moveTo>
                  <a:lnTo>
                    <a:pt x="1569108" y="0"/>
                  </a:lnTo>
                  <a:cubicBezTo>
                    <a:pt x="1604282" y="0"/>
                    <a:pt x="1632796" y="28514"/>
                    <a:pt x="1632796" y="63688"/>
                  </a:cubicBezTo>
                  <a:lnTo>
                    <a:pt x="1632796" y="119738"/>
                  </a:lnTo>
                  <a:cubicBezTo>
                    <a:pt x="1632796" y="154912"/>
                    <a:pt x="1604282" y="183426"/>
                    <a:pt x="1569108" y="183426"/>
                  </a:cubicBezTo>
                  <a:lnTo>
                    <a:pt x="63688" y="183426"/>
                  </a:lnTo>
                  <a:cubicBezTo>
                    <a:pt x="28514" y="183426"/>
                    <a:pt x="0" y="154912"/>
                    <a:pt x="0" y="119738"/>
                  </a:cubicBezTo>
                  <a:lnTo>
                    <a:pt x="0" y="63688"/>
                  </a:lnTo>
                  <a:cubicBezTo>
                    <a:pt x="0" y="28514"/>
                    <a:pt x="28514" y="0"/>
                    <a:pt x="63688" y="0"/>
                  </a:cubicBezTo>
                  <a:close/>
                </a:path>
              </a:pathLst>
            </a:custGeom>
            <a:solidFill>
              <a:srgbClr val="FFDE59"/>
            </a:solidFill>
          </p:spPr>
          <p:txBody>
            <a:bodyPr/>
            <a:lstStyle/>
            <a:p>
              <a:endParaRPr lang="en-PH"/>
            </a:p>
          </p:txBody>
        </p:sp>
        <p:sp>
          <p:nvSpPr>
            <p:cNvPr id="16" name="TextBox 16"/>
            <p:cNvSpPr txBox="1"/>
            <p:nvPr/>
          </p:nvSpPr>
          <p:spPr>
            <a:xfrm>
              <a:off x="0" y="-28575"/>
              <a:ext cx="1632796" cy="212001"/>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10231879" y="6478217"/>
            <a:ext cx="421408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Product Price: </a:t>
            </a:r>
            <a:r>
              <a:rPr lang="en-US" sz="3000" b="1">
                <a:solidFill>
                  <a:srgbClr val="FF1495"/>
                </a:solidFill>
                <a:latin typeface="Open Sans Bold"/>
                <a:ea typeface="Open Sans Bold"/>
                <a:cs typeface="Open Sans Bold"/>
                <a:sym typeface="Open Sans Bold"/>
              </a:rPr>
              <a:t>REAL</a:t>
            </a:r>
          </a:p>
        </p:txBody>
      </p:sp>
      <p:grpSp>
        <p:nvGrpSpPr>
          <p:cNvPr id="18" name="Group 18"/>
          <p:cNvGrpSpPr/>
          <p:nvPr/>
        </p:nvGrpSpPr>
        <p:grpSpPr>
          <a:xfrm>
            <a:off x="9522725" y="7276197"/>
            <a:ext cx="6199523" cy="696447"/>
            <a:chOff x="0" y="0"/>
            <a:chExt cx="1632796" cy="183426"/>
          </a:xfrm>
        </p:grpSpPr>
        <p:sp>
          <p:nvSpPr>
            <p:cNvPr id="19" name="Freeform 19"/>
            <p:cNvSpPr/>
            <p:nvPr/>
          </p:nvSpPr>
          <p:spPr>
            <a:xfrm>
              <a:off x="0" y="0"/>
              <a:ext cx="1632796" cy="183426"/>
            </a:xfrm>
            <a:custGeom>
              <a:avLst/>
              <a:gdLst/>
              <a:ahLst/>
              <a:cxnLst/>
              <a:rect l="l" t="t" r="r" b="b"/>
              <a:pathLst>
                <a:path w="1632796" h="183426">
                  <a:moveTo>
                    <a:pt x="63688" y="0"/>
                  </a:moveTo>
                  <a:lnTo>
                    <a:pt x="1569108" y="0"/>
                  </a:lnTo>
                  <a:cubicBezTo>
                    <a:pt x="1604282" y="0"/>
                    <a:pt x="1632796" y="28514"/>
                    <a:pt x="1632796" y="63688"/>
                  </a:cubicBezTo>
                  <a:lnTo>
                    <a:pt x="1632796" y="119738"/>
                  </a:lnTo>
                  <a:cubicBezTo>
                    <a:pt x="1632796" y="154912"/>
                    <a:pt x="1604282" y="183426"/>
                    <a:pt x="1569108" y="183426"/>
                  </a:cubicBezTo>
                  <a:lnTo>
                    <a:pt x="63688" y="183426"/>
                  </a:lnTo>
                  <a:cubicBezTo>
                    <a:pt x="28514" y="183426"/>
                    <a:pt x="0" y="154912"/>
                    <a:pt x="0" y="119738"/>
                  </a:cubicBezTo>
                  <a:lnTo>
                    <a:pt x="0" y="63688"/>
                  </a:lnTo>
                  <a:cubicBezTo>
                    <a:pt x="0" y="28514"/>
                    <a:pt x="28514" y="0"/>
                    <a:pt x="63688" y="0"/>
                  </a:cubicBezTo>
                  <a:close/>
                </a:path>
              </a:pathLst>
            </a:custGeom>
            <a:solidFill>
              <a:srgbClr val="FFDE59"/>
            </a:solidFill>
          </p:spPr>
          <p:txBody>
            <a:bodyPr/>
            <a:lstStyle/>
            <a:p>
              <a:endParaRPr lang="en-PH"/>
            </a:p>
          </p:txBody>
        </p:sp>
        <p:sp>
          <p:nvSpPr>
            <p:cNvPr id="20" name="TextBox 20"/>
            <p:cNvSpPr txBox="1"/>
            <p:nvPr/>
          </p:nvSpPr>
          <p:spPr>
            <a:xfrm>
              <a:off x="0" y="-28575"/>
              <a:ext cx="1632796" cy="212001"/>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10231879" y="7337630"/>
            <a:ext cx="421408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Expiration Date: </a:t>
            </a:r>
            <a:r>
              <a:rPr lang="en-US" sz="3000" b="1">
                <a:solidFill>
                  <a:srgbClr val="FF1495"/>
                </a:solidFill>
                <a:latin typeface="Open Sans Bold"/>
                <a:ea typeface="Open Sans Bold"/>
                <a:cs typeface="Open Sans Bold"/>
                <a:sym typeface="Open Sans Bold"/>
              </a:rPr>
              <a:t>DATE</a:t>
            </a:r>
          </a:p>
        </p:txBody>
      </p:sp>
      <p:grpSp>
        <p:nvGrpSpPr>
          <p:cNvPr id="22" name="Group 22"/>
          <p:cNvGrpSpPr/>
          <p:nvPr/>
        </p:nvGrpSpPr>
        <p:grpSpPr>
          <a:xfrm>
            <a:off x="9522725" y="8134570"/>
            <a:ext cx="6199523" cy="696447"/>
            <a:chOff x="0" y="0"/>
            <a:chExt cx="1632796" cy="183426"/>
          </a:xfrm>
        </p:grpSpPr>
        <p:sp>
          <p:nvSpPr>
            <p:cNvPr id="23" name="Freeform 23"/>
            <p:cNvSpPr/>
            <p:nvPr/>
          </p:nvSpPr>
          <p:spPr>
            <a:xfrm>
              <a:off x="0" y="0"/>
              <a:ext cx="1632796" cy="183426"/>
            </a:xfrm>
            <a:custGeom>
              <a:avLst/>
              <a:gdLst/>
              <a:ahLst/>
              <a:cxnLst/>
              <a:rect l="l" t="t" r="r" b="b"/>
              <a:pathLst>
                <a:path w="1632796" h="183426">
                  <a:moveTo>
                    <a:pt x="63688" y="0"/>
                  </a:moveTo>
                  <a:lnTo>
                    <a:pt x="1569108" y="0"/>
                  </a:lnTo>
                  <a:cubicBezTo>
                    <a:pt x="1604282" y="0"/>
                    <a:pt x="1632796" y="28514"/>
                    <a:pt x="1632796" y="63688"/>
                  </a:cubicBezTo>
                  <a:lnTo>
                    <a:pt x="1632796" y="119738"/>
                  </a:lnTo>
                  <a:cubicBezTo>
                    <a:pt x="1632796" y="154912"/>
                    <a:pt x="1604282" y="183426"/>
                    <a:pt x="1569108" y="183426"/>
                  </a:cubicBezTo>
                  <a:lnTo>
                    <a:pt x="63688" y="183426"/>
                  </a:lnTo>
                  <a:cubicBezTo>
                    <a:pt x="28514" y="183426"/>
                    <a:pt x="0" y="154912"/>
                    <a:pt x="0" y="119738"/>
                  </a:cubicBezTo>
                  <a:lnTo>
                    <a:pt x="0" y="63688"/>
                  </a:lnTo>
                  <a:cubicBezTo>
                    <a:pt x="0" y="28514"/>
                    <a:pt x="28514" y="0"/>
                    <a:pt x="63688" y="0"/>
                  </a:cubicBezTo>
                  <a:close/>
                </a:path>
              </a:pathLst>
            </a:custGeom>
            <a:solidFill>
              <a:srgbClr val="FFDE59"/>
            </a:solidFill>
          </p:spPr>
          <p:txBody>
            <a:bodyPr/>
            <a:lstStyle/>
            <a:p>
              <a:endParaRPr lang="en-PH"/>
            </a:p>
          </p:txBody>
        </p:sp>
        <p:sp>
          <p:nvSpPr>
            <p:cNvPr id="24" name="TextBox 24"/>
            <p:cNvSpPr txBox="1"/>
            <p:nvPr/>
          </p:nvSpPr>
          <p:spPr>
            <a:xfrm>
              <a:off x="0" y="-28575"/>
              <a:ext cx="1632796" cy="212001"/>
            </a:xfrm>
            <a:prstGeom prst="rect">
              <a:avLst/>
            </a:prstGeom>
          </p:spPr>
          <p:txBody>
            <a:bodyPr lIns="50800" tIns="50800" rIns="50800" bIns="50800" rtlCol="0" anchor="ctr"/>
            <a:lstStyle/>
            <a:p>
              <a:pPr algn="ctr">
                <a:lnSpc>
                  <a:spcPts val="2595"/>
                </a:lnSpc>
              </a:pPr>
              <a:endParaRPr/>
            </a:p>
          </p:txBody>
        </p:sp>
      </p:grpSp>
      <p:sp>
        <p:nvSpPr>
          <p:cNvPr id="25" name="TextBox 25"/>
          <p:cNvSpPr txBox="1"/>
          <p:nvPr/>
        </p:nvSpPr>
        <p:spPr>
          <a:xfrm>
            <a:off x="10231879" y="8197043"/>
            <a:ext cx="497025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Dairy Product: </a:t>
            </a:r>
            <a:r>
              <a:rPr lang="en-US" sz="3000" b="1">
                <a:solidFill>
                  <a:srgbClr val="FF1495"/>
                </a:solidFill>
                <a:latin typeface="Open Sans Bold"/>
                <a:ea typeface="Open Sans Bold"/>
                <a:cs typeface="Open Sans Bold"/>
                <a:sym typeface="Open Sans Bold"/>
              </a:rPr>
              <a:t>BOOLEAN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8121331" y="5053095"/>
          <a:ext cx="552214" cy="4359459"/>
        </p:xfrm>
        <a:graphic>
          <a:graphicData uri="http://schemas.openxmlformats.org/drawingml/2006/table">
            <a:tbl>
              <a:tblPr/>
              <a:tblGrid>
                <a:gridCol w="552214">
                  <a:extLst>
                    <a:ext uri="{9D8B030D-6E8A-4147-A177-3AD203B41FA5}">
                      <a16:colId xmlns:a16="http://schemas.microsoft.com/office/drawing/2014/main" val="20000"/>
                    </a:ext>
                  </a:extLst>
                </a:gridCol>
              </a:tblGrid>
              <a:tr h="72986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986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284">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284">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86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3284">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313539" y="4986420"/>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9" name="TextBox 9"/>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0" name="TextBox 10"/>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Queues</a:t>
            </a:r>
          </a:p>
        </p:txBody>
      </p:sp>
      <p:sp>
        <p:nvSpPr>
          <p:cNvPr id="11" name="TextBox 11"/>
          <p:cNvSpPr txBox="1"/>
          <p:nvPr/>
        </p:nvSpPr>
        <p:spPr>
          <a:xfrm>
            <a:off x="384809" y="2702102"/>
            <a:ext cx="17420271" cy="101305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A queue in programming is a data structure that follows the first-in, first-out (FIFO) principle, allowing elements to be added at the rear (enqueue) and removed from the front (dequeue) of the queue.</a:t>
            </a:r>
          </a:p>
        </p:txBody>
      </p:sp>
      <p:sp>
        <p:nvSpPr>
          <p:cNvPr id="12" name="TextBox 12"/>
          <p:cNvSpPr txBox="1"/>
          <p:nvPr/>
        </p:nvSpPr>
        <p:spPr>
          <a:xfrm>
            <a:off x="7372924" y="5889228"/>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3" name="TextBox 13"/>
          <p:cNvSpPr txBox="1"/>
          <p:nvPr/>
        </p:nvSpPr>
        <p:spPr>
          <a:xfrm>
            <a:off x="7321982" y="6787783"/>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4" name="TextBox 14"/>
          <p:cNvSpPr txBox="1"/>
          <p:nvPr/>
        </p:nvSpPr>
        <p:spPr>
          <a:xfrm>
            <a:off x="7329094" y="7624511"/>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5" name="TextBox 15"/>
          <p:cNvSpPr txBox="1"/>
          <p:nvPr/>
        </p:nvSpPr>
        <p:spPr>
          <a:xfrm>
            <a:off x="7321982" y="8461240"/>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16" name="TextBox 16"/>
          <p:cNvSpPr txBox="1"/>
          <p:nvPr/>
        </p:nvSpPr>
        <p:spPr>
          <a:xfrm>
            <a:off x="7350881" y="9234345"/>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17" name="TextBox 17"/>
          <p:cNvSpPr txBox="1"/>
          <p:nvPr/>
        </p:nvSpPr>
        <p:spPr>
          <a:xfrm>
            <a:off x="718833" y="6145287"/>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18" name="TextBox 18"/>
          <p:cNvSpPr txBox="1"/>
          <p:nvPr/>
        </p:nvSpPr>
        <p:spPr>
          <a:xfrm>
            <a:off x="519428" y="5261529"/>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19" name="AutoShape 19"/>
          <p:cNvSpPr/>
          <p:nvPr/>
        </p:nvSpPr>
        <p:spPr>
          <a:xfrm flipV="1">
            <a:off x="4797503" y="5318679"/>
            <a:ext cx="2516036" cy="265584"/>
          </a:xfrm>
          <a:prstGeom prst="line">
            <a:avLst/>
          </a:prstGeom>
          <a:ln w="38100" cap="flat">
            <a:solidFill>
              <a:srgbClr val="000000"/>
            </a:solidFill>
            <a:prstDash val="solid"/>
            <a:headEnd type="none" w="sm" len="sm"/>
            <a:tailEnd type="arrow" w="med" len="sm"/>
          </a:ln>
        </p:spPr>
        <p:txBody>
          <a:bodyPr/>
          <a:lstStyle/>
          <a:p>
            <a:endParaRPr lang="en-PH"/>
          </a:p>
        </p:txBody>
      </p:sp>
      <p:sp>
        <p:nvSpPr>
          <p:cNvPr id="20" name="TextBox 20"/>
          <p:cNvSpPr txBox="1"/>
          <p:nvPr/>
        </p:nvSpPr>
        <p:spPr>
          <a:xfrm>
            <a:off x="7301512" y="4158054"/>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21" name="Freeform 21"/>
          <p:cNvSpPr/>
          <p:nvPr/>
        </p:nvSpPr>
        <p:spPr>
          <a:xfrm rot="-10800000">
            <a:off x="11206141" y="4490313"/>
            <a:ext cx="1040607" cy="5138799"/>
          </a:xfrm>
          <a:custGeom>
            <a:avLst/>
            <a:gdLst/>
            <a:ahLst/>
            <a:cxnLst/>
            <a:rect l="l" t="t" r="r" b="b"/>
            <a:pathLst>
              <a:path w="1040607" h="5138799">
                <a:moveTo>
                  <a:pt x="0" y="0"/>
                </a:moveTo>
                <a:lnTo>
                  <a:pt x="1040607" y="0"/>
                </a:lnTo>
                <a:lnTo>
                  <a:pt x="1040607" y="5138799"/>
                </a:lnTo>
                <a:lnTo>
                  <a:pt x="0" y="51387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2" name="TextBox 22"/>
          <p:cNvSpPr txBox="1"/>
          <p:nvPr/>
        </p:nvSpPr>
        <p:spPr>
          <a:xfrm>
            <a:off x="12370573" y="6534285"/>
            <a:ext cx="2282768" cy="993706"/>
          </a:xfrm>
          <a:prstGeom prst="rect">
            <a:avLst/>
          </a:prstGeom>
        </p:spPr>
        <p:txBody>
          <a:bodyPr lIns="0" tIns="0" rIns="0" bIns="0" rtlCol="0" anchor="t">
            <a:spAutoFit/>
          </a:bodyPr>
          <a:lstStyle/>
          <a:p>
            <a:pPr algn="l">
              <a:lnSpc>
                <a:spcPts val="4028"/>
              </a:lnSpc>
              <a:spcBef>
                <a:spcPct val="0"/>
              </a:spcBef>
            </a:pPr>
            <a:r>
              <a:rPr lang="en-US" sz="2877" b="1">
                <a:solidFill>
                  <a:srgbClr val="000000"/>
                </a:solidFill>
                <a:latin typeface="Open Sans Bold"/>
                <a:ea typeface="Open Sans Bold"/>
                <a:cs typeface="Open Sans Bold"/>
                <a:sym typeface="Open Sans Bold"/>
              </a:rPr>
              <a:t>An empty queue</a:t>
            </a:r>
          </a:p>
        </p:txBody>
      </p:sp>
      <p:sp>
        <p:nvSpPr>
          <p:cNvPr id="23" name="AutoShape 23"/>
          <p:cNvSpPr/>
          <p:nvPr/>
        </p:nvSpPr>
        <p:spPr>
          <a:xfrm flipV="1">
            <a:off x="4592124" y="4755897"/>
            <a:ext cx="2459789" cy="1662406"/>
          </a:xfrm>
          <a:prstGeom prst="line">
            <a:avLst/>
          </a:prstGeom>
          <a:ln w="38100"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8121331" y="5053095"/>
          <a:ext cx="552214" cy="4359459"/>
        </p:xfrm>
        <a:graphic>
          <a:graphicData uri="http://schemas.openxmlformats.org/drawingml/2006/table">
            <a:tbl>
              <a:tblPr/>
              <a:tblGrid>
                <a:gridCol w="552214">
                  <a:extLst>
                    <a:ext uri="{9D8B030D-6E8A-4147-A177-3AD203B41FA5}">
                      <a16:colId xmlns:a16="http://schemas.microsoft.com/office/drawing/2014/main" val="20000"/>
                    </a:ext>
                  </a:extLst>
                </a:gridCol>
              </a:tblGrid>
              <a:tr h="72986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986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284">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284">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86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3284">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313539" y="4986420"/>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9" name="TextBox 9"/>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0" name="TextBox 10"/>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Queues</a:t>
            </a:r>
          </a:p>
        </p:txBody>
      </p:sp>
      <p:sp>
        <p:nvSpPr>
          <p:cNvPr id="11" name="TextBox 11"/>
          <p:cNvSpPr txBox="1"/>
          <p:nvPr/>
        </p:nvSpPr>
        <p:spPr>
          <a:xfrm>
            <a:off x="384809" y="2702102"/>
            <a:ext cx="17420271" cy="101305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When one value joins the queue, the EndOfQueuePointer will be incremented before adding the value to the array element where the pointer is pointing to. </a:t>
            </a:r>
          </a:p>
        </p:txBody>
      </p:sp>
      <p:sp>
        <p:nvSpPr>
          <p:cNvPr id="12" name="TextBox 12"/>
          <p:cNvSpPr txBox="1"/>
          <p:nvPr/>
        </p:nvSpPr>
        <p:spPr>
          <a:xfrm>
            <a:off x="7372924" y="5889228"/>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3" name="TextBox 13"/>
          <p:cNvSpPr txBox="1"/>
          <p:nvPr/>
        </p:nvSpPr>
        <p:spPr>
          <a:xfrm>
            <a:off x="7321982" y="6787783"/>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4" name="TextBox 14"/>
          <p:cNvSpPr txBox="1"/>
          <p:nvPr/>
        </p:nvSpPr>
        <p:spPr>
          <a:xfrm>
            <a:off x="7329094" y="7624511"/>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5" name="TextBox 15"/>
          <p:cNvSpPr txBox="1"/>
          <p:nvPr/>
        </p:nvSpPr>
        <p:spPr>
          <a:xfrm>
            <a:off x="7321982" y="8461240"/>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16" name="TextBox 16"/>
          <p:cNvSpPr txBox="1"/>
          <p:nvPr/>
        </p:nvSpPr>
        <p:spPr>
          <a:xfrm>
            <a:off x="7350881" y="9234345"/>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17" name="TextBox 17"/>
          <p:cNvSpPr txBox="1"/>
          <p:nvPr/>
        </p:nvSpPr>
        <p:spPr>
          <a:xfrm>
            <a:off x="621271" y="5998190"/>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18" name="TextBox 18"/>
          <p:cNvSpPr txBox="1"/>
          <p:nvPr/>
        </p:nvSpPr>
        <p:spPr>
          <a:xfrm>
            <a:off x="513454" y="5261529"/>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19" name="AutoShape 19"/>
          <p:cNvSpPr/>
          <p:nvPr/>
        </p:nvSpPr>
        <p:spPr>
          <a:xfrm flipV="1">
            <a:off x="4699941" y="5318679"/>
            <a:ext cx="2613598" cy="952527"/>
          </a:xfrm>
          <a:prstGeom prst="line">
            <a:avLst/>
          </a:prstGeom>
          <a:ln w="38100" cap="flat">
            <a:solidFill>
              <a:srgbClr val="000000"/>
            </a:solidFill>
            <a:prstDash val="solid"/>
            <a:headEnd type="none" w="sm" len="sm"/>
            <a:tailEnd type="arrow" w="med" len="sm"/>
          </a:ln>
        </p:spPr>
        <p:txBody>
          <a:bodyPr/>
          <a:lstStyle/>
          <a:p>
            <a:endParaRPr lang="en-PH"/>
          </a:p>
        </p:txBody>
      </p:sp>
      <p:sp>
        <p:nvSpPr>
          <p:cNvPr id="20" name="AutoShape 20"/>
          <p:cNvSpPr/>
          <p:nvPr/>
        </p:nvSpPr>
        <p:spPr>
          <a:xfrm flipV="1">
            <a:off x="4797503" y="5318679"/>
            <a:ext cx="2516036" cy="265584"/>
          </a:xfrm>
          <a:prstGeom prst="line">
            <a:avLst/>
          </a:prstGeom>
          <a:ln w="38100" cap="flat">
            <a:solidFill>
              <a:srgbClr val="000000"/>
            </a:solidFill>
            <a:prstDash val="solid"/>
            <a:headEnd type="none" w="sm" len="sm"/>
            <a:tailEnd type="arrow" w="med" len="sm"/>
          </a:ln>
        </p:spPr>
        <p:txBody>
          <a:bodyPr/>
          <a:lstStyle/>
          <a:p>
            <a:endParaRPr lang="en-PH"/>
          </a:p>
        </p:txBody>
      </p:sp>
      <p:sp>
        <p:nvSpPr>
          <p:cNvPr id="21" name="TextBox 21"/>
          <p:cNvSpPr txBox="1"/>
          <p:nvPr/>
        </p:nvSpPr>
        <p:spPr>
          <a:xfrm>
            <a:off x="7301512" y="4158054"/>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22" name="TextBox 22"/>
          <p:cNvSpPr txBox="1"/>
          <p:nvPr/>
        </p:nvSpPr>
        <p:spPr>
          <a:xfrm>
            <a:off x="8977429" y="5076825"/>
            <a:ext cx="23503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8121331" y="5053095"/>
          <a:ext cx="1788747" cy="4359459"/>
        </p:xfrm>
        <a:graphic>
          <a:graphicData uri="http://schemas.openxmlformats.org/drawingml/2006/table">
            <a:tbl>
              <a:tblPr/>
              <a:tblGrid>
                <a:gridCol w="552214">
                  <a:extLst>
                    <a:ext uri="{9D8B030D-6E8A-4147-A177-3AD203B41FA5}">
                      <a16:colId xmlns:a16="http://schemas.microsoft.com/office/drawing/2014/main" val="20000"/>
                    </a:ext>
                  </a:extLst>
                </a:gridCol>
              </a:tblGrid>
              <a:tr h="72986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986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284">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284">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86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3284">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313539" y="4986420"/>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9" name="TextBox 9"/>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0" name="TextBox 10"/>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Queues</a:t>
            </a:r>
          </a:p>
        </p:txBody>
      </p:sp>
      <p:sp>
        <p:nvSpPr>
          <p:cNvPr id="11" name="TextBox 11"/>
          <p:cNvSpPr txBox="1"/>
          <p:nvPr/>
        </p:nvSpPr>
        <p:spPr>
          <a:xfrm>
            <a:off x="384809" y="2702102"/>
            <a:ext cx="17420271" cy="101305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When one value joins the queue, the EndOfQueuePointer will be incremented before adding the value to the array element where the pointer is pointing to. </a:t>
            </a:r>
          </a:p>
        </p:txBody>
      </p:sp>
      <p:sp>
        <p:nvSpPr>
          <p:cNvPr id="12" name="TextBox 12"/>
          <p:cNvSpPr txBox="1"/>
          <p:nvPr/>
        </p:nvSpPr>
        <p:spPr>
          <a:xfrm>
            <a:off x="7372924" y="5889228"/>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3" name="TextBox 13"/>
          <p:cNvSpPr txBox="1"/>
          <p:nvPr/>
        </p:nvSpPr>
        <p:spPr>
          <a:xfrm>
            <a:off x="7321982" y="6787783"/>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4" name="TextBox 14"/>
          <p:cNvSpPr txBox="1"/>
          <p:nvPr/>
        </p:nvSpPr>
        <p:spPr>
          <a:xfrm>
            <a:off x="7329094" y="7624511"/>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5" name="TextBox 15"/>
          <p:cNvSpPr txBox="1"/>
          <p:nvPr/>
        </p:nvSpPr>
        <p:spPr>
          <a:xfrm>
            <a:off x="7321982" y="8461240"/>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16" name="TextBox 16"/>
          <p:cNvSpPr txBox="1"/>
          <p:nvPr/>
        </p:nvSpPr>
        <p:spPr>
          <a:xfrm>
            <a:off x="7350881" y="9234345"/>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17" name="TextBox 17"/>
          <p:cNvSpPr txBox="1"/>
          <p:nvPr/>
        </p:nvSpPr>
        <p:spPr>
          <a:xfrm>
            <a:off x="7301512" y="4158054"/>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8" name="TextBox 18"/>
          <p:cNvSpPr txBox="1"/>
          <p:nvPr/>
        </p:nvSpPr>
        <p:spPr>
          <a:xfrm>
            <a:off x="8977429" y="5076825"/>
            <a:ext cx="23503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a</a:t>
            </a:r>
          </a:p>
        </p:txBody>
      </p:sp>
      <p:sp>
        <p:nvSpPr>
          <p:cNvPr id="19" name="TextBox 19"/>
          <p:cNvSpPr txBox="1"/>
          <p:nvPr/>
        </p:nvSpPr>
        <p:spPr>
          <a:xfrm>
            <a:off x="8961588" y="5889228"/>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20" name="TextBox 20"/>
          <p:cNvSpPr txBox="1"/>
          <p:nvPr/>
        </p:nvSpPr>
        <p:spPr>
          <a:xfrm>
            <a:off x="513454" y="6581443"/>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21" name="TextBox 21"/>
          <p:cNvSpPr txBox="1"/>
          <p:nvPr/>
        </p:nvSpPr>
        <p:spPr>
          <a:xfrm>
            <a:off x="513454" y="5261529"/>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22" name="AutoShape 22"/>
          <p:cNvSpPr/>
          <p:nvPr/>
        </p:nvSpPr>
        <p:spPr>
          <a:xfrm flipV="1">
            <a:off x="4592124" y="6221487"/>
            <a:ext cx="2780800" cy="632971"/>
          </a:xfrm>
          <a:prstGeom prst="line">
            <a:avLst/>
          </a:prstGeom>
          <a:ln w="38100" cap="flat">
            <a:solidFill>
              <a:srgbClr val="000000"/>
            </a:solidFill>
            <a:prstDash val="solid"/>
            <a:headEnd type="none" w="sm" len="sm"/>
            <a:tailEnd type="arrow" w="med" len="sm"/>
          </a:ln>
        </p:spPr>
        <p:txBody>
          <a:bodyPr/>
          <a:lstStyle/>
          <a:p>
            <a:endParaRPr lang="en-PH"/>
          </a:p>
        </p:txBody>
      </p:sp>
      <p:sp>
        <p:nvSpPr>
          <p:cNvPr id="23" name="AutoShape 23"/>
          <p:cNvSpPr/>
          <p:nvPr/>
        </p:nvSpPr>
        <p:spPr>
          <a:xfrm flipV="1">
            <a:off x="4797503" y="5318679"/>
            <a:ext cx="2516036" cy="265584"/>
          </a:xfrm>
          <a:prstGeom prst="line">
            <a:avLst/>
          </a:prstGeom>
          <a:ln w="38100"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8121331" y="5053095"/>
          <a:ext cx="552214" cy="4357776"/>
        </p:xfrm>
        <a:graphic>
          <a:graphicData uri="http://schemas.openxmlformats.org/drawingml/2006/table">
            <a:tbl>
              <a:tblPr/>
              <a:tblGrid>
                <a:gridCol w="552214">
                  <a:extLst>
                    <a:ext uri="{9D8B030D-6E8A-4147-A177-3AD203B41FA5}">
                      <a16:colId xmlns:a16="http://schemas.microsoft.com/office/drawing/2014/main" val="20000"/>
                    </a:ext>
                  </a:extLst>
                </a:gridCol>
              </a:tblGrid>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7891">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313539" y="4986420"/>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9" name="TextBox 9"/>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0" name="TextBox 10"/>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Queues</a:t>
            </a:r>
          </a:p>
        </p:txBody>
      </p:sp>
      <p:sp>
        <p:nvSpPr>
          <p:cNvPr id="11" name="TextBox 11"/>
          <p:cNvSpPr txBox="1"/>
          <p:nvPr/>
        </p:nvSpPr>
        <p:spPr>
          <a:xfrm>
            <a:off x="384809" y="2702102"/>
            <a:ext cx="17420271" cy="101305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When one value joins the queue, the EndOfQueuePointer will be incremented before adding the value to the array element where the pointer is pointing to. </a:t>
            </a:r>
          </a:p>
        </p:txBody>
      </p:sp>
      <p:sp>
        <p:nvSpPr>
          <p:cNvPr id="12" name="TextBox 12"/>
          <p:cNvSpPr txBox="1"/>
          <p:nvPr/>
        </p:nvSpPr>
        <p:spPr>
          <a:xfrm>
            <a:off x="7372924" y="5889228"/>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3" name="TextBox 13"/>
          <p:cNvSpPr txBox="1"/>
          <p:nvPr/>
        </p:nvSpPr>
        <p:spPr>
          <a:xfrm>
            <a:off x="7321982" y="6787783"/>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4" name="TextBox 14"/>
          <p:cNvSpPr txBox="1"/>
          <p:nvPr/>
        </p:nvSpPr>
        <p:spPr>
          <a:xfrm>
            <a:off x="7329094" y="7624511"/>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5" name="TextBox 15"/>
          <p:cNvSpPr txBox="1"/>
          <p:nvPr/>
        </p:nvSpPr>
        <p:spPr>
          <a:xfrm>
            <a:off x="7321982" y="8461240"/>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16" name="TextBox 16"/>
          <p:cNvSpPr txBox="1"/>
          <p:nvPr/>
        </p:nvSpPr>
        <p:spPr>
          <a:xfrm>
            <a:off x="7350881" y="9234345"/>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17" name="TextBox 17"/>
          <p:cNvSpPr txBox="1"/>
          <p:nvPr/>
        </p:nvSpPr>
        <p:spPr>
          <a:xfrm>
            <a:off x="7301512" y="4158054"/>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8" name="TextBox 18"/>
          <p:cNvSpPr txBox="1"/>
          <p:nvPr/>
        </p:nvSpPr>
        <p:spPr>
          <a:xfrm>
            <a:off x="8977429" y="5076825"/>
            <a:ext cx="23503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a</a:t>
            </a:r>
          </a:p>
        </p:txBody>
      </p:sp>
      <p:sp>
        <p:nvSpPr>
          <p:cNvPr id="19" name="TextBox 19"/>
          <p:cNvSpPr txBox="1"/>
          <p:nvPr/>
        </p:nvSpPr>
        <p:spPr>
          <a:xfrm>
            <a:off x="8961588" y="5889228"/>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20" name="TextBox 20"/>
          <p:cNvSpPr txBox="1"/>
          <p:nvPr/>
        </p:nvSpPr>
        <p:spPr>
          <a:xfrm>
            <a:off x="8977429" y="6701499"/>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1" name="TextBox 21"/>
          <p:cNvSpPr txBox="1"/>
          <p:nvPr/>
        </p:nvSpPr>
        <p:spPr>
          <a:xfrm>
            <a:off x="513454" y="7569685"/>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22" name="TextBox 22"/>
          <p:cNvSpPr txBox="1"/>
          <p:nvPr/>
        </p:nvSpPr>
        <p:spPr>
          <a:xfrm>
            <a:off x="513454" y="5261529"/>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23" name="AutoShape 23"/>
          <p:cNvSpPr/>
          <p:nvPr/>
        </p:nvSpPr>
        <p:spPr>
          <a:xfrm flipV="1">
            <a:off x="4592124" y="7120042"/>
            <a:ext cx="2729858" cy="722658"/>
          </a:xfrm>
          <a:prstGeom prst="line">
            <a:avLst/>
          </a:prstGeom>
          <a:ln w="38100" cap="flat">
            <a:solidFill>
              <a:srgbClr val="000000"/>
            </a:solidFill>
            <a:prstDash val="solid"/>
            <a:headEnd type="none" w="sm" len="sm"/>
            <a:tailEnd type="arrow" w="med" len="sm"/>
          </a:ln>
        </p:spPr>
        <p:txBody>
          <a:bodyPr/>
          <a:lstStyle/>
          <a:p>
            <a:endParaRPr lang="en-PH"/>
          </a:p>
        </p:txBody>
      </p:sp>
      <p:sp>
        <p:nvSpPr>
          <p:cNvPr id="24" name="AutoShape 24"/>
          <p:cNvSpPr/>
          <p:nvPr/>
        </p:nvSpPr>
        <p:spPr>
          <a:xfrm flipV="1">
            <a:off x="4797503" y="5318679"/>
            <a:ext cx="2516036" cy="265584"/>
          </a:xfrm>
          <a:prstGeom prst="line">
            <a:avLst/>
          </a:prstGeom>
          <a:ln w="38100"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8121331" y="5053095"/>
          <a:ext cx="1788747" cy="4357775"/>
        </p:xfrm>
        <a:graphic>
          <a:graphicData uri="http://schemas.openxmlformats.org/drawingml/2006/table">
            <a:tbl>
              <a:tblPr/>
              <a:tblGrid>
                <a:gridCol w="552214">
                  <a:extLst>
                    <a:ext uri="{9D8B030D-6E8A-4147-A177-3AD203B41FA5}">
                      <a16:colId xmlns:a16="http://schemas.microsoft.com/office/drawing/2014/main" val="20000"/>
                    </a:ext>
                  </a:extLst>
                </a:gridCol>
              </a:tblGrid>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7891">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313539" y="4986420"/>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9" name="TextBox 9"/>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0" name="TextBox 10"/>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Queues</a:t>
            </a:r>
          </a:p>
        </p:txBody>
      </p:sp>
      <p:sp>
        <p:nvSpPr>
          <p:cNvPr id="11" name="TextBox 11"/>
          <p:cNvSpPr txBox="1"/>
          <p:nvPr/>
        </p:nvSpPr>
        <p:spPr>
          <a:xfrm>
            <a:off x="384809" y="2702102"/>
            <a:ext cx="17420271" cy="101305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When one value joins the queue, the EndOfQueuePointer will be incremented before adding the value to the array element where the pointer is pointing to. </a:t>
            </a:r>
          </a:p>
        </p:txBody>
      </p:sp>
      <p:sp>
        <p:nvSpPr>
          <p:cNvPr id="12" name="TextBox 12"/>
          <p:cNvSpPr txBox="1"/>
          <p:nvPr/>
        </p:nvSpPr>
        <p:spPr>
          <a:xfrm>
            <a:off x="7372924" y="5889228"/>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3" name="TextBox 13"/>
          <p:cNvSpPr txBox="1"/>
          <p:nvPr/>
        </p:nvSpPr>
        <p:spPr>
          <a:xfrm>
            <a:off x="7321982" y="6787783"/>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4" name="TextBox 14"/>
          <p:cNvSpPr txBox="1"/>
          <p:nvPr/>
        </p:nvSpPr>
        <p:spPr>
          <a:xfrm>
            <a:off x="7329094" y="7624511"/>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5" name="TextBox 15"/>
          <p:cNvSpPr txBox="1"/>
          <p:nvPr/>
        </p:nvSpPr>
        <p:spPr>
          <a:xfrm>
            <a:off x="7321982" y="8461240"/>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16" name="TextBox 16"/>
          <p:cNvSpPr txBox="1"/>
          <p:nvPr/>
        </p:nvSpPr>
        <p:spPr>
          <a:xfrm>
            <a:off x="7350881" y="9234345"/>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17" name="TextBox 17"/>
          <p:cNvSpPr txBox="1"/>
          <p:nvPr/>
        </p:nvSpPr>
        <p:spPr>
          <a:xfrm>
            <a:off x="7301512" y="4158054"/>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8" name="TextBox 18"/>
          <p:cNvSpPr txBox="1"/>
          <p:nvPr/>
        </p:nvSpPr>
        <p:spPr>
          <a:xfrm>
            <a:off x="8977429" y="5076825"/>
            <a:ext cx="23503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a</a:t>
            </a:r>
          </a:p>
        </p:txBody>
      </p:sp>
      <p:sp>
        <p:nvSpPr>
          <p:cNvPr id="19" name="TextBox 19"/>
          <p:cNvSpPr txBox="1"/>
          <p:nvPr/>
        </p:nvSpPr>
        <p:spPr>
          <a:xfrm>
            <a:off x="8961588" y="5889228"/>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20" name="TextBox 20"/>
          <p:cNvSpPr txBox="1"/>
          <p:nvPr/>
        </p:nvSpPr>
        <p:spPr>
          <a:xfrm>
            <a:off x="8977429" y="6701499"/>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1" name="TextBox 21"/>
          <p:cNvSpPr txBox="1"/>
          <p:nvPr/>
        </p:nvSpPr>
        <p:spPr>
          <a:xfrm>
            <a:off x="8976763" y="7513769"/>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
        <p:nvSpPr>
          <p:cNvPr id="22" name="TextBox 22"/>
          <p:cNvSpPr txBox="1"/>
          <p:nvPr/>
        </p:nvSpPr>
        <p:spPr>
          <a:xfrm>
            <a:off x="507480" y="8087914"/>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23" name="TextBox 23"/>
          <p:cNvSpPr txBox="1"/>
          <p:nvPr/>
        </p:nvSpPr>
        <p:spPr>
          <a:xfrm>
            <a:off x="513454" y="5261529"/>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24" name="AutoShape 24"/>
          <p:cNvSpPr/>
          <p:nvPr/>
        </p:nvSpPr>
        <p:spPr>
          <a:xfrm flipV="1">
            <a:off x="4586150" y="7956770"/>
            <a:ext cx="2365058" cy="404160"/>
          </a:xfrm>
          <a:prstGeom prst="line">
            <a:avLst/>
          </a:prstGeom>
          <a:ln w="38100" cap="flat">
            <a:solidFill>
              <a:srgbClr val="000000"/>
            </a:solidFill>
            <a:prstDash val="solid"/>
            <a:headEnd type="none" w="sm" len="sm"/>
            <a:tailEnd type="arrow" w="med" len="sm"/>
          </a:ln>
        </p:spPr>
        <p:txBody>
          <a:bodyPr/>
          <a:lstStyle/>
          <a:p>
            <a:endParaRPr lang="en-PH"/>
          </a:p>
        </p:txBody>
      </p:sp>
      <p:sp>
        <p:nvSpPr>
          <p:cNvPr id="25" name="AutoShape 25"/>
          <p:cNvSpPr/>
          <p:nvPr/>
        </p:nvSpPr>
        <p:spPr>
          <a:xfrm flipV="1">
            <a:off x="4797503" y="5318679"/>
            <a:ext cx="2516036" cy="265584"/>
          </a:xfrm>
          <a:prstGeom prst="line">
            <a:avLst/>
          </a:prstGeom>
          <a:ln w="38100"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8121331" y="5053095"/>
          <a:ext cx="552214" cy="4356090"/>
        </p:xfrm>
        <a:graphic>
          <a:graphicData uri="http://schemas.openxmlformats.org/drawingml/2006/table">
            <a:tbl>
              <a:tblPr/>
              <a:tblGrid>
                <a:gridCol w="552214">
                  <a:extLst>
                    <a:ext uri="{9D8B030D-6E8A-4147-A177-3AD203B41FA5}">
                      <a16:colId xmlns:a16="http://schemas.microsoft.com/office/drawing/2014/main" val="20000"/>
                    </a:ext>
                  </a:extLst>
                </a:gridCol>
              </a:tblGrid>
              <a:tr h="727950">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7950">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401">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401">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987">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3401">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313539" y="4986420"/>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9" name="TextBox 9"/>
          <p:cNvSpPr txBox="1"/>
          <p:nvPr/>
        </p:nvSpPr>
        <p:spPr>
          <a:xfrm>
            <a:off x="7321982" y="6787783"/>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0" name="TextBox 10"/>
          <p:cNvSpPr txBox="1"/>
          <p:nvPr/>
        </p:nvSpPr>
        <p:spPr>
          <a:xfrm>
            <a:off x="513454" y="7202306"/>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11" name="TextBox 11"/>
          <p:cNvSpPr txBox="1"/>
          <p:nvPr/>
        </p:nvSpPr>
        <p:spPr>
          <a:xfrm>
            <a:off x="513454" y="6164337"/>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12" name="AutoShape 12"/>
          <p:cNvSpPr/>
          <p:nvPr/>
        </p:nvSpPr>
        <p:spPr>
          <a:xfrm flipV="1">
            <a:off x="4797503" y="7120042"/>
            <a:ext cx="2524479" cy="355279"/>
          </a:xfrm>
          <a:prstGeom prst="line">
            <a:avLst/>
          </a:prstGeom>
          <a:ln w="38100" cap="flat">
            <a:solidFill>
              <a:srgbClr val="642EC7"/>
            </a:solidFill>
            <a:prstDash val="solid"/>
            <a:headEnd type="none" w="sm" len="sm"/>
            <a:tailEnd type="arrow" w="med" len="sm"/>
          </a:ln>
        </p:spPr>
        <p:txBody>
          <a:bodyPr/>
          <a:lstStyle/>
          <a:p>
            <a:endParaRPr lang="en-PH"/>
          </a:p>
        </p:txBody>
      </p:sp>
      <p:sp>
        <p:nvSpPr>
          <p:cNvPr id="13" name="AutoShape 13"/>
          <p:cNvSpPr/>
          <p:nvPr/>
        </p:nvSpPr>
        <p:spPr>
          <a:xfrm flipV="1">
            <a:off x="4586150" y="5318679"/>
            <a:ext cx="2727389" cy="1168392"/>
          </a:xfrm>
          <a:prstGeom prst="line">
            <a:avLst/>
          </a:prstGeom>
          <a:ln w="38100" cap="flat">
            <a:solidFill>
              <a:srgbClr val="000000"/>
            </a:solidFill>
            <a:prstDash val="solid"/>
            <a:headEnd type="none" w="sm" len="sm"/>
            <a:tailEnd type="arrow" w="med" len="sm"/>
          </a:ln>
        </p:spPr>
        <p:txBody>
          <a:bodyPr/>
          <a:lstStyle/>
          <a:p>
            <a:endParaRPr lang="en-PH"/>
          </a:p>
        </p:txBody>
      </p:sp>
      <p:sp>
        <p:nvSpPr>
          <p:cNvPr id="14" name="Freeform 14"/>
          <p:cNvSpPr/>
          <p:nvPr/>
        </p:nvSpPr>
        <p:spPr>
          <a:xfrm rot="-5872436" flipV="1">
            <a:off x="9278890" y="5543086"/>
            <a:ext cx="793927" cy="283829"/>
          </a:xfrm>
          <a:custGeom>
            <a:avLst/>
            <a:gdLst/>
            <a:ahLst/>
            <a:cxnLst/>
            <a:rect l="l" t="t" r="r" b="b"/>
            <a:pathLst>
              <a:path w="793927" h="283829">
                <a:moveTo>
                  <a:pt x="0" y="283828"/>
                </a:moveTo>
                <a:lnTo>
                  <a:pt x="793927" y="283828"/>
                </a:lnTo>
                <a:lnTo>
                  <a:pt x="793927" y="0"/>
                </a:lnTo>
                <a:lnTo>
                  <a:pt x="0" y="0"/>
                </a:lnTo>
                <a:lnTo>
                  <a:pt x="0" y="28382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5" name="TextBox 15"/>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6" name="TextBox 16"/>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Queues</a:t>
            </a:r>
          </a:p>
        </p:txBody>
      </p:sp>
      <p:sp>
        <p:nvSpPr>
          <p:cNvPr id="17" name="TextBox 17"/>
          <p:cNvSpPr txBox="1"/>
          <p:nvPr/>
        </p:nvSpPr>
        <p:spPr>
          <a:xfrm>
            <a:off x="384809" y="2702102"/>
            <a:ext cx="17420271" cy="101305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When the foremost item in the queue is removed, it requires shifting all items one position forward and making necessary adjustments to the EndOfQueuePointer.</a:t>
            </a:r>
          </a:p>
        </p:txBody>
      </p:sp>
      <p:sp>
        <p:nvSpPr>
          <p:cNvPr id="18" name="TextBox 18"/>
          <p:cNvSpPr txBox="1"/>
          <p:nvPr/>
        </p:nvSpPr>
        <p:spPr>
          <a:xfrm>
            <a:off x="7372924" y="5889228"/>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9" name="TextBox 19"/>
          <p:cNvSpPr txBox="1"/>
          <p:nvPr/>
        </p:nvSpPr>
        <p:spPr>
          <a:xfrm>
            <a:off x="7329094" y="7624511"/>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20" name="TextBox 20"/>
          <p:cNvSpPr txBox="1"/>
          <p:nvPr/>
        </p:nvSpPr>
        <p:spPr>
          <a:xfrm>
            <a:off x="7321982" y="8461240"/>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21" name="TextBox 21"/>
          <p:cNvSpPr txBox="1"/>
          <p:nvPr/>
        </p:nvSpPr>
        <p:spPr>
          <a:xfrm>
            <a:off x="7350881" y="9234345"/>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22" name="TextBox 22"/>
          <p:cNvSpPr txBox="1"/>
          <p:nvPr/>
        </p:nvSpPr>
        <p:spPr>
          <a:xfrm>
            <a:off x="7301512" y="4158054"/>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23" name="TextBox 23"/>
          <p:cNvSpPr txBox="1"/>
          <p:nvPr/>
        </p:nvSpPr>
        <p:spPr>
          <a:xfrm>
            <a:off x="8961588" y="5889228"/>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24" name="TextBox 24"/>
          <p:cNvSpPr txBox="1"/>
          <p:nvPr/>
        </p:nvSpPr>
        <p:spPr>
          <a:xfrm>
            <a:off x="8977429" y="6701499"/>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5" name="TextBox 25"/>
          <p:cNvSpPr txBox="1"/>
          <p:nvPr/>
        </p:nvSpPr>
        <p:spPr>
          <a:xfrm>
            <a:off x="8976763" y="7513769"/>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
        <p:nvSpPr>
          <p:cNvPr id="26" name="Freeform 26"/>
          <p:cNvSpPr/>
          <p:nvPr/>
        </p:nvSpPr>
        <p:spPr>
          <a:xfrm rot="-5872436" flipV="1">
            <a:off x="9278890" y="6492235"/>
            <a:ext cx="793927" cy="283829"/>
          </a:xfrm>
          <a:custGeom>
            <a:avLst/>
            <a:gdLst/>
            <a:ahLst/>
            <a:cxnLst/>
            <a:rect l="l" t="t" r="r" b="b"/>
            <a:pathLst>
              <a:path w="793927" h="283829">
                <a:moveTo>
                  <a:pt x="0" y="283829"/>
                </a:moveTo>
                <a:lnTo>
                  <a:pt x="793927" y="283829"/>
                </a:lnTo>
                <a:lnTo>
                  <a:pt x="793927" y="0"/>
                </a:lnTo>
                <a:lnTo>
                  <a:pt x="0" y="0"/>
                </a:lnTo>
                <a:lnTo>
                  <a:pt x="0" y="28382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7" name="Freeform 27"/>
          <p:cNvSpPr/>
          <p:nvPr/>
        </p:nvSpPr>
        <p:spPr>
          <a:xfrm rot="-5872436" flipV="1">
            <a:off x="9278890" y="7438530"/>
            <a:ext cx="793927" cy="283829"/>
          </a:xfrm>
          <a:custGeom>
            <a:avLst/>
            <a:gdLst/>
            <a:ahLst/>
            <a:cxnLst/>
            <a:rect l="l" t="t" r="r" b="b"/>
            <a:pathLst>
              <a:path w="793927" h="283829">
                <a:moveTo>
                  <a:pt x="0" y="283828"/>
                </a:moveTo>
                <a:lnTo>
                  <a:pt x="793927" y="283828"/>
                </a:lnTo>
                <a:lnTo>
                  <a:pt x="793927" y="0"/>
                </a:lnTo>
                <a:lnTo>
                  <a:pt x="0" y="0"/>
                </a:lnTo>
                <a:lnTo>
                  <a:pt x="0" y="28382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8121331" y="5053095"/>
          <a:ext cx="552214" cy="4356090"/>
        </p:xfrm>
        <a:graphic>
          <a:graphicData uri="http://schemas.openxmlformats.org/drawingml/2006/table">
            <a:tbl>
              <a:tblPr/>
              <a:tblGrid>
                <a:gridCol w="552214">
                  <a:extLst>
                    <a:ext uri="{9D8B030D-6E8A-4147-A177-3AD203B41FA5}">
                      <a16:colId xmlns:a16="http://schemas.microsoft.com/office/drawing/2014/main" val="20000"/>
                    </a:ext>
                  </a:extLst>
                </a:gridCol>
              </a:tblGrid>
              <a:tr h="727950">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7950">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401">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401">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987">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3401">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313539" y="4986420"/>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9" name="TextBox 9"/>
          <p:cNvSpPr txBox="1"/>
          <p:nvPr/>
        </p:nvSpPr>
        <p:spPr>
          <a:xfrm>
            <a:off x="7321982" y="6787783"/>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0" name="TextBox 10"/>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1" name="TextBox 11"/>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Queues</a:t>
            </a:r>
          </a:p>
        </p:txBody>
      </p:sp>
      <p:sp>
        <p:nvSpPr>
          <p:cNvPr id="12" name="TextBox 12"/>
          <p:cNvSpPr txBox="1"/>
          <p:nvPr/>
        </p:nvSpPr>
        <p:spPr>
          <a:xfrm>
            <a:off x="384809" y="2702102"/>
            <a:ext cx="17420271" cy="49833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While this method works, it is not very efficient as it involves a lot of data shifting. </a:t>
            </a:r>
          </a:p>
        </p:txBody>
      </p:sp>
      <p:sp>
        <p:nvSpPr>
          <p:cNvPr id="13" name="TextBox 13"/>
          <p:cNvSpPr txBox="1"/>
          <p:nvPr/>
        </p:nvSpPr>
        <p:spPr>
          <a:xfrm>
            <a:off x="7372924" y="5889228"/>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4" name="TextBox 14"/>
          <p:cNvSpPr txBox="1"/>
          <p:nvPr/>
        </p:nvSpPr>
        <p:spPr>
          <a:xfrm>
            <a:off x="7329094" y="7624511"/>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5" name="TextBox 15"/>
          <p:cNvSpPr txBox="1"/>
          <p:nvPr/>
        </p:nvSpPr>
        <p:spPr>
          <a:xfrm>
            <a:off x="7321982" y="8461240"/>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16" name="TextBox 16"/>
          <p:cNvSpPr txBox="1"/>
          <p:nvPr/>
        </p:nvSpPr>
        <p:spPr>
          <a:xfrm>
            <a:off x="7350881" y="9234345"/>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17" name="TextBox 17"/>
          <p:cNvSpPr txBox="1"/>
          <p:nvPr/>
        </p:nvSpPr>
        <p:spPr>
          <a:xfrm>
            <a:off x="7301512" y="4158054"/>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8" name="TextBox 18"/>
          <p:cNvSpPr txBox="1"/>
          <p:nvPr/>
        </p:nvSpPr>
        <p:spPr>
          <a:xfrm>
            <a:off x="8950715" y="5053705"/>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19" name="TextBox 19"/>
          <p:cNvSpPr txBox="1"/>
          <p:nvPr/>
        </p:nvSpPr>
        <p:spPr>
          <a:xfrm>
            <a:off x="8948217" y="5889228"/>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0" name="TextBox 20"/>
          <p:cNvSpPr txBox="1"/>
          <p:nvPr/>
        </p:nvSpPr>
        <p:spPr>
          <a:xfrm>
            <a:off x="8962054" y="6754330"/>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
        <p:nvSpPr>
          <p:cNvPr id="21" name="TextBox 21"/>
          <p:cNvSpPr txBox="1"/>
          <p:nvPr/>
        </p:nvSpPr>
        <p:spPr>
          <a:xfrm>
            <a:off x="513454" y="7202306"/>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22" name="TextBox 22"/>
          <p:cNvSpPr txBox="1"/>
          <p:nvPr/>
        </p:nvSpPr>
        <p:spPr>
          <a:xfrm>
            <a:off x="513454" y="6164337"/>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23" name="AutoShape 23"/>
          <p:cNvSpPr/>
          <p:nvPr/>
        </p:nvSpPr>
        <p:spPr>
          <a:xfrm flipV="1">
            <a:off x="4797503" y="7120042"/>
            <a:ext cx="2524479" cy="355279"/>
          </a:xfrm>
          <a:prstGeom prst="line">
            <a:avLst/>
          </a:prstGeom>
          <a:ln w="38100" cap="flat">
            <a:solidFill>
              <a:srgbClr val="642EC7"/>
            </a:solidFill>
            <a:prstDash val="solid"/>
            <a:headEnd type="none" w="sm" len="sm"/>
            <a:tailEnd type="arrow" w="med" len="sm"/>
          </a:ln>
        </p:spPr>
        <p:txBody>
          <a:bodyPr/>
          <a:lstStyle/>
          <a:p>
            <a:endParaRPr lang="en-PH"/>
          </a:p>
        </p:txBody>
      </p:sp>
      <p:sp>
        <p:nvSpPr>
          <p:cNvPr id="24" name="AutoShape 24"/>
          <p:cNvSpPr/>
          <p:nvPr/>
        </p:nvSpPr>
        <p:spPr>
          <a:xfrm flipV="1">
            <a:off x="4586150" y="5318679"/>
            <a:ext cx="2727389" cy="1168392"/>
          </a:xfrm>
          <a:prstGeom prst="line">
            <a:avLst/>
          </a:prstGeom>
          <a:ln w="38100"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Circular Queue</a:t>
            </a:r>
          </a:p>
        </p:txBody>
      </p:sp>
      <p:sp>
        <p:nvSpPr>
          <p:cNvPr id="9" name="TextBox 9"/>
          <p:cNvSpPr txBox="1"/>
          <p:nvPr/>
        </p:nvSpPr>
        <p:spPr>
          <a:xfrm>
            <a:off x="384809" y="2702102"/>
            <a:ext cx="17420271" cy="49833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A circular queue does not involve data shifting. Instead, only the pointers are changed. </a:t>
            </a:r>
          </a:p>
        </p:txBody>
      </p:sp>
      <p:graphicFrame>
        <p:nvGraphicFramePr>
          <p:cNvPr id="10" name="Table 10"/>
          <p:cNvGraphicFramePr>
            <a:graphicFrameLocks noGrp="1"/>
          </p:cNvGraphicFramePr>
          <p:nvPr/>
        </p:nvGraphicFramePr>
        <p:xfrm>
          <a:off x="8121331" y="5053095"/>
          <a:ext cx="1788747" cy="4357775"/>
        </p:xfrm>
        <a:graphic>
          <a:graphicData uri="http://schemas.openxmlformats.org/drawingml/2006/table">
            <a:tbl>
              <a:tblPr/>
              <a:tblGrid>
                <a:gridCol w="552214">
                  <a:extLst>
                    <a:ext uri="{9D8B030D-6E8A-4147-A177-3AD203B41FA5}">
                      <a16:colId xmlns:a16="http://schemas.microsoft.com/office/drawing/2014/main" val="20000"/>
                    </a:ext>
                  </a:extLst>
                </a:gridCol>
              </a:tblGrid>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7891">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11" name="TextBox 11"/>
          <p:cNvSpPr txBox="1"/>
          <p:nvPr/>
        </p:nvSpPr>
        <p:spPr>
          <a:xfrm>
            <a:off x="7313539" y="4986420"/>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12" name="TextBox 12"/>
          <p:cNvSpPr txBox="1"/>
          <p:nvPr/>
        </p:nvSpPr>
        <p:spPr>
          <a:xfrm>
            <a:off x="7372924" y="5889228"/>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3" name="TextBox 13"/>
          <p:cNvSpPr txBox="1"/>
          <p:nvPr/>
        </p:nvSpPr>
        <p:spPr>
          <a:xfrm>
            <a:off x="7321982" y="6787783"/>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4" name="TextBox 14"/>
          <p:cNvSpPr txBox="1"/>
          <p:nvPr/>
        </p:nvSpPr>
        <p:spPr>
          <a:xfrm>
            <a:off x="7329094" y="7624511"/>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5" name="TextBox 15"/>
          <p:cNvSpPr txBox="1"/>
          <p:nvPr/>
        </p:nvSpPr>
        <p:spPr>
          <a:xfrm>
            <a:off x="7321982" y="8461240"/>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16" name="TextBox 16"/>
          <p:cNvSpPr txBox="1"/>
          <p:nvPr/>
        </p:nvSpPr>
        <p:spPr>
          <a:xfrm>
            <a:off x="7350881" y="9234345"/>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17" name="TextBox 17"/>
          <p:cNvSpPr txBox="1"/>
          <p:nvPr/>
        </p:nvSpPr>
        <p:spPr>
          <a:xfrm>
            <a:off x="7301512" y="4158054"/>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8" name="TextBox 18"/>
          <p:cNvSpPr txBox="1"/>
          <p:nvPr/>
        </p:nvSpPr>
        <p:spPr>
          <a:xfrm>
            <a:off x="8977429" y="5076825"/>
            <a:ext cx="23503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a</a:t>
            </a:r>
          </a:p>
        </p:txBody>
      </p:sp>
      <p:sp>
        <p:nvSpPr>
          <p:cNvPr id="19" name="TextBox 19"/>
          <p:cNvSpPr txBox="1"/>
          <p:nvPr/>
        </p:nvSpPr>
        <p:spPr>
          <a:xfrm>
            <a:off x="8961588" y="5889228"/>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20" name="TextBox 20"/>
          <p:cNvSpPr txBox="1"/>
          <p:nvPr/>
        </p:nvSpPr>
        <p:spPr>
          <a:xfrm>
            <a:off x="8977429" y="6701499"/>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1" name="TextBox 21"/>
          <p:cNvSpPr txBox="1"/>
          <p:nvPr/>
        </p:nvSpPr>
        <p:spPr>
          <a:xfrm>
            <a:off x="8976763" y="7513769"/>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
        <p:nvSpPr>
          <p:cNvPr id="22" name="TextBox 22"/>
          <p:cNvSpPr txBox="1"/>
          <p:nvPr/>
        </p:nvSpPr>
        <p:spPr>
          <a:xfrm>
            <a:off x="507480" y="8087914"/>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23" name="TextBox 23"/>
          <p:cNvSpPr txBox="1"/>
          <p:nvPr/>
        </p:nvSpPr>
        <p:spPr>
          <a:xfrm>
            <a:off x="513454" y="5261529"/>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24" name="AutoShape 24"/>
          <p:cNvSpPr/>
          <p:nvPr/>
        </p:nvSpPr>
        <p:spPr>
          <a:xfrm flipV="1">
            <a:off x="4586150" y="7956770"/>
            <a:ext cx="2365058" cy="404160"/>
          </a:xfrm>
          <a:prstGeom prst="line">
            <a:avLst/>
          </a:prstGeom>
          <a:ln w="38100" cap="flat">
            <a:solidFill>
              <a:srgbClr val="000000"/>
            </a:solidFill>
            <a:prstDash val="solid"/>
            <a:headEnd type="none" w="sm" len="sm"/>
            <a:tailEnd type="arrow" w="med" len="sm"/>
          </a:ln>
        </p:spPr>
        <p:txBody>
          <a:bodyPr/>
          <a:lstStyle/>
          <a:p>
            <a:endParaRPr lang="en-PH"/>
          </a:p>
        </p:txBody>
      </p:sp>
      <p:sp>
        <p:nvSpPr>
          <p:cNvPr id="25" name="AutoShape 25"/>
          <p:cNvSpPr/>
          <p:nvPr/>
        </p:nvSpPr>
        <p:spPr>
          <a:xfrm flipV="1">
            <a:off x="4797503" y="5318679"/>
            <a:ext cx="2516036" cy="265584"/>
          </a:xfrm>
          <a:prstGeom prst="line">
            <a:avLst/>
          </a:prstGeom>
          <a:ln w="38100"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Circular Queue</a:t>
            </a:r>
          </a:p>
        </p:txBody>
      </p:sp>
      <p:sp>
        <p:nvSpPr>
          <p:cNvPr id="9" name="TextBox 9"/>
          <p:cNvSpPr txBox="1"/>
          <p:nvPr/>
        </p:nvSpPr>
        <p:spPr>
          <a:xfrm>
            <a:off x="384809" y="2702102"/>
            <a:ext cx="17420271" cy="49833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Let’s say that the item at the front is removed. </a:t>
            </a:r>
          </a:p>
        </p:txBody>
      </p:sp>
      <p:graphicFrame>
        <p:nvGraphicFramePr>
          <p:cNvPr id="10" name="Table 10"/>
          <p:cNvGraphicFramePr>
            <a:graphicFrameLocks noGrp="1"/>
          </p:cNvGraphicFramePr>
          <p:nvPr/>
        </p:nvGraphicFramePr>
        <p:xfrm>
          <a:off x="8121331" y="5053095"/>
          <a:ext cx="1788747" cy="4357775"/>
        </p:xfrm>
        <a:graphic>
          <a:graphicData uri="http://schemas.openxmlformats.org/drawingml/2006/table">
            <a:tbl>
              <a:tblPr/>
              <a:tblGrid>
                <a:gridCol w="552214">
                  <a:extLst>
                    <a:ext uri="{9D8B030D-6E8A-4147-A177-3AD203B41FA5}">
                      <a16:colId xmlns:a16="http://schemas.microsoft.com/office/drawing/2014/main" val="20000"/>
                    </a:ext>
                  </a:extLst>
                </a:gridCol>
              </a:tblGrid>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7891">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11" name="TextBox 11"/>
          <p:cNvSpPr txBox="1"/>
          <p:nvPr/>
        </p:nvSpPr>
        <p:spPr>
          <a:xfrm>
            <a:off x="7313539" y="4986420"/>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12" name="TextBox 12"/>
          <p:cNvSpPr txBox="1"/>
          <p:nvPr/>
        </p:nvSpPr>
        <p:spPr>
          <a:xfrm>
            <a:off x="7372924" y="5889228"/>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3" name="TextBox 13"/>
          <p:cNvSpPr txBox="1"/>
          <p:nvPr/>
        </p:nvSpPr>
        <p:spPr>
          <a:xfrm>
            <a:off x="7321982" y="6787783"/>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4" name="TextBox 14"/>
          <p:cNvSpPr txBox="1"/>
          <p:nvPr/>
        </p:nvSpPr>
        <p:spPr>
          <a:xfrm>
            <a:off x="7329094" y="7624511"/>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5" name="TextBox 15"/>
          <p:cNvSpPr txBox="1"/>
          <p:nvPr/>
        </p:nvSpPr>
        <p:spPr>
          <a:xfrm>
            <a:off x="7321982" y="8461240"/>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16" name="TextBox 16"/>
          <p:cNvSpPr txBox="1"/>
          <p:nvPr/>
        </p:nvSpPr>
        <p:spPr>
          <a:xfrm>
            <a:off x="7350881" y="9234345"/>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17" name="TextBox 17"/>
          <p:cNvSpPr txBox="1"/>
          <p:nvPr/>
        </p:nvSpPr>
        <p:spPr>
          <a:xfrm>
            <a:off x="7301512" y="4158054"/>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8" name="TextBox 18"/>
          <p:cNvSpPr txBox="1"/>
          <p:nvPr/>
        </p:nvSpPr>
        <p:spPr>
          <a:xfrm>
            <a:off x="8961588" y="5889228"/>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19" name="TextBox 19"/>
          <p:cNvSpPr txBox="1"/>
          <p:nvPr/>
        </p:nvSpPr>
        <p:spPr>
          <a:xfrm>
            <a:off x="8977429" y="6701499"/>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0" name="TextBox 20"/>
          <p:cNvSpPr txBox="1"/>
          <p:nvPr/>
        </p:nvSpPr>
        <p:spPr>
          <a:xfrm>
            <a:off x="8976763" y="7513769"/>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
        <p:nvSpPr>
          <p:cNvPr id="21" name="TextBox 21"/>
          <p:cNvSpPr txBox="1"/>
          <p:nvPr/>
        </p:nvSpPr>
        <p:spPr>
          <a:xfrm>
            <a:off x="507480" y="8087914"/>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22" name="TextBox 22"/>
          <p:cNvSpPr txBox="1"/>
          <p:nvPr/>
        </p:nvSpPr>
        <p:spPr>
          <a:xfrm>
            <a:off x="513454" y="5261529"/>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23" name="AutoShape 23"/>
          <p:cNvSpPr/>
          <p:nvPr/>
        </p:nvSpPr>
        <p:spPr>
          <a:xfrm flipV="1">
            <a:off x="4586150" y="7956770"/>
            <a:ext cx="2365058" cy="404160"/>
          </a:xfrm>
          <a:prstGeom prst="line">
            <a:avLst/>
          </a:prstGeom>
          <a:ln w="38100" cap="flat">
            <a:solidFill>
              <a:srgbClr val="000000"/>
            </a:solidFill>
            <a:prstDash val="solid"/>
            <a:headEnd type="none" w="sm" len="sm"/>
            <a:tailEnd type="arrow" w="med" len="sm"/>
          </a:ln>
        </p:spPr>
        <p:txBody>
          <a:bodyPr/>
          <a:lstStyle/>
          <a:p>
            <a:endParaRPr lang="en-PH"/>
          </a:p>
        </p:txBody>
      </p:sp>
      <p:sp>
        <p:nvSpPr>
          <p:cNvPr id="24" name="AutoShape 24"/>
          <p:cNvSpPr/>
          <p:nvPr/>
        </p:nvSpPr>
        <p:spPr>
          <a:xfrm flipV="1">
            <a:off x="4797503" y="5318679"/>
            <a:ext cx="2516036" cy="265584"/>
          </a:xfrm>
          <a:prstGeom prst="line">
            <a:avLst/>
          </a:prstGeom>
          <a:ln w="38100"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Circular Queue</a:t>
            </a:r>
          </a:p>
        </p:txBody>
      </p:sp>
      <p:sp>
        <p:nvSpPr>
          <p:cNvPr id="9" name="TextBox 9"/>
          <p:cNvSpPr txBox="1"/>
          <p:nvPr/>
        </p:nvSpPr>
        <p:spPr>
          <a:xfrm>
            <a:off x="384809" y="2702102"/>
            <a:ext cx="17420271" cy="49833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No data shifting, only shift the pointer.</a:t>
            </a:r>
          </a:p>
        </p:txBody>
      </p:sp>
      <p:graphicFrame>
        <p:nvGraphicFramePr>
          <p:cNvPr id="10" name="Table 10"/>
          <p:cNvGraphicFramePr>
            <a:graphicFrameLocks noGrp="1"/>
          </p:cNvGraphicFramePr>
          <p:nvPr/>
        </p:nvGraphicFramePr>
        <p:xfrm>
          <a:off x="8121331" y="5053095"/>
          <a:ext cx="1788747" cy="4357775"/>
        </p:xfrm>
        <a:graphic>
          <a:graphicData uri="http://schemas.openxmlformats.org/drawingml/2006/table">
            <a:tbl>
              <a:tblPr/>
              <a:tblGrid>
                <a:gridCol w="552214">
                  <a:extLst>
                    <a:ext uri="{9D8B030D-6E8A-4147-A177-3AD203B41FA5}">
                      <a16:colId xmlns:a16="http://schemas.microsoft.com/office/drawing/2014/main" val="20000"/>
                    </a:ext>
                  </a:extLst>
                </a:gridCol>
              </a:tblGrid>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7891">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11" name="TextBox 11"/>
          <p:cNvSpPr txBox="1"/>
          <p:nvPr/>
        </p:nvSpPr>
        <p:spPr>
          <a:xfrm>
            <a:off x="7313539" y="4986420"/>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12" name="TextBox 12"/>
          <p:cNvSpPr txBox="1"/>
          <p:nvPr/>
        </p:nvSpPr>
        <p:spPr>
          <a:xfrm>
            <a:off x="7372924" y="5889228"/>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3" name="TextBox 13"/>
          <p:cNvSpPr txBox="1"/>
          <p:nvPr/>
        </p:nvSpPr>
        <p:spPr>
          <a:xfrm>
            <a:off x="7321982" y="6787783"/>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4" name="TextBox 14"/>
          <p:cNvSpPr txBox="1"/>
          <p:nvPr/>
        </p:nvSpPr>
        <p:spPr>
          <a:xfrm>
            <a:off x="7329094" y="7624511"/>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5" name="TextBox 15"/>
          <p:cNvSpPr txBox="1"/>
          <p:nvPr/>
        </p:nvSpPr>
        <p:spPr>
          <a:xfrm>
            <a:off x="7321982" y="8461240"/>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16" name="TextBox 16"/>
          <p:cNvSpPr txBox="1"/>
          <p:nvPr/>
        </p:nvSpPr>
        <p:spPr>
          <a:xfrm>
            <a:off x="7350881" y="9234345"/>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17" name="TextBox 17"/>
          <p:cNvSpPr txBox="1"/>
          <p:nvPr/>
        </p:nvSpPr>
        <p:spPr>
          <a:xfrm>
            <a:off x="7301512" y="4158054"/>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8" name="TextBox 18"/>
          <p:cNvSpPr txBox="1"/>
          <p:nvPr/>
        </p:nvSpPr>
        <p:spPr>
          <a:xfrm>
            <a:off x="8961588" y="5889228"/>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19" name="TextBox 19"/>
          <p:cNvSpPr txBox="1"/>
          <p:nvPr/>
        </p:nvSpPr>
        <p:spPr>
          <a:xfrm>
            <a:off x="8977429" y="6701499"/>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0" name="TextBox 20"/>
          <p:cNvSpPr txBox="1"/>
          <p:nvPr/>
        </p:nvSpPr>
        <p:spPr>
          <a:xfrm>
            <a:off x="8976763" y="7513769"/>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
        <p:nvSpPr>
          <p:cNvPr id="21" name="TextBox 21"/>
          <p:cNvSpPr txBox="1"/>
          <p:nvPr/>
        </p:nvSpPr>
        <p:spPr>
          <a:xfrm>
            <a:off x="507480" y="8087914"/>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22" name="TextBox 22"/>
          <p:cNvSpPr txBox="1"/>
          <p:nvPr/>
        </p:nvSpPr>
        <p:spPr>
          <a:xfrm>
            <a:off x="499924" y="6183328"/>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23" name="AutoShape 23"/>
          <p:cNvSpPr/>
          <p:nvPr/>
        </p:nvSpPr>
        <p:spPr>
          <a:xfrm flipV="1">
            <a:off x="4586150" y="7956770"/>
            <a:ext cx="2365058" cy="404160"/>
          </a:xfrm>
          <a:prstGeom prst="line">
            <a:avLst/>
          </a:prstGeom>
          <a:ln w="38100" cap="flat">
            <a:solidFill>
              <a:srgbClr val="000000"/>
            </a:solidFill>
            <a:prstDash val="solid"/>
            <a:headEnd type="none" w="sm" len="sm"/>
            <a:tailEnd type="arrow" w="med" len="sm"/>
          </a:ln>
        </p:spPr>
        <p:txBody>
          <a:bodyPr/>
          <a:lstStyle/>
          <a:p>
            <a:endParaRPr lang="en-PH"/>
          </a:p>
        </p:txBody>
      </p:sp>
      <p:sp>
        <p:nvSpPr>
          <p:cNvPr id="24" name="AutoShape 24"/>
          <p:cNvSpPr/>
          <p:nvPr/>
        </p:nvSpPr>
        <p:spPr>
          <a:xfrm flipV="1">
            <a:off x="4572620" y="6240478"/>
            <a:ext cx="2727389" cy="215865"/>
          </a:xfrm>
          <a:prstGeom prst="line">
            <a:avLst/>
          </a:prstGeom>
          <a:ln w="38100"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TextBox 5"/>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13.2 Record Type</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9522725" y="5538681"/>
            <a:ext cx="6199523" cy="696447"/>
            <a:chOff x="0" y="0"/>
            <a:chExt cx="1632796" cy="183426"/>
          </a:xfrm>
        </p:grpSpPr>
        <p:sp>
          <p:nvSpPr>
            <p:cNvPr id="8" name="Freeform 8"/>
            <p:cNvSpPr/>
            <p:nvPr/>
          </p:nvSpPr>
          <p:spPr>
            <a:xfrm>
              <a:off x="0" y="0"/>
              <a:ext cx="1632796" cy="183426"/>
            </a:xfrm>
            <a:custGeom>
              <a:avLst/>
              <a:gdLst/>
              <a:ahLst/>
              <a:cxnLst/>
              <a:rect l="l" t="t" r="r" b="b"/>
              <a:pathLst>
                <a:path w="1632796" h="183426">
                  <a:moveTo>
                    <a:pt x="63688" y="0"/>
                  </a:moveTo>
                  <a:lnTo>
                    <a:pt x="1569108" y="0"/>
                  </a:lnTo>
                  <a:cubicBezTo>
                    <a:pt x="1604282" y="0"/>
                    <a:pt x="1632796" y="28514"/>
                    <a:pt x="1632796" y="63688"/>
                  </a:cubicBezTo>
                  <a:lnTo>
                    <a:pt x="1632796" y="119738"/>
                  </a:lnTo>
                  <a:cubicBezTo>
                    <a:pt x="1632796" y="154912"/>
                    <a:pt x="1604282" y="183426"/>
                    <a:pt x="1569108" y="183426"/>
                  </a:cubicBezTo>
                  <a:lnTo>
                    <a:pt x="63688" y="183426"/>
                  </a:lnTo>
                  <a:cubicBezTo>
                    <a:pt x="28514" y="183426"/>
                    <a:pt x="0" y="154912"/>
                    <a:pt x="0" y="119738"/>
                  </a:cubicBezTo>
                  <a:lnTo>
                    <a:pt x="0" y="63688"/>
                  </a:lnTo>
                  <a:cubicBezTo>
                    <a:pt x="0" y="28514"/>
                    <a:pt x="28514" y="0"/>
                    <a:pt x="63688" y="0"/>
                  </a:cubicBezTo>
                  <a:close/>
                </a:path>
              </a:pathLst>
            </a:custGeom>
            <a:solidFill>
              <a:srgbClr val="FFDE59"/>
            </a:solidFill>
          </p:spPr>
          <p:txBody>
            <a:bodyPr/>
            <a:lstStyle/>
            <a:p>
              <a:endParaRPr lang="en-PH"/>
            </a:p>
          </p:txBody>
        </p:sp>
        <p:sp>
          <p:nvSpPr>
            <p:cNvPr id="9" name="TextBox 9"/>
            <p:cNvSpPr txBox="1"/>
            <p:nvPr/>
          </p:nvSpPr>
          <p:spPr>
            <a:xfrm>
              <a:off x="0" y="-28575"/>
              <a:ext cx="1632796" cy="212001"/>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3631251" y="4786846"/>
            <a:ext cx="5116229" cy="5060415"/>
          </a:xfrm>
          <a:custGeom>
            <a:avLst/>
            <a:gdLst/>
            <a:ahLst/>
            <a:cxnLst/>
            <a:rect l="l" t="t" r="r" b="b"/>
            <a:pathLst>
              <a:path w="5116229" h="5060415">
                <a:moveTo>
                  <a:pt x="0" y="0"/>
                </a:moveTo>
                <a:lnTo>
                  <a:pt x="5116229" y="0"/>
                </a:lnTo>
                <a:lnTo>
                  <a:pt x="5116229" y="5060415"/>
                </a:lnTo>
                <a:lnTo>
                  <a:pt x="0" y="506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TextBox 11"/>
          <p:cNvSpPr txBox="1"/>
          <p:nvPr/>
        </p:nvSpPr>
        <p:spPr>
          <a:xfrm>
            <a:off x="402046" y="1877010"/>
            <a:ext cx="5474670"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Definition</a:t>
            </a:r>
          </a:p>
        </p:txBody>
      </p:sp>
      <p:sp>
        <p:nvSpPr>
          <p:cNvPr id="12" name="TextBox 12"/>
          <p:cNvSpPr txBox="1"/>
          <p:nvPr/>
        </p:nvSpPr>
        <p:spPr>
          <a:xfrm>
            <a:off x="402046" y="2694896"/>
            <a:ext cx="16218276"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record type is known as a user-defined type, because the programmer can decide which variables to include as a record. </a:t>
            </a:r>
          </a:p>
        </p:txBody>
      </p:sp>
      <p:sp>
        <p:nvSpPr>
          <p:cNvPr id="13" name="TextBox 13"/>
          <p:cNvSpPr txBox="1"/>
          <p:nvPr/>
        </p:nvSpPr>
        <p:spPr>
          <a:xfrm>
            <a:off x="10231879" y="5601154"/>
            <a:ext cx="421408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Product Name: </a:t>
            </a:r>
            <a:r>
              <a:rPr lang="en-US" sz="3000" b="1">
                <a:solidFill>
                  <a:srgbClr val="FF1495"/>
                </a:solidFill>
                <a:latin typeface="Open Sans Bold"/>
                <a:ea typeface="Open Sans Bold"/>
                <a:cs typeface="Open Sans Bold"/>
                <a:sym typeface="Open Sans Bold"/>
              </a:rPr>
              <a:t>STRING</a:t>
            </a:r>
          </a:p>
        </p:txBody>
      </p:sp>
      <p:grpSp>
        <p:nvGrpSpPr>
          <p:cNvPr id="14" name="Group 14"/>
          <p:cNvGrpSpPr/>
          <p:nvPr/>
        </p:nvGrpSpPr>
        <p:grpSpPr>
          <a:xfrm>
            <a:off x="9522725" y="6415743"/>
            <a:ext cx="6199523" cy="696447"/>
            <a:chOff x="0" y="0"/>
            <a:chExt cx="1632796" cy="183426"/>
          </a:xfrm>
        </p:grpSpPr>
        <p:sp>
          <p:nvSpPr>
            <p:cNvPr id="15" name="Freeform 15"/>
            <p:cNvSpPr/>
            <p:nvPr/>
          </p:nvSpPr>
          <p:spPr>
            <a:xfrm>
              <a:off x="0" y="0"/>
              <a:ext cx="1632796" cy="183426"/>
            </a:xfrm>
            <a:custGeom>
              <a:avLst/>
              <a:gdLst/>
              <a:ahLst/>
              <a:cxnLst/>
              <a:rect l="l" t="t" r="r" b="b"/>
              <a:pathLst>
                <a:path w="1632796" h="183426">
                  <a:moveTo>
                    <a:pt x="63688" y="0"/>
                  </a:moveTo>
                  <a:lnTo>
                    <a:pt x="1569108" y="0"/>
                  </a:lnTo>
                  <a:cubicBezTo>
                    <a:pt x="1604282" y="0"/>
                    <a:pt x="1632796" y="28514"/>
                    <a:pt x="1632796" y="63688"/>
                  </a:cubicBezTo>
                  <a:lnTo>
                    <a:pt x="1632796" y="119738"/>
                  </a:lnTo>
                  <a:cubicBezTo>
                    <a:pt x="1632796" y="154912"/>
                    <a:pt x="1604282" y="183426"/>
                    <a:pt x="1569108" y="183426"/>
                  </a:cubicBezTo>
                  <a:lnTo>
                    <a:pt x="63688" y="183426"/>
                  </a:lnTo>
                  <a:cubicBezTo>
                    <a:pt x="28514" y="183426"/>
                    <a:pt x="0" y="154912"/>
                    <a:pt x="0" y="119738"/>
                  </a:cubicBezTo>
                  <a:lnTo>
                    <a:pt x="0" y="63688"/>
                  </a:lnTo>
                  <a:cubicBezTo>
                    <a:pt x="0" y="28514"/>
                    <a:pt x="28514" y="0"/>
                    <a:pt x="63688" y="0"/>
                  </a:cubicBezTo>
                  <a:close/>
                </a:path>
              </a:pathLst>
            </a:custGeom>
            <a:solidFill>
              <a:srgbClr val="FFDE59"/>
            </a:solidFill>
          </p:spPr>
          <p:txBody>
            <a:bodyPr/>
            <a:lstStyle/>
            <a:p>
              <a:endParaRPr lang="en-PH"/>
            </a:p>
          </p:txBody>
        </p:sp>
        <p:sp>
          <p:nvSpPr>
            <p:cNvPr id="16" name="TextBox 16"/>
            <p:cNvSpPr txBox="1"/>
            <p:nvPr/>
          </p:nvSpPr>
          <p:spPr>
            <a:xfrm>
              <a:off x="0" y="-28575"/>
              <a:ext cx="1632796" cy="212001"/>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10231879" y="6478217"/>
            <a:ext cx="421408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Product Price: </a:t>
            </a:r>
            <a:r>
              <a:rPr lang="en-US" sz="3000" b="1">
                <a:solidFill>
                  <a:srgbClr val="FF1495"/>
                </a:solidFill>
                <a:latin typeface="Open Sans Bold"/>
                <a:ea typeface="Open Sans Bold"/>
                <a:cs typeface="Open Sans Bold"/>
                <a:sym typeface="Open Sans Bold"/>
              </a:rPr>
              <a:t>REAL</a:t>
            </a:r>
          </a:p>
        </p:txBody>
      </p:sp>
      <p:grpSp>
        <p:nvGrpSpPr>
          <p:cNvPr id="18" name="Group 18"/>
          <p:cNvGrpSpPr/>
          <p:nvPr/>
        </p:nvGrpSpPr>
        <p:grpSpPr>
          <a:xfrm>
            <a:off x="9522725" y="7276197"/>
            <a:ext cx="6199523" cy="696447"/>
            <a:chOff x="0" y="0"/>
            <a:chExt cx="1632796" cy="183426"/>
          </a:xfrm>
        </p:grpSpPr>
        <p:sp>
          <p:nvSpPr>
            <p:cNvPr id="19" name="Freeform 19"/>
            <p:cNvSpPr/>
            <p:nvPr/>
          </p:nvSpPr>
          <p:spPr>
            <a:xfrm>
              <a:off x="0" y="0"/>
              <a:ext cx="1632796" cy="183426"/>
            </a:xfrm>
            <a:custGeom>
              <a:avLst/>
              <a:gdLst/>
              <a:ahLst/>
              <a:cxnLst/>
              <a:rect l="l" t="t" r="r" b="b"/>
              <a:pathLst>
                <a:path w="1632796" h="183426">
                  <a:moveTo>
                    <a:pt x="63688" y="0"/>
                  </a:moveTo>
                  <a:lnTo>
                    <a:pt x="1569108" y="0"/>
                  </a:lnTo>
                  <a:cubicBezTo>
                    <a:pt x="1604282" y="0"/>
                    <a:pt x="1632796" y="28514"/>
                    <a:pt x="1632796" y="63688"/>
                  </a:cubicBezTo>
                  <a:lnTo>
                    <a:pt x="1632796" y="119738"/>
                  </a:lnTo>
                  <a:cubicBezTo>
                    <a:pt x="1632796" y="154912"/>
                    <a:pt x="1604282" y="183426"/>
                    <a:pt x="1569108" y="183426"/>
                  </a:cubicBezTo>
                  <a:lnTo>
                    <a:pt x="63688" y="183426"/>
                  </a:lnTo>
                  <a:cubicBezTo>
                    <a:pt x="28514" y="183426"/>
                    <a:pt x="0" y="154912"/>
                    <a:pt x="0" y="119738"/>
                  </a:cubicBezTo>
                  <a:lnTo>
                    <a:pt x="0" y="63688"/>
                  </a:lnTo>
                  <a:cubicBezTo>
                    <a:pt x="0" y="28514"/>
                    <a:pt x="28514" y="0"/>
                    <a:pt x="63688" y="0"/>
                  </a:cubicBezTo>
                  <a:close/>
                </a:path>
              </a:pathLst>
            </a:custGeom>
            <a:solidFill>
              <a:srgbClr val="FFDE59"/>
            </a:solidFill>
          </p:spPr>
          <p:txBody>
            <a:bodyPr/>
            <a:lstStyle/>
            <a:p>
              <a:endParaRPr lang="en-PH"/>
            </a:p>
          </p:txBody>
        </p:sp>
        <p:sp>
          <p:nvSpPr>
            <p:cNvPr id="20" name="TextBox 20"/>
            <p:cNvSpPr txBox="1"/>
            <p:nvPr/>
          </p:nvSpPr>
          <p:spPr>
            <a:xfrm>
              <a:off x="0" y="-28575"/>
              <a:ext cx="1632796" cy="212001"/>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10231879" y="7337630"/>
            <a:ext cx="421408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Expiration Date: </a:t>
            </a:r>
            <a:r>
              <a:rPr lang="en-US" sz="3000" b="1">
                <a:solidFill>
                  <a:srgbClr val="FF1495"/>
                </a:solidFill>
                <a:latin typeface="Open Sans Bold"/>
                <a:ea typeface="Open Sans Bold"/>
                <a:cs typeface="Open Sans Bold"/>
                <a:sym typeface="Open Sans Bold"/>
              </a:rPr>
              <a:t>DATE</a:t>
            </a:r>
          </a:p>
        </p:txBody>
      </p:sp>
      <p:grpSp>
        <p:nvGrpSpPr>
          <p:cNvPr id="22" name="Group 22"/>
          <p:cNvGrpSpPr/>
          <p:nvPr/>
        </p:nvGrpSpPr>
        <p:grpSpPr>
          <a:xfrm>
            <a:off x="9522725" y="8134570"/>
            <a:ext cx="6199523" cy="696447"/>
            <a:chOff x="0" y="0"/>
            <a:chExt cx="1632796" cy="183426"/>
          </a:xfrm>
        </p:grpSpPr>
        <p:sp>
          <p:nvSpPr>
            <p:cNvPr id="23" name="Freeform 23"/>
            <p:cNvSpPr/>
            <p:nvPr/>
          </p:nvSpPr>
          <p:spPr>
            <a:xfrm>
              <a:off x="0" y="0"/>
              <a:ext cx="1632796" cy="183426"/>
            </a:xfrm>
            <a:custGeom>
              <a:avLst/>
              <a:gdLst/>
              <a:ahLst/>
              <a:cxnLst/>
              <a:rect l="l" t="t" r="r" b="b"/>
              <a:pathLst>
                <a:path w="1632796" h="183426">
                  <a:moveTo>
                    <a:pt x="63688" y="0"/>
                  </a:moveTo>
                  <a:lnTo>
                    <a:pt x="1569108" y="0"/>
                  </a:lnTo>
                  <a:cubicBezTo>
                    <a:pt x="1604282" y="0"/>
                    <a:pt x="1632796" y="28514"/>
                    <a:pt x="1632796" y="63688"/>
                  </a:cubicBezTo>
                  <a:lnTo>
                    <a:pt x="1632796" y="119738"/>
                  </a:lnTo>
                  <a:cubicBezTo>
                    <a:pt x="1632796" y="154912"/>
                    <a:pt x="1604282" y="183426"/>
                    <a:pt x="1569108" y="183426"/>
                  </a:cubicBezTo>
                  <a:lnTo>
                    <a:pt x="63688" y="183426"/>
                  </a:lnTo>
                  <a:cubicBezTo>
                    <a:pt x="28514" y="183426"/>
                    <a:pt x="0" y="154912"/>
                    <a:pt x="0" y="119738"/>
                  </a:cubicBezTo>
                  <a:lnTo>
                    <a:pt x="0" y="63688"/>
                  </a:lnTo>
                  <a:cubicBezTo>
                    <a:pt x="0" y="28514"/>
                    <a:pt x="28514" y="0"/>
                    <a:pt x="63688" y="0"/>
                  </a:cubicBezTo>
                  <a:close/>
                </a:path>
              </a:pathLst>
            </a:custGeom>
            <a:solidFill>
              <a:srgbClr val="FFDE59"/>
            </a:solidFill>
          </p:spPr>
          <p:txBody>
            <a:bodyPr/>
            <a:lstStyle/>
            <a:p>
              <a:endParaRPr lang="en-PH"/>
            </a:p>
          </p:txBody>
        </p:sp>
        <p:sp>
          <p:nvSpPr>
            <p:cNvPr id="24" name="TextBox 24"/>
            <p:cNvSpPr txBox="1"/>
            <p:nvPr/>
          </p:nvSpPr>
          <p:spPr>
            <a:xfrm>
              <a:off x="0" y="-28575"/>
              <a:ext cx="1632796" cy="212001"/>
            </a:xfrm>
            <a:prstGeom prst="rect">
              <a:avLst/>
            </a:prstGeom>
          </p:spPr>
          <p:txBody>
            <a:bodyPr lIns="50800" tIns="50800" rIns="50800" bIns="50800" rtlCol="0" anchor="ctr"/>
            <a:lstStyle/>
            <a:p>
              <a:pPr algn="ctr">
                <a:lnSpc>
                  <a:spcPts val="2595"/>
                </a:lnSpc>
              </a:pPr>
              <a:endParaRPr/>
            </a:p>
          </p:txBody>
        </p:sp>
      </p:grpSp>
      <p:sp>
        <p:nvSpPr>
          <p:cNvPr id="25" name="TextBox 25"/>
          <p:cNvSpPr txBox="1"/>
          <p:nvPr/>
        </p:nvSpPr>
        <p:spPr>
          <a:xfrm>
            <a:off x="10231879" y="8197043"/>
            <a:ext cx="497025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Dairy Product: </a:t>
            </a:r>
            <a:r>
              <a:rPr lang="en-US" sz="3000" b="1">
                <a:solidFill>
                  <a:srgbClr val="FF1495"/>
                </a:solidFill>
                <a:latin typeface="Open Sans Bold"/>
                <a:ea typeface="Open Sans Bold"/>
                <a:cs typeface="Open Sans Bold"/>
                <a:sym typeface="Open Sans Bold"/>
              </a:rPr>
              <a:t>BOOLEAN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Circular Queue</a:t>
            </a:r>
          </a:p>
        </p:txBody>
      </p:sp>
      <p:sp>
        <p:nvSpPr>
          <p:cNvPr id="9" name="TextBox 9"/>
          <p:cNvSpPr txBox="1"/>
          <p:nvPr/>
        </p:nvSpPr>
        <p:spPr>
          <a:xfrm>
            <a:off x="384809" y="2702102"/>
            <a:ext cx="17420271" cy="49833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Adding items into to the queue.</a:t>
            </a:r>
          </a:p>
        </p:txBody>
      </p:sp>
      <p:graphicFrame>
        <p:nvGraphicFramePr>
          <p:cNvPr id="10" name="Table 10"/>
          <p:cNvGraphicFramePr>
            <a:graphicFrameLocks noGrp="1"/>
          </p:cNvGraphicFramePr>
          <p:nvPr/>
        </p:nvGraphicFramePr>
        <p:xfrm>
          <a:off x="8121331" y="5053095"/>
          <a:ext cx="552214" cy="4357776"/>
        </p:xfrm>
        <a:graphic>
          <a:graphicData uri="http://schemas.openxmlformats.org/drawingml/2006/table">
            <a:tbl>
              <a:tblPr/>
              <a:tblGrid>
                <a:gridCol w="552214">
                  <a:extLst>
                    <a:ext uri="{9D8B030D-6E8A-4147-A177-3AD203B41FA5}">
                      <a16:colId xmlns:a16="http://schemas.microsoft.com/office/drawing/2014/main" val="20000"/>
                    </a:ext>
                  </a:extLst>
                </a:gridCol>
              </a:tblGrid>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7891">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11" name="TextBox 11"/>
          <p:cNvSpPr txBox="1"/>
          <p:nvPr/>
        </p:nvSpPr>
        <p:spPr>
          <a:xfrm>
            <a:off x="7313539" y="4986420"/>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12" name="TextBox 12"/>
          <p:cNvSpPr txBox="1"/>
          <p:nvPr/>
        </p:nvSpPr>
        <p:spPr>
          <a:xfrm>
            <a:off x="7372924" y="5889228"/>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3" name="TextBox 13"/>
          <p:cNvSpPr txBox="1"/>
          <p:nvPr/>
        </p:nvSpPr>
        <p:spPr>
          <a:xfrm>
            <a:off x="7321982" y="6787783"/>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4" name="TextBox 14"/>
          <p:cNvSpPr txBox="1"/>
          <p:nvPr/>
        </p:nvSpPr>
        <p:spPr>
          <a:xfrm>
            <a:off x="7329094" y="7624511"/>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5" name="TextBox 15"/>
          <p:cNvSpPr txBox="1"/>
          <p:nvPr/>
        </p:nvSpPr>
        <p:spPr>
          <a:xfrm>
            <a:off x="7321982" y="8461240"/>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16" name="TextBox 16"/>
          <p:cNvSpPr txBox="1"/>
          <p:nvPr/>
        </p:nvSpPr>
        <p:spPr>
          <a:xfrm>
            <a:off x="7350881" y="9234345"/>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17" name="TextBox 17"/>
          <p:cNvSpPr txBox="1"/>
          <p:nvPr/>
        </p:nvSpPr>
        <p:spPr>
          <a:xfrm>
            <a:off x="7301512" y="4158054"/>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8" name="TextBox 18"/>
          <p:cNvSpPr txBox="1"/>
          <p:nvPr/>
        </p:nvSpPr>
        <p:spPr>
          <a:xfrm>
            <a:off x="8961588" y="5889228"/>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19" name="TextBox 19"/>
          <p:cNvSpPr txBox="1"/>
          <p:nvPr/>
        </p:nvSpPr>
        <p:spPr>
          <a:xfrm>
            <a:off x="8977429" y="6701499"/>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0" name="TextBox 20"/>
          <p:cNvSpPr txBox="1"/>
          <p:nvPr/>
        </p:nvSpPr>
        <p:spPr>
          <a:xfrm>
            <a:off x="8976763" y="7513769"/>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
        <p:nvSpPr>
          <p:cNvPr id="21" name="TextBox 21"/>
          <p:cNvSpPr txBox="1"/>
          <p:nvPr/>
        </p:nvSpPr>
        <p:spPr>
          <a:xfrm>
            <a:off x="499924" y="6183328"/>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22" name="AutoShape 22"/>
          <p:cNvSpPr/>
          <p:nvPr/>
        </p:nvSpPr>
        <p:spPr>
          <a:xfrm flipV="1">
            <a:off x="4572620" y="6240478"/>
            <a:ext cx="2727389" cy="215865"/>
          </a:xfrm>
          <a:prstGeom prst="line">
            <a:avLst/>
          </a:prstGeom>
          <a:ln w="38100" cap="flat">
            <a:solidFill>
              <a:srgbClr val="000000"/>
            </a:solidFill>
            <a:prstDash val="solid"/>
            <a:headEnd type="none" w="sm" len="sm"/>
            <a:tailEnd type="arrow" w="med" len="sm"/>
          </a:ln>
        </p:spPr>
        <p:txBody>
          <a:bodyPr/>
          <a:lstStyle/>
          <a:p>
            <a:endParaRPr lang="en-PH"/>
          </a:p>
        </p:txBody>
      </p:sp>
      <p:sp>
        <p:nvSpPr>
          <p:cNvPr id="23" name="TextBox 23"/>
          <p:cNvSpPr txBox="1"/>
          <p:nvPr/>
        </p:nvSpPr>
        <p:spPr>
          <a:xfrm>
            <a:off x="8986942" y="8427787"/>
            <a:ext cx="24542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e</a:t>
            </a:r>
          </a:p>
        </p:txBody>
      </p:sp>
      <p:sp>
        <p:nvSpPr>
          <p:cNvPr id="24" name="TextBox 24"/>
          <p:cNvSpPr txBox="1"/>
          <p:nvPr/>
        </p:nvSpPr>
        <p:spPr>
          <a:xfrm>
            <a:off x="694070" y="8943420"/>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25" name="AutoShape 25"/>
          <p:cNvSpPr/>
          <p:nvPr/>
        </p:nvSpPr>
        <p:spPr>
          <a:xfrm flipV="1">
            <a:off x="4772740" y="8812276"/>
            <a:ext cx="2365058" cy="404160"/>
          </a:xfrm>
          <a:prstGeom prst="line">
            <a:avLst/>
          </a:prstGeom>
          <a:ln w="38100"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Circular Queue</a:t>
            </a:r>
          </a:p>
        </p:txBody>
      </p:sp>
      <p:sp>
        <p:nvSpPr>
          <p:cNvPr id="9" name="TextBox 9"/>
          <p:cNvSpPr txBox="1"/>
          <p:nvPr/>
        </p:nvSpPr>
        <p:spPr>
          <a:xfrm>
            <a:off x="384809" y="2702102"/>
            <a:ext cx="17420271" cy="49833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Adding items into to the queue.</a:t>
            </a:r>
          </a:p>
        </p:txBody>
      </p:sp>
      <p:graphicFrame>
        <p:nvGraphicFramePr>
          <p:cNvPr id="10" name="Table 10"/>
          <p:cNvGraphicFramePr>
            <a:graphicFrameLocks noGrp="1"/>
          </p:cNvGraphicFramePr>
          <p:nvPr/>
        </p:nvGraphicFramePr>
        <p:xfrm>
          <a:off x="8121331" y="5053095"/>
          <a:ext cx="552214" cy="4357776"/>
        </p:xfrm>
        <a:graphic>
          <a:graphicData uri="http://schemas.openxmlformats.org/drawingml/2006/table">
            <a:tbl>
              <a:tblPr/>
              <a:tblGrid>
                <a:gridCol w="552214">
                  <a:extLst>
                    <a:ext uri="{9D8B030D-6E8A-4147-A177-3AD203B41FA5}">
                      <a16:colId xmlns:a16="http://schemas.microsoft.com/office/drawing/2014/main" val="20000"/>
                    </a:ext>
                  </a:extLst>
                </a:gridCol>
              </a:tblGrid>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7891">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928">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3343">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11" name="TextBox 11"/>
          <p:cNvSpPr txBox="1"/>
          <p:nvPr/>
        </p:nvSpPr>
        <p:spPr>
          <a:xfrm>
            <a:off x="7313539" y="4986420"/>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12" name="TextBox 12"/>
          <p:cNvSpPr txBox="1"/>
          <p:nvPr/>
        </p:nvSpPr>
        <p:spPr>
          <a:xfrm>
            <a:off x="7372924" y="5889228"/>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3" name="TextBox 13"/>
          <p:cNvSpPr txBox="1"/>
          <p:nvPr/>
        </p:nvSpPr>
        <p:spPr>
          <a:xfrm>
            <a:off x="7321982" y="6787783"/>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4" name="TextBox 14"/>
          <p:cNvSpPr txBox="1"/>
          <p:nvPr/>
        </p:nvSpPr>
        <p:spPr>
          <a:xfrm>
            <a:off x="7329094" y="7624511"/>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5" name="TextBox 15"/>
          <p:cNvSpPr txBox="1"/>
          <p:nvPr/>
        </p:nvSpPr>
        <p:spPr>
          <a:xfrm>
            <a:off x="7321982" y="8461240"/>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16" name="TextBox 16"/>
          <p:cNvSpPr txBox="1"/>
          <p:nvPr/>
        </p:nvSpPr>
        <p:spPr>
          <a:xfrm>
            <a:off x="7350881" y="9234345"/>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17" name="TextBox 17"/>
          <p:cNvSpPr txBox="1"/>
          <p:nvPr/>
        </p:nvSpPr>
        <p:spPr>
          <a:xfrm>
            <a:off x="7301512" y="4158054"/>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8" name="TextBox 18"/>
          <p:cNvSpPr txBox="1"/>
          <p:nvPr/>
        </p:nvSpPr>
        <p:spPr>
          <a:xfrm>
            <a:off x="8961588" y="5889228"/>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19" name="TextBox 19"/>
          <p:cNvSpPr txBox="1"/>
          <p:nvPr/>
        </p:nvSpPr>
        <p:spPr>
          <a:xfrm>
            <a:off x="8977429" y="6701499"/>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0" name="TextBox 20"/>
          <p:cNvSpPr txBox="1"/>
          <p:nvPr/>
        </p:nvSpPr>
        <p:spPr>
          <a:xfrm>
            <a:off x="8976763" y="7513769"/>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
        <p:nvSpPr>
          <p:cNvPr id="21" name="TextBox 21"/>
          <p:cNvSpPr txBox="1"/>
          <p:nvPr/>
        </p:nvSpPr>
        <p:spPr>
          <a:xfrm>
            <a:off x="499924" y="6183328"/>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22" name="AutoShape 22"/>
          <p:cNvSpPr/>
          <p:nvPr/>
        </p:nvSpPr>
        <p:spPr>
          <a:xfrm flipV="1">
            <a:off x="4572620" y="6240478"/>
            <a:ext cx="2727389" cy="215865"/>
          </a:xfrm>
          <a:prstGeom prst="line">
            <a:avLst/>
          </a:prstGeom>
          <a:ln w="38100" cap="flat">
            <a:solidFill>
              <a:srgbClr val="000000"/>
            </a:solidFill>
            <a:prstDash val="solid"/>
            <a:headEnd type="none" w="sm" len="sm"/>
            <a:tailEnd type="arrow" w="med" len="sm"/>
          </a:ln>
        </p:spPr>
        <p:txBody>
          <a:bodyPr/>
          <a:lstStyle/>
          <a:p>
            <a:endParaRPr lang="en-PH"/>
          </a:p>
        </p:txBody>
      </p:sp>
      <p:sp>
        <p:nvSpPr>
          <p:cNvPr id="23" name="TextBox 23"/>
          <p:cNvSpPr txBox="1"/>
          <p:nvPr/>
        </p:nvSpPr>
        <p:spPr>
          <a:xfrm>
            <a:off x="8986942" y="8427787"/>
            <a:ext cx="24542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e</a:t>
            </a:r>
          </a:p>
        </p:txBody>
      </p:sp>
      <p:sp>
        <p:nvSpPr>
          <p:cNvPr id="24" name="TextBox 24"/>
          <p:cNvSpPr txBox="1"/>
          <p:nvPr/>
        </p:nvSpPr>
        <p:spPr>
          <a:xfrm>
            <a:off x="722969" y="9696161"/>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25" name="AutoShape 25"/>
          <p:cNvSpPr/>
          <p:nvPr/>
        </p:nvSpPr>
        <p:spPr>
          <a:xfrm flipV="1">
            <a:off x="4801639" y="9565017"/>
            <a:ext cx="2365058" cy="404160"/>
          </a:xfrm>
          <a:prstGeom prst="line">
            <a:avLst/>
          </a:prstGeom>
          <a:ln w="38100" cap="flat">
            <a:solidFill>
              <a:srgbClr val="000000"/>
            </a:solidFill>
            <a:prstDash val="solid"/>
            <a:headEnd type="none" w="sm" len="sm"/>
            <a:tailEnd type="arrow" w="med" len="sm"/>
          </a:ln>
        </p:spPr>
        <p:txBody>
          <a:bodyPr/>
          <a:lstStyle/>
          <a:p>
            <a:endParaRPr lang="en-PH"/>
          </a:p>
        </p:txBody>
      </p:sp>
      <p:sp>
        <p:nvSpPr>
          <p:cNvPr id="26" name="TextBox 26"/>
          <p:cNvSpPr txBox="1"/>
          <p:nvPr/>
        </p:nvSpPr>
        <p:spPr>
          <a:xfrm>
            <a:off x="9061480" y="9234345"/>
            <a:ext cx="16504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f</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Circular Queue</a:t>
            </a:r>
          </a:p>
        </p:txBody>
      </p:sp>
      <p:sp>
        <p:nvSpPr>
          <p:cNvPr id="9" name="TextBox 9"/>
          <p:cNvSpPr txBox="1"/>
          <p:nvPr/>
        </p:nvSpPr>
        <p:spPr>
          <a:xfrm>
            <a:off x="384809" y="2702102"/>
            <a:ext cx="17420271" cy="49833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Eventually the queue will wrap around to the beginning. </a:t>
            </a:r>
          </a:p>
        </p:txBody>
      </p:sp>
      <p:graphicFrame>
        <p:nvGraphicFramePr>
          <p:cNvPr id="10" name="Table 10"/>
          <p:cNvGraphicFramePr>
            <a:graphicFrameLocks noGrp="1"/>
          </p:cNvGraphicFramePr>
          <p:nvPr/>
        </p:nvGraphicFramePr>
        <p:xfrm>
          <a:off x="8134861" y="4627750"/>
          <a:ext cx="552214" cy="4361534"/>
        </p:xfrm>
        <a:graphic>
          <a:graphicData uri="http://schemas.openxmlformats.org/drawingml/2006/table">
            <a:tbl>
              <a:tblPr/>
              <a:tblGrid>
                <a:gridCol w="552214">
                  <a:extLst>
                    <a:ext uri="{9D8B030D-6E8A-4147-A177-3AD203B41FA5}">
                      <a16:colId xmlns:a16="http://schemas.microsoft.com/office/drawing/2014/main" val="20000"/>
                    </a:ext>
                  </a:extLst>
                </a:gridCol>
              </a:tblGrid>
              <a:tr h="729796">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775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212">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212">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796">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775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11" name="TextBox 11"/>
          <p:cNvSpPr txBox="1"/>
          <p:nvPr/>
        </p:nvSpPr>
        <p:spPr>
          <a:xfrm>
            <a:off x="7327069" y="4561075"/>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12" name="TextBox 12"/>
          <p:cNvSpPr txBox="1"/>
          <p:nvPr/>
        </p:nvSpPr>
        <p:spPr>
          <a:xfrm>
            <a:off x="7386454" y="5463883"/>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3" name="TextBox 13"/>
          <p:cNvSpPr txBox="1"/>
          <p:nvPr/>
        </p:nvSpPr>
        <p:spPr>
          <a:xfrm>
            <a:off x="7335512" y="6362438"/>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4" name="TextBox 14"/>
          <p:cNvSpPr txBox="1"/>
          <p:nvPr/>
        </p:nvSpPr>
        <p:spPr>
          <a:xfrm>
            <a:off x="7342624" y="7199166"/>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5" name="TextBox 15"/>
          <p:cNvSpPr txBox="1"/>
          <p:nvPr/>
        </p:nvSpPr>
        <p:spPr>
          <a:xfrm>
            <a:off x="7335512" y="8035894"/>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16" name="TextBox 16"/>
          <p:cNvSpPr txBox="1"/>
          <p:nvPr/>
        </p:nvSpPr>
        <p:spPr>
          <a:xfrm>
            <a:off x="7364411" y="8809000"/>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17" name="TextBox 17"/>
          <p:cNvSpPr txBox="1"/>
          <p:nvPr/>
        </p:nvSpPr>
        <p:spPr>
          <a:xfrm>
            <a:off x="7315042" y="3732709"/>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8" name="TextBox 18"/>
          <p:cNvSpPr txBox="1"/>
          <p:nvPr/>
        </p:nvSpPr>
        <p:spPr>
          <a:xfrm>
            <a:off x="8975118" y="5463883"/>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19" name="TextBox 19"/>
          <p:cNvSpPr txBox="1"/>
          <p:nvPr/>
        </p:nvSpPr>
        <p:spPr>
          <a:xfrm>
            <a:off x="8990959" y="6276153"/>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0" name="TextBox 20"/>
          <p:cNvSpPr txBox="1"/>
          <p:nvPr/>
        </p:nvSpPr>
        <p:spPr>
          <a:xfrm>
            <a:off x="8990293" y="7088424"/>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
        <p:nvSpPr>
          <p:cNvPr id="21" name="TextBox 21"/>
          <p:cNvSpPr txBox="1"/>
          <p:nvPr/>
        </p:nvSpPr>
        <p:spPr>
          <a:xfrm>
            <a:off x="513454" y="5757983"/>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22" name="AutoShape 22"/>
          <p:cNvSpPr/>
          <p:nvPr/>
        </p:nvSpPr>
        <p:spPr>
          <a:xfrm flipV="1">
            <a:off x="4586150" y="5815133"/>
            <a:ext cx="2727389" cy="215865"/>
          </a:xfrm>
          <a:prstGeom prst="line">
            <a:avLst/>
          </a:prstGeom>
          <a:ln w="38100" cap="flat">
            <a:solidFill>
              <a:srgbClr val="000000"/>
            </a:solidFill>
            <a:prstDash val="solid"/>
            <a:headEnd type="none" w="sm" len="sm"/>
            <a:tailEnd type="arrow" w="med" len="sm"/>
          </a:ln>
        </p:spPr>
        <p:txBody>
          <a:bodyPr/>
          <a:lstStyle/>
          <a:p>
            <a:endParaRPr lang="en-PH"/>
          </a:p>
        </p:txBody>
      </p:sp>
      <p:sp>
        <p:nvSpPr>
          <p:cNvPr id="23" name="TextBox 23"/>
          <p:cNvSpPr txBox="1"/>
          <p:nvPr/>
        </p:nvSpPr>
        <p:spPr>
          <a:xfrm>
            <a:off x="9000473" y="8002442"/>
            <a:ext cx="24542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e</a:t>
            </a:r>
          </a:p>
        </p:txBody>
      </p:sp>
      <p:sp>
        <p:nvSpPr>
          <p:cNvPr id="24" name="TextBox 24"/>
          <p:cNvSpPr txBox="1"/>
          <p:nvPr/>
        </p:nvSpPr>
        <p:spPr>
          <a:xfrm>
            <a:off x="530193" y="4974392"/>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25" name="AutoShape 25"/>
          <p:cNvSpPr/>
          <p:nvPr/>
        </p:nvSpPr>
        <p:spPr>
          <a:xfrm flipV="1">
            <a:off x="4608863" y="4893334"/>
            <a:ext cx="2718206" cy="354073"/>
          </a:xfrm>
          <a:prstGeom prst="line">
            <a:avLst/>
          </a:prstGeom>
          <a:ln w="38100" cap="flat">
            <a:solidFill>
              <a:srgbClr val="000000"/>
            </a:solidFill>
            <a:prstDash val="solid"/>
            <a:headEnd type="none" w="sm" len="sm"/>
            <a:tailEnd type="arrow" w="med" len="sm"/>
          </a:ln>
        </p:spPr>
        <p:txBody>
          <a:bodyPr/>
          <a:lstStyle/>
          <a:p>
            <a:endParaRPr lang="en-PH"/>
          </a:p>
        </p:txBody>
      </p:sp>
      <p:sp>
        <p:nvSpPr>
          <p:cNvPr id="26" name="TextBox 26"/>
          <p:cNvSpPr txBox="1"/>
          <p:nvPr/>
        </p:nvSpPr>
        <p:spPr>
          <a:xfrm>
            <a:off x="9075010" y="8809000"/>
            <a:ext cx="16504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f</a:t>
            </a:r>
          </a:p>
        </p:txBody>
      </p:sp>
      <p:sp>
        <p:nvSpPr>
          <p:cNvPr id="27" name="TextBox 27"/>
          <p:cNvSpPr txBox="1"/>
          <p:nvPr/>
        </p:nvSpPr>
        <p:spPr>
          <a:xfrm>
            <a:off x="8960572" y="4616112"/>
            <a:ext cx="26388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Circular Queue</a:t>
            </a:r>
          </a:p>
        </p:txBody>
      </p:sp>
      <p:sp>
        <p:nvSpPr>
          <p:cNvPr id="9" name="TextBox 9"/>
          <p:cNvSpPr txBox="1"/>
          <p:nvPr/>
        </p:nvSpPr>
        <p:spPr>
          <a:xfrm>
            <a:off x="384809" y="2702102"/>
            <a:ext cx="17420271" cy="498338"/>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Eventually the queue will wrap around to the beginning. </a:t>
            </a:r>
          </a:p>
        </p:txBody>
      </p:sp>
      <p:graphicFrame>
        <p:nvGraphicFramePr>
          <p:cNvPr id="10" name="Table 10"/>
          <p:cNvGraphicFramePr>
            <a:graphicFrameLocks noGrp="1"/>
          </p:cNvGraphicFramePr>
          <p:nvPr/>
        </p:nvGraphicFramePr>
        <p:xfrm>
          <a:off x="8134861" y="4627750"/>
          <a:ext cx="552214" cy="4361534"/>
        </p:xfrm>
        <a:graphic>
          <a:graphicData uri="http://schemas.openxmlformats.org/drawingml/2006/table">
            <a:tbl>
              <a:tblPr/>
              <a:tblGrid>
                <a:gridCol w="552214">
                  <a:extLst>
                    <a:ext uri="{9D8B030D-6E8A-4147-A177-3AD203B41FA5}">
                      <a16:colId xmlns:a16="http://schemas.microsoft.com/office/drawing/2014/main" val="20000"/>
                    </a:ext>
                  </a:extLst>
                </a:gridCol>
              </a:tblGrid>
              <a:tr h="729796">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0"/>
                  </a:ext>
                </a:extLst>
              </a:tr>
              <a:tr h="72775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1"/>
                  </a:ext>
                </a:extLst>
              </a:tr>
              <a:tr h="723212">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2"/>
                  </a:ext>
                </a:extLst>
              </a:tr>
              <a:tr h="723212">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3"/>
                  </a:ext>
                </a:extLst>
              </a:tr>
              <a:tr h="729796">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4"/>
                  </a:ext>
                </a:extLst>
              </a:tr>
              <a:tr h="727759">
                <a:tc>
                  <a:txBody>
                    <a:bodyPr/>
                    <a:lstStyle/>
                    <a:p>
                      <a:pPr algn="ctr">
                        <a:lnSpc>
                          <a:spcPts val="1870"/>
                        </a:lnSpc>
                        <a:defRPr/>
                      </a:pPr>
                      <a:endParaRPr lang="en-US" sz="1100"/>
                    </a:p>
                  </a:txBody>
                  <a:tcPr marL="169542" marR="169542" marT="169542" marB="16954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51DAB7"/>
                    </a:solidFill>
                  </a:tcPr>
                </a:tc>
                <a:extLst>
                  <a:ext uri="{0D108BD9-81ED-4DB2-BD59-A6C34878D82A}">
                    <a16:rowId xmlns:a16="http://schemas.microsoft.com/office/drawing/2014/main" val="10005"/>
                  </a:ext>
                </a:extLst>
              </a:tr>
            </a:tbl>
          </a:graphicData>
        </a:graphic>
      </p:graphicFrame>
      <p:sp>
        <p:nvSpPr>
          <p:cNvPr id="11" name="TextBox 11"/>
          <p:cNvSpPr txBox="1"/>
          <p:nvPr/>
        </p:nvSpPr>
        <p:spPr>
          <a:xfrm>
            <a:off x="7327069" y="4561075"/>
            <a:ext cx="60144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[0]</a:t>
            </a:r>
          </a:p>
        </p:txBody>
      </p:sp>
      <p:sp>
        <p:nvSpPr>
          <p:cNvPr id="12" name="TextBox 12"/>
          <p:cNvSpPr txBox="1"/>
          <p:nvPr/>
        </p:nvSpPr>
        <p:spPr>
          <a:xfrm>
            <a:off x="7386454" y="5463883"/>
            <a:ext cx="482670"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3" name="TextBox 13"/>
          <p:cNvSpPr txBox="1"/>
          <p:nvPr/>
        </p:nvSpPr>
        <p:spPr>
          <a:xfrm>
            <a:off x="7335512" y="6362438"/>
            <a:ext cx="59299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[2]</a:t>
            </a:r>
          </a:p>
        </p:txBody>
      </p:sp>
      <p:sp>
        <p:nvSpPr>
          <p:cNvPr id="14" name="TextBox 14"/>
          <p:cNvSpPr txBox="1"/>
          <p:nvPr/>
        </p:nvSpPr>
        <p:spPr>
          <a:xfrm>
            <a:off x="7342624" y="7199166"/>
            <a:ext cx="585885"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[3]</a:t>
            </a:r>
          </a:p>
        </p:txBody>
      </p:sp>
      <p:sp>
        <p:nvSpPr>
          <p:cNvPr id="15" name="TextBox 15"/>
          <p:cNvSpPr txBox="1"/>
          <p:nvPr/>
        </p:nvSpPr>
        <p:spPr>
          <a:xfrm>
            <a:off x="7335512" y="8035894"/>
            <a:ext cx="615238"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[4]</a:t>
            </a:r>
          </a:p>
        </p:txBody>
      </p:sp>
      <p:sp>
        <p:nvSpPr>
          <p:cNvPr id="16" name="TextBox 16"/>
          <p:cNvSpPr txBox="1"/>
          <p:nvPr/>
        </p:nvSpPr>
        <p:spPr>
          <a:xfrm>
            <a:off x="7364411" y="8809000"/>
            <a:ext cx="586339"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[5]</a:t>
            </a:r>
          </a:p>
        </p:txBody>
      </p:sp>
      <p:sp>
        <p:nvSpPr>
          <p:cNvPr id="17" name="TextBox 17"/>
          <p:cNvSpPr txBox="1"/>
          <p:nvPr/>
        </p:nvSpPr>
        <p:spPr>
          <a:xfrm>
            <a:off x="7315042" y="3732709"/>
            <a:ext cx="685077" cy="597843"/>
          </a:xfrm>
          <a:prstGeom prst="rect">
            <a:avLst/>
          </a:prstGeom>
        </p:spPr>
        <p:txBody>
          <a:bodyPr lIns="0" tIns="0" rIns="0" bIns="0" rtlCol="0" anchor="t">
            <a:spAutoFit/>
          </a:bodyPr>
          <a:lstStyle/>
          <a:p>
            <a:pPr algn="ctr">
              <a:lnSpc>
                <a:spcPts val="4903"/>
              </a:lnSpc>
            </a:pPr>
            <a:r>
              <a:rPr lang="en-US" sz="3502">
                <a:solidFill>
                  <a:srgbClr val="000000"/>
                </a:solidFill>
                <a:latin typeface="Alatsi"/>
                <a:ea typeface="Alatsi"/>
                <a:cs typeface="Alatsi"/>
                <a:sym typeface="Alatsi"/>
              </a:rPr>
              <a:t>[-1]</a:t>
            </a:r>
          </a:p>
        </p:txBody>
      </p:sp>
      <p:sp>
        <p:nvSpPr>
          <p:cNvPr id="18" name="TextBox 18"/>
          <p:cNvSpPr txBox="1"/>
          <p:nvPr/>
        </p:nvSpPr>
        <p:spPr>
          <a:xfrm>
            <a:off x="8975118" y="5463883"/>
            <a:ext cx="266714"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b</a:t>
            </a:r>
          </a:p>
        </p:txBody>
      </p:sp>
      <p:sp>
        <p:nvSpPr>
          <p:cNvPr id="19" name="TextBox 19"/>
          <p:cNvSpPr txBox="1"/>
          <p:nvPr/>
        </p:nvSpPr>
        <p:spPr>
          <a:xfrm>
            <a:off x="8990959" y="6276153"/>
            <a:ext cx="213287"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c</a:t>
            </a:r>
          </a:p>
        </p:txBody>
      </p:sp>
      <p:sp>
        <p:nvSpPr>
          <p:cNvPr id="20" name="TextBox 20"/>
          <p:cNvSpPr txBox="1"/>
          <p:nvPr/>
        </p:nvSpPr>
        <p:spPr>
          <a:xfrm>
            <a:off x="8990293" y="7088424"/>
            <a:ext cx="26578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d</a:t>
            </a:r>
          </a:p>
        </p:txBody>
      </p:sp>
      <p:sp>
        <p:nvSpPr>
          <p:cNvPr id="21" name="TextBox 21"/>
          <p:cNvSpPr txBox="1"/>
          <p:nvPr/>
        </p:nvSpPr>
        <p:spPr>
          <a:xfrm>
            <a:off x="513454" y="5757983"/>
            <a:ext cx="4072696" cy="488881"/>
          </a:xfrm>
          <a:prstGeom prst="rect">
            <a:avLst/>
          </a:prstGeom>
        </p:spPr>
        <p:txBody>
          <a:bodyPr lIns="0" tIns="0" rIns="0" bIns="0" rtlCol="0" anchor="t">
            <a:spAutoFit/>
          </a:bodyPr>
          <a:lstStyle/>
          <a:p>
            <a:pPr algn="l">
              <a:lnSpc>
                <a:spcPts val="4028"/>
              </a:lnSpc>
              <a:spcBef>
                <a:spcPct val="0"/>
              </a:spcBef>
            </a:pPr>
            <a:r>
              <a:rPr lang="en-US" sz="2877" b="1">
                <a:solidFill>
                  <a:srgbClr val="5E17EB"/>
                </a:solidFill>
                <a:latin typeface="Open Sans Bold"/>
                <a:ea typeface="Open Sans Bold"/>
                <a:cs typeface="Open Sans Bold"/>
                <a:sym typeface="Open Sans Bold"/>
              </a:rPr>
              <a:t>FrontOfQueuePointer</a:t>
            </a:r>
          </a:p>
        </p:txBody>
      </p:sp>
      <p:sp>
        <p:nvSpPr>
          <p:cNvPr id="22" name="AutoShape 22"/>
          <p:cNvSpPr/>
          <p:nvPr/>
        </p:nvSpPr>
        <p:spPr>
          <a:xfrm flipV="1">
            <a:off x="4586150" y="5815133"/>
            <a:ext cx="2727389" cy="215865"/>
          </a:xfrm>
          <a:prstGeom prst="line">
            <a:avLst/>
          </a:prstGeom>
          <a:ln w="38100" cap="flat">
            <a:solidFill>
              <a:srgbClr val="000000"/>
            </a:solidFill>
            <a:prstDash val="solid"/>
            <a:headEnd type="none" w="sm" len="sm"/>
            <a:tailEnd type="arrow" w="med" len="sm"/>
          </a:ln>
        </p:spPr>
        <p:txBody>
          <a:bodyPr/>
          <a:lstStyle/>
          <a:p>
            <a:endParaRPr lang="en-PH"/>
          </a:p>
        </p:txBody>
      </p:sp>
      <p:sp>
        <p:nvSpPr>
          <p:cNvPr id="23" name="TextBox 23"/>
          <p:cNvSpPr txBox="1"/>
          <p:nvPr/>
        </p:nvSpPr>
        <p:spPr>
          <a:xfrm>
            <a:off x="9000473" y="8002442"/>
            <a:ext cx="245421"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e</a:t>
            </a:r>
          </a:p>
        </p:txBody>
      </p:sp>
      <p:sp>
        <p:nvSpPr>
          <p:cNvPr id="24" name="TextBox 24"/>
          <p:cNvSpPr txBox="1"/>
          <p:nvPr/>
        </p:nvSpPr>
        <p:spPr>
          <a:xfrm>
            <a:off x="530193" y="4974392"/>
            <a:ext cx="4078670" cy="488881"/>
          </a:xfrm>
          <a:prstGeom prst="rect">
            <a:avLst/>
          </a:prstGeom>
        </p:spPr>
        <p:txBody>
          <a:bodyPr lIns="0" tIns="0" rIns="0" bIns="0" rtlCol="0" anchor="t">
            <a:spAutoFit/>
          </a:bodyPr>
          <a:lstStyle/>
          <a:p>
            <a:pPr algn="l">
              <a:lnSpc>
                <a:spcPts val="4028"/>
              </a:lnSpc>
              <a:spcBef>
                <a:spcPct val="0"/>
              </a:spcBef>
            </a:pPr>
            <a:r>
              <a:rPr lang="en-US" sz="2877" b="1">
                <a:solidFill>
                  <a:srgbClr val="FF5722"/>
                </a:solidFill>
                <a:latin typeface="Open Sans Bold"/>
                <a:ea typeface="Open Sans Bold"/>
                <a:cs typeface="Open Sans Bold"/>
                <a:sym typeface="Open Sans Bold"/>
              </a:rPr>
              <a:t>EndOfQueuePointer</a:t>
            </a:r>
          </a:p>
        </p:txBody>
      </p:sp>
      <p:sp>
        <p:nvSpPr>
          <p:cNvPr id="25" name="AutoShape 25"/>
          <p:cNvSpPr/>
          <p:nvPr/>
        </p:nvSpPr>
        <p:spPr>
          <a:xfrm flipV="1">
            <a:off x="4608863" y="4893334"/>
            <a:ext cx="2718206" cy="354073"/>
          </a:xfrm>
          <a:prstGeom prst="line">
            <a:avLst/>
          </a:prstGeom>
          <a:ln w="38100" cap="flat">
            <a:solidFill>
              <a:srgbClr val="000000"/>
            </a:solidFill>
            <a:prstDash val="solid"/>
            <a:headEnd type="none" w="sm" len="sm"/>
            <a:tailEnd type="arrow" w="med" len="sm"/>
          </a:ln>
        </p:spPr>
        <p:txBody>
          <a:bodyPr/>
          <a:lstStyle/>
          <a:p>
            <a:endParaRPr lang="en-PH"/>
          </a:p>
        </p:txBody>
      </p:sp>
      <p:sp>
        <p:nvSpPr>
          <p:cNvPr id="26" name="TextBox 26"/>
          <p:cNvSpPr txBox="1"/>
          <p:nvPr/>
        </p:nvSpPr>
        <p:spPr>
          <a:xfrm>
            <a:off x="9075010" y="8809000"/>
            <a:ext cx="165040"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f</a:t>
            </a:r>
          </a:p>
        </p:txBody>
      </p:sp>
      <p:sp>
        <p:nvSpPr>
          <p:cNvPr id="27" name="TextBox 27"/>
          <p:cNvSpPr txBox="1"/>
          <p:nvPr/>
        </p:nvSpPr>
        <p:spPr>
          <a:xfrm>
            <a:off x="8960572" y="4616112"/>
            <a:ext cx="263883" cy="631295"/>
          </a:xfrm>
          <a:prstGeom prst="rect">
            <a:avLst/>
          </a:prstGeom>
        </p:spPr>
        <p:txBody>
          <a:bodyPr lIns="0" tIns="0" rIns="0" bIns="0" rtlCol="0" anchor="t">
            <a:spAutoFit/>
          </a:bodyPr>
          <a:lstStyle/>
          <a:p>
            <a:pPr algn="ctr">
              <a:lnSpc>
                <a:spcPts val="5212"/>
              </a:lnSpc>
            </a:pPr>
            <a:r>
              <a:rPr lang="en-US" sz="3723">
                <a:solidFill>
                  <a:srgbClr val="000000"/>
                </a:solidFill>
                <a:latin typeface="Alatsi"/>
                <a:ea typeface="Alatsi"/>
                <a:cs typeface="Alatsi"/>
                <a:sym typeface="Alatsi"/>
              </a:rPr>
              <a:t>g</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8" name="TextBox 8"/>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Definition</a:t>
            </a:r>
          </a:p>
        </p:txBody>
      </p:sp>
      <p:sp>
        <p:nvSpPr>
          <p:cNvPr id="9" name="TextBox 9"/>
          <p:cNvSpPr txBox="1"/>
          <p:nvPr/>
        </p:nvSpPr>
        <p:spPr>
          <a:xfrm>
            <a:off x="384809" y="2702102"/>
            <a:ext cx="16857254"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An </a:t>
            </a:r>
            <a:r>
              <a:rPr lang="en-US" sz="3000" b="1">
                <a:solidFill>
                  <a:srgbClr val="000000"/>
                </a:solidFill>
                <a:latin typeface="Open Sans Bold"/>
                <a:ea typeface="Open Sans Bold"/>
                <a:cs typeface="Open Sans Bold"/>
                <a:sym typeface="Open Sans Bold"/>
              </a:rPr>
              <a:t>abstract data type (ADT)</a:t>
            </a:r>
            <a:r>
              <a:rPr lang="en-US" sz="3000">
                <a:solidFill>
                  <a:srgbClr val="000000"/>
                </a:solidFill>
                <a:latin typeface="Open Sans"/>
                <a:ea typeface="Open Sans"/>
                <a:cs typeface="Open Sans"/>
                <a:sym typeface="Open Sans"/>
              </a:rPr>
              <a:t> is a theoretical model defining a data structure's behavior and operations independently of its implementation details.</a:t>
            </a:r>
          </a:p>
        </p:txBody>
      </p:sp>
      <p:grpSp>
        <p:nvGrpSpPr>
          <p:cNvPr id="10" name="Group 10"/>
          <p:cNvGrpSpPr/>
          <p:nvPr/>
        </p:nvGrpSpPr>
        <p:grpSpPr>
          <a:xfrm>
            <a:off x="899906" y="4487932"/>
            <a:ext cx="3612638" cy="2775582"/>
            <a:chOff x="0" y="0"/>
            <a:chExt cx="951477" cy="731018"/>
          </a:xfrm>
        </p:grpSpPr>
        <p:sp>
          <p:nvSpPr>
            <p:cNvPr id="11" name="Freeform 11"/>
            <p:cNvSpPr/>
            <p:nvPr/>
          </p:nvSpPr>
          <p:spPr>
            <a:xfrm>
              <a:off x="0" y="0"/>
              <a:ext cx="951477" cy="731018"/>
            </a:xfrm>
            <a:custGeom>
              <a:avLst/>
              <a:gdLst/>
              <a:ahLst/>
              <a:cxnLst/>
              <a:rect l="l" t="t" r="r" b="b"/>
              <a:pathLst>
                <a:path w="951477" h="731018">
                  <a:moveTo>
                    <a:pt x="109294" y="0"/>
                  </a:moveTo>
                  <a:lnTo>
                    <a:pt x="842183" y="0"/>
                  </a:lnTo>
                  <a:cubicBezTo>
                    <a:pt x="902544" y="0"/>
                    <a:pt x="951477" y="48932"/>
                    <a:pt x="951477" y="109294"/>
                  </a:cubicBezTo>
                  <a:lnTo>
                    <a:pt x="951477" y="621724"/>
                  </a:lnTo>
                  <a:cubicBezTo>
                    <a:pt x="951477" y="682085"/>
                    <a:pt x="902544" y="731018"/>
                    <a:pt x="842183" y="731018"/>
                  </a:cubicBezTo>
                  <a:lnTo>
                    <a:pt x="109294" y="731018"/>
                  </a:lnTo>
                  <a:cubicBezTo>
                    <a:pt x="48932" y="731018"/>
                    <a:pt x="0" y="682085"/>
                    <a:pt x="0" y="621724"/>
                  </a:cubicBezTo>
                  <a:lnTo>
                    <a:pt x="0" y="109294"/>
                  </a:lnTo>
                  <a:cubicBezTo>
                    <a:pt x="0" y="48932"/>
                    <a:pt x="48932" y="0"/>
                    <a:pt x="109294" y="0"/>
                  </a:cubicBezTo>
                  <a:close/>
                </a:path>
              </a:pathLst>
            </a:custGeom>
            <a:solidFill>
              <a:srgbClr val="FF1495">
                <a:alpha val="19608"/>
              </a:srgbClr>
            </a:solidFill>
          </p:spPr>
          <p:txBody>
            <a:bodyPr/>
            <a:lstStyle/>
            <a:p>
              <a:endParaRPr lang="en-PH"/>
            </a:p>
          </p:txBody>
        </p:sp>
        <p:sp>
          <p:nvSpPr>
            <p:cNvPr id="12" name="TextBox 12"/>
            <p:cNvSpPr txBox="1"/>
            <p:nvPr/>
          </p:nvSpPr>
          <p:spPr>
            <a:xfrm>
              <a:off x="0" y="-28575"/>
              <a:ext cx="951477" cy="759593"/>
            </a:xfrm>
            <a:prstGeom prst="rect">
              <a:avLst/>
            </a:prstGeom>
          </p:spPr>
          <p:txBody>
            <a:bodyPr lIns="50800" tIns="50800" rIns="50800" bIns="50800" rtlCol="0" anchor="ctr"/>
            <a:lstStyle/>
            <a:p>
              <a:pPr algn="ctr">
                <a:lnSpc>
                  <a:spcPts val="2595"/>
                </a:lnSpc>
              </a:pPr>
              <a:endParaRPr/>
            </a:p>
          </p:txBody>
        </p:sp>
      </p:grpSp>
      <p:sp>
        <p:nvSpPr>
          <p:cNvPr id="13" name="TextBox 13"/>
          <p:cNvSpPr txBox="1"/>
          <p:nvPr/>
        </p:nvSpPr>
        <p:spPr>
          <a:xfrm>
            <a:off x="1649671" y="5447098"/>
            <a:ext cx="2113108" cy="657225"/>
          </a:xfrm>
          <a:prstGeom prst="rect">
            <a:avLst/>
          </a:prstGeom>
        </p:spPr>
        <p:txBody>
          <a:bodyPr lIns="0" tIns="0" rIns="0" bIns="0" rtlCol="0" anchor="t">
            <a:spAutoFit/>
          </a:bodyPr>
          <a:lstStyle/>
          <a:p>
            <a:pPr algn="ctr">
              <a:lnSpc>
                <a:spcPts val="5400"/>
              </a:lnSpc>
            </a:pPr>
            <a:r>
              <a:rPr lang="en-US" sz="3000">
                <a:solidFill>
                  <a:srgbClr val="FFFFFF">
                    <a:alpha val="19608"/>
                  </a:srgbClr>
                </a:solidFill>
                <a:latin typeface="Poppins"/>
                <a:ea typeface="Poppins"/>
                <a:cs typeface="Poppins"/>
                <a:sym typeface="Poppins"/>
              </a:rPr>
              <a:t>Stacks</a:t>
            </a:r>
          </a:p>
        </p:txBody>
      </p:sp>
      <p:grpSp>
        <p:nvGrpSpPr>
          <p:cNvPr id="14" name="Group 14"/>
          <p:cNvGrpSpPr/>
          <p:nvPr/>
        </p:nvGrpSpPr>
        <p:grpSpPr>
          <a:xfrm>
            <a:off x="7194787" y="4487932"/>
            <a:ext cx="3612638" cy="2775582"/>
            <a:chOff x="0" y="0"/>
            <a:chExt cx="951477" cy="731018"/>
          </a:xfrm>
        </p:grpSpPr>
        <p:sp>
          <p:nvSpPr>
            <p:cNvPr id="15" name="Freeform 15"/>
            <p:cNvSpPr/>
            <p:nvPr/>
          </p:nvSpPr>
          <p:spPr>
            <a:xfrm>
              <a:off x="0" y="0"/>
              <a:ext cx="951477" cy="731018"/>
            </a:xfrm>
            <a:custGeom>
              <a:avLst/>
              <a:gdLst/>
              <a:ahLst/>
              <a:cxnLst/>
              <a:rect l="l" t="t" r="r" b="b"/>
              <a:pathLst>
                <a:path w="951477" h="731018">
                  <a:moveTo>
                    <a:pt x="109294" y="0"/>
                  </a:moveTo>
                  <a:lnTo>
                    <a:pt x="842183" y="0"/>
                  </a:lnTo>
                  <a:cubicBezTo>
                    <a:pt x="902544" y="0"/>
                    <a:pt x="951477" y="48932"/>
                    <a:pt x="951477" y="109294"/>
                  </a:cubicBezTo>
                  <a:lnTo>
                    <a:pt x="951477" y="621724"/>
                  </a:lnTo>
                  <a:cubicBezTo>
                    <a:pt x="951477" y="682085"/>
                    <a:pt x="902544" y="731018"/>
                    <a:pt x="842183" y="731018"/>
                  </a:cubicBezTo>
                  <a:lnTo>
                    <a:pt x="109294" y="731018"/>
                  </a:lnTo>
                  <a:cubicBezTo>
                    <a:pt x="48932" y="731018"/>
                    <a:pt x="0" y="682085"/>
                    <a:pt x="0" y="621724"/>
                  </a:cubicBezTo>
                  <a:lnTo>
                    <a:pt x="0" y="109294"/>
                  </a:lnTo>
                  <a:cubicBezTo>
                    <a:pt x="0" y="48932"/>
                    <a:pt x="48932" y="0"/>
                    <a:pt x="109294" y="0"/>
                  </a:cubicBezTo>
                  <a:close/>
                </a:path>
              </a:pathLst>
            </a:custGeom>
            <a:solidFill>
              <a:srgbClr val="FF1495">
                <a:alpha val="19608"/>
              </a:srgbClr>
            </a:solidFill>
          </p:spPr>
          <p:txBody>
            <a:bodyPr/>
            <a:lstStyle/>
            <a:p>
              <a:endParaRPr lang="en-PH"/>
            </a:p>
          </p:txBody>
        </p:sp>
        <p:sp>
          <p:nvSpPr>
            <p:cNvPr id="16" name="TextBox 16"/>
            <p:cNvSpPr txBox="1"/>
            <p:nvPr/>
          </p:nvSpPr>
          <p:spPr>
            <a:xfrm>
              <a:off x="0" y="-28575"/>
              <a:ext cx="951477" cy="759593"/>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7944552" y="5447098"/>
            <a:ext cx="2113108" cy="657225"/>
          </a:xfrm>
          <a:prstGeom prst="rect">
            <a:avLst/>
          </a:prstGeom>
        </p:spPr>
        <p:txBody>
          <a:bodyPr lIns="0" tIns="0" rIns="0" bIns="0" rtlCol="0" anchor="t">
            <a:spAutoFit/>
          </a:bodyPr>
          <a:lstStyle/>
          <a:p>
            <a:pPr algn="ctr">
              <a:lnSpc>
                <a:spcPts val="5400"/>
              </a:lnSpc>
            </a:pPr>
            <a:r>
              <a:rPr lang="en-US" sz="3000">
                <a:solidFill>
                  <a:srgbClr val="FFFFFF">
                    <a:alpha val="19608"/>
                  </a:srgbClr>
                </a:solidFill>
                <a:latin typeface="Poppins"/>
                <a:ea typeface="Poppins"/>
                <a:cs typeface="Poppins"/>
                <a:sym typeface="Poppins"/>
              </a:rPr>
              <a:t>Queues</a:t>
            </a:r>
          </a:p>
        </p:txBody>
      </p:sp>
      <p:grpSp>
        <p:nvGrpSpPr>
          <p:cNvPr id="18" name="Group 18"/>
          <p:cNvGrpSpPr/>
          <p:nvPr/>
        </p:nvGrpSpPr>
        <p:grpSpPr>
          <a:xfrm>
            <a:off x="13493475" y="4487932"/>
            <a:ext cx="3612638" cy="2775582"/>
            <a:chOff x="0" y="0"/>
            <a:chExt cx="951477" cy="731018"/>
          </a:xfrm>
        </p:grpSpPr>
        <p:sp>
          <p:nvSpPr>
            <p:cNvPr id="19" name="Freeform 19"/>
            <p:cNvSpPr/>
            <p:nvPr/>
          </p:nvSpPr>
          <p:spPr>
            <a:xfrm>
              <a:off x="0" y="0"/>
              <a:ext cx="951477" cy="731018"/>
            </a:xfrm>
            <a:custGeom>
              <a:avLst/>
              <a:gdLst/>
              <a:ahLst/>
              <a:cxnLst/>
              <a:rect l="l" t="t" r="r" b="b"/>
              <a:pathLst>
                <a:path w="951477" h="731018">
                  <a:moveTo>
                    <a:pt x="109294" y="0"/>
                  </a:moveTo>
                  <a:lnTo>
                    <a:pt x="842183" y="0"/>
                  </a:lnTo>
                  <a:cubicBezTo>
                    <a:pt x="902544" y="0"/>
                    <a:pt x="951477" y="48932"/>
                    <a:pt x="951477" y="109294"/>
                  </a:cubicBezTo>
                  <a:lnTo>
                    <a:pt x="951477" y="621724"/>
                  </a:lnTo>
                  <a:cubicBezTo>
                    <a:pt x="951477" y="682085"/>
                    <a:pt x="902544" y="731018"/>
                    <a:pt x="842183" y="731018"/>
                  </a:cubicBezTo>
                  <a:lnTo>
                    <a:pt x="109294" y="731018"/>
                  </a:lnTo>
                  <a:cubicBezTo>
                    <a:pt x="48932" y="731018"/>
                    <a:pt x="0" y="682085"/>
                    <a:pt x="0" y="621724"/>
                  </a:cubicBezTo>
                  <a:lnTo>
                    <a:pt x="0" y="109294"/>
                  </a:lnTo>
                  <a:cubicBezTo>
                    <a:pt x="0" y="48932"/>
                    <a:pt x="48932" y="0"/>
                    <a:pt x="109294" y="0"/>
                  </a:cubicBezTo>
                  <a:close/>
                </a:path>
              </a:pathLst>
            </a:custGeom>
            <a:solidFill>
              <a:srgbClr val="FF1495"/>
            </a:solidFill>
          </p:spPr>
          <p:txBody>
            <a:bodyPr/>
            <a:lstStyle/>
            <a:p>
              <a:endParaRPr lang="en-PH"/>
            </a:p>
          </p:txBody>
        </p:sp>
        <p:sp>
          <p:nvSpPr>
            <p:cNvPr id="20" name="TextBox 20"/>
            <p:cNvSpPr txBox="1"/>
            <p:nvPr/>
          </p:nvSpPr>
          <p:spPr>
            <a:xfrm>
              <a:off x="0" y="-28575"/>
              <a:ext cx="951477" cy="759593"/>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14243240" y="5447098"/>
            <a:ext cx="2113108"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Linked List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2606738" y="5763325"/>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7332457" y="5763325"/>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2062910" y="5763325"/>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0510335" y="6220368"/>
            <a:ext cx="1431640"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1" name="AutoShape 11"/>
          <p:cNvSpPr/>
          <p:nvPr/>
        </p:nvSpPr>
        <p:spPr>
          <a:xfrm>
            <a:off x="5671960" y="6239418"/>
            <a:ext cx="1431640"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2" name="Freeform 12"/>
          <p:cNvSpPr/>
          <p:nvPr/>
        </p:nvSpPr>
        <p:spPr>
          <a:xfrm rot="-5400000">
            <a:off x="3664101" y="5872255"/>
            <a:ext cx="462096" cy="2281957"/>
          </a:xfrm>
          <a:custGeom>
            <a:avLst/>
            <a:gdLst/>
            <a:ahLst/>
            <a:cxnLst/>
            <a:rect l="l" t="t" r="r" b="b"/>
            <a:pathLst>
              <a:path w="462096" h="2281957">
                <a:moveTo>
                  <a:pt x="0" y="0"/>
                </a:moveTo>
                <a:lnTo>
                  <a:pt x="462096" y="0"/>
                </a:lnTo>
                <a:lnTo>
                  <a:pt x="462096" y="2281957"/>
                </a:lnTo>
                <a:lnTo>
                  <a:pt x="0" y="22819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3" name="TextBox 13"/>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4" name="TextBox 14"/>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a:t>
            </a:r>
          </a:p>
        </p:txBody>
      </p:sp>
      <p:sp>
        <p:nvSpPr>
          <p:cNvPr id="15" name="TextBox 15"/>
          <p:cNvSpPr txBox="1"/>
          <p:nvPr/>
        </p:nvSpPr>
        <p:spPr>
          <a:xfrm>
            <a:off x="384809" y="2702102"/>
            <a:ext cx="17420271" cy="101231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A linked list is a linear data structure where elements, known as </a:t>
            </a:r>
            <a:r>
              <a:rPr lang="en-US" sz="2894" b="1">
                <a:solidFill>
                  <a:srgbClr val="000000"/>
                </a:solidFill>
                <a:latin typeface="Open Sans Bold"/>
                <a:ea typeface="Open Sans Bold"/>
                <a:cs typeface="Open Sans Bold"/>
                <a:sym typeface="Open Sans Bold"/>
              </a:rPr>
              <a:t>nodes</a:t>
            </a:r>
            <a:r>
              <a:rPr lang="en-US" sz="2894">
                <a:solidFill>
                  <a:srgbClr val="000000"/>
                </a:solidFill>
                <a:latin typeface="Open Sans"/>
                <a:ea typeface="Open Sans"/>
                <a:cs typeface="Open Sans"/>
                <a:sym typeface="Open Sans"/>
              </a:rPr>
              <a:t>, are connected via </a:t>
            </a:r>
            <a:r>
              <a:rPr lang="en-US" sz="2894" b="1">
                <a:solidFill>
                  <a:srgbClr val="000000"/>
                </a:solidFill>
                <a:latin typeface="Open Sans Bold"/>
                <a:ea typeface="Open Sans Bold"/>
                <a:cs typeface="Open Sans Bold"/>
                <a:sym typeface="Open Sans Bold"/>
              </a:rPr>
              <a:t>pointers</a:t>
            </a:r>
            <a:r>
              <a:rPr lang="en-US" sz="2894">
                <a:solidFill>
                  <a:srgbClr val="000000"/>
                </a:solidFill>
                <a:latin typeface="Open Sans"/>
                <a:ea typeface="Open Sans"/>
                <a:cs typeface="Open Sans"/>
                <a:sym typeface="Open Sans"/>
              </a:rPr>
              <a:t>, each node containing data and a </a:t>
            </a:r>
            <a:r>
              <a:rPr lang="en-US" sz="2894" b="1">
                <a:solidFill>
                  <a:srgbClr val="000000"/>
                </a:solidFill>
                <a:latin typeface="Open Sans Bold"/>
                <a:ea typeface="Open Sans Bold"/>
                <a:cs typeface="Open Sans Bold"/>
                <a:sym typeface="Open Sans Bold"/>
              </a:rPr>
              <a:t>reference</a:t>
            </a:r>
            <a:r>
              <a:rPr lang="en-US" sz="2894">
                <a:solidFill>
                  <a:srgbClr val="000000"/>
                </a:solidFill>
                <a:latin typeface="Open Sans"/>
                <a:ea typeface="Open Sans"/>
                <a:cs typeface="Open Sans"/>
                <a:sym typeface="Open Sans"/>
              </a:rPr>
              <a:t> to the next node in the sequence.</a:t>
            </a:r>
          </a:p>
        </p:txBody>
      </p:sp>
      <p:sp>
        <p:nvSpPr>
          <p:cNvPr id="16" name="TextBox 16"/>
          <p:cNvSpPr txBox="1"/>
          <p:nvPr/>
        </p:nvSpPr>
        <p:spPr>
          <a:xfrm>
            <a:off x="3950283" y="5200320"/>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17" name="TextBox 17"/>
          <p:cNvSpPr txBox="1"/>
          <p:nvPr/>
        </p:nvSpPr>
        <p:spPr>
          <a:xfrm>
            <a:off x="8676002" y="5200320"/>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18" name="TextBox 18"/>
          <p:cNvSpPr txBox="1"/>
          <p:nvPr/>
        </p:nvSpPr>
        <p:spPr>
          <a:xfrm>
            <a:off x="13406454" y="5200320"/>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19" name="Freeform 19"/>
          <p:cNvSpPr/>
          <p:nvPr/>
        </p:nvSpPr>
        <p:spPr>
          <a:xfrm rot="-5400000">
            <a:off x="5754734" y="6390356"/>
            <a:ext cx="231048" cy="1140979"/>
          </a:xfrm>
          <a:custGeom>
            <a:avLst/>
            <a:gdLst/>
            <a:ahLst/>
            <a:cxnLst/>
            <a:rect l="l" t="t" r="r" b="b"/>
            <a:pathLst>
              <a:path w="231048" h="1140979">
                <a:moveTo>
                  <a:pt x="0" y="0"/>
                </a:moveTo>
                <a:lnTo>
                  <a:pt x="231048" y="0"/>
                </a:lnTo>
                <a:lnTo>
                  <a:pt x="231048" y="1140979"/>
                </a:lnTo>
                <a:lnTo>
                  <a:pt x="0" y="11409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0" name="TextBox 20"/>
          <p:cNvSpPr txBox="1"/>
          <p:nvPr/>
        </p:nvSpPr>
        <p:spPr>
          <a:xfrm>
            <a:off x="3392580" y="7291906"/>
            <a:ext cx="1005139" cy="448086"/>
          </a:xfrm>
          <a:prstGeom prst="rect">
            <a:avLst/>
          </a:prstGeom>
        </p:spPr>
        <p:txBody>
          <a:bodyPr lIns="0" tIns="0" rIns="0" bIns="0" rtlCol="0" anchor="t">
            <a:spAutoFit/>
          </a:bodyPr>
          <a:lstStyle/>
          <a:p>
            <a:pPr algn="ctr">
              <a:lnSpc>
                <a:spcPts val="3652"/>
              </a:lnSpc>
              <a:spcBef>
                <a:spcPct val="0"/>
              </a:spcBef>
            </a:pPr>
            <a:r>
              <a:rPr lang="en-US" sz="2608" b="1" i="1">
                <a:solidFill>
                  <a:srgbClr val="000000"/>
                </a:solidFill>
                <a:latin typeface="Open Sans Bold Italics"/>
                <a:ea typeface="Open Sans Bold Italics"/>
                <a:cs typeface="Open Sans Bold Italics"/>
                <a:sym typeface="Open Sans Bold Italics"/>
              </a:rPr>
              <a:t>Data</a:t>
            </a:r>
          </a:p>
        </p:txBody>
      </p:sp>
      <p:sp>
        <p:nvSpPr>
          <p:cNvPr id="21" name="TextBox 21"/>
          <p:cNvSpPr txBox="1"/>
          <p:nvPr/>
        </p:nvSpPr>
        <p:spPr>
          <a:xfrm>
            <a:off x="5103241" y="7187131"/>
            <a:ext cx="1714047" cy="1362486"/>
          </a:xfrm>
          <a:prstGeom prst="rect">
            <a:avLst/>
          </a:prstGeom>
        </p:spPr>
        <p:txBody>
          <a:bodyPr lIns="0" tIns="0" rIns="0" bIns="0" rtlCol="0" anchor="t">
            <a:spAutoFit/>
          </a:bodyPr>
          <a:lstStyle/>
          <a:p>
            <a:pPr algn="ctr">
              <a:lnSpc>
                <a:spcPts val="3652"/>
              </a:lnSpc>
              <a:spcBef>
                <a:spcPct val="0"/>
              </a:spcBef>
            </a:pPr>
            <a:r>
              <a:rPr lang="en-US" sz="2608" b="1" i="1">
                <a:solidFill>
                  <a:srgbClr val="000000"/>
                </a:solidFill>
                <a:latin typeface="Open Sans Bold Italics"/>
                <a:ea typeface="Open Sans Bold Italics"/>
                <a:cs typeface="Open Sans Bold Italics"/>
                <a:sym typeface="Open Sans Bold Italics"/>
              </a:rPr>
              <a:t>Reference to the next node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4095152" y="5763325"/>
          <a:ext cx="3692228" cy="914085"/>
        </p:xfrm>
        <a:graphic>
          <a:graphicData uri="http://schemas.openxmlformats.org/drawingml/2006/table">
            <a:tbl>
              <a:tblPr/>
              <a:tblGrid>
                <a:gridCol w="2711492">
                  <a:extLst>
                    <a:ext uri="{9D8B030D-6E8A-4147-A177-3AD203B41FA5}">
                      <a16:colId xmlns:a16="http://schemas.microsoft.com/office/drawing/2014/main" val="20000"/>
                    </a:ext>
                  </a:extLst>
                </a:gridCol>
                <a:gridCol w="980736">
                  <a:extLst>
                    <a:ext uri="{9D8B030D-6E8A-4147-A177-3AD203B41FA5}">
                      <a16:colId xmlns:a16="http://schemas.microsoft.com/office/drawing/2014/main" val="20001"/>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8820871" y="5763325"/>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3551324" y="5763325"/>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1998749" y="6220368"/>
            <a:ext cx="1431640"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1" name="AutoShape 11"/>
          <p:cNvSpPr/>
          <p:nvPr/>
        </p:nvSpPr>
        <p:spPr>
          <a:xfrm>
            <a:off x="7160374" y="6239418"/>
            <a:ext cx="1431640"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2" name="Freeform 12"/>
          <p:cNvSpPr/>
          <p:nvPr/>
        </p:nvSpPr>
        <p:spPr>
          <a:xfrm rot="-5400000">
            <a:off x="16675041" y="6500363"/>
            <a:ext cx="196777" cy="971740"/>
          </a:xfrm>
          <a:custGeom>
            <a:avLst/>
            <a:gdLst/>
            <a:ahLst/>
            <a:cxnLst/>
            <a:rect l="l" t="t" r="r" b="b"/>
            <a:pathLst>
              <a:path w="196777" h="971740">
                <a:moveTo>
                  <a:pt x="0" y="0"/>
                </a:moveTo>
                <a:lnTo>
                  <a:pt x="196778" y="0"/>
                </a:lnTo>
                <a:lnTo>
                  <a:pt x="196778" y="971740"/>
                </a:lnTo>
                <a:lnTo>
                  <a:pt x="0" y="9717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aphicFrame>
        <p:nvGraphicFramePr>
          <p:cNvPr id="13" name="Table 13"/>
          <p:cNvGraphicFramePr>
            <a:graphicFrameLocks noGrp="1"/>
          </p:cNvGraphicFramePr>
          <p:nvPr/>
        </p:nvGraphicFramePr>
        <p:xfrm>
          <a:off x="1742741" y="5782375"/>
          <a:ext cx="916944" cy="914085"/>
        </p:xfrm>
        <a:graphic>
          <a:graphicData uri="http://schemas.openxmlformats.org/drawingml/2006/table">
            <a:tbl>
              <a:tblPr/>
              <a:tblGrid>
                <a:gridCol w="916944">
                  <a:extLst>
                    <a:ext uri="{9D8B030D-6E8A-4147-A177-3AD203B41FA5}">
                      <a16:colId xmlns:a16="http://schemas.microsoft.com/office/drawing/2014/main" val="20000"/>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4" name="AutoShape 14"/>
          <p:cNvSpPr/>
          <p:nvPr/>
        </p:nvSpPr>
        <p:spPr>
          <a:xfrm>
            <a:off x="3106582" y="6239418"/>
            <a:ext cx="1431640"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5" name="Freeform 15"/>
          <p:cNvSpPr/>
          <p:nvPr/>
        </p:nvSpPr>
        <p:spPr>
          <a:xfrm rot="-5400000">
            <a:off x="2394234" y="6346270"/>
            <a:ext cx="231048" cy="1140979"/>
          </a:xfrm>
          <a:custGeom>
            <a:avLst/>
            <a:gdLst/>
            <a:ahLst/>
            <a:cxnLst/>
            <a:rect l="l" t="t" r="r" b="b"/>
            <a:pathLst>
              <a:path w="231048" h="1140979">
                <a:moveTo>
                  <a:pt x="0" y="0"/>
                </a:moveTo>
                <a:lnTo>
                  <a:pt x="231048" y="0"/>
                </a:lnTo>
                <a:lnTo>
                  <a:pt x="231048" y="1140978"/>
                </a:lnTo>
                <a:lnTo>
                  <a:pt x="0" y="11409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16" name="Group 16"/>
          <p:cNvGrpSpPr/>
          <p:nvPr/>
        </p:nvGrpSpPr>
        <p:grpSpPr>
          <a:xfrm>
            <a:off x="513454" y="8082057"/>
            <a:ext cx="4456657" cy="1254441"/>
            <a:chOff x="0" y="0"/>
            <a:chExt cx="1173770" cy="330388"/>
          </a:xfrm>
        </p:grpSpPr>
        <p:sp>
          <p:nvSpPr>
            <p:cNvPr id="17" name="Freeform 17"/>
            <p:cNvSpPr/>
            <p:nvPr/>
          </p:nvSpPr>
          <p:spPr>
            <a:xfrm>
              <a:off x="0" y="0"/>
              <a:ext cx="1173770" cy="330388"/>
            </a:xfrm>
            <a:custGeom>
              <a:avLst/>
              <a:gdLst/>
              <a:ahLst/>
              <a:cxnLst/>
              <a:rect l="l" t="t" r="r" b="b"/>
              <a:pathLst>
                <a:path w="1173770" h="330388">
                  <a:moveTo>
                    <a:pt x="88595" y="0"/>
                  </a:moveTo>
                  <a:lnTo>
                    <a:pt x="1085175" y="0"/>
                  </a:lnTo>
                  <a:cubicBezTo>
                    <a:pt x="1108671" y="0"/>
                    <a:pt x="1131206" y="9334"/>
                    <a:pt x="1147821" y="25949"/>
                  </a:cubicBezTo>
                  <a:cubicBezTo>
                    <a:pt x="1164436" y="42564"/>
                    <a:pt x="1173770" y="65098"/>
                    <a:pt x="1173770" y="88595"/>
                  </a:cubicBezTo>
                  <a:lnTo>
                    <a:pt x="1173770" y="241793"/>
                  </a:lnTo>
                  <a:cubicBezTo>
                    <a:pt x="1173770" y="265290"/>
                    <a:pt x="1164436" y="287824"/>
                    <a:pt x="1147821" y="304439"/>
                  </a:cubicBezTo>
                  <a:cubicBezTo>
                    <a:pt x="1131206" y="321054"/>
                    <a:pt x="1108671" y="330388"/>
                    <a:pt x="1085175" y="330388"/>
                  </a:cubicBezTo>
                  <a:lnTo>
                    <a:pt x="88595" y="330388"/>
                  </a:lnTo>
                  <a:cubicBezTo>
                    <a:pt x="65098" y="330388"/>
                    <a:pt x="42564" y="321054"/>
                    <a:pt x="25949" y="304439"/>
                  </a:cubicBezTo>
                  <a:cubicBezTo>
                    <a:pt x="9334" y="287824"/>
                    <a:pt x="0" y="265290"/>
                    <a:pt x="0" y="241793"/>
                  </a:cubicBezTo>
                  <a:lnTo>
                    <a:pt x="0" y="88595"/>
                  </a:lnTo>
                  <a:cubicBezTo>
                    <a:pt x="0" y="65098"/>
                    <a:pt x="9334" y="42564"/>
                    <a:pt x="25949" y="25949"/>
                  </a:cubicBezTo>
                  <a:cubicBezTo>
                    <a:pt x="42564" y="9334"/>
                    <a:pt x="65098" y="0"/>
                    <a:pt x="88595" y="0"/>
                  </a:cubicBezTo>
                  <a:close/>
                </a:path>
              </a:pathLst>
            </a:custGeom>
            <a:solidFill>
              <a:srgbClr val="AFFFF2"/>
            </a:solidFill>
          </p:spPr>
          <p:txBody>
            <a:bodyPr/>
            <a:lstStyle/>
            <a:p>
              <a:endParaRPr lang="en-PH"/>
            </a:p>
          </p:txBody>
        </p:sp>
        <p:sp>
          <p:nvSpPr>
            <p:cNvPr id="18" name="TextBox 18"/>
            <p:cNvSpPr txBox="1"/>
            <p:nvPr/>
          </p:nvSpPr>
          <p:spPr>
            <a:xfrm>
              <a:off x="0" y="-28575"/>
              <a:ext cx="1173770" cy="358963"/>
            </a:xfrm>
            <a:prstGeom prst="rect">
              <a:avLst/>
            </a:prstGeom>
          </p:spPr>
          <p:txBody>
            <a:bodyPr lIns="50800" tIns="50800" rIns="50800" bIns="50800" rtlCol="0" anchor="ctr"/>
            <a:lstStyle/>
            <a:p>
              <a:pPr algn="ctr">
                <a:lnSpc>
                  <a:spcPts val="2595"/>
                </a:lnSpc>
              </a:pPr>
              <a:endParaRPr/>
            </a:p>
          </p:txBody>
        </p:sp>
      </p:grpSp>
      <p:grpSp>
        <p:nvGrpSpPr>
          <p:cNvPr id="19" name="Group 19"/>
          <p:cNvGrpSpPr/>
          <p:nvPr/>
        </p:nvGrpSpPr>
        <p:grpSpPr>
          <a:xfrm>
            <a:off x="13671679" y="8196357"/>
            <a:ext cx="4456657" cy="923617"/>
            <a:chOff x="0" y="0"/>
            <a:chExt cx="1173770" cy="243257"/>
          </a:xfrm>
        </p:grpSpPr>
        <p:sp>
          <p:nvSpPr>
            <p:cNvPr id="20" name="Freeform 20"/>
            <p:cNvSpPr/>
            <p:nvPr/>
          </p:nvSpPr>
          <p:spPr>
            <a:xfrm>
              <a:off x="0" y="0"/>
              <a:ext cx="1173770" cy="243257"/>
            </a:xfrm>
            <a:custGeom>
              <a:avLst/>
              <a:gdLst/>
              <a:ahLst/>
              <a:cxnLst/>
              <a:rect l="l" t="t" r="r" b="b"/>
              <a:pathLst>
                <a:path w="1173770" h="243257">
                  <a:moveTo>
                    <a:pt x="88595" y="0"/>
                  </a:moveTo>
                  <a:lnTo>
                    <a:pt x="1085175" y="0"/>
                  </a:lnTo>
                  <a:cubicBezTo>
                    <a:pt x="1108671" y="0"/>
                    <a:pt x="1131206" y="9334"/>
                    <a:pt x="1147821" y="25949"/>
                  </a:cubicBezTo>
                  <a:cubicBezTo>
                    <a:pt x="1164436" y="42564"/>
                    <a:pt x="1173770" y="65098"/>
                    <a:pt x="1173770" y="88595"/>
                  </a:cubicBezTo>
                  <a:lnTo>
                    <a:pt x="1173770" y="154662"/>
                  </a:lnTo>
                  <a:cubicBezTo>
                    <a:pt x="1173770" y="178159"/>
                    <a:pt x="1164436" y="200693"/>
                    <a:pt x="1147821" y="217308"/>
                  </a:cubicBezTo>
                  <a:cubicBezTo>
                    <a:pt x="1131206" y="233923"/>
                    <a:pt x="1108671" y="243257"/>
                    <a:pt x="1085175" y="243257"/>
                  </a:cubicBezTo>
                  <a:lnTo>
                    <a:pt x="88595" y="243257"/>
                  </a:lnTo>
                  <a:cubicBezTo>
                    <a:pt x="65098" y="243257"/>
                    <a:pt x="42564" y="233923"/>
                    <a:pt x="25949" y="217308"/>
                  </a:cubicBezTo>
                  <a:cubicBezTo>
                    <a:pt x="9334" y="200693"/>
                    <a:pt x="0" y="178159"/>
                    <a:pt x="0" y="154662"/>
                  </a:cubicBezTo>
                  <a:lnTo>
                    <a:pt x="0" y="88595"/>
                  </a:lnTo>
                  <a:cubicBezTo>
                    <a:pt x="0" y="65098"/>
                    <a:pt x="9334" y="42564"/>
                    <a:pt x="25949" y="25949"/>
                  </a:cubicBezTo>
                  <a:cubicBezTo>
                    <a:pt x="42564" y="9334"/>
                    <a:pt x="65098" y="0"/>
                    <a:pt x="88595" y="0"/>
                  </a:cubicBezTo>
                  <a:close/>
                </a:path>
              </a:pathLst>
            </a:custGeom>
            <a:solidFill>
              <a:srgbClr val="AFFFF2"/>
            </a:solidFill>
          </p:spPr>
          <p:txBody>
            <a:bodyPr/>
            <a:lstStyle/>
            <a:p>
              <a:endParaRPr lang="en-PH"/>
            </a:p>
          </p:txBody>
        </p:sp>
        <p:sp>
          <p:nvSpPr>
            <p:cNvPr id="21" name="TextBox 21"/>
            <p:cNvSpPr txBox="1"/>
            <p:nvPr/>
          </p:nvSpPr>
          <p:spPr>
            <a:xfrm>
              <a:off x="0" y="-28575"/>
              <a:ext cx="1173770" cy="271832"/>
            </a:xfrm>
            <a:prstGeom prst="rect">
              <a:avLst/>
            </a:prstGeom>
          </p:spPr>
          <p:txBody>
            <a:bodyPr lIns="50800" tIns="50800" rIns="50800" bIns="50800" rtlCol="0" anchor="ctr"/>
            <a:lstStyle/>
            <a:p>
              <a:pPr algn="ctr">
                <a:lnSpc>
                  <a:spcPts val="2595"/>
                </a:lnSpc>
              </a:pPr>
              <a:endParaRPr/>
            </a:p>
          </p:txBody>
        </p:sp>
      </p:grpSp>
      <p:sp>
        <p:nvSpPr>
          <p:cNvPr id="22" name="Freeform 22"/>
          <p:cNvSpPr/>
          <p:nvPr/>
        </p:nvSpPr>
        <p:spPr>
          <a:xfrm>
            <a:off x="16448950" y="5914938"/>
            <a:ext cx="648960" cy="648960"/>
          </a:xfrm>
          <a:custGeom>
            <a:avLst/>
            <a:gdLst/>
            <a:ahLst/>
            <a:cxnLst/>
            <a:rect l="l" t="t" r="r" b="b"/>
            <a:pathLst>
              <a:path w="648960" h="648960">
                <a:moveTo>
                  <a:pt x="0" y="0"/>
                </a:moveTo>
                <a:lnTo>
                  <a:pt x="648960" y="0"/>
                </a:lnTo>
                <a:lnTo>
                  <a:pt x="648960" y="648960"/>
                </a:lnTo>
                <a:lnTo>
                  <a:pt x="0" y="648960"/>
                </a:lnTo>
                <a:lnTo>
                  <a:pt x="0" y="0"/>
                </a:lnTo>
                <a:close/>
              </a:path>
            </a:pathLst>
          </a:custGeom>
          <a:blipFill>
            <a:blip r:embed="rId10"/>
            <a:stretch>
              <a:fillRect/>
            </a:stretch>
          </a:blipFill>
        </p:spPr>
        <p:txBody>
          <a:bodyPr/>
          <a:lstStyle/>
          <a:p>
            <a:endParaRPr lang="en-PH"/>
          </a:p>
        </p:txBody>
      </p:sp>
      <p:sp>
        <p:nvSpPr>
          <p:cNvPr id="23" name="TextBox 23"/>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24" name="TextBox 24"/>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a:t>
            </a:r>
          </a:p>
        </p:txBody>
      </p:sp>
      <p:sp>
        <p:nvSpPr>
          <p:cNvPr id="25" name="TextBox 25"/>
          <p:cNvSpPr txBox="1"/>
          <p:nvPr/>
        </p:nvSpPr>
        <p:spPr>
          <a:xfrm>
            <a:off x="384809" y="2702102"/>
            <a:ext cx="17420271" cy="101231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A linked list is a linear data structure where elements, known as </a:t>
            </a:r>
            <a:r>
              <a:rPr lang="en-US" sz="2894" b="1">
                <a:solidFill>
                  <a:srgbClr val="000000"/>
                </a:solidFill>
                <a:latin typeface="Open Sans Bold"/>
                <a:ea typeface="Open Sans Bold"/>
                <a:cs typeface="Open Sans Bold"/>
                <a:sym typeface="Open Sans Bold"/>
              </a:rPr>
              <a:t>nodes</a:t>
            </a:r>
            <a:r>
              <a:rPr lang="en-US" sz="2894">
                <a:solidFill>
                  <a:srgbClr val="000000"/>
                </a:solidFill>
                <a:latin typeface="Open Sans"/>
                <a:ea typeface="Open Sans"/>
                <a:cs typeface="Open Sans"/>
                <a:sym typeface="Open Sans"/>
              </a:rPr>
              <a:t>, are connected via </a:t>
            </a:r>
            <a:r>
              <a:rPr lang="en-US" sz="2894" b="1">
                <a:solidFill>
                  <a:srgbClr val="000000"/>
                </a:solidFill>
                <a:latin typeface="Open Sans Bold"/>
                <a:ea typeface="Open Sans Bold"/>
                <a:cs typeface="Open Sans Bold"/>
                <a:sym typeface="Open Sans Bold"/>
              </a:rPr>
              <a:t>pointers</a:t>
            </a:r>
            <a:r>
              <a:rPr lang="en-US" sz="2894">
                <a:solidFill>
                  <a:srgbClr val="000000"/>
                </a:solidFill>
                <a:latin typeface="Open Sans"/>
                <a:ea typeface="Open Sans"/>
                <a:cs typeface="Open Sans"/>
                <a:sym typeface="Open Sans"/>
              </a:rPr>
              <a:t>, each node containing data and a </a:t>
            </a:r>
            <a:r>
              <a:rPr lang="en-US" sz="2894" b="1">
                <a:solidFill>
                  <a:srgbClr val="000000"/>
                </a:solidFill>
                <a:latin typeface="Open Sans Bold"/>
                <a:ea typeface="Open Sans Bold"/>
                <a:cs typeface="Open Sans Bold"/>
                <a:sym typeface="Open Sans Bold"/>
              </a:rPr>
              <a:t>reference</a:t>
            </a:r>
            <a:r>
              <a:rPr lang="en-US" sz="2894">
                <a:solidFill>
                  <a:srgbClr val="000000"/>
                </a:solidFill>
                <a:latin typeface="Open Sans"/>
                <a:ea typeface="Open Sans"/>
                <a:cs typeface="Open Sans"/>
                <a:sym typeface="Open Sans"/>
              </a:rPr>
              <a:t> to the next node in the sequence.</a:t>
            </a:r>
          </a:p>
        </p:txBody>
      </p:sp>
      <p:sp>
        <p:nvSpPr>
          <p:cNvPr id="26" name="TextBox 26"/>
          <p:cNvSpPr txBox="1"/>
          <p:nvPr/>
        </p:nvSpPr>
        <p:spPr>
          <a:xfrm>
            <a:off x="5438696" y="5200320"/>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7" name="TextBox 27"/>
          <p:cNvSpPr txBox="1"/>
          <p:nvPr/>
        </p:nvSpPr>
        <p:spPr>
          <a:xfrm>
            <a:off x="10164415" y="5200320"/>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8" name="TextBox 28"/>
          <p:cNvSpPr txBox="1"/>
          <p:nvPr/>
        </p:nvSpPr>
        <p:spPr>
          <a:xfrm>
            <a:off x="14894868" y="5200320"/>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9" name="TextBox 29"/>
          <p:cNvSpPr txBox="1"/>
          <p:nvPr/>
        </p:nvSpPr>
        <p:spPr>
          <a:xfrm>
            <a:off x="15900007" y="7176771"/>
            <a:ext cx="1714047" cy="905286"/>
          </a:xfrm>
          <a:prstGeom prst="rect">
            <a:avLst/>
          </a:prstGeom>
        </p:spPr>
        <p:txBody>
          <a:bodyPr lIns="0" tIns="0" rIns="0" bIns="0" rtlCol="0" anchor="t">
            <a:spAutoFit/>
          </a:bodyPr>
          <a:lstStyle/>
          <a:p>
            <a:pPr algn="ctr">
              <a:lnSpc>
                <a:spcPts val="3652"/>
              </a:lnSpc>
              <a:spcBef>
                <a:spcPct val="0"/>
              </a:spcBef>
            </a:pPr>
            <a:r>
              <a:rPr lang="en-US" sz="2608" b="1" i="1">
                <a:solidFill>
                  <a:srgbClr val="000000"/>
                </a:solidFill>
                <a:latin typeface="Open Sans Bold Italics"/>
                <a:ea typeface="Open Sans Bold Italics"/>
                <a:cs typeface="Open Sans Bold Italics"/>
                <a:sym typeface="Open Sans Bold Italics"/>
              </a:rPr>
              <a:t>Null Pointer</a:t>
            </a:r>
          </a:p>
        </p:txBody>
      </p:sp>
      <p:sp>
        <p:nvSpPr>
          <p:cNvPr id="30" name="TextBox 30"/>
          <p:cNvSpPr txBox="1"/>
          <p:nvPr/>
        </p:nvSpPr>
        <p:spPr>
          <a:xfrm>
            <a:off x="701237" y="8121470"/>
            <a:ext cx="3971829" cy="1153726"/>
          </a:xfrm>
          <a:prstGeom prst="rect">
            <a:avLst/>
          </a:prstGeom>
        </p:spPr>
        <p:txBody>
          <a:bodyPr lIns="0" tIns="0" rIns="0" bIns="0" rtlCol="0" anchor="t">
            <a:spAutoFit/>
          </a:bodyPr>
          <a:lstStyle/>
          <a:p>
            <a:pPr algn="ctr">
              <a:lnSpc>
                <a:spcPts val="3083"/>
              </a:lnSpc>
              <a:spcBef>
                <a:spcPct val="0"/>
              </a:spcBef>
            </a:pPr>
            <a:r>
              <a:rPr lang="en-US" sz="2202">
                <a:solidFill>
                  <a:srgbClr val="000000"/>
                </a:solidFill>
                <a:latin typeface="Open Sans"/>
                <a:ea typeface="Open Sans"/>
                <a:cs typeface="Open Sans"/>
                <a:sym typeface="Open Sans"/>
              </a:rPr>
              <a:t>A variable that stores the address of the first element of a linked list</a:t>
            </a:r>
          </a:p>
        </p:txBody>
      </p:sp>
      <p:sp>
        <p:nvSpPr>
          <p:cNvPr id="31" name="TextBox 31"/>
          <p:cNvSpPr txBox="1"/>
          <p:nvPr/>
        </p:nvSpPr>
        <p:spPr>
          <a:xfrm>
            <a:off x="1652734" y="7079908"/>
            <a:ext cx="1714047" cy="905286"/>
          </a:xfrm>
          <a:prstGeom prst="rect">
            <a:avLst/>
          </a:prstGeom>
        </p:spPr>
        <p:txBody>
          <a:bodyPr lIns="0" tIns="0" rIns="0" bIns="0" rtlCol="0" anchor="t">
            <a:spAutoFit/>
          </a:bodyPr>
          <a:lstStyle/>
          <a:p>
            <a:pPr algn="ctr">
              <a:lnSpc>
                <a:spcPts val="3652"/>
              </a:lnSpc>
              <a:spcBef>
                <a:spcPct val="0"/>
              </a:spcBef>
            </a:pPr>
            <a:r>
              <a:rPr lang="en-US" sz="2608" b="1" i="1">
                <a:solidFill>
                  <a:srgbClr val="000000"/>
                </a:solidFill>
                <a:latin typeface="Open Sans Bold Italics"/>
                <a:ea typeface="Open Sans Bold Italics"/>
                <a:cs typeface="Open Sans Bold Italics"/>
                <a:sym typeface="Open Sans Bold Italics"/>
              </a:rPr>
              <a:t>Start Pointer</a:t>
            </a:r>
          </a:p>
        </p:txBody>
      </p:sp>
      <p:sp>
        <p:nvSpPr>
          <p:cNvPr id="32" name="TextBox 32"/>
          <p:cNvSpPr txBox="1"/>
          <p:nvPr/>
        </p:nvSpPr>
        <p:spPr>
          <a:xfrm>
            <a:off x="13859462" y="8235770"/>
            <a:ext cx="3971829" cy="763201"/>
          </a:xfrm>
          <a:prstGeom prst="rect">
            <a:avLst/>
          </a:prstGeom>
        </p:spPr>
        <p:txBody>
          <a:bodyPr lIns="0" tIns="0" rIns="0" bIns="0" rtlCol="0" anchor="t">
            <a:spAutoFit/>
          </a:bodyPr>
          <a:lstStyle/>
          <a:p>
            <a:pPr algn="ctr">
              <a:lnSpc>
                <a:spcPts val="3083"/>
              </a:lnSpc>
              <a:spcBef>
                <a:spcPct val="0"/>
              </a:spcBef>
            </a:pPr>
            <a:r>
              <a:rPr lang="en-US" sz="2202">
                <a:solidFill>
                  <a:srgbClr val="000000"/>
                </a:solidFill>
                <a:latin typeface="Open Sans"/>
                <a:ea typeface="Open Sans"/>
                <a:cs typeface="Open Sans"/>
                <a:sym typeface="Open Sans"/>
              </a:rPr>
              <a:t>A pointer the does not point at anything.</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4095152" y="5763325"/>
          <a:ext cx="3692228" cy="914085"/>
        </p:xfrm>
        <a:graphic>
          <a:graphicData uri="http://schemas.openxmlformats.org/drawingml/2006/table">
            <a:tbl>
              <a:tblPr/>
              <a:tblGrid>
                <a:gridCol w="2711492">
                  <a:extLst>
                    <a:ext uri="{9D8B030D-6E8A-4147-A177-3AD203B41FA5}">
                      <a16:colId xmlns:a16="http://schemas.microsoft.com/office/drawing/2014/main" val="20000"/>
                    </a:ext>
                  </a:extLst>
                </a:gridCol>
                <a:gridCol w="980736">
                  <a:extLst>
                    <a:ext uri="{9D8B030D-6E8A-4147-A177-3AD203B41FA5}">
                      <a16:colId xmlns:a16="http://schemas.microsoft.com/office/drawing/2014/main" val="20001"/>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8820871" y="5763325"/>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3551324" y="5763325"/>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1998749" y="6220368"/>
            <a:ext cx="1431640"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1" name="AutoShape 11"/>
          <p:cNvSpPr/>
          <p:nvPr/>
        </p:nvSpPr>
        <p:spPr>
          <a:xfrm>
            <a:off x="7160374" y="6239418"/>
            <a:ext cx="1431640" cy="0"/>
          </a:xfrm>
          <a:prstGeom prst="line">
            <a:avLst/>
          </a:prstGeom>
          <a:ln w="38100" cap="flat">
            <a:solidFill>
              <a:srgbClr val="000000"/>
            </a:solidFill>
            <a:prstDash val="solid"/>
            <a:headEnd type="none" w="sm" len="sm"/>
            <a:tailEnd type="arrow" w="med" len="sm"/>
          </a:ln>
        </p:spPr>
        <p:txBody>
          <a:bodyPr/>
          <a:lstStyle/>
          <a:p>
            <a:endParaRPr lang="en-PH"/>
          </a:p>
        </p:txBody>
      </p:sp>
      <p:graphicFrame>
        <p:nvGraphicFramePr>
          <p:cNvPr id="12" name="Table 12"/>
          <p:cNvGraphicFramePr>
            <a:graphicFrameLocks noGrp="1"/>
          </p:cNvGraphicFramePr>
          <p:nvPr/>
        </p:nvGraphicFramePr>
        <p:xfrm>
          <a:off x="1742741" y="5782375"/>
          <a:ext cx="916944" cy="914085"/>
        </p:xfrm>
        <a:graphic>
          <a:graphicData uri="http://schemas.openxmlformats.org/drawingml/2006/table">
            <a:tbl>
              <a:tblPr/>
              <a:tblGrid>
                <a:gridCol w="916944">
                  <a:extLst>
                    <a:ext uri="{9D8B030D-6E8A-4147-A177-3AD203B41FA5}">
                      <a16:colId xmlns:a16="http://schemas.microsoft.com/office/drawing/2014/main" val="20000"/>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3" name="AutoShape 13"/>
          <p:cNvSpPr/>
          <p:nvPr/>
        </p:nvSpPr>
        <p:spPr>
          <a:xfrm>
            <a:off x="3106582" y="6239418"/>
            <a:ext cx="1431640"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4" name="Freeform 14"/>
          <p:cNvSpPr/>
          <p:nvPr/>
        </p:nvSpPr>
        <p:spPr>
          <a:xfrm>
            <a:off x="16448950" y="5914938"/>
            <a:ext cx="648960" cy="648960"/>
          </a:xfrm>
          <a:custGeom>
            <a:avLst/>
            <a:gdLst/>
            <a:ahLst/>
            <a:cxnLst/>
            <a:rect l="l" t="t" r="r" b="b"/>
            <a:pathLst>
              <a:path w="648960" h="648960">
                <a:moveTo>
                  <a:pt x="0" y="0"/>
                </a:moveTo>
                <a:lnTo>
                  <a:pt x="648960" y="0"/>
                </a:lnTo>
                <a:lnTo>
                  <a:pt x="648960" y="648960"/>
                </a:lnTo>
                <a:lnTo>
                  <a:pt x="0" y="648960"/>
                </a:lnTo>
                <a:lnTo>
                  <a:pt x="0" y="0"/>
                </a:lnTo>
                <a:close/>
              </a:path>
            </a:pathLst>
          </a:custGeom>
          <a:blipFill>
            <a:blip r:embed="rId8"/>
            <a:stretch>
              <a:fillRect/>
            </a:stretch>
          </a:blipFill>
        </p:spPr>
        <p:txBody>
          <a:bodyPr/>
          <a:lstStyle/>
          <a:p>
            <a:endParaRPr lang="en-PH"/>
          </a:p>
        </p:txBody>
      </p:sp>
      <p:sp>
        <p:nvSpPr>
          <p:cNvPr id="15" name="TextBox 15"/>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6" name="TextBox 16"/>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7" name="TextBox 17"/>
          <p:cNvSpPr txBox="1"/>
          <p:nvPr/>
        </p:nvSpPr>
        <p:spPr>
          <a:xfrm>
            <a:off x="5438696" y="5200320"/>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18" name="TextBox 18"/>
          <p:cNvSpPr txBox="1"/>
          <p:nvPr/>
        </p:nvSpPr>
        <p:spPr>
          <a:xfrm>
            <a:off x="10164415" y="5200320"/>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19" name="TextBox 19"/>
          <p:cNvSpPr txBox="1"/>
          <p:nvPr/>
        </p:nvSpPr>
        <p:spPr>
          <a:xfrm>
            <a:off x="14894868" y="5200320"/>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2821302" y="2970309"/>
            <a:ext cx="5834567" cy="5673933"/>
            <a:chOff x="0" y="0"/>
            <a:chExt cx="1356329" cy="1318987"/>
          </a:xfrm>
        </p:grpSpPr>
        <p:sp>
          <p:nvSpPr>
            <p:cNvPr id="8" name="Freeform 8"/>
            <p:cNvSpPr/>
            <p:nvPr/>
          </p:nvSpPr>
          <p:spPr>
            <a:xfrm>
              <a:off x="0" y="0"/>
              <a:ext cx="1356329" cy="1318987"/>
            </a:xfrm>
            <a:custGeom>
              <a:avLst/>
              <a:gdLst/>
              <a:ahLst/>
              <a:cxnLst/>
              <a:rect l="l" t="t" r="r" b="b"/>
              <a:pathLst>
                <a:path w="1356329" h="1318987">
                  <a:moveTo>
                    <a:pt x="67672" y="0"/>
                  </a:moveTo>
                  <a:lnTo>
                    <a:pt x="1288657" y="0"/>
                  </a:lnTo>
                  <a:cubicBezTo>
                    <a:pt x="1326031" y="0"/>
                    <a:pt x="1356329" y="30298"/>
                    <a:pt x="1356329" y="67672"/>
                  </a:cubicBezTo>
                  <a:lnTo>
                    <a:pt x="1356329" y="1251315"/>
                  </a:lnTo>
                  <a:cubicBezTo>
                    <a:pt x="1356329" y="1269263"/>
                    <a:pt x="1349199" y="1286476"/>
                    <a:pt x="1336508" y="1299167"/>
                  </a:cubicBezTo>
                  <a:cubicBezTo>
                    <a:pt x="1323817" y="1311858"/>
                    <a:pt x="1306605" y="1318987"/>
                    <a:pt x="1288657" y="1318987"/>
                  </a:cubicBezTo>
                  <a:lnTo>
                    <a:pt x="67672" y="1318987"/>
                  </a:lnTo>
                  <a:cubicBezTo>
                    <a:pt x="30298" y="1318987"/>
                    <a:pt x="0" y="1288690"/>
                    <a:pt x="0" y="1251315"/>
                  </a:cubicBezTo>
                  <a:lnTo>
                    <a:pt x="0" y="67672"/>
                  </a:lnTo>
                  <a:cubicBezTo>
                    <a:pt x="0" y="49724"/>
                    <a:pt x="7130" y="32512"/>
                    <a:pt x="19821" y="19821"/>
                  </a:cubicBezTo>
                  <a:cubicBezTo>
                    <a:pt x="32512" y="7130"/>
                    <a:pt x="49724" y="0"/>
                    <a:pt x="67672" y="0"/>
                  </a:cubicBezTo>
                  <a:close/>
                </a:path>
              </a:pathLst>
            </a:custGeom>
            <a:gradFill rotWithShape="1">
              <a:gsLst>
                <a:gs pos="0">
                  <a:srgbClr val="0CC0DF">
                    <a:alpha val="100000"/>
                  </a:srgbClr>
                </a:gs>
                <a:gs pos="100000">
                  <a:srgbClr val="FFDE59">
                    <a:alpha val="100000"/>
                  </a:srgbClr>
                </a:gs>
              </a:gsLst>
              <a:lin ang="0"/>
            </a:gradFill>
          </p:spPr>
          <p:txBody>
            <a:bodyPr/>
            <a:lstStyle/>
            <a:p>
              <a:endParaRPr lang="en-PH"/>
            </a:p>
          </p:txBody>
        </p:sp>
        <p:sp>
          <p:nvSpPr>
            <p:cNvPr id="9" name="TextBox 9"/>
            <p:cNvSpPr txBox="1"/>
            <p:nvPr/>
          </p:nvSpPr>
          <p:spPr>
            <a:xfrm>
              <a:off x="0" y="-28575"/>
              <a:ext cx="1356329" cy="1347562"/>
            </a:xfrm>
            <a:prstGeom prst="rect">
              <a:avLst/>
            </a:prstGeom>
          </p:spPr>
          <p:txBody>
            <a:bodyPr lIns="50800" tIns="50800" rIns="50800" bIns="50800" rtlCol="0" anchor="ctr"/>
            <a:lstStyle/>
            <a:p>
              <a:pPr algn="ctr">
                <a:lnSpc>
                  <a:spcPts val="2595"/>
                </a:lnSpc>
              </a:pPr>
              <a:endParaRPr/>
            </a:p>
          </p:txBody>
        </p:sp>
      </p:grpSp>
      <p:sp>
        <p:nvSpPr>
          <p:cNvPr id="10" name="TextBox 10"/>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1" name="TextBox 11"/>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grpSp>
        <p:nvGrpSpPr>
          <p:cNvPr id="12" name="Group 12"/>
          <p:cNvGrpSpPr/>
          <p:nvPr/>
        </p:nvGrpSpPr>
        <p:grpSpPr>
          <a:xfrm>
            <a:off x="2996875" y="4025871"/>
            <a:ext cx="5447724" cy="1388744"/>
            <a:chOff x="0" y="0"/>
            <a:chExt cx="1266402" cy="322833"/>
          </a:xfrm>
        </p:grpSpPr>
        <p:sp>
          <p:nvSpPr>
            <p:cNvPr id="13" name="Freeform 13"/>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solidFill>
          </p:spPr>
          <p:txBody>
            <a:bodyPr/>
            <a:lstStyle/>
            <a:p>
              <a:endParaRPr lang="en-PH"/>
            </a:p>
          </p:txBody>
        </p:sp>
        <p:sp>
          <p:nvSpPr>
            <p:cNvPr id="14" name="TextBox 14"/>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3014723" y="5555000"/>
            <a:ext cx="5447724" cy="1388744"/>
            <a:chOff x="0" y="0"/>
            <a:chExt cx="1266402" cy="322833"/>
          </a:xfrm>
        </p:grpSpPr>
        <p:sp>
          <p:nvSpPr>
            <p:cNvPr id="16" name="Freeform 16"/>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solidFill>
          </p:spPr>
          <p:txBody>
            <a:bodyPr/>
            <a:lstStyle/>
            <a:p>
              <a:endParaRPr lang="en-PH"/>
            </a:p>
          </p:txBody>
        </p:sp>
        <p:sp>
          <p:nvSpPr>
            <p:cNvPr id="17" name="TextBox 17"/>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4510914" y="3039515"/>
            <a:ext cx="2419646" cy="846067"/>
          </a:xfrm>
          <a:prstGeom prst="rect">
            <a:avLst/>
          </a:prstGeom>
        </p:spPr>
        <p:txBody>
          <a:bodyPr lIns="0" tIns="0" rIns="0" bIns="0" rtlCol="0" anchor="t">
            <a:spAutoFit/>
          </a:bodyPr>
          <a:lstStyle/>
          <a:p>
            <a:pPr algn="ctr">
              <a:lnSpc>
                <a:spcPts val="6931"/>
              </a:lnSpc>
            </a:pPr>
            <a:r>
              <a:rPr lang="en-US" sz="4951">
                <a:solidFill>
                  <a:srgbClr val="000000"/>
                </a:solidFill>
                <a:latin typeface="Alatsi"/>
                <a:ea typeface="Alatsi"/>
                <a:cs typeface="Alatsi"/>
                <a:sym typeface="Alatsi"/>
              </a:rPr>
              <a:t>Insert</a:t>
            </a:r>
          </a:p>
        </p:txBody>
      </p:sp>
      <p:grpSp>
        <p:nvGrpSpPr>
          <p:cNvPr id="19" name="Group 19"/>
          <p:cNvGrpSpPr/>
          <p:nvPr/>
        </p:nvGrpSpPr>
        <p:grpSpPr>
          <a:xfrm>
            <a:off x="8994294" y="2970309"/>
            <a:ext cx="5834567" cy="5673933"/>
            <a:chOff x="0" y="0"/>
            <a:chExt cx="1356329" cy="1318987"/>
          </a:xfrm>
        </p:grpSpPr>
        <p:sp>
          <p:nvSpPr>
            <p:cNvPr id="20" name="Freeform 20"/>
            <p:cNvSpPr/>
            <p:nvPr/>
          </p:nvSpPr>
          <p:spPr>
            <a:xfrm>
              <a:off x="0" y="0"/>
              <a:ext cx="1356329" cy="1318987"/>
            </a:xfrm>
            <a:custGeom>
              <a:avLst/>
              <a:gdLst/>
              <a:ahLst/>
              <a:cxnLst/>
              <a:rect l="l" t="t" r="r" b="b"/>
              <a:pathLst>
                <a:path w="1356329" h="1318987">
                  <a:moveTo>
                    <a:pt x="67672" y="0"/>
                  </a:moveTo>
                  <a:lnTo>
                    <a:pt x="1288657" y="0"/>
                  </a:lnTo>
                  <a:cubicBezTo>
                    <a:pt x="1326031" y="0"/>
                    <a:pt x="1356329" y="30298"/>
                    <a:pt x="1356329" y="67672"/>
                  </a:cubicBezTo>
                  <a:lnTo>
                    <a:pt x="1356329" y="1251315"/>
                  </a:lnTo>
                  <a:cubicBezTo>
                    <a:pt x="1356329" y="1269263"/>
                    <a:pt x="1349199" y="1286476"/>
                    <a:pt x="1336508" y="1299167"/>
                  </a:cubicBezTo>
                  <a:cubicBezTo>
                    <a:pt x="1323817" y="1311858"/>
                    <a:pt x="1306605" y="1318987"/>
                    <a:pt x="1288657" y="1318987"/>
                  </a:cubicBezTo>
                  <a:lnTo>
                    <a:pt x="67672" y="1318987"/>
                  </a:lnTo>
                  <a:cubicBezTo>
                    <a:pt x="30298" y="1318987"/>
                    <a:pt x="0" y="1288690"/>
                    <a:pt x="0" y="1251315"/>
                  </a:cubicBezTo>
                  <a:lnTo>
                    <a:pt x="0" y="67672"/>
                  </a:lnTo>
                  <a:cubicBezTo>
                    <a:pt x="0" y="49724"/>
                    <a:pt x="7130" y="32512"/>
                    <a:pt x="19821" y="19821"/>
                  </a:cubicBezTo>
                  <a:cubicBezTo>
                    <a:pt x="32512" y="7130"/>
                    <a:pt x="49724" y="0"/>
                    <a:pt x="67672" y="0"/>
                  </a:cubicBezTo>
                  <a:close/>
                </a:path>
              </a:pathLst>
            </a:custGeom>
            <a:gradFill rotWithShape="1">
              <a:gsLst>
                <a:gs pos="0">
                  <a:srgbClr val="0CC0DF">
                    <a:alpha val="100000"/>
                  </a:srgbClr>
                </a:gs>
                <a:gs pos="100000">
                  <a:srgbClr val="FFDE59">
                    <a:alpha val="100000"/>
                  </a:srgbClr>
                </a:gs>
              </a:gsLst>
              <a:lin ang="0"/>
            </a:gradFill>
          </p:spPr>
          <p:txBody>
            <a:bodyPr/>
            <a:lstStyle/>
            <a:p>
              <a:endParaRPr lang="en-PH"/>
            </a:p>
          </p:txBody>
        </p:sp>
        <p:sp>
          <p:nvSpPr>
            <p:cNvPr id="21" name="TextBox 21"/>
            <p:cNvSpPr txBox="1"/>
            <p:nvPr/>
          </p:nvSpPr>
          <p:spPr>
            <a:xfrm>
              <a:off x="0" y="-28575"/>
              <a:ext cx="1356329" cy="1347562"/>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9169867" y="4025871"/>
            <a:ext cx="5447724" cy="1388744"/>
            <a:chOff x="0" y="0"/>
            <a:chExt cx="1266402" cy="322833"/>
          </a:xfrm>
        </p:grpSpPr>
        <p:sp>
          <p:nvSpPr>
            <p:cNvPr id="23" name="Freeform 23"/>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solidFill>
          </p:spPr>
          <p:txBody>
            <a:bodyPr/>
            <a:lstStyle/>
            <a:p>
              <a:endParaRPr lang="en-PH"/>
            </a:p>
          </p:txBody>
        </p:sp>
        <p:sp>
          <p:nvSpPr>
            <p:cNvPr id="24" name="TextBox 24"/>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grpSp>
        <p:nvGrpSpPr>
          <p:cNvPr id="25" name="Group 25"/>
          <p:cNvGrpSpPr/>
          <p:nvPr/>
        </p:nvGrpSpPr>
        <p:grpSpPr>
          <a:xfrm>
            <a:off x="9187715" y="5555000"/>
            <a:ext cx="5447724" cy="1388744"/>
            <a:chOff x="0" y="0"/>
            <a:chExt cx="1266402" cy="322833"/>
          </a:xfrm>
        </p:grpSpPr>
        <p:sp>
          <p:nvSpPr>
            <p:cNvPr id="26" name="Freeform 26"/>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solidFill>
          </p:spPr>
          <p:txBody>
            <a:bodyPr/>
            <a:lstStyle/>
            <a:p>
              <a:endParaRPr lang="en-PH"/>
            </a:p>
          </p:txBody>
        </p:sp>
        <p:sp>
          <p:nvSpPr>
            <p:cNvPr id="27" name="TextBox 27"/>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sp>
        <p:nvSpPr>
          <p:cNvPr id="28" name="TextBox 28"/>
          <p:cNvSpPr txBox="1"/>
          <p:nvPr/>
        </p:nvSpPr>
        <p:spPr>
          <a:xfrm>
            <a:off x="10683906" y="3039515"/>
            <a:ext cx="2419646" cy="846067"/>
          </a:xfrm>
          <a:prstGeom prst="rect">
            <a:avLst/>
          </a:prstGeom>
        </p:spPr>
        <p:txBody>
          <a:bodyPr lIns="0" tIns="0" rIns="0" bIns="0" rtlCol="0" anchor="t">
            <a:spAutoFit/>
          </a:bodyPr>
          <a:lstStyle/>
          <a:p>
            <a:pPr algn="ctr">
              <a:lnSpc>
                <a:spcPts val="6931"/>
              </a:lnSpc>
            </a:pPr>
            <a:r>
              <a:rPr lang="en-US" sz="4951">
                <a:solidFill>
                  <a:srgbClr val="000000"/>
                </a:solidFill>
                <a:latin typeface="Alatsi"/>
                <a:ea typeface="Alatsi"/>
                <a:cs typeface="Alatsi"/>
                <a:sym typeface="Alatsi"/>
              </a:rPr>
              <a:t>Delete</a:t>
            </a:r>
          </a:p>
        </p:txBody>
      </p:sp>
      <p:sp>
        <p:nvSpPr>
          <p:cNvPr id="29" name="TextBox 29"/>
          <p:cNvSpPr txBox="1"/>
          <p:nvPr/>
        </p:nvSpPr>
        <p:spPr>
          <a:xfrm>
            <a:off x="4089102" y="4123893"/>
            <a:ext cx="3263271" cy="1139296"/>
          </a:xfrm>
          <a:prstGeom prst="rect">
            <a:avLst/>
          </a:prstGeom>
        </p:spPr>
        <p:txBody>
          <a:bodyPr lIns="0" tIns="0" rIns="0" bIns="0" rtlCol="0" anchor="t">
            <a:spAutoFit/>
          </a:bodyPr>
          <a:lstStyle/>
          <a:p>
            <a:pPr algn="ctr">
              <a:lnSpc>
                <a:spcPts val="4593"/>
              </a:lnSpc>
            </a:pPr>
            <a:r>
              <a:rPr lang="en-US" sz="3280">
                <a:solidFill>
                  <a:srgbClr val="000000"/>
                </a:solidFill>
                <a:latin typeface="Alatsi"/>
                <a:ea typeface="Alatsi"/>
                <a:cs typeface="Alatsi"/>
                <a:sym typeface="Alatsi"/>
              </a:rPr>
              <a:t>at the </a:t>
            </a:r>
            <a:r>
              <a:rPr lang="en-US" sz="3280" u="sng">
                <a:solidFill>
                  <a:srgbClr val="019D97"/>
                </a:solidFill>
                <a:latin typeface="Alatsi"/>
                <a:ea typeface="Alatsi"/>
                <a:cs typeface="Alatsi"/>
                <a:sym typeface="Alatsi"/>
              </a:rPr>
              <a:t>beginning</a:t>
            </a:r>
            <a:r>
              <a:rPr lang="en-US" sz="3280" u="sng">
                <a:solidFill>
                  <a:srgbClr val="000000"/>
                </a:solidFill>
                <a:latin typeface="Alatsi"/>
                <a:ea typeface="Alatsi"/>
                <a:cs typeface="Alatsi"/>
                <a:sym typeface="Alatsi"/>
              </a:rPr>
              <a:t> </a:t>
            </a:r>
            <a:r>
              <a:rPr lang="en-US" sz="3280">
                <a:solidFill>
                  <a:srgbClr val="000000"/>
                </a:solidFill>
                <a:latin typeface="Alatsi"/>
                <a:ea typeface="Alatsi"/>
                <a:cs typeface="Alatsi"/>
                <a:sym typeface="Alatsi"/>
              </a:rPr>
              <a:t>of the list</a:t>
            </a:r>
          </a:p>
        </p:txBody>
      </p:sp>
      <p:sp>
        <p:nvSpPr>
          <p:cNvPr id="30" name="TextBox 30"/>
          <p:cNvSpPr txBox="1"/>
          <p:nvPr/>
        </p:nvSpPr>
        <p:spPr>
          <a:xfrm>
            <a:off x="4089102" y="5648835"/>
            <a:ext cx="3263271" cy="1139296"/>
          </a:xfrm>
          <a:prstGeom prst="rect">
            <a:avLst/>
          </a:prstGeom>
        </p:spPr>
        <p:txBody>
          <a:bodyPr lIns="0" tIns="0" rIns="0" bIns="0" rtlCol="0" anchor="t">
            <a:spAutoFit/>
          </a:bodyPr>
          <a:lstStyle/>
          <a:p>
            <a:pPr algn="ctr">
              <a:lnSpc>
                <a:spcPts val="4593"/>
              </a:lnSpc>
            </a:pPr>
            <a:r>
              <a:rPr lang="en-US" sz="3280">
                <a:solidFill>
                  <a:srgbClr val="000000"/>
                </a:solidFill>
                <a:latin typeface="Alatsi"/>
                <a:ea typeface="Alatsi"/>
                <a:cs typeface="Alatsi"/>
                <a:sym typeface="Alatsi"/>
              </a:rPr>
              <a:t>at the </a:t>
            </a:r>
            <a:r>
              <a:rPr lang="en-US" sz="3280" u="sng">
                <a:solidFill>
                  <a:srgbClr val="019D97"/>
                </a:solidFill>
                <a:latin typeface="Alatsi"/>
                <a:ea typeface="Alatsi"/>
                <a:cs typeface="Alatsi"/>
                <a:sym typeface="Alatsi"/>
              </a:rPr>
              <a:t>end</a:t>
            </a:r>
          </a:p>
          <a:p>
            <a:pPr algn="ctr">
              <a:lnSpc>
                <a:spcPts val="4593"/>
              </a:lnSpc>
            </a:pPr>
            <a:r>
              <a:rPr lang="en-US" sz="3280">
                <a:solidFill>
                  <a:srgbClr val="000000"/>
                </a:solidFill>
                <a:latin typeface="Alatsi"/>
                <a:ea typeface="Alatsi"/>
                <a:cs typeface="Alatsi"/>
                <a:sym typeface="Alatsi"/>
              </a:rPr>
              <a:t> of the list</a:t>
            </a:r>
          </a:p>
        </p:txBody>
      </p:sp>
      <p:sp>
        <p:nvSpPr>
          <p:cNvPr id="31" name="TextBox 31"/>
          <p:cNvSpPr txBox="1"/>
          <p:nvPr/>
        </p:nvSpPr>
        <p:spPr>
          <a:xfrm>
            <a:off x="10279942" y="4123893"/>
            <a:ext cx="3263271" cy="1139296"/>
          </a:xfrm>
          <a:prstGeom prst="rect">
            <a:avLst/>
          </a:prstGeom>
        </p:spPr>
        <p:txBody>
          <a:bodyPr lIns="0" tIns="0" rIns="0" bIns="0" rtlCol="0" anchor="t">
            <a:spAutoFit/>
          </a:bodyPr>
          <a:lstStyle/>
          <a:p>
            <a:pPr algn="ctr">
              <a:lnSpc>
                <a:spcPts val="4593"/>
              </a:lnSpc>
            </a:pPr>
            <a:r>
              <a:rPr lang="en-US" sz="3280">
                <a:solidFill>
                  <a:srgbClr val="000000"/>
                </a:solidFill>
                <a:latin typeface="Alatsi"/>
                <a:ea typeface="Alatsi"/>
                <a:cs typeface="Alatsi"/>
                <a:sym typeface="Alatsi"/>
              </a:rPr>
              <a:t>at the </a:t>
            </a:r>
            <a:r>
              <a:rPr lang="en-US" sz="3280" u="sng">
                <a:solidFill>
                  <a:srgbClr val="019D97"/>
                </a:solidFill>
                <a:latin typeface="Alatsi"/>
                <a:ea typeface="Alatsi"/>
                <a:cs typeface="Alatsi"/>
                <a:sym typeface="Alatsi"/>
              </a:rPr>
              <a:t>beginning</a:t>
            </a:r>
            <a:r>
              <a:rPr lang="en-US" sz="3280" u="sng">
                <a:solidFill>
                  <a:srgbClr val="000000"/>
                </a:solidFill>
                <a:latin typeface="Alatsi"/>
                <a:ea typeface="Alatsi"/>
                <a:cs typeface="Alatsi"/>
                <a:sym typeface="Alatsi"/>
              </a:rPr>
              <a:t> </a:t>
            </a:r>
            <a:r>
              <a:rPr lang="en-US" sz="3280">
                <a:solidFill>
                  <a:srgbClr val="000000"/>
                </a:solidFill>
                <a:latin typeface="Alatsi"/>
                <a:ea typeface="Alatsi"/>
                <a:cs typeface="Alatsi"/>
                <a:sym typeface="Alatsi"/>
              </a:rPr>
              <a:t>of the list</a:t>
            </a:r>
          </a:p>
        </p:txBody>
      </p:sp>
      <p:sp>
        <p:nvSpPr>
          <p:cNvPr id="32" name="TextBox 32"/>
          <p:cNvSpPr txBox="1"/>
          <p:nvPr/>
        </p:nvSpPr>
        <p:spPr>
          <a:xfrm>
            <a:off x="10279942" y="5648835"/>
            <a:ext cx="3263271" cy="1139296"/>
          </a:xfrm>
          <a:prstGeom prst="rect">
            <a:avLst/>
          </a:prstGeom>
        </p:spPr>
        <p:txBody>
          <a:bodyPr lIns="0" tIns="0" rIns="0" bIns="0" rtlCol="0" anchor="t">
            <a:spAutoFit/>
          </a:bodyPr>
          <a:lstStyle/>
          <a:p>
            <a:pPr algn="ctr">
              <a:lnSpc>
                <a:spcPts val="4593"/>
              </a:lnSpc>
            </a:pPr>
            <a:r>
              <a:rPr lang="en-US" sz="3280">
                <a:solidFill>
                  <a:srgbClr val="000000"/>
                </a:solidFill>
                <a:latin typeface="Alatsi"/>
                <a:ea typeface="Alatsi"/>
                <a:cs typeface="Alatsi"/>
                <a:sym typeface="Alatsi"/>
              </a:rPr>
              <a:t>at the </a:t>
            </a:r>
            <a:r>
              <a:rPr lang="en-US" sz="3280" u="sng">
                <a:solidFill>
                  <a:srgbClr val="019D97"/>
                </a:solidFill>
                <a:latin typeface="Alatsi"/>
                <a:ea typeface="Alatsi"/>
                <a:cs typeface="Alatsi"/>
                <a:sym typeface="Alatsi"/>
              </a:rPr>
              <a:t>end</a:t>
            </a:r>
          </a:p>
          <a:p>
            <a:pPr algn="ctr">
              <a:lnSpc>
                <a:spcPts val="4593"/>
              </a:lnSpc>
            </a:pPr>
            <a:r>
              <a:rPr lang="en-US" sz="3280">
                <a:solidFill>
                  <a:srgbClr val="000000"/>
                </a:solidFill>
                <a:latin typeface="Alatsi"/>
                <a:ea typeface="Alatsi"/>
                <a:cs typeface="Alatsi"/>
                <a:sym typeface="Alatsi"/>
              </a:rPr>
              <a:t> of the list</a:t>
            </a:r>
          </a:p>
        </p:txBody>
      </p:sp>
      <p:grpSp>
        <p:nvGrpSpPr>
          <p:cNvPr id="33" name="Group 33"/>
          <p:cNvGrpSpPr/>
          <p:nvPr/>
        </p:nvGrpSpPr>
        <p:grpSpPr>
          <a:xfrm>
            <a:off x="3014723" y="7084034"/>
            <a:ext cx="5447724" cy="1388744"/>
            <a:chOff x="0" y="0"/>
            <a:chExt cx="1266402" cy="322833"/>
          </a:xfrm>
        </p:grpSpPr>
        <p:sp>
          <p:nvSpPr>
            <p:cNvPr id="34" name="Freeform 34"/>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solidFill>
          </p:spPr>
          <p:txBody>
            <a:bodyPr/>
            <a:lstStyle/>
            <a:p>
              <a:endParaRPr lang="en-PH"/>
            </a:p>
          </p:txBody>
        </p:sp>
        <p:sp>
          <p:nvSpPr>
            <p:cNvPr id="35" name="TextBox 35"/>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sp>
        <p:nvSpPr>
          <p:cNvPr id="36" name="TextBox 36"/>
          <p:cNvSpPr txBox="1"/>
          <p:nvPr/>
        </p:nvSpPr>
        <p:spPr>
          <a:xfrm>
            <a:off x="4089102" y="7177869"/>
            <a:ext cx="3263271" cy="1139296"/>
          </a:xfrm>
          <a:prstGeom prst="rect">
            <a:avLst/>
          </a:prstGeom>
        </p:spPr>
        <p:txBody>
          <a:bodyPr lIns="0" tIns="0" rIns="0" bIns="0" rtlCol="0" anchor="t">
            <a:spAutoFit/>
          </a:bodyPr>
          <a:lstStyle/>
          <a:p>
            <a:pPr algn="ctr">
              <a:lnSpc>
                <a:spcPts val="4593"/>
              </a:lnSpc>
            </a:pPr>
            <a:r>
              <a:rPr lang="en-US" sz="3280">
                <a:solidFill>
                  <a:srgbClr val="000000"/>
                </a:solidFill>
                <a:latin typeface="Alatsi"/>
                <a:ea typeface="Alatsi"/>
                <a:cs typeface="Alatsi"/>
                <a:sym typeface="Alatsi"/>
              </a:rPr>
              <a:t>In </a:t>
            </a:r>
            <a:r>
              <a:rPr lang="en-US" sz="3280" u="sng">
                <a:solidFill>
                  <a:srgbClr val="019D97"/>
                </a:solidFill>
                <a:latin typeface="Alatsi"/>
                <a:ea typeface="Alatsi"/>
                <a:cs typeface="Alatsi"/>
                <a:sym typeface="Alatsi"/>
              </a:rPr>
              <a:t>between</a:t>
            </a:r>
            <a:r>
              <a:rPr lang="en-US" sz="3280">
                <a:solidFill>
                  <a:srgbClr val="000000"/>
                </a:solidFill>
                <a:latin typeface="Alatsi"/>
                <a:ea typeface="Alatsi"/>
                <a:cs typeface="Alatsi"/>
                <a:sym typeface="Alatsi"/>
              </a:rPr>
              <a:t> </a:t>
            </a:r>
          </a:p>
          <a:p>
            <a:pPr algn="ctr">
              <a:lnSpc>
                <a:spcPts val="4593"/>
              </a:lnSpc>
            </a:pPr>
            <a:r>
              <a:rPr lang="en-US" sz="3280">
                <a:solidFill>
                  <a:srgbClr val="000000"/>
                </a:solidFill>
                <a:latin typeface="Alatsi"/>
                <a:ea typeface="Alatsi"/>
                <a:cs typeface="Alatsi"/>
                <a:sym typeface="Alatsi"/>
              </a:rPr>
              <a:t>two nodes</a:t>
            </a:r>
          </a:p>
        </p:txBody>
      </p:sp>
      <p:grpSp>
        <p:nvGrpSpPr>
          <p:cNvPr id="37" name="Group 37"/>
          <p:cNvGrpSpPr/>
          <p:nvPr/>
        </p:nvGrpSpPr>
        <p:grpSpPr>
          <a:xfrm>
            <a:off x="9169867" y="7084034"/>
            <a:ext cx="5447724" cy="1388744"/>
            <a:chOff x="0" y="0"/>
            <a:chExt cx="1266402" cy="322833"/>
          </a:xfrm>
        </p:grpSpPr>
        <p:sp>
          <p:nvSpPr>
            <p:cNvPr id="38" name="Freeform 38"/>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solidFill>
          </p:spPr>
          <p:txBody>
            <a:bodyPr/>
            <a:lstStyle/>
            <a:p>
              <a:endParaRPr lang="en-PH"/>
            </a:p>
          </p:txBody>
        </p:sp>
        <p:sp>
          <p:nvSpPr>
            <p:cNvPr id="39" name="TextBox 39"/>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sp>
        <p:nvSpPr>
          <p:cNvPr id="40" name="TextBox 40"/>
          <p:cNvSpPr txBox="1"/>
          <p:nvPr/>
        </p:nvSpPr>
        <p:spPr>
          <a:xfrm>
            <a:off x="10244246" y="7177869"/>
            <a:ext cx="3263271" cy="1139296"/>
          </a:xfrm>
          <a:prstGeom prst="rect">
            <a:avLst/>
          </a:prstGeom>
        </p:spPr>
        <p:txBody>
          <a:bodyPr lIns="0" tIns="0" rIns="0" bIns="0" rtlCol="0" anchor="t">
            <a:spAutoFit/>
          </a:bodyPr>
          <a:lstStyle/>
          <a:p>
            <a:pPr algn="ctr">
              <a:lnSpc>
                <a:spcPts val="4593"/>
              </a:lnSpc>
            </a:pPr>
            <a:r>
              <a:rPr lang="en-US" sz="3280">
                <a:solidFill>
                  <a:srgbClr val="000000"/>
                </a:solidFill>
                <a:latin typeface="Alatsi"/>
                <a:ea typeface="Alatsi"/>
                <a:cs typeface="Alatsi"/>
                <a:sym typeface="Alatsi"/>
              </a:rPr>
              <a:t>In </a:t>
            </a:r>
            <a:r>
              <a:rPr lang="en-US" sz="3280" u="sng">
                <a:solidFill>
                  <a:srgbClr val="019D97"/>
                </a:solidFill>
                <a:latin typeface="Alatsi"/>
                <a:ea typeface="Alatsi"/>
                <a:cs typeface="Alatsi"/>
                <a:sym typeface="Alatsi"/>
              </a:rPr>
              <a:t>between</a:t>
            </a:r>
            <a:r>
              <a:rPr lang="en-US" sz="3280">
                <a:solidFill>
                  <a:srgbClr val="000000"/>
                </a:solidFill>
                <a:latin typeface="Alatsi"/>
                <a:ea typeface="Alatsi"/>
                <a:cs typeface="Alatsi"/>
                <a:sym typeface="Alatsi"/>
              </a:rPr>
              <a:t> </a:t>
            </a:r>
          </a:p>
          <a:p>
            <a:pPr algn="ctr">
              <a:lnSpc>
                <a:spcPts val="4593"/>
              </a:lnSpc>
            </a:pPr>
            <a:r>
              <a:rPr lang="en-US" sz="3280">
                <a:solidFill>
                  <a:srgbClr val="000000"/>
                </a:solidFill>
                <a:latin typeface="Alatsi"/>
                <a:ea typeface="Alatsi"/>
                <a:cs typeface="Alatsi"/>
                <a:sym typeface="Alatsi"/>
              </a:rPr>
              <a:t>two nodes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2821302" y="2970309"/>
            <a:ext cx="5834567" cy="5673933"/>
            <a:chOff x="0" y="0"/>
            <a:chExt cx="1356329" cy="1318987"/>
          </a:xfrm>
        </p:grpSpPr>
        <p:sp>
          <p:nvSpPr>
            <p:cNvPr id="8" name="Freeform 8"/>
            <p:cNvSpPr/>
            <p:nvPr/>
          </p:nvSpPr>
          <p:spPr>
            <a:xfrm>
              <a:off x="0" y="0"/>
              <a:ext cx="1356329" cy="1318987"/>
            </a:xfrm>
            <a:custGeom>
              <a:avLst/>
              <a:gdLst/>
              <a:ahLst/>
              <a:cxnLst/>
              <a:rect l="l" t="t" r="r" b="b"/>
              <a:pathLst>
                <a:path w="1356329" h="1318987">
                  <a:moveTo>
                    <a:pt x="67672" y="0"/>
                  </a:moveTo>
                  <a:lnTo>
                    <a:pt x="1288657" y="0"/>
                  </a:lnTo>
                  <a:cubicBezTo>
                    <a:pt x="1326031" y="0"/>
                    <a:pt x="1356329" y="30298"/>
                    <a:pt x="1356329" y="67672"/>
                  </a:cubicBezTo>
                  <a:lnTo>
                    <a:pt x="1356329" y="1251315"/>
                  </a:lnTo>
                  <a:cubicBezTo>
                    <a:pt x="1356329" y="1269263"/>
                    <a:pt x="1349199" y="1286476"/>
                    <a:pt x="1336508" y="1299167"/>
                  </a:cubicBezTo>
                  <a:cubicBezTo>
                    <a:pt x="1323817" y="1311858"/>
                    <a:pt x="1306605" y="1318987"/>
                    <a:pt x="1288657" y="1318987"/>
                  </a:cubicBezTo>
                  <a:lnTo>
                    <a:pt x="67672" y="1318987"/>
                  </a:lnTo>
                  <a:cubicBezTo>
                    <a:pt x="30298" y="1318987"/>
                    <a:pt x="0" y="1288690"/>
                    <a:pt x="0" y="1251315"/>
                  </a:cubicBezTo>
                  <a:lnTo>
                    <a:pt x="0" y="67672"/>
                  </a:lnTo>
                  <a:cubicBezTo>
                    <a:pt x="0" y="49724"/>
                    <a:pt x="7130" y="32512"/>
                    <a:pt x="19821" y="19821"/>
                  </a:cubicBezTo>
                  <a:cubicBezTo>
                    <a:pt x="32512" y="7130"/>
                    <a:pt x="49724" y="0"/>
                    <a:pt x="67672" y="0"/>
                  </a:cubicBezTo>
                  <a:close/>
                </a:path>
              </a:pathLst>
            </a:custGeom>
            <a:gradFill rotWithShape="1">
              <a:gsLst>
                <a:gs pos="0">
                  <a:srgbClr val="0CC0DF">
                    <a:alpha val="100000"/>
                  </a:srgbClr>
                </a:gs>
                <a:gs pos="100000">
                  <a:srgbClr val="FFDE59">
                    <a:alpha val="100000"/>
                  </a:srgbClr>
                </a:gs>
              </a:gsLst>
              <a:lin ang="0"/>
            </a:gradFill>
          </p:spPr>
          <p:txBody>
            <a:bodyPr/>
            <a:lstStyle/>
            <a:p>
              <a:endParaRPr lang="en-PH"/>
            </a:p>
          </p:txBody>
        </p:sp>
        <p:sp>
          <p:nvSpPr>
            <p:cNvPr id="9" name="TextBox 9"/>
            <p:cNvSpPr txBox="1"/>
            <p:nvPr/>
          </p:nvSpPr>
          <p:spPr>
            <a:xfrm>
              <a:off x="0" y="-28575"/>
              <a:ext cx="1356329" cy="1347562"/>
            </a:xfrm>
            <a:prstGeom prst="rect">
              <a:avLst/>
            </a:prstGeom>
          </p:spPr>
          <p:txBody>
            <a:bodyPr lIns="50800" tIns="50800" rIns="50800" bIns="50800" rtlCol="0" anchor="ctr"/>
            <a:lstStyle/>
            <a:p>
              <a:pPr algn="ctr">
                <a:lnSpc>
                  <a:spcPts val="2595"/>
                </a:lnSpc>
              </a:pPr>
              <a:endParaRPr/>
            </a:p>
          </p:txBody>
        </p:sp>
      </p:grpSp>
      <p:sp>
        <p:nvSpPr>
          <p:cNvPr id="10" name="TextBox 10"/>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1" name="TextBox 11"/>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grpSp>
        <p:nvGrpSpPr>
          <p:cNvPr id="12" name="Group 12"/>
          <p:cNvGrpSpPr/>
          <p:nvPr/>
        </p:nvGrpSpPr>
        <p:grpSpPr>
          <a:xfrm>
            <a:off x="2996875" y="4025871"/>
            <a:ext cx="5447724" cy="1388744"/>
            <a:chOff x="0" y="0"/>
            <a:chExt cx="1266402" cy="322833"/>
          </a:xfrm>
        </p:grpSpPr>
        <p:sp>
          <p:nvSpPr>
            <p:cNvPr id="13" name="Freeform 13"/>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solidFill>
          </p:spPr>
          <p:txBody>
            <a:bodyPr/>
            <a:lstStyle/>
            <a:p>
              <a:endParaRPr lang="en-PH"/>
            </a:p>
          </p:txBody>
        </p:sp>
        <p:sp>
          <p:nvSpPr>
            <p:cNvPr id="14" name="TextBox 14"/>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3014723" y="5555000"/>
            <a:ext cx="5447724" cy="1388744"/>
            <a:chOff x="0" y="0"/>
            <a:chExt cx="1266402" cy="322833"/>
          </a:xfrm>
        </p:grpSpPr>
        <p:sp>
          <p:nvSpPr>
            <p:cNvPr id="16" name="Freeform 16"/>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solidFill>
          </p:spPr>
          <p:txBody>
            <a:bodyPr/>
            <a:lstStyle/>
            <a:p>
              <a:endParaRPr lang="en-PH"/>
            </a:p>
          </p:txBody>
        </p:sp>
        <p:sp>
          <p:nvSpPr>
            <p:cNvPr id="17" name="TextBox 17"/>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4510914" y="3039515"/>
            <a:ext cx="2419646" cy="846067"/>
          </a:xfrm>
          <a:prstGeom prst="rect">
            <a:avLst/>
          </a:prstGeom>
        </p:spPr>
        <p:txBody>
          <a:bodyPr lIns="0" tIns="0" rIns="0" bIns="0" rtlCol="0" anchor="t">
            <a:spAutoFit/>
          </a:bodyPr>
          <a:lstStyle/>
          <a:p>
            <a:pPr algn="ctr">
              <a:lnSpc>
                <a:spcPts val="6931"/>
              </a:lnSpc>
            </a:pPr>
            <a:r>
              <a:rPr lang="en-US" sz="4951">
                <a:solidFill>
                  <a:srgbClr val="000000"/>
                </a:solidFill>
                <a:latin typeface="Alatsi"/>
                <a:ea typeface="Alatsi"/>
                <a:cs typeface="Alatsi"/>
                <a:sym typeface="Alatsi"/>
              </a:rPr>
              <a:t>Insert</a:t>
            </a:r>
          </a:p>
        </p:txBody>
      </p:sp>
      <p:grpSp>
        <p:nvGrpSpPr>
          <p:cNvPr id="19" name="Group 19"/>
          <p:cNvGrpSpPr/>
          <p:nvPr/>
        </p:nvGrpSpPr>
        <p:grpSpPr>
          <a:xfrm>
            <a:off x="8994294" y="2970309"/>
            <a:ext cx="5834567" cy="5673933"/>
            <a:chOff x="0" y="0"/>
            <a:chExt cx="1356329" cy="1318987"/>
          </a:xfrm>
        </p:grpSpPr>
        <p:sp>
          <p:nvSpPr>
            <p:cNvPr id="20" name="Freeform 20"/>
            <p:cNvSpPr/>
            <p:nvPr/>
          </p:nvSpPr>
          <p:spPr>
            <a:xfrm>
              <a:off x="0" y="0"/>
              <a:ext cx="1356329" cy="1318987"/>
            </a:xfrm>
            <a:custGeom>
              <a:avLst/>
              <a:gdLst/>
              <a:ahLst/>
              <a:cxnLst/>
              <a:rect l="l" t="t" r="r" b="b"/>
              <a:pathLst>
                <a:path w="1356329" h="1318987">
                  <a:moveTo>
                    <a:pt x="67672" y="0"/>
                  </a:moveTo>
                  <a:lnTo>
                    <a:pt x="1288657" y="0"/>
                  </a:lnTo>
                  <a:cubicBezTo>
                    <a:pt x="1326031" y="0"/>
                    <a:pt x="1356329" y="30298"/>
                    <a:pt x="1356329" y="67672"/>
                  </a:cubicBezTo>
                  <a:lnTo>
                    <a:pt x="1356329" y="1251315"/>
                  </a:lnTo>
                  <a:cubicBezTo>
                    <a:pt x="1356329" y="1269263"/>
                    <a:pt x="1349199" y="1286476"/>
                    <a:pt x="1336508" y="1299167"/>
                  </a:cubicBezTo>
                  <a:cubicBezTo>
                    <a:pt x="1323817" y="1311858"/>
                    <a:pt x="1306605" y="1318987"/>
                    <a:pt x="1288657" y="1318987"/>
                  </a:cubicBezTo>
                  <a:lnTo>
                    <a:pt x="67672" y="1318987"/>
                  </a:lnTo>
                  <a:cubicBezTo>
                    <a:pt x="30298" y="1318987"/>
                    <a:pt x="0" y="1288690"/>
                    <a:pt x="0" y="1251315"/>
                  </a:cubicBezTo>
                  <a:lnTo>
                    <a:pt x="0" y="67672"/>
                  </a:lnTo>
                  <a:cubicBezTo>
                    <a:pt x="0" y="49724"/>
                    <a:pt x="7130" y="32512"/>
                    <a:pt x="19821" y="19821"/>
                  </a:cubicBezTo>
                  <a:cubicBezTo>
                    <a:pt x="32512" y="7130"/>
                    <a:pt x="49724" y="0"/>
                    <a:pt x="67672" y="0"/>
                  </a:cubicBezTo>
                  <a:close/>
                </a:path>
              </a:pathLst>
            </a:custGeom>
            <a:gradFill rotWithShape="1">
              <a:gsLst>
                <a:gs pos="0">
                  <a:srgbClr val="0CC0DF">
                    <a:alpha val="20000"/>
                  </a:srgbClr>
                </a:gs>
                <a:gs pos="100000">
                  <a:srgbClr val="FFDE59">
                    <a:alpha val="20000"/>
                  </a:srgbClr>
                </a:gs>
              </a:gsLst>
              <a:lin ang="0"/>
            </a:gradFill>
          </p:spPr>
          <p:txBody>
            <a:bodyPr/>
            <a:lstStyle/>
            <a:p>
              <a:endParaRPr lang="en-PH"/>
            </a:p>
          </p:txBody>
        </p:sp>
        <p:sp>
          <p:nvSpPr>
            <p:cNvPr id="21" name="TextBox 21"/>
            <p:cNvSpPr txBox="1"/>
            <p:nvPr/>
          </p:nvSpPr>
          <p:spPr>
            <a:xfrm>
              <a:off x="0" y="-28575"/>
              <a:ext cx="1356329" cy="1347562"/>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9169867" y="4025871"/>
            <a:ext cx="5447724" cy="1388744"/>
            <a:chOff x="0" y="0"/>
            <a:chExt cx="1266402" cy="322833"/>
          </a:xfrm>
        </p:grpSpPr>
        <p:sp>
          <p:nvSpPr>
            <p:cNvPr id="23" name="Freeform 23"/>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alpha val="19608"/>
              </a:srgbClr>
            </a:solidFill>
          </p:spPr>
          <p:txBody>
            <a:bodyPr/>
            <a:lstStyle/>
            <a:p>
              <a:endParaRPr lang="en-PH"/>
            </a:p>
          </p:txBody>
        </p:sp>
        <p:sp>
          <p:nvSpPr>
            <p:cNvPr id="24" name="TextBox 24"/>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grpSp>
        <p:nvGrpSpPr>
          <p:cNvPr id="25" name="Group 25"/>
          <p:cNvGrpSpPr/>
          <p:nvPr/>
        </p:nvGrpSpPr>
        <p:grpSpPr>
          <a:xfrm>
            <a:off x="9187715" y="5555000"/>
            <a:ext cx="5447724" cy="1388744"/>
            <a:chOff x="0" y="0"/>
            <a:chExt cx="1266402" cy="322833"/>
          </a:xfrm>
        </p:grpSpPr>
        <p:sp>
          <p:nvSpPr>
            <p:cNvPr id="26" name="Freeform 26"/>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alpha val="19608"/>
              </a:srgbClr>
            </a:solidFill>
          </p:spPr>
          <p:txBody>
            <a:bodyPr/>
            <a:lstStyle/>
            <a:p>
              <a:endParaRPr lang="en-PH"/>
            </a:p>
          </p:txBody>
        </p:sp>
        <p:sp>
          <p:nvSpPr>
            <p:cNvPr id="27" name="TextBox 27"/>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sp>
        <p:nvSpPr>
          <p:cNvPr id="28" name="TextBox 28"/>
          <p:cNvSpPr txBox="1"/>
          <p:nvPr/>
        </p:nvSpPr>
        <p:spPr>
          <a:xfrm>
            <a:off x="10683906" y="3039515"/>
            <a:ext cx="2419646" cy="846067"/>
          </a:xfrm>
          <a:prstGeom prst="rect">
            <a:avLst/>
          </a:prstGeom>
        </p:spPr>
        <p:txBody>
          <a:bodyPr lIns="0" tIns="0" rIns="0" bIns="0" rtlCol="0" anchor="t">
            <a:spAutoFit/>
          </a:bodyPr>
          <a:lstStyle/>
          <a:p>
            <a:pPr algn="ctr">
              <a:lnSpc>
                <a:spcPts val="6931"/>
              </a:lnSpc>
            </a:pPr>
            <a:r>
              <a:rPr lang="en-US" sz="4951">
                <a:solidFill>
                  <a:srgbClr val="000000">
                    <a:alpha val="19608"/>
                  </a:srgbClr>
                </a:solidFill>
                <a:latin typeface="Alatsi"/>
                <a:ea typeface="Alatsi"/>
                <a:cs typeface="Alatsi"/>
                <a:sym typeface="Alatsi"/>
              </a:rPr>
              <a:t>Delete</a:t>
            </a:r>
          </a:p>
        </p:txBody>
      </p:sp>
      <p:sp>
        <p:nvSpPr>
          <p:cNvPr id="29" name="TextBox 29"/>
          <p:cNvSpPr txBox="1"/>
          <p:nvPr/>
        </p:nvSpPr>
        <p:spPr>
          <a:xfrm>
            <a:off x="4089102" y="4123893"/>
            <a:ext cx="3263271" cy="1139296"/>
          </a:xfrm>
          <a:prstGeom prst="rect">
            <a:avLst/>
          </a:prstGeom>
        </p:spPr>
        <p:txBody>
          <a:bodyPr lIns="0" tIns="0" rIns="0" bIns="0" rtlCol="0" anchor="t">
            <a:spAutoFit/>
          </a:bodyPr>
          <a:lstStyle/>
          <a:p>
            <a:pPr algn="ctr">
              <a:lnSpc>
                <a:spcPts val="4593"/>
              </a:lnSpc>
            </a:pPr>
            <a:r>
              <a:rPr lang="en-US" sz="3280">
                <a:solidFill>
                  <a:srgbClr val="000000"/>
                </a:solidFill>
                <a:latin typeface="Alatsi"/>
                <a:ea typeface="Alatsi"/>
                <a:cs typeface="Alatsi"/>
                <a:sym typeface="Alatsi"/>
              </a:rPr>
              <a:t>at the </a:t>
            </a:r>
            <a:r>
              <a:rPr lang="en-US" sz="3280" u="sng">
                <a:solidFill>
                  <a:srgbClr val="019D97"/>
                </a:solidFill>
                <a:latin typeface="Alatsi"/>
                <a:ea typeface="Alatsi"/>
                <a:cs typeface="Alatsi"/>
                <a:sym typeface="Alatsi"/>
              </a:rPr>
              <a:t>beginning</a:t>
            </a:r>
            <a:r>
              <a:rPr lang="en-US" sz="3280" u="sng">
                <a:solidFill>
                  <a:srgbClr val="000000"/>
                </a:solidFill>
                <a:latin typeface="Alatsi"/>
                <a:ea typeface="Alatsi"/>
                <a:cs typeface="Alatsi"/>
                <a:sym typeface="Alatsi"/>
              </a:rPr>
              <a:t> </a:t>
            </a:r>
            <a:r>
              <a:rPr lang="en-US" sz="3280">
                <a:solidFill>
                  <a:srgbClr val="000000"/>
                </a:solidFill>
                <a:latin typeface="Alatsi"/>
                <a:ea typeface="Alatsi"/>
                <a:cs typeface="Alatsi"/>
                <a:sym typeface="Alatsi"/>
              </a:rPr>
              <a:t>of the list</a:t>
            </a:r>
          </a:p>
        </p:txBody>
      </p:sp>
      <p:sp>
        <p:nvSpPr>
          <p:cNvPr id="30" name="TextBox 30"/>
          <p:cNvSpPr txBox="1"/>
          <p:nvPr/>
        </p:nvSpPr>
        <p:spPr>
          <a:xfrm>
            <a:off x="4089102" y="5648835"/>
            <a:ext cx="3263271" cy="1139296"/>
          </a:xfrm>
          <a:prstGeom prst="rect">
            <a:avLst/>
          </a:prstGeom>
        </p:spPr>
        <p:txBody>
          <a:bodyPr lIns="0" tIns="0" rIns="0" bIns="0" rtlCol="0" anchor="t">
            <a:spAutoFit/>
          </a:bodyPr>
          <a:lstStyle/>
          <a:p>
            <a:pPr algn="ctr">
              <a:lnSpc>
                <a:spcPts val="4593"/>
              </a:lnSpc>
            </a:pPr>
            <a:r>
              <a:rPr lang="en-US" sz="3280">
                <a:solidFill>
                  <a:srgbClr val="000000"/>
                </a:solidFill>
                <a:latin typeface="Alatsi"/>
                <a:ea typeface="Alatsi"/>
                <a:cs typeface="Alatsi"/>
                <a:sym typeface="Alatsi"/>
              </a:rPr>
              <a:t>at the </a:t>
            </a:r>
            <a:r>
              <a:rPr lang="en-US" sz="3280" u="sng">
                <a:solidFill>
                  <a:srgbClr val="019D97"/>
                </a:solidFill>
                <a:latin typeface="Alatsi"/>
                <a:ea typeface="Alatsi"/>
                <a:cs typeface="Alatsi"/>
                <a:sym typeface="Alatsi"/>
              </a:rPr>
              <a:t>end</a:t>
            </a:r>
          </a:p>
          <a:p>
            <a:pPr algn="ctr">
              <a:lnSpc>
                <a:spcPts val="4593"/>
              </a:lnSpc>
            </a:pPr>
            <a:r>
              <a:rPr lang="en-US" sz="3280">
                <a:solidFill>
                  <a:srgbClr val="000000"/>
                </a:solidFill>
                <a:latin typeface="Alatsi"/>
                <a:ea typeface="Alatsi"/>
                <a:cs typeface="Alatsi"/>
                <a:sym typeface="Alatsi"/>
              </a:rPr>
              <a:t> of the list</a:t>
            </a:r>
          </a:p>
        </p:txBody>
      </p:sp>
      <p:sp>
        <p:nvSpPr>
          <p:cNvPr id="31" name="TextBox 31"/>
          <p:cNvSpPr txBox="1"/>
          <p:nvPr/>
        </p:nvSpPr>
        <p:spPr>
          <a:xfrm>
            <a:off x="10279942" y="4123893"/>
            <a:ext cx="3263271" cy="1139296"/>
          </a:xfrm>
          <a:prstGeom prst="rect">
            <a:avLst/>
          </a:prstGeom>
        </p:spPr>
        <p:txBody>
          <a:bodyPr lIns="0" tIns="0" rIns="0" bIns="0" rtlCol="0" anchor="t">
            <a:spAutoFit/>
          </a:bodyPr>
          <a:lstStyle/>
          <a:p>
            <a:pPr algn="ctr">
              <a:lnSpc>
                <a:spcPts val="4593"/>
              </a:lnSpc>
            </a:pPr>
            <a:r>
              <a:rPr lang="en-US" sz="3280">
                <a:solidFill>
                  <a:srgbClr val="000000">
                    <a:alpha val="19608"/>
                  </a:srgbClr>
                </a:solidFill>
                <a:latin typeface="Alatsi"/>
                <a:ea typeface="Alatsi"/>
                <a:cs typeface="Alatsi"/>
                <a:sym typeface="Alatsi"/>
              </a:rPr>
              <a:t>at the </a:t>
            </a:r>
            <a:r>
              <a:rPr lang="en-US" sz="3280" u="sng">
                <a:solidFill>
                  <a:srgbClr val="019D97">
                    <a:alpha val="19608"/>
                  </a:srgbClr>
                </a:solidFill>
                <a:latin typeface="Alatsi"/>
                <a:ea typeface="Alatsi"/>
                <a:cs typeface="Alatsi"/>
                <a:sym typeface="Alatsi"/>
              </a:rPr>
              <a:t>beginning</a:t>
            </a:r>
            <a:r>
              <a:rPr lang="en-US" sz="3280" u="sng">
                <a:solidFill>
                  <a:srgbClr val="000000">
                    <a:alpha val="19608"/>
                  </a:srgbClr>
                </a:solidFill>
                <a:latin typeface="Alatsi"/>
                <a:ea typeface="Alatsi"/>
                <a:cs typeface="Alatsi"/>
                <a:sym typeface="Alatsi"/>
              </a:rPr>
              <a:t> </a:t>
            </a:r>
            <a:r>
              <a:rPr lang="en-US" sz="3280">
                <a:solidFill>
                  <a:srgbClr val="000000">
                    <a:alpha val="19608"/>
                  </a:srgbClr>
                </a:solidFill>
                <a:latin typeface="Alatsi"/>
                <a:ea typeface="Alatsi"/>
                <a:cs typeface="Alatsi"/>
                <a:sym typeface="Alatsi"/>
              </a:rPr>
              <a:t>of the list</a:t>
            </a:r>
          </a:p>
        </p:txBody>
      </p:sp>
      <p:sp>
        <p:nvSpPr>
          <p:cNvPr id="32" name="TextBox 32"/>
          <p:cNvSpPr txBox="1"/>
          <p:nvPr/>
        </p:nvSpPr>
        <p:spPr>
          <a:xfrm>
            <a:off x="10279942" y="5648835"/>
            <a:ext cx="3263271" cy="1139296"/>
          </a:xfrm>
          <a:prstGeom prst="rect">
            <a:avLst/>
          </a:prstGeom>
        </p:spPr>
        <p:txBody>
          <a:bodyPr lIns="0" tIns="0" rIns="0" bIns="0" rtlCol="0" anchor="t">
            <a:spAutoFit/>
          </a:bodyPr>
          <a:lstStyle/>
          <a:p>
            <a:pPr algn="ctr">
              <a:lnSpc>
                <a:spcPts val="4593"/>
              </a:lnSpc>
            </a:pPr>
            <a:r>
              <a:rPr lang="en-US" sz="3280">
                <a:solidFill>
                  <a:srgbClr val="000000">
                    <a:alpha val="19608"/>
                  </a:srgbClr>
                </a:solidFill>
                <a:latin typeface="Alatsi"/>
                <a:ea typeface="Alatsi"/>
                <a:cs typeface="Alatsi"/>
                <a:sym typeface="Alatsi"/>
              </a:rPr>
              <a:t>at the </a:t>
            </a:r>
            <a:r>
              <a:rPr lang="en-US" sz="3280" u="sng">
                <a:solidFill>
                  <a:srgbClr val="019D97">
                    <a:alpha val="19608"/>
                  </a:srgbClr>
                </a:solidFill>
                <a:latin typeface="Alatsi"/>
                <a:ea typeface="Alatsi"/>
                <a:cs typeface="Alatsi"/>
                <a:sym typeface="Alatsi"/>
              </a:rPr>
              <a:t>end</a:t>
            </a:r>
          </a:p>
          <a:p>
            <a:pPr algn="ctr">
              <a:lnSpc>
                <a:spcPts val="4593"/>
              </a:lnSpc>
            </a:pPr>
            <a:r>
              <a:rPr lang="en-US" sz="3280">
                <a:solidFill>
                  <a:srgbClr val="000000">
                    <a:alpha val="19608"/>
                  </a:srgbClr>
                </a:solidFill>
                <a:latin typeface="Alatsi"/>
                <a:ea typeface="Alatsi"/>
                <a:cs typeface="Alatsi"/>
                <a:sym typeface="Alatsi"/>
              </a:rPr>
              <a:t> of the list</a:t>
            </a:r>
          </a:p>
        </p:txBody>
      </p:sp>
      <p:grpSp>
        <p:nvGrpSpPr>
          <p:cNvPr id="33" name="Group 33"/>
          <p:cNvGrpSpPr/>
          <p:nvPr/>
        </p:nvGrpSpPr>
        <p:grpSpPr>
          <a:xfrm>
            <a:off x="3014723" y="7084034"/>
            <a:ext cx="5447724" cy="1388744"/>
            <a:chOff x="0" y="0"/>
            <a:chExt cx="1266402" cy="322833"/>
          </a:xfrm>
        </p:grpSpPr>
        <p:sp>
          <p:nvSpPr>
            <p:cNvPr id="34" name="Freeform 34"/>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solidFill>
          </p:spPr>
          <p:txBody>
            <a:bodyPr/>
            <a:lstStyle/>
            <a:p>
              <a:endParaRPr lang="en-PH"/>
            </a:p>
          </p:txBody>
        </p:sp>
        <p:sp>
          <p:nvSpPr>
            <p:cNvPr id="35" name="TextBox 35"/>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sp>
        <p:nvSpPr>
          <p:cNvPr id="36" name="TextBox 36"/>
          <p:cNvSpPr txBox="1"/>
          <p:nvPr/>
        </p:nvSpPr>
        <p:spPr>
          <a:xfrm>
            <a:off x="4089102" y="7177869"/>
            <a:ext cx="3263271" cy="1139296"/>
          </a:xfrm>
          <a:prstGeom prst="rect">
            <a:avLst/>
          </a:prstGeom>
        </p:spPr>
        <p:txBody>
          <a:bodyPr lIns="0" tIns="0" rIns="0" bIns="0" rtlCol="0" anchor="t">
            <a:spAutoFit/>
          </a:bodyPr>
          <a:lstStyle/>
          <a:p>
            <a:pPr algn="ctr">
              <a:lnSpc>
                <a:spcPts val="4593"/>
              </a:lnSpc>
            </a:pPr>
            <a:r>
              <a:rPr lang="en-US" sz="3280">
                <a:solidFill>
                  <a:srgbClr val="000000"/>
                </a:solidFill>
                <a:latin typeface="Alatsi"/>
                <a:ea typeface="Alatsi"/>
                <a:cs typeface="Alatsi"/>
                <a:sym typeface="Alatsi"/>
              </a:rPr>
              <a:t>In </a:t>
            </a:r>
            <a:r>
              <a:rPr lang="en-US" sz="3280" u="sng">
                <a:solidFill>
                  <a:srgbClr val="019D97"/>
                </a:solidFill>
                <a:latin typeface="Alatsi"/>
                <a:ea typeface="Alatsi"/>
                <a:cs typeface="Alatsi"/>
                <a:sym typeface="Alatsi"/>
              </a:rPr>
              <a:t>between</a:t>
            </a:r>
            <a:r>
              <a:rPr lang="en-US" sz="3280">
                <a:solidFill>
                  <a:srgbClr val="000000"/>
                </a:solidFill>
                <a:latin typeface="Alatsi"/>
                <a:ea typeface="Alatsi"/>
                <a:cs typeface="Alatsi"/>
                <a:sym typeface="Alatsi"/>
              </a:rPr>
              <a:t> </a:t>
            </a:r>
          </a:p>
          <a:p>
            <a:pPr algn="ctr">
              <a:lnSpc>
                <a:spcPts val="4593"/>
              </a:lnSpc>
            </a:pPr>
            <a:r>
              <a:rPr lang="en-US" sz="3280">
                <a:solidFill>
                  <a:srgbClr val="000000"/>
                </a:solidFill>
                <a:latin typeface="Alatsi"/>
                <a:ea typeface="Alatsi"/>
                <a:cs typeface="Alatsi"/>
                <a:sym typeface="Alatsi"/>
              </a:rPr>
              <a:t>two nodes</a:t>
            </a:r>
          </a:p>
        </p:txBody>
      </p:sp>
      <p:grpSp>
        <p:nvGrpSpPr>
          <p:cNvPr id="37" name="Group 37"/>
          <p:cNvGrpSpPr/>
          <p:nvPr/>
        </p:nvGrpSpPr>
        <p:grpSpPr>
          <a:xfrm>
            <a:off x="9169867" y="7084034"/>
            <a:ext cx="5447724" cy="1388744"/>
            <a:chOff x="0" y="0"/>
            <a:chExt cx="1266402" cy="322833"/>
          </a:xfrm>
        </p:grpSpPr>
        <p:sp>
          <p:nvSpPr>
            <p:cNvPr id="38" name="Freeform 38"/>
            <p:cNvSpPr/>
            <p:nvPr/>
          </p:nvSpPr>
          <p:spPr>
            <a:xfrm>
              <a:off x="0" y="0"/>
              <a:ext cx="1266402" cy="322833"/>
            </a:xfrm>
            <a:custGeom>
              <a:avLst/>
              <a:gdLst/>
              <a:ahLst/>
              <a:cxnLst/>
              <a:rect l="l" t="t" r="r" b="b"/>
              <a:pathLst>
                <a:path w="1266402" h="322833">
                  <a:moveTo>
                    <a:pt x="72478" y="0"/>
                  </a:moveTo>
                  <a:lnTo>
                    <a:pt x="1193924" y="0"/>
                  </a:lnTo>
                  <a:cubicBezTo>
                    <a:pt x="1233953" y="0"/>
                    <a:pt x="1266402" y="32449"/>
                    <a:pt x="1266402" y="72478"/>
                  </a:cubicBezTo>
                  <a:lnTo>
                    <a:pt x="1266402" y="250356"/>
                  </a:lnTo>
                  <a:cubicBezTo>
                    <a:pt x="1266402" y="269578"/>
                    <a:pt x="1258766" y="288013"/>
                    <a:pt x="1245174" y="301605"/>
                  </a:cubicBezTo>
                  <a:cubicBezTo>
                    <a:pt x="1231582" y="315197"/>
                    <a:pt x="1213147" y="322833"/>
                    <a:pt x="1193924" y="322833"/>
                  </a:cubicBezTo>
                  <a:lnTo>
                    <a:pt x="72478" y="322833"/>
                  </a:lnTo>
                  <a:cubicBezTo>
                    <a:pt x="53255" y="322833"/>
                    <a:pt x="34820" y="315197"/>
                    <a:pt x="21228" y="301605"/>
                  </a:cubicBezTo>
                  <a:cubicBezTo>
                    <a:pt x="7636" y="288013"/>
                    <a:pt x="0" y="269578"/>
                    <a:pt x="0" y="250356"/>
                  </a:cubicBezTo>
                  <a:lnTo>
                    <a:pt x="0" y="72478"/>
                  </a:lnTo>
                  <a:cubicBezTo>
                    <a:pt x="0" y="53255"/>
                    <a:pt x="7636" y="34820"/>
                    <a:pt x="21228" y="21228"/>
                  </a:cubicBezTo>
                  <a:cubicBezTo>
                    <a:pt x="34820" y="7636"/>
                    <a:pt x="53255" y="0"/>
                    <a:pt x="72478" y="0"/>
                  </a:cubicBezTo>
                  <a:close/>
                </a:path>
              </a:pathLst>
            </a:custGeom>
            <a:solidFill>
              <a:srgbClr val="FFFFFF">
                <a:alpha val="19608"/>
              </a:srgbClr>
            </a:solidFill>
          </p:spPr>
          <p:txBody>
            <a:bodyPr/>
            <a:lstStyle/>
            <a:p>
              <a:endParaRPr lang="en-PH"/>
            </a:p>
          </p:txBody>
        </p:sp>
        <p:sp>
          <p:nvSpPr>
            <p:cNvPr id="39" name="TextBox 39"/>
            <p:cNvSpPr txBox="1"/>
            <p:nvPr/>
          </p:nvSpPr>
          <p:spPr>
            <a:xfrm>
              <a:off x="0" y="-28575"/>
              <a:ext cx="1266402" cy="351408"/>
            </a:xfrm>
            <a:prstGeom prst="rect">
              <a:avLst/>
            </a:prstGeom>
          </p:spPr>
          <p:txBody>
            <a:bodyPr lIns="50800" tIns="50800" rIns="50800" bIns="50800" rtlCol="0" anchor="ctr"/>
            <a:lstStyle/>
            <a:p>
              <a:pPr algn="ctr">
                <a:lnSpc>
                  <a:spcPts val="2595"/>
                </a:lnSpc>
              </a:pPr>
              <a:endParaRPr/>
            </a:p>
          </p:txBody>
        </p:sp>
      </p:grpSp>
      <p:sp>
        <p:nvSpPr>
          <p:cNvPr id="40" name="TextBox 40"/>
          <p:cNvSpPr txBox="1"/>
          <p:nvPr/>
        </p:nvSpPr>
        <p:spPr>
          <a:xfrm>
            <a:off x="10244246" y="7177869"/>
            <a:ext cx="3263271" cy="1139296"/>
          </a:xfrm>
          <a:prstGeom prst="rect">
            <a:avLst/>
          </a:prstGeom>
        </p:spPr>
        <p:txBody>
          <a:bodyPr lIns="0" tIns="0" rIns="0" bIns="0" rtlCol="0" anchor="t">
            <a:spAutoFit/>
          </a:bodyPr>
          <a:lstStyle/>
          <a:p>
            <a:pPr algn="ctr">
              <a:lnSpc>
                <a:spcPts val="4593"/>
              </a:lnSpc>
            </a:pPr>
            <a:r>
              <a:rPr lang="en-US" sz="3280">
                <a:solidFill>
                  <a:srgbClr val="000000">
                    <a:alpha val="19608"/>
                  </a:srgbClr>
                </a:solidFill>
                <a:latin typeface="Alatsi"/>
                <a:ea typeface="Alatsi"/>
                <a:cs typeface="Alatsi"/>
                <a:sym typeface="Alatsi"/>
              </a:rPr>
              <a:t>In </a:t>
            </a:r>
            <a:r>
              <a:rPr lang="en-US" sz="3280" u="sng">
                <a:solidFill>
                  <a:srgbClr val="019D97">
                    <a:alpha val="19608"/>
                  </a:srgbClr>
                </a:solidFill>
                <a:latin typeface="Alatsi"/>
                <a:ea typeface="Alatsi"/>
                <a:cs typeface="Alatsi"/>
                <a:sym typeface="Alatsi"/>
              </a:rPr>
              <a:t>between</a:t>
            </a:r>
            <a:r>
              <a:rPr lang="en-US" sz="3280">
                <a:solidFill>
                  <a:srgbClr val="000000">
                    <a:alpha val="19608"/>
                  </a:srgbClr>
                </a:solidFill>
                <a:latin typeface="Alatsi"/>
                <a:ea typeface="Alatsi"/>
                <a:cs typeface="Alatsi"/>
                <a:sym typeface="Alatsi"/>
              </a:rPr>
              <a:t> </a:t>
            </a:r>
          </a:p>
          <a:p>
            <a:pPr algn="ctr">
              <a:lnSpc>
                <a:spcPts val="4593"/>
              </a:lnSpc>
            </a:pPr>
            <a:r>
              <a:rPr lang="en-US" sz="3280">
                <a:solidFill>
                  <a:srgbClr val="000000">
                    <a:alpha val="19608"/>
                  </a:srgbClr>
                </a:solidFill>
                <a:latin typeface="Alatsi"/>
                <a:ea typeface="Alatsi"/>
                <a:cs typeface="Alatsi"/>
                <a:sym typeface="Alatsi"/>
              </a:rPr>
              <a:t>two nodes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TextBox 5"/>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13.2 Record Type</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Freeform 7"/>
          <p:cNvSpPr/>
          <p:nvPr/>
        </p:nvSpPr>
        <p:spPr>
          <a:xfrm>
            <a:off x="2402181" y="3371171"/>
            <a:ext cx="13699299" cy="3792716"/>
          </a:xfrm>
          <a:custGeom>
            <a:avLst/>
            <a:gdLst/>
            <a:ahLst/>
            <a:cxnLst/>
            <a:rect l="l" t="t" r="r" b="b"/>
            <a:pathLst>
              <a:path w="13699299" h="3792716">
                <a:moveTo>
                  <a:pt x="0" y="0"/>
                </a:moveTo>
                <a:lnTo>
                  <a:pt x="13699299" y="0"/>
                </a:lnTo>
                <a:lnTo>
                  <a:pt x="13699299" y="3792717"/>
                </a:lnTo>
                <a:lnTo>
                  <a:pt x="0" y="3792717"/>
                </a:lnTo>
                <a:lnTo>
                  <a:pt x="0" y="0"/>
                </a:lnTo>
                <a:close/>
              </a:path>
            </a:pathLst>
          </a:custGeom>
          <a:blipFill>
            <a:blip r:embed="rId4"/>
            <a:stretch>
              <a:fillRect t="-30638" b="-29075"/>
            </a:stretch>
          </a:blipFill>
        </p:spPr>
        <p:txBody>
          <a:bodyPr/>
          <a:lstStyle/>
          <a:p>
            <a:endParaRPr lang="en-PH"/>
          </a:p>
        </p:txBody>
      </p:sp>
      <p:sp>
        <p:nvSpPr>
          <p:cNvPr id="8" name="TextBox 8"/>
          <p:cNvSpPr txBox="1"/>
          <p:nvPr/>
        </p:nvSpPr>
        <p:spPr>
          <a:xfrm>
            <a:off x="402046" y="1877010"/>
            <a:ext cx="5474670"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Pseudocode</a:t>
            </a:r>
          </a:p>
        </p:txBody>
      </p:sp>
      <p:sp>
        <p:nvSpPr>
          <p:cNvPr id="9" name="TextBox 9"/>
          <p:cNvSpPr txBox="1"/>
          <p:nvPr/>
        </p:nvSpPr>
        <p:spPr>
          <a:xfrm>
            <a:off x="402046" y="2694896"/>
            <a:ext cx="16218276"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In pseudocode a record type is declared as: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3723998" y="4802360"/>
          <a:ext cx="3692228" cy="914085"/>
        </p:xfrm>
        <a:graphic>
          <a:graphicData uri="http://schemas.openxmlformats.org/drawingml/2006/table">
            <a:tbl>
              <a:tblPr/>
              <a:tblGrid>
                <a:gridCol w="2711492">
                  <a:extLst>
                    <a:ext uri="{9D8B030D-6E8A-4147-A177-3AD203B41FA5}">
                      <a16:colId xmlns:a16="http://schemas.microsoft.com/office/drawing/2014/main" val="20000"/>
                    </a:ext>
                  </a:extLst>
                </a:gridCol>
                <a:gridCol w="980736">
                  <a:extLst>
                    <a:ext uri="{9D8B030D-6E8A-4147-A177-3AD203B41FA5}">
                      <a16:colId xmlns:a16="http://schemas.microsoft.com/office/drawing/2014/main" val="20001"/>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8449717" y="4802360"/>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3180170" y="4802360"/>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1627595" y="5259402"/>
            <a:ext cx="1431640"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1" name="AutoShape 11"/>
          <p:cNvSpPr/>
          <p:nvPr/>
        </p:nvSpPr>
        <p:spPr>
          <a:xfrm>
            <a:off x="6789220" y="5278452"/>
            <a:ext cx="1431640" cy="0"/>
          </a:xfrm>
          <a:prstGeom prst="line">
            <a:avLst/>
          </a:prstGeom>
          <a:ln w="38100" cap="flat">
            <a:solidFill>
              <a:srgbClr val="000000"/>
            </a:solidFill>
            <a:prstDash val="solid"/>
            <a:headEnd type="none" w="sm" len="sm"/>
            <a:tailEnd type="arrow" w="med" len="sm"/>
          </a:ln>
        </p:spPr>
        <p:txBody>
          <a:bodyPr/>
          <a:lstStyle/>
          <a:p>
            <a:endParaRPr lang="en-PH"/>
          </a:p>
        </p:txBody>
      </p:sp>
      <p:graphicFrame>
        <p:nvGraphicFramePr>
          <p:cNvPr id="12" name="Table 12"/>
          <p:cNvGraphicFramePr>
            <a:graphicFrameLocks noGrp="1"/>
          </p:cNvGraphicFramePr>
          <p:nvPr/>
        </p:nvGraphicFramePr>
        <p:xfrm>
          <a:off x="1371587" y="4821410"/>
          <a:ext cx="916944" cy="914085"/>
        </p:xfrm>
        <a:graphic>
          <a:graphicData uri="http://schemas.openxmlformats.org/drawingml/2006/table">
            <a:tbl>
              <a:tblPr/>
              <a:tblGrid>
                <a:gridCol w="916944">
                  <a:extLst>
                    <a:ext uri="{9D8B030D-6E8A-4147-A177-3AD203B41FA5}">
                      <a16:colId xmlns:a16="http://schemas.microsoft.com/office/drawing/2014/main" val="20000"/>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3" name="AutoShape 13"/>
          <p:cNvSpPr/>
          <p:nvPr/>
        </p:nvSpPr>
        <p:spPr>
          <a:xfrm>
            <a:off x="2735428" y="5278452"/>
            <a:ext cx="1431640"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4" name="Freeform 14"/>
          <p:cNvSpPr/>
          <p:nvPr/>
        </p:nvSpPr>
        <p:spPr>
          <a:xfrm>
            <a:off x="16077796" y="4953972"/>
            <a:ext cx="648960" cy="648960"/>
          </a:xfrm>
          <a:custGeom>
            <a:avLst/>
            <a:gdLst/>
            <a:ahLst/>
            <a:cxnLst/>
            <a:rect l="l" t="t" r="r" b="b"/>
            <a:pathLst>
              <a:path w="648960" h="648960">
                <a:moveTo>
                  <a:pt x="0" y="0"/>
                </a:moveTo>
                <a:lnTo>
                  <a:pt x="648960" y="0"/>
                </a:lnTo>
                <a:lnTo>
                  <a:pt x="648960" y="648960"/>
                </a:lnTo>
                <a:lnTo>
                  <a:pt x="0" y="648960"/>
                </a:lnTo>
                <a:lnTo>
                  <a:pt x="0" y="0"/>
                </a:lnTo>
                <a:close/>
              </a:path>
            </a:pathLst>
          </a:custGeom>
          <a:blipFill>
            <a:blip r:embed="rId8"/>
            <a:stretch>
              <a:fillRect/>
            </a:stretch>
          </a:blipFill>
        </p:spPr>
        <p:txBody>
          <a:bodyPr/>
          <a:lstStyle/>
          <a:p>
            <a:endParaRPr lang="en-PH"/>
          </a:p>
        </p:txBody>
      </p:sp>
      <p:graphicFrame>
        <p:nvGraphicFramePr>
          <p:cNvPr id="15" name="Table 15"/>
          <p:cNvGraphicFramePr>
            <a:graphicFrameLocks noGrp="1"/>
          </p:cNvGraphicFramePr>
          <p:nvPr/>
        </p:nvGraphicFramePr>
        <p:xfrm>
          <a:off x="3723998" y="8333469"/>
          <a:ext cx="3692228" cy="914085"/>
        </p:xfrm>
        <a:graphic>
          <a:graphicData uri="http://schemas.openxmlformats.org/drawingml/2006/table">
            <a:tbl>
              <a:tblPr/>
              <a:tblGrid>
                <a:gridCol w="2711492">
                  <a:extLst>
                    <a:ext uri="{9D8B030D-6E8A-4147-A177-3AD203B41FA5}">
                      <a16:colId xmlns:a16="http://schemas.microsoft.com/office/drawing/2014/main" val="20000"/>
                    </a:ext>
                  </a:extLst>
                </a:gridCol>
                <a:gridCol w="980736">
                  <a:extLst>
                    <a:ext uri="{9D8B030D-6E8A-4147-A177-3AD203B41FA5}">
                      <a16:colId xmlns:a16="http://schemas.microsoft.com/office/drawing/2014/main" val="20001"/>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16" name="Freeform 16"/>
          <p:cNvSpPr/>
          <p:nvPr/>
        </p:nvSpPr>
        <p:spPr>
          <a:xfrm rot="-5400000">
            <a:off x="3306295" y="5164628"/>
            <a:ext cx="289907" cy="1431640"/>
          </a:xfrm>
          <a:custGeom>
            <a:avLst/>
            <a:gdLst/>
            <a:ahLst/>
            <a:cxnLst/>
            <a:rect l="l" t="t" r="r" b="b"/>
            <a:pathLst>
              <a:path w="289907" h="1431640">
                <a:moveTo>
                  <a:pt x="0" y="0"/>
                </a:moveTo>
                <a:lnTo>
                  <a:pt x="289907" y="0"/>
                </a:lnTo>
                <a:lnTo>
                  <a:pt x="289907" y="1431640"/>
                </a:lnTo>
                <a:lnTo>
                  <a:pt x="0" y="1431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17" name="TextBox 1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8" name="TextBox 18"/>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9" name="TextBox 19"/>
          <p:cNvSpPr txBox="1"/>
          <p:nvPr/>
        </p:nvSpPr>
        <p:spPr>
          <a:xfrm>
            <a:off x="5067543" y="4239355"/>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0" name="TextBox 20"/>
          <p:cNvSpPr txBox="1"/>
          <p:nvPr/>
        </p:nvSpPr>
        <p:spPr>
          <a:xfrm>
            <a:off x="9793262" y="4239355"/>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1" name="TextBox 21"/>
          <p:cNvSpPr txBox="1"/>
          <p:nvPr/>
        </p:nvSpPr>
        <p:spPr>
          <a:xfrm>
            <a:off x="14523715" y="4239355"/>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2" name="TextBox 22"/>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Insert at the beginning of the list. </a:t>
            </a:r>
          </a:p>
        </p:txBody>
      </p:sp>
      <p:sp>
        <p:nvSpPr>
          <p:cNvPr id="23" name="TextBox 23"/>
          <p:cNvSpPr txBox="1"/>
          <p:nvPr/>
        </p:nvSpPr>
        <p:spPr>
          <a:xfrm>
            <a:off x="1273684" y="3815287"/>
            <a:ext cx="1714047" cy="905286"/>
          </a:xfrm>
          <a:prstGeom prst="rect">
            <a:avLst/>
          </a:prstGeom>
        </p:spPr>
        <p:txBody>
          <a:bodyPr lIns="0" tIns="0" rIns="0" bIns="0" rtlCol="0" anchor="t">
            <a:spAutoFit/>
          </a:bodyPr>
          <a:lstStyle/>
          <a:p>
            <a:pPr algn="ctr">
              <a:lnSpc>
                <a:spcPts val="3652"/>
              </a:lnSpc>
              <a:spcBef>
                <a:spcPct val="0"/>
              </a:spcBef>
            </a:pPr>
            <a:r>
              <a:rPr lang="en-US" sz="2608" b="1" i="1">
                <a:solidFill>
                  <a:srgbClr val="000000"/>
                </a:solidFill>
                <a:latin typeface="Open Sans Bold Italics"/>
                <a:ea typeface="Open Sans Bold Italics"/>
                <a:cs typeface="Open Sans Bold Italics"/>
                <a:sym typeface="Open Sans Bold Italics"/>
              </a:rPr>
              <a:t>Start Pointer</a:t>
            </a:r>
          </a:p>
        </p:txBody>
      </p:sp>
      <p:sp>
        <p:nvSpPr>
          <p:cNvPr id="24" name="TextBox 24"/>
          <p:cNvSpPr txBox="1"/>
          <p:nvPr/>
        </p:nvSpPr>
        <p:spPr>
          <a:xfrm>
            <a:off x="15545253" y="3815287"/>
            <a:ext cx="1714047" cy="905286"/>
          </a:xfrm>
          <a:prstGeom prst="rect">
            <a:avLst/>
          </a:prstGeom>
        </p:spPr>
        <p:txBody>
          <a:bodyPr lIns="0" tIns="0" rIns="0" bIns="0" rtlCol="0" anchor="t">
            <a:spAutoFit/>
          </a:bodyPr>
          <a:lstStyle/>
          <a:p>
            <a:pPr algn="ctr">
              <a:lnSpc>
                <a:spcPts val="3652"/>
              </a:lnSpc>
              <a:spcBef>
                <a:spcPct val="0"/>
              </a:spcBef>
            </a:pPr>
            <a:r>
              <a:rPr lang="en-US" sz="2608" b="1" i="1">
                <a:solidFill>
                  <a:srgbClr val="000000"/>
                </a:solidFill>
                <a:latin typeface="Open Sans Bold Italics"/>
                <a:ea typeface="Open Sans Bold Italics"/>
                <a:cs typeface="Open Sans Bold Italics"/>
                <a:sym typeface="Open Sans Bold Italics"/>
              </a:rPr>
              <a:t>Null Pointer</a:t>
            </a:r>
          </a:p>
        </p:txBody>
      </p:sp>
      <p:sp>
        <p:nvSpPr>
          <p:cNvPr id="25" name="TextBox 25"/>
          <p:cNvSpPr txBox="1"/>
          <p:nvPr/>
        </p:nvSpPr>
        <p:spPr>
          <a:xfrm>
            <a:off x="4492539" y="7716695"/>
            <a:ext cx="2155146"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New Node</a:t>
            </a:r>
          </a:p>
        </p:txBody>
      </p:sp>
      <p:sp>
        <p:nvSpPr>
          <p:cNvPr id="26" name="TextBox 26"/>
          <p:cNvSpPr txBox="1"/>
          <p:nvPr/>
        </p:nvSpPr>
        <p:spPr>
          <a:xfrm>
            <a:off x="1980996" y="6044667"/>
            <a:ext cx="2940504" cy="1277289"/>
          </a:xfrm>
          <a:prstGeom prst="rect">
            <a:avLst/>
          </a:prstGeom>
        </p:spPr>
        <p:txBody>
          <a:bodyPr lIns="0" tIns="0" rIns="0" bIns="0" rtlCol="0" anchor="t">
            <a:spAutoFit/>
          </a:bodyPr>
          <a:lstStyle/>
          <a:p>
            <a:pPr algn="ctr">
              <a:lnSpc>
                <a:spcPts val="2573"/>
              </a:lnSpc>
              <a:spcBef>
                <a:spcPct val="0"/>
              </a:spcBef>
            </a:pPr>
            <a:r>
              <a:rPr lang="en-US" sz="1838">
                <a:solidFill>
                  <a:srgbClr val="5E17EB"/>
                </a:solidFill>
                <a:latin typeface="Open Sans"/>
                <a:ea typeface="Open Sans"/>
                <a:cs typeface="Open Sans"/>
                <a:sym typeface="Open Sans"/>
              </a:rPr>
              <a:t>Copy whatever the start pointer is pointing to into the new node’s pointer field...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3723998" y="4802360"/>
          <a:ext cx="3692228" cy="914085"/>
        </p:xfrm>
        <a:graphic>
          <a:graphicData uri="http://schemas.openxmlformats.org/drawingml/2006/table">
            <a:tbl>
              <a:tblPr/>
              <a:tblGrid>
                <a:gridCol w="2711492">
                  <a:extLst>
                    <a:ext uri="{9D8B030D-6E8A-4147-A177-3AD203B41FA5}">
                      <a16:colId xmlns:a16="http://schemas.microsoft.com/office/drawing/2014/main" val="20000"/>
                    </a:ext>
                  </a:extLst>
                </a:gridCol>
                <a:gridCol w="980736">
                  <a:extLst>
                    <a:ext uri="{9D8B030D-6E8A-4147-A177-3AD203B41FA5}">
                      <a16:colId xmlns:a16="http://schemas.microsoft.com/office/drawing/2014/main" val="20001"/>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8449717" y="4802360"/>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3180170" y="4802360"/>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1627595" y="5259402"/>
            <a:ext cx="1431640"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1" name="AutoShape 11"/>
          <p:cNvSpPr/>
          <p:nvPr/>
        </p:nvSpPr>
        <p:spPr>
          <a:xfrm>
            <a:off x="6789220" y="5278452"/>
            <a:ext cx="1431640" cy="0"/>
          </a:xfrm>
          <a:prstGeom prst="line">
            <a:avLst/>
          </a:prstGeom>
          <a:ln w="38100" cap="flat">
            <a:solidFill>
              <a:srgbClr val="000000"/>
            </a:solidFill>
            <a:prstDash val="solid"/>
            <a:headEnd type="none" w="sm" len="sm"/>
            <a:tailEnd type="arrow" w="med" len="sm"/>
          </a:ln>
        </p:spPr>
        <p:txBody>
          <a:bodyPr/>
          <a:lstStyle/>
          <a:p>
            <a:endParaRPr lang="en-PH"/>
          </a:p>
        </p:txBody>
      </p:sp>
      <p:graphicFrame>
        <p:nvGraphicFramePr>
          <p:cNvPr id="12" name="Table 12"/>
          <p:cNvGraphicFramePr>
            <a:graphicFrameLocks noGrp="1"/>
          </p:cNvGraphicFramePr>
          <p:nvPr/>
        </p:nvGraphicFramePr>
        <p:xfrm>
          <a:off x="1371587" y="4821410"/>
          <a:ext cx="916944" cy="914085"/>
        </p:xfrm>
        <a:graphic>
          <a:graphicData uri="http://schemas.openxmlformats.org/drawingml/2006/table">
            <a:tbl>
              <a:tblPr/>
              <a:tblGrid>
                <a:gridCol w="916944">
                  <a:extLst>
                    <a:ext uri="{9D8B030D-6E8A-4147-A177-3AD203B41FA5}">
                      <a16:colId xmlns:a16="http://schemas.microsoft.com/office/drawing/2014/main" val="20000"/>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3" name="AutoShape 13"/>
          <p:cNvSpPr/>
          <p:nvPr/>
        </p:nvSpPr>
        <p:spPr>
          <a:xfrm>
            <a:off x="2735428" y="5278452"/>
            <a:ext cx="1431640" cy="0"/>
          </a:xfrm>
          <a:prstGeom prst="line">
            <a:avLst/>
          </a:prstGeom>
          <a:ln w="38100" cap="flat">
            <a:solidFill>
              <a:srgbClr val="000000">
                <a:alpha val="9804"/>
              </a:srgbClr>
            </a:solidFill>
            <a:prstDash val="solid"/>
            <a:headEnd type="none" w="sm" len="sm"/>
            <a:tailEnd type="arrow" w="med" len="sm"/>
          </a:ln>
        </p:spPr>
        <p:txBody>
          <a:bodyPr/>
          <a:lstStyle/>
          <a:p>
            <a:endParaRPr lang="en-PH"/>
          </a:p>
        </p:txBody>
      </p:sp>
      <p:sp>
        <p:nvSpPr>
          <p:cNvPr id="14" name="Freeform 14"/>
          <p:cNvSpPr/>
          <p:nvPr/>
        </p:nvSpPr>
        <p:spPr>
          <a:xfrm>
            <a:off x="16077796" y="4953972"/>
            <a:ext cx="648960" cy="648960"/>
          </a:xfrm>
          <a:custGeom>
            <a:avLst/>
            <a:gdLst/>
            <a:ahLst/>
            <a:cxnLst/>
            <a:rect l="l" t="t" r="r" b="b"/>
            <a:pathLst>
              <a:path w="648960" h="648960">
                <a:moveTo>
                  <a:pt x="0" y="0"/>
                </a:moveTo>
                <a:lnTo>
                  <a:pt x="648960" y="0"/>
                </a:lnTo>
                <a:lnTo>
                  <a:pt x="648960" y="648960"/>
                </a:lnTo>
                <a:lnTo>
                  <a:pt x="0" y="648960"/>
                </a:lnTo>
                <a:lnTo>
                  <a:pt x="0" y="0"/>
                </a:lnTo>
                <a:close/>
              </a:path>
            </a:pathLst>
          </a:custGeom>
          <a:blipFill>
            <a:blip r:embed="rId8"/>
            <a:stretch>
              <a:fillRect/>
            </a:stretch>
          </a:blipFill>
        </p:spPr>
        <p:txBody>
          <a:bodyPr/>
          <a:lstStyle/>
          <a:p>
            <a:endParaRPr lang="en-PH"/>
          </a:p>
        </p:txBody>
      </p:sp>
      <p:graphicFrame>
        <p:nvGraphicFramePr>
          <p:cNvPr id="15" name="Table 15"/>
          <p:cNvGraphicFramePr>
            <a:graphicFrameLocks noGrp="1"/>
          </p:cNvGraphicFramePr>
          <p:nvPr/>
        </p:nvGraphicFramePr>
        <p:xfrm>
          <a:off x="3723998" y="8333469"/>
          <a:ext cx="3692228" cy="914085"/>
        </p:xfrm>
        <a:graphic>
          <a:graphicData uri="http://schemas.openxmlformats.org/drawingml/2006/table">
            <a:tbl>
              <a:tblPr/>
              <a:tblGrid>
                <a:gridCol w="2711492">
                  <a:extLst>
                    <a:ext uri="{9D8B030D-6E8A-4147-A177-3AD203B41FA5}">
                      <a16:colId xmlns:a16="http://schemas.microsoft.com/office/drawing/2014/main" val="20000"/>
                    </a:ext>
                  </a:extLst>
                </a:gridCol>
                <a:gridCol w="980736">
                  <a:extLst>
                    <a:ext uri="{9D8B030D-6E8A-4147-A177-3AD203B41FA5}">
                      <a16:colId xmlns:a16="http://schemas.microsoft.com/office/drawing/2014/main" val="20001"/>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16" name="TextBox 16"/>
          <p:cNvSpPr txBox="1"/>
          <p:nvPr/>
        </p:nvSpPr>
        <p:spPr>
          <a:xfrm>
            <a:off x="4492539" y="7716695"/>
            <a:ext cx="2155146"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New Node</a:t>
            </a:r>
          </a:p>
        </p:txBody>
      </p:sp>
      <p:sp>
        <p:nvSpPr>
          <p:cNvPr id="17" name="AutoShape 17"/>
          <p:cNvSpPr/>
          <p:nvPr/>
        </p:nvSpPr>
        <p:spPr>
          <a:xfrm flipH="1" flipV="1">
            <a:off x="5585403" y="6036763"/>
            <a:ext cx="1520806" cy="2134334"/>
          </a:xfrm>
          <a:prstGeom prst="line">
            <a:avLst/>
          </a:prstGeom>
          <a:ln w="38100" cap="flat">
            <a:solidFill>
              <a:srgbClr val="000000"/>
            </a:solidFill>
            <a:prstDash val="solid"/>
            <a:headEnd type="none" w="sm" len="sm"/>
            <a:tailEnd type="arrow" w="med" len="sm"/>
          </a:ln>
        </p:spPr>
        <p:txBody>
          <a:bodyPr/>
          <a:lstStyle/>
          <a:p>
            <a:endParaRPr lang="en-PH"/>
          </a:p>
        </p:txBody>
      </p:sp>
      <p:sp>
        <p:nvSpPr>
          <p:cNvPr id="18" name="Freeform 18"/>
          <p:cNvSpPr/>
          <p:nvPr/>
        </p:nvSpPr>
        <p:spPr>
          <a:xfrm>
            <a:off x="3104491" y="5076495"/>
            <a:ext cx="404844" cy="404844"/>
          </a:xfrm>
          <a:custGeom>
            <a:avLst/>
            <a:gdLst/>
            <a:ahLst/>
            <a:cxnLst/>
            <a:rect l="l" t="t" r="r" b="b"/>
            <a:pathLst>
              <a:path w="404844" h="404844">
                <a:moveTo>
                  <a:pt x="0" y="0"/>
                </a:moveTo>
                <a:lnTo>
                  <a:pt x="404844" y="0"/>
                </a:lnTo>
                <a:lnTo>
                  <a:pt x="404844" y="404845"/>
                </a:lnTo>
                <a:lnTo>
                  <a:pt x="0" y="4048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19" name="TextBox 19"/>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20" name="TextBox 20"/>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21" name="TextBox 21"/>
          <p:cNvSpPr txBox="1"/>
          <p:nvPr/>
        </p:nvSpPr>
        <p:spPr>
          <a:xfrm>
            <a:off x="5067543" y="4239355"/>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2" name="TextBox 22"/>
          <p:cNvSpPr txBox="1"/>
          <p:nvPr/>
        </p:nvSpPr>
        <p:spPr>
          <a:xfrm>
            <a:off x="9793262" y="4239355"/>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3" name="TextBox 23"/>
          <p:cNvSpPr txBox="1"/>
          <p:nvPr/>
        </p:nvSpPr>
        <p:spPr>
          <a:xfrm>
            <a:off x="14523715" y="4239355"/>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4" name="TextBox 24"/>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Insert at the beginning of the list. </a:t>
            </a:r>
          </a:p>
        </p:txBody>
      </p:sp>
      <p:sp>
        <p:nvSpPr>
          <p:cNvPr id="25" name="TextBox 25"/>
          <p:cNvSpPr txBox="1"/>
          <p:nvPr/>
        </p:nvSpPr>
        <p:spPr>
          <a:xfrm>
            <a:off x="1273684" y="3815287"/>
            <a:ext cx="1714047" cy="905286"/>
          </a:xfrm>
          <a:prstGeom prst="rect">
            <a:avLst/>
          </a:prstGeom>
        </p:spPr>
        <p:txBody>
          <a:bodyPr lIns="0" tIns="0" rIns="0" bIns="0" rtlCol="0" anchor="t">
            <a:spAutoFit/>
          </a:bodyPr>
          <a:lstStyle/>
          <a:p>
            <a:pPr algn="ctr">
              <a:lnSpc>
                <a:spcPts val="3652"/>
              </a:lnSpc>
              <a:spcBef>
                <a:spcPct val="0"/>
              </a:spcBef>
            </a:pPr>
            <a:r>
              <a:rPr lang="en-US" sz="2608" b="1" i="1">
                <a:solidFill>
                  <a:srgbClr val="000000"/>
                </a:solidFill>
                <a:latin typeface="Open Sans Bold Italics"/>
                <a:ea typeface="Open Sans Bold Italics"/>
                <a:cs typeface="Open Sans Bold Italics"/>
                <a:sym typeface="Open Sans Bold Italics"/>
              </a:rPr>
              <a:t>Start Pointer</a:t>
            </a:r>
          </a:p>
        </p:txBody>
      </p:sp>
      <p:sp>
        <p:nvSpPr>
          <p:cNvPr id="26" name="TextBox 26"/>
          <p:cNvSpPr txBox="1"/>
          <p:nvPr/>
        </p:nvSpPr>
        <p:spPr>
          <a:xfrm>
            <a:off x="15545253" y="3815287"/>
            <a:ext cx="1714047" cy="905286"/>
          </a:xfrm>
          <a:prstGeom prst="rect">
            <a:avLst/>
          </a:prstGeom>
        </p:spPr>
        <p:txBody>
          <a:bodyPr lIns="0" tIns="0" rIns="0" bIns="0" rtlCol="0" anchor="t">
            <a:spAutoFit/>
          </a:bodyPr>
          <a:lstStyle/>
          <a:p>
            <a:pPr algn="ctr">
              <a:lnSpc>
                <a:spcPts val="3652"/>
              </a:lnSpc>
              <a:spcBef>
                <a:spcPct val="0"/>
              </a:spcBef>
            </a:pPr>
            <a:r>
              <a:rPr lang="en-US" sz="2608" b="1" i="1">
                <a:solidFill>
                  <a:srgbClr val="000000"/>
                </a:solidFill>
                <a:latin typeface="Open Sans Bold Italics"/>
                <a:ea typeface="Open Sans Bold Italics"/>
                <a:cs typeface="Open Sans Bold Italics"/>
                <a:sym typeface="Open Sans Bold Italics"/>
              </a:rPr>
              <a:t>Null Pointer</a:t>
            </a:r>
          </a:p>
        </p:txBody>
      </p:sp>
      <p:sp>
        <p:nvSpPr>
          <p:cNvPr id="27" name="TextBox 27"/>
          <p:cNvSpPr txBox="1"/>
          <p:nvPr/>
        </p:nvSpPr>
        <p:spPr>
          <a:xfrm>
            <a:off x="6574956" y="6533950"/>
            <a:ext cx="2940504" cy="1277289"/>
          </a:xfrm>
          <a:prstGeom prst="rect">
            <a:avLst/>
          </a:prstGeom>
        </p:spPr>
        <p:txBody>
          <a:bodyPr lIns="0" tIns="0" rIns="0" bIns="0" rtlCol="0" anchor="t">
            <a:spAutoFit/>
          </a:bodyPr>
          <a:lstStyle/>
          <a:p>
            <a:pPr algn="ctr">
              <a:lnSpc>
                <a:spcPts val="2573"/>
              </a:lnSpc>
              <a:spcBef>
                <a:spcPct val="0"/>
              </a:spcBef>
            </a:pPr>
            <a:r>
              <a:rPr lang="en-US" sz="1838">
                <a:solidFill>
                  <a:srgbClr val="5E17EB"/>
                </a:solidFill>
                <a:latin typeface="Open Sans"/>
                <a:ea typeface="Open Sans"/>
                <a:cs typeface="Open Sans"/>
                <a:sym typeface="Open Sans"/>
              </a:rPr>
              <a:t>Copy whatever the start pointer is pointing to into the new node’s pointer field...</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3723998" y="4802360"/>
          <a:ext cx="3692228" cy="914085"/>
        </p:xfrm>
        <a:graphic>
          <a:graphicData uri="http://schemas.openxmlformats.org/drawingml/2006/table">
            <a:tbl>
              <a:tblPr/>
              <a:tblGrid>
                <a:gridCol w="2711492">
                  <a:extLst>
                    <a:ext uri="{9D8B030D-6E8A-4147-A177-3AD203B41FA5}">
                      <a16:colId xmlns:a16="http://schemas.microsoft.com/office/drawing/2014/main" val="20000"/>
                    </a:ext>
                  </a:extLst>
                </a:gridCol>
                <a:gridCol w="980736">
                  <a:extLst>
                    <a:ext uri="{9D8B030D-6E8A-4147-A177-3AD203B41FA5}">
                      <a16:colId xmlns:a16="http://schemas.microsoft.com/office/drawing/2014/main" val="20001"/>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8449717" y="4802360"/>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3180170" y="4802360"/>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1627595" y="5259402"/>
            <a:ext cx="1431640"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1" name="AutoShape 11"/>
          <p:cNvSpPr/>
          <p:nvPr/>
        </p:nvSpPr>
        <p:spPr>
          <a:xfrm>
            <a:off x="6789220" y="5278452"/>
            <a:ext cx="1431640" cy="0"/>
          </a:xfrm>
          <a:prstGeom prst="line">
            <a:avLst/>
          </a:prstGeom>
          <a:ln w="38100" cap="flat">
            <a:solidFill>
              <a:srgbClr val="000000"/>
            </a:solidFill>
            <a:prstDash val="solid"/>
            <a:headEnd type="none" w="sm" len="sm"/>
            <a:tailEnd type="arrow" w="med" len="sm"/>
          </a:ln>
        </p:spPr>
        <p:txBody>
          <a:bodyPr/>
          <a:lstStyle/>
          <a:p>
            <a:endParaRPr lang="en-PH"/>
          </a:p>
        </p:txBody>
      </p:sp>
      <p:graphicFrame>
        <p:nvGraphicFramePr>
          <p:cNvPr id="12" name="Table 12"/>
          <p:cNvGraphicFramePr>
            <a:graphicFrameLocks noGrp="1"/>
          </p:cNvGraphicFramePr>
          <p:nvPr/>
        </p:nvGraphicFramePr>
        <p:xfrm>
          <a:off x="1387104" y="4810358"/>
          <a:ext cx="916944" cy="914085"/>
        </p:xfrm>
        <a:graphic>
          <a:graphicData uri="http://schemas.openxmlformats.org/drawingml/2006/table">
            <a:tbl>
              <a:tblPr/>
              <a:tblGrid>
                <a:gridCol w="916944">
                  <a:extLst>
                    <a:ext uri="{9D8B030D-6E8A-4147-A177-3AD203B41FA5}">
                      <a16:colId xmlns:a16="http://schemas.microsoft.com/office/drawing/2014/main" val="20000"/>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3" name="Freeform 13"/>
          <p:cNvSpPr/>
          <p:nvPr/>
        </p:nvSpPr>
        <p:spPr>
          <a:xfrm>
            <a:off x="16077796" y="4953972"/>
            <a:ext cx="648960" cy="648960"/>
          </a:xfrm>
          <a:custGeom>
            <a:avLst/>
            <a:gdLst/>
            <a:ahLst/>
            <a:cxnLst/>
            <a:rect l="l" t="t" r="r" b="b"/>
            <a:pathLst>
              <a:path w="648960" h="648960">
                <a:moveTo>
                  <a:pt x="0" y="0"/>
                </a:moveTo>
                <a:lnTo>
                  <a:pt x="648960" y="0"/>
                </a:lnTo>
                <a:lnTo>
                  <a:pt x="648960" y="648960"/>
                </a:lnTo>
                <a:lnTo>
                  <a:pt x="0" y="648960"/>
                </a:lnTo>
                <a:lnTo>
                  <a:pt x="0" y="0"/>
                </a:lnTo>
                <a:close/>
              </a:path>
            </a:pathLst>
          </a:custGeom>
          <a:blipFill>
            <a:blip r:embed="rId8"/>
            <a:stretch>
              <a:fillRect/>
            </a:stretch>
          </a:blipFill>
        </p:spPr>
        <p:txBody>
          <a:bodyPr/>
          <a:lstStyle/>
          <a:p>
            <a:endParaRPr lang="en-PH"/>
          </a:p>
        </p:txBody>
      </p:sp>
      <p:graphicFrame>
        <p:nvGraphicFramePr>
          <p:cNvPr id="14" name="Table 14"/>
          <p:cNvGraphicFramePr>
            <a:graphicFrameLocks noGrp="1"/>
          </p:cNvGraphicFramePr>
          <p:nvPr/>
        </p:nvGraphicFramePr>
        <p:xfrm>
          <a:off x="3723998" y="8333469"/>
          <a:ext cx="3692228" cy="914085"/>
        </p:xfrm>
        <a:graphic>
          <a:graphicData uri="http://schemas.openxmlformats.org/drawingml/2006/table">
            <a:tbl>
              <a:tblPr/>
              <a:tblGrid>
                <a:gridCol w="2711492">
                  <a:extLst>
                    <a:ext uri="{9D8B030D-6E8A-4147-A177-3AD203B41FA5}">
                      <a16:colId xmlns:a16="http://schemas.microsoft.com/office/drawing/2014/main" val="20000"/>
                    </a:ext>
                  </a:extLst>
                </a:gridCol>
                <a:gridCol w="980736">
                  <a:extLst>
                    <a:ext uri="{9D8B030D-6E8A-4147-A177-3AD203B41FA5}">
                      <a16:colId xmlns:a16="http://schemas.microsoft.com/office/drawing/2014/main" val="20001"/>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15" name="TextBox 15"/>
          <p:cNvSpPr txBox="1"/>
          <p:nvPr/>
        </p:nvSpPr>
        <p:spPr>
          <a:xfrm>
            <a:off x="4492539" y="7716695"/>
            <a:ext cx="2155146"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New Node</a:t>
            </a:r>
          </a:p>
        </p:txBody>
      </p:sp>
      <p:sp>
        <p:nvSpPr>
          <p:cNvPr id="16" name="AutoShape 16"/>
          <p:cNvSpPr/>
          <p:nvPr/>
        </p:nvSpPr>
        <p:spPr>
          <a:xfrm flipH="1" flipV="1">
            <a:off x="5585403" y="6036763"/>
            <a:ext cx="1520806" cy="2134334"/>
          </a:xfrm>
          <a:prstGeom prst="line">
            <a:avLst/>
          </a:prstGeom>
          <a:ln w="38100" cap="flat">
            <a:solidFill>
              <a:srgbClr val="000000"/>
            </a:solidFill>
            <a:prstDash val="solid"/>
            <a:headEnd type="none" w="sm" len="sm"/>
            <a:tailEnd type="arrow" w="med" len="sm"/>
          </a:ln>
        </p:spPr>
        <p:txBody>
          <a:bodyPr/>
          <a:lstStyle/>
          <a:p>
            <a:endParaRPr lang="en-PH"/>
          </a:p>
        </p:txBody>
      </p:sp>
      <p:sp>
        <p:nvSpPr>
          <p:cNvPr id="17" name="TextBox 17"/>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8" name="TextBox 18"/>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9" name="TextBox 19"/>
          <p:cNvSpPr txBox="1"/>
          <p:nvPr/>
        </p:nvSpPr>
        <p:spPr>
          <a:xfrm>
            <a:off x="5067543" y="4239355"/>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0" name="TextBox 20"/>
          <p:cNvSpPr txBox="1"/>
          <p:nvPr/>
        </p:nvSpPr>
        <p:spPr>
          <a:xfrm>
            <a:off x="9793262" y="4239355"/>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1" name="TextBox 21"/>
          <p:cNvSpPr txBox="1"/>
          <p:nvPr/>
        </p:nvSpPr>
        <p:spPr>
          <a:xfrm>
            <a:off x="14523715" y="4239355"/>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2" name="TextBox 22"/>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Insert at the beginning of the list. </a:t>
            </a:r>
          </a:p>
        </p:txBody>
      </p:sp>
      <p:sp>
        <p:nvSpPr>
          <p:cNvPr id="23" name="TextBox 23"/>
          <p:cNvSpPr txBox="1"/>
          <p:nvPr/>
        </p:nvSpPr>
        <p:spPr>
          <a:xfrm>
            <a:off x="1273684" y="3815287"/>
            <a:ext cx="1714047" cy="905286"/>
          </a:xfrm>
          <a:prstGeom prst="rect">
            <a:avLst/>
          </a:prstGeom>
        </p:spPr>
        <p:txBody>
          <a:bodyPr lIns="0" tIns="0" rIns="0" bIns="0" rtlCol="0" anchor="t">
            <a:spAutoFit/>
          </a:bodyPr>
          <a:lstStyle/>
          <a:p>
            <a:pPr algn="ctr">
              <a:lnSpc>
                <a:spcPts val="3652"/>
              </a:lnSpc>
              <a:spcBef>
                <a:spcPct val="0"/>
              </a:spcBef>
            </a:pPr>
            <a:r>
              <a:rPr lang="en-US" sz="2608" b="1" i="1">
                <a:solidFill>
                  <a:srgbClr val="000000"/>
                </a:solidFill>
                <a:latin typeface="Open Sans Bold Italics"/>
                <a:ea typeface="Open Sans Bold Italics"/>
                <a:cs typeface="Open Sans Bold Italics"/>
                <a:sym typeface="Open Sans Bold Italics"/>
              </a:rPr>
              <a:t>Start Pointer</a:t>
            </a:r>
          </a:p>
        </p:txBody>
      </p:sp>
      <p:sp>
        <p:nvSpPr>
          <p:cNvPr id="24" name="TextBox 24"/>
          <p:cNvSpPr txBox="1"/>
          <p:nvPr/>
        </p:nvSpPr>
        <p:spPr>
          <a:xfrm>
            <a:off x="15545253" y="3815287"/>
            <a:ext cx="1714047" cy="905286"/>
          </a:xfrm>
          <a:prstGeom prst="rect">
            <a:avLst/>
          </a:prstGeom>
        </p:spPr>
        <p:txBody>
          <a:bodyPr lIns="0" tIns="0" rIns="0" bIns="0" rtlCol="0" anchor="t">
            <a:spAutoFit/>
          </a:bodyPr>
          <a:lstStyle/>
          <a:p>
            <a:pPr algn="ctr">
              <a:lnSpc>
                <a:spcPts val="3652"/>
              </a:lnSpc>
              <a:spcBef>
                <a:spcPct val="0"/>
              </a:spcBef>
            </a:pPr>
            <a:r>
              <a:rPr lang="en-US" sz="2608" b="1" i="1">
                <a:solidFill>
                  <a:srgbClr val="000000"/>
                </a:solidFill>
                <a:latin typeface="Open Sans Bold Italics"/>
                <a:ea typeface="Open Sans Bold Italics"/>
                <a:cs typeface="Open Sans Bold Italics"/>
                <a:sym typeface="Open Sans Bold Italics"/>
              </a:rPr>
              <a:t>Null Pointer</a:t>
            </a:r>
          </a:p>
        </p:txBody>
      </p:sp>
      <p:sp>
        <p:nvSpPr>
          <p:cNvPr id="25" name="AutoShape 25"/>
          <p:cNvSpPr/>
          <p:nvPr/>
        </p:nvSpPr>
        <p:spPr>
          <a:xfrm>
            <a:off x="2191086" y="5923070"/>
            <a:ext cx="1593290" cy="2236976"/>
          </a:xfrm>
          <a:prstGeom prst="line">
            <a:avLst/>
          </a:prstGeom>
          <a:ln w="38100" cap="flat">
            <a:solidFill>
              <a:srgbClr val="000000"/>
            </a:solidFill>
            <a:prstDash val="solid"/>
            <a:headEnd type="none" w="sm" len="sm"/>
            <a:tailEnd type="arrow" w="med" len="sm"/>
          </a:ln>
        </p:spPr>
        <p:txBody>
          <a:bodyPr/>
          <a:lstStyle/>
          <a:p>
            <a:endParaRPr lang="en-PH"/>
          </a:p>
        </p:txBody>
      </p:sp>
      <p:sp>
        <p:nvSpPr>
          <p:cNvPr id="26" name="TextBox 26"/>
          <p:cNvSpPr txBox="1"/>
          <p:nvPr/>
        </p:nvSpPr>
        <p:spPr>
          <a:xfrm>
            <a:off x="1521680" y="7680091"/>
            <a:ext cx="1617254" cy="953439"/>
          </a:xfrm>
          <a:prstGeom prst="rect">
            <a:avLst/>
          </a:prstGeom>
        </p:spPr>
        <p:txBody>
          <a:bodyPr lIns="0" tIns="0" rIns="0" bIns="0" rtlCol="0" anchor="t">
            <a:spAutoFit/>
          </a:bodyPr>
          <a:lstStyle/>
          <a:p>
            <a:pPr algn="ctr">
              <a:lnSpc>
                <a:spcPts val="2573"/>
              </a:lnSpc>
              <a:spcBef>
                <a:spcPct val="0"/>
              </a:spcBef>
            </a:pPr>
            <a:r>
              <a:rPr lang="en-US" sz="1838">
                <a:solidFill>
                  <a:srgbClr val="5E17EB"/>
                </a:solidFill>
                <a:latin typeface="Open Sans"/>
                <a:ea typeface="Open Sans"/>
                <a:cs typeface="Open Sans"/>
                <a:sym typeface="Open Sans"/>
              </a:rPr>
              <a:t>Set the start pointer to the new node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6586633" y="5383600"/>
          <a:ext cx="2536402" cy="627937"/>
        </p:xfrm>
        <a:graphic>
          <a:graphicData uri="http://schemas.openxmlformats.org/drawingml/2006/table">
            <a:tbl>
              <a:tblPr/>
              <a:tblGrid>
                <a:gridCol w="1862678">
                  <a:extLst>
                    <a:ext uri="{9D8B030D-6E8A-4147-A177-3AD203B41FA5}">
                      <a16:colId xmlns:a16="http://schemas.microsoft.com/office/drawing/2014/main" val="20000"/>
                    </a:ext>
                  </a:extLst>
                </a:gridCol>
                <a:gridCol w="673724">
                  <a:extLst>
                    <a:ext uri="{9D8B030D-6E8A-4147-A177-3AD203B41FA5}">
                      <a16:colId xmlns:a16="http://schemas.microsoft.com/office/drawing/2014/main" val="20001"/>
                    </a:ext>
                  </a:extLst>
                </a:gridCol>
              </a:tblGrid>
              <a:tr h="627937">
                <a:tc>
                  <a:txBody>
                    <a:bodyPr/>
                    <a:lstStyle/>
                    <a:p>
                      <a:pPr algn="ctr">
                        <a:lnSpc>
                          <a:spcPts val="1569"/>
                        </a:lnSpc>
                        <a:defRPr/>
                      </a:pPr>
                      <a:endParaRPr lang="en-US" sz="1100"/>
                    </a:p>
                  </a:txBody>
                  <a:tcPr marL="142288" marR="142288" marT="142288" marB="14228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569"/>
                        </a:lnSpc>
                        <a:defRPr/>
                      </a:pPr>
                      <a:endParaRPr lang="en-US" sz="1100"/>
                    </a:p>
                  </a:txBody>
                  <a:tcPr marL="142288" marR="142288" marT="142288" marB="14228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10503445" y="5383600"/>
          <a:ext cx="2285731" cy="565879"/>
        </p:xfrm>
        <a:graphic>
          <a:graphicData uri="http://schemas.openxmlformats.org/drawingml/2006/table">
            <a:tbl>
              <a:tblPr/>
              <a:tblGrid>
                <a:gridCol w="1678591">
                  <a:extLst>
                    <a:ext uri="{9D8B030D-6E8A-4147-A177-3AD203B41FA5}">
                      <a16:colId xmlns:a16="http://schemas.microsoft.com/office/drawing/2014/main" val="20000"/>
                    </a:ext>
                  </a:extLst>
                </a:gridCol>
                <a:gridCol w="607140">
                  <a:extLst>
                    <a:ext uri="{9D8B030D-6E8A-4147-A177-3AD203B41FA5}">
                      <a16:colId xmlns:a16="http://schemas.microsoft.com/office/drawing/2014/main" val="20001"/>
                    </a:ext>
                  </a:extLst>
                </a:gridCol>
              </a:tblGrid>
              <a:tr h="565879">
                <a:tc>
                  <a:txBody>
                    <a:bodyPr/>
                    <a:lstStyle/>
                    <a:p>
                      <a:pPr algn="ctr">
                        <a:lnSpc>
                          <a:spcPts val="1569"/>
                        </a:lnSpc>
                        <a:defRPr/>
                      </a:pPr>
                      <a:endParaRPr lang="en-US" sz="1100"/>
                    </a:p>
                  </a:txBody>
                  <a:tcPr marL="142288" marR="142288" marT="142288" marB="14228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569"/>
                        </a:lnSpc>
                        <a:defRPr/>
                      </a:pPr>
                      <a:endParaRPr lang="en-US" sz="1100"/>
                    </a:p>
                  </a:txBody>
                  <a:tcPr marL="142288" marR="142288" marT="142288" marB="14228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4424180" y="5383600"/>
          <a:ext cx="2285731" cy="565879"/>
        </p:xfrm>
        <a:graphic>
          <a:graphicData uri="http://schemas.openxmlformats.org/drawingml/2006/table">
            <a:tbl>
              <a:tblPr/>
              <a:tblGrid>
                <a:gridCol w="1678591">
                  <a:extLst>
                    <a:ext uri="{9D8B030D-6E8A-4147-A177-3AD203B41FA5}">
                      <a16:colId xmlns:a16="http://schemas.microsoft.com/office/drawing/2014/main" val="20000"/>
                    </a:ext>
                  </a:extLst>
                </a:gridCol>
                <a:gridCol w="607140">
                  <a:extLst>
                    <a:ext uri="{9D8B030D-6E8A-4147-A177-3AD203B41FA5}">
                      <a16:colId xmlns:a16="http://schemas.microsoft.com/office/drawing/2014/main" val="20001"/>
                    </a:ext>
                  </a:extLst>
                </a:gridCol>
              </a:tblGrid>
              <a:tr h="565879">
                <a:tc>
                  <a:txBody>
                    <a:bodyPr/>
                    <a:lstStyle/>
                    <a:p>
                      <a:pPr algn="ctr">
                        <a:lnSpc>
                          <a:spcPts val="1569"/>
                        </a:lnSpc>
                        <a:defRPr/>
                      </a:pPr>
                      <a:endParaRPr lang="en-US" sz="1100"/>
                    </a:p>
                  </a:txBody>
                  <a:tcPr marL="142288" marR="142288" marT="142288" marB="14228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569"/>
                        </a:lnSpc>
                        <a:defRPr/>
                      </a:pPr>
                      <a:endParaRPr lang="en-US" sz="1100"/>
                    </a:p>
                  </a:txBody>
                  <a:tcPr marL="142288" marR="142288" marT="142288" marB="14228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3137361" y="5762410"/>
            <a:ext cx="1186584"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11" name="AutoShape 11"/>
          <p:cNvSpPr/>
          <p:nvPr/>
        </p:nvSpPr>
        <p:spPr>
          <a:xfrm>
            <a:off x="9127177" y="5778199"/>
            <a:ext cx="1186584"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2" name="Table 12"/>
          <p:cNvGraphicFramePr>
            <a:graphicFrameLocks noGrp="1"/>
          </p:cNvGraphicFramePr>
          <p:nvPr/>
        </p:nvGraphicFramePr>
        <p:xfrm>
          <a:off x="519339" y="5393477"/>
          <a:ext cx="629901" cy="627937"/>
        </p:xfrm>
        <a:graphic>
          <a:graphicData uri="http://schemas.openxmlformats.org/drawingml/2006/table">
            <a:tbl>
              <a:tblPr/>
              <a:tblGrid>
                <a:gridCol w="629901">
                  <a:extLst>
                    <a:ext uri="{9D8B030D-6E8A-4147-A177-3AD203B41FA5}">
                      <a16:colId xmlns:a16="http://schemas.microsoft.com/office/drawing/2014/main" val="20000"/>
                    </a:ext>
                  </a:extLst>
                </a:gridCol>
              </a:tblGrid>
              <a:tr h="627937">
                <a:tc>
                  <a:txBody>
                    <a:bodyPr/>
                    <a:lstStyle/>
                    <a:p>
                      <a:pPr algn="ctr">
                        <a:lnSpc>
                          <a:spcPts val="1569"/>
                        </a:lnSpc>
                        <a:defRPr/>
                      </a:pPr>
                      <a:endParaRPr lang="en-US" sz="1100"/>
                    </a:p>
                  </a:txBody>
                  <a:tcPr marL="142288" marR="142288" marT="142288" marB="14228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3" name="Freeform 13"/>
          <p:cNvSpPr/>
          <p:nvPr/>
        </p:nvSpPr>
        <p:spPr>
          <a:xfrm>
            <a:off x="16825816" y="5509260"/>
            <a:ext cx="537877" cy="537877"/>
          </a:xfrm>
          <a:custGeom>
            <a:avLst/>
            <a:gdLst/>
            <a:ahLst/>
            <a:cxnLst/>
            <a:rect l="l" t="t" r="r" b="b"/>
            <a:pathLst>
              <a:path w="537877" h="537877">
                <a:moveTo>
                  <a:pt x="0" y="0"/>
                </a:moveTo>
                <a:lnTo>
                  <a:pt x="537876" y="0"/>
                </a:lnTo>
                <a:lnTo>
                  <a:pt x="537876" y="537877"/>
                </a:lnTo>
                <a:lnTo>
                  <a:pt x="0" y="537877"/>
                </a:lnTo>
                <a:lnTo>
                  <a:pt x="0" y="0"/>
                </a:lnTo>
                <a:close/>
              </a:path>
            </a:pathLst>
          </a:custGeom>
          <a:blipFill>
            <a:blip r:embed="rId8"/>
            <a:stretch>
              <a:fillRect/>
            </a:stretch>
          </a:blipFill>
        </p:spPr>
        <p:txBody>
          <a:bodyPr/>
          <a:lstStyle/>
          <a:p>
            <a:endParaRPr lang="en-PH"/>
          </a:p>
        </p:txBody>
      </p:sp>
      <p:graphicFrame>
        <p:nvGraphicFramePr>
          <p:cNvPr id="14" name="Table 14"/>
          <p:cNvGraphicFramePr>
            <a:graphicFrameLocks noGrp="1"/>
          </p:cNvGraphicFramePr>
          <p:nvPr/>
        </p:nvGraphicFramePr>
        <p:xfrm>
          <a:off x="2646576" y="5419510"/>
          <a:ext cx="3056405" cy="562993"/>
        </p:xfrm>
        <a:graphic>
          <a:graphicData uri="http://schemas.openxmlformats.org/drawingml/2006/table">
            <a:tbl>
              <a:tblPr/>
              <a:tblGrid>
                <a:gridCol w="2244557">
                  <a:extLst>
                    <a:ext uri="{9D8B030D-6E8A-4147-A177-3AD203B41FA5}">
                      <a16:colId xmlns:a16="http://schemas.microsoft.com/office/drawing/2014/main" val="20000"/>
                    </a:ext>
                  </a:extLst>
                </a:gridCol>
                <a:gridCol w="811848">
                  <a:extLst>
                    <a:ext uri="{9D8B030D-6E8A-4147-A177-3AD203B41FA5}">
                      <a16:colId xmlns:a16="http://schemas.microsoft.com/office/drawing/2014/main" val="20001"/>
                    </a:ext>
                  </a:extLst>
                </a:gridCol>
              </a:tblGrid>
              <a:tr h="51452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15" name="TextBox 15"/>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6" name="TextBox 16"/>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7" name="TextBox 17"/>
          <p:cNvSpPr txBox="1"/>
          <p:nvPr/>
        </p:nvSpPr>
        <p:spPr>
          <a:xfrm>
            <a:off x="7700202" y="4926233"/>
            <a:ext cx="833088" cy="367355"/>
          </a:xfrm>
          <a:prstGeom prst="rect">
            <a:avLst/>
          </a:prstGeom>
        </p:spPr>
        <p:txBody>
          <a:bodyPr lIns="0" tIns="0" rIns="0" bIns="0" rtlCol="0" anchor="t">
            <a:spAutoFit/>
          </a:bodyPr>
          <a:lstStyle/>
          <a:p>
            <a:pPr algn="ctr">
              <a:lnSpc>
                <a:spcPts val="3027"/>
              </a:lnSpc>
              <a:spcBef>
                <a:spcPct val="0"/>
              </a:spcBef>
            </a:pPr>
            <a:r>
              <a:rPr lang="en-US" sz="2162" b="1">
                <a:solidFill>
                  <a:srgbClr val="000000"/>
                </a:solidFill>
                <a:latin typeface="Open Sans Bold"/>
                <a:ea typeface="Open Sans Bold"/>
                <a:cs typeface="Open Sans Bold"/>
                <a:sym typeface="Open Sans Bold"/>
              </a:rPr>
              <a:t>Node</a:t>
            </a:r>
          </a:p>
        </p:txBody>
      </p:sp>
      <p:sp>
        <p:nvSpPr>
          <p:cNvPr id="18" name="TextBox 18"/>
          <p:cNvSpPr txBox="1"/>
          <p:nvPr/>
        </p:nvSpPr>
        <p:spPr>
          <a:xfrm>
            <a:off x="11617013" y="4926233"/>
            <a:ext cx="833088" cy="367355"/>
          </a:xfrm>
          <a:prstGeom prst="rect">
            <a:avLst/>
          </a:prstGeom>
        </p:spPr>
        <p:txBody>
          <a:bodyPr lIns="0" tIns="0" rIns="0" bIns="0" rtlCol="0" anchor="t">
            <a:spAutoFit/>
          </a:bodyPr>
          <a:lstStyle/>
          <a:p>
            <a:pPr algn="ctr">
              <a:lnSpc>
                <a:spcPts val="3027"/>
              </a:lnSpc>
              <a:spcBef>
                <a:spcPct val="0"/>
              </a:spcBef>
            </a:pPr>
            <a:r>
              <a:rPr lang="en-US" sz="2162" b="1">
                <a:solidFill>
                  <a:srgbClr val="000000"/>
                </a:solidFill>
                <a:latin typeface="Open Sans Bold"/>
                <a:ea typeface="Open Sans Bold"/>
                <a:cs typeface="Open Sans Bold"/>
                <a:sym typeface="Open Sans Bold"/>
              </a:rPr>
              <a:t>Node</a:t>
            </a:r>
          </a:p>
        </p:txBody>
      </p:sp>
      <p:sp>
        <p:nvSpPr>
          <p:cNvPr id="19" name="TextBox 19"/>
          <p:cNvSpPr txBox="1"/>
          <p:nvPr/>
        </p:nvSpPr>
        <p:spPr>
          <a:xfrm>
            <a:off x="15537748" y="4926233"/>
            <a:ext cx="833088" cy="367355"/>
          </a:xfrm>
          <a:prstGeom prst="rect">
            <a:avLst/>
          </a:prstGeom>
        </p:spPr>
        <p:txBody>
          <a:bodyPr lIns="0" tIns="0" rIns="0" bIns="0" rtlCol="0" anchor="t">
            <a:spAutoFit/>
          </a:bodyPr>
          <a:lstStyle/>
          <a:p>
            <a:pPr algn="ctr">
              <a:lnSpc>
                <a:spcPts val="3027"/>
              </a:lnSpc>
              <a:spcBef>
                <a:spcPct val="0"/>
              </a:spcBef>
            </a:pPr>
            <a:r>
              <a:rPr lang="en-US" sz="2162" b="1">
                <a:solidFill>
                  <a:srgbClr val="000000"/>
                </a:solidFill>
                <a:latin typeface="Open Sans Bold"/>
                <a:ea typeface="Open Sans Bold"/>
                <a:cs typeface="Open Sans Bold"/>
                <a:sym typeface="Open Sans Bold"/>
              </a:rPr>
              <a:t>Node</a:t>
            </a:r>
          </a:p>
        </p:txBody>
      </p:sp>
      <p:sp>
        <p:nvSpPr>
          <p:cNvPr id="20" name="TextBox 20"/>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Insert at the beginning of the list. </a:t>
            </a:r>
          </a:p>
        </p:txBody>
      </p:sp>
      <p:sp>
        <p:nvSpPr>
          <p:cNvPr id="21" name="TextBox 21"/>
          <p:cNvSpPr txBox="1"/>
          <p:nvPr/>
        </p:nvSpPr>
        <p:spPr>
          <a:xfrm>
            <a:off x="425334" y="4578002"/>
            <a:ext cx="1420652" cy="741059"/>
          </a:xfrm>
          <a:prstGeom prst="rect">
            <a:avLst/>
          </a:prstGeom>
        </p:spPr>
        <p:txBody>
          <a:bodyPr lIns="0" tIns="0" rIns="0" bIns="0" rtlCol="0" anchor="t">
            <a:spAutoFit/>
          </a:bodyPr>
          <a:lstStyle/>
          <a:p>
            <a:pPr algn="ctr">
              <a:lnSpc>
                <a:spcPts val="3027"/>
              </a:lnSpc>
              <a:spcBef>
                <a:spcPct val="0"/>
              </a:spcBef>
            </a:pPr>
            <a:r>
              <a:rPr lang="en-US" sz="2162" b="1" i="1">
                <a:solidFill>
                  <a:srgbClr val="000000"/>
                </a:solidFill>
                <a:latin typeface="Open Sans Bold Italics"/>
                <a:ea typeface="Open Sans Bold Italics"/>
                <a:cs typeface="Open Sans Bold Italics"/>
                <a:sym typeface="Open Sans Bold Italics"/>
              </a:rPr>
              <a:t>Start Pointer</a:t>
            </a:r>
          </a:p>
        </p:txBody>
      </p:sp>
      <p:sp>
        <p:nvSpPr>
          <p:cNvPr id="22" name="TextBox 22"/>
          <p:cNvSpPr txBox="1"/>
          <p:nvPr/>
        </p:nvSpPr>
        <p:spPr>
          <a:xfrm>
            <a:off x="16384428" y="4574753"/>
            <a:ext cx="1420652" cy="741059"/>
          </a:xfrm>
          <a:prstGeom prst="rect">
            <a:avLst/>
          </a:prstGeom>
        </p:spPr>
        <p:txBody>
          <a:bodyPr lIns="0" tIns="0" rIns="0" bIns="0" rtlCol="0" anchor="t">
            <a:spAutoFit/>
          </a:bodyPr>
          <a:lstStyle/>
          <a:p>
            <a:pPr algn="ctr">
              <a:lnSpc>
                <a:spcPts val="3027"/>
              </a:lnSpc>
              <a:spcBef>
                <a:spcPct val="0"/>
              </a:spcBef>
            </a:pPr>
            <a:r>
              <a:rPr lang="en-US" sz="2162" b="1" i="1">
                <a:solidFill>
                  <a:srgbClr val="000000"/>
                </a:solidFill>
                <a:latin typeface="Open Sans Bold Italics"/>
                <a:ea typeface="Open Sans Bold Italics"/>
                <a:cs typeface="Open Sans Bold Italics"/>
                <a:sym typeface="Open Sans Bold Italics"/>
              </a:rPr>
              <a:t>Null Pointer</a:t>
            </a:r>
          </a:p>
        </p:txBody>
      </p:sp>
      <p:sp>
        <p:nvSpPr>
          <p:cNvPr id="23" name="AutoShape 23"/>
          <p:cNvSpPr/>
          <p:nvPr/>
        </p:nvSpPr>
        <p:spPr>
          <a:xfrm>
            <a:off x="5209549" y="5776697"/>
            <a:ext cx="1186584"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4" name="AutoShape 24"/>
          <p:cNvSpPr/>
          <p:nvPr/>
        </p:nvSpPr>
        <p:spPr>
          <a:xfrm>
            <a:off x="5209549" y="5776697"/>
            <a:ext cx="1186584"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5" name="AutoShape 25"/>
          <p:cNvSpPr/>
          <p:nvPr/>
        </p:nvSpPr>
        <p:spPr>
          <a:xfrm>
            <a:off x="1184409" y="5748122"/>
            <a:ext cx="1186584"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6" name="TextBox 26"/>
          <p:cNvSpPr txBox="1"/>
          <p:nvPr/>
        </p:nvSpPr>
        <p:spPr>
          <a:xfrm>
            <a:off x="3478510" y="4951706"/>
            <a:ext cx="1731039" cy="367355"/>
          </a:xfrm>
          <a:prstGeom prst="rect">
            <a:avLst/>
          </a:prstGeom>
        </p:spPr>
        <p:txBody>
          <a:bodyPr lIns="0" tIns="0" rIns="0" bIns="0" rtlCol="0" anchor="t">
            <a:spAutoFit/>
          </a:bodyPr>
          <a:lstStyle/>
          <a:p>
            <a:pPr algn="ctr">
              <a:lnSpc>
                <a:spcPts val="3027"/>
              </a:lnSpc>
              <a:spcBef>
                <a:spcPct val="0"/>
              </a:spcBef>
            </a:pPr>
            <a:r>
              <a:rPr lang="en-US" sz="2162" b="1">
                <a:solidFill>
                  <a:srgbClr val="000000"/>
                </a:solidFill>
                <a:latin typeface="Open Sans Bold"/>
                <a:ea typeface="Open Sans Bold"/>
                <a:cs typeface="Open Sans Bold"/>
                <a:sym typeface="Open Sans Bold"/>
              </a:rPr>
              <a:t>New Node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3723998" y="4802360"/>
          <a:ext cx="3692228" cy="914085"/>
        </p:xfrm>
        <a:graphic>
          <a:graphicData uri="http://schemas.openxmlformats.org/drawingml/2006/table">
            <a:tbl>
              <a:tblPr/>
              <a:tblGrid>
                <a:gridCol w="2711492">
                  <a:extLst>
                    <a:ext uri="{9D8B030D-6E8A-4147-A177-3AD203B41FA5}">
                      <a16:colId xmlns:a16="http://schemas.microsoft.com/office/drawing/2014/main" val="20000"/>
                    </a:ext>
                  </a:extLst>
                </a:gridCol>
                <a:gridCol w="980736">
                  <a:extLst>
                    <a:ext uri="{9D8B030D-6E8A-4147-A177-3AD203B41FA5}">
                      <a16:colId xmlns:a16="http://schemas.microsoft.com/office/drawing/2014/main" val="20001"/>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8449717" y="4802360"/>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3180170" y="4802360"/>
          <a:ext cx="3327328" cy="823747"/>
        </p:xfrm>
        <a:graphic>
          <a:graphicData uri="http://schemas.openxmlformats.org/drawingml/2006/table">
            <a:tbl>
              <a:tblPr/>
              <a:tblGrid>
                <a:gridCol w="2443517">
                  <a:extLst>
                    <a:ext uri="{9D8B030D-6E8A-4147-A177-3AD203B41FA5}">
                      <a16:colId xmlns:a16="http://schemas.microsoft.com/office/drawing/2014/main" val="20000"/>
                    </a:ext>
                  </a:extLst>
                </a:gridCol>
                <a:gridCol w="883811">
                  <a:extLst>
                    <a:ext uri="{9D8B030D-6E8A-4147-A177-3AD203B41FA5}">
                      <a16:colId xmlns:a16="http://schemas.microsoft.com/office/drawing/2014/main" val="20001"/>
                    </a:ext>
                  </a:extLst>
                </a:gridCol>
              </a:tblGrid>
              <a:tr h="823747">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1627595" y="5259402"/>
            <a:ext cx="1431640"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1" name="AutoShape 11"/>
          <p:cNvSpPr/>
          <p:nvPr/>
        </p:nvSpPr>
        <p:spPr>
          <a:xfrm>
            <a:off x="6789220" y="5278452"/>
            <a:ext cx="1431640" cy="0"/>
          </a:xfrm>
          <a:prstGeom prst="line">
            <a:avLst/>
          </a:prstGeom>
          <a:ln w="38100" cap="flat">
            <a:solidFill>
              <a:srgbClr val="000000"/>
            </a:solidFill>
            <a:prstDash val="solid"/>
            <a:headEnd type="none" w="sm" len="sm"/>
            <a:tailEnd type="arrow" w="med" len="sm"/>
          </a:ln>
        </p:spPr>
        <p:txBody>
          <a:bodyPr/>
          <a:lstStyle/>
          <a:p>
            <a:endParaRPr lang="en-PH"/>
          </a:p>
        </p:txBody>
      </p:sp>
      <p:graphicFrame>
        <p:nvGraphicFramePr>
          <p:cNvPr id="12" name="Table 12"/>
          <p:cNvGraphicFramePr>
            <a:graphicFrameLocks noGrp="1"/>
          </p:cNvGraphicFramePr>
          <p:nvPr/>
        </p:nvGraphicFramePr>
        <p:xfrm>
          <a:off x="1371587" y="4821410"/>
          <a:ext cx="916944" cy="914085"/>
        </p:xfrm>
        <a:graphic>
          <a:graphicData uri="http://schemas.openxmlformats.org/drawingml/2006/table">
            <a:tbl>
              <a:tblPr/>
              <a:tblGrid>
                <a:gridCol w="916944">
                  <a:extLst>
                    <a:ext uri="{9D8B030D-6E8A-4147-A177-3AD203B41FA5}">
                      <a16:colId xmlns:a16="http://schemas.microsoft.com/office/drawing/2014/main" val="20000"/>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3" name="AutoShape 13"/>
          <p:cNvSpPr/>
          <p:nvPr/>
        </p:nvSpPr>
        <p:spPr>
          <a:xfrm>
            <a:off x="2735428" y="5278452"/>
            <a:ext cx="1431640"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4" name="Freeform 14"/>
          <p:cNvSpPr/>
          <p:nvPr/>
        </p:nvSpPr>
        <p:spPr>
          <a:xfrm>
            <a:off x="16077796" y="4953972"/>
            <a:ext cx="648960" cy="648960"/>
          </a:xfrm>
          <a:custGeom>
            <a:avLst/>
            <a:gdLst/>
            <a:ahLst/>
            <a:cxnLst/>
            <a:rect l="l" t="t" r="r" b="b"/>
            <a:pathLst>
              <a:path w="648960" h="648960">
                <a:moveTo>
                  <a:pt x="0" y="0"/>
                </a:moveTo>
                <a:lnTo>
                  <a:pt x="648960" y="0"/>
                </a:lnTo>
                <a:lnTo>
                  <a:pt x="648960" y="648960"/>
                </a:lnTo>
                <a:lnTo>
                  <a:pt x="0" y="648960"/>
                </a:lnTo>
                <a:lnTo>
                  <a:pt x="0" y="0"/>
                </a:lnTo>
                <a:close/>
              </a:path>
            </a:pathLst>
          </a:custGeom>
          <a:blipFill>
            <a:blip r:embed="rId8"/>
            <a:stretch>
              <a:fillRect/>
            </a:stretch>
          </a:blipFill>
        </p:spPr>
        <p:txBody>
          <a:bodyPr/>
          <a:lstStyle/>
          <a:p>
            <a:endParaRPr lang="en-PH"/>
          </a:p>
        </p:txBody>
      </p:sp>
      <p:graphicFrame>
        <p:nvGraphicFramePr>
          <p:cNvPr id="15" name="Table 15"/>
          <p:cNvGraphicFramePr>
            <a:graphicFrameLocks noGrp="1"/>
          </p:cNvGraphicFramePr>
          <p:nvPr/>
        </p:nvGraphicFramePr>
        <p:xfrm>
          <a:off x="12385568" y="8344215"/>
          <a:ext cx="3692228" cy="914085"/>
        </p:xfrm>
        <a:graphic>
          <a:graphicData uri="http://schemas.openxmlformats.org/drawingml/2006/table">
            <a:tbl>
              <a:tblPr/>
              <a:tblGrid>
                <a:gridCol w="2711492">
                  <a:extLst>
                    <a:ext uri="{9D8B030D-6E8A-4147-A177-3AD203B41FA5}">
                      <a16:colId xmlns:a16="http://schemas.microsoft.com/office/drawing/2014/main" val="20000"/>
                    </a:ext>
                  </a:extLst>
                </a:gridCol>
                <a:gridCol w="980736">
                  <a:extLst>
                    <a:ext uri="{9D8B030D-6E8A-4147-A177-3AD203B41FA5}">
                      <a16:colId xmlns:a16="http://schemas.microsoft.com/office/drawing/2014/main" val="20001"/>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16" name="TextBox 16"/>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7" name="TextBox 17"/>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8" name="TextBox 18"/>
          <p:cNvSpPr txBox="1"/>
          <p:nvPr/>
        </p:nvSpPr>
        <p:spPr>
          <a:xfrm>
            <a:off x="5067543" y="4239355"/>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19" name="TextBox 19"/>
          <p:cNvSpPr txBox="1"/>
          <p:nvPr/>
        </p:nvSpPr>
        <p:spPr>
          <a:xfrm>
            <a:off x="9793262" y="4239355"/>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0" name="TextBox 20"/>
          <p:cNvSpPr txBox="1"/>
          <p:nvPr/>
        </p:nvSpPr>
        <p:spPr>
          <a:xfrm>
            <a:off x="14523715" y="4239355"/>
            <a:ext cx="1005139"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Node</a:t>
            </a:r>
          </a:p>
        </p:txBody>
      </p:sp>
      <p:sp>
        <p:nvSpPr>
          <p:cNvPr id="21" name="TextBox 21"/>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Insert at the end of the list. </a:t>
            </a:r>
          </a:p>
        </p:txBody>
      </p:sp>
      <p:sp>
        <p:nvSpPr>
          <p:cNvPr id="22" name="TextBox 22"/>
          <p:cNvSpPr txBox="1"/>
          <p:nvPr/>
        </p:nvSpPr>
        <p:spPr>
          <a:xfrm>
            <a:off x="1273684" y="3815287"/>
            <a:ext cx="1714047" cy="905286"/>
          </a:xfrm>
          <a:prstGeom prst="rect">
            <a:avLst/>
          </a:prstGeom>
        </p:spPr>
        <p:txBody>
          <a:bodyPr lIns="0" tIns="0" rIns="0" bIns="0" rtlCol="0" anchor="t">
            <a:spAutoFit/>
          </a:bodyPr>
          <a:lstStyle/>
          <a:p>
            <a:pPr algn="ctr">
              <a:lnSpc>
                <a:spcPts val="3652"/>
              </a:lnSpc>
              <a:spcBef>
                <a:spcPct val="0"/>
              </a:spcBef>
            </a:pPr>
            <a:r>
              <a:rPr lang="en-US" sz="2608" b="1" i="1">
                <a:solidFill>
                  <a:srgbClr val="000000"/>
                </a:solidFill>
                <a:latin typeface="Open Sans Bold Italics"/>
                <a:ea typeface="Open Sans Bold Italics"/>
                <a:cs typeface="Open Sans Bold Italics"/>
                <a:sym typeface="Open Sans Bold Italics"/>
              </a:rPr>
              <a:t>Start Pointer</a:t>
            </a:r>
          </a:p>
        </p:txBody>
      </p:sp>
      <p:sp>
        <p:nvSpPr>
          <p:cNvPr id="23" name="TextBox 23"/>
          <p:cNvSpPr txBox="1"/>
          <p:nvPr/>
        </p:nvSpPr>
        <p:spPr>
          <a:xfrm>
            <a:off x="15545253" y="3815287"/>
            <a:ext cx="1714047" cy="905286"/>
          </a:xfrm>
          <a:prstGeom prst="rect">
            <a:avLst/>
          </a:prstGeom>
        </p:spPr>
        <p:txBody>
          <a:bodyPr lIns="0" tIns="0" rIns="0" bIns="0" rtlCol="0" anchor="t">
            <a:spAutoFit/>
          </a:bodyPr>
          <a:lstStyle/>
          <a:p>
            <a:pPr algn="ctr">
              <a:lnSpc>
                <a:spcPts val="3652"/>
              </a:lnSpc>
              <a:spcBef>
                <a:spcPct val="0"/>
              </a:spcBef>
            </a:pPr>
            <a:r>
              <a:rPr lang="en-US" sz="2608" b="1" i="1">
                <a:solidFill>
                  <a:srgbClr val="000000"/>
                </a:solidFill>
                <a:latin typeface="Open Sans Bold Italics"/>
                <a:ea typeface="Open Sans Bold Italics"/>
                <a:cs typeface="Open Sans Bold Italics"/>
                <a:sym typeface="Open Sans Bold Italics"/>
              </a:rPr>
              <a:t>Null Pointer</a:t>
            </a:r>
          </a:p>
        </p:txBody>
      </p:sp>
      <p:sp>
        <p:nvSpPr>
          <p:cNvPr id="24" name="TextBox 24"/>
          <p:cNvSpPr txBox="1"/>
          <p:nvPr/>
        </p:nvSpPr>
        <p:spPr>
          <a:xfrm>
            <a:off x="13154109" y="7727441"/>
            <a:ext cx="2155146"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New Node</a:t>
            </a:r>
          </a:p>
        </p:txBody>
      </p:sp>
      <p:sp>
        <p:nvSpPr>
          <p:cNvPr id="25" name="AutoShape 25"/>
          <p:cNvSpPr/>
          <p:nvPr/>
        </p:nvSpPr>
        <p:spPr>
          <a:xfrm>
            <a:off x="16402276" y="5602932"/>
            <a:ext cx="324480" cy="675314"/>
          </a:xfrm>
          <a:prstGeom prst="line">
            <a:avLst/>
          </a:prstGeom>
          <a:ln w="38100" cap="flat">
            <a:solidFill>
              <a:srgbClr val="000000"/>
            </a:solidFill>
            <a:prstDash val="solid"/>
            <a:headEnd type="none" w="sm" len="sm"/>
            <a:tailEnd type="arrow" w="med" len="sm"/>
          </a:ln>
        </p:spPr>
        <p:txBody>
          <a:bodyPr/>
          <a:lstStyle/>
          <a:p>
            <a:endParaRPr lang="en-PH"/>
          </a:p>
        </p:txBody>
      </p:sp>
      <p:sp>
        <p:nvSpPr>
          <p:cNvPr id="26" name="TextBox 26"/>
          <p:cNvSpPr txBox="1"/>
          <p:nvPr/>
        </p:nvSpPr>
        <p:spPr>
          <a:xfrm>
            <a:off x="15026284" y="6362697"/>
            <a:ext cx="2940504" cy="305739"/>
          </a:xfrm>
          <a:prstGeom prst="rect">
            <a:avLst/>
          </a:prstGeom>
        </p:spPr>
        <p:txBody>
          <a:bodyPr lIns="0" tIns="0" rIns="0" bIns="0" rtlCol="0" anchor="t">
            <a:spAutoFit/>
          </a:bodyPr>
          <a:lstStyle/>
          <a:p>
            <a:pPr algn="ctr">
              <a:lnSpc>
                <a:spcPts val="2573"/>
              </a:lnSpc>
              <a:spcBef>
                <a:spcPct val="0"/>
              </a:spcBef>
            </a:pPr>
            <a:r>
              <a:rPr lang="en-US" sz="1838">
                <a:solidFill>
                  <a:srgbClr val="5E17EB"/>
                </a:solidFill>
                <a:latin typeface="Open Sans"/>
                <a:ea typeface="Open Sans"/>
                <a:cs typeface="Open Sans"/>
                <a:sym typeface="Open Sans"/>
              </a:rPr>
              <a:t>Connect it to the new node</a:t>
            </a:r>
          </a:p>
        </p:txBody>
      </p:sp>
      <p:sp>
        <p:nvSpPr>
          <p:cNvPr id="27" name="TextBox 27"/>
          <p:cNvSpPr txBox="1"/>
          <p:nvPr/>
        </p:nvSpPr>
        <p:spPr>
          <a:xfrm>
            <a:off x="14523715" y="9728816"/>
            <a:ext cx="3673294" cy="305739"/>
          </a:xfrm>
          <a:prstGeom prst="rect">
            <a:avLst/>
          </a:prstGeom>
        </p:spPr>
        <p:txBody>
          <a:bodyPr lIns="0" tIns="0" rIns="0" bIns="0" rtlCol="0" anchor="t">
            <a:spAutoFit/>
          </a:bodyPr>
          <a:lstStyle/>
          <a:p>
            <a:pPr algn="ctr">
              <a:lnSpc>
                <a:spcPts val="2573"/>
              </a:lnSpc>
              <a:spcBef>
                <a:spcPct val="0"/>
              </a:spcBef>
            </a:pPr>
            <a:r>
              <a:rPr lang="en-US" sz="1838">
                <a:solidFill>
                  <a:srgbClr val="5E17EB"/>
                </a:solidFill>
                <a:latin typeface="Open Sans"/>
                <a:ea typeface="Open Sans"/>
                <a:cs typeface="Open Sans"/>
                <a:sym typeface="Open Sans"/>
              </a:rPr>
              <a:t>Connect it to the null pointer</a:t>
            </a:r>
          </a:p>
        </p:txBody>
      </p:sp>
      <p:sp>
        <p:nvSpPr>
          <p:cNvPr id="28" name="AutoShape 28"/>
          <p:cNvSpPr/>
          <p:nvPr/>
        </p:nvSpPr>
        <p:spPr>
          <a:xfrm>
            <a:off x="15736146" y="8920643"/>
            <a:ext cx="324480" cy="675314"/>
          </a:xfrm>
          <a:prstGeom prst="line">
            <a:avLst/>
          </a:prstGeom>
          <a:ln w="38100"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2590332" y="5660928"/>
          <a:ext cx="2258557" cy="559151"/>
        </p:xfrm>
        <a:graphic>
          <a:graphicData uri="http://schemas.openxmlformats.org/drawingml/2006/table">
            <a:tbl>
              <a:tblPr/>
              <a:tblGrid>
                <a:gridCol w="1658635">
                  <a:extLst>
                    <a:ext uri="{9D8B030D-6E8A-4147-A177-3AD203B41FA5}">
                      <a16:colId xmlns:a16="http://schemas.microsoft.com/office/drawing/2014/main" val="20000"/>
                    </a:ext>
                  </a:extLst>
                </a:gridCol>
                <a:gridCol w="599922">
                  <a:extLst>
                    <a:ext uri="{9D8B030D-6E8A-4147-A177-3AD203B41FA5}">
                      <a16:colId xmlns:a16="http://schemas.microsoft.com/office/drawing/2014/main" val="20001"/>
                    </a:ext>
                  </a:extLst>
                </a:gridCol>
              </a:tblGrid>
              <a:tr h="559151">
                <a:tc>
                  <a:txBody>
                    <a:bodyPr/>
                    <a:lstStyle/>
                    <a:p>
                      <a:pPr algn="ctr">
                        <a:lnSpc>
                          <a:spcPts val="1481"/>
                        </a:lnSpc>
                        <a:defRPr/>
                      </a:pPr>
                      <a:endParaRPr lang="en-US" sz="1100"/>
                    </a:p>
                  </a:txBody>
                  <a:tcPr marL="134268" marR="134268" marT="134268" marB="13426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481"/>
                        </a:lnSpc>
                        <a:defRPr/>
                      </a:pPr>
                      <a:endParaRPr lang="en-US" sz="1100"/>
                    </a:p>
                  </a:txBody>
                  <a:tcPr marL="134268" marR="134268" marT="134268" marB="13426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6286393" y="5660928"/>
          <a:ext cx="2035345" cy="503891"/>
        </p:xfrm>
        <a:graphic>
          <a:graphicData uri="http://schemas.openxmlformats.org/drawingml/2006/table">
            <a:tbl>
              <a:tblPr/>
              <a:tblGrid>
                <a:gridCol w="1494713">
                  <a:extLst>
                    <a:ext uri="{9D8B030D-6E8A-4147-A177-3AD203B41FA5}">
                      <a16:colId xmlns:a16="http://schemas.microsoft.com/office/drawing/2014/main" val="20000"/>
                    </a:ext>
                  </a:extLst>
                </a:gridCol>
                <a:gridCol w="540632">
                  <a:extLst>
                    <a:ext uri="{9D8B030D-6E8A-4147-A177-3AD203B41FA5}">
                      <a16:colId xmlns:a16="http://schemas.microsoft.com/office/drawing/2014/main" val="20001"/>
                    </a:ext>
                  </a:extLst>
                </a:gridCol>
              </a:tblGrid>
              <a:tr h="503891">
                <a:tc>
                  <a:txBody>
                    <a:bodyPr/>
                    <a:lstStyle/>
                    <a:p>
                      <a:pPr algn="ctr">
                        <a:lnSpc>
                          <a:spcPts val="1481"/>
                        </a:lnSpc>
                        <a:defRPr/>
                      </a:pPr>
                      <a:endParaRPr lang="en-US" sz="1100"/>
                    </a:p>
                  </a:txBody>
                  <a:tcPr marL="134268" marR="134268" marT="134268" marB="13426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481"/>
                        </a:lnSpc>
                        <a:defRPr/>
                      </a:pPr>
                      <a:endParaRPr lang="en-US" sz="1100"/>
                    </a:p>
                  </a:txBody>
                  <a:tcPr marL="134268" marR="134268" marT="134268" marB="13426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9986157" y="5660928"/>
          <a:ext cx="2035345" cy="503891"/>
        </p:xfrm>
        <a:graphic>
          <a:graphicData uri="http://schemas.openxmlformats.org/drawingml/2006/table">
            <a:tbl>
              <a:tblPr/>
              <a:tblGrid>
                <a:gridCol w="1494713">
                  <a:extLst>
                    <a:ext uri="{9D8B030D-6E8A-4147-A177-3AD203B41FA5}">
                      <a16:colId xmlns:a16="http://schemas.microsoft.com/office/drawing/2014/main" val="20000"/>
                    </a:ext>
                  </a:extLst>
                </a:gridCol>
                <a:gridCol w="540632">
                  <a:extLst>
                    <a:ext uri="{9D8B030D-6E8A-4147-A177-3AD203B41FA5}">
                      <a16:colId xmlns:a16="http://schemas.microsoft.com/office/drawing/2014/main" val="20001"/>
                    </a:ext>
                  </a:extLst>
                </a:gridCol>
              </a:tblGrid>
              <a:tr h="503891">
                <a:tc>
                  <a:txBody>
                    <a:bodyPr/>
                    <a:lstStyle/>
                    <a:p>
                      <a:pPr algn="ctr">
                        <a:lnSpc>
                          <a:spcPts val="1481"/>
                        </a:lnSpc>
                        <a:defRPr/>
                      </a:pPr>
                      <a:endParaRPr lang="en-US" sz="1100"/>
                    </a:p>
                  </a:txBody>
                  <a:tcPr marL="134268" marR="134268" marT="134268" marB="13426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481"/>
                        </a:lnSpc>
                        <a:defRPr/>
                      </a:pPr>
                      <a:endParaRPr lang="en-US" sz="1100"/>
                    </a:p>
                  </a:txBody>
                  <a:tcPr marL="134268" marR="134268" marT="134268" marB="13426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8771863" y="6018388"/>
            <a:ext cx="1119709"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11" name="AutoShape 11"/>
          <p:cNvSpPr/>
          <p:nvPr/>
        </p:nvSpPr>
        <p:spPr>
          <a:xfrm>
            <a:off x="4987692" y="6033287"/>
            <a:ext cx="1119709"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2" name="Table 12"/>
          <p:cNvGraphicFramePr>
            <a:graphicFrameLocks noGrp="1"/>
          </p:cNvGraphicFramePr>
          <p:nvPr/>
        </p:nvGraphicFramePr>
        <p:xfrm>
          <a:off x="750474" y="5675827"/>
          <a:ext cx="560900" cy="559151"/>
        </p:xfrm>
        <a:graphic>
          <a:graphicData uri="http://schemas.openxmlformats.org/drawingml/2006/table">
            <a:tbl>
              <a:tblPr/>
              <a:tblGrid>
                <a:gridCol w="560900">
                  <a:extLst>
                    <a:ext uri="{9D8B030D-6E8A-4147-A177-3AD203B41FA5}">
                      <a16:colId xmlns:a16="http://schemas.microsoft.com/office/drawing/2014/main" val="20000"/>
                    </a:ext>
                  </a:extLst>
                </a:gridCol>
              </a:tblGrid>
              <a:tr h="559151">
                <a:tc>
                  <a:txBody>
                    <a:bodyPr/>
                    <a:lstStyle/>
                    <a:p>
                      <a:pPr algn="ctr">
                        <a:lnSpc>
                          <a:spcPts val="1481"/>
                        </a:lnSpc>
                        <a:defRPr/>
                      </a:pPr>
                      <a:endParaRPr lang="en-US" sz="1100"/>
                    </a:p>
                  </a:txBody>
                  <a:tcPr marL="134268" marR="134268" marT="134268" marB="134268"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3" name="AutoShape 13"/>
          <p:cNvSpPr/>
          <p:nvPr/>
        </p:nvSpPr>
        <p:spPr>
          <a:xfrm>
            <a:off x="1817156" y="6033287"/>
            <a:ext cx="1119709"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4" name="Table 14"/>
          <p:cNvGraphicFramePr>
            <a:graphicFrameLocks noGrp="1"/>
          </p:cNvGraphicFramePr>
          <p:nvPr/>
        </p:nvGraphicFramePr>
        <p:xfrm>
          <a:off x="13983054" y="5646338"/>
          <a:ext cx="2448719" cy="606229"/>
        </p:xfrm>
        <a:graphic>
          <a:graphicData uri="http://schemas.openxmlformats.org/drawingml/2006/table">
            <a:tbl>
              <a:tblPr/>
              <a:tblGrid>
                <a:gridCol w="1798286">
                  <a:extLst>
                    <a:ext uri="{9D8B030D-6E8A-4147-A177-3AD203B41FA5}">
                      <a16:colId xmlns:a16="http://schemas.microsoft.com/office/drawing/2014/main" val="20000"/>
                    </a:ext>
                  </a:extLst>
                </a:gridCol>
                <a:gridCol w="650433">
                  <a:extLst>
                    <a:ext uri="{9D8B030D-6E8A-4147-A177-3AD203B41FA5}">
                      <a16:colId xmlns:a16="http://schemas.microsoft.com/office/drawing/2014/main" val="20001"/>
                    </a:ext>
                  </a:extLst>
                </a:gridCol>
              </a:tblGrid>
              <a:tr h="606229">
                <a:tc>
                  <a:txBody>
                    <a:bodyPr/>
                    <a:lstStyle/>
                    <a:p>
                      <a:pPr algn="ctr">
                        <a:lnSpc>
                          <a:spcPts val="1542"/>
                        </a:lnSpc>
                        <a:defRPr/>
                      </a:pPr>
                      <a:endParaRPr lang="en-US" sz="1100"/>
                    </a:p>
                  </a:txBody>
                  <a:tcPr marL="139807" marR="139807" marT="139807" marB="13980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1542"/>
                        </a:lnSpc>
                        <a:defRPr/>
                      </a:pPr>
                      <a:endParaRPr lang="en-US" sz="1100"/>
                    </a:p>
                  </a:txBody>
                  <a:tcPr marL="139807" marR="139807" marT="139807" marB="139807"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15" name="TextBox 15"/>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6" name="TextBox 16"/>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7" name="TextBox 17"/>
          <p:cNvSpPr txBox="1"/>
          <p:nvPr/>
        </p:nvSpPr>
        <p:spPr>
          <a:xfrm>
            <a:off x="3641140" y="5217666"/>
            <a:ext cx="786135" cy="358323"/>
          </a:xfrm>
          <a:prstGeom prst="rect">
            <a:avLst/>
          </a:prstGeom>
        </p:spPr>
        <p:txBody>
          <a:bodyPr lIns="0" tIns="0" rIns="0" bIns="0" rtlCol="0" anchor="t">
            <a:spAutoFit/>
          </a:bodyPr>
          <a:lstStyle/>
          <a:p>
            <a:pPr algn="ctr">
              <a:lnSpc>
                <a:spcPts val="2856"/>
              </a:lnSpc>
              <a:spcBef>
                <a:spcPct val="0"/>
              </a:spcBef>
            </a:pPr>
            <a:r>
              <a:rPr lang="en-US" sz="2040" b="1">
                <a:solidFill>
                  <a:srgbClr val="000000"/>
                </a:solidFill>
                <a:latin typeface="Open Sans Bold"/>
                <a:ea typeface="Open Sans Bold"/>
                <a:cs typeface="Open Sans Bold"/>
                <a:sym typeface="Open Sans Bold"/>
              </a:rPr>
              <a:t>Node</a:t>
            </a:r>
          </a:p>
        </p:txBody>
      </p:sp>
      <p:sp>
        <p:nvSpPr>
          <p:cNvPr id="18" name="TextBox 18"/>
          <p:cNvSpPr txBox="1"/>
          <p:nvPr/>
        </p:nvSpPr>
        <p:spPr>
          <a:xfrm>
            <a:off x="7337201" y="5217666"/>
            <a:ext cx="786135" cy="358323"/>
          </a:xfrm>
          <a:prstGeom prst="rect">
            <a:avLst/>
          </a:prstGeom>
        </p:spPr>
        <p:txBody>
          <a:bodyPr lIns="0" tIns="0" rIns="0" bIns="0" rtlCol="0" anchor="t">
            <a:spAutoFit/>
          </a:bodyPr>
          <a:lstStyle/>
          <a:p>
            <a:pPr algn="ctr">
              <a:lnSpc>
                <a:spcPts val="2856"/>
              </a:lnSpc>
              <a:spcBef>
                <a:spcPct val="0"/>
              </a:spcBef>
            </a:pPr>
            <a:r>
              <a:rPr lang="en-US" sz="2040" b="1">
                <a:solidFill>
                  <a:srgbClr val="000000"/>
                </a:solidFill>
                <a:latin typeface="Open Sans Bold"/>
                <a:ea typeface="Open Sans Bold"/>
                <a:cs typeface="Open Sans Bold"/>
                <a:sym typeface="Open Sans Bold"/>
              </a:rPr>
              <a:t>Node</a:t>
            </a:r>
          </a:p>
        </p:txBody>
      </p:sp>
      <p:sp>
        <p:nvSpPr>
          <p:cNvPr id="19" name="TextBox 19"/>
          <p:cNvSpPr txBox="1"/>
          <p:nvPr/>
        </p:nvSpPr>
        <p:spPr>
          <a:xfrm>
            <a:off x="11036965" y="5217666"/>
            <a:ext cx="786135" cy="358323"/>
          </a:xfrm>
          <a:prstGeom prst="rect">
            <a:avLst/>
          </a:prstGeom>
        </p:spPr>
        <p:txBody>
          <a:bodyPr lIns="0" tIns="0" rIns="0" bIns="0" rtlCol="0" anchor="t">
            <a:spAutoFit/>
          </a:bodyPr>
          <a:lstStyle/>
          <a:p>
            <a:pPr algn="ctr">
              <a:lnSpc>
                <a:spcPts val="2856"/>
              </a:lnSpc>
              <a:spcBef>
                <a:spcPct val="0"/>
              </a:spcBef>
            </a:pPr>
            <a:r>
              <a:rPr lang="en-US" sz="2040" b="1">
                <a:solidFill>
                  <a:srgbClr val="000000"/>
                </a:solidFill>
                <a:latin typeface="Open Sans Bold"/>
                <a:ea typeface="Open Sans Bold"/>
                <a:cs typeface="Open Sans Bold"/>
                <a:sym typeface="Open Sans Bold"/>
              </a:rPr>
              <a:t>Node</a:t>
            </a:r>
          </a:p>
        </p:txBody>
      </p:sp>
      <p:sp>
        <p:nvSpPr>
          <p:cNvPr id="20" name="TextBox 20"/>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Insert at the end of the list. </a:t>
            </a:r>
          </a:p>
        </p:txBody>
      </p:sp>
      <p:sp>
        <p:nvSpPr>
          <p:cNvPr id="21" name="TextBox 21"/>
          <p:cNvSpPr txBox="1"/>
          <p:nvPr/>
        </p:nvSpPr>
        <p:spPr>
          <a:xfrm>
            <a:off x="673902" y="4885995"/>
            <a:ext cx="1340584" cy="710965"/>
          </a:xfrm>
          <a:prstGeom prst="rect">
            <a:avLst/>
          </a:prstGeom>
        </p:spPr>
        <p:txBody>
          <a:bodyPr lIns="0" tIns="0" rIns="0" bIns="0" rtlCol="0" anchor="t">
            <a:spAutoFit/>
          </a:bodyPr>
          <a:lstStyle/>
          <a:p>
            <a:pPr algn="ctr">
              <a:lnSpc>
                <a:spcPts val="2856"/>
              </a:lnSpc>
              <a:spcBef>
                <a:spcPct val="0"/>
              </a:spcBef>
            </a:pPr>
            <a:r>
              <a:rPr lang="en-US" sz="2040" b="1" i="1">
                <a:solidFill>
                  <a:srgbClr val="000000"/>
                </a:solidFill>
                <a:latin typeface="Open Sans Bold Italics"/>
                <a:ea typeface="Open Sans Bold Italics"/>
                <a:cs typeface="Open Sans Bold Italics"/>
                <a:sym typeface="Open Sans Bold Italics"/>
              </a:rPr>
              <a:t>Start Pointer</a:t>
            </a:r>
          </a:p>
        </p:txBody>
      </p:sp>
      <p:sp>
        <p:nvSpPr>
          <p:cNvPr id="22" name="TextBox 22"/>
          <p:cNvSpPr txBox="1"/>
          <p:nvPr/>
        </p:nvSpPr>
        <p:spPr>
          <a:xfrm>
            <a:off x="14181137" y="5138598"/>
            <a:ext cx="1755100" cy="361613"/>
          </a:xfrm>
          <a:prstGeom prst="rect">
            <a:avLst/>
          </a:prstGeom>
        </p:spPr>
        <p:txBody>
          <a:bodyPr lIns="0" tIns="0" rIns="0" bIns="0" rtlCol="0" anchor="t">
            <a:spAutoFit/>
          </a:bodyPr>
          <a:lstStyle/>
          <a:p>
            <a:pPr algn="ctr">
              <a:lnSpc>
                <a:spcPts val="2974"/>
              </a:lnSpc>
              <a:spcBef>
                <a:spcPct val="0"/>
              </a:spcBef>
            </a:pPr>
            <a:r>
              <a:rPr lang="en-US" sz="2124" b="1">
                <a:solidFill>
                  <a:srgbClr val="000000"/>
                </a:solidFill>
                <a:latin typeface="Open Sans Bold"/>
                <a:ea typeface="Open Sans Bold"/>
                <a:cs typeface="Open Sans Bold"/>
                <a:sym typeface="Open Sans Bold"/>
              </a:rPr>
              <a:t>New Node</a:t>
            </a:r>
          </a:p>
        </p:txBody>
      </p:sp>
      <p:sp>
        <p:nvSpPr>
          <p:cNvPr id="23" name="Freeform 23"/>
          <p:cNvSpPr/>
          <p:nvPr/>
        </p:nvSpPr>
        <p:spPr>
          <a:xfrm>
            <a:off x="16369929" y="5690286"/>
            <a:ext cx="528498" cy="528498"/>
          </a:xfrm>
          <a:custGeom>
            <a:avLst/>
            <a:gdLst/>
            <a:ahLst/>
            <a:cxnLst/>
            <a:rect l="l" t="t" r="r" b="b"/>
            <a:pathLst>
              <a:path w="528498" h="528498">
                <a:moveTo>
                  <a:pt x="0" y="0"/>
                </a:moveTo>
                <a:lnTo>
                  <a:pt x="528497" y="0"/>
                </a:lnTo>
                <a:lnTo>
                  <a:pt x="528497" y="528498"/>
                </a:lnTo>
                <a:lnTo>
                  <a:pt x="0" y="528498"/>
                </a:lnTo>
                <a:lnTo>
                  <a:pt x="0" y="0"/>
                </a:lnTo>
                <a:close/>
              </a:path>
            </a:pathLst>
          </a:custGeom>
          <a:blipFill>
            <a:blip r:embed="rId8"/>
            <a:stretch>
              <a:fillRect/>
            </a:stretch>
          </a:blipFill>
        </p:spPr>
        <p:txBody>
          <a:bodyPr/>
          <a:lstStyle/>
          <a:p>
            <a:endParaRPr lang="en-PH"/>
          </a:p>
        </p:txBody>
      </p:sp>
      <p:sp>
        <p:nvSpPr>
          <p:cNvPr id="24" name="TextBox 24"/>
          <p:cNvSpPr txBox="1"/>
          <p:nvPr/>
        </p:nvSpPr>
        <p:spPr>
          <a:xfrm>
            <a:off x="15936238" y="4895520"/>
            <a:ext cx="1395880" cy="728802"/>
          </a:xfrm>
          <a:prstGeom prst="rect">
            <a:avLst/>
          </a:prstGeom>
        </p:spPr>
        <p:txBody>
          <a:bodyPr lIns="0" tIns="0" rIns="0" bIns="0" rtlCol="0" anchor="t">
            <a:spAutoFit/>
          </a:bodyPr>
          <a:lstStyle/>
          <a:p>
            <a:pPr algn="ctr">
              <a:lnSpc>
                <a:spcPts val="2974"/>
              </a:lnSpc>
              <a:spcBef>
                <a:spcPct val="0"/>
              </a:spcBef>
            </a:pPr>
            <a:r>
              <a:rPr lang="en-US" sz="2124" b="1" i="1">
                <a:solidFill>
                  <a:srgbClr val="000000"/>
                </a:solidFill>
                <a:latin typeface="Open Sans Bold Italics"/>
                <a:ea typeface="Open Sans Bold Italics"/>
                <a:cs typeface="Open Sans Bold Italics"/>
                <a:sym typeface="Open Sans Bold Italics"/>
              </a:rPr>
              <a:t>Null Pointer</a:t>
            </a:r>
          </a:p>
        </p:txBody>
      </p:sp>
      <p:sp>
        <p:nvSpPr>
          <p:cNvPr id="25" name="AutoShape 25"/>
          <p:cNvSpPr/>
          <p:nvPr/>
        </p:nvSpPr>
        <p:spPr>
          <a:xfrm>
            <a:off x="12552381" y="6003081"/>
            <a:ext cx="1119709" cy="0"/>
          </a:xfrm>
          <a:prstGeom prst="line">
            <a:avLst/>
          </a:prstGeom>
          <a:ln w="28575"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3454364" y="5249430"/>
          <a:ext cx="3620987" cy="896448"/>
        </p:xfrm>
        <a:graphic>
          <a:graphicData uri="http://schemas.openxmlformats.org/drawingml/2006/table">
            <a:tbl>
              <a:tblPr/>
              <a:tblGrid>
                <a:gridCol w="2659174">
                  <a:extLst>
                    <a:ext uri="{9D8B030D-6E8A-4147-A177-3AD203B41FA5}">
                      <a16:colId xmlns:a16="http://schemas.microsoft.com/office/drawing/2014/main" val="20000"/>
                    </a:ext>
                  </a:extLst>
                </a:gridCol>
                <a:gridCol w="961813">
                  <a:extLst>
                    <a:ext uri="{9D8B030D-6E8A-4147-A177-3AD203B41FA5}">
                      <a16:colId xmlns:a16="http://schemas.microsoft.com/office/drawing/2014/main" val="20001"/>
                    </a:ext>
                  </a:extLst>
                </a:gridCol>
              </a:tblGrid>
              <a:tr h="896448">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8134270" y="5249430"/>
          <a:ext cx="3263128" cy="807853"/>
        </p:xfrm>
        <a:graphic>
          <a:graphicData uri="http://schemas.openxmlformats.org/drawingml/2006/table">
            <a:tbl>
              <a:tblPr/>
              <a:tblGrid>
                <a:gridCol w="2396370">
                  <a:extLst>
                    <a:ext uri="{9D8B030D-6E8A-4147-A177-3AD203B41FA5}">
                      <a16:colId xmlns:a16="http://schemas.microsoft.com/office/drawing/2014/main" val="20000"/>
                    </a:ext>
                  </a:extLst>
                </a:gridCol>
                <a:gridCol w="866758">
                  <a:extLst>
                    <a:ext uri="{9D8B030D-6E8A-4147-A177-3AD203B41FA5}">
                      <a16:colId xmlns:a16="http://schemas.microsoft.com/office/drawing/2014/main" val="20001"/>
                    </a:ext>
                  </a:extLst>
                </a:gridCol>
              </a:tblGrid>
              <a:tr h="807853">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2818863" y="5249430"/>
          <a:ext cx="4629731" cy="1146183"/>
        </p:xfrm>
        <a:graphic>
          <a:graphicData uri="http://schemas.openxmlformats.org/drawingml/2006/table">
            <a:tbl>
              <a:tblPr/>
              <a:tblGrid>
                <a:gridCol w="3399973">
                  <a:extLst>
                    <a:ext uri="{9D8B030D-6E8A-4147-A177-3AD203B41FA5}">
                      <a16:colId xmlns:a16="http://schemas.microsoft.com/office/drawing/2014/main" val="20000"/>
                    </a:ext>
                  </a:extLst>
                </a:gridCol>
                <a:gridCol w="1229758">
                  <a:extLst>
                    <a:ext uri="{9D8B030D-6E8A-4147-A177-3AD203B41FA5}">
                      <a16:colId xmlns:a16="http://schemas.microsoft.com/office/drawing/2014/main" val="20001"/>
                    </a:ext>
                  </a:extLst>
                </a:gridCol>
              </a:tblGrid>
              <a:tr h="1146183">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1281340" y="5702042"/>
            <a:ext cx="1417761"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1" name="AutoShape 11"/>
          <p:cNvSpPr/>
          <p:nvPr/>
        </p:nvSpPr>
        <p:spPr>
          <a:xfrm>
            <a:off x="6489870" y="5720907"/>
            <a:ext cx="1417761" cy="0"/>
          </a:xfrm>
          <a:prstGeom prst="line">
            <a:avLst/>
          </a:prstGeom>
          <a:ln w="38100" cap="flat">
            <a:solidFill>
              <a:srgbClr val="000000"/>
            </a:solidFill>
            <a:prstDash val="solid"/>
            <a:headEnd type="none" w="sm" len="sm"/>
            <a:tailEnd type="arrow" w="med" len="sm"/>
          </a:ln>
        </p:spPr>
        <p:txBody>
          <a:bodyPr/>
          <a:lstStyle/>
          <a:p>
            <a:endParaRPr lang="en-PH"/>
          </a:p>
        </p:txBody>
      </p:sp>
      <p:graphicFrame>
        <p:nvGraphicFramePr>
          <p:cNvPr id="12" name="Table 12"/>
          <p:cNvGraphicFramePr>
            <a:graphicFrameLocks noGrp="1"/>
          </p:cNvGraphicFramePr>
          <p:nvPr/>
        </p:nvGraphicFramePr>
        <p:xfrm>
          <a:off x="1124758" y="5268295"/>
          <a:ext cx="899251" cy="896448"/>
        </p:xfrm>
        <a:graphic>
          <a:graphicData uri="http://schemas.openxmlformats.org/drawingml/2006/table">
            <a:tbl>
              <a:tblPr/>
              <a:tblGrid>
                <a:gridCol w="899251">
                  <a:extLst>
                    <a:ext uri="{9D8B030D-6E8A-4147-A177-3AD203B41FA5}">
                      <a16:colId xmlns:a16="http://schemas.microsoft.com/office/drawing/2014/main" val="20000"/>
                    </a:ext>
                  </a:extLst>
                </a:gridCol>
              </a:tblGrid>
              <a:tr h="896448">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3" name="AutoShape 13"/>
          <p:cNvSpPr/>
          <p:nvPr/>
        </p:nvSpPr>
        <p:spPr>
          <a:xfrm>
            <a:off x="2475377" y="5720907"/>
            <a:ext cx="1417761"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4" name="TextBox 14"/>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5" name="TextBox 15"/>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6" name="TextBox 16"/>
          <p:cNvSpPr txBox="1"/>
          <p:nvPr/>
        </p:nvSpPr>
        <p:spPr>
          <a:xfrm>
            <a:off x="4784883" y="4691330"/>
            <a:ext cx="995394" cy="450552"/>
          </a:xfrm>
          <a:prstGeom prst="rect">
            <a:avLst/>
          </a:prstGeom>
        </p:spPr>
        <p:txBody>
          <a:bodyPr lIns="0" tIns="0" rIns="0" bIns="0" rtlCol="0" anchor="t">
            <a:spAutoFit/>
          </a:bodyPr>
          <a:lstStyle/>
          <a:p>
            <a:pPr algn="ctr">
              <a:lnSpc>
                <a:spcPts val="3616"/>
              </a:lnSpc>
              <a:spcBef>
                <a:spcPct val="0"/>
              </a:spcBef>
            </a:pPr>
            <a:r>
              <a:rPr lang="en-US" sz="2583" b="1">
                <a:solidFill>
                  <a:srgbClr val="000000"/>
                </a:solidFill>
                <a:latin typeface="Open Sans Bold"/>
                <a:ea typeface="Open Sans Bold"/>
                <a:cs typeface="Open Sans Bold"/>
                <a:sym typeface="Open Sans Bold"/>
              </a:rPr>
              <a:t>Node</a:t>
            </a:r>
          </a:p>
        </p:txBody>
      </p:sp>
      <p:sp>
        <p:nvSpPr>
          <p:cNvPr id="17" name="TextBox 17"/>
          <p:cNvSpPr txBox="1"/>
          <p:nvPr/>
        </p:nvSpPr>
        <p:spPr>
          <a:xfrm>
            <a:off x="9464789" y="4691330"/>
            <a:ext cx="995394" cy="450552"/>
          </a:xfrm>
          <a:prstGeom prst="rect">
            <a:avLst/>
          </a:prstGeom>
        </p:spPr>
        <p:txBody>
          <a:bodyPr lIns="0" tIns="0" rIns="0" bIns="0" rtlCol="0" anchor="t">
            <a:spAutoFit/>
          </a:bodyPr>
          <a:lstStyle/>
          <a:p>
            <a:pPr algn="ctr">
              <a:lnSpc>
                <a:spcPts val="3616"/>
              </a:lnSpc>
              <a:spcBef>
                <a:spcPct val="0"/>
              </a:spcBef>
            </a:pPr>
            <a:r>
              <a:rPr lang="en-US" sz="2583" b="1">
                <a:solidFill>
                  <a:srgbClr val="000000"/>
                </a:solidFill>
                <a:latin typeface="Open Sans Bold"/>
                <a:ea typeface="Open Sans Bold"/>
                <a:cs typeface="Open Sans Bold"/>
                <a:sym typeface="Open Sans Bold"/>
              </a:rPr>
              <a:t>Node</a:t>
            </a:r>
          </a:p>
        </p:txBody>
      </p:sp>
      <p:sp>
        <p:nvSpPr>
          <p:cNvPr id="18" name="TextBox 18"/>
          <p:cNvSpPr txBox="1"/>
          <p:nvPr/>
        </p:nvSpPr>
        <p:spPr>
          <a:xfrm>
            <a:off x="14149383" y="4691330"/>
            <a:ext cx="995394" cy="450552"/>
          </a:xfrm>
          <a:prstGeom prst="rect">
            <a:avLst/>
          </a:prstGeom>
        </p:spPr>
        <p:txBody>
          <a:bodyPr lIns="0" tIns="0" rIns="0" bIns="0" rtlCol="0" anchor="t">
            <a:spAutoFit/>
          </a:bodyPr>
          <a:lstStyle/>
          <a:p>
            <a:pPr algn="ctr">
              <a:lnSpc>
                <a:spcPts val="3616"/>
              </a:lnSpc>
              <a:spcBef>
                <a:spcPct val="0"/>
              </a:spcBef>
            </a:pPr>
            <a:r>
              <a:rPr lang="en-US" sz="2583" b="1">
                <a:solidFill>
                  <a:srgbClr val="000000"/>
                </a:solidFill>
                <a:latin typeface="Open Sans Bold"/>
                <a:ea typeface="Open Sans Bold"/>
                <a:cs typeface="Open Sans Bold"/>
                <a:sym typeface="Open Sans Bold"/>
              </a:rPr>
              <a:t>Node</a:t>
            </a:r>
          </a:p>
        </p:txBody>
      </p:sp>
      <p:sp>
        <p:nvSpPr>
          <p:cNvPr id="19" name="TextBox 19"/>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Insert at the middle of the list. </a:t>
            </a:r>
          </a:p>
        </p:txBody>
      </p:sp>
      <p:sp>
        <p:nvSpPr>
          <p:cNvPr id="20" name="TextBox 20"/>
          <p:cNvSpPr txBox="1"/>
          <p:nvPr/>
        </p:nvSpPr>
        <p:spPr>
          <a:xfrm>
            <a:off x="1027804" y="4271373"/>
            <a:ext cx="1697431" cy="897063"/>
          </a:xfrm>
          <a:prstGeom prst="rect">
            <a:avLst/>
          </a:prstGeom>
        </p:spPr>
        <p:txBody>
          <a:bodyPr lIns="0" tIns="0" rIns="0" bIns="0" rtlCol="0" anchor="t">
            <a:spAutoFit/>
          </a:bodyPr>
          <a:lstStyle/>
          <a:p>
            <a:pPr algn="ctr">
              <a:lnSpc>
                <a:spcPts val="3616"/>
              </a:lnSpc>
              <a:spcBef>
                <a:spcPct val="0"/>
              </a:spcBef>
            </a:pPr>
            <a:r>
              <a:rPr lang="en-US" sz="2583" b="1" i="1">
                <a:solidFill>
                  <a:srgbClr val="000000"/>
                </a:solidFill>
                <a:latin typeface="Open Sans Bold Italics"/>
                <a:ea typeface="Open Sans Bold Italics"/>
                <a:cs typeface="Open Sans Bold Italics"/>
                <a:sym typeface="Open Sans Bold Italics"/>
              </a:rPr>
              <a:t>Start Pointer</a:t>
            </a:r>
          </a:p>
        </p:txBody>
      </p:sp>
      <p:sp>
        <p:nvSpPr>
          <p:cNvPr id="21" name="Freeform 21"/>
          <p:cNvSpPr/>
          <p:nvPr/>
        </p:nvSpPr>
        <p:spPr>
          <a:xfrm>
            <a:off x="15708588" y="5386319"/>
            <a:ext cx="669177" cy="669177"/>
          </a:xfrm>
          <a:custGeom>
            <a:avLst/>
            <a:gdLst/>
            <a:ahLst/>
            <a:cxnLst/>
            <a:rect l="l" t="t" r="r" b="b"/>
            <a:pathLst>
              <a:path w="669177" h="669177">
                <a:moveTo>
                  <a:pt x="0" y="0"/>
                </a:moveTo>
                <a:lnTo>
                  <a:pt x="669177" y="0"/>
                </a:lnTo>
                <a:lnTo>
                  <a:pt x="669177" y="669177"/>
                </a:lnTo>
                <a:lnTo>
                  <a:pt x="0" y="669177"/>
                </a:lnTo>
                <a:lnTo>
                  <a:pt x="0" y="0"/>
                </a:lnTo>
                <a:close/>
              </a:path>
            </a:pathLst>
          </a:custGeom>
          <a:blipFill>
            <a:blip r:embed="rId8"/>
            <a:stretch>
              <a:fillRect/>
            </a:stretch>
          </a:blipFill>
        </p:spPr>
        <p:txBody>
          <a:bodyPr/>
          <a:lstStyle/>
          <a:p>
            <a:endParaRPr lang="en-PH"/>
          </a:p>
        </p:txBody>
      </p:sp>
      <p:sp>
        <p:nvSpPr>
          <p:cNvPr id="22" name="TextBox 22"/>
          <p:cNvSpPr txBox="1"/>
          <p:nvPr/>
        </p:nvSpPr>
        <p:spPr>
          <a:xfrm>
            <a:off x="15184461" y="4210174"/>
            <a:ext cx="1767445" cy="931708"/>
          </a:xfrm>
          <a:prstGeom prst="rect">
            <a:avLst/>
          </a:prstGeom>
        </p:spPr>
        <p:txBody>
          <a:bodyPr lIns="0" tIns="0" rIns="0" bIns="0" rtlCol="0" anchor="t">
            <a:spAutoFit/>
          </a:bodyPr>
          <a:lstStyle/>
          <a:p>
            <a:pPr algn="ctr">
              <a:lnSpc>
                <a:spcPts val="3766"/>
              </a:lnSpc>
              <a:spcBef>
                <a:spcPct val="0"/>
              </a:spcBef>
            </a:pPr>
            <a:r>
              <a:rPr lang="en-US" sz="2690" b="1" i="1">
                <a:solidFill>
                  <a:srgbClr val="000000"/>
                </a:solidFill>
                <a:latin typeface="Open Sans Bold Italics"/>
                <a:ea typeface="Open Sans Bold Italics"/>
                <a:cs typeface="Open Sans Bold Italics"/>
                <a:sym typeface="Open Sans Bold Italics"/>
              </a:rPr>
              <a:t>Null Pointer</a:t>
            </a:r>
          </a:p>
        </p:txBody>
      </p:sp>
      <p:sp>
        <p:nvSpPr>
          <p:cNvPr id="23" name="TextBox 23"/>
          <p:cNvSpPr txBox="1"/>
          <p:nvPr/>
        </p:nvSpPr>
        <p:spPr>
          <a:xfrm>
            <a:off x="4287186" y="5448191"/>
            <a:ext cx="995394" cy="449824"/>
          </a:xfrm>
          <a:prstGeom prst="rect">
            <a:avLst/>
          </a:prstGeom>
        </p:spPr>
        <p:txBody>
          <a:bodyPr lIns="0" tIns="0" rIns="0" bIns="0" rtlCol="0" anchor="t">
            <a:spAutoFit/>
          </a:bodyPr>
          <a:lstStyle/>
          <a:p>
            <a:pPr algn="ctr">
              <a:lnSpc>
                <a:spcPts val="3616"/>
              </a:lnSpc>
              <a:spcBef>
                <a:spcPct val="0"/>
              </a:spcBef>
            </a:pPr>
            <a:r>
              <a:rPr lang="en-US" sz="2583" b="1">
                <a:solidFill>
                  <a:srgbClr val="FFFFFF"/>
                </a:solidFill>
                <a:latin typeface="Open Sans Bold"/>
                <a:ea typeface="Open Sans Bold"/>
                <a:cs typeface="Open Sans Bold"/>
                <a:sym typeface="Open Sans Bold"/>
              </a:rPr>
              <a:t>A</a:t>
            </a:r>
          </a:p>
        </p:txBody>
      </p:sp>
      <p:sp>
        <p:nvSpPr>
          <p:cNvPr id="24" name="TextBox 24"/>
          <p:cNvSpPr txBox="1"/>
          <p:nvPr/>
        </p:nvSpPr>
        <p:spPr>
          <a:xfrm>
            <a:off x="9096788" y="5429174"/>
            <a:ext cx="995394" cy="449824"/>
          </a:xfrm>
          <a:prstGeom prst="rect">
            <a:avLst/>
          </a:prstGeom>
        </p:spPr>
        <p:txBody>
          <a:bodyPr lIns="0" tIns="0" rIns="0" bIns="0" rtlCol="0" anchor="t">
            <a:spAutoFit/>
          </a:bodyPr>
          <a:lstStyle/>
          <a:p>
            <a:pPr algn="ctr">
              <a:lnSpc>
                <a:spcPts val="3616"/>
              </a:lnSpc>
              <a:spcBef>
                <a:spcPct val="0"/>
              </a:spcBef>
            </a:pPr>
            <a:r>
              <a:rPr lang="en-US" sz="2583" b="1">
                <a:solidFill>
                  <a:srgbClr val="FFFFFF"/>
                </a:solidFill>
                <a:latin typeface="Open Sans Bold"/>
                <a:ea typeface="Open Sans Bold"/>
                <a:cs typeface="Open Sans Bold"/>
                <a:sym typeface="Open Sans Bold"/>
              </a:rPr>
              <a:t>C</a:t>
            </a:r>
          </a:p>
        </p:txBody>
      </p:sp>
      <p:sp>
        <p:nvSpPr>
          <p:cNvPr id="25" name="TextBox 25"/>
          <p:cNvSpPr txBox="1"/>
          <p:nvPr/>
        </p:nvSpPr>
        <p:spPr>
          <a:xfrm>
            <a:off x="13519210" y="5448191"/>
            <a:ext cx="995394" cy="449824"/>
          </a:xfrm>
          <a:prstGeom prst="rect">
            <a:avLst/>
          </a:prstGeom>
        </p:spPr>
        <p:txBody>
          <a:bodyPr lIns="0" tIns="0" rIns="0" bIns="0" rtlCol="0" anchor="t">
            <a:spAutoFit/>
          </a:bodyPr>
          <a:lstStyle/>
          <a:p>
            <a:pPr algn="ctr">
              <a:lnSpc>
                <a:spcPts val="3616"/>
              </a:lnSpc>
              <a:spcBef>
                <a:spcPct val="0"/>
              </a:spcBef>
            </a:pPr>
            <a:r>
              <a:rPr lang="en-US" sz="2583" b="1">
                <a:solidFill>
                  <a:srgbClr val="FFFFFF"/>
                </a:solidFill>
                <a:latin typeface="Open Sans Bold"/>
                <a:ea typeface="Open Sans Bold"/>
                <a:cs typeface="Open Sans Bold"/>
                <a:sym typeface="Open Sans Bold"/>
              </a:rPr>
              <a:t>D</a:t>
            </a:r>
          </a:p>
        </p:txBody>
      </p:sp>
      <p:graphicFrame>
        <p:nvGraphicFramePr>
          <p:cNvPr id="26" name="Table 26"/>
          <p:cNvGraphicFramePr>
            <a:graphicFrameLocks noGrp="1"/>
          </p:cNvGraphicFramePr>
          <p:nvPr/>
        </p:nvGraphicFramePr>
        <p:xfrm>
          <a:off x="6288156" y="8538863"/>
          <a:ext cx="3692228" cy="914085"/>
        </p:xfrm>
        <a:graphic>
          <a:graphicData uri="http://schemas.openxmlformats.org/drawingml/2006/table">
            <a:tbl>
              <a:tblPr/>
              <a:tblGrid>
                <a:gridCol w="2711492">
                  <a:extLst>
                    <a:ext uri="{9D8B030D-6E8A-4147-A177-3AD203B41FA5}">
                      <a16:colId xmlns:a16="http://schemas.microsoft.com/office/drawing/2014/main" val="20000"/>
                    </a:ext>
                  </a:extLst>
                </a:gridCol>
                <a:gridCol w="980736">
                  <a:extLst>
                    <a:ext uri="{9D8B030D-6E8A-4147-A177-3AD203B41FA5}">
                      <a16:colId xmlns:a16="http://schemas.microsoft.com/office/drawing/2014/main" val="20001"/>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27" name="TextBox 27"/>
          <p:cNvSpPr txBox="1"/>
          <p:nvPr/>
        </p:nvSpPr>
        <p:spPr>
          <a:xfrm>
            <a:off x="7056696" y="7922089"/>
            <a:ext cx="2155146"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New Node</a:t>
            </a:r>
          </a:p>
        </p:txBody>
      </p:sp>
      <p:sp>
        <p:nvSpPr>
          <p:cNvPr id="28" name="TextBox 28"/>
          <p:cNvSpPr txBox="1"/>
          <p:nvPr/>
        </p:nvSpPr>
        <p:spPr>
          <a:xfrm>
            <a:off x="7169142" y="8793219"/>
            <a:ext cx="786135" cy="357749"/>
          </a:xfrm>
          <a:prstGeom prst="rect">
            <a:avLst/>
          </a:prstGeom>
        </p:spPr>
        <p:txBody>
          <a:bodyPr lIns="0" tIns="0" rIns="0" bIns="0" rtlCol="0" anchor="t">
            <a:spAutoFit/>
          </a:bodyPr>
          <a:lstStyle/>
          <a:p>
            <a:pPr algn="ctr">
              <a:lnSpc>
                <a:spcPts val="2856"/>
              </a:lnSpc>
              <a:spcBef>
                <a:spcPct val="0"/>
              </a:spcBef>
            </a:pPr>
            <a:r>
              <a:rPr lang="en-US" sz="2040" b="1">
                <a:solidFill>
                  <a:srgbClr val="FFFFFF"/>
                </a:solidFill>
                <a:latin typeface="Open Sans Bold"/>
                <a:ea typeface="Open Sans Bold"/>
                <a:cs typeface="Open Sans Bold"/>
                <a:sym typeface="Open Sans Bold"/>
              </a:rPr>
              <a:t>B</a:t>
            </a:r>
          </a:p>
        </p:txBody>
      </p:sp>
      <p:sp>
        <p:nvSpPr>
          <p:cNvPr id="29" name="Freeform 29"/>
          <p:cNvSpPr/>
          <p:nvPr/>
        </p:nvSpPr>
        <p:spPr>
          <a:xfrm rot="-5400000">
            <a:off x="6607879" y="5583787"/>
            <a:ext cx="289907" cy="1431640"/>
          </a:xfrm>
          <a:custGeom>
            <a:avLst/>
            <a:gdLst/>
            <a:ahLst/>
            <a:cxnLst/>
            <a:rect l="l" t="t" r="r" b="b"/>
            <a:pathLst>
              <a:path w="289907" h="1431640">
                <a:moveTo>
                  <a:pt x="0" y="0"/>
                </a:moveTo>
                <a:lnTo>
                  <a:pt x="289907" y="0"/>
                </a:lnTo>
                <a:lnTo>
                  <a:pt x="289907" y="1431640"/>
                </a:lnTo>
                <a:lnTo>
                  <a:pt x="0" y="1431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30" name="TextBox 30"/>
          <p:cNvSpPr txBox="1"/>
          <p:nvPr/>
        </p:nvSpPr>
        <p:spPr>
          <a:xfrm>
            <a:off x="5282581" y="6463826"/>
            <a:ext cx="2940504" cy="953439"/>
          </a:xfrm>
          <a:prstGeom prst="rect">
            <a:avLst/>
          </a:prstGeom>
        </p:spPr>
        <p:txBody>
          <a:bodyPr lIns="0" tIns="0" rIns="0" bIns="0" rtlCol="0" anchor="t">
            <a:spAutoFit/>
          </a:bodyPr>
          <a:lstStyle/>
          <a:p>
            <a:pPr algn="ctr">
              <a:lnSpc>
                <a:spcPts val="2573"/>
              </a:lnSpc>
              <a:spcBef>
                <a:spcPct val="0"/>
              </a:spcBef>
            </a:pPr>
            <a:r>
              <a:rPr lang="en-US" sz="1838">
                <a:solidFill>
                  <a:srgbClr val="5E17EB"/>
                </a:solidFill>
                <a:latin typeface="Open Sans"/>
                <a:ea typeface="Open Sans"/>
                <a:cs typeface="Open Sans"/>
                <a:sym typeface="Open Sans"/>
              </a:rPr>
              <a:t>Copy whatever Node A is pointing to into the new node’s pointer field...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3454364" y="5249430"/>
          <a:ext cx="3620987" cy="896448"/>
        </p:xfrm>
        <a:graphic>
          <a:graphicData uri="http://schemas.openxmlformats.org/drawingml/2006/table">
            <a:tbl>
              <a:tblPr/>
              <a:tblGrid>
                <a:gridCol w="2659174">
                  <a:extLst>
                    <a:ext uri="{9D8B030D-6E8A-4147-A177-3AD203B41FA5}">
                      <a16:colId xmlns:a16="http://schemas.microsoft.com/office/drawing/2014/main" val="20000"/>
                    </a:ext>
                  </a:extLst>
                </a:gridCol>
                <a:gridCol w="961813">
                  <a:extLst>
                    <a:ext uri="{9D8B030D-6E8A-4147-A177-3AD203B41FA5}">
                      <a16:colId xmlns:a16="http://schemas.microsoft.com/office/drawing/2014/main" val="20001"/>
                    </a:ext>
                  </a:extLst>
                </a:gridCol>
              </a:tblGrid>
              <a:tr h="896448">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8134270" y="5249430"/>
          <a:ext cx="3263128" cy="807853"/>
        </p:xfrm>
        <a:graphic>
          <a:graphicData uri="http://schemas.openxmlformats.org/drawingml/2006/table">
            <a:tbl>
              <a:tblPr/>
              <a:tblGrid>
                <a:gridCol w="2396370">
                  <a:extLst>
                    <a:ext uri="{9D8B030D-6E8A-4147-A177-3AD203B41FA5}">
                      <a16:colId xmlns:a16="http://schemas.microsoft.com/office/drawing/2014/main" val="20000"/>
                    </a:ext>
                  </a:extLst>
                </a:gridCol>
                <a:gridCol w="866758">
                  <a:extLst>
                    <a:ext uri="{9D8B030D-6E8A-4147-A177-3AD203B41FA5}">
                      <a16:colId xmlns:a16="http://schemas.microsoft.com/office/drawing/2014/main" val="20001"/>
                    </a:ext>
                  </a:extLst>
                </a:gridCol>
              </a:tblGrid>
              <a:tr h="807853">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2818863" y="5249430"/>
          <a:ext cx="4629731" cy="1146183"/>
        </p:xfrm>
        <a:graphic>
          <a:graphicData uri="http://schemas.openxmlformats.org/drawingml/2006/table">
            <a:tbl>
              <a:tblPr/>
              <a:tblGrid>
                <a:gridCol w="3399973">
                  <a:extLst>
                    <a:ext uri="{9D8B030D-6E8A-4147-A177-3AD203B41FA5}">
                      <a16:colId xmlns:a16="http://schemas.microsoft.com/office/drawing/2014/main" val="20000"/>
                    </a:ext>
                  </a:extLst>
                </a:gridCol>
                <a:gridCol w="1229758">
                  <a:extLst>
                    <a:ext uri="{9D8B030D-6E8A-4147-A177-3AD203B41FA5}">
                      <a16:colId xmlns:a16="http://schemas.microsoft.com/office/drawing/2014/main" val="20001"/>
                    </a:ext>
                  </a:extLst>
                </a:gridCol>
              </a:tblGrid>
              <a:tr h="1146183">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1281340" y="5702042"/>
            <a:ext cx="1417761"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1" name="AutoShape 11"/>
          <p:cNvSpPr/>
          <p:nvPr/>
        </p:nvSpPr>
        <p:spPr>
          <a:xfrm>
            <a:off x="6489870" y="5720907"/>
            <a:ext cx="1417761" cy="0"/>
          </a:xfrm>
          <a:prstGeom prst="line">
            <a:avLst/>
          </a:prstGeom>
          <a:ln w="38100" cap="flat">
            <a:solidFill>
              <a:srgbClr val="000000">
                <a:alpha val="5882"/>
              </a:srgbClr>
            </a:solidFill>
            <a:prstDash val="solid"/>
            <a:headEnd type="none" w="sm" len="sm"/>
            <a:tailEnd type="arrow" w="med" len="sm"/>
          </a:ln>
        </p:spPr>
        <p:txBody>
          <a:bodyPr/>
          <a:lstStyle/>
          <a:p>
            <a:endParaRPr lang="en-PH"/>
          </a:p>
        </p:txBody>
      </p:sp>
      <p:graphicFrame>
        <p:nvGraphicFramePr>
          <p:cNvPr id="12" name="Table 12"/>
          <p:cNvGraphicFramePr>
            <a:graphicFrameLocks noGrp="1"/>
          </p:cNvGraphicFramePr>
          <p:nvPr/>
        </p:nvGraphicFramePr>
        <p:xfrm>
          <a:off x="1124758" y="5268295"/>
          <a:ext cx="899251" cy="896448"/>
        </p:xfrm>
        <a:graphic>
          <a:graphicData uri="http://schemas.openxmlformats.org/drawingml/2006/table">
            <a:tbl>
              <a:tblPr/>
              <a:tblGrid>
                <a:gridCol w="899251">
                  <a:extLst>
                    <a:ext uri="{9D8B030D-6E8A-4147-A177-3AD203B41FA5}">
                      <a16:colId xmlns:a16="http://schemas.microsoft.com/office/drawing/2014/main" val="20000"/>
                    </a:ext>
                  </a:extLst>
                </a:gridCol>
              </a:tblGrid>
              <a:tr h="896448">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3" name="AutoShape 13"/>
          <p:cNvSpPr/>
          <p:nvPr/>
        </p:nvSpPr>
        <p:spPr>
          <a:xfrm>
            <a:off x="2475377" y="5720907"/>
            <a:ext cx="1417761"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4" name="TextBox 14"/>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5" name="TextBox 15"/>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6" name="TextBox 16"/>
          <p:cNvSpPr txBox="1"/>
          <p:nvPr/>
        </p:nvSpPr>
        <p:spPr>
          <a:xfrm>
            <a:off x="4784883" y="4691330"/>
            <a:ext cx="995394" cy="450552"/>
          </a:xfrm>
          <a:prstGeom prst="rect">
            <a:avLst/>
          </a:prstGeom>
        </p:spPr>
        <p:txBody>
          <a:bodyPr lIns="0" tIns="0" rIns="0" bIns="0" rtlCol="0" anchor="t">
            <a:spAutoFit/>
          </a:bodyPr>
          <a:lstStyle/>
          <a:p>
            <a:pPr algn="ctr">
              <a:lnSpc>
                <a:spcPts val="3616"/>
              </a:lnSpc>
              <a:spcBef>
                <a:spcPct val="0"/>
              </a:spcBef>
            </a:pPr>
            <a:r>
              <a:rPr lang="en-US" sz="2583" b="1">
                <a:solidFill>
                  <a:srgbClr val="000000"/>
                </a:solidFill>
                <a:latin typeface="Open Sans Bold"/>
                <a:ea typeface="Open Sans Bold"/>
                <a:cs typeface="Open Sans Bold"/>
                <a:sym typeface="Open Sans Bold"/>
              </a:rPr>
              <a:t>Node</a:t>
            </a:r>
          </a:p>
        </p:txBody>
      </p:sp>
      <p:sp>
        <p:nvSpPr>
          <p:cNvPr id="17" name="TextBox 17"/>
          <p:cNvSpPr txBox="1"/>
          <p:nvPr/>
        </p:nvSpPr>
        <p:spPr>
          <a:xfrm>
            <a:off x="9464789" y="4691330"/>
            <a:ext cx="995394" cy="450552"/>
          </a:xfrm>
          <a:prstGeom prst="rect">
            <a:avLst/>
          </a:prstGeom>
        </p:spPr>
        <p:txBody>
          <a:bodyPr lIns="0" tIns="0" rIns="0" bIns="0" rtlCol="0" anchor="t">
            <a:spAutoFit/>
          </a:bodyPr>
          <a:lstStyle/>
          <a:p>
            <a:pPr algn="ctr">
              <a:lnSpc>
                <a:spcPts val="3616"/>
              </a:lnSpc>
              <a:spcBef>
                <a:spcPct val="0"/>
              </a:spcBef>
            </a:pPr>
            <a:r>
              <a:rPr lang="en-US" sz="2583" b="1">
                <a:solidFill>
                  <a:srgbClr val="000000"/>
                </a:solidFill>
                <a:latin typeface="Open Sans Bold"/>
                <a:ea typeface="Open Sans Bold"/>
                <a:cs typeface="Open Sans Bold"/>
                <a:sym typeface="Open Sans Bold"/>
              </a:rPr>
              <a:t>Node</a:t>
            </a:r>
          </a:p>
        </p:txBody>
      </p:sp>
      <p:sp>
        <p:nvSpPr>
          <p:cNvPr id="18" name="TextBox 18"/>
          <p:cNvSpPr txBox="1"/>
          <p:nvPr/>
        </p:nvSpPr>
        <p:spPr>
          <a:xfrm>
            <a:off x="14149383" y="4691330"/>
            <a:ext cx="995394" cy="450552"/>
          </a:xfrm>
          <a:prstGeom prst="rect">
            <a:avLst/>
          </a:prstGeom>
        </p:spPr>
        <p:txBody>
          <a:bodyPr lIns="0" tIns="0" rIns="0" bIns="0" rtlCol="0" anchor="t">
            <a:spAutoFit/>
          </a:bodyPr>
          <a:lstStyle/>
          <a:p>
            <a:pPr algn="ctr">
              <a:lnSpc>
                <a:spcPts val="3616"/>
              </a:lnSpc>
              <a:spcBef>
                <a:spcPct val="0"/>
              </a:spcBef>
            </a:pPr>
            <a:r>
              <a:rPr lang="en-US" sz="2583" b="1">
                <a:solidFill>
                  <a:srgbClr val="000000"/>
                </a:solidFill>
                <a:latin typeface="Open Sans Bold"/>
                <a:ea typeface="Open Sans Bold"/>
                <a:cs typeface="Open Sans Bold"/>
                <a:sym typeface="Open Sans Bold"/>
              </a:rPr>
              <a:t>Node</a:t>
            </a:r>
          </a:p>
        </p:txBody>
      </p:sp>
      <p:sp>
        <p:nvSpPr>
          <p:cNvPr id="19" name="TextBox 19"/>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Insert at the middle of the list. </a:t>
            </a:r>
          </a:p>
        </p:txBody>
      </p:sp>
      <p:sp>
        <p:nvSpPr>
          <p:cNvPr id="20" name="TextBox 20"/>
          <p:cNvSpPr txBox="1"/>
          <p:nvPr/>
        </p:nvSpPr>
        <p:spPr>
          <a:xfrm>
            <a:off x="1027804" y="4271373"/>
            <a:ext cx="1697431" cy="897063"/>
          </a:xfrm>
          <a:prstGeom prst="rect">
            <a:avLst/>
          </a:prstGeom>
        </p:spPr>
        <p:txBody>
          <a:bodyPr lIns="0" tIns="0" rIns="0" bIns="0" rtlCol="0" anchor="t">
            <a:spAutoFit/>
          </a:bodyPr>
          <a:lstStyle/>
          <a:p>
            <a:pPr algn="ctr">
              <a:lnSpc>
                <a:spcPts val="3616"/>
              </a:lnSpc>
              <a:spcBef>
                <a:spcPct val="0"/>
              </a:spcBef>
            </a:pPr>
            <a:r>
              <a:rPr lang="en-US" sz="2583" b="1" i="1">
                <a:solidFill>
                  <a:srgbClr val="000000"/>
                </a:solidFill>
                <a:latin typeface="Open Sans Bold Italics"/>
                <a:ea typeface="Open Sans Bold Italics"/>
                <a:cs typeface="Open Sans Bold Italics"/>
                <a:sym typeface="Open Sans Bold Italics"/>
              </a:rPr>
              <a:t>Start Pointer</a:t>
            </a:r>
          </a:p>
        </p:txBody>
      </p:sp>
      <p:sp>
        <p:nvSpPr>
          <p:cNvPr id="21" name="Freeform 21"/>
          <p:cNvSpPr/>
          <p:nvPr/>
        </p:nvSpPr>
        <p:spPr>
          <a:xfrm>
            <a:off x="15708588" y="5386319"/>
            <a:ext cx="669177" cy="669177"/>
          </a:xfrm>
          <a:custGeom>
            <a:avLst/>
            <a:gdLst/>
            <a:ahLst/>
            <a:cxnLst/>
            <a:rect l="l" t="t" r="r" b="b"/>
            <a:pathLst>
              <a:path w="669177" h="669177">
                <a:moveTo>
                  <a:pt x="0" y="0"/>
                </a:moveTo>
                <a:lnTo>
                  <a:pt x="669177" y="0"/>
                </a:lnTo>
                <a:lnTo>
                  <a:pt x="669177" y="669177"/>
                </a:lnTo>
                <a:lnTo>
                  <a:pt x="0" y="669177"/>
                </a:lnTo>
                <a:lnTo>
                  <a:pt x="0" y="0"/>
                </a:lnTo>
                <a:close/>
              </a:path>
            </a:pathLst>
          </a:custGeom>
          <a:blipFill>
            <a:blip r:embed="rId8"/>
            <a:stretch>
              <a:fillRect/>
            </a:stretch>
          </a:blipFill>
        </p:spPr>
        <p:txBody>
          <a:bodyPr/>
          <a:lstStyle/>
          <a:p>
            <a:endParaRPr lang="en-PH"/>
          </a:p>
        </p:txBody>
      </p:sp>
      <p:sp>
        <p:nvSpPr>
          <p:cNvPr id="22" name="TextBox 22"/>
          <p:cNvSpPr txBox="1"/>
          <p:nvPr/>
        </p:nvSpPr>
        <p:spPr>
          <a:xfrm>
            <a:off x="15184461" y="4210174"/>
            <a:ext cx="1767445" cy="931708"/>
          </a:xfrm>
          <a:prstGeom prst="rect">
            <a:avLst/>
          </a:prstGeom>
        </p:spPr>
        <p:txBody>
          <a:bodyPr lIns="0" tIns="0" rIns="0" bIns="0" rtlCol="0" anchor="t">
            <a:spAutoFit/>
          </a:bodyPr>
          <a:lstStyle/>
          <a:p>
            <a:pPr algn="ctr">
              <a:lnSpc>
                <a:spcPts val="3766"/>
              </a:lnSpc>
              <a:spcBef>
                <a:spcPct val="0"/>
              </a:spcBef>
            </a:pPr>
            <a:r>
              <a:rPr lang="en-US" sz="2690" b="1" i="1">
                <a:solidFill>
                  <a:srgbClr val="000000"/>
                </a:solidFill>
                <a:latin typeface="Open Sans Bold Italics"/>
                <a:ea typeface="Open Sans Bold Italics"/>
                <a:cs typeface="Open Sans Bold Italics"/>
                <a:sym typeface="Open Sans Bold Italics"/>
              </a:rPr>
              <a:t>Null Pointer</a:t>
            </a:r>
          </a:p>
        </p:txBody>
      </p:sp>
      <p:sp>
        <p:nvSpPr>
          <p:cNvPr id="23" name="TextBox 23"/>
          <p:cNvSpPr txBox="1"/>
          <p:nvPr/>
        </p:nvSpPr>
        <p:spPr>
          <a:xfrm>
            <a:off x="4287186" y="5448191"/>
            <a:ext cx="995394" cy="449824"/>
          </a:xfrm>
          <a:prstGeom prst="rect">
            <a:avLst/>
          </a:prstGeom>
        </p:spPr>
        <p:txBody>
          <a:bodyPr lIns="0" tIns="0" rIns="0" bIns="0" rtlCol="0" anchor="t">
            <a:spAutoFit/>
          </a:bodyPr>
          <a:lstStyle/>
          <a:p>
            <a:pPr algn="ctr">
              <a:lnSpc>
                <a:spcPts val="3616"/>
              </a:lnSpc>
              <a:spcBef>
                <a:spcPct val="0"/>
              </a:spcBef>
            </a:pPr>
            <a:r>
              <a:rPr lang="en-US" sz="2583" b="1">
                <a:solidFill>
                  <a:srgbClr val="FFFFFF"/>
                </a:solidFill>
                <a:latin typeface="Open Sans Bold"/>
                <a:ea typeface="Open Sans Bold"/>
                <a:cs typeface="Open Sans Bold"/>
                <a:sym typeface="Open Sans Bold"/>
              </a:rPr>
              <a:t>A</a:t>
            </a:r>
          </a:p>
        </p:txBody>
      </p:sp>
      <p:sp>
        <p:nvSpPr>
          <p:cNvPr id="24" name="TextBox 24"/>
          <p:cNvSpPr txBox="1"/>
          <p:nvPr/>
        </p:nvSpPr>
        <p:spPr>
          <a:xfrm>
            <a:off x="9096788" y="5429174"/>
            <a:ext cx="995394" cy="449824"/>
          </a:xfrm>
          <a:prstGeom prst="rect">
            <a:avLst/>
          </a:prstGeom>
        </p:spPr>
        <p:txBody>
          <a:bodyPr lIns="0" tIns="0" rIns="0" bIns="0" rtlCol="0" anchor="t">
            <a:spAutoFit/>
          </a:bodyPr>
          <a:lstStyle/>
          <a:p>
            <a:pPr algn="ctr">
              <a:lnSpc>
                <a:spcPts val="3616"/>
              </a:lnSpc>
              <a:spcBef>
                <a:spcPct val="0"/>
              </a:spcBef>
            </a:pPr>
            <a:r>
              <a:rPr lang="en-US" sz="2583" b="1">
                <a:solidFill>
                  <a:srgbClr val="FFFFFF"/>
                </a:solidFill>
                <a:latin typeface="Open Sans Bold"/>
                <a:ea typeface="Open Sans Bold"/>
                <a:cs typeface="Open Sans Bold"/>
                <a:sym typeface="Open Sans Bold"/>
              </a:rPr>
              <a:t>C</a:t>
            </a:r>
          </a:p>
        </p:txBody>
      </p:sp>
      <p:sp>
        <p:nvSpPr>
          <p:cNvPr id="25" name="TextBox 25"/>
          <p:cNvSpPr txBox="1"/>
          <p:nvPr/>
        </p:nvSpPr>
        <p:spPr>
          <a:xfrm>
            <a:off x="13519210" y="5448191"/>
            <a:ext cx="995394" cy="449824"/>
          </a:xfrm>
          <a:prstGeom prst="rect">
            <a:avLst/>
          </a:prstGeom>
        </p:spPr>
        <p:txBody>
          <a:bodyPr lIns="0" tIns="0" rIns="0" bIns="0" rtlCol="0" anchor="t">
            <a:spAutoFit/>
          </a:bodyPr>
          <a:lstStyle/>
          <a:p>
            <a:pPr algn="ctr">
              <a:lnSpc>
                <a:spcPts val="3616"/>
              </a:lnSpc>
              <a:spcBef>
                <a:spcPct val="0"/>
              </a:spcBef>
            </a:pPr>
            <a:r>
              <a:rPr lang="en-US" sz="2583" b="1">
                <a:solidFill>
                  <a:srgbClr val="FFFFFF"/>
                </a:solidFill>
                <a:latin typeface="Open Sans Bold"/>
                <a:ea typeface="Open Sans Bold"/>
                <a:cs typeface="Open Sans Bold"/>
                <a:sym typeface="Open Sans Bold"/>
              </a:rPr>
              <a:t>D</a:t>
            </a:r>
          </a:p>
        </p:txBody>
      </p:sp>
      <p:graphicFrame>
        <p:nvGraphicFramePr>
          <p:cNvPr id="26" name="Table 26"/>
          <p:cNvGraphicFramePr>
            <a:graphicFrameLocks noGrp="1"/>
          </p:cNvGraphicFramePr>
          <p:nvPr/>
        </p:nvGraphicFramePr>
        <p:xfrm>
          <a:off x="6288156" y="8538863"/>
          <a:ext cx="3692228" cy="914085"/>
        </p:xfrm>
        <a:graphic>
          <a:graphicData uri="http://schemas.openxmlformats.org/drawingml/2006/table">
            <a:tbl>
              <a:tblPr/>
              <a:tblGrid>
                <a:gridCol w="2711492">
                  <a:extLst>
                    <a:ext uri="{9D8B030D-6E8A-4147-A177-3AD203B41FA5}">
                      <a16:colId xmlns:a16="http://schemas.microsoft.com/office/drawing/2014/main" val="20000"/>
                    </a:ext>
                  </a:extLst>
                </a:gridCol>
                <a:gridCol w="980736">
                  <a:extLst>
                    <a:ext uri="{9D8B030D-6E8A-4147-A177-3AD203B41FA5}">
                      <a16:colId xmlns:a16="http://schemas.microsoft.com/office/drawing/2014/main" val="20001"/>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27" name="TextBox 27"/>
          <p:cNvSpPr txBox="1"/>
          <p:nvPr/>
        </p:nvSpPr>
        <p:spPr>
          <a:xfrm>
            <a:off x="7056696" y="7922089"/>
            <a:ext cx="2155146"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New Node</a:t>
            </a:r>
          </a:p>
        </p:txBody>
      </p:sp>
      <p:sp>
        <p:nvSpPr>
          <p:cNvPr id="28" name="TextBox 28"/>
          <p:cNvSpPr txBox="1"/>
          <p:nvPr/>
        </p:nvSpPr>
        <p:spPr>
          <a:xfrm>
            <a:off x="7169142" y="8793219"/>
            <a:ext cx="786135" cy="357749"/>
          </a:xfrm>
          <a:prstGeom prst="rect">
            <a:avLst/>
          </a:prstGeom>
        </p:spPr>
        <p:txBody>
          <a:bodyPr lIns="0" tIns="0" rIns="0" bIns="0" rtlCol="0" anchor="t">
            <a:spAutoFit/>
          </a:bodyPr>
          <a:lstStyle/>
          <a:p>
            <a:pPr algn="ctr">
              <a:lnSpc>
                <a:spcPts val="2856"/>
              </a:lnSpc>
              <a:spcBef>
                <a:spcPct val="0"/>
              </a:spcBef>
            </a:pPr>
            <a:r>
              <a:rPr lang="en-US" sz="2040" b="1">
                <a:solidFill>
                  <a:srgbClr val="FFFFFF"/>
                </a:solidFill>
                <a:latin typeface="Open Sans Bold"/>
                <a:ea typeface="Open Sans Bold"/>
                <a:cs typeface="Open Sans Bold"/>
                <a:sym typeface="Open Sans Bold"/>
              </a:rPr>
              <a:t>B</a:t>
            </a:r>
          </a:p>
        </p:txBody>
      </p:sp>
      <p:sp>
        <p:nvSpPr>
          <p:cNvPr id="29" name="AutoShape 29"/>
          <p:cNvSpPr/>
          <p:nvPr/>
        </p:nvSpPr>
        <p:spPr>
          <a:xfrm flipV="1">
            <a:off x="9483704" y="6337241"/>
            <a:ext cx="299808" cy="2501335"/>
          </a:xfrm>
          <a:prstGeom prst="line">
            <a:avLst/>
          </a:prstGeom>
          <a:ln w="38100" cap="flat">
            <a:solidFill>
              <a:srgbClr val="000000"/>
            </a:solidFill>
            <a:prstDash val="solid"/>
            <a:headEnd type="none" w="sm" len="sm"/>
            <a:tailEnd type="arrow" w="med" len="sm"/>
          </a:ln>
        </p:spPr>
        <p:txBody>
          <a:bodyPr/>
          <a:lstStyle/>
          <a:p>
            <a:endParaRPr lang="en-PH"/>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3454364" y="5249430"/>
          <a:ext cx="3620987" cy="896448"/>
        </p:xfrm>
        <a:graphic>
          <a:graphicData uri="http://schemas.openxmlformats.org/drawingml/2006/table">
            <a:tbl>
              <a:tblPr/>
              <a:tblGrid>
                <a:gridCol w="2659174">
                  <a:extLst>
                    <a:ext uri="{9D8B030D-6E8A-4147-A177-3AD203B41FA5}">
                      <a16:colId xmlns:a16="http://schemas.microsoft.com/office/drawing/2014/main" val="20000"/>
                    </a:ext>
                  </a:extLst>
                </a:gridCol>
                <a:gridCol w="961813">
                  <a:extLst>
                    <a:ext uri="{9D8B030D-6E8A-4147-A177-3AD203B41FA5}">
                      <a16:colId xmlns:a16="http://schemas.microsoft.com/office/drawing/2014/main" val="20001"/>
                    </a:ext>
                  </a:extLst>
                </a:gridCol>
              </a:tblGrid>
              <a:tr h="896448">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8134270" y="5249430"/>
          <a:ext cx="3263128" cy="807853"/>
        </p:xfrm>
        <a:graphic>
          <a:graphicData uri="http://schemas.openxmlformats.org/drawingml/2006/table">
            <a:tbl>
              <a:tblPr/>
              <a:tblGrid>
                <a:gridCol w="2396370">
                  <a:extLst>
                    <a:ext uri="{9D8B030D-6E8A-4147-A177-3AD203B41FA5}">
                      <a16:colId xmlns:a16="http://schemas.microsoft.com/office/drawing/2014/main" val="20000"/>
                    </a:ext>
                  </a:extLst>
                </a:gridCol>
                <a:gridCol w="866758">
                  <a:extLst>
                    <a:ext uri="{9D8B030D-6E8A-4147-A177-3AD203B41FA5}">
                      <a16:colId xmlns:a16="http://schemas.microsoft.com/office/drawing/2014/main" val="20001"/>
                    </a:ext>
                  </a:extLst>
                </a:gridCol>
              </a:tblGrid>
              <a:tr h="807853">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2818863" y="5249430"/>
          <a:ext cx="4629731" cy="1146183"/>
        </p:xfrm>
        <a:graphic>
          <a:graphicData uri="http://schemas.openxmlformats.org/drawingml/2006/table">
            <a:tbl>
              <a:tblPr/>
              <a:tblGrid>
                <a:gridCol w="3399973">
                  <a:extLst>
                    <a:ext uri="{9D8B030D-6E8A-4147-A177-3AD203B41FA5}">
                      <a16:colId xmlns:a16="http://schemas.microsoft.com/office/drawing/2014/main" val="20000"/>
                    </a:ext>
                  </a:extLst>
                </a:gridCol>
                <a:gridCol w="1229758">
                  <a:extLst>
                    <a:ext uri="{9D8B030D-6E8A-4147-A177-3AD203B41FA5}">
                      <a16:colId xmlns:a16="http://schemas.microsoft.com/office/drawing/2014/main" val="20001"/>
                    </a:ext>
                  </a:extLst>
                </a:gridCol>
              </a:tblGrid>
              <a:tr h="1146183">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1281340" y="5702042"/>
            <a:ext cx="1417761" cy="0"/>
          </a:xfrm>
          <a:prstGeom prst="line">
            <a:avLst/>
          </a:prstGeom>
          <a:ln w="38100" cap="flat">
            <a:solidFill>
              <a:srgbClr val="000000"/>
            </a:solidFill>
            <a:prstDash val="solid"/>
            <a:headEnd type="none" w="sm" len="sm"/>
            <a:tailEnd type="arrow" w="med" len="sm"/>
          </a:ln>
        </p:spPr>
        <p:txBody>
          <a:bodyPr/>
          <a:lstStyle/>
          <a:p>
            <a:endParaRPr lang="en-PH"/>
          </a:p>
        </p:txBody>
      </p:sp>
      <p:graphicFrame>
        <p:nvGraphicFramePr>
          <p:cNvPr id="11" name="Table 11"/>
          <p:cNvGraphicFramePr>
            <a:graphicFrameLocks noGrp="1"/>
          </p:cNvGraphicFramePr>
          <p:nvPr/>
        </p:nvGraphicFramePr>
        <p:xfrm>
          <a:off x="1124758" y="5268295"/>
          <a:ext cx="899251" cy="896448"/>
        </p:xfrm>
        <a:graphic>
          <a:graphicData uri="http://schemas.openxmlformats.org/drawingml/2006/table">
            <a:tbl>
              <a:tblPr/>
              <a:tblGrid>
                <a:gridCol w="899251">
                  <a:extLst>
                    <a:ext uri="{9D8B030D-6E8A-4147-A177-3AD203B41FA5}">
                      <a16:colId xmlns:a16="http://schemas.microsoft.com/office/drawing/2014/main" val="20000"/>
                    </a:ext>
                  </a:extLst>
                </a:gridCol>
              </a:tblGrid>
              <a:tr h="896448">
                <a:tc>
                  <a:txBody>
                    <a:bodyPr/>
                    <a:lstStyle/>
                    <a:p>
                      <a:pPr algn="ctr">
                        <a:lnSpc>
                          <a:spcPts val="1875"/>
                        </a:lnSpc>
                        <a:defRPr/>
                      </a:pPr>
                      <a:endParaRPr lang="en-US" sz="1100"/>
                    </a:p>
                  </a:txBody>
                  <a:tcPr marL="170009" marR="170009" marT="170009" marB="170009"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2" name="AutoShape 12"/>
          <p:cNvSpPr/>
          <p:nvPr/>
        </p:nvSpPr>
        <p:spPr>
          <a:xfrm>
            <a:off x="2475377" y="5720907"/>
            <a:ext cx="1417761"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13" name="TextBox 13"/>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4" name="TextBox 14"/>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5" name="TextBox 15"/>
          <p:cNvSpPr txBox="1"/>
          <p:nvPr/>
        </p:nvSpPr>
        <p:spPr>
          <a:xfrm>
            <a:off x="4784883" y="4691330"/>
            <a:ext cx="995394" cy="450552"/>
          </a:xfrm>
          <a:prstGeom prst="rect">
            <a:avLst/>
          </a:prstGeom>
        </p:spPr>
        <p:txBody>
          <a:bodyPr lIns="0" tIns="0" rIns="0" bIns="0" rtlCol="0" anchor="t">
            <a:spAutoFit/>
          </a:bodyPr>
          <a:lstStyle/>
          <a:p>
            <a:pPr algn="ctr">
              <a:lnSpc>
                <a:spcPts val="3616"/>
              </a:lnSpc>
              <a:spcBef>
                <a:spcPct val="0"/>
              </a:spcBef>
            </a:pPr>
            <a:r>
              <a:rPr lang="en-US" sz="2583" b="1">
                <a:solidFill>
                  <a:srgbClr val="000000"/>
                </a:solidFill>
                <a:latin typeface="Open Sans Bold"/>
                <a:ea typeface="Open Sans Bold"/>
                <a:cs typeface="Open Sans Bold"/>
                <a:sym typeface="Open Sans Bold"/>
              </a:rPr>
              <a:t>Node</a:t>
            </a:r>
          </a:p>
        </p:txBody>
      </p:sp>
      <p:sp>
        <p:nvSpPr>
          <p:cNvPr id="16" name="TextBox 16"/>
          <p:cNvSpPr txBox="1"/>
          <p:nvPr/>
        </p:nvSpPr>
        <p:spPr>
          <a:xfrm>
            <a:off x="9464789" y="4691330"/>
            <a:ext cx="995394" cy="450552"/>
          </a:xfrm>
          <a:prstGeom prst="rect">
            <a:avLst/>
          </a:prstGeom>
        </p:spPr>
        <p:txBody>
          <a:bodyPr lIns="0" tIns="0" rIns="0" bIns="0" rtlCol="0" anchor="t">
            <a:spAutoFit/>
          </a:bodyPr>
          <a:lstStyle/>
          <a:p>
            <a:pPr algn="ctr">
              <a:lnSpc>
                <a:spcPts val="3616"/>
              </a:lnSpc>
              <a:spcBef>
                <a:spcPct val="0"/>
              </a:spcBef>
            </a:pPr>
            <a:r>
              <a:rPr lang="en-US" sz="2583" b="1">
                <a:solidFill>
                  <a:srgbClr val="000000"/>
                </a:solidFill>
                <a:latin typeface="Open Sans Bold"/>
                <a:ea typeface="Open Sans Bold"/>
                <a:cs typeface="Open Sans Bold"/>
                <a:sym typeface="Open Sans Bold"/>
              </a:rPr>
              <a:t>Node</a:t>
            </a:r>
          </a:p>
        </p:txBody>
      </p:sp>
      <p:sp>
        <p:nvSpPr>
          <p:cNvPr id="17" name="TextBox 17"/>
          <p:cNvSpPr txBox="1"/>
          <p:nvPr/>
        </p:nvSpPr>
        <p:spPr>
          <a:xfrm>
            <a:off x="14149383" y="4691330"/>
            <a:ext cx="995394" cy="450552"/>
          </a:xfrm>
          <a:prstGeom prst="rect">
            <a:avLst/>
          </a:prstGeom>
        </p:spPr>
        <p:txBody>
          <a:bodyPr lIns="0" tIns="0" rIns="0" bIns="0" rtlCol="0" anchor="t">
            <a:spAutoFit/>
          </a:bodyPr>
          <a:lstStyle/>
          <a:p>
            <a:pPr algn="ctr">
              <a:lnSpc>
                <a:spcPts val="3616"/>
              </a:lnSpc>
              <a:spcBef>
                <a:spcPct val="0"/>
              </a:spcBef>
            </a:pPr>
            <a:r>
              <a:rPr lang="en-US" sz="2583" b="1">
                <a:solidFill>
                  <a:srgbClr val="000000"/>
                </a:solidFill>
                <a:latin typeface="Open Sans Bold"/>
                <a:ea typeface="Open Sans Bold"/>
                <a:cs typeface="Open Sans Bold"/>
                <a:sym typeface="Open Sans Bold"/>
              </a:rPr>
              <a:t>Node</a:t>
            </a:r>
          </a:p>
        </p:txBody>
      </p:sp>
      <p:sp>
        <p:nvSpPr>
          <p:cNvPr id="18" name="TextBox 18"/>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Insert at the middle of the list. </a:t>
            </a:r>
          </a:p>
        </p:txBody>
      </p:sp>
      <p:sp>
        <p:nvSpPr>
          <p:cNvPr id="19" name="TextBox 19"/>
          <p:cNvSpPr txBox="1"/>
          <p:nvPr/>
        </p:nvSpPr>
        <p:spPr>
          <a:xfrm>
            <a:off x="1027804" y="4271373"/>
            <a:ext cx="1697431" cy="897063"/>
          </a:xfrm>
          <a:prstGeom prst="rect">
            <a:avLst/>
          </a:prstGeom>
        </p:spPr>
        <p:txBody>
          <a:bodyPr lIns="0" tIns="0" rIns="0" bIns="0" rtlCol="0" anchor="t">
            <a:spAutoFit/>
          </a:bodyPr>
          <a:lstStyle/>
          <a:p>
            <a:pPr algn="ctr">
              <a:lnSpc>
                <a:spcPts val="3616"/>
              </a:lnSpc>
              <a:spcBef>
                <a:spcPct val="0"/>
              </a:spcBef>
            </a:pPr>
            <a:r>
              <a:rPr lang="en-US" sz="2583" b="1" i="1">
                <a:solidFill>
                  <a:srgbClr val="000000"/>
                </a:solidFill>
                <a:latin typeface="Open Sans Bold Italics"/>
                <a:ea typeface="Open Sans Bold Italics"/>
                <a:cs typeface="Open Sans Bold Italics"/>
                <a:sym typeface="Open Sans Bold Italics"/>
              </a:rPr>
              <a:t>Start Pointer</a:t>
            </a:r>
          </a:p>
        </p:txBody>
      </p:sp>
      <p:sp>
        <p:nvSpPr>
          <p:cNvPr id="20" name="Freeform 20"/>
          <p:cNvSpPr/>
          <p:nvPr/>
        </p:nvSpPr>
        <p:spPr>
          <a:xfrm>
            <a:off x="15708588" y="5386319"/>
            <a:ext cx="669177" cy="669177"/>
          </a:xfrm>
          <a:custGeom>
            <a:avLst/>
            <a:gdLst/>
            <a:ahLst/>
            <a:cxnLst/>
            <a:rect l="l" t="t" r="r" b="b"/>
            <a:pathLst>
              <a:path w="669177" h="669177">
                <a:moveTo>
                  <a:pt x="0" y="0"/>
                </a:moveTo>
                <a:lnTo>
                  <a:pt x="669177" y="0"/>
                </a:lnTo>
                <a:lnTo>
                  <a:pt x="669177" y="669177"/>
                </a:lnTo>
                <a:lnTo>
                  <a:pt x="0" y="669177"/>
                </a:lnTo>
                <a:lnTo>
                  <a:pt x="0" y="0"/>
                </a:lnTo>
                <a:close/>
              </a:path>
            </a:pathLst>
          </a:custGeom>
          <a:blipFill>
            <a:blip r:embed="rId8"/>
            <a:stretch>
              <a:fillRect/>
            </a:stretch>
          </a:blipFill>
        </p:spPr>
        <p:txBody>
          <a:bodyPr/>
          <a:lstStyle/>
          <a:p>
            <a:endParaRPr lang="en-PH"/>
          </a:p>
        </p:txBody>
      </p:sp>
      <p:sp>
        <p:nvSpPr>
          <p:cNvPr id="21" name="TextBox 21"/>
          <p:cNvSpPr txBox="1"/>
          <p:nvPr/>
        </p:nvSpPr>
        <p:spPr>
          <a:xfrm>
            <a:off x="15184461" y="4210174"/>
            <a:ext cx="1767445" cy="931708"/>
          </a:xfrm>
          <a:prstGeom prst="rect">
            <a:avLst/>
          </a:prstGeom>
        </p:spPr>
        <p:txBody>
          <a:bodyPr lIns="0" tIns="0" rIns="0" bIns="0" rtlCol="0" anchor="t">
            <a:spAutoFit/>
          </a:bodyPr>
          <a:lstStyle/>
          <a:p>
            <a:pPr algn="ctr">
              <a:lnSpc>
                <a:spcPts val="3766"/>
              </a:lnSpc>
              <a:spcBef>
                <a:spcPct val="0"/>
              </a:spcBef>
            </a:pPr>
            <a:r>
              <a:rPr lang="en-US" sz="2690" b="1" i="1">
                <a:solidFill>
                  <a:srgbClr val="000000"/>
                </a:solidFill>
                <a:latin typeface="Open Sans Bold Italics"/>
                <a:ea typeface="Open Sans Bold Italics"/>
                <a:cs typeface="Open Sans Bold Italics"/>
                <a:sym typeface="Open Sans Bold Italics"/>
              </a:rPr>
              <a:t>Null Pointer</a:t>
            </a:r>
          </a:p>
        </p:txBody>
      </p:sp>
      <p:sp>
        <p:nvSpPr>
          <p:cNvPr id="22" name="TextBox 22"/>
          <p:cNvSpPr txBox="1"/>
          <p:nvPr/>
        </p:nvSpPr>
        <p:spPr>
          <a:xfrm>
            <a:off x="4287186" y="5448191"/>
            <a:ext cx="995394" cy="449824"/>
          </a:xfrm>
          <a:prstGeom prst="rect">
            <a:avLst/>
          </a:prstGeom>
        </p:spPr>
        <p:txBody>
          <a:bodyPr lIns="0" tIns="0" rIns="0" bIns="0" rtlCol="0" anchor="t">
            <a:spAutoFit/>
          </a:bodyPr>
          <a:lstStyle/>
          <a:p>
            <a:pPr algn="ctr">
              <a:lnSpc>
                <a:spcPts val="3616"/>
              </a:lnSpc>
              <a:spcBef>
                <a:spcPct val="0"/>
              </a:spcBef>
            </a:pPr>
            <a:r>
              <a:rPr lang="en-US" sz="2583" b="1">
                <a:solidFill>
                  <a:srgbClr val="FFFFFF"/>
                </a:solidFill>
                <a:latin typeface="Open Sans Bold"/>
                <a:ea typeface="Open Sans Bold"/>
                <a:cs typeface="Open Sans Bold"/>
                <a:sym typeface="Open Sans Bold"/>
              </a:rPr>
              <a:t>A</a:t>
            </a:r>
          </a:p>
        </p:txBody>
      </p:sp>
      <p:sp>
        <p:nvSpPr>
          <p:cNvPr id="23" name="TextBox 23"/>
          <p:cNvSpPr txBox="1"/>
          <p:nvPr/>
        </p:nvSpPr>
        <p:spPr>
          <a:xfrm>
            <a:off x="9096788" y="5429174"/>
            <a:ext cx="995394" cy="449824"/>
          </a:xfrm>
          <a:prstGeom prst="rect">
            <a:avLst/>
          </a:prstGeom>
        </p:spPr>
        <p:txBody>
          <a:bodyPr lIns="0" tIns="0" rIns="0" bIns="0" rtlCol="0" anchor="t">
            <a:spAutoFit/>
          </a:bodyPr>
          <a:lstStyle/>
          <a:p>
            <a:pPr algn="ctr">
              <a:lnSpc>
                <a:spcPts val="3616"/>
              </a:lnSpc>
              <a:spcBef>
                <a:spcPct val="0"/>
              </a:spcBef>
            </a:pPr>
            <a:r>
              <a:rPr lang="en-US" sz="2583" b="1">
                <a:solidFill>
                  <a:srgbClr val="FFFFFF"/>
                </a:solidFill>
                <a:latin typeface="Open Sans Bold"/>
                <a:ea typeface="Open Sans Bold"/>
                <a:cs typeface="Open Sans Bold"/>
                <a:sym typeface="Open Sans Bold"/>
              </a:rPr>
              <a:t>C</a:t>
            </a:r>
          </a:p>
        </p:txBody>
      </p:sp>
      <p:sp>
        <p:nvSpPr>
          <p:cNvPr id="24" name="TextBox 24"/>
          <p:cNvSpPr txBox="1"/>
          <p:nvPr/>
        </p:nvSpPr>
        <p:spPr>
          <a:xfrm>
            <a:off x="13519210" y="5448191"/>
            <a:ext cx="995394" cy="449824"/>
          </a:xfrm>
          <a:prstGeom prst="rect">
            <a:avLst/>
          </a:prstGeom>
        </p:spPr>
        <p:txBody>
          <a:bodyPr lIns="0" tIns="0" rIns="0" bIns="0" rtlCol="0" anchor="t">
            <a:spAutoFit/>
          </a:bodyPr>
          <a:lstStyle/>
          <a:p>
            <a:pPr algn="ctr">
              <a:lnSpc>
                <a:spcPts val="3616"/>
              </a:lnSpc>
              <a:spcBef>
                <a:spcPct val="0"/>
              </a:spcBef>
            </a:pPr>
            <a:r>
              <a:rPr lang="en-US" sz="2583" b="1">
                <a:solidFill>
                  <a:srgbClr val="FFFFFF"/>
                </a:solidFill>
                <a:latin typeface="Open Sans Bold"/>
                <a:ea typeface="Open Sans Bold"/>
                <a:cs typeface="Open Sans Bold"/>
                <a:sym typeface="Open Sans Bold"/>
              </a:rPr>
              <a:t>D</a:t>
            </a:r>
          </a:p>
        </p:txBody>
      </p:sp>
      <p:graphicFrame>
        <p:nvGraphicFramePr>
          <p:cNvPr id="25" name="Table 25"/>
          <p:cNvGraphicFramePr>
            <a:graphicFrameLocks noGrp="1"/>
          </p:cNvGraphicFramePr>
          <p:nvPr/>
        </p:nvGraphicFramePr>
        <p:xfrm>
          <a:off x="6288156" y="8538863"/>
          <a:ext cx="3692228" cy="914085"/>
        </p:xfrm>
        <a:graphic>
          <a:graphicData uri="http://schemas.openxmlformats.org/drawingml/2006/table">
            <a:tbl>
              <a:tblPr/>
              <a:tblGrid>
                <a:gridCol w="2711492">
                  <a:extLst>
                    <a:ext uri="{9D8B030D-6E8A-4147-A177-3AD203B41FA5}">
                      <a16:colId xmlns:a16="http://schemas.microsoft.com/office/drawing/2014/main" val="20000"/>
                    </a:ext>
                  </a:extLst>
                </a:gridCol>
                <a:gridCol w="980736">
                  <a:extLst>
                    <a:ext uri="{9D8B030D-6E8A-4147-A177-3AD203B41FA5}">
                      <a16:colId xmlns:a16="http://schemas.microsoft.com/office/drawing/2014/main" val="20001"/>
                    </a:ext>
                  </a:extLst>
                </a:gridCol>
              </a:tblGrid>
              <a:tr h="914085">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1894"/>
                        </a:lnSpc>
                        <a:defRPr/>
                      </a:pPr>
                      <a:endParaRPr lang="en-US" sz="1100"/>
                    </a:p>
                  </a:txBody>
                  <a:tcPr marL="171673" marR="171673" marT="171673" marB="171673"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26" name="TextBox 26"/>
          <p:cNvSpPr txBox="1"/>
          <p:nvPr/>
        </p:nvSpPr>
        <p:spPr>
          <a:xfrm>
            <a:off x="7056696" y="7922089"/>
            <a:ext cx="2155146" cy="454403"/>
          </a:xfrm>
          <a:prstGeom prst="rect">
            <a:avLst/>
          </a:prstGeom>
        </p:spPr>
        <p:txBody>
          <a:bodyPr lIns="0" tIns="0" rIns="0" bIns="0" rtlCol="0" anchor="t">
            <a:spAutoFit/>
          </a:bodyPr>
          <a:lstStyle/>
          <a:p>
            <a:pPr algn="ctr">
              <a:lnSpc>
                <a:spcPts val="3652"/>
              </a:lnSpc>
              <a:spcBef>
                <a:spcPct val="0"/>
              </a:spcBef>
            </a:pPr>
            <a:r>
              <a:rPr lang="en-US" sz="2608" b="1">
                <a:solidFill>
                  <a:srgbClr val="000000"/>
                </a:solidFill>
                <a:latin typeface="Open Sans Bold"/>
                <a:ea typeface="Open Sans Bold"/>
                <a:cs typeface="Open Sans Bold"/>
                <a:sym typeface="Open Sans Bold"/>
              </a:rPr>
              <a:t>New Node</a:t>
            </a:r>
          </a:p>
        </p:txBody>
      </p:sp>
      <p:sp>
        <p:nvSpPr>
          <p:cNvPr id="27" name="TextBox 27"/>
          <p:cNvSpPr txBox="1"/>
          <p:nvPr/>
        </p:nvSpPr>
        <p:spPr>
          <a:xfrm>
            <a:off x="7169142" y="8793219"/>
            <a:ext cx="786135" cy="357749"/>
          </a:xfrm>
          <a:prstGeom prst="rect">
            <a:avLst/>
          </a:prstGeom>
        </p:spPr>
        <p:txBody>
          <a:bodyPr lIns="0" tIns="0" rIns="0" bIns="0" rtlCol="0" anchor="t">
            <a:spAutoFit/>
          </a:bodyPr>
          <a:lstStyle/>
          <a:p>
            <a:pPr algn="ctr">
              <a:lnSpc>
                <a:spcPts val="2856"/>
              </a:lnSpc>
              <a:spcBef>
                <a:spcPct val="0"/>
              </a:spcBef>
            </a:pPr>
            <a:r>
              <a:rPr lang="en-US" sz="2040" b="1">
                <a:solidFill>
                  <a:srgbClr val="FFFFFF"/>
                </a:solidFill>
                <a:latin typeface="Open Sans Bold"/>
                <a:ea typeface="Open Sans Bold"/>
                <a:cs typeface="Open Sans Bold"/>
                <a:sym typeface="Open Sans Bold"/>
              </a:rPr>
              <a:t>B</a:t>
            </a:r>
          </a:p>
        </p:txBody>
      </p:sp>
      <p:sp>
        <p:nvSpPr>
          <p:cNvPr id="28" name="AutoShape 28"/>
          <p:cNvSpPr/>
          <p:nvPr/>
        </p:nvSpPr>
        <p:spPr>
          <a:xfrm flipV="1">
            <a:off x="9483704" y="6337241"/>
            <a:ext cx="299808" cy="2501335"/>
          </a:xfrm>
          <a:prstGeom prst="line">
            <a:avLst/>
          </a:prstGeom>
          <a:ln w="38100" cap="flat">
            <a:solidFill>
              <a:srgbClr val="000000"/>
            </a:solidFill>
            <a:prstDash val="solid"/>
            <a:headEnd type="none" w="sm" len="sm"/>
            <a:tailEnd type="arrow" w="med" len="sm"/>
          </a:ln>
        </p:spPr>
        <p:txBody>
          <a:bodyPr/>
          <a:lstStyle/>
          <a:p>
            <a:endParaRPr lang="en-PH"/>
          </a:p>
        </p:txBody>
      </p:sp>
      <p:sp>
        <p:nvSpPr>
          <p:cNvPr id="29" name="AutoShape 29"/>
          <p:cNvSpPr/>
          <p:nvPr/>
        </p:nvSpPr>
        <p:spPr>
          <a:xfrm>
            <a:off x="6611431" y="5882593"/>
            <a:ext cx="480658" cy="2501096"/>
          </a:xfrm>
          <a:prstGeom prst="line">
            <a:avLst/>
          </a:prstGeom>
          <a:ln w="38100" cap="flat">
            <a:solidFill>
              <a:srgbClr val="000000"/>
            </a:solidFill>
            <a:prstDash val="solid"/>
            <a:headEnd type="none" w="sm" len="sm"/>
            <a:tailEnd type="arrow" w="med" len="sm"/>
          </a:ln>
        </p:spPr>
        <p:txBody>
          <a:bodyPr/>
          <a:lstStyle/>
          <a:p>
            <a:endParaRPr lang="en-PH"/>
          </a:p>
        </p:txBody>
      </p:sp>
      <p:sp>
        <p:nvSpPr>
          <p:cNvPr id="30" name="TextBox 30"/>
          <p:cNvSpPr txBox="1"/>
          <p:nvPr/>
        </p:nvSpPr>
        <p:spPr>
          <a:xfrm>
            <a:off x="4536419" y="6701951"/>
            <a:ext cx="2263103" cy="1277289"/>
          </a:xfrm>
          <a:prstGeom prst="rect">
            <a:avLst/>
          </a:prstGeom>
        </p:spPr>
        <p:txBody>
          <a:bodyPr lIns="0" tIns="0" rIns="0" bIns="0" rtlCol="0" anchor="t">
            <a:spAutoFit/>
          </a:bodyPr>
          <a:lstStyle/>
          <a:p>
            <a:pPr algn="ctr">
              <a:lnSpc>
                <a:spcPts val="2573"/>
              </a:lnSpc>
              <a:spcBef>
                <a:spcPct val="0"/>
              </a:spcBef>
            </a:pPr>
            <a:r>
              <a:rPr lang="en-US" sz="1838">
                <a:solidFill>
                  <a:srgbClr val="5E17EB"/>
                </a:solidFill>
                <a:latin typeface="Open Sans"/>
                <a:ea typeface="Open Sans"/>
                <a:cs typeface="Open Sans"/>
                <a:sym typeface="Open Sans"/>
              </a:rPr>
              <a:t>Change the pointer field of Node A to point to the new node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2586396" y="5237588"/>
          <a:ext cx="2587564" cy="640603"/>
        </p:xfrm>
        <a:graphic>
          <a:graphicData uri="http://schemas.openxmlformats.org/drawingml/2006/table">
            <a:tbl>
              <a:tblPr/>
              <a:tblGrid>
                <a:gridCol w="1900250">
                  <a:extLst>
                    <a:ext uri="{9D8B030D-6E8A-4147-A177-3AD203B41FA5}">
                      <a16:colId xmlns:a16="http://schemas.microsoft.com/office/drawing/2014/main" val="20000"/>
                    </a:ext>
                  </a:extLst>
                </a:gridCol>
                <a:gridCol w="687314">
                  <a:extLst>
                    <a:ext uri="{9D8B030D-6E8A-4147-A177-3AD203B41FA5}">
                      <a16:colId xmlns:a16="http://schemas.microsoft.com/office/drawing/2014/main" val="20001"/>
                    </a:ext>
                  </a:extLst>
                </a:gridCol>
              </a:tblGrid>
              <a:tr h="640603">
                <a:tc>
                  <a:txBody>
                    <a:bodyPr/>
                    <a:lstStyle/>
                    <a:p>
                      <a:pPr algn="ctr">
                        <a:lnSpc>
                          <a:spcPts val="1585"/>
                        </a:lnSpc>
                        <a:defRPr/>
                      </a:pPr>
                      <a:endParaRPr lang="en-US" sz="1100"/>
                    </a:p>
                  </a:txBody>
                  <a:tcPr marL="143715" marR="143715" marT="143715" marB="143715"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585"/>
                        </a:lnSpc>
                        <a:defRPr/>
                      </a:pPr>
                      <a:endParaRPr lang="en-US" sz="1100"/>
                    </a:p>
                  </a:txBody>
                  <a:tcPr marL="143715" marR="143715" marT="143715" marB="143715"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10372838" y="5192336"/>
          <a:ext cx="2331838" cy="577293"/>
        </p:xfrm>
        <a:graphic>
          <a:graphicData uri="http://schemas.openxmlformats.org/drawingml/2006/table">
            <a:tbl>
              <a:tblPr/>
              <a:tblGrid>
                <a:gridCol w="1712451">
                  <a:extLst>
                    <a:ext uri="{9D8B030D-6E8A-4147-A177-3AD203B41FA5}">
                      <a16:colId xmlns:a16="http://schemas.microsoft.com/office/drawing/2014/main" val="20000"/>
                    </a:ext>
                  </a:extLst>
                </a:gridCol>
                <a:gridCol w="619387">
                  <a:extLst>
                    <a:ext uri="{9D8B030D-6E8A-4147-A177-3AD203B41FA5}">
                      <a16:colId xmlns:a16="http://schemas.microsoft.com/office/drawing/2014/main" val="20001"/>
                    </a:ext>
                  </a:extLst>
                </a:gridCol>
              </a:tblGrid>
              <a:tr h="577293">
                <a:tc>
                  <a:txBody>
                    <a:bodyPr/>
                    <a:lstStyle/>
                    <a:p>
                      <a:pPr algn="ctr">
                        <a:lnSpc>
                          <a:spcPts val="1585"/>
                        </a:lnSpc>
                        <a:defRPr/>
                      </a:pPr>
                      <a:endParaRPr lang="en-US" sz="1100"/>
                    </a:p>
                  </a:txBody>
                  <a:tcPr marL="143715" marR="143715" marT="143715" marB="143715"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585"/>
                        </a:lnSpc>
                        <a:defRPr/>
                      </a:pPr>
                      <a:endParaRPr lang="en-US" sz="1100"/>
                    </a:p>
                  </a:txBody>
                  <a:tcPr marL="143715" marR="143715" marT="143715" marB="143715"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14332919" y="5192336"/>
          <a:ext cx="3308414" cy="819064"/>
        </p:xfrm>
        <a:graphic>
          <a:graphicData uri="http://schemas.openxmlformats.org/drawingml/2006/table">
            <a:tbl>
              <a:tblPr/>
              <a:tblGrid>
                <a:gridCol w="2429627">
                  <a:extLst>
                    <a:ext uri="{9D8B030D-6E8A-4147-A177-3AD203B41FA5}">
                      <a16:colId xmlns:a16="http://schemas.microsoft.com/office/drawing/2014/main" val="20000"/>
                    </a:ext>
                  </a:extLst>
                </a:gridCol>
                <a:gridCol w="878787">
                  <a:extLst>
                    <a:ext uri="{9D8B030D-6E8A-4147-A177-3AD203B41FA5}">
                      <a16:colId xmlns:a16="http://schemas.microsoft.com/office/drawing/2014/main" val="20001"/>
                    </a:ext>
                  </a:extLst>
                </a:gridCol>
              </a:tblGrid>
              <a:tr h="819064">
                <a:tc>
                  <a:txBody>
                    <a:bodyPr/>
                    <a:lstStyle/>
                    <a:p>
                      <a:pPr algn="ctr">
                        <a:lnSpc>
                          <a:spcPts val="1585"/>
                        </a:lnSpc>
                        <a:defRPr/>
                      </a:pPr>
                      <a:endParaRPr lang="en-US" sz="1100"/>
                    </a:p>
                  </a:txBody>
                  <a:tcPr marL="143715" marR="143715" marT="143715" marB="143715"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1495"/>
                    </a:solidFill>
                  </a:tcPr>
                </a:tc>
                <a:tc>
                  <a:txBody>
                    <a:bodyPr/>
                    <a:lstStyle/>
                    <a:p>
                      <a:pPr algn="ctr">
                        <a:lnSpc>
                          <a:spcPts val="1585"/>
                        </a:lnSpc>
                        <a:defRPr/>
                      </a:pPr>
                      <a:endParaRPr lang="en-US" sz="1100"/>
                    </a:p>
                  </a:txBody>
                  <a:tcPr marL="143715" marR="143715" marT="143715" marB="143715"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FFA8D8"/>
                    </a:solidFill>
                  </a:tcPr>
                </a:tc>
                <a:extLst>
                  <a:ext uri="{0D108BD9-81ED-4DB2-BD59-A6C34878D82A}">
                    <a16:rowId xmlns:a16="http://schemas.microsoft.com/office/drawing/2014/main" val="10000"/>
                  </a:ext>
                </a:extLst>
              </a:tr>
            </a:tbl>
          </a:graphicData>
        </a:graphic>
      </p:graphicFrame>
      <p:sp>
        <p:nvSpPr>
          <p:cNvPr id="10" name="AutoShape 10"/>
          <p:cNvSpPr/>
          <p:nvPr/>
        </p:nvSpPr>
        <p:spPr>
          <a:xfrm>
            <a:off x="13033187" y="5574947"/>
            <a:ext cx="1198492" cy="0"/>
          </a:xfrm>
          <a:prstGeom prst="line">
            <a:avLst/>
          </a:prstGeom>
          <a:ln w="28575" cap="flat">
            <a:solidFill>
              <a:srgbClr val="000000"/>
            </a:solidFill>
            <a:prstDash val="solid"/>
            <a:headEnd type="none" w="sm" len="sm"/>
            <a:tailEnd type="arrow" w="med" len="sm"/>
          </a:ln>
        </p:spPr>
        <p:txBody>
          <a:bodyPr/>
          <a:lstStyle/>
          <a:p>
            <a:endParaRPr lang="en-PH"/>
          </a:p>
        </p:txBody>
      </p:sp>
      <p:graphicFrame>
        <p:nvGraphicFramePr>
          <p:cNvPr id="11" name="Table 11"/>
          <p:cNvGraphicFramePr>
            <a:graphicFrameLocks noGrp="1"/>
          </p:cNvGraphicFramePr>
          <p:nvPr/>
        </p:nvGraphicFramePr>
        <p:xfrm>
          <a:off x="617084" y="5253536"/>
          <a:ext cx="642607" cy="640603"/>
        </p:xfrm>
        <a:graphic>
          <a:graphicData uri="http://schemas.openxmlformats.org/drawingml/2006/table">
            <a:tbl>
              <a:tblPr/>
              <a:tblGrid>
                <a:gridCol w="642607">
                  <a:extLst>
                    <a:ext uri="{9D8B030D-6E8A-4147-A177-3AD203B41FA5}">
                      <a16:colId xmlns:a16="http://schemas.microsoft.com/office/drawing/2014/main" val="20000"/>
                    </a:ext>
                  </a:extLst>
                </a:gridCol>
              </a:tblGrid>
              <a:tr h="640603">
                <a:tc>
                  <a:txBody>
                    <a:bodyPr/>
                    <a:lstStyle/>
                    <a:p>
                      <a:pPr algn="ctr">
                        <a:lnSpc>
                          <a:spcPts val="1585"/>
                        </a:lnSpc>
                        <a:defRPr/>
                      </a:pPr>
                      <a:endParaRPr lang="en-US" sz="1100"/>
                    </a:p>
                  </a:txBody>
                  <a:tcPr marL="143715" marR="143715" marT="143715" marB="143715"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38B6FF"/>
                    </a:solidFill>
                  </a:tcPr>
                </a:tc>
                <a:extLst>
                  <a:ext uri="{0D108BD9-81ED-4DB2-BD59-A6C34878D82A}">
                    <a16:rowId xmlns:a16="http://schemas.microsoft.com/office/drawing/2014/main" val="10000"/>
                  </a:ext>
                </a:extLst>
              </a:tr>
            </a:tbl>
          </a:graphicData>
        </a:graphic>
      </p:graphicFrame>
      <p:sp>
        <p:nvSpPr>
          <p:cNvPr id="12" name="AutoShape 12"/>
          <p:cNvSpPr/>
          <p:nvPr/>
        </p:nvSpPr>
        <p:spPr>
          <a:xfrm>
            <a:off x="1758818" y="5636147"/>
            <a:ext cx="1198492"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13" name="TextBox 13"/>
          <p:cNvSpPr txBox="1"/>
          <p:nvPr/>
        </p:nvSpPr>
        <p:spPr>
          <a:xfrm>
            <a:off x="1135659" y="132157"/>
            <a:ext cx="7323687" cy="75486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13.7 Abstract Data Type</a:t>
            </a:r>
          </a:p>
        </p:txBody>
      </p:sp>
      <p:sp>
        <p:nvSpPr>
          <p:cNvPr id="14" name="TextBox 14"/>
          <p:cNvSpPr txBox="1"/>
          <p:nvPr/>
        </p:nvSpPr>
        <p:spPr>
          <a:xfrm>
            <a:off x="384809" y="1938701"/>
            <a:ext cx="913065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Linked List Operations</a:t>
            </a:r>
          </a:p>
        </p:txBody>
      </p:sp>
      <p:sp>
        <p:nvSpPr>
          <p:cNvPr id="15" name="TextBox 15"/>
          <p:cNvSpPr txBox="1"/>
          <p:nvPr/>
        </p:nvSpPr>
        <p:spPr>
          <a:xfrm>
            <a:off x="3711139" y="4776014"/>
            <a:ext cx="841448" cy="370659"/>
          </a:xfrm>
          <a:prstGeom prst="rect">
            <a:avLst/>
          </a:prstGeom>
        </p:spPr>
        <p:txBody>
          <a:bodyPr lIns="0" tIns="0" rIns="0" bIns="0" rtlCol="0" anchor="t">
            <a:spAutoFit/>
          </a:bodyPr>
          <a:lstStyle/>
          <a:p>
            <a:pPr algn="ctr">
              <a:lnSpc>
                <a:spcPts val="3057"/>
              </a:lnSpc>
              <a:spcBef>
                <a:spcPct val="0"/>
              </a:spcBef>
            </a:pPr>
            <a:r>
              <a:rPr lang="en-US" sz="2183" b="1">
                <a:solidFill>
                  <a:srgbClr val="000000"/>
                </a:solidFill>
                <a:latin typeface="Open Sans Bold"/>
                <a:ea typeface="Open Sans Bold"/>
                <a:cs typeface="Open Sans Bold"/>
                <a:sym typeface="Open Sans Bold"/>
              </a:rPr>
              <a:t>Node</a:t>
            </a:r>
          </a:p>
        </p:txBody>
      </p:sp>
      <p:sp>
        <p:nvSpPr>
          <p:cNvPr id="16" name="TextBox 16"/>
          <p:cNvSpPr txBox="1"/>
          <p:nvPr/>
        </p:nvSpPr>
        <p:spPr>
          <a:xfrm>
            <a:off x="11497581" y="4730761"/>
            <a:ext cx="841448" cy="370659"/>
          </a:xfrm>
          <a:prstGeom prst="rect">
            <a:avLst/>
          </a:prstGeom>
        </p:spPr>
        <p:txBody>
          <a:bodyPr lIns="0" tIns="0" rIns="0" bIns="0" rtlCol="0" anchor="t">
            <a:spAutoFit/>
          </a:bodyPr>
          <a:lstStyle/>
          <a:p>
            <a:pPr algn="ctr">
              <a:lnSpc>
                <a:spcPts val="3057"/>
              </a:lnSpc>
              <a:spcBef>
                <a:spcPct val="0"/>
              </a:spcBef>
            </a:pPr>
            <a:r>
              <a:rPr lang="en-US" sz="2183" b="1">
                <a:solidFill>
                  <a:srgbClr val="000000"/>
                </a:solidFill>
                <a:latin typeface="Open Sans Bold"/>
                <a:ea typeface="Open Sans Bold"/>
                <a:cs typeface="Open Sans Bold"/>
                <a:sym typeface="Open Sans Bold"/>
              </a:rPr>
              <a:t>Node</a:t>
            </a:r>
          </a:p>
        </p:txBody>
      </p:sp>
      <p:sp>
        <p:nvSpPr>
          <p:cNvPr id="17" name="TextBox 17"/>
          <p:cNvSpPr txBox="1"/>
          <p:nvPr/>
        </p:nvSpPr>
        <p:spPr>
          <a:xfrm>
            <a:off x="15457662" y="4730761"/>
            <a:ext cx="841448" cy="370659"/>
          </a:xfrm>
          <a:prstGeom prst="rect">
            <a:avLst/>
          </a:prstGeom>
        </p:spPr>
        <p:txBody>
          <a:bodyPr lIns="0" tIns="0" rIns="0" bIns="0" rtlCol="0" anchor="t">
            <a:spAutoFit/>
          </a:bodyPr>
          <a:lstStyle/>
          <a:p>
            <a:pPr algn="ctr">
              <a:lnSpc>
                <a:spcPts val="3057"/>
              </a:lnSpc>
              <a:spcBef>
                <a:spcPct val="0"/>
              </a:spcBef>
            </a:pPr>
            <a:r>
              <a:rPr lang="en-US" sz="2183" b="1">
                <a:solidFill>
                  <a:srgbClr val="000000"/>
                </a:solidFill>
                <a:latin typeface="Open Sans Bold"/>
                <a:ea typeface="Open Sans Bold"/>
                <a:cs typeface="Open Sans Bold"/>
                <a:sym typeface="Open Sans Bold"/>
              </a:rPr>
              <a:t>Node</a:t>
            </a:r>
          </a:p>
        </p:txBody>
      </p:sp>
      <p:sp>
        <p:nvSpPr>
          <p:cNvPr id="18" name="TextBox 18"/>
          <p:cNvSpPr txBox="1"/>
          <p:nvPr/>
        </p:nvSpPr>
        <p:spPr>
          <a:xfrm>
            <a:off x="384809" y="2702102"/>
            <a:ext cx="17420271" cy="497969"/>
          </a:xfrm>
          <a:prstGeom prst="rect">
            <a:avLst/>
          </a:prstGeom>
        </p:spPr>
        <p:txBody>
          <a:bodyPr lIns="0" tIns="0" rIns="0" bIns="0" rtlCol="0" anchor="t">
            <a:spAutoFit/>
          </a:bodyPr>
          <a:lstStyle/>
          <a:p>
            <a:pPr algn="l">
              <a:lnSpc>
                <a:spcPts val="4052"/>
              </a:lnSpc>
              <a:spcBef>
                <a:spcPct val="0"/>
              </a:spcBef>
            </a:pPr>
            <a:r>
              <a:rPr lang="en-US" sz="2894">
                <a:solidFill>
                  <a:srgbClr val="000000"/>
                </a:solidFill>
                <a:latin typeface="Open Sans"/>
                <a:ea typeface="Open Sans"/>
                <a:cs typeface="Open Sans"/>
                <a:sym typeface="Open Sans"/>
              </a:rPr>
              <a:t>Insert at the middle of the list. </a:t>
            </a:r>
          </a:p>
        </p:txBody>
      </p:sp>
      <p:sp>
        <p:nvSpPr>
          <p:cNvPr id="19" name="TextBox 19"/>
          <p:cNvSpPr txBox="1"/>
          <p:nvPr/>
        </p:nvSpPr>
        <p:spPr>
          <a:xfrm>
            <a:off x="535125" y="4421008"/>
            <a:ext cx="1434908" cy="748113"/>
          </a:xfrm>
          <a:prstGeom prst="rect">
            <a:avLst/>
          </a:prstGeom>
        </p:spPr>
        <p:txBody>
          <a:bodyPr lIns="0" tIns="0" rIns="0" bIns="0" rtlCol="0" anchor="t">
            <a:spAutoFit/>
          </a:bodyPr>
          <a:lstStyle/>
          <a:p>
            <a:pPr algn="ctr">
              <a:lnSpc>
                <a:spcPts val="3057"/>
              </a:lnSpc>
              <a:spcBef>
                <a:spcPct val="0"/>
              </a:spcBef>
            </a:pPr>
            <a:r>
              <a:rPr lang="en-US" sz="2183" b="1" i="1">
                <a:solidFill>
                  <a:srgbClr val="000000"/>
                </a:solidFill>
                <a:latin typeface="Open Sans Bold Italics"/>
                <a:ea typeface="Open Sans Bold Italics"/>
                <a:cs typeface="Open Sans Bold Italics"/>
                <a:sym typeface="Open Sans Bold Italics"/>
              </a:rPr>
              <a:t>Start Pointer</a:t>
            </a:r>
          </a:p>
        </p:txBody>
      </p:sp>
      <p:sp>
        <p:nvSpPr>
          <p:cNvPr id="20" name="Freeform 20"/>
          <p:cNvSpPr/>
          <p:nvPr/>
        </p:nvSpPr>
        <p:spPr>
          <a:xfrm>
            <a:off x="16775722" y="5308053"/>
            <a:ext cx="565683" cy="565683"/>
          </a:xfrm>
          <a:custGeom>
            <a:avLst/>
            <a:gdLst/>
            <a:ahLst/>
            <a:cxnLst/>
            <a:rect l="l" t="t" r="r" b="b"/>
            <a:pathLst>
              <a:path w="565683" h="565683">
                <a:moveTo>
                  <a:pt x="0" y="0"/>
                </a:moveTo>
                <a:lnTo>
                  <a:pt x="565683" y="0"/>
                </a:lnTo>
                <a:lnTo>
                  <a:pt x="565683" y="565683"/>
                </a:lnTo>
                <a:lnTo>
                  <a:pt x="0" y="565683"/>
                </a:lnTo>
                <a:lnTo>
                  <a:pt x="0" y="0"/>
                </a:lnTo>
                <a:close/>
              </a:path>
            </a:pathLst>
          </a:custGeom>
          <a:blipFill>
            <a:blip r:embed="rId8"/>
            <a:stretch>
              <a:fillRect/>
            </a:stretch>
          </a:blipFill>
        </p:spPr>
        <p:txBody>
          <a:bodyPr/>
          <a:lstStyle/>
          <a:p>
            <a:endParaRPr lang="en-PH"/>
          </a:p>
        </p:txBody>
      </p:sp>
      <p:sp>
        <p:nvSpPr>
          <p:cNvPr id="21" name="TextBox 21"/>
          <p:cNvSpPr txBox="1"/>
          <p:nvPr/>
        </p:nvSpPr>
        <p:spPr>
          <a:xfrm>
            <a:off x="16332656" y="4324020"/>
            <a:ext cx="1494095" cy="777400"/>
          </a:xfrm>
          <a:prstGeom prst="rect">
            <a:avLst/>
          </a:prstGeom>
        </p:spPr>
        <p:txBody>
          <a:bodyPr lIns="0" tIns="0" rIns="0" bIns="0" rtlCol="0" anchor="t">
            <a:spAutoFit/>
          </a:bodyPr>
          <a:lstStyle/>
          <a:p>
            <a:pPr algn="ctr">
              <a:lnSpc>
                <a:spcPts val="3183"/>
              </a:lnSpc>
              <a:spcBef>
                <a:spcPct val="0"/>
              </a:spcBef>
            </a:pPr>
            <a:r>
              <a:rPr lang="en-US" sz="2274" b="1" i="1">
                <a:solidFill>
                  <a:srgbClr val="000000"/>
                </a:solidFill>
                <a:latin typeface="Open Sans Bold Italics"/>
                <a:ea typeface="Open Sans Bold Italics"/>
                <a:cs typeface="Open Sans Bold Italics"/>
                <a:sym typeface="Open Sans Bold Italics"/>
              </a:rPr>
              <a:t>Null Pointer</a:t>
            </a:r>
          </a:p>
        </p:txBody>
      </p:sp>
      <p:sp>
        <p:nvSpPr>
          <p:cNvPr id="22" name="TextBox 22"/>
          <p:cNvSpPr txBox="1"/>
          <p:nvPr/>
        </p:nvSpPr>
        <p:spPr>
          <a:xfrm>
            <a:off x="3290415" y="5415820"/>
            <a:ext cx="841448" cy="370044"/>
          </a:xfrm>
          <a:prstGeom prst="rect">
            <a:avLst/>
          </a:prstGeom>
        </p:spPr>
        <p:txBody>
          <a:bodyPr lIns="0" tIns="0" rIns="0" bIns="0" rtlCol="0" anchor="t">
            <a:spAutoFit/>
          </a:bodyPr>
          <a:lstStyle/>
          <a:p>
            <a:pPr algn="ctr">
              <a:lnSpc>
                <a:spcPts val="3057"/>
              </a:lnSpc>
              <a:spcBef>
                <a:spcPct val="0"/>
              </a:spcBef>
            </a:pPr>
            <a:r>
              <a:rPr lang="en-US" sz="2183" b="1">
                <a:solidFill>
                  <a:srgbClr val="FFFFFF"/>
                </a:solidFill>
                <a:latin typeface="Open Sans Bold"/>
                <a:ea typeface="Open Sans Bold"/>
                <a:cs typeface="Open Sans Bold"/>
                <a:sym typeface="Open Sans Bold"/>
              </a:rPr>
              <a:t>A</a:t>
            </a:r>
          </a:p>
        </p:txBody>
      </p:sp>
      <p:sp>
        <p:nvSpPr>
          <p:cNvPr id="23" name="TextBox 23"/>
          <p:cNvSpPr txBox="1"/>
          <p:nvPr/>
        </p:nvSpPr>
        <p:spPr>
          <a:xfrm>
            <a:off x="11186495" y="5354491"/>
            <a:ext cx="841448" cy="370044"/>
          </a:xfrm>
          <a:prstGeom prst="rect">
            <a:avLst/>
          </a:prstGeom>
        </p:spPr>
        <p:txBody>
          <a:bodyPr lIns="0" tIns="0" rIns="0" bIns="0" rtlCol="0" anchor="t">
            <a:spAutoFit/>
          </a:bodyPr>
          <a:lstStyle/>
          <a:p>
            <a:pPr algn="ctr">
              <a:lnSpc>
                <a:spcPts val="3057"/>
              </a:lnSpc>
              <a:spcBef>
                <a:spcPct val="0"/>
              </a:spcBef>
            </a:pPr>
            <a:r>
              <a:rPr lang="en-US" sz="2183" b="1">
                <a:solidFill>
                  <a:srgbClr val="FFFFFF"/>
                </a:solidFill>
                <a:latin typeface="Open Sans Bold"/>
                <a:ea typeface="Open Sans Bold"/>
                <a:cs typeface="Open Sans Bold"/>
                <a:sym typeface="Open Sans Bold"/>
              </a:rPr>
              <a:t>C</a:t>
            </a:r>
          </a:p>
        </p:txBody>
      </p:sp>
      <p:sp>
        <p:nvSpPr>
          <p:cNvPr id="24" name="TextBox 24"/>
          <p:cNvSpPr txBox="1"/>
          <p:nvPr/>
        </p:nvSpPr>
        <p:spPr>
          <a:xfrm>
            <a:off x="14924951" y="5370568"/>
            <a:ext cx="841448" cy="370044"/>
          </a:xfrm>
          <a:prstGeom prst="rect">
            <a:avLst/>
          </a:prstGeom>
        </p:spPr>
        <p:txBody>
          <a:bodyPr lIns="0" tIns="0" rIns="0" bIns="0" rtlCol="0" anchor="t">
            <a:spAutoFit/>
          </a:bodyPr>
          <a:lstStyle/>
          <a:p>
            <a:pPr algn="ctr">
              <a:lnSpc>
                <a:spcPts val="3057"/>
              </a:lnSpc>
              <a:spcBef>
                <a:spcPct val="0"/>
              </a:spcBef>
            </a:pPr>
            <a:r>
              <a:rPr lang="en-US" sz="2183" b="1">
                <a:solidFill>
                  <a:srgbClr val="FFFFFF"/>
                </a:solidFill>
                <a:latin typeface="Open Sans Bold"/>
                <a:ea typeface="Open Sans Bold"/>
                <a:cs typeface="Open Sans Bold"/>
                <a:sym typeface="Open Sans Bold"/>
              </a:rPr>
              <a:t>D</a:t>
            </a:r>
          </a:p>
        </p:txBody>
      </p:sp>
      <p:graphicFrame>
        <p:nvGraphicFramePr>
          <p:cNvPr id="25" name="Table 25"/>
          <p:cNvGraphicFramePr>
            <a:graphicFrameLocks noGrp="1"/>
          </p:cNvGraphicFramePr>
          <p:nvPr/>
        </p:nvGraphicFramePr>
        <p:xfrm>
          <a:off x="6444502" y="5174949"/>
          <a:ext cx="2706487" cy="670045"/>
        </p:xfrm>
        <a:graphic>
          <a:graphicData uri="http://schemas.openxmlformats.org/drawingml/2006/table">
            <a:tbl>
              <a:tblPr/>
              <a:tblGrid>
                <a:gridCol w="1987585">
                  <a:extLst>
                    <a:ext uri="{9D8B030D-6E8A-4147-A177-3AD203B41FA5}">
                      <a16:colId xmlns:a16="http://schemas.microsoft.com/office/drawing/2014/main" val="20000"/>
                    </a:ext>
                  </a:extLst>
                </a:gridCol>
                <a:gridCol w="718902">
                  <a:extLst>
                    <a:ext uri="{9D8B030D-6E8A-4147-A177-3AD203B41FA5}">
                      <a16:colId xmlns:a16="http://schemas.microsoft.com/office/drawing/2014/main" val="20001"/>
                    </a:ext>
                  </a:extLst>
                </a:gridCol>
              </a:tblGrid>
              <a:tr h="670045">
                <a:tc>
                  <a:txBody>
                    <a:bodyPr/>
                    <a:lstStyle/>
                    <a:p>
                      <a:pPr algn="ctr">
                        <a:lnSpc>
                          <a:spcPts val="1621"/>
                        </a:lnSpc>
                        <a:defRPr/>
                      </a:pPr>
                      <a:endParaRPr lang="en-US" sz="1100"/>
                    </a:p>
                  </a:txBody>
                  <a:tcPr marL="146981" marR="146981" marT="146981" marB="146981"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5E17EB"/>
                    </a:solidFill>
                  </a:tcPr>
                </a:tc>
                <a:tc>
                  <a:txBody>
                    <a:bodyPr/>
                    <a:lstStyle/>
                    <a:p>
                      <a:pPr algn="ctr">
                        <a:lnSpc>
                          <a:spcPts val="1621"/>
                        </a:lnSpc>
                        <a:defRPr/>
                      </a:pPr>
                      <a:endParaRPr lang="en-US" sz="1100"/>
                    </a:p>
                  </a:txBody>
                  <a:tcPr marL="146981" marR="146981" marT="146981" marB="146981"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extLst>
                  <a:ext uri="{0D108BD9-81ED-4DB2-BD59-A6C34878D82A}">
                    <a16:rowId xmlns:a16="http://schemas.microsoft.com/office/drawing/2014/main" val="10000"/>
                  </a:ext>
                </a:extLst>
              </a:tr>
            </a:tbl>
          </a:graphicData>
        </a:graphic>
      </p:graphicFrame>
      <p:sp>
        <p:nvSpPr>
          <p:cNvPr id="26" name="TextBox 26"/>
          <p:cNvSpPr txBox="1"/>
          <p:nvPr/>
        </p:nvSpPr>
        <p:spPr>
          <a:xfrm>
            <a:off x="7102501" y="4648192"/>
            <a:ext cx="1845166" cy="387740"/>
          </a:xfrm>
          <a:prstGeom prst="rect">
            <a:avLst/>
          </a:prstGeom>
        </p:spPr>
        <p:txBody>
          <a:bodyPr lIns="0" tIns="0" rIns="0" bIns="0" rtlCol="0" anchor="t">
            <a:spAutoFit/>
          </a:bodyPr>
          <a:lstStyle/>
          <a:p>
            <a:pPr algn="ctr">
              <a:lnSpc>
                <a:spcPts val="3127"/>
              </a:lnSpc>
              <a:spcBef>
                <a:spcPct val="0"/>
              </a:spcBef>
            </a:pPr>
            <a:r>
              <a:rPr lang="en-US" sz="2233" b="1">
                <a:solidFill>
                  <a:srgbClr val="000000"/>
                </a:solidFill>
                <a:latin typeface="Open Sans Bold"/>
                <a:ea typeface="Open Sans Bold"/>
                <a:cs typeface="Open Sans Bold"/>
                <a:sym typeface="Open Sans Bold"/>
              </a:rPr>
              <a:t>New Node</a:t>
            </a:r>
          </a:p>
        </p:txBody>
      </p:sp>
      <p:sp>
        <p:nvSpPr>
          <p:cNvPr id="27" name="TextBox 27"/>
          <p:cNvSpPr txBox="1"/>
          <p:nvPr/>
        </p:nvSpPr>
        <p:spPr>
          <a:xfrm>
            <a:off x="7198773" y="5404920"/>
            <a:ext cx="673063" cy="294093"/>
          </a:xfrm>
          <a:prstGeom prst="rect">
            <a:avLst/>
          </a:prstGeom>
        </p:spPr>
        <p:txBody>
          <a:bodyPr lIns="0" tIns="0" rIns="0" bIns="0" rtlCol="0" anchor="t">
            <a:spAutoFit/>
          </a:bodyPr>
          <a:lstStyle/>
          <a:p>
            <a:pPr algn="ctr">
              <a:lnSpc>
                <a:spcPts val="2445"/>
              </a:lnSpc>
              <a:spcBef>
                <a:spcPct val="0"/>
              </a:spcBef>
            </a:pPr>
            <a:r>
              <a:rPr lang="en-US" sz="1746" b="1">
                <a:solidFill>
                  <a:srgbClr val="FFFFFF"/>
                </a:solidFill>
                <a:latin typeface="Open Sans Bold"/>
                <a:ea typeface="Open Sans Bold"/>
                <a:cs typeface="Open Sans Bold"/>
                <a:sym typeface="Open Sans Bold"/>
              </a:rPr>
              <a:t>B</a:t>
            </a:r>
          </a:p>
        </p:txBody>
      </p:sp>
      <p:sp>
        <p:nvSpPr>
          <p:cNvPr id="28" name="AutoShape 28"/>
          <p:cNvSpPr/>
          <p:nvPr/>
        </p:nvSpPr>
        <p:spPr>
          <a:xfrm>
            <a:off x="9006421" y="5558563"/>
            <a:ext cx="1198492" cy="0"/>
          </a:xfrm>
          <a:prstGeom prst="line">
            <a:avLst/>
          </a:prstGeom>
          <a:ln w="28575" cap="flat">
            <a:solidFill>
              <a:srgbClr val="000000"/>
            </a:solidFill>
            <a:prstDash val="solid"/>
            <a:headEnd type="none" w="sm" len="sm"/>
            <a:tailEnd type="arrow" w="med" len="sm"/>
          </a:ln>
        </p:spPr>
        <p:txBody>
          <a:bodyPr/>
          <a:lstStyle/>
          <a:p>
            <a:endParaRPr lang="en-PH"/>
          </a:p>
        </p:txBody>
      </p:sp>
      <p:sp>
        <p:nvSpPr>
          <p:cNvPr id="29" name="AutoShape 29"/>
          <p:cNvSpPr/>
          <p:nvPr/>
        </p:nvSpPr>
        <p:spPr>
          <a:xfrm>
            <a:off x="5078084" y="5605582"/>
            <a:ext cx="1198492" cy="0"/>
          </a:xfrm>
          <a:prstGeom prst="line">
            <a:avLst/>
          </a:prstGeom>
          <a:ln w="28575" cap="flat">
            <a:solidFill>
              <a:srgbClr val="000000"/>
            </a:solidFill>
            <a:prstDash val="solid"/>
            <a:headEnd type="none" w="sm" len="sm"/>
            <a:tailEnd type="arrow" w="med" len="sm"/>
          </a:ln>
        </p:spPr>
        <p:txBody>
          <a:bodyPr/>
          <a:lstStyle/>
          <a:p>
            <a:endParaRPr lang="en-PH"/>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TotalTime>
  <Words>5802</Words>
  <Application>Microsoft Office PowerPoint</Application>
  <PresentationFormat>Custom</PresentationFormat>
  <Paragraphs>2068</Paragraphs>
  <Slides>124</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124</vt:i4>
      </vt:variant>
    </vt:vector>
  </HeadingPairs>
  <TitlesOfParts>
    <vt:vector size="138" baseType="lpstr">
      <vt:lpstr>Times New Roman</vt:lpstr>
      <vt:lpstr>Alatsi</vt:lpstr>
      <vt:lpstr>Canva Sans Bold</vt:lpstr>
      <vt:lpstr>Canva Sans Bold Italics</vt:lpstr>
      <vt:lpstr>Aptos</vt:lpstr>
      <vt:lpstr>Open Sans Italics</vt:lpstr>
      <vt:lpstr>Poppins</vt:lpstr>
      <vt:lpstr>Open Sans Bold Italics</vt:lpstr>
      <vt:lpstr>Open Sans</vt:lpstr>
      <vt:lpstr>Aptos Display</vt:lpstr>
      <vt:lpstr>Poppins Bold</vt:lpstr>
      <vt:lpstr>Open Sans Bold</vt:lpstr>
      <vt:lpstr>Arial</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Chapter 13</dc:title>
  <dc:creator>John</dc:creator>
  <cp:lastModifiedBy>Chezka Mae Madrona</cp:lastModifiedBy>
  <cp:revision>3</cp:revision>
  <dcterms:created xsi:type="dcterms:W3CDTF">2006-08-16T00:00:00Z</dcterms:created>
  <dcterms:modified xsi:type="dcterms:W3CDTF">2024-10-11T10:46:03Z</dcterms:modified>
  <dc:identifier>DAF1Jo0TsPA</dc:identifier>
</cp:coreProperties>
</file>