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32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18288000" cy="10287000"/>
  <p:notesSz cx="6858000" cy="9144000"/>
  <p:embeddedFontLst>
    <p:embeddedFont>
      <p:font typeface="Calibri (MS) Bold" charset="1" panose="020F0702030404030204"/>
      <p:regular r:id="rId35"/>
    </p:embeddedFont>
    <p:embeddedFont>
      <p:font typeface="Calibri (MS) Italics" charset="1" panose="020F05020202040A0204"/>
      <p:regular r:id="rId36"/>
    </p:embeddedFont>
    <p:embeddedFont>
      <p:font typeface="Calibri (MS)" charset="1" panose="020F0502020204030204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notesMasters/notesMaster1.xml" Type="http://schemas.openxmlformats.org/officeDocument/2006/relationships/notesMaster"/><Relationship Id="rId33" Target="theme/theme2.xml" Type="http://schemas.openxmlformats.org/officeDocument/2006/relationships/theme"/><Relationship Id="rId34" Target="notesSlides/notesSlide1.xml" Type="http://schemas.openxmlformats.org/officeDocument/2006/relationships/notesSlide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notesSlides/notesSlide2.xml" Type="http://schemas.openxmlformats.org/officeDocument/2006/relationships/notesSlide"/><Relationship Id="rId39" Target="notesSlides/notesSlide3.xml" Type="http://schemas.openxmlformats.org/officeDocument/2006/relationships/notesSlide"/><Relationship Id="rId4" Target="theme/theme1.xml" Type="http://schemas.openxmlformats.org/officeDocument/2006/relationships/theme"/><Relationship Id="rId40" Target="notesSlides/notesSlide4.xml" Type="http://schemas.openxmlformats.org/officeDocument/2006/relationships/notesSlide"/><Relationship Id="rId41" Target="notesSlides/notesSlide5.xml" Type="http://schemas.openxmlformats.org/officeDocument/2006/relationships/notesSlide"/><Relationship Id="rId42" Target="notesSlides/notesSlide6.xml" Type="http://schemas.openxmlformats.org/officeDocument/2006/relationships/notesSlide"/><Relationship Id="rId43" Target="notesSlides/notesSlide7.xml" Type="http://schemas.openxmlformats.org/officeDocument/2006/relationships/notesSlide"/><Relationship Id="rId44" Target="notesSlides/notesSlide8.xml" Type="http://schemas.openxmlformats.org/officeDocument/2006/relationships/notesSlide"/><Relationship Id="rId45" Target="notesSlides/notesSlide9.xml" Type="http://schemas.openxmlformats.org/officeDocument/2006/relationships/notesSlide"/><Relationship Id="rId46" Target="notesSlides/notesSlide10.xml" Type="http://schemas.openxmlformats.org/officeDocument/2006/relationships/notesSlide"/><Relationship Id="rId47" Target="notesSlides/notesSlide11.xml" Type="http://schemas.openxmlformats.org/officeDocument/2006/relationships/notesSlide"/><Relationship Id="rId48" Target="notesSlides/notesSlide12.xml" Type="http://schemas.openxmlformats.org/officeDocument/2006/relationships/notesSlide"/><Relationship Id="rId49" Target="notesSlides/notesSlide13.xml" Type="http://schemas.openxmlformats.org/officeDocument/2006/relationships/notesSlide"/><Relationship Id="rId5" Target="tableStyles.xml" Type="http://schemas.openxmlformats.org/officeDocument/2006/relationships/tableStyles"/><Relationship Id="rId50" Target="notesSlides/notesSlide14.xml" Type="http://schemas.openxmlformats.org/officeDocument/2006/relationships/notesSlide"/><Relationship Id="rId51" Target="notesSlides/notesSlide15.xml" Type="http://schemas.openxmlformats.org/officeDocument/2006/relationships/notesSlide"/><Relationship Id="rId52" Target="notesSlides/notesSlide16.xml" Type="http://schemas.openxmlformats.org/officeDocument/2006/relationships/notesSlide"/><Relationship Id="rId53" Target="notesSlides/notesSlide17.xml" Type="http://schemas.openxmlformats.org/officeDocument/2006/relationships/notesSlide"/><Relationship Id="rId54" Target="notesSlides/notesSlide18.xml" Type="http://schemas.openxmlformats.org/officeDocument/2006/relationships/notesSlide"/><Relationship Id="rId55" Target="notesSlides/notesSlide19.xml" Type="http://schemas.openxmlformats.org/officeDocument/2006/relationships/notesSlide"/><Relationship Id="rId56" Target="notesSlides/notesSlide20.xml" Type="http://schemas.openxmlformats.org/officeDocument/2006/relationships/notesSlide"/><Relationship Id="rId57" Target="notesSlides/notesSlide21.xml" Type="http://schemas.openxmlformats.org/officeDocument/2006/relationships/notesSlide"/><Relationship Id="rId58" Target="notesSlides/notesSlide22.xml" Type="http://schemas.openxmlformats.org/officeDocument/2006/relationships/notesSlide"/><Relationship Id="rId59" Target="notesSlides/notesSlide23.xml" Type="http://schemas.openxmlformats.org/officeDocument/2006/relationships/notesSlide"/><Relationship Id="rId6" Target="slides/slide1.xml" Type="http://schemas.openxmlformats.org/officeDocument/2006/relationships/slide"/><Relationship Id="rId60" Target="notesSlides/notesSlide24.xml" Type="http://schemas.openxmlformats.org/officeDocument/2006/relationships/notesSlide"/><Relationship Id="rId61" Target="notesSlides/notesSlide25.xml" Type="http://schemas.openxmlformats.org/officeDocument/2006/relationships/notesSlide"/><Relationship Id="rId62" Target="notesSlides/notesSlide26.xml" Type="http://schemas.openxmlformats.org/officeDocument/2006/relationships/notes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1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_rels/notesSlide1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1.xml" Type="http://schemas.openxmlformats.org/officeDocument/2006/relationships/slide"/></Relationships>
</file>

<file path=ppt/notesSlides/_rels/notesSlide1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2.xml" Type="http://schemas.openxmlformats.org/officeDocument/2006/relationships/slide"/></Relationships>
</file>

<file path=ppt/notesSlides/_rels/notesSlide1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3.xml" Type="http://schemas.openxmlformats.org/officeDocument/2006/relationships/slide"/></Relationships>
</file>

<file path=ppt/notesSlides/_rels/notesSlide1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4.xml" Type="http://schemas.openxmlformats.org/officeDocument/2006/relationships/slide"/></Relationships>
</file>

<file path=ppt/notesSlides/_rels/notesSlide1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5.xml" Type="http://schemas.openxmlformats.org/officeDocument/2006/relationships/slide"/></Relationships>
</file>

<file path=ppt/notesSlides/_rels/notesSlide1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6.xml" Type="http://schemas.openxmlformats.org/officeDocument/2006/relationships/slide"/></Relationships>
</file>

<file path=ppt/notesSlides/_rels/notesSlide1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7.xml" Type="http://schemas.openxmlformats.org/officeDocument/2006/relationships/slide"/></Relationships>
</file>

<file path=ppt/notesSlides/_rels/notesSlide1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8.xml" Type="http://schemas.openxmlformats.org/officeDocument/2006/relationships/slide"/></Relationships>
</file>

<file path=ppt/notesSlides/_rels/notesSlide1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9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2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0.xml" Type="http://schemas.openxmlformats.org/officeDocument/2006/relationships/slide"/></Relationships>
</file>

<file path=ppt/notesSlides/_rels/notesSlide2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1.xml" Type="http://schemas.openxmlformats.org/officeDocument/2006/relationships/slide"/></Relationships>
</file>

<file path=ppt/notesSlides/_rels/notesSlide2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2.xml" Type="http://schemas.openxmlformats.org/officeDocument/2006/relationships/slide"/></Relationships>
</file>

<file path=ppt/notesSlides/_rels/notesSlide2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3.xml" Type="http://schemas.openxmlformats.org/officeDocument/2006/relationships/slide"/></Relationships>
</file>

<file path=ppt/notesSlides/_rels/notesSlide2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4.xml" Type="http://schemas.openxmlformats.org/officeDocument/2006/relationships/slide"/></Relationships>
</file>

<file path=ppt/notesSlides/_rels/notesSlide2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5.xml" Type="http://schemas.openxmlformats.org/officeDocument/2006/relationships/slide"/></Relationships>
</file>

<file path=ppt/notesSlides/_rels/notesSlide2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6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10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11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12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13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14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16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17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18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19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20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21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22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23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24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26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7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8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6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D4A4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42280" cy="10287000"/>
            <a:chOff x="0" y="0"/>
            <a:chExt cx="2432304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23039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23039">
                  <a:moveTo>
                    <a:pt x="0" y="0"/>
                  </a:moveTo>
                  <a:lnTo>
                    <a:pt x="24323039" y="0"/>
                  </a:lnTo>
                  <a:lnTo>
                    <a:pt x="24323039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D4A4E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-1655445" y="-1655445"/>
            <a:ext cx="4819650" cy="4819650"/>
            <a:chOff x="0" y="0"/>
            <a:chExt cx="6426200" cy="64262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426200" cy="6426200"/>
            </a:xfrm>
            <a:custGeom>
              <a:avLst/>
              <a:gdLst/>
              <a:ahLst/>
              <a:cxnLst/>
              <a:rect r="r" b="b" t="t" l="l"/>
              <a:pathLst>
                <a:path h="6426200" w="6426200">
                  <a:moveTo>
                    <a:pt x="0" y="3213100"/>
                  </a:moveTo>
                  <a:cubicBezTo>
                    <a:pt x="0" y="1438529"/>
                    <a:pt x="1438529" y="0"/>
                    <a:pt x="3213100" y="0"/>
                  </a:cubicBezTo>
                  <a:cubicBezTo>
                    <a:pt x="4987671" y="0"/>
                    <a:pt x="6426200" y="1438529"/>
                    <a:pt x="6426200" y="3213100"/>
                  </a:cubicBezTo>
                  <a:cubicBezTo>
                    <a:pt x="6426200" y="4987671"/>
                    <a:pt x="4987671" y="6426200"/>
                    <a:pt x="3213100" y="6426200"/>
                  </a:cubicBezTo>
                  <a:cubicBezTo>
                    <a:pt x="1438529" y="6426200"/>
                    <a:pt x="0" y="4987671"/>
                    <a:pt x="0" y="3213100"/>
                  </a:cubicBezTo>
                  <a:close/>
                </a:path>
              </a:pathLst>
            </a:custGeom>
            <a:solidFill>
              <a:srgbClr val="1A6060">
                <a:alpha val="35686"/>
              </a:srgbClr>
            </a:solidFill>
            <a:ln w="19050" cap="sq">
              <a:solidFill>
                <a:srgbClr val="1A6060"/>
              </a:solidFill>
              <a:prstDash val="solid"/>
              <a:miter/>
            </a:ln>
          </p:spPr>
        </p:sp>
      </p:grpSp>
      <p:grpSp>
        <p:nvGrpSpPr>
          <p:cNvPr name="Group 6" id="6"/>
          <p:cNvGrpSpPr/>
          <p:nvPr/>
        </p:nvGrpSpPr>
        <p:grpSpPr>
          <a:xfrm rot="0">
            <a:off x="14392275" y="6848475"/>
            <a:ext cx="5505450" cy="5505450"/>
            <a:chOff x="0" y="0"/>
            <a:chExt cx="7340600" cy="73406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340600" cy="7340600"/>
            </a:xfrm>
            <a:custGeom>
              <a:avLst/>
              <a:gdLst/>
              <a:ahLst/>
              <a:cxnLst/>
              <a:rect r="r" b="b" t="t" l="l"/>
              <a:pathLst>
                <a:path h="7340600" w="7340600">
                  <a:moveTo>
                    <a:pt x="0" y="3670300"/>
                  </a:moveTo>
                  <a:cubicBezTo>
                    <a:pt x="0" y="1643253"/>
                    <a:pt x="1643253" y="0"/>
                    <a:pt x="3670300" y="0"/>
                  </a:cubicBezTo>
                  <a:cubicBezTo>
                    <a:pt x="5697347" y="0"/>
                    <a:pt x="7340600" y="1643253"/>
                    <a:pt x="7340600" y="3670300"/>
                  </a:cubicBezTo>
                  <a:cubicBezTo>
                    <a:pt x="7340600" y="5697347"/>
                    <a:pt x="5697347" y="7340600"/>
                    <a:pt x="3670300" y="7340600"/>
                  </a:cubicBezTo>
                  <a:cubicBezTo>
                    <a:pt x="1643253" y="7340600"/>
                    <a:pt x="0" y="5697347"/>
                    <a:pt x="0" y="3670300"/>
                  </a:cubicBezTo>
                  <a:close/>
                </a:path>
              </a:pathLst>
            </a:custGeom>
            <a:solidFill>
              <a:srgbClr val="1A6060">
                <a:alpha val="35686"/>
              </a:srgbClr>
            </a:solidFill>
            <a:ln w="19050" cap="sq">
              <a:solidFill>
                <a:srgbClr val="1A6060"/>
              </a:solidFill>
              <a:prstDash val="solid"/>
              <a:miter/>
            </a:ln>
          </p:spPr>
        </p:sp>
      </p:grpSp>
      <p:grpSp>
        <p:nvGrpSpPr>
          <p:cNvPr name="Group 8" id="8"/>
          <p:cNvGrpSpPr/>
          <p:nvPr/>
        </p:nvGrpSpPr>
        <p:grpSpPr>
          <a:xfrm rot="0">
            <a:off x="1371600" y="1645920"/>
            <a:ext cx="15499080" cy="685800"/>
            <a:chOff x="0" y="0"/>
            <a:chExt cx="20665440" cy="914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0665439" cy="914400"/>
            </a:xfrm>
            <a:custGeom>
              <a:avLst/>
              <a:gdLst/>
              <a:ahLst/>
              <a:cxnLst/>
              <a:rect r="r" b="b" t="t" l="l"/>
              <a:pathLst>
                <a:path h="914400" w="20665439">
                  <a:moveTo>
                    <a:pt x="0" y="0"/>
                  </a:moveTo>
                  <a:lnTo>
                    <a:pt x="20665439" y="0"/>
                  </a:lnTo>
                  <a:lnTo>
                    <a:pt x="20665439" y="914400"/>
                  </a:lnTo>
                  <a:lnTo>
                    <a:pt x="0" y="914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90361" r="0" b="-390361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20665440" cy="96202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520"/>
                </a:lnSpc>
              </a:pPr>
              <a:r>
                <a:rPr lang="en-US" sz="2100" b="true">
                  <a:solidFill>
                    <a:srgbClr val="A0CCCC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CAMBRIDGE INTERNATIONAL A LEVEL CHEMISTRY (9701)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097280" y="2468880"/>
            <a:ext cx="16047720" cy="3291840"/>
            <a:chOff x="0" y="0"/>
            <a:chExt cx="21396960" cy="438912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1396961" cy="4389120"/>
            </a:xfrm>
            <a:custGeom>
              <a:avLst/>
              <a:gdLst/>
              <a:ahLst/>
              <a:cxnLst/>
              <a:rect r="r" b="b" t="t" l="l"/>
              <a:pathLst>
                <a:path h="4389120" w="21396961">
                  <a:moveTo>
                    <a:pt x="0" y="0"/>
                  </a:moveTo>
                  <a:lnTo>
                    <a:pt x="21396961" y="0"/>
                  </a:lnTo>
                  <a:lnTo>
                    <a:pt x="21396961" y="4389120"/>
                  </a:lnTo>
                  <a:lnTo>
                    <a:pt x="0" y="43891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44989" r="0" b="-44989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114300"/>
              <a:ext cx="21396960" cy="450342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6480"/>
                </a:lnSpc>
              </a:pPr>
              <a:r>
                <a:rPr lang="en-US" sz="54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PAPER 1 MASTER REVISION GUIDE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371600" y="5897880"/>
            <a:ext cx="15499080" cy="822960"/>
            <a:chOff x="0" y="0"/>
            <a:chExt cx="20665440" cy="109728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0665439" cy="1097280"/>
            </a:xfrm>
            <a:custGeom>
              <a:avLst/>
              <a:gdLst/>
              <a:ahLst/>
              <a:cxnLst/>
              <a:rect r="r" b="b" t="t" l="l"/>
              <a:pathLst>
                <a:path h="1097280" w="20665439">
                  <a:moveTo>
                    <a:pt x="0" y="0"/>
                  </a:moveTo>
                  <a:lnTo>
                    <a:pt x="20665439" y="0"/>
                  </a:lnTo>
                  <a:lnTo>
                    <a:pt x="20665439" y="1097280"/>
                  </a:lnTo>
                  <a:lnTo>
                    <a:pt x="0" y="10972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16968" r="0" b="-316968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57150"/>
              <a:ext cx="20665440" cy="115443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700"/>
                </a:lnSpc>
              </a:pPr>
              <a:r>
                <a:rPr lang="en-US" sz="2250" i="true">
                  <a:solidFill>
                    <a:srgbClr val="B0D8D8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40 MCQs  |  40 Marks  |  1 Hour 15 Minutes  |  Aligned to 9701 Syllabus 2026+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371600" y="9052560"/>
            <a:ext cx="15499080" cy="548640"/>
            <a:chOff x="0" y="0"/>
            <a:chExt cx="20665440" cy="73152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0665439" cy="731520"/>
            </a:xfrm>
            <a:custGeom>
              <a:avLst/>
              <a:gdLst/>
              <a:ahLst/>
              <a:cxnLst/>
              <a:rect r="r" b="b" t="t" l="l"/>
              <a:pathLst>
                <a:path h="731520" w="20665439">
                  <a:moveTo>
                    <a:pt x="0" y="0"/>
                  </a:moveTo>
                  <a:lnTo>
                    <a:pt x="20665439" y="0"/>
                  </a:lnTo>
                  <a:lnTo>
                    <a:pt x="20665439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500452" r="0" b="-500452"/>
              </a:stretch>
            </a:blip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20665440" cy="76962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800"/>
                </a:lnSpc>
              </a:pPr>
              <a:r>
                <a:rPr lang="en-US" sz="1500">
                  <a:solidFill>
                    <a:srgbClr val="7AACAC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Exam Papers Practice  |  Based on 8 Years of Cambridge Examiner Reports &amp; Past Papers (2018–2025)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371600" y="6995160"/>
            <a:ext cx="4663440" cy="754380"/>
            <a:chOff x="0" y="0"/>
            <a:chExt cx="6217920" cy="100584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6217920" cy="1005840"/>
            </a:xfrm>
            <a:custGeom>
              <a:avLst/>
              <a:gdLst/>
              <a:ahLst/>
              <a:cxnLst/>
              <a:rect r="r" b="b" t="t" l="l"/>
              <a:pathLst>
                <a:path h="1005840" w="6217920">
                  <a:moveTo>
                    <a:pt x="0" y="146304"/>
                  </a:moveTo>
                  <a:cubicBezTo>
                    <a:pt x="0" y="65532"/>
                    <a:pt x="65532" y="0"/>
                    <a:pt x="146304" y="0"/>
                  </a:cubicBezTo>
                  <a:lnTo>
                    <a:pt x="6071616" y="0"/>
                  </a:lnTo>
                  <a:cubicBezTo>
                    <a:pt x="6152388" y="0"/>
                    <a:pt x="6217920" y="65532"/>
                    <a:pt x="6217920" y="146304"/>
                  </a:cubicBezTo>
                  <a:lnTo>
                    <a:pt x="6217920" y="859536"/>
                  </a:lnTo>
                  <a:cubicBezTo>
                    <a:pt x="6217920" y="940308"/>
                    <a:pt x="6152388" y="1005840"/>
                    <a:pt x="6071616" y="1005840"/>
                  </a:cubicBezTo>
                  <a:lnTo>
                    <a:pt x="146304" y="1005840"/>
                  </a:lnTo>
                  <a:cubicBezTo>
                    <a:pt x="65532" y="1005840"/>
                    <a:pt x="0" y="940308"/>
                    <a:pt x="0" y="859536"/>
                  </a:cubicBezTo>
                  <a:close/>
                </a:path>
              </a:pathLst>
            </a:custGeom>
            <a:solidFill>
              <a:srgbClr val="1A6060">
                <a:alpha val="48627"/>
              </a:srgbClr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371600" y="6995160"/>
            <a:ext cx="4663440" cy="754380"/>
            <a:chOff x="0" y="0"/>
            <a:chExt cx="6217920" cy="100584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6217920" cy="1005840"/>
            </a:xfrm>
            <a:custGeom>
              <a:avLst/>
              <a:gdLst/>
              <a:ahLst/>
              <a:cxnLst/>
              <a:rect r="r" b="b" t="t" l="l"/>
              <a:pathLst>
                <a:path h="1005840" w="6217920">
                  <a:moveTo>
                    <a:pt x="0" y="0"/>
                  </a:moveTo>
                  <a:lnTo>
                    <a:pt x="6217920" y="0"/>
                  </a:lnTo>
                  <a:lnTo>
                    <a:pt x="6217920" y="1005840"/>
                  </a:lnTo>
                  <a:lnTo>
                    <a:pt x="0" y="10058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70452" r="0" b="-70452"/>
              </a:stretch>
            </a:blip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28575"/>
              <a:ext cx="6217920" cy="10344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980"/>
                </a:lnSpc>
              </a:pPr>
              <a:r>
                <a:rPr lang="en-US" sz="165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📋  Paper Structure &amp; Format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6583680" y="6995160"/>
            <a:ext cx="4663440" cy="754380"/>
            <a:chOff x="0" y="0"/>
            <a:chExt cx="6217920" cy="100584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6217920" cy="1005840"/>
            </a:xfrm>
            <a:custGeom>
              <a:avLst/>
              <a:gdLst/>
              <a:ahLst/>
              <a:cxnLst/>
              <a:rect r="r" b="b" t="t" l="l"/>
              <a:pathLst>
                <a:path h="1005840" w="6217920">
                  <a:moveTo>
                    <a:pt x="0" y="146304"/>
                  </a:moveTo>
                  <a:cubicBezTo>
                    <a:pt x="0" y="65532"/>
                    <a:pt x="65532" y="0"/>
                    <a:pt x="146304" y="0"/>
                  </a:cubicBezTo>
                  <a:lnTo>
                    <a:pt x="6071616" y="0"/>
                  </a:lnTo>
                  <a:cubicBezTo>
                    <a:pt x="6152388" y="0"/>
                    <a:pt x="6217920" y="65532"/>
                    <a:pt x="6217920" y="146304"/>
                  </a:cubicBezTo>
                  <a:lnTo>
                    <a:pt x="6217920" y="859536"/>
                  </a:lnTo>
                  <a:cubicBezTo>
                    <a:pt x="6217920" y="940308"/>
                    <a:pt x="6152388" y="1005840"/>
                    <a:pt x="6071616" y="1005840"/>
                  </a:cubicBezTo>
                  <a:lnTo>
                    <a:pt x="146304" y="1005840"/>
                  </a:lnTo>
                  <a:cubicBezTo>
                    <a:pt x="65532" y="1005840"/>
                    <a:pt x="0" y="940308"/>
                    <a:pt x="0" y="859536"/>
                  </a:cubicBezTo>
                  <a:close/>
                </a:path>
              </a:pathLst>
            </a:custGeom>
            <a:solidFill>
              <a:srgbClr val="1A6060">
                <a:alpha val="48627"/>
              </a:srgbClr>
            </a:solid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6583680" y="6995160"/>
            <a:ext cx="4663440" cy="754380"/>
            <a:chOff x="0" y="0"/>
            <a:chExt cx="6217920" cy="100584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6217920" cy="1005840"/>
            </a:xfrm>
            <a:custGeom>
              <a:avLst/>
              <a:gdLst/>
              <a:ahLst/>
              <a:cxnLst/>
              <a:rect r="r" b="b" t="t" l="l"/>
              <a:pathLst>
                <a:path h="1005840" w="6217920">
                  <a:moveTo>
                    <a:pt x="0" y="0"/>
                  </a:moveTo>
                  <a:lnTo>
                    <a:pt x="6217920" y="0"/>
                  </a:lnTo>
                  <a:lnTo>
                    <a:pt x="6217920" y="1005840"/>
                  </a:lnTo>
                  <a:lnTo>
                    <a:pt x="0" y="10058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70452" r="0" b="-70452"/>
              </a:stretch>
            </a:blip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28575"/>
              <a:ext cx="6217920" cy="10344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980"/>
                </a:lnSpc>
              </a:pPr>
              <a:r>
                <a:rPr lang="en-US" sz="165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🔍  Distractor Analysis</a:t>
              </a: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11795760" y="6995160"/>
            <a:ext cx="4663440" cy="754380"/>
            <a:chOff x="0" y="0"/>
            <a:chExt cx="6217920" cy="100584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6217920" cy="1005840"/>
            </a:xfrm>
            <a:custGeom>
              <a:avLst/>
              <a:gdLst/>
              <a:ahLst/>
              <a:cxnLst/>
              <a:rect r="r" b="b" t="t" l="l"/>
              <a:pathLst>
                <a:path h="1005840" w="6217920">
                  <a:moveTo>
                    <a:pt x="0" y="146304"/>
                  </a:moveTo>
                  <a:cubicBezTo>
                    <a:pt x="0" y="65532"/>
                    <a:pt x="65532" y="0"/>
                    <a:pt x="146304" y="0"/>
                  </a:cubicBezTo>
                  <a:lnTo>
                    <a:pt x="6071616" y="0"/>
                  </a:lnTo>
                  <a:cubicBezTo>
                    <a:pt x="6152388" y="0"/>
                    <a:pt x="6217920" y="65532"/>
                    <a:pt x="6217920" y="146304"/>
                  </a:cubicBezTo>
                  <a:lnTo>
                    <a:pt x="6217920" y="859536"/>
                  </a:lnTo>
                  <a:cubicBezTo>
                    <a:pt x="6217920" y="940308"/>
                    <a:pt x="6152388" y="1005840"/>
                    <a:pt x="6071616" y="1005840"/>
                  </a:cubicBezTo>
                  <a:lnTo>
                    <a:pt x="146304" y="1005840"/>
                  </a:lnTo>
                  <a:cubicBezTo>
                    <a:pt x="65532" y="1005840"/>
                    <a:pt x="0" y="940308"/>
                    <a:pt x="0" y="859536"/>
                  </a:cubicBezTo>
                  <a:close/>
                </a:path>
              </a:pathLst>
            </a:custGeom>
            <a:solidFill>
              <a:srgbClr val="1A6060">
                <a:alpha val="48627"/>
              </a:srgbClr>
            </a:solid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11795760" y="6995160"/>
            <a:ext cx="4663440" cy="754380"/>
            <a:chOff x="0" y="0"/>
            <a:chExt cx="6217920" cy="100584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6217920" cy="1005840"/>
            </a:xfrm>
            <a:custGeom>
              <a:avLst/>
              <a:gdLst/>
              <a:ahLst/>
              <a:cxnLst/>
              <a:rect r="r" b="b" t="t" l="l"/>
              <a:pathLst>
                <a:path h="1005840" w="6217920">
                  <a:moveTo>
                    <a:pt x="0" y="0"/>
                  </a:moveTo>
                  <a:lnTo>
                    <a:pt x="6217920" y="0"/>
                  </a:lnTo>
                  <a:lnTo>
                    <a:pt x="6217920" y="1005840"/>
                  </a:lnTo>
                  <a:lnTo>
                    <a:pt x="0" y="10058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70452" r="0" b="-70452"/>
              </a:stretch>
            </a:blip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28575"/>
              <a:ext cx="6217920" cy="10344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980"/>
                </a:lnSpc>
              </a:pPr>
              <a:r>
                <a:rPr lang="en-US" sz="165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📊  8-Year Past Paper Trends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1371600" y="7955280"/>
            <a:ext cx="4663440" cy="754380"/>
            <a:chOff x="0" y="0"/>
            <a:chExt cx="6217920" cy="1005840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6217920" cy="1005840"/>
            </a:xfrm>
            <a:custGeom>
              <a:avLst/>
              <a:gdLst/>
              <a:ahLst/>
              <a:cxnLst/>
              <a:rect r="r" b="b" t="t" l="l"/>
              <a:pathLst>
                <a:path h="1005840" w="6217920">
                  <a:moveTo>
                    <a:pt x="0" y="146304"/>
                  </a:moveTo>
                  <a:cubicBezTo>
                    <a:pt x="0" y="65532"/>
                    <a:pt x="65532" y="0"/>
                    <a:pt x="146304" y="0"/>
                  </a:cubicBezTo>
                  <a:lnTo>
                    <a:pt x="6071616" y="0"/>
                  </a:lnTo>
                  <a:cubicBezTo>
                    <a:pt x="6152388" y="0"/>
                    <a:pt x="6217920" y="65532"/>
                    <a:pt x="6217920" y="146304"/>
                  </a:cubicBezTo>
                  <a:lnTo>
                    <a:pt x="6217920" y="859536"/>
                  </a:lnTo>
                  <a:cubicBezTo>
                    <a:pt x="6217920" y="940308"/>
                    <a:pt x="6152388" y="1005840"/>
                    <a:pt x="6071616" y="1005840"/>
                  </a:cubicBezTo>
                  <a:lnTo>
                    <a:pt x="146304" y="1005840"/>
                  </a:lnTo>
                  <a:cubicBezTo>
                    <a:pt x="65532" y="1005840"/>
                    <a:pt x="0" y="940308"/>
                    <a:pt x="0" y="859536"/>
                  </a:cubicBezTo>
                  <a:close/>
                </a:path>
              </a:pathLst>
            </a:custGeom>
            <a:solidFill>
              <a:srgbClr val="1A6060">
                <a:alpha val="48627"/>
              </a:srgbClr>
            </a:solidFill>
          </p:spPr>
        </p:sp>
      </p:grpSp>
      <p:grpSp>
        <p:nvGrpSpPr>
          <p:cNvPr name="Group 37" id="37"/>
          <p:cNvGrpSpPr/>
          <p:nvPr/>
        </p:nvGrpSpPr>
        <p:grpSpPr>
          <a:xfrm rot="0">
            <a:off x="1371600" y="7955280"/>
            <a:ext cx="4663440" cy="754380"/>
            <a:chOff x="0" y="0"/>
            <a:chExt cx="6217920" cy="100584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6217920" cy="1005840"/>
            </a:xfrm>
            <a:custGeom>
              <a:avLst/>
              <a:gdLst/>
              <a:ahLst/>
              <a:cxnLst/>
              <a:rect r="r" b="b" t="t" l="l"/>
              <a:pathLst>
                <a:path h="1005840" w="6217920">
                  <a:moveTo>
                    <a:pt x="0" y="0"/>
                  </a:moveTo>
                  <a:lnTo>
                    <a:pt x="6217920" y="0"/>
                  </a:lnTo>
                  <a:lnTo>
                    <a:pt x="6217920" y="1005840"/>
                  </a:lnTo>
                  <a:lnTo>
                    <a:pt x="0" y="10058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70452" r="0" b="-70452"/>
              </a:stretch>
            </a:blipFill>
          </p:spPr>
        </p:sp>
        <p:sp>
          <p:nvSpPr>
            <p:cNvPr name="TextBox 39" id="39"/>
            <p:cNvSpPr txBox="true"/>
            <p:nvPr/>
          </p:nvSpPr>
          <p:spPr>
            <a:xfrm>
              <a:off x="0" y="-28575"/>
              <a:ext cx="6217920" cy="10344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980"/>
                </a:lnSpc>
              </a:pPr>
              <a:r>
                <a:rPr lang="en-US" sz="165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♟  MCQ Answering Strategies</a:t>
              </a: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6583680" y="7955280"/>
            <a:ext cx="4663440" cy="754380"/>
            <a:chOff x="0" y="0"/>
            <a:chExt cx="6217920" cy="1005840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6217920" cy="1005840"/>
            </a:xfrm>
            <a:custGeom>
              <a:avLst/>
              <a:gdLst/>
              <a:ahLst/>
              <a:cxnLst/>
              <a:rect r="r" b="b" t="t" l="l"/>
              <a:pathLst>
                <a:path h="1005840" w="6217920">
                  <a:moveTo>
                    <a:pt x="0" y="146304"/>
                  </a:moveTo>
                  <a:cubicBezTo>
                    <a:pt x="0" y="65532"/>
                    <a:pt x="65532" y="0"/>
                    <a:pt x="146304" y="0"/>
                  </a:cubicBezTo>
                  <a:lnTo>
                    <a:pt x="6071616" y="0"/>
                  </a:lnTo>
                  <a:cubicBezTo>
                    <a:pt x="6152388" y="0"/>
                    <a:pt x="6217920" y="65532"/>
                    <a:pt x="6217920" y="146304"/>
                  </a:cubicBezTo>
                  <a:lnTo>
                    <a:pt x="6217920" y="859536"/>
                  </a:lnTo>
                  <a:cubicBezTo>
                    <a:pt x="6217920" y="940308"/>
                    <a:pt x="6152388" y="1005840"/>
                    <a:pt x="6071616" y="1005840"/>
                  </a:cubicBezTo>
                  <a:lnTo>
                    <a:pt x="146304" y="1005840"/>
                  </a:lnTo>
                  <a:cubicBezTo>
                    <a:pt x="65532" y="1005840"/>
                    <a:pt x="0" y="940308"/>
                    <a:pt x="0" y="859536"/>
                  </a:cubicBezTo>
                  <a:close/>
                </a:path>
              </a:pathLst>
            </a:custGeom>
            <a:solidFill>
              <a:srgbClr val="1A6060">
                <a:alpha val="48627"/>
              </a:srgbClr>
            </a:solidFill>
          </p:spPr>
        </p:sp>
      </p:grpSp>
      <p:grpSp>
        <p:nvGrpSpPr>
          <p:cNvPr name="Group 42" id="42"/>
          <p:cNvGrpSpPr/>
          <p:nvPr/>
        </p:nvGrpSpPr>
        <p:grpSpPr>
          <a:xfrm rot="0">
            <a:off x="6583680" y="7955280"/>
            <a:ext cx="4663440" cy="754380"/>
            <a:chOff x="0" y="0"/>
            <a:chExt cx="6217920" cy="1005840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6217920" cy="1005840"/>
            </a:xfrm>
            <a:custGeom>
              <a:avLst/>
              <a:gdLst/>
              <a:ahLst/>
              <a:cxnLst/>
              <a:rect r="r" b="b" t="t" l="l"/>
              <a:pathLst>
                <a:path h="1005840" w="6217920">
                  <a:moveTo>
                    <a:pt x="0" y="0"/>
                  </a:moveTo>
                  <a:lnTo>
                    <a:pt x="6217920" y="0"/>
                  </a:lnTo>
                  <a:lnTo>
                    <a:pt x="6217920" y="1005840"/>
                  </a:lnTo>
                  <a:lnTo>
                    <a:pt x="0" y="10058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70452" r="0" b="-70452"/>
              </a:stretch>
            </a:blipFill>
          </p:spPr>
        </p:sp>
        <p:sp>
          <p:nvSpPr>
            <p:cNvPr name="TextBox 44" id="44"/>
            <p:cNvSpPr txBox="true"/>
            <p:nvPr/>
          </p:nvSpPr>
          <p:spPr>
            <a:xfrm>
              <a:off x="0" y="-28575"/>
              <a:ext cx="6217920" cy="10344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980"/>
                </a:lnSpc>
              </a:pPr>
              <a:r>
                <a:rPr lang="en-US" sz="165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📚  Chapter-by-Chapter Guide</a:t>
              </a:r>
            </a:p>
          </p:txBody>
        </p:sp>
      </p:grpSp>
      <p:grpSp>
        <p:nvGrpSpPr>
          <p:cNvPr name="Group 45" id="45"/>
          <p:cNvGrpSpPr/>
          <p:nvPr/>
        </p:nvGrpSpPr>
        <p:grpSpPr>
          <a:xfrm rot="0">
            <a:off x="11795760" y="7955280"/>
            <a:ext cx="4663440" cy="754380"/>
            <a:chOff x="0" y="0"/>
            <a:chExt cx="6217920" cy="1005840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6217920" cy="1005840"/>
            </a:xfrm>
            <a:custGeom>
              <a:avLst/>
              <a:gdLst/>
              <a:ahLst/>
              <a:cxnLst/>
              <a:rect r="r" b="b" t="t" l="l"/>
              <a:pathLst>
                <a:path h="1005840" w="6217920">
                  <a:moveTo>
                    <a:pt x="0" y="146304"/>
                  </a:moveTo>
                  <a:cubicBezTo>
                    <a:pt x="0" y="65532"/>
                    <a:pt x="65532" y="0"/>
                    <a:pt x="146304" y="0"/>
                  </a:cubicBezTo>
                  <a:lnTo>
                    <a:pt x="6071616" y="0"/>
                  </a:lnTo>
                  <a:cubicBezTo>
                    <a:pt x="6152388" y="0"/>
                    <a:pt x="6217920" y="65532"/>
                    <a:pt x="6217920" y="146304"/>
                  </a:cubicBezTo>
                  <a:lnTo>
                    <a:pt x="6217920" y="859536"/>
                  </a:lnTo>
                  <a:cubicBezTo>
                    <a:pt x="6217920" y="940308"/>
                    <a:pt x="6152388" y="1005840"/>
                    <a:pt x="6071616" y="1005840"/>
                  </a:cubicBezTo>
                  <a:lnTo>
                    <a:pt x="146304" y="1005840"/>
                  </a:lnTo>
                  <a:cubicBezTo>
                    <a:pt x="65532" y="1005840"/>
                    <a:pt x="0" y="940308"/>
                    <a:pt x="0" y="859536"/>
                  </a:cubicBezTo>
                  <a:close/>
                </a:path>
              </a:pathLst>
            </a:custGeom>
            <a:solidFill>
              <a:srgbClr val="1A6060">
                <a:alpha val="48627"/>
              </a:srgbClr>
            </a:solidFill>
          </p:spPr>
        </p:sp>
      </p:grpSp>
      <p:grpSp>
        <p:nvGrpSpPr>
          <p:cNvPr name="Group 47" id="47"/>
          <p:cNvGrpSpPr/>
          <p:nvPr/>
        </p:nvGrpSpPr>
        <p:grpSpPr>
          <a:xfrm rot="0">
            <a:off x="11795760" y="7955280"/>
            <a:ext cx="4663440" cy="754380"/>
            <a:chOff x="0" y="0"/>
            <a:chExt cx="6217920" cy="1005840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6217920" cy="1005840"/>
            </a:xfrm>
            <a:custGeom>
              <a:avLst/>
              <a:gdLst/>
              <a:ahLst/>
              <a:cxnLst/>
              <a:rect r="r" b="b" t="t" l="l"/>
              <a:pathLst>
                <a:path h="1005840" w="6217920">
                  <a:moveTo>
                    <a:pt x="0" y="0"/>
                  </a:moveTo>
                  <a:lnTo>
                    <a:pt x="6217920" y="0"/>
                  </a:lnTo>
                  <a:lnTo>
                    <a:pt x="6217920" y="1005840"/>
                  </a:lnTo>
                  <a:lnTo>
                    <a:pt x="0" y="10058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70452" r="0" b="-70452"/>
              </a:stretch>
            </a:blipFill>
          </p:spPr>
        </p:sp>
        <p:sp>
          <p:nvSpPr>
            <p:cNvPr name="TextBox 49" id="49"/>
            <p:cNvSpPr txBox="true"/>
            <p:nvPr/>
          </p:nvSpPr>
          <p:spPr>
            <a:xfrm>
              <a:off x="0" y="-28575"/>
              <a:ext cx="6217920" cy="10344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980"/>
                </a:lnSpc>
              </a:pPr>
              <a:r>
                <a:rPr lang="en-US" sz="165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🎯  Predicted Topics &amp; Revision Plan</a:t>
              </a:r>
            </a:p>
          </p:txBody>
        </p:sp>
      </p:grpSp>
      <p:sp>
        <p:nvSpPr>
          <p:cNvPr name="Freeform 50" id="50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2888" r="0" b="-12888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42280" cy="987552"/>
            <a:chOff x="0" y="0"/>
            <a:chExt cx="24323040" cy="13167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23039" cy="1316736"/>
            </a:xfrm>
            <a:custGeom>
              <a:avLst/>
              <a:gdLst/>
              <a:ahLst/>
              <a:cxnLst/>
              <a:rect r="r" b="b" t="t" l="l"/>
              <a:pathLst>
                <a:path h="1316736" w="24323039">
                  <a:moveTo>
                    <a:pt x="0" y="0"/>
                  </a:moveTo>
                  <a:lnTo>
                    <a:pt x="24323039" y="0"/>
                  </a:lnTo>
                  <a:lnTo>
                    <a:pt x="24323039" y="1316736"/>
                  </a:lnTo>
                  <a:lnTo>
                    <a:pt x="0" y="1316736"/>
                  </a:lnTo>
                  <a:close/>
                </a:path>
              </a:pathLst>
            </a:custGeom>
            <a:solidFill>
              <a:srgbClr val="0D4A4E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411480" y="0"/>
            <a:ext cx="13716000" cy="987552"/>
            <a:chOff x="0" y="0"/>
            <a:chExt cx="18288000" cy="131673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288000" cy="1316736"/>
            </a:xfrm>
            <a:custGeom>
              <a:avLst/>
              <a:gdLst/>
              <a:ahLst/>
              <a:cxnLst/>
              <a:rect r="r" b="b" t="t" l="l"/>
              <a:pathLst>
                <a:path h="1316736" w="18288000">
                  <a:moveTo>
                    <a:pt x="0" y="0"/>
                  </a:moveTo>
                  <a:lnTo>
                    <a:pt x="18288000" y="0"/>
                  </a:lnTo>
                  <a:lnTo>
                    <a:pt x="18288000" y="1316736"/>
                  </a:lnTo>
                  <a:lnTo>
                    <a:pt x="0" y="131673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20625" r="0" b="-220625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18288000" cy="137388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240"/>
                </a:lnSpc>
              </a:pPr>
              <a:r>
                <a:rPr lang="en-US" sz="27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MCQ Answering Strategies — Overview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333375" y="1252347"/>
            <a:ext cx="17575530" cy="1596390"/>
            <a:chOff x="0" y="0"/>
            <a:chExt cx="23434040" cy="212852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3434039" cy="2128520"/>
            </a:xfrm>
            <a:custGeom>
              <a:avLst/>
              <a:gdLst/>
              <a:ahLst/>
              <a:cxnLst/>
              <a:rect r="r" b="b" t="t" l="l"/>
              <a:pathLst>
                <a:path h="2128520" w="23434039">
                  <a:moveTo>
                    <a:pt x="0" y="185039"/>
                  </a:moveTo>
                  <a:cubicBezTo>
                    <a:pt x="0" y="82931"/>
                    <a:pt x="82931" y="0"/>
                    <a:pt x="185039" y="0"/>
                  </a:cubicBezTo>
                  <a:lnTo>
                    <a:pt x="23249001" y="0"/>
                  </a:lnTo>
                  <a:cubicBezTo>
                    <a:pt x="23351237" y="0"/>
                    <a:pt x="23434039" y="82931"/>
                    <a:pt x="23434039" y="185039"/>
                  </a:cubicBezTo>
                  <a:lnTo>
                    <a:pt x="23434039" y="1943481"/>
                  </a:lnTo>
                  <a:cubicBezTo>
                    <a:pt x="23434039" y="2045716"/>
                    <a:pt x="23351110" y="2128520"/>
                    <a:pt x="23249001" y="2128520"/>
                  </a:cubicBezTo>
                  <a:lnTo>
                    <a:pt x="185039" y="2128520"/>
                  </a:lnTo>
                  <a:cubicBezTo>
                    <a:pt x="82931" y="2128520"/>
                    <a:pt x="0" y="2045589"/>
                    <a:pt x="0" y="1943481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CBD5E1"/>
              </a:solidFill>
              <a:prstDash val="solid"/>
              <a:miter/>
            </a:ln>
          </p:spPr>
        </p:sp>
      </p:grpSp>
      <p:grpSp>
        <p:nvGrpSpPr>
          <p:cNvPr name="Group 9" id="9"/>
          <p:cNvGrpSpPr/>
          <p:nvPr/>
        </p:nvGrpSpPr>
        <p:grpSpPr>
          <a:xfrm rot="0">
            <a:off x="342900" y="1261872"/>
            <a:ext cx="1234440" cy="1577340"/>
            <a:chOff x="0" y="0"/>
            <a:chExt cx="1645920" cy="210312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645920" cy="2103120"/>
            </a:xfrm>
            <a:custGeom>
              <a:avLst/>
              <a:gdLst/>
              <a:ahLst/>
              <a:cxnLst/>
              <a:rect r="r" b="b" t="t" l="l"/>
              <a:pathLst>
                <a:path h="2103120" w="1645920">
                  <a:moveTo>
                    <a:pt x="0" y="0"/>
                  </a:moveTo>
                  <a:lnTo>
                    <a:pt x="1645920" y="0"/>
                  </a:lnTo>
                  <a:lnTo>
                    <a:pt x="1645920" y="2103120"/>
                  </a:lnTo>
                  <a:lnTo>
                    <a:pt x="0" y="2103120"/>
                  </a:lnTo>
                  <a:close/>
                </a:path>
              </a:pathLst>
            </a:custGeom>
            <a:solidFill>
              <a:srgbClr val="1A5F1A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342900" y="1261872"/>
            <a:ext cx="1234440" cy="1577340"/>
            <a:chOff x="0" y="0"/>
            <a:chExt cx="1645920" cy="210312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645920" cy="2103120"/>
            </a:xfrm>
            <a:custGeom>
              <a:avLst/>
              <a:gdLst/>
              <a:ahLst/>
              <a:cxnLst/>
              <a:rect r="r" b="b" t="t" l="l"/>
              <a:pathLst>
                <a:path h="2103120" w="1645920">
                  <a:moveTo>
                    <a:pt x="0" y="0"/>
                  </a:moveTo>
                  <a:lnTo>
                    <a:pt x="1645920" y="0"/>
                  </a:lnTo>
                  <a:lnTo>
                    <a:pt x="1645920" y="2103120"/>
                  </a:lnTo>
                  <a:lnTo>
                    <a:pt x="0" y="21031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113943" t="0" r="-113943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66675"/>
              <a:ext cx="1645920" cy="216979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4320"/>
                </a:lnSpc>
              </a:pPr>
              <a:r>
                <a:rPr lang="en-US" sz="36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1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673352" y="1371600"/>
            <a:ext cx="15910560" cy="438912"/>
            <a:chOff x="0" y="0"/>
            <a:chExt cx="21214080" cy="585216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1214080" cy="585216"/>
            </a:xfrm>
            <a:custGeom>
              <a:avLst/>
              <a:gdLst/>
              <a:ahLst/>
              <a:cxnLst/>
              <a:rect r="r" b="b" t="t" l="l"/>
              <a:pathLst>
                <a:path h="585216" w="21214080">
                  <a:moveTo>
                    <a:pt x="0" y="0"/>
                  </a:moveTo>
                  <a:lnTo>
                    <a:pt x="21214080" y="0"/>
                  </a:lnTo>
                  <a:lnTo>
                    <a:pt x="21214080" y="585216"/>
                  </a:lnTo>
                  <a:lnTo>
                    <a:pt x="0" y="5852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656332" r="0" b="-656332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21214080" cy="62331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070"/>
                </a:lnSpc>
              </a:pPr>
              <a:r>
                <a:rPr lang="en-US" sz="1725" b="true">
                  <a:solidFill>
                    <a:srgbClr val="1A5F1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STRATEGY 1:  THE PREDICTION METHOD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673352" y="1837944"/>
            <a:ext cx="15910560" cy="932688"/>
            <a:chOff x="0" y="0"/>
            <a:chExt cx="21214080" cy="124358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1214080" cy="1243584"/>
            </a:xfrm>
            <a:custGeom>
              <a:avLst/>
              <a:gdLst/>
              <a:ahLst/>
              <a:cxnLst/>
              <a:rect r="r" b="b" t="t" l="l"/>
              <a:pathLst>
                <a:path h="1243584" w="21214080">
                  <a:moveTo>
                    <a:pt x="0" y="0"/>
                  </a:moveTo>
                  <a:lnTo>
                    <a:pt x="21214080" y="0"/>
                  </a:lnTo>
                  <a:lnTo>
                    <a:pt x="21214080" y="1243584"/>
                  </a:lnTo>
                  <a:lnTo>
                    <a:pt x="0" y="124358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82391" r="0" b="-282391"/>
              </a:stretch>
            </a:blip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21214080" cy="128168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444444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Predict the answer BEFORE reading options. For calculations: compute first. For theory: recall first. THEN find your answer among A–B–C–D. Students using this method score 15–25% higher on calculation MCQs.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333375" y="2966847"/>
            <a:ext cx="17575530" cy="1596390"/>
            <a:chOff x="0" y="0"/>
            <a:chExt cx="23434040" cy="212852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23434039" cy="2128520"/>
            </a:xfrm>
            <a:custGeom>
              <a:avLst/>
              <a:gdLst/>
              <a:ahLst/>
              <a:cxnLst/>
              <a:rect r="r" b="b" t="t" l="l"/>
              <a:pathLst>
                <a:path h="2128520" w="23434039">
                  <a:moveTo>
                    <a:pt x="0" y="185039"/>
                  </a:moveTo>
                  <a:cubicBezTo>
                    <a:pt x="0" y="82931"/>
                    <a:pt x="82931" y="0"/>
                    <a:pt x="185039" y="0"/>
                  </a:cubicBezTo>
                  <a:lnTo>
                    <a:pt x="23249001" y="0"/>
                  </a:lnTo>
                  <a:cubicBezTo>
                    <a:pt x="23351237" y="0"/>
                    <a:pt x="23434039" y="82931"/>
                    <a:pt x="23434039" y="185039"/>
                  </a:cubicBezTo>
                  <a:lnTo>
                    <a:pt x="23434039" y="1943481"/>
                  </a:lnTo>
                  <a:cubicBezTo>
                    <a:pt x="23434039" y="2045716"/>
                    <a:pt x="23351110" y="2128520"/>
                    <a:pt x="23249001" y="2128520"/>
                  </a:cubicBezTo>
                  <a:lnTo>
                    <a:pt x="185039" y="2128520"/>
                  </a:lnTo>
                  <a:cubicBezTo>
                    <a:pt x="82931" y="2128520"/>
                    <a:pt x="0" y="2045589"/>
                    <a:pt x="0" y="1943481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CBD5E1"/>
              </a:solidFill>
              <a:prstDash val="solid"/>
              <a:miter/>
            </a:ln>
          </p:spPr>
        </p:sp>
      </p:grpSp>
      <p:grpSp>
        <p:nvGrpSpPr>
          <p:cNvPr name="Group 22" id="22"/>
          <p:cNvGrpSpPr/>
          <p:nvPr/>
        </p:nvGrpSpPr>
        <p:grpSpPr>
          <a:xfrm rot="0">
            <a:off x="342900" y="2976372"/>
            <a:ext cx="1234440" cy="1577340"/>
            <a:chOff x="0" y="0"/>
            <a:chExt cx="1645920" cy="210312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645920" cy="2103120"/>
            </a:xfrm>
            <a:custGeom>
              <a:avLst/>
              <a:gdLst/>
              <a:ahLst/>
              <a:cxnLst/>
              <a:rect r="r" b="b" t="t" l="l"/>
              <a:pathLst>
                <a:path h="2103120" w="1645920">
                  <a:moveTo>
                    <a:pt x="0" y="0"/>
                  </a:moveTo>
                  <a:lnTo>
                    <a:pt x="1645920" y="0"/>
                  </a:lnTo>
                  <a:lnTo>
                    <a:pt x="1645920" y="2103120"/>
                  </a:lnTo>
                  <a:lnTo>
                    <a:pt x="0" y="2103120"/>
                  </a:lnTo>
                  <a:close/>
                </a:path>
              </a:pathLst>
            </a:custGeom>
            <a:solidFill>
              <a:srgbClr val="2563EB"/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342900" y="2976372"/>
            <a:ext cx="1234440" cy="1577340"/>
            <a:chOff x="0" y="0"/>
            <a:chExt cx="1645920" cy="210312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645920" cy="2103120"/>
            </a:xfrm>
            <a:custGeom>
              <a:avLst/>
              <a:gdLst/>
              <a:ahLst/>
              <a:cxnLst/>
              <a:rect r="r" b="b" t="t" l="l"/>
              <a:pathLst>
                <a:path h="2103120" w="1645920">
                  <a:moveTo>
                    <a:pt x="0" y="0"/>
                  </a:moveTo>
                  <a:lnTo>
                    <a:pt x="1645920" y="0"/>
                  </a:lnTo>
                  <a:lnTo>
                    <a:pt x="1645920" y="2103120"/>
                  </a:lnTo>
                  <a:lnTo>
                    <a:pt x="0" y="21031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113943" t="0" r="-113943" b="0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66675"/>
              <a:ext cx="1645920" cy="216979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4320"/>
                </a:lnSpc>
              </a:pPr>
              <a:r>
                <a:rPr lang="en-US" sz="36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2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673352" y="3086100"/>
            <a:ext cx="15910560" cy="438912"/>
            <a:chOff x="0" y="0"/>
            <a:chExt cx="21214080" cy="585216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21214080" cy="585216"/>
            </a:xfrm>
            <a:custGeom>
              <a:avLst/>
              <a:gdLst/>
              <a:ahLst/>
              <a:cxnLst/>
              <a:rect r="r" b="b" t="t" l="l"/>
              <a:pathLst>
                <a:path h="585216" w="21214080">
                  <a:moveTo>
                    <a:pt x="0" y="0"/>
                  </a:moveTo>
                  <a:lnTo>
                    <a:pt x="21214080" y="0"/>
                  </a:lnTo>
                  <a:lnTo>
                    <a:pt x="21214080" y="585216"/>
                  </a:lnTo>
                  <a:lnTo>
                    <a:pt x="0" y="5852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656332" r="0" b="-656332"/>
              </a:stretch>
            </a:blip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38100"/>
              <a:ext cx="21214080" cy="62331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070"/>
                </a:lnSpc>
              </a:pPr>
              <a:r>
                <a:rPr lang="en-US" sz="1725" b="true">
                  <a:solidFill>
                    <a:srgbClr val="2563E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STRATEGY 2:  THE ELIMINATION FRAMEWORK</a:t>
              </a: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1673352" y="3552444"/>
            <a:ext cx="15910560" cy="932688"/>
            <a:chOff x="0" y="0"/>
            <a:chExt cx="21214080" cy="1243584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21214080" cy="1243584"/>
            </a:xfrm>
            <a:custGeom>
              <a:avLst/>
              <a:gdLst/>
              <a:ahLst/>
              <a:cxnLst/>
              <a:rect r="r" b="b" t="t" l="l"/>
              <a:pathLst>
                <a:path h="1243584" w="21214080">
                  <a:moveTo>
                    <a:pt x="0" y="0"/>
                  </a:moveTo>
                  <a:lnTo>
                    <a:pt x="21214080" y="0"/>
                  </a:lnTo>
                  <a:lnTo>
                    <a:pt x="21214080" y="1243584"/>
                  </a:lnTo>
                  <a:lnTo>
                    <a:pt x="0" y="124358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82391" r="0" b="-282391"/>
              </a:stretch>
            </a:blip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38100"/>
              <a:ext cx="21214080" cy="128168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444444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Eliminate on: (1) chemistry grounds, (2) unit grounds, (3) sign grounds, (4) order-of-magnitude grounds. Even eliminating just 2 options raises your odds from 25% to 50%.</a:t>
              </a: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333375" y="4681347"/>
            <a:ext cx="17575530" cy="1596390"/>
            <a:chOff x="0" y="0"/>
            <a:chExt cx="23434040" cy="2128520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23434039" cy="2128520"/>
            </a:xfrm>
            <a:custGeom>
              <a:avLst/>
              <a:gdLst/>
              <a:ahLst/>
              <a:cxnLst/>
              <a:rect r="r" b="b" t="t" l="l"/>
              <a:pathLst>
                <a:path h="2128520" w="23434039">
                  <a:moveTo>
                    <a:pt x="0" y="185039"/>
                  </a:moveTo>
                  <a:cubicBezTo>
                    <a:pt x="0" y="82931"/>
                    <a:pt x="82931" y="0"/>
                    <a:pt x="185039" y="0"/>
                  </a:cubicBezTo>
                  <a:lnTo>
                    <a:pt x="23249001" y="0"/>
                  </a:lnTo>
                  <a:cubicBezTo>
                    <a:pt x="23351237" y="0"/>
                    <a:pt x="23434039" y="82931"/>
                    <a:pt x="23434039" y="185039"/>
                  </a:cubicBezTo>
                  <a:lnTo>
                    <a:pt x="23434039" y="1943481"/>
                  </a:lnTo>
                  <a:cubicBezTo>
                    <a:pt x="23434039" y="2045716"/>
                    <a:pt x="23351110" y="2128520"/>
                    <a:pt x="23249001" y="2128520"/>
                  </a:cubicBezTo>
                  <a:lnTo>
                    <a:pt x="185039" y="2128520"/>
                  </a:lnTo>
                  <a:cubicBezTo>
                    <a:pt x="82931" y="2128520"/>
                    <a:pt x="0" y="2045589"/>
                    <a:pt x="0" y="1943481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CBD5E1"/>
              </a:solidFill>
              <a:prstDash val="solid"/>
              <a:miter/>
            </a:ln>
          </p:spPr>
        </p:sp>
      </p:grpSp>
      <p:grpSp>
        <p:nvGrpSpPr>
          <p:cNvPr name="Group 35" id="35"/>
          <p:cNvGrpSpPr/>
          <p:nvPr/>
        </p:nvGrpSpPr>
        <p:grpSpPr>
          <a:xfrm rot="0">
            <a:off x="342900" y="4690872"/>
            <a:ext cx="1234440" cy="1577340"/>
            <a:chOff x="0" y="0"/>
            <a:chExt cx="1645920" cy="2103120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1645920" cy="2103120"/>
            </a:xfrm>
            <a:custGeom>
              <a:avLst/>
              <a:gdLst/>
              <a:ahLst/>
              <a:cxnLst/>
              <a:rect r="r" b="b" t="t" l="l"/>
              <a:pathLst>
                <a:path h="2103120" w="1645920">
                  <a:moveTo>
                    <a:pt x="0" y="0"/>
                  </a:moveTo>
                  <a:lnTo>
                    <a:pt x="1645920" y="0"/>
                  </a:lnTo>
                  <a:lnTo>
                    <a:pt x="1645920" y="2103120"/>
                  </a:lnTo>
                  <a:lnTo>
                    <a:pt x="0" y="2103120"/>
                  </a:lnTo>
                  <a:close/>
                </a:path>
              </a:pathLst>
            </a:custGeom>
            <a:solidFill>
              <a:srgbClr val="7C3AED"/>
            </a:solidFill>
          </p:spPr>
        </p:sp>
      </p:grpSp>
      <p:grpSp>
        <p:nvGrpSpPr>
          <p:cNvPr name="Group 37" id="37"/>
          <p:cNvGrpSpPr/>
          <p:nvPr/>
        </p:nvGrpSpPr>
        <p:grpSpPr>
          <a:xfrm rot="0">
            <a:off x="342900" y="4690872"/>
            <a:ext cx="1234440" cy="1577340"/>
            <a:chOff x="0" y="0"/>
            <a:chExt cx="1645920" cy="210312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1645920" cy="2103120"/>
            </a:xfrm>
            <a:custGeom>
              <a:avLst/>
              <a:gdLst/>
              <a:ahLst/>
              <a:cxnLst/>
              <a:rect r="r" b="b" t="t" l="l"/>
              <a:pathLst>
                <a:path h="2103120" w="1645920">
                  <a:moveTo>
                    <a:pt x="0" y="0"/>
                  </a:moveTo>
                  <a:lnTo>
                    <a:pt x="1645920" y="0"/>
                  </a:lnTo>
                  <a:lnTo>
                    <a:pt x="1645920" y="2103120"/>
                  </a:lnTo>
                  <a:lnTo>
                    <a:pt x="0" y="21031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113943" t="0" r="-113943" b="0"/>
              </a:stretch>
            </a:blipFill>
          </p:spPr>
        </p:sp>
        <p:sp>
          <p:nvSpPr>
            <p:cNvPr name="TextBox 39" id="39"/>
            <p:cNvSpPr txBox="true"/>
            <p:nvPr/>
          </p:nvSpPr>
          <p:spPr>
            <a:xfrm>
              <a:off x="0" y="-66675"/>
              <a:ext cx="1645920" cy="216979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4320"/>
                </a:lnSpc>
              </a:pPr>
              <a:r>
                <a:rPr lang="en-US" sz="36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3</a:t>
              </a: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1673352" y="4800600"/>
            <a:ext cx="15910560" cy="438912"/>
            <a:chOff x="0" y="0"/>
            <a:chExt cx="21214080" cy="585216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21214080" cy="585216"/>
            </a:xfrm>
            <a:custGeom>
              <a:avLst/>
              <a:gdLst/>
              <a:ahLst/>
              <a:cxnLst/>
              <a:rect r="r" b="b" t="t" l="l"/>
              <a:pathLst>
                <a:path h="585216" w="21214080">
                  <a:moveTo>
                    <a:pt x="0" y="0"/>
                  </a:moveTo>
                  <a:lnTo>
                    <a:pt x="21214080" y="0"/>
                  </a:lnTo>
                  <a:lnTo>
                    <a:pt x="21214080" y="585216"/>
                  </a:lnTo>
                  <a:lnTo>
                    <a:pt x="0" y="5852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656332" r="0" b="-656332"/>
              </a:stretch>
            </a:blipFill>
          </p:spPr>
        </p:sp>
        <p:sp>
          <p:nvSpPr>
            <p:cNvPr name="TextBox 42" id="42"/>
            <p:cNvSpPr txBox="true"/>
            <p:nvPr/>
          </p:nvSpPr>
          <p:spPr>
            <a:xfrm>
              <a:off x="0" y="-38100"/>
              <a:ext cx="21214080" cy="62331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070"/>
                </a:lnSpc>
              </a:pPr>
              <a:r>
                <a:rPr lang="en-US" sz="1725" b="true">
                  <a:solidFill>
                    <a:srgbClr val="7C3AED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STRATEGY 3:  DATA, GRAPHS &amp; CALCULATIONS</a:t>
              </a:r>
            </a:p>
          </p:txBody>
        </p:sp>
      </p:grpSp>
      <p:grpSp>
        <p:nvGrpSpPr>
          <p:cNvPr name="Group 43" id="43"/>
          <p:cNvGrpSpPr/>
          <p:nvPr/>
        </p:nvGrpSpPr>
        <p:grpSpPr>
          <a:xfrm rot="0">
            <a:off x="1673352" y="5266944"/>
            <a:ext cx="15910560" cy="932688"/>
            <a:chOff x="0" y="0"/>
            <a:chExt cx="21214080" cy="1243584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21214080" cy="1243584"/>
            </a:xfrm>
            <a:custGeom>
              <a:avLst/>
              <a:gdLst/>
              <a:ahLst/>
              <a:cxnLst/>
              <a:rect r="r" b="b" t="t" l="l"/>
              <a:pathLst>
                <a:path h="1243584" w="21214080">
                  <a:moveTo>
                    <a:pt x="0" y="0"/>
                  </a:moveTo>
                  <a:lnTo>
                    <a:pt x="21214080" y="0"/>
                  </a:lnTo>
                  <a:lnTo>
                    <a:pt x="21214080" y="1243584"/>
                  </a:lnTo>
                  <a:lnTo>
                    <a:pt x="0" y="124358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82391" r="0" b="-282391"/>
              </a:stretch>
            </a:blipFill>
          </p:spPr>
        </p:sp>
        <p:sp>
          <p:nvSpPr>
            <p:cNvPr name="TextBox 45" id="45"/>
            <p:cNvSpPr txBox="true"/>
            <p:nvPr/>
          </p:nvSpPr>
          <p:spPr>
            <a:xfrm>
              <a:off x="0" y="-38100"/>
              <a:ext cx="21214080" cy="128168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444444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Write the formula with units in the margin. Cancel units. Round only at the final step. For graphs: use your ruler; calculate exact values numerically before looking at options.</a:t>
              </a:r>
            </a:p>
          </p:txBody>
        </p:sp>
      </p:grpSp>
      <p:grpSp>
        <p:nvGrpSpPr>
          <p:cNvPr name="Group 46" id="46"/>
          <p:cNvGrpSpPr/>
          <p:nvPr/>
        </p:nvGrpSpPr>
        <p:grpSpPr>
          <a:xfrm rot="0">
            <a:off x="333375" y="6395847"/>
            <a:ext cx="17575530" cy="1596390"/>
            <a:chOff x="0" y="0"/>
            <a:chExt cx="23434040" cy="2128520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23434039" cy="2128520"/>
            </a:xfrm>
            <a:custGeom>
              <a:avLst/>
              <a:gdLst/>
              <a:ahLst/>
              <a:cxnLst/>
              <a:rect r="r" b="b" t="t" l="l"/>
              <a:pathLst>
                <a:path h="2128520" w="23434039">
                  <a:moveTo>
                    <a:pt x="0" y="185039"/>
                  </a:moveTo>
                  <a:cubicBezTo>
                    <a:pt x="0" y="82931"/>
                    <a:pt x="82931" y="0"/>
                    <a:pt x="185039" y="0"/>
                  </a:cubicBezTo>
                  <a:lnTo>
                    <a:pt x="23249001" y="0"/>
                  </a:lnTo>
                  <a:cubicBezTo>
                    <a:pt x="23351237" y="0"/>
                    <a:pt x="23434039" y="82931"/>
                    <a:pt x="23434039" y="185039"/>
                  </a:cubicBezTo>
                  <a:lnTo>
                    <a:pt x="23434039" y="1943481"/>
                  </a:lnTo>
                  <a:cubicBezTo>
                    <a:pt x="23434039" y="2045716"/>
                    <a:pt x="23351110" y="2128520"/>
                    <a:pt x="23249001" y="2128520"/>
                  </a:cubicBezTo>
                  <a:lnTo>
                    <a:pt x="185039" y="2128520"/>
                  </a:lnTo>
                  <a:cubicBezTo>
                    <a:pt x="82931" y="2128520"/>
                    <a:pt x="0" y="2045589"/>
                    <a:pt x="0" y="1943481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CBD5E1"/>
              </a:solidFill>
              <a:prstDash val="solid"/>
              <a:miter/>
            </a:ln>
          </p:spPr>
        </p:sp>
      </p:grpSp>
      <p:grpSp>
        <p:nvGrpSpPr>
          <p:cNvPr name="Group 48" id="48"/>
          <p:cNvGrpSpPr/>
          <p:nvPr/>
        </p:nvGrpSpPr>
        <p:grpSpPr>
          <a:xfrm rot="0">
            <a:off x="342900" y="6405372"/>
            <a:ext cx="1234440" cy="1577340"/>
            <a:chOff x="0" y="0"/>
            <a:chExt cx="1645920" cy="2103120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1645920" cy="2103120"/>
            </a:xfrm>
            <a:custGeom>
              <a:avLst/>
              <a:gdLst/>
              <a:ahLst/>
              <a:cxnLst/>
              <a:rect r="r" b="b" t="t" l="l"/>
              <a:pathLst>
                <a:path h="2103120" w="1645920">
                  <a:moveTo>
                    <a:pt x="0" y="0"/>
                  </a:moveTo>
                  <a:lnTo>
                    <a:pt x="1645920" y="0"/>
                  </a:lnTo>
                  <a:lnTo>
                    <a:pt x="1645920" y="2103120"/>
                  </a:lnTo>
                  <a:lnTo>
                    <a:pt x="0" y="2103120"/>
                  </a:lnTo>
                  <a:close/>
                </a:path>
              </a:pathLst>
            </a:custGeom>
            <a:solidFill>
              <a:srgbClr val="DC2626"/>
            </a:solidFill>
          </p:spPr>
        </p:sp>
      </p:grpSp>
      <p:grpSp>
        <p:nvGrpSpPr>
          <p:cNvPr name="Group 50" id="50"/>
          <p:cNvGrpSpPr/>
          <p:nvPr/>
        </p:nvGrpSpPr>
        <p:grpSpPr>
          <a:xfrm rot="0">
            <a:off x="342900" y="6405372"/>
            <a:ext cx="1234440" cy="1577340"/>
            <a:chOff x="0" y="0"/>
            <a:chExt cx="1645920" cy="2103120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0" y="0"/>
              <a:ext cx="1645920" cy="2103120"/>
            </a:xfrm>
            <a:custGeom>
              <a:avLst/>
              <a:gdLst/>
              <a:ahLst/>
              <a:cxnLst/>
              <a:rect r="r" b="b" t="t" l="l"/>
              <a:pathLst>
                <a:path h="2103120" w="1645920">
                  <a:moveTo>
                    <a:pt x="0" y="0"/>
                  </a:moveTo>
                  <a:lnTo>
                    <a:pt x="1645920" y="0"/>
                  </a:lnTo>
                  <a:lnTo>
                    <a:pt x="1645920" y="2103120"/>
                  </a:lnTo>
                  <a:lnTo>
                    <a:pt x="0" y="21031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113943" t="0" r="-113943" b="0"/>
              </a:stretch>
            </a:blipFill>
          </p:spPr>
        </p:sp>
        <p:sp>
          <p:nvSpPr>
            <p:cNvPr name="TextBox 52" id="52"/>
            <p:cNvSpPr txBox="true"/>
            <p:nvPr/>
          </p:nvSpPr>
          <p:spPr>
            <a:xfrm>
              <a:off x="0" y="-66675"/>
              <a:ext cx="1645920" cy="216979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4320"/>
                </a:lnSpc>
              </a:pPr>
              <a:r>
                <a:rPr lang="en-US" sz="36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4</a:t>
              </a:r>
            </a:p>
          </p:txBody>
        </p:sp>
      </p:grpSp>
      <p:grpSp>
        <p:nvGrpSpPr>
          <p:cNvPr name="Group 53" id="53"/>
          <p:cNvGrpSpPr/>
          <p:nvPr/>
        </p:nvGrpSpPr>
        <p:grpSpPr>
          <a:xfrm rot="0">
            <a:off x="1673352" y="6515100"/>
            <a:ext cx="15910560" cy="438912"/>
            <a:chOff x="0" y="0"/>
            <a:chExt cx="21214080" cy="585216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0" y="0"/>
              <a:ext cx="21214080" cy="585216"/>
            </a:xfrm>
            <a:custGeom>
              <a:avLst/>
              <a:gdLst/>
              <a:ahLst/>
              <a:cxnLst/>
              <a:rect r="r" b="b" t="t" l="l"/>
              <a:pathLst>
                <a:path h="585216" w="21214080">
                  <a:moveTo>
                    <a:pt x="0" y="0"/>
                  </a:moveTo>
                  <a:lnTo>
                    <a:pt x="21214080" y="0"/>
                  </a:lnTo>
                  <a:lnTo>
                    <a:pt x="21214080" y="585216"/>
                  </a:lnTo>
                  <a:lnTo>
                    <a:pt x="0" y="5852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656332" r="0" b="-656332"/>
              </a:stretch>
            </a:blipFill>
          </p:spPr>
        </p:sp>
        <p:sp>
          <p:nvSpPr>
            <p:cNvPr name="TextBox 55" id="55"/>
            <p:cNvSpPr txBox="true"/>
            <p:nvPr/>
          </p:nvSpPr>
          <p:spPr>
            <a:xfrm>
              <a:off x="0" y="-38100"/>
              <a:ext cx="21214080" cy="62331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070"/>
                </a:lnSpc>
              </a:pPr>
              <a:r>
                <a:rPr lang="en-US" sz="1725" b="true">
                  <a:solidFill>
                    <a:srgbClr val="DC262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STRATEGY 4:  NEGATIVE STEM QUESTIONS</a:t>
              </a:r>
            </a:p>
          </p:txBody>
        </p:sp>
      </p:grpSp>
      <p:grpSp>
        <p:nvGrpSpPr>
          <p:cNvPr name="Group 56" id="56"/>
          <p:cNvGrpSpPr/>
          <p:nvPr/>
        </p:nvGrpSpPr>
        <p:grpSpPr>
          <a:xfrm rot="0">
            <a:off x="1673352" y="6981444"/>
            <a:ext cx="15910560" cy="932688"/>
            <a:chOff x="0" y="0"/>
            <a:chExt cx="21214080" cy="1243584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0"/>
              <a:ext cx="21214080" cy="1243584"/>
            </a:xfrm>
            <a:custGeom>
              <a:avLst/>
              <a:gdLst/>
              <a:ahLst/>
              <a:cxnLst/>
              <a:rect r="r" b="b" t="t" l="l"/>
              <a:pathLst>
                <a:path h="1243584" w="21214080">
                  <a:moveTo>
                    <a:pt x="0" y="0"/>
                  </a:moveTo>
                  <a:lnTo>
                    <a:pt x="21214080" y="0"/>
                  </a:lnTo>
                  <a:lnTo>
                    <a:pt x="21214080" y="1243584"/>
                  </a:lnTo>
                  <a:lnTo>
                    <a:pt x="0" y="124358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82391" r="0" b="-282391"/>
              </a:stretch>
            </a:blipFill>
          </p:spPr>
        </p:sp>
        <p:sp>
          <p:nvSpPr>
            <p:cNvPr name="TextBox 58" id="58"/>
            <p:cNvSpPr txBox="true"/>
            <p:nvPr/>
          </p:nvSpPr>
          <p:spPr>
            <a:xfrm>
              <a:off x="0" y="-38100"/>
              <a:ext cx="21214080" cy="128168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444444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Questions with NOT / EXCEPT / INCORRECT appear 3–5 times per paper. CIRCLE the negative word. Write 'LOOKING FOR FALSE' in the margin before reading options.</a:t>
              </a:r>
            </a:p>
          </p:txBody>
        </p:sp>
      </p:grpSp>
      <p:grpSp>
        <p:nvGrpSpPr>
          <p:cNvPr name="Group 59" id="59"/>
          <p:cNvGrpSpPr/>
          <p:nvPr/>
        </p:nvGrpSpPr>
        <p:grpSpPr>
          <a:xfrm rot="0">
            <a:off x="333375" y="8110347"/>
            <a:ext cx="17575530" cy="1596390"/>
            <a:chOff x="0" y="0"/>
            <a:chExt cx="23434040" cy="2128520"/>
          </a:xfrm>
        </p:grpSpPr>
        <p:sp>
          <p:nvSpPr>
            <p:cNvPr name="Freeform 60" id="60"/>
            <p:cNvSpPr/>
            <p:nvPr/>
          </p:nvSpPr>
          <p:spPr>
            <a:xfrm flipH="false" flipV="false" rot="0">
              <a:off x="0" y="0"/>
              <a:ext cx="23434039" cy="2128520"/>
            </a:xfrm>
            <a:custGeom>
              <a:avLst/>
              <a:gdLst/>
              <a:ahLst/>
              <a:cxnLst/>
              <a:rect r="r" b="b" t="t" l="l"/>
              <a:pathLst>
                <a:path h="2128520" w="23434039">
                  <a:moveTo>
                    <a:pt x="0" y="185039"/>
                  </a:moveTo>
                  <a:cubicBezTo>
                    <a:pt x="0" y="82931"/>
                    <a:pt x="82931" y="0"/>
                    <a:pt x="185039" y="0"/>
                  </a:cubicBezTo>
                  <a:lnTo>
                    <a:pt x="23249001" y="0"/>
                  </a:lnTo>
                  <a:cubicBezTo>
                    <a:pt x="23351237" y="0"/>
                    <a:pt x="23434039" y="82931"/>
                    <a:pt x="23434039" y="185039"/>
                  </a:cubicBezTo>
                  <a:lnTo>
                    <a:pt x="23434039" y="1943481"/>
                  </a:lnTo>
                  <a:cubicBezTo>
                    <a:pt x="23434039" y="2045716"/>
                    <a:pt x="23351110" y="2128520"/>
                    <a:pt x="23249001" y="2128520"/>
                  </a:cubicBezTo>
                  <a:lnTo>
                    <a:pt x="185039" y="2128520"/>
                  </a:lnTo>
                  <a:cubicBezTo>
                    <a:pt x="82931" y="2128520"/>
                    <a:pt x="0" y="2045589"/>
                    <a:pt x="0" y="1943481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CBD5E1"/>
              </a:solidFill>
              <a:prstDash val="solid"/>
              <a:miter/>
            </a:ln>
          </p:spPr>
        </p:sp>
      </p:grpSp>
      <p:grpSp>
        <p:nvGrpSpPr>
          <p:cNvPr name="Group 61" id="61"/>
          <p:cNvGrpSpPr/>
          <p:nvPr/>
        </p:nvGrpSpPr>
        <p:grpSpPr>
          <a:xfrm rot="0">
            <a:off x="342900" y="8119872"/>
            <a:ext cx="1234440" cy="1577340"/>
            <a:chOff x="0" y="0"/>
            <a:chExt cx="1645920" cy="2103120"/>
          </a:xfrm>
        </p:grpSpPr>
        <p:sp>
          <p:nvSpPr>
            <p:cNvPr name="Freeform 62" id="62"/>
            <p:cNvSpPr/>
            <p:nvPr/>
          </p:nvSpPr>
          <p:spPr>
            <a:xfrm flipH="false" flipV="false" rot="0">
              <a:off x="0" y="0"/>
              <a:ext cx="1645920" cy="2103120"/>
            </a:xfrm>
            <a:custGeom>
              <a:avLst/>
              <a:gdLst/>
              <a:ahLst/>
              <a:cxnLst/>
              <a:rect r="r" b="b" t="t" l="l"/>
              <a:pathLst>
                <a:path h="2103120" w="1645920">
                  <a:moveTo>
                    <a:pt x="0" y="0"/>
                  </a:moveTo>
                  <a:lnTo>
                    <a:pt x="1645920" y="0"/>
                  </a:lnTo>
                  <a:lnTo>
                    <a:pt x="1645920" y="2103120"/>
                  </a:lnTo>
                  <a:lnTo>
                    <a:pt x="0" y="2103120"/>
                  </a:lnTo>
                  <a:close/>
                </a:path>
              </a:pathLst>
            </a:custGeom>
            <a:solidFill>
              <a:srgbClr val="D97706"/>
            </a:solidFill>
          </p:spPr>
        </p:sp>
      </p:grpSp>
      <p:grpSp>
        <p:nvGrpSpPr>
          <p:cNvPr name="Group 63" id="63"/>
          <p:cNvGrpSpPr/>
          <p:nvPr/>
        </p:nvGrpSpPr>
        <p:grpSpPr>
          <a:xfrm rot="0">
            <a:off x="342900" y="8119872"/>
            <a:ext cx="1234440" cy="1577340"/>
            <a:chOff x="0" y="0"/>
            <a:chExt cx="1645920" cy="2103120"/>
          </a:xfrm>
        </p:grpSpPr>
        <p:sp>
          <p:nvSpPr>
            <p:cNvPr name="Freeform 64" id="64"/>
            <p:cNvSpPr/>
            <p:nvPr/>
          </p:nvSpPr>
          <p:spPr>
            <a:xfrm flipH="false" flipV="false" rot="0">
              <a:off x="0" y="0"/>
              <a:ext cx="1645920" cy="2103120"/>
            </a:xfrm>
            <a:custGeom>
              <a:avLst/>
              <a:gdLst/>
              <a:ahLst/>
              <a:cxnLst/>
              <a:rect r="r" b="b" t="t" l="l"/>
              <a:pathLst>
                <a:path h="2103120" w="1645920">
                  <a:moveTo>
                    <a:pt x="0" y="0"/>
                  </a:moveTo>
                  <a:lnTo>
                    <a:pt x="1645920" y="0"/>
                  </a:lnTo>
                  <a:lnTo>
                    <a:pt x="1645920" y="2103120"/>
                  </a:lnTo>
                  <a:lnTo>
                    <a:pt x="0" y="21031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113943" t="0" r="-113943" b="0"/>
              </a:stretch>
            </a:blipFill>
          </p:spPr>
        </p:sp>
        <p:sp>
          <p:nvSpPr>
            <p:cNvPr name="TextBox 65" id="65"/>
            <p:cNvSpPr txBox="true"/>
            <p:nvPr/>
          </p:nvSpPr>
          <p:spPr>
            <a:xfrm>
              <a:off x="0" y="-66675"/>
              <a:ext cx="1645920" cy="216979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4320"/>
                </a:lnSpc>
              </a:pPr>
              <a:r>
                <a:rPr lang="en-US" sz="36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5</a:t>
              </a:r>
            </a:p>
          </p:txBody>
        </p:sp>
      </p:grpSp>
      <p:grpSp>
        <p:nvGrpSpPr>
          <p:cNvPr name="Group 66" id="66"/>
          <p:cNvGrpSpPr/>
          <p:nvPr/>
        </p:nvGrpSpPr>
        <p:grpSpPr>
          <a:xfrm rot="0">
            <a:off x="1673352" y="8229600"/>
            <a:ext cx="15910560" cy="438912"/>
            <a:chOff x="0" y="0"/>
            <a:chExt cx="21214080" cy="585216"/>
          </a:xfrm>
        </p:grpSpPr>
        <p:sp>
          <p:nvSpPr>
            <p:cNvPr name="Freeform 67" id="67"/>
            <p:cNvSpPr/>
            <p:nvPr/>
          </p:nvSpPr>
          <p:spPr>
            <a:xfrm flipH="false" flipV="false" rot="0">
              <a:off x="0" y="0"/>
              <a:ext cx="21214080" cy="585216"/>
            </a:xfrm>
            <a:custGeom>
              <a:avLst/>
              <a:gdLst/>
              <a:ahLst/>
              <a:cxnLst/>
              <a:rect r="r" b="b" t="t" l="l"/>
              <a:pathLst>
                <a:path h="585216" w="21214080">
                  <a:moveTo>
                    <a:pt x="0" y="0"/>
                  </a:moveTo>
                  <a:lnTo>
                    <a:pt x="21214080" y="0"/>
                  </a:lnTo>
                  <a:lnTo>
                    <a:pt x="21214080" y="585216"/>
                  </a:lnTo>
                  <a:lnTo>
                    <a:pt x="0" y="5852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656332" r="0" b="-656332"/>
              </a:stretch>
            </a:blipFill>
          </p:spPr>
        </p:sp>
        <p:sp>
          <p:nvSpPr>
            <p:cNvPr name="TextBox 68" id="68"/>
            <p:cNvSpPr txBox="true"/>
            <p:nvPr/>
          </p:nvSpPr>
          <p:spPr>
            <a:xfrm>
              <a:off x="0" y="-38100"/>
              <a:ext cx="21214080" cy="62331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070"/>
                </a:lnSpc>
              </a:pPr>
              <a:r>
                <a:rPr lang="en-US" sz="1725" b="true">
                  <a:solidFill>
                    <a:srgbClr val="D9770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STRATEGY 5:  TIME MANAGEMENT</a:t>
              </a:r>
            </a:p>
          </p:txBody>
        </p:sp>
      </p:grpSp>
      <p:grpSp>
        <p:nvGrpSpPr>
          <p:cNvPr name="Group 69" id="69"/>
          <p:cNvGrpSpPr/>
          <p:nvPr/>
        </p:nvGrpSpPr>
        <p:grpSpPr>
          <a:xfrm rot="0">
            <a:off x="1673352" y="8695944"/>
            <a:ext cx="15910560" cy="932688"/>
            <a:chOff x="0" y="0"/>
            <a:chExt cx="21214080" cy="1243584"/>
          </a:xfrm>
        </p:grpSpPr>
        <p:sp>
          <p:nvSpPr>
            <p:cNvPr name="Freeform 70" id="70"/>
            <p:cNvSpPr/>
            <p:nvPr/>
          </p:nvSpPr>
          <p:spPr>
            <a:xfrm flipH="false" flipV="false" rot="0">
              <a:off x="0" y="0"/>
              <a:ext cx="21214080" cy="1243584"/>
            </a:xfrm>
            <a:custGeom>
              <a:avLst/>
              <a:gdLst/>
              <a:ahLst/>
              <a:cxnLst/>
              <a:rect r="r" b="b" t="t" l="l"/>
              <a:pathLst>
                <a:path h="1243584" w="21214080">
                  <a:moveTo>
                    <a:pt x="0" y="0"/>
                  </a:moveTo>
                  <a:lnTo>
                    <a:pt x="21214080" y="0"/>
                  </a:lnTo>
                  <a:lnTo>
                    <a:pt x="21214080" y="1243584"/>
                  </a:lnTo>
                  <a:lnTo>
                    <a:pt x="0" y="124358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82391" r="0" b="-282391"/>
              </a:stretch>
            </a:blipFill>
          </p:spPr>
        </p:sp>
        <p:sp>
          <p:nvSpPr>
            <p:cNvPr name="TextBox 71" id="71"/>
            <p:cNvSpPr txBox="true"/>
            <p:nvPr/>
          </p:nvSpPr>
          <p:spPr>
            <a:xfrm>
              <a:off x="0" y="-38100"/>
              <a:ext cx="21214080" cy="128168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444444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50 min first pass (mark uncertain with a dot). 15 min second pass (apply 5-step process). 10 min final check (verify all lozenges filled; check negative stems; re-verify signs and units).</a:t>
              </a:r>
            </a:p>
          </p:txBody>
        </p:sp>
      </p:grpSp>
      <p:sp>
        <p:nvSpPr>
          <p:cNvPr name="Freeform 72" id="7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2888" r="0" b="-12888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42280" cy="987552"/>
            <a:chOff x="0" y="0"/>
            <a:chExt cx="24323040" cy="13167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23039" cy="1316736"/>
            </a:xfrm>
            <a:custGeom>
              <a:avLst/>
              <a:gdLst/>
              <a:ahLst/>
              <a:cxnLst/>
              <a:rect r="r" b="b" t="t" l="l"/>
              <a:pathLst>
                <a:path h="1316736" w="24323039">
                  <a:moveTo>
                    <a:pt x="0" y="0"/>
                  </a:moveTo>
                  <a:lnTo>
                    <a:pt x="24323039" y="0"/>
                  </a:lnTo>
                  <a:lnTo>
                    <a:pt x="24323039" y="1316736"/>
                  </a:lnTo>
                  <a:lnTo>
                    <a:pt x="0" y="1316736"/>
                  </a:lnTo>
                  <a:close/>
                </a:path>
              </a:pathLst>
            </a:custGeom>
            <a:solidFill>
              <a:srgbClr val="0D4A4E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411480" y="0"/>
            <a:ext cx="13716000" cy="987552"/>
            <a:chOff x="0" y="0"/>
            <a:chExt cx="18288000" cy="131673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288000" cy="1316736"/>
            </a:xfrm>
            <a:custGeom>
              <a:avLst/>
              <a:gdLst/>
              <a:ahLst/>
              <a:cxnLst/>
              <a:rect r="r" b="b" t="t" l="l"/>
              <a:pathLst>
                <a:path h="1316736" w="18288000">
                  <a:moveTo>
                    <a:pt x="0" y="0"/>
                  </a:moveTo>
                  <a:lnTo>
                    <a:pt x="18288000" y="0"/>
                  </a:lnTo>
                  <a:lnTo>
                    <a:pt x="18288000" y="1316736"/>
                  </a:lnTo>
                  <a:lnTo>
                    <a:pt x="0" y="131673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20625" r="0" b="-220625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18288000" cy="137388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240"/>
                </a:lnSpc>
              </a:pPr>
              <a:r>
                <a:rPr lang="en-US" sz="27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Chapter-by-Chapter MCQ Priority Guide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333375" y="5339715"/>
            <a:ext cx="4202430" cy="4545330"/>
            <a:chOff x="0" y="0"/>
            <a:chExt cx="5603240" cy="606044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603240" cy="6060440"/>
            </a:xfrm>
            <a:custGeom>
              <a:avLst/>
              <a:gdLst/>
              <a:ahLst/>
              <a:cxnLst/>
              <a:rect r="r" b="b" t="t" l="l"/>
              <a:pathLst>
                <a:path h="6060440" w="5603240">
                  <a:moveTo>
                    <a:pt x="0" y="220472"/>
                  </a:moveTo>
                  <a:cubicBezTo>
                    <a:pt x="0" y="98679"/>
                    <a:pt x="98679" y="0"/>
                    <a:pt x="220472" y="0"/>
                  </a:cubicBezTo>
                  <a:lnTo>
                    <a:pt x="5382768" y="0"/>
                  </a:lnTo>
                  <a:cubicBezTo>
                    <a:pt x="5504561" y="0"/>
                    <a:pt x="5603240" y="98679"/>
                    <a:pt x="5603240" y="220472"/>
                  </a:cubicBezTo>
                  <a:lnTo>
                    <a:pt x="5603240" y="5839968"/>
                  </a:lnTo>
                  <a:cubicBezTo>
                    <a:pt x="5603240" y="5961761"/>
                    <a:pt x="5504561" y="6060440"/>
                    <a:pt x="5382768" y="6060440"/>
                  </a:cubicBezTo>
                  <a:lnTo>
                    <a:pt x="220472" y="6060440"/>
                  </a:lnTo>
                  <a:cubicBezTo>
                    <a:pt x="98679" y="6060440"/>
                    <a:pt x="0" y="5961761"/>
                    <a:pt x="0" y="5839968"/>
                  </a:cubicBezTo>
                  <a:close/>
                </a:path>
              </a:pathLst>
            </a:custGeom>
            <a:solidFill>
              <a:srgbClr val="FFECEC"/>
            </a:solidFill>
            <a:ln w="19050" cap="sq">
              <a:solidFill>
                <a:srgbClr val="FF3333"/>
              </a:solidFill>
              <a:prstDash val="solid"/>
              <a:miter/>
            </a:ln>
          </p:spPr>
        </p:sp>
      </p:grpSp>
      <p:grpSp>
        <p:nvGrpSpPr>
          <p:cNvPr name="Group 9" id="9"/>
          <p:cNvGrpSpPr/>
          <p:nvPr/>
        </p:nvGrpSpPr>
        <p:grpSpPr>
          <a:xfrm rot="0">
            <a:off x="342900" y="5349240"/>
            <a:ext cx="4183380" cy="685800"/>
            <a:chOff x="0" y="0"/>
            <a:chExt cx="5577840" cy="9144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577840" cy="914400"/>
            </a:xfrm>
            <a:custGeom>
              <a:avLst/>
              <a:gdLst/>
              <a:ahLst/>
              <a:cxnLst/>
              <a:rect r="r" b="b" t="t" l="l"/>
              <a:pathLst>
                <a:path h="914400" w="5577840">
                  <a:moveTo>
                    <a:pt x="0" y="0"/>
                  </a:moveTo>
                  <a:lnTo>
                    <a:pt x="5577840" y="0"/>
                  </a:lnTo>
                  <a:lnTo>
                    <a:pt x="557784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3333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480060" y="5349240"/>
            <a:ext cx="3909060" cy="685800"/>
            <a:chOff x="0" y="0"/>
            <a:chExt cx="5212080" cy="9144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212080" cy="914400"/>
            </a:xfrm>
            <a:custGeom>
              <a:avLst/>
              <a:gdLst/>
              <a:ahLst/>
              <a:cxnLst/>
              <a:rect r="r" b="b" t="t" l="l"/>
              <a:pathLst>
                <a:path h="914400" w="5212080">
                  <a:moveTo>
                    <a:pt x="0" y="0"/>
                  </a:moveTo>
                  <a:lnTo>
                    <a:pt x="5212080" y="0"/>
                  </a:lnTo>
                  <a:lnTo>
                    <a:pt x="5212080" y="914400"/>
                  </a:lnTo>
                  <a:lnTo>
                    <a:pt x="0" y="914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61064" r="0" b="-61064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5212080" cy="95250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CRITICAL — 4–6 MCQs/paper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507492" y="6144768"/>
            <a:ext cx="3867912" cy="3497580"/>
            <a:chOff x="0" y="0"/>
            <a:chExt cx="5157216" cy="466344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5157216" cy="4663440"/>
            </a:xfrm>
            <a:custGeom>
              <a:avLst/>
              <a:gdLst/>
              <a:ahLst/>
              <a:cxnLst/>
              <a:rect r="r" b="b" t="t" l="l"/>
              <a:pathLst>
                <a:path h="4663440" w="5157216">
                  <a:moveTo>
                    <a:pt x="0" y="0"/>
                  </a:moveTo>
                  <a:lnTo>
                    <a:pt x="5157216" y="0"/>
                  </a:lnTo>
                  <a:lnTo>
                    <a:pt x="5157216" y="4663440"/>
                  </a:lnTo>
                  <a:lnTo>
                    <a:pt x="0" y="46634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66019" t="0" r="-66019" b="0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5157216" cy="470154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1A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Master every sub-topic. Every definition. Every calculation method. Drill until automatic.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4722495" y="5339715"/>
            <a:ext cx="4202430" cy="4545330"/>
            <a:chOff x="0" y="0"/>
            <a:chExt cx="5603240" cy="606044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5603240" cy="6060440"/>
            </a:xfrm>
            <a:custGeom>
              <a:avLst/>
              <a:gdLst/>
              <a:ahLst/>
              <a:cxnLst/>
              <a:rect r="r" b="b" t="t" l="l"/>
              <a:pathLst>
                <a:path h="6060440" w="5603240">
                  <a:moveTo>
                    <a:pt x="0" y="220472"/>
                  </a:moveTo>
                  <a:cubicBezTo>
                    <a:pt x="0" y="98679"/>
                    <a:pt x="98679" y="0"/>
                    <a:pt x="220472" y="0"/>
                  </a:cubicBezTo>
                  <a:lnTo>
                    <a:pt x="5382768" y="0"/>
                  </a:lnTo>
                  <a:cubicBezTo>
                    <a:pt x="5504561" y="0"/>
                    <a:pt x="5603240" y="98679"/>
                    <a:pt x="5603240" y="220472"/>
                  </a:cubicBezTo>
                  <a:lnTo>
                    <a:pt x="5603240" y="5839968"/>
                  </a:lnTo>
                  <a:cubicBezTo>
                    <a:pt x="5603240" y="5961761"/>
                    <a:pt x="5504561" y="6060440"/>
                    <a:pt x="5382768" y="6060440"/>
                  </a:cubicBezTo>
                  <a:lnTo>
                    <a:pt x="220472" y="6060440"/>
                  </a:lnTo>
                  <a:cubicBezTo>
                    <a:pt x="98679" y="6060440"/>
                    <a:pt x="0" y="5961761"/>
                    <a:pt x="0" y="5839968"/>
                  </a:cubicBezTo>
                  <a:close/>
                </a:path>
              </a:pathLst>
            </a:custGeom>
            <a:solidFill>
              <a:srgbClr val="FFF4EC"/>
            </a:solidFill>
            <a:ln w="19050" cap="sq">
              <a:solidFill>
                <a:srgbClr val="FF8844"/>
              </a:solidFill>
              <a:prstDash val="solid"/>
              <a:miter/>
            </a:ln>
          </p:spPr>
        </p:sp>
      </p:grpSp>
      <p:grpSp>
        <p:nvGrpSpPr>
          <p:cNvPr name="Group 19" id="19"/>
          <p:cNvGrpSpPr/>
          <p:nvPr/>
        </p:nvGrpSpPr>
        <p:grpSpPr>
          <a:xfrm rot="0">
            <a:off x="4732020" y="5349240"/>
            <a:ext cx="4183380" cy="685800"/>
            <a:chOff x="0" y="0"/>
            <a:chExt cx="5577840" cy="9144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5577840" cy="914400"/>
            </a:xfrm>
            <a:custGeom>
              <a:avLst/>
              <a:gdLst/>
              <a:ahLst/>
              <a:cxnLst/>
              <a:rect r="r" b="b" t="t" l="l"/>
              <a:pathLst>
                <a:path h="914400" w="5577840">
                  <a:moveTo>
                    <a:pt x="0" y="0"/>
                  </a:moveTo>
                  <a:lnTo>
                    <a:pt x="5577840" y="0"/>
                  </a:lnTo>
                  <a:lnTo>
                    <a:pt x="557784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8844"/>
            </a:solid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4869180" y="5349240"/>
            <a:ext cx="3909060" cy="685800"/>
            <a:chOff x="0" y="0"/>
            <a:chExt cx="5212080" cy="9144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5212080" cy="914400"/>
            </a:xfrm>
            <a:custGeom>
              <a:avLst/>
              <a:gdLst/>
              <a:ahLst/>
              <a:cxnLst/>
              <a:rect r="r" b="b" t="t" l="l"/>
              <a:pathLst>
                <a:path h="914400" w="5212080">
                  <a:moveTo>
                    <a:pt x="0" y="0"/>
                  </a:moveTo>
                  <a:lnTo>
                    <a:pt x="5212080" y="0"/>
                  </a:lnTo>
                  <a:lnTo>
                    <a:pt x="5212080" y="914400"/>
                  </a:lnTo>
                  <a:lnTo>
                    <a:pt x="0" y="914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61064" r="0" b="-61064"/>
              </a:stretch>
            </a:blip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38100"/>
              <a:ext cx="5212080" cy="95250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HIGH — 3–4 MCQs/paper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4896612" y="6144768"/>
            <a:ext cx="3867912" cy="3497580"/>
            <a:chOff x="0" y="0"/>
            <a:chExt cx="5157216" cy="466344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5157216" cy="4663440"/>
            </a:xfrm>
            <a:custGeom>
              <a:avLst/>
              <a:gdLst/>
              <a:ahLst/>
              <a:cxnLst/>
              <a:rect r="r" b="b" t="t" l="l"/>
              <a:pathLst>
                <a:path h="4663440" w="5157216">
                  <a:moveTo>
                    <a:pt x="0" y="0"/>
                  </a:moveTo>
                  <a:lnTo>
                    <a:pt x="5157216" y="0"/>
                  </a:lnTo>
                  <a:lnTo>
                    <a:pt x="5157216" y="4663440"/>
                  </a:lnTo>
                  <a:lnTo>
                    <a:pt x="0" y="46634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66019" t="0" r="-66019" b="0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38100"/>
              <a:ext cx="5157216" cy="470154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1A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Deep understanding + calculation practice. Know the common distractor traps.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9111615" y="5339715"/>
            <a:ext cx="4202430" cy="4545330"/>
            <a:chOff x="0" y="0"/>
            <a:chExt cx="5603240" cy="606044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5603240" cy="6060440"/>
            </a:xfrm>
            <a:custGeom>
              <a:avLst/>
              <a:gdLst/>
              <a:ahLst/>
              <a:cxnLst/>
              <a:rect r="r" b="b" t="t" l="l"/>
              <a:pathLst>
                <a:path h="6060440" w="5603240">
                  <a:moveTo>
                    <a:pt x="0" y="220472"/>
                  </a:moveTo>
                  <a:cubicBezTo>
                    <a:pt x="0" y="98679"/>
                    <a:pt x="98679" y="0"/>
                    <a:pt x="220472" y="0"/>
                  </a:cubicBezTo>
                  <a:lnTo>
                    <a:pt x="5382768" y="0"/>
                  </a:lnTo>
                  <a:cubicBezTo>
                    <a:pt x="5504561" y="0"/>
                    <a:pt x="5603240" y="98679"/>
                    <a:pt x="5603240" y="220472"/>
                  </a:cubicBezTo>
                  <a:lnTo>
                    <a:pt x="5603240" y="5839968"/>
                  </a:lnTo>
                  <a:cubicBezTo>
                    <a:pt x="5603240" y="5961761"/>
                    <a:pt x="5504561" y="6060440"/>
                    <a:pt x="5382768" y="6060440"/>
                  </a:cubicBezTo>
                  <a:lnTo>
                    <a:pt x="220472" y="6060440"/>
                  </a:lnTo>
                  <a:cubicBezTo>
                    <a:pt x="98679" y="6060440"/>
                    <a:pt x="0" y="5961761"/>
                    <a:pt x="0" y="5839968"/>
                  </a:cubicBezTo>
                  <a:close/>
                </a:path>
              </a:pathLst>
            </a:custGeom>
            <a:solidFill>
              <a:srgbClr val="FFFBEA"/>
            </a:solidFill>
            <a:ln w="19050" cap="sq">
              <a:solidFill>
                <a:srgbClr val="FFD700"/>
              </a:solidFill>
              <a:prstDash val="solid"/>
              <a:miter/>
            </a:ln>
          </p:spPr>
        </p:sp>
      </p:grpSp>
      <p:grpSp>
        <p:nvGrpSpPr>
          <p:cNvPr name="Group 29" id="29"/>
          <p:cNvGrpSpPr/>
          <p:nvPr/>
        </p:nvGrpSpPr>
        <p:grpSpPr>
          <a:xfrm rot="0">
            <a:off x="9121140" y="5349240"/>
            <a:ext cx="4183380" cy="685800"/>
            <a:chOff x="0" y="0"/>
            <a:chExt cx="5577840" cy="91440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5577840" cy="914400"/>
            </a:xfrm>
            <a:custGeom>
              <a:avLst/>
              <a:gdLst/>
              <a:ahLst/>
              <a:cxnLst/>
              <a:rect r="r" b="b" t="t" l="l"/>
              <a:pathLst>
                <a:path h="914400" w="5577840">
                  <a:moveTo>
                    <a:pt x="0" y="0"/>
                  </a:moveTo>
                  <a:lnTo>
                    <a:pt x="5577840" y="0"/>
                  </a:lnTo>
                  <a:lnTo>
                    <a:pt x="557784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D700"/>
            </a:solidFill>
          </p:spPr>
        </p:sp>
      </p:grpSp>
      <p:grpSp>
        <p:nvGrpSpPr>
          <p:cNvPr name="Group 31" id="31"/>
          <p:cNvGrpSpPr/>
          <p:nvPr/>
        </p:nvGrpSpPr>
        <p:grpSpPr>
          <a:xfrm rot="0">
            <a:off x="9258300" y="5349240"/>
            <a:ext cx="3909060" cy="685800"/>
            <a:chOff x="0" y="0"/>
            <a:chExt cx="5212080" cy="9144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5212080" cy="914400"/>
            </a:xfrm>
            <a:custGeom>
              <a:avLst/>
              <a:gdLst/>
              <a:ahLst/>
              <a:cxnLst/>
              <a:rect r="r" b="b" t="t" l="l"/>
              <a:pathLst>
                <a:path h="914400" w="5212080">
                  <a:moveTo>
                    <a:pt x="0" y="0"/>
                  </a:moveTo>
                  <a:lnTo>
                    <a:pt x="5212080" y="0"/>
                  </a:lnTo>
                  <a:lnTo>
                    <a:pt x="5212080" y="914400"/>
                  </a:lnTo>
                  <a:lnTo>
                    <a:pt x="0" y="914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61064" r="0" b="-61064"/>
              </a:stretch>
            </a:blip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38100"/>
              <a:ext cx="5212080" cy="95250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MODERATE — 2 MCQs/paper</a:t>
              </a: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9285732" y="6144768"/>
            <a:ext cx="3867912" cy="3497580"/>
            <a:chOff x="0" y="0"/>
            <a:chExt cx="5157216" cy="466344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5157216" cy="4663440"/>
            </a:xfrm>
            <a:custGeom>
              <a:avLst/>
              <a:gdLst/>
              <a:ahLst/>
              <a:cxnLst/>
              <a:rect r="r" b="b" t="t" l="l"/>
              <a:pathLst>
                <a:path h="4663440" w="5157216">
                  <a:moveTo>
                    <a:pt x="0" y="0"/>
                  </a:moveTo>
                  <a:lnTo>
                    <a:pt x="5157216" y="0"/>
                  </a:lnTo>
                  <a:lnTo>
                    <a:pt x="5157216" y="4663440"/>
                  </a:lnTo>
                  <a:lnTo>
                    <a:pt x="0" y="46634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66019" t="0" r="-66019" b="0"/>
              </a:stretch>
            </a:blip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38100"/>
              <a:ext cx="5157216" cy="470154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1A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Core content + main definitions. Know key trends and distinguish common errors.</a:t>
              </a: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13500735" y="5339715"/>
            <a:ext cx="4202430" cy="4545330"/>
            <a:chOff x="0" y="0"/>
            <a:chExt cx="5603240" cy="606044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5603240" cy="6060440"/>
            </a:xfrm>
            <a:custGeom>
              <a:avLst/>
              <a:gdLst/>
              <a:ahLst/>
              <a:cxnLst/>
              <a:rect r="r" b="b" t="t" l="l"/>
              <a:pathLst>
                <a:path h="6060440" w="5603240">
                  <a:moveTo>
                    <a:pt x="0" y="220472"/>
                  </a:moveTo>
                  <a:cubicBezTo>
                    <a:pt x="0" y="98679"/>
                    <a:pt x="98679" y="0"/>
                    <a:pt x="220472" y="0"/>
                  </a:cubicBezTo>
                  <a:lnTo>
                    <a:pt x="5382768" y="0"/>
                  </a:lnTo>
                  <a:cubicBezTo>
                    <a:pt x="5504561" y="0"/>
                    <a:pt x="5603240" y="98679"/>
                    <a:pt x="5603240" y="220472"/>
                  </a:cubicBezTo>
                  <a:lnTo>
                    <a:pt x="5603240" y="5839968"/>
                  </a:lnTo>
                  <a:cubicBezTo>
                    <a:pt x="5603240" y="5961761"/>
                    <a:pt x="5504561" y="6060440"/>
                    <a:pt x="5382768" y="6060440"/>
                  </a:cubicBezTo>
                  <a:lnTo>
                    <a:pt x="220472" y="6060440"/>
                  </a:lnTo>
                  <a:cubicBezTo>
                    <a:pt x="98679" y="6060440"/>
                    <a:pt x="0" y="5961761"/>
                    <a:pt x="0" y="5839968"/>
                  </a:cubicBezTo>
                  <a:close/>
                </a:path>
              </a:pathLst>
            </a:custGeom>
            <a:solidFill>
              <a:srgbClr val="EEFAEE"/>
            </a:solidFill>
            <a:ln w="19050" cap="sq">
              <a:solidFill>
                <a:srgbClr val="44AA44"/>
              </a:solidFill>
              <a:prstDash val="solid"/>
              <a:miter/>
            </a:ln>
          </p:spPr>
        </p:sp>
      </p:grpSp>
      <p:grpSp>
        <p:nvGrpSpPr>
          <p:cNvPr name="Group 39" id="39"/>
          <p:cNvGrpSpPr/>
          <p:nvPr/>
        </p:nvGrpSpPr>
        <p:grpSpPr>
          <a:xfrm rot="0">
            <a:off x="13510260" y="5349240"/>
            <a:ext cx="4183380" cy="685800"/>
            <a:chOff x="0" y="0"/>
            <a:chExt cx="5577840" cy="914400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5577840" cy="914400"/>
            </a:xfrm>
            <a:custGeom>
              <a:avLst/>
              <a:gdLst/>
              <a:ahLst/>
              <a:cxnLst/>
              <a:rect r="r" b="b" t="t" l="l"/>
              <a:pathLst>
                <a:path h="914400" w="5577840">
                  <a:moveTo>
                    <a:pt x="0" y="0"/>
                  </a:moveTo>
                  <a:lnTo>
                    <a:pt x="5577840" y="0"/>
                  </a:lnTo>
                  <a:lnTo>
                    <a:pt x="557784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44AA44"/>
            </a:solidFill>
          </p:spPr>
        </p:sp>
      </p:grpSp>
      <p:grpSp>
        <p:nvGrpSpPr>
          <p:cNvPr name="Group 41" id="41"/>
          <p:cNvGrpSpPr/>
          <p:nvPr/>
        </p:nvGrpSpPr>
        <p:grpSpPr>
          <a:xfrm rot="0">
            <a:off x="13647420" y="5349240"/>
            <a:ext cx="3909060" cy="685800"/>
            <a:chOff x="0" y="0"/>
            <a:chExt cx="5212080" cy="914400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5212080" cy="914400"/>
            </a:xfrm>
            <a:custGeom>
              <a:avLst/>
              <a:gdLst/>
              <a:ahLst/>
              <a:cxnLst/>
              <a:rect r="r" b="b" t="t" l="l"/>
              <a:pathLst>
                <a:path h="914400" w="5212080">
                  <a:moveTo>
                    <a:pt x="0" y="0"/>
                  </a:moveTo>
                  <a:lnTo>
                    <a:pt x="5212080" y="0"/>
                  </a:lnTo>
                  <a:lnTo>
                    <a:pt x="5212080" y="914400"/>
                  </a:lnTo>
                  <a:lnTo>
                    <a:pt x="0" y="914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61064" r="0" b="-61064"/>
              </a:stretch>
            </a:blipFill>
          </p:spPr>
        </p:sp>
        <p:sp>
          <p:nvSpPr>
            <p:cNvPr name="TextBox 43" id="43"/>
            <p:cNvSpPr txBox="true"/>
            <p:nvPr/>
          </p:nvSpPr>
          <p:spPr>
            <a:xfrm>
              <a:off x="0" y="-38100"/>
              <a:ext cx="5212080" cy="95250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LOWER — 1 MCQ/paper</a:t>
              </a:r>
            </a:p>
          </p:txBody>
        </p:sp>
      </p:grpSp>
      <p:grpSp>
        <p:nvGrpSpPr>
          <p:cNvPr name="Group 44" id="44"/>
          <p:cNvGrpSpPr/>
          <p:nvPr/>
        </p:nvGrpSpPr>
        <p:grpSpPr>
          <a:xfrm rot="0">
            <a:off x="13674852" y="6144768"/>
            <a:ext cx="3867912" cy="3497580"/>
            <a:chOff x="0" y="0"/>
            <a:chExt cx="5157216" cy="4663440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5157216" cy="4663440"/>
            </a:xfrm>
            <a:custGeom>
              <a:avLst/>
              <a:gdLst/>
              <a:ahLst/>
              <a:cxnLst/>
              <a:rect r="r" b="b" t="t" l="l"/>
              <a:pathLst>
                <a:path h="4663440" w="5157216">
                  <a:moveTo>
                    <a:pt x="0" y="0"/>
                  </a:moveTo>
                  <a:lnTo>
                    <a:pt x="5157216" y="0"/>
                  </a:lnTo>
                  <a:lnTo>
                    <a:pt x="5157216" y="4663440"/>
                  </a:lnTo>
                  <a:lnTo>
                    <a:pt x="0" y="46634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66019" t="0" r="-66019" b="0"/>
              </a:stretch>
            </a:blipFill>
          </p:spPr>
        </p:sp>
        <p:sp>
          <p:nvSpPr>
            <p:cNvPr name="TextBox 46" id="46"/>
            <p:cNvSpPr txBox="true"/>
            <p:nvPr/>
          </p:nvSpPr>
          <p:spPr>
            <a:xfrm>
              <a:off x="0" y="-38100"/>
              <a:ext cx="5157216" cy="470154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1A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Basic facts + key reactions. Simple recall sufficient.</a:t>
              </a:r>
            </a:p>
          </p:txBody>
        </p:sp>
      </p:grpSp>
      <p:sp>
        <p:nvSpPr>
          <p:cNvPr name="Freeform 47" id="47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2888" r="0" b="-12888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42280" cy="987552"/>
            <a:chOff x="0" y="0"/>
            <a:chExt cx="24323040" cy="13167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23039" cy="1316736"/>
            </a:xfrm>
            <a:custGeom>
              <a:avLst/>
              <a:gdLst/>
              <a:ahLst/>
              <a:cxnLst/>
              <a:rect r="r" b="b" t="t" l="l"/>
              <a:pathLst>
                <a:path h="1316736" w="24323039">
                  <a:moveTo>
                    <a:pt x="0" y="0"/>
                  </a:moveTo>
                  <a:lnTo>
                    <a:pt x="24323039" y="0"/>
                  </a:lnTo>
                  <a:lnTo>
                    <a:pt x="24323039" y="1316736"/>
                  </a:lnTo>
                  <a:lnTo>
                    <a:pt x="0" y="1316736"/>
                  </a:lnTo>
                  <a:close/>
                </a:path>
              </a:pathLst>
            </a:custGeom>
            <a:solidFill>
              <a:srgbClr val="0D4A4E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411480" y="0"/>
            <a:ext cx="13716000" cy="987552"/>
            <a:chOff x="0" y="0"/>
            <a:chExt cx="18288000" cy="131673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288000" cy="1316736"/>
            </a:xfrm>
            <a:custGeom>
              <a:avLst/>
              <a:gdLst/>
              <a:ahLst/>
              <a:cxnLst/>
              <a:rect r="r" b="b" t="t" l="l"/>
              <a:pathLst>
                <a:path h="1316736" w="18288000">
                  <a:moveTo>
                    <a:pt x="0" y="0"/>
                  </a:moveTo>
                  <a:lnTo>
                    <a:pt x="18288000" y="0"/>
                  </a:lnTo>
                  <a:lnTo>
                    <a:pt x="18288000" y="1316736"/>
                  </a:lnTo>
                  <a:lnTo>
                    <a:pt x="0" y="131673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20625" r="0" b="-220625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18288000" cy="137388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240"/>
                </a:lnSpc>
              </a:pPr>
              <a:r>
                <a:rPr lang="en-US" sz="27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Topic 2: Atoms, Molecules &amp; Stoichiometry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4401800" y="164592"/>
            <a:ext cx="3429000" cy="658368"/>
            <a:chOff x="0" y="0"/>
            <a:chExt cx="4572000" cy="87782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572000" cy="877824"/>
            </a:xfrm>
            <a:custGeom>
              <a:avLst/>
              <a:gdLst/>
              <a:ahLst/>
              <a:cxnLst/>
              <a:rect r="r" b="b" t="t" l="l"/>
              <a:pathLst>
                <a:path h="877824" w="4572000">
                  <a:moveTo>
                    <a:pt x="0" y="182880"/>
                  </a:moveTo>
                  <a:cubicBezTo>
                    <a:pt x="0" y="81915"/>
                    <a:pt x="81915" y="0"/>
                    <a:pt x="182880" y="0"/>
                  </a:cubicBezTo>
                  <a:lnTo>
                    <a:pt x="4389120" y="0"/>
                  </a:lnTo>
                  <a:cubicBezTo>
                    <a:pt x="4490085" y="0"/>
                    <a:pt x="4572000" y="81915"/>
                    <a:pt x="4572000" y="182880"/>
                  </a:cubicBezTo>
                  <a:lnTo>
                    <a:pt x="4572000" y="694944"/>
                  </a:lnTo>
                  <a:cubicBezTo>
                    <a:pt x="4572000" y="795909"/>
                    <a:pt x="4490085" y="877824"/>
                    <a:pt x="4389120" y="877824"/>
                  </a:cubicBezTo>
                  <a:lnTo>
                    <a:pt x="182880" y="877824"/>
                  </a:lnTo>
                  <a:cubicBezTo>
                    <a:pt x="81915" y="877824"/>
                    <a:pt x="0" y="795909"/>
                    <a:pt x="0" y="694944"/>
                  </a:cubicBezTo>
                  <a:close/>
                </a:path>
              </a:pathLst>
            </a:custGeom>
            <a:solidFill>
              <a:srgbClr val="FF6B6B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14401800" y="164592"/>
            <a:ext cx="3429000" cy="658368"/>
            <a:chOff x="0" y="0"/>
            <a:chExt cx="4572000" cy="87782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572000" cy="877824"/>
            </a:xfrm>
            <a:custGeom>
              <a:avLst/>
              <a:gdLst/>
              <a:ahLst/>
              <a:cxnLst/>
              <a:rect r="r" b="b" t="t" l="l"/>
              <a:pathLst>
                <a:path h="877824" w="4572000">
                  <a:moveTo>
                    <a:pt x="0" y="0"/>
                  </a:moveTo>
                  <a:lnTo>
                    <a:pt x="4572000" y="0"/>
                  </a:lnTo>
                  <a:lnTo>
                    <a:pt x="4572000" y="877824"/>
                  </a:lnTo>
                  <a:lnTo>
                    <a:pt x="0" y="87782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51484" r="0" b="-51484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28575"/>
              <a:ext cx="4572000" cy="90639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980"/>
                </a:lnSpc>
              </a:pPr>
              <a:r>
                <a:rPr lang="en-US" sz="1650" b="true">
                  <a:solidFill>
                    <a:srgbClr val="1A1A1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★ CRITICAL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411480" y="1207008"/>
            <a:ext cx="17419320" cy="411480"/>
            <a:chOff x="0" y="0"/>
            <a:chExt cx="23225760" cy="54864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3225761" cy="548640"/>
            </a:xfrm>
            <a:custGeom>
              <a:avLst/>
              <a:gdLst/>
              <a:ahLst/>
              <a:cxnLst/>
              <a:rect r="r" b="b" t="t" l="l"/>
              <a:pathLst>
                <a:path h="548640" w="23225761">
                  <a:moveTo>
                    <a:pt x="0" y="0"/>
                  </a:moveTo>
                  <a:lnTo>
                    <a:pt x="23225761" y="0"/>
                  </a:lnTo>
                  <a:lnTo>
                    <a:pt x="23225761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774866" r="0" b="-774866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23225760" cy="58674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 b="true">
                  <a:solidFill>
                    <a:srgbClr val="8B1A1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★★★★★ CRITICAL  |  Avg ~4–5 MCQs per paper  |  AO1 recall + AO2 application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333375" y="1663827"/>
            <a:ext cx="8660130" cy="4819650"/>
            <a:chOff x="0" y="0"/>
            <a:chExt cx="11546840" cy="64262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1546840" cy="6426200"/>
            </a:xfrm>
            <a:custGeom>
              <a:avLst/>
              <a:gdLst/>
              <a:ahLst/>
              <a:cxnLst/>
              <a:rect r="r" b="b" t="t" l="l"/>
              <a:pathLst>
                <a:path h="6426200" w="11546840">
                  <a:moveTo>
                    <a:pt x="0" y="183642"/>
                  </a:moveTo>
                  <a:cubicBezTo>
                    <a:pt x="0" y="82169"/>
                    <a:pt x="82169" y="0"/>
                    <a:pt x="183642" y="0"/>
                  </a:cubicBezTo>
                  <a:lnTo>
                    <a:pt x="11363198" y="0"/>
                  </a:lnTo>
                  <a:cubicBezTo>
                    <a:pt x="11464544" y="0"/>
                    <a:pt x="11546840" y="82169"/>
                    <a:pt x="11546840" y="183642"/>
                  </a:cubicBezTo>
                  <a:lnTo>
                    <a:pt x="11546840" y="6242558"/>
                  </a:lnTo>
                  <a:cubicBezTo>
                    <a:pt x="11546840" y="6343904"/>
                    <a:pt x="11464671" y="6426200"/>
                    <a:pt x="11363198" y="6426200"/>
                  </a:cubicBezTo>
                  <a:lnTo>
                    <a:pt x="183642" y="6426200"/>
                  </a:lnTo>
                  <a:cubicBezTo>
                    <a:pt x="82169" y="6426200"/>
                    <a:pt x="0" y="6344031"/>
                    <a:pt x="0" y="6242558"/>
                  </a:cubicBezTo>
                  <a:close/>
                </a:path>
              </a:pathLst>
            </a:custGeom>
            <a:solidFill>
              <a:srgbClr val="D4ECEC"/>
            </a:solidFill>
            <a:ln w="19050" cap="sq">
              <a:solidFill>
                <a:srgbClr val="1A7A7A"/>
              </a:solidFill>
              <a:prstDash val="solid"/>
              <a:miter/>
            </a:ln>
          </p:spPr>
        </p:sp>
      </p:grpSp>
      <p:grpSp>
        <p:nvGrpSpPr>
          <p:cNvPr name="Group 17" id="17"/>
          <p:cNvGrpSpPr/>
          <p:nvPr/>
        </p:nvGrpSpPr>
        <p:grpSpPr>
          <a:xfrm rot="0">
            <a:off x="548640" y="1728216"/>
            <a:ext cx="8229600" cy="411480"/>
            <a:chOff x="0" y="0"/>
            <a:chExt cx="10972800" cy="54864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972800" cy="548640"/>
            </a:xfrm>
            <a:custGeom>
              <a:avLst/>
              <a:gdLst/>
              <a:ahLst/>
              <a:cxnLst/>
              <a:rect r="r" b="b" t="t" l="l"/>
              <a:pathLst>
                <a:path h="548640" w="10972800">
                  <a:moveTo>
                    <a:pt x="0" y="0"/>
                  </a:moveTo>
                  <a:lnTo>
                    <a:pt x="10972800" y="0"/>
                  </a:lnTo>
                  <a:lnTo>
                    <a:pt x="1097280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39700" r="0" b="-339700"/>
              </a:stretch>
            </a:blip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28575"/>
              <a:ext cx="10972800" cy="5772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80"/>
                </a:lnSpc>
              </a:pPr>
              <a:r>
                <a:rPr lang="en-US" sz="1650" b="true">
                  <a:solidFill>
                    <a:srgbClr val="0D4A4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Essential Knowledge &amp; MCQ Targets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548640" y="2194560"/>
            <a:ext cx="8366760" cy="480060"/>
            <a:chOff x="0" y="0"/>
            <a:chExt cx="11155680" cy="64008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1155680" cy="640080"/>
            </a:xfrm>
            <a:custGeom>
              <a:avLst/>
              <a:gdLst/>
              <a:ahLst/>
              <a:cxnLst/>
              <a:rect r="r" b="b" t="t" l="l"/>
              <a:pathLst>
                <a:path h="640080" w="11155680">
                  <a:moveTo>
                    <a:pt x="0" y="0"/>
                  </a:moveTo>
                  <a:lnTo>
                    <a:pt x="11155680" y="0"/>
                  </a:lnTo>
                  <a:lnTo>
                    <a:pt x="11155680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89596" r="0" b="-289596"/>
              </a:stretch>
            </a:blip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11155680" cy="67818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0D4A4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n (mol) = m (g) ÷ Mr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548640" y="2715768"/>
            <a:ext cx="8366760" cy="480060"/>
            <a:chOff x="0" y="0"/>
            <a:chExt cx="11155680" cy="64008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1155680" cy="640080"/>
            </a:xfrm>
            <a:custGeom>
              <a:avLst/>
              <a:gdLst/>
              <a:ahLst/>
              <a:cxnLst/>
              <a:rect r="r" b="b" t="t" l="l"/>
              <a:pathLst>
                <a:path h="640080" w="11155680">
                  <a:moveTo>
                    <a:pt x="0" y="0"/>
                  </a:moveTo>
                  <a:lnTo>
                    <a:pt x="11155680" y="0"/>
                  </a:lnTo>
                  <a:lnTo>
                    <a:pt x="11155680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89596" r="0" b="-289596"/>
              </a:stretch>
            </a:blip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11155680" cy="67818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0D4A4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n = c (mol dm⁻³) × V (dm³)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548640" y="3236976"/>
            <a:ext cx="8366760" cy="480060"/>
            <a:chOff x="0" y="0"/>
            <a:chExt cx="11155680" cy="64008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1155680" cy="640080"/>
            </a:xfrm>
            <a:custGeom>
              <a:avLst/>
              <a:gdLst/>
              <a:ahLst/>
              <a:cxnLst/>
              <a:rect r="r" b="b" t="t" l="l"/>
              <a:pathLst>
                <a:path h="640080" w="11155680">
                  <a:moveTo>
                    <a:pt x="0" y="0"/>
                  </a:moveTo>
                  <a:lnTo>
                    <a:pt x="11155680" y="0"/>
                  </a:lnTo>
                  <a:lnTo>
                    <a:pt x="11155680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89596" r="0" b="-289596"/>
              </a:stretch>
            </a:blip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38100"/>
              <a:ext cx="11155680" cy="67818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0D4A4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n = V (dm³) ÷ 24.0 at r.t.p.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548640" y="3758184"/>
            <a:ext cx="8366760" cy="480060"/>
            <a:chOff x="0" y="0"/>
            <a:chExt cx="11155680" cy="64008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1155680" cy="640080"/>
            </a:xfrm>
            <a:custGeom>
              <a:avLst/>
              <a:gdLst/>
              <a:ahLst/>
              <a:cxnLst/>
              <a:rect r="r" b="b" t="t" l="l"/>
              <a:pathLst>
                <a:path h="640080" w="11155680">
                  <a:moveTo>
                    <a:pt x="0" y="0"/>
                  </a:moveTo>
                  <a:lnTo>
                    <a:pt x="11155680" y="0"/>
                  </a:lnTo>
                  <a:lnTo>
                    <a:pt x="11155680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89596" r="0" b="-289596"/>
              </a:stretch>
            </a:blip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38100"/>
              <a:ext cx="11155680" cy="67818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0D4A4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Empirical formula: simplest whole-number ratio of atoms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548640" y="4279392"/>
            <a:ext cx="8366760" cy="480060"/>
            <a:chOff x="0" y="0"/>
            <a:chExt cx="11155680" cy="64008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1155680" cy="640080"/>
            </a:xfrm>
            <a:custGeom>
              <a:avLst/>
              <a:gdLst/>
              <a:ahLst/>
              <a:cxnLst/>
              <a:rect r="r" b="b" t="t" l="l"/>
              <a:pathLst>
                <a:path h="640080" w="11155680">
                  <a:moveTo>
                    <a:pt x="0" y="0"/>
                  </a:moveTo>
                  <a:lnTo>
                    <a:pt x="11155680" y="0"/>
                  </a:lnTo>
                  <a:lnTo>
                    <a:pt x="11155680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89596" r="0" b="-289596"/>
              </a:stretch>
            </a:blip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38100"/>
              <a:ext cx="11155680" cy="67818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0D4A4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Molecular formula = n × empirical formula (n = Mr ÷ EF mass)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548640" y="4800600"/>
            <a:ext cx="8366760" cy="480060"/>
            <a:chOff x="0" y="0"/>
            <a:chExt cx="11155680" cy="640080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11155680" cy="640080"/>
            </a:xfrm>
            <a:custGeom>
              <a:avLst/>
              <a:gdLst/>
              <a:ahLst/>
              <a:cxnLst/>
              <a:rect r="r" b="b" t="t" l="l"/>
              <a:pathLst>
                <a:path h="640080" w="11155680">
                  <a:moveTo>
                    <a:pt x="0" y="0"/>
                  </a:moveTo>
                  <a:lnTo>
                    <a:pt x="11155680" y="0"/>
                  </a:lnTo>
                  <a:lnTo>
                    <a:pt x="11155680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89596" r="0" b="-289596"/>
              </a:stretch>
            </a:blip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38100"/>
              <a:ext cx="11155680" cy="67818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0D4A4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% yield = (actual yield / theoretical yield) × 100</a:t>
              </a: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548640" y="5321808"/>
            <a:ext cx="8366760" cy="480060"/>
            <a:chOff x="0" y="0"/>
            <a:chExt cx="11155680" cy="64008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11155680" cy="640080"/>
            </a:xfrm>
            <a:custGeom>
              <a:avLst/>
              <a:gdLst/>
              <a:ahLst/>
              <a:cxnLst/>
              <a:rect r="r" b="b" t="t" l="l"/>
              <a:pathLst>
                <a:path h="640080" w="11155680">
                  <a:moveTo>
                    <a:pt x="0" y="0"/>
                  </a:moveTo>
                  <a:lnTo>
                    <a:pt x="11155680" y="0"/>
                  </a:lnTo>
                  <a:lnTo>
                    <a:pt x="11155680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89596" r="0" b="-289596"/>
              </a:stretch>
            </a:blip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38100"/>
              <a:ext cx="11155680" cy="67818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0D4A4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Atom economy = (Mr desired product / sum of Mr all products) × 100</a:t>
              </a: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548640" y="5843016"/>
            <a:ext cx="8366760" cy="480060"/>
            <a:chOff x="0" y="0"/>
            <a:chExt cx="11155680" cy="640080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11155680" cy="640080"/>
            </a:xfrm>
            <a:custGeom>
              <a:avLst/>
              <a:gdLst/>
              <a:ahLst/>
              <a:cxnLst/>
              <a:rect r="r" b="b" t="t" l="l"/>
              <a:pathLst>
                <a:path h="640080" w="11155680">
                  <a:moveTo>
                    <a:pt x="0" y="0"/>
                  </a:moveTo>
                  <a:lnTo>
                    <a:pt x="11155680" y="0"/>
                  </a:lnTo>
                  <a:lnTo>
                    <a:pt x="11155680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89596" r="0" b="-289596"/>
              </a:stretch>
            </a:blipFill>
          </p:spPr>
        </p:sp>
        <p:sp>
          <p:nvSpPr>
            <p:cNvPr name="TextBox 43" id="43"/>
            <p:cNvSpPr txBox="true"/>
            <p:nvPr/>
          </p:nvSpPr>
          <p:spPr>
            <a:xfrm>
              <a:off x="0" y="-38100"/>
              <a:ext cx="11155680" cy="67818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0D4A4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Limiting reagent: n ÷ stoichiometric coefficient → smaller value = limiting</a:t>
              </a:r>
            </a:p>
          </p:txBody>
        </p:sp>
      </p:grpSp>
      <p:grpSp>
        <p:nvGrpSpPr>
          <p:cNvPr name="Group 44" id="44"/>
          <p:cNvGrpSpPr/>
          <p:nvPr/>
        </p:nvGrpSpPr>
        <p:grpSpPr>
          <a:xfrm rot="0">
            <a:off x="9317355" y="1663827"/>
            <a:ext cx="8591550" cy="4819650"/>
            <a:chOff x="0" y="0"/>
            <a:chExt cx="11455400" cy="6426200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11455400" cy="6426200"/>
            </a:xfrm>
            <a:custGeom>
              <a:avLst/>
              <a:gdLst/>
              <a:ahLst/>
              <a:cxnLst/>
              <a:rect r="r" b="b" t="t" l="l"/>
              <a:pathLst>
                <a:path h="6426200" w="11455400">
                  <a:moveTo>
                    <a:pt x="0" y="183642"/>
                  </a:moveTo>
                  <a:cubicBezTo>
                    <a:pt x="0" y="82169"/>
                    <a:pt x="82169" y="0"/>
                    <a:pt x="183642" y="0"/>
                  </a:cubicBezTo>
                  <a:lnTo>
                    <a:pt x="11271758" y="0"/>
                  </a:lnTo>
                  <a:cubicBezTo>
                    <a:pt x="11373231" y="0"/>
                    <a:pt x="11455400" y="82169"/>
                    <a:pt x="11455400" y="183642"/>
                  </a:cubicBezTo>
                  <a:lnTo>
                    <a:pt x="11455400" y="6242558"/>
                  </a:lnTo>
                  <a:cubicBezTo>
                    <a:pt x="11455400" y="6343904"/>
                    <a:pt x="11373231" y="6426200"/>
                    <a:pt x="11271758" y="6426200"/>
                  </a:cubicBezTo>
                  <a:lnTo>
                    <a:pt x="183642" y="6426200"/>
                  </a:lnTo>
                  <a:cubicBezTo>
                    <a:pt x="82169" y="6426200"/>
                    <a:pt x="0" y="6344031"/>
                    <a:pt x="0" y="6242558"/>
                  </a:cubicBezTo>
                  <a:close/>
                </a:path>
              </a:pathLst>
            </a:custGeom>
            <a:solidFill>
              <a:srgbClr val="FBEAEA"/>
            </a:solidFill>
            <a:ln w="19050" cap="sq">
              <a:solidFill>
                <a:srgbClr val="8B1A1A"/>
              </a:solidFill>
              <a:prstDash val="solid"/>
              <a:miter/>
            </a:ln>
          </p:spPr>
        </p:sp>
      </p:grpSp>
      <p:grpSp>
        <p:nvGrpSpPr>
          <p:cNvPr name="Group 46" id="46"/>
          <p:cNvGrpSpPr/>
          <p:nvPr/>
        </p:nvGrpSpPr>
        <p:grpSpPr>
          <a:xfrm rot="0">
            <a:off x="9532620" y="1728216"/>
            <a:ext cx="8092440" cy="411480"/>
            <a:chOff x="0" y="0"/>
            <a:chExt cx="10789920" cy="548640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10789920" cy="548640"/>
            </a:xfrm>
            <a:custGeom>
              <a:avLst/>
              <a:gdLst/>
              <a:ahLst/>
              <a:cxnLst/>
              <a:rect r="r" b="b" t="t" l="l"/>
              <a:pathLst>
                <a:path h="548640" w="10789920">
                  <a:moveTo>
                    <a:pt x="0" y="0"/>
                  </a:moveTo>
                  <a:lnTo>
                    <a:pt x="10789920" y="0"/>
                  </a:lnTo>
                  <a:lnTo>
                    <a:pt x="1078992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33205" r="0" b="-333205"/>
              </a:stretch>
            </a:blipFill>
          </p:spPr>
        </p:sp>
        <p:sp>
          <p:nvSpPr>
            <p:cNvPr name="TextBox 48" id="48"/>
            <p:cNvSpPr txBox="true"/>
            <p:nvPr/>
          </p:nvSpPr>
          <p:spPr>
            <a:xfrm>
              <a:off x="0" y="-28575"/>
              <a:ext cx="10789920" cy="5772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80"/>
                </a:lnSpc>
              </a:pPr>
              <a:r>
                <a:rPr lang="en-US" sz="1650" b="true">
                  <a:solidFill>
                    <a:srgbClr val="8B1A1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⚠  Critical Errors to AVOID</a:t>
              </a:r>
            </a:p>
          </p:txBody>
        </p:sp>
      </p:grpSp>
      <p:grpSp>
        <p:nvGrpSpPr>
          <p:cNvPr name="Group 49" id="49"/>
          <p:cNvGrpSpPr/>
          <p:nvPr/>
        </p:nvGrpSpPr>
        <p:grpSpPr>
          <a:xfrm rot="0">
            <a:off x="9532620" y="2194560"/>
            <a:ext cx="8161020" cy="685800"/>
            <a:chOff x="0" y="0"/>
            <a:chExt cx="10881360" cy="914400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10881360" cy="914400"/>
            </a:xfrm>
            <a:custGeom>
              <a:avLst/>
              <a:gdLst/>
              <a:ahLst/>
              <a:cxnLst/>
              <a:rect r="r" b="b" t="t" l="l"/>
              <a:pathLst>
                <a:path h="914400" w="10881360">
                  <a:moveTo>
                    <a:pt x="0" y="0"/>
                  </a:moveTo>
                  <a:lnTo>
                    <a:pt x="10881360" y="0"/>
                  </a:lnTo>
                  <a:lnTo>
                    <a:pt x="10881360" y="914400"/>
                  </a:lnTo>
                  <a:lnTo>
                    <a:pt x="0" y="914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81871" r="0" b="-181871"/>
              </a:stretch>
            </a:blipFill>
          </p:spPr>
        </p:sp>
        <p:sp>
          <p:nvSpPr>
            <p:cNvPr name="TextBox 51" id="51"/>
            <p:cNvSpPr txBox="true"/>
            <p:nvPr/>
          </p:nvSpPr>
          <p:spPr>
            <a:xfrm>
              <a:off x="0" y="-38100"/>
              <a:ext cx="10881360" cy="95250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8B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✗  Using volume in cm³ instead of dm³ in n = c × V → factor-of-1000 error</a:t>
              </a:r>
            </a:p>
          </p:txBody>
        </p:sp>
      </p:grpSp>
      <p:grpSp>
        <p:nvGrpSpPr>
          <p:cNvPr name="Group 52" id="52"/>
          <p:cNvGrpSpPr/>
          <p:nvPr/>
        </p:nvGrpSpPr>
        <p:grpSpPr>
          <a:xfrm rot="0">
            <a:off x="9532620" y="2962656"/>
            <a:ext cx="8161020" cy="685800"/>
            <a:chOff x="0" y="0"/>
            <a:chExt cx="10881360" cy="914400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10881360" cy="914400"/>
            </a:xfrm>
            <a:custGeom>
              <a:avLst/>
              <a:gdLst/>
              <a:ahLst/>
              <a:cxnLst/>
              <a:rect r="r" b="b" t="t" l="l"/>
              <a:pathLst>
                <a:path h="914400" w="10881360">
                  <a:moveTo>
                    <a:pt x="0" y="0"/>
                  </a:moveTo>
                  <a:lnTo>
                    <a:pt x="10881360" y="0"/>
                  </a:lnTo>
                  <a:lnTo>
                    <a:pt x="10881360" y="914400"/>
                  </a:lnTo>
                  <a:lnTo>
                    <a:pt x="0" y="914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81871" r="0" b="-181871"/>
              </a:stretch>
            </a:blipFill>
          </p:spPr>
        </p:sp>
        <p:sp>
          <p:nvSpPr>
            <p:cNvPr name="TextBox 54" id="54"/>
            <p:cNvSpPr txBox="true"/>
            <p:nvPr/>
          </p:nvSpPr>
          <p:spPr>
            <a:xfrm>
              <a:off x="0" y="-38100"/>
              <a:ext cx="10881360" cy="95250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8B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✗  Wrong Avogadro constant — L = 6.022 × 10²³ mol⁻¹</a:t>
              </a:r>
            </a:p>
          </p:txBody>
        </p:sp>
      </p:grpSp>
      <p:grpSp>
        <p:nvGrpSpPr>
          <p:cNvPr name="Group 55" id="55"/>
          <p:cNvGrpSpPr/>
          <p:nvPr/>
        </p:nvGrpSpPr>
        <p:grpSpPr>
          <a:xfrm rot="0">
            <a:off x="9532620" y="3730752"/>
            <a:ext cx="8161020" cy="685800"/>
            <a:chOff x="0" y="0"/>
            <a:chExt cx="10881360" cy="914400"/>
          </a:xfrm>
        </p:grpSpPr>
        <p:sp>
          <p:nvSpPr>
            <p:cNvPr name="Freeform 56" id="56"/>
            <p:cNvSpPr/>
            <p:nvPr/>
          </p:nvSpPr>
          <p:spPr>
            <a:xfrm flipH="false" flipV="false" rot="0">
              <a:off x="0" y="0"/>
              <a:ext cx="10881360" cy="914400"/>
            </a:xfrm>
            <a:custGeom>
              <a:avLst/>
              <a:gdLst/>
              <a:ahLst/>
              <a:cxnLst/>
              <a:rect r="r" b="b" t="t" l="l"/>
              <a:pathLst>
                <a:path h="914400" w="10881360">
                  <a:moveTo>
                    <a:pt x="0" y="0"/>
                  </a:moveTo>
                  <a:lnTo>
                    <a:pt x="10881360" y="0"/>
                  </a:lnTo>
                  <a:lnTo>
                    <a:pt x="10881360" y="914400"/>
                  </a:lnTo>
                  <a:lnTo>
                    <a:pt x="0" y="914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81871" r="0" b="-181871"/>
              </a:stretch>
            </a:blipFill>
          </p:spPr>
        </p:sp>
        <p:sp>
          <p:nvSpPr>
            <p:cNvPr name="TextBox 57" id="57"/>
            <p:cNvSpPr txBox="true"/>
            <p:nvPr/>
          </p:nvSpPr>
          <p:spPr>
            <a:xfrm>
              <a:off x="0" y="-38100"/>
              <a:ext cx="10881360" cy="95250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8B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✗  Using theoretical yield of the WRONG product</a:t>
              </a:r>
            </a:p>
          </p:txBody>
        </p:sp>
      </p:grpSp>
      <p:grpSp>
        <p:nvGrpSpPr>
          <p:cNvPr name="Group 58" id="58"/>
          <p:cNvGrpSpPr/>
          <p:nvPr/>
        </p:nvGrpSpPr>
        <p:grpSpPr>
          <a:xfrm rot="0">
            <a:off x="9532620" y="4498848"/>
            <a:ext cx="8161020" cy="685800"/>
            <a:chOff x="0" y="0"/>
            <a:chExt cx="10881360" cy="914400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0" y="0"/>
              <a:ext cx="10881360" cy="914400"/>
            </a:xfrm>
            <a:custGeom>
              <a:avLst/>
              <a:gdLst/>
              <a:ahLst/>
              <a:cxnLst/>
              <a:rect r="r" b="b" t="t" l="l"/>
              <a:pathLst>
                <a:path h="914400" w="10881360">
                  <a:moveTo>
                    <a:pt x="0" y="0"/>
                  </a:moveTo>
                  <a:lnTo>
                    <a:pt x="10881360" y="0"/>
                  </a:lnTo>
                  <a:lnTo>
                    <a:pt x="10881360" y="914400"/>
                  </a:lnTo>
                  <a:lnTo>
                    <a:pt x="0" y="914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81871" r="0" b="-181871"/>
              </a:stretch>
            </a:blipFill>
          </p:spPr>
        </p:sp>
        <p:sp>
          <p:nvSpPr>
            <p:cNvPr name="TextBox 60" id="60"/>
            <p:cNvSpPr txBox="true"/>
            <p:nvPr/>
          </p:nvSpPr>
          <p:spPr>
            <a:xfrm>
              <a:off x="0" y="-38100"/>
              <a:ext cx="10881360" cy="95250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8B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✗  Confusing relative atomic mass (data sheet) with mass number (integer)</a:t>
              </a:r>
            </a:p>
          </p:txBody>
        </p:sp>
      </p:grpSp>
      <p:grpSp>
        <p:nvGrpSpPr>
          <p:cNvPr name="Group 61" id="61"/>
          <p:cNvGrpSpPr/>
          <p:nvPr/>
        </p:nvGrpSpPr>
        <p:grpSpPr>
          <a:xfrm rot="0">
            <a:off x="9532620" y="5266944"/>
            <a:ext cx="8161020" cy="685800"/>
            <a:chOff x="0" y="0"/>
            <a:chExt cx="10881360" cy="914400"/>
          </a:xfrm>
        </p:grpSpPr>
        <p:sp>
          <p:nvSpPr>
            <p:cNvPr name="Freeform 62" id="62"/>
            <p:cNvSpPr/>
            <p:nvPr/>
          </p:nvSpPr>
          <p:spPr>
            <a:xfrm flipH="false" flipV="false" rot="0">
              <a:off x="0" y="0"/>
              <a:ext cx="10881360" cy="914400"/>
            </a:xfrm>
            <a:custGeom>
              <a:avLst/>
              <a:gdLst/>
              <a:ahLst/>
              <a:cxnLst/>
              <a:rect r="r" b="b" t="t" l="l"/>
              <a:pathLst>
                <a:path h="914400" w="10881360">
                  <a:moveTo>
                    <a:pt x="0" y="0"/>
                  </a:moveTo>
                  <a:lnTo>
                    <a:pt x="10881360" y="0"/>
                  </a:lnTo>
                  <a:lnTo>
                    <a:pt x="10881360" y="914400"/>
                  </a:lnTo>
                  <a:lnTo>
                    <a:pt x="0" y="914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81871" r="0" b="-181871"/>
              </a:stretch>
            </a:blipFill>
          </p:spPr>
        </p:sp>
        <p:sp>
          <p:nvSpPr>
            <p:cNvPr name="TextBox 63" id="63"/>
            <p:cNvSpPr txBox="true"/>
            <p:nvPr/>
          </p:nvSpPr>
          <p:spPr>
            <a:xfrm>
              <a:off x="0" y="-38100"/>
              <a:ext cx="10881360" cy="95250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8B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✗  Forgetting to convert % to a decimal for degree of dissociation</a:t>
              </a:r>
            </a:p>
          </p:txBody>
        </p:sp>
      </p:grpSp>
      <p:grpSp>
        <p:nvGrpSpPr>
          <p:cNvPr name="Group 64" id="64"/>
          <p:cNvGrpSpPr/>
          <p:nvPr/>
        </p:nvGrpSpPr>
        <p:grpSpPr>
          <a:xfrm rot="0">
            <a:off x="333375" y="6642735"/>
            <a:ext cx="17575530" cy="1390650"/>
            <a:chOff x="0" y="0"/>
            <a:chExt cx="23434040" cy="1854200"/>
          </a:xfrm>
        </p:grpSpPr>
        <p:sp>
          <p:nvSpPr>
            <p:cNvPr name="Freeform 65" id="65"/>
            <p:cNvSpPr/>
            <p:nvPr/>
          </p:nvSpPr>
          <p:spPr>
            <a:xfrm flipH="false" flipV="false" rot="0">
              <a:off x="0" y="0"/>
              <a:ext cx="23434039" cy="1854200"/>
            </a:xfrm>
            <a:custGeom>
              <a:avLst/>
              <a:gdLst/>
              <a:ahLst/>
              <a:cxnLst/>
              <a:rect r="r" b="b" t="t" l="l"/>
              <a:pathLst>
                <a:path h="1854200" w="23434039">
                  <a:moveTo>
                    <a:pt x="0" y="185420"/>
                  </a:moveTo>
                  <a:cubicBezTo>
                    <a:pt x="0" y="83058"/>
                    <a:pt x="83058" y="0"/>
                    <a:pt x="185420" y="0"/>
                  </a:cubicBezTo>
                  <a:lnTo>
                    <a:pt x="23248620" y="0"/>
                  </a:lnTo>
                  <a:cubicBezTo>
                    <a:pt x="23350982" y="0"/>
                    <a:pt x="23434039" y="83058"/>
                    <a:pt x="23434039" y="185420"/>
                  </a:cubicBezTo>
                  <a:lnTo>
                    <a:pt x="23434039" y="1668780"/>
                  </a:lnTo>
                  <a:cubicBezTo>
                    <a:pt x="23434039" y="1771142"/>
                    <a:pt x="23350982" y="1854200"/>
                    <a:pt x="23248620" y="1854200"/>
                  </a:cubicBezTo>
                  <a:lnTo>
                    <a:pt x="185420" y="1854200"/>
                  </a:lnTo>
                  <a:cubicBezTo>
                    <a:pt x="83058" y="1854200"/>
                    <a:pt x="0" y="1771142"/>
                    <a:pt x="0" y="1668780"/>
                  </a:cubicBezTo>
                  <a:close/>
                </a:path>
              </a:pathLst>
            </a:custGeom>
            <a:solidFill>
              <a:srgbClr val="E8F5ED"/>
            </a:solidFill>
            <a:ln w="19050" cap="sq">
              <a:solidFill>
                <a:srgbClr val="155E2F"/>
              </a:solidFill>
              <a:prstDash val="solid"/>
              <a:miter/>
            </a:ln>
          </p:spPr>
        </p:sp>
      </p:grpSp>
      <p:grpSp>
        <p:nvGrpSpPr>
          <p:cNvPr name="Group 66" id="66"/>
          <p:cNvGrpSpPr/>
          <p:nvPr/>
        </p:nvGrpSpPr>
        <p:grpSpPr>
          <a:xfrm rot="0">
            <a:off x="548640" y="6720840"/>
            <a:ext cx="17007840" cy="384048"/>
            <a:chOff x="0" y="0"/>
            <a:chExt cx="22677120" cy="512064"/>
          </a:xfrm>
        </p:grpSpPr>
        <p:sp>
          <p:nvSpPr>
            <p:cNvPr name="Freeform 67" id="67"/>
            <p:cNvSpPr/>
            <p:nvPr/>
          </p:nvSpPr>
          <p:spPr>
            <a:xfrm flipH="false" flipV="false" rot="0">
              <a:off x="0" y="0"/>
              <a:ext cx="22677120" cy="512064"/>
            </a:xfrm>
            <a:custGeom>
              <a:avLst/>
              <a:gdLst/>
              <a:ahLst/>
              <a:cxnLst/>
              <a:rect r="r" b="b" t="t" l="l"/>
              <a:pathLst>
                <a:path h="512064" w="22677120">
                  <a:moveTo>
                    <a:pt x="0" y="0"/>
                  </a:moveTo>
                  <a:lnTo>
                    <a:pt x="22677120" y="0"/>
                  </a:lnTo>
                  <a:lnTo>
                    <a:pt x="22677120" y="512064"/>
                  </a:lnTo>
                  <a:lnTo>
                    <a:pt x="0" y="51206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812908" r="0" b="-812908"/>
              </a:stretch>
            </a:blipFill>
          </p:spPr>
        </p:sp>
        <p:sp>
          <p:nvSpPr>
            <p:cNvPr name="TextBox 68" id="68"/>
            <p:cNvSpPr txBox="true"/>
            <p:nvPr/>
          </p:nvSpPr>
          <p:spPr>
            <a:xfrm>
              <a:off x="0" y="-28575"/>
              <a:ext cx="22677120" cy="54063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80"/>
                </a:lnSpc>
              </a:pPr>
              <a:r>
                <a:rPr lang="en-US" sz="1650" b="true">
                  <a:solidFill>
                    <a:srgbClr val="155E2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✅  Examiner Tips</a:t>
              </a:r>
            </a:p>
          </p:txBody>
        </p:sp>
      </p:grpSp>
      <p:grpSp>
        <p:nvGrpSpPr>
          <p:cNvPr name="Group 69" id="69"/>
          <p:cNvGrpSpPr/>
          <p:nvPr/>
        </p:nvGrpSpPr>
        <p:grpSpPr>
          <a:xfrm rot="0">
            <a:off x="548640" y="7132320"/>
            <a:ext cx="17007840" cy="795528"/>
            <a:chOff x="0" y="0"/>
            <a:chExt cx="22677120" cy="1060704"/>
          </a:xfrm>
        </p:grpSpPr>
        <p:sp>
          <p:nvSpPr>
            <p:cNvPr name="Freeform 70" id="70"/>
            <p:cNvSpPr/>
            <p:nvPr/>
          </p:nvSpPr>
          <p:spPr>
            <a:xfrm flipH="false" flipV="false" rot="0">
              <a:off x="0" y="0"/>
              <a:ext cx="22677120" cy="1060704"/>
            </a:xfrm>
            <a:custGeom>
              <a:avLst/>
              <a:gdLst/>
              <a:ahLst/>
              <a:cxnLst/>
              <a:rect r="r" b="b" t="t" l="l"/>
              <a:pathLst>
                <a:path h="1060704" w="22677120">
                  <a:moveTo>
                    <a:pt x="0" y="0"/>
                  </a:moveTo>
                  <a:lnTo>
                    <a:pt x="22677120" y="0"/>
                  </a:lnTo>
                  <a:lnTo>
                    <a:pt x="22677120" y="1060704"/>
                  </a:lnTo>
                  <a:lnTo>
                    <a:pt x="0" y="106070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66576" r="0" b="-366576"/>
              </a:stretch>
            </a:blipFill>
          </p:spPr>
        </p:sp>
        <p:sp>
          <p:nvSpPr>
            <p:cNvPr name="TextBox 71" id="71"/>
            <p:cNvSpPr txBox="true"/>
            <p:nvPr/>
          </p:nvSpPr>
          <p:spPr>
            <a:xfrm>
              <a:off x="0" y="-38100"/>
              <a:ext cx="22677120" cy="109880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155E2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For stoichiometry MCQs: write the balanced equation first (even in the margin), then set up the mole ratio.  Vm = 24.0 dm³ mol⁻¹ at r.t.p.  |  For empirical formula: assume 100 g → convert % to g → divide by Ar → find ratio.</a:t>
              </a:r>
            </a:p>
          </p:txBody>
        </p:sp>
      </p:grpSp>
      <p:grpSp>
        <p:nvGrpSpPr>
          <p:cNvPr name="Group 72" id="72"/>
          <p:cNvGrpSpPr/>
          <p:nvPr/>
        </p:nvGrpSpPr>
        <p:grpSpPr>
          <a:xfrm rot="0">
            <a:off x="333375" y="8151495"/>
            <a:ext cx="17575530" cy="1390650"/>
            <a:chOff x="0" y="0"/>
            <a:chExt cx="23434040" cy="1854200"/>
          </a:xfrm>
        </p:grpSpPr>
        <p:sp>
          <p:nvSpPr>
            <p:cNvPr name="Freeform 73" id="73"/>
            <p:cNvSpPr/>
            <p:nvPr/>
          </p:nvSpPr>
          <p:spPr>
            <a:xfrm flipH="false" flipV="false" rot="0">
              <a:off x="0" y="0"/>
              <a:ext cx="23434039" cy="1854200"/>
            </a:xfrm>
            <a:custGeom>
              <a:avLst/>
              <a:gdLst/>
              <a:ahLst/>
              <a:cxnLst/>
              <a:rect r="r" b="b" t="t" l="l"/>
              <a:pathLst>
                <a:path h="1854200" w="23434039">
                  <a:moveTo>
                    <a:pt x="0" y="185420"/>
                  </a:moveTo>
                  <a:cubicBezTo>
                    <a:pt x="0" y="83058"/>
                    <a:pt x="83058" y="0"/>
                    <a:pt x="185420" y="0"/>
                  </a:cubicBezTo>
                  <a:lnTo>
                    <a:pt x="23248620" y="0"/>
                  </a:lnTo>
                  <a:cubicBezTo>
                    <a:pt x="23350982" y="0"/>
                    <a:pt x="23434039" y="83058"/>
                    <a:pt x="23434039" y="185420"/>
                  </a:cubicBezTo>
                  <a:lnTo>
                    <a:pt x="23434039" y="1668780"/>
                  </a:lnTo>
                  <a:cubicBezTo>
                    <a:pt x="23434039" y="1771142"/>
                    <a:pt x="23350982" y="1854200"/>
                    <a:pt x="23248620" y="1854200"/>
                  </a:cubicBezTo>
                  <a:lnTo>
                    <a:pt x="185420" y="1854200"/>
                  </a:lnTo>
                  <a:cubicBezTo>
                    <a:pt x="83058" y="1854200"/>
                    <a:pt x="0" y="1771142"/>
                    <a:pt x="0" y="1668780"/>
                  </a:cubicBezTo>
                  <a:close/>
                </a:path>
              </a:pathLst>
            </a:custGeom>
            <a:solidFill>
              <a:srgbClr val="FFF8DC"/>
            </a:solidFill>
            <a:ln w="19050" cap="sq">
              <a:solidFill>
                <a:srgbClr val="B8860B"/>
              </a:solidFill>
              <a:prstDash val="solid"/>
              <a:miter/>
            </a:ln>
          </p:spPr>
        </p:sp>
      </p:grpSp>
      <p:grpSp>
        <p:nvGrpSpPr>
          <p:cNvPr name="Group 74" id="74"/>
          <p:cNvGrpSpPr/>
          <p:nvPr/>
        </p:nvGrpSpPr>
        <p:grpSpPr>
          <a:xfrm rot="0">
            <a:off x="548640" y="8202168"/>
            <a:ext cx="17007840" cy="1303020"/>
            <a:chOff x="0" y="0"/>
            <a:chExt cx="22677120" cy="1737360"/>
          </a:xfrm>
        </p:grpSpPr>
        <p:sp>
          <p:nvSpPr>
            <p:cNvPr name="Freeform 75" id="75"/>
            <p:cNvSpPr/>
            <p:nvPr/>
          </p:nvSpPr>
          <p:spPr>
            <a:xfrm flipH="false" flipV="false" rot="0">
              <a:off x="0" y="0"/>
              <a:ext cx="22677120" cy="1737360"/>
            </a:xfrm>
            <a:custGeom>
              <a:avLst/>
              <a:gdLst/>
              <a:ahLst/>
              <a:cxnLst/>
              <a:rect r="r" b="b" t="t" l="l"/>
              <a:pathLst>
                <a:path h="1737360" w="22677120">
                  <a:moveTo>
                    <a:pt x="0" y="0"/>
                  </a:moveTo>
                  <a:lnTo>
                    <a:pt x="22677120" y="0"/>
                  </a:lnTo>
                  <a:lnTo>
                    <a:pt x="22677120" y="1737360"/>
                  </a:lnTo>
                  <a:lnTo>
                    <a:pt x="0" y="173736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04331" r="0" b="-204331"/>
              </a:stretch>
            </a:blipFill>
          </p:spPr>
        </p:sp>
        <p:sp>
          <p:nvSpPr>
            <p:cNvPr name="TextBox 76" id="76"/>
            <p:cNvSpPr txBox="true"/>
            <p:nvPr/>
          </p:nvSpPr>
          <p:spPr>
            <a:xfrm>
              <a:off x="0" y="-28575"/>
              <a:ext cx="22677120" cy="176593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980"/>
                </a:lnSpc>
              </a:pPr>
              <a:r>
                <a:rPr lang="en-US" sz="1650" b="true">
                  <a:solidFill>
                    <a:srgbClr val="B8860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🔑  KEY FORMULAS: n = m/Mr  |  n = cV (V in dm³)  |  n = V/24.0 (dm³ at r.t.p.)  |  1 dm³ = 1000 cm³  |  % yield = actual/theoretical × 100  |  AE = Mr desired/sum Mr products × 100</a:t>
              </a:r>
            </a:p>
          </p:txBody>
        </p:sp>
      </p:grpSp>
      <p:sp>
        <p:nvSpPr>
          <p:cNvPr name="Freeform 77" id="77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2888" r="0" b="-12888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42280" cy="987552"/>
            <a:chOff x="0" y="0"/>
            <a:chExt cx="24323040" cy="13167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23039" cy="1316736"/>
            </a:xfrm>
            <a:custGeom>
              <a:avLst/>
              <a:gdLst/>
              <a:ahLst/>
              <a:cxnLst/>
              <a:rect r="r" b="b" t="t" l="l"/>
              <a:pathLst>
                <a:path h="1316736" w="24323039">
                  <a:moveTo>
                    <a:pt x="0" y="0"/>
                  </a:moveTo>
                  <a:lnTo>
                    <a:pt x="24323039" y="0"/>
                  </a:lnTo>
                  <a:lnTo>
                    <a:pt x="24323039" y="1316736"/>
                  </a:lnTo>
                  <a:lnTo>
                    <a:pt x="0" y="1316736"/>
                  </a:lnTo>
                  <a:close/>
                </a:path>
              </a:pathLst>
            </a:custGeom>
            <a:solidFill>
              <a:srgbClr val="0D4A4E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411480" y="0"/>
            <a:ext cx="13716000" cy="987552"/>
            <a:chOff x="0" y="0"/>
            <a:chExt cx="18288000" cy="131673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288000" cy="1316736"/>
            </a:xfrm>
            <a:custGeom>
              <a:avLst/>
              <a:gdLst/>
              <a:ahLst/>
              <a:cxnLst/>
              <a:rect r="r" b="b" t="t" l="l"/>
              <a:pathLst>
                <a:path h="1316736" w="18288000">
                  <a:moveTo>
                    <a:pt x="0" y="0"/>
                  </a:moveTo>
                  <a:lnTo>
                    <a:pt x="18288000" y="0"/>
                  </a:lnTo>
                  <a:lnTo>
                    <a:pt x="18288000" y="1316736"/>
                  </a:lnTo>
                  <a:lnTo>
                    <a:pt x="0" y="131673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20625" r="0" b="-220625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18288000" cy="137388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240"/>
                </a:lnSpc>
              </a:pPr>
              <a:r>
                <a:rPr lang="en-US" sz="27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Topic 3: Chemical Bonding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4401800" y="164592"/>
            <a:ext cx="3429000" cy="658368"/>
            <a:chOff x="0" y="0"/>
            <a:chExt cx="4572000" cy="87782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572000" cy="877824"/>
            </a:xfrm>
            <a:custGeom>
              <a:avLst/>
              <a:gdLst/>
              <a:ahLst/>
              <a:cxnLst/>
              <a:rect r="r" b="b" t="t" l="l"/>
              <a:pathLst>
                <a:path h="877824" w="4572000">
                  <a:moveTo>
                    <a:pt x="0" y="182880"/>
                  </a:moveTo>
                  <a:cubicBezTo>
                    <a:pt x="0" y="81915"/>
                    <a:pt x="81915" y="0"/>
                    <a:pt x="182880" y="0"/>
                  </a:cubicBezTo>
                  <a:lnTo>
                    <a:pt x="4389120" y="0"/>
                  </a:lnTo>
                  <a:cubicBezTo>
                    <a:pt x="4490085" y="0"/>
                    <a:pt x="4572000" y="81915"/>
                    <a:pt x="4572000" y="182880"/>
                  </a:cubicBezTo>
                  <a:lnTo>
                    <a:pt x="4572000" y="694944"/>
                  </a:lnTo>
                  <a:cubicBezTo>
                    <a:pt x="4572000" y="795909"/>
                    <a:pt x="4490085" y="877824"/>
                    <a:pt x="4389120" y="877824"/>
                  </a:cubicBezTo>
                  <a:lnTo>
                    <a:pt x="182880" y="877824"/>
                  </a:lnTo>
                  <a:cubicBezTo>
                    <a:pt x="81915" y="877824"/>
                    <a:pt x="0" y="795909"/>
                    <a:pt x="0" y="694944"/>
                  </a:cubicBezTo>
                  <a:close/>
                </a:path>
              </a:pathLst>
            </a:custGeom>
            <a:solidFill>
              <a:srgbClr val="FF6B6B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14401800" y="164592"/>
            <a:ext cx="3429000" cy="658368"/>
            <a:chOff x="0" y="0"/>
            <a:chExt cx="4572000" cy="87782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572000" cy="877824"/>
            </a:xfrm>
            <a:custGeom>
              <a:avLst/>
              <a:gdLst/>
              <a:ahLst/>
              <a:cxnLst/>
              <a:rect r="r" b="b" t="t" l="l"/>
              <a:pathLst>
                <a:path h="877824" w="4572000">
                  <a:moveTo>
                    <a:pt x="0" y="0"/>
                  </a:moveTo>
                  <a:lnTo>
                    <a:pt x="4572000" y="0"/>
                  </a:lnTo>
                  <a:lnTo>
                    <a:pt x="4572000" y="877824"/>
                  </a:lnTo>
                  <a:lnTo>
                    <a:pt x="0" y="87782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51484" r="0" b="-51484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28575"/>
              <a:ext cx="4572000" cy="90639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980"/>
                </a:lnSpc>
              </a:pPr>
              <a:r>
                <a:rPr lang="en-US" sz="1650" b="true">
                  <a:solidFill>
                    <a:srgbClr val="1A1A1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★ CRITICAL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411480" y="1207008"/>
            <a:ext cx="17419320" cy="384048"/>
            <a:chOff x="0" y="0"/>
            <a:chExt cx="23225760" cy="51206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3225761" cy="512064"/>
            </a:xfrm>
            <a:custGeom>
              <a:avLst/>
              <a:gdLst/>
              <a:ahLst/>
              <a:cxnLst/>
              <a:rect r="r" b="b" t="t" l="l"/>
              <a:pathLst>
                <a:path h="512064" w="23225761">
                  <a:moveTo>
                    <a:pt x="0" y="0"/>
                  </a:moveTo>
                  <a:lnTo>
                    <a:pt x="23225761" y="0"/>
                  </a:lnTo>
                  <a:lnTo>
                    <a:pt x="23225761" y="512064"/>
                  </a:lnTo>
                  <a:lnTo>
                    <a:pt x="0" y="51206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833785" r="0" b="-833785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23225760" cy="55016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 b="true">
                  <a:solidFill>
                    <a:srgbClr val="8B1A1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★★★★★ CRITICAL  |  Avg ~5–6 MCQs per paper  |  AO1 recall + AO2 application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342900" y="1673352"/>
            <a:ext cx="10698480" cy="384048"/>
            <a:chOff x="0" y="0"/>
            <a:chExt cx="14264640" cy="512064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4264639" cy="512064"/>
            </a:xfrm>
            <a:custGeom>
              <a:avLst/>
              <a:gdLst/>
              <a:ahLst/>
              <a:cxnLst/>
              <a:rect r="r" b="b" t="t" l="l"/>
              <a:pathLst>
                <a:path h="512064" w="14264639">
                  <a:moveTo>
                    <a:pt x="0" y="0"/>
                  </a:moveTo>
                  <a:lnTo>
                    <a:pt x="14264639" y="0"/>
                  </a:lnTo>
                  <a:lnTo>
                    <a:pt x="14264639" y="512064"/>
                  </a:lnTo>
                  <a:lnTo>
                    <a:pt x="0" y="51206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492797" r="0" b="-492797"/>
              </a:stretch>
            </a:blip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28575"/>
              <a:ext cx="14264640" cy="54063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80"/>
                </a:lnSpc>
              </a:pPr>
              <a:r>
                <a:rPr lang="en-US" sz="1650" b="true">
                  <a:solidFill>
                    <a:srgbClr val="0D4A4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VSEPR Shapes — Memorise All 7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1658600" y="1673352"/>
            <a:ext cx="6309360" cy="384048"/>
            <a:chOff x="0" y="0"/>
            <a:chExt cx="8412480" cy="512064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412480" cy="512064"/>
            </a:xfrm>
            <a:custGeom>
              <a:avLst/>
              <a:gdLst/>
              <a:ahLst/>
              <a:cxnLst/>
              <a:rect r="r" b="b" t="t" l="l"/>
              <a:pathLst>
                <a:path h="512064" w="8412480">
                  <a:moveTo>
                    <a:pt x="0" y="0"/>
                  </a:moveTo>
                  <a:lnTo>
                    <a:pt x="8412480" y="0"/>
                  </a:lnTo>
                  <a:lnTo>
                    <a:pt x="8412480" y="512064"/>
                  </a:lnTo>
                  <a:lnTo>
                    <a:pt x="0" y="51206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70111" r="0" b="-270111"/>
              </a:stretch>
            </a:blip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28575"/>
              <a:ext cx="8412480" cy="54063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80"/>
                </a:lnSpc>
              </a:pPr>
              <a:r>
                <a:rPr lang="en-US" sz="1650" b="true">
                  <a:solidFill>
                    <a:srgbClr val="0D4A4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Bonding Types &amp; Properties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1649075" y="2116455"/>
            <a:ext cx="6259830" cy="1116330"/>
            <a:chOff x="0" y="0"/>
            <a:chExt cx="8346440" cy="148844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346439" cy="1488440"/>
            </a:xfrm>
            <a:custGeom>
              <a:avLst/>
              <a:gdLst/>
              <a:ahLst/>
              <a:cxnLst/>
              <a:rect r="r" b="b" t="t" l="l"/>
              <a:pathLst>
                <a:path h="1488440" w="8346439">
                  <a:moveTo>
                    <a:pt x="0" y="148844"/>
                  </a:moveTo>
                  <a:cubicBezTo>
                    <a:pt x="0" y="66675"/>
                    <a:pt x="66675" y="0"/>
                    <a:pt x="148844" y="0"/>
                  </a:cubicBezTo>
                  <a:lnTo>
                    <a:pt x="8197596" y="0"/>
                  </a:lnTo>
                  <a:cubicBezTo>
                    <a:pt x="8279764" y="0"/>
                    <a:pt x="8346439" y="66675"/>
                    <a:pt x="8346439" y="148844"/>
                  </a:cubicBezTo>
                  <a:lnTo>
                    <a:pt x="8346439" y="1339596"/>
                  </a:lnTo>
                  <a:cubicBezTo>
                    <a:pt x="8346439" y="1421765"/>
                    <a:pt x="8279764" y="1488440"/>
                    <a:pt x="8197596" y="1488440"/>
                  </a:cubicBezTo>
                  <a:lnTo>
                    <a:pt x="148844" y="1488440"/>
                  </a:lnTo>
                  <a:cubicBezTo>
                    <a:pt x="66675" y="1488440"/>
                    <a:pt x="0" y="1421765"/>
                    <a:pt x="0" y="1339596"/>
                  </a:cubicBezTo>
                  <a:close/>
                </a:path>
              </a:pathLst>
            </a:custGeom>
            <a:solidFill>
              <a:srgbClr val="D4ECEC"/>
            </a:solidFill>
            <a:ln w="19050" cap="sq">
              <a:solidFill>
                <a:srgbClr val="1A7A7A"/>
              </a:solidFill>
              <a:prstDash val="solid"/>
              <a:miter/>
            </a:ln>
          </p:spPr>
        </p:sp>
      </p:grpSp>
      <p:grpSp>
        <p:nvGrpSpPr>
          <p:cNvPr name="Group 23" id="23"/>
          <p:cNvGrpSpPr/>
          <p:nvPr/>
        </p:nvGrpSpPr>
        <p:grpSpPr>
          <a:xfrm rot="0">
            <a:off x="11823192" y="2194560"/>
            <a:ext cx="5897880" cy="342900"/>
            <a:chOff x="0" y="0"/>
            <a:chExt cx="7863840" cy="4572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7863840" cy="457200"/>
            </a:xfrm>
            <a:custGeom>
              <a:avLst/>
              <a:gdLst/>
              <a:ahLst/>
              <a:cxnLst/>
              <a:rect r="r" b="b" t="t" l="l"/>
              <a:pathLst>
                <a:path h="457200" w="7863840">
                  <a:moveTo>
                    <a:pt x="0" y="0"/>
                  </a:moveTo>
                  <a:lnTo>
                    <a:pt x="7863840" y="0"/>
                  </a:lnTo>
                  <a:lnTo>
                    <a:pt x="7863840" y="457200"/>
                  </a:lnTo>
                  <a:lnTo>
                    <a:pt x="0" y="4572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85142" r="0" b="-285142"/>
              </a:stretch>
            </a:blip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19050"/>
              <a:ext cx="7863840" cy="47625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89"/>
                </a:lnSpc>
              </a:pPr>
              <a:r>
                <a:rPr lang="en-US" sz="1575" b="true">
                  <a:solidFill>
                    <a:srgbClr val="0D4A4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Ionic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11823192" y="2564892"/>
            <a:ext cx="5897880" cy="480060"/>
            <a:chOff x="0" y="0"/>
            <a:chExt cx="7863840" cy="64008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7863840" cy="640080"/>
            </a:xfrm>
            <a:custGeom>
              <a:avLst/>
              <a:gdLst/>
              <a:ahLst/>
              <a:cxnLst/>
              <a:rect r="r" b="b" t="t" l="l"/>
              <a:pathLst>
                <a:path h="640080" w="7863840">
                  <a:moveTo>
                    <a:pt x="0" y="0"/>
                  </a:moveTo>
                  <a:lnTo>
                    <a:pt x="7863840" y="0"/>
                  </a:lnTo>
                  <a:lnTo>
                    <a:pt x="7863840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89387" r="0" b="-189387"/>
              </a:stretch>
            </a:blip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38100"/>
              <a:ext cx="7863840" cy="67818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709"/>
                </a:lnSpc>
              </a:pPr>
              <a:r>
                <a:rPr lang="en-US" sz="1425">
                  <a:solidFill>
                    <a:srgbClr val="444444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High m.p., brittle, conducts when MOLTEN or dissolved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11649075" y="3323463"/>
            <a:ext cx="6259830" cy="1116330"/>
            <a:chOff x="0" y="0"/>
            <a:chExt cx="8346440" cy="148844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8346439" cy="1488440"/>
            </a:xfrm>
            <a:custGeom>
              <a:avLst/>
              <a:gdLst/>
              <a:ahLst/>
              <a:cxnLst/>
              <a:rect r="r" b="b" t="t" l="l"/>
              <a:pathLst>
                <a:path h="1488440" w="8346439">
                  <a:moveTo>
                    <a:pt x="0" y="148844"/>
                  </a:moveTo>
                  <a:cubicBezTo>
                    <a:pt x="0" y="66675"/>
                    <a:pt x="66675" y="0"/>
                    <a:pt x="148844" y="0"/>
                  </a:cubicBezTo>
                  <a:lnTo>
                    <a:pt x="8197596" y="0"/>
                  </a:lnTo>
                  <a:cubicBezTo>
                    <a:pt x="8279764" y="0"/>
                    <a:pt x="8346439" y="66675"/>
                    <a:pt x="8346439" y="148844"/>
                  </a:cubicBezTo>
                  <a:lnTo>
                    <a:pt x="8346439" y="1339596"/>
                  </a:lnTo>
                  <a:cubicBezTo>
                    <a:pt x="8346439" y="1421765"/>
                    <a:pt x="8279764" y="1488440"/>
                    <a:pt x="8197596" y="1488440"/>
                  </a:cubicBezTo>
                  <a:lnTo>
                    <a:pt x="148844" y="1488440"/>
                  </a:lnTo>
                  <a:cubicBezTo>
                    <a:pt x="66675" y="1488440"/>
                    <a:pt x="0" y="1421765"/>
                    <a:pt x="0" y="1339596"/>
                  </a:cubicBezTo>
                  <a:close/>
                </a:path>
              </a:pathLst>
            </a:custGeom>
            <a:solidFill>
              <a:srgbClr val="D4ECEC"/>
            </a:solidFill>
            <a:ln w="19050" cap="sq">
              <a:solidFill>
                <a:srgbClr val="1A7A7A"/>
              </a:solidFill>
              <a:prstDash val="solid"/>
              <a:miter/>
            </a:ln>
          </p:spPr>
        </p:sp>
      </p:grpSp>
      <p:grpSp>
        <p:nvGrpSpPr>
          <p:cNvPr name="Group 31" id="31"/>
          <p:cNvGrpSpPr/>
          <p:nvPr/>
        </p:nvGrpSpPr>
        <p:grpSpPr>
          <a:xfrm rot="0">
            <a:off x="11823192" y="3401568"/>
            <a:ext cx="5897880" cy="342900"/>
            <a:chOff x="0" y="0"/>
            <a:chExt cx="7863840" cy="4572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7863840" cy="457200"/>
            </a:xfrm>
            <a:custGeom>
              <a:avLst/>
              <a:gdLst/>
              <a:ahLst/>
              <a:cxnLst/>
              <a:rect r="r" b="b" t="t" l="l"/>
              <a:pathLst>
                <a:path h="457200" w="7863840">
                  <a:moveTo>
                    <a:pt x="0" y="0"/>
                  </a:moveTo>
                  <a:lnTo>
                    <a:pt x="7863840" y="0"/>
                  </a:lnTo>
                  <a:lnTo>
                    <a:pt x="7863840" y="457200"/>
                  </a:lnTo>
                  <a:lnTo>
                    <a:pt x="0" y="4572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85142" r="0" b="-285142"/>
              </a:stretch>
            </a:blip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19050"/>
              <a:ext cx="7863840" cy="47625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89"/>
                </a:lnSpc>
              </a:pPr>
              <a:r>
                <a:rPr lang="en-US" sz="1575" b="true">
                  <a:solidFill>
                    <a:srgbClr val="0D4A4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Covalent Molecular</a:t>
              </a: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11823192" y="3771900"/>
            <a:ext cx="5897880" cy="480060"/>
            <a:chOff x="0" y="0"/>
            <a:chExt cx="7863840" cy="64008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7863840" cy="640080"/>
            </a:xfrm>
            <a:custGeom>
              <a:avLst/>
              <a:gdLst/>
              <a:ahLst/>
              <a:cxnLst/>
              <a:rect r="r" b="b" t="t" l="l"/>
              <a:pathLst>
                <a:path h="640080" w="7863840">
                  <a:moveTo>
                    <a:pt x="0" y="0"/>
                  </a:moveTo>
                  <a:lnTo>
                    <a:pt x="7863840" y="0"/>
                  </a:lnTo>
                  <a:lnTo>
                    <a:pt x="7863840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89387" r="0" b="-189387"/>
              </a:stretch>
            </a:blip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38100"/>
              <a:ext cx="7863840" cy="67818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709"/>
                </a:lnSpc>
              </a:pPr>
              <a:r>
                <a:rPr lang="en-US" sz="1425">
                  <a:solidFill>
                    <a:srgbClr val="444444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Low m.p., poor conductor</a:t>
              </a: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11649075" y="4530471"/>
            <a:ext cx="6259830" cy="1116330"/>
            <a:chOff x="0" y="0"/>
            <a:chExt cx="8346440" cy="148844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8346439" cy="1488440"/>
            </a:xfrm>
            <a:custGeom>
              <a:avLst/>
              <a:gdLst/>
              <a:ahLst/>
              <a:cxnLst/>
              <a:rect r="r" b="b" t="t" l="l"/>
              <a:pathLst>
                <a:path h="1488440" w="8346439">
                  <a:moveTo>
                    <a:pt x="0" y="148844"/>
                  </a:moveTo>
                  <a:cubicBezTo>
                    <a:pt x="0" y="66675"/>
                    <a:pt x="66675" y="0"/>
                    <a:pt x="148844" y="0"/>
                  </a:cubicBezTo>
                  <a:lnTo>
                    <a:pt x="8197596" y="0"/>
                  </a:lnTo>
                  <a:cubicBezTo>
                    <a:pt x="8279764" y="0"/>
                    <a:pt x="8346439" y="66675"/>
                    <a:pt x="8346439" y="148844"/>
                  </a:cubicBezTo>
                  <a:lnTo>
                    <a:pt x="8346439" y="1339596"/>
                  </a:lnTo>
                  <a:cubicBezTo>
                    <a:pt x="8346439" y="1421765"/>
                    <a:pt x="8279764" y="1488440"/>
                    <a:pt x="8197596" y="1488440"/>
                  </a:cubicBezTo>
                  <a:lnTo>
                    <a:pt x="148844" y="1488440"/>
                  </a:lnTo>
                  <a:cubicBezTo>
                    <a:pt x="66675" y="1488440"/>
                    <a:pt x="0" y="1421765"/>
                    <a:pt x="0" y="1339596"/>
                  </a:cubicBezTo>
                  <a:close/>
                </a:path>
              </a:pathLst>
            </a:custGeom>
            <a:solidFill>
              <a:srgbClr val="D4ECEC"/>
            </a:solidFill>
            <a:ln w="19050" cap="sq">
              <a:solidFill>
                <a:srgbClr val="1A7A7A"/>
              </a:solidFill>
              <a:prstDash val="solid"/>
              <a:miter/>
            </a:ln>
          </p:spPr>
        </p:sp>
      </p:grpSp>
      <p:grpSp>
        <p:nvGrpSpPr>
          <p:cNvPr name="Group 39" id="39"/>
          <p:cNvGrpSpPr/>
          <p:nvPr/>
        </p:nvGrpSpPr>
        <p:grpSpPr>
          <a:xfrm rot="0">
            <a:off x="11823192" y="4608576"/>
            <a:ext cx="5897880" cy="342900"/>
            <a:chOff x="0" y="0"/>
            <a:chExt cx="7863840" cy="457200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7863840" cy="457200"/>
            </a:xfrm>
            <a:custGeom>
              <a:avLst/>
              <a:gdLst/>
              <a:ahLst/>
              <a:cxnLst/>
              <a:rect r="r" b="b" t="t" l="l"/>
              <a:pathLst>
                <a:path h="457200" w="7863840">
                  <a:moveTo>
                    <a:pt x="0" y="0"/>
                  </a:moveTo>
                  <a:lnTo>
                    <a:pt x="7863840" y="0"/>
                  </a:lnTo>
                  <a:lnTo>
                    <a:pt x="7863840" y="457200"/>
                  </a:lnTo>
                  <a:lnTo>
                    <a:pt x="0" y="4572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85142" r="0" b="-285142"/>
              </a:stretch>
            </a:blipFill>
          </p:spPr>
        </p:sp>
        <p:sp>
          <p:nvSpPr>
            <p:cNvPr name="TextBox 41" id="41"/>
            <p:cNvSpPr txBox="true"/>
            <p:nvPr/>
          </p:nvSpPr>
          <p:spPr>
            <a:xfrm>
              <a:off x="0" y="-19050"/>
              <a:ext cx="7863840" cy="47625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89"/>
                </a:lnSpc>
              </a:pPr>
              <a:r>
                <a:rPr lang="en-US" sz="1575" b="true">
                  <a:solidFill>
                    <a:srgbClr val="0D4A4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Giant Covalent</a:t>
              </a: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11823192" y="4978908"/>
            <a:ext cx="5897880" cy="480060"/>
            <a:chOff x="0" y="0"/>
            <a:chExt cx="7863840" cy="640080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7863840" cy="640080"/>
            </a:xfrm>
            <a:custGeom>
              <a:avLst/>
              <a:gdLst/>
              <a:ahLst/>
              <a:cxnLst/>
              <a:rect r="r" b="b" t="t" l="l"/>
              <a:pathLst>
                <a:path h="640080" w="7863840">
                  <a:moveTo>
                    <a:pt x="0" y="0"/>
                  </a:moveTo>
                  <a:lnTo>
                    <a:pt x="7863840" y="0"/>
                  </a:lnTo>
                  <a:lnTo>
                    <a:pt x="7863840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89387" r="0" b="-189387"/>
              </a:stretch>
            </a:blipFill>
          </p:spPr>
        </p:sp>
        <p:sp>
          <p:nvSpPr>
            <p:cNvPr name="TextBox 44" id="44"/>
            <p:cNvSpPr txBox="true"/>
            <p:nvPr/>
          </p:nvSpPr>
          <p:spPr>
            <a:xfrm>
              <a:off x="0" y="-38100"/>
              <a:ext cx="7863840" cy="67818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709"/>
                </a:lnSpc>
              </a:pPr>
              <a:r>
                <a:rPr lang="en-US" sz="1425">
                  <a:solidFill>
                    <a:srgbClr val="444444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Very high m.p., poor conductor (except graphite)</a:t>
              </a:r>
            </a:p>
          </p:txBody>
        </p:sp>
      </p:grpSp>
      <p:grpSp>
        <p:nvGrpSpPr>
          <p:cNvPr name="Group 45" id="45"/>
          <p:cNvGrpSpPr/>
          <p:nvPr/>
        </p:nvGrpSpPr>
        <p:grpSpPr>
          <a:xfrm rot="0">
            <a:off x="11649075" y="5737479"/>
            <a:ext cx="6259830" cy="1116330"/>
            <a:chOff x="0" y="0"/>
            <a:chExt cx="8346440" cy="1488440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8346439" cy="1488440"/>
            </a:xfrm>
            <a:custGeom>
              <a:avLst/>
              <a:gdLst/>
              <a:ahLst/>
              <a:cxnLst/>
              <a:rect r="r" b="b" t="t" l="l"/>
              <a:pathLst>
                <a:path h="1488440" w="8346439">
                  <a:moveTo>
                    <a:pt x="0" y="148844"/>
                  </a:moveTo>
                  <a:cubicBezTo>
                    <a:pt x="0" y="66675"/>
                    <a:pt x="66675" y="0"/>
                    <a:pt x="148844" y="0"/>
                  </a:cubicBezTo>
                  <a:lnTo>
                    <a:pt x="8197596" y="0"/>
                  </a:lnTo>
                  <a:cubicBezTo>
                    <a:pt x="8279764" y="0"/>
                    <a:pt x="8346439" y="66675"/>
                    <a:pt x="8346439" y="148844"/>
                  </a:cubicBezTo>
                  <a:lnTo>
                    <a:pt x="8346439" y="1339596"/>
                  </a:lnTo>
                  <a:cubicBezTo>
                    <a:pt x="8346439" y="1421765"/>
                    <a:pt x="8279764" y="1488440"/>
                    <a:pt x="8197596" y="1488440"/>
                  </a:cubicBezTo>
                  <a:lnTo>
                    <a:pt x="148844" y="1488440"/>
                  </a:lnTo>
                  <a:cubicBezTo>
                    <a:pt x="66675" y="1488440"/>
                    <a:pt x="0" y="1421765"/>
                    <a:pt x="0" y="1339596"/>
                  </a:cubicBezTo>
                  <a:close/>
                </a:path>
              </a:pathLst>
            </a:custGeom>
            <a:solidFill>
              <a:srgbClr val="D4ECEC"/>
            </a:solidFill>
            <a:ln w="19050" cap="sq">
              <a:solidFill>
                <a:srgbClr val="1A7A7A"/>
              </a:solidFill>
              <a:prstDash val="solid"/>
              <a:miter/>
            </a:ln>
          </p:spPr>
        </p:sp>
      </p:grpSp>
      <p:grpSp>
        <p:nvGrpSpPr>
          <p:cNvPr name="Group 47" id="47"/>
          <p:cNvGrpSpPr/>
          <p:nvPr/>
        </p:nvGrpSpPr>
        <p:grpSpPr>
          <a:xfrm rot="0">
            <a:off x="11823192" y="5815584"/>
            <a:ext cx="5897880" cy="342900"/>
            <a:chOff x="0" y="0"/>
            <a:chExt cx="7863840" cy="457200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7863840" cy="457200"/>
            </a:xfrm>
            <a:custGeom>
              <a:avLst/>
              <a:gdLst/>
              <a:ahLst/>
              <a:cxnLst/>
              <a:rect r="r" b="b" t="t" l="l"/>
              <a:pathLst>
                <a:path h="457200" w="7863840">
                  <a:moveTo>
                    <a:pt x="0" y="0"/>
                  </a:moveTo>
                  <a:lnTo>
                    <a:pt x="7863840" y="0"/>
                  </a:lnTo>
                  <a:lnTo>
                    <a:pt x="7863840" y="457200"/>
                  </a:lnTo>
                  <a:lnTo>
                    <a:pt x="0" y="4572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85142" r="0" b="-285142"/>
              </a:stretch>
            </a:blipFill>
          </p:spPr>
        </p:sp>
        <p:sp>
          <p:nvSpPr>
            <p:cNvPr name="TextBox 49" id="49"/>
            <p:cNvSpPr txBox="true"/>
            <p:nvPr/>
          </p:nvSpPr>
          <p:spPr>
            <a:xfrm>
              <a:off x="0" y="-19050"/>
              <a:ext cx="7863840" cy="47625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89"/>
                </a:lnSpc>
              </a:pPr>
              <a:r>
                <a:rPr lang="en-US" sz="1575" b="true">
                  <a:solidFill>
                    <a:srgbClr val="0D4A4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Metallic</a:t>
              </a:r>
            </a:p>
          </p:txBody>
        </p:sp>
      </p:grpSp>
      <p:grpSp>
        <p:nvGrpSpPr>
          <p:cNvPr name="Group 50" id="50"/>
          <p:cNvGrpSpPr/>
          <p:nvPr/>
        </p:nvGrpSpPr>
        <p:grpSpPr>
          <a:xfrm rot="0">
            <a:off x="11823192" y="6185916"/>
            <a:ext cx="5897880" cy="480060"/>
            <a:chOff x="0" y="0"/>
            <a:chExt cx="7863840" cy="640080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0" y="0"/>
              <a:ext cx="7863840" cy="640080"/>
            </a:xfrm>
            <a:custGeom>
              <a:avLst/>
              <a:gdLst/>
              <a:ahLst/>
              <a:cxnLst/>
              <a:rect r="r" b="b" t="t" l="l"/>
              <a:pathLst>
                <a:path h="640080" w="7863840">
                  <a:moveTo>
                    <a:pt x="0" y="0"/>
                  </a:moveTo>
                  <a:lnTo>
                    <a:pt x="7863840" y="0"/>
                  </a:lnTo>
                  <a:lnTo>
                    <a:pt x="7863840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89387" r="0" b="-189387"/>
              </a:stretch>
            </a:blipFill>
          </p:spPr>
        </p:sp>
        <p:sp>
          <p:nvSpPr>
            <p:cNvPr name="TextBox 52" id="52"/>
            <p:cNvSpPr txBox="true"/>
            <p:nvPr/>
          </p:nvSpPr>
          <p:spPr>
            <a:xfrm>
              <a:off x="0" y="-38100"/>
              <a:ext cx="7863840" cy="67818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709"/>
                </a:lnSpc>
              </a:pPr>
              <a:r>
                <a:rPr lang="en-US" sz="1425">
                  <a:solidFill>
                    <a:srgbClr val="444444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Variable m.p., conducts as SOLID</a:t>
              </a:r>
            </a:p>
          </p:txBody>
        </p:sp>
      </p:grpSp>
      <p:grpSp>
        <p:nvGrpSpPr>
          <p:cNvPr name="Group 53" id="53"/>
          <p:cNvGrpSpPr/>
          <p:nvPr/>
        </p:nvGrpSpPr>
        <p:grpSpPr>
          <a:xfrm rot="0">
            <a:off x="333375" y="7191375"/>
            <a:ext cx="17575530" cy="1692402"/>
            <a:chOff x="0" y="0"/>
            <a:chExt cx="23434040" cy="2256536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0" y="0"/>
              <a:ext cx="23434041" cy="2256536"/>
            </a:xfrm>
            <a:custGeom>
              <a:avLst/>
              <a:gdLst/>
              <a:ahLst/>
              <a:cxnLst/>
              <a:rect r="r" b="b" t="t" l="l"/>
              <a:pathLst>
                <a:path h="2256536" w="23434041">
                  <a:moveTo>
                    <a:pt x="0" y="184912"/>
                  </a:moveTo>
                  <a:cubicBezTo>
                    <a:pt x="0" y="82804"/>
                    <a:pt x="82804" y="0"/>
                    <a:pt x="184912" y="0"/>
                  </a:cubicBezTo>
                  <a:lnTo>
                    <a:pt x="23249128" y="0"/>
                  </a:lnTo>
                  <a:cubicBezTo>
                    <a:pt x="23351237" y="0"/>
                    <a:pt x="23434041" y="82804"/>
                    <a:pt x="23434041" y="184912"/>
                  </a:cubicBezTo>
                  <a:lnTo>
                    <a:pt x="23434041" y="2071624"/>
                  </a:lnTo>
                  <a:cubicBezTo>
                    <a:pt x="23434041" y="2173732"/>
                    <a:pt x="23351237" y="2256536"/>
                    <a:pt x="23249128" y="2256536"/>
                  </a:cubicBezTo>
                  <a:lnTo>
                    <a:pt x="184912" y="2256536"/>
                  </a:lnTo>
                  <a:cubicBezTo>
                    <a:pt x="82804" y="2256536"/>
                    <a:pt x="0" y="2173732"/>
                    <a:pt x="0" y="2071624"/>
                  </a:cubicBezTo>
                  <a:close/>
                </a:path>
              </a:pathLst>
            </a:custGeom>
            <a:solidFill>
              <a:srgbClr val="FBEAEA"/>
            </a:solidFill>
            <a:ln w="19050" cap="sq">
              <a:solidFill>
                <a:srgbClr val="8B1A1A"/>
              </a:solidFill>
              <a:prstDash val="solid"/>
              <a:miter/>
            </a:ln>
          </p:spPr>
        </p:sp>
      </p:grpSp>
      <p:grpSp>
        <p:nvGrpSpPr>
          <p:cNvPr name="Group 55" id="55"/>
          <p:cNvGrpSpPr/>
          <p:nvPr/>
        </p:nvGrpSpPr>
        <p:grpSpPr>
          <a:xfrm rot="0">
            <a:off x="548640" y="7269480"/>
            <a:ext cx="17007840" cy="384048"/>
            <a:chOff x="0" y="0"/>
            <a:chExt cx="22677120" cy="512064"/>
          </a:xfrm>
        </p:grpSpPr>
        <p:sp>
          <p:nvSpPr>
            <p:cNvPr name="Freeform 56" id="56"/>
            <p:cNvSpPr/>
            <p:nvPr/>
          </p:nvSpPr>
          <p:spPr>
            <a:xfrm flipH="false" flipV="false" rot="0">
              <a:off x="0" y="0"/>
              <a:ext cx="22677120" cy="512064"/>
            </a:xfrm>
            <a:custGeom>
              <a:avLst/>
              <a:gdLst/>
              <a:ahLst/>
              <a:cxnLst/>
              <a:rect r="r" b="b" t="t" l="l"/>
              <a:pathLst>
                <a:path h="512064" w="22677120">
                  <a:moveTo>
                    <a:pt x="0" y="0"/>
                  </a:moveTo>
                  <a:lnTo>
                    <a:pt x="22677120" y="0"/>
                  </a:lnTo>
                  <a:lnTo>
                    <a:pt x="22677120" y="512064"/>
                  </a:lnTo>
                  <a:lnTo>
                    <a:pt x="0" y="51206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812908" r="0" b="-812908"/>
              </a:stretch>
            </a:blipFill>
          </p:spPr>
        </p:sp>
        <p:sp>
          <p:nvSpPr>
            <p:cNvPr name="TextBox 57" id="57"/>
            <p:cNvSpPr txBox="true"/>
            <p:nvPr/>
          </p:nvSpPr>
          <p:spPr>
            <a:xfrm>
              <a:off x="0" y="-28575"/>
              <a:ext cx="22677120" cy="54063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80"/>
                </a:lnSpc>
              </a:pPr>
              <a:r>
                <a:rPr lang="en-US" sz="1650" b="true">
                  <a:solidFill>
                    <a:srgbClr val="8B1A1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⚠  Common Errors</a:t>
              </a:r>
            </a:p>
          </p:txBody>
        </p:sp>
      </p:grpSp>
      <p:grpSp>
        <p:nvGrpSpPr>
          <p:cNvPr name="Group 58" id="58"/>
          <p:cNvGrpSpPr/>
          <p:nvPr/>
        </p:nvGrpSpPr>
        <p:grpSpPr>
          <a:xfrm rot="0">
            <a:off x="548640" y="7680960"/>
            <a:ext cx="17007840" cy="356616"/>
            <a:chOff x="0" y="0"/>
            <a:chExt cx="22677120" cy="475488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0" y="0"/>
              <a:ext cx="22677120" cy="475488"/>
            </a:xfrm>
            <a:custGeom>
              <a:avLst/>
              <a:gdLst/>
              <a:ahLst/>
              <a:cxnLst/>
              <a:rect r="r" b="b" t="t" l="l"/>
              <a:pathLst>
                <a:path h="475488" w="22677120">
                  <a:moveTo>
                    <a:pt x="0" y="0"/>
                  </a:moveTo>
                  <a:lnTo>
                    <a:pt x="22677120" y="0"/>
                  </a:lnTo>
                  <a:lnTo>
                    <a:pt x="22677120" y="475488"/>
                  </a:lnTo>
                  <a:lnTo>
                    <a:pt x="0" y="47548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879286" r="0" b="-879286"/>
              </a:stretch>
            </a:blipFill>
          </p:spPr>
        </p:sp>
        <p:sp>
          <p:nvSpPr>
            <p:cNvPr name="TextBox 60" id="60"/>
            <p:cNvSpPr txBox="true"/>
            <p:nvPr/>
          </p:nvSpPr>
          <p:spPr>
            <a:xfrm>
              <a:off x="0" y="-38100"/>
              <a:ext cx="22677120" cy="51358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709"/>
                </a:lnSpc>
              </a:pPr>
              <a:r>
                <a:rPr lang="en-US" sz="1425">
                  <a:solidFill>
                    <a:srgbClr val="8B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✗  Applying 109.5° to ALL 4-bond environments — lone pairs REDUCE angles: NH₃ = 107°; H₂O = 104.5°</a:t>
              </a:r>
            </a:p>
          </p:txBody>
        </p:sp>
      </p:grpSp>
      <p:grpSp>
        <p:nvGrpSpPr>
          <p:cNvPr name="Group 61" id="61"/>
          <p:cNvGrpSpPr/>
          <p:nvPr/>
        </p:nvGrpSpPr>
        <p:grpSpPr>
          <a:xfrm rot="0">
            <a:off x="548640" y="8065008"/>
            <a:ext cx="17007840" cy="356616"/>
            <a:chOff x="0" y="0"/>
            <a:chExt cx="22677120" cy="475488"/>
          </a:xfrm>
        </p:grpSpPr>
        <p:sp>
          <p:nvSpPr>
            <p:cNvPr name="Freeform 62" id="62"/>
            <p:cNvSpPr/>
            <p:nvPr/>
          </p:nvSpPr>
          <p:spPr>
            <a:xfrm flipH="false" flipV="false" rot="0">
              <a:off x="0" y="0"/>
              <a:ext cx="22677120" cy="475488"/>
            </a:xfrm>
            <a:custGeom>
              <a:avLst/>
              <a:gdLst/>
              <a:ahLst/>
              <a:cxnLst/>
              <a:rect r="r" b="b" t="t" l="l"/>
              <a:pathLst>
                <a:path h="475488" w="22677120">
                  <a:moveTo>
                    <a:pt x="0" y="0"/>
                  </a:moveTo>
                  <a:lnTo>
                    <a:pt x="22677120" y="0"/>
                  </a:lnTo>
                  <a:lnTo>
                    <a:pt x="22677120" y="475488"/>
                  </a:lnTo>
                  <a:lnTo>
                    <a:pt x="0" y="47548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879286" r="0" b="-879286"/>
              </a:stretch>
            </a:blipFill>
          </p:spPr>
        </p:sp>
        <p:sp>
          <p:nvSpPr>
            <p:cNvPr name="TextBox 63" id="63"/>
            <p:cNvSpPr txBox="true"/>
            <p:nvPr/>
          </p:nvSpPr>
          <p:spPr>
            <a:xfrm>
              <a:off x="0" y="-38100"/>
              <a:ext cx="22677120" cy="51358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709"/>
                </a:lnSpc>
              </a:pPr>
              <a:r>
                <a:rPr lang="en-US" sz="1425">
                  <a:solidFill>
                    <a:srgbClr val="8B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✗  Describing metallic bonding as 'electron sharing' — correct: 'sea of delocalised electrons around positive ions'</a:t>
              </a:r>
            </a:p>
          </p:txBody>
        </p:sp>
      </p:grpSp>
      <p:grpSp>
        <p:nvGrpSpPr>
          <p:cNvPr name="Group 64" id="64"/>
          <p:cNvGrpSpPr/>
          <p:nvPr/>
        </p:nvGrpSpPr>
        <p:grpSpPr>
          <a:xfrm rot="0">
            <a:off x="548640" y="8449056"/>
            <a:ext cx="17007840" cy="356616"/>
            <a:chOff x="0" y="0"/>
            <a:chExt cx="22677120" cy="475488"/>
          </a:xfrm>
        </p:grpSpPr>
        <p:sp>
          <p:nvSpPr>
            <p:cNvPr name="Freeform 65" id="65"/>
            <p:cNvSpPr/>
            <p:nvPr/>
          </p:nvSpPr>
          <p:spPr>
            <a:xfrm flipH="false" flipV="false" rot="0">
              <a:off x="0" y="0"/>
              <a:ext cx="22677120" cy="475488"/>
            </a:xfrm>
            <a:custGeom>
              <a:avLst/>
              <a:gdLst/>
              <a:ahLst/>
              <a:cxnLst/>
              <a:rect r="r" b="b" t="t" l="l"/>
              <a:pathLst>
                <a:path h="475488" w="22677120">
                  <a:moveTo>
                    <a:pt x="0" y="0"/>
                  </a:moveTo>
                  <a:lnTo>
                    <a:pt x="22677120" y="0"/>
                  </a:lnTo>
                  <a:lnTo>
                    <a:pt x="22677120" y="475488"/>
                  </a:lnTo>
                  <a:lnTo>
                    <a:pt x="0" y="47548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879286" r="0" b="-879286"/>
              </a:stretch>
            </a:blipFill>
          </p:spPr>
        </p:sp>
        <p:sp>
          <p:nvSpPr>
            <p:cNvPr name="TextBox 66" id="66"/>
            <p:cNvSpPr txBox="true"/>
            <p:nvPr/>
          </p:nvSpPr>
          <p:spPr>
            <a:xfrm>
              <a:off x="0" y="-38100"/>
              <a:ext cx="22677120" cy="51358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709"/>
                </a:lnSpc>
              </a:pPr>
              <a:r>
                <a:rPr lang="en-US" sz="1425">
                  <a:solidFill>
                    <a:srgbClr val="8B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✗  Confusing σ bonds (free rotation) with π bonds (NO free rotation → geometric isomerism in alkenes)</a:t>
              </a:r>
            </a:p>
          </p:txBody>
        </p:sp>
      </p:grpSp>
      <p:grpSp>
        <p:nvGrpSpPr>
          <p:cNvPr name="Group 67" id="67"/>
          <p:cNvGrpSpPr/>
          <p:nvPr/>
        </p:nvGrpSpPr>
        <p:grpSpPr>
          <a:xfrm rot="0">
            <a:off x="333375" y="8974455"/>
            <a:ext cx="17575530" cy="1047750"/>
            <a:chOff x="0" y="0"/>
            <a:chExt cx="23434040" cy="1397000"/>
          </a:xfrm>
        </p:grpSpPr>
        <p:sp>
          <p:nvSpPr>
            <p:cNvPr name="Freeform 68" id="68"/>
            <p:cNvSpPr/>
            <p:nvPr/>
          </p:nvSpPr>
          <p:spPr>
            <a:xfrm flipH="false" flipV="false" rot="0">
              <a:off x="0" y="0"/>
              <a:ext cx="23434039" cy="1397000"/>
            </a:xfrm>
            <a:custGeom>
              <a:avLst/>
              <a:gdLst/>
              <a:ahLst/>
              <a:cxnLst/>
              <a:rect r="r" b="b" t="t" l="l"/>
              <a:pathLst>
                <a:path h="1397000" w="23434039">
                  <a:moveTo>
                    <a:pt x="0" y="148971"/>
                  </a:moveTo>
                  <a:cubicBezTo>
                    <a:pt x="0" y="66675"/>
                    <a:pt x="66675" y="0"/>
                    <a:pt x="148971" y="0"/>
                  </a:cubicBezTo>
                  <a:lnTo>
                    <a:pt x="23285069" y="0"/>
                  </a:lnTo>
                  <a:cubicBezTo>
                    <a:pt x="23367364" y="0"/>
                    <a:pt x="23434039" y="66675"/>
                    <a:pt x="23434039" y="148971"/>
                  </a:cubicBezTo>
                  <a:lnTo>
                    <a:pt x="23434039" y="1248029"/>
                  </a:lnTo>
                  <a:cubicBezTo>
                    <a:pt x="23434039" y="1330325"/>
                    <a:pt x="23367364" y="1397000"/>
                    <a:pt x="23285069" y="1397000"/>
                  </a:cubicBezTo>
                  <a:lnTo>
                    <a:pt x="148971" y="1397000"/>
                  </a:lnTo>
                  <a:cubicBezTo>
                    <a:pt x="66675" y="1397000"/>
                    <a:pt x="0" y="1330325"/>
                    <a:pt x="0" y="1248029"/>
                  </a:cubicBezTo>
                  <a:close/>
                </a:path>
              </a:pathLst>
            </a:custGeom>
            <a:solidFill>
              <a:srgbClr val="FFF8DC"/>
            </a:solidFill>
            <a:ln w="19050" cap="sq">
              <a:solidFill>
                <a:srgbClr val="B8860B"/>
              </a:solidFill>
              <a:prstDash val="solid"/>
              <a:miter/>
            </a:ln>
          </p:spPr>
        </p:sp>
      </p:grpSp>
      <p:grpSp>
        <p:nvGrpSpPr>
          <p:cNvPr name="Group 69" id="69"/>
          <p:cNvGrpSpPr/>
          <p:nvPr/>
        </p:nvGrpSpPr>
        <p:grpSpPr>
          <a:xfrm rot="0">
            <a:off x="548640" y="9025128"/>
            <a:ext cx="17007840" cy="960120"/>
            <a:chOff x="0" y="0"/>
            <a:chExt cx="22677120" cy="1280160"/>
          </a:xfrm>
        </p:grpSpPr>
        <p:sp>
          <p:nvSpPr>
            <p:cNvPr name="Freeform 70" id="70"/>
            <p:cNvSpPr/>
            <p:nvPr/>
          </p:nvSpPr>
          <p:spPr>
            <a:xfrm flipH="false" flipV="false" rot="0">
              <a:off x="0" y="0"/>
              <a:ext cx="22677120" cy="1280160"/>
            </a:xfrm>
            <a:custGeom>
              <a:avLst/>
              <a:gdLst/>
              <a:ahLst/>
              <a:cxnLst/>
              <a:rect r="r" b="b" t="t" l="l"/>
              <a:pathLst>
                <a:path h="1280160" w="22677120">
                  <a:moveTo>
                    <a:pt x="0" y="0"/>
                  </a:moveTo>
                  <a:lnTo>
                    <a:pt x="22677120" y="0"/>
                  </a:lnTo>
                  <a:lnTo>
                    <a:pt x="22677120" y="1280160"/>
                  </a:lnTo>
                  <a:lnTo>
                    <a:pt x="0" y="128016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95163" r="0" b="-295163"/>
              </a:stretch>
            </a:blipFill>
          </p:spPr>
        </p:sp>
        <p:sp>
          <p:nvSpPr>
            <p:cNvPr name="TextBox 71" id="71"/>
            <p:cNvSpPr txBox="true"/>
            <p:nvPr/>
          </p:nvSpPr>
          <p:spPr>
            <a:xfrm>
              <a:off x="0" y="-38100"/>
              <a:ext cx="22677120" cy="131826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 b="true">
                  <a:solidFill>
                    <a:srgbClr val="B8860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🔑  Intermolecular force order: id-id (London) &lt; permanent dipole-dipole &lt; hydrogen bonding  |  H-bonding requires H bonded to N, O, or F  |  Ice floats: H-bonded lattice LESS dense than liquid water</a:t>
              </a:r>
            </a:p>
          </p:txBody>
        </p:sp>
      </p:grpSp>
      <p:sp>
        <p:nvSpPr>
          <p:cNvPr name="Freeform 72" id="7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2888" r="0" b="-12888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42280" cy="987552"/>
            <a:chOff x="0" y="0"/>
            <a:chExt cx="24323040" cy="13167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23039" cy="1316736"/>
            </a:xfrm>
            <a:custGeom>
              <a:avLst/>
              <a:gdLst/>
              <a:ahLst/>
              <a:cxnLst/>
              <a:rect r="r" b="b" t="t" l="l"/>
              <a:pathLst>
                <a:path h="1316736" w="24323039">
                  <a:moveTo>
                    <a:pt x="0" y="0"/>
                  </a:moveTo>
                  <a:lnTo>
                    <a:pt x="24323039" y="0"/>
                  </a:lnTo>
                  <a:lnTo>
                    <a:pt x="24323039" y="1316736"/>
                  </a:lnTo>
                  <a:lnTo>
                    <a:pt x="0" y="1316736"/>
                  </a:lnTo>
                  <a:close/>
                </a:path>
              </a:pathLst>
            </a:custGeom>
            <a:solidFill>
              <a:srgbClr val="0D4A4E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411480" y="0"/>
            <a:ext cx="13716000" cy="987552"/>
            <a:chOff x="0" y="0"/>
            <a:chExt cx="18288000" cy="131673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288000" cy="1316736"/>
            </a:xfrm>
            <a:custGeom>
              <a:avLst/>
              <a:gdLst/>
              <a:ahLst/>
              <a:cxnLst/>
              <a:rect r="r" b="b" t="t" l="l"/>
              <a:pathLst>
                <a:path h="1316736" w="18288000">
                  <a:moveTo>
                    <a:pt x="0" y="0"/>
                  </a:moveTo>
                  <a:lnTo>
                    <a:pt x="18288000" y="0"/>
                  </a:lnTo>
                  <a:lnTo>
                    <a:pt x="18288000" y="1316736"/>
                  </a:lnTo>
                  <a:lnTo>
                    <a:pt x="0" y="131673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20625" r="0" b="-220625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18288000" cy="137388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240"/>
                </a:lnSpc>
              </a:pPr>
              <a:r>
                <a:rPr lang="en-US" sz="27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Topics 13–15: Introduction to Organic, Hydrocarbons &amp; Halogen Compounds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4401800" y="164592"/>
            <a:ext cx="3429000" cy="658368"/>
            <a:chOff x="0" y="0"/>
            <a:chExt cx="4572000" cy="87782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572000" cy="877824"/>
            </a:xfrm>
            <a:custGeom>
              <a:avLst/>
              <a:gdLst/>
              <a:ahLst/>
              <a:cxnLst/>
              <a:rect r="r" b="b" t="t" l="l"/>
              <a:pathLst>
                <a:path h="877824" w="4572000">
                  <a:moveTo>
                    <a:pt x="0" y="182880"/>
                  </a:moveTo>
                  <a:cubicBezTo>
                    <a:pt x="0" y="81915"/>
                    <a:pt x="81915" y="0"/>
                    <a:pt x="182880" y="0"/>
                  </a:cubicBezTo>
                  <a:lnTo>
                    <a:pt x="4389120" y="0"/>
                  </a:lnTo>
                  <a:cubicBezTo>
                    <a:pt x="4490085" y="0"/>
                    <a:pt x="4572000" y="81915"/>
                    <a:pt x="4572000" y="182880"/>
                  </a:cubicBezTo>
                  <a:lnTo>
                    <a:pt x="4572000" y="694944"/>
                  </a:lnTo>
                  <a:cubicBezTo>
                    <a:pt x="4572000" y="795909"/>
                    <a:pt x="4490085" y="877824"/>
                    <a:pt x="4389120" y="877824"/>
                  </a:cubicBezTo>
                  <a:lnTo>
                    <a:pt x="182880" y="877824"/>
                  </a:lnTo>
                  <a:cubicBezTo>
                    <a:pt x="81915" y="877824"/>
                    <a:pt x="0" y="795909"/>
                    <a:pt x="0" y="694944"/>
                  </a:cubicBezTo>
                  <a:close/>
                </a:path>
              </a:pathLst>
            </a:custGeom>
            <a:solidFill>
              <a:srgbClr val="FF6B6B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14401800" y="164592"/>
            <a:ext cx="3429000" cy="658368"/>
            <a:chOff x="0" y="0"/>
            <a:chExt cx="4572000" cy="87782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572000" cy="877824"/>
            </a:xfrm>
            <a:custGeom>
              <a:avLst/>
              <a:gdLst/>
              <a:ahLst/>
              <a:cxnLst/>
              <a:rect r="r" b="b" t="t" l="l"/>
              <a:pathLst>
                <a:path h="877824" w="4572000">
                  <a:moveTo>
                    <a:pt x="0" y="0"/>
                  </a:moveTo>
                  <a:lnTo>
                    <a:pt x="4572000" y="0"/>
                  </a:lnTo>
                  <a:lnTo>
                    <a:pt x="4572000" y="877824"/>
                  </a:lnTo>
                  <a:lnTo>
                    <a:pt x="0" y="87782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51484" r="0" b="-51484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28575"/>
              <a:ext cx="4572000" cy="90639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980"/>
                </a:lnSpc>
              </a:pPr>
              <a:r>
                <a:rPr lang="en-US" sz="1650" b="true">
                  <a:solidFill>
                    <a:srgbClr val="1A1A1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★ CRITICAL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411480" y="1207008"/>
            <a:ext cx="17419320" cy="384048"/>
            <a:chOff x="0" y="0"/>
            <a:chExt cx="23225760" cy="51206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3225761" cy="512064"/>
            </a:xfrm>
            <a:custGeom>
              <a:avLst/>
              <a:gdLst/>
              <a:ahLst/>
              <a:cxnLst/>
              <a:rect r="r" b="b" t="t" l="l"/>
              <a:pathLst>
                <a:path h="512064" w="23225761">
                  <a:moveTo>
                    <a:pt x="0" y="0"/>
                  </a:moveTo>
                  <a:lnTo>
                    <a:pt x="23225761" y="0"/>
                  </a:lnTo>
                  <a:lnTo>
                    <a:pt x="23225761" y="512064"/>
                  </a:lnTo>
                  <a:lnTo>
                    <a:pt x="0" y="51206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833785" r="0" b="-833785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23225760" cy="55016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 b="true">
                  <a:solidFill>
                    <a:srgbClr val="8B1A1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★★★★★ CRITICAL  |  Avg ~4–5 MCQs per paper  |  Mechanisms are heavily tested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333375" y="4448175"/>
            <a:ext cx="8522970" cy="3585210"/>
            <a:chOff x="0" y="0"/>
            <a:chExt cx="11363960" cy="478028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1363960" cy="4780280"/>
            </a:xfrm>
            <a:custGeom>
              <a:avLst/>
              <a:gdLst/>
              <a:ahLst/>
              <a:cxnLst/>
              <a:rect r="r" b="b" t="t" l="l"/>
              <a:pathLst>
                <a:path h="4780280" w="11363960">
                  <a:moveTo>
                    <a:pt x="0" y="183896"/>
                  </a:moveTo>
                  <a:cubicBezTo>
                    <a:pt x="0" y="82296"/>
                    <a:pt x="82296" y="0"/>
                    <a:pt x="183896" y="0"/>
                  </a:cubicBezTo>
                  <a:lnTo>
                    <a:pt x="11180064" y="0"/>
                  </a:lnTo>
                  <a:cubicBezTo>
                    <a:pt x="11281664" y="0"/>
                    <a:pt x="11363960" y="82296"/>
                    <a:pt x="11363960" y="183896"/>
                  </a:cubicBezTo>
                  <a:lnTo>
                    <a:pt x="11363960" y="4596384"/>
                  </a:lnTo>
                  <a:cubicBezTo>
                    <a:pt x="11363960" y="4697984"/>
                    <a:pt x="11281664" y="4780280"/>
                    <a:pt x="11180064" y="4780280"/>
                  </a:cubicBezTo>
                  <a:lnTo>
                    <a:pt x="183896" y="4780280"/>
                  </a:lnTo>
                  <a:cubicBezTo>
                    <a:pt x="82296" y="4780280"/>
                    <a:pt x="0" y="4697984"/>
                    <a:pt x="0" y="4596384"/>
                  </a:cubicBezTo>
                  <a:close/>
                </a:path>
              </a:pathLst>
            </a:custGeom>
            <a:solidFill>
              <a:srgbClr val="D4ECEC"/>
            </a:solidFill>
            <a:ln w="19050" cap="sq">
              <a:solidFill>
                <a:srgbClr val="1A7A7A"/>
              </a:solidFill>
              <a:prstDash val="solid"/>
              <a:miter/>
            </a:ln>
          </p:spPr>
        </p:sp>
      </p:grpSp>
      <p:grpSp>
        <p:nvGrpSpPr>
          <p:cNvPr name="Group 17" id="17"/>
          <p:cNvGrpSpPr/>
          <p:nvPr/>
        </p:nvGrpSpPr>
        <p:grpSpPr>
          <a:xfrm rot="0">
            <a:off x="548640" y="4526280"/>
            <a:ext cx="8092440" cy="411480"/>
            <a:chOff x="0" y="0"/>
            <a:chExt cx="10789920" cy="54864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789920" cy="548640"/>
            </a:xfrm>
            <a:custGeom>
              <a:avLst/>
              <a:gdLst/>
              <a:ahLst/>
              <a:cxnLst/>
              <a:rect r="r" b="b" t="t" l="l"/>
              <a:pathLst>
                <a:path h="548640" w="10789920">
                  <a:moveTo>
                    <a:pt x="0" y="0"/>
                  </a:moveTo>
                  <a:lnTo>
                    <a:pt x="10789920" y="0"/>
                  </a:lnTo>
                  <a:lnTo>
                    <a:pt x="1078992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33205" r="0" b="-333205"/>
              </a:stretch>
            </a:blip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28575"/>
              <a:ext cx="10789920" cy="5772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80"/>
                </a:lnSpc>
              </a:pPr>
              <a:r>
                <a:rPr lang="en-US" sz="1650" b="true">
                  <a:solidFill>
                    <a:srgbClr val="0D4A4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Markovnikov's Rule (HX to Unsymmetrical Alkene)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548640" y="5006340"/>
            <a:ext cx="8092440" cy="2674620"/>
            <a:chOff x="0" y="0"/>
            <a:chExt cx="10789920" cy="356616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0789920" cy="3566160"/>
            </a:xfrm>
            <a:custGeom>
              <a:avLst/>
              <a:gdLst/>
              <a:ahLst/>
              <a:cxnLst/>
              <a:rect r="r" b="b" t="t" l="l"/>
              <a:pathLst>
                <a:path h="3566160" w="10789920">
                  <a:moveTo>
                    <a:pt x="0" y="0"/>
                  </a:moveTo>
                  <a:lnTo>
                    <a:pt x="10789920" y="0"/>
                  </a:lnTo>
                  <a:lnTo>
                    <a:pt x="10789920" y="3566160"/>
                  </a:lnTo>
                  <a:lnTo>
                    <a:pt x="0" y="356616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8954" r="0" b="-8954"/>
              </a:stretch>
            </a:blip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10789920" cy="360426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0D4A4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H adds to the carbon with MORE H atoms (C-1)</a:t>
              </a:r>
            </a:p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0D4A4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X adds to the carbon with FEWER H atoms (C-2)</a:t>
              </a:r>
            </a:p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0D4A4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Reason: more substituted carbocation at C-2 is more stable</a:t>
              </a:r>
            </a:p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0D4A4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Example: propene + HBr → 2-bromopropane (major product)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9317355" y="4448175"/>
            <a:ext cx="8591550" cy="3585210"/>
            <a:chOff x="0" y="0"/>
            <a:chExt cx="11455400" cy="478028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1455400" cy="4780280"/>
            </a:xfrm>
            <a:custGeom>
              <a:avLst/>
              <a:gdLst/>
              <a:ahLst/>
              <a:cxnLst/>
              <a:rect r="r" b="b" t="t" l="l"/>
              <a:pathLst>
                <a:path h="4780280" w="11455400">
                  <a:moveTo>
                    <a:pt x="0" y="183896"/>
                  </a:moveTo>
                  <a:cubicBezTo>
                    <a:pt x="0" y="82296"/>
                    <a:pt x="82296" y="0"/>
                    <a:pt x="183896" y="0"/>
                  </a:cubicBezTo>
                  <a:lnTo>
                    <a:pt x="11271504" y="0"/>
                  </a:lnTo>
                  <a:cubicBezTo>
                    <a:pt x="11373104" y="0"/>
                    <a:pt x="11455400" y="82296"/>
                    <a:pt x="11455400" y="183896"/>
                  </a:cubicBezTo>
                  <a:lnTo>
                    <a:pt x="11455400" y="4596384"/>
                  </a:lnTo>
                  <a:cubicBezTo>
                    <a:pt x="11455400" y="4697984"/>
                    <a:pt x="11373104" y="4780280"/>
                    <a:pt x="11271504" y="4780280"/>
                  </a:cubicBezTo>
                  <a:lnTo>
                    <a:pt x="183896" y="4780280"/>
                  </a:lnTo>
                  <a:cubicBezTo>
                    <a:pt x="82296" y="4780280"/>
                    <a:pt x="0" y="4697984"/>
                    <a:pt x="0" y="4596384"/>
                  </a:cubicBezTo>
                  <a:close/>
                </a:path>
              </a:pathLst>
            </a:custGeom>
            <a:solidFill>
              <a:srgbClr val="FFF0E0"/>
            </a:solidFill>
            <a:ln w="19050" cap="sq">
              <a:solidFill>
                <a:srgbClr val="7B3800"/>
              </a:solidFill>
              <a:prstDash val="solid"/>
              <a:miter/>
            </a:ln>
          </p:spPr>
        </p:sp>
      </p:grpSp>
      <p:grpSp>
        <p:nvGrpSpPr>
          <p:cNvPr name="Group 25" id="25"/>
          <p:cNvGrpSpPr/>
          <p:nvPr/>
        </p:nvGrpSpPr>
        <p:grpSpPr>
          <a:xfrm rot="0">
            <a:off x="9532620" y="4526280"/>
            <a:ext cx="8092440" cy="411480"/>
            <a:chOff x="0" y="0"/>
            <a:chExt cx="10789920" cy="54864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0789920" cy="548640"/>
            </a:xfrm>
            <a:custGeom>
              <a:avLst/>
              <a:gdLst/>
              <a:ahLst/>
              <a:cxnLst/>
              <a:rect r="r" b="b" t="t" l="l"/>
              <a:pathLst>
                <a:path h="548640" w="10789920">
                  <a:moveTo>
                    <a:pt x="0" y="0"/>
                  </a:moveTo>
                  <a:lnTo>
                    <a:pt x="10789920" y="0"/>
                  </a:lnTo>
                  <a:lnTo>
                    <a:pt x="1078992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33205" r="0" b="-333205"/>
              </a:stretch>
            </a:blip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28575"/>
              <a:ext cx="10789920" cy="5772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80"/>
                </a:lnSpc>
              </a:pPr>
              <a:r>
                <a:rPr lang="en-US" sz="1650" b="true">
                  <a:solidFill>
                    <a:srgbClr val="7B38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SN1 vs SN2 Summary</a:t>
              </a: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333375" y="8151495"/>
            <a:ext cx="11677650" cy="1911858"/>
            <a:chOff x="0" y="0"/>
            <a:chExt cx="15570200" cy="2549144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5570200" cy="2549144"/>
            </a:xfrm>
            <a:custGeom>
              <a:avLst/>
              <a:gdLst/>
              <a:ahLst/>
              <a:cxnLst/>
              <a:rect r="r" b="b" t="t" l="l"/>
              <a:pathLst>
                <a:path h="2549144" w="15570200">
                  <a:moveTo>
                    <a:pt x="0" y="184658"/>
                  </a:moveTo>
                  <a:cubicBezTo>
                    <a:pt x="0" y="82677"/>
                    <a:pt x="82677" y="0"/>
                    <a:pt x="184658" y="0"/>
                  </a:cubicBezTo>
                  <a:lnTo>
                    <a:pt x="15385542" y="0"/>
                  </a:lnTo>
                  <a:cubicBezTo>
                    <a:pt x="15487523" y="0"/>
                    <a:pt x="15570200" y="82677"/>
                    <a:pt x="15570200" y="184658"/>
                  </a:cubicBezTo>
                  <a:lnTo>
                    <a:pt x="15570200" y="2364486"/>
                  </a:lnTo>
                  <a:cubicBezTo>
                    <a:pt x="15570200" y="2466467"/>
                    <a:pt x="15487523" y="2549144"/>
                    <a:pt x="15385542" y="2549144"/>
                  </a:cubicBezTo>
                  <a:lnTo>
                    <a:pt x="184658" y="2549144"/>
                  </a:lnTo>
                  <a:cubicBezTo>
                    <a:pt x="82677" y="2549144"/>
                    <a:pt x="0" y="2466467"/>
                    <a:pt x="0" y="2364486"/>
                  </a:cubicBezTo>
                  <a:close/>
                </a:path>
              </a:pathLst>
            </a:custGeom>
            <a:solidFill>
              <a:srgbClr val="FBEAEA"/>
            </a:solidFill>
            <a:ln w="19050" cap="sq">
              <a:solidFill>
                <a:srgbClr val="8B1A1A"/>
              </a:solidFill>
              <a:prstDash val="solid"/>
              <a:miter/>
            </a:ln>
          </p:spPr>
        </p:sp>
      </p:grpSp>
      <p:grpSp>
        <p:nvGrpSpPr>
          <p:cNvPr name="Group 30" id="30"/>
          <p:cNvGrpSpPr/>
          <p:nvPr/>
        </p:nvGrpSpPr>
        <p:grpSpPr>
          <a:xfrm rot="0">
            <a:off x="548640" y="8229600"/>
            <a:ext cx="11247120" cy="384048"/>
            <a:chOff x="0" y="0"/>
            <a:chExt cx="14996160" cy="512064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14996161" cy="512064"/>
            </a:xfrm>
            <a:custGeom>
              <a:avLst/>
              <a:gdLst/>
              <a:ahLst/>
              <a:cxnLst/>
              <a:rect r="r" b="b" t="t" l="l"/>
              <a:pathLst>
                <a:path h="512064" w="14996161">
                  <a:moveTo>
                    <a:pt x="0" y="0"/>
                  </a:moveTo>
                  <a:lnTo>
                    <a:pt x="14996161" y="0"/>
                  </a:lnTo>
                  <a:lnTo>
                    <a:pt x="14996161" y="512064"/>
                  </a:lnTo>
                  <a:lnTo>
                    <a:pt x="0" y="51206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520633" r="0" b="-520633"/>
              </a:stretch>
            </a:blip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28575"/>
              <a:ext cx="14996160" cy="54063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80"/>
                </a:lnSpc>
              </a:pPr>
              <a:r>
                <a:rPr lang="en-US" sz="1650" b="true">
                  <a:solidFill>
                    <a:srgbClr val="8B1A1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⚠  Critical Errors</a:t>
              </a: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548640" y="8668512"/>
            <a:ext cx="11247120" cy="411480"/>
            <a:chOff x="0" y="0"/>
            <a:chExt cx="14996160" cy="548640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14996161" cy="548640"/>
            </a:xfrm>
            <a:custGeom>
              <a:avLst/>
              <a:gdLst/>
              <a:ahLst/>
              <a:cxnLst/>
              <a:rect r="r" b="b" t="t" l="l"/>
              <a:pathLst>
                <a:path h="548640" w="14996161">
                  <a:moveTo>
                    <a:pt x="0" y="0"/>
                  </a:moveTo>
                  <a:lnTo>
                    <a:pt x="14996161" y="0"/>
                  </a:lnTo>
                  <a:lnTo>
                    <a:pt x="14996161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482591" r="0" b="-482591"/>
              </a:stretch>
            </a:blipFill>
          </p:spPr>
        </p:sp>
        <p:sp>
          <p:nvSpPr>
            <p:cNvPr name="TextBox 35" id="35"/>
            <p:cNvSpPr txBox="true"/>
            <p:nvPr/>
          </p:nvSpPr>
          <p:spPr>
            <a:xfrm>
              <a:off x="0" y="-38100"/>
              <a:ext cx="14996160" cy="58674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709"/>
                </a:lnSpc>
              </a:pPr>
              <a:r>
                <a:rPr lang="en-US" sz="1425">
                  <a:solidFill>
                    <a:srgbClr val="8B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✗  Free radical (UV light, ALKANES) vs Electrophilic addition (ALKENES, no UV) — most common distractor pair</a:t>
              </a: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548640" y="9107424"/>
            <a:ext cx="11247120" cy="411480"/>
            <a:chOff x="0" y="0"/>
            <a:chExt cx="14996160" cy="54864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14996161" cy="548640"/>
            </a:xfrm>
            <a:custGeom>
              <a:avLst/>
              <a:gdLst/>
              <a:ahLst/>
              <a:cxnLst/>
              <a:rect r="r" b="b" t="t" l="l"/>
              <a:pathLst>
                <a:path h="548640" w="14996161">
                  <a:moveTo>
                    <a:pt x="0" y="0"/>
                  </a:moveTo>
                  <a:lnTo>
                    <a:pt x="14996161" y="0"/>
                  </a:lnTo>
                  <a:lnTo>
                    <a:pt x="14996161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482591" r="0" b="-482591"/>
              </a:stretch>
            </a:blipFill>
          </p:spPr>
        </p:sp>
        <p:sp>
          <p:nvSpPr>
            <p:cNvPr name="TextBox 38" id="38"/>
            <p:cNvSpPr txBox="true"/>
            <p:nvPr/>
          </p:nvSpPr>
          <p:spPr>
            <a:xfrm>
              <a:off x="0" y="-38100"/>
              <a:ext cx="14996160" cy="58674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709"/>
                </a:lnSpc>
              </a:pPr>
              <a:r>
                <a:rPr lang="en-US" sz="1425">
                  <a:solidFill>
                    <a:srgbClr val="8B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✗  SN1 does NOT give 100% retention — planar carbocation → racemic mixture</a:t>
              </a:r>
            </a:p>
          </p:txBody>
        </p:sp>
      </p:grpSp>
      <p:grpSp>
        <p:nvGrpSpPr>
          <p:cNvPr name="Group 39" id="39"/>
          <p:cNvGrpSpPr/>
          <p:nvPr/>
        </p:nvGrpSpPr>
        <p:grpSpPr>
          <a:xfrm rot="0">
            <a:off x="548640" y="9546336"/>
            <a:ext cx="11247120" cy="411480"/>
            <a:chOff x="0" y="0"/>
            <a:chExt cx="14996160" cy="548640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14996161" cy="548640"/>
            </a:xfrm>
            <a:custGeom>
              <a:avLst/>
              <a:gdLst/>
              <a:ahLst/>
              <a:cxnLst/>
              <a:rect r="r" b="b" t="t" l="l"/>
              <a:pathLst>
                <a:path h="548640" w="14996161">
                  <a:moveTo>
                    <a:pt x="0" y="0"/>
                  </a:moveTo>
                  <a:lnTo>
                    <a:pt x="14996161" y="0"/>
                  </a:lnTo>
                  <a:lnTo>
                    <a:pt x="14996161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482591" r="0" b="-482591"/>
              </a:stretch>
            </a:blipFill>
          </p:spPr>
        </p:sp>
        <p:sp>
          <p:nvSpPr>
            <p:cNvPr name="TextBox 41" id="41"/>
            <p:cNvSpPr txBox="true"/>
            <p:nvPr/>
          </p:nvSpPr>
          <p:spPr>
            <a:xfrm>
              <a:off x="0" y="-38100"/>
              <a:ext cx="14996160" cy="58674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709"/>
                </a:lnSpc>
              </a:pPr>
              <a:r>
                <a:rPr lang="en-US" sz="1425">
                  <a:solidFill>
                    <a:srgbClr val="8B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✗  Curly arrows: must start at a bond or lone pair, point where electrons MOVE TO</a:t>
              </a: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12334875" y="8151495"/>
            <a:ext cx="5574030" cy="1911858"/>
            <a:chOff x="0" y="0"/>
            <a:chExt cx="7432040" cy="2549144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7432039" cy="2549144"/>
            </a:xfrm>
            <a:custGeom>
              <a:avLst/>
              <a:gdLst/>
              <a:ahLst/>
              <a:cxnLst/>
              <a:rect r="r" b="b" t="t" l="l"/>
              <a:pathLst>
                <a:path h="2549144" w="7432039">
                  <a:moveTo>
                    <a:pt x="0" y="184658"/>
                  </a:moveTo>
                  <a:cubicBezTo>
                    <a:pt x="0" y="82677"/>
                    <a:pt x="82677" y="0"/>
                    <a:pt x="184658" y="0"/>
                  </a:cubicBezTo>
                  <a:lnTo>
                    <a:pt x="7247382" y="0"/>
                  </a:lnTo>
                  <a:cubicBezTo>
                    <a:pt x="7349363" y="0"/>
                    <a:pt x="7432039" y="82677"/>
                    <a:pt x="7432039" y="184658"/>
                  </a:cubicBezTo>
                  <a:lnTo>
                    <a:pt x="7432039" y="2364486"/>
                  </a:lnTo>
                  <a:cubicBezTo>
                    <a:pt x="7432039" y="2466467"/>
                    <a:pt x="7349363" y="2549144"/>
                    <a:pt x="7247382" y="2549144"/>
                  </a:cubicBezTo>
                  <a:lnTo>
                    <a:pt x="184658" y="2549144"/>
                  </a:lnTo>
                  <a:cubicBezTo>
                    <a:pt x="82677" y="2549144"/>
                    <a:pt x="0" y="2466467"/>
                    <a:pt x="0" y="2364486"/>
                  </a:cubicBezTo>
                  <a:close/>
                </a:path>
              </a:pathLst>
            </a:custGeom>
            <a:solidFill>
              <a:srgbClr val="FFF8DC"/>
            </a:solidFill>
            <a:ln w="19050" cap="sq">
              <a:solidFill>
                <a:srgbClr val="B8860B"/>
              </a:solidFill>
              <a:prstDash val="solid"/>
              <a:miter/>
            </a:ln>
          </p:spPr>
        </p:sp>
      </p:grpSp>
      <p:grpSp>
        <p:nvGrpSpPr>
          <p:cNvPr name="Group 44" id="44"/>
          <p:cNvGrpSpPr/>
          <p:nvPr/>
        </p:nvGrpSpPr>
        <p:grpSpPr>
          <a:xfrm rot="0">
            <a:off x="12481560" y="8229600"/>
            <a:ext cx="5349240" cy="1783080"/>
            <a:chOff x="0" y="0"/>
            <a:chExt cx="7132320" cy="2377440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7132320" cy="2377440"/>
            </a:xfrm>
            <a:custGeom>
              <a:avLst/>
              <a:gdLst/>
              <a:ahLst/>
              <a:cxnLst/>
              <a:rect r="r" b="b" t="t" l="l"/>
              <a:pathLst>
                <a:path h="2377440" w="7132320">
                  <a:moveTo>
                    <a:pt x="0" y="0"/>
                  </a:moveTo>
                  <a:lnTo>
                    <a:pt x="7132320" y="0"/>
                  </a:lnTo>
                  <a:lnTo>
                    <a:pt x="7132320" y="2377440"/>
                  </a:lnTo>
                  <a:lnTo>
                    <a:pt x="0" y="23774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8455" r="0" b="-8455"/>
              </a:stretch>
            </a:blipFill>
          </p:spPr>
        </p:sp>
        <p:sp>
          <p:nvSpPr>
            <p:cNvPr name="TextBox 46" id="46"/>
            <p:cNvSpPr txBox="true"/>
            <p:nvPr/>
          </p:nvSpPr>
          <p:spPr>
            <a:xfrm>
              <a:off x="0" y="-38100"/>
              <a:ext cx="7132320" cy="241554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 b="true">
                  <a:solidFill>
                    <a:srgbClr val="B8860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C–X bond strength:</a:t>
              </a:r>
            </a:p>
            <a:p>
              <a:pPr algn="l">
                <a:lnSpc>
                  <a:spcPts val="1800"/>
                </a:lnSpc>
              </a:pPr>
              <a:r>
                <a:rPr lang="en-US" sz="1500" b="true">
                  <a:solidFill>
                    <a:srgbClr val="B8860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C–F &gt; C–Cl &gt; C–Br &gt; C–I</a:t>
              </a:r>
            </a:p>
            <a:p>
              <a:pPr algn="l">
                <a:lnSpc>
                  <a:spcPts val="1800"/>
                </a:lnSpc>
              </a:pPr>
            </a:p>
            <a:p>
              <a:pPr algn="l">
                <a:lnSpc>
                  <a:spcPts val="1800"/>
                </a:lnSpc>
              </a:pPr>
              <a:r>
                <a:rPr lang="en-US" sz="1500" b="true">
                  <a:solidFill>
                    <a:srgbClr val="B8860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C–I weakest → most reactive</a:t>
              </a:r>
            </a:p>
            <a:p>
              <a:pPr algn="l">
                <a:lnSpc>
                  <a:spcPts val="1800"/>
                </a:lnSpc>
              </a:pPr>
              <a:r>
                <a:rPr lang="en-US" sz="1500" b="true">
                  <a:solidFill>
                    <a:srgbClr val="B8860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Test with AgNO₃/ethanol:</a:t>
              </a:r>
            </a:p>
            <a:p>
              <a:pPr algn="l">
                <a:lnSpc>
                  <a:spcPts val="1800"/>
                </a:lnSpc>
              </a:pPr>
              <a:r>
                <a:rPr lang="en-US" sz="1500" b="true">
                  <a:solidFill>
                    <a:srgbClr val="B8860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Fastest ppt = iodoalkane (AgI)</a:t>
              </a:r>
            </a:p>
          </p:txBody>
        </p:sp>
      </p:grpSp>
      <p:sp>
        <p:nvSpPr>
          <p:cNvPr name="Freeform 47" id="47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2888" r="0" b="-12888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42280" cy="987552"/>
            <a:chOff x="0" y="0"/>
            <a:chExt cx="24323040" cy="13167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23039" cy="1316736"/>
            </a:xfrm>
            <a:custGeom>
              <a:avLst/>
              <a:gdLst/>
              <a:ahLst/>
              <a:cxnLst/>
              <a:rect r="r" b="b" t="t" l="l"/>
              <a:pathLst>
                <a:path h="1316736" w="24323039">
                  <a:moveTo>
                    <a:pt x="0" y="0"/>
                  </a:moveTo>
                  <a:lnTo>
                    <a:pt x="24323039" y="0"/>
                  </a:lnTo>
                  <a:lnTo>
                    <a:pt x="24323039" y="1316736"/>
                  </a:lnTo>
                  <a:lnTo>
                    <a:pt x="0" y="1316736"/>
                  </a:lnTo>
                  <a:close/>
                </a:path>
              </a:pathLst>
            </a:custGeom>
            <a:solidFill>
              <a:srgbClr val="0D4A4E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411480" y="0"/>
            <a:ext cx="13716000" cy="987552"/>
            <a:chOff x="0" y="0"/>
            <a:chExt cx="18288000" cy="131673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288000" cy="1316736"/>
            </a:xfrm>
            <a:custGeom>
              <a:avLst/>
              <a:gdLst/>
              <a:ahLst/>
              <a:cxnLst/>
              <a:rect r="r" b="b" t="t" l="l"/>
              <a:pathLst>
                <a:path h="1316736" w="18288000">
                  <a:moveTo>
                    <a:pt x="0" y="0"/>
                  </a:moveTo>
                  <a:lnTo>
                    <a:pt x="18288000" y="0"/>
                  </a:lnTo>
                  <a:lnTo>
                    <a:pt x="18288000" y="1316736"/>
                  </a:lnTo>
                  <a:lnTo>
                    <a:pt x="0" y="131673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20625" r="0" b="-220625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18288000" cy="137388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240"/>
                </a:lnSpc>
              </a:pPr>
              <a:r>
                <a:rPr lang="en-US" sz="27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Topic 1: Atomic Structure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4401800" y="164592"/>
            <a:ext cx="3429000" cy="658368"/>
            <a:chOff x="0" y="0"/>
            <a:chExt cx="4572000" cy="87782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572000" cy="877824"/>
            </a:xfrm>
            <a:custGeom>
              <a:avLst/>
              <a:gdLst/>
              <a:ahLst/>
              <a:cxnLst/>
              <a:rect r="r" b="b" t="t" l="l"/>
              <a:pathLst>
                <a:path h="877824" w="4572000">
                  <a:moveTo>
                    <a:pt x="0" y="182880"/>
                  </a:moveTo>
                  <a:cubicBezTo>
                    <a:pt x="0" y="81915"/>
                    <a:pt x="81915" y="0"/>
                    <a:pt x="182880" y="0"/>
                  </a:cubicBezTo>
                  <a:lnTo>
                    <a:pt x="4389120" y="0"/>
                  </a:lnTo>
                  <a:cubicBezTo>
                    <a:pt x="4490085" y="0"/>
                    <a:pt x="4572000" y="81915"/>
                    <a:pt x="4572000" y="182880"/>
                  </a:cubicBezTo>
                  <a:lnTo>
                    <a:pt x="4572000" y="694944"/>
                  </a:lnTo>
                  <a:cubicBezTo>
                    <a:pt x="4572000" y="795909"/>
                    <a:pt x="4490085" y="877824"/>
                    <a:pt x="4389120" y="877824"/>
                  </a:cubicBezTo>
                  <a:lnTo>
                    <a:pt x="182880" y="877824"/>
                  </a:lnTo>
                  <a:cubicBezTo>
                    <a:pt x="81915" y="877824"/>
                    <a:pt x="0" y="795909"/>
                    <a:pt x="0" y="694944"/>
                  </a:cubicBezTo>
                  <a:close/>
                </a:path>
              </a:pathLst>
            </a:custGeom>
            <a:solidFill>
              <a:srgbClr val="FFB347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14401800" y="164592"/>
            <a:ext cx="3429000" cy="658368"/>
            <a:chOff x="0" y="0"/>
            <a:chExt cx="4572000" cy="87782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572000" cy="877824"/>
            </a:xfrm>
            <a:custGeom>
              <a:avLst/>
              <a:gdLst/>
              <a:ahLst/>
              <a:cxnLst/>
              <a:rect r="r" b="b" t="t" l="l"/>
              <a:pathLst>
                <a:path h="877824" w="4572000">
                  <a:moveTo>
                    <a:pt x="0" y="0"/>
                  </a:moveTo>
                  <a:lnTo>
                    <a:pt x="4572000" y="0"/>
                  </a:lnTo>
                  <a:lnTo>
                    <a:pt x="4572000" y="877824"/>
                  </a:lnTo>
                  <a:lnTo>
                    <a:pt x="0" y="87782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51484" r="0" b="-51484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28575"/>
              <a:ext cx="4572000" cy="90639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980"/>
                </a:lnSpc>
              </a:pPr>
              <a:r>
                <a:rPr lang="en-US" sz="1650" b="true">
                  <a:solidFill>
                    <a:srgbClr val="1A1A1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★ HIGH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411480" y="1207008"/>
            <a:ext cx="17419320" cy="384048"/>
            <a:chOff x="0" y="0"/>
            <a:chExt cx="23225760" cy="51206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3225761" cy="512064"/>
            </a:xfrm>
            <a:custGeom>
              <a:avLst/>
              <a:gdLst/>
              <a:ahLst/>
              <a:cxnLst/>
              <a:rect r="r" b="b" t="t" l="l"/>
              <a:pathLst>
                <a:path h="512064" w="23225761">
                  <a:moveTo>
                    <a:pt x="0" y="0"/>
                  </a:moveTo>
                  <a:lnTo>
                    <a:pt x="23225761" y="0"/>
                  </a:lnTo>
                  <a:lnTo>
                    <a:pt x="23225761" y="512064"/>
                  </a:lnTo>
                  <a:lnTo>
                    <a:pt x="0" y="51206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833785" r="0" b="-833785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23225760" cy="55016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 b="true">
                  <a:solidFill>
                    <a:srgbClr val="7B38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★★★★☆ HIGH PRIORITY  |  Avg ~3–4 MCQs per paper  |  AO1 recall + AO2 application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333375" y="1663827"/>
            <a:ext cx="8522970" cy="4133850"/>
            <a:chOff x="0" y="0"/>
            <a:chExt cx="11363960" cy="5511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1363960" cy="5511800"/>
            </a:xfrm>
            <a:custGeom>
              <a:avLst/>
              <a:gdLst/>
              <a:ahLst/>
              <a:cxnLst/>
              <a:rect r="r" b="b" t="t" l="l"/>
              <a:pathLst>
                <a:path h="5511800" w="11363960">
                  <a:moveTo>
                    <a:pt x="0" y="183769"/>
                  </a:moveTo>
                  <a:cubicBezTo>
                    <a:pt x="0" y="82296"/>
                    <a:pt x="82296" y="0"/>
                    <a:pt x="183769" y="0"/>
                  </a:cubicBezTo>
                  <a:lnTo>
                    <a:pt x="11180191" y="0"/>
                  </a:lnTo>
                  <a:cubicBezTo>
                    <a:pt x="11281664" y="0"/>
                    <a:pt x="11363960" y="82296"/>
                    <a:pt x="11363960" y="183769"/>
                  </a:cubicBezTo>
                  <a:lnTo>
                    <a:pt x="11363960" y="5328031"/>
                  </a:lnTo>
                  <a:cubicBezTo>
                    <a:pt x="11363960" y="5429504"/>
                    <a:pt x="11281664" y="5511800"/>
                    <a:pt x="11180191" y="5511800"/>
                  </a:cubicBezTo>
                  <a:lnTo>
                    <a:pt x="183769" y="5511800"/>
                  </a:lnTo>
                  <a:cubicBezTo>
                    <a:pt x="82296" y="5511800"/>
                    <a:pt x="0" y="5429504"/>
                    <a:pt x="0" y="5328031"/>
                  </a:cubicBezTo>
                  <a:close/>
                </a:path>
              </a:pathLst>
            </a:custGeom>
            <a:solidFill>
              <a:srgbClr val="D4ECEC"/>
            </a:solidFill>
            <a:ln w="19050" cap="sq">
              <a:solidFill>
                <a:srgbClr val="1A7A7A"/>
              </a:solidFill>
              <a:prstDash val="solid"/>
              <a:miter/>
            </a:ln>
          </p:spPr>
        </p:sp>
      </p:grpSp>
      <p:grpSp>
        <p:nvGrpSpPr>
          <p:cNvPr name="Group 17" id="17"/>
          <p:cNvGrpSpPr/>
          <p:nvPr/>
        </p:nvGrpSpPr>
        <p:grpSpPr>
          <a:xfrm rot="0">
            <a:off x="548640" y="1728216"/>
            <a:ext cx="8092440" cy="384048"/>
            <a:chOff x="0" y="0"/>
            <a:chExt cx="10789920" cy="51206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789920" cy="512064"/>
            </a:xfrm>
            <a:custGeom>
              <a:avLst/>
              <a:gdLst/>
              <a:ahLst/>
              <a:cxnLst/>
              <a:rect r="r" b="b" t="t" l="l"/>
              <a:pathLst>
                <a:path h="512064" w="10789920">
                  <a:moveTo>
                    <a:pt x="0" y="0"/>
                  </a:moveTo>
                  <a:lnTo>
                    <a:pt x="10789920" y="0"/>
                  </a:lnTo>
                  <a:lnTo>
                    <a:pt x="10789920" y="512064"/>
                  </a:lnTo>
                  <a:lnTo>
                    <a:pt x="0" y="51206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60577" r="0" b="-360577"/>
              </a:stretch>
            </a:blip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28575"/>
              <a:ext cx="10789920" cy="54063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80"/>
                </a:lnSpc>
              </a:pPr>
              <a:r>
                <a:rPr lang="en-US" sz="1650" b="true">
                  <a:solidFill>
                    <a:srgbClr val="0D4A4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Electronic Configuration — Key Rules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548640" y="2194560"/>
            <a:ext cx="8092440" cy="493776"/>
            <a:chOff x="0" y="0"/>
            <a:chExt cx="10789920" cy="65836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0789920" cy="658368"/>
            </a:xfrm>
            <a:custGeom>
              <a:avLst/>
              <a:gdLst/>
              <a:ahLst/>
              <a:cxnLst/>
              <a:rect r="r" b="b" t="t" l="l"/>
              <a:pathLst>
                <a:path h="658368" w="10789920">
                  <a:moveTo>
                    <a:pt x="0" y="0"/>
                  </a:moveTo>
                  <a:lnTo>
                    <a:pt x="10789920" y="0"/>
                  </a:lnTo>
                  <a:lnTo>
                    <a:pt x="10789920" y="658368"/>
                  </a:lnTo>
                  <a:lnTo>
                    <a:pt x="0" y="65836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69338" r="0" b="-269338"/>
              </a:stretch>
            </a:blip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10789920" cy="69646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0D4A4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Order of filling: 1s → 2s → 2p → 3s → 3p → 4s → 3d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548640" y="2743200"/>
            <a:ext cx="8092440" cy="493776"/>
            <a:chOff x="0" y="0"/>
            <a:chExt cx="10789920" cy="658368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0789920" cy="658368"/>
            </a:xfrm>
            <a:custGeom>
              <a:avLst/>
              <a:gdLst/>
              <a:ahLst/>
              <a:cxnLst/>
              <a:rect r="r" b="b" t="t" l="l"/>
              <a:pathLst>
                <a:path h="658368" w="10789920">
                  <a:moveTo>
                    <a:pt x="0" y="0"/>
                  </a:moveTo>
                  <a:lnTo>
                    <a:pt x="10789920" y="0"/>
                  </a:lnTo>
                  <a:lnTo>
                    <a:pt x="10789920" y="658368"/>
                  </a:lnTo>
                  <a:lnTo>
                    <a:pt x="0" y="65836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69338" r="0" b="-269338"/>
              </a:stretch>
            </a:blip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10789920" cy="69646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0D4A4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4s fills BEFORE 3d but empties FIRST when forming ions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548640" y="3291840"/>
            <a:ext cx="8092440" cy="493776"/>
            <a:chOff x="0" y="0"/>
            <a:chExt cx="10789920" cy="658368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0789920" cy="658368"/>
            </a:xfrm>
            <a:custGeom>
              <a:avLst/>
              <a:gdLst/>
              <a:ahLst/>
              <a:cxnLst/>
              <a:rect r="r" b="b" t="t" l="l"/>
              <a:pathLst>
                <a:path h="658368" w="10789920">
                  <a:moveTo>
                    <a:pt x="0" y="0"/>
                  </a:moveTo>
                  <a:lnTo>
                    <a:pt x="10789920" y="0"/>
                  </a:lnTo>
                  <a:lnTo>
                    <a:pt x="10789920" y="658368"/>
                  </a:lnTo>
                  <a:lnTo>
                    <a:pt x="0" y="65836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69338" r="0" b="-269338"/>
              </a:stretch>
            </a:blip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38100"/>
              <a:ext cx="10789920" cy="69646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0D4A4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Special cases: Cr = [Ar]3d⁵4s¹  |  Cu = [Ar]3d¹⁰4s¹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548640" y="3840480"/>
            <a:ext cx="8092440" cy="493776"/>
            <a:chOff x="0" y="0"/>
            <a:chExt cx="10789920" cy="658368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0789920" cy="658368"/>
            </a:xfrm>
            <a:custGeom>
              <a:avLst/>
              <a:gdLst/>
              <a:ahLst/>
              <a:cxnLst/>
              <a:rect r="r" b="b" t="t" l="l"/>
              <a:pathLst>
                <a:path h="658368" w="10789920">
                  <a:moveTo>
                    <a:pt x="0" y="0"/>
                  </a:moveTo>
                  <a:lnTo>
                    <a:pt x="10789920" y="0"/>
                  </a:lnTo>
                  <a:lnTo>
                    <a:pt x="10789920" y="658368"/>
                  </a:lnTo>
                  <a:lnTo>
                    <a:pt x="0" y="65836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69338" r="0" b="-269338"/>
              </a:stretch>
            </a:blip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38100"/>
              <a:ext cx="10789920" cy="69646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0D4A4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Sub-shells: s (max 2e⁻), p (max 6e⁻), d (max 10e⁻)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548640" y="4389120"/>
            <a:ext cx="8092440" cy="493776"/>
            <a:chOff x="0" y="0"/>
            <a:chExt cx="10789920" cy="658368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0789920" cy="658368"/>
            </a:xfrm>
            <a:custGeom>
              <a:avLst/>
              <a:gdLst/>
              <a:ahLst/>
              <a:cxnLst/>
              <a:rect r="r" b="b" t="t" l="l"/>
              <a:pathLst>
                <a:path h="658368" w="10789920">
                  <a:moveTo>
                    <a:pt x="0" y="0"/>
                  </a:moveTo>
                  <a:lnTo>
                    <a:pt x="10789920" y="0"/>
                  </a:lnTo>
                  <a:lnTo>
                    <a:pt x="10789920" y="658368"/>
                  </a:lnTo>
                  <a:lnTo>
                    <a:pt x="0" y="65836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69338" r="0" b="-269338"/>
              </a:stretch>
            </a:blip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38100"/>
              <a:ext cx="10789920" cy="69646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0D4A4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Hund's rule: fill each orbital singly before pairing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548640" y="4937760"/>
            <a:ext cx="8092440" cy="493776"/>
            <a:chOff x="0" y="0"/>
            <a:chExt cx="10789920" cy="658368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10789920" cy="658368"/>
            </a:xfrm>
            <a:custGeom>
              <a:avLst/>
              <a:gdLst/>
              <a:ahLst/>
              <a:cxnLst/>
              <a:rect r="r" b="b" t="t" l="l"/>
              <a:pathLst>
                <a:path h="658368" w="10789920">
                  <a:moveTo>
                    <a:pt x="0" y="0"/>
                  </a:moveTo>
                  <a:lnTo>
                    <a:pt x="10789920" y="0"/>
                  </a:lnTo>
                  <a:lnTo>
                    <a:pt x="10789920" y="658368"/>
                  </a:lnTo>
                  <a:lnTo>
                    <a:pt x="0" y="65836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69338" r="0" b="-269338"/>
              </a:stretch>
            </a:blip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38100"/>
              <a:ext cx="10789920" cy="69646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0D4A4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Fe³⁺ = [Ar]3d⁵ (NOT [Ar]3d³4s²) — remove 4s first</a:t>
              </a: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9180195" y="1663827"/>
            <a:ext cx="8728710" cy="4133850"/>
            <a:chOff x="0" y="0"/>
            <a:chExt cx="11638280" cy="551180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11638280" cy="5511800"/>
            </a:xfrm>
            <a:custGeom>
              <a:avLst/>
              <a:gdLst/>
              <a:ahLst/>
              <a:cxnLst/>
              <a:rect r="r" b="b" t="t" l="l"/>
              <a:pathLst>
                <a:path h="5511800" w="11638280">
                  <a:moveTo>
                    <a:pt x="0" y="183769"/>
                  </a:moveTo>
                  <a:cubicBezTo>
                    <a:pt x="0" y="82296"/>
                    <a:pt x="82296" y="0"/>
                    <a:pt x="183769" y="0"/>
                  </a:cubicBezTo>
                  <a:lnTo>
                    <a:pt x="11454511" y="0"/>
                  </a:lnTo>
                  <a:cubicBezTo>
                    <a:pt x="11555984" y="0"/>
                    <a:pt x="11638280" y="82296"/>
                    <a:pt x="11638280" y="183769"/>
                  </a:cubicBezTo>
                  <a:lnTo>
                    <a:pt x="11638280" y="5328031"/>
                  </a:lnTo>
                  <a:cubicBezTo>
                    <a:pt x="11638280" y="5429504"/>
                    <a:pt x="11555984" y="5511800"/>
                    <a:pt x="11454511" y="5511800"/>
                  </a:cubicBezTo>
                  <a:lnTo>
                    <a:pt x="183769" y="5511800"/>
                  </a:lnTo>
                  <a:cubicBezTo>
                    <a:pt x="82296" y="5511800"/>
                    <a:pt x="0" y="5429504"/>
                    <a:pt x="0" y="5328031"/>
                  </a:cubicBezTo>
                  <a:close/>
                </a:path>
              </a:pathLst>
            </a:custGeom>
            <a:solidFill>
              <a:srgbClr val="FFF0E0"/>
            </a:solidFill>
            <a:ln w="19050" cap="sq">
              <a:solidFill>
                <a:srgbClr val="7B3800"/>
              </a:solidFill>
              <a:prstDash val="solid"/>
              <a:miter/>
            </a:ln>
          </p:spPr>
        </p:sp>
      </p:grpSp>
      <p:grpSp>
        <p:nvGrpSpPr>
          <p:cNvPr name="Group 40" id="40"/>
          <p:cNvGrpSpPr/>
          <p:nvPr/>
        </p:nvGrpSpPr>
        <p:grpSpPr>
          <a:xfrm rot="0">
            <a:off x="9395460" y="1728216"/>
            <a:ext cx="8229600" cy="384048"/>
            <a:chOff x="0" y="0"/>
            <a:chExt cx="10972800" cy="512064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10972800" cy="512064"/>
            </a:xfrm>
            <a:custGeom>
              <a:avLst/>
              <a:gdLst/>
              <a:ahLst/>
              <a:cxnLst/>
              <a:rect r="r" b="b" t="t" l="l"/>
              <a:pathLst>
                <a:path h="512064" w="10972800">
                  <a:moveTo>
                    <a:pt x="0" y="0"/>
                  </a:moveTo>
                  <a:lnTo>
                    <a:pt x="10972800" y="0"/>
                  </a:lnTo>
                  <a:lnTo>
                    <a:pt x="10972800" y="512064"/>
                  </a:lnTo>
                  <a:lnTo>
                    <a:pt x="0" y="51206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67536" r="0" b="-367536"/>
              </a:stretch>
            </a:blipFill>
          </p:spPr>
        </p:sp>
        <p:sp>
          <p:nvSpPr>
            <p:cNvPr name="TextBox 42" id="42"/>
            <p:cNvSpPr txBox="true"/>
            <p:nvPr/>
          </p:nvSpPr>
          <p:spPr>
            <a:xfrm>
              <a:off x="0" y="-28575"/>
              <a:ext cx="10972800" cy="54063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80"/>
                </a:lnSpc>
              </a:pPr>
              <a:r>
                <a:rPr lang="en-US" sz="1650" b="true">
                  <a:solidFill>
                    <a:srgbClr val="7B38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Ionisation Energy Trends</a:t>
              </a:r>
            </a:p>
          </p:txBody>
        </p:sp>
      </p:grpSp>
      <p:grpSp>
        <p:nvGrpSpPr>
          <p:cNvPr name="Group 43" id="43"/>
          <p:cNvGrpSpPr/>
          <p:nvPr/>
        </p:nvGrpSpPr>
        <p:grpSpPr>
          <a:xfrm rot="0">
            <a:off x="9395460" y="2194560"/>
            <a:ext cx="8366760" cy="493776"/>
            <a:chOff x="0" y="0"/>
            <a:chExt cx="11155680" cy="658368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11155680" cy="658368"/>
            </a:xfrm>
            <a:custGeom>
              <a:avLst/>
              <a:gdLst/>
              <a:ahLst/>
              <a:cxnLst/>
              <a:rect r="r" b="b" t="t" l="l"/>
              <a:pathLst>
                <a:path h="658368" w="11155680">
                  <a:moveTo>
                    <a:pt x="0" y="0"/>
                  </a:moveTo>
                  <a:lnTo>
                    <a:pt x="11155680" y="0"/>
                  </a:lnTo>
                  <a:lnTo>
                    <a:pt x="11155680" y="658368"/>
                  </a:lnTo>
                  <a:lnTo>
                    <a:pt x="0" y="65836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80163" r="0" b="-280163"/>
              </a:stretch>
            </a:blipFill>
          </p:spPr>
        </p:sp>
        <p:sp>
          <p:nvSpPr>
            <p:cNvPr name="TextBox 45" id="45"/>
            <p:cNvSpPr txBox="true"/>
            <p:nvPr/>
          </p:nvSpPr>
          <p:spPr>
            <a:xfrm>
              <a:off x="0" y="-38100"/>
              <a:ext cx="11155680" cy="69646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7B38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1st IE increases ACROSS Period 3 (with dips at Al and S)</a:t>
              </a:r>
            </a:p>
          </p:txBody>
        </p:sp>
      </p:grpSp>
      <p:grpSp>
        <p:nvGrpSpPr>
          <p:cNvPr name="Group 46" id="46"/>
          <p:cNvGrpSpPr/>
          <p:nvPr/>
        </p:nvGrpSpPr>
        <p:grpSpPr>
          <a:xfrm rot="0">
            <a:off x="9395460" y="2743200"/>
            <a:ext cx="8366760" cy="493776"/>
            <a:chOff x="0" y="0"/>
            <a:chExt cx="11155680" cy="658368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11155680" cy="658368"/>
            </a:xfrm>
            <a:custGeom>
              <a:avLst/>
              <a:gdLst/>
              <a:ahLst/>
              <a:cxnLst/>
              <a:rect r="r" b="b" t="t" l="l"/>
              <a:pathLst>
                <a:path h="658368" w="11155680">
                  <a:moveTo>
                    <a:pt x="0" y="0"/>
                  </a:moveTo>
                  <a:lnTo>
                    <a:pt x="11155680" y="0"/>
                  </a:lnTo>
                  <a:lnTo>
                    <a:pt x="11155680" y="658368"/>
                  </a:lnTo>
                  <a:lnTo>
                    <a:pt x="0" y="65836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80163" r="0" b="-280163"/>
              </a:stretch>
            </a:blipFill>
          </p:spPr>
        </p:sp>
        <p:sp>
          <p:nvSpPr>
            <p:cNvPr name="TextBox 48" id="48"/>
            <p:cNvSpPr txBox="true"/>
            <p:nvPr/>
          </p:nvSpPr>
          <p:spPr>
            <a:xfrm>
              <a:off x="0" y="-38100"/>
              <a:ext cx="11155680" cy="69646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7B38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Al dip: 3p is higher energy than 3s</a:t>
              </a:r>
            </a:p>
          </p:txBody>
        </p:sp>
      </p:grpSp>
      <p:grpSp>
        <p:nvGrpSpPr>
          <p:cNvPr name="Group 49" id="49"/>
          <p:cNvGrpSpPr/>
          <p:nvPr/>
        </p:nvGrpSpPr>
        <p:grpSpPr>
          <a:xfrm rot="0">
            <a:off x="9395460" y="3291840"/>
            <a:ext cx="8366760" cy="493776"/>
            <a:chOff x="0" y="0"/>
            <a:chExt cx="11155680" cy="658368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11155680" cy="658368"/>
            </a:xfrm>
            <a:custGeom>
              <a:avLst/>
              <a:gdLst/>
              <a:ahLst/>
              <a:cxnLst/>
              <a:rect r="r" b="b" t="t" l="l"/>
              <a:pathLst>
                <a:path h="658368" w="11155680">
                  <a:moveTo>
                    <a:pt x="0" y="0"/>
                  </a:moveTo>
                  <a:lnTo>
                    <a:pt x="11155680" y="0"/>
                  </a:lnTo>
                  <a:lnTo>
                    <a:pt x="11155680" y="658368"/>
                  </a:lnTo>
                  <a:lnTo>
                    <a:pt x="0" y="65836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80163" r="0" b="-280163"/>
              </a:stretch>
            </a:blipFill>
          </p:spPr>
        </p:sp>
        <p:sp>
          <p:nvSpPr>
            <p:cNvPr name="TextBox 51" id="51"/>
            <p:cNvSpPr txBox="true"/>
            <p:nvPr/>
          </p:nvSpPr>
          <p:spPr>
            <a:xfrm>
              <a:off x="0" y="-38100"/>
              <a:ext cx="11155680" cy="69646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7B38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S dip: spin-pair repulsion in 3p sub-shell</a:t>
              </a:r>
            </a:p>
          </p:txBody>
        </p:sp>
      </p:grpSp>
      <p:grpSp>
        <p:nvGrpSpPr>
          <p:cNvPr name="Group 52" id="52"/>
          <p:cNvGrpSpPr/>
          <p:nvPr/>
        </p:nvGrpSpPr>
        <p:grpSpPr>
          <a:xfrm rot="0">
            <a:off x="9395460" y="3840480"/>
            <a:ext cx="8366760" cy="493776"/>
            <a:chOff x="0" y="0"/>
            <a:chExt cx="11155680" cy="658368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11155680" cy="658368"/>
            </a:xfrm>
            <a:custGeom>
              <a:avLst/>
              <a:gdLst/>
              <a:ahLst/>
              <a:cxnLst/>
              <a:rect r="r" b="b" t="t" l="l"/>
              <a:pathLst>
                <a:path h="658368" w="11155680">
                  <a:moveTo>
                    <a:pt x="0" y="0"/>
                  </a:moveTo>
                  <a:lnTo>
                    <a:pt x="11155680" y="0"/>
                  </a:lnTo>
                  <a:lnTo>
                    <a:pt x="11155680" y="658368"/>
                  </a:lnTo>
                  <a:lnTo>
                    <a:pt x="0" y="65836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80163" r="0" b="-280163"/>
              </a:stretch>
            </a:blipFill>
          </p:spPr>
        </p:sp>
        <p:sp>
          <p:nvSpPr>
            <p:cNvPr name="TextBox 54" id="54"/>
            <p:cNvSpPr txBox="true"/>
            <p:nvPr/>
          </p:nvSpPr>
          <p:spPr>
            <a:xfrm>
              <a:off x="0" y="-38100"/>
              <a:ext cx="11155680" cy="69646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7B38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Successive IEs: always increase for the SAME element</a:t>
              </a:r>
            </a:p>
          </p:txBody>
        </p:sp>
      </p:grpSp>
      <p:grpSp>
        <p:nvGrpSpPr>
          <p:cNvPr name="Group 55" id="55"/>
          <p:cNvGrpSpPr/>
          <p:nvPr/>
        </p:nvGrpSpPr>
        <p:grpSpPr>
          <a:xfrm rot="0">
            <a:off x="9395460" y="4389120"/>
            <a:ext cx="8366760" cy="493776"/>
            <a:chOff x="0" y="0"/>
            <a:chExt cx="11155680" cy="658368"/>
          </a:xfrm>
        </p:grpSpPr>
        <p:sp>
          <p:nvSpPr>
            <p:cNvPr name="Freeform 56" id="56"/>
            <p:cNvSpPr/>
            <p:nvPr/>
          </p:nvSpPr>
          <p:spPr>
            <a:xfrm flipH="false" flipV="false" rot="0">
              <a:off x="0" y="0"/>
              <a:ext cx="11155680" cy="658368"/>
            </a:xfrm>
            <a:custGeom>
              <a:avLst/>
              <a:gdLst/>
              <a:ahLst/>
              <a:cxnLst/>
              <a:rect r="r" b="b" t="t" l="l"/>
              <a:pathLst>
                <a:path h="658368" w="11155680">
                  <a:moveTo>
                    <a:pt x="0" y="0"/>
                  </a:moveTo>
                  <a:lnTo>
                    <a:pt x="11155680" y="0"/>
                  </a:lnTo>
                  <a:lnTo>
                    <a:pt x="11155680" y="658368"/>
                  </a:lnTo>
                  <a:lnTo>
                    <a:pt x="0" y="65836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80163" r="0" b="-280163"/>
              </a:stretch>
            </a:blipFill>
          </p:spPr>
        </p:sp>
        <p:sp>
          <p:nvSpPr>
            <p:cNvPr name="TextBox 57" id="57"/>
            <p:cNvSpPr txBox="true"/>
            <p:nvPr/>
          </p:nvSpPr>
          <p:spPr>
            <a:xfrm>
              <a:off x="0" y="-38100"/>
              <a:ext cx="11155680" cy="69646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7B38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Large jump after Xth IE → element is in Group X</a:t>
              </a:r>
            </a:p>
          </p:txBody>
        </p:sp>
      </p:grpSp>
      <p:grpSp>
        <p:nvGrpSpPr>
          <p:cNvPr name="Group 58" id="58"/>
          <p:cNvGrpSpPr/>
          <p:nvPr/>
        </p:nvGrpSpPr>
        <p:grpSpPr>
          <a:xfrm rot="0">
            <a:off x="9395460" y="4937760"/>
            <a:ext cx="8366760" cy="493776"/>
            <a:chOff x="0" y="0"/>
            <a:chExt cx="11155680" cy="658368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0" y="0"/>
              <a:ext cx="11155680" cy="658368"/>
            </a:xfrm>
            <a:custGeom>
              <a:avLst/>
              <a:gdLst/>
              <a:ahLst/>
              <a:cxnLst/>
              <a:rect r="r" b="b" t="t" l="l"/>
              <a:pathLst>
                <a:path h="658368" w="11155680">
                  <a:moveTo>
                    <a:pt x="0" y="0"/>
                  </a:moveTo>
                  <a:lnTo>
                    <a:pt x="11155680" y="0"/>
                  </a:lnTo>
                  <a:lnTo>
                    <a:pt x="11155680" y="658368"/>
                  </a:lnTo>
                  <a:lnTo>
                    <a:pt x="0" y="65836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80163" r="0" b="-280163"/>
              </a:stretch>
            </a:blipFill>
          </p:spPr>
        </p:sp>
        <p:sp>
          <p:nvSpPr>
            <p:cNvPr name="TextBox 60" id="60"/>
            <p:cNvSpPr txBox="true"/>
            <p:nvPr/>
          </p:nvSpPr>
          <p:spPr>
            <a:xfrm>
              <a:off x="0" y="-38100"/>
              <a:ext cx="11155680" cy="69646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7B38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Definition: minimum energy to remove 1 mol of electrons from 1 mol of gaseous atoms in ground state</a:t>
              </a:r>
            </a:p>
          </p:txBody>
        </p:sp>
      </p:grpSp>
      <p:grpSp>
        <p:nvGrpSpPr>
          <p:cNvPr name="Group 61" id="61"/>
          <p:cNvGrpSpPr/>
          <p:nvPr/>
        </p:nvGrpSpPr>
        <p:grpSpPr>
          <a:xfrm rot="0">
            <a:off x="333375" y="5915787"/>
            <a:ext cx="8522970" cy="2007870"/>
            <a:chOff x="0" y="0"/>
            <a:chExt cx="11363960" cy="2677160"/>
          </a:xfrm>
        </p:grpSpPr>
        <p:sp>
          <p:nvSpPr>
            <p:cNvPr name="Freeform 62" id="62"/>
            <p:cNvSpPr/>
            <p:nvPr/>
          </p:nvSpPr>
          <p:spPr>
            <a:xfrm flipH="false" flipV="false" rot="0">
              <a:off x="0" y="0"/>
              <a:ext cx="11363960" cy="2677160"/>
            </a:xfrm>
            <a:custGeom>
              <a:avLst/>
              <a:gdLst/>
              <a:ahLst/>
              <a:cxnLst/>
              <a:rect r="r" b="b" t="t" l="l"/>
              <a:pathLst>
                <a:path h="2677160" w="11363960">
                  <a:moveTo>
                    <a:pt x="0" y="147701"/>
                  </a:moveTo>
                  <a:cubicBezTo>
                    <a:pt x="0" y="66167"/>
                    <a:pt x="66167" y="0"/>
                    <a:pt x="147701" y="0"/>
                  </a:cubicBezTo>
                  <a:lnTo>
                    <a:pt x="11216259" y="0"/>
                  </a:lnTo>
                  <a:cubicBezTo>
                    <a:pt x="11297793" y="0"/>
                    <a:pt x="11363960" y="66167"/>
                    <a:pt x="11363960" y="147701"/>
                  </a:cubicBezTo>
                  <a:lnTo>
                    <a:pt x="11363960" y="2529459"/>
                  </a:lnTo>
                  <a:cubicBezTo>
                    <a:pt x="11363960" y="2610993"/>
                    <a:pt x="11297793" y="2677160"/>
                    <a:pt x="11216259" y="2677160"/>
                  </a:cubicBezTo>
                  <a:lnTo>
                    <a:pt x="147701" y="2677160"/>
                  </a:lnTo>
                  <a:cubicBezTo>
                    <a:pt x="66167" y="2677160"/>
                    <a:pt x="0" y="2610993"/>
                    <a:pt x="0" y="2529459"/>
                  </a:cubicBezTo>
                  <a:close/>
                </a:path>
              </a:pathLst>
            </a:custGeom>
            <a:solidFill>
              <a:srgbClr val="FFF8DC"/>
            </a:solidFill>
            <a:ln w="19050" cap="sq">
              <a:solidFill>
                <a:srgbClr val="B8860B"/>
              </a:solidFill>
              <a:prstDash val="solid"/>
              <a:miter/>
            </a:ln>
          </p:spPr>
        </p:sp>
      </p:grpSp>
      <p:grpSp>
        <p:nvGrpSpPr>
          <p:cNvPr name="Group 63" id="63"/>
          <p:cNvGrpSpPr/>
          <p:nvPr/>
        </p:nvGrpSpPr>
        <p:grpSpPr>
          <a:xfrm rot="0">
            <a:off x="548640" y="5993892"/>
            <a:ext cx="8092440" cy="384048"/>
            <a:chOff x="0" y="0"/>
            <a:chExt cx="10789920" cy="512064"/>
          </a:xfrm>
        </p:grpSpPr>
        <p:sp>
          <p:nvSpPr>
            <p:cNvPr name="Freeform 64" id="64"/>
            <p:cNvSpPr/>
            <p:nvPr/>
          </p:nvSpPr>
          <p:spPr>
            <a:xfrm flipH="false" flipV="false" rot="0">
              <a:off x="0" y="0"/>
              <a:ext cx="10789920" cy="512064"/>
            </a:xfrm>
            <a:custGeom>
              <a:avLst/>
              <a:gdLst/>
              <a:ahLst/>
              <a:cxnLst/>
              <a:rect r="r" b="b" t="t" l="l"/>
              <a:pathLst>
                <a:path h="512064" w="10789920">
                  <a:moveTo>
                    <a:pt x="0" y="0"/>
                  </a:moveTo>
                  <a:lnTo>
                    <a:pt x="10789920" y="0"/>
                  </a:lnTo>
                  <a:lnTo>
                    <a:pt x="10789920" y="512064"/>
                  </a:lnTo>
                  <a:lnTo>
                    <a:pt x="0" y="51206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60577" r="0" b="-360577"/>
              </a:stretch>
            </a:blipFill>
          </p:spPr>
        </p:sp>
        <p:sp>
          <p:nvSpPr>
            <p:cNvPr name="TextBox 65" id="65"/>
            <p:cNvSpPr txBox="true"/>
            <p:nvPr/>
          </p:nvSpPr>
          <p:spPr>
            <a:xfrm>
              <a:off x="0" y="-28575"/>
              <a:ext cx="10789920" cy="54063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80"/>
                </a:lnSpc>
              </a:pPr>
              <a:r>
                <a:rPr lang="en-US" sz="1650" b="true">
                  <a:solidFill>
                    <a:srgbClr val="B8860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Atomic Radius Trends</a:t>
              </a:r>
            </a:p>
          </p:txBody>
        </p:sp>
      </p:grpSp>
      <p:grpSp>
        <p:nvGrpSpPr>
          <p:cNvPr name="Group 66" id="66"/>
          <p:cNvGrpSpPr/>
          <p:nvPr/>
        </p:nvGrpSpPr>
        <p:grpSpPr>
          <a:xfrm rot="0">
            <a:off x="548640" y="6405372"/>
            <a:ext cx="8092440" cy="1371600"/>
            <a:chOff x="0" y="0"/>
            <a:chExt cx="10789920" cy="1828800"/>
          </a:xfrm>
        </p:grpSpPr>
        <p:sp>
          <p:nvSpPr>
            <p:cNvPr name="Freeform 67" id="67"/>
            <p:cNvSpPr/>
            <p:nvPr/>
          </p:nvSpPr>
          <p:spPr>
            <a:xfrm flipH="false" flipV="false" rot="0">
              <a:off x="0" y="0"/>
              <a:ext cx="10789920" cy="1828800"/>
            </a:xfrm>
            <a:custGeom>
              <a:avLst/>
              <a:gdLst/>
              <a:ahLst/>
              <a:cxnLst/>
              <a:rect r="r" b="b" t="t" l="l"/>
              <a:pathLst>
                <a:path h="1828800" w="10789920">
                  <a:moveTo>
                    <a:pt x="0" y="0"/>
                  </a:moveTo>
                  <a:lnTo>
                    <a:pt x="10789920" y="0"/>
                  </a:lnTo>
                  <a:lnTo>
                    <a:pt x="10789920" y="1828800"/>
                  </a:lnTo>
                  <a:lnTo>
                    <a:pt x="0" y="18288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64961" r="0" b="-64961"/>
              </a:stretch>
            </a:blipFill>
          </p:spPr>
        </p:sp>
        <p:sp>
          <p:nvSpPr>
            <p:cNvPr name="TextBox 68" id="68"/>
            <p:cNvSpPr txBox="true"/>
            <p:nvPr/>
          </p:nvSpPr>
          <p:spPr>
            <a:xfrm>
              <a:off x="0" y="-38100"/>
              <a:ext cx="10789920" cy="186690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B8860B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↓ Decreases ACROSS a period (increasing nuclear charge, same shielding)</a:t>
              </a:r>
            </a:p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B8860B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↑ Increases DOWN a group (additional electron shell)</a:t>
              </a:r>
            </a:p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B8860B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Cations &lt; parent atom  |  Anions &gt; parent atom</a:t>
              </a:r>
            </a:p>
          </p:txBody>
        </p:sp>
      </p:grpSp>
      <p:grpSp>
        <p:nvGrpSpPr>
          <p:cNvPr name="Group 69" id="69"/>
          <p:cNvGrpSpPr/>
          <p:nvPr/>
        </p:nvGrpSpPr>
        <p:grpSpPr>
          <a:xfrm rot="0">
            <a:off x="9180195" y="5915787"/>
            <a:ext cx="8728710" cy="2007870"/>
            <a:chOff x="0" y="0"/>
            <a:chExt cx="11638280" cy="2677160"/>
          </a:xfrm>
        </p:grpSpPr>
        <p:sp>
          <p:nvSpPr>
            <p:cNvPr name="Freeform 70" id="70"/>
            <p:cNvSpPr/>
            <p:nvPr/>
          </p:nvSpPr>
          <p:spPr>
            <a:xfrm flipH="false" flipV="false" rot="0">
              <a:off x="0" y="0"/>
              <a:ext cx="11638280" cy="2677160"/>
            </a:xfrm>
            <a:custGeom>
              <a:avLst/>
              <a:gdLst/>
              <a:ahLst/>
              <a:cxnLst/>
              <a:rect r="r" b="b" t="t" l="l"/>
              <a:pathLst>
                <a:path h="2677160" w="11638280">
                  <a:moveTo>
                    <a:pt x="0" y="147701"/>
                  </a:moveTo>
                  <a:cubicBezTo>
                    <a:pt x="0" y="66167"/>
                    <a:pt x="66167" y="0"/>
                    <a:pt x="147701" y="0"/>
                  </a:cubicBezTo>
                  <a:lnTo>
                    <a:pt x="11490579" y="0"/>
                  </a:lnTo>
                  <a:cubicBezTo>
                    <a:pt x="11572113" y="0"/>
                    <a:pt x="11638280" y="66167"/>
                    <a:pt x="11638280" y="147701"/>
                  </a:cubicBezTo>
                  <a:lnTo>
                    <a:pt x="11638280" y="2529459"/>
                  </a:lnTo>
                  <a:cubicBezTo>
                    <a:pt x="11638280" y="2610993"/>
                    <a:pt x="11572113" y="2677160"/>
                    <a:pt x="11490579" y="2677160"/>
                  </a:cubicBezTo>
                  <a:lnTo>
                    <a:pt x="147701" y="2677160"/>
                  </a:lnTo>
                  <a:cubicBezTo>
                    <a:pt x="66167" y="2677160"/>
                    <a:pt x="0" y="2610993"/>
                    <a:pt x="0" y="2529459"/>
                  </a:cubicBezTo>
                  <a:close/>
                </a:path>
              </a:pathLst>
            </a:custGeom>
            <a:solidFill>
              <a:srgbClr val="FBEAEA"/>
            </a:solidFill>
            <a:ln w="19050" cap="sq">
              <a:solidFill>
                <a:srgbClr val="8B1A1A"/>
              </a:solidFill>
              <a:prstDash val="solid"/>
              <a:miter/>
            </a:ln>
          </p:spPr>
        </p:sp>
      </p:grpSp>
      <p:grpSp>
        <p:nvGrpSpPr>
          <p:cNvPr name="Group 71" id="71"/>
          <p:cNvGrpSpPr/>
          <p:nvPr/>
        </p:nvGrpSpPr>
        <p:grpSpPr>
          <a:xfrm rot="0">
            <a:off x="9395460" y="5993892"/>
            <a:ext cx="8229600" cy="384048"/>
            <a:chOff x="0" y="0"/>
            <a:chExt cx="10972800" cy="512064"/>
          </a:xfrm>
        </p:grpSpPr>
        <p:sp>
          <p:nvSpPr>
            <p:cNvPr name="Freeform 72" id="72"/>
            <p:cNvSpPr/>
            <p:nvPr/>
          </p:nvSpPr>
          <p:spPr>
            <a:xfrm flipH="false" flipV="false" rot="0">
              <a:off x="0" y="0"/>
              <a:ext cx="10972800" cy="512064"/>
            </a:xfrm>
            <a:custGeom>
              <a:avLst/>
              <a:gdLst/>
              <a:ahLst/>
              <a:cxnLst/>
              <a:rect r="r" b="b" t="t" l="l"/>
              <a:pathLst>
                <a:path h="512064" w="10972800">
                  <a:moveTo>
                    <a:pt x="0" y="0"/>
                  </a:moveTo>
                  <a:lnTo>
                    <a:pt x="10972800" y="0"/>
                  </a:lnTo>
                  <a:lnTo>
                    <a:pt x="10972800" y="512064"/>
                  </a:lnTo>
                  <a:lnTo>
                    <a:pt x="0" y="51206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67536" r="0" b="-367536"/>
              </a:stretch>
            </a:blipFill>
          </p:spPr>
        </p:sp>
        <p:sp>
          <p:nvSpPr>
            <p:cNvPr name="TextBox 73" id="73"/>
            <p:cNvSpPr txBox="true"/>
            <p:nvPr/>
          </p:nvSpPr>
          <p:spPr>
            <a:xfrm>
              <a:off x="0" y="-28575"/>
              <a:ext cx="10972800" cy="54063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80"/>
                </a:lnSpc>
              </a:pPr>
              <a:r>
                <a:rPr lang="en-US" sz="1650" b="true">
                  <a:solidFill>
                    <a:srgbClr val="8B1A1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⚠  Common Errors</a:t>
              </a:r>
            </a:p>
          </p:txBody>
        </p:sp>
      </p:grpSp>
      <p:grpSp>
        <p:nvGrpSpPr>
          <p:cNvPr name="Group 74" id="74"/>
          <p:cNvGrpSpPr/>
          <p:nvPr/>
        </p:nvGrpSpPr>
        <p:grpSpPr>
          <a:xfrm rot="0">
            <a:off x="9395460" y="6405372"/>
            <a:ext cx="8366760" cy="493776"/>
            <a:chOff x="0" y="0"/>
            <a:chExt cx="11155680" cy="658368"/>
          </a:xfrm>
        </p:grpSpPr>
        <p:sp>
          <p:nvSpPr>
            <p:cNvPr name="Freeform 75" id="75"/>
            <p:cNvSpPr/>
            <p:nvPr/>
          </p:nvSpPr>
          <p:spPr>
            <a:xfrm flipH="false" flipV="false" rot="0">
              <a:off x="0" y="0"/>
              <a:ext cx="11155680" cy="658368"/>
            </a:xfrm>
            <a:custGeom>
              <a:avLst/>
              <a:gdLst/>
              <a:ahLst/>
              <a:cxnLst/>
              <a:rect r="r" b="b" t="t" l="l"/>
              <a:pathLst>
                <a:path h="658368" w="11155680">
                  <a:moveTo>
                    <a:pt x="0" y="0"/>
                  </a:moveTo>
                  <a:lnTo>
                    <a:pt x="11155680" y="0"/>
                  </a:lnTo>
                  <a:lnTo>
                    <a:pt x="11155680" y="658368"/>
                  </a:lnTo>
                  <a:lnTo>
                    <a:pt x="0" y="65836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80163" r="0" b="-280163"/>
              </a:stretch>
            </a:blipFill>
          </p:spPr>
        </p:sp>
        <p:sp>
          <p:nvSpPr>
            <p:cNvPr name="TextBox 76" id="76"/>
            <p:cNvSpPr txBox="true"/>
            <p:nvPr/>
          </p:nvSpPr>
          <p:spPr>
            <a:xfrm>
              <a:off x="0" y="-38100"/>
              <a:ext cx="11155680" cy="69646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8B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✗  Cu is [Ar]3d¹⁰4s¹ NOT [Ar]3d⁹4s² — half/fully filled d = extra stability</a:t>
              </a:r>
            </a:p>
          </p:txBody>
        </p:sp>
      </p:grpSp>
      <p:grpSp>
        <p:nvGrpSpPr>
          <p:cNvPr name="Group 77" id="77"/>
          <p:cNvGrpSpPr/>
          <p:nvPr/>
        </p:nvGrpSpPr>
        <p:grpSpPr>
          <a:xfrm rot="0">
            <a:off x="9395460" y="6954012"/>
            <a:ext cx="8366760" cy="493776"/>
            <a:chOff x="0" y="0"/>
            <a:chExt cx="11155680" cy="658368"/>
          </a:xfrm>
        </p:grpSpPr>
        <p:sp>
          <p:nvSpPr>
            <p:cNvPr name="Freeform 78" id="78"/>
            <p:cNvSpPr/>
            <p:nvPr/>
          </p:nvSpPr>
          <p:spPr>
            <a:xfrm flipH="false" flipV="false" rot="0">
              <a:off x="0" y="0"/>
              <a:ext cx="11155680" cy="658368"/>
            </a:xfrm>
            <a:custGeom>
              <a:avLst/>
              <a:gdLst/>
              <a:ahLst/>
              <a:cxnLst/>
              <a:rect r="r" b="b" t="t" l="l"/>
              <a:pathLst>
                <a:path h="658368" w="11155680">
                  <a:moveTo>
                    <a:pt x="0" y="0"/>
                  </a:moveTo>
                  <a:lnTo>
                    <a:pt x="11155680" y="0"/>
                  </a:lnTo>
                  <a:lnTo>
                    <a:pt x="11155680" y="658368"/>
                  </a:lnTo>
                  <a:lnTo>
                    <a:pt x="0" y="65836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80163" r="0" b="-280163"/>
              </a:stretch>
            </a:blipFill>
          </p:spPr>
        </p:sp>
        <p:sp>
          <p:nvSpPr>
            <p:cNvPr name="TextBox 79" id="79"/>
            <p:cNvSpPr txBox="true"/>
            <p:nvPr/>
          </p:nvSpPr>
          <p:spPr>
            <a:xfrm>
              <a:off x="0" y="-38100"/>
              <a:ext cx="11155680" cy="69646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8B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✗  Isotopes have IDENTICAL chemical but DIFFERENT physical properties</a:t>
              </a:r>
            </a:p>
          </p:txBody>
        </p:sp>
      </p:grpSp>
      <p:grpSp>
        <p:nvGrpSpPr>
          <p:cNvPr name="Group 80" id="80"/>
          <p:cNvGrpSpPr/>
          <p:nvPr/>
        </p:nvGrpSpPr>
        <p:grpSpPr>
          <a:xfrm rot="0">
            <a:off x="333375" y="8055483"/>
            <a:ext cx="17575530" cy="2049018"/>
            <a:chOff x="0" y="0"/>
            <a:chExt cx="23434040" cy="2732024"/>
          </a:xfrm>
        </p:grpSpPr>
        <p:sp>
          <p:nvSpPr>
            <p:cNvPr name="Freeform 81" id="81"/>
            <p:cNvSpPr/>
            <p:nvPr/>
          </p:nvSpPr>
          <p:spPr>
            <a:xfrm flipH="false" flipV="false" rot="0">
              <a:off x="0" y="0"/>
              <a:ext cx="23434041" cy="2732024"/>
            </a:xfrm>
            <a:custGeom>
              <a:avLst/>
              <a:gdLst/>
              <a:ahLst/>
              <a:cxnLst/>
              <a:rect r="r" b="b" t="t" l="l"/>
              <a:pathLst>
                <a:path h="2732024" w="23434041">
                  <a:moveTo>
                    <a:pt x="0" y="184658"/>
                  </a:moveTo>
                  <a:cubicBezTo>
                    <a:pt x="0" y="82677"/>
                    <a:pt x="82677" y="0"/>
                    <a:pt x="184658" y="0"/>
                  </a:cubicBezTo>
                  <a:lnTo>
                    <a:pt x="23249382" y="0"/>
                  </a:lnTo>
                  <a:cubicBezTo>
                    <a:pt x="23351364" y="0"/>
                    <a:pt x="23434041" y="82677"/>
                    <a:pt x="23434041" y="184658"/>
                  </a:cubicBezTo>
                  <a:lnTo>
                    <a:pt x="23434041" y="2547366"/>
                  </a:lnTo>
                  <a:cubicBezTo>
                    <a:pt x="23434041" y="2649347"/>
                    <a:pt x="23351364" y="2732024"/>
                    <a:pt x="23249382" y="2732024"/>
                  </a:cubicBezTo>
                  <a:lnTo>
                    <a:pt x="184658" y="2732024"/>
                  </a:lnTo>
                  <a:cubicBezTo>
                    <a:pt x="82677" y="2732024"/>
                    <a:pt x="0" y="2649347"/>
                    <a:pt x="0" y="2547366"/>
                  </a:cubicBezTo>
                  <a:close/>
                </a:path>
              </a:pathLst>
            </a:custGeom>
            <a:solidFill>
              <a:srgbClr val="F0F9F0"/>
            </a:solidFill>
            <a:ln w="19050" cap="sq">
              <a:solidFill>
                <a:srgbClr val="155E2F"/>
              </a:solidFill>
              <a:prstDash val="solid"/>
              <a:miter/>
            </a:ln>
          </p:spPr>
        </p:sp>
      </p:grpSp>
      <p:grpSp>
        <p:nvGrpSpPr>
          <p:cNvPr name="Group 82" id="82"/>
          <p:cNvGrpSpPr/>
          <p:nvPr/>
        </p:nvGrpSpPr>
        <p:grpSpPr>
          <a:xfrm rot="0">
            <a:off x="548640" y="8119872"/>
            <a:ext cx="17007840" cy="384048"/>
            <a:chOff x="0" y="0"/>
            <a:chExt cx="22677120" cy="512064"/>
          </a:xfrm>
        </p:grpSpPr>
        <p:sp>
          <p:nvSpPr>
            <p:cNvPr name="Freeform 83" id="83"/>
            <p:cNvSpPr/>
            <p:nvPr/>
          </p:nvSpPr>
          <p:spPr>
            <a:xfrm flipH="false" flipV="false" rot="0">
              <a:off x="0" y="0"/>
              <a:ext cx="22677120" cy="512064"/>
            </a:xfrm>
            <a:custGeom>
              <a:avLst/>
              <a:gdLst/>
              <a:ahLst/>
              <a:cxnLst/>
              <a:rect r="r" b="b" t="t" l="l"/>
              <a:pathLst>
                <a:path h="512064" w="22677120">
                  <a:moveTo>
                    <a:pt x="0" y="0"/>
                  </a:moveTo>
                  <a:lnTo>
                    <a:pt x="22677120" y="0"/>
                  </a:lnTo>
                  <a:lnTo>
                    <a:pt x="22677120" y="512064"/>
                  </a:lnTo>
                  <a:lnTo>
                    <a:pt x="0" y="51206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812908" r="0" b="-812908"/>
              </a:stretch>
            </a:blipFill>
          </p:spPr>
        </p:sp>
        <p:sp>
          <p:nvSpPr>
            <p:cNvPr name="TextBox 84" id="84"/>
            <p:cNvSpPr txBox="true"/>
            <p:nvPr/>
          </p:nvSpPr>
          <p:spPr>
            <a:xfrm>
              <a:off x="0" y="-28575"/>
              <a:ext cx="22677120" cy="54063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80"/>
                </a:lnSpc>
              </a:pPr>
              <a:r>
                <a:rPr lang="en-US" sz="1650" b="true">
                  <a:solidFill>
                    <a:srgbClr val="155E2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✏  Worked Example: Successive Ionisation Energies</a:t>
              </a:r>
            </a:p>
          </p:txBody>
        </p:sp>
      </p:grpSp>
      <p:grpSp>
        <p:nvGrpSpPr>
          <p:cNvPr name="Group 85" id="85"/>
          <p:cNvGrpSpPr/>
          <p:nvPr/>
        </p:nvGrpSpPr>
        <p:grpSpPr>
          <a:xfrm rot="0">
            <a:off x="548640" y="8531352"/>
            <a:ext cx="17007840" cy="1508760"/>
            <a:chOff x="0" y="0"/>
            <a:chExt cx="22677120" cy="2011680"/>
          </a:xfrm>
        </p:grpSpPr>
        <p:sp>
          <p:nvSpPr>
            <p:cNvPr name="Freeform 86" id="86"/>
            <p:cNvSpPr/>
            <p:nvPr/>
          </p:nvSpPr>
          <p:spPr>
            <a:xfrm flipH="false" flipV="false" rot="0">
              <a:off x="0" y="0"/>
              <a:ext cx="22677120" cy="2011680"/>
            </a:xfrm>
            <a:custGeom>
              <a:avLst/>
              <a:gdLst/>
              <a:ahLst/>
              <a:cxnLst/>
              <a:rect r="r" b="b" t="t" l="l"/>
              <a:pathLst>
                <a:path h="2011680" w="22677120">
                  <a:moveTo>
                    <a:pt x="0" y="0"/>
                  </a:moveTo>
                  <a:lnTo>
                    <a:pt x="22677120" y="0"/>
                  </a:lnTo>
                  <a:lnTo>
                    <a:pt x="22677120" y="2011680"/>
                  </a:lnTo>
                  <a:lnTo>
                    <a:pt x="0" y="20116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69649" r="0" b="-169649"/>
              </a:stretch>
            </a:blipFill>
          </p:spPr>
        </p:sp>
        <p:sp>
          <p:nvSpPr>
            <p:cNvPr name="TextBox 87" id="87"/>
            <p:cNvSpPr txBox="true"/>
            <p:nvPr/>
          </p:nvSpPr>
          <p:spPr>
            <a:xfrm>
              <a:off x="0" y="-19050"/>
              <a:ext cx="22677120" cy="203073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89"/>
                </a:lnSpc>
              </a:pPr>
              <a:r>
                <a:rPr lang="en-US" sz="1575">
                  <a:solidFill>
                    <a:srgbClr val="155E2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IEs: 1st=578, 2nd=1820, 3rd=2750, 4th=11600, 5th=14800 kJ mol⁻¹</a:t>
              </a:r>
            </a:p>
            <a:p>
              <a:pPr algn="l">
                <a:lnSpc>
                  <a:spcPts val="1889"/>
                </a:lnSpc>
              </a:pPr>
              <a:r>
                <a:rPr lang="en-US" sz="1575">
                  <a:solidFill>
                    <a:srgbClr val="155E2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Large jump between 3rd and 4th IE → last outer electron is the 3rd → Element is in Group 3 → Aluminium [Ar] = [Ne]3s²3p¹</a:t>
              </a:r>
            </a:p>
          </p:txBody>
        </p:sp>
      </p:grpSp>
      <p:sp>
        <p:nvSpPr>
          <p:cNvPr name="Freeform 88" id="88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2888" r="0" b="-12888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42280" cy="987552"/>
            <a:chOff x="0" y="0"/>
            <a:chExt cx="24323040" cy="13167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23039" cy="1316736"/>
            </a:xfrm>
            <a:custGeom>
              <a:avLst/>
              <a:gdLst/>
              <a:ahLst/>
              <a:cxnLst/>
              <a:rect r="r" b="b" t="t" l="l"/>
              <a:pathLst>
                <a:path h="1316736" w="24323039">
                  <a:moveTo>
                    <a:pt x="0" y="0"/>
                  </a:moveTo>
                  <a:lnTo>
                    <a:pt x="24323039" y="0"/>
                  </a:lnTo>
                  <a:lnTo>
                    <a:pt x="24323039" y="1316736"/>
                  </a:lnTo>
                  <a:lnTo>
                    <a:pt x="0" y="1316736"/>
                  </a:lnTo>
                  <a:close/>
                </a:path>
              </a:pathLst>
            </a:custGeom>
            <a:solidFill>
              <a:srgbClr val="0D4A4E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411480" y="0"/>
            <a:ext cx="13716000" cy="987552"/>
            <a:chOff x="0" y="0"/>
            <a:chExt cx="18288000" cy="131673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288000" cy="1316736"/>
            </a:xfrm>
            <a:custGeom>
              <a:avLst/>
              <a:gdLst/>
              <a:ahLst/>
              <a:cxnLst/>
              <a:rect r="r" b="b" t="t" l="l"/>
              <a:pathLst>
                <a:path h="1316736" w="18288000">
                  <a:moveTo>
                    <a:pt x="0" y="0"/>
                  </a:moveTo>
                  <a:lnTo>
                    <a:pt x="18288000" y="0"/>
                  </a:lnTo>
                  <a:lnTo>
                    <a:pt x="18288000" y="1316736"/>
                  </a:lnTo>
                  <a:lnTo>
                    <a:pt x="0" y="131673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20625" r="0" b="-220625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18288000" cy="137388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240"/>
                </a:lnSpc>
              </a:pPr>
              <a:r>
                <a:rPr lang="en-US" sz="27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Topic 5: Chemical Energetics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4401800" y="164592"/>
            <a:ext cx="3429000" cy="658368"/>
            <a:chOff x="0" y="0"/>
            <a:chExt cx="4572000" cy="87782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572000" cy="877824"/>
            </a:xfrm>
            <a:custGeom>
              <a:avLst/>
              <a:gdLst/>
              <a:ahLst/>
              <a:cxnLst/>
              <a:rect r="r" b="b" t="t" l="l"/>
              <a:pathLst>
                <a:path h="877824" w="4572000">
                  <a:moveTo>
                    <a:pt x="0" y="182880"/>
                  </a:moveTo>
                  <a:cubicBezTo>
                    <a:pt x="0" y="81915"/>
                    <a:pt x="81915" y="0"/>
                    <a:pt x="182880" y="0"/>
                  </a:cubicBezTo>
                  <a:lnTo>
                    <a:pt x="4389120" y="0"/>
                  </a:lnTo>
                  <a:cubicBezTo>
                    <a:pt x="4490085" y="0"/>
                    <a:pt x="4572000" y="81915"/>
                    <a:pt x="4572000" y="182880"/>
                  </a:cubicBezTo>
                  <a:lnTo>
                    <a:pt x="4572000" y="694944"/>
                  </a:lnTo>
                  <a:cubicBezTo>
                    <a:pt x="4572000" y="795909"/>
                    <a:pt x="4490085" y="877824"/>
                    <a:pt x="4389120" y="877824"/>
                  </a:cubicBezTo>
                  <a:lnTo>
                    <a:pt x="182880" y="877824"/>
                  </a:lnTo>
                  <a:cubicBezTo>
                    <a:pt x="81915" y="877824"/>
                    <a:pt x="0" y="795909"/>
                    <a:pt x="0" y="694944"/>
                  </a:cubicBezTo>
                  <a:close/>
                </a:path>
              </a:pathLst>
            </a:custGeom>
            <a:solidFill>
              <a:srgbClr val="FFB347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14401800" y="164592"/>
            <a:ext cx="3429000" cy="658368"/>
            <a:chOff x="0" y="0"/>
            <a:chExt cx="4572000" cy="87782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572000" cy="877824"/>
            </a:xfrm>
            <a:custGeom>
              <a:avLst/>
              <a:gdLst/>
              <a:ahLst/>
              <a:cxnLst/>
              <a:rect r="r" b="b" t="t" l="l"/>
              <a:pathLst>
                <a:path h="877824" w="4572000">
                  <a:moveTo>
                    <a:pt x="0" y="0"/>
                  </a:moveTo>
                  <a:lnTo>
                    <a:pt x="4572000" y="0"/>
                  </a:lnTo>
                  <a:lnTo>
                    <a:pt x="4572000" y="877824"/>
                  </a:lnTo>
                  <a:lnTo>
                    <a:pt x="0" y="87782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51484" r="0" b="-51484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28575"/>
              <a:ext cx="4572000" cy="90639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980"/>
                </a:lnSpc>
              </a:pPr>
              <a:r>
                <a:rPr lang="en-US" sz="1650" b="true">
                  <a:solidFill>
                    <a:srgbClr val="1A1A1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★ HIGH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411480" y="1207008"/>
            <a:ext cx="17419320" cy="384048"/>
            <a:chOff x="0" y="0"/>
            <a:chExt cx="23225760" cy="51206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3225761" cy="512064"/>
            </a:xfrm>
            <a:custGeom>
              <a:avLst/>
              <a:gdLst/>
              <a:ahLst/>
              <a:cxnLst/>
              <a:rect r="r" b="b" t="t" l="l"/>
              <a:pathLst>
                <a:path h="512064" w="23225761">
                  <a:moveTo>
                    <a:pt x="0" y="0"/>
                  </a:moveTo>
                  <a:lnTo>
                    <a:pt x="23225761" y="0"/>
                  </a:lnTo>
                  <a:lnTo>
                    <a:pt x="23225761" y="512064"/>
                  </a:lnTo>
                  <a:lnTo>
                    <a:pt x="0" y="51206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833785" r="0" b="-833785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23225760" cy="55016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 b="true">
                  <a:solidFill>
                    <a:srgbClr val="7B38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★★★★☆ HIGH  |  Avg ~3–4 MCQs per paper  |  Hess's Law and bond energy calculations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333375" y="1663827"/>
            <a:ext cx="8522970" cy="4271010"/>
            <a:chOff x="0" y="0"/>
            <a:chExt cx="11363960" cy="569468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1363960" cy="5694680"/>
            </a:xfrm>
            <a:custGeom>
              <a:avLst/>
              <a:gdLst/>
              <a:ahLst/>
              <a:cxnLst/>
              <a:rect r="r" b="b" t="t" l="l"/>
              <a:pathLst>
                <a:path h="5694680" w="11363960">
                  <a:moveTo>
                    <a:pt x="0" y="183769"/>
                  </a:moveTo>
                  <a:cubicBezTo>
                    <a:pt x="0" y="82296"/>
                    <a:pt x="82296" y="0"/>
                    <a:pt x="183769" y="0"/>
                  </a:cubicBezTo>
                  <a:lnTo>
                    <a:pt x="11180191" y="0"/>
                  </a:lnTo>
                  <a:cubicBezTo>
                    <a:pt x="11281664" y="0"/>
                    <a:pt x="11363960" y="82296"/>
                    <a:pt x="11363960" y="183769"/>
                  </a:cubicBezTo>
                  <a:lnTo>
                    <a:pt x="11363960" y="5510911"/>
                  </a:lnTo>
                  <a:cubicBezTo>
                    <a:pt x="11363960" y="5612384"/>
                    <a:pt x="11281664" y="5694680"/>
                    <a:pt x="11180191" y="5694680"/>
                  </a:cubicBezTo>
                  <a:lnTo>
                    <a:pt x="183769" y="5694680"/>
                  </a:lnTo>
                  <a:cubicBezTo>
                    <a:pt x="82296" y="5694680"/>
                    <a:pt x="0" y="5612384"/>
                    <a:pt x="0" y="5510911"/>
                  </a:cubicBezTo>
                  <a:close/>
                </a:path>
              </a:pathLst>
            </a:custGeom>
            <a:solidFill>
              <a:srgbClr val="D4ECEC"/>
            </a:solidFill>
            <a:ln w="19050" cap="sq">
              <a:solidFill>
                <a:srgbClr val="1A7A7A"/>
              </a:solidFill>
              <a:prstDash val="solid"/>
              <a:miter/>
            </a:ln>
          </p:spPr>
        </p:sp>
      </p:grpSp>
      <p:grpSp>
        <p:nvGrpSpPr>
          <p:cNvPr name="Group 17" id="17"/>
          <p:cNvGrpSpPr/>
          <p:nvPr/>
        </p:nvGrpSpPr>
        <p:grpSpPr>
          <a:xfrm rot="0">
            <a:off x="548640" y="1728216"/>
            <a:ext cx="8092440" cy="384048"/>
            <a:chOff x="0" y="0"/>
            <a:chExt cx="10789920" cy="51206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789920" cy="512064"/>
            </a:xfrm>
            <a:custGeom>
              <a:avLst/>
              <a:gdLst/>
              <a:ahLst/>
              <a:cxnLst/>
              <a:rect r="r" b="b" t="t" l="l"/>
              <a:pathLst>
                <a:path h="512064" w="10789920">
                  <a:moveTo>
                    <a:pt x="0" y="0"/>
                  </a:moveTo>
                  <a:lnTo>
                    <a:pt x="10789920" y="0"/>
                  </a:lnTo>
                  <a:lnTo>
                    <a:pt x="10789920" y="512064"/>
                  </a:lnTo>
                  <a:lnTo>
                    <a:pt x="0" y="51206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60577" r="0" b="-360577"/>
              </a:stretch>
            </a:blip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28575"/>
              <a:ext cx="10789920" cy="54063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80"/>
                </a:lnSpc>
              </a:pPr>
              <a:r>
                <a:rPr lang="en-US" sz="1650" b="true">
                  <a:solidFill>
                    <a:srgbClr val="0D4A4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Essential Knowledge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548640" y="2194560"/>
            <a:ext cx="8092440" cy="521208"/>
            <a:chOff x="0" y="0"/>
            <a:chExt cx="10789920" cy="694944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0789920" cy="694944"/>
            </a:xfrm>
            <a:custGeom>
              <a:avLst/>
              <a:gdLst/>
              <a:ahLst/>
              <a:cxnLst/>
              <a:rect r="r" b="b" t="t" l="l"/>
              <a:pathLst>
                <a:path h="694944" w="10789920">
                  <a:moveTo>
                    <a:pt x="0" y="0"/>
                  </a:moveTo>
                  <a:lnTo>
                    <a:pt x="10789920" y="0"/>
                  </a:lnTo>
                  <a:lnTo>
                    <a:pt x="10789920" y="694944"/>
                  </a:lnTo>
                  <a:lnTo>
                    <a:pt x="0" y="69494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52530" r="0" b="-252530"/>
              </a:stretch>
            </a:blip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10789920" cy="73304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0D4A4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ΔHf°: enthalpy of formation from elements in standard states (ΔHf° of element = 0)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548640" y="2770632"/>
            <a:ext cx="8092440" cy="521208"/>
            <a:chOff x="0" y="0"/>
            <a:chExt cx="10789920" cy="694944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0789920" cy="694944"/>
            </a:xfrm>
            <a:custGeom>
              <a:avLst/>
              <a:gdLst/>
              <a:ahLst/>
              <a:cxnLst/>
              <a:rect r="r" b="b" t="t" l="l"/>
              <a:pathLst>
                <a:path h="694944" w="10789920">
                  <a:moveTo>
                    <a:pt x="0" y="0"/>
                  </a:moveTo>
                  <a:lnTo>
                    <a:pt x="10789920" y="0"/>
                  </a:lnTo>
                  <a:lnTo>
                    <a:pt x="10789920" y="694944"/>
                  </a:lnTo>
                  <a:lnTo>
                    <a:pt x="0" y="69494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52530" r="0" b="-252530"/>
              </a:stretch>
            </a:blip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10789920" cy="73304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0D4A4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ΔHc°: enthalpy of combustion of 1 mol substance completely in O₂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548640" y="3346704"/>
            <a:ext cx="8092440" cy="521208"/>
            <a:chOff x="0" y="0"/>
            <a:chExt cx="10789920" cy="694944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0789920" cy="694944"/>
            </a:xfrm>
            <a:custGeom>
              <a:avLst/>
              <a:gdLst/>
              <a:ahLst/>
              <a:cxnLst/>
              <a:rect r="r" b="b" t="t" l="l"/>
              <a:pathLst>
                <a:path h="694944" w="10789920">
                  <a:moveTo>
                    <a:pt x="0" y="0"/>
                  </a:moveTo>
                  <a:lnTo>
                    <a:pt x="10789920" y="0"/>
                  </a:lnTo>
                  <a:lnTo>
                    <a:pt x="10789920" y="694944"/>
                  </a:lnTo>
                  <a:lnTo>
                    <a:pt x="0" y="69494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52530" r="0" b="-252530"/>
              </a:stretch>
            </a:blip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38100"/>
              <a:ext cx="10789920" cy="73304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0D4A4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Hess's Law: ΔH is independent of pathway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548640" y="3922776"/>
            <a:ext cx="8092440" cy="521208"/>
            <a:chOff x="0" y="0"/>
            <a:chExt cx="10789920" cy="694944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0789920" cy="694944"/>
            </a:xfrm>
            <a:custGeom>
              <a:avLst/>
              <a:gdLst/>
              <a:ahLst/>
              <a:cxnLst/>
              <a:rect r="r" b="b" t="t" l="l"/>
              <a:pathLst>
                <a:path h="694944" w="10789920">
                  <a:moveTo>
                    <a:pt x="0" y="0"/>
                  </a:moveTo>
                  <a:lnTo>
                    <a:pt x="10789920" y="0"/>
                  </a:lnTo>
                  <a:lnTo>
                    <a:pt x="10789920" y="694944"/>
                  </a:lnTo>
                  <a:lnTo>
                    <a:pt x="0" y="69494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52530" r="0" b="-252530"/>
              </a:stretch>
            </a:blip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38100"/>
              <a:ext cx="10789920" cy="73304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0D4A4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Bond energies: all +ve (endothermic to break); ΔHr = Σ(broken) − Σ(formed)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548640" y="4498848"/>
            <a:ext cx="8092440" cy="521208"/>
            <a:chOff x="0" y="0"/>
            <a:chExt cx="10789920" cy="694944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0789920" cy="694944"/>
            </a:xfrm>
            <a:custGeom>
              <a:avLst/>
              <a:gdLst/>
              <a:ahLst/>
              <a:cxnLst/>
              <a:rect r="r" b="b" t="t" l="l"/>
              <a:pathLst>
                <a:path h="694944" w="10789920">
                  <a:moveTo>
                    <a:pt x="0" y="0"/>
                  </a:moveTo>
                  <a:lnTo>
                    <a:pt x="10789920" y="0"/>
                  </a:lnTo>
                  <a:lnTo>
                    <a:pt x="10789920" y="694944"/>
                  </a:lnTo>
                  <a:lnTo>
                    <a:pt x="0" y="69494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52530" r="0" b="-252530"/>
              </a:stretch>
            </a:blip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38100"/>
              <a:ext cx="10789920" cy="73304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0D4A4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q = mcΔT (joules); ΔH = −q/n (kJ mol⁻¹)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548640" y="5074920"/>
            <a:ext cx="8092440" cy="521208"/>
            <a:chOff x="0" y="0"/>
            <a:chExt cx="10789920" cy="694944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10789920" cy="694944"/>
            </a:xfrm>
            <a:custGeom>
              <a:avLst/>
              <a:gdLst/>
              <a:ahLst/>
              <a:cxnLst/>
              <a:rect r="r" b="b" t="t" l="l"/>
              <a:pathLst>
                <a:path h="694944" w="10789920">
                  <a:moveTo>
                    <a:pt x="0" y="0"/>
                  </a:moveTo>
                  <a:lnTo>
                    <a:pt x="10789920" y="0"/>
                  </a:lnTo>
                  <a:lnTo>
                    <a:pt x="10789920" y="694944"/>
                  </a:lnTo>
                  <a:lnTo>
                    <a:pt x="0" y="69494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52530" r="0" b="-252530"/>
              </a:stretch>
            </a:blip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38100"/>
              <a:ext cx="10789920" cy="73304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0D4A4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EA (activation energy): always POSITIVE — energy barrier to transition state</a:t>
              </a: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9180195" y="1663827"/>
            <a:ext cx="8728710" cy="4271010"/>
            <a:chOff x="0" y="0"/>
            <a:chExt cx="11638280" cy="569468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11638280" cy="5694680"/>
            </a:xfrm>
            <a:custGeom>
              <a:avLst/>
              <a:gdLst/>
              <a:ahLst/>
              <a:cxnLst/>
              <a:rect r="r" b="b" t="t" l="l"/>
              <a:pathLst>
                <a:path h="5694680" w="11638280">
                  <a:moveTo>
                    <a:pt x="0" y="183769"/>
                  </a:moveTo>
                  <a:cubicBezTo>
                    <a:pt x="0" y="82296"/>
                    <a:pt x="82296" y="0"/>
                    <a:pt x="183769" y="0"/>
                  </a:cubicBezTo>
                  <a:lnTo>
                    <a:pt x="11454511" y="0"/>
                  </a:lnTo>
                  <a:cubicBezTo>
                    <a:pt x="11555984" y="0"/>
                    <a:pt x="11638280" y="82296"/>
                    <a:pt x="11638280" y="183769"/>
                  </a:cubicBezTo>
                  <a:lnTo>
                    <a:pt x="11638280" y="5510911"/>
                  </a:lnTo>
                  <a:cubicBezTo>
                    <a:pt x="11638280" y="5612384"/>
                    <a:pt x="11555984" y="5694680"/>
                    <a:pt x="11454511" y="5694680"/>
                  </a:cubicBezTo>
                  <a:lnTo>
                    <a:pt x="183769" y="5694680"/>
                  </a:lnTo>
                  <a:cubicBezTo>
                    <a:pt x="82296" y="5694680"/>
                    <a:pt x="0" y="5612384"/>
                    <a:pt x="0" y="5510911"/>
                  </a:cubicBezTo>
                  <a:close/>
                </a:path>
              </a:pathLst>
            </a:custGeom>
            <a:solidFill>
              <a:srgbClr val="FFF0E0"/>
            </a:solidFill>
            <a:ln w="19050" cap="sq">
              <a:solidFill>
                <a:srgbClr val="7B3800"/>
              </a:solidFill>
              <a:prstDash val="solid"/>
              <a:miter/>
            </a:ln>
          </p:spPr>
        </p:sp>
      </p:grpSp>
      <p:grpSp>
        <p:nvGrpSpPr>
          <p:cNvPr name="Group 40" id="40"/>
          <p:cNvGrpSpPr/>
          <p:nvPr/>
        </p:nvGrpSpPr>
        <p:grpSpPr>
          <a:xfrm rot="0">
            <a:off x="9395460" y="1728216"/>
            <a:ext cx="8229600" cy="384048"/>
            <a:chOff x="0" y="0"/>
            <a:chExt cx="10972800" cy="512064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10972800" cy="512064"/>
            </a:xfrm>
            <a:custGeom>
              <a:avLst/>
              <a:gdLst/>
              <a:ahLst/>
              <a:cxnLst/>
              <a:rect r="r" b="b" t="t" l="l"/>
              <a:pathLst>
                <a:path h="512064" w="10972800">
                  <a:moveTo>
                    <a:pt x="0" y="0"/>
                  </a:moveTo>
                  <a:lnTo>
                    <a:pt x="10972800" y="0"/>
                  </a:lnTo>
                  <a:lnTo>
                    <a:pt x="10972800" y="512064"/>
                  </a:lnTo>
                  <a:lnTo>
                    <a:pt x="0" y="51206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67536" r="0" b="-367536"/>
              </a:stretch>
            </a:blipFill>
          </p:spPr>
        </p:sp>
        <p:sp>
          <p:nvSpPr>
            <p:cNvPr name="TextBox 42" id="42"/>
            <p:cNvSpPr txBox="true"/>
            <p:nvPr/>
          </p:nvSpPr>
          <p:spPr>
            <a:xfrm>
              <a:off x="0" y="-28575"/>
              <a:ext cx="10972800" cy="54063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80"/>
                </a:lnSpc>
              </a:pPr>
              <a:r>
                <a:rPr lang="en-US" sz="1650" b="true">
                  <a:solidFill>
                    <a:srgbClr val="7B38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Hess's Law Cycles</a:t>
              </a:r>
            </a:p>
          </p:txBody>
        </p:sp>
      </p:grpSp>
      <p:grpSp>
        <p:nvGrpSpPr>
          <p:cNvPr name="Group 43" id="43"/>
          <p:cNvGrpSpPr/>
          <p:nvPr/>
        </p:nvGrpSpPr>
        <p:grpSpPr>
          <a:xfrm rot="0">
            <a:off x="9395460" y="2194560"/>
            <a:ext cx="8366760" cy="3429000"/>
            <a:chOff x="0" y="0"/>
            <a:chExt cx="11155680" cy="4572000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11155680" cy="4572000"/>
            </a:xfrm>
            <a:custGeom>
              <a:avLst/>
              <a:gdLst/>
              <a:ahLst/>
              <a:cxnLst/>
              <a:rect r="r" b="b" t="t" l="l"/>
              <a:pathLst>
                <a:path h="4572000" w="11155680">
                  <a:moveTo>
                    <a:pt x="0" y="0"/>
                  </a:moveTo>
                  <a:lnTo>
                    <a:pt x="11155680" y="0"/>
                  </a:lnTo>
                  <a:lnTo>
                    <a:pt x="11155680" y="4572000"/>
                  </a:lnTo>
                  <a:lnTo>
                    <a:pt x="0" y="45720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2583" t="0" r="-2583" b="0"/>
              </a:stretch>
            </a:blipFill>
          </p:spPr>
        </p:sp>
        <p:sp>
          <p:nvSpPr>
            <p:cNvPr name="TextBox 45" id="45"/>
            <p:cNvSpPr txBox="true"/>
            <p:nvPr/>
          </p:nvSpPr>
          <p:spPr>
            <a:xfrm>
              <a:off x="0" y="-38100"/>
              <a:ext cx="11155680" cy="461010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7B38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Using ΔHf (formation cycle):</a:t>
              </a:r>
            </a:p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7B38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  ΔHr = Σ ΔHf(products) − Σ ΔHf(reactants)</a:t>
              </a:r>
            </a:p>
            <a:p>
              <a:pPr algn="l">
                <a:lnSpc>
                  <a:spcPts val="1800"/>
                </a:lnSpc>
              </a:pPr>
            </a:p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7B38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Using ΔHc (combustion cycle):</a:t>
              </a:r>
            </a:p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7B38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  ΔHr = Σ ΔHc(reactants) − Σ ΔHc(products)</a:t>
              </a:r>
            </a:p>
            <a:p>
              <a:pPr algn="l">
                <a:lnSpc>
                  <a:spcPts val="1800"/>
                </a:lnSpc>
              </a:pPr>
            </a:p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7B38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Note: arrows in SAME direction = add; arrows OPPOSITE = reverse the sign</a:t>
              </a:r>
            </a:p>
            <a:p>
              <a:pPr algn="l">
                <a:lnSpc>
                  <a:spcPts val="1800"/>
                </a:lnSpc>
              </a:pPr>
            </a:p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7B38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Draw the cycle in the margin — even in the exam!</a:t>
              </a:r>
            </a:p>
          </p:txBody>
        </p:sp>
      </p:grpSp>
      <p:grpSp>
        <p:nvGrpSpPr>
          <p:cNvPr name="Group 46" id="46"/>
          <p:cNvGrpSpPr/>
          <p:nvPr/>
        </p:nvGrpSpPr>
        <p:grpSpPr>
          <a:xfrm rot="0">
            <a:off x="333375" y="6052947"/>
            <a:ext cx="17575530" cy="1802130"/>
            <a:chOff x="0" y="0"/>
            <a:chExt cx="23434040" cy="2402840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23434041" cy="2402840"/>
            </a:xfrm>
            <a:custGeom>
              <a:avLst/>
              <a:gdLst/>
              <a:ahLst/>
              <a:cxnLst/>
              <a:rect r="r" b="b" t="t" l="l"/>
              <a:pathLst>
                <a:path h="2402840" w="23434041">
                  <a:moveTo>
                    <a:pt x="0" y="184785"/>
                  </a:moveTo>
                  <a:cubicBezTo>
                    <a:pt x="0" y="82804"/>
                    <a:pt x="82804" y="0"/>
                    <a:pt x="184785" y="0"/>
                  </a:cubicBezTo>
                  <a:lnTo>
                    <a:pt x="23249255" y="0"/>
                  </a:lnTo>
                  <a:cubicBezTo>
                    <a:pt x="23351364" y="0"/>
                    <a:pt x="23434041" y="82804"/>
                    <a:pt x="23434041" y="184785"/>
                  </a:cubicBezTo>
                  <a:lnTo>
                    <a:pt x="23434041" y="2218055"/>
                  </a:lnTo>
                  <a:cubicBezTo>
                    <a:pt x="23434041" y="2320163"/>
                    <a:pt x="23351237" y="2402840"/>
                    <a:pt x="23249255" y="2402840"/>
                  </a:cubicBezTo>
                  <a:lnTo>
                    <a:pt x="184785" y="2402840"/>
                  </a:lnTo>
                  <a:cubicBezTo>
                    <a:pt x="82804" y="2402840"/>
                    <a:pt x="0" y="2320036"/>
                    <a:pt x="0" y="2218055"/>
                  </a:cubicBezTo>
                  <a:close/>
                </a:path>
              </a:pathLst>
            </a:custGeom>
            <a:solidFill>
              <a:srgbClr val="FBEAEA"/>
            </a:solidFill>
            <a:ln w="19050" cap="sq">
              <a:solidFill>
                <a:srgbClr val="8B1A1A"/>
              </a:solidFill>
              <a:prstDash val="solid"/>
              <a:miter/>
            </a:ln>
          </p:spPr>
        </p:sp>
      </p:grpSp>
      <p:grpSp>
        <p:nvGrpSpPr>
          <p:cNvPr name="Group 48" id="48"/>
          <p:cNvGrpSpPr/>
          <p:nvPr/>
        </p:nvGrpSpPr>
        <p:grpSpPr>
          <a:xfrm rot="0">
            <a:off x="548640" y="6131052"/>
            <a:ext cx="17007840" cy="384048"/>
            <a:chOff x="0" y="0"/>
            <a:chExt cx="22677120" cy="512064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22677120" cy="512064"/>
            </a:xfrm>
            <a:custGeom>
              <a:avLst/>
              <a:gdLst/>
              <a:ahLst/>
              <a:cxnLst/>
              <a:rect r="r" b="b" t="t" l="l"/>
              <a:pathLst>
                <a:path h="512064" w="22677120">
                  <a:moveTo>
                    <a:pt x="0" y="0"/>
                  </a:moveTo>
                  <a:lnTo>
                    <a:pt x="22677120" y="0"/>
                  </a:lnTo>
                  <a:lnTo>
                    <a:pt x="22677120" y="512064"/>
                  </a:lnTo>
                  <a:lnTo>
                    <a:pt x="0" y="51206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812908" r="0" b="-812908"/>
              </a:stretch>
            </a:blipFill>
          </p:spPr>
        </p:sp>
        <p:sp>
          <p:nvSpPr>
            <p:cNvPr name="TextBox 50" id="50"/>
            <p:cNvSpPr txBox="true"/>
            <p:nvPr/>
          </p:nvSpPr>
          <p:spPr>
            <a:xfrm>
              <a:off x="0" y="-19050"/>
              <a:ext cx="22677120" cy="53111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89"/>
                </a:lnSpc>
              </a:pPr>
              <a:r>
                <a:rPr lang="en-US" sz="1575" b="true">
                  <a:solidFill>
                    <a:srgbClr val="8B1A1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⚠  Critical Errors</a:t>
              </a:r>
            </a:p>
          </p:txBody>
        </p:sp>
      </p:grpSp>
      <p:grpSp>
        <p:nvGrpSpPr>
          <p:cNvPr name="Group 51" id="51"/>
          <p:cNvGrpSpPr/>
          <p:nvPr/>
        </p:nvGrpSpPr>
        <p:grpSpPr>
          <a:xfrm rot="0">
            <a:off x="548640" y="6556248"/>
            <a:ext cx="17007840" cy="329184"/>
            <a:chOff x="0" y="0"/>
            <a:chExt cx="22677120" cy="438912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22677120" cy="438912"/>
            </a:xfrm>
            <a:custGeom>
              <a:avLst/>
              <a:gdLst/>
              <a:ahLst/>
              <a:cxnLst/>
              <a:rect r="r" b="b" t="t" l="l"/>
              <a:pathLst>
                <a:path h="438912" w="22677120">
                  <a:moveTo>
                    <a:pt x="0" y="0"/>
                  </a:moveTo>
                  <a:lnTo>
                    <a:pt x="22677120" y="0"/>
                  </a:lnTo>
                  <a:lnTo>
                    <a:pt x="22677120" y="438912"/>
                  </a:lnTo>
                  <a:lnTo>
                    <a:pt x="0" y="43891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956726" r="0" b="-956726"/>
              </a:stretch>
            </a:blipFill>
          </p:spPr>
        </p:sp>
        <p:sp>
          <p:nvSpPr>
            <p:cNvPr name="TextBox 53" id="53"/>
            <p:cNvSpPr txBox="true"/>
            <p:nvPr/>
          </p:nvSpPr>
          <p:spPr>
            <a:xfrm>
              <a:off x="0" y="-38100"/>
              <a:ext cx="22677120" cy="477012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709"/>
                </a:lnSpc>
              </a:pPr>
              <a:r>
                <a:rPr lang="en-US" sz="1425">
                  <a:solidFill>
                    <a:srgbClr val="8B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✗  SIGN ERROR in bond energy: ΔHr = bonds BROKEN minus bonds MADE (NOT made minus broken) — wrong subtraction = wrong sign on every answer</a:t>
              </a:r>
            </a:p>
          </p:txBody>
        </p:sp>
      </p:grpSp>
      <p:grpSp>
        <p:nvGrpSpPr>
          <p:cNvPr name="Group 54" id="54"/>
          <p:cNvGrpSpPr/>
          <p:nvPr/>
        </p:nvGrpSpPr>
        <p:grpSpPr>
          <a:xfrm rot="0">
            <a:off x="548640" y="6912864"/>
            <a:ext cx="17007840" cy="329184"/>
            <a:chOff x="0" y="0"/>
            <a:chExt cx="22677120" cy="438912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0"/>
              <a:ext cx="22677120" cy="438912"/>
            </a:xfrm>
            <a:custGeom>
              <a:avLst/>
              <a:gdLst/>
              <a:ahLst/>
              <a:cxnLst/>
              <a:rect r="r" b="b" t="t" l="l"/>
              <a:pathLst>
                <a:path h="438912" w="22677120">
                  <a:moveTo>
                    <a:pt x="0" y="0"/>
                  </a:moveTo>
                  <a:lnTo>
                    <a:pt x="22677120" y="0"/>
                  </a:lnTo>
                  <a:lnTo>
                    <a:pt x="22677120" y="438912"/>
                  </a:lnTo>
                  <a:lnTo>
                    <a:pt x="0" y="43891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956726" r="0" b="-956726"/>
              </a:stretch>
            </a:blipFill>
          </p:spPr>
        </p:sp>
        <p:sp>
          <p:nvSpPr>
            <p:cNvPr name="TextBox 56" id="56"/>
            <p:cNvSpPr txBox="true"/>
            <p:nvPr/>
          </p:nvSpPr>
          <p:spPr>
            <a:xfrm>
              <a:off x="0" y="-38100"/>
              <a:ext cx="22677120" cy="477012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709"/>
                </a:lnSpc>
              </a:pPr>
              <a:r>
                <a:rPr lang="en-US" sz="1425">
                  <a:solidFill>
                    <a:srgbClr val="8B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✗  ΔHf of ANY element in its standard state = ZERO (a frequent MCQ distractor)</a:t>
              </a:r>
            </a:p>
          </p:txBody>
        </p:sp>
      </p:grpSp>
      <p:grpSp>
        <p:nvGrpSpPr>
          <p:cNvPr name="Group 57" id="57"/>
          <p:cNvGrpSpPr/>
          <p:nvPr/>
        </p:nvGrpSpPr>
        <p:grpSpPr>
          <a:xfrm rot="0">
            <a:off x="548640" y="7269480"/>
            <a:ext cx="17007840" cy="329184"/>
            <a:chOff x="0" y="0"/>
            <a:chExt cx="22677120" cy="438912"/>
          </a:xfrm>
        </p:grpSpPr>
        <p:sp>
          <p:nvSpPr>
            <p:cNvPr name="Freeform 58" id="58"/>
            <p:cNvSpPr/>
            <p:nvPr/>
          </p:nvSpPr>
          <p:spPr>
            <a:xfrm flipH="false" flipV="false" rot="0">
              <a:off x="0" y="0"/>
              <a:ext cx="22677120" cy="438912"/>
            </a:xfrm>
            <a:custGeom>
              <a:avLst/>
              <a:gdLst/>
              <a:ahLst/>
              <a:cxnLst/>
              <a:rect r="r" b="b" t="t" l="l"/>
              <a:pathLst>
                <a:path h="438912" w="22677120">
                  <a:moveTo>
                    <a:pt x="0" y="0"/>
                  </a:moveTo>
                  <a:lnTo>
                    <a:pt x="22677120" y="0"/>
                  </a:lnTo>
                  <a:lnTo>
                    <a:pt x="22677120" y="438912"/>
                  </a:lnTo>
                  <a:lnTo>
                    <a:pt x="0" y="43891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956726" r="0" b="-956726"/>
              </a:stretch>
            </a:blipFill>
          </p:spPr>
        </p:sp>
        <p:sp>
          <p:nvSpPr>
            <p:cNvPr name="TextBox 59" id="59"/>
            <p:cNvSpPr txBox="true"/>
            <p:nvPr/>
          </p:nvSpPr>
          <p:spPr>
            <a:xfrm>
              <a:off x="0" y="-38100"/>
              <a:ext cx="22677120" cy="477012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709"/>
                </a:lnSpc>
              </a:pPr>
              <a:r>
                <a:rPr lang="en-US" sz="1425">
                  <a:solidFill>
                    <a:srgbClr val="8B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✗  Activation energy ≠ ΔH — EA is always positive; ΔH can be negative (exothermic)</a:t>
              </a:r>
            </a:p>
          </p:txBody>
        </p:sp>
      </p:grpSp>
      <p:grpSp>
        <p:nvGrpSpPr>
          <p:cNvPr name="Group 60" id="60"/>
          <p:cNvGrpSpPr/>
          <p:nvPr/>
        </p:nvGrpSpPr>
        <p:grpSpPr>
          <a:xfrm rot="0">
            <a:off x="548640" y="7626096"/>
            <a:ext cx="17007840" cy="329184"/>
            <a:chOff x="0" y="0"/>
            <a:chExt cx="22677120" cy="438912"/>
          </a:xfrm>
        </p:grpSpPr>
        <p:sp>
          <p:nvSpPr>
            <p:cNvPr name="Freeform 61" id="61"/>
            <p:cNvSpPr/>
            <p:nvPr/>
          </p:nvSpPr>
          <p:spPr>
            <a:xfrm flipH="false" flipV="false" rot="0">
              <a:off x="0" y="0"/>
              <a:ext cx="22677120" cy="438912"/>
            </a:xfrm>
            <a:custGeom>
              <a:avLst/>
              <a:gdLst/>
              <a:ahLst/>
              <a:cxnLst/>
              <a:rect r="r" b="b" t="t" l="l"/>
              <a:pathLst>
                <a:path h="438912" w="22677120">
                  <a:moveTo>
                    <a:pt x="0" y="0"/>
                  </a:moveTo>
                  <a:lnTo>
                    <a:pt x="22677120" y="0"/>
                  </a:lnTo>
                  <a:lnTo>
                    <a:pt x="22677120" y="438912"/>
                  </a:lnTo>
                  <a:lnTo>
                    <a:pt x="0" y="43891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956726" r="0" b="-956726"/>
              </a:stretch>
            </a:blipFill>
          </p:spPr>
        </p:sp>
        <p:sp>
          <p:nvSpPr>
            <p:cNvPr name="TextBox 62" id="62"/>
            <p:cNvSpPr txBox="true"/>
            <p:nvPr/>
          </p:nvSpPr>
          <p:spPr>
            <a:xfrm>
              <a:off x="0" y="-38100"/>
              <a:ext cx="22677120" cy="477012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709"/>
                </a:lnSpc>
              </a:pPr>
              <a:r>
                <a:rPr lang="en-US" sz="1425">
                  <a:solidFill>
                    <a:srgbClr val="8B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✗  Calorimetry: ΔT rises (exothermic) → q is +ve → ΔH = −q/n is NEGATIVE</a:t>
              </a:r>
            </a:p>
          </p:txBody>
        </p:sp>
      </p:grpSp>
      <p:grpSp>
        <p:nvGrpSpPr>
          <p:cNvPr name="Group 63" id="63"/>
          <p:cNvGrpSpPr/>
          <p:nvPr/>
        </p:nvGrpSpPr>
        <p:grpSpPr>
          <a:xfrm rot="0">
            <a:off x="333375" y="7973187"/>
            <a:ext cx="17575530" cy="2103882"/>
            <a:chOff x="0" y="0"/>
            <a:chExt cx="23434040" cy="2805176"/>
          </a:xfrm>
        </p:grpSpPr>
        <p:sp>
          <p:nvSpPr>
            <p:cNvPr name="Freeform 64" id="64"/>
            <p:cNvSpPr/>
            <p:nvPr/>
          </p:nvSpPr>
          <p:spPr>
            <a:xfrm flipH="false" flipV="false" rot="0">
              <a:off x="0" y="0"/>
              <a:ext cx="23434041" cy="2805176"/>
            </a:xfrm>
            <a:custGeom>
              <a:avLst/>
              <a:gdLst/>
              <a:ahLst/>
              <a:cxnLst/>
              <a:rect r="r" b="b" t="t" l="l"/>
              <a:pathLst>
                <a:path h="2805176" w="23434041">
                  <a:moveTo>
                    <a:pt x="0" y="184531"/>
                  </a:moveTo>
                  <a:cubicBezTo>
                    <a:pt x="0" y="82677"/>
                    <a:pt x="82677" y="0"/>
                    <a:pt x="184531" y="0"/>
                  </a:cubicBezTo>
                  <a:lnTo>
                    <a:pt x="23249510" y="0"/>
                  </a:lnTo>
                  <a:cubicBezTo>
                    <a:pt x="23351491" y="0"/>
                    <a:pt x="23434041" y="82677"/>
                    <a:pt x="23434041" y="184531"/>
                  </a:cubicBezTo>
                  <a:lnTo>
                    <a:pt x="23434041" y="2620645"/>
                  </a:lnTo>
                  <a:cubicBezTo>
                    <a:pt x="23434041" y="2722626"/>
                    <a:pt x="23351364" y="2805176"/>
                    <a:pt x="23249510" y="2805176"/>
                  </a:cubicBezTo>
                  <a:lnTo>
                    <a:pt x="184531" y="2805176"/>
                  </a:lnTo>
                  <a:cubicBezTo>
                    <a:pt x="82677" y="2805176"/>
                    <a:pt x="0" y="2722499"/>
                    <a:pt x="0" y="2620645"/>
                  </a:cubicBezTo>
                  <a:close/>
                </a:path>
              </a:pathLst>
            </a:custGeom>
            <a:solidFill>
              <a:srgbClr val="F0F9F0"/>
            </a:solidFill>
            <a:ln w="19050" cap="sq">
              <a:solidFill>
                <a:srgbClr val="155E2F"/>
              </a:solidFill>
              <a:prstDash val="solid"/>
              <a:miter/>
            </a:ln>
          </p:spPr>
        </p:sp>
      </p:grpSp>
      <p:grpSp>
        <p:nvGrpSpPr>
          <p:cNvPr name="Group 65" id="65"/>
          <p:cNvGrpSpPr/>
          <p:nvPr/>
        </p:nvGrpSpPr>
        <p:grpSpPr>
          <a:xfrm rot="0">
            <a:off x="548640" y="8051292"/>
            <a:ext cx="17007840" cy="384048"/>
            <a:chOff x="0" y="0"/>
            <a:chExt cx="22677120" cy="512064"/>
          </a:xfrm>
        </p:grpSpPr>
        <p:sp>
          <p:nvSpPr>
            <p:cNvPr name="Freeform 66" id="66"/>
            <p:cNvSpPr/>
            <p:nvPr/>
          </p:nvSpPr>
          <p:spPr>
            <a:xfrm flipH="false" flipV="false" rot="0">
              <a:off x="0" y="0"/>
              <a:ext cx="22677120" cy="512064"/>
            </a:xfrm>
            <a:custGeom>
              <a:avLst/>
              <a:gdLst/>
              <a:ahLst/>
              <a:cxnLst/>
              <a:rect r="r" b="b" t="t" l="l"/>
              <a:pathLst>
                <a:path h="512064" w="22677120">
                  <a:moveTo>
                    <a:pt x="0" y="0"/>
                  </a:moveTo>
                  <a:lnTo>
                    <a:pt x="22677120" y="0"/>
                  </a:lnTo>
                  <a:lnTo>
                    <a:pt x="22677120" y="512064"/>
                  </a:lnTo>
                  <a:lnTo>
                    <a:pt x="0" y="51206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812908" r="0" b="-812908"/>
              </a:stretch>
            </a:blipFill>
          </p:spPr>
        </p:sp>
        <p:sp>
          <p:nvSpPr>
            <p:cNvPr name="TextBox 67" id="67"/>
            <p:cNvSpPr txBox="true"/>
            <p:nvPr/>
          </p:nvSpPr>
          <p:spPr>
            <a:xfrm>
              <a:off x="0" y="-28575"/>
              <a:ext cx="22677120" cy="54063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80"/>
                </a:lnSpc>
              </a:pPr>
              <a:r>
                <a:rPr lang="en-US" sz="1650" b="true">
                  <a:solidFill>
                    <a:srgbClr val="155E2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✏  Worked Example: ΔHf of Propane from ΔHc values</a:t>
              </a:r>
            </a:p>
          </p:txBody>
        </p:sp>
      </p:grpSp>
      <p:grpSp>
        <p:nvGrpSpPr>
          <p:cNvPr name="Group 68" id="68"/>
          <p:cNvGrpSpPr/>
          <p:nvPr/>
        </p:nvGrpSpPr>
        <p:grpSpPr>
          <a:xfrm rot="0">
            <a:off x="548640" y="8462772"/>
            <a:ext cx="17007840" cy="1508760"/>
            <a:chOff x="0" y="0"/>
            <a:chExt cx="22677120" cy="2011680"/>
          </a:xfrm>
        </p:grpSpPr>
        <p:sp>
          <p:nvSpPr>
            <p:cNvPr name="Freeform 69" id="69"/>
            <p:cNvSpPr/>
            <p:nvPr/>
          </p:nvSpPr>
          <p:spPr>
            <a:xfrm flipH="false" flipV="false" rot="0">
              <a:off x="0" y="0"/>
              <a:ext cx="22677120" cy="2011680"/>
            </a:xfrm>
            <a:custGeom>
              <a:avLst/>
              <a:gdLst/>
              <a:ahLst/>
              <a:cxnLst/>
              <a:rect r="r" b="b" t="t" l="l"/>
              <a:pathLst>
                <a:path h="2011680" w="22677120">
                  <a:moveTo>
                    <a:pt x="0" y="0"/>
                  </a:moveTo>
                  <a:lnTo>
                    <a:pt x="22677120" y="0"/>
                  </a:lnTo>
                  <a:lnTo>
                    <a:pt x="22677120" y="2011680"/>
                  </a:lnTo>
                  <a:lnTo>
                    <a:pt x="0" y="20116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69649" r="0" b="-169649"/>
              </a:stretch>
            </a:blipFill>
          </p:spPr>
        </p:sp>
        <p:sp>
          <p:nvSpPr>
            <p:cNvPr name="TextBox 70" id="70"/>
            <p:cNvSpPr txBox="true"/>
            <p:nvPr/>
          </p:nvSpPr>
          <p:spPr>
            <a:xfrm>
              <a:off x="0" y="-19050"/>
              <a:ext cx="22677120" cy="203073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89"/>
                </a:lnSpc>
              </a:pPr>
              <a:r>
                <a:rPr lang="en-US" sz="1575">
                  <a:solidFill>
                    <a:srgbClr val="155E2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ΔHc°(C) = −394, ΔHc°(H₂) = −286, ΔHc°(C₃H₈) = −2220 kJ mol⁻¹</a:t>
              </a:r>
            </a:p>
            <a:p>
              <a:pPr algn="l">
                <a:lnSpc>
                  <a:spcPts val="1889"/>
                </a:lnSpc>
              </a:pPr>
              <a:r>
                <a:rPr lang="en-US" sz="1575">
                  <a:solidFill>
                    <a:srgbClr val="155E2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ΔHf°(C₃H₈) = [3(−394) + 4(−286)] − (−2220) = [−1182 − 1144] + 2220 = −2326 + 2220 = −106 kJ mol⁻¹  (≈ −104)  →  Answer A ✓</a:t>
              </a:r>
            </a:p>
          </p:txBody>
        </p:sp>
      </p:grpSp>
      <p:sp>
        <p:nvSpPr>
          <p:cNvPr name="Freeform 71" id="71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2888" r="0" b="-12888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42280" cy="987552"/>
            <a:chOff x="0" y="0"/>
            <a:chExt cx="24323040" cy="13167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23039" cy="1316736"/>
            </a:xfrm>
            <a:custGeom>
              <a:avLst/>
              <a:gdLst/>
              <a:ahLst/>
              <a:cxnLst/>
              <a:rect r="r" b="b" t="t" l="l"/>
              <a:pathLst>
                <a:path h="1316736" w="24323039">
                  <a:moveTo>
                    <a:pt x="0" y="0"/>
                  </a:moveTo>
                  <a:lnTo>
                    <a:pt x="24323039" y="0"/>
                  </a:lnTo>
                  <a:lnTo>
                    <a:pt x="24323039" y="1316736"/>
                  </a:lnTo>
                  <a:lnTo>
                    <a:pt x="0" y="1316736"/>
                  </a:lnTo>
                  <a:close/>
                </a:path>
              </a:pathLst>
            </a:custGeom>
            <a:solidFill>
              <a:srgbClr val="0D4A4E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411480" y="0"/>
            <a:ext cx="13716000" cy="987552"/>
            <a:chOff x="0" y="0"/>
            <a:chExt cx="18288000" cy="131673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288000" cy="1316736"/>
            </a:xfrm>
            <a:custGeom>
              <a:avLst/>
              <a:gdLst/>
              <a:ahLst/>
              <a:cxnLst/>
              <a:rect r="r" b="b" t="t" l="l"/>
              <a:pathLst>
                <a:path h="1316736" w="18288000">
                  <a:moveTo>
                    <a:pt x="0" y="0"/>
                  </a:moveTo>
                  <a:lnTo>
                    <a:pt x="18288000" y="0"/>
                  </a:lnTo>
                  <a:lnTo>
                    <a:pt x="18288000" y="1316736"/>
                  </a:lnTo>
                  <a:lnTo>
                    <a:pt x="0" y="131673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20625" r="0" b="-220625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18288000" cy="137388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240"/>
                </a:lnSpc>
              </a:pPr>
              <a:r>
                <a:rPr lang="en-US" sz="27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Topic 7: Equilibria, Acids &amp; Bases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4401800" y="164592"/>
            <a:ext cx="3429000" cy="658368"/>
            <a:chOff x="0" y="0"/>
            <a:chExt cx="4572000" cy="87782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572000" cy="877824"/>
            </a:xfrm>
            <a:custGeom>
              <a:avLst/>
              <a:gdLst/>
              <a:ahLst/>
              <a:cxnLst/>
              <a:rect r="r" b="b" t="t" l="l"/>
              <a:pathLst>
                <a:path h="877824" w="4572000">
                  <a:moveTo>
                    <a:pt x="0" y="182880"/>
                  </a:moveTo>
                  <a:cubicBezTo>
                    <a:pt x="0" y="81915"/>
                    <a:pt x="81915" y="0"/>
                    <a:pt x="182880" y="0"/>
                  </a:cubicBezTo>
                  <a:lnTo>
                    <a:pt x="4389120" y="0"/>
                  </a:lnTo>
                  <a:cubicBezTo>
                    <a:pt x="4490085" y="0"/>
                    <a:pt x="4572000" y="81915"/>
                    <a:pt x="4572000" y="182880"/>
                  </a:cubicBezTo>
                  <a:lnTo>
                    <a:pt x="4572000" y="694944"/>
                  </a:lnTo>
                  <a:cubicBezTo>
                    <a:pt x="4572000" y="795909"/>
                    <a:pt x="4490085" y="877824"/>
                    <a:pt x="4389120" y="877824"/>
                  </a:cubicBezTo>
                  <a:lnTo>
                    <a:pt x="182880" y="877824"/>
                  </a:lnTo>
                  <a:cubicBezTo>
                    <a:pt x="81915" y="877824"/>
                    <a:pt x="0" y="795909"/>
                    <a:pt x="0" y="694944"/>
                  </a:cubicBezTo>
                  <a:close/>
                </a:path>
              </a:pathLst>
            </a:custGeom>
            <a:solidFill>
              <a:srgbClr val="FFB347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14401800" y="164592"/>
            <a:ext cx="3429000" cy="658368"/>
            <a:chOff x="0" y="0"/>
            <a:chExt cx="4572000" cy="87782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572000" cy="877824"/>
            </a:xfrm>
            <a:custGeom>
              <a:avLst/>
              <a:gdLst/>
              <a:ahLst/>
              <a:cxnLst/>
              <a:rect r="r" b="b" t="t" l="l"/>
              <a:pathLst>
                <a:path h="877824" w="4572000">
                  <a:moveTo>
                    <a:pt x="0" y="0"/>
                  </a:moveTo>
                  <a:lnTo>
                    <a:pt x="4572000" y="0"/>
                  </a:lnTo>
                  <a:lnTo>
                    <a:pt x="4572000" y="877824"/>
                  </a:lnTo>
                  <a:lnTo>
                    <a:pt x="0" y="87782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51484" r="0" b="-51484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28575"/>
              <a:ext cx="4572000" cy="90639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980"/>
                </a:lnSpc>
              </a:pPr>
              <a:r>
                <a:rPr lang="en-US" sz="1650" b="true">
                  <a:solidFill>
                    <a:srgbClr val="1A1A1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★ HIGH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411480" y="1207008"/>
            <a:ext cx="17419320" cy="384048"/>
            <a:chOff x="0" y="0"/>
            <a:chExt cx="23225760" cy="51206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3225761" cy="512064"/>
            </a:xfrm>
            <a:custGeom>
              <a:avLst/>
              <a:gdLst/>
              <a:ahLst/>
              <a:cxnLst/>
              <a:rect r="r" b="b" t="t" l="l"/>
              <a:pathLst>
                <a:path h="512064" w="23225761">
                  <a:moveTo>
                    <a:pt x="0" y="0"/>
                  </a:moveTo>
                  <a:lnTo>
                    <a:pt x="23225761" y="0"/>
                  </a:lnTo>
                  <a:lnTo>
                    <a:pt x="23225761" y="512064"/>
                  </a:lnTo>
                  <a:lnTo>
                    <a:pt x="0" y="51206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833785" r="0" b="-833785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23225760" cy="55016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 b="true">
                  <a:solidFill>
                    <a:srgbClr val="7B38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★★★★☆ HIGH  |  Avg ~3–4 MCQs per paper  |  Le Chatelier + pH calculations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342900" y="1673352"/>
            <a:ext cx="10424160" cy="384048"/>
            <a:chOff x="0" y="0"/>
            <a:chExt cx="13898880" cy="512064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3898880" cy="512064"/>
            </a:xfrm>
            <a:custGeom>
              <a:avLst/>
              <a:gdLst/>
              <a:ahLst/>
              <a:cxnLst/>
              <a:rect r="r" b="b" t="t" l="l"/>
              <a:pathLst>
                <a:path h="512064" w="13898880">
                  <a:moveTo>
                    <a:pt x="0" y="0"/>
                  </a:moveTo>
                  <a:lnTo>
                    <a:pt x="13898880" y="0"/>
                  </a:lnTo>
                  <a:lnTo>
                    <a:pt x="13898880" y="512064"/>
                  </a:lnTo>
                  <a:lnTo>
                    <a:pt x="0" y="51206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478879" r="0" b="-478879"/>
              </a:stretch>
            </a:blip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28575"/>
              <a:ext cx="13898880" cy="54063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80"/>
                </a:lnSpc>
              </a:pPr>
              <a:r>
                <a:rPr lang="en-US" sz="1650" b="true">
                  <a:solidFill>
                    <a:srgbClr val="0D4A4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Le Chatelier's Principle — Effect of Changes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1100435" y="1663827"/>
            <a:ext cx="6808470" cy="6712458"/>
            <a:chOff x="0" y="0"/>
            <a:chExt cx="9077960" cy="8949944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9077960" cy="8949944"/>
            </a:xfrm>
            <a:custGeom>
              <a:avLst/>
              <a:gdLst/>
              <a:ahLst/>
              <a:cxnLst/>
              <a:rect r="r" b="b" t="t" l="l"/>
              <a:pathLst>
                <a:path h="8949944" w="9077960">
                  <a:moveTo>
                    <a:pt x="0" y="183388"/>
                  </a:moveTo>
                  <a:cubicBezTo>
                    <a:pt x="0" y="82042"/>
                    <a:pt x="82042" y="0"/>
                    <a:pt x="183388" y="0"/>
                  </a:cubicBezTo>
                  <a:lnTo>
                    <a:pt x="8894572" y="0"/>
                  </a:lnTo>
                  <a:cubicBezTo>
                    <a:pt x="8995790" y="0"/>
                    <a:pt x="9077960" y="82042"/>
                    <a:pt x="9077960" y="183388"/>
                  </a:cubicBezTo>
                  <a:lnTo>
                    <a:pt x="9077960" y="8766556"/>
                  </a:lnTo>
                  <a:cubicBezTo>
                    <a:pt x="9077960" y="8867775"/>
                    <a:pt x="8995918" y="8949944"/>
                    <a:pt x="8894572" y="8949944"/>
                  </a:cubicBezTo>
                  <a:lnTo>
                    <a:pt x="183388" y="8949944"/>
                  </a:lnTo>
                  <a:cubicBezTo>
                    <a:pt x="82042" y="8949944"/>
                    <a:pt x="0" y="8867902"/>
                    <a:pt x="0" y="8766556"/>
                  </a:cubicBezTo>
                  <a:close/>
                </a:path>
              </a:pathLst>
            </a:custGeom>
            <a:solidFill>
              <a:srgbClr val="FFF0E0"/>
            </a:solidFill>
            <a:ln w="19050" cap="sq">
              <a:solidFill>
                <a:srgbClr val="7B3800"/>
              </a:solidFill>
              <a:prstDash val="solid"/>
              <a:miter/>
            </a:ln>
          </p:spPr>
        </p:sp>
      </p:grpSp>
      <p:grpSp>
        <p:nvGrpSpPr>
          <p:cNvPr name="Group 20" id="20"/>
          <p:cNvGrpSpPr/>
          <p:nvPr/>
        </p:nvGrpSpPr>
        <p:grpSpPr>
          <a:xfrm rot="0">
            <a:off x="11315700" y="1728216"/>
            <a:ext cx="6309360" cy="384048"/>
            <a:chOff x="0" y="0"/>
            <a:chExt cx="8412480" cy="512064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412480" cy="512064"/>
            </a:xfrm>
            <a:custGeom>
              <a:avLst/>
              <a:gdLst/>
              <a:ahLst/>
              <a:cxnLst/>
              <a:rect r="r" b="b" t="t" l="l"/>
              <a:pathLst>
                <a:path h="512064" w="8412480">
                  <a:moveTo>
                    <a:pt x="0" y="0"/>
                  </a:moveTo>
                  <a:lnTo>
                    <a:pt x="8412480" y="0"/>
                  </a:lnTo>
                  <a:lnTo>
                    <a:pt x="8412480" y="512064"/>
                  </a:lnTo>
                  <a:lnTo>
                    <a:pt x="0" y="51206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70111" r="0" b="-270111"/>
              </a:stretch>
            </a:blip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28575"/>
              <a:ext cx="8412480" cy="54063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80"/>
                </a:lnSpc>
              </a:pPr>
              <a:r>
                <a:rPr lang="en-US" sz="1650" b="true">
                  <a:solidFill>
                    <a:srgbClr val="7B38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pH Calculations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1315700" y="2194560"/>
            <a:ext cx="6446520" cy="5897880"/>
            <a:chOff x="0" y="0"/>
            <a:chExt cx="8595360" cy="786384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595360" cy="7863840"/>
            </a:xfrm>
            <a:custGeom>
              <a:avLst/>
              <a:gdLst/>
              <a:ahLst/>
              <a:cxnLst/>
              <a:rect r="r" b="b" t="t" l="l"/>
              <a:pathLst>
                <a:path h="7863840" w="8595360">
                  <a:moveTo>
                    <a:pt x="0" y="0"/>
                  </a:moveTo>
                  <a:lnTo>
                    <a:pt x="8595360" y="0"/>
                  </a:lnTo>
                  <a:lnTo>
                    <a:pt x="8595360" y="7863840"/>
                  </a:lnTo>
                  <a:lnTo>
                    <a:pt x="0" y="78638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67384" t="0" r="-67384" b="0"/>
              </a:stretch>
            </a:blip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8595360" cy="790194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 b="true">
                  <a:solidFill>
                    <a:srgbClr val="7B38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Strong acid: </a:t>
              </a:r>
              <a:r>
                <a:rPr lang="en-US" sz="1500">
                  <a:solidFill>
                    <a:srgbClr val="7B38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pH = −log[H⁺]; [H⁺] = [acid]</a:t>
              </a:r>
            </a:p>
            <a:p>
              <a:pPr algn="l">
                <a:lnSpc>
                  <a:spcPts val="1800"/>
                </a:lnSpc>
              </a:pPr>
            </a:p>
            <a:p>
              <a:pPr algn="l">
                <a:lnSpc>
                  <a:spcPts val="1800"/>
                </a:lnSpc>
              </a:pPr>
              <a:r>
                <a:rPr lang="en-US" sz="1500" b="true">
                  <a:solidFill>
                    <a:srgbClr val="7B38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Weak acid: </a:t>
              </a:r>
              <a:r>
                <a:rPr lang="en-US" sz="1500">
                  <a:solidFill>
                    <a:srgbClr val="7B38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Ka = [H⁺]²/[HA]; [H⁺] = √(Ka × [HA]); pH = −log[H⁺]</a:t>
              </a:r>
            </a:p>
            <a:p>
              <a:pPr algn="l">
                <a:lnSpc>
                  <a:spcPts val="1800"/>
                </a:lnSpc>
              </a:pPr>
            </a:p>
            <a:p>
              <a:pPr algn="l">
                <a:lnSpc>
                  <a:spcPts val="1800"/>
                </a:lnSpc>
              </a:pPr>
              <a:r>
                <a:rPr lang="en-US" sz="1500" b="true">
                  <a:solidFill>
                    <a:srgbClr val="7B38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Buffer: </a:t>
              </a:r>
              <a:r>
                <a:rPr lang="en-US" sz="1500">
                  <a:solidFill>
                    <a:srgbClr val="7B38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[H⁺] = Ka × [HA]/[A⁻]; pH = −log[H⁺]</a:t>
              </a:r>
            </a:p>
            <a:p>
              <a:pPr algn="l">
                <a:lnSpc>
                  <a:spcPts val="1800"/>
                </a:lnSpc>
              </a:pPr>
            </a:p>
            <a:p>
              <a:pPr algn="l">
                <a:lnSpc>
                  <a:spcPts val="1800"/>
                </a:lnSpc>
              </a:pPr>
              <a:r>
                <a:rPr lang="en-US" sz="1500" b="true">
                  <a:solidFill>
                    <a:srgbClr val="7B38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Strong base: </a:t>
              </a:r>
              <a:r>
                <a:rPr lang="en-US" sz="1500">
                  <a:solidFill>
                    <a:srgbClr val="7B38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pOH = −log[OH⁻]; pH = 14 − pOH</a:t>
              </a:r>
            </a:p>
            <a:p>
              <a:pPr algn="l">
                <a:lnSpc>
                  <a:spcPts val="1800"/>
                </a:lnSpc>
              </a:pPr>
            </a:p>
            <a:p>
              <a:pPr algn="l">
                <a:lnSpc>
                  <a:spcPts val="1800"/>
                </a:lnSpc>
              </a:pPr>
              <a:r>
                <a:rPr lang="en-US" sz="1500" i="true">
                  <a:solidFill>
                    <a:srgbClr val="8B1A1A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Key: Ka only changes with temperature.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342900" y="5966460"/>
            <a:ext cx="10424160" cy="384048"/>
            <a:chOff x="0" y="0"/>
            <a:chExt cx="13898880" cy="512064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3898880" cy="512064"/>
            </a:xfrm>
            <a:custGeom>
              <a:avLst/>
              <a:gdLst/>
              <a:ahLst/>
              <a:cxnLst/>
              <a:rect r="r" b="b" t="t" l="l"/>
              <a:pathLst>
                <a:path h="512064" w="13898880">
                  <a:moveTo>
                    <a:pt x="0" y="0"/>
                  </a:moveTo>
                  <a:lnTo>
                    <a:pt x="13898880" y="0"/>
                  </a:lnTo>
                  <a:lnTo>
                    <a:pt x="13898880" y="512064"/>
                  </a:lnTo>
                  <a:lnTo>
                    <a:pt x="0" y="51206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478879" r="0" b="-478879"/>
              </a:stretch>
            </a:blip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28575"/>
              <a:ext cx="13898880" cy="54063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80"/>
                </a:lnSpc>
              </a:pPr>
              <a:r>
                <a:rPr lang="en-US" sz="1650" b="true">
                  <a:solidFill>
                    <a:srgbClr val="0D4A4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Industrial Equilibria — Compromise Conditions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333375" y="8494395"/>
            <a:ext cx="17575530" cy="1596390"/>
            <a:chOff x="0" y="0"/>
            <a:chExt cx="23434040" cy="212852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23434039" cy="2128520"/>
            </a:xfrm>
            <a:custGeom>
              <a:avLst/>
              <a:gdLst/>
              <a:ahLst/>
              <a:cxnLst/>
              <a:rect r="r" b="b" t="t" l="l"/>
              <a:pathLst>
                <a:path h="2128520" w="23434039">
                  <a:moveTo>
                    <a:pt x="0" y="185039"/>
                  </a:moveTo>
                  <a:cubicBezTo>
                    <a:pt x="0" y="82931"/>
                    <a:pt x="82931" y="0"/>
                    <a:pt x="185039" y="0"/>
                  </a:cubicBezTo>
                  <a:lnTo>
                    <a:pt x="23249001" y="0"/>
                  </a:lnTo>
                  <a:cubicBezTo>
                    <a:pt x="23351237" y="0"/>
                    <a:pt x="23434039" y="82931"/>
                    <a:pt x="23434039" y="185039"/>
                  </a:cubicBezTo>
                  <a:lnTo>
                    <a:pt x="23434039" y="1943481"/>
                  </a:lnTo>
                  <a:cubicBezTo>
                    <a:pt x="23434039" y="2045716"/>
                    <a:pt x="23351110" y="2128520"/>
                    <a:pt x="23249001" y="2128520"/>
                  </a:cubicBezTo>
                  <a:lnTo>
                    <a:pt x="185039" y="2128520"/>
                  </a:lnTo>
                  <a:cubicBezTo>
                    <a:pt x="82931" y="2128520"/>
                    <a:pt x="0" y="2045589"/>
                    <a:pt x="0" y="1943481"/>
                  </a:cubicBezTo>
                  <a:close/>
                </a:path>
              </a:pathLst>
            </a:custGeom>
            <a:solidFill>
              <a:srgbClr val="FBEAEA"/>
            </a:solidFill>
            <a:ln w="19050" cap="sq">
              <a:solidFill>
                <a:srgbClr val="8B1A1A"/>
              </a:solidFill>
              <a:prstDash val="solid"/>
              <a:miter/>
            </a:ln>
          </p:spPr>
        </p:sp>
      </p:grpSp>
      <p:grpSp>
        <p:nvGrpSpPr>
          <p:cNvPr name="Group 31" id="31"/>
          <p:cNvGrpSpPr/>
          <p:nvPr/>
        </p:nvGrpSpPr>
        <p:grpSpPr>
          <a:xfrm rot="0">
            <a:off x="548640" y="8572500"/>
            <a:ext cx="17007840" cy="1440180"/>
            <a:chOff x="0" y="0"/>
            <a:chExt cx="22677120" cy="192024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22677120" cy="1920240"/>
            </a:xfrm>
            <a:custGeom>
              <a:avLst/>
              <a:gdLst/>
              <a:ahLst/>
              <a:cxnLst/>
              <a:rect r="r" b="b" t="t" l="l"/>
              <a:pathLst>
                <a:path h="1920240" w="22677120">
                  <a:moveTo>
                    <a:pt x="0" y="0"/>
                  </a:moveTo>
                  <a:lnTo>
                    <a:pt x="22677120" y="0"/>
                  </a:lnTo>
                  <a:lnTo>
                    <a:pt x="22677120" y="1920240"/>
                  </a:lnTo>
                  <a:lnTo>
                    <a:pt x="0" y="19202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80109" r="0" b="-180109"/>
              </a:stretch>
            </a:blip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38100"/>
              <a:ext cx="22677120" cy="195834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709"/>
                </a:lnSpc>
              </a:pPr>
              <a:r>
                <a:rPr lang="en-US" sz="1425">
                  <a:solidFill>
                    <a:srgbClr val="8B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⚠  Critical Errors: (1) A CATALYST does NOT shift equilibrium position or change Kc — rate only  |  (2) Kc ONLY changes with temperature  |  (3) Kc expressions EXCLUDE solids and pure liquids  |  (4) [H⁺] = Ka for weak acid is WRONG — take √(Ka × [HA])</a:t>
              </a:r>
            </a:p>
          </p:txBody>
        </p:sp>
      </p:grpSp>
      <p:sp>
        <p:nvSpPr>
          <p:cNvPr name="Freeform 34" id="34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2888" r="0" b="-12888"/>
            </a:stretch>
          </a:blipFill>
        </p:spPr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42280" cy="987552"/>
            <a:chOff x="0" y="0"/>
            <a:chExt cx="24323040" cy="13167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23039" cy="1316736"/>
            </a:xfrm>
            <a:custGeom>
              <a:avLst/>
              <a:gdLst/>
              <a:ahLst/>
              <a:cxnLst/>
              <a:rect r="r" b="b" t="t" l="l"/>
              <a:pathLst>
                <a:path h="1316736" w="24323039">
                  <a:moveTo>
                    <a:pt x="0" y="0"/>
                  </a:moveTo>
                  <a:lnTo>
                    <a:pt x="24323039" y="0"/>
                  </a:lnTo>
                  <a:lnTo>
                    <a:pt x="24323039" y="1316736"/>
                  </a:lnTo>
                  <a:lnTo>
                    <a:pt x="0" y="1316736"/>
                  </a:lnTo>
                  <a:close/>
                </a:path>
              </a:pathLst>
            </a:custGeom>
            <a:solidFill>
              <a:srgbClr val="0D4A4E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411480" y="0"/>
            <a:ext cx="13716000" cy="987552"/>
            <a:chOff x="0" y="0"/>
            <a:chExt cx="18288000" cy="131673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288000" cy="1316736"/>
            </a:xfrm>
            <a:custGeom>
              <a:avLst/>
              <a:gdLst/>
              <a:ahLst/>
              <a:cxnLst/>
              <a:rect r="r" b="b" t="t" l="l"/>
              <a:pathLst>
                <a:path h="1316736" w="18288000">
                  <a:moveTo>
                    <a:pt x="0" y="0"/>
                  </a:moveTo>
                  <a:lnTo>
                    <a:pt x="18288000" y="0"/>
                  </a:lnTo>
                  <a:lnTo>
                    <a:pt x="18288000" y="1316736"/>
                  </a:lnTo>
                  <a:lnTo>
                    <a:pt x="0" y="131673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20625" r="0" b="-220625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18288000" cy="137388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240"/>
                </a:lnSpc>
              </a:pPr>
              <a:r>
                <a:rPr lang="en-US" sz="27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Topics 16–18: Hydroxy, Carbonyl Compounds &amp; Carboxylic Acids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4401800" y="164592"/>
            <a:ext cx="3429000" cy="658368"/>
            <a:chOff x="0" y="0"/>
            <a:chExt cx="4572000" cy="87782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572000" cy="877824"/>
            </a:xfrm>
            <a:custGeom>
              <a:avLst/>
              <a:gdLst/>
              <a:ahLst/>
              <a:cxnLst/>
              <a:rect r="r" b="b" t="t" l="l"/>
              <a:pathLst>
                <a:path h="877824" w="4572000">
                  <a:moveTo>
                    <a:pt x="0" y="182880"/>
                  </a:moveTo>
                  <a:cubicBezTo>
                    <a:pt x="0" y="81915"/>
                    <a:pt x="81915" y="0"/>
                    <a:pt x="182880" y="0"/>
                  </a:cubicBezTo>
                  <a:lnTo>
                    <a:pt x="4389120" y="0"/>
                  </a:lnTo>
                  <a:cubicBezTo>
                    <a:pt x="4490085" y="0"/>
                    <a:pt x="4572000" y="81915"/>
                    <a:pt x="4572000" y="182880"/>
                  </a:cubicBezTo>
                  <a:lnTo>
                    <a:pt x="4572000" y="694944"/>
                  </a:lnTo>
                  <a:cubicBezTo>
                    <a:pt x="4572000" y="795909"/>
                    <a:pt x="4490085" y="877824"/>
                    <a:pt x="4389120" y="877824"/>
                  </a:cubicBezTo>
                  <a:lnTo>
                    <a:pt x="182880" y="877824"/>
                  </a:lnTo>
                  <a:cubicBezTo>
                    <a:pt x="81915" y="877824"/>
                    <a:pt x="0" y="795909"/>
                    <a:pt x="0" y="694944"/>
                  </a:cubicBezTo>
                  <a:close/>
                </a:path>
              </a:pathLst>
            </a:custGeom>
            <a:solidFill>
              <a:srgbClr val="FFB347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14401800" y="164592"/>
            <a:ext cx="3429000" cy="658368"/>
            <a:chOff x="0" y="0"/>
            <a:chExt cx="4572000" cy="87782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572000" cy="877824"/>
            </a:xfrm>
            <a:custGeom>
              <a:avLst/>
              <a:gdLst/>
              <a:ahLst/>
              <a:cxnLst/>
              <a:rect r="r" b="b" t="t" l="l"/>
              <a:pathLst>
                <a:path h="877824" w="4572000">
                  <a:moveTo>
                    <a:pt x="0" y="0"/>
                  </a:moveTo>
                  <a:lnTo>
                    <a:pt x="4572000" y="0"/>
                  </a:lnTo>
                  <a:lnTo>
                    <a:pt x="4572000" y="877824"/>
                  </a:lnTo>
                  <a:lnTo>
                    <a:pt x="0" y="87782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51484" r="0" b="-51484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28575"/>
              <a:ext cx="4572000" cy="90639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980"/>
                </a:lnSpc>
              </a:pPr>
              <a:r>
                <a:rPr lang="en-US" sz="1650" b="true">
                  <a:solidFill>
                    <a:srgbClr val="1A1A1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★ HIGH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411480" y="1207008"/>
            <a:ext cx="17419320" cy="384048"/>
            <a:chOff x="0" y="0"/>
            <a:chExt cx="23225760" cy="51206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3225761" cy="512064"/>
            </a:xfrm>
            <a:custGeom>
              <a:avLst/>
              <a:gdLst/>
              <a:ahLst/>
              <a:cxnLst/>
              <a:rect r="r" b="b" t="t" l="l"/>
              <a:pathLst>
                <a:path h="512064" w="23225761">
                  <a:moveTo>
                    <a:pt x="0" y="0"/>
                  </a:moveTo>
                  <a:lnTo>
                    <a:pt x="23225761" y="0"/>
                  </a:lnTo>
                  <a:lnTo>
                    <a:pt x="23225761" y="512064"/>
                  </a:lnTo>
                  <a:lnTo>
                    <a:pt x="0" y="51206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833785" r="0" b="-833785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23225760" cy="55016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 b="true">
                  <a:solidFill>
                    <a:srgbClr val="7B38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★★★★☆ HIGH  |  Avg ~3 MCQs per paper  |  Distinguishing tests and oxidation states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342900" y="1673352"/>
            <a:ext cx="16459200" cy="384048"/>
            <a:chOff x="0" y="0"/>
            <a:chExt cx="21945600" cy="512064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1945600" cy="512064"/>
            </a:xfrm>
            <a:custGeom>
              <a:avLst/>
              <a:gdLst/>
              <a:ahLst/>
              <a:cxnLst/>
              <a:rect r="r" b="b" t="t" l="l"/>
              <a:pathLst>
                <a:path h="512064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512064"/>
                  </a:lnTo>
                  <a:lnTo>
                    <a:pt x="0" y="51206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785073" r="0" b="-785073"/>
              </a:stretch>
            </a:blip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28575"/>
              <a:ext cx="21945600" cy="54063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80"/>
                </a:lnSpc>
              </a:pPr>
              <a:r>
                <a:rPr lang="en-US" sz="1650" b="true">
                  <a:solidFill>
                    <a:srgbClr val="0D4A4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Distinguishing Tests for Carbonyl Compounds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333375" y="5751195"/>
            <a:ext cx="8522970" cy="3516630"/>
            <a:chOff x="0" y="0"/>
            <a:chExt cx="11363960" cy="468884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1363960" cy="4688840"/>
            </a:xfrm>
            <a:custGeom>
              <a:avLst/>
              <a:gdLst/>
              <a:ahLst/>
              <a:cxnLst/>
              <a:rect r="r" b="b" t="t" l="l"/>
              <a:pathLst>
                <a:path h="4688840" w="11363960">
                  <a:moveTo>
                    <a:pt x="0" y="183896"/>
                  </a:moveTo>
                  <a:cubicBezTo>
                    <a:pt x="0" y="82296"/>
                    <a:pt x="82296" y="0"/>
                    <a:pt x="183896" y="0"/>
                  </a:cubicBezTo>
                  <a:lnTo>
                    <a:pt x="11180064" y="0"/>
                  </a:lnTo>
                  <a:cubicBezTo>
                    <a:pt x="11281664" y="0"/>
                    <a:pt x="11363960" y="82296"/>
                    <a:pt x="11363960" y="183896"/>
                  </a:cubicBezTo>
                  <a:lnTo>
                    <a:pt x="11363960" y="4504944"/>
                  </a:lnTo>
                  <a:cubicBezTo>
                    <a:pt x="11363960" y="4606544"/>
                    <a:pt x="11281664" y="4688840"/>
                    <a:pt x="11180064" y="4688840"/>
                  </a:cubicBezTo>
                  <a:lnTo>
                    <a:pt x="183896" y="4688840"/>
                  </a:lnTo>
                  <a:cubicBezTo>
                    <a:pt x="82296" y="4688840"/>
                    <a:pt x="0" y="4606544"/>
                    <a:pt x="0" y="4504944"/>
                  </a:cubicBezTo>
                  <a:close/>
                </a:path>
              </a:pathLst>
            </a:custGeom>
            <a:solidFill>
              <a:srgbClr val="D4ECEC"/>
            </a:solidFill>
            <a:ln w="19050" cap="sq">
              <a:solidFill>
                <a:srgbClr val="1A7A7A"/>
              </a:solidFill>
              <a:prstDash val="solid"/>
              <a:miter/>
            </a:ln>
          </p:spPr>
        </p:sp>
      </p:grpSp>
      <p:grpSp>
        <p:nvGrpSpPr>
          <p:cNvPr name="Group 20" id="20"/>
          <p:cNvGrpSpPr/>
          <p:nvPr/>
        </p:nvGrpSpPr>
        <p:grpSpPr>
          <a:xfrm rot="0">
            <a:off x="548640" y="5829300"/>
            <a:ext cx="8092440" cy="384048"/>
            <a:chOff x="0" y="0"/>
            <a:chExt cx="10789920" cy="512064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0789920" cy="512064"/>
            </a:xfrm>
            <a:custGeom>
              <a:avLst/>
              <a:gdLst/>
              <a:ahLst/>
              <a:cxnLst/>
              <a:rect r="r" b="b" t="t" l="l"/>
              <a:pathLst>
                <a:path h="512064" w="10789920">
                  <a:moveTo>
                    <a:pt x="0" y="0"/>
                  </a:moveTo>
                  <a:lnTo>
                    <a:pt x="10789920" y="0"/>
                  </a:lnTo>
                  <a:lnTo>
                    <a:pt x="10789920" y="512064"/>
                  </a:lnTo>
                  <a:lnTo>
                    <a:pt x="0" y="51206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60577" r="0" b="-360577"/>
              </a:stretch>
            </a:blip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28575"/>
              <a:ext cx="10789920" cy="54063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80"/>
                </a:lnSpc>
              </a:pPr>
              <a:r>
                <a:rPr lang="en-US" sz="1650" b="true">
                  <a:solidFill>
                    <a:srgbClr val="0D4A4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Alcohol Oxidation (K₂Cr₂O₇/H⁺ or KMnO₄)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548640" y="6309360"/>
            <a:ext cx="8092440" cy="507492"/>
            <a:chOff x="0" y="0"/>
            <a:chExt cx="10789920" cy="676656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0789920" cy="676656"/>
            </a:xfrm>
            <a:custGeom>
              <a:avLst/>
              <a:gdLst/>
              <a:ahLst/>
              <a:cxnLst/>
              <a:rect r="r" b="b" t="t" l="l"/>
              <a:pathLst>
                <a:path h="676656" w="10789920">
                  <a:moveTo>
                    <a:pt x="0" y="0"/>
                  </a:moveTo>
                  <a:lnTo>
                    <a:pt x="10789920" y="0"/>
                  </a:lnTo>
                  <a:lnTo>
                    <a:pt x="10789920" y="676656"/>
                  </a:lnTo>
                  <a:lnTo>
                    <a:pt x="0" y="6766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60707" r="0" b="-260707"/>
              </a:stretch>
            </a:blip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10789920" cy="71475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0D4A4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1° alcohol + distil → Aldehyde (orange → green)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548640" y="6858000"/>
            <a:ext cx="8092440" cy="507492"/>
            <a:chOff x="0" y="0"/>
            <a:chExt cx="10789920" cy="676656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0789920" cy="676656"/>
            </a:xfrm>
            <a:custGeom>
              <a:avLst/>
              <a:gdLst/>
              <a:ahLst/>
              <a:cxnLst/>
              <a:rect r="r" b="b" t="t" l="l"/>
              <a:pathLst>
                <a:path h="676656" w="10789920">
                  <a:moveTo>
                    <a:pt x="0" y="0"/>
                  </a:moveTo>
                  <a:lnTo>
                    <a:pt x="10789920" y="0"/>
                  </a:lnTo>
                  <a:lnTo>
                    <a:pt x="10789920" y="676656"/>
                  </a:lnTo>
                  <a:lnTo>
                    <a:pt x="0" y="6766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60707" r="0" b="-260707"/>
              </a:stretch>
            </a:blip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38100"/>
              <a:ext cx="10789920" cy="71475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0D4A4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1° alcohol + reflux → Carboxylic acid (orange → green)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548640" y="7406640"/>
            <a:ext cx="8092440" cy="507492"/>
            <a:chOff x="0" y="0"/>
            <a:chExt cx="10789920" cy="676656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0789920" cy="676656"/>
            </a:xfrm>
            <a:custGeom>
              <a:avLst/>
              <a:gdLst/>
              <a:ahLst/>
              <a:cxnLst/>
              <a:rect r="r" b="b" t="t" l="l"/>
              <a:pathLst>
                <a:path h="676656" w="10789920">
                  <a:moveTo>
                    <a:pt x="0" y="0"/>
                  </a:moveTo>
                  <a:lnTo>
                    <a:pt x="10789920" y="0"/>
                  </a:lnTo>
                  <a:lnTo>
                    <a:pt x="10789920" y="676656"/>
                  </a:lnTo>
                  <a:lnTo>
                    <a:pt x="0" y="6766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60707" r="0" b="-260707"/>
              </a:stretch>
            </a:blip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38100"/>
              <a:ext cx="10789920" cy="71475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0D4A4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2° alcohol → Ketone (orange → green)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548640" y="7955280"/>
            <a:ext cx="8092440" cy="507492"/>
            <a:chOff x="0" y="0"/>
            <a:chExt cx="10789920" cy="676656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0789920" cy="676656"/>
            </a:xfrm>
            <a:custGeom>
              <a:avLst/>
              <a:gdLst/>
              <a:ahLst/>
              <a:cxnLst/>
              <a:rect r="r" b="b" t="t" l="l"/>
              <a:pathLst>
                <a:path h="676656" w="10789920">
                  <a:moveTo>
                    <a:pt x="0" y="0"/>
                  </a:moveTo>
                  <a:lnTo>
                    <a:pt x="10789920" y="0"/>
                  </a:lnTo>
                  <a:lnTo>
                    <a:pt x="10789920" y="676656"/>
                  </a:lnTo>
                  <a:lnTo>
                    <a:pt x="0" y="6766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60707" r="0" b="-260707"/>
              </a:stretch>
            </a:blip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38100"/>
              <a:ext cx="10789920" cy="71475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0D4A4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3° alcohol → NO REACTION (orange stays orange)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548640" y="8503920"/>
            <a:ext cx="8092440" cy="507492"/>
            <a:chOff x="0" y="0"/>
            <a:chExt cx="10789920" cy="676656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10789920" cy="676656"/>
            </a:xfrm>
            <a:custGeom>
              <a:avLst/>
              <a:gdLst/>
              <a:ahLst/>
              <a:cxnLst/>
              <a:rect r="r" b="b" t="t" l="l"/>
              <a:pathLst>
                <a:path h="676656" w="10789920">
                  <a:moveTo>
                    <a:pt x="0" y="0"/>
                  </a:moveTo>
                  <a:lnTo>
                    <a:pt x="10789920" y="0"/>
                  </a:lnTo>
                  <a:lnTo>
                    <a:pt x="10789920" y="676656"/>
                  </a:lnTo>
                  <a:lnTo>
                    <a:pt x="0" y="6766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60707" r="0" b="-260707"/>
              </a:stretch>
            </a:blip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38100"/>
              <a:ext cx="10789920" cy="71475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0D4A4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Nucleophilic addition: CN⁻ attacks C=O → Hydroxynitrile (chain + 1 carbon)</a:t>
              </a: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9180195" y="5751195"/>
            <a:ext cx="8728710" cy="3516630"/>
            <a:chOff x="0" y="0"/>
            <a:chExt cx="11638280" cy="468884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11638280" cy="4688840"/>
            </a:xfrm>
            <a:custGeom>
              <a:avLst/>
              <a:gdLst/>
              <a:ahLst/>
              <a:cxnLst/>
              <a:rect r="r" b="b" t="t" l="l"/>
              <a:pathLst>
                <a:path h="4688840" w="11638280">
                  <a:moveTo>
                    <a:pt x="0" y="183896"/>
                  </a:moveTo>
                  <a:cubicBezTo>
                    <a:pt x="0" y="82296"/>
                    <a:pt x="82296" y="0"/>
                    <a:pt x="183896" y="0"/>
                  </a:cubicBezTo>
                  <a:lnTo>
                    <a:pt x="11454384" y="0"/>
                  </a:lnTo>
                  <a:cubicBezTo>
                    <a:pt x="11555984" y="0"/>
                    <a:pt x="11638280" y="82296"/>
                    <a:pt x="11638280" y="183896"/>
                  </a:cubicBezTo>
                  <a:lnTo>
                    <a:pt x="11638280" y="4504944"/>
                  </a:lnTo>
                  <a:cubicBezTo>
                    <a:pt x="11638280" y="4606544"/>
                    <a:pt x="11555984" y="4688840"/>
                    <a:pt x="11454384" y="4688840"/>
                  </a:cubicBezTo>
                  <a:lnTo>
                    <a:pt x="183896" y="4688840"/>
                  </a:lnTo>
                  <a:cubicBezTo>
                    <a:pt x="82296" y="4688840"/>
                    <a:pt x="0" y="4606544"/>
                    <a:pt x="0" y="4504944"/>
                  </a:cubicBezTo>
                  <a:close/>
                </a:path>
              </a:pathLst>
            </a:custGeom>
            <a:solidFill>
              <a:srgbClr val="FFF0E0"/>
            </a:solidFill>
            <a:ln w="19050" cap="sq">
              <a:solidFill>
                <a:srgbClr val="7B3800"/>
              </a:solidFill>
              <a:prstDash val="solid"/>
              <a:miter/>
            </a:ln>
          </p:spPr>
        </p:sp>
      </p:grpSp>
      <p:grpSp>
        <p:nvGrpSpPr>
          <p:cNvPr name="Group 40" id="40"/>
          <p:cNvGrpSpPr/>
          <p:nvPr/>
        </p:nvGrpSpPr>
        <p:grpSpPr>
          <a:xfrm rot="0">
            <a:off x="9395460" y="5829300"/>
            <a:ext cx="8229600" cy="384048"/>
            <a:chOff x="0" y="0"/>
            <a:chExt cx="10972800" cy="512064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10972800" cy="512064"/>
            </a:xfrm>
            <a:custGeom>
              <a:avLst/>
              <a:gdLst/>
              <a:ahLst/>
              <a:cxnLst/>
              <a:rect r="r" b="b" t="t" l="l"/>
              <a:pathLst>
                <a:path h="512064" w="10972800">
                  <a:moveTo>
                    <a:pt x="0" y="0"/>
                  </a:moveTo>
                  <a:lnTo>
                    <a:pt x="10972800" y="0"/>
                  </a:lnTo>
                  <a:lnTo>
                    <a:pt x="10972800" y="512064"/>
                  </a:lnTo>
                  <a:lnTo>
                    <a:pt x="0" y="51206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67536" r="0" b="-367536"/>
              </a:stretch>
            </a:blipFill>
          </p:spPr>
        </p:sp>
        <p:sp>
          <p:nvSpPr>
            <p:cNvPr name="TextBox 42" id="42"/>
            <p:cNvSpPr txBox="true"/>
            <p:nvPr/>
          </p:nvSpPr>
          <p:spPr>
            <a:xfrm>
              <a:off x="0" y="-28575"/>
              <a:ext cx="10972800" cy="54063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80"/>
                </a:lnSpc>
              </a:pPr>
              <a:r>
                <a:rPr lang="en-US" sz="1650" b="true">
                  <a:solidFill>
                    <a:srgbClr val="7B38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Key Reactions of Carboxylic Acids</a:t>
              </a:r>
            </a:p>
          </p:txBody>
        </p:sp>
      </p:grpSp>
      <p:grpSp>
        <p:nvGrpSpPr>
          <p:cNvPr name="Group 43" id="43"/>
          <p:cNvGrpSpPr/>
          <p:nvPr/>
        </p:nvGrpSpPr>
        <p:grpSpPr>
          <a:xfrm rot="0">
            <a:off x="9395460" y="6309360"/>
            <a:ext cx="8366760" cy="507492"/>
            <a:chOff x="0" y="0"/>
            <a:chExt cx="11155680" cy="676656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11155680" cy="676656"/>
            </a:xfrm>
            <a:custGeom>
              <a:avLst/>
              <a:gdLst/>
              <a:ahLst/>
              <a:cxnLst/>
              <a:rect r="r" b="b" t="t" l="l"/>
              <a:pathLst>
                <a:path h="676656" w="11155680">
                  <a:moveTo>
                    <a:pt x="0" y="0"/>
                  </a:moveTo>
                  <a:lnTo>
                    <a:pt x="11155680" y="0"/>
                  </a:lnTo>
                  <a:lnTo>
                    <a:pt x="11155680" y="676656"/>
                  </a:lnTo>
                  <a:lnTo>
                    <a:pt x="0" y="6766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71239" r="0" b="-271239"/>
              </a:stretch>
            </a:blipFill>
          </p:spPr>
        </p:sp>
        <p:sp>
          <p:nvSpPr>
            <p:cNvPr name="TextBox 45" id="45"/>
            <p:cNvSpPr txBox="true"/>
            <p:nvPr/>
          </p:nvSpPr>
          <p:spPr>
            <a:xfrm>
              <a:off x="0" y="-38100"/>
              <a:ext cx="11155680" cy="71475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7B38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With metals → H₂ gas evolved</a:t>
              </a:r>
            </a:p>
          </p:txBody>
        </p:sp>
      </p:grpSp>
      <p:grpSp>
        <p:nvGrpSpPr>
          <p:cNvPr name="Group 46" id="46"/>
          <p:cNvGrpSpPr/>
          <p:nvPr/>
        </p:nvGrpSpPr>
        <p:grpSpPr>
          <a:xfrm rot="0">
            <a:off x="9395460" y="6858000"/>
            <a:ext cx="8366760" cy="507492"/>
            <a:chOff x="0" y="0"/>
            <a:chExt cx="11155680" cy="676656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11155680" cy="676656"/>
            </a:xfrm>
            <a:custGeom>
              <a:avLst/>
              <a:gdLst/>
              <a:ahLst/>
              <a:cxnLst/>
              <a:rect r="r" b="b" t="t" l="l"/>
              <a:pathLst>
                <a:path h="676656" w="11155680">
                  <a:moveTo>
                    <a:pt x="0" y="0"/>
                  </a:moveTo>
                  <a:lnTo>
                    <a:pt x="11155680" y="0"/>
                  </a:lnTo>
                  <a:lnTo>
                    <a:pt x="11155680" y="676656"/>
                  </a:lnTo>
                  <a:lnTo>
                    <a:pt x="0" y="6766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71239" r="0" b="-271239"/>
              </a:stretch>
            </a:blipFill>
          </p:spPr>
        </p:sp>
        <p:sp>
          <p:nvSpPr>
            <p:cNvPr name="TextBox 48" id="48"/>
            <p:cNvSpPr txBox="true"/>
            <p:nvPr/>
          </p:nvSpPr>
          <p:spPr>
            <a:xfrm>
              <a:off x="0" y="-38100"/>
              <a:ext cx="11155680" cy="71475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7B38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With alkalis → Salt + water</a:t>
              </a:r>
            </a:p>
          </p:txBody>
        </p:sp>
      </p:grpSp>
      <p:grpSp>
        <p:nvGrpSpPr>
          <p:cNvPr name="Group 49" id="49"/>
          <p:cNvGrpSpPr/>
          <p:nvPr/>
        </p:nvGrpSpPr>
        <p:grpSpPr>
          <a:xfrm rot="0">
            <a:off x="9395460" y="7406640"/>
            <a:ext cx="8366760" cy="507492"/>
            <a:chOff x="0" y="0"/>
            <a:chExt cx="11155680" cy="676656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11155680" cy="676656"/>
            </a:xfrm>
            <a:custGeom>
              <a:avLst/>
              <a:gdLst/>
              <a:ahLst/>
              <a:cxnLst/>
              <a:rect r="r" b="b" t="t" l="l"/>
              <a:pathLst>
                <a:path h="676656" w="11155680">
                  <a:moveTo>
                    <a:pt x="0" y="0"/>
                  </a:moveTo>
                  <a:lnTo>
                    <a:pt x="11155680" y="0"/>
                  </a:lnTo>
                  <a:lnTo>
                    <a:pt x="11155680" y="676656"/>
                  </a:lnTo>
                  <a:lnTo>
                    <a:pt x="0" y="6766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71239" r="0" b="-271239"/>
              </a:stretch>
            </a:blipFill>
          </p:spPr>
        </p:sp>
        <p:sp>
          <p:nvSpPr>
            <p:cNvPr name="TextBox 51" id="51"/>
            <p:cNvSpPr txBox="true"/>
            <p:nvPr/>
          </p:nvSpPr>
          <p:spPr>
            <a:xfrm>
              <a:off x="0" y="-38100"/>
              <a:ext cx="11155680" cy="71475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7B38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With carbonates → CO₂ + water + salt</a:t>
              </a:r>
            </a:p>
          </p:txBody>
        </p:sp>
      </p:grpSp>
      <p:grpSp>
        <p:nvGrpSpPr>
          <p:cNvPr name="Group 52" id="52"/>
          <p:cNvGrpSpPr/>
          <p:nvPr/>
        </p:nvGrpSpPr>
        <p:grpSpPr>
          <a:xfrm rot="0">
            <a:off x="9395460" y="7955280"/>
            <a:ext cx="8366760" cy="507492"/>
            <a:chOff x="0" y="0"/>
            <a:chExt cx="11155680" cy="676656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11155680" cy="676656"/>
            </a:xfrm>
            <a:custGeom>
              <a:avLst/>
              <a:gdLst/>
              <a:ahLst/>
              <a:cxnLst/>
              <a:rect r="r" b="b" t="t" l="l"/>
              <a:pathLst>
                <a:path h="676656" w="11155680">
                  <a:moveTo>
                    <a:pt x="0" y="0"/>
                  </a:moveTo>
                  <a:lnTo>
                    <a:pt x="11155680" y="0"/>
                  </a:lnTo>
                  <a:lnTo>
                    <a:pt x="11155680" y="676656"/>
                  </a:lnTo>
                  <a:lnTo>
                    <a:pt x="0" y="6766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71239" r="0" b="-271239"/>
              </a:stretch>
            </a:blipFill>
          </p:spPr>
        </p:sp>
        <p:sp>
          <p:nvSpPr>
            <p:cNvPr name="TextBox 54" id="54"/>
            <p:cNvSpPr txBox="true"/>
            <p:nvPr/>
          </p:nvSpPr>
          <p:spPr>
            <a:xfrm>
              <a:off x="0" y="-38100"/>
              <a:ext cx="11155680" cy="71475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7B38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With alcohols (conc. H₂SO₄, heat) → Ester + water (reversible)</a:t>
              </a:r>
            </a:p>
          </p:txBody>
        </p:sp>
      </p:grpSp>
      <p:grpSp>
        <p:nvGrpSpPr>
          <p:cNvPr name="Group 55" id="55"/>
          <p:cNvGrpSpPr/>
          <p:nvPr/>
        </p:nvGrpSpPr>
        <p:grpSpPr>
          <a:xfrm rot="0">
            <a:off x="9395460" y="8503920"/>
            <a:ext cx="8366760" cy="507492"/>
            <a:chOff x="0" y="0"/>
            <a:chExt cx="11155680" cy="676656"/>
          </a:xfrm>
        </p:grpSpPr>
        <p:sp>
          <p:nvSpPr>
            <p:cNvPr name="Freeform 56" id="56"/>
            <p:cNvSpPr/>
            <p:nvPr/>
          </p:nvSpPr>
          <p:spPr>
            <a:xfrm flipH="false" flipV="false" rot="0">
              <a:off x="0" y="0"/>
              <a:ext cx="11155680" cy="676656"/>
            </a:xfrm>
            <a:custGeom>
              <a:avLst/>
              <a:gdLst/>
              <a:ahLst/>
              <a:cxnLst/>
              <a:rect r="r" b="b" t="t" l="l"/>
              <a:pathLst>
                <a:path h="676656" w="11155680">
                  <a:moveTo>
                    <a:pt x="0" y="0"/>
                  </a:moveTo>
                  <a:lnTo>
                    <a:pt x="11155680" y="0"/>
                  </a:lnTo>
                  <a:lnTo>
                    <a:pt x="11155680" y="676656"/>
                  </a:lnTo>
                  <a:lnTo>
                    <a:pt x="0" y="6766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71239" r="0" b="-271239"/>
              </a:stretch>
            </a:blipFill>
          </p:spPr>
        </p:sp>
        <p:sp>
          <p:nvSpPr>
            <p:cNvPr name="TextBox 57" id="57"/>
            <p:cNvSpPr txBox="true"/>
            <p:nvPr/>
          </p:nvSpPr>
          <p:spPr>
            <a:xfrm>
              <a:off x="0" y="-38100"/>
              <a:ext cx="11155680" cy="71475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7B38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With LiAlH₄ → Primary alcohol (reduction)</a:t>
              </a:r>
            </a:p>
          </p:txBody>
        </p:sp>
      </p:grpSp>
      <p:grpSp>
        <p:nvGrpSpPr>
          <p:cNvPr name="Group 58" id="58"/>
          <p:cNvGrpSpPr/>
          <p:nvPr/>
        </p:nvGrpSpPr>
        <p:grpSpPr>
          <a:xfrm rot="0">
            <a:off x="333375" y="9385935"/>
            <a:ext cx="17575530" cy="732282"/>
            <a:chOff x="0" y="0"/>
            <a:chExt cx="23434040" cy="976376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0" y="0"/>
              <a:ext cx="23434039" cy="976376"/>
            </a:xfrm>
            <a:custGeom>
              <a:avLst/>
              <a:gdLst/>
              <a:ahLst/>
              <a:cxnLst/>
              <a:rect r="r" b="b" t="t" l="l"/>
              <a:pathLst>
                <a:path h="976376" w="23434039">
                  <a:moveTo>
                    <a:pt x="0" y="150241"/>
                  </a:moveTo>
                  <a:cubicBezTo>
                    <a:pt x="0" y="67310"/>
                    <a:pt x="67310" y="0"/>
                    <a:pt x="150241" y="0"/>
                  </a:cubicBezTo>
                  <a:lnTo>
                    <a:pt x="23283799" y="0"/>
                  </a:lnTo>
                  <a:cubicBezTo>
                    <a:pt x="23366730" y="0"/>
                    <a:pt x="23434039" y="67310"/>
                    <a:pt x="23434039" y="150241"/>
                  </a:cubicBezTo>
                  <a:lnTo>
                    <a:pt x="23434039" y="826135"/>
                  </a:lnTo>
                  <a:cubicBezTo>
                    <a:pt x="23434039" y="909066"/>
                    <a:pt x="23366730" y="976376"/>
                    <a:pt x="23283799" y="976376"/>
                  </a:cubicBezTo>
                  <a:lnTo>
                    <a:pt x="150241" y="976376"/>
                  </a:lnTo>
                  <a:cubicBezTo>
                    <a:pt x="67310" y="976376"/>
                    <a:pt x="0" y="909066"/>
                    <a:pt x="0" y="826135"/>
                  </a:cubicBezTo>
                  <a:close/>
                </a:path>
              </a:pathLst>
            </a:custGeom>
            <a:solidFill>
              <a:srgbClr val="FBEAEA"/>
            </a:solidFill>
            <a:ln w="19050" cap="sq">
              <a:solidFill>
                <a:srgbClr val="8B1A1A"/>
              </a:solidFill>
              <a:prstDash val="solid"/>
              <a:miter/>
            </a:ln>
          </p:spPr>
        </p:sp>
      </p:grpSp>
      <p:grpSp>
        <p:nvGrpSpPr>
          <p:cNvPr name="Group 60" id="60"/>
          <p:cNvGrpSpPr/>
          <p:nvPr/>
        </p:nvGrpSpPr>
        <p:grpSpPr>
          <a:xfrm rot="0">
            <a:off x="548640" y="9436608"/>
            <a:ext cx="17007840" cy="630936"/>
            <a:chOff x="0" y="0"/>
            <a:chExt cx="22677120" cy="841248"/>
          </a:xfrm>
        </p:grpSpPr>
        <p:sp>
          <p:nvSpPr>
            <p:cNvPr name="Freeform 61" id="61"/>
            <p:cNvSpPr/>
            <p:nvPr/>
          </p:nvSpPr>
          <p:spPr>
            <a:xfrm flipH="false" flipV="false" rot="0">
              <a:off x="0" y="0"/>
              <a:ext cx="22677120" cy="841248"/>
            </a:xfrm>
            <a:custGeom>
              <a:avLst/>
              <a:gdLst/>
              <a:ahLst/>
              <a:cxnLst/>
              <a:rect r="r" b="b" t="t" l="l"/>
              <a:pathLst>
                <a:path h="841248" w="22677120">
                  <a:moveTo>
                    <a:pt x="0" y="0"/>
                  </a:moveTo>
                  <a:lnTo>
                    <a:pt x="22677120" y="0"/>
                  </a:lnTo>
                  <a:lnTo>
                    <a:pt x="22677120" y="841248"/>
                  </a:lnTo>
                  <a:lnTo>
                    <a:pt x="0" y="84124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475248" r="0" b="-475248"/>
              </a:stretch>
            </a:blipFill>
          </p:spPr>
        </p:sp>
        <p:sp>
          <p:nvSpPr>
            <p:cNvPr name="TextBox 62" id="62"/>
            <p:cNvSpPr txBox="true"/>
            <p:nvPr/>
          </p:nvSpPr>
          <p:spPr>
            <a:xfrm>
              <a:off x="0" y="-38100"/>
              <a:ext cx="22677120" cy="87934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709"/>
                </a:lnSpc>
              </a:pPr>
              <a:r>
                <a:rPr lang="en-US" sz="1425">
                  <a:solidFill>
                    <a:srgbClr val="8B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⚠  Tollens' gives a silver MIRROR (not precipitate)  |  Iodoform uses ALKALINE I₂ (not acidic)  |  3° alcohols CANNOT be oxidised by K₂Cr₂O₇ but CAN react with HX, PCl₃/PCl₅, SOCl₂, H₂SO₄ (dehydration)</a:t>
              </a:r>
            </a:p>
          </p:txBody>
        </p:sp>
      </p:grpSp>
      <p:sp>
        <p:nvSpPr>
          <p:cNvPr name="Freeform 63" id="63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2888" r="0" b="-12888"/>
            </a:stretch>
          </a:blipFill>
        </p:spPr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42280" cy="987552"/>
            <a:chOff x="0" y="0"/>
            <a:chExt cx="24323040" cy="13167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23039" cy="1316736"/>
            </a:xfrm>
            <a:custGeom>
              <a:avLst/>
              <a:gdLst/>
              <a:ahLst/>
              <a:cxnLst/>
              <a:rect r="r" b="b" t="t" l="l"/>
              <a:pathLst>
                <a:path h="1316736" w="24323039">
                  <a:moveTo>
                    <a:pt x="0" y="0"/>
                  </a:moveTo>
                  <a:lnTo>
                    <a:pt x="24323039" y="0"/>
                  </a:lnTo>
                  <a:lnTo>
                    <a:pt x="24323039" y="1316736"/>
                  </a:lnTo>
                  <a:lnTo>
                    <a:pt x="0" y="1316736"/>
                  </a:lnTo>
                  <a:close/>
                </a:path>
              </a:pathLst>
            </a:custGeom>
            <a:solidFill>
              <a:srgbClr val="0D4A4E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411480" y="0"/>
            <a:ext cx="13716000" cy="987552"/>
            <a:chOff x="0" y="0"/>
            <a:chExt cx="18288000" cy="131673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288000" cy="1316736"/>
            </a:xfrm>
            <a:custGeom>
              <a:avLst/>
              <a:gdLst/>
              <a:ahLst/>
              <a:cxnLst/>
              <a:rect r="r" b="b" t="t" l="l"/>
              <a:pathLst>
                <a:path h="1316736" w="18288000">
                  <a:moveTo>
                    <a:pt x="0" y="0"/>
                  </a:moveTo>
                  <a:lnTo>
                    <a:pt x="18288000" y="0"/>
                  </a:lnTo>
                  <a:lnTo>
                    <a:pt x="18288000" y="1316736"/>
                  </a:lnTo>
                  <a:lnTo>
                    <a:pt x="0" y="131673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20625" r="0" b="-220625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18288000" cy="137388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240"/>
                </a:lnSpc>
              </a:pPr>
              <a:r>
                <a:rPr lang="en-US" sz="27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Moderate &amp; Lower Priority Topics — Key Facts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333375" y="1293495"/>
            <a:ext cx="8660130" cy="2762250"/>
            <a:chOff x="0" y="0"/>
            <a:chExt cx="11546840" cy="36830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1546840" cy="3683000"/>
            </a:xfrm>
            <a:custGeom>
              <a:avLst/>
              <a:gdLst/>
              <a:ahLst/>
              <a:cxnLst/>
              <a:rect r="r" b="b" t="t" l="l"/>
              <a:pathLst>
                <a:path h="3683000" w="11546840">
                  <a:moveTo>
                    <a:pt x="0" y="184150"/>
                  </a:moveTo>
                  <a:cubicBezTo>
                    <a:pt x="0" y="82423"/>
                    <a:pt x="82423" y="0"/>
                    <a:pt x="184150" y="0"/>
                  </a:cubicBezTo>
                  <a:lnTo>
                    <a:pt x="11362690" y="0"/>
                  </a:lnTo>
                  <a:cubicBezTo>
                    <a:pt x="11464417" y="0"/>
                    <a:pt x="11546840" y="82423"/>
                    <a:pt x="11546840" y="184150"/>
                  </a:cubicBezTo>
                  <a:lnTo>
                    <a:pt x="11546840" y="3498850"/>
                  </a:lnTo>
                  <a:cubicBezTo>
                    <a:pt x="11546840" y="3600577"/>
                    <a:pt x="11464417" y="3683000"/>
                    <a:pt x="11362690" y="3683000"/>
                  </a:cubicBezTo>
                  <a:lnTo>
                    <a:pt x="184150" y="3683000"/>
                  </a:lnTo>
                  <a:cubicBezTo>
                    <a:pt x="82423" y="3683000"/>
                    <a:pt x="0" y="3600577"/>
                    <a:pt x="0" y="3498850"/>
                  </a:cubicBezTo>
                  <a:close/>
                </a:path>
              </a:pathLst>
            </a:custGeom>
            <a:solidFill>
              <a:srgbClr val="E0F2F7"/>
            </a:solidFill>
            <a:ln w="19050" cap="sq">
              <a:solidFill>
                <a:srgbClr val="1A7A7A"/>
              </a:solidFill>
              <a:prstDash val="solid"/>
              <a:miter/>
            </a:ln>
          </p:spPr>
        </p:sp>
      </p:grpSp>
      <p:grpSp>
        <p:nvGrpSpPr>
          <p:cNvPr name="Group 9" id="9"/>
          <p:cNvGrpSpPr/>
          <p:nvPr/>
        </p:nvGrpSpPr>
        <p:grpSpPr>
          <a:xfrm rot="0">
            <a:off x="507492" y="1385316"/>
            <a:ext cx="8298180" cy="411480"/>
            <a:chOff x="0" y="0"/>
            <a:chExt cx="11064240" cy="54864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1064240" cy="548640"/>
            </a:xfrm>
            <a:custGeom>
              <a:avLst/>
              <a:gdLst/>
              <a:ahLst/>
              <a:cxnLst/>
              <a:rect r="r" b="b" t="t" l="l"/>
              <a:pathLst>
                <a:path h="548640" w="11064240">
                  <a:moveTo>
                    <a:pt x="0" y="0"/>
                  </a:moveTo>
                  <a:lnTo>
                    <a:pt x="11064240" y="0"/>
                  </a:lnTo>
                  <a:lnTo>
                    <a:pt x="1106424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42948" r="0" b="-342948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11064240" cy="58674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 b="true">
                  <a:solidFill>
                    <a:srgbClr val="1A7A7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Topic 4: States of Matter (MODERATE — ~2 MCQs)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507492" y="1879092"/>
            <a:ext cx="8229600" cy="452628"/>
            <a:chOff x="0" y="0"/>
            <a:chExt cx="10972800" cy="60350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0972800" cy="603504"/>
            </a:xfrm>
            <a:custGeom>
              <a:avLst/>
              <a:gdLst/>
              <a:ahLst/>
              <a:cxnLst/>
              <a:rect r="r" b="b" t="t" l="l"/>
              <a:pathLst>
                <a:path h="603504" w="10972800">
                  <a:moveTo>
                    <a:pt x="0" y="0"/>
                  </a:moveTo>
                  <a:lnTo>
                    <a:pt x="10972800" y="0"/>
                  </a:lnTo>
                  <a:lnTo>
                    <a:pt x="10972800" y="603504"/>
                  </a:lnTo>
                  <a:lnTo>
                    <a:pt x="0" y="60350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04273" r="0" b="-304273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10972800" cy="64160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709"/>
                </a:lnSpc>
              </a:pPr>
              <a:r>
                <a:rPr lang="en-US" sz="1425">
                  <a:solidFill>
                    <a:srgbClr val="1A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pV = nRT: p in Pa, V in m³, T in K, R = 8.31 J K⁻¹ mol⁻¹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507492" y="2372868"/>
            <a:ext cx="8229600" cy="452628"/>
            <a:chOff x="0" y="0"/>
            <a:chExt cx="10972800" cy="603504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0972800" cy="603504"/>
            </a:xfrm>
            <a:custGeom>
              <a:avLst/>
              <a:gdLst/>
              <a:ahLst/>
              <a:cxnLst/>
              <a:rect r="r" b="b" t="t" l="l"/>
              <a:pathLst>
                <a:path h="603504" w="10972800">
                  <a:moveTo>
                    <a:pt x="0" y="0"/>
                  </a:moveTo>
                  <a:lnTo>
                    <a:pt x="10972800" y="0"/>
                  </a:lnTo>
                  <a:lnTo>
                    <a:pt x="10972800" y="603504"/>
                  </a:lnTo>
                  <a:lnTo>
                    <a:pt x="0" y="60350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04273" r="0" b="-304273"/>
              </a:stretch>
            </a:blip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10972800" cy="64160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709"/>
                </a:lnSpc>
              </a:pPr>
              <a:r>
                <a:rPr lang="en-US" sz="1425">
                  <a:solidFill>
                    <a:srgbClr val="1A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Critical unit error: p in kPa instead of Pa → factor-1000 error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507492" y="2866644"/>
            <a:ext cx="8229600" cy="452628"/>
            <a:chOff x="0" y="0"/>
            <a:chExt cx="10972800" cy="603504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0972800" cy="603504"/>
            </a:xfrm>
            <a:custGeom>
              <a:avLst/>
              <a:gdLst/>
              <a:ahLst/>
              <a:cxnLst/>
              <a:rect r="r" b="b" t="t" l="l"/>
              <a:pathLst>
                <a:path h="603504" w="10972800">
                  <a:moveTo>
                    <a:pt x="0" y="0"/>
                  </a:moveTo>
                  <a:lnTo>
                    <a:pt x="10972800" y="0"/>
                  </a:lnTo>
                  <a:lnTo>
                    <a:pt x="10972800" y="603504"/>
                  </a:lnTo>
                  <a:lnTo>
                    <a:pt x="0" y="60350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04273" r="0" b="-304273"/>
              </a:stretch>
            </a:blip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38100"/>
              <a:ext cx="10972800" cy="64160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709"/>
                </a:lnSpc>
              </a:pPr>
              <a:r>
                <a:rPr lang="en-US" sz="1425">
                  <a:solidFill>
                    <a:srgbClr val="1A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Graphite: delocalised electrons within layers → CONDUCTS (diamond does NOT)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507492" y="3360420"/>
            <a:ext cx="8229600" cy="452628"/>
            <a:chOff x="0" y="0"/>
            <a:chExt cx="10972800" cy="603504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0972800" cy="603504"/>
            </a:xfrm>
            <a:custGeom>
              <a:avLst/>
              <a:gdLst/>
              <a:ahLst/>
              <a:cxnLst/>
              <a:rect r="r" b="b" t="t" l="l"/>
              <a:pathLst>
                <a:path h="603504" w="10972800">
                  <a:moveTo>
                    <a:pt x="0" y="0"/>
                  </a:moveTo>
                  <a:lnTo>
                    <a:pt x="10972800" y="0"/>
                  </a:lnTo>
                  <a:lnTo>
                    <a:pt x="10972800" y="603504"/>
                  </a:lnTo>
                  <a:lnTo>
                    <a:pt x="0" y="60350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04273" r="0" b="-304273"/>
              </a:stretch>
            </a:blip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38100"/>
              <a:ext cx="10972800" cy="64160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709"/>
                </a:lnSpc>
              </a:pPr>
              <a:r>
                <a:rPr lang="en-US" sz="1425">
                  <a:solidFill>
                    <a:srgbClr val="1A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Buckyball C₆₀: simple molecular (low m.p., poor conductor)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9317355" y="1293495"/>
            <a:ext cx="8660130" cy="2762250"/>
            <a:chOff x="0" y="0"/>
            <a:chExt cx="11546840" cy="36830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1546840" cy="3683000"/>
            </a:xfrm>
            <a:custGeom>
              <a:avLst/>
              <a:gdLst/>
              <a:ahLst/>
              <a:cxnLst/>
              <a:rect r="r" b="b" t="t" l="l"/>
              <a:pathLst>
                <a:path h="3683000" w="11546840">
                  <a:moveTo>
                    <a:pt x="0" y="184150"/>
                  </a:moveTo>
                  <a:cubicBezTo>
                    <a:pt x="0" y="82423"/>
                    <a:pt x="82423" y="0"/>
                    <a:pt x="184150" y="0"/>
                  </a:cubicBezTo>
                  <a:lnTo>
                    <a:pt x="11362690" y="0"/>
                  </a:lnTo>
                  <a:cubicBezTo>
                    <a:pt x="11464417" y="0"/>
                    <a:pt x="11546840" y="82423"/>
                    <a:pt x="11546840" y="184150"/>
                  </a:cubicBezTo>
                  <a:lnTo>
                    <a:pt x="11546840" y="3498850"/>
                  </a:lnTo>
                  <a:cubicBezTo>
                    <a:pt x="11546840" y="3600577"/>
                    <a:pt x="11464417" y="3683000"/>
                    <a:pt x="11362690" y="3683000"/>
                  </a:cubicBezTo>
                  <a:lnTo>
                    <a:pt x="184150" y="3683000"/>
                  </a:lnTo>
                  <a:cubicBezTo>
                    <a:pt x="82423" y="3683000"/>
                    <a:pt x="0" y="3600577"/>
                    <a:pt x="0" y="3498850"/>
                  </a:cubicBezTo>
                  <a:close/>
                </a:path>
              </a:pathLst>
            </a:custGeom>
            <a:solidFill>
              <a:srgbClr val="FFF0E0"/>
            </a:solidFill>
            <a:ln w="19050" cap="sq">
              <a:solidFill>
                <a:srgbClr val="7B3800"/>
              </a:solidFill>
              <a:prstDash val="solid"/>
              <a:miter/>
            </a:ln>
          </p:spPr>
        </p:sp>
      </p:grpSp>
      <p:grpSp>
        <p:nvGrpSpPr>
          <p:cNvPr name="Group 26" id="26"/>
          <p:cNvGrpSpPr/>
          <p:nvPr/>
        </p:nvGrpSpPr>
        <p:grpSpPr>
          <a:xfrm rot="0">
            <a:off x="9491472" y="1385316"/>
            <a:ext cx="8298180" cy="411480"/>
            <a:chOff x="0" y="0"/>
            <a:chExt cx="11064240" cy="54864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1064240" cy="548640"/>
            </a:xfrm>
            <a:custGeom>
              <a:avLst/>
              <a:gdLst/>
              <a:ahLst/>
              <a:cxnLst/>
              <a:rect r="r" b="b" t="t" l="l"/>
              <a:pathLst>
                <a:path h="548640" w="11064240">
                  <a:moveTo>
                    <a:pt x="0" y="0"/>
                  </a:moveTo>
                  <a:lnTo>
                    <a:pt x="11064240" y="0"/>
                  </a:lnTo>
                  <a:lnTo>
                    <a:pt x="1106424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42948" r="0" b="-342948"/>
              </a:stretch>
            </a:blip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38100"/>
              <a:ext cx="11064240" cy="58674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 b="true">
                  <a:solidFill>
                    <a:srgbClr val="7B38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Topic 6: Electrochemistry / Redox (MODERATE — ~2–3 MCQs)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9491472" y="1879092"/>
            <a:ext cx="8229600" cy="452628"/>
            <a:chOff x="0" y="0"/>
            <a:chExt cx="10972800" cy="603504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0972800" cy="603504"/>
            </a:xfrm>
            <a:custGeom>
              <a:avLst/>
              <a:gdLst/>
              <a:ahLst/>
              <a:cxnLst/>
              <a:rect r="r" b="b" t="t" l="l"/>
              <a:pathLst>
                <a:path h="603504" w="10972800">
                  <a:moveTo>
                    <a:pt x="0" y="0"/>
                  </a:moveTo>
                  <a:lnTo>
                    <a:pt x="10972800" y="0"/>
                  </a:lnTo>
                  <a:lnTo>
                    <a:pt x="10972800" y="603504"/>
                  </a:lnTo>
                  <a:lnTo>
                    <a:pt x="0" y="60350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04273" r="0" b="-304273"/>
              </a:stretch>
            </a:blip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38100"/>
              <a:ext cx="10972800" cy="64160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709"/>
                </a:lnSpc>
              </a:pPr>
              <a:r>
                <a:rPr lang="en-US" sz="1425">
                  <a:solidFill>
                    <a:srgbClr val="1A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An Ox Red Cat: ANOde = OXidation; REDuction = CAThode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9491472" y="2372868"/>
            <a:ext cx="8229600" cy="452628"/>
            <a:chOff x="0" y="0"/>
            <a:chExt cx="10972800" cy="603504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0972800" cy="603504"/>
            </a:xfrm>
            <a:custGeom>
              <a:avLst/>
              <a:gdLst/>
              <a:ahLst/>
              <a:cxnLst/>
              <a:rect r="r" b="b" t="t" l="l"/>
              <a:pathLst>
                <a:path h="603504" w="10972800">
                  <a:moveTo>
                    <a:pt x="0" y="0"/>
                  </a:moveTo>
                  <a:lnTo>
                    <a:pt x="10972800" y="0"/>
                  </a:lnTo>
                  <a:lnTo>
                    <a:pt x="10972800" y="603504"/>
                  </a:lnTo>
                  <a:lnTo>
                    <a:pt x="0" y="60350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04273" r="0" b="-304273"/>
              </a:stretch>
            </a:blip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38100"/>
              <a:ext cx="10972800" cy="64160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709"/>
                </a:lnSpc>
              </a:pPr>
              <a:r>
                <a:rPr lang="en-US" sz="1425">
                  <a:solidFill>
                    <a:srgbClr val="1A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O usually −2 (except peroxides: −1; OF₂: +2); H usually +1 (metal hydrides: −1)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9491472" y="2866644"/>
            <a:ext cx="8229600" cy="452628"/>
            <a:chOff x="0" y="0"/>
            <a:chExt cx="10972800" cy="603504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10972800" cy="603504"/>
            </a:xfrm>
            <a:custGeom>
              <a:avLst/>
              <a:gdLst/>
              <a:ahLst/>
              <a:cxnLst/>
              <a:rect r="r" b="b" t="t" l="l"/>
              <a:pathLst>
                <a:path h="603504" w="10972800">
                  <a:moveTo>
                    <a:pt x="0" y="0"/>
                  </a:moveTo>
                  <a:lnTo>
                    <a:pt x="10972800" y="0"/>
                  </a:lnTo>
                  <a:lnTo>
                    <a:pt x="10972800" y="603504"/>
                  </a:lnTo>
                  <a:lnTo>
                    <a:pt x="0" y="60350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04273" r="0" b="-304273"/>
              </a:stretch>
            </a:blip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38100"/>
              <a:ext cx="10972800" cy="64160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709"/>
                </a:lnSpc>
              </a:pPr>
              <a:r>
                <a:rPr lang="en-US" sz="1425">
                  <a:solidFill>
                    <a:srgbClr val="1A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Disproportionation: element simultaneously oxidised AND reduced</a:t>
              </a: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9491472" y="3360420"/>
            <a:ext cx="8229600" cy="452628"/>
            <a:chOff x="0" y="0"/>
            <a:chExt cx="10972800" cy="603504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10972800" cy="603504"/>
            </a:xfrm>
            <a:custGeom>
              <a:avLst/>
              <a:gdLst/>
              <a:ahLst/>
              <a:cxnLst/>
              <a:rect r="r" b="b" t="t" l="l"/>
              <a:pathLst>
                <a:path h="603504" w="10972800">
                  <a:moveTo>
                    <a:pt x="0" y="0"/>
                  </a:moveTo>
                  <a:lnTo>
                    <a:pt x="10972800" y="0"/>
                  </a:lnTo>
                  <a:lnTo>
                    <a:pt x="10972800" y="603504"/>
                  </a:lnTo>
                  <a:lnTo>
                    <a:pt x="0" y="60350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04273" r="0" b="-304273"/>
              </a:stretch>
            </a:blip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38100"/>
              <a:ext cx="10972800" cy="64160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709"/>
                </a:lnSpc>
              </a:pPr>
              <a:r>
                <a:rPr lang="en-US" sz="1425">
                  <a:solidFill>
                    <a:srgbClr val="1A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Concentrated brine electrolysis: Cl₂ at anode (not O₂) due to high [Cl⁻]</a:t>
              </a: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333375" y="4256151"/>
            <a:ext cx="8660130" cy="2762250"/>
            <a:chOff x="0" y="0"/>
            <a:chExt cx="11546840" cy="3683000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11546840" cy="3683000"/>
            </a:xfrm>
            <a:custGeom>
              <a:avLst/>
              <a:gdLst/>
              <a:ahLst/>
              <a:cxnLst/>
              <a:rect r="r" b="b" t="t" l="l"/>
              <a:pathLst>
                <a:path h="3683000" w="11546840">
                  <a:moveTo>
                    <a:pt x="0" y="184150"/>
                  </a:moveTo>
                  <a:cubicBezTo>
                    <a:pt x="0" y="82423"/>
                    <a:pt x="82423" y="0"/>
                    <a:pt x="184150" y="0"/>
                  </a:cubicBezTo>
                  <a:lnTo>
                    <a:pt x="11362690" y="0"/>
                  </a:lnTo>
                  <a:cubicBezTo>
                    <a:pt x="11464417" y="0"/>
                    <a:pt x="11546840" y="82423"/>
                    <a:pt x="11546840" y="184150"/>
                  </a:cubicBezTo>
                  <a:lnTo>
                    <a:pt x="11546840" y="3498850"/>
                  </a:lnTo>
                  <a:cubicBezTo>
                    <a:pt x="11546840" y="3600577"/>
                    <a:pt x="11464417" y="3683000"/>
                    <a:pt x="11362690" y="3683000"/>
                  </a:cubicBezTo>
                  <a:lnTo>
                    <a:pt x="184150" y="3683000"/>
                  </a:lnTo>
                  <a:cubicBezTo>
                    <a:pt x="82423" y="3683000"/>
                    <a:pt x="0" y="3600577"/>
                    <a:pt x="0" y="3498850"/>
                  </a:cubicBezTo>
                  <a:close/>
                </a:path>
              </a:pathLst>
            </a:custGeom>
            <a:solidFill>
              <a:srgbClr val="F0F9F0"/>
            </a:solidFill>
            <a:ln w="19050" cap="sq">
              <a:solidFill>
                <a:srgbClr val="155E2F"/>
              </a:solidFill>
              <a:prstDash val="solid"/>
              <a:miter/>
            </a:ln>
          </p:spPr>
        </p:sp>
      </p:grpSp>
      <p:grpSp>
        <p:nvGrpSpPr>
          <p:cNvPr name="Group 43" id="43"/>
          <p:cNvGrpSpPr/>
          <p:nvPr/>
        </p:nvGrpSpPr>
        <p:grpSpPr>
          <a:xfrm rot="0">
            <a:off x="507492" y="4347972"/>
            <a:ext cx="8298180" cy="411480"/>
            <a:chOff x="0" y="0"/>
            <a:chExt cx="11064240" cy="548640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11064240" cy="548640"/>
            </a:xfrm>
            <a:custGeom>
              <a:avLst/>
              <a:gdLst/>
              <a:ahLst/>
              <a:cxnLst/>
              <a:rect r="r" b="b" t="t" l="l"/>
              <a:pathLst>
                <a:path h="548640" w="11064240">
                  <a:moveTo>
                    <a:pt x="0" y="0"/>
                  </a:moveTo>
                  <a:lnTo>
                    <a:pt x="11064240" y="0"/>
                  </a:lnTo>
                  <a:lnTo>
                    <a:pt x="1106424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42948" r="0" b="-342948"/>
              </a:stretch>
            </a:blipFill>
          </p:spPr>
        </p:sp>
        <p:sp>
          <p:nvSpPr>
            <p:cNvPr name="TextBox 45" id="45"/>
            <p:cNvSpPr txBox="true"/>
            <p:nvPr/>
          </p:nvSpPr>
          <p:spPr>
            <a:xfrm>
              <a:off x="0" y="-38100"/>
              <a:ext cx="11064240" cy="58674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 b="true">
                  <a:solidFill>
                    <a:srgbClr val="155E2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Topic 8: Reaction Kinetics (MODERATE — ~2 MCQs)</a:t>
              </a:r>
            </a:p>
          </p:txBody>
        </p:sp>
      </p:grpSp>
      <p:grpSp>
        <p:nvGrpSpPr>
          <p:cNvPr name="Group 46" id="46"/>
          <p:cNvGrpSpPr/>
          <p:nvPr/>
        </p:nvGrpSpPr>
        <p:grpSpPr>
          <a:xfrm rot="0">
            <a:off x="507492" y="4841748"/>
            <a:ext cx="8229600" cy="452628"/>
            <a:chOff x="0" y="0"/>
            <a:chExt cx="10972800" cy="603504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10972800" cy="603504"/>
            </a:xfrm>
            <a:custGeom>
              <a:avLst/>
              <a:gdLst/>
              <a:ahLst/>
              <a:cxnLst/>
              <a:rect r="r" b="b" t="t" l="l"/>
              <a:pathLst>
                <a:path h="603504" w="10972800">
                  <a:moveTo>
                    <a:pt x="0" y="0"/>
                  </a:moveTo>
                  <a:lnTo>
                    <a:pt x="10972800" y="0"/>
                  </a:lnTo>
                  <a:lnTo>
                    <a:pt x="10972800" y="603504"/>
                  </a:lnTo>
                  <a:lnTo>
                    <a:pt x="0" y="60350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04273" r="0" b="-304273"/>
              </a:stretch>
            </a:blipFill>
          </p:spPr>
        </p:sp>
        <p:sp>
          <p:nvSpPr>
            <p:cNvPr name="TextBox 48" id="48"/>
            <p:cNvSpPr txBox="true"/>
            <p:nvPr/>
          </p:nvSpPr>
          <p:spPr>
            <a:xfrm>
              <a:off x="0" y="-38100"/>
              <a:ext cx="10972800" cy="64160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709"/>
                </a:lnSpc>
              </a:pPr>
              <a:r>
                <a:rPr lang="en-US" sz="1425">
                  <a:solidFill>
                    <a:srgbClr val="1A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MAIN reason higher temperature increases rate: more molecules have energy ≥ EA</a:t>
              </a:r>
            </a:p>
          </p:txBody>
        </p:sp>
      </p:grpSp>
      <p:grpSp>
        <p:nvGrpSpPr>
          <p:cNvPr name="Group 49" id="49"/>
          <p:cNvGrpSpPr/>
          <p:nvPr/>
        </p:nvGrpSpPr>
        <p:grpSpPr>
          <a:xfrm rot="0">
            <a:off x="507492" y="5335524"/>
            <a:ext cx="8229600" cy="452628"/>
            <a:chOff x="0" y="0"/>
            <a:chExt cx="10972800" cy="603504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10972800" cy="603504"/>
            </a:xfrm>
            <a:custGeom>
              <a:avLst/>
              <a:gdLst/>
              <a:ahLst/>
              <a:cxnLst/>
              <a:rect r="r" b="b" t="t" l="l"/>
              <a:pathLst>
                <a:path h="603504" w="10972800">
                  <a:moveTo>
                    <a:pt x="0" y="0"/>
                  </a:moveTo>
                  <a:lnTo>
                    <a:pt x="10972800" y="0"/>
                  </a:lnTo>
                  <a:lnTo>
                    <a:pt x="10972800" y="603504"/>
                  </a:lnTo>
                  <a:lnTo>
                    <a:pt x="0" y="60350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04273" r="0" b="-304273"/>
              </a:stretch>
            </a:blipFill>
          </p:spPr>
        </p:sp>
        <p:sp>
          <p:nvSpPr>
            <p:cNvPr name="TextBox 51" id="51"/>
            <p:cNvSpPr txBox="true"/>
            <p:nvPr/>
          </p:nvSpPr>
          <p:spPr>
            <a:xfrm>
              <a:off x="0" y="-38100"/>
              <a:ext cx="10972800" cy="64160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709"/>
                </a:lnSpc>
              </a:pPr>
              <a:r>
                <a:rPr lang="en-US" sz="1425">
                  <a:solidFill>
                    <a:srgbClr val="1A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Catalyst: lowers EA (new pathway); Boltzmann curve UNCHANGED — only EA line moves</a:t>
              </a:r>
            </a:p>
          </p:txBody>
        </p:sp>
      </p:grpSp>
      <p:grpSp>
        <p:nvGrpSpPr>
          <p:cNvPr name="Group 52" id="52"/>
          <p:cNvGrpSpPr/>
          <p:nvPr/>
        </p:nvGrpSpPr>
        <p:grpSpPr>
          <a:xfrm rot="0">
            <a:off x="507492" y="5829300"/>
            <a:ext cx="8229600" cy="452628"/>
            <a:chOff x="0" y="0"/>
            <a:chExt cx="10972800" cy="603504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10972800" cy="603504"/>
            </a:xfrm>
            <a:custGeom>
              <a:avLst/>
              <a:gdLst/>
              <a:ahLst/>
              <a:cxnLst/>
              <a:rect r="r" b="b" t="t" l="l"/>
              <a:pathLst>
                <a:path h="603504" w="10972800">
                  <a:moveTo>
                    <a:pt x="0" y="0"/>
                  </a:moveTo>
                  <a:lnTo>
                    <a:pt x="10972800" y="0"/>
                  </a:lnTo>
                  <a:lnTo>
                    <a:pt x="10972800" y="603504"/>
                  </a:lnTo>
                  <a:lnTo>
                    <a:pt x="0" y="60350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04273" r="0" b="-304273"/>
              </a:stretch>
            </a:blipFill>
          </p:spPr>
        </p:sp>
        <p:sp>
          <p:nvSpPr>
            <p:cNvPr name="TextBox 54" id="54"/>
            <p:cNvSpPr txBox="true"/>
            <p:nvPr/>
          </p:nvSpPr>
          <p:spPr>
            <a:xfrm>
              <a:off x="0" y="-38100"/>
              <a:ext cx="10972800" cy="64160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709"/>
                </a:lnSpc>
              </a:pPr>
              <a:r>
                <a:rPr lang="en-US" sz="1425">
                  <a:solidFill>
                    <a:srgbClr val="1A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A catalyst is REGENERATED — never consumed overall</a:t>
              </a:r>
            </a:p>
          </p:txBody>
        </p:sp>
      </p:grpSp>
      <p:grpSp>
        <p:nvGrpSpPr>
          <p:cNvPr name="Group 55" id="55"/>
          <p:cNvGrpSpPr/>
          <p:nvPr/>
        </p:nvGrpSpPr>
        <p:grpSpPr>
          <a:xfrm rot="0">
            <a:off x="507492" y="6323076"/>
            <a:ext cx="8229600" cy="452628"/>
            <a:chOff x="0" y="0"/>
            <a:chExt cx="10972800" cy="603504"/>
          </a:xfrm>
        </p:grpSpPr>
        <p:sp>
          <p:nvSpPr>
            <p:cNvPr name="Freeform 56" id="56"/>
            <p:cNvSpPr/>
            <p:nvPr/>
          </p:nvSpPr>
          <p:spPr>
            <a:xfrm flipH="false" flipV="false" rot="0">
              <a:off x="0" y="0"/>
              <a:ext cx="10972800" cy="603504"/>
            </a:xfrm>
            <a:custGeom>
              <a:avLst/>
              <a:gdLst/>
              <a:ahLst/>
              <a:cxnLst/>
              <a:rect r="r" b="b" t="t" l="l"/>
              <a:pathLst>
                <a:path h="603504" w="10972800">
                  <a:moveTo>
                    <a:pt x="0" y="0"/>
                  </a:moveTo>
                  <a:lnTo>
                    <a:pt x="10972800" y="0"/>
                  </a:lnTo>
                  <a:lnTo>
                    <a:pt x="10972800" y="603504"/>
                  </a:lnTo>
                  <a:lnTo>
                    <a:pt x="0" y="60350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04273" r="0" b="-304273"/>
              </a:stretch>
            </a:blipFill>
          </p:spPr>
        </p:sp>
        <p:sp>
          <p:nvSpPr>
            <p:cNvPr name="TextBox 57" id="57"/>
            <p:cNvSpPr txBox="true"/>
            <p:nvPr/>
          </p:nvSpPr>
          <p:spPr>
            <a:xfrm>
              <a:off x="0" y="-38100"/>
              <a:ext cx="10972800" cy="64160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709"/>
                </a:lnSpc>
              </a:pPr>
              <a:r>
                <a:rPr lang="en-US" sz="1425">
                  <a:solidFill>
                    <a:srgbClr val="1A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Boltzmann: curve starts at origin, peak = most probable energy, asymptotes to x-axis</a:t>
              </a:r>
            </a:p>
          </p:txBody>
        </p:sp>
      </p:grpSp>
      <p:grpSp>
        <p:nvGrpSpPr>
          <p:cNvPr name="Group 58" id="58"/>
          <p:cNvGrpSpPr/>
          <p:nvPr/>
        </p:nvGrpSpPr>
        <p:grpSpPr>
          <a:xfrm rot="0">
            <a:off x="9317355" y="4256151"/>
            <a:ext cx="8660130" cy="2762250"/>
            <a:chOff x="0" y="0"/>
            <a:chExt cx="11546840" cy="3683000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0" y="0"/>
              <a:ext cx="11546840" cy="3683000"/>
            </a:xfrm>
            <a:custGeom>
              <a:avLst/>
              <a:gdLst/>
              <a:ahLst/>
              <a:cxnLst/>
              <a:rect r="r" b="b" t="t" l="l"/>
              <a:pathLst>
                <a:path h="3683000" w="11546840">
                  <a:moveTo>
                    <a:pt x="0" y="184150"/>
                  </a:moveTo>
                  <a:cubicBezTo>
                    <a:pt x="0" y="82423"/>
                    <a:pt x="82423" y="0"/>
                    <a:pt x="184150" y="0"/>
                  </a:cubicBezTo>
                  <a:lnTo>
                    <a:pt x="11362690" y="0"/>
                  </a:lnTo>
                  <a:cubicBezTo>
                    <a:pt x="11464417" y="0"/>
                    <a:pt x="11546840" y="82423"/>
                    <a:pt x="11546840" y="184150"/>
                  </a:cubicBezTo>
                  <a:lnTo>
                    <a:pt x="11546840" y="3498850"/>
                  </a:lnTo>
                  <a:cubicBezTo>
                    <a:pt x="11546840" y="3600577"/>
                    <a:pt x="11464417" y="3683000"/>
                    <a:pt x="11362690" y="3683000"/>
                  </a:cubicBezTo>
                  <a:lnTo>
                    <a:pt x="184150" y="3683000"/>
                  </a:lnTo>
                  <a:cubicBezTo>
                    <a:pt x="82423" y="3683000"/>
                    <a:pt x="0" y="3600577"/>
                    <a:pt x="0" y="3498850"/>
                  </a:cubicBezTo>
                  <a:close/>
                </a:path>
              </a:pathLst>
            </a:custGeom>
            <a:solidFill>
              <a:srgbClr val="F9F0FF"/>
            </a:solidFill>
            <a:ln w="19050" cap="sq">
              <a:solidFill>
                <a:srgbClr val="7C3AED"/>
              </a:solidFill>
              <a:prstDash val="solid"/>
              <a:miter/>
            </a:ln>
          </p:spPr>
        </p:sp>
      </p:grpSp>
      <p:grpSp>
        <p:nvGrpSpPr>
          <p:cNvPr name="Group 60" id="60"/>
          <p:cNvGrpSpPr/>
          <p:nvPr/>
        </p:nvGrpSpPr>
        <p:grpSpPr>
          <a:xfrm rot="0">
            <a:off x="9491472" y="4347972"/>
            <a:ext cx="8298180" cy="411480"/>
            <a:chOff x="0" y="0"/>
            <a:chExt cx="11064240" cy="548640"/>
          </a:xfrm>
        </p:grpSpPr>
        <p:sp>
          <p:nvSpPr>
            <p:cNvPr name="Freeform 61" id="61"/>
            <p:cNvSpPr/>
            <p:nvPr/>
          </p:nvSpPr>
          <p:spPr>
            <a:xfrm flipH="false" flipV="false" rot="0">
              <a:off x="0" y="0"/>
              <a:ext cx="11064240" cy="548640"/>
            </a:xfrm>
            <a:custGeom>
              <a:avLst/>
              <a:gdLst/>
              <a:ahLst/>
              <a:cxnLst/>
              <a:rect r="r" b="b" t="t" l="l"/>
              <a:pathLst>
                <a:path h="548640" w="11064240">
                  <a:moveTo>
                    <a:pt x="0" y="0"/>
                  </a:moveTo>
                  <a:lnTo>
                    <a:pt x="11064240" y="0"/>
                  </a:lnTo>
                  <a:lnTo>
                    <a:pt x="1106424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42948" r="0" b="-342948"/>
              </a:stretch>
            </a:blipFill>
          </p:spPr>
        </p:sp>
        <p:sp>
          <p:nvSpPr>
            <p:cNvPr name="TextBox 62" id="62"/>
            <p:cNvSpPr txBox="true"/>
            <p:nvPr/>
          </p:nvSpPr>
          <p:spPr>
            <a:xfrm>
              <a:off x="0" y="-38100"/>
              <a:ext cx="11064240" cy="58674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 b="true">
                  <a:solidFill>
                    <a:srgbClr val="7C3AED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Topic 9: Chemical Periodicity (MODERATE — ~2 MCQs)</a:t>
              </a:r>
            </a:p>
          </p:txBody>
        </p:sp>
      </p:grpSp>
      <p:grpSp>
        <p:nvGrpSpPr>
          <p:cNvPr name="Group 63" id="63"/>
          <p:cNvGrpSpPr/>
          <p:nvPr/>
        </p:nvGrpSpPr>
        <p:grpSpPr>
          <a:xfrm rot="0">
            <a:off x="9491472" y="4841748"/>
            <a:ext cx="8229600" cy="452628"/>
            <a:chOff x="0" y="0"/>
            <a:chExt cx="10972800" cy="603504"/>
          </a:xfrm>
        </p:grpSpPr>
        <p:sp>
          <p:nvSpPr>
            <p:cNvPr name="Freeform 64" id="64"/>
            <p:cNvSpPr/>
            <p:nvPr/>
          </p:nvSpPr>
          <p:spPr>
            <a:xfrm flipH="false" flipV="false" rot="0">
              <a:off x="0" y="0"/>
              <a:ext cx="10972800" cy="603504"/>
            </a:xfrm>
            <a:custGeom>
              <a:avLst/>
              <a:gdLst/>
              <a:ahLst/>
              <a:cxnLst/>
              <a:rect r="r" b="b" t="t" l="l"/>
              <a:pathLst>
                <a:path h="603504" w="10972800">
                  <a:moveTo>
                    <a:pt x="0" y="0"/>
                  </a:moveTo>
                  <a:lnTo>
                    <a:pt x="10972800" y="0"/>
                  </a:lnTo>
                  <a:lnTo>
                    <a:pt x="10972800" y="603504"/>
                  </a:lnTo>
                  <a:lnTo>
                    <a:pt x="0" y="60350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04273" r="0" b="-304273"/>
              </a:stretch>
            </a:blipFill>
          </p:spPr>
        </p:sp>
        <p:sp>
          <p:nvSpPr>
            <p:cNvPr name="TextBox 65" id="65"/>
            <p:cNvSpPr txBox="true"/>
            <p:nvPr/>
          </p:nvSpPr>
          <p:spPr>
            <a:xfrm>
              <a:off x="0" y="-38100"/>
              <a:ext cx="10972800" cy="64160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709"/>
                </a:lnSpc>
              </a:pPr>
              <a:r>
                <a:rPr lang="en-US" sz="1425">
                  <a:solidFill>
                    <a:srgbClr val="1A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Oxides: Na₂O/MgO = basic; Al₂O₃ = AMPHOTERIC; SiO₂ = weakly acidic; P₄O₁₀/SO₃ = acidic</a:t>
              </a:r>
            </a:p>
          </p:txBody>
        </p:sp>
      </p:grpSp>
      <p:grpSp>
        <p:nvGrpSpPr>
          <p:cNvPr name="Group 66" id="66"/>
          <p:cNvGrpSpPr/>
          <p:nvPr/>
        </p:nvGrpSpPr>
        <p:grpSpPr>
          <a:xfrm rot="0">
            <a:off x="9491472" y="5335524"/>
            <a:ext cx="8229600" cy="452628"/>
            <a:chOff x="0" y="0"/>
            <a:chExt cx="10972800" cy="603504"/>
          </a:xfrm>
        </p:grpSpPr>
        <p:sp>
          <p:nvSpPr>
            <p:cNvPr name="Freeform 67" id="67"/>
            <p:cNvSpPr/>
            <p:nvPr/>
          </p:nvSpPr>
          <p:spPr>
            <a:xfrm flipH="false" flipV="false" rot="0">
              <a:off x="0" y="0"/>
              <a:ext cx="10972800" cy="603504"/>
            </a:xfrm>
            <a:custGeom>
              <a:avLst/>
              <a:gdLst/>
              <a:ahLst/>
              <a:cxnLst/>
              <a:rect r="r" b="b" t="t" l="l"/>
              <a:pathLst>
                <a:path h="603504" w="10972800">
                  <a:moveTo>
                    <a:pt x="0" y="0"/>
                  </a:moveTo>
                  <a:lnTo>
                    <a:pt x="10972800" y="0"/>
                  </a:lnTo>
                  <a:lnTo>
                    <a:pt x="10972800" y="603504"/>
                  </a:lnTo>
                  <a:lnTo>
                    <a:pt x="0" y="60350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04273" r="0" b="-304273"/>
              </a:stretch>
            </a:blipFill>
          </p:spPr>
        </p:sp>
        <p:sp>
          <p:nvSpPr>
            <p:cNvPr name="TextBox 68" id="68"/>
            <p:cNvSpPr txBox="true"/>
            <p:nvPr/>
          </p:nvSpPr>
          <p:spPr>
            <a:xfrm>
              <a:off x="0" y="-38100"/>
              <a:ext cx="10972800" cy="64160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709"/>
                </a:lnSpc>
              </a:pPr>
              <a:r>
                <a:rPr lang="en-US" sz="1425">
                  <a:solidFill>
                    <a:srgbClr val="1A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Chlorides: NaCl/MgCl₂ = dissolve; AlCl₃ = partial hydrolysis; SiCl₄/PCl₅ = vigorous hydrolysis</a:t>
              </a:r>
            </a:p>
          </p:txBody>
        </p:sp>
      </p:grpSp>
      <p:grpSp>
        <p:nvGrpSpPr>
          <p:cNvPr name="Group 69" id="69"/>
          <p:cNvGrpSpPr/>
          <p:nvPr/>
        </p:nvGrpSpPr>
        <p:grpSpPr>
          <a:xfrm rot="0">
            <a:off x="9491472" y="5829300"/>
            <a:ext cx="8229600" cy="452628"/>
            <a:chOff x="0" y="0"/>
            <a:chExt cx="10972800" cy="603504"/>
          </a:xfrm>
        </p:grpSpPr>
        <p:sp>
          <p:nvSpPr>
            <p:cNvPr name="Freeform 70" id="70"/>
            <p:cNvSpPr/>
            <p:nvPr/>
          </p:nvSpPr>
          <p:spPr>
            <a:xfrm flipH="false" flipV="false" rot="0">
              <a:off x="0" y="0"/>
              <a:ext cx="10972800" cy="603504"/>
            </a:xfrm>
            <a:custGeom>
              <a:avLst/>
              <a:gdLst/>
              <a:ahLst/>
              <a:cxnLst/>
              <a:rect r="r" b="b" t="t" l="l"/>
              <a:pathLst>
                <a:path h="603504" w="10972800">
                  <a:moveTo>
                    <a:pt x="0" y="0"/>
                  </a:moveTo>
                  <a:lnTo>
                    <a:pt x="10972800" y="0"/>
                  </a:lnTo>
                  <a:lnTo>
                    <a:pt x="10972800" y="603504"/>
                  </a:lnTo>
                  <a:lnTo>
                    <a:pt x="0" y="60350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04273" r="0" b="-304273"/>
              </a:stretch>
            </a:blipFill>
          </p:spPr>
        </p:sp>
        <p:sp>
          <p:nvSpPr>
            <p:cNvPr name="TextBox 71" id="71"/>
            <p:cNvSpPr txBox="true"/>
            <p:nvPr/>
          </p:nvSpPr>
          <p:spPr>
            <a:xfrm>
              <a:off x="0" y="-38100"/>
              <a:ext cx="10972800" cy="64160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709"/>
                </a:lnSpc>
              </a:pPr>
              <a:r>
                <a:rPr lang="en-US" sz="1425">
                  <a:solidFill>
                    <a:srgbClr val="1A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Al₂O₃ is AMPHOTERIC — reacts with BOTH acids and bases (frequently tested, frequently missed)</a:t>
              </a:r>
            </a:p>
          </p:txBody>
        </p:sp>
      </p:grpSp>
      <p:grpSp>
        <p:nvGrpSpPr>
          <p:cNvPr name="Group 72" id="72"/>
          <p:cNvGrpSpPr/>
          <p:nvPr/>
        </p:nvGrpSpPr>
        <p:grpSpPr>
          <a:xfrm rot="0">
            <a:off x="333375" y="7218807"/>
            <a:ext cx="8660130" cy="2762250"/>
            <a:chOff x="0" y="0"/>
            <a:chExt cx="11546840" cy="3683000"/>
          </a:xfrm>
        </p:grpSpPr>
        <p:sp>
          <p:nvSpPr>
            <p:cNvPr name="Freeform 73" id="73"/>
            <p:cNvSpPr/>
            <p:nvPr/>
          </p:nvSpPr>
          <p:spPr>
            <a:xfrm flipH="false" flipV="false" rot="0">
              <a:off x="0" y="0"/>
              <a:ext cx="11546840" cy="3683000"/>
            </a:xfrm>
            <a:custGeom>
              <a:avLst/>
              <a:gdLst/>
              <a:ahLst/>
              <a:cxnLst/>
              <a:rect r="r" b="b" t="t" l="l"/>
              <a:pathLst>
                <a:path h="3683000" w="11546840">
                  <a:moveTo>
                    <a:pt x="0" y="184150"/>
                  </a:moveTo>
                  <a:cubicBezTo>
                    <a:pt x="0" y="82423"/>
                    <a:pt x="82423" y="0"/>
                    <a:pt x="184150" y="0"/>
                  </a:cubicBezTo>
                  <a:lnTo>
                    <a:pt x="11362690" y="0"/>
                  </a:lnTo>
                  <a:cubicBezTo>
                    <a:pt x="11464417" y="0"/>
                    <a:pt x="11546840" y="82423"/>
                    <a:pt x="11546840" y="184150"/>
                  </a:cubicBezTo>
                  <a:lnTo>
                    <a:pt x="11546840" y="3498850"/>
                  </a:lnTo>
                  <a:cubicBezTo>
                    <a:pt x="11546840" y="3600577"/>
                    <a:pt x="11464417" y="3683000"/>
                    <a:pt x="11362690" y="3683000"/>
                  </a:cubicBezTo>
                  <a:lnTo>
                    <a:pt x="184150" y="3683000"/>
                  </a:lnTo>
                  <a:cubicBezTo>
                    <a:pt x="82423" y="3683000"/>
                    <a:pt x="0" y="3600577"/>
                    <a:pt x="0" y="3498850"/>
                  </a:cubicBezTo>
                  <a:close/>
                </a:path>
              </a:pathLst>
            </a:custGeom>
            <a:solidFill>
              <a:srgbClr val="E8F5ED"/>
            </a:solidFill>
            <a:ln w="19050" cap="sq">
              <a:solidFill>
                <a:srgbClr val="155E2F"/>
              </a:solidFill>
              <a:prstDash val="solid"/>
              <a:miter/>
            </a:ln>
          </p:spPr>
        </p:sp>
      </p:grpSp>
      <p:grpSp>
        <p:nvGrpSpPr>
          <p:cNvPr name="Group 74" id="74"/>
          <p:cNvGrpSpPr/>
          <p:nvPr/>
        </p:nvGrpSpPr>
        <p:grpSpPr>
          <a:xfrm rot="0">
            <a:off x="507492" y="7310628"/>
            <a:ext cx="8298180" cy="411480"/>
            <a:chOff x="0" y="0"/>
            <a:chExt cx="11064240" cy="548640"/>
          </a:xfrm>
        </p:grpSpPr>
        <p:sp>
          <p:nvSpPr>
            <p:cNvPr name="Freeform 75" id="75"/>
            <p:cNvSpPr/>
            <p:nvPr/>
          </p:nvSpPr>
          <p:spPr>
            <a:xfrm flipH="false" flipV="false" rot="0">
              <a:off x="0" y="0"/>
              <a:ext cx="11064240" cy="548640"/>
            </a:xfrm>
            <a:custGeom>
              <a:avLst/>
              <a:gdLst/>
              <a:ahLst/>
              <a:cxnLst/>
              <a:rect r="r" b="b" t="t" l="l"/>
              <a:pathLst>
                <a:path h="548640" w="11064240">
                  <a:moveTo>
                    <a:pt x="0" y="0"/>
                  </a:moveTo>
                  <a:lnTo>
                    <a:pt x="11064240" y="0"/>
                  </a:lnTo>
                  <a:lnTo>
                    <a:pt x="1106424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42948" r="0" b="-342948"/>
              </a:stretch>
            </a:blipFill>
          </p:spPr>
        </p:sp>
        <p:sp>
          <p:nvSpPr>
            <p:cNvPr name="TextBox 76" id="76"/>
            <p:cNvSpPr txBox="true"/>
            <p:nvPr/>
          </p:nvSpPr>
          <p:spPr>
            <a:xfrm>
              <a:off x="0" y="-38100"/>
              <a:ext cx="11064240" cy="58674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 b="true">
                  <a:solidFill>
                    <a:srgbClr val="155E2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Topics 10–12: Groups 2 &amp; 17, N/S (LOWER — ~3–4 total MCQs)</a:t>
              </a:r>
            </a:p>
          </p:txBody>
        </p:sp>
      </p:grpSp>
      <p:grpSp>
        <p:nvGrpSpPr>
          <p:cNvPr name="Group 77" id="77"/>
          <p:cNvGrpSpPr/>
          <p:nvPr/>
        </p:nvGrpSpPr>
        <p:grpSpPr>
          <a:xfrm rot="0">
            <a:off x="507492" y="7804404"/>
            <a:ext cx="8229600" cy="452628"/>
            <a:chOff x="0" y="0"/>
            <a:chExt cx="10972800" cy="603504"/>
          </a:xfrm>
        </p:grpSpPr>
        <p:sp>
          <p:nvSpPr>
            <p:cNvPr name="Freeform 78" id="78"/>
            <p:cNvSpPr/>
            <p:nvPr/>
          </p:nvSpPr>
          <p:spPr>
            <a:xfrm flipH="false" flipV="false" rot="0">
              <a:off x="0" y="0"/>
              <a:ext cx="10972800" cy="603504"/>
            </a:xfrm>
            <a:custGeom>
              <a:avLst/>
              <a:gdLst/>
              <a:ahLst/>
              <a:cxnLst/>
              <a:rect r="r" b="b" t="t" l="l"/>
              <a:pathLst>
                <a:path h="603504" w="10972800">
                  <a:moveTo>
                    <a:pt x="0" y="0"/>
                  </a:moveTo>
                  <a:lnTo>
                    <a:pt x="10972800" y="0"/>
                  </a:lnTo>
                  <a:lnTo>
                    <a:pt x="10972800" y="603504"/>
                  </a:lnTo>
                  <a:lnTo>
                    <a:pt x="0" y="60350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04273" r="0" b="-304273"/>
              </a:stretch>
            </a:blipFill>
          </p:spPr>
        </p:sp>
        <p:sp>
          <p:nvSpPr>
            <p:cNvPr name="TextBox 79" id="79"/>
            <p:cNvSpPr txBox="true"/>
            <p:nvPr/>
          </p:nvSpPr>
          <p:spPr>
            <a:xfrm>
              <a:off x="0" y="-38100"/>
              <a:ext cx="10972800" cy="64160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709"/>
                </a:lnSpc>
              </a:pPr>
              <a:r>
                <a:rPr lang="en-US" sz="1425">
                  <a:solidFill>
                    <a:srgbClr val="1A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Group 2 hydroxides: MORE soluble down group (Mg(OH)₂ insoluble → Ba(OH)₂ soluble)</a:t>
              </a:r>
            </a:p>
          </p:txBody>
        </p:sp>
      </p:grpSp>
      <p:grpSp>
        <p:nvGrpSpPr>
          <p:cNvPr name="Group 80" id="80"/>
          <p:cNvGrpSpPr/>
          <p:nvPr/>
        </p:nvGrpSpPr>
        <p:grpSpPr>
          <a:xfrm rot="0">
            <a:off x="507492" y="8298180"/>
            <a:ext cx="8229600" cy="452628"/>
            <a:chOff x="0" y="0"/>
            <a:chExt cx="10972800" cy="603504"/>
          </a:xfrm>
        </p:grpSpPr>
        <p:sp>
          <p:nvSpPr>
            <p:cNvPr name="Freeform 81" id="81"/>
            <p:cNvSpPr/>
            <p:nvPr/>
          </p:nvSpPr>
          <p:spPr>
            <a:xfrm flipH="false" flipV="false" rot="0">
              <a:off x="0" y="0"/>
              <a:ext cx="10972800" cy="603504"/>
            </a:xfrm>
            <a:custGeom>
              <a:avLst/>
              <a:gdLst/>
              <a:ahLst/>
              <a:cxnLst/>
              <a:rect r="r" b="b" t="t" l="l"/>
              <a:pathLst>
                <a:path h="603504" w="10972800">
                  <a:moveTo>
                    <a:pt x="0" y="0"/>
                  </a:moveTo>
                  <a:lnTo>
                    <a:pt x="10972800" y="0"/>
                  </a:lnTo>
                  <a:lnTo>
                    <a:pt x="10972800" y="603504"/>
                  </a:lnTo>
                  <a:lnTo>
                    <a:pt x="0" y="60350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04273" r="0" b="-304273"/>
              </a:stretch>
            </a:blipFill>
          </p:spPr>
        </p:sp>
        <p:sp>
          <p:nvSpPr>
            <p:cNvPr name="TextBox 82" id="82"/>
            <p:cNvSpPr txBox="true"/>
            <p:nvPr/>
          </p:nvSpPr>
          <p:spPr>
            <a:xfrm>
              <a:off x="0" y="-38100"/>
              <a:ext cx="10972800" cy="64160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709"/>
                </a:lnSpc>
              </a:pPr>
              <a:r>
                <a:rPr lang="en-US" sz="1425">
                  <a:solidFill>
                    <a:srgbClr val="1A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Group 2 sulfates: LESS soluble down group (MgSO₄ soluble → BaSO₄ insoluble)</a:t>
              </a:r>
            </a:p>
          </p:txBody>
        </p:sp>
      </p:grpSp>
      <p:grpSp>
        <p:nvGrpSpPr>
          <p:cNvPr name="Group 83" id="83"/>
          <p:cNvGrpSpPr/>
          <p:nvPr/>
        </p:nvGrpSpPr>
        <p:grpSpPr>
          <a:xfrm rot="0">
            <a:off x="507492" y="8791956"/>
            <a:ext cx="8229600" cy="452628"/>
            <a:chOff x="0" y="0"/>
            <a:chExt cx="10972800" cy="603504"/>
          </a:xfrm>
        </p:grpSpPr>
        <p:sp>
          <p:nvSpPr>
            <p:cNvPr name="Freeform 84" id="84"/>
            <p:cNvSpPr/>
            <p:nvPr/>
          </p:nvSpPr>
          <p:spPr>
            <a:xfrm flipH="false" flipV="false" rot="0">
              <a:off x="0" y="0"/>
              <a:ext cx="10972800" cy="603504"/>
            </a:xfrm>
            <a:custGeom>
              <a:avLst/>
              <a:gdLst/>
              <a:ahLst/>
              <a:cxnLst/>
              <a:rect r="r" b="b" t="t" l="l"/>
              <a:pathLst>
                <a:path h="603504" w="10972800">
                  <a:moveTo>
                    <a:pt x="0" y="0"/>
                  </a:moveTo>
                  <a:lnTo>
                    <a:pt x="10972800" y="0"/>
                  </a:lnTo>
                  <a:lnTo>
                    <a:pt x="10972800" y="603504"/>
                  </a:lnTo>
                  <a:lnTo>
                    <a:pt x="0" y="60350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04273" r="0" b="-304273"/>
              </a:stretch>
            </a:blipFill>
          </p:spPr>
        </p:sp>
        <p:sp>
          <p:nvSpPr>
            <p:cNvPr name="TextBox 85" id="85"/>
            <p:cNvSpPr txBox="true"/>
            <p:nvPr/>
          </p:nvSpPr>
          <p:spPr>
            <a:xfrm>
              <a:off x="0" y="-38100"/>
              <a:ext cx="10972800" cy="64160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709"/>
                </a:lnSpc>
              </a:pPr>
              <a:r>
                <a:rPr lang="en-US" sz="1425">
                  <a:solidFill>
                    <a:srgbClr val="1A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Halide/AgNO₃ tests: Cl⁻ = white; Br⁻ = cream; I⁻ = pale yellow (alphabetical order)</a:t>
              </a:r>
            </a:p>
          </p:txBody>
        </p:sp>
      </p:grpSp>
      <p:grpSp>
        <p:nvGrpSpPr>
          <p:cNvPr name="Group 86" id="86"/>
          <p:cNvGrpSpPr/>
          <p:nvPr/>
        </p:nvGrpSpPr>
        <p:grpSpPr>
          <a:xfrm rot="0">
            <a:off x="507492" y="9285732"/>
            <a:ext cx="8229600" cy="452628"/>
            <a:chOff x="0" y="0"/>
            <a:chExt cx="10972800" cy="603504"/>
          </a:xfrm>
        </p:grpSpPr>
        <p:sp>
          <p:nvSpPr>
            <p:cNvPr name="Freeform 87" id="87"/>
            <p:cNvSpPr/>
            <p:nvPr/>
          </p:nvSpPr>
          <p:spPr>
            <a:xfrm flipH="false" flipV="false" rot="0">
              <a:off x="0" y="0"/>
              <a:ext cx="10972800" cy="603504"/>
            </a:xfrm>
            <a:custGeom>
              <a:avLst/>
              <a:gdLst/>
              <a:ahLst/>
              <a:cxnLst/>
              <a:rect r="r" b="b" t="t" l="l"/>
              <a:pathLst>
                <a:path h="603504" w="10972800">
                  <a:moveTo>
                    <a:pt x="0" y="0"/>
                  </a:moveTo>
                  <a:lnTo>
                    <a:pt x="10972800" y="0"/>
                  </a:lnTo>
                  <a:lnTo>
                    <a:pt x="10972800" y="603504"/>
                  </a:lnTo>
                  <a:lnTo>
                    <a:pt x="0" y="60350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04273" r="0" b="-304273"/>
              </a:stretch>
            </a:blipFill>
          </p:spPr>
        </p:sp>
        <p:sp>
          <p:nvSpPr>
            <p:cNvPr name="TextBox 88" id="88"/>
            <p:cNvSpPr txBox="true"/>
            <p:nvPr/>
          </p:nvSpPr>
          <p:spPr>
            <a:xfrm>
              <a:off x="0" y="-38100"/>
              <a:ext cx="10972800" cy="64160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709"/>
                </a:lnSpc>
              </a:pPr>
              <a:r>
                <a:rPr lang="en-US" sz="1425">
                  <a:solidFill>
                    <a:srgbClr val="1A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Cl₂ displaces Br⁻ and I⁻; Br₂ displaces I⁻ only (oxidising power: F₂ &gt; Cl₂ &gt; Br₂ &gt; I₂)</a:t>
              </a:r>
            </a:p>
          </p:txBody>
        </p:sp>
      </p:grpSp>
      <p:grpSp>
        <p:nvGrpSpPr>
          <p:cNvPr name="Group 89" id="89"/>
          <p:cNvGrpSpPr/>
          <p:nvPr/>
        </p:nvGrpSpPr>
        <p:grpSpPr>
          <a:xfrm rot="0">
            <a:off x="9317355" y="7218807"/>
            <a:ext cx="8660130" cy="2762250"/>
            <a:chOff x="0" y="0"/>
            <a:chExt cx="11546840" cy="3683000"/>
          </a:xfrm>
        </p:grpSpPr>
        <p:sp>
          <p:nvSpPr>
            <p:cNvPr name="Freeform 90" id="90"/>
            <p:cNvSpPr/>
            <p:nvPr/>
          </p:nvSpPr>
          <p:spPr>
            <a:xfrm flipH="false" flipV="false" rot="0">
              <a:off x="0" y="0"/>
              <a:ext cx="11546840" cy="3683000"/>
            </a:xfrm>
            <a:custGeom>
              <a:avLst/>
              <a:gdLst/>
              <a:ahLst/>
              <a:cxnLst/>
              <a:rect r="r" b="b" t="t" l="l"/>
              <a:pathLst>
                <a:path h="3683000" w="11546840">
                  <a:moveTo>
                    <a:pt x="0" y="184150"/>
                  </a:moveTo>
                  <a:cubicBezTo>
                    <a:pt x="0" y="82423"/>
                    <a:pt x="82423" y="0"/>
                    <a:pt x="184150" y="0"/>
                  </a:cubicBezTo>
                  <a:lnTo>
                    <a:pt x="11362690" y="0"/>
                  </a:lnTo>
                  <a:cubicBezTo>
                    <a:pt x="11464417" y="0"/>
                    <a:pt x="11546840" y="82423"/>
                    <a:pt x="11546840" y="184150"/>
                  </a:cubicBezTo>
                  <a:lnTo>
                    <a:pt x="11546840" y="3498850"/>
                  </a:lnTo>
                  <a:cubicBezTo>
                    <a:pt x="11546840" y="3600577"/>
                    <a:pt x="11464417" y="3683000"/>
                    <a:pt x="11362690" y="3683000"/>
                  </a:cubicBezTo>
                  <a:lnTo>
                    <a:pt x="184150" y="3683000"/>
                  </a:lnTo>
                  <a:cubicBezTo>
                    <a:pt x="82423" y="3683000"/>
                    <a:pt x="0" y="3600577"/>
                    <a:pt x="0" y="3498850"/>
                  </a:cubicBezTo>
                  <a:close/>
                </a:path>
              </a:pathLst>
            </a:custGeom>
            <a:solidFill>
              <a:srgbClr val="FFF8E1"/>
            </a:solidFill>
            <a:ln w="19050" cap="sq">
              <a:solidFill>
                <a:srgbClr val="B8860B"/>
              </a:solidFill>
              <a:prstDash val="solid"/>
              <a:miter/>
            </a:ln>
          </p:spPr>
        </p:sp>
      </p:grpSp>
      <p:grpSp>
        <p:nvGrpSpPr>
          <p:cNvPr name="Group 91" id="91"/>
          <p:cNvGrpSpPr/>
          <p:nvPr/>
        </p:nvGrpSpPr>
        <p:grpSpPr>
          <a:xfrm rot="0">
            <a:off x="9491472" y="7310628"/>
            <a:ext cx="8298180" cy="411480"/>
            <a:chOff x="0" y="0"/>
            <a:chExt cx="11064240" cy="548640"/>
          </a:xfrm>
        </p:grpSpPr>
        <p:sp>
          <p:nvSpPr>
            <p:cNvPr name="Freeform 92" id="92"/>
            <p:cNvSpPr/>
            <p:nvPr/>
          </p:nvSpPr>
          <p:spPr>
            <a:xfrm flipH="false" flipV="false" rot="0">
              <a:off x="0" y="0"/>
              <a:ext cx="11064240" cy="548640"/>
            </a:xfrm>
            <a:custGeom>
              <a:avLst/>
              <a:gdLst/>
              <a:ahLst/>
              <a:cxnLst/>
              <a:rect r="r" b="b" t="t" l="l"/>
              <a:pathLst>
                <a:path h="548640" w="11064240">
                  <a:moveTo>
                    <a:pt x="0" y="0"/>
                  </a:moveTo>
                  <a:lnTo>
                    <a:pt x="11064240" y="0"/>
                  </a:lnTo>
                  <a:lnTo>
                    <a:pt x="1106424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42948" r="0" b="-342948"/>
              </a:stretch>
            </a:blipFill>
          </p:spPr>
        </p:sp>
        <p:sp>
          <p:nvSpPr>
            <p:cNvPr name="TextBox 93" id="93"/>
            <p:cNvSpPr txBox="true"/>
            <p:nvPr/>
          </p:nvSpPr>
          <p:spPr>
            <a:xfrm>
              <a:off x="0" y="-38100"/>
              <a:ext cx="11064240" cy="58674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 b="true">
                  <a:solidFill>
                    <a:srgbClr val="B8860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Topics 19–22: Polymers, N-compounds, IR, MS (MODERATE — ~3–4 total MCQs)</a:t>
              </a:r>
            </a:p>
          </p:txBody>
        </p:sp>
      </p:grpSp>
      <p:grpSp>
        <p:nvGrpSpPr>
          <p:cNvPr name="Group 94" id="94"/>
          <p:cNvGrpSpPr/>
          <p:nvPr/>
        </p:nvGrpSpPr>
        <p:grpSpPr>
          <a:xfrm rot="0">
            <a:off x="9491472" y="7804404"/>
            <a:ext cx="8229600" cy="452628"/>
            <a:chOff x="0" y="0"/>
            <a:chExt cx="10972800" cy="603504"/>
          </a:xfrm>
        </p:grpSpPr>
        <p:sp>
          <p:nvSpPr>
            <p:cNvPr name="Freeform 95" id="95"/>
            <p:cNvSpPr/>
            <p:nvPr/>
          </p:nvSpPr>
          <p:spPr>
            <a:xfrm flipH="false" flipV="false" rot="0">
              <a:off x="0" y="0"/>
              <a:ext cx="10972800" cy="603504"/>
            </a:xfrm>
            <a:custGeom>
              <a:avLst/>
              <a:gdLst/>
              <a:ahLst/>
              <a:cxnLst/>
              <a:rect r="r" b="b" t="t" l="l"/>
              <a:pathLst>
                <a:path h="603504" w="10972800">
                  <a:moveTo>
                    <a:pt x="0" y="0"/>
                  </a:moveTo>
                  <a:lnTo>
                    <a:pt x="10972800" y="0"/>
                  </a:lnTo>
                  <a:lnTo>
                    <a:pt x="10972800" y="603504"/>
                  </a:lnTo>
                  <a:lnTo>
                    <a:pt x="0" y="60350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04273" r="0" b="-304273"/>
              </a:stretch>
            </a:blipFill>
          </p:spPr>
        </p:sp>
        <p:sp>
          <p:nvSpPr>
            <p:cNvPr name="TextBox 96" id="96"/>
            <p:cNvSpPr txBox="true"/>
            <p:nvPr/>
          </p:nvSpPr>
          <p:spPr>
            <a:xfrm>
              <a:off x="0" y="-38100"/>
              <a:ext cx="10972800" cy="64160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709"/>
                </a:lnSpc>
              </a:pPr>
              <a:r>
                <a:rPr lang="en-US" sz="1425">
                  <a:solidFill>
                    <a:srgbClr val="1A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Addition polymer: monomer has C=C; repeat unit has NO double bond</a:t>
              </a:r>
            </a:p>
          </p:txBody>
        </p:sp>
      </p:grpSp>
      <p:grpSp>
        <p:nvGrpSpPr>
          <p:cNvPr name="Group 97" id="97"/>
          <p:cNvGrpSpPr/>
          <p:nvPr/>
        </p:nvGrpSpPr>
        <p:grpSpPr>
          <a:xfrm rot="0">
            <a:off x="9491472" y="8298180"/>
            <a:ext cx="8229600" cy="452628"/>
            <a:chOff x="0" y="0"/>
            <a:chExt cx="10972800" cy="603504"/>
          </a:xfrm>
        </p:grpSpPr>
        <p:sp>
          <p:nvSpPr>
            <p:cNvPr name="Freeform 98" id="98"/>
            <p:cNvSpPr/>
            <p:nvPr/>
          </p:nvSpPr>
          <p:spPr>
            <a:xfrm flipH="false" flipV="false" rot="0">
              <a:off x="0" y="0"/>
              <a:ext cx="10972800" cy="603504"/>
            </a:xfrm>
            <a:custGeom>
              <a:avLst/>
              <a:gdLst/>
              <a:ahLst/>
              <a:cxnLst/>
              <a:rect r="r" b="b" t="t" l="l"/>
              <a:pathLst>
                <a:path h="603504" w="10972800">
                  <a:moveTo>
                    <a:pt x="0" y="0"/>
                  </a:moveTo>
                  <a:lnTo>
                    <a:pt x="10972800" y="0"/>
                  </a:lnTo>
                  <a:lnTo>
                    <a:pt x="10972800" y="603504"/>
                  </a:lnTo>
                  <a:lnTo>
                    <a:pt x="0" y="60350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04273" r="0" b="-304273"/>
              </a:stretch>
            </a:blipFill>
          </p:spPr>
        </p:sp>
        <p:sp>
          <p:nvSpPr>
            <p:cNvPr name="TextBox 99" id="99"/>
            <p:cNvSpPr txBox="true"/>
            <p:nvPr/>
          </p:nvSpPr>
          <p:spPr>
            <a:xfrm>
              <a:off x="0" y="-38100"/>
              <a:ext cx="10972800" cy="64160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709"/>
                </a:lnSpc>
              </a:pPr>
              <a:r>
                <a:rPr lang="en-US" sz="1425">
                  <a:solidFill>
                    <a:srgbClr val="1A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Condensation polymer: loses H₂O (polyester/polyamide) or HCl (if acyl chloride used)</a:t>
              </a:r>
            </a:p>
          </p:txBody>
        </p:sp>
      </p:grpSp>
      <p:grpSp>
        <p:nvGrpSpPr>
          <p:cNvPr name="Group 100" id="100"/>
          <p:cNvGrpSpPr/>
          <p:nvPr/>
        </p:nvGrpSpPr>
        <p:grpSpPr>
          <a:xfrm rot="0">
            <a:off x="9491472" y="8791956"/>
            <a:ext cx="8229600" cy="452628"/>
            <a:chOff x="0" y="0"/>
            <a:chExt cx="10972800" cy="603504"/>
          </a:xfrm>
        </p:grpSpPr>
        <p:sp>
          <p:nvSpPr>
            <p:cNvPr name="Freeform 101" id="101"/>
            <p:cNvSpPr/>
            <p:nvPr/>
          </p:nvSpPr>
          <p:spPr>
            <a:xfrm flipH="false" flipV="false" rot="0">
              <a:off x="0" y="0"/>
              <a:ext cx="10972800" cy="603504"/>
            </a:xfrm>
            <a:custGeom>
              <a:avLst/>
              <a:gdLst/>
              <a:ahLst/>
              <a:cxnLst/>
              <a:rect r="r" b="b" t="t" l="l"/>
              <a:pathLst>
                <a:path h="603504" w="10972800">
                  <a:moveTo>
                    <a:pt x="0" y="0"/>
                  </a:moveTo>
                  <a:lnTo>
                    <a:pt x="10972800" y="0"/>
                  </a:lnTo>
                  <a:lnTo>
                    <a:pt x="10972800" y="603504"/>
                  </a:lnTo>
                  <a:lnTo>
                    <a:pt x="0" y="60350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04273" r="0" b="-304273"/>
              </a:stretch>
            </a:blipFill>
          </p:spPr>
        </p:sp>
        <p:sp>
          <p:nvSpPr>
            <p:cNvPr name="TextBox 102" id="102"/>
            <p:cNvSpPr txBox="true"/>
            <p:nvPr/>
          </p:nvSpPr>
          <p:spPr>
            <a:xfrm>
              <a:off x="0" y="-38100"/>
              <a:ext cx="10972800" cy="64160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709"/>
                </a:lnSpc>
              </a:pPr>
              <a:r>
                <a:rPr lang="en-US" sz="1425">
                  <a:solidFill>
                    <a:srgbClr val="1A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IR: O–H acid = broad 2500–3000 cm⁻¹; O–H alcohol = 3200–3650 cm⁻¹; C=O = 1670–1750 cm⁻¹</a:t>
              </a:r>
            </a:p>
          </p:txBody>
        </p:sp>
      </p:grpSp>
      <p:grpSp>
        <p:nvGrpSpPr>
          <p:cNvPr name="Group 103" id="103"/>
          <p:cNvGrpSpPr/>
          <p:nvPr/>
        </p:nvGrpSpPr>
        <p:grpSpPr>
          <a:xfrm rot="0">
            <a:off x="9491472" y="9285732"/>
            <a:ext cx="8229600" cy="452628"/>
            <a:chOff x="0" y="0"/>
            <a:chExt cx="10972800" cy="603504"/>
          </a:xfrm>
        </p:grpSpPr>
        <p:sp>
          <p:nvSpPr>
            <p:cNvPr name="Freeform 104" id="104"/>
            <p:cNvSpPr/>
            <p:nvPr/>
          </p:nvSpPr>
          <p:spPr>
            <a:xfrm flipH="false" flipV="false" rot="0">
              <a:off x="0" y="0"/>
              <a:ext cx="10972800" cy="603504"/>
            </a:xfrm>
            <a:custGeom>
              <a:avLst/>
              <a:gdLst/>
              <a:ahLst/>
              <a:cxnLst/>
              <a:rect r="r" b="b" t="t" l="l"/>
              <a:pathLst>
                <a:path h="603504" w="10972800">
                  <a:moveTo>
                    <a:pt x="0" y="0"/>
                  </a:moveTo>
                  <a:lnTo>
                    <a:pt x="10972800" y="0"/>
                  </a:lnTo>
                  <a:lnTo>
                    <a:pt x="10972800" y="603504"/>
                  </a:lnTo>
                  <a:lnTo>
                    <a:pt x="0" y="60350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04273" r="0" b="-304273"/>
              </a:stretch>
            </a:blipFill>
          </p:spPr>
        </p:sp>
        <p:sp>
          <p:nvSpPr>
            <p:cNvPr name="TextBox 105" id="105"/>
            <p:cNvSpPr txBox="true"/>
            <p:nvPr/>
          </p:nvSpPr>
          <p:spPr>
            <a:xfrm>
              <a:off x="0" y="-38100"/>
              <a:ext cx="10972800" cy="64160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709"/>
                </a:lnSpc>
              </a:pPr>
              <a:r>
                <a:rPr lang="en-US" sz="1425">
                  <a:solidFill>
                    <a:srgbClr val="1A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MS: M⁺ = Mr; [M+2] ≈ 1:1 ratio = bromine; [M+2] ≈ 3:1 ratio = chlorine</a:t>
              </a:r>
            </a:p>
          </p:txBody>
        </p:sp>
      </p:grpSp>
      <p:sp>
        <p:nvSpPr>
          <p:cNvPr name="Freeform 106" id="106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2888" r="0" b="-12888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42280" cy="987552"/>
            <a:chOff x="0" y="0"/>
            <a:chExt cx="24323040" cy="13167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23039" cy="1316736"/>
            </a:xfrm>
            <a:custGeom>
              <a:avLst/>
              <a:gdLst/>
              <a:ahLst/>
              <a:cxnLst/>
              <a:rect r="r" b="b" t="t" l="l"/>
              <a:pathLst>
                <a:path h="1316736" w="24323039">
                  <a:moveTo>
                    <a:pt x="0" y="0"/>
                  </a:moveTo>
                  <a:lnTo>
                    <a:pt x="24323039" y="0"/>
                  </a:lnTo>
                  <a:lnTo>
                    <a:pt x="24323039" y="1316736"/>
                  </a:lnTo>
                  <a:lnTo>
                    <a:pt x="0" y="1316736"/>
                  </a:lnTo>
                  <a:close/>
                </a:path>
              </a:pathLst>
            </a:custGeom>
            <a:solidFill>
              <a:srgbClr val="0D4A4E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411480" y="0"/>
            <a:ext cx="13716000" cy="987552"/>
            <a:chOff x="0" y="0"/>
            <a:chExt cx="18288000" cy="131673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288000" cy="1316736"/>
            </a:xfrm>
            <a:custGeom>
              <a:avLst/>
              <a:gdLst/>
              <a:ahLst/>
              <a:cxnLst/>
              <a:rect r="r" b="b" t="t" l="l"/>
              <a:pathLst>
                <a:path h="1316736" w="18288000">
                  <a:moveTo>
                    <a:pt x="0" y="0"/>
                  </a:moveTo>
                  <a:lnTo>
                    <a:pt x="18288000" y="0"/>
                  </a:lnTo>
                  <a:lnTo>
                    <a:pt x="18288000" y="1316736"/>
                  </a:lnTo>
                  <a:lnTo>
                    <a:pt x="0" y="131673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20625" r="0" b="-220625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18288000" cy="137388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240"/>
                </a:lnSpc>
              </a:pPr>
              <a:r>
                <a:rPr lang="en-US" sz="27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Paper 1 Format &amp; Structure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411480" y="3771900"/>
            <a:ext cx="6858000" cy="411480"/>
            <a:chOff x="0" y="0"/>
            <a:chExt cx="9144000" cy="54864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9144000" cy="548640"/>
            </a:xfrm>
            <a:custGeom>
              <a:avLst/>
              <a:gdLst/>
              <a:ahLst/>
              <a:cxnLst/>
              <a:rect r="r" b="b" t="t" l="l"/>
              <a:pathLst>
                <a:path h="548640" w="9144000">
                  <a:moveTo>
                    <a:pt x="0" y="0"/>
                  </a:moveTo>
                  <a:lnTo>
                    <a:pt x="9144000" y="0"/>
                  </a:lnTo>
                  <a:lnTo>
                    <a:pt x="914400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74750" r="0" b="-27475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9144000" cy="58674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160"/>
                </a:lnSpc>
              </a:pPr>
              <a:r>
                <a:rPr lang="en-US" sz="1800" b="true">
                  <a:solidFill>
                    <a:srgbClr val="0D4A4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Key Facts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411480" y="4251960"/>
            <a:ext cx="8503920" cy="850392"/>
            <a:chOff x="0" y="0"/>
            <a:chExt cx="11338560" cy="1133856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1338561" cy="1133856"/>
            </a:xfrm>
            <a:custGeom>
              <a:avLst/>
              <a:gdLst/>
              <a:ahLst/>
              <a:cxnLst/>
              <a:rect r="r" b="b" t="t" l="l"/>
              <a:pathLst>
                <a:path h="1133856" w="11338561">
                  <a:moveTo>
                    <a:pt x="0" y="146304"/>
                  </a:moveTo>
                  <a:cubicBezTo>
                    <a:pt x="0" y="65532"/>
                    <a:pt x="65532" y="0"/>
                    <a:pt x="146304" y="0"/>
                  </a:cubicBezTo>
                  <a:lnTo>
                    <a:pt x="11192256" y="0"/>
                  </a:lnTo>
                  <a:cubicBezTo>
                    <a:pt x="11273028" y="0"/>
                    <a:pt x="11338561" y="65532"/>
                    <a:pt x="11338561" y="146304"/>
                  </a:cubicBezTo>
                  <a:lnTo>
                    <a:pt x="11338561" y="987552"/>
                  </a:lnTo>
                  <a:cubicBezTo>
                    <a:pt x="11338561" y="1068324"/>
                    <a:pt x="11273028" y="1133856"/>
                    <a:pt x="11192256" y="1133856"/>
                  </a:cubicBezTo>
                  <a:lnTo>
                    <a:pt x="146304" y="1133856"/>
                  </a:lnTo>
                  <a:cubicBezTo>
                    <a:pt x="65532" y="1133856"/>
                    <a:pt x="0" y="1068324"/>
                    <a:pt x="0" y="987552"/>
                  </a:cubicBezTo>
                  <a:close/>
                </a:path>
              </a:pathLst>
            </a:custGeom>
            <a:solidFill>
              <a:srgbClr val="D4ECEC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548640" y="4251960"/>
            <a:ext cx="8229600" cy="850392"/>
            <a:chOff x="0" y="0"/>
            <a:chExt cx="10972800" cy="113385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0972800" cy="1133856"/>
            </a:xfrm>
            <a:custGeom>
              <a:avLst/>
              <a:gdLst/>
              <a:ahLst/>
              <a:cxnLst/>
              <a:rect r="r" b="b" t="t" l="l"/>
              <a:pathLst>
                <a:path h="1133856" w="10972800">
                  <a:moveTo>
                    <a:pt x="0" y="0"/>
                  </a:moveTo>
                  <a:lnTo>
                    <a:pt x="10972800" y="0"/>
                  </a:lnTo>
                  <a:lnTo>
                    <a:pt x="10972800" y="1133856"/>
                  </a:lnTo>
                  <a:lnTo>
                    <a:pt x="0" y="11338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38564" r="0" b="-138564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19050"/>
              <a:ext cx="10972800" cy="115290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89"/>
                </a:lnSpc>
              </a:pPr>
              <a:r>
                <a:rPr lang="en-US" sz="1575">
                  <a:solidFill>
                    <a:srgbClr val="0D4A4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✓  40 MCQs — A, B, C, D — ONE correct answer per question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411480" y="5239512"/>
            <a:ext cx="8503920" cy="850392"/>
            <a:chOff x="0" y="0"/>
            <a:chExt cx="11338560" cy="1133856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1338561" cy="1133856"/>
            </a:xfrm>
            <a:custGeom>
              <a:avLst/>
              <a:gdLst/>
              <a:ahLst/>
              <a:cxnLst/>
              <a:rect r="r" b="b" t="t" l="l"/>
              <a:pathLst>
                <a:path h="1133856" w="11338561">
                  <a:moveTo>
                    <a:pt x="0" y="146304"/>
                  </a:moveTo>
                  <a:cubicBezTo>
                    <a:pt x="0" y="65532"/>
                    <a:pt x="65532" y="0"/>
                    <a:pt x="146304" y="0"/>
                  </a:cubicBezTo>
                  <a:lnTo>
                    <a:pt x="11192256" y="0"/>
                  </a:lnTo>
                  <a:cubicBezTo>
                    <a:pt x="11273028" y="0"/>
                    <a:pt x="11338561" y="65532"/>
                    <a:pt x="11338561" y="146304"/>
                  </a:cubicBezTo>
                  <a:lnTo>
                    <a:pt x="11338561" y="987552"/>
                  </a:lnTo>
                  <a:cubicBezTo>
                    <a:pt x="11338561" y="1068324"/>
                    <a:pt x="11273028" y="1133856"/>
                    <a:pt x="11192256" y="1133856"/>
                  </a:cubicBezTo>
                  <a:lnTo>
                    <a:pt x="146304" y="1133856"/>
                  </a:lnTo>
                  <a:cubicBezTo>
                    <a:pt x="65532" y="1133856"/>
                    <a:pt x="0" y="1068324"/>
                    <a:pt x="0" y="987552"/>
                  </a:cubicBezTo>
                  <a:close/>
                </a:path>
              </a:pathLst>
            </a:custGeom>
            <a:solidFill>
              <a:srgbClr val="D4ECEC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548640" y="5239512"/>
            <a:ext cx="8229600" cy="850392"/>
            <a:chOff x="0" y="0"/>
            <a:chExt cx="10972800" cy="1133856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972800" cy="1133856"/>
            </a:xfrm>
            <a:custGeom>
              <a:avLst/>
              <a:gdLst/>
              <a:ahLst/>
              <a:cxnLst/>
              <a:rect r="r" b="b" t="t" l="l"/>
              <a:pathLst>
                <a:path h="1133856" w="10972800">
                  <a:moveTo>
                    <a:pt x="0" y="0"/>
                  </a:moveTo>
                  <a:lnTo>
                    <a:pt x="10972800" y="0"/>
                  </a:lnTo>
                  <a:lnTo>
                    <a:pt x="10972800" y="1133856"/>
                  </a:lnTo>
                  <a:lnTo>
                    <a:pt x="0" y="11338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38564" r="0" b="-138564"/>
              </a:stretch>
            </a:blip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19050"/>
              <a:ext cx="10972800" cy="115290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89"/>
                </a:lnSpc>
              </a:pPr>
              <a:r>
                <a:rPr lang="en-US" sz="1575">
                  <a:solidFill>
                    <a:srgbClr val="0D4A4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✓  NO negative marking — always attempt every question; blank = 0 marks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411480" y="6227064"/>
            <a:ext cx="8503920" cy="850392"/>
            <a:chOff x="0" y="0"/>
            <a:chExt cx="11338560" cy="1133856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1338561" cy="1133856"/>
            </a:xfrm>
            <a:custGeom>
              <a:avLst/>
              <a:gdLst/>
              <a:ahLst/>
              <a:cxnLst/>
              <a:rect r="r" b="b" t="t" l="l"/>
              <a:pathLst>
                <a:path h="1133856" w="11338561">
                  <a:moveTo>
                    <a:pt x="0" y="146304"/>
                  </a:moveTo>
                  <a:cubicBezTo>
                    <a:pt x="0" y="65532"/>
                    <a:pt x="65532" y="0"/>
                    <a:pt x="146304" y="0"/>
                  </a:cubicBezTo>
                  <a:lnTo>
                    <a:pt x="11192256" y="0"/>
                  </a:lnTo>
                  <a:cubicBezTo>
                    <a:pt x="11273028" y="0"/>
                    <a:pt x="11338561" y="65532"/>
                    <a:pt x="11338561" y="146304"/>
                  </a:cubicBezTo>
                  <a:lnTo>
                    <a:pt x="11338561" y="987552"/>
                  </a:lnTo>
                  <a:cubicBezTo>
                    <a:pt x="11338561" y="1068324"/>
                    <a:pt x="11273028" y="1133856"/>
                    <a:pt x="11192256" y="1133856"/>
                  </a:cubicBezTo>
                  <a:lnTo>
                    <a:pt x="146304" y="1133856"/>
                  </a:lnTo>
                  <a:cubicBezTo>
                    <a:pt x="65532" y="1133856"/>
                    <a:pt x="0" y="1068324"/>
                    <a:pt x="0" y="987552"/>
                  </a:cubicBezTo>
                  <a:close/>
                </a:path>
              </a:pathLst>
            </a:custGeom>
            <a:solidFill>
              <a:srgbClr val="D4ECEC"/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548640" y="6227064"/>
            <a:ext cx="8229600" cy="850392"/>
            <a:chOff x="0" y="0"/>
            <a:chExt cx="10972800" cy="1133856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0972800" cy="1133856"/>
            </a:xfrm>
            <a:custGeom>
              <a:avLst/>
              <a:gdLst/>
              <a:ahLst/>
              <a:cxnLst/>
              <a:rect r="r" b="b" t="t" l="l"/>
              <a:pathLst>
                <a:path h="1133856" w="10972800">
                  <a:moveTo>
                    <a:pt x="0" y="0"/>
                  </a:moveTo>
                  <a:lnTo>
                    <a:pt x="10972800" y="0"/>
                  </a:lnTo>
                  <a:lnTo>
                    <a:pt x="10972800" y="1133856"/>
                  </a:lnTo>
                  <a:lnTo>
                    <a:pt x="0" y="11338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38564" r="0" b="-138564"/>
              </a:stretch>
            </a:blip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19050"/>
              <a:ext cx="10972800" cy="115290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89"/>
                </a:lnSpc>
              </a:pPr>
              <a:r>
                <a:rPr lang="en-US" sz="1575">
                  <a:solidFill>
                    <a:srgbClr val="0D4A4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✓  ≈112 seconds per question — approx. 1 min 52 sec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9326880" y="4251960"/>
            <a:ext cx="8503920" cy="850392"/>
            <a:chOff x="0" y="0"/>
            <a:chExt cx="11338560" cy="1133856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1338561" cy="1133856"/>
            </a:xfrm>
            <a:custGeom>
              <a:avLst/>
              <a:gdLst/>
              <a:ahLst/>
              <a:cxnLst/>
              <a:rect r="r" b="b" t="t" l="l"/>
              <a:pathLst>
                <a:path h="1133856" w="11338561">
                  <a:moveTo>
                    <a:pt x="0" y="146304"/>
                  </a:moveTo>
                  <a:cubicBezTo>
                    <a:pt x="0" y="65532"/>
                    <a:pt x="65532" y="0"/>
                    <a:pt x="146304" y="0"/>
                  </a:cubicBezTo>
                  <a:lnTo>
                    <a:pt x="11192256" y="0"/>
                  </a:lnTo>
                  <a:cubicBezTo>
                    <a:pt x="11273028" y="0"/>
                    <a:pt x="11338561" y="65532"/>
                    <a:pt x="11338561" y="146304"/>
                  </a:cubicBezTo>
                  <a:lnTo>
                    <a:pt x="11338561" y="987552"/>
                  </a:lnTo>
                  <a:cubicBezTo>
                    <a:pt x="11338561" y="1068324"/>
                    <a:pt x="11273028" y="1133856"/>
                    <a:pt x="11192256" y="1133856"/>
                  </a:cubicBezTo>
                  <a:lnTo>
                    <a:pt x="146304" y="1133856"/>
                  </a:lnTo>
                  <a:cubicBezTo>
                    <a:pt x="65532" y="1133856"/>
                    <a:pt x="0" y="1068324"/>
                    <a:pt x="0" y="987552"/>
                  </a:cubicBezTo>
                  <a:close/>
                </a:path>
              </a:pathLst>
            </a:custGeom>
            <a:solidFill>
              <a:srgbClr val="D4ECEC"/>
            </a:solid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9464040" y="4251960"/>
            <a:ext cx="8229600" cy="850392"/>
            <a:chOff x="0" y="0"/>
            <a:chExt cx="10972800" cy="1133856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0972800" cy="1133856"/>
            </a:xfrm>
            <a:custGeom>
              <a:avLst/>
              <a:gdLst/>
              <a:ahLst/>
              <a:cxnLst/>
              <a:rect r="r" b="b" t="t" l="l"/>
              <a:pathLst>
                <a:path h="1133856" w="10972800">
                  <a:moveTo>
                    <a:pt x="0" y="0"/>
                  </a:moveTo>
                  <a:lnTo>
                    <a:pt x="10972800" y="0"/>
                  </a:lnTo>
                  <a:lnTo>
                    <a:pt x="10972800" y="1133856"/>
                  </a:lnTo>
                  <a:lnTo>
                    <a:pt x="0" y="11338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38564" r="0" b="-138564"/>
              </a:stretch>
            </a:blip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19050"/>
              <a:ext cx="10972800" cy="115290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89"/>
                </a:lnSpc>
              </a:pPr>
              <a:r>
                <a:rPr lang="en-US" sz="1575">
                  <a:solidFill>
                    <a:srgbClr val="0D4A4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✓  Answer sheet is machine-read — fill lozenges with HB pencil, erase cleanly</a:t>
              </a: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9326880" y="5239512"/>
            <a:ext cx="8503920" cy="850392"/>
            <a:chOff x="0" y="0"/>
            <a:chExt cx="11338560" cy="1133856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11338561" cy="1133856"/>
            </a:xfrm>
            <a:custGeom>
              <a:avLst/>
              <a:gdLst/>
              <a:ahLst/>
              <a:cxnLst/>
              <a:rect r="r" b="b" t="t" l="l"/>
              <a:pathLst>
                <a:path h="1133856" w="11338561">
                  <a:moveTo>
                    <a:pt x="0" y="146304"/>
                  </a:moveTo>
                  <a:cubicBezTo>
                    <a:pt x="0" y="65532"/>
                    <a:pt x="65532" y="0"/>
                    <a:pt x="146304" y="0"/>
                  </a:cubicBezTo>
                  <a:lnTo>
                    <a:pt x="11192256" y="0"/>
                  </a:lnTo>
                  <a:cubicBezTo>
                    <a:pt x="11273028" y="0"/>
                    <a:pt x="11338561" y="65532"/>
                    <a:pt x="11338561" y="146304"/>
                  </a:cubicBezTo>
                  <a:lnTo>
                    <a:pt x="11338561" y="987552"/>
                  </a:lnTo>
                  <a:cubicBezTo>
                    <a:pt x="11338561" y="1068324"/>
                    <a:pt x="11273028" y="1133856"/>
                    <a:pt x="11192256" y="1133856"/>
                  </a:cubicBezTo>
                  <a:lnTo>
                    <a:pt x="146304" y="1133856"/>
                  </a:lnTo>
                  <a:cubicBezTo>
                    <a:pt x="65532" y="1133856"/>
                    <a:pt x="0" y="1068324"/>
                    <a:pt x="0" y="987552"/>
                  </a:cubicBezTo>
                  <a:close/>
                </a:path>
              </a:pathLst>
            </a:custGeom>
            <a:solidFill>
              <a:srgbClr val="D4ECEC"/>
            </a:solid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9464040" y="5239512"/>
            <a:ext cx="8229600" cy="850392"/>
            <a:chOff x="0" y="0"/>
            <a:chExt cx="10972800" cy="1133856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0972800" cy="1133856"/>
            </a:xfrm>
            <a:custGeom>
              <a:avLst/>
              <a:gdLst/>
              <a:ahLst/>
              <a:cxnLst/>
              <a:rect r="r" b="b" t="t" l="l"/>
              <a:pathLst>
                <a:path h="1133856" w="10972800">
                  <a:moveTo>
                    <a:pt x="0" y="0"/>
                  </a:moveTo>
                  <a:lnTo>
                    <a:pt x="10972800" y="0"/>
                  </a:lnTo>
                  <a:lnTo>
                    <a:pt x="10972800" y="1133856"/>
                  </a:lnTo>
                  <a:lnTo>
                    <a:pt x="0" y="11338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38564" r="0" b="-138564"/>
              </a:stretch>
            </a:blip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19050"/>
              <a:ext cx="10972800" cy="115290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89"/>
                </a:lnSpc>
              </a:pPr>
              <a:r>
                <a:rPr lang="en-US" sz="1575">
                  <a:solidFill>
                    <a:srgbClr val="0D4A4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✓  ≈30% recall | 40% application | 30% analysis/calculation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9326880" y="6227064"/>
            <a:ext cx="8503920" cy="850392"/>
            <a:chOff x="0" y="0"/>
            <a:chExt cx="11338560" cy="1133856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11338561" cy="1133856"/>
            </a:xfrm>
            <a:custGeom>
              <a:avLst/>
              <a:gdLst/>
              <a:ahLst/>
              <a:cxnLst/>
              <a:rect r="r" b="b" t="t" l="l"/>
              <a:pathLst>
                <a:path h="1133856" w="11338561">
                  <a:moveTo>
                    <a:pt x="0" y="146304"/>
                  </a:moveTo>
                  <a:cubicBezTo>
                    <a:pt x="0" y="65532"/>
                    <a:pt x="65532" y="0"/>
                    <a:pt x="146304" y="0"/>
                  </a:cubicBezTo>
                  <a:lnTo>
                    <a:pt x="11192256" y="0"/>
                  </a:lnTo>
                  <a:cubicBezTo>
                    <a:pt x="11273028" y="0"/>
                    <a:pt x="11338561" y="65532"/>
                    <a:pt x="11338561" y="146304"/>
                  </a:cubicBezTo>
                  <a:lnTo>
                    <a:pt x="11338561" y="987552"/>
                  </a:lnTo>
                  <a:cubicBezTo>
                    <a:pt x="11338561" y="1068324"/>
                    <a:pt x="11273028" y="1133856"/>
                    <a:pt x="11192256" y="1133856"/>
                  </a:cubicBezTo>
                  <a:lnTo>
                    <a:pt x="146304" y="1133856"/>
                  </a:lnTo>
                  <a:cubicBezTo>
                    <a:pt x="65532" y="1133856"/>
                    <a:pt x="0" y="1068324"/>
                    <a:pt x="0" y="987552"/>
                  </a:cubicBezTo>
                  <a:close/>
                </a:path>
              </a:pathLst>
            </a:custGeom>
            <a:solidFill>
              <a:srgbClr val="D4ECEC"/>
            </a:solidFill>
          </p:spPr>
        </p:sp>
      </p:grpSp>
      <p:grpSp>
        <p:nvGrpSpPr>
          <p:cNvPr name="Group 37" id="37"/>
          <p:cNvGrpSpPr/>
          <p:nvPr/>
        </p:nvGrpSpPr>
        <p:grpSpPr>
          <a:xfrm rot="0">
            <a:off x="9464040" y="6227064"/>
            <a:ext cx="8229600" cy="850392"/>
            <a:chOff x="0" y="0"/>
            <a:chExt cx="10972800" cy="1133856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10972800" cy="1133856"/>
            </a:xfrm>
            <a:custGeom>
              <a:avLst/>
              <a:gdLst/>
              <a:ahLst/>
              <a:cxnLst/>
              <a:rect r="r" b="b" t="t" l="l"/>
              <a:pathLst>
                <a:path h="1133856" w="10972800">
                  <a:moveTo>
                    <a:pt x="0" y="0"/>
                  </a:moveTo>
                  <a:lnTo>
                    <a:pt x="10972800" y="0"/>
                  </a:lnTo>
                  <a:lnTo>
                    <a:pt x="10972800" y="1133856"/>
                  </a:lnTo>
                  <a:lnTo>
                    <a:pt x="0" y="11338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38564" r="0" b="-138564"/>
              </a:stretch>
            </a:blipFill>
          </p:spPr>
        </p:sp>
        <p:sp>
          <p:nvSpPr>
            <p:cNvPr name="TextBox 39" id="39"/>
            <p:cNvSpPr txBox="true"/>
            <p:nvPr/>
          </p:nvSpPr>
          <p:spPr>
            <a:xfrm>
              <a:off x="0" y="-19050"/>
              <a:ext cx="10972800" cy="115290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89"/>
                </a:lnSpc>
              </a:pPr>
              <a:r>
                <a:rPr lang="en-US" sz="1575">
                  <a:solidFill>
                    <a:srgbClr val="0D4A4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✓  8–12 calculation MCQs per paper — higher than Biology</a:t>
              </a:r>
            </a:p>
          </p:txBody>
        </p:sp>
      </p:grpSp>
      <p:sp>
        <p:nvSpPr>
          <p:cNvPr name="Freeform 40" id="40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2888" r="0" b="-12888"/>
            </a:stretch>
          </a:blipFill>
        </p:spPr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42280" cy="987552"/>
            <a:chOff x="0" y="0"/>
            <a:chExt cx="24323040" cy="13167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23039" cy="1316736"/>
            </a:xfrm>
            <a:custGeom>
              <a:avLst/>
              <a:gdLst/>
              <a:ahLst/>
              <a:cxnLst/>
              <a:rect r="r" b="b" t="t" l="l"/>
              <a:pathLst>
                <a:path h="1316736" w="24323039">
                  <a:moveTo>
                    <a:pt x="0" y="0"/>
                  </a:moveTo>
                  <a:lnTo>
                    <a:pt x="24323039" y="0"/>
                  </a:lnTo>
                  <a:lnTo>
                    <a:pt x="24323039" y="1316736"/>
                  </a:lnTo>
                  <a:lnTo>
                    <a:pt x="0" y="1316736"/>
                  </a:lnTo>
                  <a:close/>
                </a:path>
              </a:pathLst>
            </a:custGeom>
            <a:solidFill>
              <a:srgbClr val="0D4A4E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411480" y="0"/>
            <a:ext cx="13716000" cy="987552"/>
            <a:chOff x="0" y="0"/>
            <a:chExt cx="18288000" cy="131673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288000" cy="1316736"/>
            </a:xfrm>
            <a:custGeom>
              <a:avLst/>
              <a:gdLst/>
              <a:ahLst/>
              <a:cxnLst/>
              <a:rect r="r" b="b" t="t" l="l"/>
              <a:pathLst>
                <a:path h="1316736" w="18288000">
                  <a:moveTo>
                    <a:pt x="0" y="0"/>
                  </a:moveTo>
                  <a:lnTo>
                    <a:pt x="18288000" y="0"/>
                  </a:lnTo>
                  <a:lnTo>
                    <a:pt x="18288000" y="1316736"/>
                  </a:lnTo>
                  <a:lnTo>
                    <a:pt x="0" y="131673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20625" r="0" b="-220625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18288000" cy="137388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240"/>
                </a:lnSpc>
              </a:pPr>
              <a:r>
                <a:rPr lang="en-US" sz="27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Predicted Topics for Next Session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333375" y="1293495"/>
            <a:ext cx="17575530" cy="1088898"/>
            <a:chOff x="0" y="0"/>
            <a:chExt cx="23434040" cy="145186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3434039" cy="1451864"/>
            </a:xfrm>
            <a:custGeom>
              <a:avLst/>
              <a:gdLst/>
              <a:ahLst/>
              <a:cxnLst/>
              <a:rect r="r" b="b" t="t" l="l"/>
              <a:pathLst>
                <a:path h="1451864" w="23434039">
                  <a:moveTo>
                    <a:pt x="0" y="148844"/>
                  </a:moveTo>
                  <a:cubicBezTo>
                    <a:pt x="0" y="66675"/>
                    <a:pt x="66675" y="0"/>
                    <a:pt x="148844" y="0"/>
                  </a:cubicBezTo>
                  <a:lnTo>
                    <a:pt x="23285196" y="0"/>
                  </a:lnTo>
                  <a:cubicBezTo>
                    <a:pt x="23367492" y="0"/>
                    <a:pt x="23434039" y="66675"/>
                    <a:pt x="23434039" y="148844"/>
                  </a:cubicBezTo>
                  <a:lnTo>
                    <a:pt x="23434039" y="1303020"/>
                  </a:lnTo>
                  <a:cubicBezTo>
                    <a:pt x="23434039" y="1385316"/>
                    <a:pt x="23367364" y="1451864"/>
                    <a:pt x="23285196" y="1451864"/>
                  </a:cubicBezTo>
                  <a:lnTo>
                    <a:pt x="148844" y="1451864"/>
                  </a:lnTo>
                  <a:cubicBezTo>
                    <a:pt x="66675" y="1451864"/>
                    <a:pt x="0" y="1385189"/>
                    <a:pt x="0" y="130302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CBD5E1"/>
              </a:solidFill>
              <a:prstDash val="solid"/>
              <a:miter/>
            </a:ln>
          </p:spPr>
        </p:sp>
      </p:grpSp>
      <p:grpSp>
        <p:nvGrpSpPr>
          <p:cNvPr name="Group 9" id="9"/>
          <p:cNvGrpSpPr/>
          <p:nvPr/>
        </p:nvGrpSpPr>
        <p:grpSpPr>
          <a:xfrm rot="0">
            <a:off x="342900" y="1303020"/>
            <a:ext cx="754380" cy="1069848"/>
            <a:chOff x="0" y="0"/>
            <a:chExt cx="1005840" cy="142646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005840" cy="1426464"/>
            </a:xfrm>
            <a:custGeom>
              <a:avLst/>
              <a:gdLst/>
              <a:ahLst/>
              <a:cxnLst/>
              <a:rect r="r" b="b" t="t" l="l"/>
              <a:pathLst>
                <a:path h="1426464" w="1005840">
                  <a:moveTo>
                    <a:pt x="0" y="146304"/>
                  </a:moveTo>
                  <a:cubicBezTo>
                    <a:pt x="0" y="65532"/>
                    <a:pt x="65532" y="0"/>
                    <a:pt x="146304" y="0"/>
                  </a:cubicBezTo>
                  <a:lnTo>
                    <a:pt x="859536" y="0"/>
                  </a:lnTo>
                  <a:cubicBezTo>
                    <a:pt x="940308" y="0"/>
                    <a:pt x="1005840" y="65532"/>
                    <a:pt x="1005840" y="146304"/>
                  </a:cubicBezTo>
                  <a:lnTo>
                    <a:pt x="1005840" y="1280160"/>
                  </a:lnTo>
                  <a:cubicBezTo>
                    <a:pt x="1005840" y="1360932"/>
                    <a:pt x="940308" y="1426464"/>
                    <a:pt x="859536" y="1426464"/>
                  </a:cubicBezTo>
                  <a:lnTo>
                    <a:pt x="146304" y="1426464"/>
                  </a:lnTo>
                  <a:cubicBezTo>
                    <a:pt x="65532" y="1426464"/>
                    <a:pt x="0" y="1360932"/>
                    <a:pt x="0" y="1280160"/>
                  </a:cubicBezTo>
                  <a:close/>
                </a:path>
              </a:pathLst>
            </a:custGeom>
            <a:solidFill>
              <a:srgbClr val="FF3333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342900" y="1303020"/>
            <a:ext cx="754380" cy="1069848"/>
            <a:chOff x="0" y="0"/>
            <a:chExt cx="1005840" cy="142646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05840" cy="1426464"/>
            </a:xfrm>
            <a:custGeom>
              <a:avLst/>
              <a:gdLst/>
              <a:ahLst/>
              <a:cxnLst/>
              <a:rect r="r" b="b" t="t" l="l"/>
              <a:pathLst>
                <a:path h="1426464" w="1005840">
                  <a:moveTo>
                    <a:pt x="0" y="0"/>
                  </a:moveTo>
                  <a:lnTo>
                    <a:pt x="1005840" y="0"/>
                  </a:lnTo>
                  <a:lnTo>
                    <a:pt x="1005840" y="1426464"/>
                  </a:lnTo>
                  <a:lnTo>
                    <a:pt x="0" y="142646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131957" t="0" r="-131957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57150"/>
              <a:ext cx="1005840" cy="148361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3240"/>
                </a:lnSpc>
              </a:pPr>
              <a:r>
                <a:rPr lang="en-US" sz="27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1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207008" y="1604772"/>
            <a:ext cx="1851660" cy="438912"/>
            <a:chOff x="0" y="0"/>
            <a:chExt cx="2468880" cy="585216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468880" cy="585216"/>
            </a:xfrm>
            <a:custGeom>
              <a:avLst/>
              <a:gdLst/>
              <a:ahLst/>
              <a:cxnLst/>
              <a:rect r="r" b="b" t="t" l="l"/>
              <a:pathLst>
                <a:path h="585216" w="2468880">
                  <a:moveTo>
                    <a:pt x="0" y="109728"/>
                  </a:moveTo>
                  <a:cubicBezTo>
                    <a:pt x="0" y="49149"/>
                    <a:pt x="49149" y="0"/>
                    <a:pt x="109728" y="0"/>
                  </a:cubicBezTo>
                  <a:lnTo>
                    <a:pt x="2359152" y="0"/>
                  </a:lnTo>
                  <a:cubicBezTo>
                    <a:pt x="2419731" y="0"/>
                    <a:pt x="2468880" y="49149"/>
                    <a:pt x="2468880" y="109728"/>
                  </a:cubicBezTo>
                  <a:lnTo>
                    <a:pt x="2468880" y="475488"/>
                  </a:lnTo>
                  <a:cubicBezTo>
                    <a:pt x="2468880" y="536067"/>
                    <a:pt x="2419731" y="585216"/>
                    <a:pt x="2359152" y="585216"/>
                  </a:cubicBezTo>
                  <a:lnTo>
                    <a:pt x="109728" y="585216"/>
                  </a:lnTo>
                  <a:cubicBezTo>
                    <a:pt x="49149" y="585216"/>
                    <a:pt x="0" y="536067"/>
                    <a:pt x="0" y="475488"/>
                  </a:cubicBezTo>
                  <a:close/>
                </a:path>
              </a:pathLst>
            </a:custGeom>
            <a:solidFill>
              <a:srgbClr val="FF3333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207008" y="1604772"/>
            <a:ext cx="1851660" cy="438912"/>
            <a:chOff x="0" y="0"/>
            <a:chExt cx="2468880" cy="585216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468880" cy="585216"/>
            </a:xfrm>
            <a:custGeom>
              <a:avLst/>
              <a:gdLst/>
              <a:ahLst/>
              <a:cxnLst/>
              <a:rect r="r" b="b" t="t" l="l"/>
              <a:pathLst>
                <a:path h="585216" w="2468880">
                  <a:moveTo>
                    <a:pt x="0" y="0"/>
                  </a:moveTo>
                  <a:lnTo>
                    <a:pt x="2468880" y="0"/>
                  </a:lnTo>
                  <a:lnTo>
                    <a:pt x="2468880" y="585216"/>
                  </a:lnTo>
                  <a:lnTo>
                    <a:pt x="0" y="5852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2202" r="0" b="-32202"/>
              </a:stretch>
            </a:blip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19050"/>
              <a:ext cx="2468880" cy="60426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439"/>
                </a:lnSpc>
              </a:pPr>
              <a:r>
                <a:rPr lang="en-US" sz="12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VERY HIGH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3223260" y="1385316"/>
            <a:ext cx="14401800" cy="384048"/>
            <a:chOff x="0" y="0"/>
            <a:chExt cx="19202400" cy="512064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9202400" cy="512064"/>
            </a:xfrm>
            <a:custGeom>
              <a:avLst/>
              <a:gdLst/>
              <a:ahLst/>
              <a:cxnLst/>
              <a:rect r="r" b="b" t="t" l="l"/>
              <a:pathLst>
                <a:path h="512064" w="19202400">
                  <a:moveTo>
                    <a:pt x="0" y="0"/>
                  </a:moveTo>
                  <a:lnTo>
                    <a:pt x="19202400" y="0"/>
                  </a:lnTo>
                  <a:lnTo>
                    <a:pt x="19202400" y="512064"/>
                  </a:lnTo>
                  <a:lnTo>
                    <a:pt x="0" y="51206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680688" r="0" b="-680688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28575"/>
              <a:ext cx="19202400" cy="54063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80"/>
                </a:lnSpc>
              </a:pPr>
              <a:r>
                <a:rPr lang="en-US" sz="1650" b="true">
                  <a:solidFill>
                    <a:srgbClr val="0D4A4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Moles + Limiting Reagent Calculation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3223260" y="1796796"/>
            <a:ext cx="14401800" cy="493776"/>
            <a:chOff x="0" y="0"/>
            <a:chExt cx="19202400" cy="65836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9202400" cy="658368"/>
            </a:xfrm>
            <a:custGeom>
              <a:avLst/>
              <a:gdLst/>
              <a:ahLst/>
              <a:cxnLst/>
              <a:rect r="r" b="b" t="t" l="l"/>
              <a:pathLst>
                <a:path h="658368" w="19202400">
                  <a:moveTo>
                    <a:pt x="0" y="0"/>
                  </a:moveTo>
                  <a:lnTo>
                    <a:pt x="19202400" y="0"/>
                  </a:lnTo>
                  <a:lnTo>
                    <a:pt x="19202400" y="658368"/>
                  </a:lnTo>
                  <a:lnTo>
                    <a:pt x="0" y="65836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518313" r="0" b="-518313"/>
              </a:stretch>
            </a:blip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19202400" cy="69646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709"/>
                </a:lnSpc>
              </a:pPr>
              <a:r>
                <a:rPr lang="en-US" sz="1425">
                  <a:solidFill>
                    <a:srgbClr val="444444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Multi-step stoichiometry integrating limiting reagent + percentage yield. More complex than recent 'simple' mole calculations.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333375" y="2459355"/>
            <a:ext cx="17575530" cy="1088898"/>
            <a:chOff x="0" y="0"/>
            <a:chExt cx="23434040" cy="1451864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23434039" cy="1451864"/>
            </a:xfrm>
            <a:custGeom>
              <a:avLst/>
              <a:gdLst/>
              <a:ahLst/>
              <a:cxnLst/>
              <a:rect r="r" b="b" t="t" l="l"/>
              <a:pathLst>
                <a:path h="1451864" w="23434039">
                  <a:moveTo>
                    <a:pt x="0" y="148844"/>
                  </a:moveTo>
                  <a:cubicBezTo>
                    <a:pt x="0" y="66675"/>
                    <a:pt x="66675" y="0"/>
                    <a:pt x="148844" y="0"/>
                  </a:cubicBezTo>
                  <a:lnTo>
                    <a:pt x="23285196" y="0"/>
                  </a:lnTo>
                  <a:cubicBezTo>
                    <a:pt x="23367492" y="0"/>
                    <a:pt x="23434039" y="66675"/>
                    <a:pt x="23434039" y="148844"/>
                  </a:cubicBezTo>
                  <a:lnTo>
                    <a:pt x="23434039" y="1303020"/>
                  </a:lnTo>
                  <a:cubicBezTo>
                    <a:pt x="23434039" y="1385316"/>
                    <a:pt x="23367364" y="1451864"/>
                    <a:pt x="23285196" y="1451864"/>
                  </a:cubicBezTo>
                  <a:lnTo>
                    <a:pt x="148844" y="1451864"/>
                  </a:lnTo>
                  <a:cubicBezTo>
                    <a:pt x="66675" y="1451864"/>
                    <a:pt x="0" y="1385189"/>
                    <a:pt x="0" y="130302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CBD5E1"/>
              </a:solidFill>
              <a:prstDash val="solid"/>
              <a:miter/>
            </a:ln>
          </p:spPr>
        </p:sp>
      </p:grpSp>
      <p:grpSp>
        <p:nvGrpSpPr>
          <p:cNvPr name="Group 27" id="27"/>
          <p:cNvGrpSpPr/>
          <p:nvPr/>
        </p:nvGrpSpPr>
        <p:grpSpPr>
          <a:xfrm rot="0">
            <a:off x="342900" y="2468880"/>
            <a:ext cx="754380" cy="1069848"/>
            <a:chOff x="0" y="0"/>
            <a:chExt cx="1005840" cy="1426464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005840" cy="1426464"/>
            </a:xfrm>
            <a:custGeom>
              <a:avLst/>
              <a:gdLst/>
              <a:ahLst/>
              <a:cxnLst/>
              <a:rect r="r" b="b" t="t" l="l"/>
              <a:pathLst>
                <a:path h="1426464" w="1005840">
                  <a:moveTo>
                    <a:pt x="0" y="146304"/>
                  </a:moveTo>
                  <a:cubicBezTo>
                    <a:pt x="0" y="65532"/>
                    <a:pt x="65532" y="0"/>
                    <a:pt x="146304" y="0"/>
                  </a:cubicBezTo>
                  <a:lnTo>
                    <a:pt x="859536" y="0"/>
                  </a:lnTo>
                  <a:cubicBezTo>
                    <a:pt x="940308" y="0"/>
                    <a:pt x="1005840" y="65532"/>
                    <a:pt x="1005840" y="146304"/>
                  </a:cubicBezTo>
                  <a:lnTo>
                    <a:pt x="1005840" y="1280160"/>
                  </a:lnTo>
                  <a:cubicBezTo>
                    <a:pt x="1005840" y="1360932"/>
                    <a:pt x="940308" y="1426464"/>
                    <a:pt x="859536" y="1426464"/>
                  </a:cubicBezTo>
                  <a:lnTo>
                    <a:pt x="146304" y="1426464"/>
                  </a:lnTo>
                  <a:cubicBezTo>
                    <a:pt x="65532" y="1426464"/>
                    <a:pt x="0" y="1360932"/>
                    <a:pt x="0" y="1280160"/>
                  </a:cubicBezTo>
                  <a:close/>
                </a:path>
              </a:pathLst>
            </a:custGeom>
            <a:solidFill>
              <a:srgbClr val="FF6644"/>
            </a:solidFill>
          </p:spPr>
        </p:sp>
      </p:grpSp>
      <p:grpSp>
        <p:nvGrpSpPr>
          <p:cNvPr name="Group 29" id="29"/>
          <p:cNvGrpSpPr/>
          <p:nvPr/>
        </p:nvGrpSpPr>
        <p:grpSpPr>
          <a:xfrm rot="0">
            <a:off x="342900" y="2468880"/>
            <a:ext cx="754380" cy="1069848"/>
            <a:chOff x="0" y="0"/>
            <a:chExt cx="1005840" cy="1426464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005840" cy="1426464"/>
            </a:xfrm>
            <a:custGeom>
              <a:avLst/>
              <a:gdLst/>
              <a:ahLst/>
              <a:cxnLst/>
              <a:rect r="r" b="b" t="t" l="l"/>
              <a:pathLst>
                <a:path h="1426464" w="1005840">
                  <a:moveTo>
                    <a:pt x="0" y="0"/>
                  </a:moveTo>
                  <a:lnTo>
                    <a:pt x="1005840" y="0"/>
                  </a:lnTo>
                  <a:lnTo>
                    <a:pt x="1005840" y="1426464"/>
                  </a:lnTo>
                  <a:lnTo>
                    <a:pt x="0" y="142646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131957" t="0" r="-131957" b="0"/>
              </a:stretch>
            </a:blip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57150"/>
              <a:ext cx="1005840" cy="148361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3240"/>
                </a:lnSpc>
              </a:pPr>
              <a:r>
                <a:rPr lang="en-US" sz="27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2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1207008" y="2770632"/>
            <a:ext cx="1851660" cy="438912"/>
            <a:chOff x="0" y="0"/>
            <a:chExt cx="2468880" cy="585216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2468880" cy="585216"/>
            </a:xfrm>
            <a:custGeom>
              <a:avLst/>
              <a:gdLst/>
              <a:ahLst/>
              <a:cxnLst/>
              <a:rect r="r" b="b" t="t" l="l"/>
              <a:pathLst>
                <a:path h="585216" w="2468880">
                  <a:moveTo>
                    <a:pt x="0" y="109728"/>
                  </a:moveTo>
                  <a:cubicBezTo>
                    <a:pt x="0" y="49149"/>
                    <a:pt x="49149" y="0"/>
                    <a:pt x="109728" y="0"/>
                  </a:cubicBezTo>
                  <a:lnTo>
                    <a:pt x="2359152" y="0"/>
                  </a:lnTo>
                  <a:cubicBezTo>
                    <a:pt x="2419731" y="0"/>
                    <a:pt x="2468880" y="49149"/>
                    <a:pt x="2468880" y="109728"/>
                  </a:cubicBezTo>
                  <a:lnTo>
                    <a:pt x="2468880" y="475488"/>
                  </a:lnTo>
                  <a:cubicBezTo>
                    <a:pt x="2468880" y="536067"/>
                    <a:pt x="2419731" y="585216"/>
                    <a:pt x="2359152" y="585216"/>
                  </a:cubicBezTo>
                  <a:lnTo>
                    <a:pt x="109728" y="585216"/>
                  </a:lnTo>
                  <a:cubicBezTo>
                    <a:pt x="49149" y="585216"/>
                    <a:pt x="0" y="536067"/>
                    <a:pt x="0" y="475488"/>
                  </a:cubicBezTo>
                  <a:close/>
                </a:path>
              </a:pathLst>
            </a:custGeom>
            <a:solidFill>
              <a:srgbClr val="FF6644"/>
            </a:solidFill>
          </p:spPr>
        </p:sp>
      </p:grpSp>
      <p:grpSp>
        <p:nvGrpSpPr>
          <p:cNvPr name="Group 34" id="34"/>
          <p:cNvGrpSpPr/>
          <p:nvPr/>
        </p:nvGrpSpPr>
        <p:grpSpPr>
          <a:xfrm rot="0">
            <a:off x="1207008" y="2770632"/>
            <a:ext cx="1851660" cy="438912"/>
            <a:chOff x="0" y="0"/>
            <a:chExt cx="2468880" cy="585216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2468880" cy="585216"/>
            </a:xfrm>
            <a:custGeom>
              <a:avLst/>
              <a:gdLst/>
              <a:ahLst/>
              <a:cxnLst/>
              <a:rect r="r" b="b" t="t" l="l"/>
              <a:pathLst>
                <a:path h="585216" w="2468880">
                  <a:moveTo>
                    <a:pt x="0" y="0"/>
                  </a:moveTo>
                  <a:lnTo>
                    <a:pt x="2468880" y="0"/>
                  </a:lnTo>
                  <a:lnTo>
                    <a:pt x="2468880" y="585216"/>
                  </a:lnTo>
                  <a:lnTo>
                    <a:pt x="0" y="5852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2202" r="0" b="-32202"/>
              </a:stretch>
            </a:blip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19050"/>
              <a:ext cx="2468880" cy="60426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439"/>
                </a:lnSpc>
              </a:pPr>
              <a:r>
                <a:rPr lang="en-US" sz="12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HIGH</a:t>
              </a: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3223260" y="2551176"/>
            <a:ext cx="14401800" cy="384048"/>
            <a:chOff x="0" y="0"/>
            <a:chExt cx="19202400" cy="512064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19202400" cy="512064"/>
            </a:xfrm>
            <a:custGeom>
              <a:avLst/>
              <a:gdLst/>
              <a:ahLst/>
              <a:cxnLst/>
              <a:rect r="r" b="b" t="t" l="l"/>
              <a:pathLst>
                <a:path h="512064" w="19202400">
                  <a:moveTo>
                    <a:pt x="0" y="0"/>
                  </a:moveTo>
                  <a:lnTo>
                    <a:pt x="19202400" y="0"/>
                  </a:lnTo>
                  <a:lnTo>
                    <a:pt x="19202400" y="512064"/>
                  </a:lnTo>
                  <a:lnTo>
                    <a:pt x="0" y="51206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680688" r="0" b="-680688"/>
              </a:stretch>
            </a:blipFill>
          </p:spPr>
        </p:sp>
        <p:sp>
          <p:nvSpPr>
            <p:cNvPr name="TextBox 39" id="39"/>
            <p:cNvSpPr txBox="true"/>
            <p:nvPr/>
          </p:nvSpPr>
          <p:spPr>
            <a:xfrm>
              <a:off x="0" y="-28575"/>
              <a:ext cx="19202400" cy="54063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80"/>
                </a:lnSpc>
              </a:pPr>
              <a:r>
                <a:rPr lang="en-US" sz="1650" b="true">
                  <a:solidFill>
                    <a:srgbClr val="0D4A4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Electronic Configuration of Transition Metal Ion</a:t>
              </a: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3223260" y="2962656"/>
            <a:ext cx="14401800" cy="493776"/>
            <a:chOff x="0" y="0"/>
            <a:chExt cx="19202400" cy="658368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19202400" cy="658368"/>
            </a:xfrm>
            <a:custGeom>
              <a:avLst/>
              <a:gdLst/>
              <a:ahLst/>
              <a:cxnLst/>
              <a:rect r="r" b="b" t="t" l="l"/>
              <a:pathLst>
                <a:path h="658368" w="19202400">
                  <a:moveTo>
                    <a:pt x="0" y="0"/>
                  </a:moveTo>
                  <a:lnTo>
                    <a:pt x="19202400" y="0"/>
                  </a:lnTo>
                  <a:lnTo>
                    <a:pt x="19202400" y="658368"/>
                  </a:lnTo>
                  <a:lnTo>
                    <a:pt x="0" y="65836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518313" r="0" b="-518313"/>
              </a:stretch>
            </a:blipFill>
          </p:spPr>
        </p:sp>
        <p:sp>
          <p:nvSpPr>
            <p:cNvPr name="TextBox 42" id="42"/>
            <p:cNvSpPr txBox="true"/>
            <p:nvPr/>
          </p:nvSpPr>
          <p:spPr>
            <a:xfrm>
              <a:off x="0" y="-38100"/>
              <a:ext cx="19202400" cy="69646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709"/>
                </a:lnSpc>
              </a:pPr>
              <a:r>
                <a:rPr lang="en-US" sz="1425">
                  <a:solidFill>
                    <a:srgbClr val="444444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Removing electrons from 4s BEFORE 3d. e.g. Fe³⁺ = [Ar]3d⁵. Distractor: [Ar]3d³4s².</a:t>
              </a:r>
            </a:p>
          </p:txBody>
        </p:sp>
      </p:grpSp>
      <p:grpSp>
        <p:nvGrpSpPr>
          <p:cNvPr name="Group 43" id="43"/>
          <p:cNvGrpSpPr/>
          <p:nvPr/>
        </p:nvGrpSpPr>
        <p:grpSpPr>
          <a:xfrm rot="0">
            <a:off x="333375" y="3625215"/>
            <a:ext cx="17575530" cy="1088898"/>
            <a:chOff x="0" y="0"/>
            <a:chExt cx="23434040" cy="1451864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23434039" cy="1451864"/>
            </a:xfrm>
            <a:custGeom>
              <a:avLst/>
              <a:gdLst/>
              <a:ahLst/>
              <a:cxnLst/>
              <a:rect r="r" b="b" t="t" l="l"/>
              <a:pathLst>
                <a:path h="1451864" w="23434039">
                  <a:moveTo>
                    <a:pt x="0" y="148844"/>
                  </a:moveTo>
                  <a:cubicBezTo>
                    <a:pt x="0" y="66675"/>
                    <a:pt x="66675" y="0"/>
                    <a:pt x="148844" y="0"/>
                  </a:cubicBezTo>
                  <a:lnTo>
                    <a:pt x="23285196" y="0"/>
                  </a:lnTo>
                  <a:cubicBezTo>
                    <a:pt x="23367492" y="0"/>
                    <a:pt x="23434039" y="66675"/>
                    <a:pt x="23434039" y="148844"/>
                  </a:cubicBezTo>
                  <a:lnTo>
                    <a:pt x="23434039" y="1303020"/>
                  </a:lnTo>
                  <a:cubicBezTo>
                    <a:pt x="23434039" y="1385316"/>
                    <a:pt x="23367364" y="1451864"/>
                    <a:pt x="23285196" y="1451864"/>
                  </a:cubicBezTo>
                  <a:lnTo>
                    <a:pt x="148844" y="1451864"/>
                  </a:lnTo>
                  <a:cubicBezTo>
                    <a:pt x="66675" y="1451864"/>
                    <a:pt x="0" y="1385189"/>
                    <a:pt x="0" y="130302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CBD5E1"/>
              </a:solidFill>
              <a:prstDash val="solid"/>
              <a:miter/>
            </a:ln>
          </p:spPr>
        </p:sp>
      </p:grpSp>
      <p:grpSp>
        <p:nvGrpSpPr>
          <p:cNvPr name="Group 45" id="45"/>
          <p:cNvGrpSpPr/>
          <p:nvPr/>
        </p:nvGrpSpPr>
        <p:grpSpPr>
          <a:xfrm rot="0">
            <a:off x="342900" y="3634740"/>
            <a:ext cx="754380" cy="1069848"/>
            <a:chOff x="0" y="0"/>
            <a:chExt cx="1005840" cy="1426464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1005840" cy="1426464"/>
            </a:xfrm>
            <a:custGeom>
              <a:avLst/>
              <a:gdLst/>
              <a:ahLst/>
              <a:cxnLst/>
              <a:rect r="r" b="b" t="t" l="l"/>
              <a:pathLst>
                <a:path h="1426464" w="1005840">
                  <a:moveTo>
                    <a:pt x="0" y="146304"/>
                  </a:moveTo>
                  <a:cubicBezTo>
                    <a:pt x="0" y="65532"/>
                    <a:pt x="65532" y="0"/>
                    <a:pt x="146304" y="0"/>
                  </a:cubicBezTo>
                  <a:lnTo>
                    <a:pt x="859536" y="0"/>
                  </a:lnTo>
                  <a:cubicBezTo>
                    <a:pt x="940308" y="0"/>
                    <a:pt x="1005840" y="65532"/>
                    <a:pt x="1005840" y="146304"/>
                  </a:cubicBezTo>
                  <a:lnTo>
                    <a:pt x="1005840" y="1280160"/>
                  </a:lnTo>
                  <a:cubicBezTo>
                    <a:pt x="1005840" y="1360932"/>
                    <a:pt x="940308" y="1426464"/>
                    <a:pt x="859536" y="1426464"/>
                  </a:cubicBezTo>
                  <a:lnTo>
                    <a:pt x="146304" y="1426464"/>
                  </a:lnTo>
                  <a:cubicBezTo>
                    <a:pt x="65532" y="1426464"/>
                    <a:pt x="0" y="1360932"/>
                    <a:pt x="0" y="1280160"/>
                  </a:cubicBezTo>
                  <a:close/>
                </a:path>
              </a:pathLst>
            </a:custGeom>
            <a:solidFill>
              <a:srgbClr val="FF8844"/>
            </a:solidFill>
          </p:spPr>
        </p:sp>
      </p:grpSp>
      <p:grpSp>
        <p:nvGrpSpPr>
          <p:cNvPr name="Group 47" id="47"/>
          <p:cNvGrpSpPr/>
          <p:nvPr/>
        </p:nvGrpSpPr>
        <p:grpSpPr>
          <a:xfrm rot="0">
            <a:off x="342900" y="3634740"/>
            <a:ext cx="754380" cy="1069848"/>
            <a:chOff x="0" y="0"/>
            <a:chExt cx="1005840" cy="1426464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1005840" cy="1426464"/>
            </a:xfrm>
            <a:custGeom>
              <a:avLst/>
              <a:gdLst/>
              <a:ahLst/>
              <a:cxnLst/>
              <a:rect r="r" b="b" t="t" l="l"/>
              <a:pathLst>
                <a:path h="1426464" w="1005840">
                  <a:moveTo>
                    <a:pt x="0" y="0"/>
                  </a:moveTo>
                  <a:lnTo>
                    <a:pt x="1005840" y="0"/>
                  </a:lnTo>
                  <a:lnTo>
                    <a:pt x="1005840" y="1426464"/>
                  </a:lnTo>
                  <a:lnTo>
                    <a:pt x="0" y="142646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131957" t="0" r="-131957" b="0"/>
              </a:stretch>
            </a:blipFill>
          </p:spPr>
        </p:sp>
        <p:sp>
          <p:nvSpPr>
            <p:cNvPr name="TextBox 49" id="49"/>
            <p:cNvSpPr txBox="true"/>
            <p:nvPr/>
          </p:nvSpPr>
          <p:spPr>
            <a:xfrm>
              <a:off x="0" y="-57150"/>
              <a:ext cx="1005840" cy="148361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3240"/>
                </a:lnSpc>
              </a:pPr>
              <a:r>
                <a:rPr lang="en-US" sz="27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3</a:t>
              </a:r>
            </a:p>
          </p:txBody>
        </p:sp>
      </p:grpSp>
      <p:grpSp>
        <p:nvGrpSpPr>
          <p:cNvPr name="Group 50" id="50"/>
          <p:cNvGrpSpPr/>
          <p:nvPr/>
        </p:nvGrpSpPr>
        <p:grpSpPr>
          <a:xfrm rot="0">
            <a:off x="1207008" y="3936492"/>
            <a:ext cx="1851660" cy="438912"/>
            <a:chOff x="0" y="0"/>
            <a:chExt cx="2468880" cy="585216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0" y="0"/>
              <a:ext cx="2468880" cy="585216"/>
            </a:xfrm>
            <a:custGeom>
              <a:avLst/>
              <a:gdLst/>
              <a:ahLst/>
              <a:cxnLst/>
              <a:rect r="r" b="b" t="t" l="l"/>
              <a:pathLst>
                <a:path h="585216" w="2468880">
                  <a:moveTo>
                    <a:pt x="0" y="109728"/>
                  </a:moveTo>
                  <a:cubicBezTo>
                    <a:pt x="0" y="49149"/>
                    <a:pt x="49149" y="0"/>
                    <a:pt x="109728" y="0"/>
                  </a:cubicBezTo>
                  <a:lnTo>
                    <a:pt x="2359152" y="0"/>
                  </a:lnTo>
                  <a:cubicBezTo>
                    <a:pt x="2419731" y="0"/>
                    <a:pt x="2468880" y="49149"/>
                    <a:pt x="2468880" y="109728"/>
                  </a:cubicBezTo>
                  <a:lnTo>
                    <a:pt x="2468880" y="475488"/>
                  </a:lnTo>
                  <a:cubicBezTo>
                    <a:pt x="2468880" y="536067"/>
                    <a:pt x="2419731" y="585216"/>
                    <a:pt x="2359152" y="585216"/>
                  </a:cubicBezTo>
                  <a:lnTo>
                    <a:pt x="109728" y="585216"/>
                  </a:lnTo>
                  <a:cubicBezTo>
                    <a:pt x="49149" y="585216"/>
                    <a:pt x="0" y="536067"/>
                    <a:pt x="0" y="475488"/>
                  </a:cubicBezTo>
                  <a:close/>
                </a:path>
              </a:pathLst>
            </a:custGeom>
            <a:solidFill>
              <a:srgbClr val="FF8844"/>
            </a:solidFill>
          </p:spPr>
        </p:sp>
      </p:grpSp>
      <p:grpSp>
        <p:nvGrpSpPr>
          <p:cNvPr name="Group 52" id="52"/>
          <p:cNvGrpSpPr/>
          <p:nvPr/>
        </p:nvGrpSpPr>
        <p:grpSpPr>
          <a:xfrm rot="0">
            <a:off x="1207008" y="3936492"/>
            <a:ext cx="1851660" cy="438912"/>
            <a:chOff x="0" y="0"/>
            <a:chExt cx="2468880" cy="585216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2468880" cy="585216"/>
            </a:xfrm>
            <a:custGeom>
              <a:avLst/>
              <a:gdLst/>
              <a:ahLst/>
              <a:cxnLst/>
              <a:rect r="r" b="b" t="t" l="l"/>
              <a:pathLst>
                <a:path h="585216" w="2468880">
                  <a:moveTo>
                    <a:pt x="0" y="0"/>
                  </a:moveTo>
                  <a:lnTo>
                    <a:pt x="2468880" y="0"/>
                  </a:lnTo>
                  <a:lnTo>
                    <a:pt x="2468880" y="585216"/>
                  </a:lnTo>
                  <a:lnTo>
                    <a:pt x="0" y="5852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2202" r="0" b="-32202"/>
              </a:stretch>
            </a:blipFill>
          </p:spPr>
        </p:sp>
        <p:sp>
          <p:nvSpPr>
            <p:cNvPr name="TextBox 54" id="54"/>
            <p:cNvSpPr txBox="true"/>
            <p:nvPr/>
          </p:nvSpPr>
          <p:spPr>
            <a:xfrm>
              <a:off x="0" y="-19050"/>
              <a:ext cx="2468880" cy="60426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439"/>
                </a:lnSpc>
              </a:pPr>
              <a:r>
                <a:rPr lang="en-US" sz="12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HIGH</a:t>
              </a:r>
            </a:p>
          </p:txBody>
        </p:sp>
      </p:grpSp>
      <p:grpSp>
        <p:nvGrpSpPr>
          <p:cNvPr name="Group 55" id="55"/>
          <p:cNvGrpSpPr/>
          <p:nvPr/>
        </p:nvGrpSpPr>
        <p:grpSpPr>
          <a:xfrm rot="0">
            <a:off x="3223260" y="3717036"/>
            <a:ext cx="14401800" cy="384048"/>
            <a:chOff x="0" y="0"/>
            <a:chExt cx="19202400" cy="512064"/>
          </a:xfrm>
        </p:grpSpPr>
        <p:sp>
          <p:nvSpPr>
            <p:cNvPr name="Freeform 56" id="56"/>
            <p:cNvSpPr/>
            <p:nvPr/>
          </p:nvSpPr>
          <p:spPr>
            <a:xfrm flipH="false" flipV="false" rot="0">
              <a:off x="0" y="0"/>
              <a:ext cx="19202400" cy="512064"/>
            </a:xfrm>
            <a:custGeom>
              <a:avLst/>
              <a:gdLst/>
              <a:ahLst/>
              <a:cxnLst/>
              <a:rect r="r" b="b" t="t" l="l"/>
              <a:pathLst>
                <a:path h="512064" w="19202400">
                  <a:moveTo>
                    <a:pt x="0" y="0"/>
                  </a:moveTo>
                  <a:lnTo>
                    <a:pt x="19202400" y="0"/>
                  </a:lnTo>
                  <a:lnTo>
                    <a:pt x="19202400" y="512064"/>
                  </a:lnTo>
                  <a:lnTo>
                    <a:pt x="0" y="51206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680688" r="0" b="-680688"/>
              </a:stretch>
            </a:blipFill>
          </p:spPr>
        </p:sp>
        <p:sp>
          <p:nvSpPr>
            <p:cNvPr name="TextBox 57" id="57"/>
            <p:cNvSpPr txBox="true"/>
            <p:nvPr/>
          </p:nvSpPr>
          <p:spPr>
            <a:xfrm>
              <a:off x="0" y="-28575"/>
              <a:ext cx="19202400" cy="54063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80"/>
                </a:lnSpc>
              </a:pPr>
              <a:r>
                <a:rPr lang="en-US" sz="1650" b="true">
                  <a:solidFill>
                    <a:srgbClr val="0D4A4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Nucleophilic Addition Mechanism</a:t>
              </a:r>
            </a:p>
          </p:txBody>
        </p:sp>
      </p:grpSp>
      <p:grpSp>
        <p:nvGrpSpPr>
          <p:cNvPr name="Group 58" id="58"/>
          <p:cNvGrpSpPr/>
          <p:nvPr/>
        </p:nvGrpSpPr>
        <p:grpSpPr>
          <a:xfrm rot="0">
            <a:off x="3223260" y="4128516"/>
            <a:ext cx="14401800" cy="493776"/>
            <a:chOff x="0" y="0"/>
            <a:chExt cx="19202400" cy="658368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0" y="0"/>
              <a:ext cx="19202400" cy="658368"/>
            </a:xfrm>
            <a:custGeom>
              <a:avLst/>
              <a:gdLst/>
              <a:ahLst/>
              <a:cxnLst/>
              <a:rect r="r" b="b" t="t" l="l"/>
              <a:pathLst>
                <a:path h="658368" w="19202400">
                  <a:moveTo>
                    <a:pt x="0" y="0"/>
                  </a:moveTo>
                  <a:lnTo>
                    <a:pt x="19202400" y="0"/>
                  </a:lnTo>
                  <a:lnTo>
                    <a:pt x="19202400" y="658368"/>
                  </a:lnTo>
                  <a:lnTo>
                    <a:pt x="0" y="65836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518313" r="0" b="-518313"/>
              </a:stretch>
            </a:blipFill>
          </p:spPr>
        </p:sp>
        <p:sp>
          <p:nvSpPr>
            <p:cNvPr name="TextBox 60" id="60"/>
            <p:cNvSpPr txBox="true"/>
            <p:nvPr/>
          </p:nvSpPr>
          <p:spPr>
            <a:xfrm>
              <a:off x="0" y="-38100"/>
              <a:ext cx="19202400" cy="69646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709"/>
                </a:lnSpc>
              </a:pPr>
              <a:r>
                <a:rPr lang="en-US" sz="1425">
                  <a:solidFill>
                    <a:srgbClr val="444444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HCN + aldehyde/ketone. Students must ID nucleophile (CN⁻), site of attack (carbonyl C), product (hydroxynitrile).</a:t>
              </a:r>
            </a:p>
          </p:txBody>
        </p:sp>
      </p:grpSp>
      <p:grpSp>
        <p:nvGrpSpPr>
          <p:cNvPr name="Group 61" id="61"/>
          <p:cNvGrpSpPr/>
          <p:nvPr/>
        </p:nvGrpSpPr>
        <p:grpSpPr>
          <a:xfrm rot="0">
            <a:off x="333375" y="4791075"/>
            <a:ext cx="17575530" cy="1088898"/>
            <a:chOff x="0" y="0"/>
            <a:chExt cx="23434040" cy="1451864"/>
          </a:xfrm>
        </p:grpSpPr>
        <p:sp>
          <p:nvSpPr>
            <p:cNvPr name="Freeform 62" id="62"/>
            <p:cNvSpPr/>
            <p:nvPr/>
          </p:nvSpPr>
          <p:spPr>
            <a:xfrm flipH="false" flipV="false" rot="0">
              <a:off x="0" y="0"/>
              <a:ext cx="23434039" cy="1451864"/>
            </a:xfrm>
            <a:custGeom>
              <a:avLst/>
              <a:gdLst/>
              <a:ahLst/>
              <a:cxnLst/>
              <a:rect r="r" b="b" t="t" l="l"/>
              <a:pathLst>
                <a:path h="1451864" w="23434039">
                  <a:moveTo>
                    <a:pt x="0" y="148844"/>
                  </a:moveTo>
                  <a:cubicBezTo>
                    <a:pt x="0" y="66675"/>
                    <a:pt x="66675" y="0"/>
                    <a:pt x="148844" y="0"/>
                  </a:cubicBezTo>
                  <a:lnTo>
                    <a:pt x="23285196" y="0"/>
                  </a:lnTo>
                  <a:cubicBezTo>
                    <a:pt x="23367492" y="0"/>
                    <a:pt x="23434039" y="66675"/>
                    <a:pt x="23434039" y="148844"/>
                  </a:cubicBezTo>
                  <a:lnTo>
                    <a:pt x="23434039" y="1303020"/>
                  </a:lnTo>
                  <a:cubicBezTo>
                    <a:pt x="23434039" y="1385316"/>
                    <a:pt x="23367364" y="1451864"/>
                    <a:pt x="23285196" y="1451864"/>
                  </a:cubicBezTo>
                  <a:lnTo>
                    <a:pt x="148844" y="1451864"/>
                  </a:lnTo>
                  <a:cubicBezTo>
                    <a:pt x="66675" y="1451864"/>
                    <a:pt x="0" y="1385189"/>
                    <a:pt x="0" y="130302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CBD5E1"/>
              </a:solidFill>
              <a:prstDash val="solid"/>
              <a:miter/>
            </a:ln>
          </p:spPr>
        </p:sp>
      </p:grpSp>
      <p:grpSp>
        <p:nvGrpSpPr>
          <p:cNvPr name="Group 63" id="63"/>
          <p:cNvGrpSpPr/>
          <p:nvPr/>
        </p:nvGrpSpPr>
        <p:grpSpPr>
          <a:xfrm rot="0">
            <a:off x="342900" y="4800600"/>
            <a:ext cx="754380" cy="1069848"/>
            <a:chOff x="0" y="0"/>
            <a:chExt cx="1005840" cy="1426464"/>
          </a:xfrm>
        </p:grpSpPr>
        <p:sp>
          <p:nvSpPr>
            <p:cNvPr name="Freeform 64" id="64"/>
            <p:cNvSpPr/>
            <p:nvPr/>
          </p:nvSpPr>
          <p:spPr>
            <a:xfrm flipH="false" flipV="false" rot="0">
              <a:off x="0" y="0"/>
              <a:ext cx="1005840" cy="1426464"/>
            </a:xfrm>
            <a:custGeom>
              <a:avLst/>
              <a:gdLst/>
              <a:ahLst/>
              <a:cxnLst/>
              <a:rect r="r" b="b" t="t" l="l"/>
              <a:pathLst>
                <a:path h="1426464" w="1005840">
                  <a:moveTo>
                    <a:pt x="0" y="146304"/>
                  </a:moveTo>
                  <a:cubicBezTo>
                    <a:pt x="0" y="65532"/>
                    <a:pt x="65532" y="0"/>
                    <a:pt x="146304" y="0"/>
                  </a:cubicBezTo>
                  <a:lnTo>
                    <a:pt x="859536" y="0"/>
                  </a:lnTo>
                  <a:cubicBezTo>
                    <a:pt x="940308" y="0"/>
                    <a:pt x="1005840" y="65532"/>
                    <a:pt x="1005840" y="146304"/>
                  </a:cubicBezTo>
                  <a:lnTo>
                    <a:pt x="1005840" y="1280160"/>
                  </a:lnTo>
                  <a:cubicBezTo>
                    <a:pt x="1005840" y="1360932"/>
                    <a:pt x="940308" y="1426464"/>
                    <a:pt x="859536" y="1426464"/>
                  </a:cubicBezTo>
                  <a:lnTo>
                    <a:pt x="146304" y="1426464"/>
                  </a:lnTo>
                  <a:cubicBezTo>
                    <a:pt x="65532" y="1426464"/>
                    <a:pt x="0" y="1360932"/>
                    <a:pt x="0" y="1280160"/>
                  </a:cubicBezTo>
                  <a:close/>
                </a:path>
              </a:pathLst>
            </a:custGeom>
            <a:solidFill>
              <a:srgbClr val="FFB844"/>
            </a:solidFill>
          </p:spPr>
        </p:sp>
      </p:grpSp>
      <p:grpSp>
        <p:nvGrpSpPr>
          <p:cNvPr name="Group 65" id="65"/>
          <p:cNvGrpSpPr/>
          <p:nvPr/>
        </p:nvGrpSpPr>
        <p:grpSpPr>
          <a:xfrm rot="0">
            <a:off x="342900" y="4800600"/>
            <a:ext cx="754380" cy="1069848"/>
            <a:chOff x="0" y="0"/>
            <a:chExt cx="1005840" cy="1426464"/>
          </a:xfrm>
        </p:grpSpPr>
        <p:sp>
          <p:nvSpPr>
            <p:cNvPr name="Freeform 66" id="66"/>
            <p:cNvSpPr/>
            <p:nvPr/>
          </p:nvSpPr>
          <p:spPr>
            <a:xfrm flipH="false" flipV="false" rot="0">
              <a:off x="0" y="0"/>
              <a:ext cx="1005840" cy="1426464"/>
            </a:xfrm>
            <a:custGeom>
              <a:avLst/>
              <a:gdLst/>
              <a:ahLst/>
              <a:cxnLst/>
              <a:rect r="r" b="b" t="t" l="l"/>
              <a:pathLst>
                <a:path h="1426464" w="1005840">
                  <a:moveTo>
                    <a:pt x="0" y="0"/>
                  </a:moveTo>
                  <a:lnTo>
                    <a:pt x="1005840" y="0"/>
                  </a:lnTo>
                  <a:lnTo>
                    <a:pt x="1005840" y="1426464"/>
                  </a:lnTo>
                  <a:lnTo>
                    <a:pt x="0" y="142646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131957" t="0" r="-131957" b="0"/>
              </a:stretch>
            </a:blipFill>
          </p:spPr>
        </p:sp>
        <p:sp>
          <p:nvSpPr>
            <p:cNvPr name="TextBox 67" id="67"/>
            <p:cNvSpPr txBox="true"/>
            <p:nvPr/>
          </p:nvSpPr>
          <p:spPr>
            <a:xfrm>
              <a:off x="0" y="-57150"/>
              <a:ext cx="1005840" cy="148361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3240"/>
                </a:lnSpc>
              </a:pPr>
              <a:r>
                <a:rPr lang="en-US" sz="27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4</a:t>
              </a:r>
            </a:p>
          </p:txBody>
        </p:sp>
      </p:grpSp>
      <p:grpSp>
        <p:nvGrpSpPr>
          <p:cNvPr name="Group 68" id="68"/>
          <p:cNvGrpSpPr/>
          <p:nvPr/>
        </p:nvGrpSpPr>
        <p:grpSpPr>
          <a:xfrm rot="0">
            <a:off x="1207008" y="5102352"/>
            <a:ext cx="1851660" cy="438912"/>
            <a:chOff x="0" y="0"/>
            <a:chExt cx="2468880" cy="585216"/>
          </a:xfrm>
        </p:grpSpPr>
        <p:sp>
          <p:nvSpPr>
            <p:cNvPr name="Freeform 69" id="69"/>
            <p:cNvSpPr/>
            <p:nvPr/>
          </p:nvSpPr>
          <p:spPr>
            <a:xfrm flipH="false" flipV="false" rot="0">
              <a:off x="0" y="0"/>
              <a:ext cx="2468880" cy="585216"/>
            </a:xfrm>
            <a:custGeom>
              <a:avLst/>
              <a:gdLst/>
              <a:ahLst/>
              <a:cxnLst/>
              <a:rect r="r" b="b" t="t" l="l"/>
              <a:pathLst>
                <a:path h="585216" w="2468880">
                  <a:moveTo>
                    <a:pt x="0" y="109728"/>
                  </a:moveTo>
                  <a:cubicBezTo>
                    <a:pt x="0" y="49149"/>
                    <a:pt x="49149" y="0"/>
                    <a:pt x="109728" y="0"/>
                  </a:cubicBezTo>
                  <a:lnTo>
                    <a:pt x="2359152" y="0"/>
                  </a:lnTo>
                  <a:cubicBezTo>
                    <a:pt x="2419731" y="0"/>
                    <a:pt x="2468880" y="49149"/>
                    <a:pt x="2468880" y="109728"/>
                  </a:cubicBezTo>
                  <a:lnTo>
                    <a:pt x="2468880" y="475488"/>
                  </a:lnTo>
                  <a:cubicBezTo>
                    <a:pt x="2468880" y="536067"/>
                    <a:pt x="2419731" y="585216"/>
                    <a:pt x="2359152" y="585216"/>
                  </a:cubicBezTo>
                  <a:lnTo>
                    <a:pt x="109728" y="585216"/>
                  </a:lnTo>
                  <a:cubicBezTo>
                    <a:pt x="49149" y="585216"/>
                    <a:pt x="0" y="536067"/>
                    <a:pt x="0" y="475488"/>
                  </a:cubicBezTo>
                  <a:close/>
                </a:path>
              </a:pathLst>
            </a:custGeom>
            <a:solidFill>
              <a:srgbClr val="FFB844"/>
            </a:solidFill>
          </p:spPr>
        </p:sp>
      </p:grpSp>
      <p:grpSp>
        <p:nvGrpSpPr>
          <p:cNvPr name="Group 70" id="70"/>
          <p:cNvGrpSpPr/>
          <p:nvPr/>
        </p:nvGrpSpPr>
        <p:grpSpPr>
          <a:xfrm rot="0">
            <a:off x="1207008" y="5102352"/>
            <a:ext cx="1851660" cy="438912"/>
            <a:chOff x="0" y="0"/>
            <a:chExt cx="2468880" cy="585216"/>
          </a:xfrm>
        </p:grpSpPr>
        <p:sp>
          <p:nvSpPr>
            <p:cNvPr name="Freeform 71" id="71"/>
            <p:cNvSpPr/>
            <p:nvPr/>
          </p:nvSpPr>
          <p:spPr>
            <a:xfrm flipH="false" flipV="false" rot="0">
              <a:off x="0" y="0"/>
              <a:ext cx="2468880" cy="585216"/>
            </a:xfrm>
            <a:custGeom>
              <a:avLst/>
              <a:gdLst/>
              <a:ahLst/>
              <a:cxnLst/>
              <a:rect r="r" b="b" t="t" l="l"/>
              <a:pathLst>
                <a:path h="585216" w="2468880">
                  <a:moveTo>
                    <a:pt x="0" y="0"/>
                  </a:moveTo>
                  <a:lnTo>
                    <a:pt x="2468880" y="0"/>
                  </a:lnTo>
                  <a:lnTo>
                    <a:pt x="2468880" y="585216"/>
                  </a:lnTo>
                  <a:lnTo>
                    <a:pt x="0" y="5852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2202" r="0" b="-32202"/>
              </a:stretch>
            </a:blipFill>
          </p:spPr>
        </p:sp>
        <p:sp>
          <p:nvSpPr>
            <p:cNvPr name="TextBox 72" id="72"/>
            <p:cNvSpPr txBox="true"/>
            <p:nvPr/>
          </p:nvSpPr>
          <p:spPr>
            <a:xfrm>
              <a:off x="0" y="-19050"/>
              <a:ext cx="2468880" cy="60426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439"/>
                </a:lnSpc>
              </a:pPr>
              <a:r>
                <a:rPr lang="en-US" sz="12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HIGH</a:t>
              </a:r>
            </a:p>
          </p:txBody>
        </p:sp>
      </p:grpSp>
      <p:grpSp>
        <p:nvGrpSpPr>
          <p:cNvPr name="Group 73" id="73"/>
          <p:cNvGrpSpPr/>
          <p:nvPr/>
        </p:nvGrpSpPr>
        <p:grpSpPr>
          <a:xfrm rot="0">
            <a:off x="3223260" y="4882896"/>
            <a:ext cx="14401800" cy="384048"/>
            <a:chOff x="0" y="0"/>
            <a:chExt cx="19202400" cy="512064"/>
          </a:xfrm>
        </p:grpSpPr>
        <p:sp>
          <p:nvSpPr>
            <p:cNvPr name="Freeform 74" id="74"/>
            <p:cNvSpPr/>
            <p:nvPr/>
          </p:nvSpPr>
          <p:spPr>
            <a:xfrm flipH="false" flipV="false" rot="0">
              <a:off x="0" y="0"/>
              <a:ext cx="19202400" cy="512064"/>
            </a:xfrm>
            <a:custGeom>
              <a:avLst/>
              <a:gdLst/>
              <a:ahLst/>
              <a:cxnLst/>
              <a:rect r="r" b="b" t="t" l="l"/>
              <a:pathLst>
                <a:path h="512064" w="19202400">
                  <a:moveTo>
                    <a:pt x="0" y="0"/>
                  </a:moveTo>
                  <a:lnTo>
                    <a:pt x="19202400" y="0"/>
                  </a:lnTo>
                  <a:lnTo>
                    <a:pt x="19202400" y="512064"/>
                  </a:lnTo>
                  <a:lnTo>
                    <a:pt x="0" y="51206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680688" r="0" b="-680688"/>
              </a:stretch>
            </a:blipFill>
          </p:spPr>
        </p:sp>
        <p:sp>
          <p:nvSpPr>
            <p:cNvPr name="TextBox 75" id="75"/>
            <p:cNvSpPr txBox="true"/>
            <p:nvPr/>
          </p:nvSpPr>
          <p:spPr>
            <a:xfrm>
              <a:off x="0" y="-28575"/>
              <a:ext cx="19202400" cy="54063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80"/>
                </a:lnSpc>
              </a:pPr>
              <a:r>
                <a:rPr lang="en-US" sz="1650" b="true">
                  <a:solidFill>
                    <a:srgbClr val="0D4A4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pH / Ka Calculation for Weak Acid or Buffer</a:t>
              </a:r>
            </a:p>
          </p:txBody>
        </p:sp>
      </p:grpSp>
      <p:grpSp>
        <p:nvGrpSpPr>
          <p:cNvPr name="Group 76" id="76"/>
          <p:cNvGrpSpPr/>
          <p:nvPr/>
        </p:nvGrpSpPr>
        <p:grpSpPr>
          <a:xfrm rot="0">
            <a:off x="3223260" y="5294376"/>
            <a:ext cx="14401800" cy="493776"/>
            <a:chOff x="0" y="0"/>
            <a:chExt cx="19202400" cy="658368"/>
          </a:xfrm>
        </p:grpSpPr>
        <p:sp>
          <p:nvSpPr>
            <p:cNvPr name="Freeform 77" id="77"/>
            <p:cNvSpPr/>
            <p:nvPr/>
          </p:nvSpPr>
          <p:spPr>
            <a:xfrm flipH="false" flipV="false" rot="0">
              <a:off x="0" y="0"/>
              <a:ext cx="19202400" cy="658368"/>
            </a:xfrm>
            <a:custGeom>
              <a:avLst/>
              <a:gdLst/>
              <a:ahLst/>
              <a:cxnLst/>
              <a:rect r="r" b="b" t="t" l="l"/>
              <a:pathLst>
                <a:path h="658368" w="19202400">
                  <a:moveTo>
                    <a:pt x="0" y="0"/>
                  </a:moveTo>
                  <a:lnTo>
                    <a:pt x="19202400" y="0"/>
                  </a:lnTo>
                  <a:lnTo>
                    <a:pt x="19202400" y="658368"/>
                  </a:lnTo>
                  <a:lnTo>
                    <a:pt x="0" y="65836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518313" r="0" b="-518313"/>
              </a:stretch>
            </a:blipFill>
          </p:spPr>
        </p:sp>
        <p:sp>
          <p:nvSpPr>
            <p:cNvPr name="TextBox 78" id="78"/>
            <p:cNvSpPr txBox="true"/>
            <p:nvPr/>
          </p:nvSpPr>
          <p:spPr>
            <a:xfrm>
              <a:off x="0" y="-38100"/>
              <a:ext cx="19202400" cy="69646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709"/>
                </a:lnSpc>
              </a:pPr>
              <a:r>
                <a:rPr lang="en-US" sz="1425">
                  <a:solidFill>
                    <a:srgbClr val="444444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[H⁺] = √(Ka × [HA]) OR [H⁺] = Ka×[HA]/[A⁻]. Distractors: using [H⁺]=Ka directly; wrong concentration.</a:t>
              </a:r>
            </a:p>
          </p:txBody>
        </p:sp>
      </p:grpSp>
      <p:grpSp>
        <p:nvGrpSpPr>
          <p:cNvPr name="Group 79" id="79"/>
          <p:cNvGrpSpPr/>
          <p:nvPr/>
        </p:nvGrpSpPr>
        <p:grpSpPr>
          <a:xfrm rot="0">
            <a:off x="333375" y="5956935"/>
            <a:ext cx="17575530" cy="1088898"/>
            <a:chOff x="0" y="0"/>
            <a:chExt cx="23434040" cy="1451864"/>
          </a:xfrm>
        </p:grpSpPr>
        <p:sp>
          <p:nvSpPr>
            <p:cNvPr name="Freeform 80" id="80"/>
            <p:cNvSpPr/>
            <p:nvPr/>
          </p:nvSpPr>
          <p:spPr>
            <a:xfrm flipH="false" flipV="false" rot="0">
              <a:off x="0" y="0"/>
              <a:ext cx="23434039" cy="1451864"/>
            </a:xfrm>
            <a:custGeom>
              <a:avLst/>
              <a:gdLst/>
              <a:ahLst/>
              <a:cxnLst/>
              <a:rect r="r" b="b" t="t" l="l"/>
              <a:pathLst>
                <a:path h="1451864" w="23434039">
                  <a:moveTo>
                    <a:pt x="0" y="148844"/>
                  </a:moveTo>
                  <a:cubicBezTo>
                    <a:pt x="0" y="66675"/>
                    <a:pt x="66675" y="0"/>
                    <a:pt x="148844" y="0"/>
                  </a:cubicBezTo>
                  <a:lnTo>
                    <a:pt x="23285196" y="0"/>
                  </a:lnTo>
                  <a:cubicBezTo>
                    <a:pt x="23367492" y="0"/>
                    <a:pt x="23434039" y="66675"/>
                    <a:pt x="23434039" y="148844"/>
                  </a:cubicBezTo>
                  <a:lnTo>
                    <a:pt x="23434039" y="1303020"/>
                  </a:lnTo>
                  <a:cubicBezTo>
                    <a:pt x="23434039" y="1385316"/>
                    <a:pt x="23367364" y="1451864"/>
                    <a:pt x="23285196" y="1451864"/>
                  </a:cubicBezTo>
                  <a:lnTo>
                    <a:pt x="148844" y="1451864"/>
                  </a:lnTo>
                  <a:cubicBezTo>
                    <a:pt x="66675" y="1451864"/>
                    <a:pt x="0" y="1385189"/>
                    <a:pt x="0" y="130302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CBD5E1"/>
              </a:solidFill>
              <a:prstDash val="solid"/>
              <a:miter/>
            </a:ln>
          </p:spPr>
        </p:sp>
      </p:grpSp>
      <p:grpSp>
        <p:nvGrpSpPr>
          <p:cNvPr name="Group 81" id="81"/>
          <p:cNvGrpSpPr/>
          <p:nvPr/>
        </p:nvGrpSpPr>
        <p:grpSpPr>
          <a:xfrm rot="0">
            <a:off x="342900" y="5966460"/>
            <a:ext cx="754380" cy="1069848"/>
            <a:chOff x="0" y="0"/>
            <a:chExt cx="1005840" cy="1426464"/>
          </a:xfrm>
        </p:grpSpPr>
        <p:sp>
          <p:nvSpPr>
            <p:cNvPr name="Freeform 82" id="82"/>
            <p:cNvSpPr/>
            <p:nvPr/>
          </p:nvSpPr>
          <p:spPr>
            <a:xfrm flipH="false" flipV="false" rot="0">
              <a:off x="0" y="0"/>
              <a:ext cx="1005840" cy="1426464"/>
            </a:xfrm>
            <a:custGeom>
              <a:avLst/>
              <a:gdLst/>
              <a:ahLst/>
              <a:cxnLst/>
              <a:rect r="r" b="b" t="t" l="l"/>
              <a:pathLst>
                <a:path h="1426464" w="1005840">
                  <a:moveTo>
                    <a:pt x="0" y="146304"/>
                  </a:moveTo>
                  <a:cubicBezTo>
                    <a:pt x="0" y="65532"/>
                    <a:pt x="65532" y="0"/>
                    <a:pt x="146304" y="0"/>
                  </a:cubicBezTo>
                  <a:lnTo>
                    <a:pt x="859536" y="0"/>
                  </a:lnTo>
                  <a:cubicBezTo>
                    <a:pt x="940308" y="0"/>
                    <a:pt x="1005840" y="65532"/>
                    <a:pt x="1005840" y="146304"/>
                  </a:cubicBezTo>
                  <a:lnTo>
                    <a:pt x="1005840" y="1280160"/>
                  </a:lnTo>
                  <a:cubicBezTo>
                    <a:pt x="1005840" y="1360932"/>
                    <a:pt x="940308" y="1426464"/>
                    <a:pt x="859536" y="1426464"/>
                  </a:cubicBezTo>
                  <a:lnTo>
                    <a:pt x="146304" y="1426464"/>
                  </a:lnTo>
                  <a:cubicBezTo>
                    <a:pt x="65532" y="1426464"/>
                    <a:pt x="0" y="1360932"/>
                    <a:pt x="0" y="1280160"/>
                  </a:cubicBezTo>
                  <a:close/>
                </a:path>
              </a:pathLst>
            </a:custGeom>
            <a:solidFill>
              <a:srgbClr val="FFD700"/>
            </a:solidFill>
          </p:spPr>
        </p:sp>
      </p:grpSp>
      <p:grpSp>
        <p:nvGrpSpPr>
          <p:cNvPr name="Group 83" id="83"/>
          <p:cNvGrpSpPr/>
          <p:nvPr/>
        </p:nvGrpSpPr>
        <p:grpSpPr>
          <a:xfrm rot="0">
            <a:off x="342900" y="5966460"/>
            <a:ext cx="754380" cy="1069848"/>
            <a:chOff x="0" y="0"/>
            <a:chExt cx="1005840" cy="1426464"/>
          </a:xfrm>
        </p:grpSpPr>
        <p:sp>
          <p:nvSpPr>
            <p:cNvPr name="Freeform 84" id="84"/>
            <p:cNvSpPr/>
            <p:nvPr/>
          </p:nvSpPr>
          <p:spPr>
            <a:xfrm flipH="false" flipV="false" rot="0">
              <a:off x="0" y="0"/>
              <a:ext cx="1005840" cy="1426464"/>
            </a:xfrm>
            <a:custGeom>
              <a:avLst/>
              <a:gdLst/>
              <a:ahLst/>
              <a:cxnLst/>
              <a:rect r="r" b="b" t="t" l="l"/>
              <a:pathLst>
                <a:path h="1426464" w="1005840">
                  <a:moveTo>
                    <a:pt x="0" y="0"/>
                  </a:moveTo>
                  <a:lnTo>
                    <a:pt x="1005840" y="0"/>
                  </a:lnTo>
                  <a:lnTo>
                    <a:pt x="1005840" y="1426464"/>
                  </a:lnTo>
                  <a:lnTo>
                    <a:pt x="0" y="142646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131957" t="0" r="-131957" b="0"/>
              </a:stretch>
            </a:blipFill>
          </p:spPr>
        </p:sp>
        <p:sp>
          <p:nvSpPr>
            <p:cNvPr name="TextBox 85" id="85"/>
            <p:cNvSpPr txBox="true"/>
            <p:nvPr/>
          </p:nvSpPr>
          <p:spPr>
            <a:xfrm>
              <a:off x="0" y="-57150"/>
              <a:ext cx="1005840" cy="148361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3240"/>
                </a:lnSpc>
              </a:pPr>
              <a:r>
                <a:rPr lang="en-US" sz="27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5</a:t>
              </a:r>
            </a:p>
          </p:txBody>
        </p:sp>
      </p:grpSp>
      <p:grpSp>
        <p:nvGrpSpPr>
          <p:cNvPr name="Group 86" id="86"/>
          <p:cNvGrpSpPr/>
          <p:nvPr/>
        </p:nvGrpSpPr>
        <p:grpSpPr>
          <a:xfrm rot="0">
            <a:off x="1207008" y="6268212"/>
            <a:ext cx="1851660" cy="438912"/>
            <a:chOff x="0" y="0"/>
            <a:chExt cx="2468880" cy="585216"/>
          </a:xfrm>
        </p:grpSpPr>
        <p:sp>
          <p:nvSpPr>
            <p:cNvPr name="Freeform 87" id="87"/>
            <p:cNvSpPr/>
            <p:nvPr/>
          </p:nvSpPr>
          <p:spPr>
            <a:xfrm flipH="false" flipV="false" rot="0">
              <a:off x="0" y="0"/>
              <a:ext cx="2468880" cy="585216"/>
            </a:xfrm>
            <a:custGeom>
              <a:avLst/>
              <a:gdLst/>
              <a:ahLst/>
              <a:cxnLst/>
              <a:rect r="r" b="b" t="t" l="l"/>
              <a:pathLst>
                <a:path h="585216" w="2468880">
                  <a:moveTo>
                    <a:pt x="0" y="109728"/>
                  </a:moveTo>
                  <a:cubicBezTo>
                    <a:pt x="0" y="49149"/>
                    <a:pt x="49149" y="0"/>
                    <a:pt x="109728" y="0"/>
                  </a:cubicBezTo>
                  <a:lnTo>
                    <a:pt x="2359152" y="0"/>
                  </a:lnTo>
                  <a:cubicBezTo>
                    <a:pt x="2419731" y="0"/>
                    <a:pt x="2468880" y="49149"/>
                    <a:pt x="2468880" y="109728"/>
                  </a:cubicBezTo>
                  <a:lnTo>
                    <a:pt x="2468880" y="475488"/>
                  </a:lnTo>
                  <a:cubicBezTo>
                    <a:pt x="2468880" y="536067"/>
                    <a:pt x="2419731" y="585216"/>
                    <a:pt x="2359152" y="585216"/>
                  </a:cubicBezTo>
                  <a:lnTo>
                    <a:pt x="109728" y="585216"/>
                  </a:lnTo>
                  <a:cubicBezTo>
                    <a:pt x="49149" y="585216"/>
                    <a:pt x="0" y="536067"/>
                    <a:pt x="0" y="475488"/>
                  </a:cubicBezTo>
                  <a:close/>
                </a:path>
              </a:pathLst>
            </a:custGeom>
            <a:solidFill>
              <a:srgbClr val="FFD700"/>
            </a:solidFill>
          </p:spPr>
        </p:sp>
      </p:grpSp>
      <p:grpSp>
        <p:nvGrpSpPr>
          <p:cNvPr name="Group 88" id="88"/>
          <p:cNvGrpSpPr/>
          <p:nvPr/>
        </p:nvGrpSpPr>
        <p:grpSpPr>
          <a:xfrm rot="0">
            <a:off x="1207008" y="6268212"/>
            <a:ext cx="1851660" cy="438912"/>
            <a:chOff x="0" y="0"/>
            <a:chExt cx="2468880" cy="585216"/>
          </a:xfrm>
        </p:grpSpPr>
        <p:sp>
          <p:nvSpPr>
            <p:cNvPr name="Freeform 89" id="89"/>
            <p:cNvSpPr/>
            <p:nvPr/>
          </p:nvSpPr>
          <p:spPr>
            <a:xfrm flipH="false" flipV="false" rot="0">
              <a:off x="0" y="0"/>
              <a:ext cx="2468880" cy="585216"/>
            </a:xfrm>
            <a:custGeom>
              <a:avLst/>
              <a:gdLst/>
              <a:ahLst/>
              <a:cxnLst/>
              <a:rect r="r" b="b" t="t" l="l"/>
              <a:pathLst>
                <a:path h="585216" w="2468880">
                  <a:moveTo>
                    <a:pt x="0" y="0"/>
                  </a:moveTo>
                  <a:lnTo>
                    <a:pt x="2468880" y="0"/>
                  </a:lnTo>
                  <a:lnTo>
                    <a:pt x="2468880" y="585216"/>
                  </a:lnTo>
                  <a:lnTo>
                    <a:pt x="0" y="5852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2202" r="0" b="-32202"/>
              </a:stretch>
            </a:blipFill>
          </p:spPr>
        </p:sp>
        <p:sp>
          <p:nvSpPr>
            <p:cNvPr name="TextBox 90" id="90"/>
            <p:cNvSpPr txBox="true"/>
            <p:nvPr/>
          </p:nvSpPr>
          <p:spPr>
            <a:xfrm>
              <a:off x="0" y="-19050"/>
              <a:ext cx="2468880" cy="60426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439"/>
                </a:lnSpc>
              </a:pPr>
              <a:r>
                <a:rPr lang="en-US" sz="12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MODERATE</a:t>
              </a:r>
            </a:p>
          </p:txBody>
        </p:sp>
      </p:grpSp>
      <p:grpSp>
        <p:nvGrpSpPr>
          <p:cNvPr name="Group 91" id="91"/>
          <p:cNvGrpSpPr/>
          <p:nvPr/>
        </p:nvGrpSpPr>
        <p:grpSpPr>
          <a:xfrm rot="0">
            <a:off x="3223260" y="6048756"/>
            <a:ext cx="14401800" cy="384048"/>
            <a:chOff x="0" y="0"/>
            <a:chExt cx="19202400" cy="512064"/>
          </a:xfrm>
        </p:grpSpPr>
        <p:sp>
          <p:nvSpPr>
            <p:cNvPr name="Freeform 92" id="92"/>
            <p:cNvSpPr/>
            <p:nvPr/>
          </p:nvSpPr>
          <p:spPr>
            <a:xfrm flipH="false" flipV="false" rot="0">
              <a:off x="0" y="0"/>
              <a:ext cx="19202400" cy="512064"/>
            </a:xfrm>
            <a:custGeom>
              <a:avLst/>
              <a:gdLst/>
              <a:ahLst/>
              <a:cxnLst/>
              <a:rect r="r" b="b" t="t" l="l"/>
              <a:pathLst>
                <a:path h="512064" w="19202400">
                  <a:moveTo>
                    <a:pt x="0" y="0"/>
                  </a:moveTo>
                  <a:lnTo>
                    <a:pt x="19202400" y="0"/>
                  </a:lnTo>
                  <a:lnTo>
                    <a:pt x="19202400" y="512064"/>
                  </a:lnTo>
                  <a:lnTo>
                    <a:pt x="0" y="51206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680688" r="0" b="-680688"/>
              </a:stretch>
            </a:blipFill>
          </p:spPr>
        </p:sp>
        <p:sp>
          <p:nvSpPr>
            <p:cNvPr name="TextBox 93" id="93"/>
            <p:cNvSpPr txBox="true"/>
            <p:nvPr/>
          </p:nvSpPr>
          <p:spPr>
            <a:xfrm>
              <a:off x="0" y="-28575"/>
              <a:ext cx="19202400" cy="54063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80"/>
                </a:lnSpc>
              </a:pPr>
              <a:r>
                <a:rPr lang="en-US" sz="1650" b="true">
                  <a:solidFill>
                    <a:srgbClr val="0D4A4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Polymer ID from Repeat Unit</a:t>
              </a:r>
            </a:p>
          </p:txBody>
        </p:sp>
      </p:grpSp>
      <p:grpSp>
        <p:nvGrpSpPr>
          <p:cNvPr name="Group 94" id="94"/>
          <p:cNvGrpSpPr/>
          <p:nvPr/>
        </p:nvGrpSpPr>
        <p:grpSpPr>
          <a:xfrm rot="0">
            <a:off x="3223260" y="6460236"/>
            <a:ext cx="14401800" cy="493776"/>
            <a:chOff x="0" y="0"/>
            <a:chExt cx="19202400" cy="658368"/>
          </a:xfrm>
        </p:grpSpPr>
        <p:sp>
          <p:nvSpPr>
            <p:cNvPr name="Freeform 95" id="95"/>
            <p:cNvSpPr/>
            <p:nvPr/>
          </p:nvSpPr>
          <p:spPr>
            <a:xfrm flipH="false" flipV="false" rot="0">
              <a:off x="0" y="0"/>
              <a:ext cx="19202400" cy="658368"/>
            </a:xfrm>
            <a:custGeom>
              <a:avLst/>
              <a:gdLst/>
              <a:ahLst/>
              <a:cxnLst/>
              <a:rect r="r" b="b" t="t" l="l"/>
              <a:pathLst>
                <a:path h="658368" w="19202400">
                  <a:moveTo>
                    <a:pt x="0" y="0"/>
                  </a:moveTo>
                  <a:lnTo>
                    <a:pt x="19202400" y="0"/>
                  </a:lnTo>
                  <a:lnTo>
                    <a:pt x="19202400" y="658368"/>
                  </a:lnTo>
                  <a:lnTo>
                    <a:pt x="0" y="65836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518313" r="0" b="-518313"/>
              </a:stretch>
            </a:blipFill>
          </p:spPr>
        </p:sp>
        <p:sp>
          <p:nvSpPr>
            <p:cNvPr name="TextBox 96" id="96"/>
            <p:cNvSpPr txBox="true"/>
            <p:nvPr/>
          </p:nvSpPr>
          <p:spPr>
            <a:xfrm>
              <a:off x="0" y="-38100"/>
              <a:ext cx="19202400" cy="69646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709"/>
                </a:lnSpc>
              </a:pPr>
              <a:r>
                <a:rPr lang="en-US" sz="1425">
                  <a:solidFill>
                    <a:srgbClr val="444444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Identify addition vs condensation. Identify ester or amide linkage. Wrong monomer structure as distractor.</a:t>
              </a:r>
            </a:p>
          </p:txBody>
        </p:sp>
      </p:grpSp>
      <p:grpSp>
        <p:nvGrpSpPr>
          <p:cNvPr name="Group 97" id="97"/>
          <p:cNvGrpSpPr/>
          <p:nvPr/>
        </p:nvGrpSpPr>
        <p:grpSpPr>
          <a:xfrm rot="0">
            <a:off x="333375" y="7122795"/>
            <a:ext cx="17575530" cy="1088898"/>
            <a:chOff x="0" y="0"/>
            <a:chExt cx="23434040" cy="1451864"/>
          </a:xfrm>
        </p:grpSpPr>
        <p:sp>
          <p:nvSpPr>
            <p:cNvPr name="Freeform 98" id="98"/>
            <p:cNvSpPr/>
            <p:nvPr/>
          </p:nvSpPr>
          <p:spPr>
            <a:xfrm flipH="false" flipV="false" rot="0">
              <a:off x="0" y="0"/>
              <a:ext cx="23434039" cy="1451864"/>
            </a:xfrm>
            <a:custGeom>
              <a:avLst/>
              <a:gdLst/>
              <a:ahLst/>
              <a:cxnLst/>
              <a:rect r="r" b="b" t="t" l="l"/>
              <a:pathLst>
                <a:path h="1451864" w="23434039">
                  <a:moveTo>
                    <a:pt x="0" y="148844"/>
                  </a:moveTo>
                  <a:cubicBezTo>
                    <a:pt x="0" y="66675"/>
                    <a:pt x="66675" y="0"/>
                    <a:pt x="148844" y="0"/>
                  </a:cubicBezTo>
                  <a:lnTo>
                    <a:pt x="23285196" y="0"/>
                  </a:lnTo>
                  <a:cubicBezTo>
                    <a:pt x="23367492" y="0"/>
                    <a:pt x="23434039" y="66675"/>
                    <a:pt x="23434039" y="148844"/>
                  </a:cubicBezTo>
                  <a:lnTo>
                    <a:pt x="23434039" y="1303020"/>
                  </a:lnTo>
                  <a:cubicBezTo>
                    <a:pt x="23434039" y="1385316"/>
                    <a:pt x="23367364" y="1451864"/>
                    <a:pt x="23285196" y="1451864"/>
                  </a:cubicBezTo>
                  <a:lnTo>
                    <a:pt x="148844" y="1451864"/>
                  </a:lnTo>
                  <a:cubicBezTo>
                    <a:pt x="66675" y="1451864"/>
                    <a:pt x="0" y="1385189"/>
                    <a:pt x="0" y="130302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CBD5E1"/>
              </a:solidFill>
              <a:prstDash val="solid"/>
              <a:miter/>
            </a:ln>
          </p:spPr>
        </p:sp>
      </p:grpSp>
      <p:grpSp>
        <p:nvGrpSpPr>
          <p:cNvPr name="Group 99" id="99"/>
          <p:cNvGrpSpPr/>
          <p:nvPr/>
        </p:nvGrpSpPr>
        <p:grpSpPr>
          <a:xfrm rot="0">
            <a:off x="342900" y="7132320"/>
            <a:ext cx="754380" cy="1069848"/>
            <a:chOff x="0" y="0"/>
            <a:chExt cx="1005840" cy="1426464"/>
          </a:xfrm>
        </p:grpSpPr>
        <p:sp>
          <p:nvSpPr>
            <p:cNvPr name="Freeform 100" id="100"/>
            <p:cNvSpPr/>
            <p:nvPr/>
          </p:nvSpPr>
          <p:spPr>
            <a:xfrm flipH="false" flipV="false" rot="0">
              <a:off x="0" y="0"/>
              <a:ext cx="1005840" cy="1426464"/>
            </a:xfrm>
            <a:custGeom>
              <a:avLst/>
              <a:gdLst/>
              <a:ahLst/>
              <a:cxnLst/>
              <a:rect r="r" b="b" t="t" l="l"/>
              <a:pathLst>
                <a:path h="1426464" w="1005840">
                  <a:moveTo>
                    <a:pt x="0" y="146304"/>
                  </a:moveTo>
                  <a:cubicBezTo>
                    <a:pt x="0" y="65532"/>
                    <a:pt x="65532" y="0"/>
                    <a:pt x="146304" y="0"/>
                  </a:cubicBezTo>
                  <a:lnTo>
                    <a:pt x="859536" y="0"/>
                  </a:lnTo>
                  <a:cubicBezTo>
                    <a:pt x="940308" y="0"/>
                    <a:pt x="1005840" y="65532"/>
                    <a:pt x="1005840" y="146304"/>
                  </a:cubicBezTo>
                  <a:lnTo>
                    <a:pt x="1005840" y="1280160"/>
                  </a:lnTo>
                  <a:cubicBezTo>
                    <a:pt x="1005840" y="1360932"/>
                    <a:pt x="940308" y="1426464"/>
                    <a:pt x="859536" y="1426464"/>
                  </a:cubicBezTo>
                  <a:lnTo>
                    <a:pt x="146304" y="1426464"/>
                  </a:lnTo>
                  <a:cubicBezTo>
                    <a:pt x="65532" y="1426464"/>
                    <a:pt x="0" y="1360932"/>
                    <a:pt x="0" y="1280160"/>
                  </a:cubicBezTo>
                  <a:close/>
                </a:path>
              </a:pathLst>
            </a:custGeom>
            <a:solidFill>
              <a:srgbClr val="88CC88"/>
            </a:solidFill>
          </p:spPr>
        </p:sp>
      </p:grpSp>
      <p:grpSp>
        <p:nvGrpSpPr>
          <p:cNvPr name="Group 101" id="101"/>
          <p:cNvGrpSpPr/>
          <p:nvPr/>
        </p:nvGrpSpPr>
        <p:grpSpPr>
          <a:xfrm rot="0">
            <a:off x="342900" y="7132320"/>
            <a:ext cx="754380" cy="1069848"/>
            <a:chOff x="0" y="0"/>
            <a:chExt cx="1005840" cy="1426464"/>
          </a:xfrm>
        </p:grpSpPr>
        <p:sp>
          <p:nvSpPr>
            <p:cNvPr name="Freeform 102" id="102"/>
            <p:cNvSpPr/>
            <p:nvPr/>
          </p:nvSpPr>
          <p:spPr>
            <a:xfrm flipH="false" flipV="false" rot="0">
              <a:off x="0" y="0"/>
              <a:ext cx="1005840" cy="1426464"/>
            </a:xfrm>
            <a:custGeom>
              <a:avLst/>
              <a:gdLst/>
              <a:ahLst/>
              <a:cxnLst/>
              <a:rect r="r" b="b" t="t" l="l"/>
              <a:pathLst>
                <a:path h="1426464" w="1005840">
                  <a:moveTo>
                    <a:pt x="0" y="0"/>
                  </a:moveTo>
                  <a:lnTo>
                    <a:pt x="1005840" y="0"/>
                  </a:lnTo>
                  <a:lnTo>
                    <a:pt x="1005840" y="1426464"/>
                  </a:lnTo>
                  <a:lnTo>
                    <a:pt x="0" y="142646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131957" t="0" r="-131957" b="0"/>
              </a:stretch>
            </a:blipFill>
          </p:spPr>
        </p:sp>
        <p:sp>
          <p:nvSpPr>
            <p:cNvPr name="TextBox 103" id="103"/>
            <p:cNvSpPr txBox="true"/>
            <p:nvPr/>
          </p:nvSpPr>
          <p:spPr>
            <a:xfrm>
              <a:off x="0" y="-57150"/>
              <a:ext cx="1005840" cy="148361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3240"/>
                </a:lnSpc>
              </a:pPr>
              <a:r>
                <a:rPr lang="en-US" sz="27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6</a:t>
              </a:r>
            </a:p>
          </p:txBody>
        </p:sp>
      </p:grpSp>
      <p:grpSp>
        <p:nvGrpSpPr>
          <p:cNvPr name="Group 104" id="104"/>
          <p:cNvGrpSpPr/>
          <p:nvPr/>
        </p:nvGrpSpPr>
        <p:grpSpPr>
          <a:xfrm rot="0">
            <a:off x="1207008" y="7434072"/>
            <a:ext cx="1851660" cy="438912"/>
            <a:chOff x="0" y="0"/>
            <a:chExt cx="2468880" cy="585216"/>
          </a:xfrm>
        </p:grpSpPr>
        <p:sp>
          <p:nvSpPr>
            <p:cNvPr name="Freeform 105" id="105"/>
            <p:cNvSpPr/>
            <p:nvPr/>
          </p:nvSpPr>
          <p:spPr>
            <a:xfrm flipH="false" flipV="false" rot="0">
              <a:off x="0" y="0"/>
              <a:ext cx="2468880" cy="585216"/>
            </a:xfrm>
            <a:custGeom>
              <a:avLst/>
              <a:gdLst/>
              <a:ahLst/>
              <a:cxnLst/>
              <a:rect r="r" b="b" t="t" l="l"/>
              <a:pathLst>
                <a:path h="585216" w="2468880">
                  <a:moveTo>
                    <a:pt x="0" y="109728"/>
                  </a:moveTo>
                  <a:cubicBezTo>
                    <a:pt x="0" y="49149"/>
                    <a:pt x="49149" y="0"/>
                    <a:pt x="109728" y="0"/>
                  </a:cubicBezTo>
                  <a:lnTo>
                    <a:pt x="2359152" y="0"/>
                  </a:lnTo>
                  <a:cubicBezTo>
                    <a:pt x="2419731" y="0"/>
                    <a:pt x="2468880" y="49149"/>
                    <a:pt x="2468880" y="109728"/>
                  </a:cubicBezTo>
                  <a:lnTo>
                    <a:pt x="2468880" y="475488"/>
                  </a:lnTo>
                  <a:cubicBezTo>
                    <a:pt x="2468880" y="536067"/>
                    <a:pt x="2419731" y="585216"/>
                    <a:pt x="2359152" y="585216"/>
                  </a:cubicBezTo>
                  <a:lnTo>
                    <a:pt x="109728" y="585216"/>
                  </a:lnTo>
                  <a:cubicBezTo>
                    <a:pt x="49149" y="585216"/>
                    <a:pt x="0" y="536067"/>
                    <a:pt x="0" y="475488"/>
                  </a:cubicBezTo>
                  <a:close/>
                </a:path>
              </a:pathLst>
            </a:custGeom>
            <a:solidFill>
              <a:srgbClr val="88CC88"/>
            </a:solidFill>
          </p:spPr>
        </p:sp>
      </p:grpSp>
      <p:grpSp>
        <p:nvGrpSpPr>
          <p:cNvPr name="Group 106" id="106"/>
          <p:cNvGrpSpPr/>
          <p:nvPr/>
        </p:nvGrpSpPr>
        <p:grpSpPr>
          <a:xfrm rot="0">
            <a:off x="1207008" y="7434072"/>
            <a:ext cx="1851660" cy="438912"/>
            <a:chOff x="0" y="0"/>
            <a:chExt cx="2468880" cy="585216"/>
          </a:xfrm>
        </p:grpSpPr>
        <p:sp>
          <p:nvSpPr>
            <p:cNvPr name="Freeform 107" id="107"/>
            <p:cNvSpPr/>
            <p:nvPr/>
          </p:nvSpPr>
          <p:spPr>
            <a:xfrm flipH="false" flipV="false" rot="0">
              <a:off x="0" y="0"/>
              <a:ext cx="2468880" cy="585216"/>
            </a:xfrm>
            <a:custGeom>
              <a:avLst/>
              <a:gdLst/>
              <a:ahLst/>
              <a:cxnLst/>
              <a:rect r="r" b="b" t="t" l="l"/>
              <a:pathLst>
                <a:path h="585216" w="2468880">
                  <a:moveTo>
                    <a:pt x="0" y="0"/>
                  </a:moveTo>
                  <a:lnTo>
                    <a:pt x="2468880" y="0"/>
                  </a:lnTo>
                  <a:lnTo>
                    <a:pt x="2468880" y="585216"/>
                  </a:lnTo>
                  <a:lnTo>
                    <a:pt x="0" y="5852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2202" r="0" b="-32202"/>
              </a:stretch>
            </a:blipFill>
          </p:spPr>
        </p:sp>
        <p:sp>
          <p:nvSpPr>
            <p:cNvPr name="TextBox 108" id="108"/>
            <p:cNvSpPr txBox="true"/>
            <p:nvPr/>
          </p:nvSpPr>
          <p:spPr>
            <a:xfrm>
              <a:off x="0" y="-19050"/>
              <a:ext cx="2468880" cy="60426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439"/>
                </a:lnSpc>
              </a:pPr>
              <a:r>
                <a:rPr lang="en-US" sz="12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MODERATE</a:t>
              </a:r>
            </a:p>
          </p:txBody>
        </p:sp>
      </p:grpSp>
      <p:grpSp>
        <p:nvGrpSpPr>
          <p:cNvPr name="Group 109" id="109"/>
          <p:cNvGrpSpPr/>
          <p:nvPr/>
        </p:nvGrpSpPr>
        <p:grpSpPr>
          <a:xfrm rot="0">
            <a:off x="3223260" y="7214616"/>
            <a:ext cx="14401800" cy="384048"/>
            <a:chOff x="0" y="0"/>
            <a:chExt cx="19202400" cy="512064"/>
          </a:xfrm>
        </p:grpSpPr>
        <p:sp>
          <p:nvSpPr>
            <p:cNvPr name="Freeform 110" id="110"/>
            <p:cNvSpPr/>
            <p:nvPr/>
          </p:nvSpPr>
          <p:spPr>
            <a:xfrm flipH="false" flipV="false" rot="0">
              <a:off x="0" y="0"/>
              <a:ext cx="19202400" cy="512064"/>
            </a:xfrm>
            <a:custGeom>
              <a:avLst/>
              <a:gdLst/>
              <a:ahLst/>
              <a:cxnLst/>
              <a:rect r="r" b="b" t="t" l="l"/>
              <a:pathLst>
                <a:path h="512064" w="19202400">
                  <a:moveTo>
                    <a:pt x="0" y="0"/>
                  </a:moveTo>
                  <a:lnTo>
                    <a:pt x="19202400" y="0"/>
                  </a:lnTo>
                  <a:lnTo>
                    <a:pt x="19202400" y="512064"/>
                  </a:lnTo>
                  <a:lnTo>
                    <a:pt x="0" y="51206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680688" r="0" b="-680688"/>
              </a:stretch>
            </a:blipFill>
          </p:spPr>
        </p:sp>
        <p:sp>
          <p:nvSpPr>
            <p:cNvPr name="TextBox 111" id="111"/>
            <p:cNvSpPr txBox="true"/>
            <p:nvPr/>
          </p:nvSpPr>
          <p:spPr>
            <a:xfrm>
              <a:off x="0" y="-28575"/>
              <a:ext cx="19202400" cy="54063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80"/>
                </a:lnSpc>
              </a:pPr>
              <a:r>
                <a:rPr lang="en-US" sz="1650" b="true">
                  <a:solidFill>
                    <a:srgbClr val="0D4A4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VSEPR Shape of Sulfur/Phosphorus Compound</a:t>
              </a:r>
            </a:p>
          </p:txBody>
        </p:sp>
      </p:grpSp>
      <p:grpSp>
        <p:nvGrpSpPr>
          <p:cNvPr name="Group 112" id="112"/>
          <p:cNvGrpSpPr/>
          <p:nvPr/>
        </p:nvGrpSpPr>
        <p:grpSpPr>
          <a:xfrm rot="0">
            <a:off x="3223260" y="7626096"/>
            <a:ext cx="14401800" cy="493776"/>
            <a:chOff x="0" y="0"/>
            <a:chExt cx="19202400" cy="658368"/>
          </a:xfrm>
        </p:grpSpPr>
        <p:sp>
          <p:nvSpPr>
            <p:cNvPr name="Freeform 113" id="113"/>
            <p:cNvSpPr/>
            <p:nvPr/>
          </p:nvSpPr>
          <p:spPr>
            <a:xfrm flipH="false" flipV="false" rot="0">
              <a:off x="0" y="0"/>
              <a:ext cx="19202400" cy="658368"/>
            </a:xfrm>
            <a:custGeom>
              <a:avLst/>
              <a:gdLst/>
              <a:ahLst/>
              <a:cxnLst/>
              <a:rect r="r" b="b" t="t" l="l"/>
              <a:pathLst>
                <a:path h="658368" w="19202400">
                  <a:moveTo>
                    <a:pt x="0" y="0"/>
                  </a:moveTo>
                  <a:lnTo>
                    <a:pt x="19202400" y="0"/>
                  </a:lnTo>
                  <a:lnTo>
                    <a:pt x="19202400" y="658368"/>
                  </a:lnTo>
                  <a:lnTo>
                    <a:pt x="0" y="65836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518313" r="0" b="-518313"/>
              </a:stretch>
            </a:blipFill>
          </p:spPr>
        </p:sp>
        <p:sp>
          <p:nvSpPr>
            <p:cNvPr name="TextBox 114" id="114"/>
            <p:cNvSpPr txBox="true"/>
            <p:nvPr/>
          </p:nvSpPr>
          <p:spPr>
            <a:xfrm>
              <a:off x="0" y="-38100"/>
              <a:ext cx="19202400" cy="69646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709"/>
                </a:lnSpc>
              </a:pPr>
              <a:r>
                <a:rPr lang="en-US" sz="1425">
                  <a:solidFill>
                    <a:srgbClr val="444444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Shape/bond angle for SO₂, SO₃, PCl₃, SF₄ — all with lone pairs causing reduction of bond angle.</a:t>
              </a:r>
            </a:p>
          </p:txBody>
        </p:sp>
      </p:grpSp>
      <p:grpSp>
        <p:nvGrpSpPr>
          <p:cNvPr name="Group 115" id="115"/>
          <p:cNvGrpSpPr/>
          <p:nvPr/>
        </p:nvGrpSpPr>
        <p:grpSpPr>
          <a:xfrm rot="0">
            <a:off x="333375" y="8288655"/>
            <a:ext cx="17575530" cy="1088898"/>
            <a:chOff x="0" y="0"/>
            <a:chExt cx="23434040" cy="1451864"/>
          </a:xfrm>
        </p:grpSpPr>
        <p:sp>
          <p:nvSpPr>
            <p:cNvPr name="Freeform 116" id="116"/>
            <p:cNvSpPr/>
            <p:nvPr/>
          </p:nvSpPr>
          <p:spPr>
            <a:xfrm flipH="false" flipV="false" rot="0">
              <a:off x="0" y="0"/>
              <a:ext cx="23434039" cy="1451864"/>
            </a:xfrm>
            <a:custGeom>
              <a:avLst/>
              <a:gdLst/>
              <a:ahLst/>
              <a:cxnLst/>
              <a:rect r="r" b="b" t="t" l="l"/>
              <a:pathLst>
                <a:path h="1451864" w="23434039">
                  <a:moveTo>
                    <a:pt x="0" y="148844"/>
                  </a:moveTo>
                  <a:cubicBezTo>
                    <a:pt x="0" y="66675"/>
                    <a:pt x="66675" y="0"/>
                    <a:pt x="148844" y="0"/>
                  </a:cubicBezTo>
                  <a:lnTo>
                    <a:pt x="23285196" y="0"/>
                  </a:lnTo>
                  <a:cubicBezTo>
                    <a:pt x="23367492" y="0"/>
                    <a:pt x="23434039" y="66675"/>
                    <a:pt x="23434039" y="148844"/>
                  </a:cubicBezTo>
                  <a:lnTo>
                    <a:pt x="23434039" y="1303020"/>
                  </a:lnTo>
                  <a:cubicBezTo>
                    <a:pt x="23434039" y="1385316"/>
                    <a:pt x="23367364" y="1451864"/>
                    <a:pt x="23285196" y="1451864"/>
                  </a:cubicBezTo>
                  <a:lnTo>
                    <a:pt x="148844" y="1451864"/>
                  </a:lnTo>
                  <a:cubicBezTo>
                    <a:pt x="66675" y="1451864"/>
                    <a:pt x="0" y="1385189"/>
                    <a:pt x="0" y="130302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CBD5E1"/>
              </a:solidFill>
              <a:prstDash val="solid"/>
              <a:miter/>
            </a:ln>
          </p:spPr>
        </p:sp>
      </p:grpSp>
      <p:grpSp>
        <p:nvGrpSpPr>
          <p:cNvPr name="Group 117" id="117"/>
          <p:cNvGrpSpPr/>
          <p:nvPr/>
        </p:nvGrpSpPr>
        <p:grpSpPr>
          <a:xfrm rot="0">
            <a:off x="342900" y="8298180"/>
            <a:ext cx="754380" cy="1069848"/>
            <a:chOff x="0" y="0"/>
            <a:chExt cx="1005840" cy="1426464"/>
          </a:xfrm>
        </p:grpSpPr>
        <p:sp>
          <p:nvSpPr>
            <p:cNvPr name="Freeform 118" id="118"/>
            <p:cNvSpPr/>
            <p:nvPr/>
          </p:nvSpPr>
          <p:spPr>
            <a:xfrm flipH="false" flipV="false" rot="0">
              <a:off x="0" y="0"/>
              <a:ext cx="1005840" cy="1426464"/>
            </a:xfrm>
            <a:custGeom>
              <a:avLst/>
              <a:gdLst/>
              <a:ahLst/>
              <a:cxnLst/>
              <a:rect r="r" b="b" t="t" l="l"/>
              <a:pathLst>
                <a:path h="1426464" w="1005840">
                  <a:moveTo>
                    <a:pt x="0" y="146304"/>
                  </a:moveTo>
                  <a:cubicBezTo>
                    <a:pt x="0" y="65532"/>
                    <a:pt x="65532" y="0"/>
                    <a:pt x="146304" y="0"/>
                  </a:cubicBezTo>
                  <a:lnTo>
                    <a:pt x="859536" y="0"/>
                  </a:lnTo>
                  <a:cubicBezTo>
                    <a:pt x="940308" y="0"/>
                    <a:pt x="1005840" y="65532"/>
                    <a:pt x="1005840" y="146304"/>
                  </a:cubicBezTo>
                  <a:lnTo>
                    <a:pt x="1005840" y="1280160"/>
                  </a:lnTo>
                  <a:cubicBezTo>
                    <a:pt x="1005840" y="1360932"/>
                    <a:pt x="940308" y="1426464"/>
                    <a:pt x="859536" y="1426464"/>
                  </a:cubicBezTo>
                  <a:lnTo>
                    <a:pt x="146304" y="1426464"/>
                  </a:lnTo>
                  <a:cubicBezTo>
                    <a:pt x="65532" y="1426464"/>
                    <a:pt x="0" y="1360932"/>
                    <a:pt x="0" y="1280160"/>
                  </a:cubicBezTo>
                  <a:close/>
                </a:path>
              </a:pathLst>
            </a:custGeom>
            <a:solidFill>
              <a:srgbClr val="66BB66"/>
            </a:solidFill>
          </p:spPr>
        </p:sp>
      </p:grpSp>
      <p:grpSp>
        <p:nvGrpSpPr>
          <p:cNvPr name="Group 119" id="119"/>
          <p:cNvGrpSpPr/>
          <p:nvPr/>
        </p:nvGrpSpPr>
        <p:grpSpPr>
          <a:xfrm rot="0">
            <a:off x="342900" y="8298180"/>
            <a:ext cx="754380" cy="1069848"/>
            <a:chOff x="0" y="0"/>
            <a:chExt cx="1005840" cy="1426464"/>
          </a:xfrm>
        </p:grpSpPr>
        <p:sp>
          <p:nvSpPr>
            <p:cNvPr name="Freeform 120" id="120"/>
            <p:cNvSpPr/>
            <p:nvPr/>
          </p:nvSpPr>
          <p:spPr>
            <a:xfrm flipH="false" flipV="false" rot="0">
              <a:off x="0" y="0"/>
              <a:ext cx="1005840" cy="1426464"/>
            </a:xfrm>
            <a:custGeom>
              <a:avLst/>
              <a:gdLst/>
              <a:ahLst/>
              <a:cxnLst/>
              <a:rect r="r" b="b" t="t" l="l"/>
              <a:pathLst>
                <a:path h="1426464" w="1005840">
                  <a:moveTo>
                    <a:pt x="0" y="0"/>
                  </a:moveTo>
                  <a:lnTo>
                    <a:pt x="1005840" y="0"/>
                  </a:lnTo>
                  <a:lnTo>
                    <a:pt x="1005840" y="1426464"/>
                  </a:lnTo>
                  <a:lnTo>
                    <a:pt x="0" y="142646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131957" t="0" r="-131957" b="0"/>
              </a:stretch>
            </a:blipFill>
          </p:spPr>
        </p:sp>
        <p:sp>
          <p:nvSpPr>
            <p:cNvPr name="TextBox 121" id="121"/>
            <p:cNvSpPr txBox="true"/>
            <p:nvPr/>
          </p:nvSpPr>
          <p:spPr>
            <a:xfrm>
              <a:off x="0" y="-57150"/>
              <a:ext cx="1005840" cy="148361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3240"/>
                </a:lnSpc>
              </a:pPr>
              <a:r>
                <a:rPr lang="en-US" sz="27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7</a:t>
              </a:r>
            </a:p>
          </p:txBody>
        </p:sp>
      </p:grpSp>
      <p:grpSp>
        <p:nvGrpSpPr>
          <p:cNvPr name="Group 122" id="122"/>
          <p:cNvGrpSpPr/>
          <p:nvPr/>
        </p:nvGrpSpPr>
        <p:grpSpPr>
          <a:xfrm rot="0">
            <a:off x="1207008" y="8599932"/>
            <a:ext cx="1851660" cy="438912"/>
            <a:chOff x="0" y="0"/>
            <a:chExt cx="2468880" cy="585216"/>
          </a:xfrm>
        </p:grpSpPr>
        <p:sp>
          <p:nvSpPr>
            <p:cNvPr name="Freeform 123" id="123"/>
            <p:cNvSpPr/>
            <p:nvPr/>
          </p:nvSpPr>
          <p:spPr>
            <a:xfrm flipH="false" flipV="false" rot="0">
              <a:off x="0" y="0"/>
              <a:ext cx="2468880" cy="585216"/>
            </a:xfrm>
            <a:custGeom>
              <a:avLst/>
              <a:gdLst/>
              <a:ahLst/>
              <a:cxnLst/>
              <a:rect r="r" b="b" t="t" l="l"/>
              <a:pathLst>
                <a:path h="585216" w="2468880">
                  <a:moveTo>
                    <a:pt x="0" y="109728"/>
                  </a:moveTo>
                  <a:cubicBezTo>
                    <a:pt x="0" y="49149"/>
                    <a:pt x="49149" y="0"/>
                    <a:pt x="109728" y="0"/>
                  </a:cubicBezTo>
                  <a:lnTo>
                    <a:pt x="2359152" y="0"/>
                  </a:lnTo>
                  <a:cubicBezTo>
                    <a:pt x="2419731" y="0"/>
                    <a:pt x="2468880" y="49149"/>
                    <a:pt x="2468880" y="109728"/>
                  </a:cubicBezTo>
                  <a:lnTo>
                    <a:pt x="2468880" y="475488"/>
                  </a:lnTo>
                  <a:cubicBezTo>
                    <a:pt x="2468880" y="536067"/>
                    <a:pt x="2419731" y="585216"/>
                    <a:pt x="2359152" y="585216"/>
                  </a:cubicBezTo>
                  <a:lnTo>
                    <a:pt x="109728" y="585216"/>
                  </a:lnTo>
                  <a:cubicBezTo>
                    <a:pt x="49149" y="585216"/>
                    <a:pt x="0" y="536067"/>
                    <a:pt x="0" y="475488"/>
                  </a:cubicBezTo>
                  <a:close/>
                </a:path>
              </a:pathLst>
            </a:custGeom>
            <a:solidFill>
              <a:srgbClr val="66BB66"/>
            </a:solidFill>
          </p:spPr>
        </p:sp>
      </p:grpSp>
      <p:grpSp>
        <p:nvGrpSpPr>
          <p:cNvPr name="Group 124" id="124"/>
          <p:cNvGrpSpPr/>
          <p:nvPr/>
        </p:nvGrpSpPr>
        <p:grpSpPr>
          <a:xfrm rot="0">
            <a:off x="1207008" y="8599932"/>
            <a:ext cx="1851660" cy="438912"/>
            <a:chOff x="0" y="0"/>
            <a:chExt cx="2468880" cy="585216"/>
          </a:xfrm>
        </p:grpSpPr>
        <p:sp>
          <p:nvSpPr>
            <p:cNvPr name="Freeform 125" id="125"/>
            <p:cNvSpPr/>
            <p:nvPr/>
          </p:nvSpPr>
          <p:spPr>
            <a:xfrm flipH="false" flipV="false" rot="0">
              <a:off x="0" y="0"/>
              <a:ext cx="2468880" cy="585216"/>
            </a:xfrm>
            <a:custGeom>
              <a:avLst/>
              <a:gdLst/>
              <a:ahLst/>
              <a:cxnLst/>
              <a:rect r="r" b="b" t="t" l="l"/>
              <a:pathLst>
                <a:path h="585216" w="2468880">
                  <a:moveTo>
                    <a:pt x="0" y="0"/>
                  </a:moveTo>
                  <a:lnTo>
                    <a:pt x="2468880" y="0"/>
                  </a:lnTo>
                  <a:lnTo>
                    <a:pt x="2468880" y="585216"/>
                  </a:lnTo>
                  <a:lnTo>
                    <a:pt x="0" y="5852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2202" r="0" b="-32202"/>
              </a:stretch>
            </a:blipFill>
          </p:spPr>
        </p:sp>
        <p:sp>
          <p:nvSpPr>
            <p:cNvPr name="TextBox 126" id="126"/>
            <p:cNvSpPr txBox="true"/>
            <p:nvPr/>
          </p:nvSpPr>
          <p:spPr>
            <a:xfrm>
              <a:off x="0" y="-19050"/>
              <a:ext cx="2468880" cy="60426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439"/>
                </a:lnSpc>
              </a:pPr>
              <a:r>
                <a:rPr lang="en-US" sz="12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MODERATE</a:t>
              </a:r>
            </a:p>
          </p:txBody>
        </p:sp>
      </p:grpSp>
      <p:grpSp>
        <p:nvGrpSpPr>
          <p:cNvPr name="Group 127" id="127"/>
          <p:cNvGrpSpPr/>
          <p:nvPr/>
        </p:nvGrpSpPr>
        <p:grpSpPr>
          <a:xfrm rot="0">
            <a:off x="3223260" y="8380476"/>
            <a:ext cx="14401800" cy="384048"/>
            <a:chOff x="0" y="0"/>
            <a:chExt cx="19202400" cy="512064"/>
          </a:xfrm>
        </p:grpSpPr>
        <p:sp>
          <p:nvSpPr>
            <p:cNvPr name="Freeform 128" id="128"/>
            <p:cNvSpPr/>
            <p:nvPr/>
          </p:nvSpPr>
          <p:spPr>
            <a:xfrm flipH="false" flipV="false" rot="0">
              <a:off x="0" y="0"/>
              <a:ext cx="19202400" cy="512064"/>
            </a:xfrm>
            <a:custGeom>
              <a:avLst/>
              <a:gdLst/>
              <a:ahLst/>
              <a:cxnLst/>
              <a:rect r="r" b="b" t="t" l="l"/>
              <a:pathLst>
                <a:path h="512064" w="19202400">
                  <a:moveTo>
                    <a:pt x="0" y="0"/>
                  </a:moveTo>
                  <a:lnTo>
                    <a:pt x="19202400" y="0"/>
                  </a:lnTo>
                  <a:lnTo>
                    <a:pt x="19202400" y="512064"/>
                  </a:lnTo>
                  <a:lnTo>
                    <a:pt x="0" y="51206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680688" r="0" b="-680688"/>
              </a:stretch>
            </a:blipFill>
          </p:spPr>
        </p:sp>
        <p:sp>
          <p:nvSpPr>
            <p:cNvPr name="TextBox 129" id="129"/>
            <p:cNvSpPr txBox="true"/>
            <p:nvPr/>
          </p:nvSpPr>
          <p:spPr>
            <a:xfrm>
              <a:off x="0" y="-28575"/>
              <a:ext cx="19202400" cy="54063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80"/>
                </a:lnSpc>
              </a:pPr>
              <a:r>
                <a:rPr lang="en-US" sz="1650" b="true">
                  <a:solidFill>
                    <a:srgbClr val="0D4A4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Halogen Displacement Reaction</a:t>
              </a:r>
            </a:p>
          </p:txBody>
        </p:sp>
      </p:grpSp>
      <p:grpSp>
        <p:nvGrpSpPr>
          <p:cNvPr name="Group 130" id="130"/>
          <p:cNvGrpSpPr/>
          <p:nvPr/>
        </p:nvGrpSpPr>
        <p:grpSpPr>
          <a:xfrm rot="0">
            <a:off x="3223260" y="8791956"/>
            <a:ext cx="14401800" cy="493776"/>
            <a:chOff x="0" y="0"/>
            <a:chExt cx="19202400" cy="658368"/>
          </a:xfrm>
        </p:grpSpPr>
        <p:sp>
          <p:nvSpPr>
            <p:cNvPr name="Freeform 131" id="131"/>
            <p:cNvSpPr/>
            <p:nvPr/>
          </p:nvSpPr>
          <p:spPr>
            <a:xfrm flipH="false" flipV="false" rot="0">
              <a:off x="0" y="0"/>
              <a:ext cx="19202400" cy="658368"/>
            </a:xfrm>
            <a:custGeom>
              <a:avLst/>
              <a:gdLst/>
              <a:ahLst/>
              <a:cxnLst/>
              <a:rect r="r" b="b" t="t" l="l"/>
              <a:pathLst>
                <a:path h="658368" w="19202400">
                  <a:moveTo>
                    <a:pt x="0" y="0"/>
                  </a:moveTo>
                  <a:lnTo>
                    <a:pt x="19202400" y="0"/>
                  </a:lnTo>
                  <a:lnTo>
                    <a:pt x="19202400" y="658368"/>
                  </a:lnTo>
                  <a:lnTo>
                    <a:pt x="0" y="65836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518313" r="0" b="-518313"/>
              </a:stretch>
            </a:blipFill>
          </p:spPr>
        </p:sp>
        <p:sp>
          <p:nvSpPr>
            <p:cNvPr name="TextBox 132" id="132"/>
            <p:cNvSpPr txBox="true"/>
            <p:nvPr/>
          </p:nvSpPr>
          <p:spPr>
            <a:xfrm>
              <a:off x="0" y="-38100"/>
              <a:ext cx="19202400" cy="69646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709"/>
                </a:lnSpc>
              </a:pPr>
              <a:r>
                <a:rPr lang="en-US" sz="1425">
                  <a:solidFill>
                    <a:srgbClr val="444444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Given Br₂ + KI → I₂: deduce relative oxidising powers. Distractor: reaction occurs when Br₂ added to Cl⁻ (it does NOT).</a:t>
              </a:r>
            </a:p>
          </p:txBody>
        </p:sp>
      </p:grpSp>
      <p:grpSp>
        <p:nvGrpSpPr>
          <p:cNvPr name="Group 133" id="133"/>
          <p:cNvGrpSpPr/>
          <p:nvPr/>
        </p:nvGrpSpPr>
        <p:grpSpPr>
          <a:xfrm rot="0">
            <a:off x="342900" y="9738360"/>
            <a:ext cx="17556480" cy="384048"/>
            <a:chOff x="0" y="0"/>
            <a:chExt cx="23408640" cy="512064"/>
          </a:xfrm>
        </p:grpSpPr>
        <p:sp>
          <p:nvSpPr>
            <p:cNvPr name="Freeform 134" id="134"/>
            <p:cNvSpPr/>
            <p:nvPr/>
          </p:nvSpPr>
          <p:spPr>
            <a:xfrm flipH="false" flipV="false" rot="0">
              <a:off x="0" y="0"/>
              <a:ext cx="23408639" cy="512064"/>
            </a:xfrm>
            <a:custGeom>
              <a:avLst/>
              <a:gdLst/>
              <a:ahLst/>
              <a:cxnLst/>
              <a:rect r="r" b="b" t="t" l="l"/>
              <a:pathLst>
                <a:path h="512064" w="23408639">
                  <a:moveTo>
                    <a:pt x="0" y="0"/>
                  </a:moveTo>
                  <a:lnTo>
                    <a:pt x="23408639" y="0"/>
                  </a:lnTo>
                  <a:lnTo>
                    <a:pt x="23408639" y="512064"/>
                  </a:lnTo>
                  <a:lnTo>
                    <a:pt x="0" y="51206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840744" r="0" b="-840744"/>
              </a:stretch>
            </a:blipFill>
          </p:spPr>
        </p:sp>
        <p:sp>
          <p:nvSpPr>
            <p:cNvPr name="TextBox 135" id="135"/>
            <p:cNvSpPr txBox="true"/>
            <p:nvPr/>
          </p:nvSpPr>
          <p:spPr>
            <a:xfrm>
              <a:off x="0" y="-28575"/>
              <a:ext cx="23408640" cy="54063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620"/>
                </a:lnSpc>
              </a:pPr>
              <a:r>
                <a:rPr lang="en-US" sz="1350">
                  <a:solidFill>
                    <a:srgbClr val="6B728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Predictions based on: 8-year frequency analysis + recent under-representation + Cambridge AO2 shift + examiner report commentary.</a:t>
              </a:r>
            </a:p>
          </p:txBody>
        </p:sp>
      </p:grpSp>
      <p:sp>
        <p:nvSpPr>
          <p:cNvPr name="Freeform 136" id="136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2888" r="0" b="-12888"/>
            </a:stretch>
          </a:blipFill>
        </p:spPr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42280" cy="987552"/>
            <a:chOff x="0" y="0"/>
            <a:chExt cx="24323040" cy="13167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23039" cy="1316736"/>
            </a:xfrm>
            <a:custGeom>
              <a:avLst/>
              <a:gdLst/>
              <a:ahLst/>
              <a:cxnLst/>
              <a:rect r="r" b="b" t="t" l="l"/>
              <a:pathLst>
                <a:path h="1316736" w="24323039">
                  <a:moveTo>
                    <a:pt x="0" y="0"/>
                  </a:moveTo>
                  <a:lnTo>
                    <a:pt x="24323039" y="0"/>
                  </a:lnTo>
                  <a:lnTo>
                    <a:pt x="24323039" y="1316736"/>
                  </a:lnTo>
                  <a:lnTo>
                    <a:pt x="0" y="1316736"/>
                  </a:lnTo>
                  <a:close/>
                </a:path>
              </a:pathLst>
            </a:custGeom>
            <a:solidFill>
              <a:srgbClr val="0D4A4E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411480" y="0"/>
            <a:ext cx="13716000" cy="987552"/>
            <a:chOff x="0" y="0"/>
            <a:chExt cx="18288000" cy="131673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288000" cy="1316736"/>
            </a:xfrm>
            <a:custGeom>
              <a:avLst/>
              <a:gdLst/>
              <a:ahLst/>
              <a:cxnLst/>
              <a:rect r="r" b="b" t="t" l="l"/>
              <a:pathLst>
                <a:path h="1316736" w="18288000">
                  <a:moveTo>
                    <a:pt x="0" y="0"/>
                  </a:moveTo>
                  <a:lnTo>
                    <a:pt x="18288000" y="0"/>
                  </a:lnTo>
                  <a:lnTo>
                    <a:pt x="18288000" y="1316736"/>
                  </a:lnTo>
                  <a:lnTo>
                    <a:pt x="0" y="131673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20625" r="0" b="-220625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18288000" cy="137388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240"/>
                </a:lnSpc>
              </a:pPr>
              <a:r>
                <a:rPr lang="en-US" sz="27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4-Week Revision Plan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333375" y="1293495"/>
            <a:ext cx="8660130" cy="4133850"/>
            <a:chOff x="0" y="0"/>
            <a:chExt cx="11546840" cy="5511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1546840" cy="5511800"/>
            </a:xfrm>
            <a:custGeom>
              <a:avLst/>
              <a:gdLst/>
              <a:ahLst/>
              <a:cxnLst/>
              <a:rect r="r" b="b" t="t" l="l"/>
              <a:pathLst>
                <a:path h="5511800" w="11546840">
                  <a:moveTo>
                    <a:pt x="0" y="220472"/>
                  </a:moveTo>
                  <a:cubicBezTo>
                    <a:pt x="0" y="98679"/>
                    <a:pt x="98679" y="0"/>
                    <a:pt x="220472" y="0"/>
                  </a:cubicBezTo>
                  <a:lnTo>
                    <a:pt x="11326368" y="0"/>
                  </a:lnTo>
                  <a:cubicBezTo>
                    <a:pt x="11448162" y="0"/>
                    <a:pt x="11546840" y="98679"/>
                    <a:pt x="11546840" y="220472"/>
                  </a:cubicBezTo>
                  <a:lnTo>
                    <a:pt x="11546840" y="5291328"/>
                  </a:lnTo>
                  <a:cubicBezTo>
                    <a:pt x="11546840" y="5413121"/>
                    <a:pt x="11448162" y="5511800"/>
                    <a:pt x="11326368" y="5511800"/>
                  </a:cubicBezTo>
                  <a:lnTo>
                    <a:pt x="220472" y="5511800"/>
                  </a:lnTo>
                  <a:cubicBezTo>
                    <a:pt x="98679" y="5511800"/>
                    <a:pt x="0" y="5413121"/>
                    <a:pt x="0" y="5291328"/>
                  </a:cubicBezTo>
                  <a:close/>
                </a:path>
              </a:pathLst>
            </a:custGeom>
            <a:solidFill>
              <a:srgbClr val="F8ECEC"/>
            </a:solidFill>
            <a:ln w="19050" cap="sq">
              <a:solidFill>
                <a:srgbClr val="8B1A1A"/>
              </a:solidFill>
              <a:prstDash val="solid"/>
              <a:miter/>
            </a:ln>
          </p:spPr>
        </p:sp>
      </p:grpSp>
      <p:grpSp>
        <p:nvGrpSpPr>
          <p:cNvPr name="Group 9" id="9"/>
          <p:cNvGrpSpPr/>
          <p:nvPr/>
        </p:nvGrpSpPr>
        <p:grpSpPr>
          <a:xfrm rot="0">
            <a:off x="342900" y="1303020"/>
            <a:ext cx="8641080" cy="713232"/>
            <a:chOff x="0" y="0"/>
            <a:chExt cx="11521440" cy="95097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1521440" cy="950976"/>
            </a:xfrm>
            <a:custGeom>
              <a:avLst/>
              <a:gdLst/>
              <a:ahLst/>
              <a:cxnLst/>
              <a:rect r="r" b="b" t="t" l="l"/>
              <a:pathLst>
                <a:path h="950976" w="11521440">
                  <a:moveTo>
                    <a:pt x="0" y="0"/>
                  </a:moveTo>
                  <a:lnTo>
                    <a:pt x="11521440" y="0"/>
                  </a:lnTo>
                  <a:lnTo>
                    <a:pt x="11521440" y="950976"/>
                  </a:lnTo>
                  <a:lnTo>
                    <a:pt x="0" y="950976"/>
                  </a:lnTo>
                  <a:close/>
                </a:path>
              </a:pathLst>
            </a:custGeom>
            <a:solidFill>
              <a:srgbClr val="8B1A1A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507492" y="1303020"/>
            <a:ext cx="8311896" cy="713232"/>
            <a:chOff x="0" y="0"/>
            <a:chExt cx="11082528" cy="95097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1082528" cy="950976"/>
            </a:xfrm>
            <a:custGeom>
              <a:avLst/>
              <a:gdLst/>
              <a:ahLst/>
              <a:cxnLst/>
              <a:rect r="r" b="b" t="t" l="l"/>
              <a:pathLst>
                <a:path h="950976" w="11082528">
                  <a:moveTo>
                    <a:pt x="0" y="0"/>
                  </a:moveTo>
                  <a:lnTo>
                    <a:pt x="11082528" y="0"/>
                  </a:lnTo>
                  <a:lnTo>
                    <a:pt x="11082528" y="950976"/>
                  </a:lnTo>
                  <a:lnTo>
                    <a:pt x="0" y="95097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77075" r="0" b="-177075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19050"/>
              <a:ext cx="11082528" cy="97002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89"/>
                </a:lnSpc>
              </a:pPr>
              <a:r>
                <a:rPr lang="en-US" sz="1575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WEEK 1  —  Foundation — Critical Topics (2, 3, 13–15)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507492" y="2098548"/>
            <a:ext cx="8311896" cy="480060"/>
            <a:chOff x="0" y="0"/>
            <a:chExt cx="11082528" cy="64008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1082528" cy="640080"/>
            </a:xfrm>
            <a:custGeom>
              <a:avLst/>
              <a:gdLst/>
              <a:ahLst/>
              <a:cxnLst/>
              <a:rect r="r" b="b" t="t" l="l"/>
              <a:pathLst>
                <a:path h="640080" w="11082528">
                  <a:moveTo>
                    <a:pt x="0" y="0"/>
                  </a:moveTo>
                  <a:lnTo>
                    <a:pt x="11082528" y="0"/>
                  </a:lnTo>
                  <a:lnTo>
                    <a:pt x="11082528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87369" r="0" b="-287369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11082528" cy="67818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709"/>
                </a:lnSpc>
              </a:pPr>
              <a:r>
                <a:rPr lang="en-US" sz="1425">
                  <a:solidFill>
                    <a:srgbClr val="1A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Mon: Mole formulae from memory. 10 timed mole MCQs (90 sec each). Unit conversions.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507492" y="2619756"/>
            <a:ext cx="8311896" cy="480060"/>
            <a:chOff x="0" y="0"/>
            <a:chExt cx="11082528" cy="64008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1082528" cy="640080"/>
            </a:xfrm>
            <a:custGeom>
              <a:avLst/>
              <a:gdLst/>
              <a:ahLst/>
              <a:cxnLst/>
              <a:rect r="r" b="b" t="t" l="l"/>
              <a:pathLst>
                <a:path h="640080" w="11082528">
                  <a:moveTo>
                    <a:pt x="0" y="0"/>
                  </a:moveTo>
                  <a:lnTo>
                    <a:pt x="11082528" y="0"/>
                  </a:lnTo>
                  <a:lnTo>
                    <a:pt x="11082528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87369" r="0" b="-287369"/>
              </a:stretch>
            </a:blip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11082528" cy="67818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709"/>
                </a:lnSpc>
              </a:pPr>
              <a:r>
                <a:rPr lang="en-US" sz="1425">
                  <a:solidFill>
                    <a:srgbClr val="1A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Tue: Bonding comparison table. Draw all 7 VSEPR shapes + bond angles from memory.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507492" y="3140964"/>
            <a:ext cx="8311896" cy="480060"/>
            <a:chOff x="0" y="0"/>
            <a:chExt cx="11082528" cy="64008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1082528" cy="640080"/>
            </a:xfrm>
            <a:custGeom>
              <a:avLst/>
              <a:gdLst/>
              <a:ahLst/>
              <a:cxnLst/>
              <a:rect r="r" b="b" t="t" l="l"/>
              <a:pathLst>
                <a:path h="640080" w="11082528">
                  <a:moveTo>
                    <a:pt x="0" y="0"/>
                  </a:moveTo>
                  <a:lnTo>
                    <a:pt x="11082528" y="0"/>
                  </a:lnTo>
                  <a:lnTo>
                    <a:pt x="11082528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87369" r="0" b="-287369"/>
              </a:stretch>
            </a:blip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11082528" cy="67818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709"/>
                </a:lnSpc>
              </a:pPr>
              <a:r>
                <a:rPr lang="en-US" sz="1425">
                  <a:solidFill>
                    <a:srgbClr val="1A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Wed: IUPAC naming. Write all 3 mechanisms (free radical, electrophilic addition, SN1/SN2).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507492" y="3662172"/>
            <a:ext cx="8311896" cy="480060"/>
            <a:chOff x="0" y="0"/>
            <a:chExt cx="11082528" cy="64008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1082528" cy="640080"/>
            </a:xfrm>
            <a:custGeom>
              <a:avLst/>
              <a:gdLst/>
              <a:ahLst/>
              <a:cxnLst/>
              <a:rect r="r" b="b" t="t" l="l"/>
              <a:pathLst>
                <a:path h="640080" w="11082528">
                  <a:moveTo>
                    <a:pt x="0" y="0"/>
                  </a:moveTo>
                  <a:lnTo>
                    <a:pt x="11082528" y="0"/>
                  </a:lnTo>
                  <a:lnTo>
                    <a:pt x="11082528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87369" r="0" b="-287369"/>
              </a:stretch>
            </a:blip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11082528" cy="67818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709"/>
                </a:lnSpc>
              </a:pPr>
              <a:r>
                <a:rPr lang="en-US" sz="1425">
                  <a:solidFill>
                    <a:srgbClr val="1A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Thu: MCQ Practice Set 1 (25 Qs, 44 min). Full analysis — classify every error.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507492" y="4183380"/>
            <a:ext cx="8311896" cy="480060"/>
            <a:chOff x="0" y="0"/>
            <a:chExt cx="11082528" cy="64008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1082528" cy="640080"/>
            </a:xfrm>
            <a:custGeom>
              <a:avLst/>
              <a:gdLst/>
              <a:ahLst/>
              <a:cxnLst/>
              <a:rect r="r" b="b" t="t" l="l"/>
              <a:pathLst>
                <a:path h="640080" w="11082528">
                  <a:moveTo>
                    <a:pt x="0" y="0"/>
                  </a:moveTo>
                  <a:lnTo>
                    <a:pt x="11082528" y="0"/>
                  </a:lnTo>
                  <a:lnTo>
                    <a:pt x="11082528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87369" r="0" b="-287369"/>
              </a:stretch>
            </a:blip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38100"/>
              <a:ext cx="11082528" cy="67818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709"/>
                </a:lnSpc>
              </a:pPr>
              <a:r>
                <a:rPr lang="en-US" sz="1425">
                  <a:solidFill>
                    <a:srgbClr val="1A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Fri: Calculation blitz (15 mole calcs, 90 sec each). Mechanism drawing practice.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507492" y="4704588"/>
            <a:ext cx="8311896" cy="480060"/>
            <a:chOff x="0" y="0"/>
            <a:chExt cx="11082528" cy="64008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1082528" cy="640080"/>
            </a:xfrm>
            <a:custGeom>
              <a:avLst/>
              <a:gdLst/>
              <a:ahLst/>
              <a:cxnLst/>
              <a:rect r="r" b="b" t="t" l="l"/>
              <a:pathLst>
                <a:path h="640080" w="11082528">
                  <a:moveTo>
                    <a:pt x="0" y="0"/>
                  </a:moveTo>
                  <a:lnTo>
                    <a:pt x="11082528" y="0"/>
                  </a:lnTo>
                  <a:lnTo>
                    <a:pt x="11082528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87369" r="0" b="-287369"/>
              </a:stretch>
            </a:blip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38100"/>
              <a:ext cx="11082528" cy="67818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709"/>
                </a:lnSpc>
              </a:pPr>
              <a:r>
                <a:rPr lang="en-US" sz="1425">
                  <a:solidFill>
                    <a:srgbClr val="1A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Sat: Full timed Paper 1: 2018 paper (40 Qs, 75 min). Self-mark. Categorise all errors.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9317355" y="1293495"/>
            <a:ext cx="8660130" cy="4133850"/>
            <a:chOff x="0" y="0"/>
            <a:chExt cx="11546840" cy="55118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1546840" cy="5511800"/>
            </a:xfrm>
            <a:custGeom>
              <a:avLst/>
              <a:gdLst/>
              <a:ahLst/>
              <a:cxnLst/>
              <a:rect r="r" b="b" t="t" l="l"/>
              <a:pathLst>
                <a:path h="5511800" w="11546840">
                  <a:moveTo>
                    <a:pt x="0" y="220472"/>
                  </a:moveTo>
                  <a:cubicBezTo>
                    <a:pt x="0" y="98679"/>
                    <a:pt x="98679" y="0"/>
                    <a:pt x="220472" y="0"/>
                  </a:cubicBezTo>
                  <a:lnTo>
                    <a:pt x="11326368" y="0"/>
                  </a:lnTo>
                  <a:cubicBezTo>
                    <a:pt x="11448162" y="0"/>
                    <a:pt x="11546840" y="98679"/>
                    <a:pt x="11546840" y="220472"/>
                  </a:cubicBezTo>
                  <a:lnTo>
                    <a:pt x="11546840" y="5291328"/>
                  </a:lnTo>
                  <a:cubicBezTo>
                    <a:pt x="11546840" y="5413121"/>
                    <a:pt x="11448162" y="5511800"/>
                    <a:pt x="11326368" y="5511800"/>
                  </a:cubicBezTo>
                  <a:lnTo>
                    <a:pt x="220472" y="5511800"/>
                  </a:lnTo>
                  <a:cubicBezTo>
                    <a:pt x="98679" y="5511800"/>
                    <a:pt x="0" y="5413121"/>
                    <a:pt x="0" y="5291328"/>
                  </a:cubicBezTo>
                  <a:close/>
                </a:path>
              </a:pathLst>
            </a:custGeom>
            <a:solidFill>
              <a:srgbClr val="FFF0E0"/>
            </a:solidFill>
            <a:ln w="19050" cap="sq">
              <a:solidFill>
                <a:srgbClr val="7B3800"/>
              </a:solidFill>
              <a:prstDash val="solid"/>
              <a:miter/>
            </a:ln>
          </p:spPr>
        </p:sp>
      </p:grpSp>
      <p:grpSp>
        <p:nvGrpSpPr>
          <p:cNvPr name="Group 34" id="34"/>
          <p:cNvGrpSpPr/>
          <p:nvPr/>
        </p:nvGrpSpPr>
        <p:grpSpPr>
          <a:xfrm rot="0">
            <a:off x="9326880" y="1303020"/>
            <a:ext cx="8641080" cy="713232"/>
            <a:chOff x="0" y="0"/>
            <a:chExt cx="11521440" cy="950976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11521440" cy="950976"/>
            </a:xfrm>
            <a:custGeom>
              <a:avLst/>
              <a:gdLst/>
              <a:ahLst/>
              <a:cxnLst/>
              <a:rect r="r" b="b" t="t" l="l"/>
              <a:pathLst>
                <a:path h="950976" w="11521440">
                  <a:moveTo>
                    <a:pt x="0" y="0"/>
                  </a:moveTo>
                  <a:lnTo>
                    <a:pt x="11521440" y="0"/>
                  </a:lnTo>
                  <a:lnTo>
                    <a:pt x="11521440" y="950976"/>
                  </a:lnTo>
                  <a:lnTo>
                    <a:pt x="0" y="950976"/>
                  </a:lnTo>
                  <a:close/>
                </a:path>
              </a:pathLst>
            </a:custGeom>
            <a:solidFill>
              <a:srgbClr val="7B3800"/>
            </a:solidFill>
          </p:spPr>
        </p:sp>
      </p:grpSp>
      <p:grpSp>
        <p:nvGrpSpPr>
          <p:cNvPr name="Group 36" id="36"/>
          <p:cNvGrpSpPr/>
          <p:nvPr/>
        </p:nvGrpSpPr>
        <p:grpSpPr>
          <a:xfrm rot="0">
            <a:off x="9491472" y="1303020"/>
            <a:ext cx="8311896" cy="713232"/>
            <a:chOff x="0" y="0"/>
            <a:chExt cx="11082528" cy="950976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11082528" cy="950976"/>
            </a:xfrm>
            <a:custGeom>
              <a:avLst/>
              <a:gdLst/>
              <a:ahLst/>
              <a:cxnLst/>
              <a:rect r="r" b="b" t="t" l="l"/>
              <a:pathLst>
                <a:path h="950976" w="11082528">
                  <a:moveTo>
                    <a:pt x="0" y="0"/>
                  </a:moveTo>
                  <a:lnTo>
                    <a:pt x="11082528" y="0"/>
                  </a:lnTo>
                  <a:lnTo>
                    <a:pt x="11082528" y="950976"/>
                  </a:lnTo>
                  <a:lnTo>
                    <a:pt x="0" y="95097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77075" r="0" b="-177075"/>
              </a:stretch>
            </a:blipFill>
          </p:spPr>
        </p:sp>
        <p:sp>
          <p:nvSpPr>
            <p:cNvPr name="TextBox 38" id="38"/>
            <p:cNvSpPr txBox="true"/>
            <p:nvPr/>
          </p:nvSpPr>
          <p:spPr>
            <a:xfrm>
              <a:off x="0" y="-19050"/>
              <a:ext cx="11082528" cy="97002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89"/>
                </a:lnSpc>
              </a:pPr>
              <a:r>
                <a:rPr lang="en-US" sz="1575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WEEK 2  —  Foundation — High Priority Topics (1, 5, 7, 16–18)</a:t>
              </a:r>
            </a:p>
          </p:txBody>
        </p:sp>
      </p:grpSp>
      <p:grpSp>
        <p:nvGrpSpPr>
          <p:cNvPr name="Group 39" id="39"/>
          <p:cNvGrpSpPr/>
          <p:nvPr/>
        </p:nvGrpSpPr>
        <p:grpSpPr>
          <a:xfrm rot="0">
            <a:off x="9491472" y="2098548"/>
            <a:ext cx="8311896" cy="480060"/>
            <a:chOff x="0" y="0"/>
            <a:chExt cx="11082528" cy="640080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11082528" cy="640080"/>
            </a:xfrm>
            <a:custGeom>
              <a:avLst/>
              <a:gdLst/>
              <a:ahLst/>
              <a:cxnLst/>
              <a:rect r="r" b="b" t="t" l="l"/>
              <a:pathLst>
                <a:path h="640080" w="11082528">
                  <a:moveTo>
                    <a:pt x="0" y="0"/>
                  </a:moveTo>
                  <a:lnTo>
                    <a:pt x="11082528" y="0"/>
                  </a:lnTo>
                  <a:lnTo>
                    <a:pt x="11082528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87369" r="0" b="-287369"/>
              </a:stretch>
            </a:blipFill>
          </p:spPr>
        </p:sp>
        <p:sp>
          <p:nvSpPr>
            <p:cNvPr name="TextBox 41" id="41"/>
            <p:cNvSpPr txBox="true"/>
            <p:nvPr/>
          </p:nvSpPr>
          <p:spPr>
            <a:xfrm>
              <a:off x="0" y="-38100"/>
              <a:ext cx="11082528" cy="67818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709"/>
                </a:lnSpc>
              </a:pPr>
              <a:r>
                <a:rPr lang="en-US" sz="1425">
                  <a:solidFill>
                    <a:srgbClr val="1A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Mon: Electronic configs for Na→Zn. Special cases: Cr, Cu. Ion configs: Fe²⁺, Fe³⁺, Cu²⁺.</a:t>
              </a: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9491472" y="2619756"/>
            <a:ext cx="8311896" cy="480060"/>
            <a:chOff x="0" y="0"/>
            <a:chExt cx="11082528" cy="640080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11082528" cy="640080"/>
            </a:xfrm>
            <a:custGeom>
              <a:avLst/>
              <a:gdLst/>
              <a:ahLst/>
              <a:cxnLst/>
              <a:rect r="r" b="b" t="t" l="l"/>
              <a:pathLst>
                <a:path h="640080" w="11082528">
                  <a:moveTo>
                    <a:pt x="0" y="0"/>
                  </a:moveTo>
                  <a:lnTo>
                    <a:pt x="11082528" y="0"/>
                  </a:lnTo>
                  <a:lnTo>
                    <a:pt x="11082528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87369" r="0" b="-287369"/>
              </a:stretch>
            </a:blipFill>
          </p:spPr>
        </p:sp>
        <p:sp>
          <p:nvSpPr>
            <p:cNvPr name="TextBox 44" id="44"/>
            <p:cNvSpPr txBox="true"/>
            <p:nvPr/>
          </p:nvSpPr>
          <p:spPr>
            <a:xfrm>
              <a:off x="0" y="-38100"/>
              <a:ext cx="11082528" cy="67818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709"/>
                </a:lnSpc>
              </a:pPr>
              <a:r>
                <a:rPr lang="en-US" sz="1425">
                  <a:solidFill>
                    <a:srgbClr val="1A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Tue: Hess's law — 5 complete cycles (formation + combustion). Bond energy: 6 examples.</a:t>
              </a:r>
            </a:p>
          </p:txBody>
        </p:sp>
      </p:grpSp>
      <p:grpSp>
        <p:nvGrpSpPr>
          <p:cNvPr name="Group 45" id="45"/>
          <p:cNvGrpSpPr/>
          <p:nvPr/>
        </p:nvGrpSpPr>
        <p:grpSpPr>
          <a:xfrm rot="0">
            <a:off x="9491472" y="3140964"/>
            <a:ext cx="8311896" cy="480060"/>
            <a:chOff x="0" y="0"/>
            <a:chExt cx="11082528" cy="640080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11082528" cy="640080"/>
            </a:xfrm>
            <a:custGeom>
              <a:avLst/>
              <a:gdLst/>
              <a:ahLst/>
              <a:cxnLst/>
              <a:rect r="r" b="b" t="t" l="l"/>
              <a:pathLst>
                <a:path h="640080" w="11082528">
                  <a:moveTo>
                    <a:pt x="0" y="0"/>
                  </a:moveTo>
                  <a:lnTo>
                    <a:pt x="11082528" y="0"/>
                  </a:lnTo>
                  <a:lnTo>
                    <a:pt x="11082528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87369" r="0" b="-287369"/>
              </a:stretch>
            </a:blipFill>
          </p:spPr>
        </p:sp>
        <p:sp>
          <p:nvSpPr>
            <p:cNvPr name="TextBox 47" id="47"/>
            <p:cNvSpPr txBox="true"/>
            <p:nvPr/>
          </p:nvSpPr>
          <p:spPr>
            <a:xfrm>
              <a:off x="0" y="-38100"/>
              <a:ext cx="11082528" cy="67818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709"/>
                </a:lnSpc>
              </a:pPr>
              <a:r>
                <a:rPr lang="en-US" sz="1425">
                  <a:solidFill>
                    <a:srgbClr val="1A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Wed: Le Chatelier — 8 scenarios. pH calculations: 2 strong, 2 weak acid, 2 buffer.</a:t>
              </a:r>
            </a:p>
          </p:txBody>
        </p:sp>
      </p:grpSp>
      <p:grpSp>
        <p:nvGrpSpPr>
          <p:cNvPr name="Group 48" id="48"/>
          <p:cNvGrpSpPr/>
          <p:nvPr/>
        </p:nvGrpSpPr>
        <p:grpSpPr>
          <a:xfrm rot="0">
            <a:off x="9491472" y="3662172"/>
            <a:ext cx="8311896" cy="480060"/>
            <a:chOff x="0" y="0"/>
            <a:chExt cx="11082528" cy="640080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11082528" cy="640080"/>
            </a:xfrm>
            <a:custGeom>
              <a:avLst/>
              <a:gdLst/>
              <a:ahLst/>
              <a:cxnLst/>
              <a:rect r="r" b="b" t="t" l="l"/>
              <a:pathLst>
                <a:path h="640080" w="11082528">
                  <a:moveTo>
                    <a:pt x="0" y="0"/>
                  </a:moveTo>
                  <a:lnTo>
                    <a:pt x="11082528" y="0"/>
                  </a:lnTo>
                  <a:lnTo>
                    <a:pt x="11082528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87369" r="0" b="-287369"/>
              </a:stretch>
            </a:blipFill>
          </p:spPr>
        </p:sp>
        <p:sp>
          <p:nvSpPr>
            <p:cNvPr name="TextBox 50" id="50"/>
            <p:cNvSpPr txBox="true"/>
            <p:nvPr/>
          </p:nvSpPr>
          <p:spPr>
            <a:xfrm>
              <a:off x="0" y="-38100"/>
              <a:ext cx="11082528" cy="67818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709"/>
                </a:lnSpc>
              </a:pPr>
              <a:r>
                <a:rPr lang="en-US" sz="1425">
                  <a:solidFill>
                    <a:srgbClr val="1A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Thu: MCQ Practice Set 2 (25 Qs, Topics 1, 5, 7, 16–18). Error analysis.</a:t>
              </a:r>
            </a:p>
          </p:txBody>
        </p:sp>
      </p:grpSp>
      <p:grpSp>
        <p:nvGrpSpPr>
          <p:cNvPr name="Group 51" id="51"/>
          <p:cNvGrpSpPr/>
          <p:nvPr/>
        </p:nvGrpSpPr>
        <p:grpSpPr>
          <a:xfrm rot="0">
            <a:off x="9491472" y="4183380"/>
            <a:ext cx="8311896" cy="480060"/>
            <a:chOff x="0" y="0"/>
            <a:chExt cx="11082528" cy="640080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11082528" cy="640080"/>
            </a:xfrm>
            <a:custGeom>
              <a:avLst/>
              <a:gdLst/>
              <a:ahLst/>
              <a:cxnLst/>
              <a:rect r="r" b="b" t="t" l="l"/>
              <a:pathLst>
                <a:path h="640080" w="11082528">
                  <a:moveTo>
                    <a:pt x="0" y="0"/>
                  </a:moveTo>
                  <a:lnTo>
                    <a:pt x="11082528" y="0"/>
                  </a:lnTo>
                  <a:lnTo>
                    <a:pt x="11082528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87369" r="0" b="-287369"/>
              </a:stretch>
            </a:blipFill>
          </p:spPr>
        </p:sp>
        <p:sp>
          <p:nvSpPr>
            <p:cNvPr name="TextBox 53" id="53"/>
            <p:cNvSpPr txBox="true"/>
            <p:nvPr/>
          </p:nvSpPr>
          <p:spPr>
            <a:xfrm>
              <a:off x="0" y="-38100"/>
              <a:ext cx="11082528" cy="67818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709"/>
                </a:lnSpc>
              </a:pPr>
              <a:r>
                <a:rPr lang="en-US" sz="1425">
                  <a:solidFill>
                    <a:srgbClr val="1A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Fri: Organic reaction maps (alcohols, carbonyl, carboxylic acids). Distinguishing tests.</a:t>
              </a:r>
            </a:p>
          </p:txBody>
        </p:sp>
      </p:grpSp>
      <p:grpSp>
        <p:nvGrpSpPr>
          <p:cNvPr name="Group 54" id="54"/>
          <p:cNvGrpSpPr/>
          <p:nvPr/>
        </p:nvGrpSpPr>
        <p:grpSpPr>
          <a:xfrm rot="0">
            <a:off x="9491472" y="4704588"/>
            <a:ext cx="8311896" cy="480060"/>
            <a:chOff x="0" y="0"/>
            <a:chExt cx="11082528" cy="640080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0"/>
              <a:ext cx="11082528" cy="640080"/>
            </a:xfrm>
            <a:custGeom>
              <a:avLst/>
              <a:gdLst/>
              <a:ahLst/>
              <a:cxnLst/>
              <a:rect r="r" b="b" t="t" l="l"/>
              <a:pathLst>
                <a:path h="640080" w="11082528">
                  <a:moveTo>
                    <a:pt x="0" y="0"/>
                  </a:moveTo>
                  <a:lnTo>
                    <a:pt x="11082528" y="0"/>
                  </a:lnTo>
                  <a:lnTo>
                    <a:pt x="11082528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87369" r="0" b="-287369"/>
              </a:stretch>
            </a:blipFill>
          </p:spPr>
        </p:sp>
        <p:sp>
          <p:nvSpPr>
            <p:cNvPr name="TextBox 56" id="56"/>
            <p:cNvSpPr txBox="true"/>
            <p:nvPr/>
          </p:nvSpPr>
          <p:spPr>
            <a:xfrm>
              <a:off x="0" y="-38100"/>
              <a:ext cx="11082528" cy="67818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709"/>
                </a:lnSpc>
              </a:pPr>
              <a:r>
                <a:rPr lang="en-US" sz="1425">
                  <a:solidFill>
                    <a:srgbClr val="1A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Sat: Full timed Paper 1: 2020 paper. Compare score to Week 1.</a:t>
              </a:r>
            </a:p>
          </p:txBody>
        </p:sp>
      </p:grpSp>
      <p:grpSp>
        <p:nvGrpSpPr>
          <p:cNvPr name="Group 57" id="57"/>
          <p:cNvGrpSpPr/>
          <p:nvPr/>
        </p:nvGrpSpPr>
        <p:grpSpPr>
          <a:xfrm rot="0">
            <a:off x="333375" y="5682615"/>
            <a:ext cx="8660130" cy="4133850"/>
            <a:chOff x="0" y="0"/>
            <a:chExt cx="11546840" cy="5511800"/>
          </a:xfrm>
        </p:grpSpPr>
        <p:sp>
          <p:nvSpPr>
            <p:cNvPr name="Freeform 58" id="58"/>
            <p:cNvSpPr/>
            <p:nvPr/>
          </p:nvSpPr>
          <p:spPr>
            <a:xfrm flipH="false" flipV="false" rot="0">
              <a:off x="0" y="0"/>
              <a:ext cx="11546840" cy="5511800"/>
            </a:xfrm>
            <a:custGeom>
              <a:avLst/>
              <a:gdLst/>
              <a:ahLst/>
              <a:cxnLst/>
              <a:rect r="r" b="b" t="t" l="l"/>
              <a:pathLst>
                <a:path h="5511800" w="11546840">
                  <a:moveTo>
                    <a:pt x="0" y="220472"/>
                  </a:moveTo>
                  <a:cubicBezTo>
                    <a:pt x="0" y="98679"/>
                    <a:pt x="98679" y="0"/>
                    <a:pt x="220472" y="0"/>
                  </a:cubicBezTo>
                  <a:lnTo>
                    <a:pt x="11326368" y="0"/>
                  </a:lnTo>
                  <a:cubicBezTo>
                    <a:pt x="11448162" y="0"/>
                    <a:pt x="11546840" y="98679"/>
                    <a:pt x="11546840" y="220472"/>
                  </a:cubicBezTo>
                  <a:lnTo>
                    <a:pt x="11546840" y="5291328"/>
                  </a:lnTo>
                  <a:cubicBezTo>
                    <a:pt x="11546840" y="5413121"/>
                    <a:pt x="11448162" y="5511800"/>
                    <a:pt x="11326368" y="5511800"/>
                  </a:cubicBezTo>
                  <a:lnTo>
                    <a:pt x="220472" y="5511800"/>
                  </a:lnTo>
                  <a:cubicBezTo>
                    <a:pt x="98679" y="5511800"/>
                    <a:pt x="0" y="5413121"/>
                    <a:pt x="0" y="5291328"/>
                  </a:cubicBezTo>
                  <a:close/>
                </a:path>
              </a:pathLst>
            </a:custGeom>
            <a:solidFill>
              <a:srgbClr val="FFFDE6"/>
            </a:solidFill>
            <a:ln w="19050" cap="sq">
              <a:solidFill>
                <a:srgbClr val="5A4800"/>
              </a:solidFill>
              <a:prstDash val="solid"/>
              <a:miter/>
            </a:ln>
          </p:spPr>
        </p:sp>
      </p:grpSp>
      <p:grpSp>
        <p:nvGrpSpPr>
          <p:cNvPr name="Group 59" id="59"/>
          <p:cNvGrpSpPr/>
          <p:nvPr/>
        </p:nvGrpSpPr>
        <p:grpSpPr>
          <a:xfrm rot="0">
            <a:off x="342900" y="5692140"/>
            <a:ext cx="8641080" cy="713232"/>
            <a:chOff x="0" y="0"/>
            <a:chExt cx="11521440" cy="950976"/>
          </a:xfrm>
        </p:grpSpPr>
        <p:sp>
          <p:nvSpPr>
            <p:cNvPr name="Freeform 60" id="60"/>
            <p:cNvSpPr/>
            <p:nvPr/>
          </p:nvSpPr>
          <p:spPr>
            <a:xfrm flipH="false" flipV="false" rot="0">
              <a:off x="0" y="0"/>
              <a:ext cx="11521440" cy="950976"/>
            </a:xfrm>
            <a:custGeom>
              <a:avLst/>
              <a:gdLst/>
              <a:ahLst/>
              <a:cxnLst/>
              <a:rect r="r" b="b" t="t" l="l"/>
              <a:pathLst>
                <a:path h="950976" w="11521440">
                  <a:moveTo>
                    <a:pt x="0" y="0"/>
                  </a:moveTo>
                  <a:lnTo>
                    <a:pt x="11521440" y="0"/>
                  </a:lnTo>
                  <a:lnTo>
                    <a:pt x="11521440" y="950976"/>
                  </a:lnTo>
                  <a:lnTo>
                    <a:pt x="0" y="950976"/>
                  </a:lnTo>
                  <a:close/>
                </a:path>
              </a:pathLst>
            </a:custGeom>
            <a:solidFill>
              <a:srgbClr val="5A4800"/>
            </a:solidFill>
          </p:spPr>
        </p:sp>
      </p:grpSp>
      <p:grpSp>
        <p:nvGrpSpPr>
          <p:cNvPr name="Group 61" id="61"/>
          <p:cNvGrpSpPr/>
          <p:nvPr/>
        </p:nvGrpSpPr>
        <p:grpSpPr>
          <a:xfrm rot="0">
            <a:off x="507492" y="5692140"/>
            <a:ext cx="8311896" cy="713232"/>
            <a:chOff x="0" y="0"/>
            <a:chExt cx="11082528" cy="950976"/>
          </a:xfrm>
        </p:grpSpPr>
        <p:sp>
          <p:nvSpPr>
            <p:cNvPr name="Freeform 62" id="62"/>
            <p:cNvSpPr/>
            <p:nvPr/>
          </p:nvSpPr>
          <p:spPr>
            <a:xfrm flipH="false" flipV="false" rot="0">
              <a:off x="0" y="0"/>
              <a:ext cx="11082528" cy="950976"/>
            </a:xfrm>
            <a:custGeom>
              <a:avLst/>
              <a:gdLst/>
              <a:ahLst/>
              <a:cxnLst/>
              <a:rect r="r" b="b" t="t" l="l"/>
              <a:pathLst>
                <a:path h="950976" w="11082528">
                  <a:moveTo>
                    <a:pt x="0" y="0"/>
                  </a:moveTo>
                  <a:lnTo>
                    <a:pt x="11082528" y="0"/>
                  </a:lnTo>
                  <a:lnTo>
                    <a:pt x="11082528" y="950976"/>
                  </a:lnTo>
                  <a:lnTo>
                    <a:pt x="0" y="95097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77075" r="0" b="-177075"/>
              </a:stretch>
            </a:blipFill>
          </p:spPr>
        </p:sp>
        <p:sp>
          <p:nvSpPr>
            <p:cNvPr name="TextBox 63" id="63"/>
            <p:cNvSpPr txBox="true"/>
            <p:nvPr/>
          </p:nvSpPr>
          <p:spPr>
            <a:xfrm>
              <a:off x="0" y="-19050"/>
              <a:ext cx="11082528" cy="97002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89"/>
                </a:lnSpc>
              </a:pPr>
              <a:r>
                <a:rPr lang="en-US" sz="1575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WEEK 3  —  Moderate Topics + Data MCQ Mastery (4, 6, 8, 9, 10–22)</a:t>
              </a:r>
            </a:p>
          </p:txBody>
        </p:sp>
      </p:grpSp>
      <p:grpSp>
        <p:nvGrpSpPr>
          <p:cNvPr name="Group 64" id="64"/>
          <p:cNvGrpSpPr/>
          <p:nvPr/>
        </p:nvGrpSpPr>
        <p:grpSpPr>
          <a:xfrm rot="0">
            <a:off x="507492" y="6487668"/>
            <a:ext cx="8311896" cy="480060"/>
            <a:chOff x="0" y="0"/>
            <a:chExt cx="11082528" cy="640080"/>
          </a:xfrm>
        </p:grpSpPr>
        <p:sp>
          <p:nvSpPr>
            <p:cNvPr name="Freeform 65" id="65"/>
            <p:cNvSpPr/>
            <p:nvPr/>
          </p:nvSpPr>
          <p:spPr>
            <a:xfrm flipH="false" flipV="false" rot="0">
              <a:off x="0" y="0"/>
              <a:ext cx="11082528" cy="640080"/>
            </a:xfrm>
            <a:custGeom>
              <a:avLst/>
              <a:gdLst/>
              <a:ahLst/>
              <a:cxnLst/>
              <a:rect r="r" b="b" t="t" l="l"/>
              <a:pathLst>
                <a:path h="640080" w="11082528">
                  <a:moveTo>
                    <a:pt x="0" y="0"/>
                  </a:moveTo>
                  <a:lnTo>
                    <a:pt x="11082528" y="0"/>
                  </a:lnTo>
                  <a:lnTo>
                    <a:pt x="11082528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87369" r="0" b="-287369"/>
              </a:stretch>
            </a:blipFill>
          </p:spPr>
        </p:sp>
        <p:sp>
          <p:nvSpPr>
            <p:cNvPr name="TextBox 66" id="66"/>
            <p:cNvSpPr txBox="true"/>
            <p:nvPr/>
          </p:nvSpPr>
          <p:spPr>
            <a:xfrm>
              <a:off x="0" y="-38100"/>
              <a:ext cx="11082528" cy="67818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709"/>
                </a:lnSpc>
              </a:pPr>
              <a:r>
                <a:rPr lang="en-US" sz="1425">
                  <a:solidFill>
                    <a:srgbClr val="1A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Mon: Ideal gas equation (6 calcs). Crystal structure comparison table from memory.</a:t>
              </a:r>
            </a:p>
          </p:txBody>
        </p:sp>
      </p:grpSp>
      <p:grpSp>
        <p:nvGrpSpPr>
          <p:cNvPr name="Group 67" id="67"/>
          <p:cNvGrpSpPr/>
          <p:nvPr/>
        </p:nvGrpSpPr>
        <p:grpSpPr>
          <a:xfrm rot="0">
            <a:off x="507492" y="7008876"/>
            <a:ext cx="8311896" cy="480060"/>
            <a:chOff x="0" y="0"/>
            <a:chExt cx="11082528" cy="640080"/>
          </a:xfrm>
        </p:grpSpPr>
        <p:sp>
          <p:nvSpPr>
            <p:cNvPr name="Freeform 68" id="68"/>
            <p:cNvSpPr/>
            <p:nvPr/>
          </p:nvSpPr>
          <p:spPr>
            <a:xfrm flipH="false" flipV="false" rot="0">
              <a:off x="0" y="0"/>
              <a:ext cx="11082528" cy="640080"/>
            </a:xfrm>
            <a:custGeom>
              <a:avLst/>
              <a:gdLst/>
              <a:ahLst/>
              <a:cxnLst/>
              <a:rect r="r" b="b" t="t" l="l"/>
              <a:pathLst>
                <a:path h="640080" w="11082528">
                  <a:moveTo>
                    <a:pt x="0" y="0"/>
                  </a:moveTo>
                  <a:lnTo>
                    <a:pt x="11082528" y="0"/>
                  </a:lnTo>
                  <a:lnTo>
                    <a:pt x="11082528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87369" r="0" b="-287369"/>
              </a:stretch>
            </a:blipFill>
          </p:spPr>
        </p:sp>
        <p:sp>
          <p:nvSpPr>
            <p:cNvPr name="TextBox 69" id="69"/>
            <p:cNvSpPr txBox="true"/>
            <p:nvPr/>
          </p:nvSpPr>
          <p:spPr>
            <a:xfrm>
              <a:off x="0" y="-38100"/>
              <a:ext cx="11082528" cy="67818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709"/>
                </a:lnSpc>
              </a:pPr>
              <a:r>
                <a:rPr lang="en-US" sz="1425">
                  <a:solidFill>
                    <a:srgbClr val="1A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Tue: Boltzmann distribution — draw from scratch. Group 2 &amp; 17 property tables.</a:t>
              </a:r>
            </a:p>
          </p:txBody>
        </p:sp>
      </p:grpSp>
      <p:grpSp>
        <p:nvGrpSpPr>
          <p:cNvPr name="Group 70" id="70"/>
          <p:cNvGrpSpPr/>
          <p:nvPr/>
        </p:nvGrpSpPr>
        <p:grpSpPr>
          <a:xfrm rot="0">
            <a:off x="507492" y="7530084"/>
            <a:ext cx="8311896" cy="480060"/>
            <a:chOff x="0" y="0"/>
            <a:chExt cx="11082528" cy="640080"/>
          </a:xfrm>
        </p:grpSpPr>
        <p:sp>
          <p:nvSpPr>
            <p:cNvPr name="Freeform 71" id="71"/>
            <p:cNvSpPr/>
            <p:nvPr/>
          </p:nvSpPr>
          <p:spPr>
            <a:xfrm flipH="false" flipV="false" rot="0">
              <a:off x="0" y="0"/>
              <a:ext cx="11082528" cy="640080"/>
            </a:xfrm>
            <a:custGeom>
              <a:avLst/>
              <a:gdLst/>
              <a:ahLst/>
              <a:cxnLst/>
              <a:rect r="r" b="b" t="t" l="l"/>
              <a:pathLst>
                <a:path h="640080" w="11082528">
                  <a:moveTo>
                    <a:pt x="0" y="0"/>
                  </a:moveTo>
                  <a:lnTo>
                    <a:pt x="11082528" y="0"/>
                  </a:lnTo>
                  <a:lnTo>
                    <a:pt x="11082528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87369" r="0" b="-287369"/>
              </a:stretch>
            </a:blipFill>
          </p:spPr>
        </p:sp>
        <p:sp>
          <p:nvSpPr>
            <p:cNvPr name="TextBox 72" id="72"/>
            <p:cNvSpPr txBox="true"/>
            <p:nvPr/>
          </p:nvSpPr>
          <p:spPr>
            <a:xfrm>
              <a:off x="0" y="-38100"/>
              <a:ext cx="11082528" cy="67818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709"/>
                </a:lnSpc>
              </a:pPr>
              <a:r>
                <a:rPr lang="en-US" sz="1425">
                  <a:solidFill>
                    <a:srgbClr val="1A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Wed: Polymer classification (8 examples). IR spectra practice. MS fragmentation.</a:t>
              </a:r>
            </a:p>
          </p:txBody>
        </p:sp>
      </p:grpSp>
      <p:grpSp>
        <p:nvGrpSpPr>
          <p:cNvPr name="Group 73" id="73"/>
          <p:cNvGrpSpPr/>
          <p:nvPr/>
        </p:nvGrpSpPr>
        <p:grpSpPr>
          <a:xfrm rot="0">
            <a:off x="507492" y="8051292"/>
            <a:ext cx="8311896" cy="480060"/>
            <a:chOff x="0" y="0"/>
            <a:chExt cx="11082528" cy="640080"/>
          </a:xfrm>
        </p:grpSpPr>
        <p:sp>
          <p:nvSpPr>
            <p:cNvPr name="Freeform 74" id="74"/>
            <p:cNvSpPr/>
            <p:nvPr/>
          </p:nvSpPr>
          <p:spPr>
            <a:xfrm flipH="false" flipV="false" rot="0">
              <a:off x="0" y="0"/>
              <a:ext cx="11082528" cy="640080"/>
            </a:xfrm>
            <a:custGeom>
              <a:avLst/>
              <a:gdLst/>
              <a:ahLst/>
              <a:cxnLst/>
              <a:rect r="r" b="b" t="t" l="l"/>
              <a:pathLst>
                <a:path h="640080" w="11082528">
                  <a:moveTo>
                    <a:pt x="0" y="0"/>
                  </a:moveTo>
                  <a:lnTo>
                    <a:pt x="11082528" y="0"/>
                  </a:lnTo>
                  <a:lnTo>
                    <a:pt x="11082528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87369" r="0" b="-287369"/>
              </a:stretch>
            </a:blipFill>
          </p:spPr>
        </p:sp>
        <p:sp>
          <p:nvSpPr>
            <p:cNvPr name="TextBox 75" id="75"/>
            <p:cNvSpPr txBox="true"/>
            <p:nvPr/>
          </p:nvSpPr>
          <p:spPr>
            <a:xfrm>
              <a:off x="0" y="-38100"/>
              <a:ext cx="11082528" cy="67818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709"/>
                </a:lnSpc>
              </a:pPr>
              <a:r>
                <a:rPr lang="en-US" sz="1425">
                  <a:solidFill>
                    <a:srgbClr val="1A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Thu: MCQ Practice Set 3 (25 Qs, moderate topics). Error classification.</a:t>
              </a:r>
            </a:p>
          </p:txBody>
        </p:sp>
      </p:grpSp>
      <p:grpSp>
        <p:nvGrpSpPr>
          <p:cNvPr name="Group 76" id="76"/>
          <p:cNvGrpSpPr/>
          <p:nvPr/>
        </p:nvGrpSpPr>
        <p:grpSpPr>
          <a:xfrm rot="0">
            <a:off x="507492" y="8572500"/>
            <a:ext cx="8311896" cy="480060"/>
            <a:chOff x="0" y="0"/>
            <a:chExt cx="11082528" cy="640080"/>
          </a:xfrm>
        </p:grpSpPr>
        <p:sp>
          <p:nvSpPr>
            <p:cNvPr name="Freeform 77" id="77"/>
            <p:cNvSpPr/>
            <p:nvPr/>
          </p:nvSpPr>
          <p:spPr>
            <a:xfrm flipH="false" flipV="false" rot="0">
              <a:off x="0" y="0"/>
              <a:ext cx="11082528" cy="640080"/>
            </a:xfrm>
            <a:custGeom>
              <a:avLst/>
              <a:gdLst/>
              <a:ahLst/>
              <a:cxnLst/>
              <a:rect r="r" b="b" t="t" l="l"/>
              <a:pathLst>
                <a:path h="640080" w="11082528">
                  <a:moveTo>
                    <a:pt x="0" y="0"/>
                  </a:moveTo>
                  <a:lnTo>
                    <a:pt x="11082528" y="0"/>
                  </a:lnTo>
                  <a:lnTo>
                    <a:pt x="11082528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87369" r="0" b="-287369"/>
              </a:stretch>
            </a:blipFill>
          </p:spPr>
        </p:sp>
        <p:sp>
          <p:nvSpPr>
            <p:cNvPr name="TextBox 78" id="78"/>
            <p:cNvSpPr txBox="true"/>
            <p:nvPr/>
          </p:nvSpPr>
          <p:spPr>
            <a:xfrm>
              <a:off x="0" y="-38100"/>
              <a:ext cx="11082528" cy="67818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709"/>
                </a:lnSpc>
              </a:pPr>
              <a:r>
                <a:rPr lang="en-US" sz="1425">
                  <a:solidFill>
                    <a:srgbClr val="1A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Fri: Data-based MCQ intensive (15 graph/table MCQs). Negative stem practice (12 Qs).</a:t>
              </a:r>
            </a:p>
          </p:txBody>
        </p:sp>
      </p:grpSp>
      <p:grpSp>
        <p:nvGrpSpPr>
          <p:cNvPr name="Group 79" id="79"/>
          <p:cNvGrpSpPr/>
          <p:nvPr/>
        </p:nvGrpSpPr>
        <p:grpSpPr>
          <a:xfrm rot="0">
            <a:off x="507492" y="9093708"/>
            <a:ext cx="8311896" cy="480060"/>
            <a:chOff x="0" y="0"/>
            <a:chExt cx="11082528" cy="640080"/>
          </a:xfrm>
        </p:grpSpPr>
        <p:sp>
          <p:nvSpPr>
            <p:cNvPr name="Freeform 80" id="80"/>
            <p:cNvSpPr/>
            <p:nvPr/>
          </p:nvSpPr>
          <p:spPr>
            <a:xfrm flipH="false" flipV="false" rot="0">
              <a:off x="0" y="0"/>
              <a:ext cx="11082528" cy="640080"/>
            </a:xfrm>
            <a:custGeom>
              <a:avLst/>
              <a:gdLst/>
              <a:ahLst/>
              <a:cxnLst/>
              <a:rect r="r" b="b" t="t" l="l"/>
              <a:pathLst>
                <a:path h="640080" w="11082528">
                  <a:moveTo>
                    <a:pt x="0" y="0"/>
                  </a:moveTo>
                  <a:lnTo>
                    <a:pt x="11082528" y="0"/>
                  </a:lnTo>
                  <a:lnTo>
                    <a:pt x="11082528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87369" r="0" b="-287369"/>
              </a:stretch>
            </a:blipFill>
          </p:spPr>
        </p:sp>
        <p:sp>
          <p:nvSpPr>
            <p:cNvPr name="TextBox 81" id="81"/>
            <p:cNvSpPr txBox="true"/>
            <p:nvPr/>
          </p:nvSpPr>
          <p:spPr>
            <a:xfrm>
              <a:off x="0" y="-38100"/>
              <a:ext cx="11082528" cy="67818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709"/>
                </a:lnSpc>
              </a:pPr>
              <a:r>
                <a:rPr lang="en-US" sz="1425">
                  <a:solidFill>
                    <a:srgbClr val="1A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Sat: Full timed Paper 1: 2022 paper. Identify 'Final 5' remaining error types.</a:t>
              </a:r>
            </a:p>
          </p:txBody>
        </p:sp>
      </p:grpSp>
      <p:grpSp>
        <p:nvGrpSpPr>
          <p:cNvPr name="Group 82" id="82"/>
          <p:cNvGrpSpPr/>
          <p:nvPr/>
        </p:nvGrpSpPr>
        <p:grpSpPr>
          <a:xfrm rot="0">
            <a:off x="9317355" y="5682615"/>
            <a:ext cx="8660130" cy="4133850"/>
            <a:chOff x="0" y="0"/>
            <a:chExt cx="11546840" cy="5511800"/>
          </a:xfrm>
        </p:grpSpPr>
        <p:sp>
          <p:nvSpPr>
            <p:cNvPr name="Freeform 83" id="83"/>
            <p:cNvSpPr/>
            <p:nvPr/>
          </p:nvSpPr>
          <p:spPr>
            <a:xfrm flipH="false" flipV="false" rot="0">
              <a:off x="0" y="0"/>
              <a:ext cx="11546840" cy="5511800"/>
            </a:xfrm>
            <a:custGeom>
              <a:avLst/>
              <a:gdLst/>
              <a:ahLst/>
              <a:cxnLst/>
              <a:rect r="r" b="b" t="t" l="l"/>
              <a:pathLst>
                <a:path h="5511800" w="11546840">
                  <a:moveTo>
                    <a:pt x="0" y="220472"/>
                  </a:moveTo>
                  <a:cubicBezTo>
                    <a:pt x="0" y="98679"/>
                    <a:pt x="98679" y="0"/>
                    <a:pt x="220472" y="0"/>
                  </a:cubicBezTo>
                  <a:lnTo>
                    <a:pt x="11326368" y="0"/>
                  </a:lnTo>
                  <a:cubicBezTo>
                    <a:pt x="11448162" y="0"/>
                    <a:pt x="11546840" y="98679"/>
                    <a:pt x="11546840" y="220472"/>
                  </a:cubicBezTo>
                  <a:lnTo>
                    <a:pt x="11546840" y="5291328"/>
                  </a:lnTo>
                  <a:cubicBezTo>
                    <a:pt x="11546840" y="5413121"/>
                    <a:pt x="11448162" y="5511800"/>
                    <a:pt x="11326368" y="5511800"/>
                  </a:cubicBezTo>
                  <a:lnTo>
                    <a:pt x="220472" y="5511800"/>
                  </a:lnTo>
                  <a:cubicBezTo>
                    <a:pt x="98679" y="5511800"/>
                    <a:pt x="0" y="5413121"/>
                    <a:pt x="0" y="5291328"/>
                  </a:cubicBezTo>
                  <a:close/>
                </a:path>
              </a:pathLst>
            </a:custGeom>
            <a:solidFill>
              <a:srgbClr val="EBF8EB"/>
            </a:solidFill>
            <a:ln w="19050" cap="sq">
              <a:solidFill>
                <a:srgbClr val="1A5C1A"/>
              </a:solidFill>
              <a:prstDash val="solid"/>
              <a:miter/>
            </a:ln>
          </p:spPr>
        </p:sp>
      </p:grpSp>
      <p:grpSp>
        <p:nvGrpSpPr>
          <p:cNvPr name="Group 84" id="84"/>
          <p:cNvGrpSpPr/>
          <p:nvPr/>
        </p:nvGrpSpPr>
        <p:grpSpPr>
          <a:xfrm rot="0">
            <a:off x="9326880" y="5692140"/>
            <a:ext cx="8641080" cy="713232"/>
            <a:chOff x="0" y="0"/>
            <a:chExt cx="11521440" cy="950976"/>
          </a:xfrm>
        </p:grpSpPr>
        <p:sp>
          <p:nvSpPr>
            <p:cNvPr name="Freeform 85" id="85"/>
            <p:cNvSpPr/>
            <p:nvPr/>
          </p:nvSpPr>
          <p:spPr>
            <a:xfrm flipH="false" flipV="false" rot="0">
              <a:off x="0" y="0"/>
              <a:ext cx="11521440" cy="950976"/>
            </a:xfrm>
            <a:custGeom>
              <a:avLst/>
              <a:gdLst/>
              <a:ahLst/>
              <a:cxnLst/>
              <a:rect r="r" b="b" t="t" l="l"/>
              <a:pathLst>
                <a:path h="950976" w="11521440">
                  <a:moveTo>
                    <a:pt x="0" y="0"/>
                  </a:moveTo>
                  <a:lnTo>
                    <a:pt x="11521440" y="0"/>
                  </a:lnTo>
                  <a:lnTo>
                    <a:pt x="11521440" y="950976"/>
                  </a:lnTo>
                  <a:lnTo>
                    <a:pt x="0" y="950976"/>
                  </a:lnTo>
                  <a:close/>
                </a:path>
              </a:pathLst>
            </a:custGeom>
            <a:solidFill>
              <a:srgbClr val="1A5C1A"/>
            </a:solidFill>
          </p:spPr>
        </p:sp>
      </p:grpSp>
      <p:grpSp>
        <p:nvGrpSpPr>
          <p:cNvPr name="Group 86" id="86"/>
          <p:cNvGrpSpPr/>
          <p:nvPr/>
        </p:nvGrpSpPr>
        <p:grpSpPr>
          <a:xfrm rot="0">
            <a:off x="9491472" y="5692140"/>
            <a:ext cx="8311896" cy="713232"/>
            <a:chOff x="0" y="0"/>
            <a:chExt cx="11082528" cy="950976"/>
          </a:xfrm>
        </p:grpSpPr>
        <p:sp>
          <p:nvSpPr>
            <p:cNvPr name="Freeform 87" id="87"/>
            <p:cNvSpPr/>
            <p:nvPr/>
          </p:nvSpPr>
          <p:spPr>
            <a:xfrm flipH="false" flipV="false" rot="0">
              <a:off x="0" y="0"/>
              <a:ext cx="11082528" cy="950976"/>
            </a:xfrm>
            <a:custGeom>
              <a:avLst/>
              <a:gdLst/>
              <a:ahLst/>
              <a:cxnLst/>
              <a:rect r="r" b="b" t="t" l="l"/>
              <a:pathLst>
                <a:path h="950976" w="11082528">
                  <a:moveTo>
                    <a:pt x="0" y="0"/>
                  </a:moveTo>
                  <a:lnTo>
                    <a:pt x="11082528" y="0"/>
                  </a:lnTo>
                  <a:lnTo>
                    <a:pt x="11082528" y="950976"/>
                  </a:lnTo>
                  <a:lnTo>
                    <a:pt x="0" y="95097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77075" r="0" b="-177075"/>
              </a:stretch>
            </a:blipFill>
          </p:spPr>
        </p:sp>
        <p:sp>
          <p:nvSpPr>
            <p:cNvPr name="TextBox 88" id="88"/>
            <p:cNvSpPr txBox="true"/>
            <p:nvPr/>
          </p:nvSpPr>
          <p:spPr>
            <a:xfrm>
              <a:off x="0" y="-19050"/>
              <a:ext cx="11082528" cy="97002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89"/>
                </a:lnSpc>
              </a:pPr>
              <a:r>
                <a:rPr lang="en-US" sz="1575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WEEK 4  —  Peak Performance — Full Papers &amp; Predicted Topics</a:t>
              </a:r>
            </a:p>
          </p:txBody>
        </p:sp>
      </p:grpSp>
      <p:grpSp>
        <p:nvGrpSpPr>
          <p:cNvPr name="Group 89" id="89"/>
          <p:cNvGrpSpPr/>
          <p:nvPr/>
        </p:nvGrpSpPr>
        <p:grpSpPr>
          <a:xfrm rot="0">
            <a:off x="9491472" y="6487668"/>
            <a:ext cx="8311896" cy="480060"/>
            <a:chOff x="0" y="0"/>
            <a:chExt cx="11082528" cy="640080"/>
          </a:xfrm>
        </p:grpSpPr>
        <p:sp>
          <p:nvSpPr>
            <p:cNvPr name="Freeform 90" id="90"/>
            <p:cNvSpPr/>
            <p:nvPr/>
          </p:nvSpPr>
          <p:spPr>
            <a:xfrm flipH="false" flipV="false" rot="0">
              <a:off x="0" y="0"/>
              <a:ext cx="11082528" cy="640080"/>
            </a:xfrm>
            <a:custGeom>
              <a:avLst/>
              <a:gdLst/>
              <a:ahLst/>
              <a:cxnLst/>
              <a:rect r="r" b="b" t="t" l="l"/>
              <a:pathLst>
                <a:path h="640080" w="11082528">
                  <a:moveTo>
                    <a:pt x="0" y="0"/>
                  </a:moveTo>
                  <a:lnTo>
                    <a:pt x="11082528" y="0"/>
                  </a:lnTo>
                  <a:lnTo>
                    <a:pt x="11082528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87369" r="0" b="-287369"/>
              </a:stretch>
            </a:blipFill>
          </p:spPr>
        </p:sp>
        <p:sp>
          <p:nvSpPr>
            <p:cNvPr name="TextBox 91" id="91"/>
            <p:cNvSpPr txBox="true"/>
            <p:nvPr/>
          </p:nvSpPr>
          <p:spPr>
            <a:xfrm>
              <a:off x="0" y="-38100"/>
              <a:ext cx="11082528" cy="67818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709"/>
                </a:lnSpc>
              </a:pPr>
              <a:r>
                <a:rPr lang="en-US" sz="1425">
                  <a:solidFill>
                    <a:srgbClr val="1A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Mon: Full Paper 1: 2023. Address top 3 errors. 50-card rapid-fire flashcard drill.</a:t>
              </a:r>
            </a:p>
          </p:txBody>
        </p:sp>
      </p:grpSp>
      <p:grpSp>
        <p:nvGrpSpPr>
          <p:cNvPr name="Group 92" id="92"/>
          <p:cNvGrpSpPr/>
          <p:nvPr/>
        </p:nvGrpSpPr>
        <p:grpSpPr>
          <a:xfrm rot="0">
            <a:off x="9491472" y="7008876"/>
            <a:ext cx="8311896" cy="480060"/>
            <a:chOff x="0" y="0"/>
            <a:chExt cx="11082528" cy="640080"/>
          </a:xfrm>
        </p:grpSpPr>
        <p:sp>
          <p:nvSpPr>
            <p:cNvPr name="Freeform 93" id="93"/>
            <p:cNvSpPr/>
            <p:nvPr/>
          </p:nvSpPr>
          <p:spPr>
            <a:xfrm flipH="false" flipV="false" rot="0">
              <a:off x="0" y="0"/>
              <a:ext cx="11082528" cy="640080"/>
            </a:xfrm>
            <a:custGeom>
              <a:avLst/>
              <a:gdLst/>
              <a:ahLst/>
              <a:cxnLst/>
              <a:rect r="r" b="b" t="t" l="l"/>
              <a:pathLst>
                <a:path h="640080" w="11082528">
                  <a:moveTo>
                    <a:pt x="0" y="0"/>
                  </a:moveTo>
                  <a:lnTo>
                    <a:pt x="11082528" y="0"/>
                  </a:lnTo>
                  <a:lnTo>
                    <a:pt x="11082528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87369" r="0" b="-287369"/>
              </a:stretch>
            </a:blipFill>
          </p:spPr>
        </p:sp>
        <p:sp>
          <p:nvSpPr>
            <p:cNvPr name="TextBox 94" id="94"/>
            <p:cNvSpPr txBox="true"/>
            <p:nvPr/>
          </p:nvSpPr>
          <p:spPr>
            <a:xfrm>
              <a:off x="0" y="-38100"/>
              <a:ext cx="11082528" cy="67818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709"/>
                </a:lnSpc>
              </a:pPr>
              <a:r>
                <a:rPr lang="en-US" sz="1425">
                  <a:solidFill>
                    <a:srgbClr val="1A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Tue: Predicted topic deep-dive: limiting reagent × 8; nucleophilic addition × 4; pH/Ka × 6.</a:t>
              </a:r>
            </a:p>
          </p:txBody>
        </p:sp>
      </p:grpSp>
      <p:grpSp>
        <p:nvGrpSpPr>
          <p:cNvPr name="Group 95" id="95"/>
          <p:cNvGrpSpPr/>
          <p:nvPr/>
        </p:nvGrpSpPr>
        <p:grpSpPr>
          <a:xfrm rot="0">
            <a:off x="9491472" y="7530084"/>
            <a:ext cx="8311896" cy="480060"/>
            <a:chOff x="0" y="0"/>
            <a:chExt cx="11082528" cy="640080"/>
          </a:xfrm>
        </p:grpSpPr>
        <p:sp>
          <p:nvSpPr>
            <p:cNvPr name="Freeform 96" id="96"/>
            <p:cNvSpPr/>
            <p:nvPr/>
          </p:nvSpPr>
          <p:spPr>
            <a:xfrm flipH="false" flipV="false" rot="0">
              <a:off x="0" y="0"/>
              <a:ext cx="11082528" cy="640080"/>
            </a:xfrm>
            <a:custGeom>
              <a:avLst/>
              <a:gdLst/>
              <a:ahLst/>
              <a:cxnLst/>
              <a:rect r="r" b="b" t="t" l="l"/>
              <a:pathLst>
                <a:path h="640080" w="11082528">
                  <a:moveTo>
                    <a:pt x="0" y="0"/>
                  </a:moveTo>
                  <a:lnTo>
                    <a:pt x="11082528" y="0"/>
                  </a:lnTo>
                  <a:lnTo>
                    <a:pt x="11082528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87369" r="0" b="-287369"/>
              </a:stretch>
            </a:blipFill>
          </p:spPr>
        </p:sp>
        <p:sp>
          <p:nvSpPr>
            <p:cNvPr name="TextBox 97" id="97"/>
            <p:cNvSpPr txBox="true"/>
            <p:nvPr/>
          </p:nvSpPr>
          <p:spPr>
            <a:xfrm>
              <a:off x="0" y="-38100"/>
              <a:ext cx="11082528" cy="67818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709"/>
                </a:lnSpc>
              </a:pPr>
              <a:r>
                <a:rPr lang="en-US" sz="1425">
                  <a:solidFill>
                    <a:srgbClr val="1A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Wed: Full Paper 1: 2024. Create final 'Error Pattern' summary. Write error cards.</a:t>
              </a:r>
            </a:p>
          </p:txBody>
        </p:sp>
      </p:grpSp>
      <p:grpSp>
        <p:nvGrpSpPr>
          <p:cNvPr name="Group 98" id="98"/>
          <p:cNvGrpSpPr/>
          <p:nvPr/>
        </p:nvGrpSpPr>
        <p:grpSpPr>
          <a:xfrm rot="0">
            <a:off x="9491472" y="8051292"/>
            <a:ext cx="8311896" cy="480060"/>
            <a:chOff x="0" y="0"/>
            <a:chExt cx="11082528" cy="640080"/>
          </a:xfrm>
        </p:grpSpPr>
        <p:sp>
          <p:nvSpPr>
            <p:cNvPr name="Freeform 99" id="99"/>
            <p:cNvSpPr/>
            <p:nvPr/>
          </p:nvSpPr>
          <p:spPr>
            <a:xfrm flipH="false" flipV="false" rot="0">
              <a:off x="0" y="0"/>
              <a:ext cx="11082528" cy="640080"/>
            </a:xfrm>
            <a:custGeom>
              <a:avLst/>
              <a:gdLst/>
              <a:ahLst/>
              <a:cxnLst/>
              <a:rect r="r" b="b" t="t" l="l"/>
              <a:pathLst>
                <a:path h="640080" w="11082528">
                  <a:moveTo>
                    <a:pt x="0" y="0"/>
                  </a:moveTo>
                  <a:lnTo>
                    <a:pt x="11082528" y="0"/>
                  </a:lnTo>
                  <a:lnTo>
                    <a:pt x="11082528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87369" r="0" b="-287369"/>
              </a:stretch>
            </a:blipFill>
          </p:spPr>
        </p:sp>
        <p:sp>
          <p:nvSpPr>
            <p:cNvPr name="TextBox 100" id="100"/>
            <p:cNvSpPr txBox="true"/>
            <p:nvPr/>
          </p:nvSpPr>
          <p:spPr>
            <a:xfrm>
              <a:off x="0" y="-38100"/>
              <a:ext cx="11082528" cy="67818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709"/>
                </a:lnSpc>
              </a:pPr>
              <a:r>
                <a:rPr lang="en-US" sz="1425">
                  <a:solidFill>
                    <a:srgbClr val="1A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Thu: Mixed MCQ blitz: 40 Qs from 3 different years. Full exam simulation.</a:t>
              </a:r>
            </a:p>
          </p:txBody>
        </p:sp>
      </p:grpSp>
      <p:grpSp>
        <p:nvGrpSpPr>
          <p:cNvPr name="Group 101" id="101"/>
          <p:cNvGrpSpPr/>
          <p:nvPr/>
        </p:nvGrpSpPr>
        <p:grpSpPr>
          <a:xfrm rot="0">
            <a:off x="9491472" y="8572500"/>
            <a:ext cx="8311896" cy="480060"/>
            <a:chOff x="0" y="0"/>
            <a:chExt cx="11082528" cy="640080"/>
          </a:xfrm>
        </p:grpSpPr>
        <p:sp>
          <p:nvSpPr>
            <p:cNvPr name="Freeform 102" id="102"/>
            <p:cNvSpPr/>
            <p:nvPr/>
          </p:nvSpPr>
          <p:spPr>
            <a:xfrm flipH="false" flipV="false" rot="0">
              <a:off x="0" y="0"/>
              <a:ext cx="11082528" cy="640080"/>
            </a:xfrm>
            <a:custGeom>
              <a:avLst/>
              <a:gdLst/>
              <a:ahLst/>
              <a:cxnLst/>
              <a:rect r="r" b="b" t="t" l="l"/>
              <a:pathLst>
                <a:path h="640080" w="11082528">
                  <a:moveTo>
                    <a:pt x="0" y="0"/>
                  </a:moveTo>
                  <a:lnTo>
                    <a:pt x="11082528" y="0"/>
                  </a:lnTo>
                  <a:lnTo>
                    <a:pt x="11082528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87369" r="0" b="-287369"/>
              </a:stretch>
            </a:blipFill>
          </p:spPr>
        </p:sp>
        <p:sp>
          <p:nvSpPr>
            <p:cNvPr name="TextBox 103" id="103"/>
            <p:cNvSpPr txBox="true"/>
            <p:nvPr/>
          </p:nvSpPr>
          <p:spPr>
            <a:xfrm>
              <a:off x="0" y="-38100"/>
              <a:ext cx="11082528" cy="67818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709"/>
                </a:lnSpc>
              </a:pPr>
              <a:r>
                <a:rPr lang="en-US" sz="1425">
                  <a:solidFill>
                    <a:srgbClr val="1A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Fri: Timed sets by type: 10 negative-stem; 10 calculation; 10 data/graph; 5 mechanism.</a:t>
              </a:r>
            </a:p>
          </p:txBody>
        </p:sp>
      </p:grpSp>
      <p:grpSp>
        <p:nvGrpSpPr>
          <p:cNvPr name="Group 104" id="104"/>
          <p:cNvGrpSpPr/>
          <p:nvPr/>
        </p:nvGrpSpPr>
        <p:grpSpPr>
          <a:xfrm rot="0">
            <a:off x="9491472" y="9093708"/>
            <a:ext cx="8311896" cy="480060"/>
            <a:chOff x="0" y="0"/>
            <a:chExt cx="11082528" cy="640080"/>
          </a:xfrm>
        </p:grpSpPr>
        <p:sp>
          <p:nvSpPr>
            <p:cNvPr name="Freeform 105" id="105"/>
            <p:cNvSpPr/>
            <p:nvPr/>
          </p:nvSpPr>
          <p:spPr>
            <a:xfrm flipH="false" flipV="false" rot="0">
              <a:off x="0" y="0"/>
              <a:ext cx="11082528" cy="640080"/>
            </a:xfrm>
            <a:custGeom>
              <a:avLst/>
              <a:gdLst/>
              <a:ahLst/>
              <a:cxnLst/>
              <a:rect r="r" b="b" t="t" l="l"/>
              <a:pathLst>
                <a:path h="640080" w="11082528">
                  <a:moveTo>
                    <a:pt x="0" y="0"/>
                  </a:moveTo>
                  <a:lnTo>
                    <a:pt x="11082528" y="0"/>
                  </a:lnTo>
                  <a:lnTo>
                    <a:pt x="11082528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87369" r="0" b="-287369"/>
              </a:stretch>
            </a:blipFill>
          </p:spPr>
        </p:sp>
        <p:sp>
          <p:nvSpPr>
            <p:cNvPr name="TextBox 106" id="106"/>
            <p:cNvSpPr txBox="true"/>
            <p:nvPr/>
          </p:nvSpPr>
          <p:spPr>
            <a:xfrm>
              <a:off x="0" y="-38100"/>
              <a:ext cx="11082528" cy="67818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709"/>
                </a:lnSpc>
              </a:pPr>
              <a:r>
                <a:rPr lang="en-US" sz="1425">
                  <a:solidFill>
                    <a:srgbClr val="1A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Sat: LIGHT REVISION only (30 min max). Prepare exam equipment. Rest properly.</a:t>
              </a:r>
            </a:p>
          </p:txBody>
        </p:sp>
      </p:grpSp>
      <p:sp>
        <p:nvSpPr>
          <p:cNvPr name="Freeform 107" id="107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2888" r="0" b="-12888"/>
            </a:stretch>
          </a:blipFill>
        </p:spPr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42280" cy="987552"/>
            <a:chOff x="0" y="0"/>
            <a:chExt cx="24323040" cy="13167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23039" cy="1316736"/>
            </a:xfrm>
            <a:custGeom>
              <a:avLst/>
              <a:gdLst/>
              <a:ahLst/>
              <a:cxnLst/>
              <a:rect r="r" b="b" t="t" l="l"/>
              <a:pathLst>
                <a:path h="1316736" w="24323039">
                  <a:moveTo>
                    <a:pt x="0" y="0"/>
                  </a:moveTo>
                  <a:lnTo>
                    <a:pt x="24323039" y="0"/>
                  </a:lnTo>
                  <a:lnTo>
                    <a:pt x="24323039" y="1316736"/>
                  </a:lnTo>
                  <a:lnTo>
                    <a:pt x="0" y="1316736"/>
                  </a:lnTo>
                  <a:close/>
                </a:path>
              </a:pathLst>
            </a:custGeom>
            <a:solidFill>
              <a:srgbClr val="0D4A4E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411480" y="0"/>
            <a:ext cx="13716000" cy="987552"/>
            <a:chOff x="0" y="0"/>
            <a:chExt cx="18288000" cy="131673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288000" cy="1316736"/>
            </a:xfrm>
            <a:custGeom>
              <a:avLst/>
              <a:gdLst/>
              <a:ahLst/>
              <a:cxnLst/>
              <a:rect r="r" b="b" t="t" l="l"/>
              <a:pathLst>
                <a:path h="1316736" w="18288000">
                  <a:moveTo>
                    <a:pt x="0" y="0"/>
                  </a:moveTo>
                  <a:lnTo>
                    <a:pt x="18288000" y="0"/>
                  </a:lnTo>
                  <a:lnTo>
                    <a:pt x="18288000" y="1316736"/>
                  </a:lnTo>
                  <a:lnTo>
                    <a:pt x="0" y="131673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20625" r="0" b="-220625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18288000" cy="137388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240"/>
                </a:lnSpc>
              </a:pPr>
              <a:r>
                <a:rPr lang="en-US" sz="27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Exam Day Strategies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333375" y="1293495"/>
            <a:ext cx="8522970" cy="2899410"/>
            <a:chOff x="0" y="0"/>
            <a:chExt cx="11363960" cy="386588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1363960" cy="3865880"/>
            </a:xfrm>
            <a:custGeom>
              <a:avLst/>
              <a:gdLst/>
              <a:ahLst/>
              <a:cxnLst/>
              <a:rect r="r" b="b" t="t" l="l"/>
              <a:pathLst>
                <a:path h="3865880" w="11363960">
                  <a:moveTo>
                    <a:pt x="0" y="184150"/>
                  </a:moveTo>
                  <a:cubicBezTo>
                    <a:pt x="0" y="82423"/>
                    <a:pt x="82423" y="0"/>
                    <a:pt x="184150" y="0"/>
                  </a:cubicBezTo>
                  <a:lnTo>
                    <a:pt x="11179810" y="0"/>
                  </a:lnTo>
                  <a:cubicBezTo>
                    <a:pt x="11281537" y="0"/>
                    <a:pt x="11363960" y="82423"/>
                    <a:pt x="11363960" y="184150"/>
                  </a:cubicBezTo>
                  <a:lnTo>
                    <a:pt x="11363960" y="3681730"/>
                  </a:lnTo>
                  <a:cubicBezTo>
                    <a:pt x="11363960" y="3783457"/>
                    <a:pt x="11281537" y="3865880"/>
                    <a:pt x="11179810" y="3865880"/>
                  </a:cubicBezTo>
                  <a:lnTo>
                    <a:pt x="184150" y="3865880"/>
                  </a:lnTo>
                  <a:cubicBezTo>
                    <a:pt x="82423" y="3865880"/>
                    <a:pt x="0" y="3783457"/>
                    <a:pt x="0" y="3681730"/>
                  </a:cubicBezTo>
                  <a:close/>
                </a:path>
              </a:pathLst>
            </a:custGeom>
            <a:solidFill>
              <a:srgbClr val="D4ECEC"/>
            </a:solidFill>
            <a:ln w="19050" cap="sq">
              <a:solidFill>
                <a:srgbClr val="1A7A7A"/>
              </a:solidFill>
              <a:prstDash val="solid"/>
              <a:miter/>
            </a:ln>
          </p:spPr>
        </p:sp>
      </p:grpSp>
      <p:grpSp>
        <p:nvGrpSpPr>
          <p:cNvPr name="Group 9" id="9"/>
          <p:cNvGrpSpPr/>
          <p:nvPr/>
        </p:nvGrpSpPr>
        <p:grpSpPr>
          <a:xfrm rot="0">
            <a:off x="548640" y="1357884"/>
            <a:ext cx="8092440" cy="384048"/>
            <a:chOff x="0" y="0"/>
            <a:chExt cx="10789920" cy="51206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0789920" cy="512064"/>
            </a:xfrm>
            <a:custGeom>
              <a:avLst/>
              <a:gdLst/>
              <a:ahLst/>
              <a:cxnLst/>
              <a:rect r="r" b="b" t="t" l="l"/>
              <a:pathLst>
                <a:path h="512064" w="10789920">
                  <a:moveTo>
                    <a:pt x="0" y="0"/>
                  </a:moveTo>
                  <a:lnTo>
                    <a:pt x="10789920" y="0"/>
                  </a:lnTo>
                  <a:lnTo>
                    <a:pt x="10789920" y="512064"/>
                  </a:lnTo>
                  <a:lnTo>
                    <a:pt x="0" y="51206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60577" r="0" b="-360577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28575"/>
              <a:ext cx="10789920" cy="54063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80"/>
                </a:lnSpc>
              </a:pPr>
              <a:r>
                <a:rPr lang="en-US" sz="1650" b="true">
                  <a:solidFill>
                    <a:srgbClr val="0D4A4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Before You Enter the Exam Hall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548640" y="1810512"/>
            <a:ext cx="8092440" cy="507492"/>
            <a:chOff x="0" y="0"/>
            <a:chExt cx="10789920" cy="67665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0789920" cy="676656"/>
            </a:xfrm>
            <a:custGeom>
              <a:avLst/>
              <a:gdLst/>
              <a:ahLst/>
              <a:cxnLst/>
              <a:rect r="r" b="b" t="t" l="l"/>
              <a:pathLst>
                <a:path h="676656" w="10789920">
                  <a:moveTo>
                    <a:pt x="0" y="0"/>
                  </a:moveTo>
                  <a:lnTo>
                    <a:pt x="10789920" y="0"/>
                  </a:lnTo>
                  <a:lnTo>
                    <a:pt x="10789920" y="676656"/>
                  </a:lnTo>
                  <a:lnTo>
                    <a:pt x="0" y="6766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60707" r="0" b="-260707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10789920" cy="71475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0D4A4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HB pencil (NOT pen) + spare, eraser, ruler, approved calculator, watch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548640" y="2359152"/>
            <a:ext cx="8092440" cy="507492"/>
            <a:chOff x="0" y="0"/>
            <a:chExt cx="10789920" cy="676656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0789920" cy="676656"/>
            </a:xfrm>
            <a:custGeom>
              <a:avLst/>
              <a:gdLst/>
              <a:ahLst/>
              <a:cxnLst/>
              <a:rect r="r" b="b" t="t" l="l"/>
              <a:pathLst>
                <a:path h="676656" w="10789920">
                  <a:moveTo>
                    <a:pt x="0" y="0"/>
                  </a:moveTo>
                  <a:lnTo>
                    <a:pt x="10789920" y="0"/>
                  </a:lnTo>
                  <a:lnTo>
                    <a:pt x="10789920" y="676656"/>
                  </a:lnTo>
                  <a:lnTo>
                    <a:pt x="0" y="6766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60707" r="0" b="-260707"/>
              </a:stretch>
            </a:blip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10789920" cy="71475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0D4A4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Arrive 15 min early — mental warm-up: recall 3 comparison tables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548640" y="2907792"/>
            <a:ext cx="8092440" cy="507492"/>
            <a:chOff x="0" y="0"/>
            <a:chExt cx="10789920" cy="676656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0789920" cy="676656"/>
            </a:xfrm>
            <a:custGeom>
              <a:avLst/>
              <a:gdLst/>
              <a:ahLst/>
              <a:cxnLst/>
              <a:rect r="r" b="b" t="t" l="l"/>
              <a:pathLst>
                <a:path h="676656" w="10789920">
                  <a:moveTo>
                    <a:pt x="0" y="0"/>
                  </a:moveTo>
                  <a:lnTo>
                    <a:pt x="10789920" y="0"/>
                  </a:lnTo>
                  <a:lnTo>
                    <a:pt x="10789920" y="676656"/>
                  </a:lnTo>
                  <a:lnTo>
                    <a:pt x="0" y="6766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60707" r="0" b="-260707"/>
              </a:stretch>
            </a:blip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38100"/>
              <a:ext cx="10789920" cy="71475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0D4A4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Write on rough paper: 'An Ox Red Cat' + 3 mole formulae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548640" y="3456432"/>
            <a:ext cx="8092440" cy="507492"/>
            <a:chOff x="0" y="0"/>
            <a:chExt cx="10789920" cy="676656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0789920" cy="676656"/>
            </a:xfrm>
            <a:custGeom>
              <a:avLst/>
              <a:gdLst/>
              <a:ahLst/>
              <a:cxnLst/>
              <a:rect r="r" b="b" t="t" l="l"/>
              <a:pathLst>
                <a:path h="676656" w="10789920">
                  <a:moveTo>
                    <a:pt x="0" y="0"/>
                  </a:moveTo>
                  <a:lnTo>
                    <a:pt x="10789920" y="0"/>
                  </a:lnTo>
                  <a:lnTo>
                    <a:pt x="10789920" y="676656"/>
                  </a:lnTo>
                  <a:lnTo>
                    <a:pt x="0" y="6766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60707" r="0" b="-260707"/>
              </a:stretch>
            </a:blip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38100"/>
              <a:ext cx="10789920" cy="71475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0D4A4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Do NOT cram new content — raises anxiety without benefit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9317355" y="1293495"/>
            <a:ext cx="8591550" cy="2899410"/>
            <a:chOff x="0" y="0"/>
            <a:chExt cx="11455400" cy="386588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1455400" cy="3865880"/>
            </a:xfrm>
            <a:custGeom>
              <a:avLst/>
              <a:gdLst/>
              <a:ahLst/>
              <a:cxnLst/>
              <a:rect r="r" b="b" t="t" l="l"/>
              <a:pathLst>
                <a:path h="3865880" w="11455400">
                  <a:moveTo>
                    <a:pt x="0" y="184150"/>
                  </a:moveTo>
                  <a:cubicBezTo>
                    <a:pt x="0" y="82423"/>
                    <a:pt x="82423" y="0"/>
                    <a:pt x="184150" y="0"/>
                  </a:cubicBezTo>
                  <a:lnTo>
                    <a:pt x="11271250" y="0"/>
                  </a:lnTo>
                  <a:cubicBezTo>
                    <a:pt x="11372977" y="0"/>
                    <a:pt x="11455400" y="82423"/>
                    <a:pt x="11455400" y="184150"/>
                  </a:cubicBezTo>
                  <a:lnTo>
                    <a:pt x="11455400" y="3681730"/>
                  </a:lnTo>
                  <a:cubicBezTo>
                    <a:pt x="11455400" y="3783457"/>
                    <a:pt x="11372977" y="3865880"/>
                    <a:pt x="11271250" y="3865880"/>
                  </a:cubicBezTo>
                  <a:lnTo>
                    <a:pt x="184150" y="3865880"/>
                  </a:lnTo>
                  <a:cubicBezTo>
                    <a:pt x="82423" y="3865880"/>
                    <a:pt x="0" y="3783457"/>
                    <a:pt x="0" y="3681730"/>
                  </a:cubicBezTo>
                  <a:close/>
                </a:path>
              </a:pathLst>
            </a:custGeom>
            <a:solidFill>
              <a:srgbClr val="FFF0E0"/>
            </a:solidFill>
            <a:ln w="19050" cap="sq">
              <a:solidFill>
                <a:srgbClr val="7B3800"/>
              </a:solidFill>
              <a:prstDash val="solid"/>
              <a:miter/>
            </a:ln>
          </p:spPr>
        </p:sp>
      </p:grpSp>
      <p:grpSp>
        <p:nvGrpSpPr>
          <p:cNvPr name="Group 26" id="26"/>
          <p:cNvGrpSpPr/>
          <p:nvPr/>
        </p:nvGrpSpPr>
        <p:grpSpPr>
          <a:xfrm rot="0">
            <a:off x="9532620" y="1357884"/>
            <a:ext cx="8092440" cy="384048"/>
            <a:chOff x="0" y="0"/>
            <a:chExt cx="10789920" cy="512064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0789920" cy="512064"/>
            </a:xfrm>
            <a:custGeom>
              <a:avLst/>
              <a:gdLst/>
              <a:ahLst/>
              <a:cxnLst/>
              <a:rect r="r" b="b" t="t" l="l"/>
              <a:pathLst>
                <a:path h="512064" w="10789920">
                  <a:moveTo>
                    <a:pt x="0" y="0"/>
                  </a:moveTo>
                  <a:lnTo>
                    <a:pt x="10789920" y="0"/>
                  </a:lnTo>
                  <a:lnTo>
                    <a:pt x="10789920" y="512064"/>
                  </a:lnTo>
                  <a:lnTo>
                    <a:pt x="0" y="51206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60577" r="0" b="-360577"/>
              </a:stretch>
            </a:blip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28575"/>
              <a:ext cx="10789920" cy="54063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80"/>
                </a:lnSpc>
              </a:pPr>
              <a:r>
                <a:rPr lang="en-US" sz="1650" b="true">
                  <a:solidFill>
                    <a:srgbClr val="7B38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Opening Protocol — First 5 Minutes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9532620" y="1810512"/>
            <a:ext cx="8092440" cy="507492"/>
            <a:chOff x="0" y="0"/>
            <a:chExt cx="10789920" cy="676656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0789920" cy="676656"/>
            </a:xfrm>
            <a:custGeom>
              <a:avLst/>
              <a:gdLst/>
              <a:ahLst/>
              <a:cxnLst/>
              <a:rect r="r" b="b" t="t" l="l"/>
              <a:pathLst>
                <a:path h="676656" w="10789920">
                  <a:moveTo>
                    <a:pt x="0" y="0"/>
                  </a:moveTo>
                  <a:lnTo>
                    <a:pt x="10789920" y="0"/>
                  </a:lnTo>
                  <a:lnTo>
                    <a:pt x="10789920" y="676656"/>
                  </a:lnTo>
                  <a:lnTo>
                    <a:pt x="0" y="6766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60707" r="0" b="-260707"/>
              </a:stretch>
            </a:blip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38100"/>
              <a:ext cx="10789920" cy="71475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7B38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Scan all 40 Qs — flag calculation Qs needing more time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9532620" y="2359152"/>
            <a:ext cx="8092440" cy="507492"/>
            <a:chOff x="0" y="0"/>
            <a:chExt cx="10789920" cy="676656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0789920" cy="676656"/>
            </a:xfrm>
            <a:custGeom>
              <a:avLst/>
              <a:gdLst/>
              <a:ahLst/>
              <a:cxnLst/>
              <a:rect r="r" b="b" t="t" l="l"/>
              <a:pathLst>
                <a:path h="676656" w="10789920">
                  <a:moveTo>
                    <a:pt x="0" y="0"/>
                  </a:moveTo>
                  <a:lnTo>
                    <a:pt x="10789920" y="0"/>
                  </a:lnTo>
                  <a:lnTo>
                    <a:pt x="10789920" y="676656"/>
                  </a:lnTo>
                  <a:lnTo>
                    <a:pt x="0" y="6766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60707" r="0" b="-260707"/>
              </a:stretch>
            </a:blip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38100"/>
              <a:ext cx="10789920" cy="71475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7B38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First pass: answer confident Qs (ideally 25–30). Mark uncertain with dot.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9532620" y="2907792"/>
            <a:ext cx="8092440" cy="507492"/>
            <a:chOff x="0" y="0"/>
            <a:chExt cx="10789920" cy="676656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10789920" cy="676656"/>
            </a:xfrm>
            <a:custGeom>
              <a:avLst/>
              <a:gdLst/>
              <a:ahLst/>
              <a:cxnLst/>
              <a:rect r="r" b="b" t="t" l="l"/>
              <a:pathLst>
                <a:path h="676656" w="10789920">
                  <a:moveTo>
                    <a:pt x="0" y="0"/>
                  </a:moveTo>
                  <a:lnTo>
                    <a:pt x="10789920" y="0"/>
                  </a:lnTo>
                  <a:lnTo>
                    <a:pt x="10789920" y="676656"/>
                  </a:lnTo>
                  <a:lnTo>
                    <a:pt x="0" y="6766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60707" r="0" b="-260707"/>
              </a:stretch>
            </a:blip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38100"/>
              <a:ext cx="10789920" cy="71475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7B38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Second pass: 5-step process on marked Qs. Eliminate. Commit.</a:t>
              </a: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9532620" y="3456432"/>
            <a:ext cx="8092440" cy="507492"/>
            <a:chOff x="0" y="0"/>
            <a:chExt cx="10789920" cy="676656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10789920" cy="676656"/>
            </a:xfrm>
            <a:custGeom>
              <a:avLst/>
              <a:gdLst/>
              <a:ahLst/>
              <a:cxnLst/>
              <a:rect r="r" b="b" t="t" l="l"/>
              <a:pathLst>
                <a:path h="676656" w="10789920">
                  <a:moveTo>
                    <a:pt x="0" y="0"/>
                  </a:moveTo>
                  <a:lnTo>
                    <a:pt x="10789920" y="0"/>
                  </a:lnTo>
                  <a:lnTo>
                    <a:pt x="10789920" y="676656"/>
                  </a:lnTo>
                  <a:lnTo>
                    <a:pt x="0" y="6766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60707" r="0" b="-260707"/>
              </a:stretch>
            </a:blip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38100"/>
              <a:ext cx="10789920" cy="71475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7B38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 Final 10 min: verify all lozenges filled; re-check negative stems</a:t>
              </a: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342900" y="6240780"/>
            <a:ext cx="16459200" cy="384048"/>
            <a:chOff x="0" y="0"/>
            <a:chExt cx="21945600" cy="512064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21945600" cy="512064"/>
            </a:xfrm>
            <a:custGeom>
              <a:avLst/>
              <a:gdLst/>
              <a:ahLst/>
              <a:cxnLst/>
              <a:rect r="r" b="b" t="t" l="l"/>
              <a:pathLst>
                <a:path h="512064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512064"/>
                  </a:lnTo>
                  <a:lnTo>
                    <a:pt x="0" y="51206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785073" r="0" b="-785073"/>
              </a:stretch>
            </a:blipFill>
          </p:spPr>
        </p:sp>
        <p:sp>
          <p:nvSpPr>
            <p:cNvPr name="TextBox 43" id="43"/>
            <p:cNvSpPr txBox="true"/>
            <p:nvPr/>
          </p:nvSpPr>
          <p:spPr>
            <a:xfrm>
              <a:off x="0" y="-28575"/>
              <a:ext cx="21945600" cy="54063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80"/>
                </a:lnSpc>
              </a:pPr>
              <a:r>
                <a:rPr lang="en-US" sz="1650" b="true">
                  <a:solidFill>
                    <a:srgbClr val="0D4A4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In-Exam Non-Negotiable Rules</a:t>
              </a:r>
            </a:p>
          </p:txBody>
        </p:sp>
      </p:grpSp>
      <p:grpSp>
        <p:nvGrpSpPr>
          <p:cNvPr name="Group 44" id="44"/>
          <p:cNvGrpSpPr/>
          <p:nvPr/>
        </p:nvGrpSpPr>
        <p:grpSpPr>
          <a:xfrm rot="0">
            <a:off x="333375" y="9385935"/>
            <a:ext cx="17575530" cy="732282"/>
            <a:chOff x="0" y="0"/>
            <a:chExt cx="23434040" cy="976376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23434039" cy="976376"/>
            </a:xfrm>
            <a:custGeom>
              <a:avLst/>
              <a:gdLst/>
              <a:ahLst/>
              <a:cxnLst/>
              <a:rect r="r" b="b" t="t" l="l"/>
              <a:pathLst>
                <a:path h="976376" w="23434039">
                  <a:moveTo>
                    <a:pt x="0" y="150241"/>
                  </a:moveTo>
                  <a:cubicBezTo>
                    <a:pt x="0" y="67310"/>
                    <a:pt x="67310" y="0"/>
                    <a:pt x="150241" y="0"/>
                  </a:cubicBezTo>
                  <a:lnTo>
                    <a:pt x="23283799" y="0"/>
                  </a:lnTo>
                  <a:cubicBezTo>
                    <a:pt x="23366730" y="0"/>
                    <a:pt x="23434039" y="67310"/>
                    <a:pt x="23434039" y="150241"/>
                  </a:cubicBezTo>
                  <a:lnTo>
                    <a:pt x="23434039" y="826135"/>
                  </a:lnTo>
                  <a:cubicBezTo>
                    <a:pt x="23434039" y="909066"/>
                    <a:pt x="23366730" y="976376"/>
                    <a:pt x="23283799" y="976376"/>
                  </a:cubicBezTo>
                  <a:lnTo>
                    <a:pt x="150241" y="976376"/>
                  </a:lnTo>
                  <a:cubicBezTo>
                    <a:pt x="67310" y="976376"/>
                    <a:pt x="0" y="909066"/>
                    <a:pt x="0" y="826135"/>
                  </a:cubicBezTo>
                  <a:close/>
                </a:path>
              </a:pathLst>
            </a:custGeom>
            <a:solidFill>
              <a:srgbClr val="FFF8DC"/>
            </a:solidFill>
            <a:ln w="19050" cap="sq">
              <a:solidFill>
                <a:srgbClr val="B8860B"/>
              </a:solidFill>
              <a:prstDash val="solid"/>
              <a:miter/>
            </a:ln>
          </p:spPr>
        </p:sp>
      </p:grpSp>
      <p:grpSp>
        <p:nvGrpSpPr>
          <p:cNvPr name="Group 46" id="46"/>
          <p:cNvGrpSpPr/>
          <p:nvPr/>
        </p:nvGrpSpPr>
        <p:grpSpPr>
          <a:xfrm rot="0">
            <a:off x="548640" y="9436608"/>
            <a:ext cx="17007840" cy="617220"/>
            <a:chOff x="0" y="0"/>
            <a:chExt cx="22677120" cy="822960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22677120" cy="822960"/>
            </a:xfrm>
            <a:custGeom>
              <a:avLst/>
              <a:gdLst/>
              <a:ahLst/>
              <a:cxnLst/>
              <a:rect r="r" b="b" t="t" l="l"/>
              <a:pathLst>
                <a:path h="822960" w="22677120">
                  <a:moveTo>
                    <a:pt x="0" y="0"/>
                  </a:moveTo>
                  <a:lnTo>
                    <a:pt x="22677120" y="0"/>
                  </a:lnTo>
                  <a:lnTo>
                    <a:pt x="22677120" y="822960"/>
                  </a:lnTo>
                  <a:lnTo>
                    <a:pt x="0" y="82296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486921" r="0" b="-486921"/>
              </a:stretch>
            </a:blipFill>
          </p:spPr>
        </p:sp>
        <p:sp>
          <p:nvSpPr>
            <p:cNvPr name="TextBox 48" id="48"/>
            <p:cNvSpPr txBox="true"/>
            <p:nvPr/>
          </p:nvSpPr>
          <p:spPr>
            <a:xfrm>
              <a:off x="0" y="-38100"/>
              <a:ext cx="22677120" cy="86106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 b="true">
                  <a:solidFill>
                    <a:srgbClr val="B8860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🔑  Guessing from 2 remaining options (after eliminating 2) = 50% chance. Consistently doing this on uncertain Qs could add 3–5 marks — potentially the difference between an A and A*.</a:t>
              </a:r>
            </a:p>
          </p:txBody>
        </p:sp>
      </p:grpSp>
      <p:sp>
        <p:nvSpPr>
          <p:cNvPr name="Freeform 49" id="49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2888" r="0" b="-12888"/>
            </a:stretch>
          </a:blipFill>
        </p:spPr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42280" cy="987552"/>
            <a:chOff x="0" y="0"/>
            <a:chExt cx="24323040" cy="13167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23039" cy="1316736"/>
            </a:xfrm>
            <a:custGeom>
              <a:avLst/>
              <a:gdLst/>
              <a:ahLst/>
              <a:cxnLst/>
              <a:rect r="r" b="b" t="t" l="l"/>
              <a:pathLst>
                <a:path h="1316736" w="24323039">
                  <a:moveTo>
                    <a:pt x="0" y="0"/>
                  </a:moveTo>
                  <a:lnTo>
                    <a:pt x="24323039" y="0"/>
                  </a:lnTo>
                  <a:lnTo>
                    <a:pt x="24323039" y="1316736"/>
                  </a:lnTo>
                  <a:lnTo>
                    <a:pt x="0" y="1316736"/>
                  </a:lnTo>
                  <a:close/>
                </a:path>
              </a:pathLst>
            </a:custGeom>
            <a:solidFill>
              <a:srgbClr val="0D4A4E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411480" y="0"/>
            <a:ext cx="13716000" cy="987552"/>
            <a:chOff x="0" y="0"/>
            <a:chExt cx="18288000" cy="131673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288000" cy="1316736"/>
            </a:xfrm>
            <a:custGeom>
              <a:avLst/>
              <a:gdLst/>
              <a:ahLst/>
              <a:cxnLst/>
              <a:rect r="r" b="b" t="t" l="l"/>
              <a:pathLst>
                <a:path h="1316736" w="18288000">
                  <a:moveTo>
                    <a:pt x="0" y="0"/>
                  </a:moveTo>
                  <a:lnTo>
                    <a:pt x="18288000" y="0"/>
                  </a:lnTo>
                  <a:lnTo>
                    <a:pt x="18288000" y="1316736"/>
                  </a:lnTo>
                  <a:lnTo>
                    <a:pt x="0" y="131673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20625" r="0" b="-220625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18288000" cy="137388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240"/>
                </a:lnSpc>
              </a:pPr>
              <a:r>
                <a:rPr lang="en-US" sz="27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The A* MCQ Mindset — 34/40 vs 39/40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342900" y="6926580"/>
            <a:ext cx="16459200" cy="411480"/>
            <a:chOff x="0" y="0"/>
            <a:chExt cx="21945600" cy="54864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1945600" cy="548640"/>
            </a:xfrm>
            <a:custGeom>
              <a:avLst/>
              <a:gdLst/>
              <a:ahLst/>
              <a:cxnLst/>
              <a:rect r="r" b="b" t="t" l="l"/>
              <a:pathLst>
                <a:path h="548640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729401" r="0" b="-729401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21945600" cy="58674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160"/>
                </a:lnSpc>
              </a:pPr>
              <a:r>
                <a:rPr lang="en-US" sz="1800" b="true">
                  <a:solidFill>
                    <a:srgbClr val="0D4A4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Paper 1 Grade Boundary Targets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333375" y="9385935"/>
            <a:ext cx="17575530" cy="732282"/>
            <a:chOff x="0" y="0"/>
            <a:chExt cx="23434040" cy="976376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3434039" cy="976376"/>
            </a:xfrm>
            <a:custGeom>
              <a:avLst/>
              <a:gdLst/>
              <a:ahLst/>
              <a:cxnLst/>
              <a:rect r="r" b="b" t="t" l="l"/>
              <a:pathLst>
                <a:path h="976376" w="23434039">
                  <a:moveTo>
                    <a:pt x="0" y="150241"/>
                  </a:moveTo>
                  <a:cubicBezTo>
                    <a:pt x="0" y="67310"/>
                    <a:pt x="67310" y="0"/>
                    <a:pt x="150241" y="0"/>
                  </a:cubicBezTo>
                  <a:lnTo>
                    <a:pt x="23283799" y="0"/>
                  </a:lnTo>
                  <a:cubicBezTo>
                    <a:pt x="23366730" y="0"/>
                    <a:pt x="23434039" y="67310"/>
                    <a:pt x="23434039" y="150241"/>
                  </a:cubicBezTo>
                  <a:lnTo>
                    <a:pt x="23434039" y="826135"/>
                  </a:lnTo>
                  <a:cubicBezTo>
                    <a:pt x="23434039" y="909066"/>
                    <a:pt x="23366730" y="976376"/>
                    <a:pt x="23283799" y="976376"/>
                  </a:cubicBezTo>
                  <a:lnTo>
                    <a:pt x="150241" y="976376"/>
                  </a:lnTo>
                  <a:cubicBezTo>
                    <a:pt x="67310" y="976376"/>
                    <a:pt x="0" y="909066"/>
                    <a:pt x="0" y="826135"/>
                  </a:cubicBezTo>
                  <a:close/>
                </a:path>
              </a:pathLst>
            </a:custGeom>
            <a:solidFill>
              <a:srgbClr val="E8F5ED"/>
            </a:solidFill>
            <a:ln w="19050" cap="sq">
              <a:solidFill>
                <a:srgbClr val="155E2F"/>
              </a:solidFill>
              <a:prstDash val="solid"/>
              <a:miter/>
            </a:ln>
          </p:spPr>
        </p:sp>
      </p:grpSp>
      <p:grpSp>
        <p:nvGrpSpPr>
          <p:cNvPr name="Group 12" id="12"/>
          <p:cNvGrpSpPr/>
          <p:nvPr/>
        </p:nvGrpSpPr>
        <p:grpSpPr>
          <a:xfrm rot="0">
            <a:off x="548640" y="9436608"/>
            <a:ext cx="17007840" cy="617220"/>
            <a:chOff x="0" y="0"/>
            <a:chExt cx="22677120" cy="82296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2677120" cy="822960"/>
            </a:xfrm>
            <a:custGeom>
              <a:avLst/>
              <a:gdLst/>
              <a:ahLst/>
              <a:cxnLst/>
              <a:rect r="r" b="b" t="t" l="l"/>
              <a:pathLst>
                <a:path h="822960" w="22677120">
                  <a:moveTo>
                    <a:pt x="0" y="0"/>
                  </a:moveTo>
                  <a:lnTo>
                    <a:pt x="22677120" y="0"/>
                  </a:lnTo>
                  <a:lnTo>
                    <a:pt x="22677120" y="822960"/>
                  </a:lnTo>
                  <a:lnTo>
                    <a:pt x="0" y="82296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486921" r="0" b="-486921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28575"/>
              <a:ext cx="22677120" cy="85153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980"/>
                </a:lnSpc>
              </a:pPr>
              <a:r>
                <a:rPr lang="en-US" sz="1650" b="true">
                  <a:solidFill>
                    <a:srgbClr val="155E2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Go in with confidence. You have done the preparation. Execute with precision. The marks are already on the paper — your job is to claim them systematically.</a:t>
              </a: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2888" r="0" b="-12888"/>
            </a:stretch>
          </a:blipFill>
        </p:spPr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42280" cy="987552"/>
            <a:chOff x="0" y="0"/>
            <a:chExt cx="24323040" cy="13167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23039" cy="1316736"/>
            </a:xfrm>
            <a:custGeom>
              <a:avLst/>
              <a:gdLst/>
              <a:ahLst/>
              <a:cxnLst/>
              <a:rect r="r" b="b" t="t" l="l"/>
              <a:pathLst>
                <a:path h="1316736" w="24323039">
                  <a:moveTo>
                    <a:pt x="0" y="0"/>
                  </a:moveTo>
                  <a:lnTo>
                    <a:pt x="24323039" y="0"/>
                  </a:lnTo>
                  <a:lnTo>
                    <a:pt x="24323039" y="1316736"/>
                  </a:lnTo>
                  <a:lnTo>
                    <a:pt x="0" y="1316736"/>
                  </a:lnTo>
                  <a:close/>
                </a:path>
              </a:pathLst>
            </a:custGeom>
            <a:solidFill>
              <a:srgbClr val="0D4A4E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411480" y="0"/>
            <a:ext cx="13716000" cy="987552"/>
            <a:chOff x="0" y="0"/>
            <a:chExt cx="18288000" cy="131673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288000" cy="1316736"/>
            </a:xfrm>
            <a:custGeom>
              <a:avLst/>
              <a:gdLst/>
              <a:ahLst/>
              <a:cxnLst/>
              <a:rect r="r" b="b" t="t" l="l"/>
              <a:pathLst>
                <a:path h="1316736" w="18288000">
                  <a:moveTo>
                    <a:pt x="0" y="0"/>
                  </a:moveTo>
                  <a:lnTo>
                    <a:pt x="18288000" y="0"/>
                  </a:lnTo>
                  <a:lnTo>
                    <a:pt x="18288000" y="1316736"/>
                  </a:lnTo>
                  <a:lnTo>
                    <a:pt x="0" y="131673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20625" r="0" b="-220625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18288000" cy="137388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240"/>
                </a:lnSpc>
              </a:pPr>
              <a:r>
                <a:rPr lang="en-US" sz="27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Quick Reference — Key Formulae for Paper 1 Calculations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333375" y="9385935"/>
            <a:ext cx="17575530" cy="732282"/>
            <a:chOff x="0" y="0"/>
            <a:chExt cx="23434040" cy="97637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3434039" cy="976376"/>
            </a:xfrm>
            <a:custGeom>
              <a:avLst/>
              <a:gdLst/>
              <a:ahLst/>
              <a:cxnLst/>
              <a:rect r="r" b="b" t="t" l="l"/>
              <a:pathLst>
                <a:path h="976376" w="23434039">
                  <a:moveTo>
                    <a:pt x="0" y="150241"/>
                  </a:moveTo>
                  <a:cubicBezTo>
                    <a:pt x="0" y="67310"/>
                    <a:pt x="67310" y="0"/>
                    <a:pt x="150241" y="0"/>
                  </a:cubicBezTo>
                  <a:lnTo>
                    <a:pt x="23283799" y="0"/>
                  </a:lnTo>
                  <a:cubicBezTo>
                    <a:pt x="23366730" y="0"/>
                    <a:pt x="23434039" y="67310"/>
                    <a:pt x="23434039" y="150241"/>
                  </a:cubicBezTo>
                  <a:lnTo>
                    <a:pt x="23434039" y="826135"/>
                  </a:lnTo>
                  <a:cubicBezTo>
                    <a:pt x="23434039" y="909066"/>
                    <a:pt x="23366730" y="976376"/>
                    <a:pt x="23283799" y="976376"/>
                  </a:cubicBezTo>
                  <a:lnTo>
                    <a:pt x="150241" y="976376"/>
                  </a:lnTo>
                  <a:cubicBezTo>
                    <a:pt x="67310" y="976376"/>
                    <a:pt x="0" y="909066"/>
                    <a:pt x="0" y="826135"/>
                  </a:cubicBezTo>
                  <a:close/>
                </a:path>
              </a:pathLst>
            </a:custGeom>
            <a:solidFill>
              <a:srgbClr val="FFF8DC"/>
            </a:solidFill>
            <a:ln w="19050" cap="sq">
              <a:solidFill>
                <a:srgbClr val="B8860B"/>
              </a:solidFill>
              <a:prstDash val="solid"/>
              <a:miter/>
            </a:ln>
          </p:spPr>
        </p:sp>
      </p:grpSp>
      <p:grpSp>
        <p:nvGrpSpPr>
          <p:cNvPr name="Group 9" id="9"/>
          <p:cNvGrpSpPr/>
          <p:nvPr/>
        </p:nvGrpSpPr>
        <p:grpSpPr>
          <a:xfrm rot="0">
            <a:off x="548640" y="9436608"/>
            <a:ext cx="17007840" cy="617220"/>
            <a:chOff x="0" y="0"/>
            <a:chExt cx="22677120" cy="82296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2677120" cy="822960"/>
            </a:xfrm>
            <a:custGeom>
              <a:avLst/>
              <a:gdLst/>
              <a:ahLst/>
              <a:cxnLst/>
              <a:rect r="r" b="b" t="t" l="l"/>
              <a:pathLst>
                <a:path h="822960" w="22677120">
                  <a:moveTo>
                    <a:pt x="0" y="0"/>
                  </a:moveTo>
                  <a:lnTo>
                    <a:pt x="22677120" y="0"/>
                  </a:lnTo>
                  <a:lnTo>
                    <a:pt x="22677120" y="822960"/>
                  </a:lnTo>
                  <a:lnTo>
                    <a:pt x="0" y="82296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486921" r="0" b="-486921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19050"/>
              <a:ext cx="22677120" cy="84201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889"/>
                </a:lnSpc>
              </a:pPr>
              <a:r>
                <a:rPr lang="en-US" sz="1575" b="true">
                  <a:solidFill>
                    <a:srgbClr val="B8860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🔑  Unit conversions to memorise: 1 dm³ = 1000 cm³  |  1 mol dm⁻³ = 1 mmol cm⁻³  |  T(K) = T(°C) + 273  |  p(Pa) = p(kPa) × 1000  |  V(m³) = V(dm³)/1000</a:t>
              </a: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2888" r="0" b="-12888"/>
            </a:stretch>
          </a:blipFill>
        </p:spPr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42280" cy="987552"/>
            <a:chOff x="0" y="0"/>
            <a:chExt cx="24323040" cy="13167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23039" cy="1316736"/>
            </a:xfrm>
            <a:custGeom>
              <a:avLst/>
              <a:gdLst/>
              <a:ahLst/>
              <a:cxnLst/>
              <a:rect r="r" b="b" t="t" l="l"/>
              <a:pathLst>
                <a:path h="1316736" w="24323039">
                  <a:moveTo>
                    <a:pt x="0" y="0"/>
                  </a:moveTo>
                  <a:lnTo>
                    <a:pt x="24323039" y="0"/>
                  </a:lnTo>
                  <a:lnTo>
                    <a:pt x="24323039" y="1316736"/>
                  </a:lnTo>
                  <a:lnTo>
                    <a:pt x="0" y="1316736"/>
                  </a:lnTo>
                  <a:close/>
                </a:path>
              </a:pathLst>
            </a:custGeom>
            <a:solidFill>
              <a:srgbClr val="0D4A4E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411480" y="0"/>
            <a:ext cx="13716000" cy="987552"/>
            <a:chOff x="0" y="0"/>
            <a:chExt cx="18288000" cy="131673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288000" cy="1316736"/>
            </a:xfrm>
            <a:custGeom>
              <a:avLst/>
              <a:gdLst/>
              <a:ahLst/>
              <a:cxnLst/>
              <a:rect r="r" b="b" t="t" l="l"/>
              <a:pathLst>
                <a:path h="1316736" w="18288000">
                  <a:moveTo>
                    <a:pt x="0" y="0"/>
                  </a:moveTo>
                  <a:lnTo>
                    <a:pt x="18288000" y="0"/>
                  </a:lnTo>
                  <a:lnTo>
                    <a:pt x="18288000" y="1316736"/>
                  </a:lnTo>
                  <a:lnTo>
                    <a:pt x="0" y="131673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20625" r="0" b="-220625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18288000" cy="137388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240"/>
                </a:lnSpc>
              </a:pPr>
              <a:r>
                <a:rPr lang="en-US" sz="27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Master Comparison: Bonding Types &amp; Structures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333375" y="8384667"/>
            <a:ext cx="17575530" cy="1733550"/>
            <a:chOff x="0" y="0"/>
            <a:chExt cx="23434040" cy="23114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3434041" cy="2311400"/>
            </a:xfrm>
            <a:custGeom>
              <a:avLst/>
              <a:gdLst/>
              <a:ahLst/>
              <a:cxnLst/>
              <a:rect r="r" b="b" t="t" l="l"/>
              <a:pathLst>
                <a:path h="2311400" w="23434041">
                  <a:moveTo>
                    <a:pt x="0" y="184912"/>
                  </a:moveTo>
                  <a:cubicBezTo>
                    <a:pt x="0" y="82804"/>
                    <a:pt x="82804" y="0"/>
                    <a:pt x="184912" y="0"/>
                  </a:cubicBezTo>
                  <a:lnTo>
                    <a:pt x="23249128" y="0"/>
                  </a:lnTo>
                  <a:cubicBezTo>
                    <a:pt x="23351237" y="0"/>
                    <a:pt x="23434041" y="82804"/>
                    <a:pt x="23434041" y="184912"/>
                  </a:cubicBezTo>
                  <a:lnTo>
                    <a:pt x="23434041" y="2126488"/>
                  </a:lnTo>
                  <a:cubicBezTo>
                    <a:pt x="23434041" y="2228596"/>
                    <a:pt x="23351237" y="2311400"/>
                    <a:pt x="23249128" y="2311400"/>
                  </a:cubicBezTo>
                  <a:lnTo>
                    <a:pt x="184912" y="2311400"/>
                  </a:lnTo>
                  <a:cubicBezTo>
                    <a:pt x="82804" y="2311400"/>
                    <a:pt x="0" y="2228596"/>
                    <a:pt x="0" y="2126488"/>
                  </a:cubicBezTo>
                  <a:close/>
                </a:path>
              </a:pathLst>
            </a:custGeom>
            <a:solidFill>
              <a:srgbClr val="D4ECEC"/>
            </a:solidFill>
            <a:ln w="19050" cap="sq">
              <a:solidFill>
                <a:srgbClr val="1A7A7A"/>
              </a:solidFill>
              <a:prstDash val="solid"/>
              <a:miter/>
            </a:ln>
          </p:spPr>
        </p:sp>
      </p:grpSp>
      <p:grpSp>
        <p:nvGrpSpPr>
          <p:cNvPr name="Group 9" id="9"/>
          <p:cNvGrpSpPr/>
          <p:nvPr/>
        </p:nvGrpSpPr>
        <p:grpSpPr>
          <a:xfrm rot="0">
            <a:off x="548640" y="8462772"/>
            <a:ext cx="17007840" cy="384048"/>
            <a:chOff x="0" y="0"/>
            <a:chExt cx="22677120" cy="51206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2677120" cy="512064"/>
            </a:xfrm>
            <a:custGeom>
              <a:avLst/>
              <a:gdLst/>
              <a:ahLst/>
              <a:cxnLst/>
              <a:rect r="r" b="b" t="t" l="l"/>
              <a:pathLst>
                <a:path h="512064" w="22677120">
                  <a:moveTo>
                    <a:pt x="0" y="0"/>
                  </a:moveTo>
                  <a:lnTo>
                    <a:pt x="22677120" y="0"/>
                  </a:lnTo>
                  <a:lnTo>
                    <a:pt x="22677120" y="512064"/>
                  </a:lnTo>
                  <a:lnTo>
                    <a:pt x="0" y="51206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812908" r="0" b="-812908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28575"/>
              <a:ext cx="22677120" cy="54063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80"/>
                </a:lnSpc>
              </a:pPr>
              <a:r>
                <a:rPr lang="en-US" sz="1650" b="true">
                  <a:solidFill>
                    <a:srgbClr val="0D4A4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MCQ Strategy for Crystal Structure Questions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548640" y="8874252"/>
            <a:ext cx="17007840" cy="1165860"/>
            <a:chOff x="0" y="0"/>
            <a:chExt cx="22677120" cy="155448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2677120" cy="1554480"/>
            </a:xfrm>
            <a:custGeom>
              <a:avLst/>
              <a:gdLst/>
              <a:ahLst/>
              <a:cxnLst/>
              <a:rect r="r" b="b" t="t" l="l"/>
              <a:pathLst>
                <a:path h="1554480" w="22677120">
                  <a:moveTo>
                    <a:pt x="0" y="0"/>
                  </a:moveTo>
                  <a:lnTo>
                    <a:pt x="22677120" y="0"/>
                  </a:lnTo>
                  <a:lnTo>
                    <a:pt x="22677120" y="1554480"/>
                  </a:lnTo>
                  <a:lnTo>
                    <a:pt x="0" y="15544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34252" r="0" b="-234252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22677120" cy="159258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0D4A4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Match physical properties to structure type:</a:t>
              </a:r>
            </a:p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0D4A4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Very high m.p. + no conductivity = Giant covalent  |  • High m.p. + conducts when molten/dissolved = Giant ionic  |  • Low m.p. + no conductivity = Simple molecular  |  • Conducts as solid = Metallic</a:t>
              </a: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2888" r="0" b="-12888"/>
            </a:stretch>
          </a:blipFill>
        </p:spPr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42280" cy="987552"/>
            <a:chOff x="0" y="0"/>
            <a:chExt cx="24323040" cy="13167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23039" cy="1316736"/>
            </a:xfrm>
            <a:custGeom>
              <a:avLst/>
              <a:gdLst/>
              <a:ahLst/>
              <a:cxnLst/>
              <a:rect r="r" b="b" t="t" l="l"/>
              <a:pathLst>
                <a:path h="1316736" w="24323039">
                  <a:moveTo>
                    <a:pt x="0" y="0"/>
                  </a:moveTo>
                  <a:lnTo>
                    <a:pt x="24323039" y="0"/>
                  </a:lnTo>
                  <a:lnTo>
                    <a:pt x="24323039" y="1316736"/>
                  </a:lnTo>
                  <a:lnTo>
                    <a:pt x="0" y="1316736"/>
                  </a:lnTo>
                  <a:close/>
                </a:path>
              </a:pathLst>
            </a:custGeom>
            <a:solidFill>
              <a:srgbClr val="0D4A4E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411480" y="0"/>
            <a:ext cx="13716000" cy="987552"/>
            <a:chOff x="0" y="0"/>
            <a:chExt cx="18288000" cy="131673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288000" cy="1316736"/>
            </a:xfrm>
            <a:custGeom>
              <a:avLst/>
              <a:gdLst/>
              <a:ahLst/>
              <a:cxnLst/>
              <a:rect r="r" b="b" t="t" l="l"/>
              <a:pathLst>
                <a:path h="1316736" w="18288000">
                  <a:moveTo>
                    <a:pt x="0" y="0"/>
                  </a:moveTo>
                  <a:lnTo>
                    <a:pt x="18288000" y="0"/>
                  </a:lnTo>
                  <a:lnTo>
                    <a:pt x="18288000" y="1316736"/>
                  </a:lnTo>
                  <a:lnTo>
                    <a:pt x="0" y="131673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20625" r="0" b="-220625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18288000" cy="137388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240"/>
                </a:lnSpc>
              </a:pPr>
              <a:r>
                <a:rPr lang="en-US" sz="27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Reaction Mechanism Summary — AS Level Organic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333375" y="8384667"/>
            <a:ext cx="17575530" cy="1733550"/>
            <a:chOff x="0" y="0"/>
            <a:chExt cx="23434040" cy="23114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3434041" cy="2311400"/>
            </a:xfrm>
            <a:custGeom>
              <a:avLst/>
              <a:gdLst/>
              <a:ahLst/>
              <a:cxnLst/>
              <a:rect r="r" b="b" t="t" l="l"/>
              <a:pathLst>
                <a:path h="2311400" w="23434041">
                  <a:moveTo>
                    <a:pt x="0" y="184912"/>
                  </a:moveTo>
                  <a:cubicBezTo>
                    <a:pt x="0" y="82804"/>
                    <a:pt x="82804" y="0"/>
                    <a:pt x="184912" y="0"/>
                  </a:cubicBezTo>
                  <a:lnTo>
                    <a:pt x="23249128" y="0"/>
                  </a:lnTo>
                  <a:cubicBezTo>
                    <a:pt x="23351237" y="0"/>
                    <a:pt x="23434041" y="82804"/>
                    <a:pt x="23434041" y="184912"/>
                  </a:cubicBezTo>
                  <a:lnTo>
                    <a:pt x="23434041" y="2126488"/>
                  </a:lnTo>
                  <a:cubicBezTo>
                    <a:pt x="23434041" y="2228596"/>
                    <a:pt x="23351237" y="2311400"/>
                    <a:pt x="23249128" y="2311400"/>
                  </a:cubicBezTo>
                  <a:lnTo>
                    <a:pt x="184912" y="2311400"/>
                  </a:lnTo>
                  <a:cubicBezTo>
                    <a:pt x="82804" y="2311400"/>
                    <a:pt x="0" y="2228596"/>
                    <a:pt x="0" y="2126488"/>
                  </a:cubicBezTo>
                  <a:close/>
                </a:path>
              </a:pathLst>
            </a:custGeom>
            <a:solidFill>
              <a:srgbClr val="FBEAEA"/>
            </a:solidFill>
            <a:ln w="19050" cap="sq">
              <a:solidFill>
                <a:srgbClr val="8B1A1A"/>
              </a:solidFill>
              <a:prstDash val="solid"/>
              <a:miter/>
            </a:ln>
          </p:spPr>
        </p:sp>
      </p:grpSp>
      <p:grpSp>
        <p:nvGrpSpPr>
          <p:cNvPr name="Group 9" id="9"/>
          <p:cNvGrpSpPr/>
          <p:nvPr/>
        </p:nvGrpSpPr>
        <p:grpSpPr>
          <a:xfrm rot="0">
            <a:off x="548640" y="8462772"/>
            <a:ext cx="17007840" cy="384048"/>
            <a:chOff x="0" y="0"/>
            <a:chExt cx="22677120" cy="51206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2677120" cy="512064"/>
            </a:xfrm>
            <a:custGeom>
              <a:avLst/>
              <a:gdLst/>
              <a:ahLst/>
              <a:cxnLst/>
              <a:rect r="r" b="b" t="t" l="l"/>
              <a:pathLst>
                <a:path h="512064" w="22677120">
                  <a:moveTo>
                    <a:pt x="0" y="0"/>
                  </a:moveTo>
                  <a:lnTo>
                    <a:pt x="22677120" y="0"/>
                  </a:lnTo>
                  <a:lnTo>
                    <a:pt x="22677120" y="512064"/>
                  </a:lnTo>
                  <a:lnTo>
                    <a:pt x="0" y="51206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812908" r="0" b="-812908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28575"/>
              <a:ext cx="22677120" cy="54063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80"/>
                </a:lnSpc>
              </a:pPr>
              <a:r>
                <a:rPr lang="en-US" sz="1650" b="true">
                  <a:solidFill>
                    <a:srgbClr val="8B1A1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⚠  Most Common Mechanism MCQ Traps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548640" y="8874252"/>
            <a:ext cx="17007840" cy="1165860"/>
            <a:chOff x="0" y="0"/>
            <a:chExt cx="22677120" cy="155448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2677120" cy="1554480"/>
            </a:xfrm>
            <a:custGeom>
              <a:avLst/>
              <a:gdLst/>
              <a:ahLst/>
              <a:cxnLst/>
              <a:rect r="r" b="b" t="t" l="l"/>
              <a:pathLst>
                <a:path h="1554480" w="22677120">
                  <a:moveTo>
                    <a:pt x="0" y="0"/>
                  </a:moveTo>
                  <a:lnTo>
                    <a:pt x="22677120" y="0"/>
                  </a:lnTo>
                  <a:lnTo>
                    <a:pt x="22677120" y="1554480"/>
                  </a:lnTo>
                  <a:lnTo>
                    <a:pt x="0" y="15544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34252" r="0" b="-234252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22677120" cy="159258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709"/>
                </a:lnSpc>
              </a:pPr>
              <a:r>
                <a:rPr lang="en-US" sz="1425">
                  <a:solidFill>
                    <a:srgbClr val="8B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(1) Free radical substitution requires UV light + alkanes — NOT alkenes and NOT electrophilic addition  |  (2) SN1 gives RACEMIC mixture (NOT retention)  |  (3) Aqueous NaOH → substitution; ethanolic NaOH → elimination  |  (4) Curly arrows must start at bond or lone pair — never at an atom alone</a:t>
              </a: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2888" r="0" b="-12888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B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42280" cy="987552"/>
            <a:chOff x="0" y="0"/>
            <a:chExt cx="24323040" cy="13167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23039" cy="1316736"/>
            </a:xfrm>
            <a:custGeom>
              <a:avLst/>
              <a:gdLst/>
              <a:ahLst/>
              <a:cxnLst/>
              <a:rect r="r" b="b" t="t" l="l"/>
              <a:pathLst>
                <a:path h="1316736" w="24323039">
                  <a:moveTo>
                    <a:pt x="0" y="0"/>
                  </a:moveTo>
                  <a:lnTo>
                    <a:pt x="24323039" y="0"/>
                  </a:lnTo>
                  <a:lnTo>
                    <a:pt x="24323039" y="1316736"/>
                  </a:lnTo>
                  <a:lnTo>
                    <a:pt x="0" y="1316736"/>
                  </a:lnTo>
                  <a:close/>
                </a:path>
              </a:pathLst>
            </a:custGeom>
            <a:solidFill>
              <a:srgbClr val="0D4A4E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411480" y="0"/>
            <a:ext cx="13716000" cy="987552"/>
            <a:chOff x="0" y="0"/>
            <a:chExt cx="18288000" cy="131673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288000" cy="1316736"/>
            </a:xfrm>
            <a:custGeom>
              <a:avLst/>
              <a:gdLst/>
              <a:ahLst/>
              <a:cxnLst/>
              <a:rect r="r" b="b" t="t" l="l"/>
              <a:pathLst>
                <a:path h="1316736" w="18288000">
                  <a:moveTo>
                    <a:pt x="0" y="0"/>
                  </a:moveTo>
                  <a:lnTo>
                    <a:pt x="18288000" y="0"/>
                  </a:lnTo>
                  <a:lnTo>
                    <a:pt x="18288000" y="1316736"/>
                  </a:lnTo>
                  <a:lnTo>
                    <a:pt x="0" y="131673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20625" r="0" b="-220625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18288000" cy="137388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240"/>
                </a:lnSpc>
              </a:pPr>
              <a:r>
                <a:rPr lang="en-US" sz="27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Assessment Objectives in Paper 1 MCQs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0" y="0"/>
            <a:ext cx="18242280" cy="987552"/>
            <a:chOff x="0" y="0"/>
            <a:chExt cx="24323040" cy="131673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4323039" cy="1316736"/>
            </a:xfrm>
            <a:custGeom>
              <a:avLst/>
              <a:gdLst/>
              <a:ahLst/>
              <a:cxnLst/>
              <a:rect r="r" b="b" t="t" l="l"/>
              <a:pathLst>
                <a:path h="1316736" w="24323039">
                  <a:moveTo>
                    <a:pt x="0" y="0"/>
                  </a:moveTo>
                  <a:lnTo>
                    <a:pt x="24323039" y="0"/>
                  </a:lnTo>
                  <a:lnTo>
                    <a:pt x="24323039" y="1316736"/>
                  </a:lnTo>
                  <a:lnTo>
                    <a:pt x="0" y="1316736"/>
                  </a:lnTo>
                  <a:close/>
                </a:path>
              </a:pathLst>
            </a:custGeom>
            <a:solidFill>
              <a:srgbClr val="0D4A4E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411480" y="0"/>
            <a:ext cx="17419320" cy="987552"/>
            <a:chOff x="0" y="0"/>
            <a:chExt cx="23225760" cy="131673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3225761" cy="1316736"/>
            </a:xfrm>
            <a:custGeom>
              <a:avLst/>
              <a:gdLst/>
              <a:ahLst/>
              <a:cxnLst/>
              <a:rect r="r" b="b" t="t" l="l"/>
              <a:pathLst>
                <a:path h="1316736" w="23225761">
                  <a:moveTo>
                    <a:pt x="0" y="0"/>
                  </a:moveTo>
                  <a:lnTo>
                    <a:pt x="23225761" y="0"/>
                  </a:lnTo>
                  <a:lnTo>
                    <a:pt x="23225761" y="1316736"/>
                  </a:lnTo>
                  <a:lnTo>
                    <a:pt x="0" y="131673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93694" r="0" b="-293694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23225760" cy="137388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240"/>
                </a:lnSpc>
              </a:pPr>
              <a:r>
                <a:rPr lang="en-US" sz="27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Assessment Objectives in Paper 1 MCQs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539115" y="1362075"/>
            <a:ext cx="8111490" cy="8111490"/>
            <a:chOff x="0" y="0"/>
            <a:chExt cx="10815320" cy="1081532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0815320" cy="10815320"/>
            </a:xfrm>
            <a:custGeom>
              <a:avLst/>
              <a:gdLst/>
              <a:ahLst/>
              <a:cxnLst/>
              <a:rect r="r" b="b" t="t" l="l"/>
              <a:pathLst>
                <a:path h="10815320" w="10815320">
                  <a:moveTo>
                    <a:pt x="0" y="274955"/>
                  </a:moveTo>
                  <a:cubicBezTo>
                    <a:pt x="0" y="123063"/>
                    <a:pt x="123063" y="0"/>
                    <a:pt x="274955" y="0"/>
                  </a:cubicBezTo>
                  <a:lnTo>
                    <a:pt x="10540365" y="0"/>
                  </a:lnTo>
                  <a:cubicBezTo>
                    <a:pt x="10692257" y="0"/>
                    <a:pt x="10815320" y="123063"/>
                    <a:pt x="10815320" y="274955"/>
                  </a:cubicBezTo>
                  <a:lnTo>
                    <a:pt x="10815320" y="10540365"/>
                  </a:lnTo>
                  <a:cubicBezTo>
                    <a:pt x="10815320" y="10692257"/>
                    <a:pt x="10692257" y="10815320"/>
                    <a:pt x="10540365" y="10815320"/>
                  </a:cubicBezTo>
                  <a:lnTo>
                    <a:pt x="274955" y="10815320"/>
                  </a:lnTo>
                  <a:cubicBezTo>
                    <a:pt x="123063" y="10815320"/>
                    <a:pt x="0" y="10692257"/>
                    <a:pt x="0" y="10540365"/>
                  </a:cubicBezTo>
                  <a:close/>
                </a:path>
              </a:pathLst>
            </a:custGeom>
            <a:solidFill>
              <a:srgbClr val="EBF5FF"/>
            </a:solidFill>
            <a:ln w="19050" cap="sq">
              <a:solidFill>
                <a:srgbClr val="3B82F6"/>
              </a:solidFill>
              <a:prstDash val="solid"/>
              <a:miter/>
            </a:ln>
          </p:spPr>
        </p:sp>
      </p:grpSp>
      <p:grpSp>
        <p:nvGrpSpPr>
          <p:cNvPr name="Group 14" id="14"/>
          <p:cNvGrpSpPr/>
          <p:nvPr/>
        </p:nvGrpSpPr>
        <p:grpSpPr>
          <a:xfrm rot="0">
            <a:off x="548640" y="1371600"/>
            <a:ext cx="8092440" cy="754380"/>
            <a:chOff x="0" y="0"/>
            <a:chExt cx="10789920" cy="100584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0789920" cy="1005840"/>
            </a:xfrm>
            <a:custGeom>
              <a:avLst/>
              <a:gdLst/>
              <a:ahLst/>
              <a:cxnLst/>
              <a:rect r="r" b="b" t="t" l="l"/>
              <a:pathLst>
                <a:path h="1005840" w="10789920">
                  <a:moveTo>
                    <a:pt x="0" y="0"/>
                  </a:moveTo>
                  <a:lnTo>
                    <a:pt x="10789920" y="0"/>
                  </a:lnTo>
                  <a:lnTo>
                    <a:pt x="10789920" y="1005840"/>
                  </a:lnTo>
                  <a:lnTo>
                    <a:pt x="0" y="1005840"/>
                  </a:lnTo>
                  <a:close/>
                </a:path>
              </a:pathLst>
            </a:custGeom>
            <a:solidFill>
              <a:srgbClr val="2563EB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685800" y="1371600"/>
            <a:ext cx="7818120" cy="754380"/>
            <a:chOff x="0" y="0"/>
            <a:chExt cx="10424160" cy="100584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0424160" cy="1005840"/>
            </a:xfrm>
            <a:custGeom>
              <a:avLst/>
              <a:gdLst/>
              <a:ahLst/>
              <a:cxnLst/>
              <a:rect r="r" b="b" t="t" l="l"/>
              <a:pathLst>
                <a:path h="1005840" w="10424160">
                  <a:moveTo>
                    <a:pt x="0" y="0"/>
                  </a:moveTo>
                  <a:lnTo>
                    <a:pt x="10424160" y="0"/>
                  </a:lnTo>
                  <a:lnTo>
                    <a:pt x="10424160" y="1005840"/>
                  </a:lnTo>
                  <a:lnTo>
                    <a:pt x="0" y="10058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51935" r="0" b="-151935"/>
              </a:stretch>
            </a:blip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47625"/>
              <a:ext cx="10424160" cy="105346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340"/>
                </a:lnSpc>
              </a:pPr>
              <a:r>
                <a:rPr lang="en-US" sz="195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AO1 — Knowledge &amp; Understanding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822960" y="2331720"/>
            <a:ext cx="7680960" cy="411480"/>
            <a:chOff x="0" y="0"/>
            <a:chExt cx="10241280" cy="54864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0241280" cy="548640"/>
            </a:xfrm>
            <a:custGeom>
              <a:avLst/>
              <a:gdLst/>
              <a:ahLst/>
              <a:cxnLst/>
              <a:rect r="r" b="b" t="t" l="l"/>
              <a:pathLst>
                <a:path h="548640" w="10241280">
                  <a:moveTo>
                    <a:pt x="0" y="0"/>
                  </a:moveTo>
                  <a:lnTo>
                    <a:pt x="10241280" y="0"/>
                  </a:lnTo>
                  <a:lnTo>
                    <a:pt x="1024128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13720" r="0" b="-313720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28575"/>
              <a:ext cx="10241280" cy="5772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80"/>
                </a:lnSpc>
              </a:pPr>
              <a:r>
                <a:rPr lang="en-US" sz="1650" b="true">
                  <a:solidFill>
                    <a:srgbClr val="2563E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What It Tests: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822960" y="2811780"/>
            <a:ext cx="7543800" cy="438912"/>
            <a:chOff x="0" y="0"/>
            <a:chExt cx="10058400" cy="585216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0058400" cy="585216"/>
            </a:xfrm>
            <a:custGeom>
              <a:avLst/>
              <a:gdLst/>
              <a:ahLst/>
              <a:cxnLst/>
              <a:rect r="r" b="b" t="t" l="l"/>
              <a:pathLst>
                <a:path h="585216" w="10058400">
                  <a:moveTo>
                    <a:pt x="0" y="0"/>
                  </a:moveTo>
                  <a:lnTo>
                    <a:pt x="10058400" y="0"/>
                  </a:lnTo>
                  <a:lnTo>
                    <a:pt x="10058400" y="585216"/>
                  </a:lnTo>
                  <a:lnTo>
                    <a:pt x="0" y="5852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84899" r="0" b="-284899"/>
              </a:stretch>
            </a:blip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28575"/>
              <a:ext cx="10058400" cy="61379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80"/>
                </a:lnSpc>
              </a:pPr>
              <a:r>
                <a:rPr lang="en-US" sz="1650">
                  <a:solidFill>
                    <a:srgbClr val="1A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Recall of chemical facts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822960" y="3291840"/>
            <a:ext cx="7543800" cy="438912"/>
            <a:chOff x="0" y="0"/>
            <a:chExt cx="10058400" cy="585216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0058400" cy="585216"/>
            </a:xfrm>
            <a:custGeom>
              <a:avLst/>
              <a:gdLst/>
              <a:ahLst/>
              <a:cxnLst/>
              <a:rect r="r" b="b" t="t" l="l"/>
              <a:pathLst>
                <a:path h="585216" w="10058400">
                  <a:moveTo>
                    <a:pt x="0" y="0"/>
                  </a:moveTo>
                  <a:lnTo>
                    <a:pt x="10058400" y="0"/>
                  </a:lnTo>
                  <a:lnTo>
                    <a:pt x="10058400" y="585216"/>
                  </a:lnTo>
                  <a:lnTo>
                    <a:pt x="0" y="5852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84899" r="0" b="-284899"/>
              </a:stretch>
            </a:blip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28575"/>
              <a:ext cx="10058400" cy="61379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80"/>
                </a:lnSpc>
              </a:pPr>
              <a:r>
                <a:rPr lang="en-US" sz="1650">
                  <a:solidFill>
                    <a:srgbClr val="1A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Definitions and formulae</a:t>
              </a: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822960" y="3771900"/>
            <a:ext cx="7543800" cy="438912"/>
            <a:chOff x="0" y="0"/>
            <a:chExt cx="10058400" cy="585216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0058400" cy="585216"/>
            </a:xfrm>
            <a:custGeom>
              <a:avLst/>
              <a:gdLst/>
              <a:ahLst/>
              <a:cxnLst/>
              <a:rect r="r" b="b" t="t" l="l"/>
              <a:pathLst>
                <a:path h="585216" w="10058400">
                  <a:moveTo>
                    <a:pt x="0" y="0"/>
                  </a:moveTo>
                  <a:lnTo>
                    <a:pt x="10058400" y="0"/>
                  </a:lnTo>
                  <a:lnTo>
                    <a:pt x="10058400" y="585216"/>
                  </a:lnTo>
                  <a:lnTo>
                    <a:pt x="0" y="5852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84899" r="0" b="-284899"/>
              </a:stretch>
            </a:blip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28575"/>
              <a:ext cx="10058400" cy="61379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80"/>
                </a:lnSpc>
              </a:pPr>
              <a:r>
                <a:rPr lang="en-US" sz="1650">
                  <a:solidFill>
                    <a:srgbClr val="1A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Equations and structures</a:t>
              </a: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822960" y="4251960"/>
            <a:ext cx="7543800" cy="438912"/>
            <a:chOff x="0" y="0"/>
            <a:chExt cx="10058400" cy="585216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10058400" cy="585216"/>
            </a:xfrm>
            <a:custGeom>
              <a:avLst/>
              <a:gdLst/>
              <a:ahLst/>
              <a:cxnLst/>
              <a:rect r="r" b="b" t="t" l="l"/>
              <a:pathLst>
                <a:path h="585216" w="10058400">
                  <a:moveTo>
                    <a:pt x="0" y="0"/>
                  </a:moveTo>
                  <a:lnTo>
                    <a:pt x="10058400" y="0"/>
                  </a:lnTo>
                  <a:lnTo>
                    <a:pt x="10058400" y="585216"/>
                  </a:lnTo>
                  <a:lnTo>
                    <a:pt x="0" y="5852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84899" r="0" b="-284899"/>
              </a:stretch>
            </a:blip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28575"/>
              <a:ext cx="10058400" cy="61379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80"/>
                </a:lnSpc>
              </a:pPr>
              <a:r>
                <a:rPr lang="en-US" sz="1650">
                  <a:solidFill>
                    <a:srgbClr val="1A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Periodic trends</a:t>
              </a: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685800" y="4937760"/>
            <a:ext cx="7818120" cy="27432"/>
            <a:chOff x="0" y="0"/>
            <a:chExt cx="10424160" cy="36576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10424160" cy="36576"/>
            </a:xfrm>
            <a:custGeom>
              <a:avLst/>
              <a:gdLst/>
              <a:ahLst/>
              <a:cxnLst/>
              <a:rect r="r" b="b" t="t" l="l"/>
              <a:pathLst>
                <a:path h="36576" w="10424160">
                  <a:moveTo>
                    <a:pt x="0" y="0"/>
                  </a:moveTo>
                  <a:lnTo>
                    <a:pt x="10424160" y="0"/>
                  </a:lnTo>
                  <a:lnTo>
                    <a:pt x="10424160" y="36576"/>
                  </a:lnTo>
                  <a:lnTo>
                    <a:pt x="0" y="36576"/>
                  </a:lnTo>
                  <a:close/>
                </a:path>
              </a:pathLst>
            </a:custGeom>
            <a:solidFill>
              <a:srgbClr val="CBD5E1"/>
            </a:solidFill>
          </p:spPr>
        </p:sp>
      </p:grpSp>
      <p:grpSp>
        <p:nvGrpSpPr>
          <p:cNvPr name="Group 36" id="36"/>
          <p:cNvGrpSpPr/>
          <p:nvPr/>
        </p:nvGrpSpPr>
        <p:grpSpPr>
          <a:xfrm rot="0">
            <a:off x="822960" y="5074920"/>
            <a:ext cx="7680960" cy="384048"/>
            <a:chOff x="0" y="0"/>
            <a:chExt cx="10241280" cy="512064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10241280" cy="512064"/>
            </a:xfrm>
            <a:custGeom>
              <a:avLst/>
              <a:gdLst/>
              <a:ahLst/>
              <a:cxnLst/>
              <a:rect r="r" b="b" t="t" l="l"/>
              <a:pathLst>
                <a:path h="512064" w="10241280">
                  <a:moveTo>
                    <a:pt x="0" y="0"/>
                  </a:moveTo>
                  <a:lnTo>
                    <a:pt x="10241280" y="0"/>
                  </a:lnTo>
                  <a:lnTo>
                    <a:pt x="10241280" y="512064"/>
                  </a:lnTo>
                  <a:lnTo>
                    <a:pt x="0" y="51206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39700" r="0" b="-339700"/>
              </a:stretch>
            </a:blipFill>
          </p:spPr>
        </p:sp>
        <p:sp>
          <p:nvSpPr>
            <p:cNvPr name="TextBox 38" id="38"/>
            <p:cNvSpPr txBox="true"/>
            <p:nvPr/>
          </p:nvSpPr>
          <p:spPr>
            <a:xfrm>
              <a:off x="0" y="-19050"/>
              <a:ext cx="10241280" cy="53111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89"/>
                </a:lnSpc>
              </a:pPr>
              <a:r>
                <a:rPr lang="en-US" sz="1575" b="true">
                  <a:solidFill>
                    <a:srgbClr val="2563E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Example MCQ Stem:</a:t>
              </a:r>
            </a:p>
          </p:txBody>
        </p:sp>
      </p:grpSp>
      <p:grpSp>
        <p:nvGrpSpPr>
          <p:cNvPr name="Group 39" id="39"/>
          <p:cNvGrpSpPr/>
          <p:nvPr/>
        </p:nvGrpSpPr>
        <p:grpSpPr>
          <a:xfrm rot="0">
            <a:off x="754380" y="5554980"/>
            <a:ext cx="7680960" cy="2057400"/>
            <a:chOff x="0" y="0"/>
            <a:chExt cx="10241280" cy="2743200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10241280" cy="2743200"/>
            </a:xfrm>
            <a:custGeom>
              <a:avLst/>
              <a:gdLst/>
              <a:ahLst/>
              <a:cxnLst/>
              <a:rect r="r" b="b" t="t" l="l"/>
              <a:pathLst>
                <a:path h="2743200" w="10241280">
                  <a:moveTo>
                    <a:pt x="0" y="146304"/>
                  </a:moveTo>
                  <a:cubicBezTo>
                    <a:pt x="0" y="65532"/>
                    <a:pt x="65532" y="0"/>
                    <a:pt x="146304" y="0"/>
                  </a:cubicBezTo>
                  <a:lnTo>
                    <a:pt x="10094976" y="0"/>
                  </a:lnTo>
                  <a:cubicBezTo>
                    <a:pt x="10175748" y="0"/>
                    <a:pt x="10241280" y="65532"/>
                    <a:pt x="10241280" y="146304"/>
                  </a:cubicBezTo>
                  <a:lnTo>
                    <a:pt x="10241280" y="2596896"/>
                  </a:lnTo>
                  <a:cubicBezTo>
                    <a:pt x="10241280" y="2677668"/>
                    <a:pt x="10175748" y="2743200"/>
                    <a:pt x="10094976" y="2743200"/>
                  </a:cubicBezTo>
                  <a:lnTo>
                    <a:pt x="146304" y="2743200"/>
                  </a:lnTo>
                  <a:cubicBezTo>
                    <a:pt x="65532" y="2743200"/>
                    <a:pt x="0" y="2677668"/>
                    <a:pt x="0" y="2596896"/>
                  </a:cubicBezTo>
                  <a:close/>
                </a:path>
              </a:pathLst>
            </a:custGeom>
            <a:solidFill>
              <a:srgbClr val="DBEAFE"/>
            </a:solidFill>
          </p:spPr>
        </p:sp>
      </p:grpSp>
      <p:grpSp>
        <p:nvGrpSpPr>
          <p:cNvPr name="Group 41" id="41"/>
          <p:cNvGrpSpPr/>
          <p:nvPr/>
        </p:nvGrpSpPr>
        <p:grpSpPr>
          <a:xfrm rot="0">
            <a:off x="960120" y="5623560"/>
            <a:ext cx="7269480" cy="1920240"/>
            <a:chOff x="0" y="0"/>
            <a:chExt cx="9692640" cy="2560320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9692640" cy="2560320"/>
            </a:xfrm>
            <a:custGeom>
              <a:avLst/>
              <a:gdLst/>
              <a:ahLst/>
              <a:cxnLst/>
              <a:rect r="r" b="b" t="t" l="l"/>
              <a:pathLst>
                <a:path h="2560320" w="9692640">
                  <a:moveTo>
                    <a:pt x="0" y="0"/>
                  </a:moveTo>
                  <a:lnTo>
                    <a:pt x="9692640" y="0"/>
                  </a:lnTo>
                  <a:lnTo>
                    <a:pt x="9692640" y="2560320"/>
                  </a:lnTo>
                  <a:lnTo>
                    <a:pt x="0" y="25603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3764" r="0" b="-23764"/>
              </a:stretch>
            </a:blipFill>
          </p:spPr>
        </p:sp>
        <p:sp>
          <p:nvSpPr>
            <p:cNvPr name="TextBox 43" id="43"/>
            <p:cNvSpPr txBox="true"/>
            <p:nvPr/>
          </p:nvSpPr>
          <p:spPr>
            <a:xfrm>
              <a:off x="0" y="-38100"/>
              <a:ext cx="9692640" cy="259842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 i="true">
                  <a:solidFill>
                    <a:srgbClr val="1E3A5F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"Which of the following correctly defines electronegativity?"</a:t>
              </a:r>
            </a:p>
            <a:p>
              <a:pPr algn="l">
                <a:lnSpc>
                  <a:spcPts val="1800"/>
                </a:lnSpc>
              </a:pPr>
            </a:p>
            <a:p>
              <a:pPr algn="l">
                <a:lnSpc>
                  <a:spcPts val="1800"/>
                </a:lnSpc>
              </a:pPr>
              <a:r>
                <a:rPr lang="en-US" sz="1500" i="true">
                  <a:solidFill>
                    <a:srgbClr val="1E3A5F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Requires pure recall of the Pauling definition.</a:t>
              </a:r>
            </a:p>
          </p:txBody>
        </p:sp>
      </p:grpSp>
      <p:grpSp>
        <p:nvGrpSpPr>
          <p:cNvPr name="Group 44" id="44"/>
          <p:cNvGrpSpPr/>
          <p:nvPr/>
        </p:nvGrpSpPr>
        <p:grpSpPr>
          <a:xfrm rot="0">
            <a:off x="9591675" y="1362075"/>
            <a:ext cx="8111490" cy="8111490"/>
            <a:chOff x="0" y="0"/>
            <a:chExt cx="10815320" cy="10815320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10815320" cy="10815320"/>
            </a:xfrm>
            <a:custGeom>
              <a:avLst/>
              <a:gdLst/>
              <a:ahLst/>
              <a:cxnLst/>
              <a:rect r="r" b="b" t="t" l="l"/>
              <a:pathLst>
                <a:path h="10815320" w="10815320">
                  <a:moveTo>
                    <a:pt x="0" y="274955"/>
                  </a:moveTo>
                  <a:cubicBezTo>
                    <a:pt x="0" y="123063"/>
                    <a:pt x="123063" y="0"/>
                    <a:pt x="274955" y="0"/>
                  </a:cubicBezTo>
                  <a:lnTo>
                    <a:pt x="10540365" y="0"/>
                  </a:lnTo>
                  <a:cubicBezTo>
                    <a:pt x="10692257" y="0"/>
                    <a:pt x="10815320" y="123063"/>
                    <a:pt x="10815320" y="274955"/>
                  </a:cubicBezTo>
                  <a:lnTo>
                    <a:pt x="10815320" y="10540365"/>
                  </a:lnTo>
                  <a:cubicBezTo>
                    <a:pt x="10815320" y="10692257"/>
                    <a:pt x="10692257" y="10815320"/>
                    <a:pt x="10540365" y="10815320"/>
                  </a:cubicBezTo>
                  <a:lnTo>
                    <a:pt x="274955" y="10815320"/>
                  </a:lnTo>
                  <a:cubicBezTo>
                    <a:pt x="123063" y="10815320"/>
                    <a:pt x="0" y="10692257"/>
                    <a:pt x="0" y="10540365"/>
                  </a:cubicBezTo>
                  <a:close/>
                </a:path>
              </a:pathLst>
            </a:custGeom>
            <a:solidFill>
              <a:srgbClr val="FFF7ED"/>
            </a:solidFill>
            <a:ln w="19050" cap="sq">
              <a:solidFill>
                <a:srgbClr val="F97316"/>
              </a:solidFill>
              <a:prstDash val="solid"/>
              <a:miter/>
            </a:ln>
          </p:spPr>
        </p:sp>
      </p:grpSp>
      <p:grpSp>
        <p:nvGrpSpPr>
          <p:cNvPr name="Group 46" id="46"/>
          <p:cNvGrpSpPr/>
          <p:nvPr/>
        </p:nvGrpSpPr>
        <p:grpSpPr>
          <a:xfrm rot="0">
            <a:off x="9601200" y="1371600"/>
            <a:ext cx="8092440" cy="754380"/>
            <a:chOff x="0" y="0"/>
            <a:chExt cx="10789920" cy="1005840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10789920" cy="1005840"/>
            </a:xfrm>
            <a:custGeom>
              <a:avLst/>
              <a:gdLst/>
              <a:ahLst/>
              <a:cxnLst/>
              <a:rect r="r" b="b" t="t" l="l"/>
              <a:pathLst>
                <a:path h="1005840" w="10789920">
                  <a:moveTo>
                    <a:pt x="0" y="0"/>
                  </a:moveTo>
                  <a:lnTo>
                    <a:pt x="10789920" y="0"/>
                  </a:lnTo>
                  <a:lnTo>
                    <a:pt x="10789920" y="1005840"/>
                  </a:lnTo>
                  <a:lnTo>
                    <a:pt x="0" y="1005840"/>
                  </a:lnTo>
                  <a:close/>
                </a:path>
              </a:pathLst>
            </a:custGeom>
            <a:solidFill>
              <a:srgbClr val="EA580C"/>
            </a:solidFill>
          </p:spPr>
        </p:sp>
      </p:grpSp>
      <p:grpSp>
        <p:nvGrpSpPr>
          <p:cNvPr name="Group 48" id="48"/>
          <p:cNvGrpSpPr/>
          <p:nvPr/>
        </p:nvGrpSpPr>
        <p:grpSpPr>
          <a:xfrm rot="0">
            <a:off x="9738360" y="1371600"/>
            <a:ext cx="7818120" cy="754380"/>
            <a:chOff x="0" y="0"/>
            <a:chExt cx="10424160" cy="1005840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10424160" cy="1005840"/>
            </a:xfrm>
            <a:custGeom>
              <a:avLst/>
              <a:gdLst/>
              <a:ahLst/>
              <a:cxnLst/>
              <a:rect r="r" b="b" t="t" l="l"/>
              <a:pathLst>
                <a:path h="1005840" w="10424160">
                  <a:moveTo>
                    <a:pt x="0" y="0"/>
                  </a:moveTo>
                  <a:lnTo>
                    <a:pt x="10424160" y="0"/>
                  </a:lnTo>
                  <a:lnTo>
                    <a:pt x="10424160" y="1005840"/>
                  </a:lnTo>
                  <a:lnTo>
                    <a:pt x="0" y="10058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51935" r="0" b="-151935"/>
              </a:stretch>
            </a:blipFill>
          </p:spPr>
        </p:sp>
        <p:sp>
          <p:nvSpPr>
            <p:cNvPr name="TextBox 50" id="50"/>
            <p:cNvSpPr txBox="true"/>
            <p:nvPr/>
          </p:nvSpPr>
          <p:spPr>
            <a:xfrm>
              <a:off x="0" y="-47625"/>
              <a:ext cx="10424160" cy="105346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340"/>
                </a:lnSpc>
              </a:pPr>
              <a:r>
                <a:rPr lang="en-US" sz="195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AO2 — Handling &amp; Applying Information</a:t>
              </a:r>
            </a:p>
          </p:txBody>
        </p:sp>
      </p:grpSp>
      <p:grpSp>
        <p:nvGrpSpPr>
          <p:cNvPr name="Group 51" id="51"/>
          <p:cNvGrpSpPr/>
          <p:nvPr/>
        </p:nvGrpSpPr>
        <p:grpSpPr>
          <a:xfrm rot="0">
            <a:off x="9806940" y="2331720"/>
            <a:ext cx="7680960" cy="411480"/>
            <a:chOff x="0" y="0"/>
            <a:chExt cx="10241280" cy="548640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10241280" cy="548640"/>
            </a:xfrm>
            <a:custGeom>
              <a:avLst/>
              <a:gdLst/>
              <a:ahLst/>
              <a:cxnLst/>
              <a:rect r="r" b="b" t="t" l="l"/>
              <a:pathLst>
                <a:path h="548640" w="10241280">
                  <a:moveTo>
                    <a:pt x="0" y="0"/>
                  </a:moveTo>
                  <a:lnTo>
                    <a:pt x="10241280" y="0"/>
                  </a:lnTo>
                  <a:lnTo>
                    <a:pt x="1024128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13720" r="0" b="-313720"/>
              </a:stretch>
            </a:blipFill>
          </p:spPr>
        </p:sp>
        <p:sp>
          <p:nvSpPr>
            <p:cNvPr name="TextBox 53" id="53"/>
            <p:cNvSpPr txBox="true"/>
            <p:nvPr/>
          </p:nvSpPr>
          <p:spPr>
            <a:xfrm>
              <a:off x="0" y="-28575"/>
              <a:ext cx="10241280" cy="5772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80"/>
                </a:lnSpc>
              </a:pPr>
              <a:r>
                <a:rPr lang="en-US" sz="1650" b="true">
                  <a:solidFill>
                    <a:srgbClr val="EA580C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What It Tests:</a:t>
              </a:r>
            </a:p>
          </p:txBody>
        </p:sp>
      </p:grpSp>
      <p:grpSp>
        <p:nvGrpSpPr>
          <p:cNvPr name="Group 54" id="54"/>
          <p:cNvGrpSpPr/>
          <p:nvPr/>
        </p:nvGrpSpPr>
        <p:grpSpPr>
          <a:xfrm rot="0">
            <a:off x="9806940" y="2811780"/>
            <a:ext cx="7543800" cy="438912"/>
            <a:chOff x="0" y="0"/>
            <a:chExt cx="10058400" cy="585216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0"/>
              <a:ext cx="10058400" cy="585216"/>
            </a:xfrm>
            <a:custGeom>
              <a:avLst/>
              <a:gdLst/>
              <a:ahLst/>
              <a:cxnLst/>
              <a:rect r="r" b="b" t="t" l="l"/>
              <a:pathLst>
                <a:path h="585216" w="10058400">
                  <a:moveTo>
                    <a:pt x="0" y="0"/>
                  </a:moveTo>
                  <a:lnTo>
                    <a:pt x="10058400" y="0"/>
                  </a:lnTo>
                  <a:lnTo>
                    <a:pt x="10058400" y="585216"/>
                  </a:lnTo>
                  <a:lnTo>
                    <a:pt x="0" y="5852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84899" r="0" b="-284899"/>
              </a:stretch>
            </a:blipFill>
          </p:spPr>
        </p:sp>
        <p:sp>
          <p:nvSpPr>
            <p:cNvPr name="TextBox 56" id="56"/>
            <p:cNvSpPr txBox="true"/>
            <p:nvPr/>
          </p:nvSpPr>
          <p:spPr>
            <a:xfrm>
              <a:off x="0" y="-28575"/>
              <a:ext cx="10058400" cy="61379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80"/>
                </a:lnSpc>
              </a:pPr>
              <a:r>
                <a:rPr lang="en-US" sz="1650">
                  <a:solidFill>
                    <a:srgbClr val="1A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Interpret graphs and data tables</a:t>
              </a:r>
            </a:p>
          </p:txBody>
        </p:sp>
      </p:grpSp>
      <p:grpSp>
        <p:nvGrpSpPr>
          <p:cNvPr name="Group 57" id="57"/>
          <p:cNvGrpSpPr/>
          <p:nvPr/>
        </p:nvGrpSpPr>
        <p:grpSpPr>
          <a:xfrm rot="0">
            <a:off x="9806940" y="3291840"/>
            <a:ext cx="7543800" cy="438912"/>
            <a:chOff x="0" y="0"/>
            <a:chExt cx="10058400" cy="585216"/>
          </a:xfrm>
        </p:grpSpPr>
        <p:sp>
          <p:nvSpPr>
            <p:cNvPr name="Freeform 58" id="58"/>
            <p:cNvSpPr/>
            <p:nvPr/>
          </p:nvSpPr>
          <p:spPr>
            <a:xfrm flipH="false" flipV="false" rot="0">
              <a:off x="0" y="0"/>
              <a:ext cx="10058400" cy="585216"/>
            </a:xfrm>
            <a:custGeom>
              <a:avLst/>
              <a:gdLst/>
              <a:ahLst/>
              <a:cxnLst/>
              <a:rect r="r" b="b" t="t" l="l"/>
              <a:pathLst>
                <a:path h="585216" w="10058400">
                  <a:moveTo>
                    <a:pt x="0" y="0"/>
                  </a:moveTo>
                  <a:lnTo>
                    <a:pt x="10058400" y="0"/>
                  </a:lnTo>
                  <a:lnTo>
                    <a:pt x="10058400" y="585216"/>
                  </a:lnTo>
                  <a:lnTo>
                    <a:pt x="0" y="5852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84899" r="0" b="-284899"/>
              </a:stretch>
            </a:blipFill>
          </p:spPr>
        </p:sp>
        <p:sp>
          <p:nvSpPr>
            <p:cNvPr name="TextBox 59" id="59"/>
            <p:cNvSpPr txBox="true"/>
            <p:nvPr/>
          </p:nvSpPr>
          <p:spPr>
            <a:xfrm>
              <a:off x="0" y="-28575"/>
              <a:ext cx="10058400" cy="61379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80"/>
                </a:lnSpc>
              </a:pPr>
              <a:r>
                <a:rPr lang="en-US" sz="1650">
                  <a:solidFill>
                    <a:srgbClr val="1A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Apply concepts to new situations</a:t>
              </a:r>
            </a:p>
          </p:txBody>
        </p:sp>
      </p:grpSp>
      <p:grpSp>
        <p:nvGrpSpPr>
          <p:cNvPr name="Group 60" id="60"/>
          <p:cNvGrpSpPr/>
          <p:nvPr/>
        </p:nvGrpSpPr>
        <p:grpSpPr>
          <a:xfrm rot="0">
            <a:off x="9806940" y="3771900"/>
            <a:ext cx="7543800" cy="438912"/>
            <a:chOff x="0" y="0"/>
            <a:chExt cx="10058400" cy="585216"/>
          </a:xfrm>
        </p:grpSpPr>
        <p:sp>
          <p:nvSpPr>
            <p:cNvPr name="Freeform 61" id="61"/>
            <p:cNvSpPr/>
            <p:nvPr/>
          </p:nvSpPr>
          <p:spPr>
            <a:xfrm flipH="false" flipV="false" rot="0">
              <a:off x="0" y="0"/>
              <a:ext cx="10058400" cy="585216"/>
            </a:xfrm>
            <a:custGeom>
              <a:avLst/>
              <a:gdLst/>
              <a:ahLst/>
              <a:cxnLst/>
              <a:rect r="r" b="b" t="t" l="l"/>
              <a:pathLst>
                <a:path h="585216" w="10058400">
                  <a:moveTo>
                    <a:pt x="0" y="0"/>
                  </a:moveTo>
                  <a:lnTo>
                    <a:pt x="10058400" y="0"/>
                  </a:lnTo>
                  <a:lnTo>
                    <a:pt x="10058400" y="585216"/>
                  </a:lnTo>
                  <a:lnTo>
                    <a:pt x="0" y="5852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84899" r="0" b="-284899"/>
              </a:stretch>
            </a:blipFill>
          </p:spPr>
        </p:sp>
        <p:sp>
          <p:nvSpPr>
            <p:cNvPr name="TextBox 62" id="62"/>
            <p:cNvSpPr txBox="true"/>
            <p:nvPr/>
          </p:nvSpPr>
          <p:spPr>
            <a:xfrm>
              <a:off x="0" y="-28575"/>
              <a:ext cx="10058400" cy="61379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80"/>
                </a:lnSpc>
              </a:pPr>
              <a:r>
                <a:rPr lang="en-US" sz="1650">
                  <a:solidFill>
                    <a:srgbClr val="1A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Predict outcomes and trends</a:t>
              </a:r>
            </a:p>
          </p:txBody>
        </p:sp>
      </p:grpSp>
      <p:grpSp>
        <p:nvGrpSpPr>
          <p:cNvPr name="Group 63" id="63"/>
          <p:cNvGrpSpPr/>
          <p:nvPr/>
        </p:nvGrpSpPr>
        <p:grpSpPr>
          <a:xfrm rot="0">
            <a:off x="9806940" y="4251960"/>
            <a:ext cx="7543800" cy="438912"/>
            <a:chOff x="0" y="0"/>
            <a:chExt cx="10058400" cy="585216"/>
          </a:xfrm>
        </p:grpSpPr>
        <p:sp>
          <p:nvSpPr>
            <p:cNvPr name="Freeform 64" id="64"/>
            <p:cNvSpPr/>
            <p:nvPr/>
          </p:nvSpPr>
          <p:spPr>
            <a:xfrm flipH="false" flipV="false" rot="0">
              <a:off x="0" y="0"/>
              <a:ext cx="10058400" cy="585216"/>
            </a:xfrm>
            <a:custGeom>
              <a:avLst/>
              <a:gdLst/>
              <a:ahLst/>
              <a:cxnLst/>
              <a:rect r="r" b="b" t="t" l="l"/>
              <a:pathLst>
                <a:path h="585216" w="10058400">
                  <a:moveTo>
                    <a:pt x="0" y="0"/>
                  </a:moveTo>
                  <a:lnTo>
                    <a:pt x="10058400" y="0"/>
                  </a:lnTo>
                  <a:lnTo>
                    <a:pt x="10058400" y="585216"/>
                  </a:lnTo>
                  <a:lnTo>
                    <a:pt x="0" y="5852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84899" r="0" b="-284899"/>
              </a:stretch>
            </a:blipFill>
          </p:spPr>
        </p:sp>
        <p:sp>
          <p:nvSpPr>
            <p:cNvPr name="TextBox 65" id="65"/>
            <p:cNvSpPr txBox="true"/>
            <p:nvPr/>
          </p:nvSpPr>
          <p:spPr>
            <a:xfrm>
              <a:off x="0" y="-28575"/>
              <a:ext cx="10058400" cy="61379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80"/>
                </a:lnSpc>
              </a:pPr>
              <a:r>
                <a:rPr lang="en-US" sz="1650">
                  <a:solidFill>
                    <a:srgbClr val="1A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Calculate values precisely</a:t>
              </a:r>
            </a:p>
          </p:txBody>
        </p:sp>
      </p:grpSp>
      <p:grpSp>
        <p:nvGrpSpPr>
          <p:cNvPr name="Group 66" id="66"/>
          <p:cNvGrpSpPr/>
          <p:nvPr/>
        </p:nvGrpSpPr>
        <p:grpSpPr>
          <a:xfrm rot="0">
            <a:off x="9738360" y="4937760"/>
            <a:ext cx="7818120" cy="27432"/>
            <a:chOff x="0" y="0"/>
            <a:chExt cx="10424160" cy="36576"/>
          </a:xfrm>
        </p:grpSpPr>
        <p:sp>
          <p:nvSpPr>
            <p:cNvPr name="Freeform 67" id="67"/>
            <p:cNvSpPr/>
            <p:nvPr/>
          </p:nvSpPr>
          <p:spPr>
            <a:xfrm flipH="false" flipV="false" rot="0">
              <a:off x="0" y="0"/>
              <a:ext cx="10424160" cy="36576"/>
            </a:xfrm>
            <a:custGeom>
              <a:avLst/>
              <a:gdLst/>
              <a:ahLst/>
              <a:cxnLst/>
              <a:rect r="r" b="b" t="t" l="l"/>
              <a:pathLst>
                <a:path h="36576" w="10424160">
                  <a:moveTo>
                    <a:pt x="0" y="0"/>
                  </a:moveTo>
                  <a:lnTo>
                    <a:pt x="10424160" y="0"/>
                  </a:lnTo>
                  <a:lnTo>
                    <a:pt x="10424160" y="36576"/>
                  </a:lnTo>
                  <a:lnTo>
                    <a:pt x="0" y="36576"/>
                  </a:lnTo>
                  <a:close/>
                </a:path>
              </a:pathLst>
            </a:custGeom>
            <a:solidFill>
              <a:srgbClr val="CBD5E1"/>
            </a:solidFill>
          </p:spPr>
        </p:sp>
      </p:grpSp>
      <p:grpSp>
        <p:nvGrpSpPr>
          <p:cNvPr name="Group 68" id="68"/>
          <p:cNvGrpSpPr/>
          <p:nvPr/>
        </p:nvGrpSpPr>
        <p:grpSpPr>
          <a:xfrm rot="0">
            <a:off x="9806940" y="5074920"/>
            <a:ext cx="7680960" cy="384048"/>
            <a:chOff x="0" y="0"/>
            <a:chExt cx="10241280" cy="512064"/>
          </a:xfrm>
        </p:grpSpPr>
        <p:sp>
          <p:nvSpPr>
            <p:cNvPr name="Freeform 69" id="69"/>
            <p:cNvSpPr/>
            <p:nvPr/>
          </p:nvSpPr>
          <p:spPr>
            <a:xfrm flipH="false" flipV="false" rot="0">
              <a:off x="0" y="0"/>
              <a:ext cx="10241280" cy="512064"/>
            </a:xfrm>
            <a:custGeom>
              <a:avLst/>
              <a:gdLst/>
              <a:ahLst/>
              <a:cxnLst/>
              <a:rect r="r" b="b" t="t" l="l"/>
              <a:pathLst>
                <a:path h="512064" w="10241280">
                  <a:moveTo>
                    <a:pt x="0" y="0"/>
                  </a:moveTo>
                  <a:lnTo>
                    <a:pt x="10241280" y="0"/>
                  </a:lnTo>
                  <a:lnTo>
                    <a:pt x="10241280" y="512064"/>
                  </a:lnTo>
                  <a:lnTo>
                    <a:pt x="0" y="51206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39700" r="0" b="-339700"/>
              </a:stretch>
            </a:blipFill>
          </p:spPr>
        </p:sp>
        <p:sp>
          <p:nvSpPr>
            <p:cNvPr name="TextBox 70" id="70"/>
            <p:cNvSpPr txBox="true"/>
            <p:nvPr/>
          </p:nvSpPr>
          <p:spPr>
            <a:xfrm>
              <a:off x="0" y="-19050"/>
              <a:ext cx="10241280" cy="53111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89"/>
                </a:lnSpc>
              </a:pPr>
              <a:r>
                <a:rPr lang="en-US" sz="1575" b="true">
                  <a:solidFill>
                    <a:srgbClr val="EA580C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Example MCQ Stem:</a:t>
              </a:r>
            </a:p>
          </p:txBody>
        </p:sp>
      </p:grpSp>
      <p:grpSp>
        <p:nvGrpSpPr>
          <p:cNvPr name="Group 71" id="71"/>
          <p:cNvGrpSpPr/>
          <p:nvPr/>
        </p:nvGrpSpPr>
        <p:grpSpPr>
          <a:xfrm rot="0">
            <a:off x="9738360" y="5554980"/>
            <a:ext cx="7680960" cy="2057400"/>
            <a:chOff x="0" y="0"/>
            <a:chExt cx="10241280" cy="2743200"/>
          </a:xfrm>
        </p:grpSpPr>
        <p:sp>
          <p:nvSpPr>
            <p:cNvPr name="Freeform 72" id="72"/>
            <p:cNvSpPr/>
            <p:nvPr/>
          </p:nvSpPr>
          <p:spPr>
            <a:xfrm flipH="false" flipV="false" rot="0">
              <a:off x="0" y="0"/>
              <a:ext cx="10241280" cy="2743200"/>
            </a:xfrm>
            <a:custGeom>
              <a:avLst/>
              <a:gdLst/>
              <a:ahLst/>
              <a:cxnLst/>
              <a:rect r="r" b="b" t="t" l="l"/>
              <a:pathLst>
                <a:path h="2743200" w="10241280">
                  <a:moveTo>
                    <a:pt x="0" y="146304"/>
                  </a:moveTo>
                  <a:cubicBezTo>
                    <a:pt x="0" y="65532"/>
                    <a:pt x="65532" y="0"/>
                    <a:pt x="146304" y="0"/>
                  </a:cubicBezTo>
                  <a:lnTo>
                    <a:pt x="10094976" y="0"/>
                  </a:lnTo>
                  <a:cubicBezTo>
                    <a:pt x="10175748" y="0"/>
                    <a:pt x="10241280" y="65532"/>
                    <a:pt x="10241280" y="146304"/>
                  </a:cubicBezTo>
                  <a:lnTo>
                    <a:pt x="10241280" y="2596896"/>
                  </a:lnTo>
                  <a:cubicBezTo>
                    <a:pt x="10241280" y="2677668"/>
                    <a:pt x="10175748" y="2743200"/>
                    <a:pt x="10094976" y="2743200"/>
                  </a:cubicBezTo>
                  <a:lnTo>
                    <a:pt x="146304" y="2743200"/>
                  </a:lnTo>
                  <a:cubicBezTo>
                    <a:pt x="65532" y="2743200"/>
                    <a:pt x="0" y="2677668"/>
                    <a:pt x="0" y="2596896"/>
                  </a:cubicBezTo>
                  <a:close/>
                </a:path>
              </a:pathLst>
            </a:custGeom>
            <a:solidFill>
              <a:srgbClr val="FFEDD5"/>
            </a:solidFill>
          </p:spPr>
        </p:sp>
      </p:grpSp>
      <p:grpSp>
        <p:nvGrpSpPr>
          <p:cNvPr name="Group 73" id="73"/>
          <p:cNvGrpSpPr/>
          <p:nvPr/>
        </p:nvGrpSpPr>
        <p:grpSpPr>
          <a:xfrm rot="0">
            <a:off x="9944100" y="5623560"/>
            <a:ext cx="7269480" cy="1920240"/>
            <a:chOff x="0" y="0"/>
            <a:chExt cx="9692640" cy="2560320"/>
          </a:xfrm>
        </p:grpSpPr>
        <p:sp>
          <p:nvSpPr>
            <p:cNvPr name="Freeform 74" id="74"/>
            <p:cNvSpPr/>
            <p:nvPr/>
          </p:nvSpPr>
          <p:spPr>
            <a:xfrm flipH="false" flipV="false" rot="0">
              <a:off x="0" y="0"/>
              <a:ext cx="9692640" cy="2560320"/>
            </a:xfrm>
            <a:custGeom>
              <a:avLst/>
              <a:gdLst/>
              <a:ahLst/>
              <a:cxnLst/>
              <a:rect r="r" b="b" t="t" l="l"/>
              <a:pathLst>
                <a:path h="2560320" w="9692640">
                  <a:moveTo>
                    <a:pt x="0" y="0"/>
                  </a:moveTo>
                  <a:lnTo>
                    <a:pt x="9692640" y="0"/>
                  </a:lnTo>
                  <a:lnTo>
                    <a:pt x="9692640" y="2560320"/>
                  </a:lnTo>
                  <a:lnTo>
                    <a:pt x="0" y="25603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3764" r="0" b="-23764"/>
              </a:stretch>
            </a:blipFill>
          </p:spPr>
        </p:sp>
        <p:sp>
          <p:nvSpPr>
            <p:cNvPr name="TextBox 75" id="75"/>
            <p:cNvSpPr txBox="true"/>
            <p:nvPr/>
          </p:nvSpPr>
          <p:spPr>
            <a:xfrm>
              <a:off x="0" y="-38100"/>
              <a:ext cx="9692640" cy="259842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 i="true">
                  <a:solidFill>
                    <a:srgbClr val="7C2D12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"A gas occupies 2.0 dm³ at 300 K and 100 kPa. What is its mass if Mr = 44?"</a:t>
              </a:r>
            </a:p>
            <a:p>
              <a:pPr algn="l">
                <a:lnSpc>
                  <a:spcPts val="1800"/>
                </a:lnSpc>
              </a:pPr>
            </a:p>
            <a:p>
              <a:pPr algn="l">
                <a:lnSpc>
                  <a:spcPts val="1800"/>
                </a:lnSpc>
              </a:pPr>
              <a:r>
                <a:rPr lang="en-US" sz="1500" i="true">
                  <a:solidFill>
                    <a:srgbClr val="7C2D12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Requires calculation and multi-step reasoning.</a:t>
              </a:r>
            </a:p>
          </p:txBody>
        </p:sp>
      </p:grpSp>
      <p:grpSp>
        <p:nvGrpSpPr>
          <p:cNvPr name="Group 76" id="76"/>
          <p:cNvGrpSpPr/>
          <p:nvPr/>
        </p:nvGrpSpPr>
        <p:grpSpPr>
          <a:xfrm rot="0">
            <a:off x="548640" y="9669780"/>
            <a:ext cx="17145000" cy="480060"/>
            <a:chOff x="0" y="0"/>
            <a:chExt cx="22860000" cy="640080"/>
          </a:xfrm>
        </p:grpSpPr>
        <p:sp>
          <p:nvSpPr>
            <p:cNvPr name="Freeform 77" id="77"/>
            <p:cNvSpPr/>
            <p:nvPr/>
          </p:nvSpPr>
          <p:spPr>
            <a:xfrm flipH="false" flipV="false" rot="0">
              <a:off x="0" y="0"/>
              <a:ext cx="22860000" cy="640080"/>
            </a:xfrm>
            <a:custGeom>
              <a:avLst/>
              <a:gdLst/>
              <a:ahLst/>
              <a:cxnLst/>
              <a:rect r="r" b="b" t="t" l="l"/>
              <a:pathLst>
                <a:path h="640080" w="22860000">
                  <a:moveTo>
                    <a:pt x="0" y="0"/>
                  </a:moveTo>
                  <a:lnTo>
                    <a:pt x="22860000" y="0"/>
                  </a:lnTo>
                  <a:lnTo>
                    <a:pt x="22860000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645894" r="0" b="-645894"/>
              </a:stretch>
            </a:blipFill>
          </p:spPr>
        </p:sp>
        <p:sp>
          <p:nvSpPr>
            <p:cNvPr name="TextBox 78" id="78"/>
            <p:cNvSpPr txBox="true"/>
            <p:nvPr/>
          </p:nvSpPr>
          <p:spPr>
            <a:xfrm>
              <a:off x="0" y="-38100"/>
              <a:ext cx="22860000" cy="67818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709"/>
                </a:lnSpc>
              </a:pPr>
              <a:r>
                <a:rPr lang="en-US" sz="1425">
                  <a:solidFill>
                    <a:srgbClr val="6B728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Cambridge Paper 1 tests AO1 and AO2 in roughly equal measure (50% each).  Since 2021, AO2 application questions have risen to ~55% of the paper.</a:t>
              </a:r>
            </a:p>
          </p:txBody>
        </p:sp>
      </p:grpSp>
      <p:sp>
        <p:nvSpPr>
          <p:cNvPr name="Freeform 79" id="79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2888" r="0" b="-12888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42280" cy="987552"/>
            <a:chOff x="0" y="0"/>
            <a:chExt cx="24323040" cy="13167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23039" cy="1316736"/>
            </a:xfrm>
            <a:custGeom>
              <a:avLst/>
              <a:gdLst/>
              <a:ahLst/>
              <a:cxnLst/>
              <a:rect r="r" b="b" t="t" l="l"/>
              <a:pathLst>
                <a:path h="1316736" w="24323039">
                  <a:moveTo>
                    <a:pt x="0" y="0"/>
                  </a:moveTo>
                  <a:lnTo>
                    <a:pt x="24323039" y="0"/>
                  </a:lnTo>
                  <a:lnTo>
                    <a:pt x="24323039" y="1316736"/>
                  </a:lnTo>
                  <a:lnTo>
                    <a:pt x="0" y="1316736"/>
                  </a:lnTo>
                  <a:close/>
                </a:path>
              </a:pathLst>
            </a:custGeom>
            <a:solidFill>
              <a:srgbClr val="0D4A4E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411480" y="0"/>
            <a:ext cx="13716000" cy="987552"/>
            <a:chOff x="0" y="0"/>
            <a:chExt cx="18288000" cy="131673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288000" cy="1316736"/>
            </a:xfrm>
            <a:custGeom>
              <a:avLst/>
              <a:gdLst/>
              <a:ahLst/>
              <a:cxnLst/>
              <a:rect r="r" b="b" t="t" l="l"/>
              <a:pathLst>
                <a:path h="1316736" w="18288000">
                  <a:moveTo>
                    <a:pt x="0" y="0"/>
                  </a:moveTo>
                  <a:lnTo>
                    <a:pt x="18288000" y="0"/>
                  </a:lnTo>
                  <a:lnTo>
                    <a:pt x="18288000" y="1316736"/>
                  </a:lnTo>
                  <a:lnTo>
                    <a:pt x="0" y="131673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20625" r="0" b="-220625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18288000" cy="137388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240"/>
                </a:lnSpc>
              </a:pPr>
              <a:r>
                <a:rPr lang="en-US" sz="27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Anatomy of an MCQ — Distractor Types Decoded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411480" y="9669780"/>
            <a:ext cx="17419320" cy="480060"/>
            <a:chOff x="0" y="0"/>
            <a:chExt cx="23225760" cy="64008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3225761" cy="640080"/>
            </a:xfrm>
            <a:custGeom>
              <a:avLst/>
              <a:gdLst/>
              <a:ahLst/>
              <a:cxnLst/>
              <a:rect r="r" b="b" t="t" l="l"/>
              <a:pathLst>
                <a:path h="640080" w="23225761">
                  <a:moveTo>
                    <a:pt x="0" y="0"/>
                  </a:moveTo>
                  <a:lnTo>
                    <a:pt x="23225761" y="0"/>
                  </a:lnTo>
                  <a:lnTo>
                    <a:pt x="23225761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657028" r="0" b="-657028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23225760" cy="67818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709"/>
                </a:lnSpc>
              </a:pPr>
              <a:r>
                <a:rPr lang="en-US" sz="1425">
                  <a:solidFill>
                    <a:srgbClr val="6B728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Cambridge distractors are engineered — each targets a specific known misconception.  Over 40% of student errors come from unit, sign, and direction mistakes.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2888" r="0" b="-12888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42280" cy="987552"/>
            <a:chOff x="0" y="0"/>
            <a:chExt cx="24323040" cy="13167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23039" cy="1316736"/>
            </a:xfrm>
            <a:custGeom>
              <a:avLst/>
              <a:gdLst/>
              <a:ahLst/>
              <a:cxnLst/>
              <a:rect r="r" b="b" t="t" l="l"/>
              <a:pathLst>
                <a:path h="1316736" w="24323039">
                  <a:moveTo>
                    <a:pt x="0" y="0"/>
                  </a:moveTo>
                  <a:lnTo>
                    <a:pt x="24323039" y="0"/>
                  </a:lnTo>
                  <a:lnTo>
                    <a:pt x="24323039" y="1316736"/>
                  </a:lnTo>
                  <a:lnTo>
                    <a:pt x="0" y="1316736"/>
                  </a:lnTo>
                  <a:close/>
                </a:path>
              </a:pathLst>
            </a:custGeom>
            <a:solidFill>
              <a:srgbClr val="0D4A4E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411480" y="0"/>
            <a:ext cx="13716000" cy="987552"/>
            <a:chOff x="0" y="0"/>
            <a:chExt cx="18288000" cy="131673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288000" cy="1316736"/>
            </a:xfrm>
            <a:custGeom>
              <a:avLst/>
              <a:gdLst/>
              <a:ahLst/>
              <a:cxnLst/>
              <a:rect r="r" b="b" t="t" l="l"/>
              <a:pathLst>
                <a:path h="1316736" w="18288000">
                  <a:moveTo>
                    <a:pt x="0" y="0"/>
                  </a:moveTo>
                  <a:lnTo>
                    <a:pt x="18288000" y="0"/>
                  </a:lnTo>
                  <a:lnTo>
                    <a:pt x="18288000" y="1316736"/>
                  </a:lnTo>
                  <a:lnTo>
                    <a:pt x="0" y="131673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20625" r="0" b="-220625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18288000" cy="137388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240"/>
                </a:lnSpc>
              </a:pPr>
              <a:r>
                <a:rPr lang="en-US" sz="27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The 5-Step MCQ Decision Process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401955" y="1293495"/>
            <a:ext cx="17438370" cy="1637538"/>
            <a:chOff x="0" y="0"/>
            <a:chExt cx="23251160" cy="218338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3251161" cy="2183384"/>
            </a:xfrm>
            <a:custGeom>
              <a:avLst/>
              <a:gdLst/>
              <a:ahLst/>
              <a:cxnLst/>
              <a:rect r="r" b="b" t="t" l="l"/>
              <a:pathLst>
                <a:path h="2183384" w="23251161">
                  <a:moveTo>
                    <a:pt x="0" y="185039"/>
                  </a:moveTo>
                  <a:cubicBezTo>
                    <a:pt x="0" y="82804"/>
                    <a:pt x="82804" y="0"/>
                    <a:pt x="185039" y="0"/>
                  </a:cubicBezTo>
                  <a:lnTo>
                    <a:pt x="23066121" y="0"/>
                  </a:lnTo>
                  <a:cubicBezTo>
                    <a:pt x="23168356" y="0"/>
                    <a:pt x="23251161" y="82804"/>
                    <a:pt x="23251161" y="185039"/>
                  </a:cubicBezTo>
                  <a:lnTo>
                    <a:pt x="23251161" y="1998345"/>
                  </a:lnTo>
                  <a:cubicBezTo>
                    <a:pt x="23251161" y="2100580"/>
                    <a:pt x="23168356" y="2183384"/>
                    <a:pt x="23066121" y="2183384"/>
                  </a:cubicBezTo>
                  <a:lnTo>
                    <a:pt x="185039" y="2183384"/>
                  </a:lnTo>
                  <a:cubicBezTo>
                    <a:pt x="82804" y="2183384"/>
                    <a:pt x="0" y="2100580"/>
                    <a:pt x="0" y="1998345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CBD5E1"/>
              </a:solidFill>
              <a:prstDash val="solid"/>
              <a:miter/>
            </a:ln>
          </p:spPr>
        </p:sp>
      </p:grpSp>
      <p:grpSp>
        <p:nvGrpSpPr>
          <p:cNvPr name="Group 9" id="9"/>
          <p:cNvGrpSpPr/>
          <p:nvPr/>
        </p:nvGrpSpPr>
        <p:grpSpPr>
          <a:xfrm rot="0">
            <a:off x="411480" y="1303020"/>
            <a:ext cx="1371600" cy="1618488"/>
            <a:chOff x="0" y="0"/>
            <a:chExt cx="1828800" cy="215798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828800" cy="2157984"/>
            </a:xfrm>
            <a:custGeom>
              <a:avLst/>
              <a:gdLst/>
              <a:ahLst/>
              <a:cxnLst/>
              <a:rect r="r" b="b" t="t" l="l"/>
              <a:pathLst>
                <a:path h="2157984" w="1828800">
                  <a:moveTo>
                    <a:pt x="0" y="182880"/>
                  </a:moveTo>
                  <a:cubicBezTo>
                    <a:pt x="0" y="81915"/>
                    <a:pt x="81915" y="0"/>
                    <a:pt x="182880" y="0"/>
                  </a:cubicBezTo>
                  <a:lnTo>
                    <a:pt x="1645920" y="0"/>
                  </a:lnTo>
                  <a:cubicBezTo>
                    <a:pt x="1746885" y="0"/>
                    <a:pt x="1828800" y="81915"/>
                    <a:pt x="1828800" y="182880"/>
                  </a:cubicBezTo>
                  <a:lnTo>
                    <a:pt x="1828800" y="1975104"/>
                  </a:lnTo>
                  <a:cubicBezTo>
                    <a:pt x="1828800" y="2076069"/>
                    <a:pt x="1746885" y="2157984"/>
                    <a:pt x="1645920" y="2157984"/>
                  </a:cubicBezTo>
                  <a:lnTo>
                    <a:pt x="182880" y="2157984"/>
                  </a:lnTo>
                  <a:cubicBezTo>
                    <a:pt x="81915" y="2157984"/>
                    <a:pt x="0" y="2076069"/>
                    <a:pt x="0" y="1975104"/>
                  </a:cubicBezTo>
                  <a:close/>
                </a:path>
              </a:pathLst>
            </a:custGeom>
            <a:solidFill>
              <a:srgbClr val="0D4A4E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411480" y="1303020"/>
            <a:ext cx="1371600" cy="1618488"/>
            <a:chOff x="0" y="0"/>
            <a:chExt cx="1828800" cy="215798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828800" cy="2157984"/>
            </a:xfrm>
            <a:custGeom>
              <a:avLst/>
              <a:gdLst/>
              <a:ahLst/>
              <a:cxnLst/>
              <a:rect r="r" b="b" t="t" l="l"/>
              <a:pathLst>
                <a:path h="2157984" w="1828800">
                  <a:moveTo>
                    <a:pt x="0" y="0"/>
                  </a:moveTo>
                  <a:lnTo>
                    <a:pt x="1828800" y="0"/>
                  </a:lnTo>
                  <a:lnTo>
                    <a:pt x="1828800" y="2157984"/>
                  </a:lnTo>
                  <a:lnTo>
                    <a:pt x="0" y="215798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101398" t="0" r="-101398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66675"/>
              <a:ext cx="1828800" cy="222465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4320"/>
                </a:lnSpc>
              </a:pPr>
              <a:r>
                <a:rPr lang="en-US" sz="36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1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920240" y="1412748"/>
            <a:ext cx="15636240" cy="438912"/>
            <a:chOff x="0" y="0"/>
            <a:chExt cx="20848320" cy="585216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0848320" cy="585216"/>
            </a:xfrm>
            <a:custGeom>
              <a:avLst/>
              <a:gdLst/>
              <a:ahLst/>
              <a:cxnLst/>
              <a:rect r="r" b="b" t="t" l="l"/>
              <a:pathLst>
                <a:path h="585216" w="20848320">
                  <a:moveTo>
                    <a:pt x="0" y="0"/>
                  </a:moveTo>
                  <a:lnTo>
                    <a:pt x="20848320" y="0"/>
                  </a:lnTo>
                  <a:lnTo>
                    <a:pt x="20848320" y="585216"/>
                  </a:lnTo>
                  <a:lnTo>
                    <a:pt x="0" y="5852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644154" r="0" b="-644154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20848320" cy="62331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160"/>
                </a:lnSpc>
              </a:pPr>
              <a:r>
                <a:rPr lang="en-US" sz="1800" b="true">
                  <a:solidFill>
                    <a:srgbClr val="0D4A4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READ THE STEM PRECISELY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920240" y="1879092"/>
            <a:ext cx="15636240" cy="987552"/>
            <a:chOff x="0" y="0"/>
            <a:chExt cx="20848320" cy="1316736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0848320" cy="1316736"/>
            </a:xfrm>
            <a:custGeom>
              <a:avLst/>
              <a:gdLst/>
              <a:ahLst/>
              <a:cxnLst/>
              <a:rect r="r" b="b" t="t" l="l"/>
              <a:pathLst>
                <a:path h="1316736" w="20848320">
                  <a:moveTo>
                    <a:pt x="0" y="0"/>
                  </a:moveTo>
                  <a:lnTo>
                    <a:pt x="20848320" y="0"/>
                  </a:lnTo>
                  <a:lnTo>
                    <a:pt x="20848320" y="1316736"/>
                  </a:lnTo>
                  <a:lnTo>
                    <a:pt x="0" y="131673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58513" r="0" b="-258513"/>
              </a:stretch>
            </a:blip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19050"/>
              <a:ext cx="20848320" cy="133578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89"/>
                </a:lnSpc>
              </a:pPr>
              <a:r>
                <a:rPr lang="en-US" sz="1575">
                  <a:solidFill>
                    <a:srgbClr val="444444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Identify the topic, command word, all data, and key terms. Circle any negative words (NOT, EXCEPT, incorrect). Note the UNIT required.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401955" y="3049143"/>
            <a:ext cx="17438370" cy="1637538"/>
            <a:chOff x="0" y="0"/>
            <a:chExt cx="23251160" cy="2183384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23251161" cy="2183384"/>
            </a:xfrm>
            <a:custGeom>
              <a:avLst/>
              <a:gdLst/>
              <a:ahLst/>
              <a:cxnLst/>
              <a:rect r="r" b="b" t="t" l="l"/>
              <a:pathLst>
                <a:path h="2183384" w="23251161">
                  <a:moveTo>
                    <a:pt x="0" y="185039"/>
                  </a:moveTo>
                  <a:cubicBezTo>
                    <a:pt x="0" y="82804"/>
                    <a:pt x="82804" y="0"/>
                    <a:pt x="185039" y="0"/>
                  </a:cubicBezTo>
                  <a:lnTo>
                    <a:pt x="23066121" y="0"/>
                  </a:lnTo>
                  <a:cubicBezTo>
                    <a:pt x="23168356" y="0"/>
                    <a:pt x="23251161" y="82804"/>
                    <a:pt x="23251161" y="185039"/>
                  </a:cubicBezTo>
                  <a:lnTo>
                    <a:pt x="23251161" y="1998345"/>
                  </a:lnTo>
                  <a:cubicBezTo>
                    <a:pt x="23251161" y="2100580"/>
                    <a:pt x="23168356" y="2183384"/>
                    <a:pt x="23066121" y="2183384"/>
                  </a:cubicBezTo>
                  <a:lnTo>
                    <a:pt x="185039" y="2183384"/>
                  </a:lnTo>
                  <a:cubicBezTo>
                    <a:pt x="82804" y="2183384"/>
                    <a:pt x="0" y="2100580"/>
                    <a:pt x="0" y="1998345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CBD5E1"/>
              </a:solidFill>
              <a:prstDash val="solid"/>
              <a:miter/>
            </a:ln>
          </p:spPr>
        </p:sp>
      </p:grpSp>
      <p:grpSp>
        <p:nvGrpSpPr>
          <p:cNvPr name="Group 22" id="22"/>
          <p:cNvGrpSpPr/>
          <p:nvPr/>
        </p:nvGrpSpPr>
        <p:grpSpPr>
          <a:xfrm rot="0">
            <a:off x="411480" y="3058668"/>
            <a:ext cx="1371600" cy="1618488"/>
            <a:chOff x="0" y="0"/>
            <a:chExt cx="1828800" cy="2157984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828800" cy="2157984"/>
            </a:xfrm>
            <a:custGeom>
              <a:avLst/>
              <a:gdLst/>
              <a:ahLst/>
              <a:cxnLst/>
              <a:rect r="r" b="b" t="t" l="l"/>
              <a:pathLst>
                <a:path h="2157984" w="1828800">
                  <a:moveTo>
                    <a:pt x="0" y="182880"/>
                  </a:moveTo>
                  <a:cubicBezTo>
                    <a:pt x="0" y="81915"/>
                    <a:pt x="81915" y="0"/>
                    <a:pt x="182880" y="0"/>
                  </a:cubicBezTo>
                  <a:lnTo>
                    <a:pt x="1645920" y="0"/>
                  </a:lnTo>
                  <a:cubicBezTo>
                    <a:pt x="1746885" y="0"/>
                    <a:pt x="1828800" y="81915"/>
                    <a:pt x="1828800" y="182880"/>
                  </a:cubicBezTo>
                  <a:lnTo>
                    <a:pt x="1828800" y="1975104"/>
                  </a:lnTo>
                  <a:cubicBezTo>
                    <a:pt x="1828800" y="2076069"/>
                    <a:pt x="1746885" y="2157984"/>
                    <a:pt x="1645920" y="2157984"/>
                  </a:cubicBezTo>
                  <a:lnTo>
                    <a:pt x="182880" y="2157984"/>
                  </a:lnTo>
                  <a:cubicBezTo>
                    <a:pt x="81915" y="2157984"/>
                    <a:pt x="0" y="2076069"/>
                    <a:pt x="0" y="1975104"/>
                  </a:cubicBezTo>
                  <a:close/>
                </a:path>
              </a:pathLst>
            </a:custGeom>
            <a:solidFill>
              <a:srgbClr val="1A5F1A"/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411480" y="3058668"/>
            <a:ext cx="1371600" cy="1618488"/>
            <a:chOff x="0" y="0"/>
            <a:chExt cx="1828800" cy="2157984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828800" cy="2157984"/>
            </a:xfrm>
            <a:custGeom>
              <a:avLst/>
              <a:gdLst/>
              <a:ahLst/>
              <a:cxnLst/>
              <a:rect r="r" b="b" t="t" l="l"/>
              <a:pathLst>
                <a:path h="2157984" w="1828800">
                  <a:moveTo>
                    <a:pt x="0" y="0"/>
                  </a:moveTo>
                  <a:lnTo>
                    <a:pt x="1828800" y="0"/>
                  </a:lnTo>
                  <a:lnTo>
                    <a:pt x="1828800" y="2157984"/>
                  </a:lnTo>
                  <a:lnTo>
                    <a:pt x="0" y="215798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101398" t="0" r="-101398" b="0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66675"/>
              <a:ext cx="1828800" cy="222465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4320"/>
                </a:lnSpc>
              </a:pPr>
              <a:r>
                <a:rPr lang="en-US" sz="36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2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920240" y="3168396"/>
            <a:ext cx="15636240" cy="438912"/>
            <a:chOff x="0" y="0"/>
            <a:chExt cx="20848320" cy="585216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20848320" cy="585216"/>
            </a:xfrm>
            <a:custGeom>
              <a:avLst/>
              <a:gdLst/>
              <a:ahLst/>
              <a:cxnLst/>
              <a:rect r="r" b="b" t="t" l="l"/>
              <a:pathLst>
                <a:path h="585216" w="20848320">
                  <a:moveTo>
                    <a:pt x="0" y="0"/>
                  </a:moveTo>
                  <a:lnTo>
                    <a:pt x="20848320" y="0"/>
                  </a:lnTo>
                  <a:lnTo>
                    <a:pt x="20848320" y="585216"/>
                  </a:lnTo>
                  <a:lnTo>
                    <a:pt x="0" y="5852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644154" r="0" b="-644154"/>
              </a:stretch>
            </a:blip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38100"/>
              <a:ext cx="20848320" cy="62331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160"/>
                </a:lnSpc>
              </a:pPr>
              <a:r>
                <a:rPr lang="en-US" sz="1800" b="true">
                  <a:solidFill>
                    <a:srgbClr val="1A5F1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PREDICT BEFORE READING OPTIONS</a:t>
              </a: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1920240" y="3634740"/>
            <a:ext cx="15636240" cy="987552"/>
            <a:chOff x="0" y="0"/>
            <a:chExt cx="20848320" cy="1316736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20848320" cy="1316736"/>
            </a:xfrm>
            <a:custGeom>
              <a:avLst/>
              <a:gdLst/>
              <a:ahLst/>
              <a:cxnLst/>
              <a:rect r="r" b="b" t="t" l="l"/>
              <a:pathLst>
                <a:path h="1316736" w="20848320">
                  <a:moveTo>
                    <a:pt x="0" y="0"/>
                  </a:moveTo>
                  <a:lnTo>
                    <a:pt x="20848320" y="0"/>
                  </a:lnTo>
                  <a:lnTo>
                    <a:pt x="20848320" y="1316736"/>
                  </a:lnTo>
                  <a:lnTo>
                    <a:pt x="0" y="131673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58513" r="0" b="-258513"/>
              </a:stretch>
            </a:blip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19050"/>
              <a:ext cx="20848320" cy="133578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89"/>
                </a:lnSpc>
              </a:pPr>
              <a:r>
                <a:rPr lang="en-US" sz="1575">
                  <a:solidFill>
                    <a:srgbClr val="444444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For calculations: compute the value first. For theory: recall the correct statement. Write your prediction in the margin BEFORE looking at A/B/C/D.</a:t>
              </a: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401955" y="4804791"/>
            <a:ext cx="17438370" cy="1637538"/>
            <a:chOff x="0" y="0"/>
            <a:chExt cx="23251160" cy="2183384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23251161" cy="2183384"/>
            </a:xfrm>
            <a:custGeom>
              <a:avLst/>
              <a:gdLst/>
              <a:ahLst/>
              <a:cxnLst/>
              <a:rect r="r" b="b" t="t" l="l"/>
              <a:pathLst>
                <a:path h="2183384" w="23251161">
                  <a:moveTo>
                    <a:pt x="0" y="185039"/>
                  </a:moveTo>
                  <a:cubicBezTo>
                    <a:pt x="0" y="82804"/>
                    <a:pt x="82804" y="0"/>
                    <a:pt x="185039" y="0"/>
                  </a:cubicBezTo>
                  <a:lnTo>
                    <a:pt x="23066121" y="0"/>
                  </a:lnTo>
                  <a:cubicBezTo>
                    <a:pt x="23168356" y="0"/>
                    <a:pt x="23251161" y="82804"/>
                    <a:pt x="23251161" y="185039"/>
                  </a:cubicBezTo>
                  <a:lnTo>
                    <a:pt x="23251161" y="1998345"/>
                  </a:lnTo>
                  <a:cubicBezTo>
                    <a:pt x="23251161" y="2100580"/>
                    <a:pt x="23168356" y="2183384"/>
                    <a:pt x="23066121" y="2183384"/>
                  </a:cubicBezTo>
                  <a:lnTo>
                    <a:pt x="185039" y="2183384"/>
                  </a:lnTo>
                  <a:cubicBezTo>
                    <a:pt x="82804" y="2183384"/>
                    <a:pt x="0" y="2100580"/>
                    <a:pt x="0" y="1998345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CBD5E1"/>
              </a:solidFill>
              <a:prstDash val="solid"/>
              <a:miter/>
            </a:ln>
          </p:spPr>
        </p:sp>
      </p:grpSp>
      <p:grpSp>
        <p:nvGrpSpPr>
          <p:cNvPr name="Group 35" id="35"/>
          <p:cNvGrpSpPr/>
          <p:nvPr/>
        </p:nvGrpSpPr>
        <p:grpSpPr>
          <a:xfrm rot="0">
            <a:off x="411480" y="4814316"/>
            <a:ext cx="1371600" cy="1618488"/>
            <a:chOff x="0" y="0"/>
            <a:chExt cx="1828800" cy="2157984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1828800" cy="2157984"/>
            </a:xfrm>
            <a:custGeom>
              <a:avLst/>
              <a:gdLst/>
              <a:ahLst/>
              <a:cxnLst/>
              <a:rect r="r" b="b" t="t" l="l"/>
              <a:pathLst>
                <a:path h="2157984" w="1828800">
                  <a:moveTo>
                    <a:pt x="0" y="182880"/>
                  </a:moveTo>
                  <a:cubicBezTo>
                    <a:pt x="0" y="81915"/>
                    <a:pt x="81915" y="0"/>
                    <a:pt x="182880" y="0"/>
                  </a:cubicBezTo>
                  <a:lnTo>
                    <a:pt x="1645920" y="0"/>
                  </a:lnTo>
                  <a:cubicBezTo>
                    <a:pt x="1746885" y="0"/>
                    <a:pt x="1828800" y="81915"/>
                    <a:pt x="1828800" y="182880"/>
                  </a:cubicBezTo>
                  <a:lnTo>
                    <a:pt x="1828800" y="1975104"/>
                  </a:lnTo>
                  <a:cubicBezTo>
                    <a:pt x="1828800" y="2076069"/>
                    <a:pt x="1746885" y="2157984"/>
                    <a:pt x="1645920" y="2157984"/>
                  </a:cubicBezTo>
                  <a:lnTo>
                    <a:pt x="182880" y="2157984"/>
                  </a:lnTo>
                  <a:cubicBezTo>
                    <a:pt x="81915" y="2157984"/>
                    <a:pt x="0" y="2076069"/>
                    <a:pt x="0" y="1975104"/>
                  </a:cubicBezTo>
                  <a:close/>
                </a:path>
              </a:pathLst>
            </a:custGeom>
            <a:solidFill>
              <a:srgbClr val="7B3800"/>
            </a:solidFill>
          </p:spPr>
        </p:sp>
      </p:grpSp>
      <p:grpSp>
        <p:nvGrpSpPr>
          <p:cNvPr name="Group 37" id="37"/>
          <p:cNvGrpSpPr/>
          <p:nvPr/>
        </p:nvGrpSpPr>
        <p:grpSpPr>
          <a:xfrm rot="0">
            <a:off x="411480" y="4814316"/>
            <a:ext cx="1371600" cy="1618488"/>
            <a:chOff x="0" y="0"/>
            <a:chExt cx="1828800" cy="2157984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1828800" cy="2157984"/>
            </a:xfrm>
            <a:custGeom>
              <a:avLst/>
              <a:gdLst/>
              <a:ahLst/>
              <a:cxnLst/>
              <a:rect r="r" b="b" t="t" l="l"/>
              <a:pathLst>
                <a:path h="2157984" w="1828800">
                  <a:moveTo>
                    <a:pt x="0" y="0"/>
                  </a:moveTo>
                  <a:lnTo>
                    <a:pt x="1828800" y="0"/>
                  </a:lnTo>
                  <a:lnTo>
                    <a:pt x="1828800" y="2157984"/>
                  </a:lnTo>
                  <a:lnTo>
                    <a:pt x="0" y="215798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101398" t="0" r="-101398" b="0"/>
              </a:stretch>
            </a:blipFill>
          </p:spPr>
        </p:sp>
        <p:sp>
          <p:nvSpPr>
            <p:cNvPr name="TextBox 39" id="39"/>
            <p:cNvSpPr txBox="true"/>
            <p:nvPr/>
          </p:nvSpPr>
          <p:spPr>
            <a:xfrm>
              <a:off x="0" y="-66675"/>
              <a:ext cx="1828800" cy="222465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4320"/>
                </a:lnSpc>
              </a:pPr>
              <a:r>
                <a:rPr lang="en-US" sz="36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3</a:t>
              </a: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1920240" y="4924044"/>
            <a:ext cx="15636240" cy="438912"/>
            <a:chOff x="0" y="0"/>
            <a:chExt cx="20848320" cy="585216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20848320" cy="585216"/>
            </a:xfrm>
            <a:custGeom>
              <a:avLst/>
              <a:gdLst/>
              <a:ahLst/>
              <a:cxnLst/>
              <a:rect r="r" b="b" t="t" l="l"/>
              <a:pathLst>
                <a:path h="585216" w="20848320">
                  <a:moveTo>
                    <a:pt x="0" y="0"/>
                  </a:moveTo>
                  <a:lnTo>
                    <a:pt x="20848320" y="0"/>
                  </a:lnTo>
                  <a:lnTo>
                    <a:pt x="20848320" y="585216"/>
                  </a:lnTo>
                  <a:lnTo>
                    <a:pt x="0" y="5852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644154" r="0" b="-644154"/>
              </a:stretch>
            </a:blipFill>
          </p:spPr>
        </p:sp>
        <p:sp>
          <p:nvSpPr>
            <p:cNvPr name="TextBox 42" id="42"/>
            <p:cNvSpPr txBox="true"/>
            <p:nvPr/>
          </p:nvSpPr>
          <p:spPr>
            <a:xfrm>
              <a:off x="0" y="-38100"/>
              <a:ext cx="20848320" cy="62331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160"/>
                </a:lnSpc>
              </a:pPr>
              <a:r>
                <a:rPr lang="en-US" sz="1800" b="true">
                  <a:solidFill>
                    <a:srgbClr val="7B38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ELIMINATE OBVIOUSLY WRONG OPTIONS</a:t>
              </a:r>
            </a:p>
          </p:txBody>
        </p:sp>
      </p:grpSp>
      <p:grpSp>
        <p:nvGrpSpPr>
          <p:cNvPr name="Group 43" id="43"/>
          <p:cNvGrpSpPr/>
          <p:nvPr/>
        </p:nvGrpSpPr>
        <p:grpSpPr>
          <a:xfrm rot="0">
            <a:off x="1920240" y="5390388"/>
            <a:ext cx="15636240" cy="987552"/>
            <a:chOff x="0" y="0"/>
            <a:chExt cx="20848320" cy="1316736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20848320" cy="1316736"/>
            </a:xfrm>
            <a:custGeom>
              <a:avLst/>
              <a:gdLst/>
              <a:ahLst/>
              <a:cxnLst/>
              <a:rect r="r" b="b" t="t" l="l"/>
              <a:pathLst>
                <a:path h="1316736" w="20848320">
                  <a:moveTo>
                    <a:pt x="0" y="0"/>
                  </a:moveTo>
                  <a:lnTo>
                    <a:pt x="20848320" y="0"/>
                  </a:lnTo>
                  <a:lnTo>
                    <a:pt x="20848320" y="1316736"/>
                  </a:lnTo>
                  <a:lnTo>
                    <a:pt x="0" y="131673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58513" r="0" b="-258513"/>
              </a:stretch>
            </a:blipFill>
          </p:spPr>
        </p:sp>
        <p:sp>
          <p:nvSpPr>
            <p:cNvPr name="TextBox 45" id="45"/>
            <p:cNvSpPr txBox="true"/>
            <p:nvPr/>
          </p:nvSpPr>
          <p:spPr>
            <a:xfrm>
              <a:off x="0" y="-19050"/>
              <a:ext cx="20848320" cy="133578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89"/>
                </a:lnSpc>
              </a:pPr>
              <a:r>
                <a:rPr lang="en-US" sz="1575">
                  <a:solidFill>
                    <a:srgbClr val="444444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Cross out any option that is chemically incorrect. You can usually eliminate 1–2 immediately, raising odds from 25% to 50%+.</a:t>
              </a:r>
            </a:p>
          </p:txBody>
        </p:sp>
      </p:grpSp>
      <p:grpSp>
        <p:nvGrpSpPr>
          <p:cNvPr name="Group 46" id="46"/>
          <p:cNvGrpSpPr/>
          <p:nvPr/>
        </p:nvGrpSpPr>
        <p:grpSpPr>
          <a:xfrm rot="0">
            <a:off x="401955" y="6560439"/>
            <a:ext cx="17438370" cy="1637538"/>
            <a:chOff x="0" y="0"/>
            <a:chExt cx="23251160" cy="2183384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23251161" cy="2183384"/>
            </a:xfrm>
            <a:custGeom>
              <a:avLst/>
              <a:gdLst/>
              <a:ahLst/>
              <a:cxnLst/>
              <a:rect r="r" b="b" t="t" l="l"/>
              <a:pathLst>
                <a:path h="2183384" w="23251161">
                  <a:moveTo>
                    <a:pt x="0" y="185039"/>
                  </a:moveTo>
                  <a:cubicBezTo>
                    <a:pt x="0" y="82804"/>
                    <a:pt x="82804" y="0"/>
                    <a:pt x="185039" y="0"/>
                  </a:cubicBezTo>
                  <a:lnTo>
                    <a:pt x="23066121" y="0"/>
                  </a:lnTo>
                  <a:cubicBezTo>
                    <a:pt x="23168356" y="0"/>
                    <a:pt x="23251161" y="82804"/>
                    <a:pt x="23251161" y="185039"/>
                  </a:cubicBezTo>
                  <a:lnTo>
                    <a:pt x="23251161" y="1998345"/>
                  </a:lnTo>
                  <a:cubicBezTo>
                    <a:pt x="23251161" y="2100580"/>
                    <a:pt x="23168356" y="2183384"/>
                    <a:pt x="23066121" y="2183384"/>
                  </a:cubicBezTo>
                  <a:lnTo>
                    <a:pt x="185039" y="2183384"/>
                  </a:lnTo>
                  <a:cubicBezTo>
                    <a:pt x="82804" y="2183384"/>
                    <a:pt x="0" y="2100580"/>
                    <a:pt x="0" y="1998345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CBD5E1"/>
              </a:solidFill>
              <a:prstDash val="solid"/>
              <a:miter/>
            </a:ln>
          </p:spPr>
        </p:sp>
      </p:grpSp>
      <p:grpSp>
        <p:nvGrpSpPr>
          <p:cNvPr name="Group 48" id="48"/>
          <p:cNvGrpSpPr/>
          <p:nvPr/>
        </p:nvGrpSpPr>
        <p:grpSpPr>
          <a:xfrm rot="0">
            <a:off x="411480" y="6569964"/>
            <a:ext cx="1371600" cy="1618488"/>
            <a:chOff x="0" y="0"/>
            <a:chExt cx="1828800" cy="2157984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1828800" cy="2157984"/>
            </a:xfrm>
            <a:custGeom>
              <a:avLst/>
              <a:gdLst/>
              <a:ahLst/>
              <a:cxnLst/>
              <a:rect r="r" b="b" t="t" l="l"/>
              <a:pathLst>
                <a:path h="2157984" w="1828800">
                  <a:moveTo>
                    <a:pt x="0" y="182880"/>
                  </a:moveTo>
                  <a:cubicBezTo>
                    <a:pt x="0" y="81915"/>
                    <a:pt x="81915" y="0"/>
                    <a:pt x="182880" y="0"/>
                  </a:cubicBezTo>
                  <a:lnTo>
                    <a:pt x="1645920" y="0"/>
                  </a:lnTo>
                  <a:cubicBezTo>
                    <a:pt x="1746885" y="0"/>
                    <a:pt x="1828800" y="81915"/>
                    <a:pt x="1828800" y="182880"/>
                  </a:cubicBezTo>
                  <a:lnTo>
                    <a:pt x="1828800" y="1975104"/>
                  </a:lnTo>
                  <a:cubicBezTo>
                    <a:pt x="1828800" y="2076069"/>
                    <a:pt x="1746885" y="2157984"/>
                    <a:pt x="1645920" y="2157984"/>
                  </a:cubicBezTo>
                  <a:lnTo>
                    <a:pt x="182880" y="2157984"/>
                  </a:lnTo>
                  <a:cubicBezTo>
                    <a:pt x="81915" y="2157984"/>
                    <a:pt x="0" y="2076069"/>
                    <a:pt x="0" y="1975104"/>
                  </a:cubicBezTo>
                  <a:close/>
                </a:path>
              </a:pathLst>
            </a:custGeom>
            <a:solidFill>
              <a:srgbClr val="6B1A6B"/>
            </a:solidFill>
          </p:spPr>
        </p:sp>
      </p:grpSp>
      <p:grpSp>
        <p:nvGrpSpPr>
          <p:cNvPr name="Group 50" id="50"/>
          <p:cNvGrpSpPr/>
          <p:nvPr/>
        </p:nvGrpSpPr>
        <p:grpSpPr>
          <a:xfrm rot="0">
            <a:off x="411480" y="6569964"/>
            <a:ext cx="1371600" cy="1618488"/>
            <a:chOff x="0" y="0"/>
            <a:chExt cx="1828800" cy="2157984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0" y="0"/>
              <a:ext cx="1828800" cy="2157984"/>
            </a:xfrm>
            <a:custGeom>
              <a:avLst/>
              <a:gdLst/>
              <a:ahLst/>
              <a:cxnLst/>
              <a:rect r="r" b="b" t="t" l="l"/>
              <a:pathLst>
                <a:path h="2157984" w="1828800">
                  <a:moveTo>
                    <a:pt x="0" y="0"/>
                  </a:moveTo>
                  <a:lnTo>
                    <a:pt x="1828800" y="0"/>
                  </a:lnTo>
                  <a:lnTo>
                    <a:pt x="1828800" y="2157984"/>
                  </a:lnTo>
                  <a:lnTo>
                    <a:pt x="0" y="215798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101398" t="0" r="-101398" b="0"/>
              </a:stretch>
            </a:blipFill>
          </p:spPr>
        </p:sp>
        <p:sp>
          <p:nvSpPr>
            <p:cNvPr name="TextBox 52" id="52"/>
            <p:cNvSpPr txBox="true"/>
            <p:nvPr/>
          </p:nvSpPr>
          <p:spPr>
            <a:xfrm>
              <a:off x="0" y="-66675"/>
              <a:ext cx="1828800" cy="222465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4320"/>
                </a:lnSpc>
              </a:pPr>
              <a:r>
                <a:rPr lang="en-US" sz="36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4</a:t>
              </a:r>
            </a:p>
          </p:txBody>
        </p:sp>
      </p:grpSp>
      <p:grpSp>
        <p:nvGrpSpPr>
          <p:cNvPr name="Group 53" id="53"/>
          <p:cNvGrpSpPr/>
          <p:nvPr/>
        </p:nvGrpSpPr>
        <p:grpSpPr>
          <a:xfrm rot="0">
            <a:off x="1920240" y="6679692"/>
            <a:ext cx="15636240" cy="438912"/>
            <a:chOff x="0" y="0"/>
            <a:chExt cx="20848320" cy="585216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0" y="0"/>
              <a:ext cx="20848320" cy="585216"/>
            </a:xfrm>
            <a:custGeom>
              <a:avLst/>
              <a:gdLst/>
              <a:ahLst/>
              <a:cxnLst/>
              <a:rect r="r" b="b" t="t" l="l"/>
              <a:pathLst>
                <a:path h="585216" w="20848320">
                  <a:moveTo>
                    <a:pt x="0" y="0"/>
                  </a:moveTo>
                  <a:lnTo>
                    <a:pt x="20848320" y="0"/>
                  </a:lnTo>
                  <a:lnTo>
                    <a:pt x="20848320" y="585216"/>
                  </a:lnTo>
                  <a:lnTo>
                    <a:pt x="0" y="5852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644154" r="0" b="-644154"/>
              </a:stretch>
            </a:blipFill>
          </p:spPr>
        </p:sp>
        <p:sp>
          <p:nvSpPr>
            <p:cNvPr name="TextBox 55" id="55"/>
            <p:cNvSpPr txBox="true"/>
            <p:nvPr/>
          </p:nvSpPr>
          <p:spPr>
            <a:xfrm>
              <a:off x="0" y="-38100"/>
              <a:ext cx="20848320" cy="62331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160"/>
                </a:lnSpc>
              </a:pPr>
              <a:r>
                <a:rPr lang="en-US" sz="1800" b="true">
                  <a:solidFill>
                    <a:srgbClr val="6B1A6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COMPARE REMAINING OPTIONS</a:t>
              </a:r>
            </a:p>
          </p:txBody>
        </p:sp>
      </p:grpSp>
      <p:grpSp>
        <p:nvGrpSpPr>
          <p:cNvPr name="Group 56" id="56"/>
          <p:cNvGrpSpPr/>
          <p:nvPr/>
        </p:nvGrpSpPr>
        <p:grpSpPr>
          <a:xfrm rot="0">
            <a:off x="1920240" y="7146036"/>
            <a:ext cx="15636240" cy="987552"/>
            <a:chOff x="0" y="0"/>
            <a:chExt cx="20848320" cy="1316736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0"/>
              <a:ext cx="20848320" cy="1316736"/>
            </a:xfrm>
            <a:custGeom>
              <a:avLst/>
              <a:gdLst/>
              <a:ahLst/>
              <a:cxnLst/>
              <a:rect r="r" b="b" t="t" l="l"/>
              <a:pathLst>
                <a:path h="1316736" w="20848320">
                  <a:moveTo>
                    <a:pt x="0" y="0"/>
                  </a:moveTo>
                  <a:lnTo>
                    <a:pt x="20848320" y="0"/>
                  </a:lnTo>
                  <a:lnTo>
                    <a:pt x="20848320" y="1316736"/>
                  </a:lnTo>
                  <a:lnTo>
                    <a:pt x="0" y="131673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58513" r="0" b="-258513"/>
              </a:stretch>
            </a:blipFill>
          </p:spPr>
        </p:sp>
        <p:sp>
          <p:nvSpPr>
            <p:cNvPr name="TextBox 58" id="58"/>
            <p:cNvSpPr txBox="true"/>
            <p:nvPr/>
          </p:nvSpPr>
          <p:spPr>
            <a:xfrm>
              <a:off x="0" y="-19050"/>
              <a:ext cx="20848320" cy="133578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89"/>
                </a:lnSpc>
              </a:pPr>
              <a:r>
                <a:rPr lang="en-US" sz="1575">
                  <a:solidFill>
                    <a:srgbClr val="444444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Identify precisely how the remaining options differ. The difference is usually one key concept, a unit, or a sign. Reason which is correct.</a:t>
              </a:r>
            </a:p>
          </p:txBody>
        </p:sp>
      </p:grpSp>
      <p:grpSp>
        <p:nvGrpSpPr>
          <p:cNvPr name="Group 59" id="59"/>
          <p:cNvGrpSpPr/>
          <p:nvPr/>
        </p:nvGrpSpPr>
        <p:grpSpPr>
          <a:xfrm rot="0">
            <a:off x="401955" y="8316087"/>
            <a:ext cx="17438370" cy="1637538"/>
            <a:chOff x="0" y="0"/>
            <a:chExt cx="23251160" cy="2183384"/>
          </a:xfrm>
        </p:grpSpPr>
        <p:sp>
          <p:nvSpPr>
            <p:cNvPr name="Freeform 60" id="60"/>
            <p:cNvSpPr/>
            <p:nvPr/>
          </p:nvSpPr>
          <p:spPr>
            <a:xfrm flipH="false" flipV="false" rot="0">
              <a:off x="0" y="0"/>
              <a:ext cx="23251161" cy="2183384"/>
            </a:xfrm>
            <a:custGeom>
              <a:avLst/>
              <a:gdLst/>
              <a:ahLst/>
              <a:cxnLst/>
              <a:rect r="r" b="b" t="t" l="l"/>
              <a:pathLst>
                <a:path h="2183384" w="23251161">
                  <a:moveTo>
                    <a:pt x="0" y="185039"/>
                  </a:moveTo>
                  <a:cubicBezTo>
                    <a:pt x="0" y="82804"/>
                    <a:pt x="82804" y="0"/>
                    <a:pt x="185039" y="0"/>
                  </a:cubicBezTo>
                  <a:lnTo>
                    <a:pt x="23066121" y="0"/>
                  </a:lnTo>
                  <a:cubicBezTo>
                    <a:pt x="23168356" y="0"/>
                    <a:pt x="23251161" y="82804"/>
                    <a:pt x="23251161" y="185039"/>
                  </a:cubicBezTo>
                  <a:lnTo>
                    <a:pt x="23251161" y="1998345"/>
                  </a:lnTo>
                  <a:cubicBezTo>
                    <a:pt x="23251161" y="2100580"/>
                    <a:pt x="23168356" y="2183384"/>
                    <a:pt x="23066121" y="2183384"/>
                  </a:cubicBezTo>
                  <a:lnTo>
                    <a:pt x="185039" y="2183384"/>
                  </a:lnTo>
                  <a:cubicBezTo>
                    <a:pt x="82804" y="2183384"/>
                    <a:pt x="0" y="2100580"/>
                    <a:pt x="0" y="1998345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CBD5E1"/>
              </a:solidFill>
              <a:prstDash val="solid"/>
              <a:miter/>
            </a:ln>
          </p:spPr>
        </p:sp>
      </p:grpSp>
      <p:grpSp>
        <p:nvGrpSpPr>
          <p:cNvPr name="Group 61" id="61"/>
          <p:cNvGrpSpPr/>
          <p:nvPr/>
        </p:nvGrpSpPr>
        <p:grpSpPr>
          <a:xfrm rot="0">
            <a:off x="411480" y="8325612"/>
            <a:ext cx="1371600" cy="1618488"/>
            <a:chOff x="0" y="0"/>
            <a:chExt cx="1828800" cy="2157984"/>
          </a:xfrm>
        </p:grpSpPr>
        <p:sp>
          <p:nvSpPr>
            <p:cNvPr name="Freeform 62" id="62"/>
            <p:cNvSpPr/>
            <p:nvPr/>
          </p:nvSpPr>
          <p:spPr>
            <a:xfrm flipH="false" flipV="false" rot="0">
              <a:off x="0" y="0"/>
              <a:ext cx="1828800" cy="2157984"/>
            </a:xfrm>
            <a:custGeom>
              <a:avLst/>
              <a:gdLst/>
              <a:ahLst/>
              <a:cxnLst/>
              <a:rect r="r" b="b" t="t" l="l"/>
              <a:pathLst>
                <a:path h="2157984" w="1828800">
                  <a:moveTo>
                    <a:pt x="0" y="182880"/>
                  </a:moveTo>
                  <a:cubicBezTo>
                    <a:pt x="0" y="81915"/>
                    <a:pt x="81915" y="0"/>
                    <a:pt x="182880" y="0"/>
                  </a:cubicBezTo>
                  <a:lnTo>
                    <a:pt x="1645920" y="0"/>
                  </a:lnTo>
                  <a:cubicBezTo>
                    <a:pt x="1746885" y="0"/>
                    <a:pt x="1828800" y="81915"/>
                    <a:pt x="1828800" y="182880"/>
                  </a:cubicBezTo>
                  <a:lnTo>
                    <a:pt x="1828800" y="1975104"/>
                  </a:lnTo>
                  <a:cubicBezTo>
                    <a:pt x="1828800" y="2076069"/>
                    <a:pt x="1746885" y="2157984"/>
                    <a:pt x="1645920" y="2157984"/>
                  </a:cubicBezTo>
                  <a:lnTo>
                    <a:pt x="182880" y="2157984"/>
                  </a:lnTo>
                  <a:cubicBezTo>
                    <a:pt x="81915" y="2157984"/>
                    <a:pt x="0" y="2076069"/>
                    <a:pt x="0" y="1975104"/>
                  </a:cubicBezTo>
                  <a:close/>
                </a:path>
              </a:pathLst>
            </a:custGeom>
            <a:solidFill>
              <a:srgbClr val="8B1A1A"/>
            </a:solidFill>
          </p:spPr>
        </p:sp>
      </p:grpSp>
      <p:grpSp>
        <p:nvGrpSpPr>
          <p:cNvPr name="Group 63" id="63"/>
          <p:cNvGrpSpPr/>
          <p:nvPr/>
        </p:nvGrpSpPr>
        <p:grpSpPr>
          <a:xfrm rot="0">
            <a:off x="411480" y="8325612"/>
            <a:ext cx="1371600" cy="1618488"/>
            <a:chOff x="0" y="0"/>
            <a:chExt cx="1828800" cy="2157984"/>
          </a:xfrm>
        </p:grpSpPr>
        <p:sp>
          <p:nvSpPr>
            <p:cNvPr name="Freeform 64" id="64"/>
            <p:cNvSpPr/>
            <p:nvPr/>
          </p:nvSpPr>
          <p:spPr>
            <a:xfrm flipH="false" flipV="false" rot="0">
              <a:off x="0" y="0"/>
              <a:ext cx="1828800" cy="2157984"/>
            </a:xfrm>
            <a:custGeom>
              <a:avLst/>
              <a:gdLst/>
              <a:ahLst/>
              <a:cxnLst/>
              <a:rect r="r" b="b" t="t" l="l"/>
              <a:pathLst>
                <a:path h="2157984" w="1828800">
                  <a:moveTo>
                    <a:pt x="0" y="0"/>
                  </a:moveTo>
                  <a:lnTo>
                    <a:pt x="1828800" y="0"/>
                  </a:lnTo>
                  <a:lnTo>
                    <a:pt x="1828800" y="2157984"/>
                  </a:lnTo>
                  <a:lnTo>
                    <a:pt x="0" y="215798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101398" t="0" r="-101398" b="0"/>
              </a:stretch>
            </a:blipFill>
          </p:spPr>
        </p:sp>
        <p:sp>
          <p:nvSpPr>
            <p:cNvPr name="TextBox 65" id="65"/>
            <p:cNvSpPr txBox="true"/>
            <p:nvPr/>
          </p:nvSpPr>
          <p:spPr>
            <a:xfrm>
              <a:off x="0" y="-66675"/>
              <a:ext cx="1828800" cy="222465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4320"/>
                </a:lnSpc>
              </a:pPr>
              <a:r>
                <a:rPr lang="en-US" sz="36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5</a:t>
              </a:r>
            </a:p>
          </p:txBody>
        </p:sp>
      </p:grpSp>
      <p:grpSp>
        <p:nvGrpSpPr>
          <p:cNvPr name="Group 66" id="66"/>
          <p:cNvGrpSpPr/>
          <p:nvPr/>
        </p:nvGrpSpPr>
        <p:grpSpPr>
          <a:xfrm rot="0">
            <a:off x="1920240" y="8435340"/>
            <a:ext cx="15636240" cy="438912"/>
            <a:chOff x="0" y="0"/>
            <a:chExt cx="20848320" cy="585216"/>
          </a:xfrm>
        </p:grpSpPr>
        <p:sp>
          <p:nvSpPr>
            <p:cNvPr name="Freeform 67" id="67"/>
            <p:cNvSpPr/>
            <p:nvPr/>
          </p:nvSpPr>
          <p:spPr>
            <a:xfrm flipH="false" flipV="false" rot="0">
              <a:off x="0" y="0"/>
              <a:ext cx="20848320" cy="585216"/>
            </a:xfrm>
            <a:custGeom>
              <a:avLst/>
              <a:gdLst/>
              <a:ahLst/>
              <a:cxnLst/>
              <a:rect r="r" b="b" t="t" l="l"/>
              <a:pathLst>
                <a:path h="585216" w="20848320">
                  <a:moveTo>
                    <a:pt x="0" y="0"/>
                  </a:moveTo>
                  <a:lnTo>
                    <a:pt x="20848320" y="0"/>
                  </a:lnTo>
                  <a:lnTo>
                    <a:pt x="20848320" y="585216"/>
                  </a:lnTo>
                  <a:lnTo>
                    <a:pt x="0" y="5852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644154" r="0" b="-644154"/>
              </a:stretch>
            </a:blipFill>
          </p:spPr>
        </p:sp>
        <p:sp>
          <p:nvSpPr>
            <p:cNvPr name="TextBox 68" id="68"/>
            <p:cNvSpPr txBox="true"/>
            <p:nvPr/>
          </p:nvSpPr>
          <p:spPr>
            <a:xfrm>
              <a:off x="0" y="-38100"/>
              <a:ext cx="20848320" cy="62331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160"/>
                </a:lnSpc>
              </a:pPr>
              <a:r>
                <a:rPr lang="en-US" sz="1800" b="true">
                  <a:solidFill>
                    <a:srgbClr val="8B1A1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COMMIT AND MOVE ON</a:t>
              </a:r>
            </a:p>
          </p:txBody>
        </p:sp>
      </p:grpSp>
      <p:grpSp>
        <p:nvGrpSpPr>
          <p:cNvPr name="Group 69" id="69"/>
          <p:cNvGrpSpPr/>
          <p:nvPr/>
        </p:nvGrpSpPr>
        <p:grpSpPr>
          <a:xfrm rot="0">
            <a:off x="1920240" y="8901684"/>
            <a:ext cx="15636240" cy="987552"/>
            <a:chOff x="0" y="0"/>
            <a:chExt cx="20848320" cy="1316736"/>
          </a:xfrm>
        </p:grpSpPr>
        <p:sp>
          <p:nvSpPr>
            <p:cNvPr name="Freeform 70" id="70"/>
            <p:cNvSpPr/>
            <p:nvPr/>
          </p:nvSpPr>
          <p:spPr>
            <a:xfrm flipH="false" flipV="false" rot="0">
              <a:off x="0" y="0"/>
              <a:ext cx="20848320" cy="1316736"/>
            </a:xfrm>
            <a:custGeom>
              <a:avLst/>
              <a:gdLst/>
              <a:ahLst/>
              <a:cxnLst/>
              <a:rect r="r" b="b" t="t" l="l"/>
              <a:pathLst>
                <a:path h="1316736" w="20848320">
                  <a:moveTo>
                    <a:pt x="0" y="0"/>
                  </a:moveTo>
                  <a:lnTo>
                    <a:pt x="20848320" y="0"/>
                  </a:lnTo>
                  <a:lnTo>
                    <a:pt x="20848320" y="1316736"/>
                  </a:lnTo>
                  <a:lnTo>
                    <a:pt x="0" y="131673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58513" r="0" b="-258513"/>
              </a:stretch>
            </a:blipFill>
          </p:spPr>
        </p:sp>
        <p:sp>
          <p:nvSpPr>
            <p:cNvPr name="TextBox 71" id="71"/>
            <p:cNvSpPr txBox="true"/>
            <p:nvPr/>
          </p:nvSpPr>
          <p:spPr>
            <a:xfrm>
              <a:off x="0" y="-19050"/>
              <a:ext cx="20848320" cy="133578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89"/>
                </a:lnSpc>
              </a:pPr>
              <a:r>
                <a:rPr lang="en-US" sz="1575">
                  <a:solidFill>
                    <a:srgbClr val="444444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Mark your answer and move forward. Flag uncertain questions with a dot. Return at the end only if time allows.</a:t>
              </a:r>
            </a:p>
          </p:txBody>
        </p:sp>
      </p:grpSp>
      <p:grpSp>
        <p:nvGrpSpPr>
          <p:cNvPr name="Group 72" id="72"/>
          <p:cNvGrpSpPr/>
          <p:nvPr/>
        </p:nvGrpSpPr>
        <p:grpSpPr>
          <a:xfrm rot="0">
            <a:off x="411480" y="9710928"/>
            <a:ext cx="17419320" cy="411480"/>
            <a:chOff x="0" y="0"/>
            <a:chExt cx="23225760" cy="548640"/>
          </a:xfrm>
        </p:grpSpPr>
        <p:sp>
          <p:nvSpPr>
            <p:cNvPr name="Freeform 73" id="73"/>
            <p:cNvSpPr/>
            <p:nvPr/>
          </p:nvSpPr>
          <p:spPr>
            <a:xfrm flipH="false" flipV="false" rot="0">
              <a:off x="0" y="0"/>
              <a:ext cx="23225759" cy="548640"/>
            </a:xfrm>
            <a:custGeom>
              <a:avLst/>
              <a:gdLst/>
              <a:ahLst/>
              <a:cxnLst/>
              <a:rect r="r" b="b" t="t" l="l"/>
              <a:pathLst>
                <a:path h="548640" w="23225759">
                  <a:moveTo>
                    <a:pt x="0" y="128016"/>
                  </a:moveTo>
                  <a:cubicBezTo>
                    <a:pt x="0" y="57277"/>
                    <a:pt x="57277" y="0"/>
                    <a:pt x="128016" y="0"/>
                  </a:cubicBezTo>
                  <a:lnTo>
                    <a:pt x="23097744" y="0"/>
                  </a:lnTo>
                  <a:cubicBezTo>
                    <a:pt x="23168483" y="0"/>
                    <a:pt x="23225759" y="57277"/>
                    <a:pt x="23225759" y="128016"/>
                  </a:cubicBezTo>
                  <a:lnTo>
                    <a:pt x="23225759" y="420624"/>
                  </a:lnTo>
                  <a:cubicBezTo>
                    <a:pt x="23225759" y="491363"/>
                    <a:pt x="23168483" y="548640"/>
                    <a:pt x="23097744" y="548640"/>
                  </a:cubicBezTo>
                  <a:lnTo>
                    <a:pt x="128016" y="548640"/>
                  </a:lnTo>
                  <a:cubicBezTo>
                    <a:pt x="57277" y="548640"/>
                    <a:pt x="0" y="491363"/>
                    <a:pt x="0" y="420624"/>
                  </a:cubicBezTo>
                  <a:close/>
                </a:path>
              </a:pathLst>
            </a:custGeom>
            <a:solidFill>
              <a:srgbClr val="FBEAEA"/>
            </a:solidFill>
          </p:spPr>
        </p:sp>
      </p:grpSp>
      <p:grpSp>
        <p:nvGrpSpPr>
          <p:cNvPr name="Group 74" id="74"/>
          <p:cNvGrpSpPr/>
          <p:nvPr/>
        </p:nvGrpSpPr>
        <p:grpSpPr>
          <a:xfrm rot="0">
            <a:off x="548640" y="9710928"/>
            <a:ext cx="17145000" cy="411480"/>
            <a:chOff x="0" y="0"/>
            <a:chExt cx="22860000" cy="548640"/>
          </a:xfrm>
        </p:grpSpPr>
        <p:sp>
          <p:nvSpPr>
            <p:cNvPr name="Freeform 75" id="75"/>
            <p:cNvSpPr/>
            <p:nvPr/>
          </p:nvSpPr>
          <p:spPr>
            <a:xfrm flipH="false" flipV="false" rot="0">
              <a:off x="0" y="0"/>
              <a:ext cx="22860000" cy="548640"/>
            </a:xfrm>
            <a:custGeom>
              <a:avLst/>
              <a:gdLst/>
              <a:ahLst/>
              <a:cxnLst/>
              <a:rect r="r" b="b" t="t" l="l"/>
              <a:pathLst>
                <a:path h="548640" w="22860000">
                  <a:moveTo>
                    <a:pt x="0" y="0"/>
                  </a:moveTo>
                  <a:lnTo>
                    <a:pt x="22860000" y="0"/>
                  </a:lnTo>
                  <a:lnTo>
                    <a:pt x="2286000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761876" r="0" b="-761876"/>
              </a:stretch>
            </a:blipFill>
          </p:spPr>
        </p:sp>
        <p:sp>
          <p:nvSpPr>
            <p:cNvPr name="TextBox 76" id="76"/>
            <p:cNvSpPr txBox="true"/>
            <p:nvPr/>
          </p:nvSpPr>
          <p:spPr>
            <a:xfrm>
              <a:off x="0" y="-38100"/>
              <a:ext cx="22860000" cy="58674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709"/>
                </a:lnSpc>
              </a:pPr>
              <a:r>
                <a:rPr lang="en-US" sz="1425" b="true">
                  <a:solidFill>
                    <a:srgbClr val="8B1A1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⚠  NEVER spend more than 2 minutes on one MCQ. After 90 sec: eliminate, guess best, circle the number, and move on.</a:t>
              </a:r>
            </a:p>
          </p:txBody>
        </p:sp>
      </p:grpSp>
      <p:sp>
        <p:nvSpPr>
          <p:cNvPr name="Freeform 77" id="77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2888" r="0" b="-12888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42280" cy="987552"/>
            <a:chOff x="0" y="0"/>
            <a:chExt cx="24323040" cy="13167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23039" cy="1316736"/>
            </a:xfrm>
            <a:custGeom>
              <a:avLst/>
              <a:gdLst/>
              <a:ahLst/>
              <a:cxnLst/>
              <a:rect r="r" b="b" t="t" l="l"/>
              <a:pathLst>
                <a:path h="1316736" w="24323039">
                  <a:moveTo>
                    <a:pt x="0" y="0"/>
                  </a:moveTo>
                  <a:lnTo>
                    <a:pt x="24323039" y="0"/>
                  </a:lnTo>
                  <a:lnTo>
                    <a:pt x="24323039" y="1316736"/>
                  </a:lnTo>
                  <a:lnTo>
                    <a:pt x="0" y="1316736"/>
                  </a:lnTo>
                  <a:close/>
                </a:path>
              </a:pathLst>
            </a:custGeom>
            <a:solidFill>
              <a:srgbClr val="0D4A4E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411480" y="0"/>
            <a:ext cx="13716000" cy="987552"/>
            <a:chOff x="0" y="0"/>
            <a:chExt cx="18288000" cy="131673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288000" cy="1316736"/>
            </a:xfrm>
            <a:custGeom>
              <a:avLst/>
              <a:gdLst/>
              <a:ahLst/>
              <a:cxnLst/>
              <a:rect r="r" b="b" t="t" l="l"/>
              <a:pathLst>
                <a:path h="1316736" w="18288000">
                  <a:moveTo>
                    <a:pt x="0" y="0"/>
                  </a:moveTo>
                  <a:lnTo>
                    <a:pt x="18288000" y="0"/>
                  </a:lnTo>
                  <a:lnTo>
                    <a:pt x="18288000" y="1316736"/>
                  </a:lnTo>
                  <a:lnTo>
                    <a:pt x="0" y="131673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20625" r="0" b="-220625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18288000" cy="137388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240"/>
                </a:lnSpc>
              </a:pPr>
              <a:r>
                <a:rPr lang="en-US" sz="27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8-Year Past Paper Analysis (2018–2025)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401955" y="1362075"/>
            <a:ext cx="8660130" cy="1911858"/>
            <a:chOff x="0" y="0"/>
            <a:chExt cx="11546840" cy="254914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1546840" cy="2549144"/>
            </a:xfrm>
            <a:custGeom>
              <a:avLst/>
              <a:gdLst/>
              <a:ahLst/>
              <a:cxnLst/>
              <a:rect r="r" b="b" t="t" l="l"/>
              <a:pathLst>
                <a:path h="2549144" w="11546840">
                  <a:moveTo>
                    <a:pt x="0" y="221615"/>
                  </a:moveTo>
                  <a:cubicBezTo>
                    <a:pt x="0" y="99187"/>
                    <a:pt x="99187" y="0"/>
                    <a:pt x="221615" y="0"/>
                  </a:cubicBezTo>
                  <a:lnTo>
                    <a:pt x="11325225" y="0"/>
                  </a:lnTo>
                  <a:cubicBezTo>
                    <a:pt x="11447653" y="0"/>
                    <a:pt x="11546840" y="99187"/>
                    <a:pt x="11546840" y="221615"/>
                  </a:cubicBezTo>
                  <a:lnTo>
                    <a:pt x="11546840" y="2327529"/>
                  </a:lnTo>
                  <a:cubicBezTo>
                    <a:pt x="11546840" y="2449957"/>
                    <a:pt x="11447653" y="2549144"/>
                    <a:pt x="11325225" y="2549144"/>
                  </a:cubicBezTo>
                  <a:lnTo>
                    <a:pt x="221615" y="2549144"/>
                  </a:lnTo>
                  <a:cubicBezTo>
                    <a:pt x="99187" y="2549144"/>
                    <a:pt x="0" y="2449957"/>
                    <a:pt x="0" y="2327529"/>
                  </a:cubicBezTo>
                  <a:close/>
                </a:path>
              </a:pathLst>
            </a:custGeom>
            <a:solidFill>
              <a:srgbClr val="D4ECEC"/>
            </a:solidFill>
            <a:ln w="19050" cap="sq">
              <a:solidFill>
                <a:srgbClr val="1A7A7A"/>
              </a:solidFill>
              <a:prstDash val="solid"/>
              <a:miter/>
            </a:ln>
          </p:spPr>
        </p:sp>
      </p:grpSp>
      <p:sp>
        <p:nvSpPr>
          <p:cNvPr name="TextBox 9" id="9"/>
          <p:cNvSpPr txBox="true"/>
          <p:nvPr/>
        </p:nvSpPr>
        <p:spPr>
          <a:xfrm rot="0">
            <a:off x="576072" y="1442085"/>
            <a:ext cx="822960" cy="1026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sz="33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📊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481328" y="1508760"/>
            <a:ext cx="7338060" cy="1577340"/>
            <a:chOff x="0" y="0"/>
            <a:chExt cx="9784080" cy="210312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784080" cy="2103120"/>
            </a:xfrm>
            <a:custGeom>
              <a:avLst/>
              <a:gdLst/>
              <a:ahLst/>
              <a:cxnLst/>
              <a:rect r="r" b="b" t="t" l="l"/>
              <a:pathLst>
                <a:path h="2103120" w="9784080">
                  <a:moveTo>
                    <a:pt x="0" y="0"/>
                  </a:moveTo>
                  <a:lnTo>
                    <a:pt x="9784080" y="0"/>
                  </a:lnTo>
                  <a:lnTo>
                    <a:pt x="9784080" y="2103120"/>
                  </a:lnTo>
                  <a:lnTo>
                    <a:pt x="0" y="21031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40647" r="0" b="-40647"/>
              </a:stretch>
            </a:blip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19050"/>
              <a:ext cx="9784080" cy="212217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89"/>
                </a:lnSpc>
              </a:pPr>
              <a:r>
                <a:rPr lang="en-US" sz="1575">
                  <a:solidFill>
                    <a:srgbClr val="0D4A4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Chemical bonding (Topic 3) + Organic (Topics 13–22) account for ~35–40% of all Paper 1 marks. These are the two HIGHEST-PRIORITY areas.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9454515" y="1362075"/>
            <a:ext cx="8660130" cy="1911858"/>
            <a:chOff x="0" y="0"/>
            <a:chExt cx="11546840" cy="2549144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1546840" cy="2549144"/>
            </a:xfrm>
            <a:custGeom>
              <a:avLst/>
              <a:gdLst/>
              <a:ahLst/>
              <a:cxnLst/>
              <a:rect r="r" b="b" t="t" l="l"/>
              <a:pathLst>
                <a:path h="2549144" w="11546840">
                  <a:moveTo>
                    <a:pt x="0" y="221615"/>
                  </a:moveTo>
                  <a:cubicBezTo>
                    <a:pt x="0" y="99187"/>
                    <a:pt x="99187" y="0"/>
                    <a:pt x="221615" y="0"/>
                  </a:cubicBezTo>
                  <a:lnTo>
                    <a:pt x="11325225" y="0"/>
                  </a:lnTo>
                  <a:cubicBezTo>
                    <a:pt x="11447653" y="0"/>
                    <a:pt x="11546840" y="99187"/>
                    <a:pt x="11546840" y="221615"/>
                  </a:cubicBezTo>
                  <a:lnTo>
                    <a:pt x="11546840" y="2327529"/>
                  </a:lnTo>
                  <a:cubicBezTo>
                    <a:pt x="11546840" y="2449957"/>
                    <a:pt x="11447653" y="2549144"/>
                    <a:pt x="11325225" y="2549144"/>
                  </a:cubicBezTo>
                  <a:lnTo>
                    <a:pt x="221615" y="2549144"/>
                  </a:lnTo>
                  <a:cubicBezTo>
                    <a:pt x="99187" y="2549144"/>
                    <a:pt x="0" y="2449957"/>
                    <a:pt x="0" y="2327529"/>
                  </a:cubicBezTo>
                  <a:close/>
                </a:path>
              </a:pathLst>
            </a:custGeom>
            <a:solidFill>
              <a:srgbClr val="D4ECEC"/>
            </a:solidFill>
            <a:ln w="19050" cap="sq">
              <a:solidFill>
                <a:srgbClr val="1A7A7A"/>
              </a:solidFill>
              <a:prstDash val="solid"/>
              <a:miter/>
            </a:ln>
          </p:spPr>
        </p:sp>
      </p:grpSp>
      <p:sp>
        <p:nvSpPr>
          <p:cNvPr name="TextBox 15" id="15"/>
          <p:cNvSpPr txBox="true"/>
          <p:nvPr/>
        </p:nvSpPr>
        <p:spPr>
          <a:xfrm rot="0">
            <a:off x="9628632" y="1442085"/>
            <a:ext cx="822960" cy="1026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sz="33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🧮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10533888" y="1508760"/>
            <a:ext cx="7338060" cy="1577340"/>
            <a:chOff x="0" y="0"/>
            <a:chExt cx="9784080" cy="210312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9784080" cy="2103120"/>
            </a:xfrm>
            <a:custGeom>
              <a:avLst/>
              <a:gdLst/>
              <a:ahLst/>
              <a:cxnLst/>
              <a:rect r="r" b="b" t="t" l="l"/>
              <a:pathLst>
                <a:path h="2103120" w="9784080">
                  <a:moveTo>
                    <a:pt x="0" y="0"/>
                  </a:moveTo>
                  <a:lnTo>
                    <a:pt x="9784080" y="0"/>
                  </a:lnTo>
                  <a:lnTo>
                    <a:pt x="9784080" y="2103120"/>
                  </a:lnTo>
                  <a:lnTo>
                    <a:pt x="0" y="21031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40647" r="0" b="-40647"/>
              </a:stretch>
            </a:blip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19050"/>
              <a:ext cx="9784080" cy="212217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89"/>
                </a:lnSpc>
              </a:pPr>
              <a:r>
                <a:rPr lang="en-US" sz="1575">
                  <a:solidFill>
                    <a:srgbClr val="0D4A4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Stoichiometry (Topic 2) appears in 4–6 MCQs per paper — the most reliably tested single topic across all 8 years.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401955" y="3488055"/>
            <a:ext cx="8660130" cy="1911858"/>
            <a:chOff x="0" y="0"/>
            <a:chExt cx="11546840" cy="2549144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1546840" cy="2549144"/>
            </a:xfrm>
            <a:custGeom>
              <a:avLst/>
              <a:gdLst/>
              <a:ahLst/>
              <a:cxnLst/>
              <a:rect r="r" b="b" t="t" l="l"/>
              <a:pathLst>
                <a:path h="2549144" w="11546840">
                  <a:moveTo>
                    <a:pt x="0" y="221615"/>
                  </a:moveTo>
                  <a:cubicBezTo>
                    <a:pt x="0" y="99187"/>
                    <a:pt x="99187" y="0"/>
                    <a:pt x="221615" y="0"/>
                  </a:cubicBezTo>
                  <a:lnTo>
                    <a:pt x="11325225" y="0"/>
                  </a:lnTo>
                  <a:cubicBezTo>
                    <a:pt x="11447653" y="0"/>
                    <a:pt x="11546840" y="99187"/>
                    <a:pt x="11546840" y="221615"/>
                  </a:cubicBezTo>
                  <a:lnTo>
                    <a:pt x="11546840" y="2327529"/>
                  </a:lnTo>
                  <a:cubicBezTo>
                    <a:pt x="11546840" y="2449957"/>
                    <a:pt x="11447653" y="2549144"/>
                    <a:pt x="11325225" y="2549144"/>
                  </a:cubicBezTo>
                  <a:lnTo>
                    <a:pt x="221615" y="2549144"/>
                  </a:lnTo>
                  <a:cubicBezTo>
                    <a:pt x="99187" y="2549144"/>
                    <a:pt x="0" y="2449957"/>
                    <a:pt x="0" y="2327529"/>
                  </a:cubicBezTo>
                  <a:close/>
                </a:path>
              </a:pathLst>
            </a:custGeom>
            <a:solidFill>
              <a:srgbClr val="D4ECEC"/>
            </a:solidFill>
            <a:ln w="19050" cap="sq">
              <a:solidFill>
                <a:srgbClr val="1A7A7A"/>
              </a:solidFill>
              <a:prstDash val="solid"/>
              <a:miter/>
            </a:ln>
          </p:spPr>
        </p:sp>
      </p:grpSp>
      <p:sp>
        <p:nvSpPr>
          <p:cNvPr name="TextBox 21" id="21"/>
          <p:cNvSpPr txBox="true"/>
          <p:nvPr/>
        </p:nvSpPr>
        <p:spPr>
          <a:xfrm rot="0">
            <a:off x="576072" y="3568065"/>
            <a:ext cx="822960" cy="1026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sz="33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📈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1481328" y="3634740"/>
            <a:ext cx="7338060" cy="1577340"/>
            <a:chOff x="0" y="0"/>
            <a:chExt cx="9784080" cy="210312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9784080" cy="2103120"/>
            </a:xfrm>
            <a:custGeom>
              <a:avLst/>
              <a:gdLst/>
              <a:ahLst/>
              <a:cxnLst/>
              <a:rect r="r" b="b" t="t" l="l"/>
              <a:pathLst>
                <a:path h="2103120" w="9784080">
                  <a:moveTo>
                    <a:pt x="0" y="0"/>
                  </a:moveTo>
                  <a:lnTo>
                    <a:pt x="9784080" y="0"/>
                  </a:lnTo>
                  <a:lnTo>
                    <a:pt x="9784080" y="2103120"/>
                  </a:lnTo>
                  <a:lnTo>
                    <a:pt x="0" y="21031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40647" r="0" b="-40647"/>
              </a:stretch>
            </a:blip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19050"/>
              <a:ext cx="9784080" cy="212217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89"/>
                </a:lnSpc>
              </a:pPr>
              <a:r>
                <a:rPr lang="en-US" sz="1575">
                  <a:solidFill>
                    <a:srgbClr val="0D4A4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Calculation-based MCQs have INCREASED from 6–8 per paper (2018) to 10–12 per paper (2024–2025).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9454515" y="3488055"/>
            <a:ext cx="8660130" cy="1911858"/>
            <a:chOff x="0" y="0"/>
            <a:chExt cx="11546840" cy="2549144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1546840" cy="2549144"/>
            </a:xfrm>
            <a:custGeom>
              <a:avLst/>
              <a:gdLst/>
              <a:ahLst/>
              <a:cxnLst/>
              <a:rect r="r" b="b" t="t" l="l"/>
              <a:pathLst>
                <a:path h="2549144" w="11546840">
                  <a:moveTo>
                    <a:pt x="0" y="221615"/>
                  </a:moveTo>
                  <a:cubicBezTo>
                    <a:pt x="0" y="99187"/>
                    <a:pt x="99187" y="0"/>
                    <a:pt x="221615" y="0"/>
                  </a:cubicBezTo>
                  <a:lnTo>
                    <a:pt x="11325225" y="0"/>
                  </a:lnTo>
                  <a:cubicBezTo>
                    <a:pt x="11447653" y="0"/>
                    <a:pt x="11546840" y="99187"/>
                    <a:pt x="11546840" y="221615"/>
                  </a:cubicBezTo>
                  <a:lnTo>
                    <a:pt x="11546840" y="2327529"/>
                  </a:lnTo>
                  <a:cubicBezTo>
                    <a:pt x="11546840" y="2449957"/>
                    <a:pt x="11447653" y="2549144"/>
                    <a:pt x="11325225" y="2549144"/>
                  </a:cubicBezTo>
                  <a:lnTo>
                    <a:pt x="221615" y="2549144"/>
                  </a:lnTo>
                  <a:cubicBezTo>
                    <a:pt x="99187" y="2549144"/>
                    <a:pt x="0" y="2449957"/>
                    <a:pt x="0" y="2327529"/>
                  </a:cubicBezTo>
                  <a:close/>
                </a:path>
              </a:pathLst>
            </a:custGeom>
            <a:solidFill>
              <a:srgbClr val="D4ECEC"/>
            </a:solidFill>
            <a:ln w="19050" cap="sq">
              <a:solidFill>
                <a:srgbClr val="1A7A7A"/>
              </a:solidFill>
              <a:prstDash val="solid"/>
              <a:miter/>
            </a:ln>
          </p:spPr>
        </p:sp>
      </p:grpSp>
      <p:sp>
        <p:nvSpPr>
          <p:cNvPr name="TextBox 27" id="27"/>
          <p:cNvSpPr txBox="true"/>
          <p:nvPr/>
        </p:nvSpPr>
        <p:spPr>
          <a:xfrm rot="0">
            <a:off x="9628632" y="3568065"/>
            <a:ext cx="822960" cy="1026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sz="33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❌</a:t>
            </a:r>
          </a:p>
        </p:txBody>
      </p:sp>
      <p:grpSp>
        <p:nvGrpSpPr>
          <p:cNvPr name="Group 28" id="28"/>
          <p:cNvGrpSpPr/>
          <p:nvPr/>
        </p:nvGrpSpPr>
        <p:grpSpPr>
          <a:xfrm rot="0">
            <a:off x="10533888" y="3634740"/>
            <a:ext cx="7338060" cy="1577340"/>
            <a:chOff x="0" y="0"/>
            <a:chExt cx="9784080" cy="210312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9784080" cy="2103120"/>
            </a:xfrm>
            <a:custGeom>
              <a:avLst/>
              <a:gdLst/>
              <a:ahLst/>
              <a:cxnLst/>
              <a:rect r="r" b="b" t="t" l="l"/>
              <a:pathLst>
                <a:path h="2103120" w="9784080">
                  <a:moveTo>
                    <a:pt x="0" y="0"/>
                  </a:moveTo>
                  <a:lnTo>
                    <a:pt x="9784080" y="0"/>
                  </a:lnTo>
                  <a:lnTo>
                    <a:pt x="9784080" y="2103120"/>
                  </a:lnTo>
                  <a:lnTo>
                    <a:pt x="0" y="21031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40647" r="0" b="-40647"/>
              </a:stretch>
            </a:blip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19050"/>
              <a:ext cx="9784080" cy="212217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89"/>
                </a:lnSpc>
              </a:pPr>
              <a:r>
                <a:rPr lang="en-US" sz="1575">
                  <a:solidFill>
                    <a:srgbClr val="0D4A4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The NOT / EXCEPT / negative stem format appears in 3–5 questions per paper EVERY YEAR without exception.</a:t>
              </a: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401955" y="5614035"/>
            <a:ext cx="8660130" cy="1911858"/>
            <a:chOff x="0" y="0"/>
            <a:chExt cx="11546840" cy="2549144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11546840" cy="2549144"/>
            </a:xfrm>
            <a:custGeom>
              <a:avLst/>
              <a:gdLst/>
              <a:ahLst/>
              <a:cxnLst/>
              <a:rect r="r" b="b" t="t" l="l"/>
              <a:pathLst>
                <a:path h="2549144" w="11546840">
                  <a:moveTo>
                    <a:pt x="0" y="221615"/>
                  </a:moveTo>
                  <a:cubicBezTo>
                    <a:pt x="0" y="99187"/>
                    <a:pt x="99187" y="0"/>
                    <a:pt x="221615" y="0"/>
                  </a:cubicBezTo>
                  <a:lnTo>
                    <a:pt x="11325225" y="0"/>
                  </a:lnTo>
                  <a:cubicBezTo>
                    <a:pt x="11447653" y="0"/>
                    <a:pt x="11546840" y="99187"/>
                    <a:pt x="11546840" y="221615"/>
                  </a:cubicBezTo>
                  <a:lnTo>
                    <a:pt x="11546840" y="2327529"/>
                  </a:lnTo>
                  <a:cubicBezTo>
                    <a:pt x="11546840" y="2449957"/>
                    <a:pt x="11447653" y="2549144"/>
                    <a:pt x="11325225" y="2549144"/>
                  </a:cubicBezTo>
                  <a:lnTo>
                    <a:pt x="221615" y="2549144"/>
                  </a:lnTo>
                  <a:cubicBezTo>
                    <a:pt x="99187" y="2549144"/>
                    <a:pt x="0" y="2449957"/>
                    <a:pt x="0" y="2327529"/>
                  </a:cubicBezTo>
                  <a:close/>
                </a:path>
              </a:pathLst>
            </a:custGeom>
            <a:solidFill>
              <a:srgbClr val="D4ECEC"/>
            </a:solidFill>
            <a:ln w="19050" cap="sq">
              <a:solidFill>
                <a:srgbClr val="1A7A7A"/>
              </a:solidFill>
              <a:prstDash val="solid"/>
              <a:miter/>
            </a:ln>
          </p:spPr>
        </p:sp>
      </p:grpSp>
      <p:sp>
        <p:nvSpPr>
          <p:cNvPr name="TextBox 33" id="33"/>
          <p:cNvSpPr txBox="true"/>
          <p:nvPr/>
        </p:nvSpPr>
        <p:spPr>
          <a:xfrm rot="0">
            <a:off x="576072" y="5694045"/>
            <a:ext cx="822960" cy="1026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sz="33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⚗</a:t>
            </a:r>
          </a:p>
        </p:txBody>
      </p:sp>
      <p:grpSp>
        <p:nvGrpSpPr>
          <p:cNvPr name="Group 34" id="34"/>
          <p:cNvGrpSpPr/>
          <p:nvPr/>
        </p:nvGrpSpPr>
        <p:grpSpPr>
          <a:xfrm rot="0">
            <a:off x="1481328" y="5760720"/>
            <a:ext cx="7338060" cy="1577340"/>
            <a:chOff x="0" y="0"/>
            <a:chExt cx="9784080" cy="210312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9784080" cy="2103120"/>
            </a:xfrm>
            <a:custGeom>
              <a:avLst/>
              <a:gdLst/>
              <a:ahLst/>
              <a:cxnLst/>
              <a:rect r="r" b="b" t="t" l="l"/>
              <a:pathLst>
                <a:path h="2103120" w="9784080">
                  <a:moveTo>
                    <a:pt x="0" y="0"/>
                  </a:moveTo>
                  <a:lnTo>
                    <a:pt x="9784080" y="0"/>
                  </a:lnTo>
                  <a:lnTo>
                    <a:pt x="9784080" y="2103120"/>
                  </a:lnTo>
                  <a:lnTo>
                    <a:pt x="0" y="21031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40647" r="0" b="-40647"/>
              </a:stretch>
            </a:blip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19050"/>
              <a:ext cx="9784080" cy="212217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89"/>
                </a:lnSpc>
              </a:pPr>
              <a:r>
                <a:rPr lang="en-US" sz="1575">
                  <a:solidFill>
                    <a:srgbClr val="0D4A4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Organic mechanisms (electrophilic addition, nucleophilic substitution, free radical) tested 3–4 times per paper.</a:t>
              </a: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9454515" y="5614035"/>
            <a:ext cx="8660130" cy="1911858"/>
            <a:chOff x="0" y="0"/>
            <a:chExt cx="11546840" cy="2549144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11546840" cy="2549144"/>
            </a:xfrm>
            <a:custGeom>
              <a:avLst/>
              <a:gdLst/>
              <a:ahLst/>
              <a:cxnLst/>
              <a:rect r="r" b="b" t="t" l="l"/>
              <a:pathLst>
                <a:path h="2549144" w="11546840">
                  <a:moveTo>
                    <a:pt x="0" y="221615"/>
                  </a:moveTo>
                  <a:cubicBezTo>
                    <a:pt x="0" y="99187"/>
                    <a:pt x="99187" y="0"/>
                    <a:pt x="221615" y="0"/>
                  </a:cubicBezTo>
                  <a:lnTo>
                    <a:pt x="11325225" y="0"/>
                  </a:lnTo>
                  <a:cubicBezTo>
                    <a:pt x="11447653" y="0"/>
                    <a:pt x="11546840" y="99187"/>
                    <a:pt x="11546840" y="221615"/>
                  </a:cubicBezTo>
                  <a:lnTo>
                    <a:pt x="11546840" y="2327529"/>
                  </a:lnTo>
                  <a:cubicBezTo>
                    <a:pt x="11546840" y="2449957"/>
                    <a:pt x="11447653" y="2549144"/>
                    <a:pt x="11325225" y="2549144"/>
                  </a:cubicBezTo>
                  <a:lnTo>
                    <a:pt x="221615" y="2549144"/>
                  </a:lnTo>
                  <a:cubicBezTo>
                    <a:pt x="99187" y="2549144"/>
                    <a:pt x="0" y="2449957"/>
                    <a:pt x="0" y="2327529"/>
                  </a:cubicBezTo>
                  <a:close/>
                </a:path>
              </a:pathLst>
            </a:custGeom>
            <a:solidFill>
              <a:srgbClr val="D4ECEC"/>
            </a:solidFill>
            <a:ln w="19050" cap="sq">
              <a:solidFill>
                <a:srgbClr val="1A7A7A"/>
              </a:solidFill>
              <a:prstDash val="solid"/>
              <a:miter/>
            </a:ln>
          </p:spPr>
        </p:sp>
      </p:grpSp>
      <p:sp>
        <p:nvSpPr>
          <p:cNvPr name="TextBox 39" id="39"/>
          <p:cNvSpPr txBox="true"/>
          <p:nvPr/>
        </p:nvSpPr>
        <p:spPr>
          <a:xfrm rot="0">
            <a:off x="9628632" y="5694045"/>
            <a:ext cx="822960" cy="1026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sz="33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🗂</a:t>
            </a:r>
          </a:p>
        </p:txBody>
      </p:sp>
      <p:grpSp>
        <p:nvGrpSpPr>
          <p:cNvPr name="Group 40" id="40"/>
          <p:cNvGrpSpPr/>
          <p:nvPr/>
        </p:nvGrpSpPr>
        <p:grpSpPr>
          <a:xfrm rot="0">
            <a:off x="10533888" y="5760720"/>
            <a:ext cx="7338060" cy="1577340"/>
            <a:chOff x="0" y="0"/>
            <a:chExt cx="9784080" cy="2103120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9784080" cy="2103120"/>
            </a:xfrm>
            <a:custGeom>
              <a:avLst/>
              <a:gdLst/>
              <a:ahLst/>
              <a:cxnLst/>
              <a:rect r="r" b="b" t="t" l="l"/>
              <a:pathLst>
                <a:path h="2103120" w="9784080">
                  <a:moveTo>
                    <a:pt x="0" y="0"/>
                  </a:moveTo>
                  <a:lnTo>
                    <a:pt x="9784080" y="0"/>
                  </a:lnTo>
                  <a:lnTo>
                    <a:pt x="9784080" y="2103120"/>
                  </a:lnTo>
                  <a:lnTo>
                    <a:pt x="0" y="21031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40647" r="0" b="-40647"/>
              </a:stretch>
            </a:blipFill>
          </p:spPr>
        </p:sp>
        <p:sp>
          <p:nvSpPr>
            <p:cNvPr name="TextBox 42" id="42"/>
            <p:cNvSpPr txBox="true"/>
            <p:nvPr/>
          </p:nvSpPr>
          <p:spPr>
            <a:xfrm>
              <a:off x="0" y="-19050"/>
              <a:ext cx="9784080" cy="212217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89"/>
                </a:lnSpc>
              </a:pPr>
              <a:r>
                <a:rPr lang="en-US" sz="1575">
                  <a:solidFill>
                    <a:srgbClr val="0D4A4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Analysis covers all variants (11, 12, 13) across 8 years = over 960 individual MCQ items examined.</a:t>
              </a:r>
            </a:p>
          </p:txBody>
        </p:sp>
      </p:grpSp>
      <p:sp>
        <p:nvSpPr>
          <p:cNvPr name="Freeform 43" id="43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2888" r="0" b="-12888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42280" cy="987552"/>
            <a:chOff x="0" y="0"/>
            <a:chExt cx="24323040" cy="13167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23039" cy="1316736"/>
            </a:xfrm>
            <a:custGeom>
              <a:avLst/>
              <a:gdLst/>
              <a:ahLst/>
              <a:cxnLst/>
              <a:rect r="r" b="b" t="t" l="l"/>
              <a:pathLst>
                <a:path h="1316736" w="24323039">
                  <a:moveTo>
                    <a:pt x="0" y="0"/>
                  </a:moveTo>
                  <a:lnTo>
                    <a:pt x="24323039" y="0"/>
                  </a:lnTo>
                  <a:lnTo>
                    <a:pt x="24323039" y="1316736"/>
                  </a:lnTo>
                  <a:lnTo>
                    <a:pt x="0" y="1316736"/>
                  </a:lnTo>
                  <a:close/>
                </a:path>
              </a:pathLst>
            </a:custGeom>
            <a:solidFill>
              <a:srgbClr val="0D4A4E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411480" y="0"/>
            <a:ext cx="13716000" cy="987552"/>
            <a:chOff x="0" y="0"/>
            <a:chExt cx="18288000" cy="131673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288000" cy="1316736"/>
            </a:xfrm>
            <a:custGeom>
              <a:avLst/>
              <a:gdLst/>
              <a:ahLst/>
              <a:cxnLst/>
              <a:rect r="r" b="b" t="t" l="l"/>
              <a:pathLst>
                <a:path h="1316736" w="18288000">
                  <a:moveTo>
                    <a:pt x="0" y="0"/>
                  </a:moveTo>
                  <a:lnTo>
                    <a:pt x="18288000" y="0"/>
                  </a:lnTo>
                  <a:lnTo>
                    <a:pt x="18288000" y="1316736"/>
                  </a:lnTo>
                  <a:lnTo>
                    <a:pt x="0" y="131673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20625" r="0" b="-220625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18288000" cy="137388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240"/>
                </a:lnSpc>
              </a:pPr>
              <a:r>
                <a:rPr lang="en-US" sz="27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Year-by-Year Topic Distribution (2018–2025)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2888" r="0" b="-12888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42280" cy="987552"/>
            <a:chOff x="0" y="0"/>
            <a:chExt cx="24323040" cy="13167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23039" cy="1316736"/>
            </a:xfrm>
            <a:custGeom>
              <a:avLst/>
              <a:gdLst/>
              <a:ahLst/>
              <a:cxnLst/>
              <a:rect r="r" b="b" t="t" l="l"/>
              <a:pathLst>
                <a:path h="1316736" w="24323039">
                  <a:moveTo>
                    <a:pt x="0" y="0"/>
                  </a:moveTo>
                  <a:lnTo>
                    <a:pt x="24323039" y="0"/>
                  </a:lnTo>
                  <a:lnTo>
                    <a:pt x="24323039" y="1316736"/>
                  </a:lnTo>
                  <a:lnTo>
                    <a:pt x="0" y="1316736"/>
                  </a:lnTo>
                  <a:close/>
                </a:path>
              </a:pathLst>
            </a:custGeom>
            <a:solidFill>
              <a:srgbClr val="0D4A4E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411480" y="0"/>
            <a:ext cx="13716000" cy="987552"/>
            <a:chOff x="0" y="0"/>
            <a:chExt cx="18288000" cy="131673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288000" cy="1316736"/>
            </a:xfrm>
            <a:custGeom>
              <a:avLst/>
              <a:gdLst/>
              <a:ahLst/>
              <a:cxnLst/>
              <a:rect r="r" b="b" t="t" l="l"/>
              <a:pathLst>
                <a:path h="1316736" w="18288000">
                  <a:moveTo>
                    <a:pt x="0" y="0"/>
                  </a:moveTo>
                  <a:lnTo>
                    <a:pt x="18288000" y="0"/>
                  </a:lnTo>
                  <a:lnTo>
                    <a:pt x="18288000" y="1316736"/>
                  </a:lnTo>
                  <a:lnTo>
                    <a:pt x="0" y="131673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20625" r="0" b="-220625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18288000" cy="137388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240"/>
                </a:lnSpc>
              </a:pPr>
              <a:r>
                <a:rPr lang="en-US" sz="27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Top 15 Most Frequently Tested Concepts (2018–2025)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2888" r="0" b="-12888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42280" cy="987552"/>
            <a:chOff x="0" y="0"/>
            <a:chExt cx="24323040" cy="13167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23039" cy="1316736"/>
            </a:xfrm>
            <a:custGeom>
              <a:avLst/>
              <a:gdLst/>
              <a:ahLst/>
              <a:cxnLst/>
              <a:rect r="r" b="b" t="t" l="l"/>
              <a:pathLst>
                <a:path h="1316736" w="24323039">
                  <a:moveTo>
                    <a:pt x="0" y="0"/>
                  </a:moveTo>
                  <a:lnTo>
                    <a:pt x="24323039" y="0"/>
                  </a:lnTo>
                  <a:lnTo>
                    <a:pt x="24323039" y="1316736"/>
                  </a:lnTo>
                  <a:lnTo>
                    <a:pt x="0" y="1316736"/>
                  </a:lnTo>
                  <a:close/>
                </a:path>
              </a:pathLst>
            </a:custGeom>
            <a:solidFill>
              <a:srgbClr val="0D4A4E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411480" y="0"/>
            <a:ext cx="13716000" cy="987552"/>
            <a:chOff x="0" y="0"/>
            <a:chExt cx="18288000" cy="131673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288000" cy="1316736"/>
            </a:xfrm>
            <a:custGeom>
              <a:avLst/>
              <a:gdLst/>
              <a:ahLst/>
              <a:cxnLst/>
              <a:rect r="r" b="b" t="t" l="l"/>
              <a:pathLst>
                <a:path h="1316736" w="18288000">
                  <a:moveTo>
                    <a:pt x="0" y="0"/>
                  </a:moveTo>
                  <a:lnTo>
                    <a:pt x="18288000" y="0"/>
                  </a:lnTo>
                  <a:lnTo>
                    <a:pt x="18288000" y="1316736"/>
                  </a:lnTo>
                  <a:lnTo>
                    <a:pt x="0" y="131673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20625" r="0" b="-220625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18288000" cy="137388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240"/>
                </a:lnSpc>
              </a:pPr>
              <a:r>
                <a:rPr lang="en-US" sz="27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Topic Frequency Heatmap — Revision Priority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342900" y="1303020"/>
            <a:ext cx="6035040" cy="507492"/>
            <a:chOff x="0" y="0"/>
            <a:chExt cx="8046720" cy="67665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046720" cy="676656"/>
            </a:xfrm>
            <a:custGeom>
              <a:avLst/>
              <a:gdLst/>
              <a:ahLst/>
              <a:cxnLst/>
              <a:rect r="r" b="b" t="t" l="l"/>
              <a:pathLst>
                <a:path h="676656" w="8046720">
                  <a:moveTo>
                    <a:pt x="0" y="0"/>
                  </a:moveTo>
                  <a:lnTo>
                    <a:pt x="8046720" y="0"/>
                  </a:lnTo>
                  <a:lnTo>
                    <a:pt x="8046720" y="676656"/>
                  </a:lnTo>
                  <a:lnTo>
                    <a:pt x="0" y="6766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81713" r="0" b="-181713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8046720" cy="71475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1A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3. Chemical Bonding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6446520" y="1385316"/>
            <a:ext cx="7543800" cy="329184"/>
            <a:chOff x="0" y="0"/>
            <a:chExt cx="10058400" cy="43891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0058400" cy="438912"/>
            </a:xfrm>
            <a:custGeom>
              <a:avLst/>
              <a:gdLst/>
              <a:ahLst/>
              <a:cxnLst/>
              <a:rect r="r" b="b" t="t" l="l"/>
              <a:pathLst>
                <a:path h="438912" w="10058400">
                  <a:moveTo>
                    <a:pt x="0" y="0"/>
                  </a:moveTo>
                  <a:lnTo>
                    <a:pt x="10058400" y="0"/>
                  </a:lnTo>
                  <a:lnTo>
                    <a:pt x="10058400" y="438912"/>
                  </a:lnTo>
                  <a:lnTo>
                    <a:pt x="0" y="438912"/>
                  </a:lnTo>
                  <a:close/>
                </a:path>
              </a:pathLst>
            </a:custGeom>
            <a:solidFill>
              <a:srgbClr val="E5E7EB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6446520" y="1385316"/>
            <a:ext cx="6663690" cy="329184"/>
            <a:chOff x="0" y="0"/>
            <a:chExt cx="8884920" cy="43891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884920" cy="438912"/>
            </a:xfrm>
            <a:custGeom>
              <a:avLst/>
              <a:gdLst/>
              <a:ahLst/>
              <a:cxnLst/>
              <a:rect r="r" b="b" t="t" l="l"/>
              <a:pathLst>
                <a:path h="438912" w="8884920">
                  <a:moveTo>
                    <a:pt x="0" y="0"/>
                  </a:moveTo>
                  <a:lnTo>
                    <a:pt x="8884920" y="0"/>
                  </a:lnTo>
                  <a:lnTo>
                    <a:pt x="8884920" y="438912"/>
                  </a:lnTo>
                  <a:lnTo>
                    <a:pt x="0" y="438912"/>
                  </a:lnTo>
                  <a:close/>
                </a:path>
              </a:pathLst>
            </a:custGeom>
            <a:solidFill>
              <a:srgbClr val="FF3333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4127480" y="1303020"/>
            <a:ext cx="822960" cy="507492"/>
            <a:chOff x="0" y="0"/>
            <a:chExt cx="1097280" cy="676656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097280" cy="676656"/>
            </a:xfrm>
            <a:custGeom>
              <a:avLst/>
              <a:gdLst/>
              <a:ahLst/>
              <a:cxnLst/>
              <a:rect r="r" b="b" t="t" l="l"/>
              <a:pathLst>
                <a:path h="676656" w="1097280">
                  <a:moveTo>
                    <a:pt x="0" y="0"/>
                  </a:moveTo>
                  <a:lnTo>
                    <a:pt x="1097280" y="0"/>
                  </a:lnTo>
                  <a:lnTo>
                    <a:pt x="1097280" y="676656"/>
                  </a:lnTo>
                  <a:lnTo>
                    <a:pt x="0" y="6766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29120" t="0" r="-29120" b="0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1097280" cy="71475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800"/>
                </a:lnSpc>
              </a:pPr>
              <a:r>
                <a:rPr lang="en-US" sz="1500" b="true">
                  <a:solidFill>
                    <a:srgbClr val="1A1A1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5.3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5224760" y="1357884"/>
            <a:ext cx="2606040" cy="397764"/>
            <a:chOff x="0" y="0"/>
            <a:chExt cx="3474720" cy="530352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3474720" cy="530352"/>
            </a:xfrm>
            <a:custGeom>
              <a:avLst/>
              <a:gdLst/>
              <a:ahLst/>
              <a:cxnLst/>
              <a:rect r="r" b="b" t="t" l="l"/>
              <a:pathLst>
                <a:path h="530352" w="3474720">
                  <a:moveTo>
                    <a:pt x="0" y="109728"/>
                  </a:moveTo>
                  <a:cubicBezTo>
                    <a:pt x="0" y="49149"/>
                    <a:pt x="49149" y="0"/>
                    <a:pt x="109728" y="0"/>
                  </a:cubicBezTo>
                  <a:lnTo>
                    <a:pt x="3364992" y="0"/>
                  </a:lnTo>
                  <a:cubicBezTo>
                    <a:pt x="3425571" y="0"/>
                    <a:pt x="3474720" y="49149"/>
                    <a:pt x="3474720" y="109728"/>
                  </a:cubicBezTo>
                  <a:lnTo>
                    <a:pt x="3474720" y="420624"/>
                  </a:lnTo>
                  <a:cubicBezTo>
                    <a:pt x="3474720" y="481203"/>
                    <a:pt x="3425571" y="530352"/>
                    <a:pt x="3364992" y="530352"/>
                  </a:cubicBezTo>
                  <a:lnTo>
                    <a:pt x="109728" y="530352"/>
                  </a:lnTo>
                  <a:cubicBezTo>
                    <a:pt x="49149" y="530352"/>
                    <a:pt x="0" y="481203"/>
                    <a:pt x="0" y="420624"/>
                  </a:cubicBezTo>
                  <a:close/>
                </a:path>
              </a:pathLst>
            </a:custGeom>
            <a:solidFill>
              <a:srgbClr val="8B1A1A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5224760" y="1357884"/>
            <a:ext cx="2606040" cy="397764"/>
            <a:chOff x="0" y="0"/>
            <a:chExt cx="3474720" cy="530352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3474720" cy="530352"/>
            </a:xfrm>
            <a:custGeom>
              <a:avLst/>
              <a:gdLst/>
              <a:ahLst/>
              <a:cxnLst/>
              <a:rect r="r" b="b" t="t" l="l"/>
              <a:pathLst>
                <a:path h="530352" w="3474720">
                  <a:moveTo>
                    <a:pt x="0" y="0"/>
                  </a:moveTo>
                  <a:lnTo>
                    <a:pt x="3474720" y="0"/>
                  </a:lnTo>
                  <a:lnTo>
                    <a:pt x="3474720" y="530352"/>
                  </a:lnTo>
                  <a:lnTo>
                    <a:pt x="0" y="53035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77660" r="0" b="-77660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28575"/>
              <a:ext cx="3474720" cy="558927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530"/>
                </a:lnSpc>
              </a:pPr>
              <a:r>
                <a:rPr lang="en-US" sz="1275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CRITICAL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342900" y="1858518"/>
            <a:ext cx="6035040" cy="507492"/>
            <a:chOff x="0" y="0"/>
            <a:chExt cx="8046720" cy="676656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046720" cy="676656"/>
            </a:xfrm>
            <a:custGeom>
              <a:avLst/>
              <a:gdLst/>
              <a:ahLst/>
              <a:cxnLst/>
              <a:rect r="r" b="b" t="t" l="l"/>
              <a:pathLst>
                <a:path h="676656" w="8046720">
                  <a:moveTo>
                    <a:pt x="0" y="0"/>
                  </a:moveTo>
                  <a:lnTo>
                    <a:pt x="8046720" y="0"/>
                  </a:lnTo>
                  <a:lnTo>
                    <a:pt x="8046720" y="676656"/>
                  </a:lnTo>
                  <a:lnTo>
                    <a:pt x="0" y="6766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81713" r="0" b="-181713"/>
              </a:stretch>
            </a:blip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8046720" cy="71475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1A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2. Stoichiometry &amp; Moles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6446520" y="1940814"/>
            <a:ext cx="7543800" cy="329184"/>
            <a:chOff x="0" y="0"/>
            <a:chExt cx="10058400" cy="438912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0058400" cy="438912"/>
            </a:xfrm>
            <a:custGeom>
              <a:avLst/>
              <a:gdLst/>
              <a:ahLst/>
              <a:cxnLst/>
              <a:rect r="r" b="b" t="t" l="l"/>
              <a:pathLst>
                <a:path h="438912" w="10058400">
                  <a:moveTo>
                    <a:pt x="0" y="0"/>
                  </a:moveTo>
                  <a:lnTo>
                    <a:pt x="10058400" y="0"/>
                  </a:lnTo>
                  <a:lnTo>
                    <a:pt x="10058400" y="438912"/>
                  </a:lnTo>
                  <a:lnTo>
                    <a:pt x="0" y="438912"/>
                  </a:lnTo>
                  <a:close/>
                </a:path>
              </a:pathLst>
            </a:custGeom>
            <a:solidFill>
              <a:srgbClr val="E5E7EB"/>
            </a:solid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6446520" y="1940814"/>
            <a:ext cx="6160770" cy="329184"/>
            <a:chOff x="0" y="0"/>
            <a:chExt cx="8214360" cy="438912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8214360" cy="438912"/>
            </a:xfrm>
            <a:custGeom>
              <a:avLst/>
              <a:gdLst/>
              <a:ahLst/>
              <a:cxnLst/>
              <a:rect r="r" b="b" t="t" l="l"/>
              <a:pathLst>
                <a:path h="438912" w="8214360">
                  <a:moveTo>
                    <a:pt x="0" y="0"/>
                  </a:moveTo>
                  <a:lnTo>
                    <a:pt x="8214360" y="0"/>
                  </a:lnTo>
                  <a:lnTo>
                    <a:pt x="8214360" y="438912"/>
                  </a:lnTo>
                  <a:lnTo>
                    <a:pt x="0" y="438912"/>
                  </a:lnTo>
                  <a:close/>
                </a:path>
              </a:pathLst>
            </a:custGeom>
            <a:solidFill>
              <a:srgbClr val="FF4444"/>
            </a:solidFill>
          </p:spPr>
        </p:sp>
      </p:grpSp>
      <p:grpSp>
        <p:nvGrpSpPr>
          <p:cNvPr name="Group 29" id="29"/>
          <p:cNvGrpSpPr/>
          <p:nvPr/>
        </p:nvGrpSpPr>
        <p:grpSpPr>
          <a:xfrm rot="0">
            <a:off x="14127480" y="1858518"/>
            <a:ext cx="822960" cy="507492"/>
            <a:chOff x="0" y="0"/>
            <a:chExt cx="1097280" cy="676656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097280" cy="676656"/>
            </a:xfrm>
            <a:custGeom>
              <a:avLst/>
              <a:gdLst/>
              <a:ahLst/>
              <a:cxnLst/>
              <a:rect r="r" b="b" t="t" l="l"/>
              <a:pathLst>
                <a:path h="676656" w="1097280">
                  <a:moveTo>
                    <a:pt x="0" y="0"/>
                  </a:moveTo>
                  <a:lnTo>
                    <a:pt x="1097280" y="0"/>
                  </a:lnTo>
                  <a:lnTo>
                    <a:pt x="1097280" y="676656"/>
                  </a:lnTo>
                  <a:lnTo>
                    <a:pt x="0" y="6766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29120" t="0" r="-29120" b="0"/>
              </a:stretch>
            </a:blip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38100"/>
              <a:ext cx="1097280" cy="71475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800"/>
                </a:lnSpc>
              </a:pPr>
              <a:r>
                <a:rPr lang="en-US" sz="1500" b="true">
                  <a:solidFill>
                    <a:srgbClr val="1A1A1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4.9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15224760" y="1913382"/>
            <a:ext cx="2606040" cy="397764"/>
            <a:chOff x="0" y="0"/>
            <a:chExt cx="3474720" cy="530352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3474720" cy="530352"/>
            </a:xfrm>
            <a:custGeom>
              <a:avLst/>
              <a:gdLst/>
              <a:ahLst/>
              <a:cxnLst/>
              <a:rect r="r" b="b" t="t" l="l"/>
              <a:pathLst>
                <a:path h="530352" w="3474720">
                  <a:moveTo>
                    <a:pt x="0" y="109728"/>
                  </a:moveTo>
                  <a:cubicBezTo>
                    <a:pt x="0" y="49149"/>
                    <a:pt x="49149" y="0"/>
                    <a:pt x="109728" y="0"/>
                  </a:cubicBezTo>
                  <a:lnTo>
                    <a:pt x="3364992" y="0"/>
                  </a:lnTo>
                  <a:cubicBezTo>
                    <a:pt x="3425571" y="0"/>
                    <a:pt x="3474720" y="49149"/>
                    <a:pt x="3474720" y="109728"/>
                  </a:cubicBezTo>
                  <a:lnTo>
                    <a:pt x="3474720" y="420624"/>
                  </a:lnTo>
                  <a:cubicBezTo>
                    <a:pt x="3474720" y="481203"/>
                    <a:pt x="3425571" y="530352"/>
                    <a:pt x="3364992" y="530352"/>
                  </a:cubicBezTo>
                  <a:lnTo>
                    <a:pt x="109728" y="530352"/>
                  </a:lnTo>
                  <a:cubicBezTo>
                    <a:pt x="49149" y="530352"/>
                    <a:pt x="0" y="481203"/>
                    <a:pt x="0" y="420624"/>
                  </a:cubicBezTo>
                  <a:close/>
                </a:path>
              </a:pathLst>
            </a:custGeom>
            <a:solidFill>
              <a:srgbClr val="8B1A1A"/>
            </a:solidFill>
          </p:spPr>
        </p:sp>
      </p:grpSp>
      <p:grpSp>
        <p:nvGrpSpPr>
          <p:cNvPr name="Group 34" id="34"/>
          <p:cNvGrpSpPr/>
          <p:nvPr/>
        </p:nvGrpSpPr>
        <p:grpSpPr>
          <a:xfrm rot="0">
            <a:off x="15224760" y="1913382"/>
            <a:ext cx="2606040" cy="397764"/>
            <a:chOff x="0" y="0"/>
            <a:chExt cx="3474720" cy="530352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3474720" cy="530352"/>
            </a:xfrm>
            <a:custGeom>
              <a:avLst/>
              <a:gdLst/>
              <a:ahLst/>
              <a:cxnLst/>
              <a:rect r="r" b="b" t="t" l="l"/>
              <a:pathLst>
                <a:path h="530352" w="3474720">
                  <a:moveTo>
                    <a:pt x="0" y="0"/>
                  </a:moveTo>
                  <a:lnTo>
                    <a:pt x="3474720" y="0"/>
                  </a:lnTo>
                  <a:lnTo>
                    <a:pt x="3474720" y="530352"/>
                  </a:lnTo>
                  <a:lnTo>
                    <a:pt x="0" y="53035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77660" r="0" b="-77660"/>
              </a:stretch>
            </a:blip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28575"/>
              <a:ext cx="3474720" cy="558927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530"/>
                </a:lnSpc>
              </a:pPr>
              <a:r>
                <a:rPr lang="en-US" sz="1275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CRITICAL</a:t>
              </a: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342900" y="2414016"/>
            <a:ext cx="6035040" cy="507492"/>
            <a:chOff x="0" y="0"/>
            <a:chExt cx="8046720" cy="676656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8046720" cy="676656"/>
            </a:xfrm>
            <a:custGeom>
              <a:avLst/>
              <a:gdLst/>
              <a:ahLst/>
              <a:cxnLst/>
              <a:rect r="r" b="b" t="t" l="l"/>
              <a:pathLst>
                <a:path h="676656" w="8046720">
                  <a:moveTo>
                    <a:pt x="0" y="0"/>
                  </a:moveTo>
                  <a:lnTo>
                    <a:pt x="8046720" y="0"/>
                  </a:lnTo>
                  <a:lnTo>
                    <a:pt x="8046720" y="676656"/>
                  </a:lnTo>
                  <a:lnTo>
                    <a:pt x="0" y="6766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81713" r="0" b="-181713"/>
              </a:stretch>
            </a:blipFill>
          </p:spPr>
        </p:sp>
        <p:sp>
          <p:nvSpPr>
            <p:cNvPr name="TextBox 39" id="39"/>
            <p:cNvSpPr txBox="true"/>
            <p:nvPr/>
          </p:nvSpPr>
          <p:spPr>
            <a:xfrm>
              <a:off x="0" y="-38100"/>
              <a:ext cx="8046720" cy="71475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1A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13–15. Organic I (Hydrocarbons/Halogens)</a:t>
              </a: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6446520" y="2496312"/>
            <a:ext cx="7543800" cy="329184"/>
            <a:chOff x="0" y="0"/>
            <a:chExt cx="10058400" cy="438912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10058400" cy="438912"/>
            </a:xfrm>
            <a:custGeom>
              <a:avLst/>
              <a:gdLst/>
              <a:ahLst/>
              <a:cxnLst/>
              <a:rect r="r" b="b" t="t" l="l"/>
              <a:pathLst>
                <a:path h="438912" w="10058400">
                  <a:moveTo>
                    <a:pt x="0" y="0"/>
                  </a:moveTo>
                  <a:lnTo>
                    <a:pt x="10058400" y="0"/>
                  </a:lnTo>
                  <a:lnTo>
                    <a:pt x="10058400" y="438912"/>
                  </a:lnTo>
                  <a:lnTo>
                    <a:pt x="0" y="438912"/>
                  </a:lnTo>
                  <a:close/>
                </a:path>
              </a:pathLst>
            </a:custGeom>
            <a:solidFill>
              <a:srgbClr val="E5E7EB"/>
            </a:solidFill>
          </p:spPr>
        </p:sp>
      </p:grpSp>
      <p:grpSp>
        <p:nvGrpSpPr>
          <p:cNvPr name="Group 42" id="42"/>
          <p:cNvGrpSpPr/>
          <p:nvPr/>
        </p:nvGrpSpPr>
        <p:grpSpPr>
          <a:xfrm rot="0">
            <a:off x="6446520" y="2496312"/>
            <a:ext cx="5029200" cy="329184"/>
            <a:chOff x="0" y="0"/>
            <a:chExt cx="6705600" cy="438912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6705600" cy="438912"/>
            </a:xfrm>
            <a:custGeom>
              <a:avLst/>
              <a:gdLst/>
              <a:ahLst/>
              <a:cxnLst/>
              <a:rect r="r" b="b" t="t" l="l"/>
              <a:pathLst>
                <a:path h="438912" w="6705600">
                  <a:moveTo>
                    <a:pt x="0" y="0"/>
                  </a:moveTo>
                  <a:lnTo>
                    <a:pt x="6705600" y="0"/>
                  </a:lnTo>
                  <a:lnTo>
                    <a:pt x="6705600" y="438912"/>
                  </a:lnTo>
                  <a:lnTo>
                    <a:pt x="0" y="438912"/>
                  </a:lnTo>
                  <a:close/>
                </a:path>
              </a:pathLst>
            </a:custGeom>
            <a:solidFill>
              <a:srgbClr val="FF6655"/>
            </a:solidFill>
          </p:spPr>
        </p:sp>
      </p:grpSp>
      <p:grpSp>
        <p:nvGrpSpPr>
          <p:cNvPr name="Group 44" id="44"/>
          <p:cNvGrpSpPr/>
          <p:nvPr/>
        </p:nvGrpSpPr>
        <p:grpSpPr>
          <a:xfrm rot="0">
            <a:off x="14127480" y="2414016"/>
            <a:ext cx="822960" cy="507492"/>
            <a:chOff x="0" y="0"/>
            <a:chExt cx="1097280" cy="676656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1097280" cy="676656"/>
            </a:xfrm>
            <a:custGeom>
              <a:avLst/>
              <a:gdLst/>
              <a:ahLst/>
              <a:cxnLst/>
              <a:rect r="r" b="b" t="t" l="l"/>
              <a:pathLst>
                <a:path h="676656" w="1097280">
                  <a:moveTo>
                    <a:pt x="0" y="0"/>
                  </a:moveTo>
                  <a:lnTo>
                    <a:pt x="1097280" y="0"/>
                  </a:lnTo>
                  <a:lnTo>
                    <a:pt x="1097280" y="676656"/>
                  </a:lnTo>
                  <a:lnTo>
                    <a:pt x="0" y="6766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29120" t="0" r="-29120" b="0"/>
              </a:stretch>
            </a:blipFill>
          </p:spPr>
        </p:sp>
        <p:sp>
          <p:nvSpPr>
            <p:cNvPr name="TextBox 46" id="46"/>
            <p:cNvSpPr txBox="true"/>
            <p:nvPr/>
          </p:nvSpPr>
          <p:spPr>
            <a:xfrm>
              <a:off x="0" y="-38100"/>
              <a:ext cx="1097280" cy="71475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800"/>
                </a:lnSpc>
              </a:pPr>
              <a:r>
                <a:rPr lang="en-US" sz="1500" b="true">
                  <a:solidFill>
                    <a:srgbClr val="1A1A1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4.0</a:t>
              </a:r>
            </a:p>
          </p:txBody>
        </p:sp>
      </p:grpSp>
      <p:grpSp>
        <p:nvGrpSpPr>
          <p:cNvPr name="Group 47" id="47"/>
          <p:cNvGrpSpPr/>
          <p:nvPr/>
        </p:nvGrpSpPr>
        <p:grpSpPr>
          <a:xfrm rot="0">
            <a:off x="15224760" y="2468880"/>
            <a:ext cx="2606040" cy="397764"/>
            <a:chOff x="0" y="0"/>
            <a:chExt cx="3474720" cy="530352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3474720" cy="530352"/>
            </a:xfrm>
            <a:custGeom>
              <a:avLst/>
              <a:gdLst/>
              <a:ahLst/>
              <a:cxnLst/>
              <a:rect r="r" b="b" t="t" l="l"/>
              <a:pathLst>
                <a:path h="530352" w="3474720">
                  <a:moveTo>
                    <a:pt x="0" y="109728"/>
                  </a:moveTo>
                  <a:cubicBezTo>
                    <a:pt x="0" y="49149"/>
                    <a:pt x="49149" y="0"/>
                    <a:pt x="109728" y="0"/>
                  </a:cubicBezTo>
                  <a:lnTo>
                    <a:pt x="3364992" y="0"/>
                  </a:lnTo>
                  <a:cubicBezTo>
                    <a:pt x="3425571" y="0"/>
                    <a:pt x="3474720" y="49149"/>
                    <a:pt x="3474720" y="109728"/>
                  </a:cubicBezTo>
                  <a:lnTo>
                    <a:pt x="3474720" y="420624"/>
                  </a:lnTo>
                  <a:cubicBezTo>
                    <a:pt x="3474720" y="481203"/>
                    <a:pt x="3425571" y="530352"/>
                    <a:pt x="3364992" y="530352"/>
                  </a:cubicBezTo>
                  <a:lnTo>
                    <a:pt x="109728" y="530352"/>
                  </a:lnTo>
                  <a:cubicBezTo>
                    <a:pt x="49149" y="530352"/>
                    <a:pt x="0" y="481203"/>
                    <a:pt x="0" y="420624"/>
                  </a:cubicBezTo>
                  <a:close/>
                </a:path>
              </a:pathLst>
            </a:custGeom>
            <a:solidFill>
              <a:srgbClr val="8B1A1A"/>
            </a:solidFill>
          </p:spPr>
        </p:sp>
      </p:grpSp>
      <p:grpSp>
        <p:nvGrpSpPr>
          <p:cNvPr name="Group 49" id="49"/>
          <p:cNvGrpSpPr/>
          <p:nvPr/>
        </p:nvGrpSpPr>
        <p:grpSpPr>
          <a:xfrm rot="0">
            <a:off x="15224760" y="2468880"/>
            <a:ext cx="2606040" cy="397764"/>
            <a:chOff x="0" y="0"/>
            <a:chExt cx="3474720" cy="530352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3474720" cy="530352"/>
            </a:xfrm>
            <a:custGeom>
              <a:avLst/>
              <a:gdLst/>
              <a:ahLst/>
              <a:cxnLst/>
              <a:rect r="r" b="b" t="t" l="l"/>
              <a:pathLst>
                <a:path h="530352" w="3474720">
                  <a:moveTo>
                    <a:pt x="0" y="0"/>
                  </a:moveTo>
                  <a:lnTo>
                    <a:pt x="3474720" y="0"/>
                  </a:lnTo>
                  <a:lnTo>
                    <a:pt x="3474720" y="530352"/>
                  </a:lnTo>
                  <a:lnTo>
                    <a:pt x="0" y="53035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77660" r="0" b="-77660"/>
              </a:stretch>
            </a:blipFill>
          </p:spPr>
        </p:sp>
        <p:sp>
          <p:nvSpPr>
            <p:cNvPr name="TextBox 51" id="51"/>
            <p:cNvSpPr txBox="true"/>
            <p:nvPr/>
          </p:nvSpPr>
          <p:spPr>
            <a:xfrm>
              <a:off x="0" y="-28575"/>
              <a:ext cx="3474720" cy="558927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530"/>
                </a:lnSpc>
              </a:pPr>
              <a:r>
                <a:rPr lang="en-US" sz="1275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CRITICAL</a:t>
              </a:r>
            </a:p>
          </p:txBody>
        </p:sp>
      </p:grpSp>
      <p:grpSp>
        <p:nvGrpSpPr>
          <p:cNvPr name="Group 52" id="52"/>
          <p:cNvGrpSpPr/>
          <p:nvPr/>
        </p:nvGrpSpPr>
        <p:grpSpPr>
          <a:xfrm rot="0">
            <a:off x="342900" y="2969514"/>
            <a:ext cx="6035040" cy="507492"/>
            <a:chOff x="0" y="0"/>
            <a:chExt cx="8046720" cy="676656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8046720" cy="676656"/>
            </a:xfrm>
            <a:custGeom>
              <a:avLst/>
              <a:gdLst/>
              <a:ahLst/>
              <a:cxnLst/>
              <a:rect r="r" b="b" t="t" l="l"/>
              <a:pathLst>
                <a:path h="676656" w="8046720">
                  <a:moveTo>
                    <a:pt x="0" y="0"/>
                  </a:moveTo>
                  <a:lnTo>
                    <a:pt x="8046720" y="0"/>
                  </a:lnTo>
                  <a:lnTo>
                    <a:pt x="8046720" y="676656"/>
                  </a:lnTo>
                  <a:lnTo>
                    <a:pt x="0" y="6766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81713" r="0" b="-181713"/>
              </a:stretch>
            </a:blipFill>
          </p:spPr>
        </p:sp>
        <p:sp>
          <p:nvSpPr>
            <p:cNvPr name="TextBox 54" id="54"/>
            <p:cNvSpPr txBox="true"/>
            <p:nvPr/>
          </p:nvSpPr>
          <p:spPr>
            <a:xfrm>
              <a:off x="0" y="-38100"/>
              <a:ext cx="8046720" cy="71475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1A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1. Atomic Structure</a:t>
              </a:r>
            </a:p>
          </p:txBody>
        </p:sp>
      </p:grpSp>
      <p:grpSp>
        <p:nvGrpSpPr>
          <p:cNvPr name="Group 55" id="55"/>
          <p:cNvGrpSpPr/>
          <p:nvPr/>
        </p:nvGrpSpPr>
        <p:grpSpPr>
          <a:xfrm rot="0">
            <a:off x="6446520" y="3051810"/>
            <a:ext cx="7543800" cy="329184"/>
            <a:chOff x="0" y="0"/>
            <a:chExt cx="10058400" cy="438912"/>
          </a:xfrm>
        </p:grpSpPr>
        <p:sp>
          <p:nvSpPr>
            <p:cNvPr name="Freeform 56" id="56"/>
            <p:cNvSpPr/>
            <p:nvPr/>
          </p:nvSpPr>
          <p:spPr>
            <a:xfrm flipH="false" flipV="false" rot="0">
              <a:off x="0" y="0"/>
              <a:ext cx="10058400" cy="438912"/>
            </a:xfrm>
            <a:custGeom>
              <a:avLst/>
              <a:gdLst/>
              <a:ahLst/>
              <a:cxnLst/>
              <a:rect r="r" b="b" t="t" l="l"/>
              <a:pathLst>
                <a:path h="438912" w="10058400">
                  <a:moveTo>
                    <a:pt x="0" y="0"/>
                  </a:moveTo>
                  <a:lnTo>
                    <a:pt x="10058400" y="0"/>
                  </a:lnTo>
                  <a:lnTo>
                    <a:pt x="10058400" y="438912"/>
                  </a:lnTo>
                  <a:lnTo>
                    <a:pt x="0" y="438912"/>
                  </a:lnTo>
                  <a:close/>
                </a:path>
              </a:pathLst>
            </a:custGeom>
            <a:solidFill>
              <a:srgbClr val="E5E7EB"/>
            </a:solidFill>
          </p:spPr>
        </p:sp>
      </p:grpSp>
      <p:grpSp>
        <p:nvGrpSpPr>
          <p:cNvPr name="Group 57" id="57"/>
          <p:cNvGrpSpPr/>
          <p:nvPr/>
        </p:nvGrpSpPr>
        <p:grpSpPr>
          <a:xfrm rot="0">
            <a:off x="6446520" y="3051810"/>
            <a:ext cx="4149090" cy="329184"/>
            <a:chOff x="0" y="0"/>
            <a:chExt cx="5532120" cy="438912"/>
          </a:xfrm>
        </p:grpSpPr>
        <p:sp>
          <p:nvSpPr>
            <p:cNvPr name="Freeform 58" id="58"/>
            <p:cNvSpPr/>
            <p:nvPr/>
          </p:nvSpPr>
          <p:spPr>
            <a:xfrm flipH="false" flipV="false" rot="0">
              <a:off x="0" y="0"/>
              <a:ext cx="5532120" cy="438912"/>
            </a:xfrm>
            <a:custGeom>
              <a:avLst/>
              <a:gdLst/>
              <a:ahLst/>
              <a:cxnLst/>
              <a:rect r="r" b="b" t="t" l="l"/>
              <a:pathLst>
                <a:path h="438912" w="5532120">
                  <a:moveTo>
                    <a:pt x="0" y="0"/>
                  </a:moveTo>
                  <a:lnTo>
                    <a:pt x="5532120" y="0"/>
                  </a:lnTo>
                  <a:lnTo>
                    <a:pt x="5532120" y="438912"/>
                  </a:lnTo>
                  <a:lnTo>
                    <a:pt x="0" y="438912"/>
                  </a:lnTo>
                  <a:close/>
                </a:path>
              </a:pathLst>
            </a:custGeom>
            <a:solidFill>
              <a:srgbClr val="FF8844"/>
            </a:solidFill>
          </p:spPr>
        </p:sp>
      </p:grpSp>
      <p:grpSp>
        <p:nvGrpSpPr>
          <p:cNvPr name="Group 59" id="59"/>
          <p:cNvGrpSpPr/>
          <p:nvPr/>
        </p:nvGrpSpPr>
        <p:grpSpPr>
          <a:xfrm rot="0">
            <a:off x="14127480" y="2969514"/>
            <a:ext cx="822960" cy="507492"/>
            <a:chOff x="0" y="0"/>
            <a:chExt cx="1097280" cy="676656"/>
          </a:xfrm>
        </p:grpSpPr>
        <p:sp>
          <p:nvSpPr>
            <p:cNvPr name="Freeform 60" id="60"/>
            <p:cNvSpPr/>
            <p:nvPr/>
          </p:nvSpPr>
          <p:spPr>
            <a:xfrm flipH="false" flipV="false" rot="0">
              <a:off x="0" y="0"/>
              <a:ext cx="1097280" cy="676656"/>
            </a:xfrm>
            <a:custGeom>
              <a:avLst/>
              <a:gdLst/>
              <a:ahLst/>
              <a:cxnLst/>
              <a:rect r="r" b="b" t="t" l="l"/>
              <a:pathLst>
                <a:path h="676656" w="1097280">
                  <a:moveTo>
                    <a:pt x="0" y="0"/>
                  </a:moveTo>
                  <a:lnTo>
                    <a:pt x="1097280" y="0"/>
                  </a:lnTo>
                  <a:lnTo>
                    <a:pt x="1097280" y="676656"/>
                  </a:lnTo>
                  <a:lnTo>
                    <a:pt x="0" y="6766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29120" t="0" r="-29120" b="0"/>
              </a:stretch>
            </a:blipFill>
          </p:spPr>
        </p:sp>
        <p:sp>
          <p:nvSpPr>
            <p:cNvPr name="TextBox 61" id="61"/>
            <p:cNvSpPr txBox="true"/>
            <p:nvPr/>
          </p:nvSpPr>
          <p:spPr>
            <a:xfrm>
              <a:off x="0" y="-38100"/>
              <a:ext cx="1097280" cy="71475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800"/>
                </a:lnSpc>
              </a:pPr>
              <a:r>
                <a:rPr lang="en-US" sz="1500" b="true">
                  <a:solidFill>
                    <a:srgbClr val="1A1A1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3.3</a:t>
              </a:r>
            </a:p>
          </p:txBody>
        </p:sp>
      </p:grpSp>
      <p:grpSp>
        <p:nvGrpSpPr>
          <p:cNvPr name="Group 62" id="62"/>
          <p:cNvGrpSpPr/>
          <p:nvPr/>
        </p:nvGrpSpPr>
        <p:grpSpPr>
          <a:xfrm rot="0">
            <a:off x="15224760" y="3024378"/>
            <a:ext cx="2606040" cy="397764"/>
            <a:chOff x="0" y="0"/>
            <a:chExt cx="3474720" cy="530352"/>
          </a:xfrm>
        </p:grpSpPr>
        <p:sp>
          <p:nvSpPr>
            <p:cNvPr name="Freeform 63" id="63"/>
            <p:cNvSpPr/>
            <p:nvPr/>
          </p:nvSpPr>
          <p:spPr>
            <a:xfrm flipH="false" flipV="false" rot="0">
              <a:off x="0" y="0"/>
              <a:ext cx="3474720" cy="530352"/>
            </a:xfrm>
            <a:custGeom>
              <a:avLst/>
              <a:gdLst/>
              <a:ahLst/>
              <a:cxnLst/>
              <a:rect r="r" b="b" t="t" l="l"/>
              <a:pathLst>
                <a:path h="530352" w="3474720">
                  <a:moveTo>
                    <a:pt x="0" y="109728"/>
                  </a:moveTo>
                  <a:cubicBezTo>
                    <a:pt x="0" y="49149"/>
                    <a:pt x="49149" y="0"/>
                    <a:pt x="109728" y="0"/>
                  </a:cubicBezTo>
                  <a:lnTo>
                    <a:pt x="3364992" y="0"/>
                  </a:lnTo>
                  <a:cubicBezTo>
                    <a:pt x="3425571" y="0"/>
                    <a:pt x="3474720" y="49149"/>
                    <a:pt x="3474720" y="109728"/>
                  </a:cubicBezTo>
                  <a:lnTo>
                    <a:pt x="3474720" y="420624"/>
                  </a:lnTo>
                  <a:cubicBezTo>
                    <a:pt x="3474720" y="481203"/>
                    <a:pt x="3425571" y="530352"/>
                    <a:pt x="3364992" y="530352"/>
                  </a:cubicBezTo>
                  <a:lnTo>
                    <a:pt x="109728" y="530352"/>
                  </a:lnTo>
                  <a:cubicBezTo>
                    <a:pt x="49149" y="530352"/>
                    <a:pt x="0" y="481203"/>
                    <a:pt x="0" y="420624"/>
                  </a:cubicBezTo>
                  <a:close/>
                </a:path>
              </a:pathLst>
            </a:custGeom>
            <a:solidFill>
              <a:srgbClr val="7B3800"/>
            </a:solidFill>
          </p:spPr>
        </p:sp>
      </p:grpSp>
      <p:grpSp>
        <p:nvGrpSpPr>
          <p:cNvPr name="Group 64" id="64"/>
          <p:cNvGrpSpPr/>
          <p:nvPr/>
        </p:nvGrpSpPr>
        <p:grpSpPr>
          <a:xfrm rot="0">
            <a:off x="15224760" y="3024378"/>
            <a:ext cx="2606040" cy="397764"/>
            <a:chOff x="0" y="0"/>
            <a:chExt cx="3474720" cy="530352"/>
          </a:xfrm>
        </p:grpSpPr>
        <p:sp>
          <p:nvSpPr>
            <p:cNvPr name="Freeform 65" id="65"/>
            <p:cNvSpPr/>
            <p:nvPr/>
          </p:nvSpPr>
          <p:spPr>
            <a:xfrm flipH="false" flipV="false" rot="0">
              <a:off x="0" y="0"/>
              <a:ext cx="3474720" cy="530352"/>
            </a:xfrm>
            <a:custGeom>
              <a:avLst/>
              <a:gdLst/>
              <a:ahLst/>
              <a:cxnLst/>
              <a:rect r="r" b="b" t="t" l="l"/>
              <a:pathLst>
                <a:path h="530352" w="3474720">
                  <a:moveTo>
                    <a:pt x="0" y="0"/>
                  </a:moveTo>
                  <a:lnTo>
                    <a:pt x="3474720" y="0"/>
                  </a:lnTo>
                  <a:lnTo>
                    <a:pt x="3474720" y="530352"/>
                  </a:lnTo>
                  <a:lnTo>
                    <a:pt x="0" y="53035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77660" r="0" b="-77660"/>
              </a:stretch>
            </a:blipFill>
          </p:spPr>
        </p:sp>
        <p:sp>
          <p:nvSpPr>
            <p:cNvPr name="TextBox 66" id="66"/>
            <p:cNvSpPr txBox="true"/>
            <p:nvPr/>
          </p:nvSpPr>
          <p:spPr>
            <a:xfrm>
              <a:off x="0" y="-28575"/>
              <a:ext cx="3474720" cy="558927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530"/>
                </a:lnSpc>
              </a:pPr>
              <a:r>
                <a:rPr lang="en-US" sz="1275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HIGH</a:t>
              </a:r>
            </a:p>
          </p:txBody>
        </p:sp>
      </p:grpSp>
      <p:grpSp>
        <p:nvGrpSpPr>
          <p:cNvPr name="Group 67" id="67"/>
          <p:cNvGrpSpPr/>
          <p:nvPr/>
        </p:nvGrpSpPr>
        <p:grpSpPr>
          <a:xfrm rot="0">
            <a:off x="342900" y="3525012"/>
            <a:ext cx="6035040" cy="507492"/>
            <a:chOff x="0" y="0"/>
            <a:chExt cx="8046720" cy="676656"/>
          </a:xfrm>
        </p:grpSpPr>
        <p:sp>
          <p:nvSpPr>
            <p:cNvPr name="Freeform 68" id="68"/>
            <p:cNvSpPr/>
            <p:nvPr/>
          </p:nvSpPr>
          <p:spPr>
            <a:xfrm flipH="false" flipV="false" rot="0">
              <a:off x="0" y="0"/>
              <a:ext cx="8046720" cy="676656"/>
            </a:xfrm>
            <a:custGeom>
              <a:avLst/>
              <a:gdLst/>
              <a:ahLst/>
              <a:cxnLst/>
              <a:rect r="r" b="b" t="t" l="l"/>
              <a:pathLst>
                <a:path h="676656" w="8046720">
                  <a:moveTo>
                    <a:pt x="0" y="0"/>
                  </a:moveTo>
                  <a:lnTo>
                    <a:pt x="8046720" y="0"/>
                  </a:lnTo>
                  <a:lnTo>
                    <a:pt x="8046720" y="676656"/>
                  </a:lnTo>
                  <a:lnTo>
                    <a:pt x="0" y="6766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81713" r="0" b="-181713"/>
              </a:stretch>
            </a:blipFill>
          </p:spPr>
        </p:sp>
        <p:sp>
          <p:nvSpPr>
            <p:cNvPr name="TextBox 69" id="69"/>
            <p:cNvSpPr txBox="true"/>
            <p:nvPr/>
          </p:nvSpPr>
          <p:spPr>
            <a:xfrm>
              <a:off x="0" y="-38100"/>
              <a:ext cx="8046720" cy="71475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1A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5. Chemical Energetics</a:t>
              </a:r>
            </a:p>
          </p:txBody>
        </p:sp>
      </p:grpSp>
      <p:grpSp>
        <p:nvGrpSpPr>
          <p:cNvPr name="Group 70" id="70"/>
          <p:cNvGrpSpPr/>
          <p:nvPr/>
        </p:nvGrpSpPr>
        <p:grpSpPr>
          <a:xfrm rot="0">
            <a:off x="6446520" y="3607308"/>
            <a:ext cx="7543800" cy="329184"/>
            <a:chOff x="0" y="0"/>
            <a:chExt cx="10058400" cy="438912"/>
          </a:xfrm>
        </p:grpSpPr>
        <p:sp>
          <p:nvSpPr>
            <p:cNvPr name="Freeform 71" id="71"/>
            <p:cNvSpPr/>
            <p:nvPr/>
          </p:nvSpPr>
          <p:spPr>
            <a:xfrm flipH="false" flipV="false" rot="0">
              <a:off x="0" y="0"/>
              <a:ext cx="10058400" cy="438912"/>
            </a:xfrm>
            <a:custGeom>
              <a:avLst/>
              <a:gdLst/>
              <a:ahLst/>
              <a:cxnLst/>
              <a:rect r="r" b="b" t="t" l="l"/>
              <a:pathLst>
                <a:path h="438912" w="10058400">
                  <a:moveTo>
                    <a:pt x="0" y="0"/>
                  </a:moveTo>
                  <a:lnTo>
                    <a:pt x="10058400" y="0"/>
                  </a:lnTo>
                  <a:lnTo>
                    <a:pt x="10058400" y="438912"/>
                  </a:lnTo>
                  <a:lnTo>
                    <a:pt x="0" y="438912"/>
                  </a:lnTo>
                  <a:close/>
                </a:path>
              </a:pathLst>
            </a:custGeom>
            <a:solidFill>
              <a:srgbClr val="E5E7EB"/>
            </a:solidFill>
          </p:spPr>
        </p:sp>
      </p:grpSp>
      <p:grpSp>
        <p:nvGrpSpPr>
          <p:cNvPr name="Group 72" id="72"/>
          <p:cNvGrpSpPr/>
          <p:nvPr/>
        </p:nvGrpSpPr>
        <p:grpSpPr>
          <a:xfrm rot="0">
            <a:off x="6446520" y="3607308"/>
            <a:ext cx="4149090" cy="329184"/>
            <a:chOff x="0" y="0"/>
            <a:chExt cx="5532120" cy="438912"/>
          </a:xfrm>
        </p:grpSpPr>
        <p:sp>
          <p:nvSpPr>
            <p:cNvPr name="Freeform 73" id="73"/>
            <p:cNvSpPr/>
            <p:nvPr/>
          </p:nvSpPr>
          <p:spPr>
            <a:xfrm flipH="false" flipV="false" rot="0">
              <a:off x="0" y="0"/>
              <a:ext cx="5532120" cy="438912"/>
            </a:xfrm>
            <a:custGeom>
              <a:avLst/>
              <a:gdLst/>
              <a:ahLst/>
              <a:cxnLst/>
              <a:rect r="r" b="b" t="t" l="l"/>
              <a:pathLst>
                <a:path h="438912" w="5532120">
                  <a:moveTo>
                    <a:pt x="0" y="0"/>
                  </a:moveTo>
                  <a:lnTo>
                    <a:pt x="5532120" y="0"/>
                  </a:lnTo>
                  <a:lnTo>
                    <a:pt x="5532120" y="438912"/>
                  </a:lnTo>
                  <a:lnTo>
                    <a:pt x="0" y="438912"/>
                  </a:lnTo>
                  <a:close/>
                </a:path>
              </a:pathLst>
            </a:custGeom>
            <a:solidFill>
              <a:srgbClr val="FF9944"/>
            </a:solidFill>
          </p:spPr>
        </p:sp>
      </p:grpSp>
      <p:grpSp>
        <p:nvGrpSpPr>
          <p:cNvPr name="Group 74" id="74"/>
          <p:cNvGrpSpPr/>
          <p:nvPr/>
        </p:nvGrpSpPr>
        <p:grpSpPr>
          <a:xfrm rot="0">
            <a:off x="14127480" y="3525012"/>
            <a:ext cx="822960" cy="507492"/>
            <a:chOff x="0" y="0"/>
            <a:chExt cx="1097280" cy="676656"/>
          </a:xfrm>
        </p:grpSpPr>
        <p:sp>
          <p:nvSpPr>
            <p:cNvPr name="Freeform 75" id="75"/>
            <p:cNvSpPr/>
            <p:nvPr/>
          </p:nvSpPr>
          <p:spPr>
            <a:xfrm flipH="false" flipV="false" rot="0">
              <a:off x="0" y="0"/>
              <a:ext cx="1097280" cy="676656"/>
            </a:xfrm>
            <a:custGeom>
              <a:avLst/>
              <a:gdLst/>
              <a:ahLst/>
              <a:cxnLst/>
              <a:rect r="r" b="b" t="t" l="l"/>
              <a:pathLst>
                <a:path h="676656" w="1097280">
                  <a:moveTo>
                    <a:pt x="0" y="0"/>
                  </a:moveTo>
                  <a:lnTo>
                    <a:pt x="1097280" y="0"/>
                  </a:lnTo>
                  <a:lnTo>
                    <a:pt x="1097280" y="676656"/>
                  </a:lnTo>
                  <a:lnTo>
                    <a:pt x="0" y="6766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29120" t="0" r="-29120" b="0"/>
              </a:stretch>
            </a:blipFill>
          </p:spPr>
        </p:sp>
        <p:sp>
          <p:nvSpPr>
            <p:cNvPr name="TextBox 76" id="76"/>
            <p:cNvSpPr txBox="true"/>
            <p:nvPr/>
          </p:nvSpPr>
          <p:spPr>
            <a:xfrm>
              <a:off x="0" y="-38100"/>
              <a:ext cx="1097280" cy="71475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800"/>
                </a:lnSpc>
              </a:pPr>
              <a:r>
                <a:rPr lang="en-US" sz="1500" b="true">
                  <a:solidFill>
                    <a:srgbClr val="1A1A1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3.3</a:t>
              </a:r>
            </a:p>
          </p:txBody>
        </p:sp>
      </p:grpSp>
      <p:grpSp>
        <p:nvGrpSpPr>
          <p:cNvPr name="Group 77" id="77"/>
          <p:cNvGrpSpPr/>
          <p:nvPr/>
        </p:nvGrpSpPr>
        <p:grpSpPr>
          <a:xfrm rot="0">
            <a:off x="15224760" y="3579876"/>
            <a:ext cx="2606040" cy="397764"/>
            <a:chOff x="0" y="0"/>
            <a:chExt cx="3474720" cy="530352"/>
          </a:xfrm>
        </p:grpSpPr>
        <p:sp>
          <p:nvSpPr>
            <p:cNvPr name="Freeform 78" id="78"/>
            <p:cNvSpPr/>
            <p:nvPr/>
          </p:nvSpPr>
          <p:spPr>
            <a:xfrm flipH="false" flipV="false" rot="0">
              <a:off x="0" y="0"/>
              <a:ext cx="3474720" cy="530352"/>
            </a:xfrm>
            <a:custGeom>
              <a:avLst/>
              <a:gdLst/>
              <a:ahLst/>
              <a:cxnLst/>
              <a:rect r="r" b="b" t="t" l="l"/>
              <a:pathLst>
                <a:path h="530352" w="3474720">
                  <a:moveTo>
                    <a:pt x="0" y="109728"/>
                  </a:moveTo>
                  <a:cubicBezTo>
                    <a:pt x="0" y="49149"/>
                    <a:pt x="49149" y="0"/>
                    <a:pt x="109728" y="0"/>
                  </a:cubicBezTo>
                  <a:lnTo>
                    <a:pt x="3364992" y="0"/>
                  </a:lnTo>
                  <a:cubicBezTo>
                    <a:pt x="3425571" y="0"/>
                    <a:pt x="3474720" y="49149"/>
                    <a:pt x="3474720" y="109728"/>
                  </a:cubicBezTo>
                  <a:lnTo>
                    <a:pt x="3474720" y="420624"/>
                  </a:lnTo>
                  <a:cubicBezTo>
                    <a:pt x="3474720" y="481203"/>
                    <a:pt x="3425571" y="530352"/>
                    <a:pt x="3364992" y="530352"/>
                  </a:cubicBezTo>
                  <a:lnTo>
                    <a:pt x="109728" y="530352"/>
                  </a:lnTo>
                  <a:cubicBezTo>
                    <a:pt x="49149" y="530352"/>
                    <a:pt x="0" y="481203"/>
                    <a:pt x="0" y="420624"/>
                  </a:cubicBezTo>
                  <a:close/>
                </a:path>
              </a:pathLst>
            </a:custGeom>
            <a:solidFill>
              <a:srgbClr val="7B3800"/>
            </a:solidFill>
          </p:spPr>
        </p:sp>
      </p:grpSp>
      <p:grpSp>
        <p:nvGrpSpPr>
          <p:cNvPr name="Group 79" id="79"/>
          <p:cNvGrpSpPr/>
          <p:nvPr/>
        </p:nvGrpSpPr>
        <p:grpSpPr>
          <a:xfrm rot="0">
            <a:off x="15224760" y="3579876"/>
            <a:ext cx="2606040" cy="397764"/>
            <a:chOff x="0" y="0"/>
            <a:chExt cx="3474720" cy="530352"/>
          </a:xfrm>
        </p:grpSpPr>
        <p:sp>
          <p:nvSpPr>
            <p:cNvPr name="Freeform 80" id="80"/>
            <p:cNvSpPr/>
            <p:nvPr/>
          </p:nvSpPr>
          <p:spPr>
            <a:xfrm flipH="false" flipV="false" rot="0">
              <a:off x="0" y="0"/>
              <a:ext cx="3474720" cy="530352"/>
            </a:xfrm>
            <a:custGeom>
              <a:avLst/>
              <a:gdLst/>
              <a:ahLst/>
              <a:cxnLst/>
              <a:rect r="r" b="b" t="t" l="l"/>
              <a:pathLst>
                <a:path h="530352" w="3474720">
                  <a:moveTo>
                    <a:pt x="0" y="0"/>
                  </a:moveTo>
                  <a:lnTo>
                    <a:pt x="3474720" y="0"/>
                  </a:lnTo>
                  <a:lnTo>
                    <a:pt x="3474720" y="530352"/>
                  </a:lnTo>
                  <a:lnTo>
                    <a:pt x="0" y="53035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77660" r="0" b="-77660"/>
              </a:stretch>
            </a:blipFill>
          </p:spPr>
        </p:sp>
        <p:sp>
          <p:nvSpPr>
            <p:cNvPr name="TextBox 81" id="81"/>
            <p:cNvSpPr txBox="true"/>
            <p:nvPr/>
          </p:nvSpPr>
          <p:spPr>
            <a:xfrm>
              <a:off x="0" y="-28575"/>
              <a:ext cx="3474720" cy="558927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530"/>
                </a:lnSpc>
              </a:pPr>
              <a:r>
                <a:rPr lang="en-US" sz="1275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HIGH</a:t>
              </a:r>
            </a:p>
          </p:txBody>
        </p:sp>
      </p:grpSp>
      <p:grpSp>
        <p:nvGrpSpPr>
          <p:cNvPr name="Group 82" id="82"/>
          <p:cNvGrpSpPr/>
          <p:nvPr/>
        </p:nvGrpSpPr>
        <p:grpSpPr>
          <a:xfrm rot="0">
            <a:off x="342900" y="4080510"/>
            <a:ext cx="6035040" cy="507492"/>
            <a:chOff x="0" y="0"/>
            <a:chExt cx="8046720" cy="676656"/>
          </a:xfrm>
        </p:grpSpPr>
        <p:sp>
          <p:nvSpPr>
            <p:cNvPr name="Freeform 83" id="83"/>
            <p:cNvSpPr/>
            <p:nvPr/>
          </p:nvSpPr>
          <p:spPr>
            <a:xfrm flipH="false" flipV="false" rot="0">
              <a:off x="0" y="0"/>
              <a:ext cx="8046720" cy="676656"/>
            </a:xfrm>
            <a:custGeom>
              <a:avLst/>
              <a:gdLst/>
              <a:ahLst/>
              <a:cxnLst/>
              <a:rect r="r" b="b" t="t" l="l"/>
              <a:pathLst>
                <a:path h="676656" w="8046720">
                  <a:moveTo>
                    <a:pt x="0" y="0"/>
                  </a:moveTo>
                  <a:lnTo>
                    <a:pt x="8046720" y="0"/>
                  </a:lnTo>
                  <a:lnTo>
                    <a:pt x="8046720" y="676656"/>
                  </a:lnTo>
                  <a:lnTo>
                    <a:pt x="0" y="6766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81713" r="0" b="-181713"/>
              </a:stretch>
            </a:blipFill>
          </p:spPr>
        </p:sp>
        <p:sp>
          <p:nvSpPr>
            <p:cNvPr name="TextBox 84" id="84"/>
            <p:cNvSpPr txBox="true"/>
            <p:nvPr/>
          </p:nvSpPr>
          <p:spPr>
            <a:xfrm>
              <a:off x="0" y="-38100"/>
              <a:ext cx="8046720" cy="71475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1A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16–18. Organic II (Hydroxy/Carbonyl/Acids)</a:t>
              </a:r>
            </a:p>
          </p:txBody>
        </p:sp>
      </p:grpSp>
      <p:grpSp>
        <p:nvGrpSpPr>
          <p:cNvPr name="Group 85" id="85"/>
          <p:cNvGrpSpPr/>
          <p:nvPr/>
        </p:nvGrpSpPr>
        <p:grpSpPr>
          <a:xfrm rot="0">
            <a:off x="6446520" y="4162806"/>
            <a:ext cx="7543800" cy="329184"/>
            <a:chOff x="0" y="0"/>
            <a:chExt cx="10058400" cy="438912"/>
          </a:xfrm>
        </p:grpSpPr>
        <p:sp>
          <p:nvSpPr>
            <p:cNvPr name="Freeform 86" id="86"/>
            <p:cNvSpPr/>
            <p:nvPr/>
          </p:nvSpPr>
          <p:spPr>
            <a:xfrm flipH="false" flipV="false" rot="0">
              <a:off x="0" y="0"/>
              <a:ext cx="10058400" cy="438912"/>
            </a:xfrm>
            <a:custGeom>
              <a:avLst/>
              <a:gdLst/>
              <a:ahLst/>
              <a:cxnLst/>
              <a:rect r="r" b="b" t="t" l="l"/>
              <a:pathLst>
                <a:path h="438912" w="10058400">
                  <a:moveTo>
                    <a:pt x="0" y="0"/>
                  </a:moveTo>
                  <a:lnTo>
                    <a:pt x="10058400" y="0"/>
                  </a:lnTo>
                  <a:lnTo>
                    <a:pt x="10058400" y="438912"/>
                  </a:lnTo>
                  <a:lnTo>
                    <a:pt x="0" y="438912"/>
                  </a:lnTo>
                  <a:close/>
                </a:path>
              </a:pathLst>
            </a:custGeom>
            <a:solidFill>
              <a:srgbClr val="E5E7EB"/>
            </a:solidFill>
          </p:spPr>
        </p:sp>
      </p:grpSp>
      <p:grpSp>
        <p:nvGrpSpPr>
          <p:cNvPr name="Group 87" id="87"/>
          <p:cNvGrpSpPr/>
          <p:nvPr/>
        </p:nvGrpSpPr>
        <p:grpSpPr>
          <a:xfrm rot="0">
            <a:off x="6446520" y="4162806"/>
            <a:ext cx="3771900" cy="329184"/>
            <a:chOff x="0" y="0"/>
            <a:chExt cx="5029200" cy="438912"/>
          </a:xfrm>
        </p:grpSpPr>
        <p:sp>
          <p:nvSpPr>
            <p:cNvPr name="Freeform 88" id="88"/>
            <p:cNvSpPr/>
            <p:nvPr/>
          </p:nvSpPr>
          <p:spPr>
            <a:xfrm flipH="false" flipV="false" rot="0">
              <a:off x="0" y="0"/>
              <a:ext cx="5029200" cy="438912"/>
            </a:xfrm>
            <a:custGeom>
              <a:avLst/>
              <a:gdLst/>
              <a:ahLst/>
              <a:cxnLst/>
              <a:rect r="r" b="b" t="t" l="l"/>
              <a:pathLst>
                <a:path h="438912" w="5029200">
                  <a:moveTo>
                    <a:pt x="0" y="0"/>
                  </a:moveTo>
                  <a:lnTo>
                    <a:pt x="5029200" y="0"/>
                  </a:lnTo>
                  <a:lnTo>
                    <a:pt x="5029200" y="438912"/>
                  </a:lnTo>
                  <a:lnTo>
                    <a:pt x="0" y="438912"/>
                  </a:lnTo>
                  <a:close/>
                </a:path>
              </a:pathLst>
            </a:custGeom>
            <a:solidFill>
              <a:srgbClr val="FFAA44"/>
            </a:solidFill>
          </p:spPr>
        </p:sp>
      </p:grpSp>
      <p:grpSp>
        <p:nvGrpSpPr>
          <p:cNvPr name="Group 89" id="89"/>
          <p:cNvGrpSpPr/>
          <p:nvPr/>
        </p:nvGrpSpPr>
        <p:grpSpPr>
          <a:xfrm rot="0">
            <a:off x="14127480" y="4080510"/>
            <a:ext cx="822960" cy="507492"/>
            <a:chOff x="0" y="0"/>
            <a:chExt cx="1097280" cy="676656"/>
          </a:xfrm>
        </p:grpSpPr>
        <p:sp>
          <p:nvSpPr>
            <p:cNvPr name="Freeform 90" id="90"/>
            <p:cNvSpPr/>
            <p:nvPr/>
          </p:nvSpPr>
          <p:spPr>
            <a:xfrm flipH="false" flipV="false" rot="0">
              <a:off x="0" y="0"/>
              <a:ext cx="1097280" cy="676656"/>
            </a:xfrm>
            <a:custGeom>
              <a:avLst/>
              <a:gdLst/>
              <a:ahLst/>
              <a:cxnLst/>
              <a:rect r="r" b="b" t="t" l="l"/>
              <a:pathLst>
                <a:path h="676656" w="1097280">
                  <a:moveTo>
                    <a:pt x="0" y="0"/>
                  </a:moveTo>
                  <a:lnTo>
                    <a:pt x="1097280" y="0"/>
                  </a:lnTo>
                  <a:lnTo>
                    <a:pt x="1097280" y="676656"/>
                  </a:lnTo>
                  <a:lnTo>
                    <a:pt x="0" y="6766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29120" t="0" r="-29120" b="0"/>
              </a:stretch>
            </a:blipFill>
          </p:spPr>
        </p:sp>
        <p:sp>
          <p:nvSpPr>
            <p:cNvPr name="TextBox 91" id="91"/>
            <p:cNvSpPr txBox="true"/>
            <p:nvPr/>
          </p:nvSpPr>
          <p:spPr>
            <a:xfrm>
              <a:off x="0" y="-38100"/>
              <a:ext cx="1097280" cy="71475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800"/>
                </a:lnSpc>
              </a:pPr>
              <a:r>
                <a:rPr lang="en-US" sz="1500" b="true">
                  <a:solidFill>
                    <a:srgbClr val="1A1A1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3.0</a:t>
              </a:r>
            </a:p>
          </p:txBody>
        </p:sp>
      </p:grpSp>
      <p:grpSp>
        <p:nvGrpSpPr>
          <p:cNvPr name="Group 92" id="92"/>
          <p:cNvGrpSpPr/>
          <p:nvPr/>
        </p:nvGrpSpPr>
        <p:grpSpPr>
          <a:xfrm rot="0">
            <a:off x="15224760" y="4135374"/>
            <a:ext cx="2606040" cy="397764"/>
            <a:chOff x="0" y="0"/>
            <a:chExt cx="3474720" cy="530352"/>
          </a:xfrm>
        </p:grpSpPr>
        <p:sp>
          <p:nvSpPr>
            <p:cNvPr name="Freeform 93" id="93"/>
            <p:cNvSpPr/>
            <p:nvPr/>
          </p:nvSpPr>
          <p:spPr>
            <a:xfrm flipH="false" flipV="false" rot="0">
              <a:off x="0" y="0"/>
              <a:ext cx="3474720" cy="530352"/>
            </a:xfrm>
            <a:custGeom>
              <a:avLst/>
              <a:gdLst/>
              <a:ahLst/>
              <a:cxnLst/>
              <a:rect r="r" b="b" t="t" l="l"/>
              <a:pathLst>
                <a:path h="530352" w="3474720">
                  <a:moveTo>
                    <a:pt x="0" y="109728"/>
                  </a:moveTo>
                  <a:cubicBezTo>
                    <a:pt x="0" y="49149"/>
                    <a:pt x="49149" y="0"/>
                    <a:pt x="109728" y="0"/>
                  </a:cubicBezTo>
                  <a:lnTo>
                    <a:pt x="3364992" y="0"/>
                  </a:lnTo>
                  <a:cubicBezTo>
                    <a:pt x="3425571" y="0"/>
                    <a:pt x="3474720" y="49149"/>
                    <a:pt x="3474720" y="109728"/>
                  </a:cubicBezTo>
                  <a:lnTo>
                    <a:pt x="3474720" y="420624"/>
                  </a:lnTo>
                  <a:cubicBezTo>
                    <a:pt x="3474720" y="481203"/>
                    <a:pt x="3425571" y="530352"/>
                    <a:pt x="3364992" y="530352"/>
                  </a:cubicBezTo>
                  <a:lnTo>
                    <a:pt x="109728" y="530352"/>
                  </a:lnTo>
                  <a:cubicBezTo>
                    <a:pt x="49149" y="530352"/>
                    <a:pt x="0" y="481203"/>
                    <a:pt x="0" y="420624"/>
                  </a:cubicBezTo>
                  <a:close/>
                </a:path>
              </a:pathLst>
            </a:custGeom>
            <a:solidFill>
              <a:srgbClr val="7B3800"/>
            </a:solidFill>
          </p:spPr>
        </p:sp>
      </p:grpSp>
      <p:grpSp>
        <p:nvGrpSpPr>
          <p:cNvPr name="Group 94" id="94"/>
          <p:cNvGrpSpPr/>
          <p:nvPr/>
        </p:nvGrpSpPr>
        <p:grpSpPr>
          <a:xfrm rot="0">
            <a:off x="15224760" y="4135374"/>
            <a:ext cx="2606040" cy="397764"/>
            <a:chOff x="0" y="0"/>
            <a:chExt cx="3474720" cy="530352"/>
          </a:xfrm>
        </p:grpSpPr>
        <p:sp>
          <p:nvSpPr>
            <p:cNvPr name="Freeform 95" id="95"/>
            <p:cNvSpPr/>
            <p:nvPr/>
          </p:nvSpPr>
          <p:spPr>
            <a:xfrm flipH="false" flipV="false" rot="0">
              <a:off x="0" y="0"/>
              <a:ext cx="3474720" cy="530352"/>
            </a:xfrm>
            <a:custGeom>
              <a:avLst/>
              <a:gdLst/>
              <a:ahLst/>
              <a:cxnLst/>
              <a:rect r="r" b="b" t="t" l="l"/>
              <a:pathLst>
                <a:path h="530352" w="3474720">
                  <a:moveTo>
                    <a:pt x="0" y="0"/>
                  </a:moveTo>
                  <a:lnTo>
                    <a:pt x="3474720" y="0"/>
                  </a:lnTo>
                  <a:lnTo>
                    <a:pt x="3474720" y="530352"/>
                  </a:lnTo>
                  <a:lnTo>
                    <a:pt x="0" y="53035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77660" r="0" b="-77660"/>
              </a:stretch>
            </a:blipFill>
          </p:spPr>
        </p:sp>
        <p:sp>
          <p:nvSpPr>
            <p:cNvPr name="TextBox 96" id="96"/>
            <p:cNvSpPr txBox="true"/>
            <p:nvPr/>
          </p:nvSpPr>
          <p:spPr>
            <a:xfrm>
              <a:off x="0" y="-28575"/>
              <a:ext cx="3474720" cy="558927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530"/>
                </a:lnSpc>
              </a:pPr>
              <a:r>
                <a:rPr lang="en-US" sz="1275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HIGH</a:t>
              </a:r>
            </a:p>
          </p:txBody>
        </p:sp>
      </p:grpSp>
      <p:grpSp>
        <p:nvGrpSpPr>
          <p:cNvPr name="Group 97" id="97"/>
          <p:cNvGrpSpPr/>
          <p:nvPr/>
        </p:nvGrpSpPr>
        <p:grpSpPr>
          <a:xfrm rot="0">
            <a:off x="342900" y="4636008"/>
            <a:ext cx="6035040" cy="507492"/>
            <a:chOff x="0" y="0"/>
            <a:chExt cx="8046720" cy="676656"/>
          </a:xfrm>
        </p:grpSpPr>
        <p:sp>
          <p:nvSpPr>
            <p:cNvPr name="Freeform 98" id="98"/>
            <p:cNvSpPr/>
            <p:nvPr/>
          </p:nvSpPr>
          <p:spPr>
            <a:xfrm flipH="false" flipV="false" rot="0">
              <a:off x="0" y="0"/>
              <a:ext cx="8046720" cy="676656"/>
            </a:xfrm>
            <a:custGeom>
              <a:avLst/>
              <a:gdLst/>
              <a:ahLst/>
              <a:cxnLst/>
              <a:rect r="r" b="b" t="t" l="l"/>
              <a:pathLst>
                <a:path h="676656" w="8046720">
                  <a:moveTo>
                    <a:pt x="0" y="0"/>
                  </a:moveTo>
                  <a:lnTo>
                    <a:pt x="8046720" y="0"/>
                  </a:lnTo>
                  <a:lnTo>
                    <a:pt x="8046720" y="676656"/>
                  </a:lnTo>
                  <a:lnTo>
                    <a:pt x="0" y="6766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81713" r="0" b="-181713"/>
              </a:stretch>
            </a:blipFill>
          </p:spPr>
        </p:sp>
        <p:sp>
          <p:nvSpPr>
            <p:cNvPr name="TextBox 99" id="99"/>
            <p:cNvSpPr txBox="true"/>
            <p:nvPr/>
          </p:nvSpPr>
          <p:spPr>
            <a:xfrm>
              <a:off x="0" y="-38100"/>
              <a:ext cx="8046720" cy="71475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1A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7. Equilibria &amp; Acids/Bases</a:t>
              </a:r>
            </a:p>
          </p:txBody>
        </p:sp>
      </p:grpSp>
      <p:grpSp>
        <p:nvGrpSpPr>
          <p:cNvPr name="Group 100" id="100"/>
          <p:cNvGrpSpPr/>
          <p:nvPr/>
        </p:nvGrpSpPr>
        <p:grpSpPr>
          <a:xfrm rot="0">
            <a:off x="6446520" y="4718304"/>
            <a:ext cx="7543800" cy="329184"/>
            <a:chOff x="0" y="0"/>
            <a:chExt cx="10058400" cy="438912"/>
          </a:xfrm>
        </p:grpSpPr>
        <p:sp>
          <p:nvSpPr>
            <p:cNvPr name="Freeform 101" id="101"/>
            <p:cNvSpPr/>
            <p:nvPr/>
          </p:nvSpPr>
          <p:spPr>
            <a:xfrm flipH="false" flipV="false" rot="0">
              <a:off x="0" y="0"/>
              <a:ext cx="10058400" cy="438912"/>
            </a:xfrm>
            <a:custGeom>
              <a:avLst/>
              <a:gdLst/>
              <a:ahLst/>
              <a:cxnLst/>
              <a:rect r="r" b="b" t="t" l="l"/>
              <a:pathLst>
                <a:path h="438912" w="10058400">
                  <a:moveTo>
                    <a:pt x="0" y="0"/>
                  </a:moveTo>
                  <a:lnTo>
                    <a:pt x="10058400" y="0"/>
                  </a:lnTo>
                  <a:lnTo>
                    <a:pt x="10058400" y="438912"/>
                  </a:lnTo>
                  <a:lnTo>
                    <a:pt x="0" y="438912"/>
                  </a:lnTo>
                  <a:close/>
                </a:path>
              </a:pathLst>
            </a:custGeom>
            <a:solidFill>
              <a:srgbClr val="E5E7EB"/>
            </a:solidFill>
          </p:spPr>
        </p:sp>
      </p:grpSp>
      <p:grpSp>
        <p:nvGrpSpPr>
          <p:cNvPr name="Group 102" id="102"/>
          <p:cNvGrpSpPr/>
          <p:nvPr/>
        </p:nvGrpSpPr>
        <p:grpSpPr>
          <a:xfrm rot="0">
            <a:off x="6446520" y="4718304"/>
            <a:ext cx="3771900" cy="329184"/>
            <a:chOff x="0" y="0"/>
            <a:chExt cx="5029200" cy="438912"/>
          </a:xfrm>
        </p:grpSpPr>
        <p:sp>
          <p:nvSpPr>
            <p:cNvPr name="Freeform 103" id="103"/>
            <p:cNvSpPr/>
            <p:nvPr/>
          </p:nvSpPr>
          <p:spPr>
            <a:xfrm flipH="false" flipV="false" rot="0">
              <a:off x="0" y="0"/>
              <a:ext cx="5029200" cy="438912"/>
            </a:xfrm>
            <a:custGeom>
              <a:avLst/>
              <a:gdLst/>
              <a:ahLst/>
              <a:cxnLst/>
              <a:rect r="r" b="b" t="t" l="l"/>
              <a:pathLst>
                <a:path h="438912" w="5029200">
                  <a:moveTo>
                    <a:pt x="0" y="0"/>
                  </a:moveTo>
                  <a:lnTo>
                    <a:pt x="5029200" y="0"/>
                  </a:lnTo>
                  <a:lnTo>
                    <a:pt x="5029200" y="438912"/>
                  </a:lnTo>
                  <a:lnTo>
                    <a:pt x="0" y="438912"/>
                  </a:lnTo>
                  <a:close/>
                </a:path>
              </a:pathLst>
            </a:custGeom>
            <a:solidFill>
              <a:srgbClr val="FFBB44"/>
            </a:solidFill>
          </p:spPr>
        </p:sp>
      </p:grpSp>
      <p:grpSp>
        <p:nvGrpSpPr>
          <p:cNvPr name="Group 104" id="104"/>
          <p:cNvGrpSpPr/>
          <p:nvPr/>
        </p:nvGrpSpPr>
        <p:grpSpPr>
          <a:xfrm rot="0">
            <a:off x="14127480" y="4636008"/>
            <a:ext cx="822960" cy="507492"/>
            <a:chOff x="0" y="0"/>
            <a:chExt cx="1097280" cy="676656"/>
          </a:xfrm>
        </p:grpSpPr>
        <p:sp>
          <p:nvSpPr>
            <p:cNvPr name="Freeform 105" id="105"/>
            <p:cNvSpPr/>
            <p:nvPr/>
          </p:nvSpPr>
          <p:spPr>
            <a:xfrm flipH="false" flipV="false" rot="0">
              <a:off x="0" y="0"/>
              <a:ext cx="1097280" cy="676656"/>
            </a:xfrm>
            <a:custGeom>
              <a:avLst/>
              <a:gdLst/>
              <a:ahLst/>
              <a:cxnLst/>
              <a:rect r="r" b="b" t="t" l="l"/>
              <a:pathLst>
                <a:path h="676656" w="1097280">
                  <a:moveTo>
                    <a:pt x="0" y="0"/>
                  </a:moveTo>
                  <a:lnTo>
                    <a:pt x="1097280" y="0"/>
                  </a:lnTo>
                  <a:lnTo>
                    <a:pt x="1097280" y="676656"/>
                  </a:lnTo>
                  <a:lnTo>
                    <a:pt x="0" y="6766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29120" t="0" r="-29120" b="0"/>
              </a:stretch>
            </a:blipFill>
          </p:spPr>
        </p:sp>
        <p:sp>
          <p:nvSpPr>
            <p:cNvPr name="TextBox 106" id="106"/>
            <p:cNvSpPr txBox="true"/>
            <p:nvPr/>
          </p:nvSpPr>
          <p:spPr>
            <a:xfrm>
              <a:off x="0" y="-38100"/>
              <a:ext cx="1097280" cy="71475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800"/>
                </a:lnSpc>
              </a:pPr>
              <a:r>
                <a:rPr lang="en-US" sz="1500" b="true">
                  <a:solidFill>
                    <a:srgbClr val="1A1A1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3.0</a:t>
              </a:r>
            </a:p>
          </p:txBody>
        </p:sp>
      </p:grpSp>
      <p:grpSp>
        <p:nvGrpSpPr>
          <p:cNvPr name="Group 107" id="107"/>
          <p:cNvGrpSpPr/>
          <p:nvPr/>
        </p:nvGrpSpPr>
        <p:grpSpPr>
          <a:xfrm rot="0">
            <a:off x="15224760" y="4690872"/>
            <a:ext cx="2606040" cy="397764"/>
            <a:chOff x="0" y="0"/>
            <a:chExt cx="3474720" cy="530352"/>
          </a:xfrm>
        </p:grpSpPr>
        <p:sp>
          <p:nvSpPr>
            <p:cNvPr name="Freeform 108" id="108"/>
            <p:cNvSpPr/>
            <p:nvPr/>
          </p:nvSpPr>
          <p:spPr>
            <a:xfrm flipH="false" flipV="false" rot="0">
              <a:off x="0" y="0"/>
              <a:ext cx="3474720" cy="530352"/>
            </a:xfrm>
            <a:custGeom>
              <a:avLst/>
              <a:gdLst/>
              <a:ahLst/>
              <a:cxnLst/>
              <a:rect r="r" b="b" t="t" l="l"/>
              <a:pathLst>
                <a:path h="530352" w="3474720">
                  <a:moveTo>
                    <a:pt x="0" y="109728"/>
                  </a:moveTo>
                  <a:cubicBezTo>
                    <a:pt x="0" y="49149"/>
                    <a:pt x="49149" y="0"/>
                    <a:pt x="109728" y="0"/>
                  </a:cubicBezTo>
                  <a:lnTo>
                    <a:pt x="3364992" y="0"/>
                  </a:lnTo>
                  <a:cubicBezTo>
                    <a:pt x="3425571" y="0"/>
                    <a:pt x="3474720" y="49149"/>
                    <a:pt x="3474720" y="109728"/>
                  </a:cubicBezTo>
                  <a:lnTo>
                    <a:pt x="3474720" y="420624"/>
                  </a:lnTo>
                  <a:cubicBezTo>
                    <a:pt x="3474720" y="481203"/>
                    <a:pt x="3425571" y="530352"/>
                    <a:pt x="3364992" y="530352"/>
                  </a:cubicBezTo>
                  <a:lnTo>
                    <a:pt x="109728" y="530352"/>
                  </a:lnTo>
                  <a:cubicBezTo>
                    <a:pt x="49149" y="530352"/>
                    <a:pt x="0" y="481203"/>
                    <a:pt x="0" y="420624"/>
                  </a:cubicBezTo>
                  <a:close/>
                </a:path>
              </a:pathLst>
            </a:custGeom>
            <a:solidFill>
              <a:srgbClr val="7B3800"/>
            </a:solidFill>
          </p:spPr>
        </p:sp>
      </p:grpSp>
      <p:grpSp>
        <p:nvGrpSpPr>
          <p:cNvPr name="Group 109" id="109"/>
          <p:cNvGrpSpPr/>
          <p:nvPr/>
        </p:nvGrpSpPr>
        <p:grpSpPr>
          <a:xfrm rot="0">
            <a:off x="15224760" y="4690872"/>
            <a:ext cx="2606040" cy="397764"/>
            <a:chOff x="0" y="0"/>
            <a:chExt cx="3474720" cy="530352"/>
          </a:xfrm>
        </p:grpSpPr>
        <p:sp>
          <p:nvSpPr>
            <p:cNvPr name="Freeform 110" id="110"/>
            <p:cNvSpPr/>
            <p:nvPr/>
          </p:nvSpPr>
          <p:spPr>
            <a:xfrm flipH="false" flipV="false" rot="0">
              <a:off x="0" y="0"/>
              <a:ext cx="3474720" cy="530352"/>
            </a:xfrm>
            <a:custGeom>
              <a:avLst/>
              <a:gdLst/>
              <a:ahLst/>
              <a:cxnLst/>
              <a:rect r="r" b="b" t="t" l="l"/>
              <a:pathLst>
                <a:path h="530352" w="3474720">
                  <a:moveTo>
                    <a:pt x="0" y="0"/>
                  </a:moveTo>
                  <a:lnTo>
                    <a:pt x="3474720" y="0"/>
                  </a:lnTo>
                  <a:lnTo>
                    <a:pt x="3474720" y="530352"/>
                  </a:lnTo>
                  <a:lnTo>
                    <a:pt x="0" y="53035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77660" r="0" b="-77660"/>
              </a:stretch>
            </a:blipFill>
          </p:spPr>
        </p:sp>
        <p:sp>
          <p:nvSpPr>
            <p:cNvPr name="TextBox 111" id="111"/>
            <p:cNvSpPr txBox="true"/>
            <p:nvPr/>
          </p:nvSpPr>
          <p:spPr>
            <a:xfrm>
              <a:off x="0" y="-28575"/>
              <a:ext cx="3474720" cy="558927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530"/>
                </a:lnSpc>
              </a:pPr>
              <a:r>
                <a:rPr lang="en-US" sz="1275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HIGH</a:t>
              </a:r>
            </a:p>
          </p:txBody>
        </p:sp>
      </p:grpSp>
      <p:grpSp>
        <p:nvGrpSpPr>
          <p:cNvPr name="Group 112" id="112"/>
          <p:cNvGrpSpPr/>
          <p:nvPr/>
        </p:nvGrpSpPr>
        <p:grpSpPr>
          <a:xfrm rot="0">
            <a:off x="342900" y="5191506"/>
            <a:ext cx="6035040" cy="507492"/>
            <a:chOff x="0" y="0"/>
            <a:chExt cx="8046720" cy="676656"/>
          </a:xfrm>
        </p:grpSpPr>
        <p:sp>
          <p:nvSpPr>
            <p:cNvPr name="Freeform 113" id="113"/>
            <p:cNvSpPr/>
            <p:nvPr/>
          </p:nvSpPr>
          <p:spPr>
            <a:xfrm flipH="false" flipV="false" rot="0">
              <a:off x="0" y="0"/>
              <a:ext cx="8046720" cy="676656"/>
            </a:xfrm>
            <a:custGeom>
              <a:avLst/>
              <a:gdLst/>
              <a:ahLst/>
              <a:cxnLst/>
              <a:rect r="r" b="b" t="t" l="l"/>
              <a:pathLst>
                <a:path h="676656" w="8046720">
                  <a:moveTo>
                    <a:pt x="0" y="0"/>
                  </a:moveTo>
                  <a:lnTo>
                    <a:pt x="8046720" y="0"/>
                  </a:lnTo>
                  <a:lnTo>
                    <a:pt x="8046720" y="676656"/>
                  </a:lnTo>
                  <a:lnTo>
                    <a:pt x="0" y="6766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81713" r="0" b="-181713"/>
              </a:stretch>
            </a:blipFill>
          </p:spPr>
        </p:sp>
        <p:sp>
          <p:nvSpPr>
            <p:cNvPr name="TextBox 114" id="114"/>
            <p:cNvSpPr txBox="true"/>
            <p:nvPr/>
          </p:nvSpPr>
          <p:spPr>
            <a:xfrm>
              <a:off x="0" y="-38100"/>
              <a:ext cx="8046720" cy="71475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1A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6. Electrochemistry (Redox)</a:t>
              </a:r>
            </a:p>
          </p:txBody>
        </p:sp>
      </p:grpSp>
      <p:grpSp>
        <p:nvGrpSpPr>
          <p:cNvPr name="Group 115" id="115"/>
          <p:cNvGrpSpPr/>
          <p:nvPr/>
        </p:nvGrpSpPr>
        <p:grpSpPr>
          <a:xfrm rot="0">
            <a:off x="6446520" y="5273802"/>
            <a:ext cx="7543800" cy="329184"/>
            <a:chOff x="0" y="0"/>
            <a:chExt cx="10058400" cy="438912"/>
          </a:xfrm>
        </p:grpSpPr>
        <p:sp>
          <p:nvSpPr>
            <p:cNvPr name="Freeform 116" id="116"/>
            <p:cNvSpPr/>
            <p:nvPr/>
          </p:nvSpPr>
          <p:spPr>
            <a:xfrm flipH="false" flipV="false" rot="0">
              <a:off x="0" y="0"/>
              <a:ext cx="10058400" cy="438912"/>
            </a:xfrm>
            <a:custGeom>
              <a:avLst/>
              <a:gdLst/>
              <a:ahLst/>
              <a:cxnLst/>
              <a:rect r="r" b="b" t="t" l="l"/>
              <a:pathLst>
                <a:path h="438912" w="10058400">
                  <a:moveTo>
                    <a:pt x="0" y="0"/>
                  </a:moveTo>
                  <a:lnTo>
                    <a:pt x="10058400" y="0"/>
                  </a:lnTo>
                  <a:lnTo>
                    <a:pt x="10058400" y="438912"/>
                  </a:lnTo>
                  <a:lnTo>
                    <a:pt x="0" y="438912"/>
                  </a:lnTo>
                  <a:close/>
                </a:path>
              </a:pathLst>
            </a:custGeom>
            <a:solidFill>
              <a:srgbClr val="E5E7EB"/>
            </a:solidFill>
          </p:spPr>
        </p:sp>
      </p:grpSp>
      <p:grpSp>
        <p:nvGrpSpPr>
          <p:cNvPr name="Group 117" id="117"/>
          <p:cNvGrpSpPr/>
          <p:nvPr/>
        </p:nvGrpSpPr>
        <p:grpSpPr>
          <a:xfrm rot="0">
            <a:off x="6446520" y="5273802"/>
            <a:ext cx="2891790" cy="329184"/>
            <a:chOff x="0" y="0"/>
            <a:chExt cx="3855720" cy="438912"/>
          </a:xfrm>
        </p:grpSpPr>
        <p:sp>
          <p:nvSpPr>
            <p:cNvPr name="Freeform 118" id="118"/>
            <p:cNvSpPr/>
            <p:nvPr/>
          </p:nvSpPr>
          <p:spPr>
            <a:xfrm flipH="false" flipV="false" rot="0">
              <a:off x="0" y="0"/>
              <a:ext cx="3855720" cy="438912"/>
            </a:xfrm>
            <a:custGeom>
              <a:avLst/>
              <a:gdLst/>
              <a:ahLst/>
              <a:cxnLst/>
              <a:rect r="r" b="b" t="t" l="l"/>
              <a:pathLst>
                <a:path h="438912" w="3855720">
                  <a:moveTo>
                    <a:pt x="0" y="0"/>
                  </a:moveTo>
                  <a:lnTo>
                    <a:pt x="3855720" y="0"/>
                  </a:lnTo>
                  <a:lnTo>
                    <a:pt x="3855720" y="438912"/>
                  </a:lnTo>
                  <a:lnTo>
                    <a:pt x="0" y="438912"/>
                  </a:lnTo>
                  <a:close/>
                </a:path>
              </a:pathLst>
            </a:custGeom>
            <a:solidFill>
              <a:srgbClr val="FFD700"/>
            </a:solidFill>
          </p:spPr>
        </p:sp>
      </p:grpSp>
      <p:grpSp>
        <p:nvGrpSpPr>
          <p:cNvPr name="Group 119" id="119"/>
          <p:cNvGrpSpPr/>
          <p:nvPr/>
        </p:nvGrpSpPr>
        <p:grpSpPr>
          <a:xfrm rot="0">
            <a:off x="14127480" y="5191506"/>
            <a:ext cx="822960" cy="507492"/>
            <a:chOff x="0" y="0"/>
            <a:chExt cx="1097280" cy="676656"/>
          </a:xfrm>
        </p:grpSpPr>
        <p:sp>
          <p:nvSpPr>
            <p:cNvPr name="Freeform 120" id="120"/>
            <p:cNvSpPr/>
            <p:nvPr/>
          </p:nvSpPr>
          <p:spPr>
            <a:xfrm flipH="false" flipV="false" rot="0">
              <a:off x="0" y="0"/>
              <a:ext cx="1097280" cy="676656"/>
            </a:xfrm>
            <a:custGeom>
              <a:avLst/>
              <a:gdLst/>
              <a:ahLst/>
              <a:cxnLst/>
              <a:rect r="r" b="b" t="t" l="l"/>
              <a:pathLst>
                <a:path h="676656" w="1097280">
                  <a:moveTo>
                    <a:pt x="0" y="0"/>
                  </a:moveTo>
                  <a:lnTo>
                    <a:pt x="1097280" y="0"/>
                  </a:lnTo>
                  <a:lnTo>
                    <a:pt x="1097280" y="676656"/>
                  </a:lnTo>
                  <a:lnTo>
                    <a:pt x="0" y="6766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29120" t="0" r="-29120" b="0"/>
              </a:stretch>
            </a:blipFill>
          </p:spPr>
        </p:sp>
        <p:sp>
          <p:nvSpPr>
            <p:cNvPr name="TextBox 121" id="121"/>
            <p:cNvSpPr txBox="true"/>
            <p:nvPr/>
          </p:nvSpPr>
          <p:spPr>
            <a:xfrm>
              <a:off x="0" y="-38100"/>
              <a:ext cx="1097280" cy="71475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800"/>
                </a:lnSpc>
              </a:pPr>
              <a:r>
                <a:rPr lang="en-US" sz="1500" b="true">
                  <a:solidFill>
                    <a:srgbClr val="1A1A1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2.3</a:t>
              </a:r>
            </a:p>
          </p:txBody>
        </p:sp>
      </p:grpSp>
      <p:grpSp>
        <p:nvGrpSpPr>
          <p:cNvPr name="Group 122" id="122"/>
          <p:cNvGrpSpPr/>
          <p:nvPr/>
        </p:nvGrpSpPr>
        <p:grpSpPr>
          <a:xfrm rot="0">
            <a:off x="15224760" y="5246370"/>
            <a:ext cx="2606040" cy="397764"/>
            <a:chOff x="0" y="0"/>
            <a:chExt cx="3474720" cy="530352"/>
          </a:xfrm>
        </p:grpSpPr>
        <p:sp>
          <p:nvSpPr>
            <p:cNvPr name="Freeform 123" id="123"/>
            <p:cNvSpPr/>
            <p:nvPr/>
          </p:nvSpPr>
          <p:spPr>
            <a:xfrm flipH="false" flipV="false" rot="0">
              <a:off x="0" y="0"/>
              <a:ext cx="3474720" cy="530352"/>
            </a:xfrm>
            <a:custGeom>
              <a:avLst/>
              <a:gdLst/>
              <a:ahLst/>
              <a:cxnLst/>
              <a:rect r="r" b="b" t="t" l="l"/>
              <a:pathLst>
                <a:path h="530352" w="3474720">
                  <a:moveTo>
                    <a:pt x="0" y="109728"/>
                  </a:moveTo>
                  <a:cubicBezTo>
                    <a:pt x="0" y="49149"/>
                    <a:pt x="49149" y="0"/>
                    <a:pt x="109728" y="0"/>
                  </a:cubicBezTo>
                  <a:lnTo>
                    <a:pt x="3364992" y="0"/>
                  </a:lnTo>
                  <a:cubicBezTo>
                    <a:pt x="3425571" y="0"/>
                    <a:pt x="3474720" y="49149"/>
                    <a:pt x="3474720" y="109728"/>
                  </a:cubicBezTo>
                  <a:lnTo>
                    <a:pt x="3474720" y="420624"/>
                  </a:lnTo>
                  <a:cubicBezTo>
                    <a:pt x="3474720" y="481203"/>
                    <a:pt x="3425571" y="530352"/>
                    <a:pt x="3364992" y="530352"/>
                  </a:cubicBezTo>
                  <a:lnTo>
                    <a:pt x="109728" y="530352"/>
                  </a:lnTo>
                  <a:cubicBezTo>
                    <a:pt x="49149" y="530352"/>
                    <a:pt x="0" y="481203"/>
                    <a:pt x="0" y="420624"/>
                  </a:cubicBezTo>
                  <a:close/>
                </a:path>
              </a:pathLst>
            </a:custGeom>
            <a:solidFill>
              <a:srgbClr val="5A4800"/>
            </a:solidFill>
          </p:spPr>
        </p:sp>
      </p:grpSp>
      <p:grpSp>
        <p:nvGrpSpPr>
          <p:cNvPr name="Group 124" id="124"/>
          <p:cNvGrpSpPr/>
          <p:nvPr/>
        </p:nvGrpSpPr>
        <p:grpSpPr>
          <a:xfrm rot="0">
            <a:off x="15224760" y="5246370"/>
            <a:ext cx="2606040" cy="397764"/>
            <a:chOff x="0" y="0"/>
            <a:chExt cx="3474720" cy="530352"/>
          </a:xfrm>
        </p:grpSpPr>
        <p:sp>
          <p:nvSpPr>
            <p:cNvPr name="Freeform 125" id="125"/>
            <p:cNvSpPr/>
            <p:nvPr/>
          </p:nvSpPr>
          <p:spPr>
            <a:xfrm flipH="false" flipV="false" rot="0">
              <a:off x="0" y="0"/>
              <a:ext cx="3474720" cy="530352"/>
            </a:xfrm>
            <a:custGeom>
              <a:avLst/>
              <a:gdLst/>
              <a:ahLst/>
              <a:cxnLst/>
              <a:rect r="r" b="b" t="t" l="l"/>
              <a:pathLst>
                <a:path h="530352" w="3474720">
                  <a:moveTo>
                    <a:pt x="0" y="0"/>
                  </a:moveTo>
                  <a:lnTo>
                    <a:pt x="3474720" y="0"/>
                  </a:lnTo>
                  <a:lnTo>
                    <a:pt x="3474720" y="530352"/>
                  </a:lnTo>
                  <a:lnTo>
                    <a:pt x="0" y="53035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77660" r="0" b="-77660"/>
              </a:stretch>
            </a:blipFill>
          </p:spPr>
        </p:sp>
        <p:sp>
          <p:nvSpPr>
            <p:cNvPr name="TextBox 126" id="126"/>
            <p:cNvSpPr txBox="true"/>
            <p:nvPr/>
          </p:nvSpPr>
          <p:spPr>
            <a:xfrm>
              <a:off x="0" y="-28575"/>
              <a:ext cx="3474720" cy="558927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530"/>
                </a:lnSpc>
              </a:pPr>
              <a:r>
                <a:rPr lang="en-US" sz="1275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MODERATE</a:t>
              </a:r>
            </a:p>
          </p:txBody>
        </p:sp>
      </p:grpSp>
      <p:grpSp>
        <p:nvGrpSpPr>
          <p:cNvPr name="Group 127" id="127"/>
          <p:cNvGrpSpPr/>
          <p:nvPr/>
        </p:nvGrpSpPr>
        <p:grpSpPr>
          <a:xfrm rot="0">
            <a:off x="342900" y="5747004"/>
            <a:ext cx="6035040" cy="507492"/>
            <a:chOff x="0" y="0"/>
            <a:chExt cx="8046720" cy="676656"/>
          </a:xfrm>
        </p:grpSpPr>
        <p:sp>
          <p:nvSpPr>
            <p:cNvPr name="Freeform 128" id="128"/>
            <p:cNvSpPr/>
            <p:nvPr/>
          </p:nvSpPr>
          <p:spPr>
            <a:xfrm flipH="false" flipV="false" rot="0">
              <a:off x="0" y="0"/>
              <a:ext cx="8046720" cy="676656"/>
            </a:xfrm>
            <a:custGeom>
              <a:avLst/>
              <a:gdLst/>
              <a:ahLst/>
              <a:cxnLst/>
              <a:rect r="r" b="b" t="t" l="l"/>
              <a:pathLst>
                <a:path h="676656" w="8046720">
                  <a:moveTo>
                    <a:pt x="0" y="0"/>
                  </a:moveTo>
                  <a:lnTo>
                    <a:pt x="8046720" y="0"/>
                  </a:lnTo>
                  <a:lnTo>
                    <a:pt x="8046720" y="676656"/>
                  </a:lnTo>
                  <a:lnTo>
                    <a:pt x="0" y="6766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81713" r="0" b="-181713"/>
              </a:stretch>
            </a:blipFill>
          </p:spPr>
        </p:sp>
        <p:sp>
          <p:nvSpPr>
            <p:cNvPr name="TextBox 129" id="129"/>
            <p:cNvSpPr txBox="true"/>
            <p:nvPr/>
          </p:nvSpPr>
          <p:spPr>
            <a:xfrm>
              <a:off x="0" y="-38100"/>
              <a:ext cx="8046720" cy="71475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1A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4. States of Matter</a:t>
              </a:r>
            </a:p>
          </p:txBody>
        </p:sp>
      </p:grpSp>
      <p:grpSp>
        <p:nvGrpSpPr>
          <p:cNvPr name="Group 130" id="130"/>
          <p:cNvGrpSpPr/>
          <p:nvPr/>
        </p:nvGrpSpPr>
        <p:grpSpPr>
          <a:xfrm rot="0">
            <a:off x="6446520" y="5829300"/>
            <a:ext cx="7543800" cy="329184"/>
            <a:chOff x="0" y="0"/>
            <a:chExt cx="10058400" cy="438912"/>
          </a:xfrm>
        </p:grpSpPr>
        <p:sp>
          <p:nvSpPr>
            <p:cNvPr name="Freeform 131" id="131"/>
            <p:cNvSpPr/>
            <p:nvPr/>
          </p:nvSpPr>
          <p:spPr>
            <a:xfrm flipH="false" flipV="false" rot="0">
              <a:off x="0" y="0"/>
              <a:ext cx="10058400" cy="438912"/>
            </a:xfrm>
            <a:custGeom>
              <a:avLst/>
              <a:gdLst/>
              <a:ahLst/>
              <a:cxnLst/>
              <a:rect r="r" b="b" t="t" l="l"/>
              <a:pathLst>
                <a:path h="438912" w="10058400">
                  <a:moveTo>
                    <a:pt x="0" y="0"/>
                  </a:moveTo>
                  <a:lnTo>
                    <a:pt x="10058400" y="0"/>
                  </a:lnTo>
                  <a:lnTo>
                    <a:pt x="10058400" y="438912"/>
                  </a:lnTo>
                  <a:lnTo>
                    <a:pt x="0" y="438912"/>
                  </a:lnTo>
                  <a:close/>
                </a:path>
              </a:pathLst>
            </a:custGeom>
            <a:solidFill>
              <a:srgbClr val="E5E7EB"/>
            </a:solidFill>
          </p:spPr>
        </p:sp>
      </p:grpSp>
      <p:grpSp>
        <p:nvGrpSpPr>
          <p:cNvPr name="Group 132" id="132"/>
          <p:cNvGrpSpPr/>
          <p:nvPr/>
        </p:nvGrpSpPr>
        <p:grpSpPr>
          <a:xfrm rot="0">
            <a:off x="6446520" y="5829300"/>
            <a:ext cx="2514600" cy="329184"/>
            <a:chOff x="0" y="0"/>
            <a:chExt cx="3352800" cy="438912"/>
          </a:xfrm>
        </p:grpSpPr>
        <p:sp>
          <p:nvSpPr>
            <p:cNvPr name="Freeform 133" id="133"/>
            <p:cNvSpPr/>
            <p:nvPr/>
          </p:nvSpPr>
          <p:spPr>
            <a:xfrm flipH="false" flipV="false" rot="0">
              <a:off x="0" y="0"/>
              <a:ext cx="3352800" cy="438912"/>
            </a:xfrm>
            <a:custGeom>
              <a:avLst/>
              <a:gdLst/>
              <a:ahLst/>
              <a:cxnLst/>
              <a:rect r="r" b="b" t="t" l="l"/>
              <a:pathLst>
                <a:path h="438912" w="3352800">
                  <a:moveTo>
                    <a:pt x="0" y="0"/>
                  </a:moveTo>
                  <a:lnTo>
                    <a:pt x="3352800" y="0"/>
                  </a:lnTo>
                  <a:lnTo>
                    <a:pt x="3352800" y="438912"/>
                  </a:lnTo>
                  <a:lnTo>
                    <a:pt x="0" y="438912"/>
                  </a:lnTo>
                  <a:close/>
                </a:path>
              </a:pathLst>
            </a:custGeom>
            <a:solidFill>
              <a:srgbClr val="FFE044"/>
            </a:solidFill>
          </p:spPr>
        </p:sp>
      </p:grpSp>
      <p:grpSp>
        <p:nvGrpSpPr>
          <p:cNvPr name="Group 134" id="134"/>
          <p:cNvGrpSpPr/>
          <p:nvPr/>
        </p:nvGrpSpPr>
        <p:grpSpPr>
          <a:xfrm rot="0">
            <a:off x="14127480" y="5747004"/>
            <a:ext cx="822960" cy="507492"/>
            <a:chOff x="0" y="0"/>
            <a:chExt cx="1097280" cy="676656"/>
          </a:xfrm>
        </p:grpSpPr>
        <p:sp>
          <p:nvSpPr>
            <p:cNvPr name="Freeform 135" id="135"/>
            <p:cNvSpPr/>
            <p:nvPr/>
          </p:nvSpPr>
          <p:spPr>
            <a:xfrm flipH="false" flipV="false" rot="0">
              <a:off x="0" y="0"/>
              <a:ext cx="1097280" cy="676656"/>
            </a:xfrm>
            <a:custGeom>
              <a:avLst/>
              <a:gdLst/>
              <a:ahLst/>
              <a:cxnLst/>
              <a:rect r="r" b="b" t="t" l="l"/>
              <a:pathLst>
                <a:path h="676656" w="1097280">
                  <a:moveTo>
                    <a:pt x="0" y="0"/>
                  </a:moveTo>
                  <a:lnTo>
                    <a:pt x="1097280" y="0"/>
                  </a:lnTo>
                  <a:lnTo>
                    <a:pt x="1097280" y="676656"/>
                  </a:lnTo>
                  <a:lnTo>
                    <a:pt x="0" y="6766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29120" t="0" r="-29120" b="0"/>
              </a:stretch>
            </a:blipFill>
          </p:spPr>
        </p:sp>
        <p:sp>
          <p:nvSpPr>
            <p:cNvPr name="TextBox 136" id="136"/>
            <p:cNvSpPr txBox="true"/>
            <p:nvPr/>
          </p:nvSpPr>
          <p:spPr>
            <a:xfrm>
              <a:off x="0" y="-38100"/>
              <a:ext cx="1097280" cy="71475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800"/>
                </a:lnSpc>
              </a:pPr>
              <a:r>
                <a:rPr lang="en-US" sz="1500" b="true">
                  <a:solidFill>
                    <a:srgbClr val="1A1A1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2.0</a:t>
              </a:r>
            </a:p>
          </p:txBody>
        </p:sp>
      </p:grpSp>
      <p:grpSp>
        <p:nvGrpSpPr>
          <p:cNvPr name="Group 137" id="137"/>
          <p:cNvGrpSpPr/>
          <p:nvPr/>
        </p:nvGrpSpPr>
        <p:grpSpPr>
          <a:xfrm rot="0">
            <a:off x="15224760" y="5801868"/>
            <a:ext cx="2606040" cy="397764"/>
            <a:chOff x="0" y="0"/>
            <a:chExt cx="3474720" cy="530352"/>
          </a:xfrm>
        </p:grpSpPr>
        <p:sp>
          <p:nvSpPr>
            <p:cNvPr name="Freeform 138" id="138"/>
            <p:cNvSpPr/>
            <p:nvPr/>
          </p:nvSpPr>
          <p:spPr>
            <a:xfrm flipH="false" flipV="false" rot="0">
              <a:off x="0" y="0"/>
              <a:ext cx="3474720" cy="530352"/>
            </a:xfrm>
            <a:custGeom>
              <a:avLst/>
              <a:gdLst/>
              <a:ahLst/>
              <a:cxnLst/>
              <a:rect r="r" b="b" t="t" l="l"/>
              <a:pathLst>
                <a:path h="530352" w="3474720">
                  <a:moveTo>
                    <a:pt x="0" y="109728"/>
                  </a:moveTo>
                  <a:cubicBezTo>
                    <a:pt x="0" y="49149"/>
                    <a:pt x="49149" y="0"/>
                    <a:pt x="109728" y="0"/>
                  </a:cubicBezTo>
                  <a:lnTo>
                    <a:pt x="3364992" y="0"/>
                  </a:lnTo>
                  <a:cubicBezTo>
                    <a:pt x="3425571" y="0"/>
                    <a:pt x="3474720" y="49149"/>
                    <a:pt x="3474720" y="109728"/>
                  </a:cubicBezTo>
                  <a:lnTo>
                    <a:pt x="3474720" y="420624"/>
                  </a:lnTo>
                  <a:cubicBezTo>
                    <a:pt x="3474720" y="481203"/>
                    <a:pt x="3425571" y="530352"/>
                    <a:pt x="3364992" y="530352"/>
                  </a:cubicBezTo>
                  <a:lnTo>
                    <a:pt x="109728" y="530352"/>
                  </a:lnTo>
                  <a:cubicBezTo>
                    <a:pt x="49149" y="530352"/>
                    <a:pt x="0" y="481203"/>
                    <a:pt x="0" y="420624"/>
                  </a:cubicBezTo>
                  <a:close/>
                </a:path>
              </a:pathLst>
            </a:custGeom>
            <a:solidFill>
              <a:srgbClr val="5A4800"/>
            </a:solidFill>
          </p:spPr>
        </p:sp>
      </p:grpSp>
      <p:grpSp>
        <p:nvGrpSpPr>
          <p:cNvPr name="Group 139" id="139"/>
          <p:cNvGrpSpPr/>
          <p:nvPr/>
        </p:nvGrpSpPr>
        <p:grpSpPr>
          <a:xfrm rot="0">
            <a:off x="15224760" y="5801868"/>
            <a:ext cx="2606040" cy="397764"/>
            <a:chOff x="0" y="0"/>
            <a:chExt cx="3474720" cy="530352"/>
          </a:xfrm>
        </p:grpSpPr>
        <p:sp>
          <p:nvSpPr>
            <p:cNvPr name="Freeform 140" id="140"/>
            <p:cNvSpPr/>
            <p:nvPr/>
          </p:nvSpPr>
          <p:spPr>
            <a:xfrm flipH="false" flipV="false" rot="0">
              <a:off x="0" y="0"/>
              <a:ext cx="3474720" cy="530352"/>
            </a:xfrm>
            <a:custGeom>
              <a:avLst/>
              <a:gdLst/>
              <a:ahLst/>
              <a:cxnLst/>
              <a:rect r="r" b="b" t="t" l="l"/>
              <a:pathLst>
                <a:path h="530352" w="3474720">
                  <a:moveTo>
                    <a:pt x="0" y="0"/>
                  </a:moveTo>
                  <a:lnTo>
                    <a:pt x="3474720" y="0"/>
                  </a:lnTo>
                  <a:lnTo>
                    <a:pt x="3474720" y="530352"/>
                  </a:lnTo>
                  <a:lnTo>
                    <a:pt x="0" y="53035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77660" r="0" b="-77660"/>
              </a:stretch>
            </a:blipFill>
          </p:spPr>
        </p:sp>
        <p:sp>
          <p:nvSpPr>
            <p:cNvPr name="TextBox 141" id="141"/>
            <p:cNvSpPr txBox="true"/>
            <p:nvPr/>
          </p:nvSpPr>
          <p:spPr>
            <a:xfrm>
              <a:off x="0" y="-28575"/>
              <a:ext cx="3474720" cy="558927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530"/>
                </a:lnSpc>
              </a:pPr>
              <a:r>
                <a:rPr lang="en-US" sz="1275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MODERATE</a:t>
              </a:r>
            </a:p>
          </p:txBody>
        </p:sp>
      </p:grpSp>
      <p:grpSp>
        <p:nvGrpSpPr>
          <p:cNvPr name="Group 142" id="142"/>
          <p:cNvGrpSpPr/>
          <p:nvPr/>
        </p:nvGrpSpPr>
        <p:grpSpPr>
          <a:xfrm rot="0">
            <a:off x="342900" y="6302502"/>
            <a:ext cx="6035040" cy="507492"/>
            <a:chOff x="0" y="0"/>
            <a:chExt cx="8046720" cy="676656"/>
          </a:xfrm>
        </p:grpSpPr>
        <p:sp>
          <p:nvSpPr>
            <p:cNvPr name="Freeform 143" id="143"/>
            <p:cNvSpPr/>
            <p:nvPr/>
          </p:nvSpPr>
          <p:spPr>
            <a:xfrm flipH="false" flipV="false" rot="0">
              <a:off x="0" y="0"/>
              <a:ext cx="8046720" cy="676656"/>
            </a:xfrm>
            <a:custGeom>
              <a:avLst/>
              <a:gdLst/>
              <a:ahLst/>
              <a:cxnLst/>
              <a:rect r="r" b="b" t="t" l="l"/>
              <a:pathLst>
                <a:path h="676656" w="8046720">
                  <a:moveTo>
                    <a:pt x="0" y="0"/>
                  </a:moveTo>
                  <a:lnTo>
                    <a:pt x="8046720" y="0"/>
                  </a:lnTo>
                  <a:lnTo>
                    <a:pt x="8046720" y="676656"/>
                  </a:lnTo>
                  <a:lnTo>
                    <a:pt x="0" y="6766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81713" r="0" b="-181713"/>
              </a:stretch>
            </a:blipFill>
          </p:spPr>
        </p:sp>
        <p:sp>
          <p:nvSpPr>
            <p:cNvPr name="TextBox 144" id="144"/>
            <p:cNvSpPr txBox="true"/>
            <p:nvPr/>
          </p:nvSpPr>
          <p:spPr>
            <a:xfrm>
              <a:off x="0" y="-38100"/>
              <a:ext cx="8046720" cy="71475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1A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8. Reaction Kinetics</a:t>
              </a:r>
            </a:p>
          </p:txBody>
        </p:sp>
      </p:grpSp>
      <p:grpSp>
        <p:nvGrpSpPr>
          <p:cNvPr name="Group 145" id="145"/>
          <p:cNvGrpSpPr/>
          <p:nvPr/>
        </p:nvGrpSpPr>
        <p:grpSpPr>
          <a:xfrm rot="0">
            <a:off x="6446520" y="6384798"/>
            <a:ext cx="7543800" cy="329184"/>
            <a:chOff x="0" y="0"/>
            <a:chExt cx="10058400" cy="438912"/>
          </a:xfrm>
        </p:grpSpPr>
        <p:sp>
          <p:nvSpPr>
            <p:cNvPr name="Freeform 146" id="146"/>
            <p:cNvSpPr/>
            <p:nvPr/>
          </p:nvSpPr>
          <p:spPr>
            <a:xfrm flipH="false" flipV="false" rot="0">
              <a:off x="0" y="0"/>
              <a:ext cx="10058400" cy="438912"/>
            </a:xfrm>
            <a:custGeom>
              <a:avLst/>
              <a:gdLst/>
              <a:ahLst/>
              <a:cxnLst/>
              <a:rect r="r" b="b" t="t" l="l"/>
              <a:pathLst>
                <a:path h="438912" w="10058400">
                  <a:moveTo>
                    <a:pt x="0" y="0"/>
                  </a:moveTo>
                  <a:lnTo>
                    <a:pt x="10058400" y="0"/>
                  </a:lnTo>
                  <a:lnTo>
                    <a:pt x="10058400" y="438912"/>
                  </a:lnTo>
                  <a:lnTo>
                    <a:pt x="0" y="438912"/>
                  </a:lnTo>
                  <a:close/>
                </a:path>
              </a:pathLst>
            </a:custGeom>
            <a:solidFill>
              <a:srgbClr val="E5E7EB"/>
            </a:solidFill>
          </p:spPr>
        </p:sp>
      </p:grpSp>
      <p:grpSp>
        <p:nvGrpSpPr>
          <p:cNvPr name="Group 147" id="147"/>
          <p:cNvGrpSpPr/>
          <p:nvPr/>
        </p:nvGrpSpPr>
        <p:grpSpPr>
          <a:xfrm rot="0">
            <a:off x="6446520" y="6384798"/>
            <a:ext cx="2514600" cy="329184"/>
            <a:chOff x="0" y="0"/>
            <a:chExt cx="3352800" cy="438912"/>
          </a:xfrm>
        </p:grpSpPr>
        <p:sp>
          <p:nvSpPr>
            <p:cNvPr name="Freeform 148" id="148"/>
            <p:cNvSpPr/>
            <p:nvPr/>
          </p:nvSpPr>
          <p:spPr>
            <a:xfrm flipH="false" flipV="false" rot="0">
              <a:off x="0" y="0"/>
              <a:ext cx="3352800" cy="438912"/>
            </a:xfrm>
            <a:custGeom>
              <a:avLst/>
              <a:gdLst/>
              <a:ahLst/>
              <a:cxnLst/>
              <a:rect r="r" b="b" t="t" l="l"/>
              <a:pathLst>
                <a:path h="438912" w="3352800">
                  <a:moveTo>
                    <a:pt x="0" y="0"/>
                  </a:moveTo>
                  <a:lnTo>
                    <a:pt x="3352800" y="0"/>
                  </a:lnTo>
                  <a:lnTo>
                    <a:pt x="3352800" y="438912"/>
                  </a:lnTo>
                  <a:lnTo>
                    <a:pt x="0" y="438912"/>
                  </a:lnTo>
                  <a:close/>
                </a:path>
              </a:pathLst>
            </a:custGeom>
            <a:solidFill>
              <a:srgbClr val="FFE544"/>
            </a:solidFill>
          </p:spPr>
        </p:sp>
      </p:grpSp>
      <p:grpSp>
        <p:nvGrpSpPr>
          <p:cNvPr name="Group 149" id="149"/>
          <p:cNvGrpSpPr/>
          <p:nvPr/>
        </p:nvGrpSpPr>
        <p:grpSpPr>
          <a:xfrm rot="0">
            <a:off x="14127480" y="6302502"/>
            <a:ext cx="822960" cy="507492"/>
            <a:chOff x="0" y="0"/>
            <a:chExt cx="1097280" cy="676656"/>
          </a:xfrm>
        </p:grpSpPr>
        <p:sp>
          <p:nvSpPr>
            <p:cNvPr name="Freeform 150" id="150"/>
            <p:cNvSpPr/>
            <p:nvPr/>
          </p:nvSpPr>
          <p:spPr>
            <a:xfrm flipH="false" flipV="false" rot="0">
              <a:off x="0" y="0"/>
              <a:ext cx="1097280" cy="676656"/>
            </a:xfrm>
            <a:custGeom>
              <a:avLst/>
              <a:gdLst/>
              <a:ahLst/>
              <a:cxnLst/>
              <a:rect r="r" b="b" t="t" l="l"/>
              <a:pathLst>
                <a:path h="676656" w="1097280">
                  <a:moveTo>
                    <a:pt x="0" y="0"/>
                  </a:moveTo>
                  <a:lnTo>
                    <a:pt x="1097280" y="0"/>
                  </a:lnTo>
                  <a:lnTo>
                    <a:pt x="1097280" y="676656"/>
                  </a:lnTo>
                  <a:lnTo>
                    <a:pt x="0" y="6766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29120" t="0" r="-29120" b="0"/>
              </a:stretch>
            </a:blipFill>
          </p:spPr>
        </p:sp>
        <p:sp>
          <p:nvSpPr>
            <p:cNvPr name="TextBox 151" id="151"/>
            <p:cNvSpPr txBox="true"/>
            <p:nvPr/>
          </p:nvSpPr>
          <p:spPr>
            <a:xfrm>
              <a:off x="0" y="-38100"/>
              <a:ext cx="1097280" cy="71475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800"/>
                </a:lnSpc>
              </a:pPr>
              <a:r>
                <a:rPr lang="en-US" sz="1500" b="true">
                  <a:solidFill>
                    <a:srgbClr val="1A1A1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2.0</a:t>
              </a:r>
            </a:p>
          </p:txBody>
        </p:sp>
      </p:grpSp>
      <p:grpSp>
        <p:nvGrpSpPr>
          <p:cNvPr name="Group 152" id="152"/>
          <p:cNvGrpSpPr/>
          <p:nvPr/>
        </p:nvGrpSpPr>
        <p:grpSpPr>
          <a:xfrm rot="0">
            <a:off x="15224760" y="6357366"/>
            <a:ext cx="2606040" cy="397764"/>
            <a:chOff x="0" y="0"/>
            <a:chExt cx="3474720" cy="530352"/>
          </a:xfrm>
        </p:grpSpPr>
        <p:sp>
          <p:nvSpPr>
            <p:cNvPr name="Freeform 153" id="153"/>
            <p:cNvSpPr/>
            <p:nvPr/>
          </p:nvSpPr>
          <p:spPr>
            <a:xfrm flipH="false" flipV="false" rot="0">
              <a:off x="0" y="0"/>
              <a:ext cx="3474720" cy="530352"/>
            </a:xfrm>
            <a:custGeom>
              <a:avLst/>
              <a:gdLst/>
              <a:ahLst/>
              <a:cxnLst/>
              <a:rect r="r" b="b" t="t" l="l"/>
              <a:pathLst>
                <a:path h="530352" w="3474720">
                  <a:moveTo>
                    <a:pt x="0" y="109728"/>
                  </a:moveTo>
                  <a:cubicBezTo>
                    <a:pt x="0" y="49149"/>
                    <a:pt x="49149" y="0"/>
                    <a:pt x="109728" y="0"/>
                  </a:cubicBezTo>
                  <a:lnTo>
                    <a:pt x="3364992" y="0"/>
                  </a:lnTo>
                  <a:cubicBezTo>
                    <a:pt x="3425571" y="0"/>
                    <a:pt x="3474720" y="49149"/>
                    <a:pt x="3474720" y="109728"/>
                  </a:cubicBezTo>
                  <a:lnTo>
                    <a:pt x="3474720" y="420624"/>
                  </a:lnTo>
                  <a:cubicBezTo>
                    <a:pt x="3474720" y="481203"/>
                    <a:pt x="3425571" y="530352"/>
                    <a:pt x="3364992" y="530352"/>
                  </a:cubicBezTo>
                  <a:lnTo>
                    <a:pt x="109728" y="530352"/>
                  </a:lnTo>
                  <a:cubicBezTo>
                    <a:pt x="49149" y="530352"/>
                    <a:pt x="0" y="481203"/>
                    <a:pt x="0" y="420624"/>
                  </a:cubicBezTo>
                  <a:close/>
                </a:path>
              </a:pathLst>
            </a:custGeom>
            <a:solidFill>
              <a:srgbClr val="5A4800"/>
            </a:solidFill>
          </p:spPr>
        </p:sp>
      </p:grpSp>
      <p:grpSp>
        <p:nvGrpSpPr>
          <p:cNvPr name="Group 154" id="154"/>
          <p:cNvGrpSpPr/>
          <p:nvPr/>
        </p:nvGrpSpPr>
        <p:grpSpPr>
          <a:xfrm rot="0">
            <a:off x="15224760" y="6357366"/>
            <a:ext cx="2606040" cy="397764"/>
            <a:chOff x="0" y="0"/>
            <a:chExt cx="3474720" cy="530352"/>
          </a:xfrm>
        </p:grpSpPr>
        <p:sp>
          <p:nvSpPr>
            <p:cNvPr name="Freeform 155" id="155"/>
            <p:cNvSpPr/>
            <p:nvPr/>
          </p:nvSpPr>
          <p:spPr>
            <a:xfrm flipH="false" flipV="false" rot="0">
              <a:off x="0" y="0"/>
              <a:ext cx="3474720" cy="530352"/>
            </a:xfrm>
            <a:custGeom>
              <a:avLst/>
              <a:gdLst/>
              <a:ahLst/>
              <a:cxnLst/>
              <a:rect r="r" b="b" t="t" l="l"/>
              <a:pathLst>
                <a:path h="530352" w="3474720">
                  <a:moveTo>
                    <a:pt x="0" y="0"/>
                  </a:moveTo>
                  <a:lnTo>
                    <a:pt x="3474720" y="0"/>
                  </a:lnTo>
                  <a:lnTo>
                    <a:pt x="3474720" y="530352"/>
                  </a:lnTo>
                  <a:lnTo>
                    <a:pt x="0" y="53035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77660" r="0" b="-77660"/>
              </a:stretch>
            </a:blipFill>
          </p:spPr>
        </p:sp>
        <p:sp>
          <p:nvSpPr>
            <p:cNvPr name="TextBox 156" id="156"/>
            <p:cNvSpPr txBox="true"/>
            <p:nvPr/>
          </p:nvSpPr>
          <p:spPr>
            <a:xfrm>
              <a:off x="0" y="-28575"/>
              <a:ext cx="3474720" cy="558927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530"/>
                </a:lnSpc>
              </a:pPr>
              <a:r>
                <a:rPr lang="en-US" sz="1275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MODERATE</a:t>
              </a:r>
            </a:p>
          </p:txBody>
        </p:sp>
      </p:grpSp>
      <p:grpSp>
        <p:nvGrpSpPr>
          <p:cNvPr name="Group 157" id="157"/>
          <p:cNvGrpSpPr/>
          <p:nvPr/>
        </p:nvGrpSpPr>
        <p:grpSpPr>
          <a:xfrm rot="0">
            <a:off x="342900" y="6858000"/>
            <a:ext cx="6035040" cy="507492"/>
            <a:chOff x="0" y="0"/>
            <a:chExt cx="8046720" cy="676656"/>
          </a:xfrm>
        </p:grpSpPr>
        <p:sp>
          <p:nvSpPr>
            <p:cNvPr name="Freeform 158" id="158"/>
            <p:cNvSpPr/>
            <p:nvPr/>
          </p:nvSpPr>
          <p:spPr>
            <a:xfrm flipH="false" flipV="false" rot="0">
              <a:off x="0" y="0"/>
              <a:ext cx="8046720" cy="676656"/>
            </a:xfrm>
            <a:custGeom>
              <a:avLst/>
              <a:gdLst/>
              <a:ahLst/>
              <a:cxnLst/>
              <a:rect r="r" b="b" t="t" l="l"/>
              <a:pathLst>
                <a:path h="676656" w="8046720">
                  <a:moveTo>
                    <a:pt x="0" y="0"/>
                  </a:moveTo>
                  <a:lnTo>
                    <a:pt x="8046720" y="0"/>
                  </a:lnTo>
                  <a:lnTo>
                    <a:pt x="8046720" y="676656"/>
                  </a:lnTo>
                  <a:lnTo>
                    <a:pt x="0" y="6766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81713" r="0" b="-181713"/>
              </a:stretch>
            </a:blipFill>
          </p:spPr>
        </p:sp>
        <p:sp>
          <p:nvSpPr>
            <p:cNvPr name="TextBox 159" id="159"/>
            <p:cNvSpPr txBox="true"/>
            <p:nvPr/>
          </p:nvSpPr>
          <p:spPr>
            <a:xfrm>
              <a:off x="0" y="-38100"/>
              <a:ext cx="8046720" cy="71475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1A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9. Periodic Table / Periodicity</a:t>
              </a:r>
            </a:p>
          </p:txBody>
        </p:sp>
      </p:grpSp>
      <p:grpSp>
        <p:nvGrpSpPr>
          <p:cNvPr name="Group 160" id="160"/>
          <p:cNvGrpSpPr/>
          <p:nvPr/>
        </p:nvGrpSpPr>
        <p:grpSpPr>
          <a:xfrm rot="0">
            <a:off x="6446520" y="6940296"/>
            <a:ext cx="7543800" cy="329184"/>
            <a:chOff x="0" y="0"/>
            <a:chExt cx="10058400" cy="438912"/>
          </a:xfrm>
        </p:grpSpPr>
        <p:sp>
          <p:nvSpPr>
            <p:cNvPr name="Freeform 161" id="161"/>
            <p:cNvSpPr/>
            <p:nvPr/>
          </p:nvSpPr>
          <p:spPr>
            <a:xfrm flipH="false" flipV="false" rot="0">
              <a:off x="0" y="0"/>
              <a:ext cx="10058400" cy="438912"/>
            </a:xfrm>
            <a:custGeom>
              <a:avLst/>
              <a:gdLst/>
              <a:ahLst/>
              <a:cxnLst/>
              <a:rect r="r" b="b" t="t" l="l"/>
              <a:pathLst>
                <a:path h="438912" w="10058400">
                  <a:moveTo>
                    <a:pt x="0" y="0"/>
                  </a:moveTo>
                  <a:lnTo>
                    <a:pt x="10058400" y="0"/>
                  </a:lnTo>
                  <a:lnTo>
                    <a:pt x="10058400" y="438912"/>
                  </a:lnTo>
                  <a:lnTo>
                    <a:pt x="0" y="438912"/>
                  </a:lnTo>
                  <a:close/>
                </a:path>
              </a:pathLst>
            </a:custGeom>
            <a:solidFill>
              <a:srgbClr val="E5E7EB"/>
            </a:solidFill>
          </p:spPr>
        </p:sp>
      </p:grpSp>
      <p:grpSp>
        <p:nvGrpSpPr>
          <p:cNvPr name="Group 162" id="162"/>
          <p:cNvGrpSpPr/>
          <p:nvPr/>
        </p:nvGrpSpPr>
        <p:grpSpPr>
          <a:xfrm rot="0">
            <a:off x="6446520" y="6940296"/>
            <a:ext cx="2514600" cy="329184"/>
            <a:chOff x="0" y="0"/>
            <a:chExt cx="3352800" cy="438912"/>
          </a:xfrm>
        </p:grpSpPr>
        <p:sp>
          <p:nvSpPr>
            <p:cNvPr name="Freeform 163" id="163"/>
            <p:cNvSpPr/>
            <p:nvPr/>
          </p:nvSpPr>
          <p:spPr>
            <a:xfrm flipH="false" flipV="false" rot="0">
              <a:off x="0" y="0"/>
              <a:ext cx="3352800" cy="438912"/>
            </a:xfrm>
            <a:custGeom>
              <a:avLst/>
              <a:gdLst/>
              <a:ahLst/>
              <a:cxnLst/>
              <a:rect r="r" b="b" t="t" l="l"/>
              <a:pathLst>
                <a:path h="438912" w="3352800">
                  <a:moveTo>
                    <a:pt x="0" y="0"/>
                  </a:moveTo>
                  <a:lnTo>
                    <a:pt x="3352800" y="0"/>
                  </a:lnTo>
                  <a:lnTo>
                    <a:pt x="3352800" y="438912"/>
                  </a:lnTo>
                  <a:lnTo>
                    <a:pt x="0" y="438912"/>
                  </a:lnTo>
                  <a:close/>
                </a:path>
              </a:pathLst>
            </a:custGeom>
            <a:solidFill>
              <a:srgbClr val="FFEA44"/>
            </a:solidFill>
          </p:spPr>
        </p:sp>
      </p:grpSp>
      <p:grpSp>
        <p:nvGrpSpPr>
          <p:cNvPr name="Group 164" id="164"/>
          <p:cNvGrpSpPr/>
          <p:nvPr/>
        </p:nvGrpSpPr>
        <p:grpSpPr>
          <a:xfrm rot="0">
            <a:off x="14127480" y="6858000"/>
            <a:ext cx="822960" cy="507492"/>
            <a:chOff x="0" y="0"/>
            <a:chExt cx="1097280" cy="676656"/>
          </a:xfrm>
        </p:grpSpPr>
        <p:sp>
          <p:nvSpPr>
            <p:cNvPr name="Freeform 165" id="165"/>
            <p:cNvSpPr/>
            <p:nvPr/>
          </p:nvSpPr>
          <p:spPr>
            <a:xfrm flipH="false" flipV="false" rot="0">
              <a:off x="0" y="0"/>
              <a:ext cx="1097280" cy="676656"/>
            </a:xfrm>
            <a:custGeom>
              <a:avLst/>
              <a:gdLst/>
              <a:ahLst/>
              <a:cxnLst/>
              <a:rect r="r" b="b" t="t" l="l"/>
              <a:pathLst>
                <a:path h="676656" w="1097280">
                  <a:moveTo>
                    <a:pt x="0" y="0"/>
                  </a:moveTo>
                  <a:lnTo>
                    <a:pt x="1097280" y="0"/>
                  </a:lnTo>
                  <a:lnTo>
                    <a:pt x="1097280" y="676656"/>
                  </a:lnTo>
                  <a:lnTo>
                    <a:pt x="0" y="6766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29120" t="0" r="-29120" b="0"/>
              </a:stretch>
            </a:blipFill>
          </p:spPr>
        </p:sp>
        <p:sp>
          <p:nvSpPr>
            <p:cNvPr name="TextBox 166" id="166"/>
            <p:cNvSpPr txBox="true"/>
            <p:nvPr/>
          </p:nvSpPr>
          <p:spPr>
            <a:xfrm>
              <a:off x="0" y="-38100"/>
              <a:ext cx="1097280" cy="71475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800"/>
                </a:lnSpc>
              </a:pPr>
              <a:r>
                <a:rPr lang="en-US" sz="1500" b="true">
                  <a:solidFill>
                    <a:srgbClr val="1A1A1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2.0</a:t>
              </a:r>
            </a:p>
          </p:txBody>
        </p:sp>
      </p:grpSp>
      <p:grpSp>
        <p:nvGrpSpPr>
          <p:cNvPr name="Group 167" id="167"/>
          <p:cNvGrpSpPr/>
          <p:nvPr/>
        </p:nvGrpSpPr>
        <p:grpSpPr>
          <a:xfrm rot="0">
            <a:off x="15224760" y="6912864"/>
            <a:ext cx="2606040" cy="397764"/>
            <a:chOff x="0" y="0"/>
            <a:chExt cx="3474720" cy="530352"/>
          </a:xfrm>
        </p:grpSpPr>
        <p:sp>
          <p:nvSpPr>
            <p:cNvPr name="Freeform 168" id="168"/>
            <p:cNvSpPr/>
            <p:nvPr/>
          </p:nvSpPr>
          <p:spPr>
            <a:xfrm flipH="false" flipV="false" rot="0">
              <a:off x="0" y="0"/>
              <a:ext cx="3474720" cy="530352"/>
            </a:xfrm>
            <a:custGeom>
              <a:avLst/>
              <a:gdLst/>
              <a:ahLst/>
              <a:cxnLst/>
              <a:rect r="r" b="b" t="t" l="l"/>
              <a:pathLst>
                <a:path h="530352" w="3474720">
                  <a:moveTo>
                    <a:pt x="0" y="109728"/>
                  </a:moveTo>
                  <a:cubicBezTo>
                    <a:pt x="0" y="49149"/>
                    <a:pt x="49149" y="0"/>
                    <a:pt x="109728" y="0"/>
                  </a:cubicBezTo>
                  <a:lnTo>
                    <a:pt x="3364992" y="0"/>
                  </a:lnTo>
                  <a:cubicBezTo>
                    <a:pt x="3425571" y="0"/>
                    <a:pt x="3474720" y="49149"/>
                    <a:pt x="3474720" y="109728"/>
                  </a:cubicBezTo>
                  <a:lnTo>
                    <a:pt x="3474720" y="420624"/>
                  </a:lnTo>
                  <a:cubicBezTo>
                    <a:pt x="3474720" y="481203"/>
                    <a:pt x="3425571" y="530352"/>
                    <a:pt x="3364992" y="530352"/>
                  </a:cubicBezTo>
                  <a:lnTo>
                    <a:pt x="109728" y="530352"/>
                  </a:lnTo>
                  <a:cubicBezTo>
                    <a:pt x="49149" y="530352"/>
                    <a:pt x="0" y="481203"/>
                    <a:pt x="0" y="420624"/>
                  </a:cubicBezTo>
                  <a:close/>
                </a:path>
              </a:pathLst>
            </a:custGeom>
            <a:solidFill>
              <a:srgbClr val="5A4800"/>
            </a:solidFill>
          </p:spPr>
        </p:sp>
      </p:grpSp>
      <p:grpSp>
        <p:nvGrpSpPr>
          <p:cNvPr name="Group 169" id="169"/>
          <p:cNvGrpSpPr/>
          <p:nvPr/>
        </p:nvGrpSpPr>
        <p:grpSpPr>
          <a:xfrm rot="0">
            <a:off x="15224760" y="6912864"/>
            <a:ext cx="2606040" cy="397764"/>
            <a:chOff x="0" y="0"/>
            <a:chExt cx="3474720" cy="530352"/>
          </a:xfrm>
        </p:grpSpPr>
        <p:sp>
          <p:nvSpPr>
            <p:cNvPr name="Freeform 170" id="170"/>
            <p:cNvSpPr/>
            <p:nvPr/>
          </p:nvSpPr>
          <p:spPr>
            <a:xfrm flipH="false" flipV="false" rot="0">
              <a:off x="0" y="0"/>
              <a:ext cx="3474720" cy="530352"/>
            </a:xfrm>
            <a:custGeom>
              <a:avLst/>
              <a:gdLst/>
              <a:ahLst/>
              <a:cxnLst/>
              <a:rect r="r" b="b" t="t" l="l"/>
              <a:pathLst>
                <a:path h="530352" w="3474720">
                  <a:moveTo>
                    <a:pt x="0" y="0"/>
                  </a:moveTo>
                  <a:lnTo>
                    <a:pt x="3474720" y="0"/>
                  </a:lnTo>
                  <a:lnTo>
                    <a:pt x="3474720" y="530352"/>
                  </a:lnTo>
                  <a:lnTo>
                    <a:pt x="0" y="53035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77660" r="0" b="-77660"/>
              </a:stretch>
            </a:blipFill>
          </p:spPr>
        </p:sp>
        <p:sp>
          <p:nvSpPr>
            <p:cNvPr name="TextBox 171" id="171"/>
            <p:cNvSpPr txBox="true"/>
            <p:nvPr/>
          </p:nvSpPr>
          <p:spPr>
            <a:xfrm>
              <a:off x="0" y="-28575"/>
              <a:ext cx="3474720" cy="558927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530"/>
                </a:lnSpc>
              </a:pPr>
              <a:r>
                <a:rPr lang="en-US" sz="1275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MODERATE</a:t>
              </a:r>
            </a:p>
          </p:txBody>
        </p:sp>
      </p:grpSp>
      <p:grpSp>
        <p:nvGrpSpPr>
          <p:cNvPr name="Group 172" id="172"/>
          <p:cNvGrpSpPr/>
          <p:nvPr/>
        </p:nvGrpSpPr>
        <p:grpSpPr>
          <a:xfrm rot="0">
            <a:off x="342900" y="7413498"/>
            <a:ext cx="6035040" cy="507492"/>
            <a:chOff x="0" y="0"/>
            <a:chExt cx="8046720" cy="676656"/>
          </a:xfrm>
        </p:grpSpPr>
        <p:sp>
          <p:nvSpPr>
            <p:cNvPr name="Freeform 173" id="173"/>
            <p:cNvSpPr/>
            <p:nvPr/>
          </p:nvSpPr>
          <p:spPr>
            <a:xfrm flipH="false" flipV="false" rot="0">
              <a:off x="0" y="0"/>
              <a:ext cx="8046720" cy="676656"/>
            </a:xfrm>
            <a:custGeom>
              <a:avLst/>
              <a:gdLst/>
              <a:ahLst/>
              <a:cxnLst/>
              <a:rect r="r" b="b" t="t" l="l"/>
              <a:pathLst>
                <a:path h="676656" w="8046720">
                  <a:moveTo>
                    <a:pt x="0" y="0"/>
                  </a:moveTo>
                  <a:lnTo>
                    <a:pt x="8046720" y="0"/>
                  </a:lnTo>
                  <a:lnTo>
                    <a:pt x="8046720" y="676656"/>
                  </a:lnTo>
                  <a:lnTo>
                    <a:pt x="0" y="6766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81713" r="0" b="-181713"/>
              </a:stretch>
            </a:blipFill>
          </p:spPr>
        </p:sp>
        <p:sp>
          <p:nvSpPr>
            <p:cNvPr name="TextBox 174" id="174"/>
            <p:cNvSpPr txBox="true"/>
            <p:nvPr/>
          </p:nvSpPr>
          <p:spPr>
            <a:xfrm>
              <a:off x="0" y="-38100"/>
              <a:ext cx="8046720" cy="71475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1A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19–21. N-compounds/Polymers/Synthesis</a:t>
              </a:r>
            </a:p>
          </p:txBody>
        </p:sp>
      </p:grpSp>
      <p:grpSp>
        <p:nvGrpSpPr>
          <p:cNvPr name="Group 175" id="175"/>
          <p:cNvGrpSpPr/>
          <p:nvPr/>
        </p:nvGrpSpPr>
        <p:grpSpPr>
          <a:xfrm rot="0">
            <a:off x="6446520" y="7495794"/>
            <a:ext cx="7543800" cy="329184"/>
            <a:chOff x="0" y="0"/>
            <a:chExt cx="10058400" cy="438912"/>
          </a:xfrm>
        </p:grpSpPr>
        <p:sp>
          <p:nvSpPr>
            <p:cNvPr name="Freeform 176" id="176"/>
            <p:cNvSpPr/>
            <p:nvPr/>
          </p:nvSpPr>
          <p:spPr>
            <a:xfrm flipH="false" flipV="false" rot="0">
              <a:off x="0" y="0"/>
              <a:ext cx="10058400" cy="438912"/>
            </a:xfrm>
            <a:custGeom>
              <a:avLst/>
              <a:gdLst/>
              <a:ahLst/>
              <a:cxnLst/>
              <a:rect r="r" b="b" t="t" l="l"/>
              <a:pathLst>
                <a:path h="438912" w="10058400">
                  <a:moveTo>
                    <a:pt x="0" y="0"/>
                  </a:moveTo>
                  <a:lnTo>
                    <a:pt x="10058400" y="0"/>
                  </a:lnTo>
                  <a:lnTo>
                    <a:pt x="10058400" y="438912"/>
                  </a:lnTo>
                  <a:lnTo>
                    <a:pt x="0" y="438912"/>
                  </a:lnTo>
                  <a:close/>
                </a:path>
              </a:pathLst>
            </a:custGeom>
            <a:solidFill>
              <a:srgbClr val="E5E7EB"/>
            </a:solidFill>
          </p:spPr>
        </p:sp>
      </p:grpSp>
      <p:grpSp>
        <p:nvGrpSpPr>
          <p:cNvPr name="Group 177" id="177"/>
          <p:cNvGrpSpPr/>
          <p:nvPr/>
        </p:nvGrpSpPr>
        <p:grpSpPr>
          <a:xfrm rot="0">
            <a:off x="6446520" y="7495794"/>
            <a:ext cx="2514600" cy="329184"/>
            <a:chOff x="0" y="0"/>
            <a:chExt cx="3352800" cy="438912"/>
          </a:xfrm>
        </p:grpSpPr>
        <p:sp>
          <p:nvSpPr>
            <p:cNvPr name="Freeform 178" id="178"/>
            <p:cNvSpPr/>
            <p:nvPr/>
          </p:nvSpPr>
          <p:spPr>
            <a:xfrm flipH="false" flipV="false" rot="0">
              <a:off x="0" y="0"/>
              <a:ext cx="3352800" cy="438912"/>
            </a:xfrm>
            <a:custGeom>
              <a:avLst/>
              <a:gdLst/>
              <a:ahLst/>
              <a:cxnLst/>
              <a:rect r="r" b="b" t="t" l="l"/>
              <a:pathLst>
                <a:path h="438912" w="3352800">
                  <a:moveTo>
                    <a:pt x="0" y="0"/>
                  </a:moveTo>
                  <a:lnTo>
                    <a:pt x="3352800" y="0"/>
                  </a:lnTo>
                  <a:lnTo>
                    <a:pt x="3352800" y="438912"/>
                  </a:lnTo>
                  <a:lnTo>
                    <a:pt x="0" y="438912"/>
                  </a:lnTo>
                  <a:close/>
                </a:path>
              </a:pathLst>
            </a:custGeom>
            <a:solidFill>
              <a:srgbClr val="FFEE44"/>
            </a:solidFill>
          </p:spPr>
        </p:sp>
      </p:grpSp>
      <p:grpSp>
        <p:nvGrpSpPr>
          <p:cNvPr name="Group 179" id="179"/>
          <p:cNvGrpSpPr/>
          <p:nvPr/>
        </p:nvGrpSpPr>
        <p:grpSpPr>
          <a:xfrm rot="0">
            <a:off x="14127480" y="7413498"/>
            <a:ext cx="822960" cy="507492"/>
            <a:chOff x="0" y="0"/>
            <a:chExt cx="1097280" cy="676656"/>
          </a:xfrm>
        </p:grpSpPr>
        <p:sp>
          <p:nvSpPr>
            <p:cNvPr name="Freeform 180" id="180"/>
            <p:cNvSpPr/>
            <p:nvPr/>
          </p:nvSpPr>
          <p:spPr>
            <a:xfrm flipH="false" flipV="false" rot="0">
              <a:off x="0" y="0"/>
              <a:ext cx="1097280" cy="676656"/>
            </a:xfrm>
            <a:custGeom>
              <a:avLst/>
              <a:gdLst/>
              <a:ahLst/>
              <a:cxnLst/>
              <a:rect r="r" b="b" t="t" l="l"/>
              <a:pathLst>
                <a:path h="676656" w="1097280">
                  <a:moveTo>
                    <a:pt x="0" y="0"/>
                  </a:moveTo>
                  <a:lnTo>
                    <a:pt x="1097280" y="0"/>
                  </a:lnTo>
                  <a:lnTo>
                    <a:pt x="1097280" y="676656"/>
                  </a:lnTo>
                  <a:lnTo>
                    <a:pt x="0" y="6766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29120" t="0" r="-29120" b="0"/>
              </a:stretch>
            </a:blipFill>
          </p:spPr>
        </p:sp>
        <p:sp>
          <p:nvSpPr>
            <p:cNvPr name="TextBox 181" id="181"/>
            <p:cNvSpPr txBox="true"/>
            <p:nvPr/>
          </p:nvSpPr>
          <p:spPr>
            <a:xfrm>
              <a:off x="0" y="-38100"/>
              <a:ext cx="1097280" cy="71475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800"/>
                </a:lnSpc>
              </a:pPr>
              <a:r>
                <a:rPr lang="en-US" sz="1500" b="true">
                  <a:solidFill>
                    <a:srgbClr val="1A1A1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2.0</a:t>
              </a:r>
            </a:p>
          </p:txBody>
        </p:sp>
      </p:grpSp>
      <p:grpSp>
        <p:nvGrpSpPr>
          <p:cNvPr name="Group 182" id="182"/>
          <p:cNvGrpSpPr/>
          <p:nvPr/>
        </p:nvGrpSpPr>
        <p:grpSpPr>
          <a:xfrm rot="0">
            <a:off x="15224760" y="7468362"/>
            <a:ext cx="2606040" cy="397764"/>
            <a:chOff x="0" y="0"/>
            <a:chExt cx="3474720" cy="530352"/>
          </a:xfrm>
        </p:grpSpPr>
        <p:sp>
          <p:nvSpPr>
            <p:cNvPr name="Freeform 183" id="183"/>
            <p:cNvSpPr/>
            <p:nvPr/>
          </p:nvSpPr>
          <p:spPr>
            <a:xfrm flipH="false" flipV="false" rot="0">
              <a:off x="0" y="0"/>
              <a:ext cx="3474720" cy="530352"/>
            </a:xfrm>
            <a:custGeom>
              <a:avLst/>
              <a:gdLst/>
              <a:ahLst/>
              <a:cxnLst/>
              <a:rect r="r" b="b" t="t" l="l"/>
              <a:pathLst>
                <a:path h="530352" w="3474720">
                  <a:moveTo>
                    <a:pt x="0" y="109728"/>
                  </a:moveTo>
                  <a:cubicBezTo>
                    <a:pt x="0" y="49149"/>
                    <a:pt x="49149" y="0"/>
                    <a:pt x="109728" y="0"/>
                  </a:cubicBezTo>
                  <a:lnTo>
                    <a:pt x="3364992" y="0"/>
                  </a:lnTo>
                  <a:cubicBezTo>
                    <a:pt x="3425571" y="0"/>
                    <a:pt x="3474720" y="49149"/>
                    <a:pt x="3474720" y="109728"/>
                  </a:cubicBezTo>
                  <a:lnTo>
                    <a:pt x="3474720" y="420624"/>
                  </a:lnTo>
                  <a:cubicBezTo>
                    <a:pt x="3474720" y="481203"/>
                    <a:pt x="3425571" y="530352"/>
                    <a:pt x="3364992" y="530352"/>
                  </a:cubicBezTo>
                  <a:lnTo>
                    <a:pt x="109728" y="530352"/>
                  </a:lnTo>
                  <a:cubicBezTo>
                    <a:pt x="49149" y="530352"/>
                    <a:pt x="0" y="481203"/>
                    <a:pt x="0" y="420624"/>
                  </a:cubicBezTo>
                  <a:close/>
                </a:path>
              </a:pathLst>
            </a:custGeom>
            <a:solidFill>
              <a:srgbClr val="5A4800"/>
            </a:solidFill>
          </p:spPr>
        </p:sp>
      </p:grpSp>
      <p:grpSp>
        <p:nvGrpSpPr>
          <p:cNvPr name="Group 184" id="184"/>
          <p:cNvGrpSpPr/>
          <p:nvPr/>
        </p:nvGrpSpPr>
        <p:grpSpPr>
          <a:xfrm rot="0">
            <a:off x="15224760" y="7468362"/>
            <a:ext cx="2606040" cy="397764"/>
            <a:chOff x="0" y="0"/>
            <a:chExt cx="3474720" cy="530352"/>
          </a:xfrm>
        </p:grpSpPr>
        <p:sp>
          <p:nvSpPr>
            <p:cNvPr name="Freeform 185" id="185"/>
            <p:cNvSpPr/>
            <p:nvPr/>
          </p:nvSpPr>
          <p:spPr>
            <a:xfrm flipH="false" flipV="false" rot="0">
              <a:off x="0" y="0"/>
              <a:ext cx="3474720" cy="530352"/>
            </a:xfrm>
            <a:custGeom>
              <a:avLst/>
              <a:gdLst/>
              <a:ahLst/>
              <a:cxnLst/>
              <a:rect r="r" b="b" t="t" l="l"/>
              <a:pathLst>
                <a:path h="530352" w="3474720">
                  <a:moveTo>
                    <a:pt x="0" y="0"/>
                  </a:moveTo>
                  <a:lnTo>
                    <a:pt x="3474720" y="0"/>
                  </a:lnTo>
                  <a:lnTo>
                    <a:pt x="3474720" y="530352"/>
                  </a:lnTo>
                  <a:lnTo>
                    <a:pt x="0" y="53035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77660" r="0" b="-77660"/>
              </a:stretch>
            </a:blipFill>
          </p:spPr>
        </p:sp>
        <p:sp>
          <p:nvSpPr>
            <p:cNvPr name="TextBox 186" id="186"/>
            <p:cNvSpPr txBox="true"/>
            <p:nvPr/>
          </p:nvSpPr>
          <p:spPr>
            <a:xfrm>
              <a:off x="0" y="-28575"/>
              <a:ext cx="3474720" cy="558927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530"/>
                </a:lnSpc>
              </a:pPr>
              <a:r>
                <a:rPr lang="en-US" sz="1275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MODERATE</a:t>
              </a:r>
            </a:p>
          </p:txBody>
        </p:sp>
      </p:grpSp>
      <p:grpSp>
        <p:nvGrpSpPr>
          <p:cNvPr name="Group 187" id="187"/>
          <p:cNvGrpSpPr/>
          <p:nvPr/>
        </p:nvGrpSpPr>
        <p:grpSpPr>
          <a:xfrm rot="0">
            <a:off x="342900" y="7968996"/>
            <a:ext cx="6035040" cy="507492"/>
            <a:chOff x="0" y="0"/>
            <a:chExt cx="8046720" cy="676656"/>
          </a:xfrm>
        </p:grpSpPr>
        <p:sp>
          <p:nvSpPr>
            <p:cNvPr name="Freeform 188" id="188"/>
            <p:cNvSpPr/>
            <p:nvPr/>
          </p:nvSpPr>
          <p:spPr>
            <a:xfrm flipH="false" flipV="false" rot="0">
              <a:off x="0" y="0"/>
              <a:ext cx="8046720" cy="676656"/>
            </a:xfrm>
            <a:custGeom>
              <a:avLst/>
              <a:gdLst/>
              <a:ahLst/>
              <a:cxnLst/>
              <a:rect r="r" b="b" t="t" l="l"/>
              <a:pathLst>
                <a:path h="676656" w="8046720">
                  <a:moveTo>
                    <a:pt x="0" y="0"/>
                  </a:moveTo>
                  <a:lnTo>
                    <a:pt x="8046720" y="0"/>
                  </a:lnTo>
                  <a:lnTo>
                    <a:pt x="8046720" y="676656"/>
                  </a:lnTo>
                  <a:lnTo>
                    <a:pt x="0" y="6766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81713" r="0" b="-181713"/>
              </a:stretch>
            </a:blipFill>
          </p:spPr>
        </p:sp>
        <p:sp>
          <p:nvSpPr>
            <p:cNvPr name="TextBox 189" id="189"/>
            <p:cNvSpPr txBox="true"/>
            <p:nvPr/>
          </p:nvSpPr>
          <p:spPr>
            <a:xfrm>
              <a:off x="0" y="-38100"/>
              <a:ext cx="8046720" cy="71475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1A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11. Group 17 (Halogens)</a:t>
              </a:r>
            </a:p>
          </p:txBody>
        </p:sp>
      </p:grpSp>
      <p:grpSp>
        <p:nvGrpSpPr>
          <p:cNvPr name="Group 190" id="190"/>
          <p:cNvGrpSpPr/>
          <p:nvPr/>
        </p:nvGrpSpPr>
        <p:grpSpPr>
          <a:xfrm rot="0">
            <a:off x="6446520" y="8051292"/>
            <a:ext cx="7543800" cy="329184"/>
            <a:chOff x="0" y="0"/>
            <a:chExt cx="10058400" cy="438912"/>
          </a:xfrm>
        </p:grpSpPr>
        <p:sp>
          <p:nvSpPr>
            <p:cNvPr name="Freeform 191" id="191"/>
            <p:cNvSpPr/>
            <p:nvPr/>
          </p:nvSpPr>
          <p:spPr>
            <a:xfrm flipH="false" flipV="false" rot="0">
              <a:off x="0" y="0"/>
              <a:ext cx="10058400" cy="438912"/>
            </a:xfrm>
            <a:custGeom>
              <a:avLst/>
              <a:gdLst/>
              <a:ahLst/>
              <a:cxnLst/>
              <a:rect r="r" b="b" t="t" l="l"/>
              <a:pathLst>
                <a:path h="438912" w="10058400">
                  <a:moveTo>
                    <a:pt x="0" y="0"/>
                  </a:moveTo>
                  <a:lnTo>
                    <a:pt x="10058400" y="0"/>
                  </a:lnTo>
                  <a:lnTo>
                    <a:pt x="10058400" y="438912"/>
                  </a:lnTo>
                  <a:lnTo>
                    <a:pt x="0" y="438912"/>
                  </a:lnTo>
                  <a:close/>
                </a:path>
              </a:pathLst>
            </a:custGeom>
            <a:solidFill>
              <a:srgbClr val="E5E7EB"/>
            </a:solidFill>
          </p:spPr>
        </p:sp>
      </p:grpSp>
      <p:grpSp>
        <p:nvGrpSpPr>
          <p:cNvPr name="Group 192" id="192"/>
          <p:cNvGrpSpPr/>
          <p:nvPr/>
        </p:nvGrpSpPr>
        <p:grpSpPr>
          <a:xfrm rot="0">
            <a:off x="6446520" y="8051292"/>
            <a:ext cx="1634490" cy="329184"/>
            <a:chOff x="0" y="0"/>
            <a:chExt cx="2179320" cy="438912"/>
          </a:xfrm>
        </p:grpSpPr>
        <p:sp>
          <p:nvSpPr>
            <p:cNvPr name="Freeform 193" id="193"/>
            <p:cNvSpPr/>
            <p:nvPr/>
          </p:nvSpPr>
          <p:spPr>
            <a:xfrm flipH="false" flipV="false" rot="0">
              <a:off x="0" y="0"/>
              <a:ext cx="2179320" cy="438912"/>
            </a:xfrm>
            <a:custGeom>
              <a:avLst/>
              <a:gdLst/>
              <a:ahLst/>
              <a:cxnLst/>
              <a:rect r="r" b="b" t="t" l="l"/>
              <a:pathLst>
                <a:path h="438912" w="2179320">
                  <a:moveTo>
                    <a:pt x="0" y="0"/>
                  </a:moveTo>
                  <a:lnTo>
                    <a:pt x="2179320" y="0"/>
                  </a:lnTo>
                  <a:lnTo>
                    <a:pt x="2179320" y="438912"/>
                  </a:lnTo>
                  <a:lnTo>
                    <a:pt x="0" y="438912"/>
                  </a:lnTo>
                  <a:close/>
                </a:path>
              </a:pathLst>
            </a:custGeom>
            <a:solidFill>
              <a:srgbClr val="88CC88"/>
            </a:solidFill>
          </p:spPr>
        </p:sp>
      </p:grpSp>
      <p:grpSp>
        <p:nvGrpSpPr>
          <p:cNvPr name="Group 194" id="194"/>
          <p:cNvGrpSpPr/>
          <p:nvPr/>
        </p:nvGrpSpPr>
        <p:grpSpPr>
          <a:xfrm rot="0">
            <a:off x="14127480" y="7968996"/>
            <a:ext cx="822960" cy="507492"/>
            <a:chOff x="0" y="0"/>
            <a:chExt cx="1097280" cy="676656"/>
          </a:xfrm>
        </p:grpSpPr>
        <p:sp>
          <p:nvSpPr>
            <p:cNvPr name="Freeform 195" id="195"/>
            <p:cNvSpPr/>
            <p:nvPr/>
          </p:nvSpPr>
          <p:spPr>
            <a:xfrm flipH="false" flipV="false" rot="0">
              <a:off x="0" y="0"/>
              <a:ext cx="1097280" cy="676656"/>
            </a:xfrm>
            <a:custGeom>
              <a:avLst/>
              <a:gdLst/>
              <a:ahLst/>
              <a:cxnLst/>
              <a:rect r="r" b="b" t="t" l="l"/>
              <a:pathLst>
                <a:path h="676656" w="1097280">
                  <a:moveTo>
                    <a:pt x="0" y="0"/>
                  </a:moveTo>
                  <a:lnTo>
                    <a:pt x="1097280" y="0"/>
                  </a:lnTo>
                  <a:lnTo>
                    <a:pt x="1097280" y="676656"/>
                  </a:lnTo>
                  <a:lnTo>
                    <a:pt x="0" y="6766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29120" t="0" r="-29120" b="0"/>
              </a:stretch>
            </a:blipFill>
          </p:spPr>
        </p:sp>
        <p:sp>
          <p:nvSpPr>
            <p:cNvPr name="TextBox 196" id="196"/>
            <p:cNvSpPr txBox="true"/>
            <p:nvPr/>
          </p:nvSpPr>
          <p:spPr>
            <a:xfrm>
              <a:off x="0" y="-38100"/>
              <a:ext cx="1097280" cy="71475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800"/>
                </a:lnSpc>
              </a:pPr>
              <a:r>
                <a:rPr lang="en-US" sz="1500" b="true">
                  <a:solidFill>
                    <a:srgbClr val="1A1A1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1.3</a:t>
              </a:r>
            </a:p>
          </p:txBody>
        </p:sp>
      </p:grpSp>
      <p:grpSp>
        <p:nvGrpSpPr>
          <p:cNvPr name="Group 197" id="197"/>
          <p:cNvGrpSpPr/>
          <p:nvPr/>
        </p:nvGrpSpPr>
        <p:grpSpPr>
          <a:xfrm rot="0">
            <a:off x="15224760" y="8023860"/>
            <a:ext cx="2606040" cy="397764"/>
            <a:chOff x="0" y="0"/>
            <a:chExt cx="3474720" cy="530352"/>
          </a:xfrm>
        </p:grpSpPr>
        <p:sp>
          <p:nvSpPr>
            <p:cNvPr name="Freeform 198" id="198"/>
            <p:cNvSpPr/>
            <p:nvPr/>
          </p:nvSpPr>
          <p:spPr>
            <a:xfrm flipH="false" flipV="false" rot="0">
              <a:off x="0" y="0"/>
              <a:ext cx="3474720" cy="530352"/>
            </a:xfrm>
            <a:custGeom>
              <a:avLst/>
              <a:gdLst/>
              <a:ahLst/>
              <a:cxnLst/>
              <a:rect r="r" b="b" t="t" l="l"/>
              <a:pathLst>
                <a:path h="530352" w="3474720">
                  <a:moveTo>
                    <a:pt x="0" y="109728"/>
                  </a:moveTo>
                  <a:cubicBezTo>
                    <a:pt x="0" y="49149"/>
                    <a:pt x="49149" y="0"/>
                    <a:pt x="109728" y="0"/>
                  </a:cubicBezTo>
                  <a:lnTo>
                    <a:pt x="3364992" y="0"/>
                  </a:lnTo>
                  <a:cubicBezTo>
                    <a:pt x="3425571" y="0"/>
                    <a:pt x="3474720" y="49149"/>
                    <a:pt x="3474720" y="109728"/>
                  </a:cubicBezTo>
                  <a:lnTo>
                    <a:pt x="3474720" y="420624"/>
                  </a:lnTo>
                  <a:cubicBezTo>
                    <a:pt x="3474720" y="481203"/>
                    <a:pt x="3425571" y="530352"/>
                    <a:pt x="3364992" y="530352"/>
                  </a:cubicBezTo>
                  <a:lnTo>
                    <a:pt x="109728" y="530352"/>
                  </a:lnTo>
                  <a:cubicBezTo>
                    <a:pt x="49149" y="530352"/>
                    <a:pt x="0" y="481203"/>
                    <a:pt x="0" y="420624"/>
                  </a:cubicBezTo>
                  <a:close/>
                </a:path>
              </a:pathLst>
            </a:custGeom>
            <a:solidFill>
              <a:srgbClr val="1A5C1A"/>
            </a:solidFill>
          </p:spPr>
        </p:sp>
      </p:grpSp>
      <p:grpSp>
        <p:nvGrpSpPr>
          <p:cNvPr name="Group 199" id="199"/>
          <p:cNvGrpSpPr/>
          <p:nvPr/>
        </p:nvGrpSpPr>
        <p:grpSpPr>
          <a:xfrm rot="0">
            <a:off x="15224760" y="8023860"/>
            <a:ext cx="2606040" cy="397764"/>
            <a:chOff x="0" y="0"/>
            <a:chExt cx="3474720" cy="530352"/>
          </a:xfrm>
        </p:grpSpPr>
        <p:sp>
          <p:nvSpPr>
            <p:cNvPr name="Freeform 200" id="200"/>
            <p:cNvSpPr/>
            <p:nvPr/>
          </p:nvSpPr>
          <p:spPr>
            <a:xfrm flipH="false" flipV="false" rot="0">
              <a:off x="0" y="0"/>
              <a:ext cx="3474720" cy="530352"/>
            </a:xfrm>
            <a:custGeom>
              <a:avLst/>
              <a:gdLst/>
              <a:ahLst/>
              <a:cxnLst/>
              <a:rect r="r" b="b" t="t" l="l"/>
              <a:pathLst>
                <a:path h="530352" w="3474720">
                  <a:moveTo>
                    <a:pt x="0" y="0"/>
                  </a:moveTo>
                  <a:lnTo>
                    <a:pt x="3474720" y="0"/>
                  </a:lnTo>
                  <a:lnTo>
                    <a:pt x="3474720" y="530352"/>
                  </a:lnTo>
                  <a:lnTo>
                    <a:pt x="0" y="53035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77660" r="0" b="-77660"/>
              </a:stretch>
            </a:blipFill>
          </p:spPr>
        </p:sp>
        <p:sp>
          <p:nvSpPr>
            <p:cNvPr name="TextBox 201" id="201"/>
            <p:cNvSpPr txBox="true"/>
            <p:nvPr/>
          </p:nvSpPr>
          <p:spPr>
            <a:xfrm>
              <a:off x="0" y="-28575"/>
              <a:ext cx="3474720" cy="558927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530"/>
                </a:lnSpc>
              </a:pPr>
              <a:r>
                <a:rPr lang="en-US" sz="1275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LOWER</a:t>
              </a:r>
            </a:p>
          </p:txBody>
        </p:sp>
      </p:grpSp>
      <p:grpSp>
        <p:nvGrpSpPr>
          <p:cNvPr name="Group 202" id="202"/>
          <p:cNvGrpSpPr/>
          <p:nvPr/>
        </p:nvGrpSpPr>
        <p:grpSpPr>
          <a:xfrm rot="0">
            <a:off x="342900" y="8524494"/>
            <a:ext cx="6035040" cy="507492"/>
            <a:chOff x="0" y="0"/>
            <a:chExt cx="8046720" cy="676656"/>
          </a:xfrm>
        </p:grpSpPr>
        <p:sp>
          <p:nvSpPr>
            <p:cNvPr name="Freeform 203" id="203"/>
            <p:cNvSpPr/>
            <p:nvPr/>
          </p:nvSpPr>
          <p:spPr>
            <a:xfrm flipH="false" flipV="false" rot="0">
              <a:off x="0" y="0"/>
              <a:ext cx="8046720" cy="676656"/>
            </a:xfrm>
            <a:custGeom>
              <a:avLst/>
              <a:gdLst/>
              <a:ahLst/>
              <a:cxnLst/>
              <a:rect r="r" b="b" t="t" l="l"/>
              <a:pathLst>
                <a:path h="676656" w="8046720">
                  <a:moveTo>
                    <a:pt x="0" y="0"/>
                  </a:moveTo>
                  <a:lnTo>
                    <a:pt x="8046720" y="0"/>
                  </a:lnTo>
                  <a:lnTo>
                    <a:pt x="8046720" y="676656"/>
                  </a:lnTo>
                  <a:lnTo>
                    <a:pt x="0" y="6766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81713" r="0" b="-181713"/>
              </a:stretch>
            </a:blipFill>
          </p:spPr>
        </p:sp>
        <p:sp>
          <p:nvSpPr>
            <p:cNvPr name="TextBox 204" id="204"/>
            <p:cNvSpPr txBox="true"/>
            <p:nvPr/>
          </p:nvSpPr>
          <p:spPr>
            <a:xfrm>
              <a:off x="0" y="-38100"/>
              <a:ext cx="8046720" cy="71475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1A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10. Group 2</a:t>
              </a:r>
            </a:p>
          </p:txBody>
        </p:sp>
      </p:grpSp>
      <p:grpSp>
        <p:nvGrpSpPr>
          <p:cNvPr name="Group 205" id="205"/>
          <p:cNvGrpSpPr/>
          <p:nvPr/>
        </p:nvGrpSpPr>
        <p:grpSpPr>
          <a:xfrm rot="0">
            <a:off x="6446520" y="8606790"/>
            <a:ext cx="7543800" cy="329184"/>
            <a:chOff x="0" y="0"/>
            <a:chExt cx="10058400" cy="438912"/>
          </a:xfrm>
        </p:grpSpPr>
        <p:sp>
          <p:nvSpPr>
            <p:cNvPr name="Freeform 206" id="206"/>
            <p:cNvSpPr/>
            <p:nvPr/>
          </p:nvSpPr>
          <p:spPr>
            <a:xfrm flipH="false" flipV="false" rot="0">
              <a:off x="0" y="0"/>
              <a:ext cx="10058400" cy="438912"/>
            </a:xfrm>
            <a:custGeom>
              <a:avLst/>
              <a:gdLst/>
              <a:ahLst/>
              <a:cxnLst/>
              <a:rect r="r" b="b" t="t" l="l"/>
              <a:pathLst>
                <a:path h="438912" w="10058400">
                  <a:moveTo>
                    <a:pt x="0" y="0"/>
                  </a:moveTo>
                  <a:lnTo>
                    <a:pt x="10058400" y="0"/>
                  </a:lnTo>
                  <a:lnTo>
                    <a:pt x="10058400" y="438912"/>
                  </a:lnTo>
                  <a:lnTo>
                    <a:pt x="0" y="438912"/>
                  </a:lnTo>
                  <a:close/>
                </a:path>
              </a:pathLst>
            </a:custGeom>
            <a:solidFill>
              <a:srgbClr val="E5E7EB"/>
            </a:solidFill>
          </p:spPr>
        </p:sp>
      </p:grpSp>
      <p:grpSp>
        <p:nvGrpSpPr>
          <p:cNvPr name="Group 207" id="207"/>
          <p:cNvGrpSpPr/>
          <p:nvPr/>
        </p:nvGrpSpPr>
        <p:grpSpPr>
          <a:xfrm rot="0">
            <a:off x="6446520" y="8606790"/>
            <a:ext cx="1257300" cy="329184"/>
            <a:chOff x="0" y="0"/>
            <a:chExt cx="1676400" cy="438912"/>
          </a:xfrm>
        </p:grpSpPr>
        <p:sp>
          <p:nvSpPr>
            <p:cNvPr name="Freeform 208" id="208"/>
            <p:cNvSpPr/>
            <p:nvPr/>
          </p:nvSpPr>
          <p:spPr>
            <a:xfrm flipH="false" flipV="false" rot="0">
              <a:off x="0" y="0"/>
              <a:ext cx="1676400" cy="438912"/>
            </a:xfrm>
            <a:custGeom>
              <a:avLst/>
              <a:gdLst/>
              <a:ahLst/>
              <a:cxnLst/>
              <a:rect r="r" b="b" t="t" l="l"/>
              <a:pathLst>
                <a:path h="438912" w="1676400">
                  <a:moveTo>
                    <a:pt x="0" y="0"/>
                  </a:moveTo>
                  <a:lnTo>
                    <a:pt x="1676400" y="0"/>
                  </a:lnTo>
                  <a:lnTo>
                    <a:pt x="1676400" y="438912"/>
                  </a:lnTo>
                  <a:lnTo>
                    <a:pt x="0" y="438912"/>
                  </a:lnTo>
                  <a:close/>
                </a:path>
              </a:pathLst>
            </a:custGeom>
            <a:solidFill>
              <a:srgbClr val="66BB66"/>
            </a:solidFill>
          </p:spPr>
        </p:sp>
      </p:grpSp>
      <p:grpSp>
        <p:nvGrpSpPr>
          <p:cNvPr name="Group 209" id="209"/>
          <p:cNvGrpSpPr/>
          <p:nvPr/>
        </p:nvGrpSpPr>
        <p:grpSpPr>
          <a:xfrm rot="0">
            <a:off x="14127480" y="8524494"/>
            <a:ext cx="822960" cy="507492"/>
            <a:chOff x="0" y="0"/>
            <a:chExt cx="1097280" cy="676656"/>
          </a:xfrm>
        </p:grpSpPr>
        <p:sp>
          <p:nvSpPr>
            <p:cNvPr name="Freeform 210" id="210"/>
            <p:cNvSpPr/>
            <p:nvPr/>
          </p:nvSpPr>
          <p:spPr>
            <a:xfrm flipH="false" flipV="false" rot="0">
              <a:off x="0" y="0"/>
              <a:ext cx="1097280" cy="676656"/>
            </a:xfrm>
            <a:custGeom>
              <a:avLst/>
              <a:gdLst/>
              <a:ahLst/>
              <a:cxnLst/>
              <a:rect r="r" b="b" t="t" l="l"/>
              <a:pathLst>
                <a:path h="676656" w="1097280">
                  <a:moveTo>
                    <a:pt x="0" y="0"/>
                  </a:moveTo>
                  <a:lnTo>
                    <a:pt x="1097280" y="0"/>
                  </a:lnTo>
                  <a:lnTo>
                    <a:pt x="1097280" y="676656"/>
                  </a:lnTo>
                  <a:lnTo>
                    <a:pt x="0" y="6766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29120" t="0" r="-29120" b="0"/>
              </a:stretch>
            </a:blipFill>
          </p:spPr>
        </p:sp>
        <p:sp>
          <p:nvSpPr>
            <p:cNvPr name="TextBox 211" id="211"/>
            <p:cNvSpPr txBox="true"/>
            <p:nvPr/>
          </p:nvSpPr>
          <p:spPr>
            <a:xfrm>
              <a:off x="0" y="-38100"/>
              <a:ext cx="1097280" cy="71475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800"/>
                </a:lnSpc>
              </a:pPr>
              <a:r>
                <a:rPr lang="en-US" sz="1500" b="true">
                  <a:solidFill>
                    <a:srgbClr val="1A1A1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1.0</a:t>
              </a:r>
            </a:p>
          </p:txBody>
        </p:sp>
      </p:grpSp>
      <p:grpSp>
        <p:nvGrpSpPr>
          <p:cNvPr name="Group 212" id="212"/>
          <p:cNvGrpSpPr/>
          <p:nvPr/>
        </p:nvGrpSpPr>
        <p:grpSpPr>
          <a:xfrm rot="0">
            <a:off x="15224760" y="8579358"/>
            <a:ext cx="2606040" cy="397764"/>
            <a:chOff x="0" y="0"/>
            <a:chExt cx="3474720" cy="530352"/>
          </a:xfrm>
        </p:grpSpPr>
        <p:sp>
          <p:nvSpPr>
            <p:cNvPr name="Freeform 213" id="213"/>
            <p:cNvSpPr/>
            <p:nvPr/>
          </p:nvSpPr>
          <p:spPr>
            <a:xfrm flipH="false" flipV="false" rot="0">
              <a:off x="0" y="0"/>
              <a:ext cx="3474720" cy="530352"/>
            </a:xfrm>
            <a:custGeom>
              <a:avLst/>
              <a:gdLst/>
              <a:ahLst/>
              <a:cxnLst/>
              <a:rect r="r" b="b" t="t" l="l"/>
              <a:pathLst>
                <a:path h="530352" w="3474720">
                  <a:moveTo>
                    <a:pt x="0" y="109728"/>
                  </a:moveTo>
                  <a:cubicBezTo>
                    <a:pt x="0" y="49149"/>
                    <a:pt x="49149" y="0"/>
                    <a:pt x="109728" y="0"/>
                  </a:cubicBezTo>
                  <a:lnTo>
                    <a:pt x="3364992" y="0"/>
                  </a:lnTo>
                  <a:cubicBezTo>
                    <a:pt x="3425571" y="0"/>
                    <a:pt x="3474720" y="49149"/>
                    <a:pt x="3474720" y="109728"/>
                  </a:cubicBezTo>
                  <a:lnTo>
                    <a:pt x="3474720" y="420624"/>
                  </a:lnTo>
                  <a:cubicBezTo>
                    <a:pt x="3474720" y="481203"/>
                    <a:pt x="3425571" y="530352"/>
                    <a:pt x="3364992" y="530352"/>
                  </a:cubicBezTo>
                  <a:lnTo>
                    <a:pt x="109728" y="530352"/>
                  </a:lnTo>
                  <a:cubicBezTo>
                    <a:pt x="49149" y="530352"/>
                    <a:pt x="0" y="481203"/>
                    <a:pt x="0" y="420624"/>
                  </a:cubicBezTo>
                  <a:close/>
                </a:path>
              </a:pathLst>
            </a:custGeom>
            <a:solidFill>
              <a:srgbClr val="1A5C1A"/>
            </a:solidFill>
          </p:spPr>
        </p:sp>
      </p:grpSp>
      <p:grpSp>
        <p:nvGrpSpPr>
          <p:cNvPr name="Group 214" id="214"/>
          <p:cNvGrpSpPr/>
          <p:nvPr/>
        </p:nvGrpSpPr>
        <p:grpSpPr>
          <a:xfrm rot="0">
            <a:off x="15224760" y="8579358"/>
            <a:ext cx="2606040" cy="397764"/>
            <a:chOff x="0" y="0"/>
            <a:chExt cx="3474720" cy="530352"/>
          </a:xfrm>
        </p:grpSpPr>
        <p:sp>
          <p:nvSpPr>
            <p:cNvPr name="Freeform 215" id="215"/>
            <p:cNvSpPr/>
            <p:nvPr/>
          </p:nvSpPr>
          <p:spPr>
            <a:xfrm flipH="false" flipV="false" rot="0">
              <a:off x="0" y="0"/>
              <a:ext cx="3474720" cy="530352"/>
            </a:xfrm>
            <a:custGeom>
              <a:avLst/>
              <a:gdLst/>
              <a:ahLst/>
              <a:cxnLst/>
              <a:rect r="r" b="b" t="t" l="l"/>
              <a:pathLst>
                <a:path h="530352" w="3474720">
                  <a:moveTo>
                    <a:pt x="0" y="0"/>
                  </a:moveTo>
                  <a:lnTo>
                    <a:pt x="3474720" y="0"/>
                  </a:lnTo>
                  <a:lnTo>
                    <a:pt x="3474720" y="530352"/>
                  </a:lnTo>
                  <a:lnTo>
                    <a:pt x="0" y="53035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77660" r="0" b="-77660"/>
              </a:stretch>
            </a:blipFill>
          </p:spPr>
        </p:sp>
        <p:sp>
          <p:nvSpPr>
            <p:cNvPr name="TextBox 216" id="216"/>
            <p:cNvSpPr txBox="true"/>
            <p:nvPr/>
          </p:nvSpPr>
          <p:spPr>
            <a:xfrm>
              <a:off x="0" y="-28575"/>
              <a:ext cx="3474720" cy="558927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530"/>
                </a:lnSpc>
              </a:pPr>
              <a:r>
                <a:rPr lang="en-US" sz="1275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LOWER</a:t>
              </a:r>
            </a:p>
          </p:txBody>
        </p:sp>
      </p:grpSp>
      <p:grpSp>
        <p:nvGrpSpPr>
          <p:cNvPr name="Group 217" id="217"/>
          <p:cNvGrpSpPr/>
          <p:nvPr/>
        </p:nvGrpSpPr>
        <p:grpSpPr>
          <a:xfrm rot="0">
            <a:off x="342900" y="9079992"/>
            <a:ext cx="6035040" cy="507492"/>
            <a:chOff x="0" y="0"/>
            <a:chExt cx="8046720" cy="676656"/>
          </a:xfrm>
        </p:grpSpPr>
        <p:sp>
          <p:nvSpPr>
            <p:cNvPr name="Freeform 218" id="218"/>
            <p:cNvSpPr/>
            <p:nvPr/>
          </p:nvSpPr>
          <p:spPr>
            <a:xfrm flipH="false" flipV="false" rot="0">
              <a:off x="0" y="0"/>
              <a:ext cx="8046720" cy="676656"/>
            </a:xfrm>
            <a:custGeom>
              <a:avLst/>
              <a:gdLst/>
              <a:ahLst/>
              <a:cxnLst/>
              <a:rect r="r" b="b" t="t" l="l"/>
              <a:pathLst>
                <a:path h="676656" w="8046720">
                  <a:moveTo>
                    <a:pt x="0" y="0"/>
                  </a:moveTo>
                  <a:lnTo>
                    <a:pt x="8046720" y="0"/>
                  </a:lnTo>
                  <a:lnTo>
                    <a:pt x="8046720" y="676656"/>
                  </a:lnTo>
                  <a:lnTo>
                    <a:pt x="0" y="6766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81713" r="0" b="-181713"/>
              </a:stretch>
            </a:blipFill>
          </p:spPr>
        </p:sp>
        <p:sp>
          <p:nvSpPr>
            <p:cNvPr name="TextBox 219" id="219"/>
            <p:cNvSpPr txBox="true"/>
            <p:nvPr/>
          </p:nvSpPr>
          <p:spPr>
            <a:xfrm>
              <a:off x="0" y="-38100"/>
              <a:ext cx="8046720" cy="71475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1A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12. Nitrogen &amp; Sulfur</a:t>
              </a:r>
            </a:p>
          </p:txBody>
        </p:sp>
      </p:grpSp>
      <p:grpSp>
        <p:nvGrpSpPr>
          <p:cNvPr name="Group 220" id="220"/>
          <p:cNvGrpSpPr/>
          <p:nvPr/>
        </p:nvGrpSpPr>
        <p:grpSpPr>
          <a:xfrm rot="0">
            <a:off x="6446520" y="9162288"/>
            <a:ext cx="7543800" cy="329184"/>
            <a:chOff x="0" y="0"/>
            <a:chExt cx="10058400" cy="438912"/>
          </a:xfrm>
        </p:grpSpPr>
        <p:sp>
          <p:nvSpPr>
            <p:cNvPr name="Freeform 221" id="221"/>
            <p:cNvSpPr/>
            <p:nvPr/>
          </p:nvSpPr>
          <p:spPr>
            <a:xfrm flipH="false" flipV="false" rot="0">
              <a:off x="0" y="0"/>
              <a:ext cx="10058400" cy="438912"/>
            </a:xfrm>
            <a:custGeom>
              <a:avLst/>
              <a:gdLst/>
              <a:ahLst/>
              <a:cxnLst/>
              <a:rect r="r" b="b" t="t" l="l"/>
              <a:pathLst>
                <a:path h="438912" w="10058400">
                  <a:moveTo>
                    <a:pt x="0" y="0"/>
                  </a:moveTo>
                  <a:lnTo>
                    <a:pt x="10058400" y="0"/>
                  </a:lnTo>
                  <a:lnTo>
                    <a:pt x="10058400" y="438912"/>
                  </a:lnTo>
                  <a:lnTo>
                    <a:pt x="0" y="438912"/>
                  </a:lnTo>
                  <a:close/>
                </a:path>
              </a:pathLst>
            </a:custGeom>
            <a:solidFill>
              <a:srgbClr val="E5E7EB"/>
            </a:solidFill>
          </p:spPr>
        </p:sp>
      </p:grpSp>
      <p:grpSp>
        <p:nvGrpSpPr>
          <p:cNvPr name="Group 222" id="222"/>
          <p:cNvGrpSpPr/>
          <p:nvPr/>
        </p:nvGrpSpPr>
        <p:grpSpPr>
          <a:xfrm rot="0">
            <a:off x="6446520" y="9162288"/>
            <a:ext cx="1257300" cy="329184"/>
            <a:chOff x="0" y="0"/>
            <a:chExt cx="1676400" cy="438912"/>
          </a:xfrm>
        </p:grpSpPr>
        <p:sp>
          <p:nvSpPr>
            <p:cNvPr name="Freeform 223" id="223"/>
            <p:cNvSpPr/>
            <p:nvPr/>
          </p:nvSpPr>
          <p:spPr>
            <a:xfrm flipH="false" flipV="false" rot="0">
              <a:off x="0" y="0"/>
              <a:ext cx="1676400" cy="438912"/>
            </a:xfrm>
            <a:custGeom>
              <a:avLst/>
              <a:gdLst/>
              <a:ahLst/>
              <a:cxnLst/>
              <a:rect r="r" b="b" t="t" l="l"/>
              <a:pathLst>
                <a:path h="438912" w="1676400">
                  <a:moveTo>
                    <a:pt x="0" y="0"/>
                  </a:moveTo>
                  <a:lnTo>
                    <a:pt x="1676400" y="0"/>
                  </a:lnTo>
                  <a:lnTo>
                    <a:pt x="1676400" y="438912"/>
                  </a:lnTo>
                  <a:lnTo>
                    <a:pt x="0" y="438912"/>
                  </a:lnTo>
                  <a:close/>
                </a:path>
              </a:pathLst>
            </a:custGeom>
            <a:solidFill>
              <a:srgbClr val="55AA55"/>
            </a:solidFill>
          </p:spPr>
        </p:sp>
      </p:grpSp>
      <p:grpSp>
        <p:nvGrpSpPr>
          <p:cNvPr name="Group 224" id="224"/>
          <p:cNvGrpSpPr/>
          <p:nvPr/>
        </p:nvGrpSpPr>
        <p:grpSpPr>
          <a:xfrm rot="0">
            <a:off x="14127480" y="9079992"/>
            <a:ext cx="822960" cy="507492"/>
            <a:chOff x="0" y="0"/>
            <a:chExt cx="1097280" cy="676656"/>
          </a:xfrm>
        </p:grpSpPr>
        <p:sp>
          <p:nvSpPr>
            <p:cNvPr name="Freeform 225" id="225"/>
            <p:cNvSpPr/>
            <p:nvPr/>
          </p:nvSpPr>
          <p:spPr>
            <a:xfrm flipH="false" flipV="false" rot="0">
              <a:off x="0" y="0"/>
              <a:ext cx="1097280" cy="676656"/>
            </a:xfrm>
            <a:custGeom>
              <a:avLst/>
              <a:gdLst/>
              <a:ahLst/>
              <a:cxnLst/>
              <a:rect r="r" b="b" t="t" l="l"/>
              <a:pathLst>
                <a:path h="676656" w="1097280">
                  <a:moveTo>
                    <a:pt x="0" y="0"/>
                  </a:moveTo>
                  <a:lnTo>
                    <a:pt x="1097280" y="0"/>
                  </a:lnTo>
                  <a:lnTo>
                    <a:pt x="1097280" y="676656"/>
                  </a:lnTo>
                  <a:lnTo>
                    <a:pt x="0" y="6766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29120" t="0" r="-29120" b="0"/>
              </a:stretch>
            </a:blipFill>
          </p:spPr>
        </p:sp>
        <p:sp>
          <p:nvSpPr>
            <p:cNvPr name="TextBox 226" id="226"/>
            <p:cNvSpPr txBox="true"/>
            <p:nvPr/>
          </p:nvSpPr>
          <p:spPr>
            <a:xfrm>
              <a:off x="0" y="-38100"/>
              <a:ext cx="1097280" cy="71475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800"/>
                </a:lnSpc>
              </a:pPr>
              <a:r>
                <a:rPr lang="en-US" sz="1500" b="true">
                  <a:solidFill>
                    <a:srgbClr val="1A1A1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1.0</a:t>
              </a:r>
            </a:p>
          </p:txBody>
        </p:sp>
      </p:grpSp>
      <p:grpSp>
        <p:nvGrpSpPr>
          <p:cNvPr name="Group 227" id="227"/>
          <p:cNvGrpSpPr/>
          <p:nvPr/>
        </p:nvGrpSpPr>
        <p:grpSpPr>
          <a:xfrm rot="0">
            <a:off x="15224760" y="9134856"/>
            <a:ext cx="2606040" cy="397764"/>
            <a:chOff x="0" y="0"/>
            <a:chExt cx="3474720" cy="530352"/>
          </a:xfrm>
        </p:grpSpPr>
        <p:sp>
          <p:nvSpPr>
            <p:cNvPr name="Freeform 228" id="228"/>
            <p:cNvSpPr/>
            <p:nvPr/>
          </p:nvSpPr>
          <p:spPr>
            <a:xfrm flipH="false" flipV="false" rot="0">
              <a:off x="0" y="0"/>
              <a:ext cx="3474720" cy="530352"/>
            </a:xfrm>
            <a:custGeom>
              <a:avLst/>
              <a:gdLst/>
              <a:ahLst/>
              <a:cxnLst/>
              <a:rect r="r" b="b" t="t" l="l"/>
              <a:pathLst>
                <a:path h="530352" w="3474720">
                  <a:moveTo>
                    <a:pt x="0" y="109728"/>
                  </a:moveTo>
                  <a:cubicBezTo>
                    <a:pt x="0" y="49149"/>
                    <a:pt x="49149" y="0"/>
                    <a:pt x="109728" y="0"/>
                  </a:cubicBezTo>
                  <a:lnTo>
                    <a:pt x="3364992" y="0"/>
                  </a:lnTo>
                  <a:cubicBezTo>
                    <a:pt x="3425571" y="0"/>
                    <a:pt x="3474720" y="49149"/>
                    <a:pt x="3474720" y="109728"/>
                  </a:cubicBezTo>
                  <a:lnTo>
                    <a:pt x="3474720" y="420624"/>
                  </a:lnTo>
                  <a:cubicBezTo>
                    <a:pt x="3474720" y="481203"/>
                    <a:pt x="3425571" y="530352"/>
                    <a:pt x="3364992" y="530352"/>
                  </a:cubicBezTo>
                  <a:lnTo>
                    <a:pt x="109728" y="530352"/>
                  </a:lnTo>
                  <a:cubicBezTo>
                    <a:pt x="49149" y="530352"/>
                    <a:pt x="0" y="481203"/>
                    <a:pt x="0" y="420624"/>
                  </a:cubicBezTo>
                  <a:close/>
                </a:path>
              </a:pathLst>
            </a:custGeom>
            <a:solidFill>
              <a:srgbClr val="1A5C1A"/>
            </a:solidFill>
          </p:spPr>
        </p:sp>
      </p:grpSp>
      <p:grpSp>
        <p:nvGrpSpPr>
          <p:cNvPr name="Group 229" id="229"/>
          <p:cNvGrpSpPr/>
          <p:nvPr/>
        </p:nvGrpSpPr>
        <p:grpSpPr>
          <a:xfrm rot="0">
            <a:off x="15224760" y="9134856"/>
            <a:ext cx="2606040" cy="397764"/>
            <a:chOff x="0" y="0"/>
            <a:chExt cx="3474720" cy="530352"/>
          </a:xfrm>
        </p:grpSpPr>
        <p:sp>
          <p:nvSpPr>
            <p:cNvPr name="Freeform 230" id="230"/>
            <p:cNvSpPr/>
            <p:nvPr/>
          </p:nvSpPr>
          <p:spPr>
            <a:xfrm flipH="false" flipV="false" rot="0">
              <a:off x="0" y="0"/>
              <a:ext cx="3474720" cy="530352"/>
            </a:xfrm>
            <a:custGeom>
              <a:avLst/>
              <a:gdLst/>
              <a:ahLst/>
              <a:cxnLst/>
              <a:rect r="r" b="b" t="t" l="l"/>
              <a:pathLst>
                <a:path h="530352" w="3474720">
                  <a:moveTo>
                    <a:pt x="0" y="0"/>
                  </a:moveTo>
                  <a:lnTo>
                    <a:pt x="3474720" y="0"/>
                  </a:lnTo>
                  <a:lnTo>
                    <a:pt x="3474720" y="530352"/>
                  </a:lnTo>
                  <a:lnTo>
                    <a:pt x="0" y="53035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77660" r="0" b="-77660"/>
              </a:stretch>
            </a:blipFill>
          </p:spPr>
        </p:sp>
        <p:sp>
          <p:nvSpPr>
            <p:cNvPr name="TextBox 231" id="231"/>
            <p:cNvSpPr txBox="true"/>
            <p:nvPr/>
          </p:nvSpPr>
          <p:spPr>
            <a:xfrm>
              <a:off x="0" y="-28575"/>
              <a:ext cx="3474720" cy="558927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530"/>
                </a:lnSpc>
              </a:pPr>
              <a:r>
                <a:rPr lang="en-US" sz="1275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LOWER</a:t>
              </a:r>
            </a:p>
          </p:txBody>
        </p:sp>
      </p:grpSp>
      <p:grpSp>
        <p:nvGrpSpPr>
          <p:cNvPr name="Group 232" id="232"/>
          <p:cNvGrpSpPr/>
          <p:nvPr/>
        </p:nvGrpSpPr>
        <p:grpSpPr>
          <a:xfrm rot="0">
            <a:off x="342900" y="9635490"/>
            <a:ext cx="6035040" cy="507492"/>
            <a:chOff x="0" y="0"/>
            <a:chExt cx="8046720" cy="676656"/>
          </a:xfrm>
        </p:grpSpPr>
        <p:sp>
          <p:nvSpPr>
            <p:cNvPr name="Freeform 233" id="233"/>
            <p:cNvSpPr/>
            <p:nvPr/>
          </p:nvSpPr>
          <p:spPr>
            <a:xfrm flipH="false" flipV="false" rot="0">
              <a:off x="0" y="0"/>
              <a:ext cx="8046720" cy="676656"/>
            </a:xfrm>
            <a:custGeom>
              <a:avLst/>
              <a:gdLst/>
              <a:ahLst/>
              <a:cxnLst/>
              <a:rect r="r" b="b" t="t" l="l"/>
              <a:pathLst>
                <a:path h="676656" w="8046720">
                  <a:moveTo>
                    <a:pt x="0" y="0"/>
                  </a:moveTo>
                  <a:lnTo>
                    <a:pt x="8046720" y="0"/>
                  </a:lnTo>
                  <a:lnTo>
                    <a:pt x="8046720" y="676656"/>
                  </a:lnTo>
                  <a:lnTo>
                    <a:pt x="0" y="6766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81713" r="0" b="-181713"/>
              </a:stretch>
            </a:blipFill>
          </p:spPr>
        </p:sp>
        <p:sp>
          <p:nvSpPr>
            <p:cNvPr name="TextBox 234" id="234"/>
            <p:cNvSpPr txBox="true"/>
            <p:nvPr/>
          </p:nvSpPr>
          <p:spPr>
            <a:xfrm>
              <a:off x="0" y="-38100"/>
              <a:ext cx="8046720" cy="71475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1A1A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22. Analytical Techniques (IR/MS)</a:t>
              </a:r>
            </a:p>
          </p:txBody>
        </p:sp>
      </p:grpSp>
      <p:grpSp>
        <p:nvGrpSpPr>
          <p:cNvPr name="Group 235" id="235"/>
          <p:cNvGrpSpPr/>
          <p:nvPr/>
        </p:nvGrpSpPr>
        <p:grpSpPr>
          <a:xfrm rot="0">
            <a:off x="6446520" y="9717786"/>
            <a:ext cx="7543800" cy="329184"/>
            <a:chOff x="0" y="0"/>
            <a:chExt cx="10058400" cy="438912"/>
          </a:xfrm>
        </p:grpSpPr>
        <p:sp>
          <p:nvSpPr>
            <p:cNvPr name="Freeform 236" id="236"/>
            <p:cNvSpPr/>
            <p:nvPr/>
          </p:nvSpPr>
          <p:spPr>
            <a:xfrm flipH="false" flipV="false" rot="0">
              <a:off x="0" y="0"/>
              <a:ext cx="10058400" cy="438912"/>
            </a:xfrm>
            <a:custGeom>
              <a:avLst/>
              <a:gdLst/>
              <a:ahLst/>
              <a:cxnLst/>
              <a:rect r="r" b="b" t="t" l="l"/>
              <a:pathLst>
                <a:path h="438912" w="10058400">
                  <a:moveTo>
                    <a:pt x="0" y="0"/>
                  </a:moveTo>
                  <a:lnTo>
                    <a:pt x="10058400" y="0"/>
                  </a:lnTo>
                  <a:lnTo>
                    <a:pt x="10058400" y="438912"/>
                  </a:lnTo>
                  <a:lnTo>
                    <a:pt x="0" y="438912"/>
                  </a:lnTo>
                  <a:close/>
                </a:path>
              </a:pathLst>
            </a:custGeom>
            <a:solidFill>
              <a:srgbClr val="E5E7EB"/>
            </a:solidFill>
          </p:spPr>
        </p:sp>
      </p:grpSp>
      <p:grpSp>
        <p:nvGrpSpPr>
          <p:cNvPr name="Group 237" id="237"/>
          <p:cNvGrpSpPr/>
          <p:nvPr/>
        </p:nvGrpSpPr>
        <p:grpSpPr>
          <a:xfrm rot="0">
            <a:off x="6446520" y="9717786"/>
            <a:ext cx="1257300" cy="329184"/>
            <a:chOff x="0" y="0"/>
            <a:chExt cx="1676400" cy="438912"/>
          </a:xfrm>
        </p:grpSpPr>
        <p:sp>
          <p:nvSpPr>
            <p:cNvPr name="Freeform 238" id="238"/>
            <p:cNvSpPr/>
            <p:nvPr/>
          </p:nvSpPr>
          <p:spPr>
            <a:xfrm flipH="false" flipV="false" rot="0">
              <a:off x="0" y="0"/>
              <a:ext cx="1676400" cy="438912"/>
            </a:xfrm>
            <a:custGeom>
              <a:avLst/>
              <a:gdLst/>
              <a:ahLst/>
              <a:cxnLst/>
              <a:rect r="r" b="b" t="t" l="l"/>
              <a:pathLst>
                <a:path h="438912" w="1676400">
                  <a:moveTo>
                    <a:pt x="0" y="0"/>
                  </a:moveTo>
                  <a:lnTo>
                    <a:pt x="1676400" y="0"/>
                  </a:lnTo>
                  <a:lnTo>
                    <a:pt x="1676400" y="438912"/>
                  </a:lnTo>
                  <a:lnTo>
                    <a:pt x="0" y="438912"/>
                  </a:lnTo>
                  <a:close/>
                </a:path>
              </a:pathLst>
            </a:custGeom>
            <a:solidFill>
              <a:srgbClr val="44AA44"/>
            </a:solidFill>
          </p:spPr>
        </p:sp>
      </p:grpSp>
      <p:grpSp>
        <p:nvGrpSpPr>
          <p:cNvPr name="Group 239" id="239"/>
          <p:cNvGrpSpPr/>
          <p:nvPr/>
        </p:nvGrpSpPr>
        <p:grpSpPr>
          <a:xfrm rot="0">
            <a:off x="14127480" y="9635490"/>
            <a:ext cx="822960" cy="507492"/>
            <a:chOff x="0" y="0"/>
            <a:chExt cx="1097280" cy="676656"/>
          </a:xfrm>
        </p:grpSpPr>
        <p:sp>
          <p:nvSpPr>
            <p:cNvPr name="Freeform 240" id="240"/>
            <p:cNvSpPr/>
            <p:nvPr/>
          </p:nvSpPr>
          <p:spPr>
            <a:xfrm flipH="false" flipV="false" rot="0">
              <a:off x="0" y="0"/>
              <a:ext cx="1097280" cy="676656"/>
            </a:xfrm>
            <a:custGeom>
              <a:avLst/>
              <a:gdLst/>
              <a:ahLst/>
              <a:cxnLst/>
              <a:rect r="r" b="b" t="t" l="l"/>
              <a:pathLst>
                <a:path h="676656" w="1097280">
                  <a:moveTo>
                    <a:pt x="0" y="0"/>
                  </a:moveTo>
                  <a:lnTo>
                    <a:pt x="1097280" y="0"/>
                  </a:lnTo>
                  <a:lnTo>
                    <a:pt x="1097280" y="676656"/>
                  </a:lnTo>
                  <a:lnTo>
                    <a:pt x="0" y="6766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29120" t="0" r="-29120" b="0"/>
              </a:stretch>
            </a:blipFill>
          </p:spPr>
        </p:sp>
        <p:sp>
          <p:nvSpPr>
            <p:cNvPr name="TextBox 241" id="241"/>
            <p:cNvSpPr txBox="true"/>
            <p:nvPr/>
          </p:nvSpPr>
          <p:spPr>
            <a:xfrm>
              <a:off x="0" y="-38100"/>
              <a:ext cx="1097280" cy="71475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800"/>
                </a:lnSpc>
              </a:pPr>
              <a:r>
                <a:rPr lang="en-US" sz="1500" b="true">
                  <a:solidFill>
                    <a:srgbClr val="1A1A1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1.0</a:t>
              </a:r>
            </a:p>
          </p:txBody>
        </p:sp>
      </p:grpSp>
      <p:grpSp>
        <p:nvGrpSpPr>
          <p:cNvPr name="Group 242" id="242"/>
          <p:cNvGrpSpPr/>
          <p:nvPr/>
        </p:nvGrpSpPr>
        <p:grpSpPr>
          <a:xfrm rot="0">
            <a:off x="15224760" y="9690354"/>
            <a:ext cx="2606040" cy="397764"/>
            <a:chOff x="0" y="0"/>
            <a:chExt cx="3474720" cy="530352"/>
          </a:xfrm>
        </p:grpSpPr>
        <p:sp>
          <p:nvSpPr>
            <p:cNvPr name="Freeform 243" id="243"/>
            <p:cNvSpPr/>
            <p:nvPr/>
          </p:nvSpPr>
          <p:spPr>
            <a:xfrm flipH="false" flipV="false" rot="0">
              <a:off x="0" y="0"/>
              <a:ext cx="3474720" cy="530352"/>
            </a:xfrm>
            <a:custGeom>
              <a:avLst/>
              <a:gdLst/>
              <a:ahLst/>
              <a:cxnLst/>
              <a:rect r="r" b="b" t="t" l="l"/>
              <a:pathLst>
                <a:path h="530352" w="3474720">
                  <a:moveTo>
                    <a:pt x="0" y="109728"/>
                  </a:moveTo>
                  <a:cubicBezTo>
                    <a:pt x="0" y="49149"/>
                    <a:pt x="49149" y="0"/>
                    <a:pt x="109728" y="0"/>
                  </a:cubicBezTo>
                  <a:lnTo>
                    <a:pt x="3364992" y="0"/>
                  </a:lnTo>
                  <a:cubicBezTo>
                    <a:pt x="3425571" y="0"/>
                    <a:pt x="3474720" y="49149"/>
                    <a:pt x="3474720" y="109728"/>
                  </a:cubicBezTo>
                  <a:lnTo>
                    <a:pt x="3474720" y="420624"/>
                  </a:lnTo>
                  <a:cubicBezTo>
                    <a:pt x="3474720" y="481203"/>
                    <a:pt x="3425571" y="530352"/>
                    <a:pt x="3364992" y="530352"/>
                  </a:cubicBezTo>
                  <a:lnTo>
                    <a:pt x="109728" y="530352"/>
                  </a:lnTo>
                  <a:cubicBezTo>
                    <a:pt x="49149" y="530352"/>
                    <a:pt x="0" y="481203"/>
                    <a:pt x="0" y="420624"/>
                  </a:cubicBezTo>
                  <a:close/>
                </a:path>
              </a:pathLst>
            </a:custGeom>
            <a:solidFill>
              <a:srgbClr val="1A5C1A"/>
            </a:solidFill>
          </p:spPr>
        </p:sp>
      </p:grpSp>
      <p:grpSp>
        <p:nvGrpSpPr>
          <p:cNvPr name="Group 244" id="244"/>
          <p:cNvGrpSpPr/>
          <p:nvPr/>
        </p:nvGrpSpPr>
        <p:grpSpPr>
          <a:xfrm rot="0">
            <a:off x="15224760" y="9690354"/>
            <a:ext cx="2606040" cy="397764"/>
            <a:chOff x="0" y="0"/>
            <a:chExt cx="3474720" cy="530352"/>
          </a:xfrm>
        </p:grpSpPr>
        <p:sp>
          <p:nvSpPr>
            <p:cNvPr name="Freeform 245" id="245"/>
            <p:cNvSpPr/>
            <p:nvPr/>
          </p:nvSpPr>
          <p:spPr>
            <a:xfrm flipH="false" flipV="false" rot="0">
              <a:off x="0" y="0"/>
              <a:ext cx="3474720" cy="530352"/>
            </a:xfrm>
            <a:custGeom>
              <a:avLst/>
              <a:gdLst/>
              <a:ahLst/>
              <a:cxnLst/>
              <a:rect r="r" b="b" t="t" l="l"/>
              <a:pathLst>
                <a:path h="530352" w="3474720">
                  <a:moveTo>
                    <a:pt x="0" y="0"/>
                  </a:moveTo>
                  <a:lnTo>
                    <a:pt x="3474720" y="0"/>
                  </a:lnTo>
                  <a:lnTo>
                    <a:pt x="3474720" y="530352"/>
                  </a:lnTo>
                  <a:lnTo>
                    <a:pt x="0" y="53035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77660" r="0" b="-77660"/>
              </a:stretch>
            </a:blipFill>
          </p:spPr>
        </p:sp>
        <p:sp>
          <p:nvSpPr>
            <p:cNvPr name="TextBox 246" id="246"/>
            <p:cNvSpPr txBox="true"/>
            <p:nvPr/>
          </p:nvSpPr>
          <p:spPr>
            <a:xfrm>
              <a:off x="0" y="-28575"/>
              <a:ext cx="3474720" cy="558927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530"/>
                </a:lnSpc>
              </a:pPr>
              <a:r>
                <a:rPr lang="en-US" sz="1275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LOWER</a:t>
              </a:r>
            </a:p>
          </p:txBody>
        </p:sp>
      </p:grpSp>
      <p:grpSp>
        <p:nvGrpSpPr>
          <p:cNvPr name="Group 247" id="247"/>
          <p:cNvGrpSpPr/>
          <p:nvPr/>
        </p:nvGrpSpPr>
        <p:grpSpPr>
          <a:xfrm rot="0">
            <a:off x="342900" y="9738360"/>
            <a:ext cx="12344400" cy="384048"/>
            <a:chOff x="0" y="0"/>
            <a:chExt cx="16459200" cy="512064"/>
          </a:xfrm>
        </p:grpSpPr>
        <p:sp>
          <p:nvSpPr>
            <p:cNvPr name="Freeform 248" id="248"/>
            <p:cNvSpPr/>
            <p:nvPr/>
          </p:nvSpPr>
          <p:spPr>
            <a:xfrm flipH="false" flipV="false" rot="0">
              <a:off x="0" y="0"/>
              <a:ext cx="16459200" cy="512064"/>
            </a:xfrm>
            <a:custGeom>
              <a:avLst/>
              <a:gdLst/>
              <a:ahLst/>
              <a:cxnLst/>
              <a:rect r="r" b="b" t="t" l="l"/>
              <a:pathLst>
                <a:path h="512064" w="16459200">
                  <a:moveTo>
                    <a:pt x="0" y="0"/>
                  </a:moveTo>
                  <a:lnTo>
                    <a:pt x="16459200" y="0"/>
                  </a:lnTo>
                  <a:lnTo>
                    <a:pt x="16459200" y="512064"/>
                  </a:lnTo>
                  <a:lnTo>
                    <a:pt x="0" y="51206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576304" r="0" b="-576304"/>
              </a:stretch>
            </a:blipFill>
          </p:spPr>
        </p:sp>
        <p:sp>
          <p:nvSpPr>
            <p:cNvPr name="TextBox 249" id="249"/>
            <p:cNvSpPr txBox="true"/>
            <p:nvPr/>
          </p:nvSpPr>
          <p:spPr>
            <a:xfrm>
              <a:off x="0" y="-28575"/>
              <a:ext cx="16459200" cy="54063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620"/>
                </a:lnSpc>
              </a:pPr>
              <a:r>
                <a:rPr lang="en-US" sz="1350">
                  <a:solidFill>
                    <a:srgbClr val="6B728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←  Bar length = avg MCQs per paper (max 5.5 shown)     Priority: </a:t>
              </a:r>
            </a:p>
          </p:txBody>
        </p:sp>
      </p:grpSp>
      <p:grpSp>
        <p:nvGrpSpPr>
          <p:cNvPr name="Group 250" id="250"/>
          <p:cNvGrpSpPr/>
          <p:nvPr/>
        </p:nvGrpSpPr>
        <p:grpSpPr>
          <a:xfrm rot="0">
            <a:off x="12618720" y="9765792"/>
            <a:ext cx="1316736" cy="315468"/>
            <a:chOff x="0" y="0"/>
            <a:chExt cx="1755648" cy="420624"/>
          </a:xfrm>
        </p:grpSpPr>
        <p:sp>
          <p:nvSpPr>
            <p:cNvPr name="Freeform 251" id="251"/>
            <p:cNvSpPr/>
            <p:nvPr/>
          </p:nvSpPr>
          <p:spPr>
            <a:xfrm flipH="false" flipV="false" rot="0">
              <a:off x="0" y="0"/>
              <a:ext cx="1755648" cy="420624"/>
            </a:xfrm>
            <a:custGeom>
              <a:avLst/>
              <a:gdLst/>
              <a:ahLst/>
              <a:cxnLst/>
              <a:rect r="r" b="b" t="t" l="l"/>
              <a:pathLst>
                <a:path h="420624" w="1755648">
                  <a:moveTo>
                    <a:pt x="0" y="91440"/>
                  </a:moveTo>
                  <a:cubicBezTo>
                    <a:pt x="0" y="40894"/>
                    <a:pt x="40894" y="0"/>
                    <a:pt x="91440" y="0"/>
                  </a:cubicBezTo>
                  <a:lnTo>
                    <a:pt x="1664208" y="0"/>
                  </a:lnTo>
                  <a:cubicBezTo>
                    <a:pt x="1714754" y="0"/>
                    <a:pt x="1755648" y="40894"/>
                    <a:pt x="1755648" y="91440"/>
                  </a:cubicBezTo>
                  <a:lnTo>
                    <a:pt x="1755648" y="329184"/>
                  </a:lnTo>
                  <a:cubicBezTo>
                    <a:pt x="1755648" y="379730"/>
                    <a:pt x="1714754" y="420624"/>
                    <a:pt x="1664208" y="420624"/>
                  </a:cubicBezTo>
                  <a:lnTo>
                    <a:pt x="91440" y="420624"/>
                  </a:lnTo>
                  <a:cubicBezTo>
                    <a:pt x="40894" y="420624"/>
                    <a:pt x="0" y="379730"/>
                    <a:pt x="0" y="329184"/>
                  </a:cubicBezTo>
                  <a:close/>
                </a:path>
              </a:pathLst>
            </a:custGeom>
            <a:solidFill>
              <a:srgbClr val="FF3333"/>
            </a:solidFill>
          </p:spPr>
        </p:sp>
      </p:grpSp>
      <p:grpSp>
        <p:nvGrpSpPr>
          <p:cNvPr name="Group 252" id="252"/>
          <p:cNvGrpSpPr/>
          <p:nvPr/>
        </p:nvGrpSpPr>
        <p:grpSpPr>
          <a:xfrm rot="0">
            <a:off x="12618720" y="9765792"/>
            <a:ext cx="1316736" cy="315468"/>
            <a:chOff x="0" y="0"/>
            <a:chExt cx="1755648" cy="420624"/>
          </a:xfrm>
        </p:grpSpPr>
        <p:sp>
          <p:nvSpPr>
            <p:cNvPr name="Freeform 253" id="253"/>
            <p:cNvSpPr/>
            <p:nvPr/>
          </p:nvSpPr>
          <p:spPr>
            <a:xfrm flipH="false" flipV="false" rot="0">
              <a:off x="0" y="0"/>
              <a:ext cx="1755648" cy="420624"/>
            </a:xfrm>
            <a:custGeom>
              <a:avLst/>
              <a:gdLst/>
              <a:ahLst/>
              <a:cxnLst/>
              <a:rect r="r" b="b" t="t" l="l"/>
              <a:pathLst>
                <a:path h="420624" w="1755648">
                  <a:moveTo>
                    <a:pt x="0" y="0"/>
                  </a:moveTo>
                  <a:lnTo>
                    <a:pt x="1755648" y="0"/>
                  </a:lnTo>
                  <a:lnTo>
                    <a:pt x="1755648" y="420624"/>
                  </a:lnTo>
                  <a:lnTo>
                    <a:pt x="0" y="42062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1328" r="0" b="-31328"/>
              </a:stretch>
            </a:blipFill>
          </p:spPr>
        </p:sp>
        <p:sp>
          <p:nvSpPr>
            <p:cNvPr name="TextBox 254" id="254"/>
            <p:cNvSpPr txBox="true"/>
            <p:nvPr/>
          </p:nvSpPr>
          <p:spPr>
            <a:xfrm>
              <a:off x="0" y="-28575"/>
              <a:ext cx="1755648" cy="44919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350"/>
                </a:lnSpc>
              </a:pPr>
              <a:r>
                <a:rPr lang="en-US" sz="1125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CRITICAL</a:t>
              </a:r>
            </a:p>
          </p:txBody>
        </p:sp>
      </p:grpSp>
      <p:grpSp>
        <p:nvGrpSpPr>
          <p:cNvPr name="Group 255" id="255"/>
          <p:cNvGrpSpPr/>
          <p:nvPr/>
        </p:nvGrpSpPr>
        <p:grpSpPr>
          <a:xfrm rot="0">
            <a:off x="14031468" y="9765792"/>
            <a:ext cx="1316736" cy="315468"/>
            <a:chOff x="0" y="0"/>
            <a:chExt cx="1755648" cy="420624"/>
          </a:xfrm>
        </p:grpSpPr>
        <p:sp>
          <p:nvSpPr>
            <p:cNvPr name="Freeform 256" id="256"/>
            <p:cNvSpPr/>
            <p:nvPr/>
          </p:nvSpPr>
          <p:spPr>
            <a:xfrm flipH="false" flipV="false" rot="0">
              <a:off x="0" y="0"/>
              <a:ext cx="1755648" cy="420624"/>
            </a:xfrm>
            <a:custGeom>
              <a:avLst/>
              <a:gdLst/>
              <a:ahLst/>
              <a:cxnLst/>
              <a:rect r="r" b="b" t="t" l="l"/>
              <a:pathLst>
                <a:path h="420624" w="1755648">
                  <a:moveTo>
                    <a:pt x="0" y="91440"/>
                  </a:moveTo>
                  <a:cubicBezTo>
                    <a:pt x="0" y="40894"/>
                    <a:pt x="40894" y="0"/>
                    <a:pt x="91440" y="0"/>
                  </a:cubicBezTo>
                  <a:lnTo>
                    <a:pt x="1664208" y="0"/>
                  </a:lnTo>
                  <a:cubicBezTo>
                    <a:pt x="1714754" y="0"/>
                    <a:pt x="1755648" y="40894"/>
                    <a:pt x="1755648" y="91440"/>
                  </a:cubicBezTo>
                  <a:lnTo>
                    <a:pt x="1755648" y="329184"/>
                  </a:lnTo>
                  <a:cubicBezTo>
                    <a:pt x="1755648" y="379730"/>
                    <a:pt x="1714754" y="420624"/>
                    <a:pt x="1664208" y="420624"/>
                  </a:cubicBezTo>
                  <a:lnTo>
                    <a:pt x="91440" y="420624"/>
                  </a:lnTo>
                  <a:cubicBezTo>
                    <a:pt x="40894" y="420624"/>
                    <a:pt x="0" y="379730"/>
                    <a:pt x="0" y="329184"/>
                  </a:cubicBezTo>
                  <a:close/>
                </a:path>
              </a:pathLst>
            </a:custGeom>
            <a:solidFill>
              <a:srgbClr val="FF9944"/>
            </a:solidFill>
          </p:spPr>
        </p:sp>
      </p:grpSp>
      <p:grpSp>
        <p:nvGrpSpPr>
          <p:cNvPr name="Group 257" id="257"/>
          <p:cNvGrpSpPr/>
          <p:nvPr/>
        </p:nvGrpSpPr>
        <p:grpSpPr>
          <a:xfrm rot="0">
            <a:off x="14031468" y="9765792"/>
            <a:ext cx="1316736" cy="315468"/>
            <a:chOff x="0" y="0"/>
            <a:chExt cx="1755648" cy="420624"/>
          </a:xfrm>
        </p:grpSpPr>
        <p:sp>
          <p:nvSpPr>
            <p:cNvPr name="Freeform 258" id="258"/>
            <p:cNvSpPr/>
            <p:nvPr/>
          </p:nvSpPr>
          <p:spPr>
            <a:xfrm flipH="false" flipV="false" rot="0">
              <a:off x="0" y="0"/>
              <a:ext cx="1755648" cy="420624"/>
            </a:xfrm>
            <a:custGeom>
              <a:avLst/>
              <a:gdLst/>
              <a:ahLst/>
              <a:cxnLst/>
              <a:rect r="r" b="b" t="t" l="l"/>
              <a:pathLst>
                <a:path h="420624" w="1755648">
                  <a:moveTo>
                    <a:pt x="0" y="0"/>
                  </a:moveTo>
                  <a:lnTo>
                    <a:pt x="1755648" y="0"/>
                  </a:lnTo>
                  <a:lnTo>
                    <a:pt x="1755648" y="420624"/>
                  </a:lnTo>
                  <a:lnTo>
                    <a:pt x="0" y="42062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1328" r="0" b="-31328"/>
              </a:stretch>
            </a:blipFill>
          </p:spPr>
        </p:sp>
        <p:sp>
          <p:nvSpPr>
            <p:cNvPr name="TextBox 259" id="259"/>
            <p:cNvSpPr txBox="true"/>
            <p:nvPr/>
          </p:nvSpPr>
          <p:spPr>
            <a:xfrm>
              <a:off x="0" y="-28575"/>
              <a:ext cx="1755648" cy="44919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350"/>
                </a:lnSpc>
              </a:pPr>
              <a:r>
                <a:rPr lang="en-US" sz="1125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HIGH</a:t>
              </a:r>
            </a:p>
          </p:txBody>
        </p:sp>
      </p:grpSp>
      <p:grpSp>
        <p:nvGrpSpPr>
          <p:cNvPr name="Group 260" id="260"/>
          <p:cNvGrpSpPr/>
          <p:nvPr/>
        </p:nvGrpSpPr>
        <p:grpSpPr>
          <a:xfrm rot="0">
            <a:off x="15444216" y="9765792"/>
            <a:ext cx="1316736" cy="315468"/>
            <a:chOff x="0" y="0"/>
            <a:chExt cx="1755648" cy="420624"/>
          </a:xfrm>
        </p:grpSpPr>
        <p:sp>
          <p:nvSpPr>
            <p:cNvPr name="Freeform 261" id="261"/>
            <p:cNvSpPr/>
            <p:nvPr/>
          </p:nvSpPr>
          <p:spPr>
            <a:xfrm flipH="false" flipV="false" rot="0">
              <a:off x="0" y="0"/>
              <a:ext cx="1755648" cy="420624"/>
            </a:xfrm>
            <a:custGeom>
              <a:avLst/>
              <a:gdLst/>
              <a:ahLst/>
              <a:cxnLst/>
              <a:rect r="r" b="b" t="t" l="l"/>
              <a:pathLst>
                <a:path h="420624" w="1755648">
                  <a:moveTo>
                    <a:pt x="0" y="91440"/>
                  </a:moveTo>
                  <a:cubicBezTo>
                    <a:pt x="0" y="40894"/>
                    <a:pt x="40894" y="0"/>
                    <a:pt x="91440" y="0"/>
                  </a:cubicBezTo>
                  <a:lnTo>
                    <a:pt x="1664208" y="0"/>
                  </a:lnTo>
                  <a:cubicBezTo>
                    <a:pt x="1714754" y="0"/>
                    <a:pt x="1755648" y="40894"/>
                    <a:pt x="1755648" y="91440"/>
                  </a:cubicBezTo>
                  <a:lnTo>
                    <a:pt x="1755648" y="329184"/>
                  </a:lnTo>
                  <a:cubicBezTo>
                    <a:pt x="1755648" y="379730"/>
                    <a:pt x="1714754" y="420624"/>
                    <a:pt x="1664208" y="420624"/>
                  </a:cubicBezTo>
                  <a:lnTo>
                    <a:pt x="91440" y="420624"/>
                  </a:lnTo>
                  <a:cubicBezTo>
                    <a:pt x="40894" y="420624"/>
                    <a:pt x="0" y="379730"/>
                    <a:pt x="0" y="329184"/>
                  </a:cubicBezTo>
                  <a:close/>
                </a:path>
              </a:pathLst>
            </a:custGeom>
            <a:solidFill>
              <a:srgbClr val="FFD700"/>
            </a:solidFill>
          </p:spPr>
        </p:sp>
      </p:grpSp>
      <p:grpSp>
        <p:nvGrpSpPr>
          <p:cNvPr name="Group 262" id="262"/>
          <p:cNvGrpSpPr/>
          <p:nvPr/>
        </p:nvGrpSpPr>
        <p:grpSpPr>
          <a:xfrm rot="0">
            <a:off x="15444216" y="9765792"/>
            <a:ext cx="1316736" cy="315468"/>
            <a:chOff x="0" y="0"/>
            <a:chExt cx="1755648" cy="420624"/>
          </a:xfrm>
        </p:grpSpPr>
        <p:sp>
          <p:nvSpPr>
            <p:cNvPr name="Freeform 263" id="263"/>
            <p:cNvSpPr/>
            <p:nvPr/>
          </p:nvSpPr>
          <p:spPr>
            <a:xfrm flipH="false" flipV="false" rot="0">
              <a:off x="0" y="0"/>
              <a:ext cx="1755648" cy="420624"/>
            </a:xfrm>
            <a:custGeom>
              <a:avLst/>
              <a:gdLst/>
              <a:ahLst/>
              <a:cxnLst/>
              <a:rect r="r" b="b" t="t" l="l"/>
              <a:pathLst>
                <a:path h="420624" w="1755648">
                  <a:moveTo>
                    <a:pt x="0" y="0"/>
                  </a:moveTo>
                  <a:lnTo>
                    <a:pt x="1755648" y="0"/>
                  </a:lnTo>
                  <a:lnTo>
                    <a:pt x="1755648" y="420624"/>
                  </a:lnTo>
                  <a:lnTo>
                    <a:pt x="0" y="42062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1328" r="0" b="-31328"/>
              </a:stretch>
            </a:blipFill>
          </p:spPr>
        </p:sp>
        <p:sp>
          <p:nvSpPr>
            <p:cNvPr name="TextBox 264" id="264"/>
            <p:cNvSpPr txBox="true"/>
            <p:nvPr/>
          </p:nvSpPr>
          <p:spPr>
            <a:xfrm>
              <a:off x="0" y="-28575"/>
              <a:ext cx="1755648" cy="44919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350"/>
                </a:lnSpc>
              </a:pPr>
              <a:r>
                <a:rPr lang="en-US" sz="1125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MODERATE</a:t>
              </a:r>
            </a:p>
          </p:txBody>
        </p:sp>
      </p:grpSp>
      <p:grpSp>
        <p:nvGrpSpPr>
          <p:cNvPr name="Group 265" id="265"/>
          <p:cNvGrpSpPr/>
          <p:nvPr/>
        </p:nvGrpSpPr>
        <p:grpSpPr>
          <a:xfrm rot="0">
            <a:off x="16856964" y="9765792"/>
            <a:ext cx="1316736" cy="315468"/>
            <a:chOff x="0" y="0"/>
            <a:chExt cx="1755648" cy="420624"/>
          </a:xfrm>
        </p:grpSpPr>
        <p:sp>
          <p:nvSpPr>
            <p:cNvPr name="Freeform 266" id="266"/>
            <p:cNvSpPr/>
            <p:nvPr/>
          </p:nvSpPr>
          <p:spPr>
            <a:xfrm flipH="false" flipV="false" rot="0">
              <a:off x="0" y="0"/>
              <a:ext cx="1755648" cy="420624"/>
            </a:xfrm>
            <a:custGeom>
              <a:avLst/>
              <a:gdLst/>
              <a:ahLst/>
              <a:cxnLst/>
              <a:rect r="r" b="b" t="t" l="l"/>
              <a:pathLst>
                <a:path h="420624" w="1755648">
                  <a:moveTo>
                    <a:pt x="0" y="91440"/>
                  </a:moveTo>
                  <a:cubicBezTo>
                    <a:pt x="0" y="40894"/>
                    <a:pt x="40894" y="0"/>
                    <a:pt x="91440" y="0"/>
                  </a:cubicBezTo>
                  <a:lnTo>
                    <a:pt x="1664208" y="0"/>
                  </a:lnTo>
                  <a:cubicBezTo>
                    <a:pt x="1714754" y="0"/>
                    <a:pt x="1755648" y="40894"/>
                    <a:pt x="1755648" y="91440"/>
                  </a:cubicBezTo>
                  <a:lnTo>
                    <a:pt x="1755648" y="329184"/>
                  </a:lnTo>
                  <a:cubicBezTo>
                    <a:pt x="1755648" y="379730"/>
                    <a:pt x="1714754" y="420624"/>
                    <a:pt x="1664208" y="420624"/>
                  </a:cubicBezTo>
                  <a:lnTo>
                    <a:pt x="91440" y="420624"/>
                  </a:lnTo>
                  <a:cubicBezTo>
                    <a:pt x="40894" y="420624"/>
                    <a:pt x="0" y="379730"/>
                    <a:pt x="0" y="329184"/>
                  </a:cubicBezTo>
                  <a:close/>
                </a:path>
              </a:pathLst>
            </a:custGeom>
            <a:solidFill>
              <a:srgbClr val="66BB66"/>
            </a:solidFill>
          </p:spPr>
        </p:sp>
      </p:grpSp>
      <p:grpSp>
        <p:nvGrpSpPr>
          <p:cNvPr name="Group 267" id="267"/>
          <p:cNvGrpSpPr/>
          <p:nvPr/>
        </p:nvGrpSpPr>
        <p:grpSpPr>
          <a:xfrm rot="0">
            <a:off x="16856964" y="9765792"/>
            <a:ext cx="1316736" cy="315468"/>
            <a:chOff x="0" y="0"/>
            <a:chExt cx="1755648" cy="420624"/>
          </a:xfrm>
        </p:grpSpPr>
        <p:sp>
          <p:nvSpPr>
            <p:cNvPr name="Freeform 268" id="268"/>
            <p:cNvSpPr/>
            <p:nvPr/>
          </p:nvSpPr>
          <p:spPr>
            <a:xfrm flipH="false" flipV="false" rot="0">
              <a:off x="0" y="0"/>
              <a:ext cx="1755648" cy="420624"/>
            </a:xfrm>
            <a:custGeom>
              <a:avLst/>
              <a:gdLst/>
              <a:ahLst/>
              <a:cxnLst/>
              <a:rect r="r" b="b" t="t" l="l"/>
              <a:pathLst>
                <a:path h="420624" w="1755648">
                  <a:moveTo>
                    <a:pt x="0" y="0"/>
                  </a:moveTo>
                  <a:lnTo>
                    <a:pt x="1755648" y="0"/>
                  </a:lnTo>
                  <a:lnTo>
                    <a:pt x="1755648" y="420624"/>
                  </a:lnTo>
                  <a:lnTo>
                    <a:pt x="0" y="42062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1328" r="0" b="-31328"/>
              </a:stretch>
            </a:blipFill>
          </p:spPr>
        </p:sp>
        <p:sp>
          <p:nvSpPr>
            <p:cNvPr name="TextBox 269" id="269"/>
            <p:cNvSpPr txBox="true"/>
            <p:nvPr/>
          </p:nvSpPr>
          <p:spPr>
            <a:xfrm>
              <a:off x="0" y="-28575"/>
              <a:ext cx="1755648" cy="44919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350"/>
                </a:lnSpc>
              </a:pPr>
              <a:r>
                <a:rPr lang="en-US" sz="1125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LOWER</a:t>
              </a:r>
            </a:p>
          </p:txBody>
        </p:sp>
      </p:grpSp>
      <p:sp>
        <p:nvSpPr>
          <p:cNvPr name="Freeform 270" id="270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2888" r="0" b="-12888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DAHMQjwlrh8</dc:identifier>
  <dcterms:modified xsi:type="dcterms:W3CDTF">2011-08-01T06:04:30Z</dcterms:modified>
  <cp:revision>1</cp:revision>
  <dc:title>CIE_ALevelChemistry_Paper1_MasterGuide.pptx</dc:title>
</cp:coreProperties>
</file>