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8288000" cy="10287000"/>
  <p:notesSz cx="6858000" cy="9144000"/>
  <p:embeddedFontLst>
    <p:embeddedFont>
      <p:font typeface="Alatsi" panose="020B0604020202020204" charset="0"/>
      <p:regular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Open Sans Bold" panose="020B0806030504020204" charset="0"/>
      <p:regular r:id="rId39"/>
      <p:bold r:id="rId40"/>
    </p:embeddedFont>
    <p:embeddedFont>
      <p:font typeface="Poppins" panose="00000500000000000000" pitchFamily="2" charset="0"/>
      <p:regular r:id="rId41"/>
      <p:bold r:id="rId42"/>
      <p:italic r:id="rId43"/>
      <p:boldItalic r:id="rId44"/>
    </p:embeddedFont>
    <p:embeddedFont>
      <p:font typeface="Poppins Bold" panose="00000800000000000000" charset="0"/>
      <p:regular r:id="rId45"/>
      <p:bold r:id="rId46"/>
    </p:embeddedFont>
    <p:embeddedFont>
      <p:font typeface="Poppins Italics" panose="020B0604020202020204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0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1DD9-AC2B-6D48-E336-5F78FA38D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A72F0-FC0E-1096-485E-E31A31DD7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CED40-7AA9-DF33-9FDE-B16CCB2D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DD48-61DD-4209-92FA-B787A4F3CB4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60CFD-8D62-A96F-FA44-80D37BC46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BCCFA-F047-CD73-1BDA-877F4804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D32E-993C-4E20-BEC8-231F8F857D4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6121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7C2A-CBDC-B045-43B5-E02D887E6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1D0D5-69A6-8CC1-5EA9-19405E143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C0417-500F-82F5-E2EE-2E81B117E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DD48-61DD-4209-92FA-B787A4F3CB4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862B9-7B4B-D96B-4E97-35166104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040C0-84BE-F8A5-9CC5-CBC79040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D32E-993C-4E20-BEC8-231F8F857D4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8479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1DE33B-BCC5-9122-086E-EC3640B828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59BED-9F3C-4DA7-FA96-C1CF4CDBB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6AE0E-F4E8-027B-0EA5-D289D0447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DD48-61DD-4209-92FA-B787A4F3CB4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A99A8-CE08-21B9-40F8-3200BF9C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06A54-80C0-B469-1F4C-B9E5C570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D32E-993C-4E20-BEC8-231F8F857D4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0734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C1869-26F1-95EE-65DE-FC21AD58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21423-8246-11A7-AB19-F14B40136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E0D9A-F71C-8606-8BB6-242507F99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DD48-61DD-4209-92FA-B787A4F3CB4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1FEB4-7A0E-A13E-03F7-1FAA00D9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AF0E5-2149-C489-8172-D34FBB0F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D32E-993C-4E20-BEC8-231F8F857D4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6167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A39A-99E7-8499-063D-17ACBF65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21F99-1EC4-1FFD-CB2B-47BB40ADE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08E40-6884-CDB8-8109-C4DE5D0A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DD48-61DD-4209-92FA-B787A4F3CB4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64D10-1AA3-488F-DBE8-0B2EBA86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1897-17BC-CDCA-44F8-C38D8F55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D32E-993C-4E20-BEC8-231F8F857D4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2750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58CA4-9D89-1B58-3E75-B745F5E2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534D5-F843-2378-6FB4-8AB8E2FD7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716FE-735B-422B-0664-A8A8AC00A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2A899-F3D7-9F60-0E7D-3DA30B0A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DD48-61DD-4209-92FA-B787A4F3CB4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766D4-51DD-C637-12C5-36467E02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A0B99-A231-4CF9-E786-6D66F49A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D32E-993C-4E20-BEC8-231F8F857D4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1526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B95B-DD38-79F1-F618-79EBA257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FFB40-AFC5-9946-56CE-4F88C479E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CC983-3C1C-54B2-72D0-6A86C8197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0ECB8-6E1F-180D-A8D6-ED98C4D4E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592BA2-9E80-FB30-34C4-BBFAC2AA4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1DCE04-7048-F0E7-60D8-A03E3DFF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DD48-61DD-4209-92FA-B787A4F3CB4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58E90A-109C-0972-6625-EA15D291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CEA862-2A2D-C408-63BE-59653057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D32E-993C-4E20-BEC8-231F8F857D4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8352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C617-55FB-7A95-3465-A85D4CDE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AF76D-4874-4112-3C5C-CB29BECF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DD48-61DD-4209-92FA-B787A4F3CB4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41FA1-5975-C4E8-AAC5-A2612AF3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3F8D5-5C66-2057-DC0C-3F9E1A39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D32E-993C-4E20-BEC8-231F8F857D4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804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B1C80B-DC87-2359-808F-515DD6978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DD48-61DD-4209-92FA-B787A4F3CB4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BCE6B6-31F1-90C2-5022-BD38B78EA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97154-D1C4-0513-234F-24B50C89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D32E-993C-4E20-BEC8-231F8F857D4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2618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20010-0983-3AAB-2DB6-8A8DAA51E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305BB-B66B-50BC-AAF8-866C4F623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9486B-A9F3-6E6E-E4EE-AAAD2FC90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05630-301C-0799-7F80-82EA56DE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DD48-61DD-4209-92FA-B787A4F3CB4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C37BA-7E77-8C8D-CE80-880328BD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04CBD-6B35-C79C-0C80-76E188D7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D32E-993C-4E20-BEC8-231F8F857D4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7642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415BF-7171-48AC-28CC-7B7659C72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553A5C-E69F-6249-6084-68449411E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32FB5-D2E8-CE09-8BAC-B9F85618E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FB499-0A1A-00D8-2654-47C7ED45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9DD48-61DD-4209-92FA-B787A4F3CB4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23550-5592-9510-011E-F0FDE8F0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FA744-92D9-4281-BE79-6EB2B566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D32E-993C-4E20-BEC8-231F8F857D4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3870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12EF4B-3933-F208-B590-0748FFB6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31DF4-38E7-9C06-8B2E-3BAA15DA6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48A3-24DB-A3C7-0822-094DCAA05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29DD48-61DD-4209-92FA-B787A4F3CB40}" type="datetimeFigureOut">
              <a:rPr lang="en-PH" smtClean="0"/>
              <a:t>11/10/2024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1056-6AE5-FB8D-4FCA-7DAA9C48F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2EE7D-8A27-0F6F-7BEE-DE55C0DFC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84D32E-993C-4E20-BEC8-231F8F857D4D}" type="slidenum">
              <a:rPr lang="en-PH" smtClean="0"/>
              <a:t>‹#›</a:t>
            </a:fld>
            <a:endParaRPr lang="en-P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02E95-9AAC-5C24-15A5-C0077AE510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57" y="2815221"/>
            <a:ext cx="9344486" cy="3762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C54EA9-4A4B-EFC6-F140-82D50966929D}"/>
              </a:ext>
            </a:extLst>
          </p:cNvPr>
          <p:cNvSpPr txBox="1"/>
          <p:nvPr userDrawn="1"/>
        </p:nvSpPr>
        <p:spPr>
          <a:xfrm>
            <a:off x="7172097" y="6654544"/>
            <a:ext cx="3943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© 2024 Exams Papers Practice. All Rights Reserved</a:t>
            </a:r>
            <a:endParaRPr lang="en-PH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3FB7D4-C5F1-5242-52F3-0FCB2020E99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295" y="126680"/>
            <a:ext cx="2091410" cy="842015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2262AF1-DE3A-829B-1B8D-A99984795B80}"/>
              </a:ext>
            </a:extLst>
          </p:cNvPr>
          <p:cNvSpPr txBox="1">
            <a:spLocks/>
          </p:cNvSpPr>
          <p:nvPr userDrawn="1"/>
        </p:nvSpPr>
        <p:spPr>
          <a:xfrm>
            <a:off x="6215062" y="9469847"/>
            <a:ext cx="58578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5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8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47.svg"/><Relationship Id="rId5" Type="http://schemas.openxmlformats.org/officeDocument/2006/relationships/image" Target="../media/image31.svg"/><Relationship Id="rId10" Type="http://schemas.openxmlformats.org/officeDocument/2006/relationships/image" Target="../media/image46.png"/><Relationship Id="rId4" Type="http://schemas.openxmlformats.org/officeDocument/2006/relationships/image" Target="../media/image30.png"/><Relationship Id="rId9" Type="http://schemas.openxmlformats.org/officeDocument/2006/relationships/image" Target="../media/image4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5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51.svg"/><Relationship Id="rId5" Type="http://schemas.openxmlformats.org/officeDocument/2006/relationships/image" Target="../media/image31.svg"/><Relationship Id="rId15" Type="http://schemas.openxmlformats.org/officeDocument/2006/relationships/image" Target="../media/image55.svg"/><Relationship Id="rId10" Type="http://schemas.openxmlformats.org/officeDocument/2006/relationships/image" Target="../media/image50.png"/><Relationship Id="rId4" Type="http://schemas.openxmlformats.org/officeDocument/2006/relationships/image" Target="../media/image30.png"/><Relationship Id="rId9" Type="http://schemas.openxmlformats.org/officeDocument/2006/relationships/image" Target="../media/image49.svg"/><Relationship Id="rId1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59.sv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svg"/><Relationship Id="rId5" Type="http://schemas.openxmlformats.org/officeDocument/2006/relationships/image" Target="../media/image61.sv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18.svg"/><Relationship Id="rId7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5.svg"/><Relationship Id="rId5" Type="http://schemas.openxmlformats.org/officeDocument/2006/relationships/image" Target="../media/image61.sv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5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18.svg"/><Relationship Id="rId7" Type="http://schemas.openxmlformats.org/officeDocument/2006/relationships/image" Target="../media/image7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59.svg"/><Relationship Id="rId10" Type="http://schemas.openxmlformats.org/officeDocument/2006/relationships/image" Target="../media/image76.svg"/><Relationship Id="rId4" Type="http://schemas.openxmlformats.org/officeDocument/2006/relationships/image" Target="../media/image58.png"/><Relationship Id="rId9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59.svg"/><Relationship Id="rId5" Type="http://schemas.openxmlformats.org/officeDocument/2006/relationships/image" Target="../media/image61.svg"/><Relationship Id="rId10" Type="http://schemas.openxmlformats.org/officeDocument/2006/relationships/image" Target="../media/image58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18.svg"/><Relationship Id="rId7" Type="http://schemas.openxmlformats.org/officeDocument/2006/relationships/image" Target="../media/image8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8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8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8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91.svg"/><Relationship Id="rId3" Type="http://schemas.openxmlformats.org/officeDocument/2006/relationships/image" Target="../media/image18.svg"/><Relationship Id="rId7" Type="http://schemas.openxmlformats.org/officeDocument/2006/relationships/image" Target="../media/image63.svg"/><Relationship Id="rId12" Type="http://schemas.openxmlformats.org/officeDocument/2006/relationships/image" Target="../media/image9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svg"/><Relationship Id="rId5" Type="http://schemas.openxmlformats.org/officeDocument/2006/relationships/image" Target="../media/image61.sv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71B7F-808D-A2D7-C792-863CA8B55F9A}"/>
              </a:ext>
            </a:extLst>
          </p:cNvPr>
          <p:cNvSpPr>
            <a:spLocks noGrp="1"/>
          </p:cNvSpPr>
          <p:nvPr/>
        </p:nvSpPr>
        <p:spPr>
          <a:xfrm>
            <a:off x="3648075" y="1787695"/>
            <a:ext cx="10991850" cy="25603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/>
              <a:t>Cambridge International </a:t>
            </a:r>
            <a:br>
              <a:rPr lang="en-US" sz="5400" dirty="0"/>
            </a:br>
            <a:r>
              <a:rPr lang="en-US" sz="5400" dirty="0"/>
              <a:t>AS Level Computer Science </a:t>
            </a:r>
            <a:br>
              <a:rPr lang="en-US" sz="5400" dirty="0"/>
            </a:br>
            <a:r>
              <a:rPr lang="en-US" sz="5400" dirty="0"/>
              <a:t>(9618) – Revision Notes</a:t>
            </a:r>
            <a:endParaRPr lang="en-GB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8A437-DAC3-583D-D3F9-FF5CF83B2EFE}"/>
              </a:ext>
            </a:extLst>
          </p:cNvPr>
          <p:cNvSpPr>
            <a:spLocks noGrp="1"/>
          </p:cNvSpPr>
          <p:nvPr/>
        </p:nvSpPr>
        <p:spPr>
          <a:xfrm>
            <a:off x="4762500" y="5396333"/>
            <a:ext cx="8763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/>
              <a:t>This pack is intended for students to who are taking CIE AS Level in Computer Science, either in preparation for their AS exam, or more likely </a:t>
            </a:r>
            <a:r>
              <a:rPr lang="en-GB" sz="3200" u="sng" dirty="0"/>
              <a:t>alongside year 2 </a:t>
            </a:r>
            <a:r>
              <a:rPr lang="en-GB" sz="3200" dirty="0"/>
              <a:t>of the course to improve fluency, recall and pace on AS topics. It could be used as </a:t>
            </a:r>
            <a:r>
              <a:rPr lang="en-GB" sz="3200" u="sng" dirty="0"/>
              <a:t>lesson starters</a:t>
            </a:r>
            <a:r>
              <a:rPr lang="en-GB" sz="3200" dirty="0"/>
              <a:t>, or supplied to students for </a:t>
            </a:r>
            <a:r>
              <a:rPr lang="en-GB" sz="3200" u="sng" dirty="0"/>
              <a:t>independent use.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EE662E-9E05-4B41-75D3-3E1ED1562DDF}"/>
              </a:ext>
            </a:extLst>
          </p:cNvPr>
          <p:cNvSpPr/>
          <p:nvPr/>
        </p:nvSpPr>
        <p:spPr>
          <a:xfrm>
            <a:off x="3648075" y="4497169"/>
            <a:ext cx="10991850" cy="646331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/>
              <a:t>Ethical Issues and Intellectual Ownership</a:t>
            </a:r>
          </a:p>
        </p:txBody>
      </p:sp>
    </p:spTree>
    <p:extLst>
      <p:ext uri="{BB962C8B-B14F-4D97-AF65-F5344CB8AC3E}">
        <p14:creationId xmlns:p14="http://schemas.microsoft.com/office/powerpoint/2010/main" val="37802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6591656" y="5438014"/>
            <a:ext cx="4466852" cy="4466852"/>
          </a:xfrm>
          <a:custGeom>
            <a:avLst/>
            <a:gdLst/>
            <a:ahLst/>
            <a:cxnLst/>
            <a:rect l="l" t="t" r="r" b="b"/>
            <a:pathLst>
              <a:path w="4466852" h="4466852">
                <a:moveTo>
                  <a:pt x="0" y="0"/>
                </a:moveTo>
                <a:lnTo>
                  <a:pt x="4466851" y="0"/>
                </a:lnTo>
                <a:lnTo>
                  <a:pt x="4466851" y="4466851"/>
                </a:lnTo>
                <a:lnTo>
                  <a:pt x="0" y="44668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384809" y="1938701"/>
            <a:ext cx="6420265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Healthcare.gov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046" y="2694896"/>
            <a:ext cx="17200612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initial launch of Healthcare.gov, the online health insurance marketplace established by the Affordable Care Act, encountered significant technical issues, leading to a loss of public funds. </a:t>
            </a:r>
            <a:r>
              <a:rPr lang="en-US" sz="3000" b="1">
                <a:solidFill>
                  <a:srgbClr val="642EC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cost of the website's development and subsequent repairs amounted to hundreds of millions of taxpayer dollars. 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incident highlighted the importance of meticulous planning and testing in the implementation of large-scale public projects.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9803" y="148969"/>
            <a:ext cx="8045278" cy="553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3"/>
              </a:lnSpc>
              <a:spcBef>
                <a:spcPct val="0"/>
              </a:spcBef>
            </a:pPr>
            <a:r>
              <a:rPr lang="en-US" sz="3592" b="1" spc="-10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10.3 Computing for the Public Good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5601049" y="5651649"/>
            <a:ext cx="6610706" cy="4407137"/>
          </a:xfrm>
          <a:custGeom>
            <a:avLst/>
            <a:gdLst/>
            <a:ahLst/>
            <a:cxnLst/>
            <a:rect l="l" t="t" r="r" b="b"/>
            <a:pathLst>
              <a:path w="6610706" h="4407137">
                <a:moveTo>
                  <a:pt x="0" y="0"/>
                </a:moveTo>
                <a:lnTo>
                  <a:pt x="6610706" y="0"/>
                </a:lnTo>
                <a:lnTo>
                  <a:pt x="6610706" y="4407137"/>
                </a:lnTo>
                <a:lnTo>
                  <a:pt x="0" y="44071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384809" y="1938701"/>
            <a:ext cx="17466267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Defense Integrated Military Human Resources System (DIMHRS):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046" y="2694896"/>
            <a:ext cx="17200612" cy="3181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implementation of DIMHRS, an ambitious project by the U.S. Department of Defense to integrate multiple military personnel and pay systems into a single platform, encountered numerous technical challenges and delays. </a:t>
            </a: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project, which was eventually terminated in 2010 after spending approximately $1 billion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resulted in the loss of substantial public funds and highlighted the complexities of integrating large-scale information systems within government agencies.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9803" y="148969"/>
            <a:ext cx="8045278" cy="553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3"/>
              </a:lnSpc>
              <a:spcBef>
                <a:spcPct val="0"/>
              </a:spcBef>
            </a:pPr>
            <a:r>
              <a:rPr lang="en-US" sz="3592" b="1" spc="-10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10.3 Computing for the Public Good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384809" y="1938701"/>
            <a:ext cx="17466267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Public concern about the nature of an endeavour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2046" y="2694896"/>
            <a:ext cx="17200612" cy="424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Influential corporations using their </a:t>
            </a: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leverage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over smaller companies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Firms offering systems with no assurance of protection against unauthorised entry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Entities attempting to </a:t>
            </a: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hide details of a security breach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within their system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Personal information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sent between individuals being retained and accessed by security agencies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Social platforms enabling the </a:t>
            </a: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transmission of offensive or unlawful material</a:t>
            </a:r>
          </a:p>
          <a:p>
            <a:pPr marL="647700" lvl="1" indent="-323850" algn="l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Internet search engines furnishing search outcomes without consideration for c</a:t>
            </a: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ontent accuracy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9803" y="148969"/>
            <a:ext cx="8045278" cy="553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3"/>
              </a:lnSpc>
              <a:spcBef>
                <a:spcPct val="0"/>
              </a:spcBef>
            </a:pPr>
            <a:r>
              <a:rPr lang="en-US" sz="3592" b="1" spc="-10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10.3 Computing for the Public Good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1135659" y="-58026"/>
            <a:ext cx="6698357" cy="1042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99"/>
              </a:lnSpc>
              <a:spcBef>
                <a:spcPct val="0"/>
              </a:spcBef>
            </a:pPr>
            <a:r>
              <a:rPr lang="en-US" sz="3570" b="1" spc="-107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10.4 Intellectual Property and Copyright in Computing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2046" y="1877010"/>
            <a:ext cx="4277402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Copyright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593924" y="2995486"/>
            <a:ext cx="3458409" cy="696447"/>
            <a:chOff x="0" y="0"/>
            <a:chExt cx="910857" cy="1834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0857" cy="183426"/>
            </a:xfrm>
            <a:custGeom>
              <a:avLst/>
              <a:gdLst/>
              <a:ahLst/>
              <a:cxnLst/>
              <a:rect l="l" t="t" r="r" b="b"/>
              <a:pathLst>
                <a:path w="910857" h="183426">
                  <a:moveTo>
                    <a:pt x="91713" y="0"/>
                  </a:moveTo>
                  <a:lnTo>
                    <a:pt x="819143" y="0"/>
                  </a:lnTo>
                  <a:cubicBezTo>
                    <a:pt x="869795" y="0"/>
                    <a:pt x="910857" y="41061"/>
                    <a:pt x="910857" y="91713"/>
                  </a:cubicBezTo>
                  <a:lnTo>
                    <a:pt x="910857" y="91713"/>
                  </a:lnTo>
                  <a:cubicBezTo>
                    <a:pt x="910857" y="116037"/>
                    <a:pt x="901194" y="139365"/>
                    <a:pt x="883994" y="156564"/>
                  </a:cubicBezTo>
                  <a:cubicBezTo>
                    <a:pt x="866795" y="173764"/>
                    <a:pt x="843467" y="183426"/>
                    <a:pt x="819143" y="183426"/>
                  </a:cubicBezTo>
                  <a:lnTo>
                    <a:pt x="91713" y="183426"/>
                  </a:lnTo>
                  <a:cubicBezTo>
                    <a:pt x="41061" y="183426"/>
                    <a:pt x="0" y="142365"/>
                    <a:pt x="0" y="91713"/>
                  </a:cubicBezTo>
                  <a:lnTo>
                    <a:pt x="0" y="91713"/>
                  </a:lnTo>
                  <a:cubicBezTo>
                    <a:pt x="0" y="41061"/>
                    <a:pt x="41061" y="0"/>
                    <a:pt x="91713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10857" cy="212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192644" y="2915085"/>
            <a:ext cx="2260970" cy="65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Individual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1366272" y="2995470"/>
            <a:ext cx="3458409" cy="696447"/>
            <a:chOff x="0" y="0"/>
            <a:chExt cx="910857" cy="18342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10857" cy="183426"/>
            </a:xfrm>
            <a:custGeom>
              <a:avLst/>
              <a:gdLst/>
              <a:ahLst/>
              <a:cxnLst/>
              <a:rect l="l" t="t" r="r" b="b"/>
              <a:pathLst>
                <a:path w="910857" h="183426">
                  <a:moveTo>
                    <a:pt x="91713" y="0"/>
                  </a:moveTo>
                  <a:lnTo>
                    <a:pt x="819143" y="0"/>
                  </a:lnTo>
                  <a:cubicBezTo>
                    <a:pt x="869795" y="0"/>
                    <a:pt x="910857" y="41061"/>
                    <a:pt x="910857" y="91713"/>
                  </a:cubicBezTo>
                  <a:lnTo>
                    <a:pt x="910857" y="91713"/>
                  </a:lnTo>
                  <a:cubicBezTo>
                    <a:pt x="910857" y="116037"/>
                    <a:pt x="901194" y="139365"/>
                    <a:pt x="883994" y="156564"/>
                  </a:cubicBezTo>
                  <a:cubicBezTo>
                    <a:pt x="866795" y="173764"/>
                    <a:pt x="843467" y="183426"/>
                    <a:pt x="819143" y="183426"/>
                  </a:cubicBezTo>
                  <a:lnTo>
                    <a:pt x="91713" y="183426"/>
                  </a:lnTo>
                  <a:cubicBezTo>
                    <a:pt x="41061" y="183426"/>
                    <a:pt x="0" y="142365"/>
                    <a:pt x="0" y="91713"/>
                  </a:cubicBezTo>
                  <a:lnTo>
                    <a:pt x="0" y="91713"/>
                  </a:lnTo>
                  <a:cubicBezTo>
                    <a:pt x="0" y="41061"/>
                    <a:pt x="41061" y="0"/>
                    <a:pt x="91713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910857" cy="212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829457" y="2915085"/>
            <a:ext cx="2532037" cy="65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Organisation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2193" y="3790991"/>
            <a:ext cx="6601872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Copyright provides exclusive legal rights to creators over their </a:t>
            </a: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original works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preventing others from copying, distributing, or reproducing the work without permission.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94540" y="3790991"/>
            <a:ext cx="6601872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Copyright safeguards the exclusive rights of an entity over its original works, preventing unauthorized use, reproduction, or distribution by others without explicit permission.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2526525" y="5520398"/>
            <a:ext cx="3145245" cy="633383"/>
            <a:chOff x="0" y="0"/>
            <a:chExt cx="910857" cy="1834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0857" cy="183426"/>
            </a:xfrm>
            <a:custGeom>
              <a:avLst/>
              <a:gdLst/>
              <a:ahLst/>
              <a:cxnLst/>
              <a:rect l="l" t="t" r="r" b="b"/>
              <a:pathLst>
                <a:path w="910857" h="183426">
                  <a:moveTo>
                    <a:pt x="91713" y="0"/>
                  </a:moveTo>
                  <a:lnTo>
                    <a:pt x="819143" y="0"/>
                  </a:lnTo>
                  <a:cubicBezTo>
                    <a:pt x="869795" y="0"/>
                    <a:pt x="910857" y="41061"/>
                    <a:pt x="910857" y="91713"/>
                  </a:cubicBezTo>
                  <a:lnTo>
                    <a:pt x="910857" y="91713"/>
                  </a:lnTo>
                  <a:cubicBezTo>
                    <a:pt x="910857" y="116037"/>
                    <a:pt x="901194" y="139365"/>
                    <a:pt x="883994" y="156564"/>
                  </a:cubicBezTo>
                  <a:cubicBezTo>
                    <a:pt x="866795" y="173764"/>
                    <a:pt x="843467" y="183426"/>
                    <a:pt x="819143" y="183426"/>
                  </a:cubicBezTo>
                  <a:lnTo>
                    <a:pt x="91713" y="183426"/>
                  </a:lnTo>
                  <a:cubicBezTo>
                    <a:pt x="41061" y="183426"/>
                    <a:pt x="0" y="142365"/>
                    <a:pt x="0" y="91713"/>
                  </a:cubicBezTo>
                  <a:lnTo>
                    <a:pt x="0" y="91713"/>
                  </a:lnTo>
                  <a:cubicBezTo>
                    <a:pt x="0" y="41061"/>
                    <a:pt x="41061" y="0"/>
                    <a:pt x="91713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910857" cy="212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886141" y="8870888"/>
            <a:ext cx="3145245" cy="633383"/>
            <a:chOff x="0" y="0"/>
            <a:chExt cx="910857" cy="18342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10857" cy="183426"/>
            </a:xfrm>
            <a:custGeom>
              <a:avLst/>
              <a:gdLst/>
              <a:ahLst/>
              <a:cxnLst/>
              <a:rect l="l" t="t" r="r" b="b"/>
              <a:pathLst>
                <a:path w="910857" h="183426">
                  <a:moveTo>
                    <a:pt x="91713" y="0"/>
                  </a:moveTo>
                  <a:lnTo>
                    <a:pt x="819143" y="0"/>
                  </a:lnTo>
                  <a:cubicBezTo>
                    <a:pt x="869795" y="0"/>
                    <a:pt x="910857" y="41061"/>
                    <a:pt x="910857" y="91713"/>
                  </a:cubicBezTo>
                  <a:lnTo>
                    <a:pt x="910857" y="91713"/>
                  </a:lnTo>
                  <a:cubicBezTo>
                    <a:pt x="910857" y="116037"/>
                    <a:pt x="901194" y="139365"/>
                    <a:pt x="883994" y="156564"/>
                  </a:cubicBezTo>
                  <a:cubicBezTo>
                    <a:pt x="866795" y="173764"/>
                    <a:pt x="843467" y="183426"/>
                    <a:pt x="819143" y="183426"/>
                  </a:cubicBezTo>
                  <a:lnTo>
                    <a:pt x="91713" y="183426"/>
                  </a:lnTo>
                  <a:cubicBezTo>
                    <a:pt x="41061" y="183426"/>
                    <a:pt x="0" y="142365"/>
                    <a:pt x="0" y="91713"/>
                  </a:cubicBezTo>
                  <a:lnTo>
                    <a:pt x="0" y="91713"/>
                  </a:lnTo>
                  <a:cubicBezTo>
                    <a:pt x="0" y="41061"/>
                    <a:pt x="41061" y="0"/>
                    <a:pt x="91713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910857" cy="212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610142" y="5520398"/>
            <a:ext cx="3145245" cy="633383"/>
            <a:chOff x="0" y="0"/>
            <a:chExt cx="910857" cy="18342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10857" cy="183426"/>
            </a:xfrm>
            <a:custGeom>
              <a:avLst/>
              <a:gdLst/>
              <a:ahLst/>
              <a:cxnLst/>
              <a:rect l="l" t="t" r="r" b="b"/>
              <a:pathLst>
                <a:path w="910857" h="183426">
                  <a:moveTo>
                    <a:pt x="91713" y="0"/>
                  </a:moveTo>
                  <a:lnTo>
                    <a:pt x="819143" y="0"/>
                  </a:lnTo>
                  <a:cubicBezTo>
                    <a:pt x="869795" y="0"/>
                    <a:pt x="910857" y="41061"/>
                    <a:pt x="910857" y="91713"/>
                  </a:cubicBezTo>
                  <a:lnTo>
                    <a:pt x="910857" y="91713"/>
                  </a:lnTo>
                  <a:cubicBezTo>
                    <a:pt x="910857" y="116037"/>
                    <a:pt x="901194" y="139365"/>
                    <a:pt x="883994" y="156564"/>
                  </a:cubicBezTo>
                  <a:cubicBezTo>
                    <a:pt x="866795" y="173764"/>
                    <a:pt x="843467" y="183426"/>
                    <a:pt x="819143" y="183426"/>
                  </a:cubicBezTo>
                  <a:lnTo>
                    <a:pt x="91713" y="183426"/>
                  </a:lnTo>
                  <a:cubicBezTo>
                    <a:pt x="41061" y="183426"/>
                    <a:pt x="0" y="142365"/>
                    <a:pt x="0" y="91713"/>
                  </a:cubicBezTo>
                  <a:lnTo>
                    <a:pt x="0" y="91713"/>
                  </a:lnTo>
                  <a:cubicBezTo>
                    <a:pt x="0" y="41061"/>
                    <a:pt x="41061" y="0"/>
                    <a:pt x="91713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910857" cy="212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979402" y="8870888"/>
            <a:ext cx="3145245" cy="633383"/>
            <a:chOff x="0" y="0"/>
            <a:chExt cx="910857" cy="18342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10857" cy="183426"/>
            </a:xfrm>
            <a:custGeom>
              <a:avLst/>
              <a:gdLst/>
              <a:ahLst/>
              <a:cxnLst/>
              <a:rect l="l" t="t" r="r" b="b"/>
              <a:pathLst>
                <a:path w="910857" h="183426">
                  <a:moveTo>
                    <a:pt x="91713" y="0"/>
                  </a:moveTo>
                  <a:lnTo>
                    <a:pt x="819143" y="0"/>
                  </a:lnTo>
                  <a:cubicBezTo>
                    <a:pt x="869795" y="0"/>
                    <a:pt x="910857" y="41061"/>
                    <a:pt x="910857" y="91713"/>
                  </a:cubicBezTo>
                  <a:lnTo>
                    <a:pt x="910857" y="91713"/>
                  </a:lnTo>
                  <a:cubicBezTo>
                    <a:pt x="910857" y="116037"/>
                    <a:pt x="901194" y="139365"/>
                    <a:pt x="883994" y="156564"/>
                  </a:cubicBezTo>
                  <a:cubicBezTo>
                    <a:pt x="866795" y="173764"/>
                    <a:pt x="843467" y="183426"/>
                    <a:pt x="819143" y="183426"/>
                  </a:cubicBezTo>
                  <a:lnTo>
                    <a:pt x="91713" y="183426"/>
                  </a:lnTo>
                  <a:cubicBezTo>
                    <a:pt x="41061" y="183426"/>
                    <a:pt x="0" y="142365"/>
                    <a:pt x="0" y="91713"/>
                  </a:cubicBezTo>
                  <a:lnTo>
                    <a:pt x="0" y="91713"/>
                  </a:lnTo>
                  <a:cubicBezTo>
                    <a:pt x="0" y="41061"/>
                    <a:pt x="41061" y="0"/>
                    <a:pt x="91713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910857" cy="212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690106" y="5520398"/>
            <a:ext cx="3145245" cy="633383"/>
            <a:chOff x="0" y="0"/>
            <a:chExt cx="910857" cy="18342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10857" cy="183426"/>
            </a:xfrm>
            <a:custGeom>
              <a:avLst/>
              <a:gdLst/>
              <a:ahLst/>
              <a:cxnLst/>
              <a:rect l="l" t="t" r="r" b="b"/>
              <a:pathLst>
                <a:path w="910857" h="183426">
                  <a:moveTo>
                    <a:pt x="91713" y="0"/>
                  </a:moveTo>
                  <a:lnTo>
                    <a:pt x="819143" y="0"/>
                  </a:lnTo>
                  <a:cubicBezTo>
                    <a:pt x="869795" y="0"/>
                    <a:pt x="910857" y="41061"/>
                    <a:pt x="910857" y="91713"/>
                  </a:cubicBezTo>
                  <a:lnTo>
                    <a:pt x="910857" y="91713"/>
                  </a:lnTo>
                  <a:cubicBezTo>
                    <a:pt x="910857" y="116037"/>
                    <a:pt x="901194" y="139365"/>
                    <a:pt x="883994" y="156564"/>
                  </a:cubicBezTo>
                  <a:cubicBezTo>
                    <a:pt x="866795" y="173764"/>
                    <a:pt x="843467" y="183426"/>
                    <a:pt x="819143" y="183426"/>
                  </a:cubicBezTo>
                  <a:lnTo>
                    <a:pt x="91713" y="183426"/>
                  </a:lnTo>
                  <a:cubicBezTo>
                    <a:pt x="41061" y="183426"/>
                    <a:pt x="0" y="142365"/>
                    <a:pt x="0" y="91713"/>
                  </a:cubicBezTo>
                  <a:lnTo>
                    <a:pt x="0" y="91713"/>
                  </a:lnTo>
                  <a:cubicBezTo>
                    <a:pt x="0" y="41061"/>
                    <a:pt x="41061" y="0"/>
                    <a:pt x="91713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910857" cy="212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2655777" y="3154803"/>
            <a:ext cx="2594750" cy="2212024"/>
          </a:xfrm>
          <a:custGeom>
            <a:avLst/>
            <a:gdLst/>
            <a:ahLst/>
            <a:cxnLst/>
            <a:rect l="l" t="t" r="r" b="b"/>
            <a:pathLst>
              <a:path w="2594750" h="2212024">
                <a:moveTo>
                  <a:pt x="0" y="0"/>
                </a:moveTo>
                <a:lnTo>
                  <a:pt x="2594749" y="0"/>
                </a:lnTo>
                <a:lnTo>
                  <a:pt x="2594749" y="2212024"/>
                </a:lnTo>
                <a:lnTo>
                  <a:pt x="0" y="22120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3" name="Freeform 23"/>
          <p:cNvSpPr/>
          <p:nvPr/>
        </p:nvSpPr>
        <p:spPr>
          <a:xfrm>
            <a:off x="5195797" y="6308080"/>
            <a:ext cx="2525932" cy="2541818"/>
          </a:xfrm>
          <a:custGeom>
            <a:avLst/>
            <a:gdLst/>
            <a:ahLst/>
            <a:cxnLst/>
            <a:rect l="l" t="t" r="r" b="b"/>
            <a:pathLst>
              <a:path w="2525932" h="2541818">
                <a:moveTo>
                  <a:pt x="0" y="0"/>
                </a:moveTo>
                <a:lnTo>
                  <a:pt x="2525932" y="0"/>
                </a:lnTo>
                <a:lnTo>
                  <a:pt x="2525932" y="2541818"/>
                </a:lnTo>
                <a:lnTo>
                  <a:pt x="0" y="2541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4" name="Freeform 24"/>
          <p:cNvSpPr/>
          <p:nvPr/>
        </p:nvSpPr>
        <p:spPr>
          <a:xfrm>
            <a:off x="7779141" y="3181044"/>
            <a:ext cx="2621505" cy="2185784"/>
          </a:xfrm>
          <a:custGeom>
            <a:avLst/>
            <a:gdLst/>
            <a:ahLst/>
            <a:cxnLst/>
            <a:rect l="l" t="t" r="r" b="b"/>
            <a:pathLst>
              <a:path w="2621505" h="2185784">
                <a:moveTo>
                  <a:pt x="0" y="0"/>
                </a:moveTo>
                <a:lnTo>
                  <a:pt x="2621505" y="0"/>
                </a:lnTo>
                <a:lnTo>
                  <a:pt x="2621505" y="2185783"/>
                </a:lnTo>
                <a:lnTo>
                  <a:pt x="0" y="21857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b="-19934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5" name="Freeform 25"/>
          <p:cNvSpPr/>
          <p:nvPr/>
        </p:nvSpPr>
        <p:spPr>
          <a:xfrm>
            <a:off x="12618674" y="3078687"/>
            <a:ext cx="3216677" cy="2364258"/>
          </a:xfrm>
          <a:custGeom>
            <a:avLst/>
            <a:gdLst/>
            <a:ahLst/>
            <a:cxnLst/>
            <a:rect l="l" t="t" r="r" b="b"/>
            <a:pathLst>
              <a:path w="3216677" h="2364258">
                <a:moveTo>
                  <a:pt x="0" y="0"/>
                </a:moveTo>
                <a:lnTo>
                  <a:pt x="3216677" y="0"/>
                </a:lnTo>
                <a:lnTo>
                  <a:pt x="3216677" y="2364257"/>
                </a:lnTo>
                <a:lnTo>
                  <a:pt x="0" y="23642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6" name="Freeform 26"/>
          <p:cNvSpPr/>
          <p:nvPr/>
        </p:nvSpPr>
        <p:spPr>
          <a:xfrm>
            <a:off x="9362184" y="7405855"/>
            <a:ext cx="4210665" cy="1294779"/>
          </a:xfrm>
          <a:custGeom>
            <a:avLst/>
            <a:gdLst/>
            <a:ahLst/>
            <a:cxnLst/>
            <a:rect l="l" t="t" r="r" b="b"/>
            <a:pathLst>
              <a:path w="4210665" h="1294779">
                <a:moveTo>
                  <a:pt x="0" y="0"/>
                </a:moveTo>
                <a:lnTo>
                  <a:pt x="4210664" y="0"/>
                </a:lnTo>
                <a:lnTo>
                  <a:pt x="4210664" y="1294780"/>
                </a:lnTo>
                <a:lnTo>
                  <a:pt x="0" y="129478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7" name="TextBox 27"/>
          <p:cNvSpPr txBox="1"/>
          <p:nvPr/>
        </p:nvSpPr>
        <p:spPr>
          <a:xfrm>
            <a:off x="402046" y="1877010"/>
            <a:ext cx="13263291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Examples of creations that can be copyrighted: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47768" y="5438705"/>
            <a:ext cx="2302758" cy="60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272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Article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307384" y="8789194"/>
            <a:ext cx="2302758" cy="60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272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Film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715775" y="5438705"/>
            <a:ext cx="2933979" cy="60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272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YouTube videos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400646" y="8789194"/>
            <a:ext cx="2302758" cy="60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272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Music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852440" y="5476805"/>
            <a:ext cx="2820577" cy="49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6"/>
              </a:lnSpc>
            </a:pPr>
            <a:r>
              <a:rPr lang="en-US" sz="222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Computer Program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35659" y="-58026"/>
            <a:ext cx="6698357" cy="1042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99"/>
              </a:lnSpc>
              <a:spcBef>
                <a:spcPct val="0"/>
              </a:spcBef>
            </a:pPr>
            <a:r>
              <a:rPr lang="en-US" sz="3570" b="1" spc="-107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10.4 Intellectual Property and Copyright in Computing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1753982" y="2836830"/>
            <a:ext cx="6739264" cy="6040498"/>
            <a:chOff x="0" y="0"/>
            <a:chExt cx="1951677" cy="17493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51677" cy="1749316"/>
            </a:xfrm>
            <a:custGeom>
              <a:avLst/>
              <a:gdLst/>
              <a:ahLst/>
              <a:cxnLst/>
              <a:rect l="l" t="t" r="r" b="b"/>
              <a:pathLst>
                <a:path w="1951677" h="1749316">
                  <a:moveTo>
                    <a:pt x="58588" y="0"/>
                  </a:moveTo>
                  <a:lnTo>
                    <a:pt x="1893090" y="0"/>
                  </a:lnTo>
                  <a:cubicBezTo>
                    <a:pt x="1925447" y="0"/>
                    <a:pt x="1951677" y="26231"/>
                    <a:pt x="1951677" y="58588"/>
                  </a:cubicBezTo>
                  <a:lnTo>
                    <a:pt x="1951677" y="1690728"/>
                  </a:lnTo>
                  <a:cubicBezTo>
                    <a:pt x="1951677" y="1706267"/>
                    <a:pt x="1945505" y="1721169"/>
                    <a:pt x="1934517" y="1732156"/>
                  </a:cubicBezTo>
                  <a:cubicBezTo>
                    <a:pt x="1923530" y="1743143"/>
                    <a:pt x="1908628" y="1749316"/>
                    <a:pt x="1893090" y="1749316"/>
                  </a:cubicBezTo>
                  <a:lnTo>
                    <a:pt x="58588" y="1749316"/>
                  </a:lnTo>
                  <a:cubicBezTo>
                    <a:pt x="43049" y="1749316"/>
                    <a:pt x="28147" y="1743143"/>
                    <a:pt x="17160" y="1732156"/>
                  </a:cubicBezTo>
                  <a:cubicBezTo>
                    <a:pt x="6173" y="1721169"/>
                    <a:pt x="0" y="1706267"/>
                    <a:pt x="0" y="1690728"/>
                  </a:cubicBezTo>
                  <a:lnTo>
                    <a:pt x="0" y="58588"/>
                  </a:lnTo>
                  <a:cubicBezTo>
                    <a:pt x="0" y="43049"/>
                    <a:pt x="6173" y="28147"/>
                    <a:pt x="17160" y="17160"/>
                  </a:cubicBezTo>
                  <a:cubicBezTo>
                    <a:pt x="28147" y="6173"/>
                    <a:pt x="43049" y="0"/>
                    <a:pt x="58588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951677" cy="17778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75854" y="2836830"/>
            <a:ext cx="6739264" cy="6040498"/>
            <a:chOff x="0" y="0"/>
            <a:chExt cx="1951677" cy="17493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51677" cy="1749316"/>
            </a:xfrm>
            <a:custGeom>
              <a:avLst/>
              <a:gdLst/>
              <a:ahLst/>
              <a:cxnLst/>
              <a:rect l="l" t="t" r="r" b="b"/>
              <a:pathLst>
                <a:path w="1951677" h="1749316">
                  <a:moveTo>
                    <a:pt x="58588" y="0"/>
                  </a:moveTo>
                  <a:lnTo>
                    <a:pt x="1893090" y="0"/>
                  </a:lnTo>
                  <a:cubicBezTo>
                    <a:pt x="1925447" y="0"/>
                    <a:pt x="1951677" y="26231"/>
                    <a:pt x="1951677" y="58588"/>
                  </a:cubicBezTo>
                  <a:lnTo>
                    <a:pt x="1951677" y="1690728"/>
                  </a:lnTo>
                  <a:cubicBezTo>
                    <a:pt x="1951677" y="1706267"/>
                    <a:pt x="1945505" y="1721169"/>
                    <a:pt x="1934517" y="1732156"/>
                  </a:cubicBezTo>
                  <a:cubicBezTo>
                    <a:pt x="1923530" y="1743143"/>
                    <a:pt x="1908628" y="1749316"/>
                    <a:pt x="1893090" y="1749316"/>
                  </a:cubicBezTo>
                  <a:lnTo>
                    <a:pt x="58588" y="1749316"/>
                  </a:lnTo>
                  <a:cubicBezTo>
                    <a:pt x="43049" y="1749316"/>
                    <a:pt x="28147" y="1743143"/>
                    <a:pt x="17160" y="1732156"/>
                  </a:cubicBezTo>
                  <a:cubicBezTo>
                    <a:pt x="6173" y="1721169"/>
                    <a:pt x="0" y="1706267"/>
                    <a:pt x="0" y="1690728"/>
                  </a:cubicBezTo>
                  <a:lnTo>
                    <a:pt x="0" y="58588"/>
                  </a:lnTo>
                  <a:cubicBezTo>
                    <a:pt x="0" y="43049"/>
                    <a:pt x="6173" y="28147"/>
                    <a:pt x="17160" y="17160"/>
                  </a:cubicBezTo>
                  <a:cubicBezTo>
                    <a:pt x="28147" y="6173"/>
                    <a:pt x="43049" y="0"/>
                    <a:pt x="58588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951677" cy="17778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909846" y="3002783"/>
            <a:ext cx="6427537" cy="768234"/>
            <a:chOff x="0" y="0"/>
            <a:chExt cx="1861402" cy="22247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61402" cy="222479"/>
            </a:xfrm>
            <a:custGeom>
              <a:avLst/>
              <a:gdLst/>
              <a:ahLst/>
              <a:cxnLst/>
              <a:rect l="l" t="t" r="r" b="b"/>
              <a:pathLst>
                <a:path w="1861402" h="222479">
                  <a:moveTo>
                    <a:pt x="61429" y="0"/>
                  </a:moveTo>
                  <a:lnTo>
                    <a:pt x="1799972" y="0"/>
                  </a:lnTo>
                  <a:cubicBezTo>
                    <a:pt x="1833899" y="0"/>
                    <a:pt x="1861402" y="27503"/>
                    <a:pt x="1861402" y="61429"/>
                  </a:cubicBezTo>
                  <a:lnTo>
                    <a:pt x="1861402" y="161050"/>
                  </a:lnTo>
                  <a:cubicBezTo>
                    <a:pt x="1861402" y="194976"/>
                    <a:pt x="1833899" y="222479"/>
                    <a:pt x="1799972" y="222479"/>
                  </a:cubicBezTo>
                  <a:lnTo>
                    <a:pt x="61429" y="222479"/>
                  </a:lnTo>
                  <a:cubicBezTo>
                    <a:pt x="27503" y="222479"/>
                    <a:pt x="0" y="194976"/>
                    <a:pt x="0" y="161050"/>
                  </a:cubicBezTo>
                  <a:lnTo>
                    <a:pt x="0" y="61429"/>
                  </a:lnTo>
                  <a:cubicBezTo>
                    <a:pt x="0" y="27503"/>
                    <a:pt x="27503" y="0"/>
                    <a:pt x="61429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861402" cy="251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831717" y="3002783"/>
            <a:ext cx="6427537" cy="768234"/>
            <a:chOff x="0" y="0"/>
            <a:chExt cx="1861402" cy="22247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61402" cy="222479"/>
            </a:xfrm>
            <a:custGeom>
              <a:avLst/>
              <a:gdLst/>
              <a:ahLst/>
              <a:cxnLst/>
              <a:rect l="l" t="t" r="r" b="b"/>
              <a:pathLst>
                <a:path w="1861402" h="222479">
                  <a:moveTo>
                    <a:pt x="61429" y="0"/>
                  </a:moveTo>
                  <a:lnTo>
                    <a:pt x="1799972" y="0"/>
                  </a:lnTo>
                  <a:cubicBezTo>
                    <a:pt x="1833899" y="0"/>
                    <a:pt x="1861402" y="27503"/>
                    <a:pt x="1861402" y="61429"/>
                  </a:cubicBezTo>
                  <a:lnTo>
                    <a:pt x="1861402" y="161050"/>
                  </a:lnTo>
                  <a:cubicBezTo>
                    <a:pt x="1861402" y="194976"/>
                    <a:pt x="1833899" y="222479"/>
                    <a:pt x="1799972" y="222479"/>
                  </a:cubicBezTo>
                  <a:lnTo>
                    <a:pt x="61429" y="222479"/>
                  </a:lnTo>
                  <a:cubicBezTo>
                    <a:pt x="27503" y="222479"/>
                    <a:pt x="0" y="194976"/>
                    <a:pt x="0" y="161050"/>
                  </a:cubicBezTo>
                  <a:lnTo>
                    <a:pt x="0" y="61429"/>
                  </a:lnTo>
                  <a:cubicBezTo>
                    <a:pt x="0" y="27503"/>
                    <a:pt x="27503" y="0"/>
                    <a:pt x="61429" y="0"/>
                  </a:cubicBez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861402" cy="251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1655113" y="7380357"/>
            <a:ext cx="1401955" cy="1351135"/>
          </a:xfrm>
          <a:custGeom>
            <a:avLst/>
            <a:gdLst/>
            <a:ahLst/>
            <a:cxnLst/>
            <a:rect l="l" t="t" r="r" b="b"/>
            <a:pathLst>
              <a:path w="1401955" h="1351135">
                <a:moveTo>
                  <a:pt x="0" y="0"/>
                </a:moveTo>
                <a:lnTo>
                  <a:pt x="1401955" y="0"/>
                </a:lnTo>
                <a:lnTo>
                  <a:pt x="1401955" y="1351134"/>
                </a:lnTo>
                <a:lnTo>
                  <a:pt x="0" y="13511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0" name="Freeform 20"/>
          <p:cNvSpPr/>
          <p:nvPr/>
        </p:nvSpPr>
        <p:spPr>
          <a:xfrm>
            <a:off x="2023964" y="6730846"/>
            <a:ext cx="2026702" cy="2026702"/>
          </a:xfrm>
          <a:custGeom>
            <a:avLst/>
            <a:gdLst/>
            <a:ahLst/>
            <a:cxnLst/>
            <a:rect l="l" t="t" r="r" b="b"/>
            <a:pathLst>
              <a:path w="2026702" h="2026702">
                <a:moveTo>
                  <a:pt x="0" y="0"/>
                </a:moveTo>
                <a:lnTo>
                  <a:pt x="2026702" y="0"/>
                </a:lnTo>
                <a:lnTo>
                  <a:pt x="2026702" y="2026701"/>
                </a:lnTo>
                <a:lnTo>
                  <a:pt x="0" y="20267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1" name="TextBox 21"/>
          <p:cNvSpPr txBox="1"/>
          <p:nvPr/>
        </p:nvSpPr>
        <p:spPr>
          <a:xfrm>
            <a:off x="402046" y="1877010"/>
            <a:ext cx="8091201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Reasons why copyrights exist: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86681" y="3021748"/>
            <a:ext cx="6450701" cy="55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5"/>
              </a:lnSpc>
            </a:pPr>
            <a:r>
              <a:rPr lang="en-US" sz="25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Protection from unauthorized use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831717" y="3021748"/>
            <a:ext cx="6450701" cy="55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5"/>
              </a:lnSpc>
            </a:pPr>
            <a:r>
              <a:rPr lang="en-US" sz="25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Economic reward for creativity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86681" y="3770496"/>
            <a:ext cx="6450701" cy="3464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5"/>
              </a:lnSpc>
            </a:pPr>
            <a:r>
              <a:rPr lang="en-US" sz="254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Copyright safeguards the creator's rights, preventing others from using their work without permission or appropriate compensation, ensuring they retain control over its use and distribution.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31717" y="3770496"/>
            <a:ext cx="6450701" cy="346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5"/>
              </a:lnSpc>
            </a:pPr>
            <a:r>
              <a:rPr lang="en-US" sz="254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Copyright ensures that creators receive due compensation for their efforts, encouraging the production of new works and fostering a creative environment by providing financial incentives for innovation and originality.</a:t>
            </a:r>
          </a:p>
        </p:txBody>
      </p:sp>
      <p:sp>
        <p:nvSpPr>
          <p:cNvPr id="26" name="Freeform 26"/>
          <p:cNvSpPr/>
          <p:nvPr/>
        </p:nvSpPr>
        <p:spPr>
          <a:xfrm>
            <a:off x="13186159" y="7380357"/>
            <a:ext cx="1401955" cy="1351135"/>
          </a:xfrm>
          <a:custGeom>
            <a:avLst/>
            <a:gdLst/>
            <a:ahLst/>
            <a:cxnLst/>
            <a:rect l="l" t="t" r="r" b="b"/>
            <a:pathLst>
              <a:path w="1401955" h="1351135">
                <a:moveTo>
                  <a:pt x="0" y="0"/>
                </a:moveTo>
                <a:lnTo>
                  <a:pt x="1401956" y="0"/>
                </a:lnTo>
                <a:lnTo>
                  <a:pt x="1401956" y="1351134"/>
                </a:lnTo>
                <a:lnTo>
                  <a:pt x="0" y="13511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7" name="TextBox 27"/>
          <p:cNvSpPr txBox="1"/>
          <p:nvPr/>
        </p:nvSpPr>
        <p:spPr>
          <a:xfrm>
            <a:off x="1135659" y="-58026"/>
            <a:ext cx="6698357" cy="1042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99"/>
              </a:lnSpc>
              <a:spcBef>
                <a:spcPct val="0"/>
              </a:spcBef>
            </a:pPr>
            <a:r>
              <a:rPr lang="en-US" sz="3570" b="1" spc="-107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10.4 Intellectual Property and Copyright in Computing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7" name="Group 7"/>
          <p:cNvGrpSpPr/>
          <p:nvPr/>
        </p:nvGrpSpPr>
        <p:grpSpPr>
          <a:xfrm>
            <a:off x="2079263" y="2889017"/>
            <a:ext cx="14532456" cy="5444149"/>
            <a:chOff x="0" y="0"/>
            <a:chExt cx="4208570" cy="15766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08570" cy="1576615"/>
            </a:xfrm>
            <a:custGeom>
              <a:avLst/>
              <a:gdLst/>
              <a:ahLst/>
              <a:cxnLst/>
              <a:rect l="l" t="t" r="r" b="b"/>
              <a:pathLst>
                <a:path w="4208570" h="1576615">
                  <a:moveTo>
                    <a:pt x="27169" y="0"/>
                  </a:moveTo>
                  <a:lnTo>
                    <a:pt x="4181401" y="0"/>
                  </a:lnTo>
                  <a:cubicBezTo>
                    <a:pt x="4188606" y="0"/>
                    <a:pt x="4195517" y="2862"/>
                    <a:pt x="4200612" y="7958"/>
                  </a:cubicBezTo>
                  <a:cubicBezTo>
                    <a:pt x="4205707" y="13053"/>
                    <a:pt x="4208570" y="19964"/>
                    <a:pt x="4208570" y="27169"/>
                  </a:cubicBezTo>
                  <a:lnTo>
                    <a:pt x="4208570" y="1549445"/>
                  </a:lnTo>
                  <a:cubicBezTo>
                    <a:pt x="4208570" y="1556651"/>
                    <a:pt x="4205707" y="1563562"/>
                    <a:pt x="4200612" y="1568657"/>
                  </a:cubicBezTo>
                  <a:cubicBezTo>
                    <a:pt x="4195517" y="1573752"/>
                    <a:pt x="4188606" y="1576615"/>
                    <a:pt x="4181401" y="1576615"/>
                  </a:cubicBezTo>
                  <a:lnTo>
                    <a:pt x="27169" y="1576615"/>
                  </a:lnTo>
                  <a:cubicBezTo>
                    <a:pt x="19964" y="1576615"/>
                    <a:pt x="13053" y="1573752"/>
                    <a:pt x="7958" y="1568657"/>
                  </a:cubicBezTo>
                  <a:cubicBezTo>
                    <a:pt x="2862" y="1563562"/>
                    <a:pt x="0" y="1556651"/>
                    <a:pt x="0" y="1549445"/>
                  </a:cubicBezTo>
                  <a:lnTo>
                    <a:pt x="0" y="27169"/>
                  </a:lnTo>
                  <a:cubicBezTo>
                    <a:pt x="0" y="19964"/>
                    <a:pt x="2862" y="13053"/>
                    <a:pt x="7958" y="7958"/>
                  </a:cubicBezTo>
                  <a:cubicBezTo>
                    <a:pt x="13053" y="2862"/>
                    <a:pt x="19964" y="0"/>
                    <a:pt x="27169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4208570" cy="16051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302258" y="3204990"/>
            <a:ext cx="651912" cy="651912"/>
          </a:xfrm>
          <a:custGeom>
            <a:avLst/>
            <a:gdLst/>
            <a:ahLst/>
            <a:cxnLst/>
            <a:rect l="l" t="t" r="r" b="b"/>
            <a:pathLst>
              <a:path w="651912" h="651912">
                <a:moveTo>
                  <a:pt x="0" y="0"/>
                </a:moveTo>
                <a:lnTo>
                  <a:pt x="651912" y="0"/>
                </a:lnTo>
                <a:lnTo>
                  <a:pt x="651912" y="651912"/>
                </a:lnTo>
                <a:lnTo>
                  <a:pt x="0" y="65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1" name="Freeform 11"/>
          <p:cNvSpPr/>
          <p:nvPr/>
        </p:nvSpPr>
        <p:spPr>
          <a:xfrm>
            <a:off x="2302258" y="4317425"/>
            <a:ext cx="651912" cy="651912"/>
          </a:xfrm>
          <a:custGeom>
            <a:avLst/>
            <a:gdLst/>
            <a:ahLst/>
            <a:cxnLst/>
            <a:rect l="l" t="t" r="r" b="b"/>
            <a:pathLst>
              <a:path w="651912" h="651912">
                <a:moveTo>
                  <a:pt x="0" y="0"/>
                </a:moveTo>
                <a:lnTo>
                  <a:pt x="651912" y="0"/>
                </a:lnTo>
                <a:lnTo>
                  <a:pt x="651912" y="651912"/>
                </a:lnTo>
                <a:lnTo>
                  <a:pt x="0" y="651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2" name="Freeform 12"/>
          <p:cNvSpPr/>
          <p:nvPr/>
        </p:nvSpPr>
        <p:spPr>
          <a:xfrm>
            <a:off x="2302258" y="5426537"/>
            <a:ext cx="651912" cy="651912"/>
          </a:xfrm>
          <a:custGeom>
            <a:avLst/>
            <a:gdLst/>
            <a:ahLst/>
            <a:cxnLst/>
            <a:rect l="l" t="t" r="r" b="b"/>
            <a:pathLst>
              <a:path w="651912" h="651912">
                <a:moveTo>
                  <a:pt x="0" y="0"/>
                </a:moveTo>
                <a:lnTo>
                  <a:pt x="651912" y="0"/>
                </a:lnTo>
                <a:lnTo>
                  <a:pt x="651912" y="651912"/>
                </a:lnTo>
                <a:lnTo>
                  <a:pt x="0" y="651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3" name="Freeform 13"/>
          <p:cNvSpPr/>
          <p:nvPr/>
        </p:nvSpPr>
        <p:spPr>
          <a:xfrm>
            <a:off x="2302258" y="6801450"/>
            <a:ext cx="651912" cy="651912"/>
          </a:xfrm>
          <a:custGeom>
            <a:avLst/>
            <a:gdLst/>
            <a:ahLst/>
            <a:cxnLst/>
            <a:rect l="l" t="t" r="r" b="b"/>
            <a:pathLst>
              <a:path w="651912" h="651912">
                <a:moveTo>
                  <a:pt x="0" y="0"/>
                </a:moveTo>
                <a:lnTo>
                  <a:pt x="651912" y="0"/>
                </a:lnTo>
                <a:lnTo>
                  <a:pt x="651912" y="651913"/>
                </a:lnTo>
                <a:lnTo>
                  <a:pt x="0" y="6519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4" name="TextBox 14"/>
          <p:cNvSpPr txBox="1"/>
          <p:nvPr/>
        </p:nvSpPr>
        <p:spPr>
          <a:xfrm>
            <a:off x="402046" y="1877010"/>
            <a:ext cx="8091201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Typical copyright laws: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37044" y="3173502"/>
            <a:ext cx="13401678" cy="536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24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mandatory registration stipulating the work's creation date.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37044" y="4289274"/>
            <a:ext cx="13401678" cy="536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24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specific timeframe during which copyright protection remains applicable.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37044" y="5255087"/>
            <a:ext cx="13401678" cy="1089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24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 established protocol for handling the copyright of an individual in the event of their demise.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37044" y="6630000"/>
            <a:ext cx="13401678" cy="1089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24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standardized approach for indicating copyright, such as the utilization of the '@' symbol.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35659" y="-58026"/>
            <a:ext cx="6698357" cy="1042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99"/>
              </a:lnSpc>
              <a:spcBef>
                <a:spcPct val="0"/>
              </a:spcBef>
            </a:pPr>
            <a:r>
              <a:rPr lang="en-US" sz="3570" b="1" spc="-107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10.4 Intellectual Property and Copyright in Computing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2589319" y="3043791"/>
            <a:ext cx="13183238" cy="5771609"/>
          </a:xfrm>
          <a:custGeom>
            <a:avLst/>
            <a:gdLst/>
            <a:ahLst/>
            <a:cxnLst/>
            <a:rect l="l" t="t" r="r" b="b"/>
            <a:pathLst>
              <a:path w="13183238" h="5771609">
                <a:moveTo>
                  <a:pt x="0" y="0"/>
                </a:moveTo>
                <a:lnTo>
                  <a:pt x="13183238" y="0"/>
                </a:lnTo>
                <a:lnTo>
                  <a:pt x="13183238" y="5771609"/>
                </a:lnTo>
                <a:lnTo>
                  <a:pt x="0" y="57716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402046" y="1877010"/>
            <a:ext cx="14664589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Usage of copyrighted work (Example):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5659" y="-58026"/>
            <a:ext cx="6698357" cy="1042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99"/>
              </a:lnSpc>
              <a:spcBef>
                <a:spcPct val="0"/>
              </a:spcBef>
            </a:pPr>
            <a:r>
              <a:rPr lang="en-US" sz="3570" b="1" spc="-107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10.4 Intellectual Property and Copyright in Computing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6002" y="0"/>
            <a:ext cx="8335837" cy="104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0"/>
              </a:lnSpc>
              <a:spcBef>
                <a:spcPct val="0"/>
              </a:spcBef>
            </a:pPr>
            <a:r>
              <a:rPr lang="en-US" sz="3634" b="1" spc="-10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10.5 Software Licensing and Legal Considerations</a:t>
            </a:r>
          </a:p>
        </p:txBody>
      </p: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7330687" y="4532032"/>
            <a:ext cx="3597215" cy="611468"/>
            <a:chOff x="0" y="0"/>
            <a:chExt cx="947415" cy="1610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7415" cy="161045"/>
            </a:xfrm>
            <a:custGeom>
              <a:avLst/>
              <a:gdLst/>
              <a:ahLst/>
              <a:cxnLst/>
              <a:rect l="l" t="t" r="r" b="b"/>
              <a:pathLst>
                <a:path w="947415" h="161045">
                  <a:moveTo>
                    <a:pt x="80522" y="0"/>
                  </a:moveTo>
                  <a:lnTo>
                    <a:pt x="866892" y="0"/>
                  </a:lnTo>
                  <a:cubicBezTo>
                    <a:pt x="888248" y="0"/>
                    <a:pt x="908729" y="8484"/>
                    <a:pt x="923830" y="23584"/>
                  </a:cubicBezTo>
                  <a:cubicBezTo>
                    <a:pt x="938931" y="38685"/>
                    <a:pt x="947415" y="59167"/>
                    <a:pt x="947415" y="80522"/>
                  </a:cubicBezTo>
                  <a:lnTo>
                    <a:pt x="947415" y="80522"/>
                  </a:lnTo>
                  <a:cubicBezTo>
                    <a:pt x="947415" y="101878"/>
                    <a:pt x="938931" y="122360"/>
                    <a:pt x="923830" y="137460"/>
                  </a:cubicBezTo>
                  <a:cubicBezTo>
                    <a:pt x="908729" y="152561"/>
                    <a:pt x="888248" y="161045"/>
                    <a:pt x="866892" y="161045"/>
                  </a:cubicBezTo>
                  <a:lnTo>
                    <a:pt x="80522" y="161045"/>
                  </a:lnTo>
                  <a:cubicBezTo>
                    <a:pt x="59167" y="161045"/>
                    <a:pt x="38685" y="152561"/>
                    <a:pt x="23584" y="137460"/>
                  </a:cubicBezTo>
                  <a:cubicBezTo>
                    <a:pt x="8484" y="122360"/>
                    <a:pt x="0" y="101878"/>
                    <a:pt x="0" y="80522"/>
                  </a:cubicBezTo>
                  <a:lnTo>
                    <a:pt x="0" y="80522"/>
                  </a:lnTo>
                  <a:cubicBezTo>
                    <a:pt x="0" y="59167"/>
                    <a:pt x="8484" y="38685"/>
                    <a:pt x="23584" y="23584"/>
                  </a:cubicBezTo>
                  <a:cubicBezTo>
                    <a:pt x="38685" y="8484"/>
                    <a:pt x="59167" y="0"/>
                    <a:pt x="80522" y="0"/>
                  </a:cubicBez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947415" cy="189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05565" y="5295172"/>
            <a:ext cx="8223730" cy="3958517"/>
          </a:xfrm>
          <a:custGeom>
            <a:avLst/>
            <a:gdLst/>
            <a:ahLst/>
            <a:cxnLst/>
            <a:rect l="l" t="t" r="r" b="b"/>
            <a:pathLst>
              <a:path w="8223730" h="3958517">
                <a:moveTo>
                  <a:pt x="0" y="0"/>
                </a:moveTo>
                <a:lnTo>
                  <a:pt x="8223729" y="0"/>
                </a:lnTo>
                <a:lnTo>
                  <a:pt x="8223729" y="3958517"/>
                </a:lnTo>
                <a:lnTo>
                  <a:pt x="0" y="39585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0905" b="-152251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0" name="TextBox 10"/>
          <p:cNvSpPr txBox="1"/>
          <p:nvPr/>
        </p:nvSpPr>
        <p:spPr>
          <a:xfrm>
            <a:off x="384809" y="1938701"/>
            <a:ext cx="9564648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Commercial Software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4809" y="2694896"/>
            <a:ext cx="17214166" cy="15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Commercial software refers to proprietary programs or applications that are developed, distributed, and sold for financial gain or profit. Customers pay a fee to use, not to own the program.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56905" y="4464192"/>
            <a:ext cx="3344779" cy="575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4"/>
              </a:lnSpc>
            </a:pPr>
            <a:r>
              <a:rPr lang="en-US" sz="265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Eg.Top 8 paid apps</a:t>
            </a:r>
          </a:p>
        </p:txBody>
      </p:sp>
      <p:sp>
        <p:nvSpPr>
          <p:cNvPr id="13" name="Freeform 13"/>
          <p:cNvSpPr/>
          <p:nvPr/>
        </p:nvSpPr>
        <p:spPr>
          <a:xfrm>
            <a:off x="9129294" y="5295172"/>
            <a:ext cx="8223730" cy="3958517"/>
          </a:xfrm>
          <a:custGeom>
            <a:avLst/>
            <a:gdLst/>
            <a:ahLst/>
            <a:cxnLst/>
            <a:rect l="l" t="t" r="r" b="b"/>
            <a:pathLst>
              <a:path w="8223730" h="3958517">
                <a:moveTo>
                  <a:pt x="0" y="0"/>
                </a:moveTo>
                <a:lnTo>
                  <a:pt x="8223730" y="0"/>
                </a:lnTo>
                <a:lnTo>
                  <a:pt x="8223730" y="3958517"/>
                </a:lnTo>
                <a:lnTo>
                  <a:pt x="0" y="39585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2576" b="-50580"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4" name="Group 14"/>
          <p:cNvGrpSpPr/>
          <p:nvPr/>
        </p:nvGrpSpPr>
        <p:grpSpPr>
          <a:xfrm>
            <a:off x="-14706" y="9443483"/>
            <a:ext cx="18302706" cy="844195"/>
            <a:chOff x="0" y="0"/>
            <a:chExt cx="4810334" cy="2218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10334" cy="221872"/>
            </a:xfrm>
            <a:custGeom>
              <a:avLst/>
              <a:gdLst/>
              <a:ahLst/>
              <a:cxnLst/>
              <a:rect l="l" t="t" r="r" b="b"/>
              <a:pathLst>
                <a:path w="4810334" h="221872">
                  <a:moveTo>
                    <a:pt x="0" y="0"/>
                  </a:moveTo>
                  <a:lnTo>
                    <a:pt x="4810334" y="0"/>
                  </a:lnTo>
                  <a:lnTo>
                    <a:pt x="4810334" y="221872"/>
                  </a:lnTo>
                  <a:lnTo>
                    <a:pt x="0" y="221872"/>
                  </a:ln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4810334" cy="250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662023" y="9490735"/>
            <a:ext cx="5233706" cy="749692"/>
            <a:chOff x="0" y="0"/>
            <a:chExt cx="1378425" cy="1974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78425" cy="197450"/>
            </a:xfrm>
            <a:custGeom>
              <a:avLst/>
              <a:gdLst/>
              <a:ahLst/>
              <a:cxnLst/>
              <a:rect l="l" t="t" r="r" b="b"/>
              <a:pathLst>
                <a:path w="1378425" h="197450">
                  <a:moveTo>
                    <a:pt x="75441" y="0"/>
                  </a:moveTo>
                  <a:lnTo>
                    <a:pt x="1302983" y="0"/>
                  </a:lnTo>
                  <a:cubicBezTo>
                    <a:pt x="1344648" y="0"/>
                    <a:pt x="1378425" y="33776"/>
                    <a:pt x="1378425" y="75441"/>
                  </a:cubicBezTo>
                  <a:lnTo>
                    <a:pt x="1378425" y="122008"/>
                  </a:lnTo>
                  <a:cubicBezTo>
                    <a:pt x="1378425" y="163674"/>
                    <a:pt x="1344648" y="197450"/>
                    <a:pt x="1302983" y="197450"/>
                  </a:cubicBezTo>
                  <a:lnTo>
                    <a:pt x="75441" y="197450"/>
                  </a:lnTo>
                  <a:cubicBezTo>
                    <a:pt x="33776" y="197450"/>
                    <a:pt x="0" y="163674"/>
                    <a:pt x="0" y="122008"/>
                  </a:cubicBezTo>
                  <a:lnTo>
                    <a:pt x="0" y="75441"/>
                  </a:lnTo>
                  <a:cubicBezTo>
                    <a:pt x="0" y="33776"/>
                    <a:pt x="33776" y="0"/>
                    <a:pt x="754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378425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562893" y="9436972"/>
            <a:ext cx="7428999" cy="65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Commercial Software</a:t>
            </a:r>
          </a:p>
        </p:txBody>
      </p:sp>
      <p:sp>
        <p:nvSpPr>
          <p:cNvPr id="21" name="Freeform 21"/>
          <p:cNvSpPr/>
          <p:nvPr/>
        </p:nvSpPr>
        <p:spPr>
          <a:xfrm>
            <a:off x="7239182" y="9636997"/>
            <a:ext cx="656546" cy="656546"/>
          </a:xfrm>
          <a:custGeom>
            <a:avLst/>
            <a:gdLst/>
            <a:ahLst/>
            <a:cxnLst/>
            <a:rect l="l" t="t" r="r" b="b"/>
            <a:pathLst>
              <a:path w="656546" h="656546">
                <a:moveTo>
                  <a:pt x="0" y="0"/>
                </a:moveTo>
                <a:lnTo>
                  <a:pt x="656547" y="0"/>
                </a:lnTo>
                <a:lnTo>
                  <a:pt x="656547" y="656547"/>
                </a:lnTo>
                <a:lnTo>
                  <a:pt x="0" y="6565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2" name="Group 22"/>
          <p:cNvGrpSpPr/>
          <p:nvPr/>
        </p:nvGrpSpPr>
        <p:grpSpPr>
          <a:xfrm>
            <a:off x="10625790" y="9490735"/>
            <a:ext cx="5233706" cy="749692"/>
            <a:chOff x="0" y="0"/>
            <a:chExt cx="1378425" cy="19745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78425" cy="197450"/>
            </a:xfrm>
            <a:custGeom>
              <a:avLst/>
              <a:gdLst/>
              <a:ahLst/>
              <a:cxnLst/>
              <a:rect l="l" t="t" r="r" b="b"/>
              <a:pathLst>
                <a:path w="1378425" h="197450">
                  <a:moveTo>
                    <a:pt x="75441" y="0"/>
                  </a:moveTo>
                  <a:lnTo>
                    <a:pt x="1302983" y="0"/>
                  </a:lnTo>
                  <a:cubicBezTo>
                    <a:pt x="1344648" y="0"/>
                    <a:pt x="1378425" y="33776"/>
                    <a:pt x="1378425" y="75441"/>
                  </a:cubicBezTo>
                  <a:lnTo>
                    <a:pt x="1378425" y="122008"/>
                  </a:lnTo>
                  <a:cubicBezTo>
                    <a:pt x="1378425" y="163674"/>
                    <a:pt x="1344648" y="197450"/>
                    <a:pt x="1302983" y="197450"/>
                  </a:cubicBezTo>
                  <a:lnTo>
                    <a:pt x="75441" y="197450"/>
                  </a:lnTo>
                  <a:cubicBezTo>
                    <a:pt x="33776" y="197450"/>
                    <a:pt x="0" y="163674"/>
                    <a:pt x="0" y="122008"/>
                  </a:cubicBezTo>
                  <a:lnTo>
                    <a:pt x="0" y="75441"/>
                  </a:lnTo>
                  <a:cubicBezTo>
                    <a:pt x="0" y="33776"/>
                    <a:pt x="33776" y="0"/>
                    <a:pt x="754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20000"/>
                  </a:srgbClr>
                </a:gs>
                <a:gs pos="100000">
                  <a:srgbClr val="3533CD">
                    <a:alpha val="2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1378425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526660" y="9436972"/>
            <a:ext cx="7428999" cy="65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>
                    <a:alpha val="19608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Open or free licensing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TextBox 5"/>
          <p:cNvSpPr txBox="1"/>
          <p:nvPr/>
        </p:nvSpPr>
        <p:spPr>
          <a:xfrm>
            <a:off x="384809" y="1938701"/>
            <a:ext cx="14281223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Different payment options for a commercial software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079263" y="2889017"/>
            <a:ext cx="14532456" cy="5444149"/>
            <a:chOff x="0" y="0"/>
            <a:chExt cx="4208570" cy="15766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08570" cy="1576615"/>
            </a:xfrm>
            <a:custGeom>
              <a:avLst/>
              <a:gdLst/>
              <a:ahLst/>
              <a:cxnLst/>
              <a:rect l="l" t="t" r="r" b="b"/>
              <a:pathLst>
                <a:path w="4208570" h="1576615">
                  <a:moveTo>
                    <a:pt x="27169" y="0"/>
                  </a:moveTo>
                  <a:lnTo>
                    <a:pt x="4181401" y="0"/>
                  </a:lnTo>
                  <a:cubicBezTo>
                    <a:pt x="4188606" y="0"/>
                    <a:pt x="4195517" y="2862"/>
                    <a:pt x="4200612" y="7958"/>
                  </a:cubicBezTo>
                  <a:cubicBezTo>
                    <a:pt x="4205707" y="13053"/>
                    <a:pt x="4208570" y="19964"/>
                    <a:pt x="4208570" y="27169"/>
                  </a:cubicBezTo>
                  <a:lnTo>
                    <a:pt x="4208570" y="1549445"/>
                  </a:lnTo>
                  <a:cubicBezTo>
                    <a:pt x="4208570" y="1556651"/>
                    <a:pt x="4205707" y="1563562"/>
                    <a:pt x="4200612" y="1568657"/>
                  </a:cubicBezTo>
                  <a:cubicBezTo>
                    <a:pt x="4195517" y="1573752"/>
                    <a:pt x="4188606" y="1576615"/>
                    <a:pt x="4181401" y="1576615"/>
                  </a:cubicBezTo>
                  <a:lnTo>
                    <a:pt x="27169" y="1576615"/>
                  </a:lnTo>
                  <a:cubicBezTo>
                    <a:pt x="19964" y="1576615"/>
                    <a:pt x="13053" y="1573752"/>
                    <a:pt x="7958" y="1568657"/>
                  </a:cubicBezTo>
                  <a:cubicBezTo>
                    <a:pt x="2862" y="1563562"/>
                    <a:pt x="0" y="1556651"/>
                    <a:pt x="0" y="1549445"/>
                  </a:cubicBezTo>
                  <a:lnTo>
                    <a:pt x="0" y="27169"/>
                  </a:lnTo>
                  <a:cubicBezTo>
                    <a:pt x="0" y="19964"/>
                    <a:pt x="2862" y="13053"/>
                    <a:pt x="7958" y="7958"/>
                  </a:cubicBezTo>
                  <a:cubicBezTo>
                    <a:pt x="13053" y="2862"/>
                    <a:pt x="19964" y="0"/>
                    <a:pt x="27169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08570" cy="16051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302258" y="3204990"/>
            <a:ext cx="651912" cy="651912"/>
          </a:xfrm>
          <a:custGeom>
            <a:avLst/>
            <a:gdLst/>
            <a:ahLst/>
            <a:cxnLst/>
            <a:rect l="l" t="t" r="r" b="b"/>
            <a:pathLst>
              <a:path w="651912" h="651912">
                <a:moveTo>
                  <a:pt x="0" y="0"/>
                </a:moveTo>
                <a:lnTo>
                  <a:pt x="651912" y="0"/>
                </a:lnTo>
                <a:lnTo>
                  <a:pt x="651912" y="651912"/>
                </a:lnTo>
                <a:lnTo>
                  <a:pt x="0" y="6519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0" name="Freeform 10"/>
          <p:cNvSpPr/>
          <p:nvPr/>
        </p:nvSpPr>
        <p:spPr>
          <a:xfrm>
            <a:off x="2302258" y="4315763"/>
            <a:ext cx="651912" cy="651912"/>
          </a:xfrm>
          <a:custGeom>
            <a:avLst/>
            <a:gdLst/>
            <a:ahLst/>
            <a:cxnLst/>
            <a:rect l="l" t="t" r="r" b="b"/>
            <a:pathLst>
              <a:path w="651912" h="651912">
                <a:moveTo>
                  <a:pt x="0" y="0"/>
                </a:moveTo>
                <a:lnTo>
                  <a:pt x="651912" y="0"/>
                </a:lnTo>
                <a:lnTo>
                  <a:pt x="651912" y="651913"/>
                </a:lnTo>
                <a:lnTo>
                  <a:pt x="0" y="651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1" name="Freeform 11"/>
          <p:cNvSpPr/>
          <p:nvPr/>
        </p:nvSpPr>
        <p:spPr>
          <a:xfrm>
            <a:off x="2302258" y="5426537"/>
            <a:ext cx="651912" cy="651912"/>
          </a:xfrm>
          <a:custGeom>
            <a:avLst/>
            <a:gdLst/>
            <a:ahLst/>
            <a:cxnLst/>
            <a:rect l="l" t="t" r="r" b="b"/>
            <a:pathLst>
              <a:path w="651912" h="651912">
                <a:moveTo>
                  <a:pt x="0" y="0"/>
                </a:moveTo>
                <a:lnTo>
                  <a:pt x="651912" y="0"/>
                </a:lnTo>
                <a:lnTo>
                  <a:pt x="651912" y="651912"/>
                </a:lnTo>
                <a:lnTo>
                  <a:pt x="0" y="65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2" name="Freeform 12"/>
          <p:cNvSpPr/>
          <p:nvPr/>
        </p:nvSpPr>
        <p:spPr>
          <a:xfrm>
            <a:off x="2302258" y="6801450"/>
            <a:ext cx="651912" cy="651912"/>
          </a:xfrm>
          <a:custGeom>
            <a:avLst/>
            <a:gdLst/>
            <a:ahLst/>
            <a:cxnLst/>
            <a:rect l="l" t="t" r="r" b="b"/>
            <a:pathLst>
              <a:path w="651912" h="651912">
                <a:moveTo>
                  <a:pt x="0" y="0"/>
                </a:moveTo>
                <a:lnTo>
                  <a:pt x="651912" y="0"/>
                </a:lnTo>
                <a:lnTo>
                  <a:pt x="651912" y="651913"/>
                </a:lnTo>
                <a:lnTo>
                  <a:pt x="0" y="6519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3" name="TextBox 13"/>
          <p:cNvSpPr txBox="1"/>
          <p:nvPr/>
        </p:nvSpPr>
        <p:spPr>
          <a:xfrm>
            <a:off x="3037044" y="3033540"/>
            <a:ext cx="13401678" cy="536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24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One-time purchase: A single payment for perpetual access to the software.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37044" y="5353269"/>
            <a:ext cx="13401678" cy="108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24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Educational pricing: Discounted rates for students, educators, or educational institutions.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37044" y="6661131"/>
            <a:ext cx="13401678" cy="108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24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Per-user licensing: Fees based on the number of users or devices utilizing the software.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37044" y="4145975"/>
            <a:ext cx="13401678" cy="108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24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Subscription-based: Regular monthly or yearly payments for ongoing access and updates.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14706" y="9443483"/>
            <a:ext cx="18302706" cy="844195"/>
            <a:chOff x="0" y="0"/>
            <a:chExt cx="4810334" cy="22187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10334" cy="221872"/>
            </a:xfrm>
            <a:custGeom>
              <a:avLst/>
              <a:gdLst/>
              <a:ahLst/>
              <a:cxnLst/>
              <a:rect l="l" t="t" r="r" b="b"/>
              <a:pathLst>
                <a:path w="4810334" h="221872">
                  <a:moveTo>
                    <a:pt x="0" y="0"/>
                  </a:moveTo>
                  <a:lnTo>
                    <a:pt x="4810334" y="0"/>
                  </a:lnTo>
                  <a:lnTo>
                    <a:pt x="4810334" y="221872"/>
                  </a:lnTo>
                  <a:lnTo>
                    <a:pt x="0" y="221872"/>
                  </a:ln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4810334" cy="250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662023" y="9490735"/>
            <a:ext cx="5233706" cy="749692"/>
            <a:chOff x="0" y="0"/>
            <a:chExt cx="1378425" cy="1974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78425" cy="197450"/>
            </a:xfrm>
            <a:custGeom>
              <a:avLst/>
              <a:gdLst/>
              <a:ahLst/>
              <a:cxnLst/>
              <a:rect l="l" t="t" r="r" b="b"/>
              <a:pathLst>
                <a:path w="1378425" h="197450">
                  <a:moveTo>
                    <a:pt x="75441" y="0"/>
                  </a:moveTo>
                  <a:lnTo>
                    <a:pt x="1302983" y="0"/>
                  </a:lnTo>
                  <a:cubicBezTo>
                    <a:pt x="1344648" y="0"/>
                    <a:pt x="1378425" y="33776"/>
                    <a:pt x="1378425" y="75441"/>
                  </a:cubicBezTo>
                  <a:lnTo>
                    <a:pt x="1378425" y="122008"/>
                  </a:lnTo>
                  <a:cubicBezTo>
                    <a:pt x="1378425" y="163674"/>
                    <a:pt x="1344648" y="197450"/>
                    <a:pt x="1302983" y="197450"/>
                  </a:cubicBezTo>
                  <a:lnTo>
                    <a:pt x="75441" y="197450"/>
                  </a:lnTo>
                  <a:cubicBezTo>
                    <a:pt x="33776" y="197450"/>
                    <a:pt x="0" y="163674"/>
                    <a:pt x="0" y="122008"/>
                  </a:cubicBezTo>
                  <a:lnTo>
                    <a:pt x="0" y="75441"/>
                  </a:lnTo>
                  <a:cubicBezTo>
                    <a:pt x="0" y="33776"/>
                    <a:pt x="33776" y="0"/>
                    <a:pt x="754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378425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562893" y="9436972"/>
            <a:ext cx="7428999" cy="65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Commercial Software</a:t>
            </a:r>
          </a:p>
        </p:txBody>
      </p:sp>
      <p:sp>
        <p:nvSpPr>
          <p:cNvPr id="24" name="Freeform 24"/>
          <p:cNvSpPr/>
          <p:nvPr/>
        </p:nvSpPr>
        <p:spPr>
          <a:xfrm>
            <a:off x="7239182" y="9636997"/>
            <a:ext cx="656546" cy="656546"/>
          </a:xfrm>
          <a:custGeom>
            <a:avLst/>
            <a:gdLst/>
            <a:ahLst/>
            <a:cxnLst/>
            <a:rect l="l" t="t" r="r" b="b"/>
            <a:pathLst>
              <a:path w="656546" h="656546">
                <a:moveTo>
                  <a:pt x="0" y="0"/>
                </a:moveTo>
                <a:lnTo>
                  <a:pt x="656547" y="0"/>
                </a:lnTo>
                <a:lnTo>
                  <a:pt x="656547" y="656547"/>
                </a:lnTo>
                <a:lnTo>
                  <a:pt x="0" y="6565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5" name="Group 25"/>
          <p:cNvGrpSpPr/>
          <p:nvPr/>
        </p:nvGrpSpPr>
        <p:grpSpPr>
          <a:xfrm>
            <a:off x="10625790" y="9490735"/>
            <a:ext cx="5233706" cy="749692"/>
            <a:chOff x="0" y="0"/>
            <a:chExt cx="1378425" cy="19745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78425" cy="197450"/>
            </a:xfrm>
            <a:custGeom>
              <a:avLst/>
              <a:gdLst/>
              <a:ahLst/>
              <a:cxnLst/>
              <a:rect l="l" t="t" r="r" b="b"/>
              <a:pathLst>
                <a:path w="1378425" h="197450">
                  <a:moveTo>
                    <a:pt x="75441" y="0"/>
                  </a:moveTo>
                  <a:lnTo>
                    <a:pt x="1302983" y="0"/>
                  </a:lnTo>
                  <a:cubicBezTo>
                    <a:pt x="1344648" y="0"/>
                    <a:pt x="1378425" y="33776"/>
                    <a:pt x="1378425" y="75441"/>
                  </a:cubicBezTo>
                  <a:lnTo>
                    <a:pt x="1378425" y="122008"/>
                  </a:lnTo>
                  <a:cubicBezTo>
                    <a:pt x="1378425" y="163674"/>
                    <a:pt x="1344648" y="197450"/>
                    <a:pt x="1302983" y="197450"/>
                  </a:cubicBezTo>
                  <a:lnTo>
                    <a:pt x="75441" y="197450"/>
                  </a:lnTo>
                  <a:cubicBezTo>
                    <a:pt x="33776" y="197450"/>
                    <a:pt x="0" y="163674"/>
                    <a:pt x="0" y="122008"/>
                  </a:cubicBezTo>
                  <a:lnTo>
                    <a:pt x="0" y="75441"/>
                  </a:lnTo>
                  <a:cubicBezTo>
                    <a:pt x="0" y="33776"/>
                    <a:pt x="33776" y="0"/>
                    <a:pt x="754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20000"/>
                  </a:srgbClr>
                </a:gs>
                <a:gs pos="100000">
                  <a:srgbClr val="3533CD">
                    <a:alpha val="2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1378425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9526660" y="9436972"/>
            <a:ext cx="7428999" cy="65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>
                    <a:alpha val="19608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Open or free licensing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46002" y="0"/>
            <a:ext cx="8335837" cy="104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0"/>
              </a:lnSpc>
              <a:spcBef>
                <a:spcPct val="0"/>
              </a:spcBef>
            </a:pPr>
            <a:r>
              <a:rPr lang="en-US" sz="3634" b="1" spc="-10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10.5 Software Licensing and Legal Considerations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74260" y="8988531"/>
            <a:ext cx="4974376" cy="1174616"/>
            <a:chOff x="0" y="0"/>
            <a:chExt cx="6632502" cy="1566154"/>
          </a:xfrm>
        </p:grpSpPr>
        <p:sp>
          <p:nvSpPr>
            <p:cNvPr id="3" name="AutoShape 3"/>
            <p:cNvSpPr/>
            <p:nvPr/>
          </p:nvSpPr>
          <p:spPr>
            <a:xfrm rot="-10800000">
              <a:off x="783077" y="0"/>
              <a:ext cx="5849425" cy="1566154"/>
            </a:xfrm>
            <a:prstGeom prst="rect">
              <a:avLst/>
            </a:prstGeom>
            <a:solidFill>
              <a:srgbClr val="FAFAFA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" name="Freeform 4"/>
            <p:cNvSpPr/>
            <p:nvPr/>
          </p:nvSpPr>
          <p:spPr>
            <a:xfrm rot="-10800000">
              <a:off x="0" y="0"/>
              <a:ext cx="1566154" cy="1566154"/>
            </a:xfrm>
            <a:custGeom>
              <a:avLst/>
              <a:gdLst/>
              <a:ahLst/>
              <a:cxnLst/>
              <a:rect l="l" t="t" r="r" b="b"/>
              <a:pathLst>
                <a:path w="1566154" h="1566154">
                  <a:moveTo>
                    <a:pt x="0" y="0"/>
                  </a:moveTo>
                  <a:lnTo>
                    <a:pt x="1566154" y="0"/>
                  </a:lnTo>
                  <a:lnTo>
                    <a:pt x="1566154" y="1566154"/>
                  </a:lnTo>
                  <a:lnTo>
                    <a:pt x="0" y="1566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0"/>
            <a:ext cx="5940055" cy="1028700"/>
            <a:chOff x="0" y="0"/>
            <a:chExt cx="2210287" cy="3827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10287" cy="382778"/>
            </a:xfrm>
            <a:custGeom>
              <a:avLst/>
              <a:gdLst/>
              <a:ahLst/>
              <a:cxnLst/>
              <a:rect l="l" t="t" r="r" b="b"/>
              <a:pathLst>
                <a:path w="2210287" h="382778">
                  <a:moveTo>
                    <a:pt x="0" y="0"/>
                  </a:moveTo>
                  <a:lnTo>
                    <a:pt x="2210287" y="0"/>
                  </a:lnTo>
                  <a:lnTo>
                    <a:pt x="2210287" y="382778"/>
                  </a:lnTo>
                  <a:lnTo>
                    <a:pt x="0" y="382778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55678" y="801482"/>
            <a:ext cx="9303622" cy="7878642"/>
            <a:chOff x="0" y="0"/>
            <a:chExt cx="2450337" cy="20750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50337" cy="2075033"/>
            </a:xfrm>
            <a:custGeom>
              <a:avLst/>
              <a:gdLst/>
              <a:ahLst/>
              <a:cxnLst/>
              <a:rect l="l" t="t" r="r" b="b"/>
              <a:pathLst>
                <a:path w="2450337" h="2075033">
                  <a:moveTo>
                    <a:pt x="42439" y="0"/>
                  </a:moveTo>
                  <a:lnTo>
                    <a:pt x="2407898" y="0"/>
                  </a:lnTo>
                  <a:cubicBezTo>
                    <a:pt x="2431336" y="0"/>
                    <a:pt x="2450337" y="19001"/>
                    <a:pt x="2450337" y="42439"/>
                  </a:cubicBezTo>
                  <a:lnTo>
                    <a:pt x="2450337" y="2032594"/>
                  </a:lnTo>
                  <a:cubicBezTo>
                    <a:pt x="2450337" y="2056033"/>
                    <a:pt x="2431336" y="2075033"/>
                    <a:pt x="2407898" y="2075033"/>
                  </a:cubicBezTo>
                  <a:lnTo>
                    <a:pt x="42439" y="2075033"/>
                  </a:lnTo>
                  <a:cubicBezTo>
                    <a:pt x="19001" y="2075033"/>
                    <a:pt x="0" y="2056033"/>
                    <a:pt x="0" y="2032594"/>
                  </a:cubicBezTo>
                  <a:lnTo>
                    <a:pt x="0" y="42439"/>
                  </a:lnTo>
                  <a:cubicBezTo>
                    <a:pt x="0" y="19001"/>
                    <a:pt x="19001" y="0"/>
                    <a:pt x="42439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2450337" cy="2151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513714" y="1772063"/>
            <a:ext cx="1485014" cy="1485014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1786160"/>
            <a:ext cx="1485014" cy="1485014"/>
          </a:xfrm>
          <a:custGeom>
            <a:avLst/>
            <a:gdLst/>
            <a:ahLst/>
            <a:cxnLst/>
            <a:rect l="l" t="t" r="r" b="b"/>
            <a:pathLst>
              <a:path w="1485014" h="1485014">
                <a:moveTo>
                  <a:pt x="0" y="0"/>
                </a:moveTo>
                <a:lnTo>
                  <a:pt x="1485014" y="0"/>
                </a:lnTo>
                <a:lnTo>
                  <a:pt x="1485014" y="1485014"/>
                </a:lnTo>
                <a:lnTo>
                  <a:pt x="0" y="1485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5" name="Freeform 15"/>
          <p:cNvSpPr/>
          <p:nvPr/>
        </p:nvSpPr>
        <p:spPr>
          <a:xfrm>
            <a:off x="9400632" y="1298469"/>
            <a:ext cx="6601988" cy="6601988"/>
          </a:xfrm>
          <a:custGeom>
            <a:avLst/>
            <a:gdLst/>
            <a:ahLst/>
            <a:cxnLst/>
            <a:rect l="l" t="t" r="r" b="b"/>
            <a:pathLst>
              <a:path w="6601988" h="6601988">
                <a:moveTo>
                  <a:pt x="0" y="0"/>
                </a:moveTo>
                <a:lnTo>
                  <a:pt x="6601988" y="0"/>
                </a:lnTo>
                <a:lnTo>
                  <a:pt x="6601988" y="6601988"/>
                </a:lnTo>
                <a:lnTo>
                  <a:pt x="0" y="66019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1143618" y="3343437"/>
            <a:ext cx="6103411" cy="4557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48"/>
              </a:lnSpc>
              <a:spcBef>
                <a:spcPct val="0"/>
              </a:spcBef>
            </a:pPr>
            <a:r>
              <a:rPr lang="en-US" sz="7900" b="1" spc="-237">
                <a:solidFill>
                  <a:srgbClr val="3F4042"/>
                </a:solidFill>
                <a:latin typeface="Poppins Bold"/>
                <a:ea typeface="Poppins Bold"/>
                <a:cs typeface="Poppins Bold"/>
                <a:sym typeface="Poppins Bold"/>
              </a:rPr>
              <a:t>Ethical Issues and Intellectual Ownership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61567" y="9177111"/>
            <a:ext cx="4248314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</a:pPr>
            <a:r>
              <a:rPr lang="en-US" sz="2400" b="1" spc="-24" dirty="0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A LEVEL COMPUTER SCIENCE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43618" y="2350212"/>
            <a:ext cx="1255178" cy="338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75"/>
              </a:lnSpc>
              <a:spcBef>
                <a:spcPct val="0"/>
              </a:spcBef>
            </a:pPr>
            <a:r>
              <a:rPr lang="en-US" sz="2299" b="1" spc="-68">
                <a:solidFill>
                  <a:srgbClr val="FAFAFA"/>
                </a:solidFill>
                <a:latin typeface="Poppins Bold"/>
                <a:ea typeface="Poppins Bold"/>
                <a:cs typeface="Poppins Bold"/>
                <a:sym typeface="Poppins Bold"/>
              </a:rPr>
              <a:t>Chapter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37559" y="2161892"/>
            <a:ext cx="637323" cy="724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63"/>
              </a:lnSpc>
              <a:spcBef>
                <a:spcPct val="0"/>
              </a:spcBef>
            </a:pPr>
            <a:r>
              <a:rPr lang="en-US" sz="4699" b="1" spc="-140">
                <a:solidFill>
                  <a:srgbClr val="FFDE59"/>
                </a:solidFill>
                <a:latin typeface="Poppins Bold"/>
                <a:ea typeface="Poppins Bold"/>
                <a:cs typeface="Poppins Bold"/>
                <a:sym typeface="Poppins Bold"/>
              </a:rPr>
              <a:t>10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5" name="Group 5"/>
          <p:cNvGrpSpPr/>
          <p:nvPr/>
        </p:nvGrpSpPr>
        <p:grpSpPr>
          <a:xfrm>
            <a:off x="1808196" y="2078449"/>
            <a:ext cx="6739264" cy="6040498"/>
            <a:chOff x="0" y="0"/>
            <a:chExt cx="1951677" cy="17493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1677" cy="1749316"/>
            </a:xfrm>
            <a:custGeom>
              <a:avLst/>
              <a:gdLst/>
              <a:ahLst/>
              <a:cxnLst/>
              <a:rect l="l" t="t" r="r" b="b"/>
              <a:pathLst>
                <a:path w="1951677" h="1749316">
                  <a:moveTo>
                    <a:pt x="58588" y="0"/>
                  </a:moveTo>
                  <a:lnTo>
                    <a:pt x="1893090" y="0"/>
                  </a:lnTo>
                  <a:cubicBezTo>
                    <a:pt x="1925447" y="0"/>
                    <a:pt x="1951677" y="26231"/>
                    <a:pt x="1951677" y="58588"/>
                  </a:cubicBezTo>
                  <a:lnTo>
                    <a:pt x="1951677" y="1690728"/>
                  </a:lnTo>
                  <a:cubicBezTo>
                    <a:pt x="1951677" y="1706267"/>
                    <a:pt x="1945505" y="1721169"/>
                    <a:pt x="1934517" y="1732156"/>
                  </a:cubicBezTo>
                  <a:cubicBezTo>
                    <a:pt x="1923530" y="1743143"/>
                    <a:pt x="1908628" y="1749316"/>
                    <a:pt x="1893090" y="1749316"/>
                  </a:cubicBezTo>
                  <a:lnTo>
                    <a:pt x="58588" y="1749316"/>
                  </a:lnTo>
                  <a:cubicBezTo>
                    <a:pt x="43049" y="1749316"/>
                    <a:pt x="28147" y="1743143"/>
                    <a:pt x="17160" y="1732156"/>
                  </a:cubicBezTo>
                  <a:cubicBezTo>
                    <a:pt x="6173" y="1721169"/>
                    <a:pt x="0" y="1706267"/>
                    <a:pt x="0" y="1690728"/>
                  </a:cubicBezTo>
                  <a:lnTo>
                    <a:pt x="0" y="58588"/>
                  </a:lnTo>
                  <a:cubicBezTo>
                    <a:pt x="0" y="43049"/>
                    <a:pt x="6173" y="28147"/>
                    <a:pt x="17160" y="17160"/>
                  </a:cubicBezTo>
                  <a:cubicBezTo>
                    <a:pt x="28147" y="6173"/>
                    <a:pt x="43049" y="0"/>
                    <a:pt x="58588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951677" cy="17778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30067" y="2078449"/>
            <a:ext cx="6739264" cy="6040498"/>
            <a:chOff x="0" y="0"/>
            <a:chExt cx="1951677" cy="17493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51677" cy="1749316"/>
            </a:xfrm>
            <a:custGeom>
              <a:avLst/>
              <a:gdLst/>
              <a:ahLst/>
              <a:cxnLst/>
              <a:rect l="l" t="t" r="r" b="b"/>
              <a:pathLst>
                <a:path w="1951677" h="1749316">
                  <a:moveTo>
                    <a:pt x="58588" y="0"/>
                  </a:moveTo>
                  <a:lnTo>
                    <a:pt x="1893090" y="0"/>
                  </a:lnTo>
                  <a:cubicBezTo>
                    <a:pt x="1925447" y="0"/>
                    <a:pt x="1951677" y="26231"/>
                    <a:pt x="1951677" y="58588"/>
                  </a:cubicBezTo>
                  <a:lnTo>
                    <a:pt x="1951677" y="1690728"/>
                  </a:lnTo>
                  <a:cubicBezTo>
                    <a:pt x="1951677" y="1706267"/>
                    <a:pt x="1945505" y="1721169"/>
                    <a:pt x="1934517" y="1732156"/>
                  </a:cubicBezTo>
                  <a:cubicBezTo>
                    <a:pt x="1923530" y="1743143"/>
                    <a:pt x="1908628" y="1749316"/>
                    <a:pt x="1893090" y="1749316"/>
                  </a:cubicBezTo>
                  <a:lnTo>
                    <a:pt x="58588" y="1749316"/>
                  </a:lnTo>
                  <a:cubicBezTo>
                    <a:pt x="43049" y="1749316"/>
                    <a:pt x="28147" y="1743143"/>
                    <a:pt x="17160" y="1732156"/>
                  </a:cubicBezTo>
                  <a:cubicBezTo>
                    <a:pt x="6173" y="1721169"/>
                    <a:pt x="0" y="1706267"/>
                    <a:pt x="0" y="1690728"/>
                  </a:cubicBezTo>
                  <a:lnTo>
                    <a:pt x="0" y="58588"/>
                  </a:lnTo>
                  <a:cubicBezTo>
                    <a:pt x="0" y="43049"/>
                    <a:pt x="6173" y="28147"/>
                    <a:pt x="17160" y="17160"/>
                  </a:cubicBezTo>
                  <a:cubicBezTo>
                    <a:pt x="28147" y="6173"/>
                    <a:pt x="43049" y="0"/>
                    <a:pt x="58588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951677" cy="17778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964060" y="2244402"/>
            <a:ext cx="6427537" cy="768234"/>
            <a:chOff x="0" y="0"/>
            <a:chExt cx="1861402" cy="2224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61402" cy="222479"/>
            </a:xfrm>
            <a:custGeom>
              <a:avLst/>
              <a:gdLst/>
              <a:ahLst/>
              <a:cxnLst/>
              <a:rect l="l" t="t" r="r" b="b"/>
              <a:pathLst>
                <a:path w="1861402" h="222479">
                  <a:moveTo>
                    <a:pt x="61429" y="0"/>
                  </a:moveTo>
                  <a:lnTo>
                    <a:pt x="1799972" y="0"/>
                  </a:lnTo>
                  <a:cubicBezTo>
                    <a:pt x="1833899" y="0"/>
                    <a:pt x="1861402" y="27503"/>
                    <a:pt x="1861402" y="61429"/>
                  </a:cubicBezTo>
                  <a:lnTo>
                    <a:pt x="1861402" y="161050"/>
                  </a:lnTo>
                  <a:cubicBezTo>
                    <a:pt x="1861402" y="194976"/>
                    <a:pt x="1833899" y="222479"/>
                    <a:pt x="1799972" y="222479"/>
                  </a:cubicBezTo>
                  <a:lnTo>
                    <a:pt x="61429" y="222479"/>
                  </a:lnTo>
                  <a:cubicBezTo>
                    <a:pt x="27503" y="222479"/>
                    <a:pt x="0" y="194976"/>
                    <a:pt x="0" y="161050"/>
                  </a:cubicBezTo>
                  <a:lnTo>
                    <a:pt x="0" y="61429"/>
                  </a:lnTo>
                  <a:cubicBezTo>
                    <a:pt x="0" y="27503"/>
                    <a:pt x="27503" y="0"/>
                    <a:pt x="61429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861402" cy="251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885931" y="2244402"/>
            <a:ext cx="6427537" cy="768234"/>
            <a:chOff x="0" y="0"/>
            <a:chExt cx="1861402" cy="22247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61402" cy="222479"/>
            </a:xfrm>
            <a:custGeom>
              <a:avLst/>
              <a:gdLst/>
              <a:ahLst/>
              <a:cxnLst/>
              <a:rect l="l" t="t" r="r" b="b"/>
              <a:pathLst>
                <a:path w="1861402" h="222479">
                  <a:moveTo>
                    <a:pt x="61429" y="0"/>
                  </a:moveTo>
                  <a:lnTo>
                    <a:pt x="1799972" y="0"/>
                  </a:lnTo>
                  <a:cubicBezTo>
                    <a:pt x="1833899" y="0"/>
                    <a:pt x="1861402" y="27503"/>
                    <a:pt x="1861402" y="61429"/>
                  </a:cubicBezTo>
                  <a:lnTo>
                    <a:pt x="1861402" y="161050"/>
                  </a:lnTo>
                  <a:cubicBezTo>
                    <a:pt x="1861402" y="194976"/>
                    <a:pt x="1833899" y="222479"/>
                    <a:pt x="1799972" y="222479"/>
                  </a:cubicBezTo>
                  <a:lnTo>
                    <a:pt x="61429" y="222479"/>
                  </a:lnTo>
                  <a:cubicBezTo>
                    <a:pt x="27503" y="222479"/>
                    <a:pt x="0" y="194976"/>
                    <a:pt x="0" y="161050"/>
                  </a:cubicBezTo>
                  <a:lnTo>
                    <a:pt x="0" y="61429"/>
                  </a:lnTo>
                  <a:cubicBezTo>
                    <a:pt x="0" y="27503"/>
                    <a:pt x="27503" y="0"/>
                    <a:pt x="61429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861402" cy="251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3981142" y="5485333"/>
            <a:ext cx="2393372" cy="2469180"/>
          </a:xfrm>
          <a:custGeom>
            <a:avLst/>
            <a:gdLst/>
            <a:ahLst/>
            <a:cxnLst/>
            <a:rect l="l" t="t" r="r" b="b"/>
            <a:pathLst>
              <a:path w="2393372" h="2469180">
                <a:moveTo>
                  <a:pt x="0" y="0"/>
                </a:moveTo>
                <a:lnTo>
                  <a:pt x="2393372" y="0"/>
                </a:lnTo>
                <a:lnTo>
                  <a:pt x="2393372" y="2469179"/>
                </a:lnTo>
                <a:lnTo>
                  <a:pt x="0" y="24691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8" name="Freeform 18"/>
          <p:cNvSpPr/>
          <p:nvPr/>
        </p:nvSpPr>
        <p:spPr>
          <a:xfrm>
            <a:off x="12014384" y="5623025"/>
            <a:ext cx="2193795" cy="2193795"/>
          </a:xfrm>
          <a:custGeom>
            <a:avLst/>
            <a:gdLst/>
            <a:ahLst/>
            <a:cxnLst/>
            <a:rect l="l" t="t" r="r" b="b"/>
            <a:pathLst>
              <a:path w="2193795" h="2193795">
                <a:moveTo>
                  <a:pt x="0" y="0"/>
                </a:moveTo>
                <a:lnTo>
                  <a:pt x="2193795" y="0"/>
                </a:lnTo>
                <a:lnTo>
                  <a:pt x="2193795" y="2193795"/>
                </a:lnTo>
                <a:lnTo>
                  <a:pt x="0" y="21937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9" name="TextBox 19"/>
          <p:cNvSpPr txBox="1"/>
          <p:nvPr/>
        </p:nvSpPr>
        <p:spPr>
          <a:xfrm>
            <a:off x="439022" y="1180320"/>
            <a:ext cx="14281223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Shareware and freeware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40895" y="2263367"/>
            <a:ext cx="6450701" cy="55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5"/>
              </a:lnSpc>
            </a:pPr>
            <a:r>
              <a:rPr lang="en-US" sz="254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Shareware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885931" y="2263367"/>
            <a:ext cx="6450701" cy="55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5"/>
              </a:lnSpc>
            </a:pPr>
            <a:r>
              <a:rPr lang="en-US" sz="254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Freeware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40895" y="3012115"/>
            <a:ext cx="6450701" cy="230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5"/>
              </a:lnSpc>
            </a:pPr>
            <a:r>
              <a:rPr lang="en-US" sz="254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Software distributed on a trial basis, often allowing </a:t>
            </a:r>
            <a:r>
              <a:rPr lang="en-US" sz="2542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limited use</a:t>
            </a:r>
            <a:r>
              <a:rPr lang="en-US" sz="254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before requiring payment for continued usage or advanced features.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885931" y="3012115"/>
            <a:ext cx="6450701" cy="2301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5"/>
              </a:lnSpc>
            </a:pPr>
            <a:r>
              <a:rPr lang="en-US" sz="254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Freeware is software that is distributed free of charge, allowing users to use, copy, and distribute it </a:t>
            </a:r>
            <a:r>
              <a:rPr lang="en-US" sz="2542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without any time limit.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306675" y="8699558"/>
            <a:ext cx="13783078" cy="558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5"/>
              </a:lnSpc>
            </a:pPr>
            <a:r>
              <a:rPr lang="en-US" sz="2542" i="1">
                <a:solidFill>
                  <a:srgbClr val="000000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Whichever license is obtained, the source code of the program will not be provided.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-14706" y="9443483"/>
            <a:ext cx="18302706" cy="844195"/>
            <a:chOff x="0" y="0"/>
            <a:chExt cx="4810334" cy="22187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810334" cy="221872"/>
            </a:xfrm>
            <a:custGeom>
              <a:avLst/>
              <a:gdLst/>
              <a:ahLst/>
              <a:cxnLst/>
              <a:rect l="l" t="t" r="r" b="b"/>
              <a:pathLst>
                <a:path w="4810334" h="221872">
                  <a:moveTo>
                    <a:pt x="0" y="0"/>
                  </a:moveTo>
                  <a:lnTo>
                    <a:pt x="4810334" y="0"/>
                  </a:lnTo>
                  <a:lnTo>
                    <a:pt x="4810334" y="221872"/>
                  </a:lnTo>
                  <a:lnTo>
                    <a:pt x="0" y="221872"/>
                  </a:ln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4810334" cy="250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662023" y="9490735"/>
            <a:ext cx="5233706" cy="749692"/>
            <a:chOff x="0" y="0"/>
            <a:chExt cx="1378425" cy="19745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78425" cy="197450"/>
            </a:xfrm>
            <a:custGeom>
              <a:avLst/>
              <a:gdLst/>
              <a:ahLst/>
              <a:cxnLst/>
              <a:rect l="l" t="t" r="r" b="b"/>
              <a:pathLst>
                <a:path w="1378425" h="197450">
                  <a:moveTo>
                    <a:pt x="75441" y="0"/>
                  </a:moveTo>
                  <a:lnTo>
                    <a:pt x="1302983" y="0"/>
                  </a:lnTo>
                  <a:cubicBezTo>
                    <a:pt x="1344648" y="0"/>
                    <a:pt x="1378425" y="33776"/>
                    <a:pt x="1378425" y="75441"/>
                  </a:cubicBezTo>
                  <a:lnTo>
                    <a:pt x="1378425" y="122008"/>
                  </a:lnTo>
                  <a:cubicBezTo>
                    <a:pt x="1378425" y="163674"/>
                    <a:pt x="1344648" y="197450"/>
                    <a:pt x="1302983" y="197450"/>
                  </a:cubicBezTo>
                  <a:lnTo>
                    <a:pt x="75441" y="197450"/>
                  </a:lnTo>
                  <a:cubicBezTo>
                    <a:pt x="33776" y="197450"/>
                    <a:pt x="0" y="163674"/>
                    <a:pt x="0" y="122008"/>
                  </a:cubicBezTo>
                  <a:lnTo>
                    <a:pt x="0" y="75441"/>
                  </a:lnTo>
                  <a:cubicBezTo>
                    <a:pt x="0" y="33776"/>
                    <a:pt x="33776" y="0"/>
                    <a:pt x="754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378425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562893" y="9436972"/>
            <a:ext cx="7428999" cy="65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Commercial Software</a:t>
            </a:r>
          </a:p>
        </p:txBody>
      </p:sp>
      <p:sp>
        <p:nvSpPr>
          <p:cNvPr id="32" name="Freeform 32"/>
          <p:cNvSpPr/>
          <p:nvPr/>
        </p:nvSpPr>
        <p:spPr>
          <a:xfrm>
            <a:off x="7239182" y="9636997"/>
            <a:ext cx="656546" cy="656546"/>
          </a:xfrm>
          <a:custGeom>
            <a:avLst/>
            <a:gdLst/>
            <a:ahLst/>
            <a:cxnLst/>
            <a:rect l="l" t="t" r="r" b="b"/>
            <a:pathLst>
              <a:path w="656546" h="656546">
                <a:moveTo>
                  <a:pt x="0" y="0"/>
                </a:moveTo>
                <a:lnTo>
                  <a:pt x="656547" y="0"/>
                </a:lnTo>
                <a:lnTo>
                  <a:pt x="656547" y="656547"/>
                </a:lnTo>
                <a:lnTo>
                  <a:pt x="0" y="6565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33" name="Group 33"/>
          <p:cNvGrpSpPr/>
          <p:nvPr/>
        </p:nvGrpSpPr>
        <p:grpSpPr>
          <a:xfrm>
            <a:off x="10625790" y="9490735"/>
            <a:ext cx="5233706" cy="749692"/>
            <a:chOff x="0" y="0"/>
            <a:chExt cx="1378425" cy="19745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378425" cy="197450"/>
            </a:xfrm>
            <a:custGeom>
              <a:avLst/>
              <a:gdLst/>
              <a:ahLst/>
              <a:cxnLst/>
              <a:rect l="l" t="t" r="r" b="b"/>
              <a:pathLst>
                <a:path w="1378425" h="197450">
                  <a:moveTo>
                    <a:pt x="75441" y="0"/>
                  </a:moveTo>
                  <a:lnTo>
                    <a:pt x="1302983" y="0"/>
                  </a:lnTo>
                  <a:cubicBezTo>
                    <a:pt x="1344648" y="0"/>
                    <a:pt x="1378425" y="33776"/>
                    <a:pt x="1378425" y="75441"/>
                  </a:cubicBezTo>
                  <a:lnTo>
                    <a:pt x="1378425" y="122008"/>
                  </a:lnTo>
                  <a:cubicBezTo>
                    <a:pt x="1378425" y="163674"/>
                    <a:pt x="1344648" y="197450"/>
                    <a:pt x="1302983" y="197450"/>
                  </a:cubicBezTo>
                  <a:lnTo>
                    <a:pt x="75441" y="197450"/>
                  </a:lnTo>
                  <a:cubicBezTo>
                    <a:pt x="33776" y="197450"/>
                    <a:pt x="0" y="163674"/>
                    <a:pt x="0" y="122008"/>
                  </a:cubicBezTo>
                  <a:lnTo>
                    <a:pt x="0" y="75441"/>
                  </a:lnTo>
                  <a:cubicBezTo>
                    <a:pt x="0" y="33776"/>
                    <a:pt x="33776" y="0"/>
                    <a:pt x="754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20000"/>
                  </a:srgbClr>
                </a:gs>
                <a:gs pos="100000">
                  <a:srgbClr val="3533CD">
                    <a:alpha val="2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1378425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9526660" y="9436972"/>
            <a:ext cx="7428999" cy="65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>
                    <a:alpha val="19608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Open or free licensing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46002" y="0"/>
            <a:ext cx="8335837" cy="104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0"/>
              </a:lnSpc>
              <a:spcBef>
                <a:spcPct val="0"/>
              </a:spcBef>
            </a:pPr>
            <a:r>
              <a:rPr lang="en-US" sz="3634" b="1" spc="-10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10.5 Software Licensing and Legal Considerations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TextBox 5"/>
          <p:cNvSpPr txBox="1"/>
          <p:nvPr/>
        </p:nvSpPr>
        <p:spPr>
          <a:xfrm>
            <a:off x="384809" y="1938701"/>
            <a:ext cx="15379047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Conditions when we need to use a commercial software: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066923" y="3173638"/>
            <a:ext cx="14532456" cy="5173082"/>
            <a:chOff x="0" y="0"/>
            <a:chExt cx="4208570" cy="14981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08570" cy="1498114"/>
            </a:xfrm>
            <a:custGeom>
              <a:avLst/>
              <a:gdLst/>
              <a:ahLst/>
              <a:cxnLst/>
              <a:rect l="l" t="t" r="r" b="b"/>
              <a:pathLst>
                <a:path w="4208570" h="1498114">
                  <a:moveTo>
                    <a:pt x="27169" y="0"/>
                  </a:moveTo>
                  <a:lnTo>
                    <a:pt x="4181401" y="0"/>
                  </a:lnTo>
                  <a:cubicBezTo>
                    <a:pt x="4188606" y="0"/>
                    <a:pt x="4195517" y="2862"/>
                    <a:pt x="4200612" y="7958"/>
                  </a:cubicBezTo>
                  <a:cubicBezTo>
                    <a:pt x="4205707" y="13053"/>
                    <a:pt x="4208570" y="19964"/>
                    <a:pt x="4208570" y="27169"/>
                  </a:cubicBezTo>
                  <a:lnTo>
                    <a:pt x="4208570" y="1470945"/>
                  </a:lnTo>
                  <a:cubicBezTo>
                    <a:pt x="4208570" y="1478150"/>
                    <a:pt x="4205707" y="1485061"/>
                    <a:pt x="4200612" y="1490156"/>
                  </a:cubicBezTo>
                  <a:cubicBezTo>
                    <a:pt x="4195517" y="1495252"/>
                    <a:pt x="4188606" y="1498114"/>
                    <a:pt x="4181401" y="1498114"/>
                  </a:cubicBezTo>
                  <a:lnTo>
                    <a:pt x="27169" y="1498114"/>
                  </a:lnTo>
                  <a:cubicBezTo>
                    <a:pt x="19964" y="1498114"/>
                    <a:pt x="13053" y="1495252"/>
                    <a:pt x="7958" y="1490156"/>
                  </a:cubicBezTo>
                  <a:cubicBezTo>
                    <a:pt x="2862" y="1485061"/>
                    <a:pt x="0" y="1478150"/>
                    <a:pt x="0" y="1470945"/>
                  </a:cubicBezTo>
                  <a:lnTo>
                    <a:pt x="0" y="27169"/>
                  </a:lnTo>
                  <a:cubicBezTo>
                    <a:pt x="0" y="19964"/>
                    <a:pt x="2862" y="13053"/>
                    <a:pt x="7958" y="7958"/>
                  </a:cubicBezTo>
                  <a:cubicBezTo>
                    <a:pt x="13053" y="2862"/>
                    <a:pt x="19964" y="0"/>
                    <a:pt x="27169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08570" cy="1526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289918" y="3489611"/>
            <a:ext cx="651912" cy="651912"/>
          </a:xfrm>
          <a:custGeom>
            <a:avLst/>
            <a:gdLst/>
            <a:ahLst/>
            <a:cxnLst/>
            <a:rect l="l" t="t" r="r" b="b"/>
            <a:pathLst>
              <a:path w="651912" h="651912">
                <a:moveTo>
                  <a:pt x="0" y="0"/>
                </a:moveTo>
                <a:lnTo>
                  <a:pt x="651912" y="0"/>
                </a:lnTo>
                <a:lnTo>
                  <a:pt x="651912" y="651912"/>
                </a:lnTo>
                <a:lnTo>
                  <a:pt x="0" y="6519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0" name="Freeform 10"/>
          <p:cNvSpPr/>
          <p:nvPr/>
        </p:nvSpPr>
        <p:spPr>
          <a:xfrm>
            <a:off x="2289918" y="5252301"/>
            <a:ext cx="651912" cy="651912"/>
          </a:xfrm>
          <a:custGeom>
            <a:avLst/>
            <a:gdLst/>
            <a:ahLst/>
            <a:cxnLst/>
            <a:rect l="l" t="t" r="r" b="b"/>
            <a:pathLst>
              <a:path w="651912" h="651912">
                <a:moveTo>
                  <a:pt x="0" y="0"/>
                </a:moveTo>
                <a:lnTo>
                  <a:pt x="651912" y="0"/>
                </a:lnTo>
                <a:lnTo>
                  <a:pt x="651912" y="651912"/>
                </a:lnTo>
                <a:lnTo>
                  <a:pt x="0" y="651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1" name="TextBox 11"/>
          <p:cNvSpPr txBox="1"/>
          <p:nvPr/>
        </p:nvSpPr>
        <p:spPr>
          <a:xfrm>
            <a:off x="3024704" y="3318161"/>
            <a:ext cx="13401678" cy="164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245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Trial period assessment:</a:t>
            </a:r>
            <a:r>
              <a:rPr lang="en-US" sz="24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Shareware allows users to evaluate the software's capabilities before committing to a purchase, enabling informed decisions about its suitability for specific business needs.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24704" y="5080851"/>
            <a:ext cx="13401678" cy="108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245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Cost-effective solutions: </a:t>
            </a:r>
            <a:r>
              <a:rPr lang="en-US" sz="24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Freeware provides useful tools and applications at no cost, making it an attractive option for individuals or organizations with limited budgets.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14706" y="9443483"/>
            <a:ext cx="18302706" cy="844195"/>
            <a:chOff x="0" y="0"/>
            <a:chExt cx="4810334" cy="22187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10334" cy="221872"/>
            </a:xfrm>
            <a:custGeom>
              <a:avLst/>
              <a:gdLst/>
              <a:ahLst/>
              <a:cxnLst/>
              <a:rect l="l" t="t" r="r" b="b"/>
              <a:pathLst>
                <a:path w="4810334" h="221872">
                  <a:moveTo>
                    <a:pt x="0" y="0"/>
                  </a:moveTo>
                  <a:lnTo>
                    <a:pt x="4810334" y="0"/>
                  </a:lnTo>
                  <a:lnTo>
                    <a:pt x="4810334" y="221872"/>
                  </a:lnTo>
                  <a:lnTo>
                    <a:pt x="0" y="221872"/>
                  </a:ln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4810334" cy="250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662023" y="9490735"/>
            <a:ext cx="5233706" cy="749692"/>
            <a:chOff x="0" y="0"/>
            <a:chExt cx="1378425" cy="1974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78425" cy="197450"/>
            </a:xfrm>
            <a:custGeom>
              <a:avLst/>
              <a:gdLst/>
              <a:ahLst/>
              <a:cxnLst/>
              <a:rect l="l" t="t" r="r" b="b"/>
              <a:pathLst>
                <a:path w="1378425" h="197450">
                  <a:moveTo>
                    <a:pt x="75441" y="0"/>
                  </a:moveTo>
                  <a:lnTo>
                    <a:pt x="1302983" y="0"/>
                  </a:lnTo>
                  <a:cubicBezTo>
                    <a:pt x="1344648" y="0"/>
                    <a:pt x="1378425" y="33776"/>
                    <a:pt x="1378425" y="75441"/>
                  </a:cubicBezTo>
                  <a:lnTo>
                    <a:pt x="1378425" y="122008"/>
                  </a:lnTo>
                  <a:cubicBezTo>
                    <a:pt x="1378425" y="163674"/>
                    <a:pt x="1344648" y="197450"/>
                    <a:pt x="1302983" y="197450"/>
                  </a:cubicBezTo>
                  <a:lnTo>
                    <a:pt x="75441" y="197450"/>
                  </a:lnTo>
                  <a:cubicBezTo>
                    <a:pt x="33776" y="197450"/>
                    <a:pt x="0" y="163674"/>
                    <a:pt x="0" y="122008"/>
                  </a:cubicBezTo>
                  <a:lnTo>
                    <a:pt x="0" y="75441"/>
                  </a:lnTo>
                  <a:cubicBezTo>
                    <a:pt x="0" y="33776"/>
                    <a:pt x="33776" y="0"/>
                    <a:pt x="754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378425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62893" y="9436972"/>
            <a:ext cx="7428999" cy="65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Commercial Software</a:t>
            </a:r>
          </a:p>
        </p:txBody>
      </p:sp>
      <p:sp>
        <p:nvSpPr>
          <p:cNvPr id="20" name="Freeform 20"/>
          <p:cNvSpPr/>
          <p:nvPr/>
        </p:nvSpPr>
        <p:spPr>
          <a:xfrm>
            <a:off x="7239182" y="9636997"/>
            <a:ext cx="656546" cy="656546"/>
          </a:xfrm>
          <a:custGeom>
            <a:avLst/>
            <a:gdLst/>
            <a:ahLst/>
            <a:cxnLst/>
            <a:rect l="l" t="t" r="r" b="b"/>
            <a:pathLst>
              <a:path w="656546" h="656546">
                <a:moveTo>
                  <a:pt x="0" y="0"/>
                </a:moveTo>
                <a:lnTo>
                  <a:pt x="656547" y="0"/>
                </a:lnTo>
                <a:lnTo>
                  <a:pt x="656547" y="656547"/>
                </a:lnTo>
                <a:lnTo>
                  <a:pt x="0" y="6565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1" name="Group 21"/>
          <p:cNvGrpSpPr/>
          <p:nvPr/>
        </p:nvGrpSpPr>
        <p:grpSpPr>
          <a:xfrm>
            <a:off x="10625790" y="9490735"/>
            <a:ext cx="5233706" cy="749692"/>
            <a:chOff x="0" y="0"/>
            <a:chExt cx="1378425" cy="1974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78425" cy="197450"/>
            </a:xfrm>
            <a:custGeom>
              <a:avLst/>
              <a:gdLst/>
              <a:ahLst/>
              <a:cxnLst/>
              <a:rect l="l" t="t" r="r" b="b"/>
              <a:pathLst>
                <a:path w="1378425" h="197450">
                  <a:moveTo>
                    <a:pt x="75441" y="0"/>
                  </a:moveTo>
                  <a:lnTo>
                    <a:pt x="1302983" y="0"/>
                  </a:lnTo>
                  <a:cubicBezTo>
                    <a:pt x="1344648" y="0"/>
                    <a:pt x="1378425" y="33776"/>
                    <a:pt x="1378425" y="75441"/>
                  </a:cubicBezTo>
                  <a:lnTo>
                    <a:pt x="1378425" y="122008"/>
                  </a:lnTo>
                  <a:cubicBezTo>
                    <a:pt x="1378425" y="163674"/>
                    <a:pt x="1344648" y="197450"/>
                    <a:pt x="1302983" y="197450"/>
                  </a:cubicBezTo>
                  <a:lnTo>
                    <a:pt x="75441" y="197450"/>
                  </a:lnTo>
                  <a:cubicBezTo>
                    <a:pt x="33776" y="197450"/>
                    <a:pt x="0" y="163674"/>
                    <a:pt x="0" y="122008"/>
                  </a:cubicBezTo>
                  <a:lnTo>
                    <a:pt x="0" y="75441"/>
                  </a:lnTo>
                  <a:cubicBezTo>
                    <a:pt x="0" y="33776"/>
                    <a:pt x="33776" y="0"/>
                    <a:pt x="754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20000"/>
                  </a:srgbClr>
                </a:gs>
                <a:gs pos="100000">
                  <a:srgbClr val="3533CD">
                    <a:alpha val="2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378425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526660" y="9436972"/>
            <a:ext cx="7428999" cy="65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>
                    <a:alpha val="19608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Open or free licensing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24704" y="6426740"/>
            <a:ext cx="13401678" cy="108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245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Functionality: </a:t>
            </a:r>
            <a:r>
              <a:rPr lang="en-US" sz="24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software is available for immediate use and provides the functionality required.</a:t>
            </a:r>
          </a:p>
        </p:txBody>
      </p:sp>
      <p:sp>
        <p:nvSpPr>
          <p:cNvPr id="26" name="Freeform 26"/>
          <p:cNvSpPr/>
          <p:nvPr/>
        </p:nvSpPr>
        <p:spPr>
          <a:xfrm>
            <a:off x="2289918" y="6598190"/>
            <a:ext cx="651912" cy="651912"/>
          </a:xfrm>
          <a:custGeom>
            <a:avLst/>
            <a:gdLst/>
            <a:ahLst/>
            <a:cxnLst/>
            <a:rect l="l" t="t" r="r" b="b"/>
            <a:pathLst>
              <a:path w="651912" h="651912">
                <a:moveTo>
                  <a:pt x="0" y="0"/>
                </a:moveTo>
                <a:lnTo>
                  <a:pt x="651912" y="0"/>
                </a:lnTo>
                <a:lnTo>
                  <a:pt x="651912" y="651912"/>
                </a:lnTo>
                <a:lnTo>
                  <a:pt x="0" y="651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0" name="TextBox 30"/>
          <p:cNvSpPr txBox="1"/>
          <p:nvPr/>
        </p:nvSpPr>
        <p:spPr>
          <a:xfrm>
            <a:off x="246002" y="0"/>
            <a:ext cx="8335837" cy="104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0"/>
              </a:lnSpc>
              <a:spcBef>
                <a:spcPct val="0"/>
              </a:spcBef>
            </a:pPr>
            <a:r>
              <a:rPr lang="en-US" sz="3634" b="1" spc="-10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10.5 Software Licensing and Legal Considerations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5" name="Group 5"/>
          <p:cNvGrpSpPr/>
          <p:nvPr/>
        </p:nvGrpSpPr>
        <p:grpSpPr>
          <a:xfrm>
            <a:off x="-14706" y="9443483"/>
            <a:ext cx="18302706" cy="844195"/>
            <a:chOff x="0" y="0"/>
            <a:chExt cx="4810334" cy="2218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0334" cy="221872"/>
            </a:xfrm>
            <a:custGeom>
              <a:avLst/>
              <a:gdLst/>
              <a:ahLst/>
              <a:cxnLst/>
              <a:rect l="l" t="t" r="r" b="b"/>
              <a:pathLst>
                <a:path w="4810334" h="221872">
                  <a:moveTo>
                    <a:pt x="0" y="0"/>
                  </a:moveTo>
                  <a:lnTo>
                    <a:pt x="4810334" y="0"/>
                  </a:lnTo>
                  <a:lnTo>
                    <a:pt x="4810334" y="221872"/>
                  </a:lnTo>
                  <a:lnTo>
                    <a:pt x="0" y="221872"/>
                  </a:ln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810334" cy="250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62023" y="9490735"/>
            <a:ext cx="5233706" cy="749692"/>
            <a:chOff x="0" y="0"/>
            <a:chExt cx="1378425" cy="1974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8425" cy="197450"/>
            </a:xfrm>
            <a:custGeom>
              <a:avLst/>
              <a:gdLst/>
              <a:ahLst/>
              <a:cxnLst/>
              <a:rect l="l" t="t" r="r" b="b"/>
              <a:pathLst>
                <a:path w="1378425" h="197450">
                  <a:moveTo>
                    <a:pt x="75441" y="0"/>
                  </a:moveTo>
                  <a:lnTo>
                    <a:pt x="1302983" y="0"/>
                  </a:lnTo>
                  <a:cubicBezTo>
                    <a:pt x="1344648" y="0"/>
                    <a:pt x="1378425" y="33776"/>
                    <a:pt x="1378425" y="75441"/>
                  </a:cubicBezTo>
                  <a:lnTo>
                    <a:pt x="1378425" y="122008"/>
                  </a:lnTo>
                  <a:cubicBezTo>
                    <a:pt x="1378425" y="163674"/>
                    <a:pt x="1344648" y="197450"/>
                    <a:pt x="1302983" y="197450"/>
                  </a:cubicBezTo>
                  <a:lnTo>
                    <a:pt x="75441" y="197450"/>
                  </a:lnTo>
                  <a:cubicBezTo>
                    <a:pt x="33776" y="197450"/>
                    <a:pt x="0" y="163674"/>
                    <a:pt x="0" y="122008"/>
                  </a:cubicBezTo>
                  <a:lnTo>
                    <a:pt x="0" y="75441"/>
                  </a:lnTo>
                  <a:cubicBezTo>
                    <a:pt x="0" y="33776"/>
                    <a:pt x="33776" y="0"/>
                    <a:pt x="754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20000"/>
                  </a:srgbClr>
                </a:gs>
                <a:gs pos="100000">
                  <a:srgbClr val="3533CD">
                    <a:alpha val="2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78425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625790" y="9490735"/>
            <a:ext cx="5233706" cy="749692"/>
            <a:chOff x="0" y="0"/>
            <a:chExt cx="1378425" cy="1974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78425" cy="197450"/>
            </a:xfrm>
            <a:custGeom>
              <a:avLst/>
              <a:gdLst/>
              <a:ahLst/>
              <a:cxnLst/>
              <a:rect l="l" t="t" r="r" b="b"/>
              <a:pathLst>
                <a:path w="1378425" h="197450">
                  <a:moveTo>
                    <a:pt x="75441" y="0"/>
                  </a:moveTo>
                  <a:lnTo>
                    <a:pt x="1302983" y="0"/>
                  </a:lnTo>
                  <a:cubicBezTo>
                    <a:pt x="1344648" y="0"/>
                    <a:pt x="1378425" y="33776"/>
                    <a:pt x="1378425" y="75441"/>
                  </a:cubicBezTo>
                  <a:lnTo>
                    <a:pt x="1378425" y="122008"/>
                  </a:lnTo>
                  <a:cubicBezTo>
                    <a:pt x="1378425" y="163674"/>
                    <a:pt x="1344648" y="197450"/>
                    <a:pt x="1302983" y="197450"/>
                  </a:cubicBezTo>
                  <a:lnTo>
                    <a:pt x="75441" y="197450"/>
                  </a:lnTo>
                  <a:cubicBezTo>
                    <a:pt x="33776" y="197450"/>
                    <a:pt x="0" y="163674"/>
                    <a:pt x="0" y="122008"/>
                  </a:cubicBezTo>
                  <a:lnTo>
                    <a:pt x="0" y="75441"/>
                  </a:lnTo>
                  <a:cubicBezTo>
                    <a:pt x="0" y="33776"/>
                    <a:pt x="33776" y="0"/>
                    <a:pt x="754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378425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526660" y="9436972"/>
            <a:ext cx="7428999" cy="65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Open or free licensing</a:t>
            </a:r>
          </a:p>
        </p:txBody>
      </p:sp>
      <p:sp>
        <p:nvSpPr>
          <p:cNvPr id="15" name="Freeform 15"/>
          <p:cNvSpPr/>
          <p:nvPr/>
        </p:nvSpPr>
        <p:spPr>
          <a:xfrm>
            <a:off x="15289888" y="9636997"/>
            <a:ext cx="656546" cy="656546"/>
          </a:xfrm>
          <a:custGeom>
            <a:avLst/>
            <a:gdLst/>
            <a:ahLst/>
            <a:cxnLst/>
            <a:rect l="l" t="t" r="r" b="b"/>
            <a:pathLst>
              <a:path w="656546" h="656546">
                <a:moveTo>
                  <a:pt x="0" y="0"/>
                </a:moveTo>
                <a:lnTo>
                  <a:pt x="656546" y="0"/>
                </a:lnTo>
                <a:lnTo>
                  <a:pt x="656546" y="656547"/>
                </a:lnTo>
                <a:lnTo>
                  <a:pt x="0" y="656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Freeform 16"/>
          <p:cNvSpPr/>
          <p:nvPr/>
        </p:nvSpPr>
        <p:spPr>
          <a:xfrm>
            <a:off x="3544351" y="4458605"/>
            <a:ext cx="11153697" cy="4378640"/>
          </a:xfrm>
          <a:custGeom>
            <a:avLst/>
            <a:gdLst/>
            <a:ahLst/>
            <a:cxnLst/>
            <a:rect l="l" t="t" r="r" b="b"/>
            <a:pathLst>
              <a:path w="11153697" h="4378640">
                <a:moveTo>
                  <a:pt x="0" y="0"/>
                </a:moveTo>
                <a:lnTo>
                  <a:pt x="11153698" y="0"/>
                </a:lnTo>
                <a:lnTo>
                  <a:pt x="11153698" y="4378640"/>
                </a:lnTo>
                <a:lnTo>
                  <a:pt x="0" y="43786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7" name="TextBox 17"/>
          <p:cNvSpPr txBox="1"/>
          <p:nvPr/>
        </p:nvSpPr>
        <p:spPr>
          <a:xfrm>
            <a:off x="384809" y="1938701"/>
            <a:ext cx="11638315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Open source software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84809" y="2694896"/>
            <a:ext cx="17472782" cy="15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Open-source software refers to computer software with its source code made available and licensed, typically under a license allowing users to study, change, and distribute the software to anyone and for any purpose.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62893" y="9436972"/>
            <a:ext cx="7428999" cy="65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>
                    <a:alpha val="19608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Commercial Software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6002" y="0"/>
            <a:ext cx="8335837" cy="104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0"/>
              </a:lnSpc>
              <a:spcBef>
                <a:spcPct val="0"/>
              </a:spcBef>
            </a:pPr>
            <a:r>
              <a:rPr lang="en-US" sz="3634" b="1" spc="-10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10.5 Software Licensing and Legal Considerations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5" name="Group 5"/>
          <p:cNvGrpSpPr/>
          <p:nvPr/>
        </p:nvGrpSpPr>
        <p:grpSpPr>
          <a:xfrm>
            <a:off x="-14706" y="9443483"/>
            <a:ext cx="18302706" cy="844195"/>
            <a:chOff x="0" y="0"/>
            <a:chExt cx="4810334" cy="2218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0334" cy="221872"/>
            </a:xfrm>
            <a:custGeom>
              <a:avLst/>
              <a:gdLst/>
              <a:ahLst/>
              <a:cxnLst/>
              <a:rect l="l" t="t" r="r" b="b"/>
              <a:pathLst>
                <a:path w="4810334" h="221872">
                  <a:moveTo>
                    <a:pt x="0" y="0"/>
                  </a:moveTo>
                  <a:lnTo>
                    <a:pt x="4810334" y="0"/>
                  </a:lnTo>
                  <a:lnTo>
                    <a:pt x="4810334" y="221872"/>
                  </a:lnTo>
                  <a:lnTo>
                    <a:pt x="0" y="221872"/>
                  </a:ln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810334" cy="250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62023" y="9490735"/>
            <a:ext cx="5233706" cy="749692"/>
            <a:chOff x="0" y="0"/>
            <a:chExt cx="1378425" cy="1974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8425" cy="197450"/>
            </a:xfrm>
            <a:custGeom>
              <a:avLst/>
              <a:gdLst/>
              <a:ahLst/>
              <a:cxnLst/>
              <a:rect l="l" t="t" r="r" b="b"/>
              <a:pathLst>
                <a:path w="1378425" h="197450">
                  <a:moveTo>
                    <a:pt x="75441" y="0"/>
                  </a:moveTo>
                  <a:lnTo>
                    <a:pt x="1302983" y="0"/>
                  </a:lnTo>
                  <a:cubicBezTo>
                    <a:pt x="1344648" y="0"/>
                    <a:pt x="1378425" y="33776"/>
                    <a:pt x="1378425" y="75441"/>
                  </a:cubicBezTo>
                  <a:lnTo>
                    <a:pt x="1378425" y="122008"/>
                  </a:lnTo>
                  <a:cubicBezTo>
                    <a:pt x="1378425" y="163674"/>
                    <a:pt x="1344648" y="197450"/>
                    <a:pt x="1302983" y="197450"/>
                  </a:cubicBezTo>
                  <a:lnTo>
                    <a:pt x="75441" y="197450"/>
                  </a:lnTo>
                  <a:cubicBezTo>
                    <a:pt x="33776" y="197450"/>
                    <a:pt x="0" y="163674"/>
                    <a:pt x="0" y="122008"/>
                  </a:cubicBezTo>
                  <a:lnTo>
                    <a:pt x="0" y="75441"/>
                  </a:lnTo>
                  <a:cubicBezTo>
                    <a:pt x="0" y="33776"/>
                    <a:pt x="33776" y="0"/>
                    <a:pt x="754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20000"/>
                  </a:srgbClr>
                </a:gs>
                <a:gs pos="100000">
                  <a:srgbClr val="3533CD">
                    <a:alpha val="2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78425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625790" y="9490735"/>
            <a:ext cx="5233706" cy="749692"/>
            <a:chOff x="0" y="0"/>
            <a:chExt cx="1378425" cy="1974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78425" cy="197450"/>
            </a:xfrm>
            <a:custGeom>
              <a:avLst/>
              <a:gdLst/>
              <a:ahLst/>
              <a:cxnLst/>
              <a:rect l="l" t="t" r="r" b="b"/>
              <a:pathLst>
                <a:path w="1378425" h="197450">
                  <a:moveTo>
                    <a:pt x="75441" y="0"/>
                  </a:moveTo>
                  <a:lnTo>
                    <a:pt x="1302983" y="0"/>
                  </a:lnTo>
                  <a:cubicBezTo>
                    <a:pt x="1344648" y="0"/>
                    <a:pt x="1378425" y="33776"/>
                    <a:pt x="1378425" y="75441"/>
                  </a:cubicBezTo>
                  <a:lnTo>
                    <a:pt x="1378425" y="122008"/>
                  </a:lnTo>
                  <a:cubicBezTo>
                    <a:pt x="1378425" y="163674"/>
                    <a:pt x="1344648" y="197450"/>
                    <a:pt x="1302983" y="197450"/>
                  </a:cubicBezTo>
                  <a:lnTo>
                    <a:pt x="75441" y="197450"/>
                  </a:lnTo>
                  <a:cubicBezTo>
                    <a:pt x="33776" y="197450"/>
                    <a:pt x="0" y="163674"/>
                    <a:pt x="0" y="122008"/>
                  </a:cubicBezTo>
                  <a:lnTo>
                    <a:pt x="0" y="75441"/>
                  </a:lnTo>
                  <a:cubicBezTo>
                    <a:pt x="0" y="33776"/>
                    <a:pt x="33776" y="0"/>
                    <a:pt x="754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378425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526660" y="9436972"/>
            <a:ext cx="7428999" cy="65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Open or free licensing</a:t>
            </a:r>
          </a:p>
        </p:txBody>
      </p:sp>
      <p:sp>
        <p:nvSpPr>
          <p:cNvPr id="15" name="Freeform 15"/>
          <p:cNvSpPr/>
          <p:nvPr/>
        </p:nvSpPr>
        <p:spPr>
          <a:xfrm>
            <a:off x="15289888" y="9636997"/>
            <a:ext cx="656546" cy="656546"/>
          </a:xfrm>
          <a:custGeom>
            <a:avLst/>
            <a:gdLst/>
            <a:ahLst/>
            <a:cxnLst/>
            <a:rect l="l" t="t" r="r" b="b"/>
            <a:pathLst>
              <a:path w="656546" h="656546">
                <a:moveTo>
                  <a:pt x="0" y="0"/>
                </a:moveTo>
                <a:lnTo>
                  <a:pt x="656546" y="0"/>
                </a:lnTo>
                <a:lnTo>
                  <a:pt x="656546" y="656547"/>
                </a:lnTo>
                <a:lnTo>
                  <a:pt x="0" y="656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Freeform 16"/>
          <p:cNvSpPr/>
          <p:nvPr/>
        </p:nvSpPr>
        <p:spPr>
          <a:xfrm>
            <a:off x="3784802" y="2472101"/>
            <a:ext cx="11165103" cy="6554637"/>
          </a:xfrm>
          <a:custGeom>
            <a:avLst/>
            <a:gdLst/>
            <a:ahLst/>
            <a:cxnLst/>
            <a:rect l="l" t="t" r="r" b="b"/>
            <a:pathLst>
              <a:path w="11165103" h="6554637">
                <a:moveTo>
                  <a:pt x="0" y="0"/>
                </a:moveTo>
                <a:lnTo>
                  <a:pt x="11165103" y="0"/>
                </a:lnTo>
                <a:lnTo>
                  <a:pt x="11165103" y="6554638"/>
                </a:lnTo>
                <a:lnTo>
                  <a:pt x="0" y="65546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7" name="Freeform 17"/>
          <p:cNvSpPr/>
          <p:nvPr/>
        </p:nvSpPr>
        <p:spPr>
          <a:xfrm>
            <a:off x="3049907" y="7436734"/>
            <a:ext cx="1163836" cy="1106703"/>
          </a:xfrm>
          <a:custGeom>
            <a:avLst/>
            <a:gdLst/>
            <a:ahLst/>
            <a:cxnLst/>
            <a:rect l="l" t="t" r="r" b="b"/>
            <a:pathLst>
              <a:path w="1163836" h="1106703">
                <a:moveTo>
                  <a:pt x="0" y="0"/>
                </a:moveTo>
                <a:lnTo>
                  <a:pt x="1163836" y="0"/>
                </a:lnTo>
                <a:lnTo>
                  <a:pt x="1163836" y="1106702"/>
                </a:lnTo>
                <a:lnTo>
                  <a:pt x="0" y="11067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8" name="Freeform 18"/>
          <p:cNvSpPr/>
          <p:nvPr/>
        </p:nvSpPr>
        <p:spPr>
          <a:xfrm>
            <a:off x="4238129" y="8174722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9" name="TextBox 19"/>
          <p:cNvSpPr txBox="1"/>
          <p:nvPr/>
        </p:nvSpPr>
        <p:spPr>
          <a:xfrm>
            <a:off x="466129" y="1579478"/>
            <a:ext cx="11638315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Free software foundation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62893" y="9436972"/>
            <a:ext cx="7428999" cy="65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>
                    <a:alpha val="19608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Commercial Software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46002" y="0"/>
            <a:ext cx="8335837" cy="104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0"/>
              </a:lnSpc>
              <a:spcBef>
                <a:spcPct val="0"/>
              </a:spcBef>
            </a:pPr>
            <a:r>
              <a:rPr lang="en-US" sz="3634" b="1" spc="-10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10.5 Software Licensing and Legal Considerations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5" name="Group 5"/>
          <p:cNvGrpSpPr/>
          <p:nvPr/>
        </p:nvGrpSpPr>
        <p:grpSpPr>
          <a:xfrm>
            <a:off x="-14706" y="9443483"/>
            <a:ext cx="18302706" cy="844195"/>
            <a:chOff x="0" y="0"/>
            <a:chExt cx="4810334" cy="2218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0334" cy="221872"/>
            </a:xfrm>
            <a:custGeom>
              <a:avLst/>
              <a:gdLst/>
              <a:ahLst/>
              <a:cxnLst/>
              <a:rect l="l" t="t" r="r" b="b"/>
              <a:pathLst>
                <a:path w="4810334" h="221872">
                  <a:moveTo>
                    <a:pt x="0" y="0"/>
                  </a:moveTo>
                  <a:lnTo>
                    <a:pt x="4810334" y="0"/>
                  </a:lnTo>
                  <a:lnTo>
                    <a:pt x="4810334" y="221872"/>
                  </a:lnTo>
                  <a:lnTo>
                    <a:pt x="0" y="221872"/>
                  </a:ln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810334" cy="250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62023" y="9490735"/>
            <a:ext cx="5233706" cy="749692"/>
            <a:chOff x="0" y="0"/>
            <a:chExt cx="1378425" cy="1974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8425" cy="197450"/>
            </a:xfrm>
            <a:custGeom>
              <a:avLst/>
              <a:gdLst/>
              <a:ahLst/>
              <a:cxnLst/>
              <a:rect l="l" t="t" r="r" b="b"/>
              <a:pathLst>
                <a:path w="1378425" h="197450">
                  <a:moveTo>
                    <a:pt x="75441" y="0"/>
                  </a:moveTo>
                  <a:lnTo>
                    <a:pt x="1302983" y="0"/>
                  </a:lnTo>
                  <a:cubicBezTo>
                    <a:pt x="1344648" y="0"/>
                    <a:pt x="1378425" y="33776"/>
                    <a:pt x="1378425" y="75441"/>
                  </a:cubicBezTo>
                  <a:lnTo>
                    <a:pt x="1378425" y="122008"/>
                  </a:lnTo>
                  <a:cubicBezTo>
                    <a:pt x="1378425" y="163674"/>
                    <a:pt x="1344648" y="197450"/>
                    <a:pt x="1302983" y="197450"/>
                  </a:cubicBezTo>
                  <a:lnTo>
                    <a:pt x="75441" y="197450"/>
                  </a:lnTo>
                  <a:cubicBezTo>
                    <a:pt x="33776" y="197450"/>
                    <a:pt x="0" y="163674"/>
                    <a:pt x="0" y="122008"/>
                  </a:cubicBezTo>
                  <a:lnTo>
                    <a:pt x="0" y="75441"/>
                  </a:lnTo>
                  <a:cubicBezTo>
                    <a:pt x="0" y="33776"/>
                    <a:pt x="33776" y="0"/>
                    <a:pt x="754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20000"/>
                  </a:srgbClr>
                </a:gs>
                <a:gs pos="100000">
                  <a:srgbClr val="3533CD">
                    <a:alpha val="2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78425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625790" y="9490735"/>
            <a:ext cx="5233706" cy="749692"/>
            <a:chOff x="0" y="0"/>
            <a:chExt cx="1378425" cy="1974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78425" cy="197450"/>
            </a:xfrm>
            <a:custGeom>
              <a:avLst/>
              <a:gdLst/>
              <a:ahLst/>
              <a:cxnLst/>
              <a:rect l="l" t="t" r="r" b="b"/>
              <a:pathLst>
                <a:path w="1378425" h="197450">
                  <a:moveTo>
                    <a:pt x="75441" y="0"/>
                  </a:moveTo>
                  <a:lnTo>
                    <a:pt x="1302983" y="0"/>
                  </a:lnTo>
                  <a:cubicBezTo>
                    <a:pt x="1344648" y="0"/>
                    <a:pt x="1378425" y="33776"/>
                    <a:pt x="1378425" y="75441"/>
                  </a:cubicBezTo>
                  <a:lnTo>
                    <a:pt x="1378425" y="122008"/>
                  </a:lnTo>
                  <a:cubicBezTo>
                    <a:pt x="1378425" y="163674"/>
                    <a:pt x="1344648" y="197450"/>
                    <a:pt x="1302983" y="197450"/>
                  </a:cubicBezTo>
                  <a:lnTo>
                    <a:pt x="75441" y="197450"/>
                  </a:lnTo>
                  <a:cubicBezTo>
                    <a:pt x="33776" y="197450"/>
                    <a:pt x="0" y="163674"/>
                    <a:pt x="0" y="122008"/>
                  </a:cubicBezTo>
                  <a:lnTo>
                    <a:pt x="0" y="75441"/>
                  </a:lnTo>
                  <a:cubicBezTo>
                    <a:pt x="0" y="33776"/>
                    <a:pt x="33776" y="0"/>
                    <a:pt x="754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378425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526660" y="9436972"/>
            <a:ext cx="7428999" cy="65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Open or free licensing</a:t>
            </a:r>
          </a:p>
        </p:txBody>
      </p:sp>
      <p:sp>
        <p:nvSpPr>
          <p:cNvPr id="15" name="Freeform 15"/>
          <p:cNvSpPr/>
          <p:nvPr/>
        </p:nvSpPr>
        <p:spPr>
          <a:xfrm>
            <a:off x="15289888" y="9636997"/>
            <a:ext cx="656546" cy="656546"/>
          </a:xfrm>
          <a:custGeom>
            <a:avLst/>
            <a:gdLst/>
            <a:ahLst/>
            <a:cxnLst/>
            <a:rect l="l" t="t" r="r" b="b"/>
            <a:pathLst>
              <a:path w="656546" h="656546">
                <a:moveTo>
                  <a:pt x="0" y="0"/>
                </a:moveTo>
                <a:lnTo>
                  <a:pt x="656546" y="0"/>
                </a:lnTo>
                <a:lnTo>
                  <a:pt x="656546" y="656547"/>
                </a:lnTo>
                <a:lnTo>
                  <a:pt x="0" y="656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TextBox 16"/>
          <p:cNvSpPr txBox="1"/>
          <p:nvPr/>
        </p:nvSpPr>
        <p:spPr>
          <a:xfrm>
            <a:off x="466129" y="1579478"/>
            <a:ext cx="11638315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Copyleft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62893" y="9436972"/>
            <a:ext cx="7428999" cy="65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>
                    <a:alpha val="19608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Commercial Software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66129" y="2379946"/>
            <a:ext cx="17104898" cy="1471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3"/>
              </a:lnSpc>
              <a:spcBef>
                <a:spcPct val="0"/>
              </a:spcBef>
            </a:pPr>
            <a:r>
              <a:rPr lang="en-US" sz="280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Copyleft, as defined by the Free Software Foundation, is a concept that permits users to modify and distribute software, </a:t>
            </a:r>
            <a:r>
              <a:rPr lang="en-US" sz="2802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 long as they guarantee the same freedoms to others.</a:t>
            </a:r>
            <a:r>
              <a:rPr lang="en-US" sz="280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This principle ensures that the software remains open and freely accessible to all.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6002" y="0"/>
            <a:ext cx="8335837" cy="104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0"/>
              </a:lnSpc>
              <a:spcBef>
                <a:spcPct val="0"/>
              </a:spcBef>
            </a:pPr>
            <a:r>
              <a:rPr lang="en-US" sz="3634" b="1" spc="-10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10.5 Software Licensing and Legal Considerations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TextBox 5"/>
          <p:cNvSpPr txBox="1"/>
          <p:nvPr/>
        </p:nvSpPr>
        <p:spPr>
          <a:xfrm>
            <a:off x="384809" y="1938701"/>
            <a:ext cx="15379047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Conditions to use a open source software: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985603" y="3119505"/>
            <a:ext cx="14532456" cy="5417043"/>
            <a:chOff x="0" y="0"/>
            <a:chExt cx="4208570" cy="15687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08570" cy="1568765"/>
            </a:xfrm>
            <a:custGeom>
              <a:avLst/>
              <a:gdLst/>
              <a:ahLst/>
              <a:cxnLst/>
              <a:rect l="l" t="t" r="r" b="b"/>
              <a:pathLst>
                <a:path w="4208570" h="1568765">
                  <a:moveTo>
                    <a:pt x="27169" y="0"/>
                  </a:moveTo>
                  <a:lnTo>
                    <a:pt x="4181401" y="0"/>
                  </a:lnTo>
                  <a:cubicBezTo>
                    <a:pt x="4188606" y="0"/>
                    <a:pt x="4195517" y="2862"/>
                    <a:pt x="4200612" y="7958"/>
                  </a:cubicBezTo>
                  <a:cubicBezTo>
                    <a:pt x="4205707" y="13053"/>
                    <a:pt x="4208570" y="19964"/>
                    <a:pt x="4208570" y="27169"/>
                  </a:cubicBezTo>
                  <a:lnTo>
                    <a:pt x="4208570" y="1541595"/>
                  </a:lnTo>
                  <a:cubicBezTo>
                    <a:pt x="4208570" y="1548801"/>
                    <a:pt x="4205707" y="1555712"/>
                    <a:pt x="4200612" y="1560807"/>
                  </a:cubicBezTo>
                  <a:cubicBezTo>
                    <a:pt x="4195517" y="1565902"/>
                    <a:pt x="4188606" y="1568765"/>
                    <a:pt x="4181401" y="1568765"/>
                  </a:cubicBezTo>
                  <a:lnTo>
                    <a:pt x="27169" y="1568765"/>
                  </a:lnTo>
                  <a:cubicBezTo>
                    <a:pt x="19964" y="1568765"/>
                    <a:pt x="13053" y="1565902"/>
                    <a:pt x="7958" y="1560807"/>
                  </a:cubicBezTo>
                  <a:cubicBezTo>
                    <a:pt x="2862" y="1555712"/>
                    <a:pt x="0" y="1548801"/>
                    <a:pt x="0" y="1541595"/>
                  </a:cubicBezTo>
                  <a:lnTo>
                    <a:pt x="0" y="27169"/>
                  </a:lnTo>
                  <a:cubicBezTo>
                    <a:pt x="0" y="19964"/>
                    <a:pt x="2862" y="13053"/>
                    <a:pt x="7958" y="7958"/>
                  </a:cubicBezTo>
                  <a:cubicBezTo>
                    <a:pt x="13053" y="2862"/>
                    <a:pt x="19964" y="0"/>
                    <a:pt x="27169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208570" cy="1597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208597" y="3232096"/>
            <a:ext cx="651912" cy="651912"/>
          </a:xfrm>
          <a:custGeom>
            <a:avLst/>
            <a:gdLst/>
            <a:ahLst/>
            <a:cxnLst/>
            <a:rect l="l" t="t" r="r" b="b"/>
            <a:pathLst>
              <a:path w="651912" h="651912">
                <a:moveTo>
                  <a:pt x="0" y="0"/>
                </a:moveTo>
                <a:lnTo>
                  <a:pt x="651913" y="0"/>
                </a:lnTo>
                <a:lnTo>
                  <a:pt x="651913" y="651913"/>
                </a:lnTo>
                <a:lnTo>
                  <a:pt x="0" y="6519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0" name="Freeform 10"/>
          <p:cNvSpPr/>
          <p:nvPr/>
        </p:nvSpPr>
        <p:spPr>
          <a:xfrm>
            <a:off x="2208597" y="4994787"/>
            <a:ext cx="651912" cy="651912"/>
          </a:xfrm>
          <a:custGeom>
            <a:avLst/>
            <a:gdLst/>
            <a:ahLst/>
            <a:cxnLst/>
            <a:rect l="l" t="t" r="r" b="b"/>
            <a:pathLst>
              <a:path w="651912" h="651912">
                <a:moveTo>
                  <a:pt x="0" y="0"/>
                </a:moveTo>
                <a:lnTo>
                  <a:pt x="651913" y="0"/>
                </a:lnTo>
                <a:lnTo>
                  <a:pt x="651913" y="651912"/>
                </a:lnTo>
                <a:lnTo>
                  <a:pt x="0" y="651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1" name="TextBox 11"/>
          <p:cNvSpPr txBox="1"/>
          <p:nvPr/>
        </p:nvSpPr>
        <p:spPr>
          <a:xfrm>
            <a:off x="2943384" y="3060646"/>
            <a:ext cx="13401678" cy="2193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245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Cost-effective solutions: </a:t>
            </a:r>
            <a:r>
              <a:rPr lang="en-US" sz="24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Open-source software provides cost-effective alternatives for individuals and organizations with limited budgets, minimizing the need for expensive proprietary software.</a:t>
            </a:r>
          </a:p>
          <a:p>
            <a:pPr algn="l">
              <a:lnSpc>
                <a:spcPts val="4419"/>
              </a:lnSpc>
            </a:pPr>
            <a:endParaRPr lang="en-US" sz="2455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43384" y="4921519"/>
            <a:ext cx="13401678" cy="164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245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Customization and flexibility: </a:t>
            </a:r>
            <a:r>
              <a:rPr lang="en-US" sz="24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Industries with specific technical requirements can benefit from open-source software, allowing for customization and tailored solutions that might not be available with commercial software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43384" y="6589983"/>
            <a:ext cx="13401678" cy="1641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245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Community support and collaboration: </a:t>
            </a:r>
            <a:r>
              <a:rPr lang="en-US" sz="24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Open-source software often comes with a supportive community of developers and users, providing a collaborative environment for troubleshooting, improvement, and shared development.</a:t>
            </a:r>
          </a:p>
        </p:txBody>
      </p:sp>
      <p:sp>
        <p:nvSpPr>
          <p:cNvPr id="14" name="Freeform 14"/>
          <p:cNvSpPr/>
          <p:nvPr/>
        </p:nvSpPr>
        <p:spPr>
          <a:xfrm>
            <a:off x="2208597" y="6761124"/>
            <a:ext cx="651912" cy="651912"/>
          </a:xfrm>
          <a:custGeom>
            <a:avLst/>
            <a:gdLst/>
            <a:ahLst/>
            <a:cxnLst/>
            <a:rect l="l" t="t" r="r" b="b"/>
            <a:pathLst>
              <a:path w="651912" h="651912">
                <a:moveTo>
                  <a:pt x="0" y="0"/>
                </a:moveTo>
                <a:lnTo>
                  <a:pt x="651913" y="0"/>
                </a:lnTo>
                <a:lnTo>
                  <a:pt x="651913" y="651913"/>
                </a:lnTo>
                <a:lnTo>
                  <a:pt x="0" y="6519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5" name="Group 15"/>
          <p:cNvGrpSpPr/>
          <p:nvPr/>
        </p:nvGrpSpPr>
        <p:grpSpPr>
          <a:xfrm>
            <a:off x="-14706" y="9443483"/>
            <a:ext cx="18302706" cy="844195"/>
            <a:chOff x="0" y="0"/>
            <a:chExt cx="4810334" cy="22187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10334" cy="221872"/>
            </a:xfrm>
            <a:custGeom>
              <a:avLst/>
              <a:gdLst/>
              <a:ahLst/>
              <a:cxnLst/>
              <a:rect l="l" t="t" r="r" b="b"/>
              <a:pathLst>
                <a:path w="4810334" h="221872">
                  <a:moveTo>
                    <a:pt x="0" y="0"/>
                  </a:moveTo>
                  <a:lnTo>
                    <a:pt x="4810334" y="0"/>
                  </a:lnTo>
                  <a:lnTo>
                    <a:pt x="4810334" y="221872"/>
                  </a:lnTo>
                  <a:lnTo>
                    <a:pt x="0" y="221872"/>
                  </a:ln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4810334" cy="250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662023" y="9490735"/>
            <a:ext cx="5233706" cy="749692"/>
            <a:chOff x="0" y="0"/>
            <a:chExt cx="1378425" cy="1974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78425" cy="197450"/>
            </a:xfrm>
            <a:custGeom>
              <a:avLst/>
              <a:gdLst/>
              <a:ahLst/>
              <a:cxnLst/>
              <a:rect l="l" t="t" r="r" b="b"/>
              <a:pathLst>
                <a:path w="1378425" h="197450">
                  <a:moveTo>
                    <a:pt x="75441" y="0"/>
                  </a:moveTo>
                  <a:lnTo>
                    <a:pt x="1302983" y="0"/>
                  </a:lnTo>
                  <a:cubicBezTo>
                    <a:pt x="1344648" y="0"/>
                    <a:pt x="1378425" y="33776"/>
                    <a:pt x="1378425" y="75441"/>
                  </a:cubicBezTo>
                  <a:lnTo>
                    <a:pt x="1378425" y="122008"/>
                  </a:lnTo>
                  <a:cubicBezTo>
                    <a:pt x="1378425" y="163674"/>
                    <a:pt x="1344648" y="197450"/>
                    <a:pt x="1302983" y="197450"/>
                  </a:cubicBezTo>
                  <a:lnTo>
                    <a:pt x="75441" y="197450"/>
                  </a:lnTo>
                  <a:cubicBezTo>
                    <a:pt x="33776" y="197450"/>
                    <a:pt x="0" y="163674"/>
                    <a:pt x="0" y="122008"/>
                  </a:cubicBezTo>
                  <a:lnTo>
                    <a:pt x="0" y="75441"/>
                  </a:lnTo>
                  <a:cubicBezTo>
                    <a:pt x="0" y="33776"/>
                    <a:pt x="33776" y="0"/>
                    <a:pt x="754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20000"/>
                  </a:srgbClr>
                </a:gs>
                <a:gs pos="100000">
                  <a:srgbClr val="3533CD">
                    <a:alpha val="2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378425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625790" y="9490735"/>
            <a:ext cx="5233706" cy="749692"/>
            <a:chOff x="0" y="0"/>
            <a:chExt cx="1378425" cy="1974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78425" cy="197450"/>
            </a:xfrm>
            <a:custGeom>
              <a:avLst/>
              <a:gdLst/>
              <a:ahLst/>
              <a:cxnLst/>
              <a:rect l="l" t="t" r="r" b="b"/>
              <a:pathLst>
                <a:path w="1378425" h="197450">
                  <a:moveTo>
                    <a:pt x="75441" y="0"/>
                  </a:moveTo>
                  <a:lnTo>
                    <a:pt x="1302983" y="0"/>
                  </a:lnTo>
                  <a:cubicBezTo>
                    <a:pt x="1344648" y="0"/>
                    <a:pt x="1378425" y="33776"/>
                    <a:pt x="1378425" y="75441"/>
                  </a:cubicBezTo>
                  <a:lnTo>
                    <a:pt x="1378425" y="122008"/>
                  </a:lnTo>
                  <a:cubicBezTo>
                    <a:pt x="1378425" y="163674"/>
                    <a:pt x="1344648" y="197450"/>
                    <a:pt x="1302983" y="197450"/>
                  </a:cubicBezTo>
                  <a:lnTo>
                    <a:pt x="75441" y="197450"/>
                  </a:lnTo>
                  <a:cubicBezTo>
                    <a:pt x="33776" y="197450"/>
                    <a:pt x="0" y="163674"/>
                    <a:pt x="0" y="122008"/>
                  </a:cubicBezTo>
                  <a:lnTo>
                    <a:pt x="0" y="75441"/>
                  </a:lnTo>
                  <a:cubicBezTo>
                    <a:pt x="0" y="33776"/>
                    <a:pt x="33776" y="0"/>
                    <a:pt x="75441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378425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526660" y="9436972"/>
            <a:ext cx="7428999" cy="65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Open or free licensing</a:t>
            </a:r>
          </a:p>
        </p:txBody>
      </p:sp>
      <p:sp>
        <p:nvSpPr>
          <p:cNvPr id="25" name="Freeform 25"/>
          <p:cNvSpPr/>
          <p:nvPr/>
        </p:nvSpPr>
        <p:spPr>
          <a:xfrm>
            <a:off x="15289888" y="9636997"/>
            <a:ext cx="656546" cy="656546"/>
          </a:xfrm>
          <a:custGeom>
            <a:avLst/>
            <a:gdLst/>
            <a:ahLst/>
            <a:cxnLst/>
            <a:rect l="l" t="t" r="r" b="b"/>
            <a:pathLst>
              <a:path w="656546" h="656546">
                <a:moveTo>
                  <a:pt x="0" y="0"/>
                </a:moveTo>
                <a:lnTo>
                  <a:pt x="656546" y="0"/>
                </a:lnTo>
                <a:lnTo>
                  <a:pt x="656546" y="656547"/>
                </a:lnTo>
                <a:lnTo>
                  <a:pt x="0" y="6565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6" name="TextBox 26"/>
          <p:cNvSpPr txBox="1"/>
          <p:nvPr/>
        </p:nvSpPr>
        <p:spPr>
          <a:xfrm>
            <a:off x="1562893" y="9436972"/>
            <a:ext cx="7428999" cy="657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000">
                <a:solidFill>
                  <a:srgbClr val="FFFFFF">
                    <a:alpha val="19608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Commercial Software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46002" y="0"/>
            <a:ext cx="8335837" cy="104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70"/>
              </a:lnSpc>
              <a:spcBef>
                <a:spcPct val="0"/>
              </a:spcBef>
            </a:pPr>
            <a:r>
              <a:rPr lang="en-US" sz="3634" b="1" spc="-10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10.5 Software Licensing and Legal Considerations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6002" y="18072"/>
            <a:ext cx="7881841" cy="1010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5"/>
              </a:lnSpc>
              <a:spcBef>
                <a:spcPct val="0"/>
              </a:spcBef>
            </a:pPr>
            <a:r>
              <a:rPr lang="en-US" sz="3495" b="1" spc="-10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10.6 Ethical Implications of Artificial Intelligence</a:t>
            </a:r>
          </a:p>
        </p:txBody>
      </p:sp>
      <p:sp>
        <p:nvSpPr>
          <p:cNvPr id="6" name="Freeform 6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4823351" y="4590525"/>
            <a:ext cx="8464112" cy="5586314"/>
          </a:xfrm>
          <a:custGeom>
            <a:avLst/>
            <a:gdLst/>
            <a:ahLst/>
            <a:cxnLst/>
            <a:rect l="l" t="t" r="r" b="b"/>
            <a:pathLst>
              <a:path w="8464112" h="5586314">
                <a:moveTo>
                  <a:pt x="0" y="0"/>
                </a:moveTo>
                <a:lnTo>
                  <a:pt x="8464112" y="0"/>
                </a:lnTo>
                <a:lnTo>
                  <a:pt x="8464112" y="5586314"/>
                </a:lnTo>
                <a:lnTo>
                  <a:pt x="0" y="5586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402046" y="1877010"/>
            <a:ext cx="6879650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Artificial Intelligence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046" y="2694896"/>
            <a:ext cx="17306723" cy="15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General AI, also known as artificial general intelligence, refers to AI systems or machines with human-like cognitive abilities capable of performing various tasks across multiple domains, exhibiting intelligence and understanding akin to human reasoning.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0" y="9442805"/>
            <a:ext cx="18288000" cy="844195"/>
            <a:chOff x="0" y="0"/>
            <a:chExt cx="4806469" cy="2218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06469" cy="221872"/>
            </a:xfrm>
            <a:custGeom>
              <a:avLst/>
              <a:gdLst/>
              <a:ahLst/>
              <a:cxnLst/>
              <a:rect l="l" t="t" r="r" b="b"/>
              <a:pathLst>
                <a:path w="4806469" h="221872">
                  <a:moveTo>
                    <a:pt x="0" y="0"/>
                  </a:moveTo>
                  <a:lnTo>
                    <a:pt x="4806469" y="0"/>
                  </a:lnTo>
                  <a:lnTo>
                    <a:pt x="4806469" y="221872"/>
                  </a:lnTo>
                  <a:lnTo>
                    <a:pt x="0" y="221872"/>
                  </a:lnTo>
                  <a:close/>
                </a:path>
              </a:pathLst>
            </a:custGeom>
            <a:solidFill>
              <a:srgbClr val="FF1495">
                <a:alpha val="40000"/>
              </a:srgbClr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806469" cy="250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347" y="9489518"/>
            <a:ext cx="3527921" cy="728022"/>
            <a:chOff x="0" y="0"/>
            <a:chExt cx="956821" cy="197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26632" y="9573811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Problem Solving</a:t>
            </a:r>
          </a:p>
        </p:txBody>
      </p:sp>
      <p:sp>
        <p:nvSpPr>
          <p:cNvPr id="13" name="Freeform 13"/>
          <p:cNvSpPr/>
          <p:nvPr/>
        </p:nvSpPr>
        <p:spPr>
          <a:xfrm>
            <a:off x="2780512" y="9733785"/>
            <a:ext cx="656546" cy="656546"/>
          </a:xfrm>
          <a:custGeom>
            <a:avLst/>
            <a:gdLst/>
            <a:ahLst/>
            <a:cxnLst/>
            <a:rect l="l" t="t" r="r" b="b"/>
            <a:pathLst>
              <a:path w="656546" h="656546">
                <a:moveTo>
                  <a:pt x="0" y="0"/>
                </a:moveTo>
                <a:lnTo>
                  <a:pt x="656546" y="0"/>
                </a:lnTo>
                <a:lnTo>
                  <a:pt x="656546" y="656546"/>
                </a:lnTo>
                <a:lnTo>
                  <a:pt x="0" y="656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4" name="Group 14"/>
          <p:cNvGrpSpPr/>
          <p:nvPr/>
        </p:nvGrpSpPr>
        <p:grpSpPr>
          <a:xfrm>
            <a:off x="3732333" y="9507593"/>
            <a:ext cx="3527921" cy="728022"/>
            <a:chOff x="0" y="0"/>
            <a:chExt cx="956821" cy="1974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408249" y="9507593"/>
            <a:ext cx="3527921" cy="728022"/>
            <a:chOff x="0" y="0"/>
            <a:chExt cx="956821" cy="1974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084164" y="9489518"/>
            <a:ext cx="3527921" cy="728022"/>
            <a:chOff x="0" y="0"/>
            <a:chExt cx="956821" cy="19745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760079" y="9471444"/>
            <a:ext cx="3527921" cy="728022"/>
            <a:chOff x="0" y="0"/>
            <a:chExt cx="956821" cy="19745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3584790" y="4391084"/>
            <a:ext cx="2842418" cy="3015828"/>
          </a:xfrm>
          <a:custGeom>
            <a:avLst/>
            <a:gdLst/>
            <a:ahLst/>
            <a:cxnLst/>
            <a:rect l="l" t="t" r="r" b="b"/>
            <a:pathLst>
              <a:path w="2842418" h="3015828">
                <a:moveTo>
                  <a:pt x="0" y="0"/>
                </a:moveTo>
                <a:lnTo>
                  <a:pt x="2842418" y="0"/>
                </a:lnTo>
                <a:lnTo>
                  <a:pt x="2842418" y="3015828"/>
                </a:lnTo>
                <a:lnTo>
                  <a:pt x="0" y="30158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7" name="Freeform 27"/>
          <p:cNvSpPr/>
          <p:nvPr/>
        </p:nvSpPr>
        <p:spPr>
          <a:xfrm>
            <a:off x="10710176" y="4574370"/>
            <a:ext cx="3901909" cy="3228830"/>
          </a:xfrm>
          <a:custGeom>
            <a:avLst/>
            <a:gdLst/>
            <a:ahLst/>
            <a:cxnLst/>
            <a:rect l="l" t="t" r="r" b="b"/>
            <a:pathLst>
              <a:path w="3901909" h="3228830">
                <a:moveTo>
                  <a:pt x="0" y="0"/>
                </a:moveTo>
                <a:lnTo>
                  <a:pt x="3901909" y="0"/>
                </a:lnTo>
                <a:lnTo>
                  <a:pt x="3901909" y="3228830"/>
                </a:lnTo>
                <a:lnTo>
                  <a:pt x="0" y="32288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8" name="TextBox 28"/>
          <p:cNvSpPr txBox="1"/>
          <p:nvPr/>
        </p:nvSpPr>
        <p:spPr>
          <a:xfrm>
            <a:off x="402046" y="1877010"/>
            <a:ext cx="6879650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 Solving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02046" y="2694896"/>
            <a:ext cx="17306723" cy="104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cognitive process of identifying and resolving issues or obstacles to achieve a specific goal. For example: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553052" y="9573811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Perception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339937" y="9562438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Reasoning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990749" y="9609960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Linguistics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50235" y="9562438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900831" y="7542446"/>
            <a:ext cx="4210336" cy="105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9"/>
              </a:lnSpc>
              <a:spcBef>
                <a:spcPct val="0"/>
              </a:spcBef>
            </a:pPr>
            <a:r>
              <a:rPr lang="en-US" sz="236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Using algorithms to find the most efficient route for a delivery service.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701164" y="7542446"/>
            <a:ext cx="6256896" cy="105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9"/>
              </a:lnSpc>
              <a:spcBef>
                <a:spcPct val="0"/>
              </a:spcBef>
            </a:pPr>
            <a:r>
              <a:rPr lang="en-US" sz="236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Using statistical models to identify patterns in healthcare data and optimize patient treatment plans.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46002" y="18072"/>
            <a:ext cx="7881841" cy="1010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5"/>
              </a:lnSpc>
              <a:spcBef>
                <a:spcPct val="0"/>
              </a:spcBef>
            </a:pPr>
            <a:r>
              <a:rPr lang="en-US" sz="3495" b="1" spc="-10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10.6 Ethical Implications of Artificial Intelligence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TextBox 6"/>
          <p:cNvSpPr txBox="1"/>
          <p:nvPr/>
        </p:nvSpPr>
        <p:spPr>
          <a:xfrm>
            <a:off x="402046" y="1877010"/>
            <a:ext cx="6879650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Linguistics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2046" y="2694896"/>
            <a:ext cx="17306723" cy="104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Voice identification and vocal replication methods have already been created and are currently being utilized. For example: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9442805"/>
            <a:ext cx="18288000" cy="844195"/>
            <a:chOff x="0" y="0"/>
            <a:chExt cx="4806469" cy="2218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06469" cy="221872"/>
            </a:xfrm>
            <a:custGeom>
              <a:avLst/>
              <a:gdLst/>
              <a:ahLst/>
              <a:cxnLst/>
              <a:rect l="l" t="t" r="r" b="b"/>
              <a:pathLst>
                <a:path w="4806469" h="221872">
                  <a:moveTo>
                    <a:pt x="0" y="0"/>
                  </a:moveTo>
                  <a:lnTo>
                    <a:pt x="4806469" y="0"/>
                  </a:lnTo>
                  <a:lnTo>
                    <a:pt x="4806469" y="221872"/>
                  </a:lnTo>
                  <a:lnTo>
                    <a:pt x="0" y="221872"/>
                  </a:lnTo>
                  <a:close/>
                </a:path>
              </a:pathLst>
            </a:custGeom>
            <a:solidFill>
              <a:srgbClr val="FF1495">
                <a:alpha val="40000"/>
              </a:srgbClr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806469" cy="250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2347" y="9489518"/>
            <a:ext cx="3527921" cy="728022"/>
            <a:chOff x="0" y="0"/>
            <a:chExt cx="956821" cy="1974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26632" y="9573811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Problem Solving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732333" y="9507593"/>
            <a:ext cx="3527921" cy="728022"/>
            <a:chOff x="0" y="0"/>
            <a:chExt cx="956821" cy="1974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408249" y="9507593"/>
            <a:ext cx="3527921" cy="728022"/>
            <a:chOff x="0" y="0"/>
            <a:chExt cx="956821" cy="1974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084164" y="9489518"/>
            <a:ext cx="3527921" cy="728022"/>
            <a:chOff x="0" y="0"/>
            <a:chExt cx="956821" cy="1974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760079" y="9471444"/>
            <a:ext cx="3527921" cy="728022"/>
            <a:chOff x="0" y="0"/>
            <a:chExt cx="956821" cy="19745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7553052" y="9573811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Perception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339937" y="9562438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Reasoning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990749" y="9609960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Linguistics</a:t>
            </a:r>
          </a:p>
        </p:txBody>
      </p:sp>
      <p:sp>
        <p:nvSpPr>
          <p:cNvPr id="30" name="Freeform 30"/>
          <p:cNvSpPr/>
          <p:nvPr/>
        </p:nvSpPr>
        <p:spPr>
          <a:xfrm>
            <a:off x="6117932" y="9645001"/>
            <a:ext cx="656546" cy="656546"/>
          </a:xfrm>
          <a:custGeom>
            <a:avLst/>
            <a:gdLst/>
            <a:ahLst/>
            <a:cxnLst/>
            <a:rect l="l" t="t" r="r" b="b"/>
            <a:pathLst>
              <a:path w="656546" h="656546">
                <a:moveTo>
                  <a:pt x="0" y="0"/>
                </a:moveTo>
                <a:lnTo>
                  <a:pt x="656547" y="0"/>
                </a:lnTo>
                <a:lnTo>
                  <a:pt x="656547" y="656547"/>
                </a:lnTo>
                <a:lnTo>
                  <a:pt x="0" y="656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31" name="TextBox 31"/>
          <p:cNvSpPr txBox="1"/>
          <p:nvPr/>
        </p:nvSpPr>
        <p:spPr>
          <a:xfrm>
            <a:off x="15050235" y="9562438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46002" y="18072"/>
            <a:ext cx="7881841" cy="1010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5"/>
              </a:lnSpc>
              <a:spcBef>
                <a:spcPct val="0"/>
              </a:spcBef>
            </a:pPr>
            <a:r>
              <a:rPr lang="en-US" sz="3495" b="1" spc="-10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10.6 Ethical Implications of Artificial Intelligence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0" y="9442805"/>
            <a:ext cx="18288000" cy="844195"/>
            <a:chOff x="0" y="0"/>
            <a:chExt cx="4806469" cy="2218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06469" cy="221872"/>
            </a:xfrm>
            <a:custGeom>
              <a:avLst/>
              <a:gdLst/>
              <a:ahLst/>
              <a:cxnLst/>
              <a:rect l="l" t="t" r="r" b="b"/>
              <a:pathLst>
                <a:path w="4806469" h="221872">
                  <a:moveTo>
                    <a:pt x="0" y="0"/>
                  </a:moveTo>
                  <a:lnTo>
                    <a:pt x="4806469" y="0"/>
                  </a:lnTo>
                  <a:lnTo>
                    <a:pt x="4806469" y="221872"/>
                  </a:lnTo>
                  <a:lnTo>
                    <a:pt x="0" y="221872"/>
                  </a:lnTo>
                  <a:close/>
                </a:path>
              </a:pathLst>
            </a:custGeom>
            <a:solidFill>
              <a:srgbClr val="FF1495">
                <a:alpha val="40000"/>
              </a:srgbClr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806469" cy="250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347" y="9489518"/>
            <a:ext cx="3527921" cy="728022"/>
            <a:chOff x="0" y="0"/>
            <a:chExt cx="956821" cy="197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732333" y="9507593"/>
            <a:ext cx="3527921" cy="728022"/>
            <a:chOff x="0" y="0"/>
            <a:chExt cx="956821" cy="1974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408249" y="9507593"/>
            <a:ext cx="3527921" cy="728022"/>
            <a:chOff x="0" y="0"/>
            <a:chExt cx="956821" cy="1974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084164" y="9489518"/>
            <a:ext cx="3527921" cy="728022"/>
            <a:chOff x="0" y="0"/>
            <a:chExt cx="956821" cy="1974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760079" y="9471444"/>
            <a:ext cx="3527921" cy="728022"/>
            <a:chOff x="0" y="0"/>
            <a:chExt cx="956821" cy="1974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688879" y="9609960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Perception</a:t>
            </a:r>
          </a:p>
        </p:txBody>
      </p:sp>
      <p:sp>
        <p:nvSpPr>
          <p:cNvPr id="25" name="Freeform 25"/>
          <p:cNvSpPr/>
          <p:nvPr/>
        </p:nvSpPr>
        <p:spPr>
          <a:xfrm>
            <a:off x="10072229" y="9681150"/>
            <a:ext cx="656546" cy="656546"/>
          </a:xfrm>
          <a:custGeom>
            <a:avLst/>
            <a:gdLst/>
            <a:ahLst/>
            <a:cxnLst/>
            <a:rect l="l" t="t" r="r" b="b"/>
            <a:pathLst>
              <a:path w="656546" h="656546">
                <a:moveTo>
                  <a:pt x="0" y="0"/>
                </a:moveTo>
                <a:lnTo>
                  <a:pt x="656546" y="0"/>
                </a:lnTo>
                <a:lnTo>
                  <a:pt x="656546" y="656546"/>
                </a:lnTo>
                <a:lnTo>
                  <a:pt x="0" y="656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6" name="Freeform 26"/>
          <p:cNvSpPr/>
          <p:nvPr/>
        </p:nvSpPr>
        <p:spPr>
          <a:xfrm>
            <a:off x="2462187" y="4455876"/>
            <a:ext cx="6036474" cy="2196889"/>
          </a:xfrm>
          <a:custGeom>
            <a:avLst/>
            <a:gdLst/>
            <a:ahLst/>
            <a:cxnLst/>
            <a:rect l="l" t="t" r="r" b="b"/>
            <a:pathLst>
              <a:path w="6036474" h="2196889">
                <a:moveTo>
                  <a:pt x="0" y="0"/>
                </a:moveTo>
                <a:lnTo>
                  <a:pt x="6036474" y="0"/>
                </a:lnTo>
                <a:lnTo>
                  <a:pt x="6036474" y="2196889"/>
                </a:lnTo>
                <a:lnTo>
                  <a:pt x="0" y="21968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9751" r="-5265" b="-13055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7" name="Freeform 27"/>
          <p:cNvSpPr/>
          <p:nvPr/>
        </p:nvSpPr>
        <p:spPr>
          <a:xfrm>
            <a:off x="10668229" y="3928285"/>
            <a:ext cx="5498317" cy="3455371"/>
          </a:xfrm>
          <a:custGeom>
            <a:avLst/>
            <a:gdLst/>
            <a:ahLst/>
            <a:cxnLst/>
            <a:rect l="l" t="t" r="r" b="b"/>
            <a:pathLst>
              <a:path w="5498317" h="3455371">
                <a:moveTo>
                  <a:pt x="0" y="0"/>
                </a:moveTo>
                <a:lnTo>
                  <a:pt x="5498316" y="0"/>
                </a:lnTo>
                <a:lnTo>
                  <a:pt x="5498316" y="3455371"/>
                </a:lnTo>
                <a:lnTo>
                  <a:pt x="0" y="34553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5883"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8" name="TextBox 28"/>
          <p:cNvSpPr txBox="1"/>
          <p:nvPr/>
        </p:nvSpPr>
        <p:spPr>
          <a:xfrm>
            <a:off x="402046" y="1877010"/>
            <a:ext cx="6879650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Perception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02046" y="2694896"/>
            <a:ext cx="17306723" cy="104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cognitive ability to interpret and understand sensory information from the environment. 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example: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26632" y="9573811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Problem Solving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339937" y="9562438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Reasoning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990749" y="9609960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Linguistics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50235" y="9562438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462187" y="6814690"/>
            <a:ext cx="6266028" cy="1409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9"/>
              </a:lnSpc>
              <a:spcBef>
                <a:spcPct val="0"/>
              </a:spcBef>
            </a:pPr>
            <a:r>
              <a:rPr lang="en-US" sz="236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Amazon's robot AI uses advanced sensors and machine learning to efficiently navigate warehouses and assist in packaging and transporting products.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400502" y="7519474"/>
            <a:ext cx="6266028" cy="352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9"/>
              </a:lnSpc>
              <a:spcBef>
                <a:spcPct val="0"/>
              </a:spcBef>
            </a:pPr>
            <a:r>
              <a:rPr lang="en-US" sz="236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Tesla Self Driving Car.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46002" y="18072"/>
            <a:ext cx="7881841" cy="1010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5"/>
              </a:lnSpc>
              <a:spcBef>
                <a:spcPct val="0"/>
              </a:spcBef>
            </a:pPr>
            <a:r>
              <a:rPr lang="en-US" sz="3495" b="1" spc="-10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10.6 Ethical Implications of Artificial Intelligence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5331" y="2565056"/>
            <a:ext cx="2578444" cy="2578444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156887" y="0"/>
            <a:ext cx="2659764" cy="2578444"/>
            <a:chOff x="0" y="0"/>
            <a:chExt cx="1974251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74251" cy="1913890"/>
            </a:xfrm>
            <a:custGeom>
              <a:avLst/>
              <a:gdLst/>
              <a:ahLst/>
              <a:cxnLst/>
              <a:rect l="l" t="t" r="r" b="b"/>
              <a:pathLst>
                <a:path w="1974251" h="1913890">
                  <a:moveTo>
                    <a:pt x="0" y="0"/>
                  </a:moveTo>
                  <a:lnTo>
                    <a:pt x="1974251" y="0"/>
                  </a:lnTo>
                  <a:lnTo>
                    <a:pt x="197425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97123" y="0"/>
            <a:ext cx="2659764" cy="2578444"/>
            <a:chOff x="0" y="0"/>
            <a:chExt cx="1974251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74251" cy="1913890"/>
            </a:xfrm>
            <a:custGeom>
              <a:avLst/>
              <a:gdLst/>
              <a:ahLst/>
              <a:cxnLst/>
              <a:rect l="l" t="t" r="r" b="b"/>
              <a:pathLst>
                <a:path w="1974251" h="1913890">
                  <a:moveTo>
                    <a:pt x="0" y="0"/>
                  </a:moveTo>
                  <a:lnTo>
                    <a:pt x="1974251" y="0"/>
                  </a:lnTo>
                  <a:lnTo>
                    <a:pt x="197425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8" name="Freeform 8"/>
          <p:cNvSpPr/>
          <p:nvPr/>
        </p:nvSpPr>
        <p:spPr>
          <a:xfrm rot="-5400000" flipH="1" flipV="1">
            <a:off x="7735331" y="0"/>
            <a:ext cx="2578444" cy="2578444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2578444" y="2578444"/>
                </a:moveTo>
                <a:lnTo>
                  <a:pt x="0" y="2578444"/>
                </a:lnTo>
                <a:lnTo>
                  <a:pt x="0" y="0"/>
                </a:lnTo>
                <a:lnTo>
                  <a:pt x="2578444" y="0"/>
                </a:lnTo>
                <a:lnTo>
                  <a:pt x="2578444" y="25784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9" name="Freeform 9"/>
          <p:cNvSpPr/>
          <p:nvPr/>
        </p:nvSpPr>
        <p:spPr>
          <a:xfrm rot="-5400000">
            <a:off x="0" y="0"/>
            <a:ext cx="2578444" cy="2578444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0" y="0"/>
                </a:moveTo>
                <a:lnTo>
                  <a:pt x="2578444" y="0"/>
                </a:lnTo>
                <a:lnTo>
                  <a:pt x="2578444" y="2578444"/>
                </a:lnTo>
                <a:lnTo>
                  <a:pt x="0" y="25784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0" name="TextBox 10"/>
          <p:cNvSpPr txBox="1"/>
          <p:nvPr/>
        </p:nvSpPr>
        <p:spPr>
          <a:xfrm>
            <a:off x="849091" y="5086350"/>
            <a:ext cx="6278706" cy="2138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1"/>
              </a:lnSpc>
            </a:pPr>
            <a:r>
              <a:rPr lang="en-US" sz="6868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Chapter </a:t>
            </a:r>
          </a:p>
          <a:p>
            <a:pPr marL="0" lvl="0" indent="0" algn="ctr">
              <a:lnSpc>
                <a:spcPts val="8241"/>
              </a:lnSpc>
              <a:spcBef>
                <a:spcPct val="0"/>
              </a:spcBef>
            </a:pPr>
            <a:r>
              <a:rPr lang="en-US" sz="6868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Outline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735331" y="5143500"/>
            <a:ext cx="2578444" cy="2578444"/>
            <a:chOff x="0" y="0"/>
            <a:chExt cx="1913890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13" name="Freeform 13"/>
          <p:cNvSpPr/>
          <p:nvPr/>
        </p:nvSpPr>
        <p:spPr>
          <a:xfrm rot="5400000" flipH="1" flipV="1">
            <a:off x="7735331" y="7727726"/>
            <a:ext cx="2578444" cy="2578444"/>
          </a:xfrm>
          <a:custGeom>
            <a:avLst/>
            <a:gdLst/>
            <a:ahLst/>
            <a:cxnLst/>
            <a:rect l="l" t="t" r="r" b="b"/>
            <a:pathLst>
              <a:path w="2578444" h="2578444">
                <a:moveTo>
                  <a:pt x="2578444" y="2578444"/>
                </a:moveTo>
                <a:lnTo>
                  <a:pt x="0" y="2578444"/>
                </a:lnTo>
                <a:lnTo>
                  <a:pt x="0" y="0"/>
                </a:lnTo>
                <a:lnTo>
                  <a:pt x="2578444" y="0"/>
                </a:lnTo>
                <a:lnTo>
                  <a:pt x="2578444" y="257844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14" name="Group 14"/>
          <p:cNvGrpSpPr/>
          <p:nvPr/>
        </p:nvGrpSpPr>
        <p:grpSpPr>
          <a:xfrm>
            <a:off x="10238396" y="7721944"/>
            <a:ext cx="2653822" cy="2578444"/>
            <a:chOff x="0" y="0"/>
            <a:chExt cx="1969841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69841" cy="1913890"/>
            </a:xfrm>
            <a:custGeom>
              <a:avLst/>
              <a:gdLst/>
              <a:ahLst/>
              <a:cxnLst/>
              <a:rect l="l" t="t" r="r" b="b"/>
              <a:pathLst>
                <a:path w="1969841" h="1913890">
                  <a:moveTo>
                    <a:pt x="0" y="0"/>
                  </a:moveTo>
                  <a:lnTo>
                    <a:pt x="1969841" y="0"/>
                  </a:lnTo>
                  <a:lnTo>
                    <a:pt x="196984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74958" y="830747"/>
            <a:ext cx="2122165" cy="89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7"/>
              </a:lnSpc>
              <a:spcBef>
                <a:spcPct val="0"/>
              </a:spcBef>
            </a:pPr>
            <a:r>
              <a:rPr lang="en-US" sz="1948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Ethical Principles in Computing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86473" y="379254"/>
            <a:ext cx="1653475" cy="42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10.1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544565" y="1053610"/>
            <a:ext cx="4062976" cy="786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25"/>
              </a:lnSpc>
              <a:spcBef>
                <a:spcPct val="0"/>
              </a:spcBef>
            </a:pPr>
            <a:r>
              <a:rPr lang="en-US" sz="252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Computing for the Public Good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15264" y="588770"/>
            <a:ext cx="1653475" cy="42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10.3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37816" y="3397303"/>
            <a:ext cx="2400580" cy="1457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9"/>
              </a:lnSpc>
              <a:spcBef>
                <a:spcPct val="0"/>
              </a:spcBef>
            </a:pPr>
            <a:r>
              <a:rPr lang="en-US" sz="236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Intellectual Property and Copyright in Computing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211369" y="2997319"/>
            <a:ext cx="1653475" cy="42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10.4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190204" y="5499382"/>
            <a:ext cx="1653475" cy="42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10.5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607541" y="8137726"/>
            <a:ext cx="1653475" cy="42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10.6 </a:t>
            </a:r>
          </a:p>
        </p:txBody>
      </p:sp>
      <p:sp>
        <p:nvSpPr>
          <p:cNvPr id="24" name="Freeform 24"/>
          <p:cNvSpPr/>
          <p:nvPr/>
        </p:nvSpPr>
        <p:spPr>
          <a:xfrm>
            <a:off x="12892218" y="6172200"/>
            <a:ext cx="4490357" cy="4114800"/>
          </a:xfrm>
          <a:custGeom>
            <a:avLst/>
            <a:gdLst/>
            <a:ahLst/>
            <a:cxnLst/>
            <a:rect l="l" t="t" r="r" b="b"/>
            <a:pathLst>
              <a:path w="4490357" h="4114800">
                <a:moveTo>
                  <a:pt x="0" y="0"/>
                </a:moveTo>
                <a:lnTo>
                  <a:pt x="4490357" y="0"/>
                </a:lnTo>
                <a:lnTo>
                  <a:pt x="4490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5" name="TextBox 25"/>
          <p:cNvSpPr txBox="1"/>
          <p:nvPr/>
        </p:nvSpPr>
        <p:spPr>
          <a:xfrm>
            <a:off x="7816651" y="5899366"/>
            <a:ext cx="2400580" cy="1457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9"/>
              </a:lnSpc>
              <a:spcBef>
                <a:spcPct val="0"/>
              </a:spcBef>
            </a:pPr>
            <a:r>
              <a:rPr lang="en-US" sz="236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Software Licensing and Legal Considerations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197815" y="8597865"/>
            <a:ext cx="4472927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9"/>
              </a:lnSpc>
              <a:spcBef>
                <a:spcPct val="0"/>
              </a:spcBef>
            </a:pPr>
            <a:r>
              <a:rPr lang="en-US" sz="2566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Ethical Implications of Artificial Intelligence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664193" y="932511"/>
            <a:ext cx="2492694" cy="703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70"/>
              </a:lnSpc>
              <a:spcBef>
                <a:spcPct val="0"/>
              </a:spcBef>
            </a:pPr>
            <a:r>
              <a:rPr lang="en-US" sz="2308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Professionalism in Computing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040928" y="379254"/>
            <a:ext cx="1653475" cy="42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44"/>
              </a:lnSpc>
              <a:spcBef>
                <a:spcPct val="0"/>
              </a:spcBef>
            </a:pPr>
            <a:r>
              <a:rPr lang="en-US" sz="2787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10.2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0" y="9442805"/>
            <a:ext cx="18288000" cy="844195"/>
            <a:chOff x="0" y="0"/>
            <a:chExt cx="4806469" cy="2218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06469" cy="221872"/>
            </a:xfrm>
            <a:custGeom>
              <a:avLst/>
              <a:gdLst/>
              <a:ahLst/>
              <a:cxnLst/>
              <a:rect l="l" t="t" r="r" b="b"/>
              <a:pathLst>
                <a:path w="4806469" h="221872">
                  <a:moveTo>
                    <a:pt x="0" y="0"/>
                  </a:moveTo>
                  <a:lnTo>
                    <a:pt x="4806469" y="0"/>
                  </a:lnTo>
                  <a:lnTo>
                    <a:pt x="4806469" y="221872"/>
                  </a:lnTo>
                  <a:lnTo>
                    <a:pt x="0" y="221872"/>
                  </a:lnTo>
                  <a:close/>
                </a:path>
              </a:pathLst>
            </a:custGeom>
            <a:solidFill>
              <a:srgbClr val="FF1495">
                <a:alpha val="40000"/>
              </a:srgbClr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806469" cy="250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347" y="9489518"/>
            <a:ext cx="3527921" cy="728022"/>
            <a:chOff x="0" y="0"/>
            <a:chExt cx="956821" cy="197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732333" y="9507593"/>
            <a:ext cx="3527921" cy="728022"/>
            <a:chOff x="0" y="0"/>
            <a:chExt cx="956821" cy="1974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408249" y="9507593"/>
            <a:ext cx="3527921" cy="728022"/>
            <a:chOff x="0" y="0"/>
            <a:chExt cx="956821" cy="1974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084164" y="9489518"/>
            <a:ext cx="3527921" cy="728022"/>
            <a:chOff x="0" y="0"/>
            <a:chExt cx="956821" cy="1974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760079" y="9471444"/>
            <a:ext cx="3527921" cy="728022"/>
            <a:chOff x="0" y="0"/>
            <a:chExt cx="956821" cy="1974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1339937" y="9562438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Reasoning</a:t>
            </a:r>
          </a:p>
        </p:txBody>
      </p:sp>
      <p:sp>
        <p:nvSpPr>
          <p:cNvPr id="25" name="Freeform 25"/>
          <p:cNvSpPr/>
          <p:nvPr/>
        </p:nvSpPr>
        <p:spPr>
          <a:xfrm>
            <a:off x="13662740" y="9579069"/>
            <a:ext cx="656546" cy="656546"/>
          </a:xfrm>
          <a:custGeom>
            <a:avLst/>
            <a:gdLst/>
            <a:ahLst/>
            <a:cxnLst/>
            <a:rect l="l" t="t" r="r" b="b"/>
            <a:pathLst>
              <a:path w="656546" h="656546">
                <a:moveTo>
                  <a:pt x="0" y="0"/>
                </a:moveTo>
                <a:lnTo>
                  <a:pt x="656546" y="0"/>
                </a:lnTo>
                <a:lnTo>
                  <a:pt x="656546" y="656546"/>
                </a:lnTo>
                <a:lnTo>
                  <a:pt x="0" y="656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6" name="Freeform 26"/>
          <p:cNvSpPr/>
          <p:nvPr/>
        </p:nvSpPr>
        <p:spPr>
          <a:xfrm>
            <a:off x="7209354" y="3745669"/>
            <a:ext cx="4104513" cy="4114800"/>
          </a:xfrm>
          <a:custGeom>
            <a:avLst/>
            <a:gdLst/>
            <a:ahLst/>
            <a:cxnLst/>
            <a:rect l="l" t="t" r="r" b="b"/>
            <a:pathLst>
              <a:path w="4104513" h="4114800">
                <a:moveTo>
                  <a:pt x="0" y="0"/>
                </a:moveTo>
                <a:lnTo>
                  <a:pt x="4104513" y="0"/>
                </a:lnTo>
                <a:lnTo>
                  <a:pt x="41045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7" name="TextBox 27"/>
          <p:cNvSpPr txBox="1"/>
          <p:nvPr/>
        </p:nvSpPr>
        <p:spPr>
          <a:xfrm>
            <a:off x="402046" y="1877010"/>
            <a:ext cx="6879650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Reasoning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02046" y="2694896"/>
            <a:ext cx="17306723" cy="51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Draw conclusions based on data patterns to make informed predictions.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26632" y="9573811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Problem Solving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553052" y="9573811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Perception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990749" y="9609960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Linguistics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050235" y="9562438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111216" y="7849190"/>
            <a:ext cx="6520371" cy="1057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9"/>
              </a:lnSpc>
              <a:spcBef>
                <a:spcPct val="0"/>
              </a:spcBef>
            </a:pPr>
            <a:r>
              <a:rPr lang="en-US" sz="2366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Analyzing historical data to predict market trends and make informed investment decisions in financial trading.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46002" y="18072"/>
            <a:ext cx="7881841" cy="1010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5"/>
              </a:lnSpc>
              <a:spcBef>
                <a:spcPct val="0"/>
              </a:spcBef>
            </a:pPr>
            <a:r>
              <a:rPr lang="en-US" sz="3495" b="1" spc="-10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10.6 Ethical Implications of Artificial Intelligence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0" y="9442805"/>
            <a:ext cx="18288000" cy="844195"/>
            <a:chOff x="0" y="0"/>
            <a:chExt cx="4806469" cy="2218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06469" cy="221872"/>
            </a:xfrm>
            <a:custGeom>
              <a:avLst/>
              <a:gdLst/>
              <a:ahLst/>
              <a:cxnLst/>
              <a:rect l="l" t="t" r="r" b="b"/>
              <a:pathLst>
                <a:path w="4806469" h="221872">
                  <a:moveTo>
                    <a:pt x="0" y="0"/>
                  </a:moveTo>
                  <a:lnTo>
                    <a:pt x="4806469" y="0"/>
                  </a:lnTo>
                  <a:lnTo>
                    <a:pt x="4806469" y="221872"/>
                  </a:lnTo>
                  <a:lnTo>
                    <a:pt x="0" y="221872"/>
                  </a:lnTo>
                  <a:close/>
                </a:path>
              </a:pathLst>
            </a:custGeom>
            <a:solidFill>
              <a:srgbClr val="FF1495">
                <a:alpha val="40000"/>
              </a:srgbClr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806469" cy="2504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2347" y="9489518"/>
            <a:ext cx="3527921" cy="728022"/>
            <a:chOff x="0" y="0"/>
            <a:chExt cx="956821" cy="197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732333" y="9507593"/>
            <a:ext cx="3527921" cy="728022"/>
            <a:chOff x="0" y="0"/>
            <a:chExt cx="956821" cy="1974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408249" y="9507593"/>
            <a:ext cx="3527921" cy="728022"/>
            <a:chOff x="0" y="0"/>
            <a:chExt cx="956821" cy="1974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084164" y="9489518"/>
            <a:ext cx="3527921" cy="728022"/>
            <a:chOff x="0" y="0"/>
            <a:chExt cx="956821" cy="1974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"/>
                  </a:srgbClr>
                </a:gs>
                <a:gs pos="100000">
                  <a:srgbClr val="FF914D">
                    <a:alpha val="1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760079" y="9471444"/>
            <a:ext cx="3527921" cy="728022"/>
            <a:chOff x="0" y="0"/>
            <a:chExt cx="956821" cy="1974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56821" cy="197450"/>
            </a:xfrm>
            <a:custGeom>
              <a:avLst/>
              <a:gdLst/>
              <a:ahLst/>
              <a:cxnLst/>
              <a:rect l="l" t="t" r="r" b="b"/>
              <a:pathLst>
                <a:path w="956821" h="197450">
                  <a:moveTo>
                    <a:pt x="98725" y="0"/>
                  </a:moveTo>
                  <a:lnTo>
                    <a:pt x="858097" y="0"/>
                  </a:lnTo>
                  <a:cubicBezTo>
                    <a:pt x="884280" y="0"/>
                    <a:pt x="909391" y="10401"/>
                    <a:pt x="927906" y="28916"/>
                  </a:cubicBezTo>
                  <a:cubicBezTo>
                    <a:pt x="946420" y="47430"/>
                    <a:pt x="956821" y="72541"/>
                    <a:pt x="956821" y="98725"/>
                  </a:cubicBezTo>
                  <a:lnTo>
                    <a:pt x="956821" y="98725"/>
                  </a:lnTo>
                  <a:cubicBezTo>
                    <a:pt x="956821" y="153249"/>
                    <a:pt x="912621" y="197450"/>
                    <a:pt x="858097" y="197450"/>
                  </a:cubicBezTo>
                  <a:lnTo>
                    <a:pt x="98725" y="197450"/>
                  </a:lnTo>
                  <a:cubicBezTo>
                    <a:pt x="44201" y="197450"/>
                    <a:pt x="0" y="153249"/>
                    <a:pt x="0" y="98725"/>
                  </a:cubicBezTo>
                  <a:lnTo>
                    <a:pt x="0" y="98725"/>
                  </a:lnTo>
                  <a:cubicBezTo>
                    <a:pt x="0" y="44201"/>
                    <a:pt x="44201" y="0"/>
                    <a:pt x="98725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PH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956821" cy="226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5050235" y="9562438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Learning</a:t>
            </a:r>
          </a:p>
        </p:txBody>
      </p:sp>
      <p:sp>
        <p:nvSpPr>
          <p:cNvPr id="25" name="Freeform 25"/>
          <p:cNvSpPr/>
          <p:nvPr/>
        </p:nvSpPr>
        <p:spPr>
          <a:xfrm>
            <a:off x="17052223" y="9733785"/>
            <a:ext cx="656546" cy="656546"/>
          </a:xfrm>
          <a:custGeom>
            <a:avLst/>
            <a:gdLst/>
            <a:ahLst/>
            <a:cxnLst/>
            <a:rect l="l" t="t" r="r" b="b"/>
            <a:pathLst>
              <a:path w="656546" h="656546">
                <a:moveTo>
                  <a:pt x="0" y="0"/>
                </a:moveTo>
                <a:lnTo>
                  <a:pt x="656546" y="0"/>
                </a:lnTo>
                <a:lnTo>
                  <a:pt x="656546" y="656546"/>
                </a:lnTo>
                <a:lnTo>
                  <a:pt x="0" y="656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6" name="Freeform 26"/>
          <p:cNvSpPr/>
          <p:nvPr/>
        </p:nvSpPr>
        <p:spPr>
          <a:xfrm>
            <a:off x="3321150" y="3904538"/>
            <a:ext cx="3827982" cy="3502603"/>
          </a:xfrm>
          <a:custGeom>
            <a:avLst/>
            <a:gdLst/>
            <a:ahLst/>
            <a:cxnLst/>
            <a:rect l="l" t="t" r="r" b="b"/>
            <a:pathLst>
              <a:path w="3827982" h="3502603">
                <a:moveTo>
                  <a:pt x="0" y="0"/>
                </a:moveTo>
                <a:lnTo>
                  <a:pt x="3827982" y="0"/>
                </a:lnTo>
                <a:lnTo>
                  <a:pt x="3827982" y="3502604"/>
                </a:lnTo>
                <a:lnTo>
                  <a:pt x="0" y="35026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27" name="Freeform 27"/>
          <p:cNvSpPr/>
          <p:nvPr/>
        </p:nvSpPr>
        <p:spPr>
          <a:xfrm>
            <a:off x="9725976" y="4372638"/>
            <a:ext cx="5718138" cy="3012483"/>
          </a:xfrm>
          <a:custGeom>
            <a:avLst/>
            <a:gdLst/>
            <a:ahLst/>
            <a:cxnLst/>
            <a:rect l="l" t="t" r="r" b="b"/>
            <a:pathLst>
              <a:path w="5718138" h="3012483">
                <a:moveTo>
                  <a:pt x="0" y="0"/>
                </a:moveTo>
                <a:lnTo>
                  <a:pt x="5718138" y="0"/>
                </a:lnTo>
                <a:lnTo>
                  <a:pt x="5718138" y="3012483"/>
                </a:lnTo>
                <a:lnTo>
                  <a:pt x="0" y="30124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28" name="Group 28"/>
          <p:cNvGrpSpPr/>
          <p:nvPr/>
        </p:nvGrpSpPr>
        <p:grpSpPr>
          <a:xfrm>
            <a:off x="13439418" y="4343493"/>
            <a:ext cx="2882799" cy="316469"/>
            <a:chOff x="0" y="0"/>
            <a:chExt cx="759256" cy="8335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59256" cy="83350"/>
            </a:xfrm>
            <a:custGeom>
              <a:avLst/>
              <a:gdLst/>
              <a:ahLst/>
              <a:cxnLst/>
              <a:rect l="l" t="t" r="r" b="b"/>
              <a:pathLst>
                <a:path w="759256" h="83350">
                  <a:moveTo>
                    <a:pt x="0" y="0"/>
                  </a:moveTo>
                  <a:lnTo>
                    <a:pt x="759256" y="0"/>
                  </a:lnTo>
                  <a:lnTo>
                    <a:pt x="759256" y="83350"/>
                  </a:lnTo>
                  <a:lnTo>
                    <a:pt x="0" y="83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759256" cy="111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02046" y="1877010"/>
            <a:ext cx="6879650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Learning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02046" y="2694896"/>
            <a:ext cx="17306723" cy="104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acquisition of knowledge or skills through study, experience, or being taught, aka machine learning.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26632" y="9573811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Problem Solving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553052" y="9573811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Perception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339937" y="9562438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Reasoning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990749" y="9609960"/>
            <a:ext cx="2979350" cy="399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1"/>
              </a:lnSpc>
            </a:pPr>
            <a:r>
              <a:rPr lang="en-US" sz="1845">
                <a:solidFill>
                  <a:srgbClr val="FFFFFF">
                    <a:alpha val="9804"/>
                  </a:srgbClr>
                </a:solidFill>
                <a:latin typeface="Poppins"/>
                <a:ea typeface="Poppins"/>
                <a:cs typeface="Poppins"/>
                <a:sym typeface="Poppins"/>
              </a:rPr>
              <a:t>Linguistics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059547" y="7494480"/>
            <a:ext cx="4752133" cy="134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  <a:spcBef>
                <a:spcPct val="0"/>
              </a:spcBef>
            </a:pPr>
            <a:r>
              <a:rPr lang="en-US" sz="182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Machine learning algorithms analyze various features of the email content and user behavior to discern patterns indicative of spam, subsequently filtering out unwanted messages.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231166" y="7494480"/>
            <a:ext cx="5212948" cy="134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4"/>
              </a:lnSpc>
              <a:spcBef>
                <a:spcPct val="0"/>
              </a:spcBef>
            </a:pPr>
            <a:r>
              <a:rPr lang="en-US" sz="182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Machine learning models utilize past user behavior and preferences to suggest relevant products, analyzing purchase history and browsing patterns to tailor personalized recommendations.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46002" y="18072"/>
            <a:ext cx="7881841" cy="1010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5"/>
              </a:lnSpc>
              <a:spcBef>
                <a:spcPct val="0"/>
              </a:spcBef>
            </a:pPr>
            <a:r>
              <a:rPr lang="en-US" sz="3495" b="1" spc="-10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10.6 Ethical Implications of Artificial Intelligence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grpSp>
        <p:nvGrpSpPr>
          <p:cNvPr id="6" name="Group 6"/>
          <p:cNvGrpSpPr/>
          <p:nvPr/>
        </p:nvGrpSpPr>
        <p:grpSpPr>
          <a:xfrm>
            <a:off x="13317437" y="4099532"/>
            <a:ext cx="2882799" cy="316469"/>
            <a:chOff x="0" y="0"/>
            <a:chExt cx="759256" cy="833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59256" cy="83350"/>
            </a:xfrm>
            <a:custGeom>
              <a:avLst/>
              <a:gdLst/>
              <a:ahLst/>
              <a:cxnLst/>
              <a:rect l="l" t="t" r="r" b="b"/>
              <a:pathLst>
                <a:path w="759256" h="83350">
                  <a:moveTo>
                    <a:pt x="0" y="0"/>
                  </a:moveTo>
                  <a:lnTo>
                    <a:pt x="759256" y="0"/>
                  </a:lnTo>
                  <a:lnTo>
                    <a:pt x="759256" y="83350"/>
                  </a:lnTo>
                  <a:lnTo>
                    <a:pt x="0" y="83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759256" cy="111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2905" y="2061249"/>
            <a:ext cx="16917850" cy="7856650"/>
            <a:chOff x="0" y="0"/>
            <a:chExt cx="4899375" cy="22752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99375" cy="2275270"/>
            </a:xfrm>
            <a:custGeom>
              <a:avLst/>
              <a:gdLst/>
              <a:ahLst/>
              <a:cxnLst/>
              <a:rect l="l" t="t" r="r" b="b"/>
              <a:pathLst>
                <a:path w="4899375" h="2275270">
                  <a:moveTo>
                    <a:pt x="23339" y="0"/>
                  </a:moveTo>
                  <a:lnTo>
                    <a:pt x="4876037" y="0"/>
                  </a:lnTo>
                  <a:cubicBezTo>
                    <a:pt x="4888926" y="0"/>
                    <a:pt x="4899375" y="10449"/>
                    <a:pt x="4899375" y="23339"/>
                  </a:cubicBezTo>
                  <a:lnTo>
                    <a:pt x="4899375" y="2251932"/>
                  </a:lnTo>
                  <a:cubicBezTo>
                    <a:pt x="4899375" y="2258121"/>
                    <a:pt x="4896917" y="2264058"/>
                    <a:pt x="4892540" y="2268435"/>
                  </a:cubicBezTo>
                  <a:cubicBezTo>
                    <a:pt x="4888163" y="2272811"/>
                    <a:pt x="4882226" y="2275270"/>
                    <a:pt x="4876037" y="2275270"/>
                  </a:cubicBezTo>
                  <a:lnTo>
                    <a:pt x="23339" y="2275270"/>
                  </a:lnTo>
                  <a:cubicBezTo>
                    <a:pt x="10449" y="2275270"/>
                    <a:pt x="0" y="2264821"/>
                    <a:pt x="0" y="2251932"/>
                  </a:cubicBezTo>
                  <a:lnTo>
                    <a:pt x="0" y="23339"/>
                  </a:lnTo>
                  <a:cubicBezTo>
                    <a:pt x="0" y="10449"/>
                    <a:pt x="10449" y="0"/>
                    <a:pt x="23339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4899375" cy="2303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29454" y="2202040"/>
            <a:ext cx="651912" cy="651912"/>
          </a:xfrm>
          <a:custGeom>
            <a:avLst/>
            <a:gdLst/>
            <a:ahLst/>
            <a:cxnLst/>
            <a:rect l="l" t="t" r="r" b="b"/>
            <a:pathLst>
              <a:path w="651912" h="651912">
                <a:moveTo>
                  <a:pt x="0" y="0"/>
                </a:moveTo>
                <a:lnTo>
                  <a:pt x="651912" y="0"/>
                </a:lnTo>
                <a:lnTo>
                  <a:pt x="651912" y="651912"/>
                </a:lnTo>
                <a:lnTo>
                  <a:pt x="0" y="6519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3" name="Freeform 13"/>
          <p:cNvSpPr/>
          <p:nvPr/>
        </p:nvSpPr>
        <p:spPr>
          <a:xfrm>
            <a:off x="1070891" y="3525563"/>
            <a:ext cx="651912" cy="651912"/>
          </a:xfrm>
          <a:custGeom>
            <a:avLst/>
            <a:gdLst/>
            <a:ahLst/>
            <a:cxnLst/>
            <a:rect l="l" t="t" r="r" b="b"/>
            <a:pathLst>
              <a:path w="651912" h="651912">
                <a:moveTo>
                  <a:pt x="0" y="0"/>
                </a:moveTo>
                <a:lnTo>
                  <a:pt x="651912" y="0"/>
                </a:lnTo>
                <a:lnTo>
                  <a:pt x="651912" y="651912"/>
                </a:lnTo>
                <a:lnTo>
                  <a:pt x="0" y="6519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4" name="Freeform 14"/>
          <p:cNvSpPr/>
          <p:nvPr/>
        </p:nvSpPr>
        <p:spPr>
          <a:xfrm>
            <a:off x="1070891" y="4787476"/>
            <a:ext cx="651912" cy="651912"/>
          </a:xfrm>
          <a:custGeom>
            <a:avLst/>
            <a:gdLst/>
            <a:ahLst/>
            <a:cxnLst/>
            <a:rect l="l" t="t" r="r" b="b"/>
            <a:pathLst>
              <a:path w="651912" h="651912">
                <a:moveTo>
                  <a:pt x="0" y="0"/>
                </a:moveTo>
                <a:lnTo>
                  <a:pt x="651912" y="0"/>
                </a:lnTo>
                <a:lnTo>
                  <a:pt x="651912" y="651912"/>
                </a:lnTo>
                <a:lnTo>
                  <a:pt x="0" y="65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5" name="Freeform 15"/>
          <p:cNvSpPr/>
          <p:nvPr/>
        </p:nvSpPr>
        <p:spPr>
          <a:xfrm>
            <a:off x="1112328" y="6451239"/>
            <a:ext cx="651912" cy="651912"/>
          </a:xfrm>
          <a:custGeom>
            <a:avLst/>
            <a:gdLst/>
            <a:ahLst/>
            <a:cxnLst/>
            <a:rect l="l" t="t" r="r" b="b"/>
            <a:pathLst>
              <a:path w="651912" h="651912">
                <a:moveTo>
                  <a:pt x="0" y="0"/>
                </a:moveTo>
                <a:lnTo>
                  <a:pt x="651912" y="0"/>
                </a:lnTo>
                <a:lnTo>
                  <a:pt x="651912" y="651912"/>
                </a:lnTo>
                <a:lnTo>
                  <a:pt x="0" y="651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6" name="Freeform 16"/>
          <p:cNvSpPr/>
          <p:nvPr/>
        </p:nvSpPr>
        <p:spPr>
          <a:xfrm>
            <a:off x="1112328" y="8112801"/>
            <a:ext cx="651912" cy="651912"/>
          </a:xfrm>
          <a:custGeom>
            <a:avLst/>
            <a:gdLst/>
            <a:ahLst/>
            <a:cxnLst/>
            <a:rect l="l" t="t" r="r" b="b"/>
            <a:pathLst>
              <a:path w="651912" h="651912">
                <a:moveTo>
                  <a:pt x="0" y="0"/>
                </a:moveTo>
                <a:lnTo>
                  <a:pt x="651912" y="0"/>
                </a:lnTo>
                <a:lnTo>
                  <a:pt x="651912" y="651912"/>
                </a:lnTo>
                <a:lnTo>
                  <a:pt x="0" y="6519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17" name="TextBox 17"/>
          <p:cNvSpPr txBox="1"/>
          <p:nvPr/>
        </p:nvSpPr>
        <p:spPr>
          <a:xfrm>
            <a:off x="388492" y="1197201"/>
            <a:ext cx="10525509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Potential negative impacts of AI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64240" y="2042154"/>
            <a:ext cx="15570218" cy="1089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245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Insufficient data protection by companies can lead to potential </a:t>
            </a:r>
            <a:r>
              <a:rPr lang="en-US" sz="2455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misuse, breaches, and unauthorized</a:t>
            </a:r>
            <a:r>
              <a:rPr lang="en-US" sz="245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access, compromising individuals' privacy and security.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05677" y="4616026"/>
            <a:ext cx="15528781" cy="164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245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Potential AI errors or system failures can result in </a:t>
            </a:r>
            <a:r>
              <a:rPr lang="en-US" sz="2455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car accidents</a:t>
            </a:r>
            <a:r>
              <a:rPr lang="en-US" sz="245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as autonomous vehicles rely on machine learning algorithms and sensors to navigate road conditions, posing risks in complex and unpredictable driving scenarios.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05677" y="3326838"/>
            <a:ext cx="15331643" cy="1089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245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AI advancements may contribute to </a:t>
            </a:r>
            <a:r>
              <a:rPr lang="en-US" sz="2455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unemployment</a:t>
            </a:r>
            <a:r>
              <a:rPr lang="en-US" sz="245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as automation and intelligent systems gradually replace certain human tasks, leading to workforce displacement and job insecurity.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47114" y="6371890"/>
            <a:ext cx="15583771" cy="164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245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Robot manufacturing and disposal can have a significant e</a:t>
            </a:r>
            <a:r>
              <a:rPr lang="en-US" sz="2455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nvironmental impact</a:t>
            </a:r>
            <a:r>
              <a:rPr lang="en-US" sz="245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contributing to electronic waste, resource depletion, and energy consumption during production and disposal processes.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47114" y="8107832"/>
            <a:ext cx="15290206" cy="164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9"/>
              </a:lnSpc>
            </a:pPr>
            <a:r>
              <a:rPr lang="en-US" sz="245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AI's increasing capabilities may eventually </a:t>
            </a:r>
            <a:r>
              <a:rPr lang="en-US" sz="2455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replace certain expert</a:t>
            </a:r>
            <a:r>
              <a:rPr lang="en-US" sz="245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roles such as doctors, potentially altering the dynamics of healthcare services and human interaction, raising ethical concerns and questions about the quality of care.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6002" y="18072"/>
            <a:ext cx="7881841" cy="1010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15"/>
              </a:lnSpc>
              <a:spcBef>
                <a:spcPct val="0"/>
              </a:spcBef>
            </a:pPr>
            <a:r>
              <a:rPr lang="en-US" sz="3495" b="1" spc="-10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10.6 Ethical Implications of Artificial Intelligence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642EC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46002" y="218418"/>
            <a:ext cx="8576052" cy="555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2"/>
              </a:lnSpc>
              <a:spcBef>
                <a:spcPct val="0"/>
              </a:spcBef>
            </a:pPr>
            <a:r>
              <a:rPr lang="en-US" sz="3743" b="1" spc="-11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10.1 Ethical Principles in Computing</a:t>
            </a:r>
          </a:p>
        </p:txBody>
      </p: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>
            <a:off x="7600767" y="5742562"/>
            <a:ext cx="3302127" cy="4114800"/>
          </a:xfrm>
          <a:custGeom>
            <a:avLst/>
            <a:gdLst/>
            <a:ahLst/>
            <a:cxnLst/>
            <a:rect l="l" t="t" r="r" b="b"/>
            <a:pathLst>
              <a:path w="3302127" h="4114800">
                <a:moveTo>
                  <a:pt x="0" y="0"/>
                </a:moveTo>
                <a:lnTo>
                  <a:pt x="3302127" y="0"/>
                </a:lnTo>
                <a:lnTo>
                  <a:pt x="3302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384809" y="1938701"/>
            <a:ext cx="4894146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642EC7"/>
                </a:solidFill>
                <a:latin typeface="Poppins Bold"/>
                <a:ea typeface="Poppins Bold"/>
                <a:cs typeface="Poppins Bold"/>
                <a:sym typeface="Poppins Bold"/>
              </a:rPr>
              <a:t>Definition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4809" y="2694896"/>
            <a:ext cx="16874491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Ethics can be defined as a set of </a:t>
            </a: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moral principles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that guide individuals to distinguish right from wrong and determine appropriate conduct.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is right can be considered from one of the following viewpoints: philosophical, religious, legal or pragmatic.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6002" y="196603"/>
            <a:ext cx="8335837" cy="596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41"/>
              </a:lnSpc>
              <a:spcBef>
                <a:spcPct val="0"/>
              </a:spcBef>
            </a:pPr>
            <a:r>
              <a:rPr lang="en-US" sz="3876" b="1" spc="-11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10.2 Professionalism in Computing</a:t>
            </a:r>
          </a:p>
        </p:txBody>
      </p:sp>
      <p:sp>
        <p:nvSpPr>
          <p:cNvPr id="6" name="Freeform 6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6944974" y="5558935"/>
            <a:ext cx="4991240" cy="4728065"/>
          </a:xfrm>
          <a:custGeom>
            <a:avLst/>
            <a:gdLst/>
            <a:ahLst/>
            <a:cxnLst/>
            <a:rect l="l" t="t" r="r" b="b"/>
            <a:pathLst>
              <a:path w="4991240" h="4728065">
                <a:moveTo>
                  <a:pt x="0" y="0"/>
                </a:moveTo>
                <a:lnTo>
                  <a:pt x="4991239" y="0"/>
                </a:lnTo>
                <a:lnTo>
                  <a:pt x="4991239" y="4728065"/>
                </a:lnTo>
                <a:lnTo>
                  <a:pt x="0" y="47280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402046" y="1877010"/>
            <a:ext cx="8428627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Code of ethics for professionals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2046" y="2694896"/>
            <a:ext cx="16857254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Irrespective of their specific field of expertise, all professionals are anticipated to behave in a morally upright manner. 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professional can seek ethical guidance by becoming a member of a suitable professional association.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TextBox 6"/>
          <p:cNvSpPr txBox="1"/>
          <p:nvPr/>
        </p:nvSpPr>
        <p:spPr>
          <a:xfrm>
            <a:off x="367355" y="1171551"/>
            <a:ext cx="17644923" cy="142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Example: IEEE-CS/ACM Joint Task Force Software Engineering code of conduct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84357" y="2850994"/>
            <a:ext cx="4037361" cy="3575648"/>
            <a:chOff x="0" y="0"/>
            <a:chExt cx="1339696" cy="11864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39696" cy="1186488"/>
            </a:xfrm>
            <a:custGeom>
              <a:avLst/>
              <a:gdLst/>
              <a:ahLst/>
              <a:cxnLst/>
              <a:rect l="l" t="t" r="r" b="b"/>
              <a:pathLst>
                <a:path w="1339696" h="1186488">
                  <a:moveTo>
                    <a:pt x="97796" y="0"/>
                  </a:moveTo>
                  <a:lnTo>
                    <a:pt x="1241899" y="0"/>
                  </a:lnTo>
                  <a:cubicBezTo>
                    <a:pt x="1267837" y="0"/>
                    <a:pt x="1292711" y="10303"/>
                    <a:pt x="1311052" y="28644"/>
                  </a:cubicBezTo>
                  <a:cubicBezTo>
                    <a:pt x="1329392" y="46984"/>
                    <a:pt x="1339696" y="71859"/>
                    <a:pt x="1339696" y="97796"/>
                  </a:cubicBezTo>
                  <a:lnTo>
                    <a:pt x="1339696" y="1088692"/>
                  </a:lnTo>
                  <a:cubicBezTo>
                    <a:pt x="1339696" y="1142703"/>
                    <a:pt x="1295911" y="1186488"/>
                    <a:pt x="1241899" y="1186488"/>
                  </a:cubicBezTo>
                  <a:lnTo>
                    <a:pt x="97796" y="1186488"/>
                  </a:lnTo>
                  <a:cubicBezTo>
                    <a:pt x="43785" y="1186488"/>
                    <a:pt x="0" y="1142703"/>
                    <a:pt x="0" y="1088692"/>
                  </a:cubicBezTo>
                  <a:lnTo>
                    <a:pt x="0" y="97796"/>
                  </a:lnTo>
                  <a:cubicBezTo>
                    <a:pt x="0" y="43785"/>
                    <a:pt x="43785" y="0"/>
                    <a:pt x="97796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39696" cy="1215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43350" y="2956695"/>
            <a:ext cx="3638055" cy="466721"/>
            <a:chOff x="0" y="0"/>
            <a:chExt cx="1207196" cy="1548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07196" cy="154870"/>
            </a:xfrm>
            <a:custGeom>
              <a:avLst/>
              <a:gdLst/>
              <a:ahLst/>
              <a:cxnLst/>
              <a:rect l="l" t="t" r="r" b="b"/>
              <a:pathLst>
                <a:path w="1207196" h="154870">
                  <a:moveTo>
                    <a:pt x="77435" y="0"/>
                  </a:moveTo>
                  <a:lnTo>
                    <a:pt x="1129761" y="0"/>
                  </a:lnTo>
                  <a:cubicBezTo>
                    <a:pt x="1172527" y="0"/>
                    <a:pt x="1207196" y="34669"/>
                    <a:pt x="1207196" y="77435"/>
                  </a:cubicBezTo>
                  <a:lnTo>
                    <a:pt x="1207196" y="77435"/>
                  </a:lnTo>
                  <a:cubicBezTo>
                    <a:pt x="1207196" y="120201"/>
                    <a:pt x="1172527" y="154870"/>
                    <a:pt x="1129761" y="154870"/>
                  </a:cubicBezTo>
                  <a:lnTo>
                    <a:pt x="77435" y="154870"/>
                  </a:lnTo>
                  <a:cubicBezTo>
                    <a:pt x="34669" y="154870"/>
                    <a:pt x="0" y="120201"/>
                    <a:pt x="0" y="77435"/>
                  </a:cubicBezTo>
                  <a:lnTo>
                    <a:pt x="0" y="77435"/>
                  </a:lnTo>
                  <a:cubicBezTo>
                    <a:pt x="0" y="34669"/>
                    <a:pt x="34669" y="0"/>
                    <a:pt x="77435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207196" cy="183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960840" y="2846700"/>
            <a:ext cx="1684395" cy="52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6"/>
              </a:lnSpc>
            </a:pPr>
            <a:r>
              <a:rPr lang="en-US" sz="2381" b="1">
                <a:solidFill>
                  <a:srgbClr val="2D3240"/>
                </a:solidFill>
                <a:latin typeface="Poppins Bold"/>
                <a:ea typeface="Poppins Bold"/>
                <a:cs typeface="Poppins Bold"/>
                <a:sym typeface="Poppins Bold"/>
              </a:rPr>
              <a:t>Public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84357" y="6512084"/>
            <a:ext cx="4037361" cy="3575648"/>
            <a:chOff x="0" y="0"/>
            <a:chExt cx="1339696" cy="1186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39696" cy="1186488"/>
            </a:xfrm>
            <a:custGeom>
              <a:avLst/>
              <a:gdLst/>
              <a:ahLst/>
              <a:cxnLst/>
              <a:rect l="l" t="t" r="r" b="b"/>
              <a:pathLst>
                <a:path w="1339696" h="1186488">
                  <a:moveTo>
                    <a:pt x="97796" y="0"/>
                  </a:moveTo>
                  <a:lnTo>
                    <a:pt x="1241899" y="0"/>
                  </a:lnTo>
                  <a:cubicBezTo>
                    <a:pt x="1267837" y="0"/>
                    <a:pt x="1292711" y="10303"/>
                    <a:pt x="1311052" y="28644"/>
                  </a:cubicBezTo>
                  <a:cubicBezTo>
                    <a:pt x="1329392" y="46984"/>
                    <a:pt x="1339696" y="71859"/>
                    <a:pt x="1339696" y="97796"/>
                  </a:cubicBezTo>
                  <a:lnTo>
                    <a:pt x="1339696" y="1088692"/>
                  </a:lnTo>
                  <a:cubicBezTo>
                    <a:pt x="1339696" y="1142703"/>
                    <a:pt x="1295911" y="1186488"/>
                    <a:pt x="1241899" y="1186488"/>
                  </a:cubicBezTo>
                  <a:lnTo>
                    <a:pt x="97796" y="1186488"/>
                  </a:lnTo>
                  <a:cubicBezTo>
                    <a:pt x="43785" y="1186488"/>
                    <a:pt x="0" y="1142703"/>
                    <a:pt x="0" y="1088692"/>
                  </a:cubicBezTo>
                  <a:lnTo>
                    <a:pt x="0" y="97796"/>
                  </a:lnTo>
                  <a:cubicBezTo>
                    <a:pt x="0" y="43785"/>
                    <a:pt x="43785" y="0"/>
                    <a:pt x="97796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339696" cy="1215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02690" y="6617785"/>
            <a:ext cx="3638055" cy="466721"/>
            <a:chOff x="0" y="0"/>
            <a:chExt cx="1207196" cy="15487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07196" cy="154870"/>
            </a:xfrm>
            <a:custGeom>
              <a:avLst/>
              <a:gdLst/>
              <a:ahLst/>
              <a:cxnLst/>
              <a:rect l="l" t="t" r="r" b="b"/>
              <a:pathLst>
                <a:path w="1207196" h="154870">
                  <a:moveTo>
                    <a:pt x="77435" y="0"/>
                  </a:moveTo>
                  <a:lnTo>
                    <a:pt x="1129761" y="0"/>
                  </a:lnTo>
                  <a:cubicBezTo>
                    <a:pt x="1172527" y="0"/>
                    <a:pt x="1207196" y="34669"/>
                    <a:pt x="1207196" y="77435"/>
                  </a:cubicBezTo>
                  <a:lnTo>
                    <a:pt x="1207196" y="77435"/>
                  </a:lnTo>
                  <a:cubicBezTo>
                    <a:pt x="1207196" y="120201"/>
                    <a:pt x="1172527" y="154870"/>
                    <a:pt x="1129761" y="154870"/>
                  </a:cubicBezTo>
                  <a:lnTo>
                    <a:pt x="77435" y="154870"/>
                  </a:lnTo>
                  <a:cubicBezTo>
                    <a:pt x="34669" y="154870"/>
                    <a:pt x="0" y="120201"/>
                    <a:pt x="0" y="77435"/>
                  </a:cubicBezTo>
                  <a:lnTo>
                    <a:pt x="0" y="77435"/>
                  </a:lnTo>
                  <a:cubicBezTo>
                    <a:pt x="0" y="34669"/>
                    <a:pt x="34669" y="0"/>
                    <a:pt x="77435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207196" cy="183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973294" y="6521892"/>
            <a:ext cx="1684395" cy="52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6"/>
              </a:lnSpc>
            </a:pPr>
            <a:r>
              <a:rPr lang="en-US" sz="2381" b="1">
                <a:solidFill>
                  <a:srgbClr val="2D3240"/>
                </a:solidFill>
                <a:latin typeface="Poppins Bold"/>
                <a:ea typeface="Poppins Bold"/>
                <a:cs typeface="Poppins Bold"/>
                <a:sym typeface="Poppins Bold"/>
              </a:rPr>
              <a:t>Product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5042918" y="2850994"/>
            <a:ext cx="4037361" cy="3575648"/>
            <a:chOff x="0" y="0"/>
            <a:chExt cx="1339696" cy="118648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39696" cy="1186488"/>
            </a:xfrm>
            <a:custGeom>
              <a:avLst/>
              <a:gdLst/>
              <a:ahLst/>
              <a:cxnLst/>
              <a:rect l="l" t="t" r="r" b="b"/>
              <a:pathLst>
                <a:path w="1339696" h="1186488">
                  <a:moveTo>
                    <a:pt x="97796" y="0"/>
                  </a:moveTo>
                  <a:lnTo>
                    <a:pt x="1241899" y="0"/>
                  </a:lnTo>
                  <a:cubicBezTo>
                    <a:pt x="1267837" y="0"/>
                    <a:pt x="1292711" y="10303"/>
                    <a:pt x="1311052" y="28644"/>
                  </a:cubicBezTo>
                  <a:cubicBezTo>
                    <a:pt x="1329392" y="46984"/>
                    <a:pt x="1339696" y="71859"/>
                    <a:pt x="1339696" y="97796"/>
                  </a:cubicBezTo>
                  <a:lnTo>
                    <a:pt x="1339696" y="1088692"/>
                  </a:lnTo>
                  <a:cubicBezTo>
                    <a:pt x="1339696" y="1142703"/>
                    <a:pt x="1295911" y="1186488"/>
                    <a:pt x="1241899" y="1186488"/>
                  </a:cubicBezTo>
                  <a:lnTo>
                    <a:pt x="97796" y="1186488"/>
                  </a:lnTo>
                  <a:cubicBezTo>
                    <a:pt x="43785" y="1186488"/>
                    <a:pt x="0" y="1142703"/>
                    <a:pt x="0" y="1088692"/>
                  </a:cubicBezTo>
                  <a:lnTo>
                    <a:pt x="0" y="97796"/>
                  </a:lnTo>
                  <a:cubicBezTo>
                    <a:pt x="0" y="43785"/>
                    <a:pt x="43785" y="0"/>
                    <a:pt x="97796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339696" cy="1215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242571" y="2956695"/>
            <a:ext cx="3638055" cy="466721"/>
            <a:chOff x="0" y="0"/>
            <a:chExt cx="1207196" cy="15487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07196" cy="154870"/>
            </a:xfrm>
            <a:custGeom>
              <a:avLst/>
              <a:gdLst/>
              <a:ahLst/>
              <a:cxnLst/>
              <a:rect l="l" t="t" r="r" b="b"/>
              <a:pathLst>
                <a:path w="1207196" h="154870">
                  <a:moveTo>
                    <a:pt x="77435" y="0"/>
                  </a:moveTo>
                  <a:lnTo>
                    <a:pt x="1129761" y="0"/>
                  </a:lnTo>
                  <a:cubicBezTo>
                    <a:pt x="1172527" y="0"/>
                    <a:pt x="1207196" y="34669"/>
                    <a:pt x="1207196" y="77435"/>
                  </a:cubicBezTo>
                  <a:lnTo>
                    <a:pt x="1207196" y="77435"/>
                  </a:lnTo>
                  <a:cubicBezTo>
                    <a:pt x="1207196" y="120201"/>
                    <a:pt x="1172527" y="154870"/>
                    <a:pt x="1129761" y="154870"/>
                  </a:cubicBezTo>
                  <a:lnTo>
                    <a:pt x="77435" y="154870"/>
                  </a:lnTo>
                  <a:cubicBezTo>
                    <a:pt x="34669" y="154870"/>
                    <a:pt x="0" y="120201"/>
                    <a:pt x="0" y="77435"/>
                  </a:cubicBezTo>
                  <a:lnTo>
                    <a:pt x="0" y="77435"/>
                  </a:lnTo>
                  <a:cubicBezTo>
                    <a:pt x="0" y="34669"/>
                    <a:pt x="34669" y="0"/>
                    <a:pt x="77435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1207196" cy="183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5440082" y="2847406"/>
            <a:ext cx="3243033" cy="52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6"/>
              </a:lnSpc>
            </a:pPr>
            <a:r>
              <a:rPr lang="en-US" sz="2381" b="1">
                <a:solidFill>
                  <a:srgbClr val="2D3240"/>
                </a:solidFill>
                <a:latin typeface="Poppins Bold"/>
                <a:ea typeface="Poppins Bold"/>
                <a:cs typeface="Poppins Bold"/>
                <a:sym typeface="Poppins Bold"/>
              </a:rPr>
              <a:t>Client and Employer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5042918" y="6512084"/>
            <a:ext cx="4037361" cy="3575648"/>
            <a:chOff x="0" y="0"/>
            <a:chExt cx="1339696" cy="118648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39696" cy="1186488"/>
            </a:xfrm>
            <a:custGeom>
              <a:avLst/>
              <a:gdLst/>
              <a:ahLst/>
              <a:cxnLst/>
              <a:rect l="l" t="t" r="r" b="b"/>
              <a:pathLst>
                <a:path w="1339696" h="1186488">
                  <a:moveTo>
                    <a:pt x="97796" y="0"/>
                  </a:moveTo>
                  <a:lnTo>
                    <a:pt x="1241899" y="0"/>
                  </a:lnTo>
                  <a:cubicBezTo>
                    <a:pt x="1267837" y="0"/>
                    <a:pt x="1292711" y="10303"/>
                    <a:pt x="1311052" y="28644"/>
                  </a:cubicBezTo>
                  <a:cubicBezTo>
                    <a:pt x="1329392" y="46984"/>
                    <a:pt x="1339696" y="71859"/>
                    <a:pt x="1339696" y="97796"/>
                  </a:cubicBezTo>
                  <a:lnTo>
                    <a:pt x="1339696" y="1088692"/>
                  </a:lnTo>
                  <a:cubicBezTo>
                    <a:pt x="1339696" y="1142703"/>
                    <a:pt x="1295911" y="1186488"/>
                    <a:pt x="1241899" y="1186488"/>
                  </a:cubicBezTo>
                  <a:lnTo>
                    <a:pt x="97796" y="1186488"/>
                  </a:lnTo>
                  <a:cubicBezTo>
                    <a:pt x="43785" y="1186488"/>
                    <a:pt x="0" y="1142703"/>
                    <a:pt x="0" y="1088692"/>
                  </a:cubicBezTo>
                  <a:lnTo>
                    <a:pt x="0" y="97796"/>
                  </a:lnTo>
                  <a:cubicBezTo>
                    <a:pt x="0" y="43785"/>
                    <a:pt x="43785" y="0"/>
                    <a:pt x="97796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339696" cy="1215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242571" y="6617785"/>
            <a:ext cx="3638055" cy="466721"/>
            <a:chOff x="0" y="0"/>
            <a:chExt cx="1207196" cy="15487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207196" cy="154870"/>
            </a:xfrm>
            <a:custGeom>
              <a:avLst/>
              <a:gdLst/>
              <a:ahLst/>
              <a:cxnLst/>
              <a:rect l="l" t="t" r="r" b="b"/>
              <a:pathLst>
                <a:path w="1207196" h="154870">
                  <a:moveTo>
                    <a:pt x="77435" y="0"/>
                  </a:moveTo>
                  <a:lnTo>
                    <a:pt x="1129761" y="0"/>
                  </a:lnTo>
                  <a:cubicBezTo>
                    <a:pt x="1172527" y="0"/>
                    <a:pt x="1207196" y="34669"/>
                    <a:pt x="1207196" y="77435"/>
                  </a:cubicBezTo>
                  <a:lnTo>
                    <a:pt x="1207196" y="77435"/>
                  </a:lnTo>
                  <a:cubicBezTo>
                    <a:pt x="1207196" y="120201"/>
                    <a:pt x="1172527" y="154870"/>
                    <a:pt x="1129761" y="154870"/>
                  </a:cubicBezTo>
                  <a:lnTo>
                    <a:pt x="77435" y="154870"/>
                  </a:lnTo>
                  <a:cubicBezTo>
                    <a:pt x="34669" y="154870"/>
                    <a:pt x="0" y="120201"/>
                    <a:pt x="0" y="77435"/>
                  </a:cubicBezTo>
                  <a:lnTo>
                    <a:pt x="0" y="77435"/>
                  </a:lnTo>
                  <a:cubicBezTo>
                    <a:pt x="0" y="34669"/>
                    <a:pt x="34669" y="0"/>
                    <a:pt x="77435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1207196" cy="183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6070314" y="6507790"/>
            <a:ext cx="1982569" cy="52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6"/>
              </a:lnSpc>
            </a:pPr>
            <a:r>
              <a:rPr lang="en-US" sz="2381" b="1">
                <a:solidFill>
                  <a:srgbClr val="2D3240"/>
                </a:solidFill>
                <a:latin typeface="Poppins Bold"/>
                <a:ea typeface="Poppins Bold"/>
                <a:cs typeface="Poppins Bold"/>
                <a:sym typeface="Poppins Bold"/>
              </a:rPr>
              <a:t>Judgement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84010" y="3543104"/>
            <a:ext cx="3556734" cy="160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5"/>
              </a:lnSpc>
              <a:spcBef>
                <a:spcPct val="0"/>
              </a:spcBef>
            </a:pP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Software engineers should act consistently with the </a:t>
            </a:r>
            <a:r>
              <a:rPr lang="en-US" sz="1854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public interest</a:t>
            </a: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ensuring that their work enhances the well-being of society.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242571" y="3543104"/>
            <a:ext cx="3638055" cy="160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5"/>
              </a:lnSpc>
              <a:spcBef>
                <a:spcPct val="0"/>
              </a:spcBef>
            </a:pP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Software engineers must act in a manner that is </a:t>
            </a:r>
            <a:r>
              <a:rPr lang="en-US" sz="1854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loyal and beneficial</a:t>
            </a: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to their clients and employers while maintaining professional integrity.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84010" y="7208331"/>
            <a:ext cx="3556734" cy="160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5"/>
              </a:lnSpc>
              <a:spcBef>
                <a:spcPct val="0"/>
              </a:spcBef>
            </a:pP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Software engineers should ensure that their products and related modifications meet the </a:t>
            </a:r>
            <a:r>
              <a:rPr lang="en-US" sz="1854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highest professional standards</a:t>
            </a: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possible.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242571" y="7208331"/>
            <a:ext cx="3638055" cy="192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5"/>
              </a:lnSpc>
              <a:spcBef>
                <a:spcPct val="0"/>
              </a:spcBef>
            </a:pP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Software engineers must maintain integrity and independence in their professional judgment, striving to produce </a:t>
            </a:r>
            <a:r>
              <a:rPr lang="en-US" sz="1854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high-quality work</a:t>
            </a: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that reflects their expertise.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9299354" y="2850994"/>
            <a:ext cx="4037361" cy="3575648"/>
            <a:chOff x="0" y="0"/>
            <a:chExt cx="1339696" cy="1186488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339696" cy="1186488"/>
            </a:xfrm>
            <a:custGeom>
              <a:avLst/>
              <a:gdLst/>
              <a:ahLst/>
              <a:cxnLst/>
              <a:rect l="l" t="t" r="r" b="b"/>
              <a:pathLst>
                <a:path w="1339696" h="1186488">
                  <a:moveTo>
                    <a:pt x="97796" y="0"/>
                  </a:moveTo>
                  <a:lnTo>
                    <a:pt x="1241899" y="0"/>
                  </a:lnTo>
                  <a:cubicBezTo>
                    <a:pt x="1267837" y="0"/>
                    <a:pt x="1292711" y="10303"/>
                    <a:pt x="1311052" y="28644"/>
                  </a:cubicBezTo>
                  <a:cubicBezTo>
                    <a:pt x="1329392" y="46984"/>
                    <a:pt x="1339696" y="71859"/>
                    <a:pt x="1339696" y="97796"/>
                  </a:cubicBezTo>
                  <a:lnTo>
                    <a:pt x="1339696" y="1088692"/>
                  </a:lnTo>
                  <a:cubicBezTo>
                    <a:pt x="1339696" y="1142703"/>
                    <a:pt x="1295911" y="1186488"/>
                    <a:pt x="1241899" y="1186488"/>
                  </a:cubicBezTo>
                  <a:lnTo>
                    <a:pt x="97796" y="1186488"/>
                  </a:lnTo>
                  <a:cubicBezTo>
                    <a:pt x="43785" y="1186488"/>
                    <a:pt x="0" y="1142703"/>
                    <a:pt x="0" y="1088692"/>
                  </a:cubicBezTo>
                  <a:lnTo>
                    <a:pt x="0" y="97796"/>
                  </a:lnTo>
                  <a:cubicBezTo>
                    <a:pt x="0" y="43785"/>
                    <a:pt x="43785" y="0"/>
                    <a:pt x="97796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1339696" cy="1215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458347" y="2956695"/>
            <a:ext cx="3638055" cy="466721"/>
            <a:chOff x="0" y="0"/>
            <a:chExt cx="1207196" cy="15487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207196" cy="154870"/>
            </a:xfrm>
            <a:custGeom>
              <a:avLst/>
              <a:gdLst/>
              <a:ahLst/>
              <a:cxnLst/>
              <a:rect l="l" t="t" r="r" b="b"/>
              <a:pathLst>
                <a:path w="1207196" h="154870">
                  <a:moveTo>
                    <a:pt x="77435" y="0"/>
                  </a:moveTo>
                  <a:lnTo>
                    <a:pt x="1129761" y="0"/>
                  </a:lnTo>
                  <a:cubicBezTo>
                    <a:pt x="1172527" y="0"/>
                    <a:pt x="1207196" y="34669"/>
                    <a:pt x="1207196" y="77435"/>
                  </a:cubicBezTo>
                  <a:lnTo>
                    <a:pt x="1207196" y="77435"/>
                  </a:lnTo>
                  <a:cubicBezTo>
                    <a:pt x="1207196" y="120201"/>
                    <a:pt x="1172527" y="154870"/>
                    <a:pt x="1129761" y="154870"/>
                  </a:cubicBezTo>
                  <a:lnTo>
                    <a:pt x="77435" y="154870"/>
                  </a:lnTo>
                  <a:cubicBezTo>
                    <a:pt x="34669" y="154870"/>
                    <a:pt x="0" y="120201"/>
                    <a:pt x="0" y="77435"/>
                  </a:cubicBezTo>
                  <a:lnTo>
                    <a:pt x="0" y="77435"/>
                  </a:lnTo>
                  <a:cubicBezTo>
                    <a:pt x="0" y="34669"/>
                    <a:pt x="34669" y="0"/>
                    <a:pt x="77435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1207196" cy="183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9794654" y="2846700"/>
            <a:ext cx="2880606" cy="52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6"/>
              </a:lnSpc>
            </a:pPr>
            <a:r>
              <a:rPr lang="en-US" sz="2381" b="1">
                <a:solidFill>
                  <a:srgbClr val="2D3240"/>
                </a:solidFill>
                <a:latin typeface="Poppins Bold"/>
                <a:ea typeface="Poppins Bold"/>
                <a:cs typeface="Poppins Bold"/>
                <a:sym typeface="Poppins Bold"/>
              </a:rPr>
              <a:t>Management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9299354" y="6512084"/>
            <a:ext cx="4037361" cy="3575648"/>
            <a:chOff x="0" y="0"/>
            <a:chExt cx="1339696" cy="1186488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339696" cy="1186488"/>
            </a:xfrm>
            <a:custGeom>
              <a:avLst/>
              <a:gdLst/>
              <a:ahLst/>
              <a:cxnLst/>
              <a:rect l="l" t="t" r="r" b="b"/>
              <a:pathLst>
                <a:path w="1339696" h="1186488">
                  <a:moveTo>
                    <a:pt x="97796" y="0"/>
                  </a:moveTo>
                  <a:lnTo>
                    <a:pt x="1241899" y="0"/>
                  </a:lnTo>
                  <a:cubicBezTo>
                    <a:pt x="1267837" y="0"/>
                    <a:pt x="1292711" y="10303"/>
                    <a:pt x="1311052" y="28644"/>
                  </a:cubicBezTo>
                  <a:cubicBezTo>
                    <a:pt x="1329392" y="46984"/>
                    <a:pt x="1339696" y="71859"/>
                    <a:pt x="1339696" y="97796"/>
                  </a:cubicBezTo>
                  <a:lnTo>
                    <a:pt x="1339696" y="1088692"/>
                  </a:lnTo>
                  <a:cubicBezTo>
                    <a:pt x="1339696" y="1142703"/>
                    <a:pt x="1295911" y="1186488"/>
                    <a:pt x="1241899" y="1186488"/>
                  </a:cubicBezTo>
                  <a:lnTo>
                    <a:pt x="97796" y="1186488"/>
                  </a:lnTo>
                  <a:cubicBezTo>
                    <a:pt x="43785" y="1186488"/>
                    <a:pt x="0" y="1142703"/>
                    <a:pt x="0" y="1088692"/>
                  </a:cubicBezTo>
                  <a:lnTo>
                    <a:pt x="0" y="97796"/>
                  </a:lnTo>
                  <a:cubicBezTo>
                    <a:pt x="0" y="43785"/>
                    <a:pt x="43785" y="0"/>
                    <a:pt x="97796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28575"/>
              <a:ext cx="1339696" cy="1215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9417687" y="6617785"/>
            <a:ext cx="3638055" cy="466721"/>
            <a:chOff x="0" y="0"/>
            <a:chExt cx="1207196" cy="15487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207196" cy="154870"/>
            </a:xfrm>
            <a:custGeom>
              <a:avLst/>
              <a:gdLst/>
              <a:ahLst/>
              <a:cxnLst/>
              <a:rect l="l" t="t" r="r" b="b"/>
              <a:pathLst>
                <a:path w="1207196" h="154870">
                  <a:moveTo>
                    <a:pt x="77435" y="0"/>
                  </a:moveTo>
                  <a:lnTo>
                    <a:pt x="1129761" y="0"/>
                  </a:lnTo>
                  <a:cubicBezTo>
                    <a:pt x="1172527" y="0"/>
                    <a:pt x="1207196" y="34669"/>
                    <a:pt x="1207196" y="77435"/>
                  </a:cubicBezTo>
                  <a:lnTo>
                    <a:pt x="1207196" y="77435"/>
                  </a:lnTo>
                  <a:cubicBezTo>
                    <a:pt x="1207196" y="120201"/>
                    <a:pt x="1172527" y="154870"/>
                    <a:pt x="1129761" y="154870"/>
                  </a:cubicBezTo>
                  <a:lnTo>
                    <a:pt x="77435" y="154870"/>
                  </a:lnTo>
                  <a:cubicBezTo>
                    <a:pt x="34669" y="154870"/>
                    <a:pt x="0" y="120201"/>
                    <a:pt x="0" y="77435"/>
                  </a:cubicBezTo>
                  <a:lnTo>
                    <a:pt x="0" y="77435"/>
                  </a:lnTo>
                  <a:cubicBezTo>
                    <a:pt x="0" y="34669"/>
                    <a:pt x="34669" y="0"/>
                    <a:pt x="77435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1207196" cy="183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0488290" y="6521892"/>
            <a:ext cx="1684395" cy="52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6"/>
              </a:lnSpc>
            </a:pPr>
            <a:r>
              <a:rPr lang="en-US" sz="2381" b="1">
                <a:solidFill>
                  <a:srgbClr val="2D3240"/>
                </a:solidFill>
                <a:latin typeface="Poppins Bold"/>
                <a:ea typeface="Poppins Bold"/>
                <a:cs typeface="Poppins Bold"/>
                <a:sym typeface="Poppins Bold"/>
              </a:rPr>
              <a:t>Profession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13557914" y="2850994"/>
            <a:ext cx="4037361" cy="3575648"/>
            <a:chOff x="0" y="0"/>
            <a:chExt cx="1339696" cy="1186488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339696" cy="1186488"/>
            </a:xfrm>
            <a:custGeom>
              <a:avLst/>
              <a:gdLst/>
              <a:ahLst/>
              <a:cxnLst/>
              <a:rect l="l" t="t" r="r" b="b"/>
              <a:pathLst>
                <a:path w="1339696" h="1186488">
                  <a:moveTo>
                    <a:pt x="97796" y="0"/>
                  </a:moveTo>
                  <a:lnTo>
                    <a:pt x="1241899" y="0"/>
                  </a:lnTo>
                  <a:cubicBezTo>
                    <a:pt x="1267837" y="0"/>
                    <a:pt x="1292711" y="10303"/>
                    <a:pt x="1311052" y="28644"/>
                  </a:cubicBezTo>
                  <a:cubicBezTo>
                    <a:pt x="1329392" y="46984"/>
                    <a:pt x="1339696" y="71859"/>
                    <a:pt x="1339696" y="97796"/>
                  </a:cubicBezTo>
                  <a:lnTo>
                    <a:pt x="1339696" y="1088692"/>
                  </a:lnTo>
                  <a:cubicBezTo>
                    <a:pt x="1339696" y="1142703"/>
                    <a:pt x="1295911" y="1186488"/>
                    <a:pt x="1241899" y="1186488"/>
                  </a:cubicBezTo>
                  <a:lnTo>
                    <a:pt x="97796" y="1186488"/>
                  </a:lnTo>
                  <a:cubicBezTo>
                    <a:pt x="43785" y="1186488"/>
                    <a:pt x="0" y="1142703"/>
                    <a:pt x="0" y="1088692"/>
                  </a:cubicBezTo>
                  <a:lnTo>
                    <a:pt x="0" y="97796"/>
                  </a:lnTo>
                  <a:cubicBezTo>
                    <a:pt x="0" y="43785"/>
                    <a:pt x="43785" y="0"/>
                    <a:pt x="97796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28575"/>
              <a:ext cx="1339696" cy="1215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3757567" y="2956695"/>
            <a:ext cx="3638055" cy="466721"/>
            <a:chOff x="0" y="0"/>
            <a:chExt cx="1207196" cy="15487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207196" cy="154870"/>
            </a:xfrm>
            <a:custGeom>
              <a:avLst/>
              <a:gdLst/>
              <a:ahLst/>
              <a:cxnLst/>
              <a:rect l="l" t="t" r="r" b="b"/>
              <a:pathLst>
                <a:path w="1207196" h="154870">
                  <a:moveTo>
                    <a:pt x="77435" y="0"/>
                  </a:moveTo>
                  <a:lnTo>
                    <a:pt x="1129761" y="0"/>
                  </a:lnTo>
                  <a:cubicBezTo>
                    <a:pt x="1172527" y="0"/>
                    <a:pt x="1207196" y="34669"/>
                    <a:pt x="1207196" y="77435"/>
                  </a:cubicBezTo>
                  <a:lnTo>
                    <a:pt x="1207196" y="77435"/>
                  </a:lnTo>
                  <a:cubicBezTo>
                    <a:pt x="1207196" y="120201"/>
                    <a:pt x="1172527" y="154870"/>
                    <a:pt x="1129761" y="154870"/>
                  </a:cubicBezTo>
                  <a:lnTo>
                    <a:pt x="77435" y="154870"/>
                  </a:lnTo>
                  <a:cubicBezTo>
                    <a:pt x="34669" y="154870"/>
                    <a:pt x="0" y="120201"/>
                    <a:pt x="0" y="77435"/>
                  </a:cubicBezTo>
                  <a:lnTo>
                    <a:pt x="0" y="77435"/>
                  </a:lnTo>
                  <a:cubicBezTo>
                    <a:pt x="0" y="34669"/>
                    <a:pt x="34669" y="0"/>
                    <a:pt x="77435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28575"/>
              <a:ext cx="1207196" cy="183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14049952" y="2846869"/>
            <a:ext cx="3053286" cy="52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6"/>
              </a:lnSpc>
            </a:pPr>
            <a:r>
              <a:rPr lang="en-US" sz="2381" b="1">
                <a:solidFill>
                  <a:srgbClr val="2D3240"/>
                </a:solidFill>
                <a:latin typeface="Poppins Bold"/>
                <a:ea typeface="Poppins Bold"/>
                <a:cs typeface="Poppins Bold"/>
                <a:sym typeface="Poppins Bold"/>
              </a:rPr>
              <a:t>Colleagues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13557914" y="6512084"/>
            <a:ext cx="4037361" cy="3575648"/>
            <a:chOff x="0" y="0"/>
            <a:chExt cx="1339696" cy="1186488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339696" cy="1186488"/>
            </a:xfrm>
            <a:custGeom>
              <a:avLst/>
              <a:gdLst/>
              <a:ahLst/>
              <a:cxnLst/>
              <a:rect l="l" t="t" r="r" b="b"/>
              <a:pathLst>
                <a:path w="1339696" h="1186488">
                  <a:moveTo>
                    <a:pt x="97796" y="0"/>
                  </a:moveTo>
                  <a:lnTo>
                    <a:pt x="1241899" y="0"/>
                  </a:lnTo>
                  <a:cubicBezTo>
                    <a:pt x="1267837" y="0"/>
                    <a:pt x="1292711" y="10303"/>
                    <a:pt x="1311052" y="28644"/>
                  </a:cubicBezTo>
                  <a:cubicBezTo>
                    <a:pt x="1329392" y="46984"/>
                    <a:pt x="1339696" y="71859"/>
                    <a:pt x="1339696" y="97796"/>
                  </a:cubicBezTo>
                  <a:lnTo>
                    <a:pt x="1339696" y="1088692"/>
                  </a:lnTo>
                  <a:cubicBezTo>
                    <a:pt x="1339696" y="1142703"/>
                    <a:pt x="1295911" y="1186488"/>
                    <a:pt x="1241899" y="1186488"/>
                  </a:cubicBezTo>
                  <a:lnTo>
                    <a:pt x="97796" y="1186488"/>
                  </a:lnTo>
                  <a:cubicBezTo>
                    <a:pt x="43785" y="1186488"/>
                    <a:pt x="0" y="1142703"/>
                    <a:pt x="0" y="1088692"/>
                  </a:cubicBezTo>
                  <a:lnTo>
                    <a:pt x="0" y="97796"/>
                  </a:lnTo>
                  <a:cubicBezTo>
                    <a:pt x="0" y="43785"/>
                    <a:pt x="43785" y="0"/>
                    <a:pt x="97796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28575"/>
              <a:ext cx="1339696" cy="1215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3757567" y="6617785"/>
            <a:ext cx="3638055" cy="466721"/>
            <a:chOff x="0" y="0"/>
            <a:chExt cx="1207196" cy="15487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207196" cy="154870"/>
            </a:xfrm>
            <a:custGeom>
              <a:avLst/>
              <a:gdLst/>
              <a:ahLst/>
              <a:cxnLst/>
              <a:rect l="l" t="t" r="r" b="b"/>
              <a:pathLst>
                <a:path w="1207196" h="154870">
                  <a:moveTo>
                    <a:pt x="77435" y="0"/>
                  </a:moveTo>
                  <a:lnTo>
                    <a:pt x="1129761" y="0"/>
                  </a:lnTo>
                  <a:cubicBezTo>
                    <a:pt x="1172527" y="0"/>
                    <a:pt x="1207196" y="34669"/>
                    <a:pt x="1207196" y="77435"/>
                  </a:cubicBezTo>
                  <a:lnTo>
                    <a:pt x="1207196" y="77435"/>
                  </a:lnTo>
                  <a:cubicBezTo>
                    <a:pt x="1207196" y="120201"/>
                    <a:pt x="1172527" y="154870"/>
                    <a:pt x="1129761" y="154870"/>
                  </a:cubicBezTo>
                  <a:lnTo>
                    <a:pt x="77435" y="154870"/>
                  </a:lnTo>
                  <a:cubicBezTo>
                    <a:pt x="34669" y="154870"/>
                    <a:pt x="0" y="120201"/>
                    <a:pt x="0" y="77435"/>
                  </a:cubicBezTo>
                  <a:lnTo>
                    <a:pt x="0" y="77435"/>
                  </a:lnTo>
                  <a:cubicBezTo>
                    <a:pt x="0" y="34669"/>
                    <a:pt x="34669" y="0"/>
                    <a:pt x="77435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28575"/>
              <a:ext cx="1207196" cy="183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66" name="TextBox 66"/>
          <p:cNvSpPr txBox="1"/>
          <p:nvPr/>
        </p:nvSpPr>
        <p:spPr>
          <a:xfrm>
            <a:off x="14585310" y="6507790"/>
            <a:ext cx="1982569" cy="52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6"/>
              </a:lnSpc>
            </a:pPr>
            <a:r>
              <a:rPr lang="en-US" sz="2381" b="1">
                <a:solidFill>
                  <a:srgbClr val="2D3240"/>
                </a:solidFill>
                <a:latin typeface="Poppins Bold"/>
                <a:ea typeface="Poppins Bold"/>
                <a:cs typeface="Poppins Bold"/>
                <a:sym typeface="Poppins Bold"/>
              </a:rPr>
              <a:t>Self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9499007" y="3543104"/>
            <a:ext cx="3556734" cy="160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5"/>
              </a:lnSpc>
              <a:spcBef>
                <a:spcPct val="0"/>
              </a:spcBef>
            </a:pP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Software engineers should manage their work reasonably and ensure that it is consistent with the </a:t>
            </a:r>
            <a:r>
              <a:rPr lang="en-US" sz="1854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law, policies, and standards</a:t>
            </a: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 place.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3757567" y="3543104"/>
            <a:ext cx="3638055" cy="160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5"/>
              </a:lnSpc>
              <a:spcBef>
                <a:spcPct val="0"/>
              </a:spcBef>
            </a:pP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Software engineers should be </a:t>
            </a:r>
            <a:r>
              <a:rPr lang="en-US" sz="1854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fair and supportive </a:t>
            </a: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their colleagues, promoting a collaborative and respectful work environment.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9499007" y="7208331"/>
            <a:ext cx="3556734" cy="192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5"/>
              </a:lnSpc>
              <a:spcBef>
                <a:spcPct val="0"/>
              </a:spcBef>
            </a:pP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Software engineers must advance the </a:t>
            </a:r>
            <a:r>
              <a:rPr lang="en-US" sz="1854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integrity and reputation</a:t>
            </a: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of the profession, fostering an environment that encourages the growth and sharing of knowledge and skills.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3757567" y="7208331"/>
            <a:ext cx="3638055" cy="1924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5"/>
              </a:lnSpc>
              <a:spcBef>
                <a:spcPct val="0"/>
              </a:spcBef>
            </a:pP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Software engineers must continually enhance their </a:t>
            </a:r>
            <a:r>
              <a:rPr lang="en-US" sz="1854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professional development</a:t>
            </a: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expertise, ensuring they remain competent and committed to ethical conduct.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246002" y="196603"/>
            <a:ext cx="8335837" cy="596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41"/>
              </a:lnSpc>
              <a:spcBef>
                <a:spcPct val="0"/>
              </a:spcBef>
            </a:pPr>
            <a:r>
              <a:rPr lang="en-US" sz="3876" b="1" spc="-11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10.2 Professionalism in Computing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002" y="90615"/>
            <a:ext cx="8482213" cy="73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5"/>
              </a:lnSpc>
              <a:spcBef>
                <a:spcPct val="0"/>
              </a:spcBef>
            </a:pPr>
            <a:r>
              <a:rPr lang="en-US" sz="4915" b="1" spc="-14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Subtopic 1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36799"/>
            <a:ext cx="9251830" cy="1065499"/>
            <a:chOff x="0" y="0"/>
            <a:chExt cx="3442595" cy="3964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42595" cy="396471"/>
            </a:xfrm>
            <a:custGeom>
              <a:avLst/>
              <a:gdLst/>
              <a:ahLst/>
              <a:cxnLst/>
              <a:rect l="l" t="t" r="r" b="b"/>
              <a:pathLst>
                <a:path w="3442595" h="396471">
                  <a:moveTo>
                    <a:pt x="0" y="0"/>
                  </a:moveTo>
                  <a:lnTo>
                    <a:pt x="3442595" y="0"/>
                  </a:lnTo>
                  <a:lnTo>
                    <a:pt x="3442595" y="396471"/>
                  </a:lnTo>
                  <a:lnTo>
                    <a:pt x="0" y="396471"/>
                  </a:lnTo>
                  <a:close/>
                </a:path>
              </a:pathLst>
            </a:custGeom>
            <a:solidFill>
              <a:srgbClr val="FF1495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39" y="-66210"/>
            <a:ext cx="1094910" cy="1094910"/>
          </a:xfrm>
          <a:custGeom>
            <a:avLst/>
            <a:gdLst/>
            <a:ahLst/>
            <a:cxnLst/>
            <a:rect l="l" t="t" r="r" b="b"/>
            <a:pathLst>
              <a:path w="1094910" h="1094910">
                <a:moveTo>
                  <a:pt x="0" y="0"/>
                </a:moveTo>
                <a:lnTo>
                  <a:pt x="1094911" y="0"/>
                </a:lnTo>
                <a:lnTo>
                  <a:pt x="1094911" y="1094910"/>
                </a:lnTo>
                <a:lnTo>
                  <a:pt x="0" y="109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TextBox 6"/>
          <p:cNvSpPr txBox="1"/>
          <p:nvPr/>
        </p:nvSpPr>
        <p:spPr>
          <a:xfrm>
            <a:off x="738541" y="1283960"/>
            <a:ext cx="17020758" cy="1175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26"/>
              </a:lnSpc>
              <a:spcBef>
                <a:spcPct val="0"/>
              </a:spcBef>
            </a:pPr>
            <a:r>
              <a:rPr lang="en-US" sz="3304" b="1">
                <a:solidFill>
                  <a:srgbClr val="FF1495"/>
                </a:solidFill>
                <a:latin typeface="Poppins Bold"/>
                <a:ea typeface="Poppins Bold"/>
                <a:cs typeface="Poppins Bold"/>
                <a:sym typeface="Poppins Bold"/>
              </a:rPr>
              <a:t>Applying these codes of conduct: A software engineer is developing a new application for a healthcare company that stores sensitive patient data.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23835" y="2715460"/>
            <a:ext cx="4037361" cy="3575648"/>
            <a:chOff x="0" y="0"/>
            <a:chExt cx="1339696" cy="11864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39696" cy="1186488"/>
            </a:xfrm>
            <a:custGeom>
              <a:avLst/>
              <a:gdLst/>
              <a:ahLst/>
              <a:cxnLst/>
              <a:rect l="l" t="t" r="r" b="b"/>
              <a:pathLst>
                <a:path w="1339696" h="1186488">
                  <a:moveTo>
                    <a:pt x="97796" y="0"/>
                  </a:moveTo>
                  <a:lnTo>
                    <a:pt x="1241899" y="0"/>
                  </a:lnTo>
                  <a:cubicBezTo>
                    <a:pt x="1267837" y="0"/>
                    <a:pt x="1292711" y="10303"/>
                    <a:pt x="1311052" y="28644"/>
                  </a:cubicBezTo>
                  <a:cubicBezTo>
                    <a:pt x="1329392" y="46984"/>
                    <a:pt x="1339696" y="71859"/>
                    <a:pt x="1339696" y="97796"/>
                  </a:cubicBezTo>
                  <a:lnTo>
                    <a:pt x="1339696" y="1088692"/>
                  </a:lnTo>
                  <a:cubicBezTo>
                    <a:pt x="1339696" y="1142703"/>
                    <a:pt x="1295911" y="1186488"/>
                    <a:pt x="1241899" y="1186488"/>
                  </a:cubicBezTo>
                  <a:lnTo>
                    <a:pt x="97796" y="1186488"/>
                  </a:lnTo>
                  <a:cubicBezTo>
                    <a:pt x="43785" y="1186488"/>
                    <a:pt x="0" y="1142703"/>
                    <a:pt x="0" y="1088692"/>
                  </a:cubicBezTo>
                  <a:lnTo>
                    <a:pt x="0" y="97796"/>
                  </a:lnTo>
                  <a:cubicBezTo>
                    <a:pt x="0" y="43785"/>
                    <a:pt x="43785" y="0"/>
                    <a:pt x="97796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1339696" cy="1215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2828" y="2821161"/>
            <a:ext cx="3638055" cy="466721"/>
            <a:chOff x="0" y="0"/>
            <a:chExt cx="1207196" cy="15487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07196" cy="154870"/>
            </a:xfrm>
            <a:custGeom>
              <a:avLst/>
              <a:gdLst/>
              <a:ahLst/>
              <a:cxnLst/>
              <a:rect l="l" t="t" r="r" b="b"/>
              <a:pathLst>
                <a:path w="1207196" h="154870">
                  <a:moveTo>
                    <a:pt x="77435" y="0"/>
                  </a:moveTo>
                  <a:lnTo>
                    <a:pt x="1129761" y="0"/>
                  </a:lnTo>
                  <a:cubicBezTo>
                    <a:pt x="1172527" y="0"/>
                    <a:pt x="1207196" y="34669"/>
                    <a:pt x="1207196" y="77435"/>
                  </a:cubicBezTo>
                  <a:lnTo>
                    <a:pt x="1207196" y="77435"/>
                  </a:lnTo>
                  <a:cubicBezTo>
                    <a:pt x="1207196" y="120201"/>
                    <a:pt x="1172527" y="154870"/>
                    <a:pt x="1129761" y="154870"/>
                  </a:cubicBezTo>
                  <a:lnTo>
                    <a:pt x="77435" y="154870"/>
                  </a:lnTo>
                  <a:cubicBezTo>
                    <a:pt x="34669" y="154870"/>
                    <a:pt x="0" y="120201"/>
                    <a:pt x="0" y="77435"/>
                  </a:cubicBezTo>
                  <a:lnTo>
                    <a:pt x="0" y="77435"/>
                  </a:lnTo>
                  <a:cubicBezTo>
                    <a:pt x="0" y="34669"/>
                    <a:pt x="34669" y="0"/>
                    <a:pt x="77435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207196" cy="183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900318" y="2711167"/>
            <a:ext cx="1684395" cy="52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6"/>
              </a:lnSpc>
            </a:pPr>
            <a:r>
              <a:rPr lang="en-US" sz="2381" b="1">
                <a:solidFill>
                  <a:srgbClr val="2D3240"/>
                </a:solidFill>
                <a:latin typeface="Poppins Bold"/>
                <a:ea typeface="Poppins Bold"/>
                <a:cs typeface="Poppins Bold"/>
                <a:sym typeface="Poppins Bold"/>
              </a:rPr>
              <a:t>Public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23835" y="6376550"/>
            <a:ext cx="4037361" cy="3575648"/>
            <a:chOff x="0" y="0"/>
            <a:chExt cx="1339696" cy="118648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39696" cy="1186488"/>
            </a:xfrm>
            <a:custGeom>
              <a:avLst/>
              <a:gdLst/>
              <a:ahLst/>
              <a:cxnLst/>
              <a:rect l="l" t="t" r="r" b="b"/>
              <a:pathLst>
                <a:path w="1339696" h="1186488">
                  <a:moveTo>
                    <a:pt x="97796" y="0"/>
                  </a:moveTo>
                  <a:lnTo>
                    <a:pt x="1241899" y="0"/>
                  </a:lnTo>
                  <a:cubicBezTo>
                    <a:pt x="1267837" y="0"/>
                    <a:pt x="1292711" y="10303"/>
                    <a:pt x="1311052" y="28644"/>
                  </a:cubicBezTo>
                  <a:cubicBezTo>
                    <a:pt x="1329392" y="46984"/>
                    <a:pt x="1339696" y="71859"/>
                    <a:pt x="1339696" y="97796"/>
                  </a:cubicBezTo>
                  <a:lnTo>
                    <a:pt x="1339696" y="1088692"/>
                  </a:lnTo>
                  <a:cubicBezTo>
                    <a:pt x="1339696" y="1142703"/>
                    <a:pt x="1295911" y="1186488"/>
                    <a:pt x="1241899" y="1186488"/>
                  </a:cubicBezTo>
                  <a:lnTo>
                    <a:pt x="97796" y="1186488"/>
                  </a:lnTo>
                  <a:cubicBezTo>
                    <a:pt x="43785" y="1186488"/>
                    <a:pt x="0" y="1142703"/>
                    <a:pt x="0" y="1088692"/>
                  </a:cubicBezTo>
                  <a:lnTo>
                    <a:pt x="0" y="97796"/>
                  </a:lnTo>
                  <a:cubicBezTo>
                    <a:pt x="0" y="43785"/>
                    <a:pt x="43785" y="0"/>
                    <a:pt x="97796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339696" cy="1215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42168" y="6482251"/>
            <a:ext cx="3638055" cy="466721"/>
            <a:chOff x="0" y="0"/>
            <a:chExt cx="1207196" cy="15487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07196" cy="154870"/>
            </a:xfrm>
            <a:custGeom>
              <a:avLst/>
              <a:gdLst/>
              <a:ahLst/>
              <a:cxnLst/>
              <a:rect l="l" t="t" r="r" b="b"/>
              <a:pathLst>
                <a:path w="1207196" h="154870">
                  <a:moveTo>
                    <a:pt x="77435" y="0"/>
                  </a:moveTo>
                  <a:lnTo>
                    <a:pt x="1129761" y="0"/>
                  </a:lnTo>
                  <a:cubicBezTo>
                    <a:pt x="1172527" y="0"/>
                    <a:pt x="1207196" y="34669"/>
                    <a:pt x="1207196" y="77435"/>
                  </a:cubicBezTo>
                  <a:lnTo>
                    <a:pt x="1207196" y="77435"/>
                  </a:lnTo>
                  <a:cubicBezTo>
                    <a:pt x="1207196" y="120201"/>
                    <a:pt x="1172527" y="154870"/>
                    <a:pt x="1129761" y="154870"/>
                  </a:cubicBezTo>
                  <a:lnTo>
                    <a:pt x="77435" y="154870"/>
                  </a:lnTo>
                  <a:cubicBezTo>
                    <a:pt x="34669" y="154870"/>
                    <a:pt x="0" y="120201"/>
                    <a:pt x="0" y="77435"/>
                  </a:cubicBezTo>
                  <a:lnTo>
                    <a:pt x="0" y="77435"/>
                  </a:lnTo>
                  <a:cubicBezTo>
                    <a:pt x="0" y="34669"/>
                    <a:pt x="34669" y="0"/>
                    <a:pt x="77435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1207196" cy="183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912772" y="6386358"/>
            <a:ext cx="1684395" cy="52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6"/>
              </a:lnSpc>
            </a:pPr>
            <a:r>
              <a:rPr lang="en-US" sz="2381" b="1">
                <a:solidFill>
                  <a:srgbClr val="2D3240"/>
                </a:solidFill>
                <a:latin typeface="Poppins Bold"/>
                <a:ea typeface="Poppins Bold"/>
                <a:cs typeface="Poppins Bold"/>
                <a:sym typeface="Poppins Bold"/>
              </a:rPr>
              <a:t>Product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4982396" y="2715460"/>
            <a:ext cx="4037361" cy="3575648"/>
            <a:chOff x="0" y="0"/>
            <a:chExt cx="1339696" cy="118648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339696" cy="1186488"/>
            </a:xfrm>
            <a:custGeom>
              <a:avLst/>
              <a:gdLst/>
              <a:ahLst/>
              <a:cxnLst/>
              <a:rect l="l" t="t" r="r" b="b"/>
              <a:pathLst>
                <a:path w="1339696" h="1186488">
                  <a:moveTo>
                    <a:pt x="97796" y="0"/>
                  </a:moveTo>
                  <a:lnTo>
                    <a:pt x="1241899" y="0"/>
                  </a:lnTo>
                  <a:cubicBezTo>
                    <a:pt x="1267837" y="0"/>
                    <a:pt x="1292711" y="10303"/>
                    <a:pt x="1311052" y="28644"/>
                  </a:cubicBezTo>
                  <a:cubicBezTo>
                    <a:pt x="1329392" y="46984"/>
                    <a:pt x="1339696" y="71859"/>
                    <a:pt x="1339696" y="97796"/>
                  </a:cubicBezTo>
                  <a:lnTo>
                    <a:pt x="1339696" y="1088692"/>
                  </a:lnTo>
                  <a:cubicBezTo>
                    <a:pt x="1339696" y="1142703"/>
                    <a:pt x="1295911" y="1186488"/>
                    <a:pt x="1241899" y="1186488"/>
                  </a:cubicBezTo>
                  <a:lnTo>
                    <a:pt x="97796" y="1186488"/>
                  </a:lnTo>
                  <a:cubicBezTo>
                    <a:pt x="43785" y="1186488"/>
                    <a:pt x="0" y="1142703"/>
                    <a:pt x="0" y="1088692"/>
                  </a:cubicBezTo>
                  <a:lnTo>
                    <a:pt x="0" y="97796"/>
                  </a:lnTo>
                  <a:cubicBezTo>
                    <a:pt x="0" y="43785"/>
                    <a:pt x="43785" y="0"/>
                    <a:pt x="97796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339696" cy="1215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182049" y="2821161"/>
            <a:ext cx="3638055" cy="466721"/>
            <a:chOff x="0" y="0"/>
            <a:chExt cx="1207196" cy="15487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07196" cy="154870"/>
            </a:xfrm>
            <a:custGeom>
              <a:avLst/>
              <a:gdLst/>
              <a:ahLst/>
              <a:cxnLst/>
              <a:rect l="l" t="t" r="r" b="b"/>
              <a:pathLst>
                <a:path w="1207196" h="154870">
                  <a:moveTo>
                    <a:pt x="77435" y="0"/>
                  </a:moveTo>
                  <a:lnTo>
                    <a:pt x="1129761" y="0"/>
                  </a:lnTo>
                  <a:cubicBezTo>
                    <a:pt x="1172527" y="0"/>
                    <a:pt x="1207196" y="34669"/>
                    <a:pt x="1207196" y="77435"/>
                  </a:cubicBezTo>
                  <a:lnTo>
                    <a:pt x="1207196" y="77435"/>
                  </a:lnTo>
                  <a:cubicBezTo>
                    <a:pt x="1207196" y="120201"/>
                    <a:pt x="1172527" y="154870"/>
                    <a:pt x="1129761" y="154870"/>
                  </a:cubicBezTo>
                  <a:lnTo>
                    <a:pt x="77435" y="154870"/>
                  </a:lnTo>
                  <a:cubicBezTo>
                    <a:pt x="34669" y="154870"/>
                    <a:pt x="0" y="120201"/>
                    <a:pt x="0" y="77435"/>
                  </a:cubicBezTo>
                  <a:lnTo>
                    <a:pt x="0" y="77435"/>
                  </a:lnTo>
                  <a:cubicBezTo>
                    <a:pt x="0" y="34669"/>
                    <a:pt x="34669" y="0"/>
                    <a:pt x="77435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1207196" cy="183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5379560" y="2711873"/>
            <a:ext cx="3243033" cy="52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6"/>
              </a:lnSpc>
            </a:pPr>
            <a:r>
              <a:rPr lang="en-US" sz="2381" b="1">
                <a:solidFill>
                  <a:srgbClr val="2D3240"/>
                </a:solidFill>
                <a:latin typeface="Poppins Bold"/>
                <a:ea typeface="Poppins Bold"/>
                <a:cs typeface="Poppins Bold"/>
                <a:sym typeface="Poppins Bold"/>
              </a:rPr>
              <a:t>Client and Employer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4982396" y="6376550"/>
            <a:ext cx="4037361" cy="3575648"/>
            <a:chOff x="0" y="0"/>
            <a:chExt cx="1339696" cy="118648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339696" cy="1186488"/>
            </a:xfrm>
            <a:custGeom>
              <a:avLst/>
              <a:gdLst/>
              <a:ahLst/>
              <a:cxnLst/>
              <a:rect l="l" t="t" r="r" b="b"/>
              <a:pathLst>
                <a:path w="1339696" h="1186488">
                  <a:moveTo>
                    <a:pt x="97796" y="0"/>
                  </a:moveTo>
                  <a:lnTo>
                    <a:pt x="1241899" y="0"/>
                  </a:lnTo>
                  <a:cubicBezTo>
                    <a:pt x="1267837" y="0"/>
                    <a:pt x="1292711" y="10303"/>
                    <a:pt x="1311052" y="28644"/>
                  </a:cubicBezTo>
                  <a:cubicBezTo>
                    <a:pt x="1329392" y="46984"/>
                    <a:pt x="1339696" y="71859"/>
                    <a:pt x="1339696" y="97796"/>
                  </a:cubicBezTo>
                  <a:lnTo>
                    <a:pt x="1339696" y="1088692"/>
                  </a:lnTo>
                  <a:cubicBezTo>
                    <a:pt x="1339696" y="1142703"/>
                    <a:pt x="1295911" y="1186488"/>
                    <a:pt x="1241899" y="1186488"/>
                  </a:cubicBezTo>
                  <a:lnTo>
                    <a:pt x="97796" y="1186488"/>
                  </a:lnTo>
                  <a:cubicBezTo>
                    <a:pt x="43785" y="1186488"/>
                    <a:pt x="0" y="1142703"/>
                    <a:pt x="0" y="1088692"/>
                  </a:cubicBezTo>
                  <a:lnTo>
                    <a:pt x="0" y="97796"/>
                  </a:lnTo>
                  <a:cubicBezTo>
                    <a:pt x="0" y="43785"/>
                    <a:pt x="43785" y="0"/>
                    <a:pt x="97796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1339696" cy="1215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5182049" y="6482251"/>
            <a:ext cx="3638055" cy="466721"/>
            <a:chOff x="0" y="0"/>
            <a:chExt cx="1207196" cy="15487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207196" cy="154870"/>
            </a:xfrm>
            <a:custGeom>
              <a:avLst/>
              <a:gdLst/>
              <a:ahLst/>
              <a:cxnLst/>
              <a:rect l="l" t="t" r="r" b="b"/>
              <a:pathLst>
                <a:path w="1207196" h="154870">
                  <a:moveTo>
                    <a:pt x="77435" y="0"/>
                  </a:moveTo>
                  <a:lnTo>
                    <a:pt x="1129761" y="0"/>
                  </a:lnTo>
                  <a:cubicBezTo>
                    <a:pt x="1172527" y="0"/>
                    <a:pt x="1207196" y="34669"/>
                    <a:pt x="1207196" y="77435"/>
                  </a:cubicBezTo>
                  <a:lnTo>
                    <a:pt x="1207196" y="77435"/>
                  </a:lnTo>
                  <a:cubicBezTo>
                    <a:pt x="1207196" y="120201"/>
                    <a:pt x="1172527" y="154870"/>
                    <a:pt x="1129761" y="154870"/>
                  </a:cubicBezTo>
                  <a:lnTo>
                    <a:pt x="77435" y="154870"/>
                  </a:lnTo>
                  <a:cubicBezTo>
                    <a:pt x="34669" y="154870"/>
                    <a:pt x="0" y="120201"/>
                    <a:pt x="0" y="77435"/>
                  </a:cubicBezTo>
                  <a:lnTo>
                    <a:pt x="0" y="77435"/>
                  </a:lnTo>
                  <a:cubicBezTo>
                    <a:pt x="0" y="34669"/>
                    <a:pt x="34669" y="0"/>
                    <a:pt x="77435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1207196" cy="183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6009792" y="6372256"/>
            <a:ext cx="1982569" cy="52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6"/>
              </a:lnSpc>
            </a:pPr>
            <a:r>
              <a:rPr lang="en-US" sz="2381" b="1">
                <a:solidFill>
                  <a:srgbClr val="2D3240"/>
                </a:solidFill>
                <a:latin typeface="Poppins Bold"/>
                <a:ea typeface="Poppins Bold"/>
                <a:cs typeface="Poppins Bold"/>
                <a:sym typeface="Poppins Bold"/>
              </a:rPr>
              <a:t>Judgement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23489" y="3404237"/>
            <a:ext cx="3556734" cy="192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5"/>
              </a:lnSpc>
              <a:spcBef>
                <a:spcPct val="0"/>
              </a:spcBef>
            </a:pP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engineer needs to ensure that the application complies with all </a:t>
            </a:r>
            <a:r>
              <a:rPr lang="en-US" sz="1854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privacy regulations </a:t>
            </a: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 safeguards patient data, acting in the best interest of the public.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182049" y="3404237"/>
            <a:ext cx="3638055" cy="2571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5"/>
              </a:lnSpc>
              <a:spcBef>
                <a:spcPct val="0"/>
              </a:spcBef>
            </a:pP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engineer must prioritize the interests of the healthcare company, ensuring that the application meets the company's needs while </a:t>
            </a:r>
            <a:r>
              <a:rPr lang="en-US" sz="1854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being honest and transparent</a:t>
            </a: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about any limitations or challenges.</a:t>
            </a:r>
          </a:p>
          <a:p>
            <a:pPr algn="ctr">
              <a:lnSpc>
                <a:spcPts val="2595"/>
              </a:lnSpc>
              <a:spcBef>
                <a:spcPct val="0"/>
              </a:spcBef>
            </a:pPr>
            <a:endParaRPr lang="en-US" sz="1854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923489" y="7072797"/>
            <a:ext cx="3556734" cy="160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5"/>
              </a:lnSpc>
              <a:spcBef>
                <a:spcPct val="0"/>
              </a:spcBef>
            </a:pP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engineer should aim for a </a:t>
            </a:r>
            <a:r>
              <a:rPr lang="en-US" sz="1854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high-quality application</a:t>
            </a: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that is secure, efficient, and reliable, prioritizing the integrity and functionality of the software.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143577" y="7063272"/>
            <a:ext cx="3638055" cy="160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5"/>
              </a:lnSpc>
              <a:spcBef>
                <a:spcPct val="0"/>
              </a:spcBef>
            </a:pP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engineer should make decisions that prioritize the </a:t>
            </a:r>
            <a:r>
              <a:rPr lang="en-US" sz="1854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security and privacy</a:t>
            </a: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of patient data, even if it requires additional resources or time.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9238832" y="2715460"/>
            <a:ext cx="4037361" cy="3575648"/>
            <a:chOff x="0" y="0"/>
            <a:chExt cx="1339696" cy="1186488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339696" cy="1186488"/>
            </a:xfrm>
            <a:custGeom>
              <a:avLst/>
              <a:gdLst/>
              <a:ahLst/>
              <a:cxnLst/>
              <a:rect l="l" t="t" r="r" b="b"/>
              <a:pathLst>
                <a:path w="1339696" h="1186488">
                  <a:moveTo>
                    <a:pt x="97796" y="0"/>
                  </a:moveTo>
                  <a:lnTo>
                    <a:pt x="1241899" y="0"/>
                  </a:lnTo>
                  <a:cubicBezTo>
                    <a:pt x="1267837" y="0"/>
                    <a:pt x="1292711" y="10303"/>
                    <a:pt x="1311052" y="28644"/>
                  </a:cubicBezTo>
                  <a:cubicBezTo>
                    <a:pt x="1329392" y="46984"/>
                    <a:pt x="1339696" y="71859"/>
                    <a:pt x="1339696" y="97796"/>
                  </a:cubicBezTo>
                  <a:lnTo>
                    <a:pt x="1339696" y="1088692"/>
                  </a:lnTo>
                  <a:cubicBezTo>
                    <a:pt x="1339696" y="1142703"/>
                    <a:pt x="1295911" y="1186488"/>
                    <a:pt x="1241899" y="1186488"/>
                  </a:cubicBezTo>
                  <a:lnTo>
                    <a:pt x="97796" y="1186488"/>
                  </a:lnTo>
                  <a:cubicBezTo>
                    <a:pt x="43785" y="1186488"/>
                    <a:pt x="0" y="1142703"/>
                    <a:pt x="0" y="1088692"/>
                  </a:cubicBezTo>
                  <a:lnTo>
                    <a:pt x="0" y="97796"/>
                  </a:lnTo>
                  <a:cubicBezTo>
                    <a:pt x="0" y="43785"/>
                    <a:pt x="43785" y="0"/>
                    <a:pt x="97796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1339696" cy="1215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397825" y="2821161"/>
            <a:ext cx="3638055" cy="466721"/>
            <a:chOff x="0" y="0"/>
            <a:chExt cx="1207196" cy="15487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207196" cy="154870"/>
            </a:xfrm>
            <a:custGeom>
              <a:avLst/>
              <a:gdLst/>
              <a:ahLst/>
              <a:cxnLst/>
              <a:rect l="l" t="t" r="r" b="b"/>
              <a:pathLst>
                <a:path w="1207196" h="154870">
                  <a:moveTo>
                    <a:pt x="77435" y="0"/>
                  </a:moveTo>
                  <a:lnTo>
                    <a:pt x="1129761" y="0"/>
                  </a:lnTo>
                  <a:cubicBezTo>
                    <a:pt x="1172527" y="0"/>
                    <a:pt x="1207196" y="34669"/>
                    <a:pt x="1207196" y="77435"/>
                  </a:cubicBezTo>
                  <a:lnTo>
                    <a:pt x="1207196" y="77435"/>
                  </a:lnTo>
                  <a:cubicBezTo>
                    <a:pt x="1207196" y="120201"/>
                    <a:pt x="1172527" y="154870"/>
                    <a:pt x="1129761" y="154870"/>
                  </a:cubicBezTo>
                  <a:lnTo>
                    <a:pt x="77435" y="154870"/>
                  </a:lnTo>
                  <a:cubicBezTo>
                    <a:pt x="34669" y="154870"/>
                    <a:pt x="0" y="120201"/>
                    <a:pt x="0" y="77435"/>
                  </a:cubicBezTo>
                  <a:lnTo>
                    <a:pt x="0" y="77435"/>
                  </a:lnTo>
                  <a:cubicBezTo>
                    <a:pt x="0" y="34669"/>
                    <a:pt x="34669" y="0"/>
                    <a:pt x="77435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1207196" cy="183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9734132" y="2711167"/>
            <a:ext cx="2880606" cy="52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6"/>
              </a:lnSpc>
            </a:pPr>
            <a:r>
              <a:rPr lang="en-US" sz="2381" b="1">
                <a:solidFill>
                  <a:srgbClr val="2D3240"/>
                </a:solidFill>
                <a:latin typeface="Poppins Bold"/>
                <a:ea typeface="Poppins Bold"/>
                <a:cs typeface="Poppins Bold"/>
                <a:sym typeface="Poppins Bold"/>
              </a:rPr>
              <a:t>Management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9238832" y="6376550"/>
            <a:ext cx="4037361" cy="3575648"/>
            <a:chOff x="0" y="0"/>
            <a:chExt cx="1339696" cy="1186488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339696" cy="1186488"/>
            </a:xfrm>
            <a:custGeom>
              <a:avLst/>
              <a:gdLst/>
              <a:ahLst/>
              <a:cxnLst/>
              <a:rect l="l" t="t" r="r" b="b"/>
              <a:pathLst>
                <a:path w="1339696" h="1186488">
                  <a:moveTo>
                    <a:pt x="97796" y="0"/>
                  </a:moveTo>
                  <a:lnTo>
                    <a:pt x="1241899" y="0"/>
                  </a:lnTo>
                  <a:cubicBezTo>
                    <a:pt x="1267837" y="0"/>
                    <a:pt x="1292711" y="10303"/>
                    <a:pt x="1311052" y="28644"/>
                  </a:cubicBezTo>
                  <a:cubicBezTo>
                    <a:pt x="1329392" y="46984"/>
                    <a:pt x="1339696" y="71859"/>
                    <a:pt x="1339696" y="97796"/>
                  </a:cubicBezTo>
                  <a:lnTo>
                    <a:pt x="1339696" y="1088692"/>
                  </a:lnTo>
                  <a:cubicBezTo>
                    <a:pt x="1339696" y="1142703"/>
                    <a:pt x="1295911" y="1186488"/>
                    <a:pt x="1241899" y="1186488"/>
                  </a:cubicBezTo>
                  <a:lnTo>
                    <a:pt x="97796" y="1186488"/>
                  </a:lnTo>
                  <a:cubicBezTo>
                    <a:pt x="43785" y="1186488"/>
                    <a:pt x="0" y="1142703"/>
                    <a:pt x="0" y="1088692"/>
                  </a:cubicBezTo>
                  <a:lnTo>
                    <a:pt x="0" y="97796"/>
                  </a:lnTo>
                  <a:cubicBezTo>
                    <a:pt x="0" y="43785"/>
                    <a:pt x="43785" y="0"/>
                    <a:pt x="97796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28575"/>
              <a:ext cx="1339696" cy="1215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9357165" y="6482251"/>
            <a:ext cx="3638055" cy="466721"/>
            <a:chOff x="0" y="0"/>
            <a:chExt cx="1207196" cy="15487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207196" cy="154870"/>
            </a:xfrm>
            <a:custGeom>
              <a:avLst/>
              <a:gdLst/>
              <a:ahLst/>
              <a:cxnLst/>
              <a:rect l="l" t="t" r="r" b="b"/>
              <a:pathLst>
                <a:path w="1207196" h="154870">
                  <a:moveTo>
                    <a:pt x="77435" y="0"/>
                  </a:moveTo>
                  <a:lnTo>
                    <a:pt x="1129761" y="0"/>
                  </a:lnTo>
                  <a:cubicBezTo>
                    <a:pt x="1172527" y="0"/>
                    <a:pt x="1207196" y="34669"/>
                    <a:pt x="1207196" y="77435"/>
                  </a:cubicBezTo>
                  <a:lnTo>
                    <a:pt x="1207196" y="77435"/>
                  </a:lnTo>
                  <a:cubicBezTo>
                    <a:pt x="1207196" y="120201"/>
                    <a:pt x="1172527" y="154870"/>
                    <a:pt x="1129761" y="154870"/>
                  </a:cubicBezTo>
                  <a:lnTo>
                    <a:pt x="77435" y="154870"/>
                  </a:lnTo>
                  <a:cubicBezTo>
                    <a:pt x="34669" y="154870"/>
                    <a:pt x="0" y="120201"/>
                    <a:pt x="0" y="77435"/>
                  </a:cubicBezTo>
                  <a:lnTo>
                    <a:pt x="0" y="77435"/>
                  </a:lnTo>
                  <a:cubicBezTo>
                    <a:pt x="0" y="34669"/>
                    <a:pt x="34669" y="0"/>
                    <a:pt x="77435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1207196" cy="183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10427768" y="6386358"/>
            <a:ext cx="1684395" cy="52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6"/>
              </a:lnSpc>
            </a:pPr>
            <a:r>
              <a:rPr lang="en-US" sz="2381" b="1">
                <a:solidFill>
                  <a:srgbClr val="2D3240"/>
                </a:solidFill>
                <a:latin typeface="Poppins Bold"/>
                <a:ea typeface="Poppins Bold"/>
                <a:cs typeface="Poppins Bold"/>
                <a:sym typeface="Poppins Bold"/>
              </a:rPr>
              <a:t>Profession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13497392" y="2715460"/>
            <a:ext cx="4037361" cy="3575648"/>
            <a:chOff x="0" y="0"/>
            <a:chExt cx="1339696" cy="1186488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339696" cy="1186488"/>
            </a:xfrm>
            <a:custGeom>
              <a:avLst/>
              <a:gdLst/>
              <a:ahLst/>
              <a:cxnLst/>
              <a:rect l="l" t="t" r="r" b="b"/>
              <a:pathLst>
                <a:path w="1339696" h="1186488">
                  <a:moveTo>
                    <a:pt x="97796" y="0"/>
                  </a:moveTo>
                  <a:lnTo>
                    <a:pt x="1241899" y="0"/>
                  </a:lnTo>
                  <a:cubicBezTo>
                    <a:pt x="1267837" y="0"/>
                    <a:pt x="1292711" y="10303"/>
                    <a:pt x="1311052" y="28644"/>
                  </a:cubicBezTo>
                  <a:cubicBezTo>
                    <a:pt x="1329392" y="46984"/>
                    <a:pt x="1339696" y="71859"/>
                    <a:pt x="1339696" y="97796"/>
                  </a:cubicBezTo>
                  <a:lnTo>
                    <a:pt x="1339696" y="1088692"/>
                  </a:lnTo>
                  <a:cubicBezTo>
                    <a:pt x="1339696" y="1142703"/>
                    <a:pt x="1295911" y="1186488"/>
                    <a:pt x="1241899" y="1186488"/>
                  </a:cubicBezTo>
                  <a:lnTo>
                    <a:pt x="97796" y="1186488"/>
                  </a:lnTo>
                  <a:cubicBezTo>
                    <a:pt x="43785" y="1186488"/>
                    <a:pt x="0" y="1142703"/>
                    <a:pt x="0" y="1088692"/>
                  </a:cubicBezTo>
                  <a:lnTo>
                    <a:pt x="0" y="97796"/>
                  </a:lnTo>
                  <a:cubicBezTo>
                    <a:pt x="0" y="43785"/>
                    <a:pt x="43785" y="0"/>
                    <a:pt x="97796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28575"/>
              <a:ext cx="1339696" cy="1215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3697046" y="2821161"/>
            <a:ext cx="3638055" cy="466721"/>
            <a:chOff x="0" y="0"/>
            <a:chExt cx="1207196" cy="15487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207196" cy="154870"/>
            </a:xfrm>
            <a:custGeom>
              <a:avLst/>
              <a:gdLst/>
              <a:ahLst/>
              <a:cxnLst/>
              <a:rect l="l" t="t" r="r" b="b"/>
              <a:pathLst>
                <a:path w="1207196" h="154870">
                  <a:moveTo>
                    <a:pt x="77435" y="0"/>
                  </a:moveTo>
                  <a:lnTo>
                    <a:pt x="1129761" y="0"/>
                  </a:lnTo>
                  <a:cubicBezTo>
                    <a:pt x="1172527" y="0"/>
                    <a:pt x="1207196" y="34669"/>
                    <a:pt x="1207196" y="77435"/>
                  </a:cubicBezTo>
                  <a:lnTo>
                    <a:pt x="1207196" y="77435"/>
                  </a:lnTo>
                  <a:cubicBezTo>
                    <a:pt x="1207196" y="120201"/>
                    <a:pt x="1172527" y="154870"/>
                    <a:pt x="1129761" y="154870"/>
                  </a:cubicBezTo>
                  <a:lnTo>
                    <a:pt x="77435" y="154870"/>
                  </a:lnTo>
                  <a:cubicBezTo>
                    <a:pt x="34669" y="154870"/>
                    <a:pt x="0" y="120201"/>
                    <a:pt x="0" y="77435"/>
                  </a:cubicBezTo>
                  <a:lnTo>
                    <a:pt x="0" y="77435"/>
                  </a:lnTo>
                  <a:cubicBezTo>
                    <a:pt x="0" y="34669"/>
                    <a:pt x="34669" y="0"/>
                    <a:pt x="77435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28575"/>
              <a:ext cx="1207196" cy="183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59" name="TextBox 59"/>
          <p:cNvSpPr txBox="1"/>
          <p:nvPr/>
        </p:nvSpPr>
        <p:spPr>
          <a:xfrm>
            <a:off x="13989430" y="2711335"/>
            <a:ext cx="3053286" cy="52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6"/>
              </a:lnSpc>
            </a:pPr>
            <a:r>
              <a:rPr lang="en-US" sz="2381" b="1">
                <a:solidFill>
                  <a:srgbClr val="2D3240"/>
                </a:solidFill>
                <a:latin typeface="Poppins Bold"/>
                <a:ea typeface="Poppins Bold"/>
                <a:cs typeface="Poppins Bold"/>
                <a:sym typeface="Poppins Bold"/>
              </a:rPr>
              <a:t>Colleagues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13497392" y="6376550"/>
            <a:ext cx="4037361" cy="3575648"/>
            <a:chOff x="0" y="0"/>
            <a:chExt cx="1339696" cy="1186488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339696" cy="1186488"/>
            </a:xfrm>
            <a:custGeom>
              <a:avLst/>
              <a:gdLst/>
              <a:ahLst/>
              <a:cxnLst/>
              <a:rect l="l" t="t" r="r" b="b"/>
              <a:pathLst>
                <a:path w="1339696" h="1186488">
                  <a:moveTo>
                    <a:pt x="97796" y="0"/>
                  </a:moveTo>
                  <a:lnTo>
                    <a:pt x="1241899" y="0"/>
                  </a:lnTo>
                  <a:cubicBezTo>
                    <a:pt x="1267837" y="0"/>
                    <a:pt x="1292711" y="10303"/>
                    <a:pt x="1311052" y="28644"/>
                  </a:cubicBezTo>
                  <a:cubicBezTo>
                    <a:pt x="1329392" y="46984"/>
                    <a:pt x="1339696" y="71859"/>
                    <a:pt x="1339696" y="97796"/>
                  </a:cubicBezTo>
                  <a:lnTo>
                    <a:pt x="1339696" y="1088692"/>
                  </a:lnTo>
                  <a:cubicBezTo>
                    <a:pt x="1339696" y="1142703"/>
                    <a:pt x="1295911" y="1186488"/>
                    <a:pt x="1241899" y="1186488"/>
                  </a:cubicBezTo>
                  <a:lnTo>
                    <a:pt x="97796" y="1186488"/>
                  </a:lnTo>
                  <a:cubicBezTo>
                    <a:pt x="43785" y="1186488"/>
                    <a:pt x="0" y="1142703"/>
                    <a:pt x="0" y="1088692"/>
                  </a:cubicBezTo>
                  <a:lnTo>
                    <a:pt x="0" y="97796"/>
                  </a:lnTo>
                  <a:cubicBezTo>
                    <a:pt x="0" y="43785"/>
                    <a:pt x="43785" y="0"/>
                    <a:pt x="97796" y="0"/>
                  </a:cubicBez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28575"/>
              <a:ext cx="1339696" cy="12150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3697046" y="6482251"/>
            <a:ext cx="3638055" cy="466721"/>
            <a:chOff x="0" y="0"/>
            <a:chExt cx="1207196" cy="15487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207196" cy="154870"/>
            </a:xfrm>
            <a:custGeom>
              <a:avLst/>
              <a:gdLst/>
              <a:ahLst/>
              <a:cxnLst/>
              <a:rect l="l" t="t" r="r" b="b"/>
              <a:pathLst>
                <a:path w="1207196" h="154870">
                  <a:moveTo>
                    <a:pt x="77435" y="0"/>
                  </a:moveTo>
                  <a:lnTo>
                    <a:pt x="1129761" y="0"/>
                  </a:lnTo>
                  <a:cubicBezTo>
                    <a:pt x="1172527" y="0"/>
                    <a:pt x="1207196" y="34669"/>
                    <a:pt x="1207196" y="77435"/>
                  </a:cubicBezTo>
                  <a:lnTo>
                    <a:pt x="1207196" y="77435"/>
                  </a:lnTo>
                  <a:cubicBezTo>
                    <a:pt x="1207196" y="120201"/>
                    <a:pt x="1172527" y="154870"/>
                    <a:pt x="1129761" y="154870"/>
                  </a:cubicBezTo>
                  <a:lnTo>
                    <a:pt x="77435" y="154870"/>
                  </a:lnTo>
                  <a:cubicBezTo>
                    <a:pt x="34669" y="154870"/>
                    <a:pt x="0" y="120201"/>
                    <a:pt x="0" y="77435"/>
                  </a:cubicBezTo>
                  <a:lnTo>
                    <a:pt x="0" y="77435"/>
                  </a:lnTo>
                  <a:cubicBezTo>
                    <a:pt x="0" y="34669"/>
                    <a:pt x="34669" y="0"/>
                    <a:pt x="77435" y="0"/>
                  </a:cubicBezTo>
                  <a:close/>
                </a:path>
              </a:pathLst>
            </a:custGeom>
            <a:solidFill>
              <a:srgbClr val="F1F1F1"/>
            </a:solidFill>
          </p:spPr>
          <p:txBody>
            <a:bodyPr/>
            <a:lstStyle/>
            <a:p>
              <a:endParaRPr lang="en-PH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28575"/>
              <a:ext cx="1207196" cy="183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5"/>
                </a:lnSpc>
              </a:pPr>
              <a:endParaRPr/>
            </a:p>
          </p:txBody>
        </p:sp>
      </p:grpSp>
      <p:sp>
        <p:nvSpPr>
          <p:cNvPr id="66" name="TextBox 66"/>
          <p:cNvSpPr txBox="1"/>
          <p:nvPr/>
        </p:nvSpPr>
        <p:spPr>
          <a:xfrm>
            <a:off x="14524788" y="6372256"/>
            <a:ext cx="1982569" cy="523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6"/>
              </a:lnSpc>
            </a:pPr>
            <a:r>
              <a:rPr lang="en-US" sz="2381" b="1">
                <a:solidFill>
                  <a:srgbClr val="2D3240"/>
                </a:solidFill>
                <a:latin typeface="Poppins Bold"/>
                <a:ea typeface="Poppins Bold"/>
                <a:cs typeface="Poppins Bold"/>
                <a:sym typeface="Poppins Bold"/>
              </a:rPr>
              <a:t>Self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9438485" y="3404237"/>
            <a:ext cx="3556734" cy="224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5"/>
              </a:lnSpc>
              <a:spcBef>
                <a:spcPct val="0"/>
              </a:spcBef>
            </a:pP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engineer needs to manage the project efficiently, following all </a:t>
            </a:r>
            <a:r>
              <a:rPr lang="en-US" sz="1854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relevant laws and regulations</a:t>
            </a: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related to healthcare data storage and ensuring that the application aligns with industry standards.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3697046" y="3404237"/>
            <a:ext cx="3638055" cy="224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5"/>
              </a:lnSpc>
              <a:spcBef>
                <a:spcPct val="0"/>
              </a:spcBef>
            </a:pP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engineer should maintain open communication and provide support to colleagues involved in the project, fostering a </a:t>
            </a:r>
            <a:r>
              <a:rPr lang="en-US" sz="1854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collaborative environment</a:t>
            </a: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that encourages the sharing of ideas and best practices.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9479145" y="7063272"/>
            <a:ext cx="3556734" cy="257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5"/>
              </a:lnSpc>
              <a:spcBef>
                <a:spcPct val="0"/>
              </a:spcBef>
            </a:pP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engineer should actively participate in relevant </a:t>
            </a:r>
            <a:r>
              <a:rPr lang="en-US" sz="1854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professional communities,</a:t>
            </a:r>
            <a:r>
              <a:rPr lang="en-US" sz="1854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staying up-to-date with best practices and contributing to the advancement of knowledge in the field of software engineering.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3654183" y="7063272"/>
            <a:ext cx="3723780" cy="249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2"/>
              </a:lnSpc>
              <a:spcBef>
                <a:spcPct val="0"/>
              </a:spcBef>
            </a:pPr>
            <a:r>
              <a:rPr lang="en-US" sz="180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engineer should seek continuous </a:t>
            </a:r>
            <a:r>
              <a:rPr lang="en-US" sz="1801" b="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professional development</a:t>
            </a:r>
            <a:r>
              <a:rPr lang="en-US" sz="180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staying informed about advancements in healthcare data security and updating their skills accordingly, ensuring they remain a competent and ethical professional.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246002" y="196603"/>
            <a:ext cx="8335837" cy="596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41"/>
              </a:lnSpc>
              <a:spcBef>
                <a:spcPct val="0"/>
              </a:spcBef>
            </a:pPr>
            <a:r>
              <a:rPr lang="en-US" sz="3876" b="1" spc="-11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10.2 Professionalism in Computing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Freeform 7"/>
          <p:cNvSpPr/>
          <p:nvPr/>
        </p:nvSpPr>
        <p:spPr>
          <a:xfrm>
            <a:off x="5587367" y="4481527"/>
            <a:ext cx="6829969" cy="5805473"/>
          </a:xfrm>
          <a:custGeom>
            <a:avLst/>
            <a:gdLst/>
            <a:ahLst/>
            <a:cxnLst/>
            <a:rect l="l" t="t" r="r" b="b"/>
            <a:pathLst>
              <a:path w="6829969" h="5805473">
                <a:moveTo>
                  <a:pt x="0" y="0"/>
                </a:moveTo>
                <a:lnTo>
                  <a:pt x="6829969" y="0"/>
                </a:lnTo>
                <a:lnTo>
                  <a:pt x="6829969" y="5805473"/>
                </a:lnTo>
                <a:lnTo>
                  <a:pt x="0" y="58054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8" name="TextBox 8"/>
          <p:cNvSpPr txBox="1"/>
          <p:nvPr/>
        </p:nvSpPr>
        <p:spPr>
          <a:xfrm>
            <a:off x="779803" y="148969"/>
            <a:ext cx="8045278" cy="553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3"/>
              </a:lnSpc>
              <a:spcBef>
                <a:spcPct val="0"/>
              </a:spcBef>
            </a:pPr>
            <a:r>
              <a:rPr lang="en-US" sz="3592" b="1" spc="-10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10.3 Computing for the Public Good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4809" y="1938701"/>
            <a:ext cx="6420265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Definition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2046" y="2694896"/>
            <a:ext cx="17200612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Public good/interest in product development or project initiation refers to creating solutions that serve the broader community's welfare, addressing critical needs, and adhering to ethical and legal standards for the </a:t>
            </a: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betterment of society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96" y="0"/>
            <a:ext cx="8648050" cy="1028700"/>
            <a:chOff x="0" y="0"/>
            <a:chExt cx="16089643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89643" cy="1913890"/>
            </a:xfrm>
            <a:custGeom>
              <a:avLst/>
              <a:gdLst/>
              <a:ahLst/>
              <a:cxnLst/>
              <a:rect l="l" t="t" r="r" b="b"/>
              <a:pathLst>
                <a:path w="16089643" h="1913890">
                  <a:moveTo>
                    <a:pt x="0" y="0"/>
                  </a:moveTo>
                  <a:lnTo>
                    <a:pt x="16089643" y="0"/>
                  </a:lnTo>
                  <a:lnTo>
                    <a:pt x="1608964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19D97"/>
            </a:solidFill>
          </p:spPr>
          <p:txBody>
            <a:bodyPr/>
            <a:lstStyle/>
            <a:p>
              <a:endParaRPr lang="en-PH"/>
            </a:p>
          </p:txBody>
        </p:sp>
      </p:grpSp>
      <p:sp>
        <p:nvSpPr>
          <p:cNvPr id="4" name="Freeform 4"/>
          <p:cNvSpPr/>
          <p:nvPr/>
        </p:nvSpPr>
        <p:spPr>
          <a:xfrm rot="5400000" flipH="1">
            <a:off x="8647154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1028700" y="0"/>
                </a:moveTo>
                <a:lnTo>
                  <a:pt x="0" y="0"/>
                </a:lnTo>
                <a:lnTo>
                  <a:pt x="0" y="1028700"/>
                </a:lnTo>
                <a:lnTo>
                  <a:pt x="1028700" y="1028700"/>
                </a:lnTo>
                <a:lnTo>
                  <a:pt x="10287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5" name="Freeform 5"/>
          <p:cNvSpPr/>
          <p:nvPr/>
        </p:nvSpPr>
        <p:spPr>
          <a:xfrm rot="5400000">
            <a:off x="8825082" y="158494"/>
            <a:ext cx="355856" cy="355856"/>
          </a:xfrm>
          <a:custGeom>
            <a:avLst/>
            <a:gdLst/>
            <a:ahLst/>
            <a:cxnLst/>
            <a:rect l="l" t="t" r="r" b="b"/>
            <a:pathLst>
              <a:path w="355856" h="355856">
                <a:moveTo>
                  <a:pt x="0" y="0"/>
                </a:moveTo>
                <a:lnTo>
                  <a:pt x="355856" y="0"/>
                </a:lnTo>
                <a:lnTo>
                  <a:pt x="355856" y="355856"/>
                </a:lnTo>
                <a:lnTo>
                  <a:pt x="0" y="355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6" name="Freeform 6"/>
          <p:cNvSpPr/>
          <p:nvPr/>
        </p:nvSpPr>
        <p:spPr>
          <a:xfrm rot="-10800000" flipV="1">
            <a:off x="-896" y="0"/>
            <a:ext cx="1028700" cy="1028700"/>
          </a:xfrm>
          <a:custGeom>
            <a:avLst/>
            <a:gdLst/>
            <a:ahLst/>
            <a:cxnLst/>
            <a:rect l="l" t="t" r="r" b="b"/>
            <a:pathLst>
              <a:path w="1028700" h="1028700">
                <a:moveTo>
                  <a:pt x="0" y="1028700"/>
                </a:moveTo>
                <a:lnTo>
                  <a:pt x="1028700" y="1028700"/>
                </a:lnTo>
                <a:lnTo>
                  <a:pt x="1028700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PH"/>
          </a:p>
        </p:txBody>
      </p:sp>
      <p:sp>
        <p:nvSpPr>
          <p:cNvPr id="7" name="TextBox 7"/>
          <p:cNvSpPr txBox="1"/>
          <p:nvPr/>
        </p:nvSpPr>
        <p:spPr>
          <a:xfrm>
            <a:off x="384809" y="1938701"/>
            <a:ext cx="6420265" cy="71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19D97"/>
                </a:solidFill>
                <a:latin typeface="Poppins Bold"/>
                <a:ea typeface="Poppins Bold"/>
                <a:cs typeface="Poppins Bold"/>
                <a:sym typeface="Poppins Bold"/>
              </a:rPr>
              <a:t>Past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2046" y="2694896"/>
            <a:ext cx="17200612" cy="1047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 the past, there are a few examples where large sums of money were wasted because of rather simplistic errors.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9803" y="148969"/>
            <a:ext cx="8045278" cy="553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23"/>
              </a:lnSpc>
              <a:spcBef>
                <a:spcPct val="0"/>
              </a:spcBef>
            </a:pPr>
            <a:r>
              <a:rPr lang="en-US" sz="3592" b="1" spc="-107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10.3 Computing for the Public Good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2273</Words>
  <Application>Microsoft Office PowerPoint</Application>
  <PresentationFormat>Custom</PresentationFormat>
  <Paragraphs>233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Open Sans</vt:lpstr>
      <vt:lpstr>Poppins Italics</vt:lpstr>
      <vt:lpstr>Aptos</vt:lpstr>
      <vt:lpstr>Alatsi</vt:lpstr>
      <vt:lpstr>Times New Roman</vt:lpstr>
      <vt:lpstr>Poppins Bold</vt:lpstr>
      <vt:lpstr>Open Sans Bold</vt:lpstr>
      <vt:lpstr>Arial</vt:lpstr>
      <vt:lpstr>Poppins</vt:lpstr>
      <vt:lpstr>Aptos Display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| Chapter 10</dc:title>
  <dc:creator>John</dc:creator>
  <cp:lastModifiedBy>Chezka Mae Madrona</cp:lastModifiedBy>
  <cp:revision>3</cp:revision>
  <dcterms:created xsi:type="dcterms:W3CDTF">2006-08-16T00:00:00Z</dcterms:created>
  <dcterms:modified xsi:type="dcterms:W3CDTF">2024-10-11T10:44:49Z</dcterms:modified>
  <dc:identifier>DAFyuej3nu4</dc:identifier>
</cp:coreProperties>
</file>