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9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8288000" cy="10287000"/>
  <p:notesSz cx="6858000" cy="9144000"/>
  <p:embeddedFontLst>
    <p:embeddedFont>
      <p:font typeface="Alatsi" panose="020B0604020202020204" charset="0"/>
      <p:regular r:id="rId41"/>
    </p:embeddedFont>
    <p:embeddedFont>
      <p:font typeface="Open Sans" panose="020B0606030504020204" pitchFamily="34" charset="0"/>
      <p:regular r:id="rId42"/>
      <p:bold r:id="rId43"/>
      <p:italic r:id="rId44"/>
      <p:boldItalic r:id="rId45"/>
    </p:embeddedFont>
    <p:embeddedFont>
      <p:font typeface="Open Sans Bold" panose="020B0806030504020204" charset="0"/>
      <p:regular r:id="rId46"/>
      <p:bold r:id="rId47"/>
    </p:embeddedFont>
    <p:embeddedFont>
      <p:font typeface="Open Sans Extra Bold" panose="020B0604020202020204" charset="0"/>
      <p:regular r:id="rId48"/>
    </p:embeddedFont>
    <p:embeddedFont>
      <p:font typeface="Poppins" panose="00000500000000000000" pitchFamily="2" charset="0"/>
      <p:regular r:id="rId49"/>
      <p:bold r:id="rId50"/>
      <p:italic r:id="rId51"/>
      <p:boldItalic r:id="rId52"/>
    </p:embeddedFont>
    <p:embeddedFont>
      <p:font typeface="Poppins Bold" panose="00000800000000000000"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7C6C-5D0B-880E-F866-7EFA4E2ACBF6}"/>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3EF5A2E7-96F7-C7DB-C809-2F403C062161}"/>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C6C2B77-6740-5529-3C40-A066E655D8D1}"/>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5" name="Footer Placeholder 4">
            <a:extLst>
              <a:ext uri="{FF2B5EF4-FFF2-40B4-BE49-F238E27FC236}">
                <a16:creationId xmlns:a16="http://schemas.microsoft.com/office/drawing/2014/main" id="{025F85DE-44CA-EDD8-70AF-2FF1081EAA7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B774C6E-F945-0C20-5EB5-9533F4EF47D2}"/>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252057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FC4C-D25C-FF37-9604-BEF6EA2E058A}"/>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1AA7FAA1-6315-2FF7-C7BD-3B6E27D955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4BAA457-9C77-57F1-0382-C150AE0EFC1D}"/>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5" name="Footer Placeholder 4">
            <a:extLst>
              <a:ext uri="{FF2B5EF4-FFF2-40B4-BE49-F238E27FC236}">
                <a16:creationId xmlns:a16="http://schemas.microsoft.com/office/drawing/2014/main" id="{DB688EE9-35F4-96B1-F71A-DEB6A2B96A2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CCD9764-5C1C-168D-F0E2-D791C6F6902D}"/>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199219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4F728-63B6-4061-3F22-29D4DE56C9E7}"/>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DBF6D79-98EC-584A-B43D-E9B43A94EEDB}"/>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A51E6CE-4147-FEEB-CDBD-B0AC7293592E}"/>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5" name="Footer Placeholder 4">
            <a:extLst>
              <a:ext uri="{FF2B5EF4-FFF2-40B4-BE49-F238E27FC236}">
                <a16:creationId xmlns:a16="http://schemas.microsoft.com/office/drawing/2014/main" id="{CF9AF52E-60DB-E0B2-2D46-077B2E7CF3C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5BA1EED-CABA-C4E2-3DA4-2E87B6FCEE78}"/>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215613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1EF1-D979-7879-A90E-45FC49CE593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524AA47F-20B6-5169-562A-0BE23ACF0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E110ADA-2D79-1789-356C-EF147EE45747}"/>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5" name="Footer Placeholder 4">
            <a:extLst>
              <a:ext uri="{FF2B5EF4-FFF2-40B4-BE49-F238E27FC236}">
                <a16:creationId xmlns:a16="http://schemas.microsoft.com/office/drawing/2014/main" id="{89CB4EE1-9A37-60F8-DAE9-93C4641DC9F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F678D89-B329-1DD7-C268-0FA6EE3A48EF}"/>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201610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B52C-3D2A-F05D-A03F-74E1D6F54A76}"/>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9A9FD79A-E9EF-6F68-1527-E5DE3FCBC726}"/>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10DD9-9C0D-DF16-7C1A-EFC6590929AB}"/>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5" name="Footer Placeholder 4">
            <a:extLst>
              <a:ext uri="{FF2B5EF4-FFF2-40B4-BE49-F238E27FC236}">
                <a16:creationId xmlns:a16="http://schemas.microsoft.com/office/drawing/2014/main" id="{009E80D0-6F5C-6FDE-077B-582736F61CD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D57BE0C9-E0BC-505C-508F-5C3727DEF694}"/>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23202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7400-C8B6-1D4F-6A95-EC55E076E4A9}"/>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871A1693-1BC0-265D-7D29-0B86E40D7AA9}"/>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E1CA64FB-20E7-1CDE-1D54-8FAC65CB83F4}"/>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7FB7F2A-E4FC-A9FC-4403-635ABCF55B96}"/>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6" name="Footer Placeholder 5">
            <a:extLst>
              <a:ext uri="{FF2B5EF4-FFF2-40B4-BE49-F238E27FC236}">
                <a16:creationId xmlns:a16="http://schemas.microsoft.com/office/drawing/2014/main" id="{BBDB5481-0C06-6A08-DF8C-488AD6CD8FF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27BF0D5-6D53-EBA6-344E-DA554639B8BC}"/>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371195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FD74-0780-F127-DAF0-9EAA20736704}"/>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7A6BD0B6-831E-8707-CEA8-3A58DA8EDF05}"/>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5B39E-17AC-CD46-35D6-B866F92AC721}"/>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C173C2A4-41DB-B965-4180-0783C651B39B}"/>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D8A4C-EC21-9269-8165-2F7A43F4DA39}"/>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5CFBB58A-8822-2E29-BCEB-DD18063AFC9F}"/>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8" name="Footer Placeholder 7">
            <a:extLst>
              <a:ext uri="{FF2B5EF4-FFF2-40B4-BE49-F238E27FC236}">
                <a16:creationId xmlns:a16="http://schemas.microsoft.com/office/drawing/2014/main" id="{759B38ED-28EC-225B-308F-B1056844BFCC}"/>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356A9267-BC22-435A-411A-4842A9217DF7}"/>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159235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C80B-9A3E-074D-DC64-B05670D5FAD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42B0C98-AA81-2BF7-685E-808E31DE8A4D}"/>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4" name="Footer Placeholder 3">
            <a:extLst>
              <a:ext uri="{FF2B5EF4-FFF2-40B4-BE49-F238E27FC236}">
                <a16:creationId xmlns:a16="http://schemas.microsoft.com/office/drawing/2014/main" id="{E7D7B0FF-A22C-2732-E3D0-131996AE95A3}"/>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67544B1-8E45-FE7D-4A18-23C324A9243C}"/>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135933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036E3-B2BC-7C78-C353-CB239A3E1628}"/>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3" name="Footer Placeholder 2">
            <a:extLst>
              <a:ext uri="{FF2B5EF4-FFF2-40B4-BE49-F238E27FC236}">
                <a16:creationId xmlns:a16="http://schemas.microsoft.com/office/drawing/2014/main" id="{21FD1313-5892-62CC-DA90-BCF509EEFBF3}"/>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96A4B21C-D3FC-371B-5089-A93D862E6854}"/>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345793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1D56-E4C8-E1C3-AFF4-ACBE767D7414}"/>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6772FA9D-EBA8-F945-C081-20F0DE533982}"/>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BDF11847-BE9D-0774-F436-D11D9BDF672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60164-1A43-A434-05D4-94E38DF7DDEE}"/>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6" name="Footer Placeholder 5">
            <a:extLst>
              <a:ext uri="{FF2B5EF4-FFF2-40B4-BE49-F238E27FC236}">
                <a16:creationId xmlns:a16="http://schemas.microsoft.com/office/drawing/2014/main" id="{94CA1B13-9C62-EC51-71F1-6B78F87607C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C543849-C5A4-16A0-8348-030EEB22BCF3}"/>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279801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9E20-1E18-B0E3-ED75-1A06A5988DB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B87BC392-6486-8565-D05A-EDF0D7043508}"/>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4971C5E3-F6FA-FA53-D18C-B7D2A874F836}"/>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CA648-4EC4-B1EE-1125-0D9D5EE20DA0}"/>
              </a:ext>
            </a:extLst>
          </p:cNvPr>
          <p:cNvSpPr>
            <a:spLocks noGrp="1"/>
          </p:cNvSpPr>
          <p:nvPr>
            <p:ph type="dt" sz="half" idx="10"/>
          </p:nvPr>
        </p:nvSpPr>
        <p:spPr/>
        <p:txBody>
          <a:bodyPr/>
          <a:lstStyle/>
          <a:p>
            <a:fld id="{6BDFD4C8-EA43-4147-8451-233700567ED3}" type="datetimeFigureOut">
              <a:rPr lang="en-PH" smtClean="0"/>
              <a:t>11/10/2024</a:t>
            </a:fld>
            <a:endParaRPr lang="en-PH"/>
          </a:p>
        </p:txBody>
      </p:sp>
      <p:sp>
        <p:nvSpPr>
          <p:cNvPr id="6" name="Footer Placeholder 5">
            <a:extLst>
              <a:ext uri="{FF2B5EF4-FFF2-40B4-BE49-F238E27FC236}">
                <a16:creationId xmlns:a16="http://schemas.microsoft.com/office/drawing/2014/main" id="{41649099-7C9F-0498-77DA-144A9379A3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42BB153B-32EB-6429-5E36-C3496441C09B}"/>
              </a:ext>
            </a:extLst>
          </p:cNvPr>
          <p:cNvSpPr>
            <a:spLocks noGrp="1"/>
          </p:cNvSpPr>
          <p:nvPr>
            <p:ph type="sldNum" sz="quarter" idx="12"/>
          </p:nvPr>
        </p:nvSpPr>
        <p:spPr/>
        <p:txBody>
          <a:bodyPr/>
          <a:lstStyle/>
          <a:p>
            <a:fld id="{50C9AFF9-C6E3-4628-A132-5352DEAE9AD4}" type="slidenum">
              <a:rPr lang="en-PH" smtClean="0"/>
              <a:t>‹#›</a:t>
            </a:fld>
            <a:endParaRPr lang="en-PH"/>
          </a:p>
        </p:txBody>
      </p:sp>
    </p:spTree>
    <p:extLst>
      <p:ext uri="{BB962C8B-B14F-4D97-AF65-F5344CB8AC3E}">
        <p14:creationId xmlns:p14="http://schemas.microsoft.com/office/powerpoint/2010/main" val="101269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8E7C2-D506-74A7-8FDF-A78436AB7A6C}"/>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1F1676CB-6CCB-451D-A62A-F2525FE68822}"/>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0F54E29-19B2-9D13-9869-E358D4F494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6BDFD4C8-EA43-4147-8451-233700567ED3}" type="datetimeFigureOut">
              <a:rPr lang="en-PH" smtClean="0"/>
              <a:t>11/10/2024</a:t>
            </a:fld>
            <a:endParaRPr lang="en-PH"/>
          </a:p>
        </p:txBody>
      </p:sp>
      <p:sp>
        <p:nvSpPr>
          <p:cNvPr id="5" name="Footer Placeholder 4">
            <a:extLst>
              <a:ext uri="{FF2B5EF4-FFF2-40B4-BE49-F238E27FC236}">
                <a16:creationId xmlns:a16="http://schemas.microsoft.com/office/drawing/2014/main" id="{3450C429-AAF7-5C9C-3154-28848568444D}"/>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590339A1-5048-E89C-7ED5-4A4E570CFD43}"/>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50C9AFF9-C6E3-4628-A132-5352DEAE9AD4}" type="slidenum">
              <a:rPr lang="en-PH" smtClean="0"/>
              <a:t>‹#›</a:t>
            </a:fld>
            <a:endParaRPr lang="en-PH"/>
          </a:p>
        </p:txBody>
      </p:sp>
      <p:pic>
        <p:nvPicPr>
          <p:cNvPr id="7" name="Picture 6">
            <a:extLst>
              <a:ext uri="{FF2B5EF4-FFF2-40B4-BE49-F238E27FC236}">
                <a16:creationId xmlns:a16="http://schemas.microsoft.com/office/drawing/2014/main" id="{EFB715F2-91B5-E837-9B3B-5C9C03BA6D6E}"/>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4471757" y="2815221"/>
            <a:ext cx="9344486" cy="3762152"/>
          </a:xfrm>
          <a:prstGeom prst="rect">
            <a:avLst/>
          </a:prstGeom>
        </p:spPr>
      </p:pic>
      <p:sp>
        <p:nvSpPr>
          <p:cNvPr id="8" name="TextBox 7">
            <a:extLst>
              <a:ext uri="{FF2B5EF4-FFF2-40B4-BE49-F238E27FC236}">
                <a16:creationId xmlns:a16="http://schemas.microsoft.com/office/drawing/2014/main" id="{ACF0EFBE-6555-230B-7435-7A0B9D4DA92E}"/>
              </a:ext>
            </a:extLst>
          </p:cNvPr>
          <p:cNvSpPr txBox="1"/>
          <p:nvPr userDrawn="1"/>
        </p:nvSpPr>
        <p:spPr>
          <a:xfrm>
            <a:off x="7172097" y="6654544"/>
            <a:ext cx="394380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i="0" dirty="0">
                <a:solidFill>
                  <a:schemeClr val="bg1">
                    <a:lumMod val="50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2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BC70550-DFE6-290B-D181-B20EB3E41052}"/>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B8435763-50D5-4B3A-8BD3-0C3F21CC3D76}"/>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693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7.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28.svg"/><Relationship Id="rId10"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41.sv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2.svg"/><Relationship Id="rId3" Type="http://schemas.openxmlformats.org/officeDocument/2006/relationships/image" Target="../media/image11.svg"/><Relationship Id="rId7" Type="http://schemas.openxmlformats.org/officeDocument/2006/relationships/image" Target="../media/image48.svg"/><Relationship Id="rId12"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0.svg"/><Relationship Id="rId5" Type="http://schemas.openxmlformats.org/officeDocument/2006/relationships/image" Target="../media/image17.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16.png"/><Relationship Id="rId9" Type="http://schemas.openxmlformats.org/officeDocument/2006/relationships/image" Target="../media/image28.sv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svg"/><Relationship Id="rId7" Type="http://schemas.openxmlformats.org/officeDocument/2006/relationships/image" Target="../media/image4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6.svg"/><Relationship Id="rId5" Type="http://schemas.openxmlformats.org/officeDocument/2006/relationships/image" Target="../media/image17.svg"/><Relationship Id="rId10" Type="http://schemas.openxmlformats.org/officeDocument/2006/relationships/image" Target="../media/image55.png"/><Relationship Id="rId4" Type="http://schemas.openxmlformats.org/officeDocument/2006/relationships/image" Target="../media/image16.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60.svg"/><Relationship Id="rId18" Type="http://schemas.openxmlformats.org/officeDocument/2006/relationships/image" Target="../media/image65.png"/><Relationship Id="rId3" Type="http://schemas.openxmlformats.org/officeDocument/2006/relationships/image" Target="../media/image11.svg"/><Relationship Id="rId21"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10.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8.svg"/><Relationship Id="rId5" Type="http://schemas.openxmlformats.org/officeDocument/2006/relationships/image" Target="../media/image17.svg"/><Relationship Id="rId15" Type="http://schemas.openxmlformats.org/officeDocument/2006/relationships/image" Target="../media/image62.svg"/><Relationship Id="rId10" Type="http://schemas.openxmlformats.org/officeDocument/2006/relationships/image" Target="../media/image57.png"/><Relationship Id="rId19" Type="http://schemas.openxmlformats.org/officeDocument/2006/relationships/image" Target="../media/image66.svg"/><Relationship Id="rId4" Type="http://schemas.openxmlformats.org/officeDocument/2006/relationships/image" Target="../media/image16.png"/><Relationship Id="rId9" Type="http://schemas.openxmlformats.org/officeDocument/2006/relationships/image" Target="../media/image28.sv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2.svg"/><Relationship Id="rId3" Type="http://schemas.openxmlformats.org/officeDocument/2006/relationships/image" Target="../media/image11.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70.svg"/><Relationship Id="rId5" Type="http://schemas.openxmlformats.org/officeDocument/2006/relationships/image" Target="../media/image17.svg"/><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image" Target="../media/image16.png"/><Relationship Id="rId9" Type="http://schemas.openxmlformats.org/officeDocument/2006/relationships/image" Target="../media/image28.svg"/><Relationship Id="rId1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8.svg"/><Relationship Id="rId3" Type="http://schemas.openxmlformats.org/officeDocument/2006/relationships/image" Target="../media/image11.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76.svg"/><Relationship Id="rId5" Type="http://schemas.openxmlformats.org/officeDocument/2006/relationships/image" Target="../media/image17.svg"/><Relationship Id="rId15" Type="http://schemas.openxmlformats.org/officeDocument/2006/relationships/image" Target="../media/image80.svg"/><Relationship Id="rId10" Type="http://schemas.openxmlformats.org/officeDocument/2006/relationships/image" Target="../media/image75.png"/><Relationship Id="rId4" Type="http://schemas.openxmlformats.org/officeDocument/2006/relationships/image" Target="../media/image16.png"/><Relationship Id="rId9" Type="http://schemas.openxmlformats.org/officeDocument/2006/relationships/image" Target="../media/image28.svg"/><Relationship Id="rId14"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svg"/><Relationship Id="rId7" Type="http://schemas.openxmlformats.org/officeDocument/2006/relationships/image" Target="../media/image4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svg"/><Relationship Id="rId7" Type="http://schemas.openxmlformats.org/officeDocument/2006/relationships/image" Target="../media/image4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82.svg"/><Relationship Id="rId5" Type="http://schemas.openxmlformats.org/officeDocument/2006/relationships/image" Target="../media/image17.svg"/><Relationship Id="rId10" Type="http://schemas.openxmlformats.org/officeDocument/2006/relationships/image" Target="../media/image81.png"/><Relationship Id="rId4" Type="http://schemas.openxmlformats.org/officeDocument/2006/relationships/image" Target="../media/image16.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2.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1.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0.svg"/><Relationship Id="rId5" Type="http://schemas.openxmlformats.org/officeDocument/2006/relationships/image" Target="../media/image86.sv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6.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5.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4.svg"/><Relationship Id="rId5" Type="http://schemas.openxmlformats.org/officeDocument/2006/relationships/image" Target="../media/image86.svg"/><Relationship Id="rId10" Type="http://schemas.openxmlformats.org/officeDocument/2006/relationships/image" Target="../media/image93.png"/><Relationship Id="rId4" Type="http://schemas.openxmlformats.org/officeDocument/2006/relationships/image" Target="../media/image85.png"/><Relationship Id="rId9" Type="http://schemas.openxmlformats.org/officeDocument/2006/relationships/image" Target="../media/image28.sv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8.svg"/><Relationship Id="rId5" Type="http://schemas.openxmlformats.org/officeDocument/2006/relationships/image" Target="../media/image86.svg"/><Relationship Id="rId10" Type="http://schemas.openxmlformats.org/officeDocument/2006/relationships/image" Target="../media/image97.png"/><Relationship Id="rId4" Type="http://schemas.openxmlformats.org/officeDocument/2006/relationships/image" Target="../media/image85.png"/><Relationship Id="rId9"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0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17.svg"/><Relationship Id="rId7" Type="http://schemas.openxmlformats.org/officeDocument/2006/relationships/image" Target="../media/image10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7.svg"/><Relationship Id="rId7" Type="http://schemas.openxmlformats.org/officeDocument/2006/relationships/image" Target="../media/image10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9.sv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7.svg"/><Relationship Id="rId7" Type="http://schemas.openxmlformats.org/officeDocument/2006/relationships/image" Target="../media/image10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5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7.svg"/><Relationship Id="rId7" Type="http://schemas.openxmlformats.org/officeDocument/2006/relationships/image" Target="../media/image11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113.svg"/></Relationships>
</file>

<file path=ppt/slides/_rels/slide3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1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9.sv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9.sv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1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9.sv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2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17.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ECB9-146A-35D4-A273-9DABCF25C9BC}"/>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AS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2B21D87E-07C0-F61E-C304-441B48500297}"/>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AS Level in Computer Science, either in preparation for their AS exam, or more likely </a:t>
            </a:r>
            <a:r>
              <a:rPr lang="en-GB" sz="3200" u="sng" dirty="0"/>
              <a:t>alongside year 2 </a:t>
            </a:r>
            <a:r>
              <a:rPr lang="en-GB" sz="3200" dirty="0"/>
              <a:t>of the course to improve fluency, recall and pace on AS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0147D70C-AFE2-87D6-27AC-B3382C7BAAAE}"/>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Security, Privacy, and Data Integrity</a:t>
            </a:r>
          </a:p>
        </p:txBody>
      </p:sp>
    </p:spTree>
    <p:extLst>
      <p:ext uri="{BB962C8B-B14F-4D97-AF65-F5344CB8AC3E}">
        <p14:creationId xmlns:p14="http://schemas.microsoft.com/office/powerpoint/2010/main" val="415312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0" y="9442805"/>
            <a:ext cx="18288000" cy="844195"/>
            <a:chOff x="0" y="0"/>
            <a:chExt cx="4806469" cy="221872"/>
          </a:xfrm>
        </p:grpSpPr>
        <p:sp>
          <p:nvSpPr>
            <p:cNvPr id="7" name="Freeform 7"/>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1495">
                <a:alpha val="40000"/>
              </a:srgbClr>
            </a:solidFill>
          </p:spPr>
          <p:txBody>
            <a:bodyPr/>
            <a:lstStyle/>
            <a:p>
              <a:endParaRPr lang="en-PH"/>
            </a:p>
          </p:txBody>
        </p:sp>
        <p:sp>
          <p:nvSpPr>
            <p:cNvPr id="8" name="TextBox 8"/>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9" name="Group 9"/>
          <p:cNvGrpSpPr/>
          <p:nvPr/>
        </p:nvGrpSpPr>
        <p:grpSpPr>
          <a:xfrm>
            <a:off x="52347" y="9490056"/>
            <a:ext cx="4433445" cy="749692"/>
            <a:chOff x="0" y="0"/>
            <a:chExt cx="1167656" cy="197450"/>
          </a:xfrm>
        </p:grpSpPr>
        <p:sp>
          <p:nvSpPr>
            <p:cNvPr id="10" name="Freeform 10"/>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1" name="TextBox 11"/>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2" name="Group 12"/>
          <p:cNvGrpSpPr/>
          <p:nvPr/>
        </p:nvGrpSpPr>
        <p:grpSpPr>
          <a:xfrm>
            <a:off x="4624412" y="9490056"/>
            <a:ext cx="4433445" cy="749692"/>
            <a:chOff x="0" y="0"/>
            <a:chExt cx="1167656" cy="197450"/>
          </a:xfrm>
        </p:grpSpPr>
        <p:sp>
          <p:nvSpPr>
            <p:cNvPr id="13" name="Freeform 13"/>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4" name="TextBox 14"/>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5" name="Group 15"/>
          <p:cNvGrpSpPr/>
          <p:nvPr/>
        </p:nvGrpSpPr>
        <p:grpSpPr>
          <a:xfrm>
            <a:off x="9200732" y="9490056"/>
            <a:ext cx="4433445" cy="749692"/>
            <a:chOff x="0" y="0"/>
            <a:chExt cx="1167656" cy="197450"/>
          </a:xfrm>
        </p:grpSpPr>
        <p:sp>
          <p:nvSpPr>
            <p:cNvPr id="16" name="Freeform 16"/>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7" name="TextBox 17"/>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8" name="Group 18"/>
          <p:cNvGrpSpPr/>
          <p:nvPr/>
        </p:nvGrpSpPr>
        <p:grpSpPr>
          <a:xfrm>
            <a:off x="13772797" y="9490056"/>
            <a:ext cx="4433445" cy="749692"/>
            <a:chOff x="0" y="0"/>
            <a:chExt cx="1167656" cy="197450"/>
          </a:xfrm>
        </p:grpSpPr>
        <p:sp>
          <p:nvSpPr>
            <p:cNvPr id="19" name="Freeform 19"/>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20" name="TextBox 20"/>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21" name="TextBox 21"/>
          <p:cNvSpPr txBox="1"/>
          <p:nvPr/>
        </p:nvSpPr>
        <p:spPr>
          <a:xfrm>
            <a:off x="5808910" y="9506425"/>
            <a:ext cx="2064448" cy="508634"/>
          </a:xfrm>
          <a:prstGeom prst="rect">
            <a:avLst/>
          </a:prstGeom>
        </p:spPr>
        <p:txBody>
          <a:bodyPr lIns="0" tIns="0" rIns="0" bIns="0" rtlCol="0" anchor="t">
            <a:spAutoFit/>
          </a:bodyPr>
          <a:lstStyle/>
          <a:p>
            <a:pPr algn="ctr">
              <a:lnSpc>
                <a:spcPts val="4292"/>
              </a:lnSpc>
            </a:pPr>
            <a:r>
              <a:rPr lang="en-US" sz="2384">
                <a:solidFill>
                  <a:srgbClr val="FFFFFF"/>
                </a:solidFill>
                <a:latin typeface="Poppins"/>
                <a:ea typeface="Poppins"/>
                <a:cs typeface="Poppins"/>
                <a:sym typeface="Poppins"/>
              </a:rPr>
              <a:t>Malware</a:t>
            </a:r>
          </a:p>
        </p:txBody>
      </p:sp>
      <p:sp>
        <p:nvSpPr>
          <p:cNvPr id="22" name="Freeform 22"/>
          <p:cNvSpPr/>
          <p:nvPr/>
        </p:nvSpPr>
        <p:spPr>
          <a:xfrm>
            <a:off x="7625057" y="9558429"/>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3" name="Group 23"/>
          <p:cNvGrpSpPr/>
          <p:nvPr/>
        </p:nvGrpSpPr>
        <p:grpSpPr>
          <a:xfrm>
            <a:off x="246002" y="1669126"/>
            <a:ext cx="3458409" cy="783907"/>
            <a:chOff x="0" y="0"/>
            <a:chExt cx="910857" cy="206461"/>
          </a:xfrm>
        </p:grpSpPr>
        <p:sp>
          <p:nvSpPr>
            <p:cNvPr id="24" name="Freeform 24"/>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25" name="TextBox 25"/>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26" name="Group 26"/>
          <p:cNvGrpSpPr/>
          <p:nvPr/>
        </p:nvGrpSpPr>
        <p:grpSpPr>
          <a:xfrm>
            <a:off x="246002" y="2551908"/>
            <a:ext cx="3458409" cy="2586507"/>
            <a:chOff x="0" y="0"/>
            <a:chExt cx="910857" cy="681220"/>
          </a:xfrm>
        </p:grpSpPr>
        <p:sp>
          <p:nvSpPr>
            <p:cNvPr id="27" name="Freeform 27"/>
            <p:cNvSpPr/>
            <p:nvPr/>
          </p:nvSpPr>
          <p:spPr>
            <a:xfrm>
              <a:off x="0" y="0"/>
              <a:ext cx="910857" cy="681220"/>
            </a:xfrm>
            <a:custGeom>
              <a:avLst/>
              <a:gdLst/>
              <a:ahLst/>
              <a:cxnLst/>
              <a:rect l="l" t="t" r="r" b="b"/>
              <a:pathLst>
                <a:path w="910857" h="681220">
                  <a:moveTo>
                    <a:pt x="114168" y="0"/>
                  </a:moveTo>
                  <a:lnTo>
                    <a:pt x="796689" y="0"/>
                  </a:lnTo>
                  <a:cubicBezTo>
                    <a:pt x="859742" y="0"/>
                    <a:pt x="910857" y="51115"/>
                    <a:pt x="910857" y="114168"/>
                  </a:cubicBezTo>
                  <a:lnTo>
                    <a:pt x="910857" y="567052"/>
                  </a:lnTo>
                  <a:cubicBezTo>
                    <a:pt x="910857" y="597331"/>
                    <a:pt x="898828" y="626370"/>
                    <a:pt x="877418" y="647781"/>
                  </a:cubicBezTo>
                  <a:cubicBezTo>
                    <a:pt x="856007" y="669191"/>
                    <a:pt x="826968" y="681220"/>
                    <a:pt x="796689" y="681220"/>
                  </a:cubicBezTo>
                  <a:lnTo>
                    <a:pt x="114168" y="681220"/>
                  </a:lnTo>
                  <a:cubicBezTo>
                    <a:pt x="83888" y="681220"/>
                    <a:pt x="54849" y="669191"/>
                    <a:pt x="33439" y="647781"/>
                  </a:cubicBezTo>
                  <a:cubicBezTo>
                    <a:pt x="12028" y="626370"/>
                    <a:pt x="0" y="597331"/>
                    <a:pt x="0" y="56705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28" name="TextBox 28"/>
            <p:cNvSpPr txBox="1"/>
            <p:nvPr/>
          </p:nvSpPr>
          <p:spPr>
            <a:xfrm>
              <a:off x="0" y="-28575"/>
              <a:ext cx="910857" cy="709795"/>
            </a:xfrm>
            <a:prstGeom prst="rect">
              <a:avLst/>
            </a:prstGeom>
          </p:spPr>
          <p:txBody>
            <a:bodyPr lIns="50800" tIns="50800" rIns="50800" bIns="50800" rtlCol="0" anchor="ctr"/>
            <a:lstStyle/>
            <a:p>
              <a:pPr algn="ctr">
                <a:lnSpc>
                  <a:spcPts val="2595"/>
                </a:lnSpc>
              </a:pPr>
              <a:endParaRPr/>
            </a:p>
          </p:txBody>
        </p:sp>
      </p:grpSp>
      <p:grpSp>
        <p:nvGrpSpPr>
          <p:cNvPr id="29" name="Group 29"/>
          <p:cNvGrpSpPr/>
          <p:nvPr/>
        </p:nvGrpSpPr>
        <p:grpSpPr>
          <a:xfrm>
            <a:off x="3800300" y="1669126"/>
            <a:ext cx="3458409" cy="783907"/>
            <a:chOff x="0" y="0"/>
            <a:chExt cx="910857" cy="206461"/>
          </a:xfrm>
        </p:grpSpPr>
        <p:sp>
          <p:nvSpPr>
            <p:cNvPr id="30" name="Freeform 30"/>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31" name="TextBox 31"/>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32" name="Group 32"/>
          <p:cNvGrpSpPr/>
          <p:nvPr/>
        </p:nvGrpSpPr>
        <p:grpSpPr>
          <a:xfrm>
            <a:off x="3800300" y="2551908"/>
            <a:ext cx="3458409" cy="2586507"/>
            <a:chOff x="0" y="0"/>
            <a:chExt cx="910857" cy="681220"/>
          </a:xfrm>
        </p:grpSpPr>
        <p:sp>
          <p:nvSpPr>
            <p:cNvPr id="33" name="Freeform 33"/>
            <p:cNvSpPr/>
            <p:nvPr/>
          </p:nvSpPr>
          <p:spPr>
            <a:xfrm>
              <a:off x="0" y="0"/>
              <a:ext cx="910857" cy="681220"/>
            </a:xfrm>
            <a:custGeom>
              <a:avLst/>
              <a:gdLst/>
              <a:ahLst/>
              <a:cxnLst/>
              <a:rect l="l" t="t" r="r" b="b"/>
              <a:pathLst>
                <a:path w="910857" h="681220">
                  <a:moveTo>
                    <a:pt x="114168" y="0"/>
                  </a:moveTo>
                  <a:lnTo>
                    <a:pt x="796689" y="0"/>
                  </a:lnTo>
                  <a:cubicBezTo>
                    <a:pt x="859742" y="0"/>
                    <a:pt x="910857" y="51115"/>
                    <a:pt x="910857" y="114168"/>
                  </a:cubicBezTo>
                  <a:lnTo>
                    <a:pt x="910857" y="567052"/>
                  </a:lnTo>
                  <a:cubicBezTo>
                    <a:pt x="910857" y="597331"/>
                    <a:pt x="898828" y="626370"/>
                    <a:pt x="877418" y="647781"/>
                  </a:cubicBezTo>
                  <a:cubicBezTo>
                    <a:pt x="856007" y="669191"/>
                    <a:pt x="826968" y="681220"/>
                    <a:pt x="796689" y="681220"/>
                  </a:cubicBezTo>
                  <a:lnTo>
                    <a:pt x="114168" y="681220"/>
                  </a:lnTo>
                  <a:cubicBezTo>
                    <a:pt x="83888" y="681220"/>
                    <a:pt x="54849" y="669191"/>
                    <a:pt x="33439" y="647781"/>
                  </a:cubicBezTo>
                  <a:cubicBezTo>
                    <a:pt x="12028" y="626370"/>
                    <a:pt x="0" y="597331"/>
                    <a:pt x="0" y="56705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34" name="TextBox 34"/>
            <p:cNvSpPr txBox="1"/>
            <p:nvPr/>
          </p:nvSpPr>
          <p:spPr>
            <a:xfrm>
              <a:off x="0" y="-28575"/>
              <a:ext cx="910857" cy="709795"/>
            </a:xfrm>
            <a:prstGeom prst="rect">
              <a:avLst/>
            </a:prstGeom>
          </p:spPr>
          <p:txBody>
            <a:bodyPr lIns="50800" tIns="50800" rIns="50800" bIns="50800" rtlCol="0" anchor="ctr"/>
            <a:lstStyle/>
            <a:p>
              <a:pPr algn="ctr">
                <a:lnSpc>
                  <a:spcPts val="2595"/>
                </a:lnSpc>
              </a:pPr>
              <a:endParaRPr/>
            </a:p>
          </p:txBody>
        </p:sp>
      </p:grpSp>
      <p:grpSp>
        <p:nvGrpSpPr>
          <p:cNvPr id="35" name="Group 35"/>
          <p:cNvGrpSpPr/>
          <p:nvPr/>
        </p:nvGrpSpPr>
        <p:grpSpPr>
          <a:xfrm>
            <a:off x="7353959" y="1669126"/>
            <a:ext cx="3458409" cy="783907"/>
            <a:chOff x="0" y="0"/>
            <a:chExt cx="910857" cy="206461"/>
          </a:xfrm>
        </p:grpSpPr>
        <p:sp>
          <p:nvSpPr>
            <p:cNvPr id="36" name="Freeform 36"/>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37" name="TextBox 37"/>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38" name="Group 38"/>
          <p:cNvGrpSpPr/>
          <p:nvPr/>
        </p:nvGrpSpPr>
        <p:grpSpPr>
          <a:xfrm>
            <a:off x="7353959" y="2551908"/>
            <a:ext cx="3458409" cy="2586507"/>
            <a:chOff x="0" y="0"/>
            <a:chExt cx="910857" cy="681220"/>
          </a:xfrm>
        </p:grpSpPr>
        <p:sp>
          <p:nvSpPr>
            <p:cNvPr id="39" name="Freeform 39"/>
            <p:cNvSpPr/>
            <p:nvPr/>
          </p:nvSpPr>
          <p:spPr>
            <a:xfrm>
              <a:off x="0" y="0"/>
              <a:ext cx="910857" cy="681220"/>
            </a:xfrm>
            <a:custGeom>
              <a:avLst/>
              <a:gdLst/>
              <a:ahLst/>
              <a:cxnLst/>
              <a:rect l="l" t="t" r="r" b="b"/>
              <a:pathLst>
                <a:path w="910857" h="681220">
                  <a:moveTo>
                    <a:pt x="114168" y="0"/>
                  </a:moveTo>
                  <a:lnTo>
                    <a:pt x="796689" y="0"/>
                  </a:lnTo>
                  <a:cubicBezTo>
                    <a:pt x="859742" y="0"/>
                    <a:pt x="910857" y="51115"/>
                    <a:pt x="910857" y="114168"/>
                  </a:cubicBezTo>
                  <a:lnTo>
                    <a:pt x="910857" y="567052"/>
                  </a:lnTo>
                  <a:cubicBezTo>
                    <a:pt x="910857" y="597331"/>
                    <a:pt x="898828" y="626370"/>
                    <a:pt x="877418" y="647781"/>
                  </a:cubicBezTo>
                  <a:cubicBezTo>
                    <a:pt x="856007" y="669191"/>
                    <a:pt x="826968" y="681220"/>
                    <a:pt x="796689" y="681220"/>
                  </a:cubicBezTo>
                  <a:lnTo>
                    <a:pt x="114168" y="681220"/>
                  </a:lnTo>
                  <a:cubicBezTo>
                    <a:pt x="83888" y="681220"/>
                    <a:pt x="54849" y="669191"/>
                    <a:pt x="33439" y="647781"/>
                  </a:cubicBezTo>
                  <a:cubicBezTo>
                    <a:pt x="12028" y="626370"/>
                    <a:pt x="0" y="597331"/>
                    <a:pt x="0" y="56705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40" name="TextBox 40"/>
            <p:cNvSpPr txBox="1"/>
            <p:nvPr/>
          </p:nvSpPr>
          <p:spPr>
            <a:xfrm>
              <a:off x="0" y="-28575"/>
              <a:ext cx="910857" cy="709795"/>
            </a:xfrm>
            <a:prstGeom prst="rect">
              <a:avLst/>
            </a:prstGeom>
          </p:spPr>
          <p:txBody>
            <a:bodyPr lIns="50800" tIns="50800" rIns="50800" bIns="50800" rtlCol="0" anchor="ctr"/>
            <a:lstStyle/>
            <a:p>
              <a:pPr algn="ctr">
                <a:lnSpc>
                  <a:spcPts val="2595"/>
                </a:lnSpc>
              </a:pPr>
              <a:endParaRPr/>
            </a:p>
          </p:txBody>
        </p:sp>
      </p:grpSp>
      <p:grpSp>
        <p:nvGrpSpPr>
          <p:cNvPr id="41" name="Group 41"/>
          <p:cNvGrpSpPr/>
          <p:nvPr/>
        </p:nvGrpSpPr>
        <p:grpSpPr>
          <a:xfrm>
            <a:off x="10908256" y="1669126"/>
            <a:ext cx="3458409" cy="783907"/>
            <a:chOff x="0" y="0"/>
            <a:chExt cx="910857" cy="206461"/>
          </a:xfrm>
        </p:grpSpPr>
        <p:sp>
          <p:nvSpPr>
            <p:cNvPr id="42" name="Freeform 42"/>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43" name="TextBox 43"/>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44" name="Group 44"/>
          <p:cNvGrpSpPr/>
          <p:nvPr/>
        </p:nvGrpSpPr>
        <p:grpSpPr>
          <a:xfrm>
            <a:off x="10908256" y="2551908"/>
            <a:ext cx="3458409" cy="2586507"/>
            <a:chOff x="0" y="0"/>
            <a:chExt cx="910857" cy="681220"/>
          </a:xfrm>
        </p:grpSpPr>
        <p:sp>
          <p:nvSpPr>
            <p:cNvPr id="45" name="Freeform 45"/>
            <p:cNvSpPr/>
            <p:nvPr/>
          </p:nvSpPr>
          <p:spPr>
            <a:xfrm>
              <a:off x="0" y="0"/>
              <a:ext cx="910857" cy="681220"/>
            </a:xfrm>
            <a:custGeom>
              <a:avLst/>
              <a:gdLst/>
              <a:ahLst/>
              <a:cxnLst/>
              <a:rect l="l" t="t" r="r" b="b"/>
              <a:pathLst>
                <a:path w="910857" h="681220">
                  <a:moveTo>
                    <a:pt x="114168" y="0"/>
                  </a:moveTo>
                  <a:lnTo>
                    <a:pt x="796689" y="0"/>
                  </a:lnTo>
                  <a:cubicBezTo>
                    <a:pt x="859742" y="0"/>
                    <a:pt x="910857" y="51115"/>
                    <a:pt x="910857" y="114168"/>
                  </a:cubicBezTo>
                  <a:lnTo>
                    <a:pt x="910857" y="567052"/>
                  </a:lnTo>
                  <a:cubicBezTo>
                    <a:pt x="910857" y="597331"/>
                    <a:pt x="898828" y="626370"/>
                    <a:pt x="877418" y="647781"/>
                  </a:cubicBezTo>
                  <a:cubicBezTo>
                    <a:pt x="856007" y="669191"/>
                    <a:pt x="826968" y="681220"/>
                    <a:pt x="796689" y="681220"/>
                  </a:cubicBezTo>
                  <a:lnTo>
                    <a:pt x="114168" y="681220"/>
                  </a:lnTo>
                  <a:cubicBezTo>
                    <a:pt x="83888" y="681220"/>
                    <a:pt x="54849" y="669191"/>
                    <a:pt x="33439" y="647781"/>
                  </a:cubicBezTo>
                  <a:cubicBezTo>
                    <a:pt x="12028" y="626370"/>
                    <a:pt x="0" y="597331"/>
                    <a:pt x="0" y="56705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46" name="TextBox 46"/>
            <p:cNvSpPr txBox="1"/>
            <p:nvPr/>
          </p:nvSpPr>
          <p:spPr>
            <a:xfrm>
              <a:off x="0" y="-28575"/>
              <a:ext cx="910857" cy="709795"/>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a:off x="14461915" y="1669126"/>
            <a:ext cx="3458409" cy="783907"/>
            <a:chOff x="0" y="0"/>
            <a:chExt cx="910857" cy="206461"/>
          </a:xfrm>
        </p:grpSpPr>
        <p:sp>
          <p:nvSpPr>
            <p:cNvPr id="48" name="Freeform 48"/>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49" name="TextBox 49"/>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50" name="Group 50"/>
          <p:cNvGrpSpPr/>
          <p:nvPr/>
        </p:nvGrpSpPr>
        <p:grpSpPr>
          <a:xfrm>
            <a:off x="14461915" y="2551908"/>
            <a:ext cx="3458409" cy="2586507"/>
            <a:chOff x="0" y="0"/>
            <a:chExt cx="910857" cy="681220"/>
          </a:xfrm>
        </p:grpSpPr>
        <p:sp>
          <p:nvSpPr>
            <p:cNvPr id="51" name="Freeform 51"/>
            <p:cNvSpPr/>
            <p:nvPr/>
          </p:nvSpPr>
          <p:spPr>
            <a:xfrm>
              <a:off x="0" y="0"/>
              <a:ext cx="910857" cy="681220"/>
            </a:xfrm>
            <a:custGeom>
              <a:avLst/>
              <a:gdLst/>
              <a:ahLst/>
              <a:cxnLst/>
              <a:rect l="l" t="t" r="r" b="b"/>
              <a:pathLst>
                <a:path w="910857" h="681220">
                  <a:moveTo>
                    <a:pt x="114168" y="0"/>
                  </a:moveTo>
                  <a:lnTo>
                    <a:pt x="796689" y="0"/>
                  </a:lnTo>
                  <a:cubicBezTo>
                    <a:pt x="859742" y="0"/>
                    <a:pt x="910857" y="51115"/>
                    <a:pt x="910857" y="114168"/>
                  </a:cubicBezTo>
                  <a:lnTo>
                    <a:pt x="910857" y="567052"/>
                  </a:lnTo>
                  <a:cubicBezTo>
                    <a:pt x="910857" y="597331"/>
                    <a:pt x="898828" y="626370"/>
                    <a:pt x="877418" y="647781"/>
                  </a:cubicBezTo>
                  <a:cubicBezTo>
                    <a:pt x="856007" y="669191"/>
                    <a:pt x="826968" y="681220"/>
                    <a:pt x="796689" y="681220"/>
                  </a:cubicBezTo>
                  <a:lnTo>
                    <a:pt x="114168" y="681220"/>
                  </a:lnTo>
                  <a:cubicBezTo>
                    <a:pt x="83888" y="681220"/>
                    <a:pt x="54849" y="669191"/>
                    <a:pt x="33439" y="647781"/>
                  </a:cubicBezTo>
                  <a:cubicBezTo>
                    <a:pt x="12028" y="626370"/>
                    <a:pt x="0" y="597331"/>
                    <a:pt x="0" y="56705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52" name="TextBox 52"/>
            <p:cNvSpPr txBox="1"/>
            <p:nvPr/>
          </p:nvSpPr>
          <p:spPr>
            <a:xfrm>
              <a:off x="0" y="-28575"/>
              <a:ext cx="910857" cy="709795"/>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2083988" y="5443214"/>
            <a:ext cx="3458409" cy="783907"/>
            <a:chOff x="0" y="0"/>
            <a:chExt cx="910857" cy="206461"/>
          </a:xfrm>
        </p:grpSpPr>
        <p:sp>
          <p:nvSpPr>
            <p:cNvPr id="54" name="Freeform 54"/>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55" name="TextBox 55"/>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56" name="Group 56"/>
          <p:cNvGrpSpPr/>
          <p:nvPr/>
        </p:nvGrpSpPr>
        <p:grpSpPr>
          <a:xfrm>
            <a:off x="2083988" y="6325996"/>
            <a:ext cx="3458409" cy="2600060"/>
            <a:chOff x="0" y="0"/>
            <a:chExt cx="910857" cy="684789"/>
          </a:xfrm>
        </p:grpSpPr>
        <p:sp>
          <p:nvSpPr>
            <p:cNvPr id="57" name="Freeform 57"/>
            <p:cNvSpPr/>
            <p:nvPr/>
          </p:nvSpPr>
          <p:spPr>
            <a:xfrm>
              <a:off x="0" y="0"/>
              <a:ext cx="910857" cy="684789"/>
            </a:xfrm>
            <a:custGeom>
              <a:avLst/>
              <a:gdLst/>
              <a:ahLst/>
              <a:cxnLst/>
              <a:rect l="l" t="t" r="r" b="b"/>
              <a:pathLst>
                <a:path w="910857" h="684789">
                  <a:moveTo>
                    <a:pt x="114168" y="0"/>
                  </a:moveTo>
                  <a:lnTo>
                    <a:pt x="796689" y="0"/>
                  </a:lnTo>
                  <a:cubicBezTo>
                    <a:pt x="859742" y="0"/>
                    <a:pt x="910857" y="51115"/>
                    <a:pt x="910857" y="114168"/>
                  </a:cubicBezTo>
                  <a:lnTo>
                    <a:pt x="910857" y="570622"/>
                  </a:lnTo>
                  <a:cubicBezTo>
                    <a:pt x="910857" y="600901"/>
                    <a:pt x="898828" y="629940"/>
                    <a:pt x="877418" y="651351"/>
                  </a:cubicBezTo>
                  <a:cubicBezTo>
                    <a:pt x="856007" y="672761"/>
                    <a:pt x="826968" y="684789"/>
                    <a:pt x="796689" y="684789"/>
                  </a:cubicBezTo>
                  <a:lnTo>
                    <a:pt x="114168" y="684789"/>
                  </a:lnTo>
                  <a:cubicBezTo>
                    <a:pt x="83888" y="684789"/>
                    <a:pt x="54849" y="672761"/>
                    <a:pt x="33439" y="651351"/>
                  </a:cubicBezTo>
                  <a:cubicBezTo>
                    <a:pt x="12028" y="629940"/>
                    <a:pt x="0" y="600901"/>
                    <a:pt x="0" y="57062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58" name="TextBox 58"/>
            <p:cNvSpPr txBox="1"/>
            <p:nvPr/>
          </p:nvSpPr>
          <p:spPr>
            <a:xfrm>
              <a:off x="0" y="-28575"/>
              <a:ext cx="910857" cy="713364"/>
            </a:xfrm>
            <a:prstGeom prst="rect">
              <a:avLst/>
            </a:prstGeom>
          </p:spPr>
          <p:txBody>
            <a:bodyPr lIns="50800" tIns="50800" rIns="50800" bIns="50800" rtlCol="0" anchor="ctr"/>
            <a:lstStyle/>
            <a:p>
              <a:pPr algn="ctr">
                <a:lnSpc>
                  <a:spcPts val="2595"/>
                </a:lnSpc>
              </a:pPr>
              <a:endParaRPr/>
            </a:p>
          </p:txBody>
        </p:sp>
      </p:grpSp>
      <p:grpSp>
        <p:nvGrpSpPr>
          <p:cNvPr id="59" name="Group 59"/>
          <p:cNvGrpSpPr/>
          <p:nvPr/>
        </p:nvGrpSpPr>
        <p:grpSpPr>
          <a:xfrm>
            <a:off x="5637647" y="5443214"/>
            <a:ext cx="3458409" cy="783907"/>
            <a:chOff x="0" y="0"/>
            <a:chExt cx="910857" cy="206461"/>
          </a:xfrm>
        </p:grpSpPr>
        <p:sp>
          <p:nvSpPr>
            <p:cNvPr id="60" name="Freeform 60"/>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61" name="TextBox 61"/>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62" name="Group 62"/>
          <p:cNvGrpSpPr/>
          <p:nvPr/>
        </p:nvGrpSpPr>
        <p:grpSpPr>
          <a:xfrm>
            <a:off x="5637647" y="6325996"/>
            <a:ext cx="3458409" cy="2600060"/>
            <a:chOff x="0" y="0"/>
            <a:chExt cx="910857" cy="684789"/>
          </a:xfrm>
        </p:grpSpPr>
        <p:sp>
          <p:nvSpPr>
            <p:cNvPr id="63" name="Freeform 63"/>
            <p:cNvSpPr/>
            <p:nvPr/>
          </p:nvSpPr>
          <p:spPr>
            <a:xfrm>
              <a:off x="0" y="0"/>
              <a:ext cx="910857" cy="684789"/>
            </a:xfrm>
            <a:custGeom>
              <a:avLst/>
              <a:gdLst/>
              <a:ahLst/>
              <a:cxnLst/>
              <a:rect l="l" t="t" r="r" b="b"/>
              <a:pathLst>
                <a:path w="910857" h="684789">
                  <a:moveTo>
                    <a:pt x="114168" y="0"/>
                  </a:moveTo>
                  <a:lnTo>
                    <a:pt x="796689" y="0"/>
                  </a:lnTo>
                  <a:cubicBezTo>
                    <a:pt x="859742" y="0"/>
                    <a:pt x="910857" y="51115"/>
                    <a:pt x="910857" y="114168"/>
                  </a:cubicBezTo>
                  <a:lnTo>
                    <a:pt x="910857" y="570622"/>
                  </a:lnTo>
                  <a:cubicBezTo>
                    <a:pt x="910857" y="600901"/>
                    <a:pt x="898828" y="629940"/>
                    <a:pt x="877418" y="651351"/>
                  </a:cubicBezTo>
                  <a:cubicBezTo>
                    <a:pt x="856007" y="672761"/>
                    <a:pt x="826968" y="684789"/>
                    <a:pt x="796689" y="684789"/>
                  </a:cubicBezTo>
                  <a:lnTo>
                    <a:pt x="114168" y="684789"/>
                  </a:lnTo>
                  <a:cubicBezTo>
                    <a:pt x="83888" y="684789"/>
                    <a:pt x="54849" y="672761"/>
                    <a:pt x="33439" y="651351"/>
                  </a:cubicBezTo>
                  <a:cubicBezTo>
                    <a:pt x="12028" y="629940"/>
                    <a:pt x="0" y="600901"/>
                    <a:pt x="0" y="57062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64" name="TextBox 64"/>
            <p:cNvSpPr txBox="1"/>
            <p:nvPr/>
          </p:nvSpPr>
          <p:spPr>
            <a:xfrm>
              <a:off x="0" y="-28575"/>
              <a:ext cx="910857" cy="713364"/>
            </a:xfrm>
            <a:prstGeom prst="rect">
              <a:avLst/>
            </a:prstGeom>
          </p:spPr>
          <p:txBody>
            <a:bodyPr lIns="50800" tIns="50800" rIns="50800" bIns="50800" rtlCol="0" anchor="ctr"/>
            <a:lstStyle/>
            <a:p>
              <a:pPr algn="ctr">
                <a:lnSpc>
                  <a:spcPts val="2595"/>
                </a:lnSpc>
              </a:pPr>
              <a:endParaRPr/>
            </a:p>
          </p:txBody>
        </p:sp>
      </p:grpSp>
      <p:grpSp>
        <p:nvGrpSpPr>
          <p:cNvPr id="65" name="Group 65"/>
          <p:cNvGrpSpPr/>
          <p:nvPr/>
        </p:nvGrpSpPr>
        <p:grpSpPr>
          <a:xfrm>
            <a:off x="9191944" y="5443214"/>
            <a:ext cx="3458409" cy="783907"/>
            <a:chOff x="0" y="0"/>
            <a:chExt cx="910857" cy="206461"/>
          </a:xfrm>
        </p:grpSpPr>
        <p:sp>
          <p:nvSpPr>
            <p:cNvPr id="66" name="Freeform 66"/>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67" name="TextBox 67"/>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68" name="Group 68"/>
          <p:cNvGrpSpPr/>
          <p:nvPr/>
        </p:nvGrpSpPr>
        <p:grpSpPr>
          <a:xfrm>
            <a:off x="9191944" y="6325996"/>
            <a:ext cx="3458409" cy="2600060"/>
            <a:chOff x="0" y="0"/>
            <a:chExt cx="910857" cy="684789"/>
          </a:xfrm>
        </p:grpSpPr>
        <p:sp>
          <p:nvSpPr>
            <p:cNvPr id="69" name="Freeform 69"/>
            <p:cNvSpPr/>
            <p:nvPr/>
          </p:nvSpPr>
          <p:spPr>
            <a:xfrm>
              <a:off x="0" y="0"/>
              <a:ext cx="910857" cy="684789"/>
            </a:xfrm>
            <a:custGeom>
              <a:avLst/>
              <a:gdLst/>
              <a:ahLst/>
              <a:cxnLst/>
              <a:rect l="l" t="t" r="r" b="b"/>
              <a:pathLst>
                <a:path w="910857" h="684789">
                  <a:moveTo>
                    <a:pt x="114168" y="0"/>
                  </a:moveTo>
                  <a:lnTo>
                    <a:pt x="796689" y="0"/>
                  </a:lnTo>
                  <a:cubicBezTo>
                    <a:pt x="859742" y="0"/>
                    <a:pt x="910857" y="51115"/>
                    <a:pt x="910857" y="114168"/>
                  </a:cubicBezTo>
                  <a:lnTo>
                    <a:pt x="910857" y="570622"/>
                  </a:lnTo>
                  <a:cubicBezTo>
                    <a:pt x="910857" y="600901"/>
                    <a:pt x="898828" y="629940"/>
                    <a:pt x="877418" y="651351"/>
                  </a:cubicBezTo>
                  <a:cubicBezTo>
                    <a:pt x="856007" y="672761"/>
                    <a:pt x="826968" y="684789"/>
                    <a:pt x="796689" y="684789"/>
                  </a:cubicBezTo>
                  <a:lnTo>
                    <a:pt x="114168" y="684789"/>
                  </a:lnTo>
                  <a:cubicBezTo>
                    <a:pt x="83888" y="684789"/>
                    <a:pt x="54849" y="672761"/>
                    <a:pt x="33439" y="651351"/>
                  </a:cubicBezTo>
                  <a:cubicBezTo>
                    <a:pt x="12028" y="629940"/>
                    <a:pt x="0" y="600901"/>
                    <a:pt x="0" y="57062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70" name="TextBox 70"/>
            <p:cNvSpPr txBox="1"/>
            <p:nvPr/>
          </p:nvSpPr>
          <p:spPr>
            <a:xfrm>
              <a:off x="0" y="-28575"/>
              <a:ext cx="910857" cy="713364"/>
            </a:xfrm>
            <a:prstGeom prst="rect">
              <a:avLst/>
            </a:prstGeom>
          </p:spPr>
          <p:txBody>
            <a:bodyPr lIns="50800" tIns="50800" rIns="50800" bIns="50800" rtlCol="0" anchor="ctr"/>
            <a:lstStyle/>
            <a:p>
              <a:pPr algn="ctr">
                <a:lnSpc>
                  <a:spcPts val="2595"/>
                </a:lnSpc>
              </a:pPr>
              <a:endParaRPr/>
            </a:p>
          </p:txBody>
        </p:sp>
      </p:grpSp>
      <p:grpSp>
        <p:nvGrpSpPr>
          <p:cNvPr id="71" name="Group 71"/>
          <p:cNvGrpSpPr/>
          <p:nvPr/>
        </p:nvGrpSpPr>
        <p:grpSpPr>
          <a:xfrm>
            <a:off x="12745603" y="5443214"/>
            <a:ext cx="3458409" cy="783907"/>
            <a:chOff x="0" y="0"/>
            <a:chExt cx="910857" cy="206461"/>
          </a:xfrm>
        </p:grpSpPr>
        <p:sp>
          <p:nvSpPr>
            <p:cNvPr id="72" name="Freeform 72"/>
            <p:cNvSpPr/>
            <p:nvPr/>
          </p:nvSpPr>
          <p:spPr>
            <a:xfrm>
              <a:off x="0" y="0"/>
              <a:ext cx="910857" cy="206461"/>
            </a:xfrm>
            <a:custGeom>
              <a:avLst/>
              <a:gdLst/>
              <a:ahLst/>
              <a:cxnLst/>
              <a:rect l="l" t="t" r="r" b="b"/>
              <a:pathLst>
                <a:path w="910857" h="206461">
                  <a:moveTo>
                    <a:pt x="103231" y="0"/>
                  </a:moveTo>
                  <a:lnTo>
                    <a:pt x="807626" y="0"/>
                  </a:lnTo>
                  <a:cubicBezTo>
                    <a:pt x="864639" y="0"/>
                    <a:pt x="910857" y="46218"/>
                    <a:pt x="910857" y="103231"/>
                  </a:cubicBezTo>
                  <a:lnTo>
                    <a:pt x="910857" y="103231"/>
                  </a:lnTo>
                  <a:cubicBezTo>
                    <a:pt x="910857" y="130609"/>
                    <a:pt x="899981" y="156866"/>
                    <a:pt x="880621" y="176226"/>
                  </a:cubicBezTo>
                  <a:cubicBezTo>
                    <a:pt x="861262" y="195585"/>
                    <a:pt x="835004" y="206461"/>
                    <a:pt x="807626" y="206461"/>
                  </a:cubicBezTo>
                  <a:lnTo>
                    <a:pt x="103231" y="206461"/>
                  </a:lnTo>
                  <a:cubicBezTo>
                    <a:pt x="75852" y="206461"/>
                    <a:pt x="49595" y="195585"/>
                    <a:pt x="30236" y="176226"/>
                  </a:cubicBezTo>
                  <a:cubicBezTo>
                    <a:pt x="10876" y="156866"/>
                    <a:pt x="0" y="130609"/>
                    <a:pt x="0" y="103231"/>
                  </a:cubicBezTo>
                  <a:lnTo>
                    <a:pt x="0" y="103231"/>
                  </a:lnTo>
                  <a:cubicBezTo>
                    <a:pt x="0" y="75852"/>
                    <a:pt x="10876" y="49595"/>
                    <a:pt x="30236" y="30236"/>
                  </a:cubicBezTo>
                  <a:cubicBezTo>
                    <a:pt x="49595" y="10876"/>
                    <a:pt x="75852" y="0"/>
                    <a:pt x="103231" y="0"/>
                  </a:cubicBezTo>
                  <a:close/>
                </a:path>
              </a:pathLst>
            </a:custGeom>
            <a:solidFill>
              <a:srgbClr val="FFDE59"/>
            </a:solidFill>
          </p:spPr>
          <p:txBody>
            <a:bodyPr/>
            <a:lstStyle/>
            <a:p>
              <a:endParaRPr lang="en-PH"/>
            </a:p>
          </p:txBody>
        </p:sp>
        <p:sp>
          <p:nvSpPr>
            <p:cNvPr id="73" name="TextBox 73"/>
            <p:cNvSpPr txBox="1"/>
            <p:nvPr/>
          </p:nvSpPr>
          <p:spPr>
            <a:xfrm>
              <a:off x="0" y="-28575"/>
              <a:ext cx="910857" cy="235036"/>
            </a:xfrm>
            <a:prstGeom prst="rect">
              <a:avLst/>
            </a:prstGeom>
          </p:spPr>
          <p:txBody>
            <a:bodyPr lIns="50800" tIns="50800" rIns="50800" bIns="50800" rtlCol="0" anchor="ctr"/>
            <a:lstStyle/>
            <a:p>
              <a:pPr algn="ctr">
                <a:lnSpc>
                  <a:spcPts val="2595"/>
                </a:lnSpc>
              </a:pPr>
              <a:endParaRPr/>
            </a:p>
          </p:txBody>
        </p:sp>
      </p:grpSp>
      <p:grpSp>
        <p:nvGrpSpPr>
          <p:cNvPr id="74" name="Group 74"/>
          <p:cNvGrpSpPr/>
          <p:nvPr/>
        </p:nvGrpSpPr>
        <p:grpSpPr>
          <a:xfrm>
            <a:off x="12745603" y="6325996"/>
            <a:ext cx="3458409" cy="2600060"/>
            <a:chOff x="0" y="0"/>
            <a:chExt cx="910857" cy="684789"/>
          </a:xfrm>
        </p:grpSpPr>
        <p:sp>
          <p:nvSpPr>
            <p:cNvPr id="75" name="Freeform 75"/>
            <p:cNvSpPr/>
            <p:nvPr/>
          </p:nvSpPr>
          <p:spPr>
            <a:xfrm>
              <a:off x="0" y="0"/>
              <a:ext cx="910857" cy="684789"/>
            </a:xfrm>
            <a:custGeom>
              <a:avLst/>
              <a:gdLst/>
              <a:ahLst/>
              <a:cxnLst/>
              <a:rect l="l" t="t" r="r" b="b"/>
              <a:pathLst>
                <a:path w="910857" h="684789">
                  <a:moveTo>
                    <a:pt x="114168" y="0"/>
                  </a:moveTo>
                  <a:lnTo>
                    <a:pt x="796689" y="0"/>
                  </a:lnTo>
                  <a:cubicBezTo>
                    <a:pt x="859742" y="0"/>
                    <a:pt x="910857" y="51115"/>
                    <a:pt x="910857" y="114168"/>
                  </a:cubicBezTo>
                  <a:lnTo>
                    <a:pt x="910857" y="570622"/>
                  </a:lnTo>
                  <a:cubicBezTo>
                    <a:pt x="910857" y="600901"/>
                    <a:pt x="898828" y="629940"/>
                    <a:pt x="877418" y="651351"/>
                  </a:cubicBezTo>
                  <a:cubicBezTo>
                    <a:pt x="856007" y="672761"/>
                    <a:pt x="826968" y="684789"/>
                    <a:pt x="796689" y="684789"/>
                  </a:cubicBezTo>
                  <a:lnTo>
                    <a:pt x="114168" y="684789"/>
                  </a:lnTo>
                  <a:cubicBezTo>
                    <a:pt x="83888" y="684789"/>
                    <a:pt x="54849" y="672761"/>
                    <a:pt x="33439" y="651351"/>
                  </a:cubicBezTo>
                  <a:cubicBezTo>
                    <a:pt x="12028" y="629940"/>
                    <a:pt x="0" y="600901"/>
                    <a:pt x="0" y="570622"/>
                  </a:cubicBezTo>
                  <a:lnTo>
                    <a:pt x="0" y="114168"/>
                  </a:lnTo>
                  <a:cubicBezTo>
                    <a:pt x="0" y="83888"/>
                    <a:pt x="12028" y="54849"/>
                    <a:pt x="33439" y="33439"/>
                  </a:cubicBezTo>
                  <a:cubicBezTo>
                    <a:pt x="54849" y="12028"/>
                    <a:pt x="83888" y="0"/>
                    <a:pt x="114168" y="0"/>
                  </a:cubicBezTo>
                  <a:close/>
                </a:path>
              </a:pathLst>
            </a:custGeom>
            <a:solidFill>
              <a:srgbClr val="D9D9D9"/>
            </a:solidFill>
          </p:spPr>
          <p:txBody>
            <a:bodyPr/>
            <a:lstStyle/>
            <a:p>
              <a:endParaRPr lang="en-PH"/>
            </a:p>
          </p:txBody>
        </p:sp>
        <p:sp>
          <p:nvSpPr>
            <p:cNvPr id="76" name="TextBox 76"/>
            <p:cNvSpPr txBox="1"/>
            <p:nvPr/>
          </p:nvSpPr>
          <p:spPr>
            <a:xfrm>
              <a:off x="0" y="-28575"/>
              <a:ext cx="910857" cy="713364"/>
            </a:xfrm>
            <a:prstGeom prst="rect">
              <a:avLst/>
            </a:prstGeom>
          </p:spPr>
          <p:txBody>
            <a:bodyPr lIns="50800" tIns="50800" rIns="50800" bIns="50800" rtlCol="0" anchor="ctr"/>
            <a:lstStyle/>
            <a:p>
              <a:pPr algn="ctr">
                <a:lnSpc>
                  <a:spcPts val="2595"/>
                </a:lnSpc>
              </a:pPr>
              <a:endParaRPr/>
            </a:p>
          </p:txBody>
        </p:sp>
      </p:grpSp>
      <p:sp>
        <p:nvSpPr>
          <p:cNvPr id="77" name="Freeform 77"/>
          <p:cNvSpPr/>
          <p:nvPr/>
        </p:nvSpPr>
        <p:spPr>
          <a:xfrm>
            <a:off x="3141210" y="1551410"/>
            <a:ext cx="1126403" cy="1107971"/>
          </a:xfrm>
          <a:custGeom>
            <a:avLst/>
            <a:gdLst/>
            <a:ahLst/>
            <a:cxnLst/>
            <a:rect l="l" t="t" r="r" b="b"/>
            <a:pathLst>
              <a:path w="1126403" h="1107971">
                <a:moveTo>
                  <a:pt x="0" y="0"/>
                </a:moveTo>
                <a:lnTo>
                  <a:pt x="1126403" y="0"/>
                </a:lnTo>
                <a:lnTo>
                  <a:pt x="1126403" y="1107971"/>
                </a:lnTo>
                <a:lnTo>
                  <a:pt x="0" y="1107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8" name="Freeform 78"/>
          <p:cNvSpPr/>
          <p:nvPr/>
        </p:nvSpPr>
        <p:spPr>
          <a:xfrm>
            <a:off x="13389178" y="1618507"/>
            <a:ext cx="755626" cy="834527"/>
          </a:xfrm>
          <a:custGeom>
            <a:avLst/>
            <a:gdLst/>
            <a:ahLst/>
            <a:cxnLst/>
            <a:rect l="l" t="t" r="r" b="b"/>
            <a:pathLst>
              <a:path w="755626" h="834527">
                <a:moveTo>
                  <a:pt x="0" y="0"/>
                </a:moveTo>
                <a:lnTo>
                  <a:pt x="755626" y="0"/>
                </a:lnTo>
                <a:lnTo>
                  <a:pt x="755626" y="834527"/>
                </a:lnTo>
                <a:lnTo>
                  <a:pt x="0" y="83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9" name="Freeform 79"/>
          <p:cNvSpPr/>
          <p:nvPr/>
        </p:nvSpPr>
        <p:spPr>
          <a:xfrm>
            <a:off x="14852440" y="1551410"/>
            <a:ext cx="919465" cy="890732"/>
          </a:xfrm>
          <a:custGeom>
            <a:avLst/>
            <a:gdLst/>
            <a:ahLst/>
            <a:cxnLst/>
            <a:rect l="l" t="t" r="r" b="b"/>
            <a:pathLst>
              <a:path w="919465" h="890732">
                <a:moveTo>
                  <a:pt x="0" y="0"/>
                </a:moveTo>
                <a:lnTo>
                  <a:pt x="919465" y="0"/>
                </a:lnTo>
                <a:lnTo>
                  <a:pt x="919465" y="890733"/>
                </a:lnTo>
                <a:lnTo>
                  <a:pt x="0" y="8907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80" name="Freeform 80"/>
          <p:cNvSpPr/>
          <p:nvPr/>
        </p:nvSpPr>
        <p:spPr>
          <a:xfrm>
            <a:off x="7776508" y="5243686"/>
            <a:ext cx="1281349" cy="983435"/>
          </a:xfrm>
          <a:custGeom>
            <a:avLst/>
            <a:gdLst/>
            <a:ahLst/>
            <a:cxnLst/>
            <a:rect l="l" t="t" r="r" b="b"/>
            <a:pathLst>
              <a:path w="1281349" h="983435">
                <a:moveTo>
                  <a:pt x="0" y="0"/>
                </a:moveTo>
                <a:lnTo>
                  <a:pt x="1281349" y="0"/>
                </a:lnTo>
                <a:lnTo>
                  <a:pt x="1281349" y="983436"/>
                </a:lnTo>
                <a:lnTo>
                  <a:pt x="0" y="983436"/>
                </a:lnTo>
                <a:lnTo>
                  <a:pt x="0" y="0"/>
                </a:lnTo>
                <a:close/>
              </a:path>
            </a:pathLst>
          </a:custGeom>
          <a:blipFill>
            <a:blip r:embed="rId12"/>
            <a:stretch>
              <a:fillRect/>
            </a:stretch>
          </a:blipFill>
        </p:spPr>
        <p:txBody>
          <a:bodyPr/>
          <a:lstStyle/>
          <a:p>
            <a:endParaRPr lang="en-PH"/>
          </a:p>
        </p:txBody>
      </p:sp>
      <p:sp>
        <p:nvSpPr>
          <p:cNvPr id="81" name="Freeform 81"/>
          <p:cNvSpPr/>
          <p:nvPr/>
        </p:nvSpPr>
        <p:spPr>
          <a:xfrm>
            <a:off x="11866742" y="5498088"/>
            <a:ext cx="668978" cy="668978"/>
          </a:xfrm>
          <a:custGeom>
            <a:avLst/>
            <a:gdLst/>
            <a:ahLst/>
            <a:cxnLst/>
            <a:rect l="l" t="t" r="r" b="b"/>
            <a:pathLst>
              <a:path w="668978" h="668978">
                <a:moveTo>
                  <a:pt x="0" y="0"/>
                </a:moveTo>
                <a:lnTo>
                  <a:pt x="668978" y="0"/>
                </a:lnTo>
                <a:lnTo>
                  <a:pt x="668978" y="668978"/>
                </a:lnTo>
                <a:lnTo>
                  <a:pt x="0" y="6689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PH"/>
          </a:p>
        </p:txBody>
      </p:sp>
      <p:sp>
        <p:nvSpPr>
          <p:cNvPr id="82" name="TextBox 82"/>
          <p:cNvSpPr txBox="1"/>
          <p:nvPr/>
        </p:nvSpPr>
        <p:spPr>
          <a:xfrm>
            <a:off x="617246" y="9375319"/>
            <a:ext cx="3068032" cy="845818"/>
          </a:xfrm>
          <a:prstGeom prst="rect">
            <a:avLst/>
          </a:prstGeom>
        </p:spPr>
        <p:txBody>
          <a:bodyPr lIns="0" tIns="0" rIns="0" bIns="0" rtlCol="0" anchor="t">
            <a:spAutoFit/>
          </a:bodyPr>
          <a:lstStyle/>
          <a:p>
            <a:pPr algn="ctr">
              <a:lnSpc>
                <a:spcPts val="3420"/>
              </a:lnSpc>
            </a:pPr>
            <a:r>
              <a:rPr lang="en-US" sz="1900">
                <a:solidFill>
                  <a:srgbClr val="FFFFFF">
                    <a:alpha val="8627"/>
                  </a:srgbClr>
                </a:solidFill>
                <a:latin typeface="Poppins"/>
                <a:ea typeface="Poppins"/>
                <a:cs typeface="Poppins"/>
                <a:sym typeface="Poppins"/>
              </a:rPr>
              <a:t>Networks and the Internet</a:t>
            </a:r>
          </a:p>
        </p:txBody>
      </p:sp>
      <p:sp>
        <p:nvSpPr>
          <p:cNvPr id="83" name="TextBox 83"/>
          <p:cNvSpPr txBox="1"/>
          <p:nvPr/>
        </p:nvSpPr>
        <p:spPr>
          <a:xfrm>
            <a:off x="9676750" y="9350332"/>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user activity</a:t>
            </a:r>
          </a:p>
        </p:txBody>
      </p:sp>
      <p:sp>
        <p:nvSpPr>
          <p:cNvPr id="84" name="TextBox 84"/>
          <p:cNvSpPr txBox="1"/>
          <p:nvPr/>
        </p:nvSpPr>
        <p:spPr>
          <a:xfrm>
            <a:off x="14372939" y="9375319"/>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the system itself</a:t>
            </a:r>
          </a:p>
        </p:txBody>
      </p:sp>
      <p:sp>
        <p:nvSpPr>
          <p:cNvPr id="85" name="TextBox 85"/>
          <p:cNvSpPr txBox="1"/>
          <p:nvPr/>
        </p:nvSpPr>
        <p:spPr>
          <a:xfrm>
            <a:off x="477370" y="1791107"/>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Virus</a:t>
            </a:r>
          </a:p>
        </p:txBody>
      </p:sp>
      <p:sp>
        <p:nvSpPr>
          <p:cNvPr id="86" name="TextBox 86"/>
          <p:cNvSpPr txBox="1"/>
          <p:nvPr/>
        </p:nvSpPr>
        <p:spPr>
          <a:xfrm>
            <a:off x="4031668" y="1791107"/>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Worm</a:t>
            </a:r>
          </a:p>
        </p:txBody>
      </p:sp>
      <p:sp>
        <p:nvSpPr>
          <p:cNvPr id="87" name="TextBox 87"/>
          <p:cNvSpPr txBox="1"/>
          <p:nvPr/>
        </p:nvSpPr>
        <p:spPr>
          <a:xfrm>
            <a:off x="7585326" y="1791107"/>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Logic Bomb</a:t>
            </a:r>
          </a:p>
        </p:txBody>
      </p:sp>
      <p:sp>
        <p:nvSpPr>
          <p:cNvPr id="88" name="TextBox 88"/>
          <p:cNvSpPr txBox="1"/>
          <p:nvPr/>
        </p:nvSpPr>
        <p:spPr>
          <a:xfrm>
            <a:off x="11013284" y="1788544"/>
            <a:ext cx="2375894"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Trojan Horse</a:t>
            </a:r>
          </a:p>
        </p:txBody>
      </p:sp>
      <p:sp>
        <p:nvSpPr>
          <p:cNvPr id="89" name="TextBox 89"/>
          <p:cNvSpPr txBox="1"/>
          <p:nvPr/>
        </p:nvSpPr>
        <p:spPr>
          <a:xfrm>
            <a:off x="15771905" y="1768388"/>
            <a:ext cx="1806831"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Spyware</a:t>
            </a:r>
          </a:p>
        </p:txBody>
      </p:sp>
      <p:sp>
        <p:nvSpPr>
          <p:cNvPr id="90" name="TextBox 90"/>
          <p:cNvSpPr txBox="1"/>
          <p:nvPr/>
        </p:nvSpPr>
        <p:spPr>
          <a:xfrm>
            <a:off x="2315356" y="5565195"/>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Bot</a:t>
            </a:r>
          </a:p>
        </p:txBody>
      </p:sp>
      <p:sp>
        <p:nvSpPr>
          <p:cNvPr id="91" name="TextBox 91"/>
          <p:cNvSpPr txBox="1"/>
          <p:nvPr/>
        </p:nvSpPr>
        <p:spPr>
          <a:xfrm>
            <a:off x="5383388" y="5565195"/>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Phishing</a:t>
            </a:r>
          </a:p>
        </p:txBody>
      </p:sp>
      <p:sp>
        <p:nvSpPr>
          <p:cNvPr id="92" name="TextBox 92"/>
          <p:cNvSpPr txBox="1"/>
          <p:nvPr/>
        </p:nvSpPr>
        <p:spPr>
          <a:xfrm>
            <a:off x="9423312" y="5565195"/>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Pharming</a:t>
            </a:r>
          </a:p>
        </p:txBody>
      </p:sp>
      <p:sp>
        <p:nvSpPr>
          <p:cNvPr id="93" name="TextBox 93"/>
          <p:cNvSpPr txBox="1"/>
          <p:nvPr/>
        </p:nvSpPr>
        <p:spPr>
          <a:xfrm>
            <a:off x="12940792" y="5565195"/>
            <a:ext cx="3068032" cy="458564"/>
          </a:xfrm>
          <a:prstGeom prst="rect">
            <a:avLst/>
          </a:prstGeom>
        </p:spPr>
        <p:txBody>
          <a:bodyPr lIns="0" tIns="0" rIns="0" bIns="0" rtlCol="0" anchor="t">
            <a:spAutoFit/>
          </a:bodyPr>
          <a:lstStyle/>
          <a:p>
            <a:pPr marL="0" lvl="0" indent="0" algn="ctr">
              <a:lnSpc>
                <a:spcPts val="3598"/>
              </a:lnSpc>
              <a:spcBef>
                <a:spcPct val="0"/>
              </a:spcBef>
            </a:pPr>
            <a:r>
              <a:rPr lang="en-US" sz="2570" b="1">
                <a:solidFill>
                  <a:srgbClr val="FF1495"/>
                </a:solidFill>
                <a:latin typeface="Poppins Bold"/>
                <a:ea typeface="Poppins Bold"/>
                <a:cs typeface="Poppins Bold"/>
                <a:sym typeface="Poppins Bold"/>
              </a:rPr>
              <a:t>Keylogger</a:t>
            </a:r>
          </a:p>
        </p:txBody>
      </p:sp>
      <p:sp>
        <p:nvSpPr>
          <p:cNvPr id="94" name="TextBox 94"/>
          <p:cNvSpPr txBox="1"/>
          <p:nvPr/>
        </p:nvSpPr>
        <p:spPr>
          <a:xfrm>
            <a:off x="458338" y="2964181"/>
            <a:ext cx="2970487" cy="1761960"/>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Self-replicating malicious code damaging computer programs and files.</a:t>
            </a:r>
          </a:p>
        </p:txBody>
      </p:sp>
      <p:sp>
        <p:nvSpPr>
          <p:cNvPr id="95" name="TextBox 95"/>
          <p:cNvSpPr txBox="1"/>
          <p:nvPr/>
        </p:nvSpPr>
        <p:spPr>
          <a:xfrm>
            <a:off x="4031046" y="2965463"/>
            <a:ext cx="2970487" cy="1761960"/>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Self-replicating malware spreading through networks, exploiting vulnerabilities.</a:t>
            </a:r>
          </a:p>
        </p:txBody>
      </p:sp>
      <p:sp>
        <p:nvSpPr>
          <p:cNvPr id="96" name="TextBox 96"/>
          <p:cNvSpPr txBox="1"/>
          <p:nvPr/>
        </p:nvSpPr>
        <p:spPr>
          <a:xfrm>
            <a:off x="7625057" y="3147822"/>
            <a:ext cx="2970487" cy="1409568"/>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Malicious code triggering on specific conditions causing damage.</a:t>
            </a:r>
          </a:p>
        </p:txBody>
      </p:sp>
      <p:sp>
        <p:nvSpPr>
          <p:cNvPr id="97" name="TextBox 97"/>
          <p:cNvSpPr txBox="1"/>
          <p:nvPr/>
        </p:nvSpPr>
        <p:spPr>
          <a:xfrm>
            <a:off x="11174317" y="2964181"/>
            <a:ext cx="2970487" cy="1762125"/>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Malware disguised as legitimate software, allowing unauthorized access.</a:t>
            </a:r>
          </a:p>
        </p:txBody>
      </p:sp>
      <p:sp>
        <p:nvSpPr>
          <p:cNvPr id="98" name="TextBox 98"/>
          <p:cNvSpPr txBox="1"/>
          <p:nvPr/>
        </p:nvSpPr>
        <p:spPr>
          <a:xfrm>
            <a:off x="14728615" y="2964181"/>
            <a:ext cx="2970487" cy="1761960"/>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Software gathering information without user consent, often for advertising.</a:t>
            </a:r>
          </a:p>
        </p:txBody>
      </p:sp>
      <p:sp>
        <p:nvSpPr>
          <p:cNvPr id="99" name="TextBox 99"/>
          <p:cNvSpPr txBox="1"/>
          <p:nvPr/>
        </p:nvSpPr>
        <p:spPr>
          <a:xfrm>
            <a:off x="2269069" y="6531922"/>
            <a:ext cx="2970487" cy="2114352"/>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Automated software performing repetitive tasks, often for malicious purposes.</a:t>
            </a:r>
          </a:p>
        </p:txBody>
      </p:sp>
      <p:sp>
        <p:nvSpPr>
          <p:cNvPr id="100" name="TextBox 100"/>
          <p:cNvSpPr txBox="1"/>
          <p:nvPr/>
        </p:nvSpPr>
        <p:spPr>
          <a:xfrm>
            <a:off x="5881927" y="6392654"/>
            <a:ext cx="2970487" cy="2466744"/>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Fraudulent attempts to obtain sensitive information through deceptive communication (email).</a:t>
            </a:r>
          </a:p>
        </p:txBody>
      </p:sp>
      <p:sp>
        <p:nvSpPr>
          <p:cNvPr id="101" name="TextBox 101"/>
          <p:cNvSpPr txBox="1"/>
          <p:nvPr/>
        </p:nvSpPr>
        <p:spPr>
          <a:xfrm>
            <a:off x="9423013" y="6865297"/>
            <a:ext cx="2970487" cy="1409568"/>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Redirecting users to fake websites to steal sensitive information.</a:t>
            </a:r>
          </a:p>
        </p:txBody>
      </p:sp>
      <p:sp>
        <p:nvSpPr>
          <p:cNvPr id="102" name="TextBox 102"/>
          <p:cNvSpPr txBox="1"/>
          <p:nvPr/>
        </p:nvSpPr>
        <p:spPr>
          <a:xfrm>
            <a:off x="13019032" y="6689101"/>
            <a:ext cx="2970487" cy="1761960"/>
          </a:xfrm>
          <a:prstGeom prst="rect">
            <a:avLst/>
          </a:prstGeom>
        </p:spPr>
        <p:txBody>
          <a:bodyPr lIns="0" tIns="0" rIns="0" bIns="0" rtlCol="0" anchor="t">
            <a:spAutoFit/>
          </a:bodyPr>
          <a:lstStyle/>
          <a:p>
            <a:pPr algn="ctr">
              <a:lnSpc>
                <a:spcPts val="2839"/>
              </a:lnSpc>
              <a:spcBef>
                <a:spcPct val="0"/>
              </a:spcBef>
            </a:pPr>
            <a:r>
              <a:rPr lang="en-US" sz="2366" b="1">
                <a:solidFill>
                  <a:srgbClr val="000000"/>
                </a:solidFill>
                <a:latin typeface="Open Sans Bold"/>
                <a:ea typeface="Open Sans Bold"/>
                <a:cs typeface="Open Sans Bold"/>
                <a:sym typeface="Open Sans Bold"/>
              </a:rPr>
              <a:t>Software recording keystrokes, capturing sensitive data, and passwords.</a:t>
            </a:r>
          </a:p>
        </p:txBody>
      </p:sp>
      <p:sp>
        <p:nvSpPr>
          <p:cNvPr id="103" name="TextBox 103"/>
          <p:cNvSpPr txBox="1"/>
          <p:nvPr/>
        </p:nvSpPr>
        <p:spPr>
          <a:xfrm>
            <a:off x="246002" y="45756"/>
            <a:ext cx="7932774" cy="900390"/>
          </a:xfrm>
          <a:prstGeom prst="rect">
            <a:avLst/>
          </a:prstGeom>
        </p:spPr>
        <p:txBody>
          <a:bodyPr lIns="0" tIns="0" rIns="0" bIns="0" rtlCol="0" anchor="t">
            <a:spAutoFit/>
          </a:bodyPr>
          <a:lstStyle/>
          <a:p>
            <a:pPr marL="0" lvl="0" indent="0" algn="l">
              <a:lnSpc>
                <a:spcPts val="3521"/>
              </a:lnSpc>
              <a:spcBef>
                <a:spcPct val="0"/>
              </a:spcBef>
            </a:pPr>
            <a:r>
              <a:rPr lang="en-US" sz="3143" b="1" spc="-94">
                <a:solidFill>
                  <a:srgbClr val="FFFFFF"/>
                </a:solidFill>
                <a:latin typeface="Poppins Bold"/>
                <a:ea typeface="Poppins Bold"/>
                <a:cs typeface="Poppins Bold"/>
                <a:sym typeface="Poppins Bold"/>
              </a:rPr>
              <a:t>9.2 Vulnerabilities in Computer Systems and Data Storage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88492" y="1482212"/>
            <a:ext cx="10308655"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Vulnerability arising from user activity</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2029555" y="2651222"/>
            <a:ext cx="5843803" cy="5860284"/>
            <a:chOff x="0" y="0"/>
            <a:chExt cx="1539109" cy="1543449"/>
          </a:xfrm>
        </p:grpSpPr>
        <p:sp>
          <p:nvSpPr>
            <p:cNvPr id="8" name="Freeform 8"/>
            <p:cNvSpPr/>
            <p:nvPr/>
          </p:nvSpPr>
          <p:spPr>
            <a:xfrm>
              <a:off x="0" y="0"/>
              <a:ext cx="1539109" cy="1543449"/>
            </a:xfrm>
            <a:custGeom>
              <a:avLst/>
              <a:gdLst/>
              <a:ahLst/>
              <a:cxnLst/>
              <a:rect l="l" t="t" r="r" b="b"/>
              <a:pathLst>
                <a:path w="1539109" h="1543449">
                  <a:moveTo>
                    <a:pt x="67565" y="0"/>
                  </a:moveTo>
                  <a:lnTo>
                    <a:pt x="1471543" y="0"/>
                  </a:lnTo>
                  <a:cubicBezTo>
                    <a:pt x="1508859" y="0"/>
                    <a:pt x="1539109" y="30250"/>
                    <a:pt x="1539109" y="67565"/>
                  </a:cubicBezTo>
                  <a:lnTo>
                    <a:pt x="1539109" y="1475884"/>
                  </a:lnTo>
                  <a:cubicBezTo>
                    <a:pt x="1539109" y="1493803"/>
                    <a:pt x="1531990" y="1510989"/>
                    <a:pt x="1519319" y="1523660"/>
                  </a:cubicBezTo>
                  <a:cubicBezTo>
                    <a:pt x="1506648" y="1536331"/>
                    <a:pt x="1489463" y="1543449"/>
                    <a:pt x="1471543" y="1543449"/>
                  </a:cubicBezTo>
                  <a:lnTo>
                    <a:pt x="67565" y="1543449"/>
                  </a:lnTo>
                  <a:cubicBezTo>
                    <a:pt x="30250" y="1543449"/>
                    <a:pt x="0" y="1513199"/>
                    <a:pt x="0" y="1475884"/>
                  </a:cubicBezTo>
                  <a:lnTo>
                    <a:pt x="0" y="67565"/>
                  </a:lnTo>
                  <a:cubicBezTo>
                    <a:pt x="0" y="30250"/>
                    <a:pt x="30250" y="0"/>
                    <a:pt x="67565" y="0"/>
                  </a:cubicBezTo>
                  <a:close/>
                </a:path>
              </a:pathLst>
            </a:custGeom>
            <a:solidFill>
              <a:srgbClr val="FFDE59"/>
            </a:solidFill>
          </p:spPr>
          <p:txBody>
            <a:bodyPr/>
            <a:lstStyle/>
            <a:p>
              <a:endParaRPr lang="en-PH"/>
            </a:p>
          </p:txBody>
        </p:sp>
        <p:sp>
          <p:nvSpPr>
            <p:cNvPr id="9" name="TextBox 9"/>
            <p:cNvSpPr txBox="1"/>
            <p:nvPr/>
          </p:nvSpPr>
          <p:spPr>
            <a:xfrm>
              <a:off x="0" y="-28575"/>
              <a:ext cx="1539109" cy="1572024"/>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2212844" y="3411283"/>
            <a:ext cx="5387012" cy="3359262"/>
          </a:xfrm>
          <a:prstGeom prst="rect">
            <a:avLst/>
          </a:prstGeom>
        </p:spPr>
        <p:txBody>
          <a:bodyPr lIns="0" tIns="0" rIns="0" bIns="0" rtlCol="0" anchor="t">
            <a:spAutoFit/>
          </a:bodyPr>
          <a:lstStyle/>
          <a:p>
            <a:pPr marL="538871" lvl="1" indent="-269435" algn="l">
              <a:lnSpc>
                <a:spcPts val="4492"/>
              </a:lnSpc>
              <a:buFont typeface="Arial"/>
              <a:buChar char="•"/>
            </a:pPr>
            <a:r>
              <a:rPr lang="en-US" sz="2495">
                <a:solidFill>
                  <a:srgbClr val="2D3240"/>
                </a:solidFill>
                <a:latin typeface="Poppins"/>
                <a:ea typeface="Poppins"/>
                <a:cs typeface="Poppins"/>
                <a:sym typeface="Poppins"/>
              </a:rPr>
              <a:t>Clicking on suspicious email attachments or links.</a:t>
            </a:r>
          </a:p>
          <a:p>
            <a:pPr marL="538871" lvl="1" indent="-269435" algn="l">
              <a:lnSpc>
                <a:spcPts val="4492"/>
              </a:lnSpc>
              <a:buFont typeface="Arial"/>
              <a:buChar char="•"/>
            </a:pPr>
            <a:r>
              <a:rPr lang="en-US" sz="2495">
                <a:solidFill>
                  <a:srgbClr val="2D3240"/>
                </a:solidFill>
                <a:latin typeface="Poppins"/>
                <a:ea typeface="Poppins"/>
                <a:cs typeface="Poppins"/>
                <a:sym typeface="Poppins"/>
              </a:rPr>
              <a:t>Downloading files from untrusted sources.</a:t>
            </a:r>
          </a:p>
          <a:p>
            <a:pPr marL="538871" lvl="1" indent="-269435" algn="l">
              <a:lnSpc>
                <a:spcPts val="4492"/>
              </a:lnSpc>
              <a:buFont typeface="Arial"/>
              <a:buChar char="•"/>
            </a:pPr>
            <a:r>
              <a:rPr lang="en-US" sz="2495">
                <a:solidFill>
                  <a:srgbClr val="2D3240"/>
                </a:solidFill>
                <a:latin typeface="Poppins"/>
                <a:ea typeface="Poppins"/>
                <a:cs typeface="Poppins"/>
                <a:sym typeface="Poppins"/>
              </a:rPr>
              <a:t>Visiting unsecured or malicious websites.</a:t>
            </a:r>
          </a:p>
        </p:txBody>
      </p:sp>
      <p:grpSp>
        <p:nvGrpSpPr>
          <p:cNvPr id="11" name="Group 11"/>
          <p:cNvGrpSpPr/>
          <p:nvPr/>
        </p:nvGrpSpPr>
        <p:grpSpPr>
          <a:xfrm>
            <a:off x="0" y="9442805"/>
            <a:ext cx="18288000" cy="844195"/>
            <a:chOff x="0" y="0"/>
            <a:chExt cx="4806469" cy="221872"/>
          </a:xfrm>
        </p:grpSpPr>
        <p:sp>
          <p:nvSpPr>
            <p:cNvPr id="12" name="Freeform 12"/>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1495">
                <a:alpha val="40000"/>
              </a:srgbClr>
            </a:solidFill>
          </p:spPr>
          <p:txBody>
            <a:bodyPr/>
            <a:lstStyle/>
            <a:p>
              <a:endParaRPr lang="en-PH"/>
            </a:p>
          </p:txBody>
        </p:sp>
        <p:sp>
          <p:nvSpPr>
            <p:cNvPr id="13" name="TextBox 13"/>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52347" y="9381560"/>
            <a:ext cx="4433445" cy="858188"/>
            <a:chOff x="0" y="-28575"/>
            <a:chExt cx="1167656" cy="226025"/>
          </a:xfrm>
        </p:grpSpPr>
        <p:sp>
          <p:nvSpPr>
            <p:cNvPr id="15" name="Freeform 15"/>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6" name="TextBox 16"/>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8" name="Group 18"/>
          <p:cNvGrpSpPr/>
          <p:nvPr/>
        </p:nvGrpSpPr>
        <p:grpSpPr>
          <a:xfrm>
            <a:off x="4624412" y="9490056"/>
            <a:ext cx="4433445" cy="749692"/>
            <a:chOff x="0" y="0"/>
            <a:chExt cx="1167656" cy="197450"/>
          </a:xfrm>
        </p:grpSpPr>
        <p:sp>
          <p:nvSpPr>
            <p:cNvPr id="19" name="Freeform 19"/>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20" name="TextBox 20"/>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21" name="Group 21"/>
          <p:cNvGrpSpPr/>
          <p:nvPr/>
        </p:nvGrpSpPr>
        <p:grpSpPr>
          <a:xfrm>
            <a:off x="9200732" y="9490056"/>
            <a:ext cx="4433445" cy="749692"/>
            <a:chOff x="0" y="0"/>
            <a:chExt cx="1167656" cy="197450"/>
          </a:xfrm>
        </p:grpSpPr>
        <p:sp>
          <p:nvSpPr>
            <p:cNvPr id="22" name="Freeform 22"/>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23" name="TextBox 23"/>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24" name="Group 24"/>
          <p:cNvGrpSpPr/>
          <p:nvPr/>
        </p:nvGrpSpPr>
        <p:grpSpPr>
          <a:xfrm>
            <a:off x="13772797" y="9490056"/>
            <a:ext cx="4433445" cy="749692"/>
            <a:chOff x="0" y="0"/>
            <a:chExt cx="1167656" cy="197450"/>
          </a:xfrm>
        </p:grpSpPr>
        <p:sp>
          <p:nvSpPr>
            <p:cNvPr id="25" name="Freeform 25"/>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26" name="TextBox 26"/>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27" name="TextBox 27"/>
          <p:cNvSpPr txBox="1"/>
          <p:nvPr/>
        </p:nvSpPr>
        <p:spPr>
          <a:xfrm>
            <a:off x="5808910" y="9506425"/>
            <a:ext cx="2064448" cy="508634"/>
          </a:xfrm>
          <a:prstGeom prst="rect">
            <a:avLst/>
          </a:prstGeom>
        </p:spPr>
        <p:txBody>
          <a:bodyPr lIns="0" tIns="0" rIns="0" bIns="0" rtlCol="0" anchor="t">
            <a:spAutoFit/>
          </a:bodyPr>
          <a:lstStyle/>
          <a:p>
            <a:pPr algn="ctr">
              <a:lnSpc>
                <a:spcPts val="4292"/>
              </a:lnSpc>
            </a:pPr>
            <a:r>
              <a:rPr lang="en-US" sz="2384">
                <a:solidFill>
                  <a:srgbClr val="FFFFFF">
                    <a:alpha val="8627"/>
                  </a:srgbClr>
                </a:solidFill>
                <a:latin typeface="Poppins"/>
                <a:ea typeface="Poppins"/>
                <a:cs typeface="Poppins"/>
                <a:sym typeface="Poppins"/>
              </a:rPr>
              <a:t>Malware</a:t>
            </a:r>
          </a:p>
        </p:txBody>
      </p:sp>
      <p:sp>
        <p:nvSpPr>
          <p:cNvPr id="28" name="TextBox 28"/>
          <p:cNvSpPr txBox="1"/>
          <p:nvPr/>
        </p:nvSpPr>
        <p:spPr>
          <a:xfrm>
            <a:off x="9676750" y="9350332"/>
            <a:ext cx="3233160" cy="889417"/>
          </a:xfrm>
          <a:prstGeom prst="rect">
            <a:avLst/>
          </a:prstGeom>
        </p:spPr>
        <p:txBody>
          <a:bodyPr lIns="0" tIns="0" rIns="0" bIns="0" rtlCol="0" anchor="t">
            <a:spAutoFit/>
          </a:bodyPr>
          <a:lstStyle/>
          <a:p>
            <a:pPr algn="ctr">
              <a:lnSpc>
                <a:spcPts val="3629"/>
              </a:lnSpc>
            </a:pPr>
            <a:r>
              <a:rPr lang="en-US" sz="2016">
                <a:solidFill>
                  <a:srgbClr val="FFFFFF"/>
                </a:solidFill>
                <a:latin typeface="Poppins"/>
                <a:ea typeface="Poppins"/>
                <a:cs typeface="Poppins"/>
                <a:sym typeface="Poppins"/>
              </a:rPr>
              <a:t>Vulnerability arising from user activity</a:t>
            </a:r>
          </a:p>
        </p:txBody>
      </p:sp>
      <p:sp>
        <p:nvSpPr>
          <p:cNvPr id="29" name="Freeform 29"/>
          <p:cNvSpPr/>
          <p:nvPr/>
        </p:nvSpPr>
        <p:spPr>
          <a:xfrm>
            <a:off x="12815036" y="9536629"/>
            <a:ext cx="656546" cy="656546"/>
          </a:xfrm>
          <a:custGeom>
            <a:avLst/>
            <a:gdLst/>
            <a:ahLst/>
            <a:cxnLst/>
            <a:rect l="l" t="t" r="r" b="b"/>
            <a:pathLst>
              <a:path w="656546" h="656546">
                <a:moveTo>
                  <a:pt x="0" y="0"/>
                </a:moveTo>
                <a:lnTo>
                  <a:pt x="656547" y="0"/>
                </a:lnTo>
                <a:lnTo>
                  <a:pt x="656547"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0" name="TextBox 30"/>
          <p:cNvSpPr txBox="1"/>
          <p:nvPr/>
        </p:nvSpPr>
        <p:spPr>
          <a:xfrm>
            <a:off x="14372939" y="9375319"/>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the system itself</a:t>
            </a:r>
          </a:p>
        </p:txBody>
      </p:sp>
      <p:grpSp>
        <p:nvGrpSpPr>
          <p:cNvPr id="31" name="Group 31"/>
          <p:cNvGrpSpPr/>
          <p:nvPr/>
        </p:nvGrpSpPr>
        <p:grpSpPr>
          <a:xfrm>
            <a:off x="9676750" y="2651222"/>
            <a:ext cx="5843803" cy="5860284"/>
            <a:chOff x="0" y="0"/>
            <a:chExt cx="1539109" cy="1543449"/>
          </a:xfrm>
        </p:grpSpPr>
        <p:sp>
          <p:nvSpPr>
            <p:cNvPr id="32" name="Freeform 32"/>
            <p:cNvSpPr/>
            <p:nvPr/>
          </p:nvSpPr>
          <p:spPr>
            <a:xfrm>
              <a:off x="0" y="0"/>
              <a:ext cx="1539109" cy="1543449"/>
            </a:xfrm>
            <a:custGeom>
              <a:avLst/>
              <a:gdLst/>
              <a:ahLst/>
              <a:cxnLst/>
              <a:rect l="l" t="t" r="r" b="b"/>
              <a:pathLst>
                <a:path w="1539109" h="1543449">
                  <a:moveTo>
                    <a:pt x="67565" y="0"/>
                  </a:moveTo>
                  <a:lnTo>
                    <a:pt x="1471543" y="0"/>
                  </a:lnTo>
                  <a:cubicBezTo>
                    <a:pt x="1508859" y="0"/>
                    <a:pt x="1539109" y="30250"/>
                    <a:pt x="1539109" y="67565"/>
                  </a:cubicBezTo>
                  <a:lnTo>
                    <a:pt x="1539109" y="1475884"/>
                  </a:lnTo>
                  <a:cubicBezTo>
                    <a:pt x="1539109" y="1493803"/>
                    <a:pt x="1531990" y="1510989"/>
                    <a:pt x="1519319" y="1523660"/>
                  </a:cubicBezTo>
                  <a:cubicBezTo>
                    <a:pt x="1506648" y="1536331"/>
                    <a:pt x="1489463" y="1543449"/>
                    <a:pt x="1471543" y="1543449"/>
                  </a:cubicBezTo>
                  <a:lnTo>
                    <a:pt x="67565" y="1543449"/>
                  </a:lnTo>
                  <a:cubicBezTo>
                    <a:pt x="30250" y="1543449"/>
                    <a:pt x="0" y="1513199"/>
                    <a:pt x="0" y="1475884"/>
                  </a:cubicBezTo>
                  <a:lnTo>
                    <a:pt x="0" y="67565"/>
                  </a:lnTo>
                  <a:cubicBezTo>
                    <a:pt x="0" y="30250"/>
                    <a:pt x="30250" y="0"/>
                    <a:pt x="67565" y="0"/>
                  </a:cubicBezTo>
                  <a:close/>
                </a:path>
              </a:pathLst>
            </a:custGeom>
            <a:solidFill>
              <a:srgbClr val="FFDE59"/>
            </a:solidFill>
          </p:spPr>
          <p:txBody>
            <a:bodyPr/>
            <a:lstStyle/>
            <a:p>
              <a:endParaRPr lang="en-PH"/>
            </a:p>
          </p:txBody>
        </p:sp>
        <p:sp>
          <p:nvSpPr>
            <p:cNvPr id="33" name="TextBox 33"/>
            <p:cNvSpPr txBox="1"/>
            <p:nvPr/>
          </p:nvSpPr>
          <p:spPr>
            <a:xfrm>
              <a:off x="0" y="-28575"/>
              <a:ext cx="1539109" cy="1572024"/>
            </a:xfrm>
            <a:prstGeom prst="rect">
              <a:avLst/>
            </a:prstGeom>
          </p:spPr>
          <p:txBody>
            <a:bodyPr lIns="50800" tIns="50800" rIns="50800" bIns="50800" rtlCol="0" anchor="ctr"/>
            <a:lstStyle/>
            <a:p>
              <a:pPr algn="ctr">
                <a:lnSpc>
                  <a:spcPts val="2595"/>
                </a:lnSpc>
              </a:pPr>
              <a:endParaRPr/>
            </a:p>
          </p:txBody>
        </p:sp>
      </p:grpSp>
      <p:grpSp>
        <p:nvGrpSpPr>
          <p:cNvPr id="34" name="Group 34"/>
          <p:cNvGrpSpPr/>
          <p:nvPr/>
        </p:nvGrpSpPr>
        <p:grpSpPr>
          <a:xfrm>
            <a:off x="2269069" y="2756551"/>
            <a:ext cx="5274561" cy="669341"/>
            <a:chOff x="0" y="0"/>
            <a:chExt cx="1389185" cy="176287"/>
          </a:xfrm>
        </p:grpSpPr>
        <p:sp>
          <p:nvSpPr>
            <p:cNvPr id="35" name="Freeform 35"/>
            <p:cNvSpPr/>
            <p:nvPr/>
          </p:nvSpPr>
          <p:spPr>
            <a:xfrm>
              <a:off x="0" y="0"/>
              <a:ext cx="1389185" cy="176287"/>
            </a:xfrm>
            <a:custGeom>
              <a:avLst/>
              <a:gdLst/>
              <a:ahLst/>
              <a:cxnLst/>
              <a:rect l="l" t="t" r="r" b="b"/>
              <a:pathLst>
                <a:path w="1389185" h="176287">
                  <a:moveTo>
                    <a:pt x="74857" y="0"/>
                  </a:moveTo>
                  <a:lnTo>
                    <a:pt x="1314328" y="0"/>
                  </a:lnTo>
                  <a:cubicBezTo>
                    <a:pt x="1334181" y="0"/>
                    <a:pt x="1353221" y="7887"/>
                    <a:pt x="1367260" y="21925"/>
                  </a:cubicBezTo>
                  <a:cubicBezTo>
                    <a:pt x="1381298" y="35964"/>
                    <a:pt x="1389185" y="55004"/>
                    <a:pt x="1389185" y="74857"/>
                  </a:cubicBezTo>
                  <a:lnTo>
                    <a:pt x="1389185" y="101430"/>
                  </a:lnTo>
                  <a:cubicBezTo>
                    <a:pt x="1389185" y="121284"/>
                    <a:pt x="1381298" y="140324"/>
                    <a:pt x="1367260" y="154362"/>
                  </a:cubicBezTo>
                  <a:cubicBezTo>
                    <a:pt x="1353221" y="168401"/>
                    <a:pt x="1334181" y="176287"/>
                    <a:pt x="1314328" y="176287"/>
                  </a:cubicBezTo>
                  <a:lnTo>
                    <a:pt x="74857" y="176287"/>
                  </a:lnTo>
                  <a:cubicBezTo>
                    <a:pt x="33515" y="176287"/>
                    <a:pt x="0" y="142773"/>
                    <a:pt x="0" y="101430"/>
                  </a:cubicBezTo>
                  <a:lnTo>
                    <a:pt x="0" y="74857"/>
                  </a:lnTo>
                  <a:cubicBezTo>
                    <a:pt x="0" y="55004"/>
                    <a:pt x="7887" y="35964"/>
                    <a:pt x="21925" y="21925"/>
                  </a:cubicBezTo>
                  <a:cubicBezTo>
                    <a:pt x="35964" y="7887"/>
                    <a:pt x="55004" y="0"/>
                    <a:pt x="74857" y="0"/>
                  </a:cubicBezTo>
                  <a:close/>
                </a:path>
              </a:pathLst>
            </a:custGeom>
            <a:gradFill rotWithShape="1">
              <a:gsLst>
                <a:gs pos="0">
                  <a:srgbClr val="A6A6A6">
                    <a:alpha val="100000"/>
                  </a:srgbClr>
                </a:gs>
                <a:gs pos="100000">
                  <a:srgbClr val="FFFFFF">
                    <a:alpha val="100000"/>
                  </a:srgbClr>
                </a:gs>
              </a:gsLst>
              <a:lin ang="0"/>
            </a:gradFill>
          </p:spPr>
          <p:txBody>
            <a:bodyPr/>
            <a:lstStyle/>
            <a:p>
              <a:endParaRPr lang="en-PH"/>
            </a:p>
          </p:txBody>
        </p:sp>
        <p:sp>
          <p:nvSpPr>
            <p:cNvPr id="36" name="TextBox 36"/>
            <p:cNvSpPr txBox="1"/>
            <p:nvPr/>
          </p:nvSpPr>
          <p:spPr>
            <a:xfrm>
              <a:off x="0" y="-28575"/>
              <a:ext cx="1389185" cy="204862"/>
            </a:xfrm>
            <a:prstGeom prst="rect">
              <a:avLst/>
            </a:prstGeom>
          </p:spPr>
          <p:txBody>
            <a:bodyPr lIns="50800" tIns="50800" rIns="50800" bIns="50800" rtlCol="0" anchor="ctr"/>
            <a:lstStyle/>
            <a:p>
              <a:pPr algn="ctr">
                <a:lnSpc>
                  <a:spcPts val="2595"/>
                </a:lnSpc>
              </a:pPr>
              <a:endParaRPr/>
            </a:p>
          </p:txBody>
        </p:sp>
      </p:grpSp>
      <p:grpSp>
        <p:nvGrpSpPr>
          <p:cNvPr id="37" name="Group 37"/>
          <p:cNvGrpSpPr/>
          <p:nvPr/>
        </p:nvGrpSpPr>
        <p:grpSpPr>
          <a:xfrm>
            <a:off x="9961370" y="2756551"/>
            <a:ext cx="5274561" cy="669341"/>
            <a:chOff x="0" y="0"/>
            <a:chExt cx="1389185" cy="176287"/>
          </a:xfrm>
        </p:grpSpPr>
        <p:sp>
          <p:nvSpPr>
            <p:cNvPr id="38" name="Freeform 38"/>
            <p:cNvSpPr/>
            <p:nvPr/>
          </p:nvSpPr>
          <p:spPr>
            <a:xfrm>
              <a:off x="0" y="0"/>
              <a:ext cx="1389185" cy="176287"/>
            </a:xfrm>
            <a:custGeom>
              <a:avLst/>
              <a:gdLst/>
              <a:ahLst/>
              <a:cxnLst/>
              <a:rect l="l" t="t" r="r" b="b"/>
              <a:pathLst>
                <a:path w="1389185" h="176287">
                  <a:moveTo>
                    <a:pt x="74857" y="0"/>
                  </a:moveTo>
                  <a:lnTo>
                    <a:pt x="1314328" y="0"/>
                  </a:lnTo>
                  <a:cubicBezTo>
                    <a:pt x="1334181" y="0"/>
                    <a:pt x="1353221" y="7887"/>
                    <a:pt x="1367260" y="21925"/>
                  </a:cubicBezTo>
                  <a:cubicBezTo>
                    <a:pt x="1381298" y="35964"/>
                    <a:pt x="1389185" y="55004"/>
                    <a:pt x="1389185" y="74857"/>
                  </a:cubicBezTo>
                  <a:lnTo>
                    <a:pt x="1389185" y="101430"/>
                  </a:lnTo>
                  <a:cubicBezTo>
                    <a:pt x="1389185" y="121284"/>
                    <a:pt x="1381298" y="140324"/>
                    <a:pt x="1367260" y="154362"/>
                  </a:cubicBezTo>
                  <a:cubicBezTo>
                    <a:pt x="1353221" y="168401"/>
                    <a:pt x="1334181" y="176287"/>
                    <a:pt x="1314328" y="176287"/>
                  </a:cubicBezTo>
                  <a:lnTo>
                    <a:pt x="74857" y="176287"/>
                  </a:lnTo>
                  <a:cubicBezTo>
                    <a:pt x="33515" y="176287"/>
                    <a:pt x="0" y="142773"/>
                    <a:pt x="0" y="101430"/>
                  </a:cubicBezTo>
                  <a:lnTo>
                    <a:pt x="0" y="74857"/>
                  </a:lnTo>
                  <a:cubicBezTo>
                    <a:pt x="0" y="55004"/>
                    <a:pt x="7887" y="35964"/>
                    <a:pt x="21925" y="21925"/>
                  </a:cubicBezTo>
                  <a:cubicBezTo>
                    <a:pt x="35964" y="7887"/>
                    <a:pt x="55004" y="0"/>
                    <a:pt x="74857" y="0"/>
                  </a:cubicBezTo>
                  <a:close/>
                </a:path>
              </a:pathLst>
            </a:custGeom>
            <a:gradFill rotWithShape="1">
              <a:gsLst>
                <a:gs pos="0">
                  <a:srgbClr val="A6A6A6">
                    <a:alpha val="100000"/>
                  </a:srgbClr>
                </a:gs>
                <a:gs pos="100000">
                  <a:srgbClr val="FFFFFF">
                    <a:alpha val="100000"/>
                  </a:srgbClr>
                </a:gs>
              </a:gsLst>
              <a:lin ang="0"/>
            </a:gradFill>
          </p:spPr>
          <p:txBody>
            <a:bodyPr/>
            <a:lstStyle/>
            <a:p>
              <a:endParaRPr lang="en-PH"/>
            </a:p>
          </p:txBody>
        </p:sp>
        <p:sp>
          <p:nvSpPr>
            <p:cNvPr id="39" name="TextBox 39"/>
            <p:cNvSpPr txBox="1"/>
            <p:nvPr/>
          </p:nvSpPr>
          <p:spPr>
            <a:xfrm>
              <a:off x="0" y="-28575"/>
              <a:ext cx="1389185" cy="204862"/>
            </a:xfrm>
            <a:prstGeom prst="rect">
              <a:avLst/>
            </a:prstGeom>
          </p:spPr>
          <p:txBody>
            <a:bodyPr lIns="50800" tIns="50800" rIns="50800" bIns="50800" rtlCol="0" anchor="ctr"/>
            <a:lstStyle/>
            <a:p>
              <a:pPr algn="ctr">
                <a:lnSpc>
                  <a:spcPts val="2595"/>
                </a:lnSpc>
              </a:pPr>
              <a:endParaRPr/>
            </a:p>
          </p:txBody>
        </p:sp>
      </p:grpSp>
      <p:sp>
        <p:nvSpPr>
          <p:cNvPr id="40" name="TextBox 40"/>
          <p:cNvSpPr txBox="1"/>
          <p:nvPr/>
        </p:nvSpPr>
        <p:spPr>
          <a:xfrm>
            <a:off x="3230148" y="2647371"/>
            <a:ext cx="3352404" cy="617895"/>
          </a:xfrm>
          <a:prstGeom prst="rect">
            <a:avLst/>
          </a:prstGeom>
        </p:spPr>
        <p:txBody>
          <a:bodyPr lIns="0" tIns="0" rIns="0" bIns="0" rtlCol="0" anchor="t">
            <a:spAutoFit/>
          </a:bodyPr>
          <a:lstStyle/>
          <a:p>
            <a:pPr algn="ctr">
              <a:lnSpc>
                <a:spcPts val="5048"/>
              </a:lnSpc>
            </a:pPr>
            <a:r>
              <a:rPr lang="en-US" sz="2804">
                <a:solidFill>
                  <a:srgbClr val="2D3240"/>
                </a:solidFill>
                <a:latin typeface="Poppins"/>
                <a:ea typeface="Poppins"/>
                <a:cs typeface="Poppins"/>
                <a:sym typeface="Poppins"/>
              </a:rPr>
              <a:t>Involve malware</a:t>
            </a:r>
          </a:p>
        </p:txBody>
      </p:sp>
      <p:sp>
        <p:nvSpPr>
          <p:cNvPr id="41" name="TextBox 41"/>
          <p:cNvSpPr txBox="1"/>
          <p:nvPr/>
        </p:nvSpPr>
        <p:spPr>
          <a:xfrm>
            <a:off x="10495517" y="2647371"/>
            <a:ext cx="4206267" cy="617895"/>
          </a:xfrm>
          <a:prstGeom prst="rect">
            <a:avLst/>
          </a:prstGeom>
        </p:spPr>
        <p:txBody>
          <a:bodyPr lIns="0" tIns="0" rIns="0" bIns="0" rtlCol="0" anchor="t">
            <a:spAutoFit/>
          </a:bodyPr>
          <a:lstStyle/>
          <a:p>
            <a:pPr algn="ctr">
              <a:lnSpc>
                <a:spcPts val="5048"/>
              </a:lnSpc>
            </a:pPr>
            <a:r>
              <a:rPr lang="en-US" sz="2804">
                <a:solidFill>
                  <a:srgbClr val="2D3240"/>
                </a:solidFill>
                <a:latin typeface="Poppins"/>
                <a:ea typeface="Poppins"/>
                <a:cs typeface="Poppins"/>
                <a:sym typeface="Poppins"/>
              </a:rPr>
              <a:t>Do not involve malware</a:t>
            </a:r>
          </a:p>
        </p:txBody>
      </p:sp>
      <p:sp>
        <p:nvSpPr>
          <p:cNvPr id="42" name="TextBox 42"/>
          <p:cNvSpPr txBox="1"/>
          <p:nvPr/>
        </p:nvSpPr>
        <p:spPr>
          <a:xfrm>
            <a:off x="9961370" y="3382907"/>
            <a:ext cx="5387012" cy="3923850"/>
          </a:xfrm>
          <a:prstGeom prst="rect">
            <a:avLst/>
          </a:prstGeom>
        </p:spPr>
        <p:txBody>
          <a:bodyPr lIns="0" tIns="0" rIns="0" bIns="0" rtlCol="0" anchor="t">
            <a:spAutoFit/>
          </a:bodyPr>
          <a:lstStyle/>
          <a:p>
            <a:pPr marL="538871" lvl="1" indent="-269435" algn="l">
              <a:lnSpc>
                <a:spcPts val="4492"/>
              </a:lnSpc>
              <a:buFont typeface="Arial"/>
              <a:buChar char="•"/>
            </a:pPr>
            <a:r>
              <a:rPr lang="en-US" sz="2495">
                <a:solidFill>
                  <a:srgbClr val="2D3240"/>
                </a:solidFill>
                <a:latin typeface="Poppins"/>
                <a:ea typeface="Poppins"/>
                <a:cs typeface="Poppins"/>
                <a:sym typeface="Poppins"/>
              </a:rPr>
              <a:t>The use of weak passwords (common, related to users, short).</a:t>
            </a:r>
          </a:p>
          <a:p>
            <a:pPr marL="538871" lvl="1" indent="-269435" algn="l">
              <a:lnSpc>
                <a:spcPts val="4492"/>
              </a:lnSpc>
              <a:buFont typeface="Arial"/>
              <a:buChar char="•"/>
            </a:pPr>
            <a:r>
              <a:rPr lang="en-US" sz="2495">
                <a:solidFill>
                  <a:srgbClr val="2D3240"/>
                </a:solidFill>
                <a:latin typeface="Poppins"/>
                <a:ea typeface="Poppins"/>
                <a:cs typeface="Poppins"/>
                <a:sym typeface="Poppins"/>
              </a:rPr>
              <a:t>When a user fails to identify a phishing or pharming attempt, consequently disclosing confidential data.</a:t>
            </a:r>
          </a:p>
        </p:txBody>
      </p:sp>
      <p:sp>
        <p:nvSpPr>
          <p:cNvPr id="46" name="TextBox 46"/>
          <p:cNvSpPr txBox="1"/>
          <p:nvPr/>
        </p:nvSpPr>
        <p:spPr>
          <a:xfrm>
            <a:off x="246002" y="45756"/>
            <a:ext cx="7932774" cy="900390"/>
          </a:xfrm>
          <a:prstGeom prst="rect">
            <a:avLst/>
          </a:prstGeom>
        </p:spPr>
        <p:txBody>
          <a:bodyPr lIns="0" tIns="0" rIns="0" bIns="0" rtlCol="0" anchor="t">
            <a:spAutoFit/>
          </a:bodyPr>
          <a:lstStyle/>
          <a:p>
            <a:pPr marL="0" lvl="0" indent="0" algn="l">
              <a:lnSpc>
                <a:spcPts val="3521"/>
              </a:lnSpc>
              <a:spcBef>
                <a:spcPct val="0"/>
              </a:spcBef>
            </a:pPr>
            <a:r>
              <a:rPr lang="en-US" sz="3143" b="1" spc="-94">
                <a:solidFill>
                  <a:srgbClr val="FFFFFF"/>
                </a:solidFill>
                <a:latin typeface="Poppins Bold"/>
                <a:ea typeface="Poppins Bold"/>
                <a:cs typeface="Poppins Bold"/>
                <a:sym typeface="Poppins Bold"/>
              </a:rPr>
              <a:t>9.2 Vulnerabilities in Computer Systems and Data Storage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474448"/>
            <a:ext cx="137647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Vulnerability arising from within the system itself</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1495">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sp>
        <p:nvSpPr>
          <p:cNvPr id="10" name="TextBox 10"/>
          <p:cNvSpPr txBox="1"/>
          <p:nvPr/>
        </p:nvSpPr>
        <p:spPr>
          <a:xfrm>
            <a:off x="4324706" y="6914685"/>
            <a:ext cx="2693390" cy="932558"/>
          </a:xfrm>
          <a:prstGeom prst="rect">
            <a:avLst/>
          </a:prstGeom>
        </p:spPr>
        <p:txBody>
          <a:bodyPr lIns="0" tIns="0" rIns="0" bIns="0" rtlCol="0" anchor="t">
            <a:spAutoFit/>
          </a:bodyPr>
          <a:lstStyle/>
          <a:p>
            <a:pPr algn="ctr">
              <a:lnSpc>
                <a:spcPts val="3731"/>
              </a:lnSpc>
            </a:pPr>
            <a:r>
              <a:rPr lang="en-US" sz="2072">
                <a:solidFill>
                  <a:srgbClr val="FFFFFF"/>
                </a:solidFill>
                <a:latin typeface="Poppins"/>
                <a:ea typeface="Poppins"/>
                <a:cs typeface="Poppins"/>
                <a:sym typeface="Poppins"/>
              </a:rPr>
              <a:t>Networks and the Internet</a:t>
            </a:r>
          </a:p>
        </p:txBody>
      </p:sp>
      <p:grpSp>
        <p:nvGrpSpPr>
          <p:cNvPr id="11" name="Group 11"/>
          <p:cNvGrpSpPr/>
          <p:nvPr/>
        </p:nvGrpSpPr>
        <p:grpSpPr>
          <a:xfrm>
            <a:off x="52347" y="9490056"/>
            <a:ext cx="4433445" cy="749692"/>
            <a:chOff x="0" y="0"/>
            <a:chExt cx="1167656" cy="197450"/>
          </a:xfrm>
        </p:grpSpPr>
        <p:sp>
          <p:nvSpPr>
            <p:cNvPr id="12" name="Freeform 12"/>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3" name="TextBox 13"/>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14" name="TextBox 14"/>
          <p:cNvSpPr txBox="1"/>
          <p:nvPr/>
        </p:nvSpPr>
        <p:spPr>
          <a:xfrm>
            <a:off x="617246" y="9375319"/>
            <a:ext cx="3068032" cy="845818"/>
          </a:xfrm>
          <a:prstGeom prst="rect">
            <a:avLst/>
          </a:prstGeom>
        </p:spPr>
        <p:txBody>
          <a:bodyPr lIns="0" tIns="0" rIns="0" bIns="0" rtlCol="0" anchor="t">
            <a:spAutoFit/>
          </a:bodyPr>
          <a:lstStyle/>
          <a:p>
            <a:pPr algn="ctr">
              <a:lnSpc>
                <a:spcPts val="3420"/>
              </a:lnSpc>
            </a:pPr>
            <a:r>
              <a:rPr lang="en-US" sz="1900">
                <a:solidFill>
                  <a:srgbClr val="FFFFFF">
                    <a:alpha val="8627"/>
                  </a:srgbClr>
                </a:solidFill>
                <a:latin typeface="Poppins"/>
                <a:ea typeface="Poppins"/>
                <a:cs typeface="Poppins"/>
                <a:sym typeface="Poppins"/>
              </a:rPr>
              <a:t>Networks and the Internet</a:t>
            </a:r>
          </a:p>
        </p:txBody>
      </p:sp>
      <p:grpSp>
        <p:nvGrpSpPr>
          <p:cNvPr id="15" name="Group 15"/>
          <p:cNvGrpSpPr/>
          <p:nvPr/>
        </p:nvGrpSpPr>
        <p:grpSpPr>
          <a:xfrm>
            <a:off x="4624412" y="9490056"/>
            <a:ext cx="4433445" cy="749692"/>
            <a:chOff x="0" y="0"/>
            <a:chExt cx="1167656" cy="197450"/>
          </a:xfrm>
        </p:grpSpPr>
        <p:sp>
          <p:nvSpPr>
            <p:cNvPr id="16" name="Freeform 16"/>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7" name="TextBox 17"/>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8" name="Group 18"/>
          <p:cNvGrpSpPr/>
          <p:nvPr/>
        </p:nvGrpSpPr>
        <p:grpSpPr>
          <a:xfrm>
            <a:off x="9200732" y="9490056"/>
            <a:ext cx="4433445" cy="749692"/>
            <a:chOff x="0" y="0"/>
            <a:chExt cx="1167656" cy="197450"/>
          </a:xfrm>
        </p:grpSpPr>
        <p:sp>
          <p:nvSpPr>
            <p:cNvPr id="19" name="Freeform 19"/>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20" name="TextBox 20"/>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21" name="Group 21"/>
          <p:cNvGrpSpPr/>
          <p:nvPr/>
        </p:nvGrpSpPr>
        <p:grpSpPr>
          <a:xfrm>
            <a:off x="13772797" y="9490056"/>
            <a:ext cx="4433445" cy="749692"/>
            <a:chOff x="0" y="0"/>
            <a:chExt cx="1167656" cy="197450"/>
          </a:xfrm>
        </p:grpSpPr>
        <p:sp>
          <p:nvSpPr>
            <p:cNvPr id="22" name="Freeform 22"/>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23" name="TextBox 23"/>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24" name="TextBox 24"/>
          <p:cNvSpPr txBox="1"/>
          <p:nvPr/>
        </p:nvSpPr>
        <p:spPr>
          <a:xfrm>
            <a:off x="5808910" y="9506425"/>
            <a:ext cx="2064448" cy="508634"/>
          </a:xfrm>
          <a:prstGeom prst="rect">
            <a:avLst/>
          </a:prstGeom>
        </p:spPr>
        <p:txBody>
          <a:bodyPr lIns="0" tIns="0" rIns="0" bIns="0" rtlCol="0" anchor="t">
            <a:spAutoFit/>
          </a:bodyPr>
          <a:lstStyle/>
          <a:p>
            <a:pPr algn="ctr">
              <a:lnSpc>
                <a:spcPts val="4292"/>
              </a:lnSpc>
            </a:pPr>
            <a:r>
              <a:rPr lang="en-US" sz="2384">
                <a:solidFill>
                  <a:srgbClr val="FFFFFF">
                    <a:alpha val="8627"/>
                  </a:srgbClr>
                </a:solidFill>
                <a:latin typeface="Poppins"/>
                <a:ea typeface="Poppins"/>
                <a:cs typeface="Poppins"/>
                <a:sym typeface="Poppins"/>
              </a:rPr>
              <a:t>Malware</a:t>
            </a:r>
          </a:p>
        </p:txBody>
      </p:sp>
      <p:sp>
        <p:nvSpPr>
          <p:cNvPr id="25" name="TextBox 25"/>
          <p:cNvSpPr txBox="1"/>
          <p:nvPr/>
        </p:nvSpPr>
        <p:spPr>
          <a:xfrm>
            <a:off x="9676750" y="9350332"/>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user activity</a:t>
            </a:r>
          </a:p>
        </p:txBody>
      </p:sp>
      <p:sp>
        <p:nvSpPr>
          <p:cNvPr id="26" name="TextBox 26"/>
          <p:cNvSpPr txBox="1"/>
          <p:nvPr/>
        </p:nvSpPr>
        <p:spPr>
          <a:xfrm>
            <a:off x="14372939" y="9375319"/>
            <a:ext cx="3233160" cy="889417"/>
          </a:xfrm>
          <a:prstGeom prst="rect">
            <a:avLst/>
          </a:prstGeom>
        </p:spPr>
        <p:txBody>
          <a:bodyPr lIns="0" tIns="0" rIns="0" bIns="0" rtlCol="0" anchor="t">
            <a:spAutoFit/>
          </a:bodyPr>
          <a:lstStyle/>
          <a:p>
            <a:pPr algn="ctr">
              <a:lnSpc>
                <a:spcPts val="3629"/>
              </a:lnSpc>
            </a:pPr>
            <a:r>
              <a:rPr lang="en-US" sz="2016">
                <a:solidFill>
                  <a:srgbClr val="FFFFFF"/>
                </a:solidFill>
                <a:latin typeface="Poppins"/>
                <a:ea typeface="Poppins"/>
                <a:cs typeface="Poppins"/>
                <a:sym typeface="Poppins"/>
              </a:rPr>
              <a:t>Vulnerability arising from the system itself</a:t>
            </a:r>
          </a:p>
        </p:txBody>
      </p:sp>
      <p:sp>
        <p:nvSpPr>
          <p:cNvPr id="27" name="Freeform 27"/>
          <p:cNvSpPr/>
          <p:nvPr/>
        </p:nvSpPr>
        <p:spPr>
          <a:xfrm>
            <a:off x="17549696" y="9536629"/>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8" name="Group 28"/>
          <p:cNvGrpSpPr/>
          <p:nvPr/>
        </p:nvGrpSpPr>
        <p:grpSpPr>
          <a:xfrm>
            <a:off x="2029555" y="2651222"/>
            <a:ext cx="5843803" cy="5860284"/>
            <a:chOff x="0" y="0"/>
            <a:chExt cx="1539109" cy="1543449"/>
          </a:xfrm>
        </p:grpSpPr>
        <p:sp>
          <p:nvSpPr>
            <p:cNvPr id="29" name="Freeform 29"/>
            <p:cNvSpPr/>
            <p:nvPr/>
          </p:nvSpPr>
          <p:spPr>
            <a:xfrm>
              <a:off x="0" y="0"/>
              <a:ext cx="1539109" cy="1543449"/>
            </a:xfrm>
            <a:custGeom>
              <a:avLst/>
              <a:gdLst/>
              <a:ahLst/>
              <a:cxnLst/>
              <a:rect l="l" t="t" r="r" b="b"/>
              <a:pathLst>
                <a:path w="1539109" h="1543449">
                  <a:moveTo>
                    <a:pt x="67565" y="0"/>
                  </a:moveTo>
                  <a:lnTo>
                    <a:pt x="1471543" y="0"/>
                  </a:lnTo>
                  <a:cubicBezTo>
                    <a:pt x="1508859" y="0"/>
                    <a:pt x="1539109" y="30250"/>
                    <a:pt x="1539109" y="67565"/>
                  </a:cubicBezTo>
                  <a:lnTo>
                    <a:pt x="1539109" y="1475884"/>
                  </a:lnTo>
                  <a:cubicBezTo>
                    <a:pt x="1539109" y="1493803"/>
                    <a:pt x="1531990" y="1510989"/>
                    <a:pt x="1519319" y="1523660"/>
                  </a:cubicBezTo>
                  <a:cubicBezTo>
                    <a:pt x="1506648" y="1536331"/>
                    <a:pt x="1489463" y="1543449"/>
                    <a:pt x="1471543" y="1543449"/>
                  </a:cubicBezTo>
                  <a:lnTo>
                    <a:pt x="67565" y="1543449"/>
                  </a:lnTo>
                  <a:cubicBezTo>
                    <a:pt x="30250" y="1543449"/>
                    <a:pt x="0" y="1513199"/>
                    <a:pt x="0" y="1475884"/>
                  </a:cubicBezTo>
                  <a:lnTo>
                    <a:pt x="0" y="67565"/>
                  </a:lnTo>
                  <a:cubicBezTo>
                    <a:pt x="0" y="30250"/>
                    <a:pt x="30250" y="0"/>
                    <a:pt x="67565" y="0"/>
                  </a:cubicBezTo>
                  <a:close/>
                </a:path>
              </a:pathLst>
            </a:custGeom>
            <a:solidFill>
              <a:srgbClr val="FFDE59"/>
            </a:solidFill>
          </p:spPr>
          <p:txBody>
            <a:bodyPr/>
            <a:lstStyle/>
            <a:p>
              <a:endParaRPr lang="en-PH"/>
            </a:p>
          </p:txBody>
        </p:sp>
        <p:sp>
          <p:nvSpPr>
            <p:cNvPr id="30" name="TextBox 30"/>
            <p:cNvSpPr txBox="1"/>
            <p:nvPr/>
          </p:nvSpPr>
          <p:spPr>
            <a:xfrm>
              <a:off x="0" y="-28575"/>
              <a:ext cx="1539109" cy="1572024"/>
            </a:xfrm>
            <a:prstGeom prst="rect">
              <a:avLst/>
            </a:prstGeom>
          </p:spPr>
          <p:txBody>
            <a:bodyPr lIns="50800" tIns="50800" rIns="50800" bIns="50800" rtlCol="0" anchor="ctr"/>
            <a:lstStyle/>
            <a:p>
              <a:pPr algn="ctr">
                <a:lnSpc>
                  <a:spcPts val="2595"/>
                </a:lnSpc>
              </a:pPr>
              <a:endParaRPr/>
            </a:p>
          </p:txBody>
        </p:sp>
      </p:grpSp>
      <p:sp>
        <p:nvSpPr>
          <p:cNvPr id="31" name="TextBox 31"/>
          <p:cNvSpPr txBox="1"/>
          <p:nvPr/>
        </p:nvSpPr>
        <p:spPr>
          <a:xfrm>
            <a:off x="2212844" y="3411283"/>
            <a:ext cx="5387012" cy="3343189"/>
          </a:xfrm>
          <a:prstGeom prst="rect">
            <a:avLst/>
          </a:prstGeom>
        </p:spPr>
        <p:txBody>
          <a:bodyPr lIns="0" tIns="0" rIns="0" bIns="0" rtlCol="0" anchor="t">
            <a:spAutoFit/>
          </a:bodyPr>
          <a:lstStyle/>
          <a:p>
            <a:pPr algn="l">
              <a:lnSpc>
                <a:spcPts val="4492"/>
              </a:lnSpc>
            </a:pPr>
            <a:r>
              <a:rPr lang="en-US" sz="2495">
                <a:solidFill>
                  <a:srgbClr val="2D3240"/>
                </a:solidFill>
                <a:latin typeface="Poppins"/>
                <a:ea typeface="Poppins"/>
                <a:cs typeface="Poppins"/>
                <a:sym typeface="Poppins"/>
              </a:rPr>
              <a:t>As the operating system becomes more intricate, it presents more chances for </a:t>
            </a:r>
            <a:r>
              <a:rPr lang="en-US" sz="2495" b="1">
                <a:solidFill>
                  <a:srgbClr val="FF1495"/>
                </a:solidFill>
                <a:latin typeface="Poppins Bold"/>
                <a:ea typeface="Poppins Bold"/>
                <a:cs typeface="Poppins Bold"/>
                <a:sym typeface="Poppins Bold"/>
              </a:rPr>
              <a:t>security vulnerabilities</a:t>
            </a:r>
            <a:r>
              <a:rPr lang="en-US" sz="2495">
                <a:solidFill>
                  <a:srgbClr val="2D3240"/>
                </a:solidFill>
                <a:latin typeface="Poppins"/>
                <a:ea typeface="Poppins"/>
                <a:cs typeface="Poppins"/>
                <a:sym typeface="Poppins"/>
              </a:rPr>
              <a:t>. Hence, regular updates address newly identified weaknesses.</a:t>
            </a:r>
          </a:p>
        </p:txBody>
      </p:sp>
      <p:grpSp>
        <p:nvGrpSpPr>
          <p:cNvPr id="32" name="Group 32"/>
          <p:cNvGrpSpPr/>
          <p:nvPr/>
        </p:nvGrpSpPr>
        <p:grpSpPr>
          <a:xfrm>
            <a:off x="9676750" y="2651222"/>
            <a:ext cx="5843803" cy="5860284"/>
            <a:chOff x="0" y="0"/>
            <a:chExt cx="1539109" cy="1543449"/>
          </a:xfrm>
        </p:grpSpPr>
        <p:sp>
          <p:nvSpPr>
            <p:cNvPr id="33" name="Freeform 33"/>
            <p:cNvSpPr/>
            <p:nvPr/>
          </p:nvSpPr>
          <p:spPr>
            <a:xfrm>
              <a:off x="0" y="0"/>
              <a:ext cx="1539109" cy="1543449"/>
            </a:xfrm>
            <a:custGeom>
              <a:avLst/>
              <a:gdLst/>
              <a:ahLst/>
              <a:cxnLst/>
              <a:rect l="l" t="t" r="r" b="b"/>
              <a:pathLst>
                <a:path w="1539109" h="1543449">
                  <a:moveTo>
                    <a:pt x="67565" y="0"/>
                  </a:moveTo>
                  <a:lnTo>
                    <a:pt x="1471543" y="0"/>
                  </a:lnTo>
                  <a:cubicBezTo>
                    <a:pt x="1508859" y="0"/>
                    <a:pt x="1539109" y="30250"/>
                    <a:pt x="1539109" y="67565"/>
                  </a:cubicBezTo>
                  <a:lnTo>
                    <a:pt x="1539109" y="1475884"/>
                  </a:lnTo>
                  <a:cubicBezTo>
                    <a:pt x="1539109" y="1493803"/>
                    <a:pt x="1531990" y="1510989"/>
                    <a:pt x="1519319" y="1523660"/>
                  </a:cubicBezTo>
                  <a:cubicBezTo>
                    <a:pt x="1506648" y="1536331"/>
                    <a:pt x="1489463" y="1543449"/>
                    <a:pt x="1471543" y="1543449"/>
                  </a:cubicBezTo>
                  <a:lnTo>
                    <a:pt x="67565" y="1543449"/>
                  </a:lnTo>
                  <a:cubicBezTo>
                    <a:pt x="30250" y="1543449"/>
                    <a:pt x="0" y="1513199"/>
                    <a:pt x="0" y="1475884"/>
                  </a:cubicBezTo>
                  <a:lnTo>
                    <a:pt x="0" y="67565"/>
                  </a:lnTo>
                  <a:cubicBezTo>
                    <a:pt x="0" y="30250"/>
                    <a:pt x="30250" y="0"/>
                    <a:pt x="67565" y="0"/>
                  </a:cubicBezTo>
                  <a:close/>
                </a:path>
              </a:pathLst>
            </a:custGeom>
            <a:solidFill>
              <a:srgbClr val="FFDE59"/>
            </a:solidFill>
          </p:spPr>
          <p:txBody>
            <a:bodyPr/>
            <a:lstStyle/>
            <a:p>
              <a:endParaRPr lang="en-PH"/>
            </a:p>
          </p:txBody>
        </p:sp>
        <p:sp>
          <p:nvSpPr>
            <p:cNvPr id="34" name="TextBox 34"/>
            <p:cNvSpPr txBox="1"/>
            <p:nvPr/>
          </p:nvSpPr>
          <p:spPr>
            <a:xfrm>
              <a:off x="0" y="-28575"/>
              <a:ext cx="1539109" cy="1572024"/>
            </a:xfrm>
            <a:prstGeom prst="rect">
              <a:avLst/>
            </a:prstGeom>
          </p:spPr>
          <p:txBody>
            <a:bodyPr lIns="50800" tIns="50800" rIns="50800" bIns="50800" rtlCol="0" anchor="ctr"/>
            <a:lstStyle/>
            <a:p>
              <a:pPr algn="ctr">
                <a:lnSpc>
                  <a:spcPts val="2595"/>
                </a:lnSpc>
              </a:pPr>
              <a:endParaRPr/>
            </a:p>
          </p:txBody>
        </p:sp>
      </p:grpSp>
      <p:grpSp>
        <p:nvGrpSpPr>
          <p:cNvPr id="35" name="Group 35"/>
          <p:cNvGrpSpPr/>
          <p:nvPr/>
        </p:nvGrpSpPr>
        <p:grpSpPr>
          <a:xfrm>
            <a:off x="2269069" y="2756551"/>
            <a:ext cx="5274561" cy="669341"/>
            <a:chOff x="0" y="0"/>
            <a:chExt cx="1389185" cy="176287"/>
          </a:xfrm>
        </p:grpSpPr>
        <p:sp>
          <p:nvSpPr>
            <p:cNvPr id="36" name="Freeform 36"/>
            <p:cNvSpPr/>
            <p:nvPr/>
          </p:nvSpPr>
          <p:spPr>
            <a:xfrm>
              <a:off x="0" y="0"/>
              <a:ext cx="1389185" cy="176287"/>
            </a:xfrm>
            <a:custGeom>
              <a:avLst/>
              <a:gdLst/>
              <a:ahLst/>
              <a:cxnLst/>
              <a:rect l="l" t="t" r="r" b="b"/>
              <a:pathLst>
                <a:path w="1389185" h="176287">
                  <a:moveTo>
                    <a:pt x="74857" y="0"/>
                  </a:moveTo>
                  <a:lnTo>
                    <a:pt x="1314328" y="0"/>
                  </a:lnTo>
                  <a:cubicBezTo>
                    <a:pt x="1334181" y="0"/>
                    <a:pt x="1353221" y="7887"/>
                    <a:pt x="1367260" y="21925"/>
                  </a:cubicBezTo>
                  <a:cubicBezTo>
                    <a:pt x="1381298" y="35964"/>
                    <a:pt x="1389185" y="55004"/>
                    <a:pt x="1389185" y="74857"/>
                  </a:cubicBezTo>
                  <a:lnTo>
                    <a:pt x="1389185" y="101430"/>
                  </a:lnTo>
                  <a:cubicBezTo>
                    <a:pt x="1389185" y="121284"/>
                    <a:pt x="1381298" y="140324"/>
                    <a:pt x="1367260" y="154362"/>
                  </a:cubicBezTo>
                  <a:cubicBezTo>
                    <a:pt x="1353221" y="168401"/>
                    <a:pt x="1334181" y="176287"/>
                    <a:pt x="1314328" y="176287"/>
                  </a:cubicBezTo>
                  <a:lnTo>
                    <a:pt x="74857" y="176287"/>
                  </a:lnTo>
                  <a:cubicBezTo>
                    <a:pt x="33515" y="176287"/>
                    <a:pt x="0" y="142773"/>
                    <a:pt x="0" y="101430"/>
                  </a:cubicBezTo>
                  <a:lnTo>
                    <a:pt x="0" y="74857"/>
                  </a:lnTo>
                  <a:cubicBezTo>
                    <a:pt x="0" y="55004"/>
                    <a:pt x="7887" y="35964"/>
                    <a:pt x="21925" y="21925"/>
                  </a:cubicBezTo>
                  <a:cubicBezTo>
                    <a:pt x="35964" y="7887"/>
                    <a:pt x="55004" y="0"/>
                    <a:pt x="74857" y="0"/>
                  </a:cubicBezTo>
                  <a:close/>
                </a:path>
              </a:pathLst>
            </a:custGeom>
            <a:gradFill rotWithShape="1">
              <a:gsLst>
                <a:gs pos="0">
                  <a:srgbClr val="A6A6A6">
                    <a:alpha val="100000"/>
                  </a:srgbClr>
                </a:gs>
                <a:gs pos="100000">
                  <a:srgbClr val="FFFFFF">
                    <a:alpha val="100000"/>
                  </a:srgbClr>
                </a:gs>
              </a:gsLst>
              <a:lin ang="0"/>
            </a:gradFill>
          </p:spPr>
          <p:txBody>
            <a:bodyPr/>
            <a:lstStyle/>
            <a:p>
              <a:endParaRPr lang="en-PH"/>
            </a:p>
          </p:txBody>
        </p:sp>
        <p:sp>
          <p:nvSpPr>
            <p:cNvPr id="37" name="TextBox 37"/>
            <p:cNvSpPr txBox="1"/>
            <p:nvPr/>
          </p:nvSpPr>
          <p:spPr>
            <a:xfrm>
              <a:off x="0" y="-28575"/>
              <a:ext cx="1389185" cy="204862"/>
            </a:xfrm>
            <a:prstGeom prst="rect">
              <a:avLst/>
            </a:prstGeom>
          </p:spPr>
          <p:txBody>
            <a:bodyPr lIns="50800" tIns="50800" rIns="50800" bIns="50800" rtlCol="0" anchor="ctr"/>
            <a:lstStyle/>
            <a:p>
              <a:pPr algn="ctr">
                <a:lnSpc>
                  <a:spcPts val="2595"/>
                </a:lnSpc>
              </a:pPr>
              <a:endParaRPr/>
            </a:p>
          </p:txBody>
        </p:sp>
      </p:grpSp>
      <p:grpSp>
        <p:nvGrpSpPr>
          <p:cNvPr id="38" name="Group 38"/>
          <p:cNvGrpSpPr/>
          <p:nvPr/>
        </p:nvGrpSpPr>
        <p:grpSpPr>
          <a:xfrm>
            <a:off x="9961370" y="2756551"/>
            <a:ext cx="5274561" cy="669341"/>
            <a:chOff x="0" y="0"/>
            <a:chExt cx="1389185" cy="176287"/>
          </a:xfrm>
        </p:grpSpPr>
        <p:sp>
          <p:nvSpPr>
            <p:cNvPr id="39" name="Freeform 39"/>
            <p:cNvSpPr/>
            <p:nvPr/>
          </p:nvSpPr>
          <p:spPr>
            <a:xfrm>
              <a:off x="0" y="0"/>
              <a:ext cx="1389185" cy="176287"/>
            </a:xfrm>
            <a:custGeom>
              <a:avLst/>
              <a:gdLst/>
              <a:ahLst/>
              <a:cxnLst/>
              <a:rect l="l" t="t" r="r" b="b"/>
              <a:pathLst>
                <a:path w="1389185" h="176287">
                  <a:moveTo>
                    <a:pt x="74857" y="0"/>
                  </a:moveTo>
                  <a:lnTo>
                    <a:pt x="1314328" y="0"/>
                  </a:lnTo>
                  <a:cubicBezTo>
                    <a:pt x="1334181" y="0"/>
                    <a:pt x="1353221" y="7887"/>
                    <a:pt x="1367260" y="21925"/>
                  </a:cubicBezTo>
                  <a:cubicBezTo>
                    <a:pt x="1381298" y="35964"/>
                    <a:pt x="1389185" y="55004"/>
                    <a:pt x="1389185" y="74857"/>
                  </a:cubicBezTo>
                  <a:lnTo>
                    <a:pt x="1389185" y="101430"/>
                  </a:lnTo>
                  <a:cubicBezTo>
                    <a:pt x="1389185" y="121284"/>
                    <a:pt x="1381298" y="140324"/>
                    <a:pt x="1367260" y="154362"/>
                  </a:cubicBezTo>
                  <a:cubicBezTo>
                    <a:pt x="1353221" y="168401"/>
                    <a:pt x="1334181" y="176287"/>
                    <a:pt x="1314328" y="176287"/>
                  </a:cubicBezTo>
                  <a:lnTo>
                    <a:pt x="74857" y="176287"/>
                  </a:lnTo>
                  <a:cubicBezTo>
                    <a:pt x="33515" y="176287"/>
                    <a:pt x="0" y="142773"/>
                    <a:pt x="0" y="101430"/>
                  </a:cubicBezTo>
                  <a:lnTo>
                    <a:pt x="0" y="74857"/>
                  </a:lnTo>
                  <a:cubicBezTo>
                    <a:pt x="0" y="55004"/>
                    <a:pt x="7887" y="35964"/>
                    <a:pt x="21925" y="21925"/>
                  </a:cubicBezTo>
                  <a:cubicBezTo>
                    <a:pt x="35964" y="7887"/>
                    <a:pt x="55004" y="0"/>
                    <a:pt x="74857" y="0"/>
                  </a:cubicBezTo>
                  <a:close/>
                </a:path>
              </a:pathLst>
            </a:custGeom>
            <a:gradFill rotWithShape="1">
              <a:gsLst>
                <a:gs pos="0">
                  <a:srgbClr val="A6A6A6">
                    <a:alpha val="100000"/>
                  </a:srgbClr>
                </a:gs>
                <a:gs pos="100000">
                  <a:srgbClr val="FFFFFF">
                    <a:alpha val="100000"/>
                  </a:srgbClr>
                </a:gs>
              </a:gsLst>
              <a:lin ang="0"/>
            </a:gradFill>
          </p:spPr>
          <p:txBody>
            <a:bodyPr/>
            <a:lstStyle/>
            <a:p>
              <a:endParaRPr lang="en-PH"/>
            </a:p>
          </p:txBody>
        </p:sp>
        <p:sp>
          <p:nvSpPr>
            <p:cNvPr id="40" name="TextBox 40"/>
            <p:cNvSpPr txBox="1"/>
            <p:nvPr/>
          </p:nvSpPr>
          <p:spPr>
            <a:xfrm>
              <a:off x="0" y="-28575"/>
              <a:ext cx="1389185" cy="204862"/>
            </a:xfrm>
            <a:prstGeom prst="rect">
              <a:avLst/>
            </a:prstGeom>
          </p:spPr>
          <p:txBody>
            <a:bodyPr lIns="50800" tIns="50800" rIns="50800" bIns="50800" rtlCol="0" anchor="ctr"/>
            <a:lstStyle/>
            <a:p>
              <a:pPr algn="ctr">
                <a:lnSpc>
                  <a:spcPts val="2595"/>
                </a:lnSpc>
              </a:pPr>
              <a:endParaRPr/>
            </a:p>
          </p:txBody>
        </p:sp>
      </p:grpSp>
      <p:sp>
        <p:nvSpPr>
          <p:cNvPr id="41" name="TextBox 41"/>
          <p:cNvSpPr txBox="1"/>
          <p:nvPr/>
        </p:nvSpPr>
        <p:spPr>
          <a:xfrm>
            <a:off x="3230148" y="2647371"/>
            <a:ext cx="3352404" cy="617895"/>
          </a:xfrm>
          <a:prstGeom prst="rect">
            <a:avLst/>
          </a:prstGeom>
        </p:spPr>
        <p:txBody>
          <a:bodyPr lIns="0" tIns="0" rIns="0" bIns="0" rtlCol="0" anchor="t">
            <a:spAutoFit/>
          </a:bodyPr>
          <a:lstStyle/>
          <a:p>
            <a:pPr algn="ctr">
              <a:lnSpc>
                <a:spcPts val="5048"/>
              </a:lnSpc>
            </a:pPr>
            <a:r>
              <a:rPr lang="en-US" sz="2804">
                <a:solidFill>
                  <a:srgbClr val="2D3240"/>
                </a:solidFill>
                <a:latin typeface="Poppins"/>
                <a:ea typeface="Poppins"/>
                <a:cs typeface="Poppins"/>
                <a:sym typeface="Poppins"/>
              </a:rPr>
              <a:t>Operating System</a:t>
            </a:r>
          </a:p>
        </p:txBody>
      </p:sp>
      <p:sp>
        <p:nvSpPr>
          <p:cNvPr id="42" name="TextBox 42"/>
          <p:cNvSpPr txBox="1"/>
          <p:nvPr/>
        </p:nvSpPr>
        <p:spPr>
          <a:xfrm>
            <a:off x="10495517" y="2647371"/>
            <a:ext cx="4206267" cy="617895"/>
          </a:xfrm>
          <a:prstGeom prst="rect">
            <a:avLst/>
          </a:prstGeom>
        </p:spPr>
        <p:txBody>
          <a:bodyPr lIns="0" tIns="0" rIns="0" bIns="0" rtlCol="0" anchor="t">
            <a:spAutoFit/>
          </a:bodyPr>
          <a:lstStyle/>
          <a:p>
            <a:pPr algn="ctr">
              <a:lnSpc>
                <a:spcPts val="5048"/>
              </a:lnSpc>
            </a:pPr>
            <a:r>
              <a:rPr lang="en-US" sz="2804">
                <a:solidFill>
                  <a:srgbClr val="2D3240"/>
                </a:solidFill>
                <a:latin typeface="Poppins"/>
                <a:ea typeface="Poppins"/>
                <a:cs typeface="Poppins"/>
                <a:sym typeface="Poppins"/>
              </a:rPr>
              <a:t>Buffer Overflow</a:t>
            </a:r>
          </a:p>
        </p:txBody>
      </p:sp>
      <p:sp>
        <p:nvSpPr>
          <p:cNvPr id="43" name="TextBox 43"/>
          <p:cNvSpPr txBox="1"/>
          <p:nvPr/>
        </p:nvSpPr>
        <p:spPr>
          <a:xfrm>
            <a:off x="9905145" y="3382907"/>
            <a:ext cx="5387012" cy="3905098"/>
          </a:xfrm>
          <a:prstGeom prst="rect">
            <a:avLst/>
          </a:prstGeom>
        </p:spPr>
        <p:txBody>
          <a:bodyPr lIns="0" tIns="0" rIns="0" bIns="0" rtlCol="0" anchor="t">
            <a:spAutoFit/>
          </a:bodyPr>
          <a:lstStyle/>
          <a:p>
            <a:pPr algn="l">
              <a:lnSpc>
                <a:spcPts val="4492"/>
              </a:lnSpc>
            </a:pPr>
            <a:r>
              <a:rPr lang="en-US" sz="2495">
                <a:solidFill>
                  <a:srgbClr val="2D3240"/>
                </a:solidFill>
                <a:latin typeface="Poppins"/>
                <a:ea typeface="Poppins"/>
                <a:cs typeface="Poppins"/>
                <a:sym typeface="Poppins"/>
              </a:rPr>
              <a:t>A buffer overflow occurs when a program stores </a:t>
            </a:r>
            <a:r>
              <a:rPr lang="en-US" sz="2495" b="1">
                <a:solidFill>
                  <a:srgbClr val="FF1495"/>
                </a:solidFill>
                <a:latin typeface="Poppins Bold"/>
                <a:ea typeface="Poppins Bold"/>
                <a:cs typeface="Poppins Bold"/>
                <a:sym typeface="Poppins Bold"/>
              </a:rPr>
              <a:t>excessive data</a:t>
            </a:r>
            <a:r>
              <a:rPr lang="en-US" sz="2495">
                <a:solidFill>
                  <a:srgbClr val="2D3240"/>
                </a:solidFill>
                <a:latin typeface="Poppins"/>
                <a:ea typeface="Poppins"/>
                <a:cs typeface="Poppins"/>
                <a:sym typeface="Poppins"/>
              </a:rPr>
              <a:t>, potentially </a:t>
            </a:r>
            <a:r>
              <a:rPr lang="en-US" sz="2495" b="1">
                <a:solidFill>
                  <a:srgbClr val="FF1495"/>
                </a:solidFill>
                <a:latin typeface="Poppins Bold"/>
                <a:ea typeface="Poppins Bold"/>
                <a:cs typeface="Poppins Bold"/>
                <a:sym typeface="Poppins Bold"/>
              </a:rPr>
              <a:t>overwriting adjacent memory</a:t>
            </a:r>
            <a:r>
              <a:rPr lang="en-US" sz="2495">
                <a:solidFill>
                  <a:srgbClr val="2D3240"/>
                </a:solidFill>
                <a:latin typeface="Poppins"/>
                <a:ea typeface="Poppins"/>
                <a:cs typeface="Poppins"/>
                <a:sym typeface="Poppins"/>
              </a:rPr>
              <a:t> and leading to unexpected behavior or system crashes, which can be exploited by hackers.</a:t>
            </a:r>
          </a:p>
        </p:txBody>
      </p:sp>
      <p:sp>
        <p:nvSpPr>
          <p:cNvPr id="44" name="TextBox 44"/>
          <p:cNvSpPr txBox="1"/>
          <p:nvPr/>
        </p:nvSpPr>
        <p:spPr>
          <a:xfrm>
            <a:off x="246002" y="45756"/>
            <a:ext cx="7932774" cy="900390"/>
          </a:xfrm>
          <a:prstGeom prst="rect">
            <a:avLst/>
          </a:prstGeom>
        </p:spPr>
        <p:txBody>
          <a:bodyPr lIns="0" tIns="0" rIns="0" bIns="0" rtlCol="0" anchor="t">
            <a:spAutoFit/>
          </a:bodyPr>
          <a:lstStyle/>
          <a:p>
            <a:pPr marL="0" lvl="0" indent="0" algn="l">
              <a:lnSpc>
                <a:spcPts val="3521"/>
              </a:lnSpc>
              <a:spcBef>
                <a:spcPct val="0"/>
              </a:spcBef>
            </a:pPr>
            <a:r>
              <a:rPr lang="en-US" sz="3143" b="1" spc="-94">
                <a:solidFill>
                  <a:srgbClr val="FFFFFF"/>
                </a:solidFill>
                <a:latin typeface="Poppins Bold"/>
                <a:ea typeface="Poppins Bold"/>
                <a:cs typeface="Poppins Bold"/>
                <a:sym typeface="Poppins Bold"/>
              </a:rPr>
              <a:t>9.2 Vulnerabilities in Computer Systems and Data Storage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296580" y="9495490"/>
            <a:ext cx="2456071" cy="693359"/>
            <a:chOff x="0" y="0"/>
            <a:chExt cx="646866" cy="182613"/>
          </a:xfrm>
        </p:grpSpPr>
        <p:sp>
          <p:nvSpPr>
            <p:cNvPr id="11" name="Freeform 1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12" name="TextBox 1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13" name="TextBox 13"/>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Disaster Recovery</a:t>
            </a:r>
          </a:p>
        </p:txBody>
      </p:sp>
      <p:grpSp>
        <p:nvGrpSpPr>
          <p:cNvPr id="14" name="Group 14"/>
          <p:cNvGrpSpPr/>
          <p:nvPr/>
        </p:nvGrpSpPr>
        <p:grpSpPr>
          <a:xfrm>
            <a:off x="2834374" y="9495490"/>
            <a:ext cx="2456071" cy="693359"/>
            <a:chOff x="0" y="0"/>
            <a:chExt cx="646866" cy="182613"/>
          </a:xfrm>
        </p:grpSpPr>
        <p:sp>
          <p:nvSpPr>
            <p:cNvPr id="15" name="Freeform 15"/>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6" name="TextBox 16"/>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5376170" y="9518223"/>
            <a:ext cx="2456071" cy="693359"/>
            <a:chOff x="0" y="0"/>
            <a:chExt cx="646866" cy="182613"/>
          </a:xfrm>
        </p:grpSpPr>
        <p:sp>
          <p:nvSpPr>
            <p:cNvPr id="18" name="Freeform 18"/>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9" name="TextBox 19"/>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0" name="Group 20"/>
          <p:cNvGrpSpPr/>
          <p:nvPr/>
        </p:nvGrpSpPr>
        <p:grpSpPr>
          <a:xfrm>
            <a:off x="7913964" y="9518223"/>
            <a:ext cx="2456071" cy="693359"/>
            <a:chOff x="0" y="0"/>
            <a:chExt cx="646866" cy="182613"/>
          </a:xfrm>
        </p:grpSpPr>
        <p:sp>
          <p:nvSpPr>
            <p:cNvPr id="21" name="Freeform 2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2" name="TextBox 2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3" name="Group 23"/>
          <p:cNvGrpSpPr/>
          <p:nvPr/>
        </p:nvGrpSpPr>
        <p:grpSpPr>
          <a:xfrm>
            <a:off x="10455760" y="9518223"/>
            <a:ext cx="2456071" cy="693359"/>
            <a:chOff x="0" y="0"/>
            <a:chExt cx="646866" cy="182613"/>
          </a:xfrm>
        </p:grpSpPr>
        <p:sp>
          <p:nvSpPr>
            <p:cNvPr id="24" name="Freeform 2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5" name="TextBox 2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6" name="Group 26"/>
          <p:cNvGrpSpPr/>
          <p:nvPr/>
        </p:nvGrpSpPr>
        <p:grpSpPr>
          <a:xfrm>
            <a:off x="12997555" y="9540957"/>
            <a:ext cx="2456071" cy="693359"/>
            <a:chOff x="0" y="0"/>
            <a:chExt cx="646866" cy="182613"/>
          </a:xfrm>
        </p:grpSpPr>
        <p:sp>
          <p:nvSpPr>
            <p:cNvPr id="27" name="Freeform 2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8" name="TextBox 2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9" name="Group 29"/>
          <p:cNvGrpSpPr/>
          <p:nvPr/>
        </p:nvGrpSpPr>
        <p:grpSpPr>
          <a:xfrm>
            <a:off x="15535350" y="9540957"/>
            <a:ext cx="2456071" cy="693359"/>
            <a:chOff x="0" y="0"/>
            <a:chExt cx="646866" cy="182613"/>
          </a:xfrm>
        </p:grpSpPr>
        <p:sp>
          <p:nvSpPr>
            <p:cNvPr id="30" name="Freeform 30"/>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1" name="TextBox 31"/>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2" name="Freeform 32"/>
          <p:cNvSpPr/>
          <p:nvPr/>
        </p:nvSpPr>
        <p:spPr>
          <a:xfrm>
            <a:off x="1999442" y="9630454"/>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3" name="Freeform 33"/>
          <p:cNvSpPr/>
          <p:nvPr/>
        </p:nvSpPr>
        <p:spPr>
          <a:xfrm>
            <a:off x="4323129" y="5512547"/>
            <a:ext cx="3940979" cy="3561212"/>
          </a:xfrm>
          <a:custGeom>
            <a:avLst/>
            <a:gdLst/>
            <a:ahLst/>
            <a:cxnLst/>
            <a:rect l="l" t="t" r="r" b="b"/>
            <a:pathLst>
              <a:path w="3940979" h="3561212">
                <a:moveTo>
                  <a:pt x="0" y="0"/>
                </a:moveTo>
                <a:lnTo>
                  <a:pt x="3940979" y="0"/>
                </a:lnTo>
                <a:lnTo>
                  <a:pt x="3940979" y="3561211"/>
                </a:lnTo>
                <a:lnTo>
                  <a:pt x="0" y="35612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4" name="Freeform 34"/>
          <p:cNvSpPr/>
          <p:nvPr/>
        </p:nvSpPr>
        <p:spPr>
          <a:xfrm rot="-5400000">
            <a:off x="9035812" y="6234274"/>
            <a:ext cx="1507256" cy="2240515"/>
          </a:xfrm>
          <a:custGeom>
            <a:avLst/>
            <a:gdLst/>
            <a:ahLst/>
            <a:cxnLst/>
            <a:rect l="l" t="t" r="r" b="b"/>
            <a:pathLst>
              <a:path w="1507256" h="2240515">
                <a:moveTo>
                  <a:pt x="0" y="0"/>
                </a:moveTo>
                <a:lnTo>
                  <a:pt x="1507255" y="0"/>
                </a:lnTo>
                <a:lnTo>
                  <a:pt x="1507255" y="2240515"/>
                </a:lnTo>
                <a:lnTo>
                  <a:pt x="0" y="22405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5" name="Freeform 35"/>
          <p:cNvSpPr/>
          <p:nvPr/>
        </p:nvSpPr>
        <p:spPr>
          <a:xfrm>
            <a:off x="11509212" y="6539525"/>
            <a:ext cx="1715803" cy="1630013"/>
          </a:xfrm>
          <a:custGeom>
            <a:avLst/>
            <a:gdLst/>
            <a:ahLst/>
            <a:cxnLst/>
            <a:rect l="l" t="t" r="r" b="b"/>
            <a:pathLst>
              <a:path w="1715803" h="1630013">
                <a:moveTo>
                  <a:pt x="0" y="0"/>
                </a:moveTo>
                <a:lnTo>
                  <a:pt x="1715803" y="0"/>
                </a:lnTo>
                <a:lnTo>
                  <a:pt x="1715803" y="1630013"/>
                </a:lnTo>
                <a:lnTo>
                  <a:pt x="0" y="16300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36" name="TextBox 36"/>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
        <p:nvSpPr>
          <p:cNvPr id="37" name="TextBox 37"/>
          <p:cNvSpPr txBox="1"/>
          <p:nvPr/>
        </p:nvSpPr>
        <p:spPr>
          <a:xfrm>
            <a:off x="504354" y="1710863"/>
            <a:ext cx="5428382"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Disaster Recovery</a:t>
            </a:r>
          </a:p>
        </p:txBody>
      </p:sp>
      <p:sp>
        <p:nvSpPr>
          <p:cNvPr id="38" name="TextBox 38"/>
          <p:cNvSpPr txBox="1"/>
          <p:nvPr/>
        </p:nvSpPr>
        <p:spPr>
          <a:xfrm>
            <a:off x="504354" y="2495633"/>
            <a:ext cx="16997312" cy="2647867"/>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Disasters like </a:t>
            </a:r>
            <a:r>
              <a:rPr lang="en-US" sz="3000" b="1">
                <a:solidFill>
                  <a:srgbClr val="FF1495"/>
                </a:solidFill>
                <a:latin typeface="Open Sans Bold"/>
                <a:ea typeface="Open Sans Bold"/>
                <a:cs typeface="Open Sans Bold"/>
                <a:sym typeface="Open Sans Bold"/>
              </a:rPr>
              <a:t>floods</a:t>
            </a:r>
            <a:r>
              <a:rPr lang="en-US" sz="3000">
                <a:solidFill>
                  <a:srgbClr val="000000"/>
                </a:solidFill>
                <a:latin typeface="Open Sans"/>
                <a:ea typeface="Open Sans"/>
                <a:cs typeface="Open Sans"/>
                <a:sym typeface="Open Sans"/>
              </a:rPr>
              <a:t> and </a:t>
            </a:r>
            <a:r>
              <a:rPr lang="en-US" sz="3000" b="1">
                <a:solidFill>
                  <a:srgbClr val="FF1495"/>
                </a:solidFill>
                <a:latin typeface="Open Sans Bold"/>
                <a:ea typeface="Open Sans Bold"/>
                <a:cs typeface="Open Sans Bold"/>
                <a:sym typeface="Open Sans Bold"/>
              </a:rPr>
              <a:t>earthquakes</a:t>
            </a:r>
            <a:r>
              <a:rPr lang="en-US" sz="3000">
                <a:solidFill>
                  <a:srgbClr val="000000"/>
                </a:solidFill>
                <a:latin typeface="Open Sans"/>
                <a:ea typeface="Open Sans"/>
                <a:cs typeface="Open Sans"/>
                <a:sym typeface="Open Sans"/>
              </a:rPr>
              <a:t> necessitate continuity plans to ensure uninterrupted operations. </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Disaster recovery contingency plans, based on risk assessment, include provisions for activating an alternative system, such as a readily available </a:t>
            </a:r>
            <a:r>
              <a:rPr lang="en-US" sz="3000" b="1">
                <a:solidFill>
                  <a:srgbClr val="FF1495"/>
                </a:solidFill>
                <a:latin typeface="Open Sans Bold"/>
                <a:ea typeface="Open Sans Bold"/>
                <a:cs typeface="Open Sans Bold"/>
                <a:sym typeface="Open Sans Bold"/>
              </a:rPr>
              <a:t>Hot Site</a:t>
            </a:r>
            <a:r>
              <a:rPr lang="en-US" sz="3000">
                <a:solidFill>
                  <a:srgbClr val="000000"/>
                </a:solidFill>
                <a:latin typeface="Open Sans"/>
                <a:ea typeface="Open Sans"/>
                <a:cs typeface="Open Sans"/>
                <a:sym typeface="Open Sans"/>
              </a:rPr>
              <a:t>.</a:t>
            </a:r>
          </a:p>
        </p:txBody>
      </p:sp>
      <p:sp>
        <p:nvSpPr>
          <p:cNvPr id="39" name="TextBox 39"/>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Safe System Update</a:t>
            </a:r>
          </a:p>
        </p:txBody>
      </p:sp>
      <p:sp>
        <p:nvSpPr>
          <p:cNvPr id="40" name="TextBox 40"/>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User Authentication</a:t>
            </a:r>
          </a:p>
        </p:txBody>
      </p:sp>
      <p:sp>
        <p:nvSpPr>
          <p:cNvPr id="41" name="TextBox 41"/>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Good Practice </a:t>
            </a:r>
          </a:p>
        </p:txBody>
      </p:sp>
      <p:sp>
        <p:nvSpPr>
          <p:cNvPr id="42" name="TextBox 42"/>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Firewall</a:t>
            </a:r>
          </a:p>
        </p:txBody>
      </p:sp>
      <p:sp>
        <p:nvSpPr>
          <p:cNvPr id="43" name="TextBox 43"/>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Digital Signature</a:t>
            </a:r>
          </a:p>
        </p:txBody>
      </p:sp>
      <p:sp>
        <p:nvSpPr>
          <p:cNvPr id="44" name="TextBox 44"/>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Anti virus software</a:t>
            </a:r>
          </a:p>
        </p:txBody>
      </p:sp>
      <p:sp>
        <p:nvSpPr>
          <p:cNvPr id="45" name="TextBox 45"/>
          <p:cNvSpPr txBox="1"/>
          <p:nvPr/>
        </p:nvSpPr>
        <p:spPr>
          <a:xfrm>
            <a:off x="9172679" y="6908392"/>
            <a:ext cx="1274488" cy="854179"/>
          </a:xfrm>
          <a:prstGeom prst="rect">
            <a:avLst/>
          </a:prstGeom>
        </p:spPr>
        <p:txBody>
          <a:bodyPr lIns="0" tIns="0" rIns="0" bIns="0" rtlCol="0" anchor="t">
            <a:spAutoFit/>
          </a:bodyPr>
          <a:lstStyle/>
          <a:p>
            <a:pPr algn="l">
              <a:lnSpc>
                <a:spcPts val="3460"/>
              </a:lnSpc>
              <a:spcBef>
                <a:spcPct val="0"/>
              </a:spcBef>
            </a:pPr>
            <a:r>
              <a:rPr lang="en-US" sz="2471">
                <a:solidFill>
                  <a:srgbClr val="000000"/>
                </a:solidFill>
                <a:latin typeface="Open Sans"/>
                <a:ea typeface="Open Sans"/>
                <a:cs typeface="Open Sans"/>
                <a:sym typeface="Open Sans"/>
              </a:rPr>
              <a:t>Back up plan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296580" y="9495490"/>
            <a:ext cx="2456071" cy="693359"/>
            <a:chOff x="0" y="0"/>
            <a:chExt cx="646866" cy="182613"/>
          </a:xfrm>
        </p:grpSpPr>
        <p:sp>
          <p:nvSpPr>
            <p:cNvPr id="11" name="Freeform 1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2" name="TextBox 1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2834374" y="9495490"/>
            <a:ext cx="2456071" cy="693359"/>
            <a:chOff x="0" y="0"/>
            <a:chExt cx="646866" cy="182613"/>
          </a:xfrm>
        </p:grpSpPr>
        <p:sp>
          <p:nvSpPr>
            <p:cNvPr id="14" name="Freeform 1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15" name="TextBox 1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16" name="TextBox 16"/>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Safe System Update</a:t>
            </a:r>
          </a:p>
        </p:txBody>
      </p:sp>
      <p:grpSp>
        <p:nvGrpSpPr>
          <p:cNvPr id="17" name="Group 17"/>
          <p:cNvGrpSpPr/>
          <p:nvPr/>
        </p:nvGrpSpPr>
        <p:grpSpPr>
          <a:xfrm>
            <a:off x="5376170" y="9518223"/>
            <a:ext cx="2456071" cy="693359"/>
            <a:chOff x="0" y="0"/>
            <a:chExt cx="646866" cy="182613"/>
          </a:xfrm>
        </p:grpSpPr>
        <p:sp>
          <p:nvSpPr>
            <p:cNvPr id="18" name="Freeform 18"/>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9" name="TextBox 19"/>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0" name="Group 20"/>
          <p:cNvGrpSpPr/>
          <p:nvPr/>
        </p:nvGrpSpPr>
        <p:grpSpPr>
          <a:xfrm>
            <a:off x="7913964" y="9518223"/>
            <a:ext cx="2456071" cy="693359"/>
            <a:chOff x="0" y="0"/>
            <a:chExt cx="646866" cy="182613"/>
          </a:xfrm>
        </p:grpSpPr>
        <p:sp>
          <p:nvSpPr>
            <p:cNvPr id="21" name="Freeform 2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2" name="TextBox 2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3" name="Group 23"/>
          <p:cNvGrpSpPr/>
          <p:nvPr/>
        </p:nvGrpSpPr>
        <p:grpSpPr>
          <a:xfrm>
            <a:off x="10455760" y="9518223"/>
            <a:ext cx="2456071" cy="693359"/>
            <a:chOff x="0" y="0"/>
            <a:chExt cx="646866" cy="182613"/>
          </a:xfrm>
        </p:grpSpPr>
        <p:sp>
          <p:nvSpPr>
            <p:cNvPr id="24" name="Freeform 2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5" name="TextBox 2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6" name="Group 26"/>
          <p:cNvGrpSpPr/>
          <p:nvPr/>
        </p:nvGrpSpPr>
        <p:grpSpPr>
          <a:xfrm>
            <a:off x="12997555" y="9540957"/>
            <a:ext cx="2456071" cy="693359"/>
            <a:chOff x="0" y="0"/>
            <a:chExt cx="646866" cy="182613"/>
          </a:xfrm>
        </p:grpSpPr>
        <p:sp>
          <p:nvSpPr>
            <p:cNvPr id="27" name="Freeform 2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8" name="TextBox 2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9" name="Group 29"/>
          <p:cNvGrpSpPr/>
          <p:nvPr/>
        </p:nvGrpSpPr>
        <p:grpSpPr>
          <a:xfrm>
            <a:off x="15535350" y="9540957"/>
            <a:ext cx="2456071" cy="693359"/>
            <a:chOff x="0" y="0"/>
            <a:chExt cx="646866" cy="182613"/>
          </a:xfrm>
        </p:grpSpPr>
        <p:sp>
          <p:nvSpPr>
            <p:cNvPr id="30" name="Freeform 30"/>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1" name="TextBox 31"/>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2" name="Freeform 32"/>
          <p:cNvSpPr/>
          <p:nvPr/>
        </p:nvSpPr>
        <p:spPr>
          <a:xfrm>
            <a:off x="4641338" y="9555036"/>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3" name="Freeform 33"/>
          <p:cNvSpPr/>
          <p:nvPr/>
        </p:nvSpPr>
        <p:spPr>
          <a:xfrm>
            <a:off x="5977143" y="4179365"/>
            <a:ext cx="6329713" cy="4739373"/>
          </a:xfrm>
          <a:custGeom>
            <a:avLst/>
            <a:gdLst/>
            <a:ahLst/>
            <a:cxnLst/>
            <a:rect l="l" t="t" r="r" b="b"/>
            <a:pathLst>
              <a:path w="6329713" h="4739373">
                <a:moveTo>
                  <a:pt x="0" y="0"/>
                </a:moveTo>
                <a:lnTo>
                  <a:pt x="6329713" y="0"/>
                </a:lnTo>
                <a:lnTo>
                  <a:pt x="6329713" y="4739373"/>
                </a:lnTo>
                <a:lnTo>
                  <a:pt x="0" y="47393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4" name="TextBox 34"/>
          <p:cNvSpPr txBox="1"/>
          <p:nvPr/>
        </p:nvSpPr>
        <p:spPr>
          <a:xfrm>
            <a:off x="469134" y="1681187"/>
            <a:ext cx="964262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Safe system update</a:t>
            </a:r>
          </a:p>
        </p:txBody>
      </p:sp>
      <p:sp>
        <p:nvSpPr>
          <p:cNvPr id="35" name="TextBox 35"/>
          <p:cNvSpPr txBox="1"/>
          <p:nvPr/>
        </p:nvSpPr>
        <p:spPr>
          <a:xfrm>
            <a:off x="513454" y="2607581"/>
            <a:ext cx="16536497"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Due to continuous operations, system updates require testing. </a:t>
            </a:r>
            <a:r>
              <a:rPr lang="en-US" sz="3000" b="1">
                <a:solidFill>
                  <a:srgbClr val="FF1495"/>
                </a:solidFill>
                <a:latin typeface="Open Sans Bold"/>
                <a:ea typeface="Open Sans Bold"/>
                <a:cs typeface="Open Sans Bold"/>
                <a:sym typeface="Open Sans Bold"/>
              </a:rPr>
              <a:t>Running original and updated systems</a:t>
            </a:r>
            <a:r>
              <a:rPr lang="en-US" sz="3000">
                <a:solidFill>
                  <a:srgbClr val="000000"/>
                </a:solidFill>
                <a:latin typeface="Open Sans"/>
                <a:ea typeface="Open Sans"/>
                <a:cs typeface="Open Sans"/>
                <a:sym typeface="Open Sans"/>
              </a:rPr>
              <a:t> for a peconcurrently ensures uninterrupted service.</a:t>
            </a:r>
          </a:p>
        </p:txBody>
      </p:sp>
      <p:sp>
        <p:nvSpPr>
          <p:cNvPr id="36" name="TextBox 36"/>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Disaster Recovery</a:t>
            </a:r>
          </a:p>
        </p:txBody>
      </p:sp>
      <p:sp>
        <p:nvSpPr>
          <p:cNvPr id="37" name="TextBox 37"/>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User Authentication</a:t>
            </a:r>
          </a:p>
        </p:txBody>
      </p:sp>
      <p:sp>
        <p:nvSpPr>
          <p:cNvPr id="38" name="TextBox 38"/>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Good Practice </a:t>
            </a:r>
          </a:p>
        </p:txBody>
      </p:sp>
      <p:sp>
        <p:nvSpPr>
          <p:cNvPr id="39" name="TextBox 39"/>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Firewall</a:t>
            </a:r>
          </a:p>
        </p:txBody>
      </p:sp>
      <p:sp>
        <p:nvSpPr>
          <p:cNvPr id="40" name="TextBox 40"/>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Digital Signature</a:t>
            </a:r>
          </a:p>
        </p:txBody>
      </p:sp>
      <p:sp>
        <p:nvSpPr>
          <p:cNvPr id="41" name="TextBox 41"/>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Anti virus software</a:t>
            </a:r>
          </a:p>
        </p:txBody>
      </p:sp>
      <p:sp>
        <p:nvSpPr>
          <p:cNvPr id="42" name="TextBox 42"/>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296580" y="9495490"/>
            <a:ext cx="2456071" cy="693359"/>
            <a:chOff x="0" y="0"/>
            <a:chExt cx="646866" cy="182613"/>
          </a:xfrm>
        </p:grpSpPr>
        <p:sp>
          <p:nvSpPr>
            <p:cNvPr id="11" name="Freeform 1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2" name="TextBox 1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2834374" y="9495490"/>
            <a:ext cx="2456071" cy="693359"/>
            <a:chOff x="0" y="0"/>
            <a:chExt cx="646866" cy="182613"/>
          </a:xfrm>
        </p:grpSpPr>
        <p:sp>
          <p:nvSpPr>
            <p:cNvPr id="14" name="Freeform 1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5" name="TextBox 1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5376170" y="9518223"/>
            <a:ext cx="2456071" cy="693359"/>
            <a:chOff x="0" y="0"/>
            <a:chExt cx="646866" cy="182613"/>
          </a:xfrm>
        </p:grpSpPr>
        <p:sp>
          <p:nvSpPr>
            <p:cNvPr id="17" name="Freeform 1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18" name="TextBox 1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19" name="TextBox 19"/>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User Authentication</a:t>
            </a:r>
          </a:p>
        </p:txBody>
      </p:sp>
      <p:grpSp>
        <p:nvGrpSpPr>
          <p:cNvPr id="20" name="Group 20"/>
          <p:cNvGrpSpPr/>
          <p:nvPr/>
        </p:nvGrpSpPr>
        <p:grpSpPr>
          <a:xfrm>
            <a:off x="7913964" y="9518223"/>
            <a:ext cx="2456071" cy="693359"/>
            <a:chOff x="0" y="0"/>
            <a:chExt cx="646866" cy="182613"/>
          </a:xfrm>
        </p:grpSpPr>
        <p:sp>
          <p:nvSpPr>
            <p:cNvPr id="21" name="Freeform 2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2" name="TextBox 2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3" name="Group 23"/>
          <p:cNvGrpSpPr/>
          <p:nvPr/>
        </p:nvGrpSpPr>
        <p:grpSpPr>
          <a:xfrm>
            <a:off x="10455760" y="9518223"/>
            <a:ext cx="2456071" cy="693359"/>
            <a:chOff x="0" y="0"/>
            <a:chExt cx="646866" cy="182613"/>
          </a:xfrm>
        </p:grpSpPr>
        <p:sp>
          <p:nvSpPr>
            <p:cNvPr id="24" name="Freeform 2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5" name="TextBox 2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6" name="Group 26"/>
          <p:cNvGrpSpPr/>
          <p:nvPr/>
        </p:nvGrpSpPr>
        <p:grpSpPr>
          <a:xfrm>
            <a:off x="12997555" y="9540957"/>
            <a:ext cx="2456071" cy="693359"/>
            <a:chOff x="0" y="0"/>
            <a:chExt cx="646866" cy="182613"/>
          </a:xfrm>
        </p:grpSpPr>
        <p:sp>
          <p:nvSpPr>
            <p:cNvPr id="27" name="Freeform 2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8" name="TextBox 2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9" name="Group 29"/>
          <p:cNvGrpSpPr/>
          <p:nvPr/>
        </p:nvGrpSpPr>
        <p:grpSpPr>
          <a:xfrm>
            <a:off x="15535350" y="9540957"/>
            <a:ext cx="2456071" cy="693359"/>
            <a:chOff x="0" y="0"/>
            <a:chExt cx="646866" cy="182613"/>
          </a:xfrm>
        </p:grpSpPr>
        <p:sp>
          <p:nvSpPr>
            <p:cNvPr id="30" name="Freeform 30"/>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1" name="TextBox 31"/>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2" name="Freeform 32"/>
          <p:cNvSpPr/>
          <p:nvPr/>
        </p:nvSpPr>
        <p:spPr>
          <a:xfrm>
            <a:off x="7257418" y="9577769"/>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3" name="Freeform 33"/>
          <p:cNvSpPr/>
          <p:nvPr/>
        </p:nvSpPr>
        <p:spPr>
          <a:xfrm>
            <a:off x="15659183" y="3045440"/>
            <a:ext cx="1263692" cy="973043"/>
          </a:xfrm>
          <a:custGeom>
            <a:avLst/>
            <a:gdLst/>
            <a:ahLst/>
            <a:cxnLst/>
            <a:rect l="l" t="t" r="r" b="b"/>
            <a:pathLst>
              <a:path w="1263692" h="973043">
                <a:moveTo>
                  <a:pt x="0" y="0"/>
                </a:moveTo>
                <a:lnTo>
                  <a:pt x="1263692" y="0"/>
                </a:lnTo>
                <a:lnTo>
                  <a:pt x="1263692" y="973043"/>
                </a:lnTo>
                <a:lnTo>
                  <a:pt x="0" y="973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34" name="Group 34"/>
          <p:cNvGrpSpPr/>
          <p:nvPr/>
        </p:nvGrpSpPr>
        <p:grpSpPr>
          <a:xfrm>
            <a:off x="961661" y="4799533"/>
            <a:ext cx="3612638" cy="3604866"/>
            <a:chOff x="0" y="0"/>
            <a:chExt cx="951477" cy="949430"/>
          </a:xfrm>
        </p:grpSpPr>
        <p:sp>
          <p:nvSpPr>
            <p:cNvPr id="35" name="Freeform 35"/>
            <p:cNvSpPr/>
            <p:nvPr/>
          </p:nvSpPr>
          <p:spPr>
            <a:xfrm>
              <a:off x="0" y="0"/>
              <a:ext cx="951477" cy="949430"/>
            </a:xfrm>
            <a:custGeom>
              <a:avLst/>
              <a:gdLst/>
              <a:ahLst/>
              <a:cxnLst/>
              <a:rect l="l" t="t" r="r" b="b"/>
              <a:pathLst>
                <a:path w="951477" h="949430">
                  <a:moveTo>
                    <a:pt x="109294" y="0"/>
                  </a:moveTo>
                  <a:lnTo>
                    <a:pt x="842183" y="0"/>
                  </a:lnTo>
                  <a:cubicBezTo>
                    <a:pt x="902544" y="0"/>
                    <a:pt x="951477" y="48932"/>
                    <a:pt x="951477" y="109294"/>
                  </a:cubicBezTo>
                  <a:lnTo>
                    <a:pt x="951477" y="840136"/>
                  </a:lnTo>
                  <a:cubicBezTo>
                    <a:pt x="951477" y="900497"/>
                    <a:pt x="902544" y="949430"/>
                    <a:pt x="842183" y="949430"/>
                  </a:cubicBezTo>
                  <a:lnTo>
                    <a:pt x="109294" y="949430"/>
                  </a:lnTo>
                  <a:cubicBezTo>
                    <a:pt x="48932" y="949430"/>
                    <a:pt x="0" y="900497"/>
                    <a:pt x="0" y="840136"/>
                  </a:cubicBezTo>
                  <a:lnTo>
                    <a:pt x="0" y="109294"/>
                  </a:lnTo>
                  <a:cubicBezTo>
                    <a:pt x="0" y="48932"/>
                    <a:pt x="48932" y="0"/>
                    <a:pt x="109294" y="0"/>
                  </a:cubicBezTo>
                  <a:close/>
                </a:path>
              </a:pathLst>
            </a:custGeom>
            <a:solidFill>
              <a:srgbClr val="FF1495"/>
            </a:solidFill>
          </p:spPr>
          <p:txBody>
            <a:bodyPr/>
            <a:lstStyle/>
            <a:p>
              <a:endParaRPr lang="en-PH"/>
            </a:p>
          </p:txBody>
        </p:sp>
        <p:sp>
          <p:nvSpPr>
            <p:cNvPr id="36" name="TextBox 36"/>
            <p:cNvSpPr txBox="1"/>
            <p:nvPr/>
          </p:nvSpPr>
          <p:spPr>
            <a:xfrm>
              <a:off x="0" y="-28575"/>
              <a:ext cx="951477" cy="978005"/>
            </a:xfrm>
            <a:prstGeom prst="rect">
              <a:avLst/>
            </a:prstGeom>
          </p:spPr>
          <p:txBody>
            <a:bodyPr lIns="50800" tIns="50800" rIns="50800" bIns="50800" rtlCol="0" anchor="ctr"/>
            <a:lstStyle/>
            <a:p>
              <a:pPr algn="ctr">
                <a:lnSpc>
                  <a:spcPts val="2595"/>
                </a:lnSpc>
              </a:pPr>
              <a:endParaRPr/>
            </a:p>
          </p:txBody>
        </p:sp>
      </p:grpSp>
      <p:grpSp>
        <p:nvGrpSpPr>
          <p:cNvPr id="37" name="Group 37"/>
          <p:cNvGrpSpPr/>
          <p:nvPr/>
        </p:nvGrpSpPr>
        <p:grpSpPr>
          <a:xfrm>
            <a:off x="4667809" y="4825875"/>
            <a:ext cx="9223736" cy="1135691"/>
            <a:chOff x="0" y="0"/>
            <a:chExt cx="2429297" cy="299112"/>
          </a:xfrm>
        </p:grpSpPr>
        <p:sp>
          <p:nvSpPr>
            <p:cNvPr id="38" name="Freeform 38"/>
            <p:cNvSpPr/>
            <p:nvPr/>
          </p:nvSpPr>
          <p:spPr>
            <a:xfrm>
              <a:off x="0" y="0"/>
              <a:ext cx="2429297" cy="299112"/>
            </a:xfrm>
            <a:custGeom>
              <a:avLst/>
              <a:gdLst/>
              <a:ahLst/>
              <a:cxnLst/>
              <a:rect l="l" t="t" r="r" b="b"/>
              <a:pathLst>
                <a:path w="2429297" h="299112">
                  <a:moveTo>
                    <a:pt x="42807" y="0"/>
                  </a:moveTo>
                  <a:lnTo>
                    <a:pt x="2386490" y="0"/>
                  </a:lnTo>
                  <a:cubicBezTo>
                    <a:pt x="2397843" y="0"/>
                    <a:pt x="2408731" y="4510"/>
                    <a:pt x="2416759" y="12538"/>
                  </a:cubicBezTo>
                  <a:cubicBezTo>
                    <a:pt x="2424787" y="20566"/>
                    <a:pt x="2429297" y="31454"/>
                    <a:pt x="2429297" y="42807"/>
                  </a:cubicBezTo>
                  <a:lnTo>
                    <a:pt x="2429297" y="256305"/>
                  </a:lnTo>
                  <a:cubicBezTo>
                    <a:pt x="2429297" y="267658"/>
                    <a:pt x="2424787" y="278546"/>
                    <a:pt x="2416759" y="286574"/>
                  </a:cubicBezTo>
                  <a:cubicBezTo>
                    <a:pt x="2408731" y="294602"/>
                    <a:pt x="2397843" y="299112"/>
                    <a:pt x="2386490" y="299112"/>
                  </a:cubicBezTo>
                  <a:lnTo>
                    <a:pt x="42807" y="299112"/>
                  </a:lnTo>
                  <a:cubicBezTo>
                    <a:pt x="31454" y="299112"/>
                    <a:pt x="20566" y="294602"/>
                    <a:pt x="12538" y="286574"/>
                  </a:cubicBezTo>
                  <a:cubicBezTo>
                    <a:pt x="4510" y="278546"/>
                    <a:pt x="0" y="267658"/>
                    <a:pt x="0" y="256305"/>
                  </a:cubicBezTo>
                  <a:lnTo>
                    <a:pt x="0" y="42807"/>
                  </a:lnTo>
                  <a:cubicBezTo>
                    <a:pt x="0" y="31454"/>
                    <a:pt x="4510" y="20566"/>
                    <a:pt x="12538" y="12538"/>
                  </a:cubicBezTo>
                  <a:cubicBezTo>
                    <a:pt x="20566" y="4510"/>
                    <a:pt x="31454" y="0"/>
                    <a:pt x="42807" y="0"/>
                  </a:cubicBezTo>
                  <a:close/>
                </a:path>
              </a:pathLst>
            </a:custGeom>
            <a:solidFill>
              <a:srgbClr val="D9D9D9"/>
            </a:solidFill>
          </p:spPr>
          <p:txBody>
            <a:bodyPr/>
            <a:lstStyle/>
            <a:p>
              <a:endParaRPr lang="en-PH"/>
            </a:p>
          </p:txBody>
        </p:sp>
        <p:sp>
          <p:nvSpPr>
            <p:cNvPr id="39" name="TextBox 39"/>
            <p:cNvSpPr txBox="1"/>
            <p:nvPr/>
          </p:nvSpPr>
          <p:spPr>
            <a:xfrm>
              <a:off x="0" y="-28575"/>
              <a:ext cx="2429297" cy="327687"/>
            </a:xfrm>
            <a:prstGeom prst="rect">
              <a:avLst/>
            </a:prstGeom>
          </p:spPr>
          <p:txBody>
            <a:bodyPr lIns="50800" tIns="50800" rIns="50800" bIns="50800" rtlCol="0" anchor="ctr"/>
            <a:lstStyle/>
            <a:p>
              <a:pPr algn="ctr">
                <a:lnSpc>
                  <a:spcPts val="2595"/>
                </a:lnSpc>
              </a:pPr>
              <a:endParaRPr/>
            </a:p>
          </p:txBody>
        </p:sp>
      </p:grpSp>
      <p:grpSp>
        <p:nvGrpSpPr>
          <p:cNvPr id="40" name="Group 40"/>
          <p:cNvGrpSpPr/>
          <p:nvPr/>
        </p:nvGrpSpPr>
        <p:grpSpPr>
          <a:xfrm>
            <a:off x="4667809" y="6047291"/>
            <a:ext cx="9223736" cy="1135691"/>
            <a:chOff x="0" y="0"/>
            <a:chExt cx="2429297" cy="299112"/>
          </a:xfrm>
        </p:grpSpPr>
        <p:sp>
          <p:nvSpPr>
            <p:cNvPr id="41" name="Freeform 41"/>
            <p:cNvSpPr/>
            <p:nvPr/>
          </p:nvSpPr>
          <p:spPr>
            <a:xfrm>
              <a:off x="0" y="0"/>
              <a:ext cx="2429297" cy="299112"/>
            </a:xfrm>
            <a:custGeom>
              <a:avLst/>
              <a:gdLst/>
              <a:ahLst/>
              <a:cxnLst/>
              <a:rect l="l" t="t" r="r" b="b"/>
              <a:pathLst>
                <a:path w="2429297" h="299112">
                  <a:moveTo>
                    <a:pt x="42807" y="0"/>
                  </a:moveTo>
                  <a:lnTo>
                    <a:pt x="2386490" y="0"/>
                  </a:lnTo>
                  <a:cubicBezTo>
                    <a:pt x="2397843" y="0"/>
                    <a:pt x="2408731" y="4510"/>
                    <a:pt x="2416759" y="12538"/>
                  </a:cubicBezTo>
                  <a:cubicBezTo>
                    <a:pt x="2424787" y="20566"/>
                    <a:pt x="2429297" y="31454"/>
                    <a:pt x="2429297" y="42807"/>
                  </a:cubicBezTo>
                  <a:lnTo>
                    <a:pt x="2429297" y="256305"/>
                  </a:lnTo>
                  <a:cubicBezTo>
                    <a:pt x="2429297" y="267658"/>
                    <a:pt x="2424787" y="278546"/>
                    <a:pt x="2416759" y="286574"/>
                  </a:cubicBezTo>
                  <a:cubicBezTo>
                    <a:pt x="2408731" y="294602"/>
                    <a:pt x="2397843" y="299112"/>
                    <a:pt x="2386490" y="299112"/>
                  </a:cubicBezTo>
                  <a:lnTo>
                    <a:pt x="42807" y="299112"/>
                  </a:lnTo>
                  <a:cubicBezTo>
                    <a:pt x="31454" y="299112"/>
                    <a:pt x="20566" y="294602"/>
                    <a:pt x="12538" y="286574"/>
                  </a:cubicBezTo>
                  <a:cubicBezTo>
                    <a:pt x="4510" y="278546"/>
                    <a:pt x="0" y="267658"/>
                    <a:pt x="0" y="256305"/>
                  </a:cubicBezTo>
                  <a:lnTo>
                    <a:pt x="0" y="42807"/>
                  </a:lnTo>
                  <a:cubicBezTo>
                    <a:pt x="0" y="31454"/>
                    <a:pt x="4510" y="20566"/>
                    <a:pt x="12538" y="12538"/>
                  </a:cubicBezTo>
                  <a:cubicBezTo>
                    <a:pt x="20566" y="4510"/>
                    <a:pt x="31454" y="0"/>
                    <a:pt x="42807" y="0"/>
                  </a:cubicBezTo>
                  <a:close/>
                </a:path>
              </a:pathLst>
            </a:custGeom>
            <a:solidFill>
              <a:srgbClr val="D9D9D9"/>
            </a:solidFill>
          </p:spPr>
          <p:txBody>
            <a:bodyPr/>
            <a:lstStyle/>
            <a:p>
              <a:endParaRPr lang="en-PH"/>
            </a:p>
          </p:txBody>
        </p:sp>
        <p:sp>
          <p:nvSpPr>
            <p:cNvPr id="42" name="TextBox 42"/>
            <p:cNvSpPr txBox="1"/>
            <p:nvPr/>
          </p:nvSpPr>
          <p:spPr>
            <a:xfrm>
              <a:off x="0" y="-28575"/>
              <a:ext cx="2429297" cy="327687"/>
            </a:xfrm>
            <a:prstGeom prst="rect">
              <a:avLst/>
            </a:prstGeom>
          </p:spPr>
          <p:txBody>
            <a:bodyPr lIns="50800" tIns="50800" rIns="50800" bIns="50800" rtlCol="0" anchor="ctr"/>
            <a:lstStyle/>
            <a:p>
              <a:pPr algn="ctr">
                <a:lnSpc>
                  <a:spcPts val="2595"/>
                </a:lnSpc>
              </a:pPr>
              <a:endParaRPr/>
            </a:p>
          </p:txBody>
        </p:sp>
      </p:grpSp>
      <p:grpSp>
        <p:nvGrpSpPr>
          <p:cNvPr id="43" name="Group 43"/>
          <p:cNvGrpSpPr/>
          <p:nvPr/>
        </p:nvGrpSpPr>
        <p:grpSpPr>
          <a:xfrm>
            <a:off x="4667809" y="7268707"/>
            <a:ext cx="9223736" cy="1135691"/>
            <a:chOff x="0" y="0"/>
            <a:chExt cx="2429297" cy="299112"/>
          </a:xfrm>
        </p:grpSpPr>
        <p:sp>
          <p:nvSpPr>
            <p:cNvPr id="44" name="Freeform 44"/>
            <p:cNvSpPr/>
            <p:nvPr/>
          </p:nvSpPr>
          <p:spPr>
            <a:xfrm>
              <a:off x="0" y="0"/>
              <a:ext cx="2429297" cy="299112"/>
            </a:xfrm>
            <a:custGeom>
              <a:avLst/>
              <a:gdLst/>
              <a:ahLst/>
              <a:cxnLst/>
              <a:rect l="l" t="t" r="r" b="b"/>
              <a:pathLst>
                <a:path w="2429297" h="299112">
                  <a:moveTo>
                    <a:pt x="42807" y="0"/>
                  </a:moveTo>
                  <a:lnTo>
                    <a:pt x="2386490" y="0"/>
                  </a:lnTo>
                  <a:cubicBezTo>
                    <a:pt x="2397843" y="0"/>
                    <a:pt x="2408731" y="4510"/>
                    <a:pt x="2416759" y="12538"/>
                  </a:cubicBezTo>
                  <a:cubicBezTo>
                    <a:pt x="2424787" y="20566"/>
                    <a:pt x="2429297" y="31454"/>
                    <a:pt x="2429297" y="42807"/>
                  </a:cubicBezTo>
                  <a:lnTo>
                    <a:pt x="2429297" y="256305"/>
                  </a:lnTo>
                  <a:cubicBezTo>
                    <a:pt x="2429297" y="267658"/>
                    <a:pt x="2424787" y="278546"/>
                    <a:pt x="2416759" y="286574"/>
                  </a:cubicBezTo>
                  <a:cubicBezTo>
                    <a:pt x="2408731" y="294602"/>
                    <a:pt x="2397843" y="299112"/>
                    <a:pt x="2386490" y="299112"/>
                  </a:cubicBezTo>
                  <a:lnTo>
                    <a:pt x="42807" y="299112"/>
                  </a:lnTo>
                  <a:cubicBezTo>
                    <a:pt x="31454" y="299112"/>
                    <a:pt x="20566" y="294602"/>
                    <a:pt x="12538" y="286574"/>
                  </a:cubicBezTo>
                  <a:cubicBezTo>
                    <a:pt x="4510" y="278546"/>
                    <a:pt x="0" y="267658"/>
                    <a:pt x="0" y="256305"/>
                  </a:cubicBezTo>
                  <a:lnTo>
                    <a:pt x="0" y="42807"/>
                  </a:lnTo>
                  <a:cubicBezTo>
                    <a:pt x="0" y="31454"/>
                    <a:pt x="4510" y="20566"/>
                    <a:pt x="12538" y="12538"/>
                  </a:cubicBezTo>
                  <a:cubicBezTo>
                    <a:pt x="20566" y="4510"/>
                    <a:pt x="31454" y="0"/>
                    <a:pt x="42807" y="0"/>
                  </a:cubicBezTo>
                  <a:close/>
                </a:path>
              </a:pathLst>
            </a:custGeom>
            <a:solidFill>
              <a:srgbClr val="D9D9D9"/>
            </a:solidFill>
          </p:spPr>
          <p:txBody>
            <a:bodyPr/>
            <a:lstStyle/>
            <a:p>
              <a:endParaRPr lang="en-PH"/>
            </a:p>
          </p:txBody>
        </p:sp>
        <p:sp>
          <p:nvSpPr>
            <p:cNvPr id="45" name="TextBox 45"/>
            <p:cNvSpPr txBox="1"/>
            <p:nvPr/>
          </p:nvSpPr>
          <p:spPr>
            <a:xfrm>
              <a:off x="0" y="-28575"/>
              <a:ext cx="2429297" cy="327687"/>
            </a:xfrm>
            <a:prstGeom prst="rect">
              <a:avLst/>
            </a:prstGeom>
          </p:spPr>
          <p:txBody>
            <a:bodyPr lIns="50800" tIns="50800" rIns="50800" bIns="50800" rtlCol="0" anchor="ctr"/>
            <a:lstStyle/>
            <a:p>
              <a:pPr algn="ctr">
                <a:lnSpc>
                  <a:spcPts val="2595"/>
                </a:lnSpc>
              </a:pPr>
              <a:endParaRPr/>
            </a:p>
          </p:txBody>
        </p:sp>
      </p:grpSp>
      <p:sp>
        <p:nvSpPr>
          <p:cNvPr id="46" name="Freeform 46"/>
          <p:cNvSpPr/>
          <p:nvPr/>
        </p:nvSpPr>
        <p:spPr>
          <a:xfrm>
            <a:off x="5087944" y="4914314"/>
            <a:ext cx="1025469" cy="958813"/>
          </a:xfrm>
          <a:custGeom>
            <a:avLst/>
            <a:gdLst/>
            <a:ahLst/>
            <a:cxnLst/>
            <a:rect l="l" t="t" r="r" b="b"/>
            <a:pathLst>
              <a:path w="1025469" h="958813">
                <a:moveTo>
                  <a:pt x="0" y="0"/>
                </a:moveTo>
                <a:lnTo>
                  <a:pt x="1025469" y="0"/>
                </a:lnTo>
                <a:lnTo>
                  <a:pt x="1025469" y="958813"/>
                </a:lnTo>
                <a:lnTo>
                  <a:pt x="0" y="9588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47" name="Freeform 47"/>
          <p:cNvSpPr/>
          <p:nvPr/>
        </p:nvSpPr>
        <p:spPr>
          <a:xfrm>
            <a:off x="5199931" y="6201455"/>
            <a:ext cx="827364" cy="827364"/>
          </a:xfrm>
          <a:custGeom>
            <a:avLst/>
            <a:gdLst/>
            <a:ahLst/>
            <a:cxnLst/>
            <a:rect l="l" t="t" r="r" b="b"/>
            <a:pathLst>
              <a:path w="827364" h="827364">
                <a:moveTo>
                  <a:pt x="0" y="0"/>
                </a:moveTo>
                <a:lnTo>
                  <a:pt x="827364" y="0"/>
                </a:lnTo>
                <a:lnTo>
                  <a:pt x="827364" y="827364"/>
                </a:lnTo>
                <a:lnTo>
                  <a:pt x="0" y="8273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48" name="Freeform 48"/>
          <p:cNvSpPr/>
          <p:nvPr/>
        </p:nvSpPr>
        <p:spPr>
          <a:xfrm>
            <a:off x="6113413" y="6315670"/>
            <a:ext cx="598934" cy="598934"/>
          </a:xfrm>
          <a:custGeom>
            <a:avLst/>
            <a:gdLst/>
            <a:ahLst/>
            <a:cxnLst/>
            <a:rect l="l" t="t" r="r" b="b"/>
            <a:pathLst>
              <a:path w="598934" h="598934">
                <a:moveTo>
                  <a:pt x="0" y="0"/>
                </a:moveTo>
                <a:lnTo>
                  <a:pt x="598934" y="0"/>
                </a:lnTo>
                <a:lnTo>
                  <a:pt x="598934" y="598934"/>
                </a:lnTo>
                <a:lnTo>
                  <a:pt x="0" y="59893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PH"/>
          </a:p>
        </p:txBody>
      </p:sp>
      <p:sp>
        <p:nvSpPr>
          <p:cNvPr id="49" name="Freeform 49"/>
          <p:cNvSpPr/>
          <p:nvPr/>
        </p:nvSpPr>
        <p:spPr>
          <a:xfrm>
            <a:off x="5254236" y="7450023"/>
            <a:ext cx="773059" cy="773059"/>
          </a:xfrm>
          <a:custGeom>
            <a:avLst/>
            <a:gdLst/>
            <a:ahLst/>
            <a:cxnLst/>
            <a:rect l="l" t="t" r="r" b="b"/>
            <a:pathLst>
              <a:path w="773059" h="773059">
                <a:moveTo>
                  <a:pt x="0" y="0"/>
                </a:moveTo>
                <a:lnTo>
                  <a:pt x="773059" y="0"/>
                </a:lnTo>
                <a:lnTo>
                  <a:pt x="773059" y="773060"/>
                </a:lnTo>
                <a:lnTo>
                  <a:pt x="0" y="7730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PH"/>
          </a:p>
        </p:txBody>
      </p:sp>
      <p:sp>
        <p:nvSpPr>
          <p:cNvPr id="50" name="Freeform 50"/>
          <p:cNvSpPr/>
          <p:nvPr/>
        </p:nvSpPr>
        <p:spPr>
          <a:xfrm rot="-10800000">
            <a:off x="13986795" y="5167232"/>
            <a:ext cx="586401" cy="2895810"/>
          </a:xfrm>
          <a:custGeom>
            <a:avLst/>
            <a:gdLst/>
            <a:ahLst/>
            <a:cxnLst/>
            <a:rect l="l" t="t" r="r" b="b"/>
            <a:pathLst>
              <a:path w="586401" h="2895810">
                <a:moveTo>
                  <a:pt x="0" y="0"/>
                </a:moveTo>
                <a:lnTo>
                  <a:pt x="586402" y="0"/>
                </a:lnTo>
                <a:lnTo>
                  <a:pt x="586402" y="2895810"/>
                </a:lnTo>
                <a:lnTo>
                  <a:pt x="0" y="289581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PH"/>
          </a:p>
        </p:txBody>
      </p:sp>
      <p:sp>
        <p:nvSpPr>
          <p:cNvPr id="51" name="TextBox 51"/>
          <p:cNvSpPr txBox="1"/>
          <p:nvPr/>
        </p:nvSpPr>
        <p:spPr>
          <a:xfrm>
            <a:off x="402046" y="1694741"/>
            <a:ext cx="13684875"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User authentication</a:t>
            </a:r>
          </a:p>
        </p:txBody>
      </p:sp>
      <p:sp>
        <p:nvSpPr>
          <p:cNvPr id="52" name="TextBox 52"/>
          <p:cNvSpPr txBox="1"/>
          <p:nvPr/>
        </p:nvSpPr>
        <p:spPr>
          <a:xfrm>
            <a:off x="402046" y="2437382"/>
            <a:ext cx="17024418"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User authentication is the process of </a:t>
            </a:r>
            <a:r>
              <a:rPr lang="en-US" sz="3000" b="1">
                <a:solidFill>
                  <a:srgbClr val="FF1495"/>
                </a:solidFill>
                <a:latin typeface="Open Sans Bold"/>
                <a:ea typeface="Open Sans Bold"/>
                <a:cs typeface="Open Sans Bold"/>
                <a:sym typeface="Open Sans Bold"/>
              </a:rPr>
              <a:t>verifying the identity of a user</a:t>
            </a:r>
            <a:r>
              <a:rPr lang="en-US" sz="3000">
                <a:solidFill>
                  <a:srgbClr val="000000"/>
                </a:solidFill>
                <a:latin typeface="Open Sans"/>
                <a:ea typeface="Open Sans"/>
                <a:cs typeface="Open Sans"/>
                <a:sym typeface="Open Sans"/>
              </a:rPr>
              <a:t> attempting to access a system. It is essential for ensuring data security, preventing unauthorized access, and protecting sensitive information from potential breaches or misuse.</a:t>
            </a:r>
          </a:p>
        </p:txBody>
      </p:sp>
      <p:sp>
        <p:nvSpPr>
          <p:cNvPr id="53" name="TextBox 53"/>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Disaster Recovery</a:t>
            </a:r>
          </a:p>
        </p:txBody>
      </p:sp>
      <p:sp>
        <p:nvSpPr>
          <p:cNvPr id="54" name="TextBox 54"/>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Safe System Update</a:t>
            </a:r>
          </a:p>
        </p:txBody>
      </p:sp>
      <p:sp>
        <p:nvSpPr>
          <p:cNvPr id="55" name="TextBox 55"/>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Good Practice </a:t>
            </a:r>
          </a:p>
        </p:txBody>
      </p:sp>
      <p:sp>
        <p:nvSpPr>
          <p:cNvPr id="56" name="TextBox 56"/>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Firewall</a:t>
            </a:r>
          </a:p>
        </p:txBody>
      </p:sp>
      <p:sp>
        <p:nvSpPr>
          <p:cNvPr id="57" name="TextBox 57"/>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Digital Signature</a:t>
            </a:r>
          </a:p>
        </p:txBody>
      </p:sp>
      <p:sp>
        <p:nvSpPr>
          <p:cNvPr id="58" name="TextBox 58"/>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Anti virus software</a:t>
            </a:r>
          </a:p>
        </p:txBody>
      </p:sp>
      <p:sp>
        <p:nvSpPr>
          <p:cNvPr id="59" name="TextBox 59"/>
          <p:cNvSpPr txBox="1"/>
          <p:nvPr/>
        </p:nvSpPr>
        <p:spPr>
          <a:xfrm>
            <a:off x="1277170" y="6073948"/>
            <a:ext cx="2981621" cy="1025228"/>
          </a:xfrm>
          <a:prstGeom prst="rect">
            <a:avLst/>
          </a:prstGeom>
        </p:spPr>
        <p:txBody>
          <a:bodyPr lIns="0" tIns="0" rIns="0" bIns="0" rtlCol="0" anchor="t">
            <a:spAutoFit/>
          </a:bodyPr>
          <a:lstStyle/>
          <a:p>
            <a:pPr algn="ctr">
              <a:lnSpc>
                <a:spcPts val="4104"/>
              </a:lnSpc>
              <a:spcBef>
                <a:spcPct val="0"/>
              </a:spcBef>
            </a:pPr>
            <a:r>
              <a:rPr lang="en-US" sz="2931" b="1">
                <a:solidFill>
                  <a:srgbClr val="FFFFFF"/>
                </a:solidFill>
                <a:latin typeface="Open Sans Bold"/>
                <a:ea typeface="Open Sans Bold"/>
                <a:cs typeface="Open Sans Bold"/>
                <a:sym typeface="Open Sans Bold"/>
              </a:rPr>
              <a:t>Authentication Methods</a:t>
            </a:r>
          </a:p>
        </p:txBody>
      </p:sp>
      <p:sp>
        <p:nvSpPr>
          <p:cNvPr id="60" name="TextBox 60"/>
          <p:cNvSpPr txBox="1"/>
          <p:nvPr/>
        </p:nvSpPr>
        <p:spPr>
          <a:xfrm>
            <a:off x="6188436" y="5086350"/>
            <a:ext cx="7003431" cy="496240"/>
          </a:xfrm>
          <a:prstGeom prst="rect">
            <a:avLst/>
          </a:prstGeom>
        </p:spPr>
        <p:txBody>
          <a:bodyPr lIns="0" tIns="0" rIns="0" bIns="0" rtlCol="0" anchor="t">
            <a:spAutoFit/>
          </a:bodyPr>
          <a:lstStyle/>
          <a:p>
            <a:pPr algn="l">
              <a:lnSpc>
                <a:spcPts val="4033"/>
              </a:lnSpc>
              <a:spcBef>
                <a:spcPct val="0"/>
              </a:spcBef>
            </a:pPr>
            <a:r>
              <a:rPr lang="en-US" sz="2881">
                <a:solidFill>
                  <a:srgbClr val="000000"/>
                </a:solidFill>
                <a:latin typeface="Open Sans"/>
                <a:ea typeface="Open Sans"/>
                <a:cs typeface="Open Sans"/>
                <a:sym typeface="Open Sans"/>
              </a:rPr>
              <a:t>Associate a password with each account.</a:t>
            </a:r>
          </a:p>
        </p:txBody>
      </p:sp>
      <p:sp>
        <p:nvSpPr>
          <p:cNvPr id="61" name="TextBox 61"/>
          <p:cNvSpPr txBox="1"/>
          <p:nvPr/>
        </p:nvSpPr>
        <p:spPr>
          <a:xfrm>
            <a:off x="6894922" y="6325271"/>
            <a:ext cx="4970424" cy="496240"/>
          </a:xfrm>
          <a:prstGeom prst="rect">
            <a:avLst/>
          </a:prstGeom>
        </p:spPr>
        <p:txBody>
          <a:bodyPr lIns="0" tIns="0" rIns="0" bIns="0" rtlCol="0" anchor="t">
            <a:spAutoFit/>
          </a:bodyPr>
          <a:lstStyle/>
          <a:p>
            <a:pPr algn="l">
              <a:lnSpc>
                <a:spcPts val="4033"/>
              </a:lnSpc>
              <a:spcBef>
                <a:spcPct val="0"/>
              </a:spcBef>
            </a:pPr>
            <a:r>
              <a:rPr lang="en-US" sz="2881">
                <a:solidFill>
                  <a:srgbClr val="000000"/>
                </a:solidFill>
                <a:latin typeface="Open Sans"/>
                <a:ea typeface="Open Sans"/>
                <a:cs typeface="Open Sans"/>
                <a:sym typeface="Open Sans"/>
              </a:rPr>
              <a:t>Biometric Authentication.</a:t>
            </a:r>
          </a:p>
        </p:txBody>
      </p:sp>
      <p:sp>
        <p:nvSpPr>
          <p:cNvPr id="62" name="TextBox 62"/>
          <p:cNvSpPr txBox="1"/>
          <p:nvPr/>
        </p:nvSpPr>
        <p:spPr>
          <a:xfrm>
            <a:off x="6188436" y="7544932"/>
            <a:ext cx="7003431" cy="496240"/>
          </a:xfrm>
          <a:prstGeom prst="rect">
            <a:avLst/>
          </a:prstGeom>
        </p:spPr>
        <p:txBody>
          <a:bodyPr lIns="0" tIns="0" rIns="0" bIns="0" rtlCol="0" anchor="t">
            <a:spAutoFit/>
          </a:bodyPr>
          <a:lstStyle/>
          <a:p>
            <a:pPr algn="l">
              <a:lnSpc>
                <a:spcPts val="4033"/>
              </a:lnSpc>
              <a:spcBef>
                <a:spcPct val="0"/>
              </a:spcBef>
            </a:pPr>
            <a:r>
              <a:rPr lang="en-US" sz="2881">
                <a:solidFill>
                  <a:srgbClr val="000000"/>
                </a:solidFill>
                <a:latin typeface="Open Sans"/>
                <a:ea typeface="Open Sans"/>
                <a:cs typeface="Open Sans"/>
                <a:sym typeface="Open Sans"/>
              </a:rPr>
              <a:t>Security Token</a:t>
            </a:r>
          </a:p>
        </p:txBody>
      </p:sp>
      <p:sp>
        <p:nvSpPr>
          <p:cNvPr id="63" name="TextBox 63"/>
          <p:cNvSpPr txBox="1"/>
          <p:nvPr/>
        </p:nvSpPr>
        <p:spPr>
          <a:xfrm>
            <a:off x="14754172" y="5815977"/>
            <a:ext cx="2572167" cy="1372753"/>
          </a:xfrm>
          <a:prstGeom prst="rect">
            <a:avLst/>
          </a:prstGeom>
        </p:spPr>
        <p:txBody>
          <a:bodyPr lIns="0" tIns="0" rIns="0" bIns="0" rtlCol="0" anchor="t">
            <a:spAutoFit/>
          </a:bodyPr>
          <a:lstStyle/>
          <a:p>
            <a:pPr algn="l">
              <a:lnSpc>
                <a:spcPts val="3625"/>
              </a:lnSpc>
              <a:spcBef>
                <a:spcPct val="0"/>
              </a:spcBef>
            </a:pPr>
            <a:r>
              <a:rPr lang="en-US" sz="2589">
                <a:solidFill>
                  <a:srgbClr val="000000"/>
                </a:solidFill>
                <a:latin typeface="Open Sans"/>
                <a:ea typeface="Open Sans"/>
                <a:cs typeface="Open Sans"/>
                <a:sym typeface="Open Sans"/>
              </a:rPr>
              <a:t>Applicable to both hardware and software</a:t>
            </a:r>
          </a:p>
        </p:txBody>
      </p:sp>
      <p:sp>
        <p:nvSpPr>
          <p:cNvPr id="64" name="TextBox 64"/>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6770894" y="2938479"/>
            <a:ext cx="4911383"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019D97"/>
                </a:solidFill>
                <a:latin typeface="Poppins Bold"/>
                <a:ea typeface="Poppins Bold"/>
                <a:cs typeface="Poppins Bold"/>
                <a:sym typeface="Poppins Bold"/>
              </a:rPr>
              <a:t>Good Practice</a:t>
            </a:r>
          </a:p>
        </p:txBody>
      </p:sp>
      <p:grpSp>
        <p:nvGrpSpPr>
          <p:cNvPr id="8" name="Group 8"/>
          <p:cNvGrpSpPr/>
          <p:nvPr/>
        </p:nvGrpSpPr>
        <p:grpSpPr>
          <a:xfrm>
            <a:off x="0" y="9442805"/>
            <a:ext cx="18288000" cy="844195"/>
            <a:chOff x="0" y="0"/>
            <a:chExt cx="4806469" cy="221872"/>
          </a:xfrm>
        </p:grpSpPr>
        <p:sp>
          <p:nvSpPr>
            <p:cNvPr id="9" name="Freeform 9"/>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10" name="TextBox 10"/>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296580" y="9495490"/>
            <a:ext cx="2456071" cy="693359"/>
            <a:chOff x="0" y="0"/>
            <a:chExt cx="646866" cy="182613"/>
          </a:xfrm>
        </p:grpSpPr>
        <p:sp>
          <p:nvSpPr>
            <p:cNvPr id="12" name="Freeform 12"/>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3" name="TextBox 13"/>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2834374" y="9495490"/>
            <a:ext cx="2456071" cy="693359"/>
            <a:chOff x="0" y="0"/>
            <a:chExt cx="646866" cy="182613"/>
          </a:xfrm>
        </p:grpSpPr>
        <p:sp>
          <p:nvSpPr>
            <p:cNvPr id="15" name="Freeform 15"/>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6" name="TextBox 16"/>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5376170" y="9518223"/>
            <a:ext cx="2456071" cy="693359"/>
            <a:chOff x="0" y="0"/>
            <a:chExt cx="646866" cy="182613"/>
          </a:xfrm>
        </p:grpSpPr>
        <p:sp>
          <p:nvSpPr>
            <p:cNvPr id="18" name="Freeform 18"/>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9" name="TextBox 19"/>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0" name="Group 20"/>
          <p:cNvGrpSpPr/>
          <p:nvPr/>
        </p:nvGrpSpPr>
        <p:grpSpPr>
          <a:xfrm>
            <a:off x="7913964" y="9518223"/>
            <a:ext cx="2456071" cy="693359"/>
            <a:chOff x="0" y="0"/>
            <a:chExt cx="646866" cy="182613"/>
          </a:xfrm>
        </p:grpSpPr>
        <p:sp>
          <p:nvSpPr>
            <p:cNvPr id="21" name="Freeform 2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22" name="TextBox 2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23" name="TextBox 23"/>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Good Practice </a:t>
            </a:r>
          </a:p>
        </p:txBody>
      </p:sp>
      <p:grpSp>
        <p:nvGrpSpPr>
          <p:cNvPr id="24" name="Group 24"/>
          <p:cNvGrpSpPr/>
          <p:nvPr/>
        </p:nvGrpSpPr>
        <p:grpSpPr>
          <a:xfrm>
            <a:off x="10455760" y="9518223"/>
            <a:ext cx="2456071" cy="693359"/>
            <a:chOff x="0" y="0"/>
            <a:chExt cx="646866" cy="182613"/>
          </a:xfrm>
        </p:grpSpPr>
        <p:sp>
          <p:nvSpPr>
            <p:cNvPr id="25" name="Freeform 25"/>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6" name="TextBox 26"/>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7" name="Group 27"/>
          <p:cNvGrpSpPr/>
          <p:nvPr/>
        </p:nvGrpSpPr>
        <p:grpSpPr>
          <a:xfrm>
            <a:off x="12997555" y="9540957"/>
            <a:ext cx="2456071" cy="693359"/>
            <a:chOff x="0" y="0"/>
            <a:chExt cx="646866" cy="182613"/>
          </a:xfrm>
        </p:grpSpPr>
        <p:sp>
          <p:nvSpPr>
            <p:cNvPr id="28" name="Freeform 28"/>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9" name="TextBox 29"/>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30" name="Group 30"/>
          <p:cNvGrpSpPr/>
          <p:nvPr/>
        </p:nvGrpSpPr>
        <p:grpSpPr>
          <a:xfrm>
            <a:off x="15535350" y="9540957"/>
            <a:ext cx="2456071" cy="693359"/>
            <a:chOff x="0" y="0"/>
            <a:chExt cx="646866" cy="182613"/>
          </a:xfrm>
        </p:grpSpPr>
        <p:sp>
          <p:nvSpPr>
            <p:cNvPr id="31" name="Freeform 3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2" name="TextBox 3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3" name="Freeform 33"/>
          <p:cNvSpPr/>
          <p:nvPr/>
        </p:nvSpPr>
        <p:spPr>
          <a:xfrm>
            <a:off x="9923940" y="9577769"/>
            <a:ext cx="656546" cy="656546"/>
          </a:xfrm>
          <a:custGeom>
            <a:avLst/>
            <a:gdLst/>
            <a:ahLst/>
            <a:cxnLst/>
            <a:rect l="l" t="t" r="r" b="b"/>
            <a:pathLst>
              <a:path w="656546" h="656546">
                <a:moveTo>
                  <a:pt x="0" y="0"/>
                </a:moveTo>
                <a:lnTo>
                  <a:pt x="656547" y="0"/>
                </a:lnTo>
                <a:lnTo>
                  <a:pt x="656547"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34" name="Group 34"/>
          <p:cNvGrpSpPr/>
          <p:nvPr/>
        </p:nvGrpSpPr>
        <p:grpSpPr>
          <a:xfrm>
            <a:off x="4391142" y="3751560"/>
            <a:ext cx="9223736" cy="1135691"/>
            <a:chOff x="0" y="0"/>
            <a:chExt cx="2429297" cy="299112"/>
          </a:xfrm>
        </p:grpSpPr>
        <p:sp>
          <p:nvSpPr>
            <p:cNvPr id="35" name="Freeform 35"/>
            <p:cNvSpPr/>
            <p:nvPr/>
          </p:nvSpPr>
          <p:spPr>
            <a:xfrm>
              <a:off x="0" y="0"/>
              <a:ext cx="2429297" cy="299112"/>
            </a:xfrm>
            <a:custGeom>
              <a:avLst/>
              <a:gdLst/>
              <a:ahLst/>
              <a:cxnLst/>
              <a:rect l="l" t="t" r="r" b="b"/>
              <a:pathLst>
                <a:path w="2429297" h="299112">
                  <a:moveTo>
                    <a:pt x="42807" y="0"/>
                  </a:moveTo>
                  <a:lnTo>
                    <a:pt x="2386490" y="0"/>
                  </a:lnTo>
                  <a:cubicBezTo>
                    <a:pt x="2397843" y="0"/>
                    <a:pt x="2408731" y="4510"/>
                    <a:pt x="2416759" y="12538"/>
                  </a:cubicBezTo>
                  <a:cubicBezTo>
                    <a:pt x="2424787" y="20566"/>
                    <a:pt x="2429297" y="31454"/>
                    <a:pt x="2429297" y="42807"/>
                  </a:cubicBezTo>
                  <a:lnTo>
                    <a:pt x="2429297" y="256305"/>
                  </a:lnTo>
                  <a:cubicBezTo>
                    <a:pt x="2429297" y="267658"/>
                    <a:pt x="2424787" y="278546"/>
                    <a:pt x="2416759" y="286574"/>
                  </a:cubicBezTo>
                  <a:cubicBezTo>
                    <a:pt x="2408731" y="294602"/>
                    <a:pt x="2397843" y="299112"/>
                    <a:pt x="2386490" y="299112"/>
                  </a:cubicBezTo>
                  <a:lnTo>
                    <a:pt x="42807" y="299112"/>
                  </a:lnTo>
                  <a:cubicBezTo>
                    <a:pt x="31454" y="299112"/>
                    <a:pt x="20566" y="294602"/>
                    <a:pt x="12538" y="286574"/>
                  </a:cubicBezTo>
                  <a:cubicBezTo>
                    <a:pt x="4510" y="278546"/>
                    <a:pt x="0" y="267658"/>
                    <a:pt x="0" y="256305"/>
                  </a:cubicBezTo>
                  <a:lnTo>
                    <a:pt x="0" y="42807"/>
                  </a:lnTo>
                  <a:cubicBezTo>
                    <a:pt x="0" y="31454"/>
                    <a:pt x="4510" y="20566"/>
                    <a:pt x="12538" y="12538"/>
                  </a:cubicBezTo>
                  <a:cubicBezTo>
                    <a:pt x="20566" y="4510"/>
                    <a:pt x="31454" y="0"/>
                    <a:pt x="42807" y="0"/>
                  </a:cubicBezTo>
                  <a:close/>
                </a:path>
              </a:pathLst>
            </a:custGeom>
            <a:solidFill>
              <a:srgbClr val="D9D9D9"/>
            </a:solidFill>
          </p:spPr>
          <p:txBody>
            <a:bodyPr/>
            <a:lstStyle/>
            <a:p>
              <a:endParaRPr lang="en-PH"/>
            </a:p>
          </p:txBody>
        </p:sp>
        <p:sp>
          <p:nvSpPr>
            <p:cNvPr id="36" name="TextBox 36"/>
            <p:cNvSpPr txBox="1"/>
            <p:nvPr/>
          </p:nvSpPr>
          <p:spPr>
            <a:xfrm>
              <a:off x="0" y="-28575"/>
              <a:ext cx="2429297" cy="327687"/>
            </a:xfrm>
            <a:prstGeom prst="rect">
              <a:avLst/>
            </a:prstGeom>
          </p:spPr>
          <p:txBody>
            <a:bodyPr lIns="50800" tIns="50800" rIns="50800" bIns="50800" rtlCol="0" anchor="ctr"/>
            <a:lstStyle/>
            <a:p>
              <a:pPr algn="ctr">
                <a:lnSpc>
                  <a:spcPts val="2595"/>
                </a:lnSpc>
              </a:pPr>
              <a:endParaRPr/>
            </a:p>
          </p:txBody>
        </p:sp>
      </p:grpSp>
      <p:grpSp>
        <p:nvGrpSpPr>
          <p:cNvPr id="37" name="Group 37"/>
          <p:cNvGrpSpPr/>
          <p:nvPr/>
        </p:nvGrpSpPr>
        <p:grpSpPr>
          <a:xfrm>
            <a:off x="4391142" y="4972976"/>
            <a:ext cx="9223736" cy="1135691"/>
            <a:chOff x="0" y="0"/>
            <a:chExt cx="2429297" cy="299112"/>
          </a:xfrm>
        </p:grpSpPr>
        <p:sp>
          <p:nvSpPr>
            <p:cNvPr id="38" name="Freeform 38"/>
            <p:cNvSpPr/>
            <p:nvPr/>
          </p:nvSpPr>
          <p:spPr>
            <a:xfrm>
              <a:off x="0" y="0"/>
              <a:ext cx="2429297" cy="299112"/>
            </a:xfrm>
            <a:custGeom>
              <a:avLst/>
              <a:gdLst/>
              <a:ahLst/>
              <a:cxnLst/>
              <a:rect l="l" t="t" r="r" b="b"/>
              <a:pathLst>
                <a:path w="2429297" h="299112">
                  <a:moveTo>
                    <a:pt x="42807" y="0"/>
                  </a:moveTo>
                  <a:lnTo>
                    <a:pt x="2386490" y="0"/>
                  </a:lnTo>
                  <a:cubicBezTo>
                    <a:pt x="2397843" y="0"/>
                    <a:pt x="2408731" y="4510"/>
                    <a:pt x="2416759" y="12538"/>
                  </a:cubicBezTo>
                  <a:cubicBezTo>
                    <a:pt x="2424787" y="20566"/>
                    <a:pt x="2429297" y="31454"/>
                    <a:pt x="2429297" y="42807"/>
                  </a:cubicBezTo>
                  <a:lnTo>
                    <a:pt x="2429297" y="256305"/>
                  </a:lnTo>
                  <a:cubicBezTo>
                    <a:pt x="2429297" y="267658"/>
                    <a:pt x="2424787" y="278546"/>
                    <a:pt x="2416759" y="286574"/>
                  </a:cubicBezTo>
                  <a:cubicBezTo>
                    <a:pt x="2408731" y="294602"/>
                    <a:pt x="2397843" y="299112"/>
                    <a:pt x="2386490" y="299112"/>
                  </a:cubicBezTo>
                  <a:lnTo>
                    <a:pt x="42807" y="299112"/>
                  </a:lnTo>
                  <a:cubicBezTo>
                    <a:pt x="31454" y="299112"/>
                    <a:pt x="20566" y="294602"/>
                    <a:pt x="12538" y="286574"/>
                  </a:cubicBezTo>
                  <a:cubicBezTo>
                    <a:pt x="4510" y="278546"/>
                    <a:pt x="0" y="267658"/>
                    <a:pt x="0" y="256305"/>
                  </a:cubicBezTo>
                  <a:lnTo>
                    <a:pt x="0" y="42807"/>
                  </a:lnTo>
                  <a:cubicBezTo>
                    <a:pt x="0" y="31454"/>
                    <a:pt x="4510" y="20566"/>
                    <a:pt x="12538" y="12538"/>
                  </a:cubicBezTo>
                  <a:cubicBezTo>
                    <a:pt x="20566" y="4510"/>
                    <a:pt x="31454" y="0"/>
                    <a:pt x="42807" y="0"/>
                  </a:cubicBezTo>
                  <a:close/>
                </a:path>
              </a:pathLst>
            </a:custGeom>
            <a:solidFill>
              <a:srgbClr val="D9D9D9"/>
            </a:solidFill>
          </p:spPr>
          <p:txBody>
            <a:bodyPr/>
            <a:lstStyle/>
            <a:p>
              <a:endParaRPr lang="en-PH"/>
            </a:p>
          </p:txBody>
        </p:sp>
        <p:sp>
          <p:nvSpPr>
            <p:cNvPr id="39" name="TextBox 39"/>
            <p:cNvSpPr txBox="1"/>
            <p:nvPr/>
          </p:nvSpPr>
          <p:spPr>
            <a:xfrm>
              <a:off x="0" y="-28575"/>
              <a:ext cx="2429297" cy="327687"/>
            </a:xfrm>
            <a:prstGeom prst="rect">
              <a:avLst/>
            </a:prstGeom>
          </p:spPr>
          <p:txBody>
            <a:bodyPr lIns="50800" tIns="50800" rIns="50800" bIns="50800" rtlCol="0" anchor="ctr"/>
            <a:lstStyle/>
            <a:p>
              <a:pPr algn="ctr">
                <a:lnSpc>
                  <a:spcPts val="2595"/>
                </a:lnSpc>
              </a:pPr>
              <a:endParaRPr/>
            </a:p>
          </p:txBody>
        </p:sp>
      </p:grpSp>
      <p:grpSp>
        <p:nvGrpSpPr>
          <p:cNvPr id="40" name="Group 40"/>
          <p:cNvGrpSpPr/>
          <p:nvPr/>
        </p:nvGrpSpPr>
        <p:grpSpPr>
          <a:xfrm>
            <a:off x="4391142" y="6194393"/>
            <a:ext cx="9223736" cy="1135691"/>
            <a:chOff x="0" y="0"/>
            <a:chExt cx="2429297" cy="299112"/>
          </a:xfrm>
        </p:grpSpPr>
        <p:sp>
          <p:nvSpPr>
            <p:cNvPr id="41" name="Freeform 41"/>
            <p:cNvSpPr/>
            <p:nvPr/>
          </p:nvSpPr>
          <p:spPr>
            <a:xfrm>
              <a:off x="0" y="0"/>
              <a:ext cx="2429297" cy="299112"/>
            </a:xfrm>
            <a:custGeom>
              <a:avLst/>
              <a:gdLst/>
              <a:ahLst/>
              <a:cxnLst/>
              <a:rect l="l" t="t" r="r" b="b"/>
              <a:pathLst>
                <a:path w="2429297" h="299112">
                  <a:moveTo>
                    <a:pt x="42807" y="0"/>
                  </a:moveTo>
                  <a:lnTo>
                    <a:pt x="2386490" y="0"/>
                  </a:lnTo>
                  <a:cubicBezTo>
                    <a:pt x="2397843" y="0"/>
                    <a:pt x="2408731" y="4510"/>
                    <a:pt x="2416759" y="12538"/>
                  </a:cubicBezTo>
                  <a:cubicBezTo>
                    <a:pt x="2424787" y="20566"/>
                    <a:pt x="2429297" y="31454"/>
                    <a:pt x="2429297" y="42807"/>
                  </a:cubicBezTo>
                  <a:lnTo>
                    <a:pt x="2429297" y="256305"/>
                  </a:lnTo>
                  <a:cubicBezTo>
                    <a:pt x="2429297" y="267658"/>
                    <a:pt x="2424787" y="278546"/>
                    <a:pt x="2416759" y="286574"/>
                  </a:cubicBezTo>
                  <a:cubicBezTo>
                    <a:pt x="2408731" y="294602"/>
                    <a:pt x="2397843" y="299112"/>
                    <a:pt x="2386490" y="299112"/>
                  </a:cubicBezTo>
                  <a:lnTo>
                    <a:pt x="42807" y="299112"/>
                  </a:lnTo>
                  <a:cubicBezTo>
                    <a:pt x="31454" y="299112"/>
                    <a:pt x="20566" y="294602"/>
                    <a:pt x="12538" y="286574"/>
                  </a:cubicBezTo>
                  <a:cubicBezTo>
                    <a:pt x="4510" y="278546"/>
                    <a:pt x="0" y="267658"/>
                    <a:pt x="0" y="256305"/>
                  </a:cubicBezTo>
                  <a:lnTo>
                    <a:pt x="0" y="42807"/>
                  </a:lnTo>
                  <a:cubicBezTo>
                    <a:pt x="0" y="31454"/>
                    <a:pt x="4510" y="20566"/>
                    <a:pt x="12538" y="12538"/>
                  </a:cubicBezTo>
                  <a:cubicBezTo>
                    <a:pt x="20566" y="4510"/>
                    <a:pt x="31454" y="0"/>
                    <a:pt x="42807" y="0"/>
                  </a:cubicBezTo>
                  <a:close/>
                </a:path>
              </a:pathLst>
            </a:custGeom>
            <a:solidFill>
              <a:srgbClr val="D9D9D9"/>
            </a:solidFill>
          </p:spPr>
          <p:txBody>
            <a:bodyPr/>
            <a:lstStyle/>
            <a:p>
              <a:endParaRPr lang="en-PH"/>
            </a:p>
          </p:txBody>
        </p:sp>
        <p:sp>
          <p:nvSpPr>
            <p:cNvPr id="42" name="TextBox 42"/>
            <p:cNvSpPr txBox="1"/>
            <p:nvPr/>
          </p:nvSpPr>
          <p:spPr>
            <a:xfrm>
              <a:off x="0" y="-28575"/>
              <a:ext cx="2429297" cy="327687"/>
            </a:xfrm>
            <a:prstGeom prst="rect">
              <a:avLst/>
            </a:prstGeom>
          </p:spPr>
          <p:txBody>
            <a:bodyPr lIns="50800" tIns="50800" rIns="50800" bIns="50800" rtlCol="0" anchor="ctr"/>
            <a:lstStyle/>
            <a:p>
              <a:pPr algn="ctr">
                <a:lnSpc>
                  <a:spcPts val="2595"/>
                </a:lnSpc>
              </a:pPr>
              <a:endParaRPr/>
            </a:p>
          </p:txBody>
        </p:sp>
      </p:grpSp>
      <p:sp>
        <p:nvSpPr>
          <p:cNvPr id="43" name="Freeform 43"/>
          <p:cNvSpPr/>
          <p:nvPr/>
        </p:nvSpPr>
        <p:spPr>
          <a:xfrm>
            <a:off x="4735967" y="3847448"/>
            <a:ext cx="1014660" cy="989294"/>
          </a:xfrm>
          <a:custGeom>
            <a:avLst/>
            <a:gdLst/>
            <a:ahLst/>
            <a:cxnLst/>
            <a:rect l="l" t="t" r="r" b="b"/>
            <a:pathLst>
              <a:path w="1014660" h="989294">
                <a:moveTo>
                  <a:pt x="0" y="0"/>
                </a:moveTo>
                <a:lnTo>
                  <a:pt x="1014660" y="0"/>
                </a:lnTo>
                <a:lnTo>
                  <a:pt x="1014660" y="989294"/>
                </a:lnTo>
                <a:lnTo>
                  <a:pt x="0" y="9892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4" name="Freeform 44"/>
          <p:cNvSpPr/>
          <p:nvPr/>
        </p:nvSpPr>
        <p:spPr>
          <a:xfrm>
            <a:off x="4803825" y="5101349"/>
            <a:ext cx="878946" cy="878946"/>
          </a:xfrm>
          <a:custGeom>
            <a:avLst/>
            <a:gdLst/>
            <a:ahLst/>
            <a:cxnLst/>
            <a:rect l="l" t="t" r="r" b="b"/>
            <a:pathLst>
              <a:path w="878946" h="878946">
                <a:moveTo>
                  <a:pt x="0" y="0"/>
                </a:moveTo>
                <a:lnTo>
                  <a:pt x="878945" y="0"/>
                </a:lnTo>
                <a:lnTo>
                  <a:pt x="878945" y="878946"/>
                </a:lnTo>
                <a:lnTo>
                  <a:pt x="0" y="8789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45" name="Freeform 45"/>
          <p:cNvSpPr/>
          <p:nvPr/>
        </p:nvSpPr>
        <p:spPr>
          <a:xfrm>
            <a:off x="4878904" y="6375368"/>
            <a:ext cx="871723" cy="712634"/>
          </a:xfrm>
          <a:custGeom>
            <a:avLst/>
            <a:gdLst/>
            <a:ahLst/>
            <a:cxnLst/>
            <a:rect l="l" t="t" r="r" b="b"/>
            <a:pathLst>
              <a:path w="871723" h="712634">
                <a:moveTo>
                  <a:pt x="0" y="0"/>
                </a:moveTo>
                <a:lnTo>
                  <a:pt x="871723" y="0"/>
                </a:lnTo>
                <a:lnTo>
                  <a:pt x="871723" y="712634"/>
                </a:lnTo>
                <a:lnTo>
                  <a:pt x="0" y="7126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46" name="TextBox 46"/>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Disaster Recovery</a:t>
            </a:r>
          </a:p>
        </p:txBody>
      </p:sp>
      <p:sp>
        <p:nvSpPr>
          <p:cNvPr id="47" name="TextBox 47"/>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Safe System Update</a:t>
            </a:r>
          </a:p>
        </p:txBody>
      </p:sp>
      <p:sp>
        <p:nvSpPr>
          <p:cNvPr id="48" name="TextBox 48"/>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User Authentication</a:t>
            </a:r>
          </a:p>
        </p:txBody>
      </p:sp>
      <p:sp>
        <p:nvSpPr>
          <p:cNvPr id="49" name="TextBox 49"/>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Firewall</a:t>
            </a:r>
          </a:p>
        </p:txBody>
      </p:sp>
      <p:sp>
        <p:nvSpPr>
          <p:cNvPr id="50" name="TextBox 50"/>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Digital Signature</a:t>
            </a:r>
          </a:p>
        </p:txBody>
      </p:sp>
      <p:sp>
        <p:nvSpPr>
          <p:cNvPr id="51" name="TextBox 51"/>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Anti virus software</a:t>
            </a:r>
          </a:p>
        </p:txBody>
      </p:sp>
      <p:sp>
        <p:nvSpPr>
          <p:cNvPr id="52" name="TextBox 52"/>
          <p:cNvSpPr txBox="1"/>
          <p:nvPr/>
        </p:nvSpPr>
        <p:spPr>
          <a:xfrm>
            <a:off x="5911768" y="3790298"/>
            <a:ext cx="7003431" cy="1008515"/>
          </a:xfrm>
          <a:prstGeom prst="rect">
            <a:avLst/>
          </a:prstGeom>
        </p:spPr>
        <p:txBody>
          <a:bodyPr lIns="0" tIns="0" rIns="0" bIns="0" rtlCol="0" anchor="t">
            <a:spAutoFit/>
          </a:bodyPr>
          <a:lstStyle/>
          <a:p>
            <a:pPr algn="l">
              <a:lnSpc>
                <a:spcPts val="4033"/>
              </a:lnSpc>
              <a:spcBef>
                <a:spcPct val="0"/>
              </a:spcBef>
            </a:pPr>
            <a:r>
              <a:rPr lang="en-US" sz="2881">
                <a:solidFill>
                  <a:srgbClr val="000000"/>
                </a:solidFill>
                <a:latin typeface="Open Sans"/>
                <a:ea typeface="Open Sans"/>
                <a:cs typeface="Open Sans"/>
                <a:sym typeface="Open Sans"/>
              </a:rPr>
              <a:t>Ensuring the computer is not left switched on unattended.</a:t>
            </a:r>
          </a:p>
        </p:txBody>
      </p:sp>
      <p:sp>
        <p:nvSpPr>
          <p:cNvPr id="53" name="TextBox 53"/>
          <p:cNvSpPr txBox="1"/>
          <p:nvPr/>
        </p:nvSpPr>
        <p:spPr>
          <a:xfrm>
            <a:off x="5941200" y="4970755"/>
            <a:ext cx="7513739" cy="1008515"/>
          </a:xfrm>
          <a:prstGeom prst="rect">
            <a:avLst/>
          </a:prstGeom>
        </p:spPr>
        <p:txBody>
          <a:bodyPr lIns="0" tIns="0" rIns="0" bIns="0" rtlCol="0" anchor="t">
            <a:spAutoFit/>
          </a:bodyPr>
          <a:lstStyle/>
          <a:p>
            <a:pPr algn="l">
              <a:lnSpc>
                <a:spcPts val="4033"/>
              </a:lnSpc>
              <a:spcBef>
                <a:spcPct val="0"/>
              </a:spcBef>
            </a:pPr>
            <a:r>
              <a:rPr lang="en-US" sz="2881">
                <a:solidFill>
                  <a:srgbClr val="000000"/>
                </a:solidFill>
                <a:latin typeface="Open Sans"/>
                <a:ea typeface="Open Sans"/>
                <a:cs typeface="Open Sans"/>
                <a:sym typeface="Open Sans"/>
              </a:rPr>
              <a:t>Preventing observation during computer access and avoiding written login details.</a:t>
            </a:r>
          </a:p>
        </p:txBody>
      </p:sp>
      <p:sp>
        <p:nvSpPr>
          <p:cNvPr id="54" name="TextBox 54"/>
          <p:cNvSpPr txBox="1"/>
          <p:nvPr/>
        </p:nvSpPr>
        <p:spPr>
          <a:xfrm>
            <a:off x="5941200" y="6422993"/>
            <a:ext cx="7003431" cy="496240"/>
          </a:xfrm>
          <a:prstGeom prst="rect">
            <a:avLst/>
          </a:prstGeom>
        </p:spPr>
        <p:txBody>
          <a:bodyPr lIns="0" tIns="0" rIns="0" bIns="0" rtlCol="0" anchor="t">
            <a:spAutoFit/>
          </a:bodyPr>
          <a:lstStyle/>
          <a:p>
            <a:pPr algn="l">
              <a:lnSpc>
                <a:spcPts val="4033"/>
              </a:lnSpc>
              <a:spcBef>
                <a:spcPct val="0"/>
              </a:spcBef>
            </a:pPr>
            <a:r>
              <a:rPr lang="en-US" sz="2881">
                <a:solidFill>
                  <a:srgbClr val="000000"/>
                </a:solidFill>
                <a:latin typeface="Open Sans"/>
                <a:ea typeface="Open Sans"/>
                <a:cs typeface="Open Sans"/>
                <a:sym typeface="Open Sans"/>
              </a:rPr>
              <a:t>Backup data regularly and securely.</a:t>
            </a:r>
          </a:p>
        </p:txBody>
      </p:sp>
      <p:sp>
        <p:nvSpPr>
          <p:cNvPr id="55" name="TextBox 55"/>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296580" y="9495490"/>
            <a:ext cx="2456071" cy="693359"/>
            <a:chOff x="0" y="0"/>
            <a:chExt cx="646866" cy="182613"/>
          </a:xfrm>
        </p:grpSpPr>
        <p:sp>
          <p:nvSpPr>
            <p:cNvPr id="11" name="Freeform 1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2" name="TextBox 1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2834374" y="9495490"/>
            <a:ext cx="2456071" cy="693359"/>
            <a:chOff x="0" y="0"/>
            <a:chExt cx="646866" cy="182613"/>
          </a:xfrm>
        </p:grpSpPr>
        <p:sp>
          <p:nvSpPr>
            <p:cNvPr id="14" name="Freeform 1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5" name="TextBox 1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5376170" y="9518223"/>
            <a:ext cx="2456071" cy="693359"/>
            <a:chOff x="0" y="0"/>
            <a:chExt cx="646866" cy="182613"/>
          </a:xfrm>
        </p:grpSpPr>
        <p:sp>
          <p:nvSpPr>
            <p:cNvPr id="17" name="Freeform 1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8" name="TextBox 1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9" name="Group 19"/>
          <p:cNvGrpSpPr/>
          <p:nvPr/>
        </p:nvGrpSpPr>
        <p:grpSpPr>
          <a:xfrm>
            <a:off x="7913964" y="9518223"/>
            <a:ext cx="2456071" cy="693359"/>
            <a:chOff x="0" y="0"/>
            <a:chExt cx="646866" cy="182613"/>
          </a:xfrm>
        </p:grpSpPr>
        <p:sp>
          <p:nvSpPr>
            <p:cNvPr id="20" name="Freeform 20"/>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1" name="TextBox 21"/>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2" name="Group 22"/>
          <p:cNvGrpSpPr/>
          <p:nvPr/>
        </p:nvGrpSpPr>
        <p:grpSpPr>
          <a:xfrm>
            <a:off x="10455760" y="9518223"/>
            <a:ext cx="2456071" cy="693359"/>
            <a:chOff x="0" y="0"/>
            <a:chExt cx="646866" cy="182613"/>
          </a:xfrm>
        </p:grpSpPr>
        <p:sp>
          <p:nvSpPr>
            <p:cNvPr id="23" name="Freeform 23"/>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24" name="TextBox 24"/>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25" name="TextBox 25"/>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Firewall</a:t>
            </a:r>
          </a:p>
        </p:txBody>
      </p:sp>
      <p:grpSp>
        <p:nvGrpSpPr>
          <p:cNvPr id="26" name="Group 26"/>
          <p:cNvGrpSpPr/>
          <p:nvPr/>
        </p:nvGrpSpPr>
        <p:grpSpPr>
          <a:xfrm>
            <a:off x="12997555" y="9540957"/>
            <a:ext cx="2456071" cy="693359"/>
            <a:chOff x="0" y="0"/>
            <a:chExt cx="646866" cy="182613"/>
          </a:xfrm>
        </p:grpSpPr>
        <p:sp>
          <p:nvSpPr>
            <p:cNvPr id="27" name="Freeform 2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8" name="TextBox 2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9" name="Group 29"/>
          <p:cNvGrpSpPr/>
          <p:nvPr/>
        </p:nvGrpSpPr>
        <p:grpSpPr>
          <a:xfrm>
            <a:off x="15535350" y="9540957"/>
            <a:ext cx="2456071" cy="693359"/>
            <a:chOff x="0" y="0"/>
            <a:chExt cx="646866" cy="182613"/>
          </a:xfrm>
        </p:grpSpPr>
        <p:sp>
          <p:nvSpPr>
            <p:cNvPr id="30" name="Freeform 30"/>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1" name="TextBox 31"/>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2" name="Freeform 32"/>
          <p:cNvSpPr/>
          <p:nvPr/>
        </p:nvSpPr>
        <p:spPr>
          <a:xfrm>
            <a:off x="12164474" y="9563690"/>
            <a:ext cx="656546" cy="656546"/>
          </a:xfrm>
          <a:custGeom>
            <a:avLst/>
            <a:gdLst/>
            <a:ahLst/>
            <a:cxnLst/>
            <a:rect l="l" t="t" r="r" b="b"/>
            <a:pathLst>
              <a:path w="656546" h="656546">
                <a:moveTo>
                  <a:pt x="0" y="0"/>
                </a:moveTo>
                <a:lnTo>
                  <a:pt x="656547" y="0"/>
                </a:lnTo>
                <a:lnTo>
                  <a:pt x="656547"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3" name="Freeform 33"/>
          <p:cNvSpPr/>
          <p:nvPr/>
        </p:nvSpPr>
        <p:spPr>
          <a:xfrm flipH="1">
            <a:off x="8364535" y="4581829"/>
            <a:ext cx="2484310" cy="4114800"/>
          </a:xfrm>
          <a:custGeom>
            <a:avLst/>
            <a:gdLst/>
            <a:ahLst/>
            <a:cxnLst/>
            <a:rect l="l" t="t" r="r" b="b"/>
            <a:pathLst>
              <a:path w="2484310" h="4114800">
                <a:moveTo>
                  <a:pt x="2484311" y="0"/>
                </a:moveTo>
                <a:lnTo>
                  <a:pt x="0" y="0"/>
                </a:lnTo>
                <a:lnTo>
                  <a:pt x="0" y="4114800"/>
                </a:lnTo>
                <a:lnTo>
                  <a:pt x="2484311" y="4114800"/>
                </a:lnTo>
                <a:lnTo>
                  <a:pt x="248431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4" name="Freeform 34"/>
          <p:cNvSpPr/>
          <p:nvPr/>
        </p:nvSpPr>
        <p:spPr>
          <a:xfrm>
            <a:off x="10168203" y="6980728"/>
            <a:ext cx="1801209" cy="1939391"/>
          </a:xfrm>
          <a:custGeom>
            <a:avLst/>
            <a:gdLst/>
            <a:ahLst/>
            <a:cxnLst/>
            <a:rect l="l" t="t" r="r" b="b"/>
            <a:pathLst>
              <a:path w="1801209" h="1939391">
                <a:moveTo>
                  <a:pt x="0" y="0"/>
                </a:moveTo>
                <a:lnTo>
                  <a:pt x="1801209" y="0"/>
                </a:lnTo>
                <a:lnTo>
                  <a:pt x="1801209" y="1939391"/>
                </a:lnTo>
                <a:lnTo>
                  <a:pt x="0" y="19393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5" name="Freeform 35"/>
          <p:cNvSpPr/>
          <p:nvPr/>
        </p:nvSpPr>
        <p:spPr>
          <a:xfrm>
            <a:off x="3858515" y="6143929"/>
            <a:ext cx="4132339" cy="1673597"/>
          </a:xfrm>
          <a:custGeom>
            <a:avLst/>
            <a:gdLst/>
            <a:ahLst/>
            <a:cxnLst/>
            <a:rect l="l" t="t" r="r" b="b"/>
            <a:pathLst>
              <a:path w="4132339" h="1673597">
                <a:moveTo>
                  <a:pt x="0" y="0"/>
                </a:moveTo>
                <a:lnTo>
                  <a:pt x="4132340" y="0"/>
                </a:lnTo>
                <a:lnTo>
                  <a:pt x="4132340" y="1673598"/>
                </a:lnTo>
                <a:lnTo>
                  <a:pt x="0" y="16735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36" name="TextBox 36"/>
          <p:cNvSpPr txBox="1"/>
          <p:nvPr/>
        </p:nvSpPr>
        <p:spPr>
          <a:xfrm>
            <a:off x="384809" y="1938701"/>
            <a:ext cx="6569352"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Firewall</a:t>
            </a:r>
          </a:p>
        </p:txBody>
      </p:sp>
      <p:sp>
        <p:nvSpPr>
          <p:cNvPr id="37" name="TextBox 37"/>
          <p:cNvSpPr txBox="1"/>
          <p:nvPr/>
        </p:nvSpPr>
        <p:spPr>
          <a:xfrm>
            <a:off x="402046" y="2694896"/>
            <a:ext cx="16712691"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firewall is a security system that monitors and controls </a:t>
            </a:r>
            <a:r>
              <a:rPr lang="en-US" sz="3000" b="1">
                <a:solidFill>
                  <a:srgbClr val="FF1495"/>
                </a:solidFill>
                <a:latin typeface="Open Sans Bold"/>
                <a:ea typeface="Open Sans Bold"/>
                <a:cs typeface="Open Sans Bold"/>
                <a:sym typeface="Open Sans Bold"/>
              </a:rPr>
              <a:t>incoming</a:t>
            </a:r>
            <a:r>
              <a:rPr lang="en-US" sz="3000">
                <a:solidFill>
                  <a:srgbClr val="000000"/>
                </a:solidFill>
                <a:latin typeface="Open Sans"/>
                <a:ea typeface="Open Sans"/>
                <a:cs typeface="Open Sans"/>
                <a:sym typeface="Open Sans"/>
              </a:rPr>
              <a:t> and </a:t>
            </a:r>
            <a:r>
              <a:rPr lang="en-US" sz="3000" b="1">
                <a:solidFill>
                  <a:srgbClr val="FF1495"/>
                </a:solidFill>
                <a:latin typeface="Open Sans Bold"/>
                <a:ea typeface="Open Sans Bold"/>
                <a:cs typeface="Open Sans Bold"/>
                <a:sym typeface="Open Sans Bold"/>
              </a:rPr>
              <a:t>outgoing</a:t>
            </a:r>
            <a:r>
              <a:rPr lang="en-US" sz="3000">
                <a:solidFill>
                  <a:srgbClr val="000000"/>
                </a:solidFill>
                <a:latin typeface="Open Sans"/>
                <a:ea typeface="Open Sans"/>
                <a:cs typeface="Open Sans"/>
                <a:sym typeface="Open Sans"/>
              </a:rPr>
              <a:t> network traffic, based on predetermined security rules, to protect a system or network from unauthorized access or cyber threats.</a:t>
            </a:r>
          </a:p>
        </p:txBody>
      </p:sp>
      <p:sp>
        <p:nvSpPr>
          <p:cNvPr id="38" name="TextBox 38"/>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Disaster Recovery</a:t>
            </a:r>
          </a:p>
        </p:txBody>
      </p:sp>
      <p:sp>
        <p:nvSpPr>
          <p:cNvPr id="39" name="TextBox 39"/>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Safe System Update</a:t>
            </a:r>
          </a:p>
        </p:txBody>
      </p:sp>
      <p:sp>
        <p:nvSpPr>
          <p:cNvPr id="40" name="TextBox 40"/>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User Authentication</a:t>
            </a:r>
          </a:p>
        </p:txBody>
      </p:sp>
      <p:sp>
        <p:nvSpPr>
          <p:cNvPr id="41" name="TextBox 41"/>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Good Practice </a:t>
            </a:r>
          </a:p>
        </p:txBody>
      </p:sp>
      <p:sp>
        <p:nvSpPr>
          <p:cNvPr id="42" name="TextBox 42"/>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Digital Signature</a:t>
            </a:r>
          </a:p>
        </p:txBody>
      </p:sp>
      <p:sp>
        <p:nvSpPr>
          <p:cNvPr id="43" name="TextBox 43"/>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Anti virus software</a:t>
            </a:r>
          </a:p>
        </p:txBody>
      </p:sp>
      <p:sp>
        <p:nvSpPr>
          <p:cNvPr id="44" name="TextBox 44"/>
          <p:cNvSpPr txBox="1"/>
          <p:nvPr/>
        </p:nvSpPr>
        <p:spPr>
          <a:xfrm>
            <a:off x="5388638" y="6694986"/>
            <a:ext cx="107209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Data</a:t>
            </a:r>
          </a:p>
        </p:txBody>
      </p:sp>
      <p:sp>
        <p:nvSpPr>
          <p:cNvPr id="45" name="TextBox 45"/>
          <p:cNvSpPr txBox="1"/>
          <p:nvPr/>
        </p:nvSpPr>
        <p:spPr>
          <a:xfrm>
            <a:off x="10940798" y="5090048"/>
            <a:ext cx="3085063" cy="688379"/>
          </a:xfrm>
          <a:prstGeom prst="rect">
            <a:avLst/>
          </a:prstGeom>
        </p:spPr>
        <p:txBody>
          <a:bodyPr lIns="0" tIns="0" rIns="0" bIns="0" rtlCol="0" anchor="t">
            <a:spAutoFit/>
          </a:bodyPr>
          <a:lstStyle/>
          <a:p>
            <a:pPr algn="l">
              <a:lnSpc>
                <a:spcPts val="2757"/>
              </a:lnSpc>
              <a:spcBef>
                <a:spcPct val="0"/>
              </a:spcBef>
            </a:pPr>
            <a:r>
              <a:rPr lang="en-US" sz="1969">
                <a:solidFill>
                  <a:srgbClr val="000000"/>
                </a:solidFill>
                <a:latin typeface="Open Sans"/>
                <a:ea typeface="Open Sans"/>
                <a:cs typeface="Open Sans"/>
                <a:sym typeface="Open Sans"/>
              </a:rPr>
              <a:t>* A firewall can be a hardware or a software</a:t>
            </a:r>
          </a:p>
        </p:txBody>
      </p:sp>
      <p:sp>
        <p:nvSpPr>
          <p:cNvPr id="46" name="TextBox 46"/>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5316729"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Digital signature</a:t>
            </a:r>
          </a:p>
        </p:txBody>
      </p:sp>
      <p:sp>
        <p:nvSpPr>
          <p:cNvPr id="8" name="TextBox 8"/>
          <p:cNvSpPr txBox="1"/>
          <p:nvPr/>
        </p:nvSpPr>
        <p:spPr>
          <a:xfrm>
            <a:off x="402046" y="2694896"/>
            <a:ext cx="1705152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digital signature is crucial for ensuring data integrity and authentication, safeguarding computer systems from unauthorized access and tampering.</a:t>
            </a:r>
          </a:p>
        </p:txBody>
      </p:sp>
      <p:grpSp>
        <p:nvGrpSpPr>
          <p:cNvPr id="9" name="Group 9"/>
          <p:cNvGrpSpPr/>
          <p:nvPr/>
        </p:nvGrpSpPr>
        <p:grpSpPr>
          <a:xfrm>
            <a:off x="5962250" y="4742768"/>
            <a:ext cx="6081520" cy="1045424"/>
            <a:chOff x="0" y="0"/>
            <a:chExt cx="1422666" cy="244559"/>
          </a:xfrm>
        </p:grpSpPr>
        <p:sp>
          <p:nvSpPr>
            <p:cNvPr id="10" name="Freeform 10"/>
            <p:cNvSpPr/>
            <p:nvPr/>
          </p:nvSpPr>
          <p:spPr>
            <a:xfrm>
              <a:off x="0" y="0"/>
              <a:ext cx="1422666" cy="244559"/>
            </a:xfrm>
            <a:custGeom>
              <a:avLst/>
              <a:gdLst/>
              <a:ahLst/>
              <a:cxnLst/>
              <a:rect l="l" t="t" r="r" b="b"/>
              <a:pathLst>
                <a:path w="1422666" h="244559">
                  <a:moveTo>
                    <a:pt x="64924" y="0"/>
                  </a:moveTo>
                  <a:lnTo>
                    <a:pt x="1357741" y="0"/>
                  </a:lnTo>
                  <a:cubicBezTo>
                    <a:pt x="1374960" y="0"/>
                    <a:pt x="1391474" y="6840"/>
                    <a:pt x="1403650" y="19016"/>
                  </a:cubicBezTo>
                  <a:cubicBezTo>
                    <a:pt x="1415825" y="31192"/>
                    <a:pt x="1422666" y="47705"/>
                    <a:pt x="1422666" y="64924"/>
                  </a:cubicBezTo>
                  <a:lnTo>
                    <a:pt x="1422666" y="179635"/>
                  </a:lnTo>
                  <a:cubicBezTo>
                    <a:pt x="1422666" y="215491"/>
                    <a:pt x="1393598" y="244559"/>
                    <a:pt x="1357741" y="244559"/>
                  </a:cubicBezTo>
                  <a:lnTo>
                    <a:pt x="64924" y="244559"/>
                  </a:lnTo>
                  <a:cubicBezTo>
                    <a:pt x="47705" y="244559"/>
                    <a:pt x="31192" y="237719"/>
                    <a:pt x="19016" y="225543"/>
                  </a:cubicBezTo>
                  <a:cubicBezTo>
                    <a:pt x="6840" y="213367"/>
                    <a:pt x="0" y="196854"/>
                    <a:pt x="0" y="179635"/>
                  </a:cubicBezTo>
                  <a:lnTo>
                    <a:pt x="0" y="64924"/>
                  </a:lnTo>
                  <a:cubicBezTo>
                    <a:pt x="0" y="47705"/>
                    <a:pt x="6840" y="31192"/>
                    <a:pt x="19016" y="19016"/>
                  </a:cubicBezTo>
                  <a:cubicBezTo>
                    <a:pt x="31192" y="6840"/>
                    <a:pt x="47705" y="0"/>
                    <a:pt x="64924" y="0"/>
                  </a:cubicBezTo>
                  <a:close/>
                </a:path>
              </a:pathLst>
            </a:custGeom>
            <a:solidFill>
              <a:srgbClr val="FF1495"/>
            </a:solidFill>
          </p:spPr>
          <p:txBody>
            <a:bodyPr/>
            <a:lstStyle/>
            <a:p>
              <a:endParaRPr lang="en-PH"/>
            </a:p>
          </p:txBody>
        </p:sp>
        <p:sp>
          <p:nvSpPr>
            <p:cNvPr id="11" name="TextBox 11"/>
            <p:cNvSpPr txBox="1"/>
            <p:nvPr/>
          </p:nvSpPr>
          <p:spPr>
            <a:xfrm>
              <a:off x="0" y="-28575"/>
              <a:ext cx="1422666" cy="273134"/>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6550336" y="4856949"/>
            <a:ext cx="4754943" cy="807538"/>
          </a:xfrm>
          <a:prstGeom prst="rect">
            <a:avLst/>
          </a:prstGeom>
        </p:spPr>
        <p:txBody>
          <a:bodyPr lIns="0" tIns="0" rIns="0" bIns="0" rtlCol="0" anchor="t">
            <a:spAutoFit/>
          </a:bodyPr>
          <a:lstStyle/>
          <a:p>
            <a:pPr algn="ctr">
              <a:lnSpc>
                <a:spcPts val="3077"/>
              </a:lnSpc>
            </a:pPr>
            <a:r>
              <a:rPr lang="en-US" sz="2676">
                <a:solidFill>
                  <a:srgbClr val="FFFFFF"/>
                </a:solidFill>
                <a:latin typeface="Poppins"/>
                <a:ea typeface="Poppins"/>
                <a:cs typeface="Poppins"/>
                <a:sym typeface="Poppins"/>
              </a:rPr>
              <a:t>Discuss more in chapter 21 ...</a:t>
            </a:r>
          </a:p>
        </p:txBody>
      </p:sp>
      <p:grpSp>
        <p:nvGrpSpPr>
          <p:cNvPr id="13" name="Group 13"/>
          <p:cNvGrpSpPr/>
          <p:nvPr/>
        </p:nvGrpSpPr>
        <p:grpSpPr>
          <a:xfrm>
            <a:off x="0" y="9442805"/>
            <a:ext cx="18288000" cy="844195"/>
            <a:chOff x="0" y="0"/>
            <a:chExt cx="4806469" cy="221872"/>
          </a:xfrm>
        </p:grpSpPr>
        <p:sp>
          <p:nvSpPr>
            <p:cNvPr id="14" name="Freeform 14"/>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15" name="TextBox 15"/>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296580" y="9495490"/>
            <a:ext cx="2456071" cy="693359"/>
            <a:chOff x="0" y="0"/>
            <a:chExt cx="646866" cy="182613"/>
          </a:xfrm>
        </p:grpSpPr>
        <p:sp>
          <p:nvSpPr>
            <p:cNvPr id="17" name="Freeform 1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8" name="TextBox 1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19" name="TextBox 19"/>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Disaster Recovery</a:t>
            </a:r>
          </a:p>
        </p:txBody>
      </p:sp>
      <p:grpSp>
        <p:nvGrpSpPr>
          <p:cNvPr id="20" name="Group 20"/>
          <p:cNvGrpSpPr/>
          <p:nvPr/>
        </p:nvGrpSpPr>
        <p:grpSpPr>
          <a:xfrm>
            <a:off x="2834374" y="9495490"/>
            <a:ext cx="2456071" cy="693359"/>
            <a:chOff x="0" y="0"/>
            <a:chExt cx="646866" cy="182613"/>
          </a:xfrm>
        </p:grpSpPr>
        <p:sp>
          <p:nvSpPr>
            <p:cNvPr id="21" name="Freeform 2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2" name="TextBox 2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23" name="TextBox 23"/>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Safe System Update</a:t>
            </a:r>
          </a:p>
        </p:txBody>
      </p:sp>
      <p:grpSp>
        <p:nvGrpSpPr>
          <p:cNvPr id="24" name="Group 24"/>
          <p:cNvGrpSpPr/>
          <p:nvPr/>
        </p:nvGrpSpPr>
        <p:grpSpPr>
          <a:xfrm>
            <a:off x="5376170" y="9518223"/>
            <a:ext cx="2456071" cy="693359"/>
            <a:chOff x="0" y="0"/>
            <a:chExt cx="646866" cy="182613"/>
          </a:xfrm>
        </p:grpSpPr>
        <p:sp>
          <p:nvSpPr>
            <p:cNvPr id="25" name="Freeform 25"/>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6" name="TextBox 26"/>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27" name="TextBox 27"/>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User Authentication</a:t>
            </a:r>
          </a:p>
        </p:txBody>
      </p:sp>
      <p:grpSp>
        <p:nvGrpSpPr>
          <p:cNvPr id="28" name="Group 28"/>
          <p:cNvGrpSpPr/>
          <p:nvPr/>
        </p:nvGrpSpPr>
        <p:grpSpPr>
          <a:xfrm>
            <a:off x="7913964" y="9518223"/>
            <a:ext cx="2456071" cy="693359"/>
            <a:chOff x="0" y="0"/>
            <a:chExt cx="646866" cy="182613"/>
          </a:xfrm>
        </p:grpSpPr>
        <p:sp>
          <p:nvSpPr>
            <p:cNvPr id="29" name="Freeform 29"/>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0" name="TextBox 30"/>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1" name="TextBox 31"/>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Good Practice </a:t>
            </a:r>
          </a:p>
        </p:txBody>
      </p:sp>
      <p:grpSp>
        <p:nvGrpSpPr>
          <p:cNvPr id="32" name="Group 32"/>
          <p:cNvGrpSpPr/>
          <p:nvPr/>
        </p:nvGrpSpPr>
        <p:grpSpPr>
          <a:xfrm>
            <a:off x="10455760" y="9518223"/>
            <a:ext cx="2456071" cy="693359"/>
            <a:chOff x="0" y="0"/>
            <a:chExt cx="646866" cy="182613"/>
          </a:xfrm>
        </p:grpSpPr>
        <p:sp>
          <p:nvSpPr>
            <p:cNvPr id="33" name="Freeform 33"/>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34" name="TextBox 34"/>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5" name="TextBox 35"/>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Firewall</a:t>
            </a:r>
          </a:p>
        </p:txBody>
      </p:sp>
      <p:grpSp>
        <p:nvGrpSpPr>
          <p:cNvPr id="36" name="Group 36"/>
          <p:cNvGrpSpPr/>
          <p:nvPr/>
        </p:nvGrpSpPr>
        <p:grpSpPr>
          <a:xfrm>
            <a:off x="12997555" y="9540957"/>
            <a:ext cx="2456071" cy="693359"/>
            <a:chOff x="0" y="0"/>
            <a:chExt cx="646866" cy="182613"/>
          </a:xfrm>
        </p:grpSpPr>
        <p:sp>
          <p:nvSpPr>
            <p:cNvPr id="37" name="Freeform 3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38" name="TextBox 3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9" name="TextBox 39"/>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Digital Signature</a:t>
            </a:r>
          </a:p>
        </p:txBody>
      </p:sp>
      <p:grpSp>
        <p:nvGrpSpPr>
          <p:cNvPr id="40" name="Group 40"/>
          <p:cNvGrpSpPr/>
          <p:nvPr/>
        </p:nvGrpSpPr>
        <p:grpSpPr>
          <a:xfrm>
            <a:off x="15535350" y="9540957"/>
            <a:ext cx="2456071" cy="693359"/>
            <a:chOff x="0" y="0"/>
            <a:chExt cx="646866" cy="182613"/>
          </a:xfrm>
        </p:grpSpPr>
        <p:sp>
          <p:nvSpPr>
            <p:cNvPr id="41" name="Freeform 4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42" name="TextBox 4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43" name="TextBox 43"/>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Anti virus software</a:t>
            </a:r>
          </a:p>
        </p:txBody>
      </p:sp>
      <p:sp>
        <p:nvSpPr>
          <p:cNvPr id="44" name="Freeform 44"/>
          <p:cNvSpPr/>
          <p:nvPr/>
        </p:nvSpPr>
        <p:spPr>
          <a:xfrm>
            <a:off x="14698956" y="9630454"/>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5" name="TextBox 45"/>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019D97">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296580" y="9495490"/>
            <a:ext cx="2456071" cy="693359"/>
            <a:chOff x="0" y="0"/>
            <a:chExt cx="646866" cy="182613"/>
          </a:xfrm>
        </p:grpSpPr>
        <p:sp>
          <p:nvSpPr>
            <p:cNvPr id="11" name="Freeform 11"/>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2" name="TextBox 12"/>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2834374" y="9495490"/>
            <a:ext cx="2456071" cy="693359"/>
            <a:chOff x="0" y="0"/>
            <a:chExt cx="646866" cy="182613"/>
          </a:xfrm>
        </p:grpSpPr>
        <p:sp>
          <p:nvSpPr>
            <p:cNvPr id="14" name="Freeform 14"/>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5" name="TextBox 15"/>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5376170" y="9518223"/>
            <a:ext cx="2456071" cy="693359"/>
            <a:chOff x="0" y="0"/>
            <a:chExt cx="646866" cy="182613"/>
          </a:xfrm>
        </p:grpSpPr>
        <p:sp>
          <p:nvSpPr>
            <p:cNvPr id="17" name="Freeform 17"/>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18" name="TextBox 18"/>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19" name="Group 19"/>
          <p:cNvGrpSpPr/>
          <p:nvPr/>
        </p:nvGrpSpPr>
        <p:grpSpPr>
          <a:xfrm>
            <a:off x="7913964" y="9518223"/>
            <a:ext cx="2456071" cy="693359"/>
            <a:chOff x="0" y="0"/>
            <a:chExt cx="646866" cy="182613"/>
          </a:xfrm>
        </p:grpSpPr>
        <p:sp>
          <p:nvSpPr>
            <p:cNvPr id="20" name="Freeform 20"/>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1" name="TextBox 21"/>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2" name="Group 22"/>
          <p:cNvGrpSpPr/>
          <p:nvPr/>
        </p:nvGrpSpPr>
        <p:grpSpPr>
          <a:xfrm>
            <a:off x="10455760" y="9518223"/>
            <a:ext cx="2456071" cy="693359"/>
            <a:chOff x="0" y="0"/>
            <a:chExt cx="646866" cy="182613"/>
          </a:xfrm>
        </p:grpSpPr>
        <p:sp>
          <p:nvSpPr>
            <p:cNvPr id="23" name="Freeform 23"/>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4" name="TextBox 24"/>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5" name="Group 25"/>
          <p:cNvGrpSpPr/>
          <p:nvPr/>
        </p:nvGrpSpPr>
        <p:grpSpPr>
          <a:xfrm>
            <a:off x="12997555" y="9540957"/>
            <a:ext cx="2456071" cy="693359"/>
            <a:chOff x="0" y="0"/>
            <a:chExt cx="646866" cy="182613"/>
          </a:xfrm>
        </p:grpSpPr>
        <p:sp>
          <p:nvSpPr>
            <p:cNvPr id="26" name="Freeform 26"/>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9000"/>
                  </a:srgbClr>
                </a:gs>
                <a:gs pos="100000">
                  <a:srgbClr val="7ED957">
                    <a:alpha val="9000"/>
                  </a:srgbClr>
                </a:gs>
              </a:gsLst>
              <a:lin ang="0"/>
            </a:gradFill>
          </p:spPr>
          <p:txBody>
            <a:bodyPr/>
            <a:lstStyle/>
            <a:p>
              <a:endParaRPr lang="en-PH"/>
            </a:p>
          </p:txBody>
        </p:sp>
        <p:sp>
          <p:nvSpPr>
            <p:cNvPr id="27" name="TextBox 27"/>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grpSp>
        <p:nvGrpSpPr>
          <p:cNvPr id="28" name="Group 28"/>
          <p:cNvGrpSpPr/>
          <p:nvPr/>
        </p:nvGrpSpPr>
        <p:grpSpPr>
          <a:xfrm>
            <a:off x="15535350" y="9540957"/>
            <a:ext cx="2456071" cy="693359"/>
            <a:chOff x="0" y="0"/>
            <a:chExt cx="646866" cy="182613"/>
          </a:xfrm>
        </p:grpSpPr>
        <p:sp>
          <p:nvSpPr>
            <p:cNvPr id="29" name="Freeform 29"/>
            <p:cNvSpPr/>
            <p:nvPr/>
          </p:nvSpPr>
          <p:spPr>
            <a:xfrm>
              <a:off x="0" y="0"/>
              <a:ext cx="646866" cy="182613"/>
            </a:xfrm>
            <a:custGeom>
              <a:avLst/>
              <a:gdLst/>
              <a:ahLst/>
              <a:cxnLst/>
              <a:rect l="l" t="t" r="r" b="b"/>
              <a:pathLst>
                <a:path w="646866" h="182613">
                  <a:moveTo>
                    <a:pt x="91307" y="0"/>
                  </a:moveTo>
                  <a:lnTo>
                    <a:pt x="555560" y="0"/>
                  </a:lnTo>
                  <a:cubicBezTo>
                    <a:pt x="605987" y="0"/>
                    <a:pt x="646866" y="40879"/>
                    <a:pt x="646866" y="91307"/>
                  </a:cubicBezTo>
                  <a:lnTo>
                    <a:pt x="646866" y="91307"/>
                  </a:lnTo>
                  <a:cubicBezTo>
                    <a:pt x="646866" y="115522"/>
                    <a:pt x="637247" y="138747"/>
                    <a:pt x="620123" y="155870"/>
                  </a:cubicBezTo>
                  <a:cubicBezTo>
                    <a:pt x="603000" y="172993"/>
                    <a:pt x="579776" y="182613"/>
                    <a:pt x="555560" y="182613"/>
                  </a:cubicBezTo>
                  <a:lnTo>
                    <a:pt x="91307" y="182613"/>
                  </a:lnTo>
                  <a:cubicBezTo>
                    <a:pt x="67091" y="182613"/>
                    <a:pt x="43866" y="172993"/>
                    <a:pt x="26743" y="155870"/>
                  </a:cubicBezTo>
                  <a:cubicBezTo>
                    <a:pt x="9620" y="138747"/>
                    <a:pt x="0" y="115522"/>
                    <a:pt x="0" y="91307"/>
                  </a:cubicBezTo>
                  <a:lnTo>
                    <a:pt x="0" y="91307"/>
                  </a:lnTo>
                  <a:cubicBezTo>
                    <a:pt x="0" y="67091"/>
                    <a:pt x="9620" y="43866"/>
                    <a:pt x="26743" y="26743"/>
                  </a:cubicBezTo>
                  <a:cubicBezTo>
                    <a:pt x="43866" y="9620"/>
                    <a:pt x="67091" y="0"/>
                    <a:pt x="91307"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30" name="TextBox 30"/>
            <p:cNvSpPr txBox="1"/>
            <p:nvPr/>
          </p:nvSpPr>
          <p:spPr>
            <a:xfrm>
              <a:off x="0" y="-28575"/>
              <a:ext cx="646866" cy="211188"/>
            </a:xfrm>
            <a:prstGeom prst="rect">
              <a:avLst/>
            </a:prstGeom>
          </p:spPr>
          <p:txBody>
            <a:bodyPr lIns="50800" tIns="50800" rIns="50800" bIns="50800" rtlCol="0" anchor="ctr"/>
            <a:lstStyle/>
            <a:p>
              <a:pPr algn="ctr">
                <a:lnSpc>
                  <a:spcPts val="2839"/>
                </a:lnSpc>
              </a:pPr>
              <a:endParaRPr/>
            </a:p>
          </p:txBody>
        </p:sp>
      </p:grpSp>
      <p:sp>
        <p:nvSpPr>
          <p:cNvPr id="31" name="TextBox 31"/>
          <p:cNvSpPr txBox="1"/>
          <p:nvPr/>
        </p:nvSpPr>
        <p:spPr>
          <a:xfrm>
            <a:off x="15860718" y="9449390"/>
            <a:ext cx="1805334" cy="762192"/>
          </a:xfrm>
          <a:prstGeom prst="rect">
            <a:avLst/>
          </a:prstGeom>
        </p:spPr>
        <p:txBody>
          <a:bodyPr lIns="0" tIns="0" rIns="0" bIns="0" rtlCol="0" anchor="t">
            <a:spAutoFit/>
          </a:bodyPr>
          <a:lstStyle/>
          <a:p>
            <a:pPr algn="ctr">
              <a:lnSpc>
                <a:spcPts val="3110"/>
              </a:lnSpc>
            </a:pPr>
            <a:r>
              <a:rPr lang="en-US" sz="1727">
                <a:solidFill>
                  <a:srgbClr val="FFFFFF"/>
                </a:solidFill>
                <a:latin typeface="Poppins"/>
                <a:ea typeface="Poppins"/>
                <a:cs typeface="Poppins"/>
                <a:sym typeface="Poppins"/>
              </a:rPr>
              <a:t>Anti virus software</a:t>
            </a:r>
          </a:p>
        </p:txBody>
      </p:sp>
      <p:sp>
        <p:nvSpPr>
          <p:cNvPr id="32" name="Freeform 32"/>
          <p:cNvSpPr/>
          <p:nvPr/>
        </p:nvSpPr>
        <p:spPr>
          <a:xfrm>
            <a:off x="17337779" y="9630454"/>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3" name="Freeform 33"/>
          <p:cNvSpPr/>
          <p:nvPr/>
        </p:nvSpPr>
        <p:spPr>
          <a:xfrm>
            <a:off x="6819969" y="4371247"/>
            <a:ext cx="4644060" cy="4237705"/>
          </a:xfrm>
          <a:custGeom>
            <a:avLst/>
            <a:gdLst/>
            <a:ahLst/>
            <a:cxnLst/>
            <a:rect l="l" t="t" r="r" b="b"/>
            <a:pathLst>
              <a:path w="4644060" h="4237705">
                <a:moveTo>
                  <a:pt x="0" y="0"/>
                </a:moveTo>
                <a:lnTo>
                  <a:pt x="4644060" y="0"/>
                </a:lnTo>
                <a:lnTo>
                  <a:pt x="4644060" y="4237705"/>
                </a:lnTo>
                <a:lnTo>
                  <a:pt x="0" y="42377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4" name="TextBox 34"/>
          <p:cNvSpPr txBox="1"/>
          <p:nvPr/>
        </p:nvSpPr>
        <p:spPr>
          <a:xfrm>
            <a:off x="384809" y="1938701"/>
            <a:ext cx="8262345"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Anti Virus Software</a:t>
            </a:r>
          </a:p>
        </p:txBody>
      </p:sp>
      <p:sp>
        <p:nvSpPr>
          <p:cNvPr id="35" name="TextBox 35"/>
          <p:cNvSpPr txBox="1"/>
          <p:nvPr/>
        </p:nvSpPr>
        <p:spPr>
          <a:xfrm>
            <a:off x="402046" y="2694896"/>
            <a:ext cx="16935733"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Antivirus software is a security program that regularly </a:t>
            </a:r>
            <a:r>
              <a:rPr lang="en-US" sz="3000" b="1">
                <a:solidFill>
                  <a:srgbClr val="FF1495"/>
                </a:solidFill>
                <a:latin typeface="Open Sans Bold"/>
                <a:ea typeface="Open Sans Bold"/>
                <a:cs typeface="Open Sans Bold"/>
                <a:sym typeface="Open Sans Bold"/>
              </a:rPr>
              <a:t>scans</a:t>
            </a:r>
            <a:r>
              <a:rPr lang="en-US" sz="3000">
                <a:solidFill>
                  <a:srgbClr val="000000"/>
                </a:solidFill>
                <a:latin typeface="Open Sans"/>
                <a:ea typeface="Open Sans"/>
                <a:cs typeface="Open Sans"/>
                <a:sym typeface="Open Sans"/>
              </a:rPr>
              <a:t>, </a:t>
            </a:r>
            <a:r>
              <a:rPr lang="en-US" sz="3000" b="1">
                <a:solidFill>
                  <a:srgbClr val="FF1495"/>
                </a:solidFill>
                <a:latin typeface="Open Sans Bold"/>
                <a:ea typeface="Open Sans Bold"/>
                <a:cs typeface="Open Sans Bold"/>
                <a:sym typeface="Open Sans Bold"/>
              </a:rPr>
              <a:t>detects</a:t>
            </a:r>
            <a:r>
              <a:rPr lang="en-US" sz="3000">
                <a:solidFill>
                  <a:srgbClr val="000000"/>
                </a:solidFill>
                <a:latin typeface="Open Sans"/>
                <a:ea typeface="Open Sans"/>
                <a:cs typeface="Open Sans"/>
                <a:sym typeface="Open Sans"/>
              </a:rPr>
              <a:t>, </a:t>
            </a:r>
            <a:r>
              <a:rPr lang="en-US" sz="3000" b="1">
                <a:solidFill>
                  <a:srgbClr val="FF1495"/>
                </a:solidFill>
                <a:latin typeface="Open Sans Bold"/>
                <a:ea typeface="Open Sans Bold"/>
                <a:cs typeface="Open Sans Bold"/>
                <a:sym typeface="Open Sans Bold"/>
              </a:rPr>
              <a:t>prevents</a:t>
            </a:r>
            <a:r>
              <a:rPr lang="en-US" sz="3000">
                <a:solidFill>
                  <a:srgbClr val="000000"/>
                </a:solidFill>
                <a:latin typeface="Open Sans"/>
                <a:ea typeface="Open Sans"/>
                <a:cs typeface="Open Sans"/>
                <a:sym typeface="Open Sans"/>
              </a:rPr>
              <a:t>, and </a:t>
            </a:r>
            <a:r>
              <a:rPr lang="en-US" sz="3000" b="1">
                <a:solidFill>
                  <a:srgbClr val="FF1495"/>
                </a:solidFill>
                <a:latin typeface="Open Sans Bold"/>
                <a:ea typeface="Open Sans Bold"/>
                <a:cs typeface="Open Sans Bold"/>
                <a:sym typeface="Open Sans Bold"/>
              </a:rPr>
              <a:t>removes</a:t>
            </a:r>
            <a:r>
              <a:rPr lang="en-US" sz="3000">
                <a:solidFill>
                  <a:srgbClr val="000000"/>
                </a:solidFill>
                <a:latin typeface="Open Sans"/>
                <a:ea typeface="Open Sans"/>
                <a:cs typeface="Open Sans"/>
                <a:sym typeface="Open Sans"/>
              </a:rPr>
              <a:t> malicious software or threats from computer systems to safeguard against potential infections and data breaches.</a:t>
            </a:r>
          </a:p>
        </p:txBody>
      </p:sp>
      <p:sp>
        <p:nvSpPr>
          <p:cNvPr id="36" name="TextBox 36"/>
          <p:cNvSpPr txBox="1"/>
          <p:nvPr/>
        </p:nvSpPr>
        <p:spPr>
          <a:xfrm>
            <a:off x="621948"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Disaster Recovery</a:t>
            </a:r>
          </a:p>
        </p:txBody>
      </p:sp>
      <p:sp>
        <p:nvSpPr>
          <p:cNvPr id="37" name="TextBox 37"/>
          <p:cNvSpPr txBox="1"/>
          <p:nvPr/>
        </p:nvSpPr>
        <p:spPr>
          <a:xfrm>
            <a:off x="3159742" y="9403923"/>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Safe System Update</a:t>
            </a:r>
          </a:p>
        </p:txBody>
      </p:sp>
      <p:sp>
        <p:nvSpPr>
          <p:cNvPr id="38" name="TextBox 38"/>
          <p:cNvSpPr txBox="1"/>
          <p:nvPr/>
        </p:nvSpPr>
        <p:spPr>
          <a:xfrm>
            <a:off x="5701538" y="9426657"/>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User Authentication</a:t>
            </a:r>
          </a:p>
        </p:txBody>
      </p:sp>
      <p:sp>
        <p:nvSpPr>
          <p:cNvPr id="39" name="TextBox 39"/>
          <p:cNvSpPr txBox="1"/>
          <p:nvPr/>
        </p:nvSpPr>
        <p:spPr>
          <a:xfrm>
            <a:off x="8239332" y="9625012"/>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Good Practice </a:t>
            </a:r>
          </a:p>
        </p:txBody>
      </p:sp>
      <p:sp>
        <p:nvSpPr>
          <p:cNvPr id="40" name="TextBox 40"/>
          <p:cNvSpPr txBox="1"/>
          <p:nvPr/>
        </p:nvSpPr>
        <p:spPr>
          <a:xfrm>
            <a:off x="10779610" y="9598811"/>
            <a:ext cx="1805334" cy="372416"/>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Firewall</a:t>
            </a:r>
          </a:p>
        </p:txBody>
      </p:sp>
      <p:sp>
        <p:nvSpPr>
          <p:cNvPr id="41" name="TextBox 41"/>
          <p:cNvSpPr txBox="1"/>
          <p:nvPr/>
        </p:nvSpPr>
        <p:spPr>
          <a:xfrm>
            <a:off x="13322924" y="9449390"/>
            <a:ext cx="1805334" cy="762192"/>
          </a:xfrm>
          <a:prstGeom prst="rect">
            <a:avLst/>
          </a:prstGeom>
        </p:spPr>
        <p:txBody>
          <a:bodyPr lIns="0" tIns="0" rIns="0" bIns="0" rtlCol="0" anchor="t">
            <a:spAutoFit/>
          </a:bodyPr>
          <a:lstStyle/>
          <a:p>
            <a:pPr algn="ctr">
              <a:lnSpc>
                <a:spcPts val="3110"/>
              </a:lnSpc>
            </a:pPr>
            <a:r>
              <a:rPr lang="en-US" sz="1727">
                <a:solidFill>
                  <a:srgbClr val="FFFFFF">
                    <a:alpha val="8627"/>
                  </a:srgbClr>
                </a:solidFill>
                <a:latin typeface="Poppins"/>
                <a:ea typeface="Poppins"/>
                <a:cs typeface="Poppins"/>
                <a:sym typeface="Poppins"/>
              </a:rPr>
              <a:t>Digital Signature</a:t>
            </a:r>
          </a:p>
        </p:txBody>
      </p:sp>
      <p:sp>
        <p:nvSpPr>
          <p:cNvPr id="42" name="TextBox 42"/>
          <p:cNvSpPr txBox="1"/>
          <p:nvPr/>
        </p:nvSpPr>
        <p:spPr>
          <a:xfrm>
            <a:off x="1027804" y="-37556"/>
            <a:ext cx="7428295" cy="991192"/>
          </a:xfrm>
          <a:prstGeom prst="rect">
            <a:avLst/>
          </a:prstGeom>
        </p:spPr>
        <p:txBody>
          <a:bodyPr lIns="0" tIns="0" rIns="0" bIns="0" rtlCol="0" anchor="t">
            <a:spAutoFit/>
          </a:bodyPr>
          <a:lstStyle/>
          <a:p>
            <a:pPr marL="0" lvl="0" indent="0" algn="l">
              <a:lnSpc>
                <a:spcPts val="3756"/>
              </a:lnSpc>
              <a:spcBef>
                <a:spcPct val="0"/>
              </a:spcBef>
            </a:pPr>
            <a:r>
              <a:rPr lang="en-US" sz="3354" b="1" spc="-100">
                <a:solidFill>
                  <a:srgbClr val="FFFFFF"/>
                </a:solidFill>
                <a:latin typeface="Poppins Bold"/>
                <a:ea typeface="Poppins Bold"/>
                <a:cs typeface="Poppins Bold"/>
                <a:sym typeface="Poppins Bold"/>
              </a:rPr>
              <a:t>9.3 Safeguarding Computer Systems: Security Measures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13624" y="8969446"/>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074393" y="2968647"/>
            <a:ext cx="9066192" cy="4113785"/>
          </a:xfrm>
          <a:custGeom>
            <a:avLst/>
            <a:gdLst/>
            <a:ahLst/>
            <a:cxnLst/>
            <a:rect l="l" t="t" r="r" b="b"/>
            <a:pathLst>
              <a:path w="9066192" h="4113785">
                <a:moveTo>
                  <a:pt x="0" y="0"/>
                </a:moveTo>
                <a:lnTo>
                  <a:pt x="9066192" y="0"/>
                </a:lnTo>
                <a:lnTo>
                  <a:pt x="9066192" y="4113784"/>
                </a:lnTo>
                <a:lnTo>
                  <a:pt x="0" y="4113784"/>
                </a:lnTo>
                <a:lnTo>
                  <a:pt x="0" y="0"/>
                </a:lnTo>
                <a:close/>
              </a:path>
            </a:pathLst>
          </a:custGeom>
          <a:blipFill>
            <a:blip r:embed="rId6"/>
            <a:stretch>
              <a:fillRect/>
            </a:stretch>
          </a:blipFill>
        </p:spPr>
        <p:txBody>
          <a:bodyPr/>
          <a:lstStyle/>
          <a:p>
            <a:endParaRPr lang="en-PH"/>
          </a:p>
        </p:txBody>
      </p:sp>
      <p:sp>
        <p:nvSpPr>
          <p:cNvPr id="16" name="TextBox 16"/>
          <p:cNvSpPr txBox="1"/>
          <p:nvPr/>
        </p:nvSpPr>
        <p:spPr>
          <a:xfrm>
            <a:off x="1143618" y="3411661"/>
            <a:ext cx="6103411" cy="4556888"/>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Security, privacy and data integrity</a:t>
            </a:r>
          </a:p>
        </p:txBody>
      </p:sp>
      <p:sp>
        <p:nvSpPr>
          <p:cNvPr id="18" name="TextBox 18"/>
          <p:cNvSpPr txBox="1"/>
          <p:nvPr/>
        </p:nvSpPr>
        <p:spPr>
          <a:xfrm>
            <a:off x="13900931" y="9242826"/>
            <a:ext cx="4248314" cy="424815"/>
          </a:xfrm>
          <a:prstGeom prst="rect">
            <a:avLst/>
          </a:prstGeom>
        </p:spPr>
        <p:txBody>
          <a:bodyPr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 LEVEL COMPUTER SCIENCE</a:t>
            </a:r>
          </a:p>
        </p:txBody>
      </p:sp>
      <p:sp>
        <p:nvSpPr>
          <p:cNvPr id="19" name="TextBox 19"/>
          <p:cNvSpPr txBox="1"/>
          <p:nvPr/>
        </p:nvSpPr>
        <p:spPr>
          <a:xfrm>
            <a:off x="1143618" y="2350212"/>
            <a:ext cx="1255178" cy="338242"/>
          </a:xfrm>
          <a:prstGeom prst="rect">
            <a:avLst/>
          </a:prstGeom>
        </p:spPr>
        <p:txBody>
          <a:bodyPr lIns="0" tIns="0" rIns="0" bIns="0" rtlCol="0" anchor="t">
            <a:spAutoFit/>
          </a:bodyPr>
          <a:lstStyle/>
          <a:p>
            <a:pPr marL="0" lvl="0" indent="0" algn="l">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3052763" y="2161892"/>
            <a:ext cx="406916" cy="724024"/>
          </a:xfrm>
          <a:prstGeom prst="rect">
            <a:avLst/>
          </a:prstGeom>
        </p:spPr>
        <p:txBody>
          <a:bodyPr lIns="0" tIns="0" rIns="0" bIns="0" rtlCol="0" anchor="t">
            <a:spAutoFit/>
          </a:bodyPr>
          <a:lstStyle/>
          <a:p>
            <a:pPr marL="0" lvl="0" indent="0" algn="ctr">
              <a:lnSpc>
                <a:spcPts val="5263"/>
              </a:lnSpc>
              <a:spcBef>
                <a:spcPct val="0"/>
              </a:spcBef>
            </a:pPr>
            <a:r>
              <a:rPr lang="en-US" sz="4699" b="1" spc="-140">
                <a:solidFill>
                  <a:srgbClr val="FFDE59"/>
                </a:solidFill>
                <a:latin typeface="Poppins Bold"/>
                <a:ea typeface="Poppins Bold"/>
                <a:cs typeface="Poppins Bold"/>
                <a:sym typeface="Poppins Bold"/>
              </a:rPr>
              <a:t>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027804" y="32983"/>
            <a:ext cx="7618123" cy="962734"/>
          </a:xfrm>
          <a:prstGeom prst="rect">
            <a:avLst/>
          </a:prstGeom>
        </p:spPr>
        <p:txBody>
          <a:bodyPr lIns="0" tIns="0" rIns="0" bIns="0" rtlCol="0" anchor="t">
            <a:spAutoFit/>
          </a:bodyPr>
          <a:lstStyle/>
          <a:p>
            <a:pPr marL="0" lvl="0" indent="0" algn="l">
              <a:lnSpc>
                <a:spcPts val="3684"/>
              </a:lnSpc>
              <a:spcBef>
                <a:spcPct val="0"/>
              </a:spcBef>
            </a:pPr>
            <a:r>
              <a:rPr lang="en-US" sz="3289" b="1" spc="-98">
                <a:solidFill>
                  <a:srgbClr val="FF1495"/>
                </a:solidFill>
                <a:latin typeface="Poppins Bold"/>
                <a:ea typeface="Poppins Bold"/>
                <a:cs typeface="Poppins Bold"/>
                <a:sym typeface="Poppins Bold"/>
              </a:rPr>
              <a:t>9.4 Data Protection Techniques and Security Measures</a:t>
            </a:r>
          </a:p>
        </p:txBody>
      </p:sp>
      <p:sp>
        <p:nvSpPr>
          <p:cNvPr id="8" name="TextBox 8"/>
          <p:cNvSpPr txBox="1"/>
          <p:nvPr/>
        </p:nvSpPr>
        <p:spPr>
          <a:xfrm>
            <a:off x="3684722" y="1871951"/>
            <a:ext cx="10918557" cy="717484"/>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019D97"/>
                </a:solidFill>
                <a:latin typeface="Poppins Bold"/>
                <a:ea typeface="Poppins Bold"/>
                <a:cs typeface="Poppins Bold"/>
                <a:sym typeface="Poppins Bold"/>
              </a:rPr>
              <a:t>Possible causes of accidental loss of data </a:t>
            </a:r>
          </a:p>
        </p:txBody>
      </p:sp>
      <p:grpSp>
        <p:nvGrpSpPr>
          <p:cNvPr id="9" name="Group 9"/>
          <p:cNvGrpSpPr/>
          <p:nvPr/>
        </p:nvGrpSpPr>
        <p:grpSpPr>
          <a:xfrm>
            <a:off x="2787887" y="2751525"/>
            <a:ext cx="12786101" cy="859283"/>
            <a:chOff x="0" y="0"/>
            <a:chExt cx="3367533" cy="226313"/>
          </a:xfrm>
        </p:grpSpPr>
        <p:sp>
          <p:nvSpPr>
            <p:cNvPr id="10" name="Freeform 10"/>
            <p:cNvSpPr/>
            <p:nvPr/>
          </p:nvSpPr>
          <p:spPr>
            <a:xfrm>
              <a:off x="0" y="0"/>
              <a:ext cx="3367533" cy="226313"/>
            </a:xfrm>
            <a:custGeom>
              <a:avLst/>
              <a:gdLst/>
              <a:ahLst/>
              <a:cxnLst/>
              <a:rect l="l" t="t" r="r" b="b"/>
              <a:pathLst>
                <a:path w="3367533" h="226313">
                  <a:moveTo>
                    <a:pt x="30880" y="0"/>
                  </a:moveTo>
                  <a:lnTo>
                    <a:pt x="3336653" y="0"/>
                  </a:lnTo>
                  <a:cubicBezTo>
                    <a:pt x="3344842" y="0"/>
                    <a:pt x="3352697" y="3253"/>
                    <a:pt x="3358488" y="9045"/>
                  </a:cubicBezTo>
                  <a:cubicBezTo>
                    <a:pt x="3364280" y="14836"/>
                    <a:pt x="3367533" y="22690"/>
                    <a:pt x="3367533" y="30880"/>
                  </a:cubicBezTo>
                  <a:lnTo>
                    <a:pt x="3367533" y="195433"/>
                  </a:lnTo>
                  <a:cubicBezTo>
                    <a:pt x="3367533" y="203623"/>
                    <a:pt x="3364280" y="211478"/>
                    <a:pt x="3358488" y="217269"/>
                  </a:cubicBezTo>
                  <a:cubicBezTo>
                    <a:pt x="3352697" y="223060"/>
                    <a:pt x="3344842" y="226313"/>
                    <a:pt x="3336653" y="226313"/>
                  </a:cubicBezTo>
                  <a:lnTo>
                    <a:pt x="30880" y="226313"/>
                  </a:lnTo>
                  <a:cubicBezTo>
                    <a:pt x="22690" y="226313"/>
                    <a:pt x="14836" y="223060"/>
                    <a:pt x="9045" y="217269"/>
                  </a:cubicBezTo>
                  <a:cubicBezTo>
                    <a:pt x="3253" y="211478"/>
                    <a:pt x="0" y="203623"/>
                    <a:pt x="0" y="195433"/>
                  </a:cubicBezTo>
                  <a:lnTo>
                    <a:pt x="0" y="30880"/>
                  </a:lnTo>
                  <a:cubicBezTo>
                    <a:pt x="0" y="22690"/>
                    <a:pt x="3253" y="14836"/>
                    <a:pt x="9045" y="9045"/>
                  </a:cubicBezTo>
                  <a:cubicBezTo>
                    <a:pt x="14836" y="3253"/>
                    <a:pt x="22690" y="0"/>
                    <a:pt x="30880" y="0"/>
                  </a:cubicBezTo>
                  <a:close/>
                </a:path>
              </a:pathLst>
            </a:custGeom>
            <a:solidFill>
              <a:srgbClr val="642EC7"/>
            </a:solidFill>
          </p:spPr>
          <p:txBody>
            <a:bodyPr/>
            <a:lstStyle/>
            <a:p>
              <a:endParaRPr lang="en-PH"/>
            </a:p>
          </p:txBody>
        </p:sp>
        <p:sp>
          <p:nvSpPr>
            <p:cNvPr id="11" name="TextBox 11"/>
            <p:cNvSpPr txBox="1"/>
            <p:nvPr/>
          </p:nvSpPr>
          <p:spPr>
            <a:xfrm>
              <a:off x="0" y="-28575"/>
              <a:ext cx="3367533" cy="254888"/>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3824583" y="2752559"/>
            <a:ext cx="11434195" cy="657192"/>
          </a:xfrm>
          <a:prstGeom prst="rect">
            <a:avLst/>
          </a:prstGeom>
        </p:spPr>
        <p:txBody>
          <a:bodyPr lIns="0" tIns="0" rIns="0" bIns="0" rtlCol="0" anchor="t">
            <a:spAutoFit/>
          </a:bodyPr>
          <a:lstStyle/>
          <a:p>
            <a:pPr algn="l">
              <a:lnSpc>
                <a:spcPts val="5400"/>
              </a:lnSpc>
            </a:pPr>
            <a:r>
              <a:rPr lang="en-US" sz="3000">
                <a:solidFill>
                  <a:srgbClr val="FFFFFF"/>
                </a:solidFill>
                <a:latin typeface="Poppins"/>
                <a:ea typeface="Poppins"/>
                <a:cs typeface="Poppins"/>
                <a:sym typeface="Poppins"/>
              </a:rPr>
              <a:t>Disk get corrupted or destroyed</a:t>
            </a:r>
          </a:p>
        </p:txBody>
      </p:sp>
      <p:grpSp>
        <p:nvGrpSpPr>
          <p:cNvPr id="13" name="Group 13"/>
          <p:cNvGrpSpPr/>
          <p:nvPr/>
        </p:nvGrpSpPr>
        <p:grpSpPr>
          <a:xfrm>
            <a:off x="0" y="9442805"/>
            <a:ext cx="18288000" cy="844195"/>
            <a:chOff x="0" y="0"/>
            <a:chExt cx="4806469" cy="221872"/>
          </a:xfrm>
        </p:grpSpPr>
        <p:sp>
          <p:nvSpPr>
            <p:cNvPr id="14" name="Freeform 14"/>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DE59">
                <a:alpha val="40000"/>
              </a:srgbClr>
            </a:solidFill>
          </p:spPr>
          <p:txBody>
            <a:bodyPr/>
            <a:lstStyle/>
            <a:p>
              <a:endParaRPr lang="en-PH"/>
            </a:p>
          </p:txBody>
        </p:sp>
        <p:sp>
          <p:nvSpPr>
            <p:cNvPr id="15" name="TextBox 15"/>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547307" y="9518074"/>
            <a:ext cx="5605385" cy="693359"/>
            <a:chOff x="0" y="0"/>
            <a:chExt cx="1476315" cy="182613"/>
          </a:xfrm>
        </p:grpSpPr>
        <p:sp>
          <p:nvSpPr>
            <p:cNvPr id="17" name="Freeform 17"/>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18" name="TextBox 18"/>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sp>
        <p:nvSpPr>
          <p:cNvPr id="19" name="TextBox 19"/>
          <p:cNvSpPr txBox="1"/>
          <p:nvPr/>
        </p:nvSpPr>
        <p:spPr>
          <a:xfrm>
            <a:off x="1330314" y="956754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Recovering from data loss</a:t>
            </a:r>
          </a:p>
        </p:txBody>
      </p:sp>
      <p:grpSp>
        <p:nvGrpSpPr>
          <p:cNvPr id="20" name="Group 20"/>
          <p:cNvGrpSpPr/>
          <p:nvPr/>
        </p:nvGrpSpPr>
        <p:grpSpPr>
          <a:xfrm>
            <a:off x="6200317" y="9518074"/>
            <a:ext cx="5605385" cy="693359"/>
            <a:chOff x="0" y="0"/>
            <a:chExt cx="1476315" cy="182613"/>
          </a:xfrm>
        </p:grpSpPr>
        <p:sp>
          <p:nvSpPr>
            <p:cNvPr id="21" name="Freeform 21"/>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22" name="TextBox 22"/>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grpSp>
        <p:nvGrpSpPr>
          <p:cNvPr id="23" name="Group 23"/>
          <p:cNvGrpSpPr/>
          <p:nvPr/>
        </p:nvGrpSpPr>
        <p:grpSpPr>
          <a:xfrm>
            <a:off x="11853327" y="9518074"/>
            <a:ext cx="5605385" cy="693359"/>
            <a:chOff x="0" y="0"/>
            <a:chExt cx="1476315" cy="182613"/>
          </a:xfrm>
        </p:grpSpPr>
        <p:sp>
          <p:nvSpPr>
            <p:cNvPr id="24" name="Freeform 24"/>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25" name="TextBox 25"/>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sp>
        <p:nvSpPr>
          <p:cNvPr id="26" name="Freeform 26"/>
          <p:cNvSpPr/>
          <p:nvPr/>
        </p:nvSpPr>
        <p:spPr>
          <a:xfrm>
            <a:off x="16305384" y="9653038"/>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alphaModFix amt="0"/>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7" name="TextBox 27"/>
          <p:cNvSpPr txBox="1"/>
          <p:nvPr/>
        </p:nvSpPr>
        <p:spPr>
          <a:xfrm>
            <a:off x="6920094" y="956739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Restricting access to data</a:t>
            </a:r>
          </a:p>
        </p:txBody>
      </p:sp>
      <p:sp>
        <p:nvSpPr>
          <p:cNvPr id="28" name="TextBox 28"/>
          <p:cNvSpPr txBox="1"/>
          <p:nvPr/>
        </p:nvSpPr>
        <p:spPr>
          <a:xfrm>
            <a:off x="12577227" y="956754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Protecting data content</a:t>
            </a:r>
          </a:p>
        </p:txBody>
      </p:sp>
      <p:grpSp>
        <p:nvGrpSpPr>
          <p:cNvPr id="29" name="Group 29"/>
          <p:cNvGrpSpPr/>
          <p:nvPr/>
        </p:nvGrpSpPr>
        <p:grpSpPr>
          <a:xfrm>
            <a:off x="2787887" y="3772734"/>
            <a:ext cx="12786101" cy="859283"/>
            <a:chOff x="0" y="0"/>
            <a:chExt cx="3367533" cy="226313"/>
          </a:xfrm>
        </p:grpSpPr>
        <p:sp>
          <p:nvSpPr>
            <p:cNvPr id="30" name="Freeform 30"/>
            <p:cNvSpPr/>
            <p:nvPr/>
          </p:nvSpPr>
          <p:spPr>
            <a:xfrm>
              <a:off x="0" y="0"/>
              <a:ext cx="3367533" cy="226313"/>
            </a:xfrm>
            <a:custGeom>
              <a:avLst/>
              <a:gdLst/>
              <a:ahLst/>
              <a:cxnLst/>
              <a:rect l="l" t="t" r="r" b="b"/>
              <a:pathLst>
                <a:path w="3367533" h="226313">
                  <a:moveTo>
                    <a:pt x="30880" y="0"/>
                  </a:moveTo>
                  <a:lnTo>
                    <a:pt x="3336653" y="0"/>
                  </a:lnTo>
                  <a:cubicBezTo>
                    <a:pt x="3344842" y="0"/>
                    <a:pt x="3352697" y="3253"/>
                    <a:pt x="3358488" y="9045"/>
                  </a:cubicBezTo>
                  <a:cubicBezTo>
                    <a:pt x="3364280" y="14836"/>
                    <a:pt x="3367533" y="22690"/>
                    <a:pt x="3367533" y="30880"/>
                  </a:cubicBezTo>
                  <a:lnTo>
                    <a:pt x="3367533" y="195433"/>
                  </a:lnTo>
                  <a:cubicBezTo>
                    <a:pt x="3367533" y="203623"/>
                    <a:pt x="3364280" y="211478"/>
                    <a:pt x="3358488" y="217269"/>
                  </a:cubicBezTo>
                  <a:cubicBezTo>
                    <a:pt x="3352697" y="223060"/>
                    <a:pt x="3344842" y="226313"/>
                    <a:pt x="3336653" y="226313"/>
                  </a:cubicBezTo>
                  <a:lnTo>
                    <a:pt x="30880" y="226313"/>
                  </a:lnTo>
                  <a:cubicBezTo>
                    <a:pt x="22690" y="226313"/>
                    <a:pt x="14836" y="223060"/>
                    <a:pt x="9045" y="217269"/>
                  </a:cubicBezTo>
                  <a:cubicBezTo>
                    <a:pt x="3253" y="211478"/>
                    <a:pt x="0" y="203623"/>
                    <a:pt x="0" y="195433"/>
                  </a:cubicBezTo>
                  <a:lnTo>
                    <a:pt x="0" y="30880"/>
                  </a:lnTo>
                  <a:cubicBezTo>
                    <a:pt x="0" y="22690"/>
                    <a:pt x="3253" y="14836"/>
                    <a:pt x="9045" y="9045"/>
                  </a:cubicBezTo>
                  <a:cubicBezTo>
                    <a:pt x="14836" y="3253"/>
                    <a:pt x="22690" y="0"/>
                    <a:pt x="30880" y="0"/>
                  </a:cubicBezTo>
                  <a:close/>
                </a:path>
              </a:pathLst>
            </a:custGeom>
            <a:solidFill>
              <a:srgbClr val="642EC7"/>
            </a:solidFill>
          </p:spPr>
          <p:txBody>
            <a:bodyPr/>
            <a:lstStyle/>
            <a:p>
              <a:endParaRPr lang="en-PH"/>
            </a:p>
          </p:txBody>
        </p:sp>
        <p:sp>
          <p:nvSpPr>
            <p:cNvPr id="31" name="TextBox 31"/>
            <p:cNvSpPr txBox="1"/>
            <p:nvPr/>
          </p:nvSpPr>
          <p:spPr>
            <a:xfrm>
              <a:off x="0" y="-28575"/>
              <a:ext cx="3367533" cy="254888"/>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3824583" y="3773767"/>
            <a:ext cx="11434195" cy="657192"/>
          </a:xfrm>
          <a:prstGeom prst="rect">
            <a:avLst/>
          </a:prstGeom>
        </p:spPr>
        <p:txBody>
          <a:bodyPr lIns="0" tIns="0" rIns="0" bIns="0" rtlCol="0" anchor="t">
            <a:spAutoFit/>
          </a:bodyPr>
          <a:lstStyle/>
          <a:p>
            <a:pPr algn="l">
              <a:lnSpc>
                <a:spcPts val="5400"/>
              </a:lnSpc>
            </a:pPr>
            <a:r>
              <a:rPr lang="en-US" sz="3000">
                <a:solidFill>
                  <a:srgbClr val="FFFFFF"/>
                </a:solidFill>
                <a:latin typeface="Poppins"/>
                <a:ea typeface="Poppins"/>
                <a:cs typeface="Poppins"/>
                <a:sym typeface="Poppins"/>
              </a:rPr>
              <a:t>The system crashes</a:t>
            </a:r>
          </a:p>
        </p:txBody>
      </p:sp>
      <p:grpSp>
        <p:nvGrpSpPr>
          <p:cNvPr id="33" name="Group 33"/>
          <p:cNvGrpSpPr/>
          <p:nvPr/>
        </p:nvGrpSpPr>
        <p:grpSpPr>
          <a:xfrm>
            <a:off x="2787887" y="4793942"/>
            <a:ext cx="12786101" cy="859283"/>
            <a:chOff x="0" y="0"/>
            <a:chExt cx="3367533" cy="226313"/>
          </a:xfrm>
        </p:grpSpPr>
        <p:sp>
          <p:nvSpPr>
            <p:cNvPr id="34" name="Freeform 34"/>
            <p:cNvSpPr/>
            <p:nvPr/>
          </p:nvSpPr>
          <p:spPr>
            <a:xfrm>
              <a:off x="0" y="0"/>
              <a:ext cx="3367533" cy="226313"/>
            </a:xfrm>
            <a:custGeom>
              <a:avLst/>
              <a:gdLst/>
              <a:ahLst/>
              <a:cxnLst/>
              <a:rect l="l" t="t" r="r" b="b"/>
              <a:pathLst>
                <a:path w="3367533" h="226313">
                  <a:moveTo>
                    <a:pt x="30880" y="0"/>
                  </a:moveTo>
                  <a:lnTo>
                    <a:pt x="3336653" y="0"/>
                  </a:lnTo>
                  <a:cubicBezTo>
                    <a:pt x="3344842" y="0"/>
                    <a:pt x="3352697" y="3253"/>
                    <a:pt x="3358488" y="9045"/>
                  </a:cubicBezTo>
                  <a:cubicBezTo>
                    <a:pt x="3364280" y="14836"/>
                    <a:pt x="3367533" y="22690"/>
                    <a:pt x="3367533" y="30880"/>
                  </a:cubicBezTo>
                  <a:lnTo>
                    <a:pt x="3367533" y="195433"/>
                  </a:lnTo>
                  <a:cubicBezTo>
                    <a:pt x="3367533" y="203623"/>
                    <a:pt x="3364280" y="211478"/>
                    <a:pt x="3358488" y="217269"/>
                  </a:cubicBezTo>
                  <a:cubicBezTo>
                    <a:pt x="3352697" y="223060"/>
                    <a:pt x="3344842" y="226313"/>
                    <a:pt x="3336653" y="226313"/>
                  </a:cubicBezTo>
                  <a:lnTo>
                    <a:pt x="30880" y="226313"/>
                  </a:lnTo>
                  <a:cubicBezTo>
                    <a:pt x="22690" y="226313"/>
                    <a:pt x="14836" y="223060"/>
                    <a:pt x="9045" y="217269"/>
                  </a:cubicBezTo>
                  <a:cubicBezTo>
                    <a:pt x="3253" y="211478"/>
                    <a:pt x="0" y="203623"/>
                    <a:pt x="0" y="195433"/>
                  </a:cubicBezTo>
                  <a:lnTo>
                    <a:pt x="0" y="30880"/>
                  </a:lnTo>
                  <a:cubicBezTo>
                    <a:pt x="0" y="22690"/>
                    <a:pt x="3253" y="14836"/>
                    <a:pt x="9045" y="9045"/>
                  </a:cubicBezTo>
                  <a:cubicBezTo>
                    <a:pt x="14836" y="3253"/>
                    <a:pt x="22690" y="0"/>
                    <a:pt x="30880" y="0"/>
                  </a:cubicBezTo>
                  <a:close/>
                </a:path>
              </a:pathLst>
            </a:custGeom>
            <a:solidFill>
              <a:srgbClr val="642EC7"/>
            </a:solidFill>
          </p:spPr>
          <p:txBody>
            <a:bodyPr/>
            <a:lstStyle/>
            <a:p>
              <a:endParaRPr lang="en-PH"/>
            </a:p>
          </p:txBody>
        </p:sp>
        <p:sp>
          <p:nvSpPr>
            <p:cNvPr id="35" name="TextBox 35"/>
            <p:cNvSpPr txBox="1"/>
            <p:nvPr/>
          </p:nvSpPr>
          <p:spPr>
            <a:xfrm>
              <a:off x="0" y="-28575"/>
              <a:ext cx="3367533" cy="254888"/>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3824583" y="4794975"/>
            <a:ext cx="11434195" cy="657192"/>
          </a:xfrm>
          <a:prstGeom prst="rect">
            <a:avLst/>
          </a:prstGeom>
        </p:spPr>
        <p:txBody>
          <a:bodyPr lIns="0" tIns="0" rIns="0" bIns="0" rtlCol="0" anchor="t">
            <a:spAutoFit/>
          </a:bodyPr>
          <a:lstStyle/>
          <a:p>
            <a:pPr algn="l">
              <a:lnSpc>
                <a:spcPts val="5400"/>
              </a:lnSpc>
            </a:pPr>
            <a:r>
              <a:rPr lang="en-US" sz="3000">
                <a:solidFill>
                  <a:srgbClr val="FFFFFF"/>
                </a:solidFill>
                <a:latin typeface="Poppins"/>
                <a:ea typeface="Poppins"/>
                <a:cs typeface="Poppins"/>
                <a:sym typeface="Poppins"/>
              </a:rPr>
              <a:t>The file is erased or overwritten by mistake</a:t>
            </a:r>
          </a:p>
        </p:txBody>
      </p:sp>
      <p:grpSp>
        <p:nvGrpSpPr>
          <p:cNvPr id="37" name="Group 37"/>
          <p:cNvGrpSpPr/>
          <p:nvPr/>
        </p:nvGrpSpPr>
        <p:grpSpPr>
          <a:xfrm>
            <a:off x="2787887" y="5815150"/>
            <a:ext cx="12786101" cy="859283"/>
            <a:chOff x="0" y="0"/>
            <a:chExt cx="3367533" cy="226313"/>
          </a:xfrm>
        </p:grpSpPr>
        <p:sp>
          <p:nvSpPr>
            <p:cNvPr id="38" name="Freeform 38"/>
            <p:cNvSpPr/>
            <p:nvPr/>
          </p:nvSpPr>
          <p:spPr>
            <a:xfrm>
              <a:off x="0" y="0"/>
              <a:ext cx="3367533" cy="226313"/>
            </a:xfrm>
            <a:custGeom>
              <a:avLst/>
              <a:gdLst/>
              <a:ahLst/>
              <a:cxnLst/>
              <a:rect l="l" t="t" r="r" b="b"/>
              <a:pathLst>
                <a:path w="3367533" h="226313">
                  <a:moveTo>
                    <a:pt x="30880" y="0"/>
                  </a:moveTo>
                  <a:lnTo>
                    <a:pt x="3336653" y="0"/>
                  </a:lnTo>
                  <a:cubicBezTo>
                    <a:pt x="3344842" y="0"/>
                    <a:pt x="3352697" y="3253"/>
                    <a:pt x="3358488" y="9045"/>
                  </a:cubicBezTo>
                  <a:cubicBezTo>
                    <a:pt x="3364280" y="14836"/>
                    <a:pt x="3367533" y="22690"/>
                    <a:pt x="3367533" y="30880"/>
                  </a:cubicBezTo>
                  <a:lnTo>
                    <a:pt x="3367533" y="195433"/>
                  </a:lnTo>
                  <a:cubicBezTo>
                    <a:pt x="3367533" y="203623"/>
                    <a:pt x="3364280" y="211478"/>
                    <a:pt x="3358488" y="217269"/>
                  </a:cubicBezTo>
                  <a:cubicBezTo>
                    <a:pt x="3352697" y="223060"/>
                    <a:pt x="3344842" y="226313"/>
                    <a:pt x="3336653" y="226313"/>
                  </a:cubicBezTo>
                  <a:lnTo>
                    <a:pt x="30880" y="226313"/>
                  </a:lnTo>
                  <a:cubicBezTo>
                    <a:pt x="22690" y="226313"/>
                    <a:pt x="14836" y="223060"/>
                    <a:pt x="9045" y="217269"/>
                  </a:cubicBezTo>
                  <a:cubicBezTo>
                    <a:pt x="3253" y="211478"/>
                    <a:pt x="0" y="203623"/>
                    <a:pt x="0" y="195433"/>
                  </a:cubicBezTo>
                  <a:lnTo>
                    <a:pt x="0" y="30880"/>
                  </a:lnTo>
                  <a:cubicBezTo>
                    <a:pt x="0" y="22690"/>
                    <a:pt x="3253" y="14836"/>
                    <a:pt x="9045" y="9045"/>
                  </a:cubicBezTo>
                  <a:cubicBezTo>
                    <a:pt x="14836" y="3253"/>
                    <a:pt x="22690" y="0"/>
                    <a:pt x="30880" y="0"/>
                  </a:cubicBezTo>
                  <a:close/>
                </a:path>
              </a:pathLst>
            </a:custGeom>
            <a:solidFill>
              <a:srgbClr val="642EC7"/>
            </a:solidFill>
          </p:spPr>
          <p:txBody>
            <a:bodyPr/>
            <a:lstStyle/>
            <a:p>
              <a:endParaRPr lang="en-PH"/>
            </a:p>
          </p:txBody>
        </p:sp>
        <p:sp>
          <p:nvSpPr>
            <p:cNvPr id="39" name="TextBox 39"/>
            <p:cNvSpPr txBox="1"/>
            <p:nvPr/>
          </p:nvSpPr>
          <p:spPr>
            <a:xfrm>
              <a:off x="0" y="-28575"/>
              <a:ext cx="3367533" cy="254888"/>
            </a:xfrm>
            <a:prstGeom prst="rect">
              <a:avLst/>
            </a:prstGeom>
          </p:spPr>
          <p:txBody>
            <a:bodyPr lIns="50800" tIns="50800" rIns="50800" bIns="50800" rtlCol="0" anchor="ctr"/>
            <a:lstStyle/>
            <a:p>
              <a:pPr algn="ctr">
                <a:lnSpc>
                  <a:spcPts val="2595"/>
                </a:lnSpc>
              </a:pPr>
              <a:endParaRPr/>
            </a:p>
          </p:txBody>
        </p:sp>
      </p:grpSp>
      <p:sp>
        <p:nvSpPr>
          <p:cNvPr id="40" name="TextBox 40"/>
          <p:cNvSpPr txBox="1"/>
          <p:nvPr/>
        </p:nvSpPr>
        <p:spPr>
          <a:xfrm>
            <a:off x="3824583" y="5816183"/>
            <a:ext cx="11434195" cy="657192"/>
          </a:xfrm>
          <a:prstGeom prst="rect">
            <a:avLst/>
          </a:prstGeom>
        </p:spPr>
        <p:txBody>
          <a:bodyPr lIns="0" tIns="0" rIns="0" bIns="0" rtlCol="0" anchor="t">
            <a:spAutoFit/>
          </a:bodyPr>
          <a:lstStyle/>
          <a:p>
            <a:pPr algn="l">
              <a:lnSpc>
                <a:spcPts val="5400"/>
              </a:lnSpc>
            </a:pPr>
            <a:r>
              <a:rPr lang="en-US" sz="3000">
                <a:solidFill>
                  <a:srgbClr val="FFFFFF"/>
                </a:solidFill>
                <a:latin typeface="Poppins"/>
                <a:ea typeface="Poppins"/>
                <a:cs typeface="Poppins"/>
                <a:sym typeface="Poppins"/>
              </a:rPr>
              <a:t>The location of the file is forgotten</a:t>
            </a:r>
          </a:p>
        </p:txBody>
      </p:sp>
      <p:sp>
        <p:nvSpPr>
          <p:cNvPr id="41" name="Freeform 41"/>
          <p:cNvSpPr/>
          <p:nvPr/>
        </p:nvSpPr>
        <p:spPr>
          <a:xfrm rot="5400000">
            <a:off x="2878484" y="2894812"/>
            <a:ext cx="572710" cy="572710"/>
          </a:xfrm>
          <a:custGeom>
            <a:avLst/>
            <a:gdLst/>
            <a:ahLst/>
            <a:cxnLst/>
            <a:rect l="l" t="t" r="r" b="b"/>
            <a:pathLst>
              <a:path w="572710" h="572710">
                <a:moveTo>
                  <a:pt x="0" y="0"/>
                </a:moveTo>
                <a:lnTo>
                  <a:pt x="572710" y="0"/>
                </a:lnTo>
                <a:lnTo>
                  <a:pt x="572710" y="572710"/>
                </a:lnTo>
                <a:lnTo>
                  <a:pt x="0" y="572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2" name="Freeform 42"/>
          <p:cNvSpPr/>
          <p:nvPr/>
        </p:nvSpPr>
        <p:spPr>
          <a:xfrm rot="5400000">
            <a:off x="2878484" y="3916020"/>
            <a:ext cx="572710" cy="572710"/>
          </a:xfrm>
          <a:custGeom>
            <a:avLst/>
            <a:gdLst/>
            <a:ahLst/>
            <a:cxnLst/>
            <a:rect l="l" t="t" r="r" b="b"/>
            <a:pathLst>
              <a:path w="572710" h="572710">
                <a:moveTo>
                  <a:pt x="0" y="0"/>
                </a:moveTo>
                <a:lnTo>
                  <a:pt x="572710" y="0"/>
                </a:lnTo>
                <a:lnTo>
                  <a:pt x="572710" y="572710"/>
                </a:lnTo>
                <a:lnTo>
                  <a:pt x="0" y="572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3" name="Freeform 43"/>
          <p:cNvSpPr/>
          <p:nvPr/>
        </p:nvSpPr>
        <p:spPr>
          <a:xfrm rot="5400000">
            <a:off x="2878484" y="4936817"/>
            <a:ext cx="572710" cy="572710"/>
          </a:xfrm>
          <a:custGeom>
            <a:avLst/>
            <a:gdLst/>
            <a:ahLst/>
            <a:cxnLst/>
            <a:rect l="l" t="t" r="r" b="b"/>
            <a:pathLst>
              <a:path w="572710" h="572710">
                <a:moveTo>
                  <a:pt x="0" y="0"/>
                </a:moveTo>
                <a:lnTo>
                  <a:pt x="572710" y="0"/>
                </a:lnTo>
                <a:lnTo>
                  <a:pt x="572710" y="572710"/>
                </a:lnTo>
                <a:lnTo>
                  <a:pt x="0" y="572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4" name="Freeform 44"/>
          <p:cNvSpPr/>
          <p:nvPr/>
        </p:nvSpPr>
        <p:spPr>
          <a:xfrm rot="5400000">
            <a:off x="2878484" y="5958025"/>
            <a:ext cx="572710" cy="572710"/>
          </a:xfrm>
          <a:custGeom>
            <a:avLst/>
            <a:gdLst/>
            <a:ahLst/>
            <a:cxnLst/>
            <a:rect l="l" t="t" r="r" b="b"/>
            <a:pathLst>
              <a:path w="572710" h="572710">
                <a:moveTo>
                  <a:pt x="0" y="0"/>
                </a:moveTo>
                <a:lnTo>
                  <a:pt x="572710" y="0"/>
                </a:lnTo>
                <a:lnTo>
                  <a:pt x="572710" y="572711"/>
                </a:lnTo>
                <a:lnTo>
                  <a:pt x="0" y="5727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DE59">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547307" y="9518074"/>
            <a:ext cx="5605385" cy="693359"/>
            <a:chOff x="0" y="0"/>
            <a:chExt cx="1476315" cy="182613"/>
          </a:xfrm>
        </p:grpSpPr>
        <p:sp>
          <p:nvSpPr>
            <p:cNvPr id="11" name="Freeform 11"/>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100000"/>
                  </a:srgbClr>
                </a:gs>
                <a:gs pos="100000">
                  <a:srgbClr val="FF914D">
                    <a:alpha val="100000"/>
                  </a:srgbClr>
                </a:gs>
              </a:gsLst>
              <a:lin ang="0"/>
            </a:gradFill>
          </p:spPr>
          <p:txBody>
            <a:bodyPr/>
            <a:lstStyle/>
            <a:p>
              <a:endParaRPr lang="en-PH"/>
            </a:p>
          </p:txBody>
        </p:sp>
        <p:sp>
          <p:nvSpPr>
            <p:cNvPr id="12" name="TextBox 12"/>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sp>
        <p:nvSpPr>
          <p:cNvPr id="13" name="TextBox 13"/>
          <p:cNvSpPr txBox="1"/>
          <p:nvPr/>
        </p:nvSpPr>
        <p:spPr>
          <a:xfrm>
            <a:off x="1330314" y="9567540"/>
            <a:ext cx="3669049" cy="451851"/>
          </a:xfrm>
          <a:prstGeom prst="rect">
            <a:avLst/>
          </a:prstGeom>
        </p:spPr>
        <p:txBody>
          <a:bodyPr lIns="0" tIns="0" rIns="0" bIns="0" rtlCol="0" anchor="t">
            <a:spAutoFit/>
          </a:bodyPr>
          <a:lstStyle/>
          <a:p>
            <a:pPr algn="ctr">
              <a:lnSpc>
                <a:spcPts val="3722"/>
              </a:lnSpc>
            </a:pPr>
            <a:r>
              <a:rPr lang="en-US" sz="2068">
                <a:solidFill>
                  <a:srgbClr val="000000"/>
                </a:solidFill>
                <a:latin typeface="Poppins"/>
                <a:ea typeface="Poppins"/>
                <a:cs typeface="Poppins"/>
                <a:sym typeface="Poppins"/>
              </a:rPr>
              <a:t>Recovering from data loss</a:t>
            </a:r>
          </a:p>
        </p:txBody>
      </p:sp>
      <p:sp>
        <p:nvSpPr>
          <p:cNvPr id="14" name="Freeform 14"/>
          <p:cNvSpPr/>
          <p:nvPr/>
        </p:nvSpPr>
        <p:spPr>
          <a:xfrm>
            <a:off x="4999364" y="9653038"/>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5" name="Group 15"/>
          <p:cNvGrpSpPr/>
          <p:nvPr/>
        </p:nvGrpSpPr>
        <p:grpSpPr>
          <a:xfrm>
            <a:off x="6200317" y="9518074"/>
            <a:ext cx="5605385" cy="693359"/>
            <a:chOff x="0" y="0"/>
            <a:chExt cx="1476315" cy="182613"/>
          </a:xfrm>
        </p:grpSpPr>
        <p:sp>
          <p:nvSpPr>
            <p:cNvPr id="16" name="Freeform 16"/>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17" name="TextBox 17"/>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grpSp>
        <p:nvGrpSpPr>
          <p:cNvPr id="18" name="Group 18"/>
          <p:cNvGrpSpPr/>
          <p:nvPr/>
        </p:nvGrpSpPr>
        <p:grpSpPr>
          <a:xfrm>
            <a:off x="11853327" y="9518074"/>
            <a:ext cx="5605385" cy="693359"/>
            <a:chOff x="0" y="0"/>
            <a:chExt cx="1476315" cy="182613"/>
          </a:xfrm>
        </p:grpSpPr>
        <p:sp>
          <p:nvSpPr>
            <p:cNvPr id="19" name="Freeform 19"/>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20" name="TextBox 20"/>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sp>
        <p:nvSpPr>
          <p:cNvPr id="21" name="Freeform 21"/>
          <p:cNvSpPr/>
          <p:nvPr/>
        </p:nvSpPr>
        <p:spPr>
          <a:xfrm>
            <a:off x="16305384" y="9653038"/>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alphaModFix amt="0"/>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22" name="Group 22"/>
          <p:cNvGrpSpPr/>
          <p:nvPr/>
        </p:nvGrpSpPr>
        <p:grpSpPr>
          <a:xfrm>
            <a:off x="547307" y="3193572"/>
            <a:ext cx="16911405" cy="3569959"/>
            <a:chOff x="0" y="0"/>
            <a:chExt cx="4454033" cy="940236"/>
          </a:xfrm>
        </p:grpSpPr>
        <p:sp>
          <p:nvSpPr>
            <p:cNvPr id="23" name="Freeform 23"/>
            <p:cNvSpPr/>
            <p:nvPr/>
          </p:nvSpPr>
          <p:spPr>
            <a:xfrm>
              <a:off x="0" y="0"/>
              <a:ext cx="4454033" cy="940236"/>
            </a:xfrm>
            <a:custGeom>
              <a:avLst/>
              <a:gdLst/>
              <a:ahLst/>
              <a:cxnLst/>
              <a:rect l="l" t="t" r="r" b="b"/>
              <a:pathLst>
                <a:path w="4454033" h="940236">
                  <a:moveTo>
                    <a:pt x="23347" y="0"/>
                  </a:moveTo>
                  <a:lnTo>
                    <a:pt x="4430685" y="0"/>
                  </a:lnTo>
                  <a:cubicBezTo>
                    <a:pt x="4436878" y="0"/>
                    <a:pt x="4442816" y="2460"/>
                    <a:pt x="4447194" y="6838"/>
                  </a:cubicBezTo>
                  <a:cubicBezTo>
                    <a:pt x="4451573" y="11217"/>
                    <a:pt x="4454033" y="17155"/>
                    <a:pt x="4454033" y="23347"/>
                  </a:cubicBezTo>
                  <a:lnTo>
                    <a:pt x="4454033" y="916889"/>
                  </a:lnTo>
                  <a:cubicBezTo>
                    <a:pt x="4454033" y="929783"/>
                    <a:pt x="4443580" y="940236"/>
                    <a:pt x="4430685" y="940236"/>
                  </a:cubicBezTo>
                  <a:lnTo>
                    <a:pt x="23347" y="940236"/>
                  </a:lnTo>
                  <a:cubicBezTo>
                    <a:pt x="10453" y="940236"/>
                    <a:pt x="0" y="929783"/>
                    <a:pt x="0" y="916889"/>
                  </a:cubicBezTo>
                  <a:lnTo>
                    <a:pt x="0" y="23347"/>
                  </a:lnTo>
                  <a:cubicBezTo>
                    <a:pt x="0" y="10453"/>
                    <a:pt x="10453" y="0"/>
                    <a:pt x="23347" y="0"/>
                  </a:cubicBezTo>
                  <a:close/>
                </a:path>
              </a:pathLst>
            </a:custGeom>
            <a:solidFill>
              <a:srgbClr val="642EC7"/>
            </a:solidFill>
          </p:spPr>
          <p:txBody>
            <a:bodyPr/>
            <a:lstStyle/>
            <a:p>
              <a:endParaRPr lang="en-PH"/>
            </a:p>
          </p:txBody>
        </p:sp>
        <p:sp>
          <p:nvSpPr>
            <p:cNvPr id="24" name="TextBox 24"/>
            <p:cNvSpPr txBox="1"/>
            <p:nvPr/>
          </p:nvSpPr>
          <p:spPr>
            <a:xfrm>
              <a:off x="0" y="-28575"/>
              <a:ext cx="4454033" cy="968811"/>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47307" y="6877831"/>
            <a:ext cx="16911405" cy="2233747"/>
            <a:chOff x="0" y="0"/>
            <a:chExt cx="4454033" cy="588312"/>
          </a:xfrm>
        </p:grpSpPr>
        <p:sp>
          <p:nvSpPr>
            <p:cNvPr id="26" name="Freeform 26"/>
            <p:cNvSpPr/>
            <p:nvPr/>
          </p:nvSpPr>
          <p:spPr>
            <a:xfrm>
              <a:off x="0" y="0"/>
              <a:ext cx="4454033" cy="588312"/>
            </a:xfrm>
            <a:custGeom>
              <a:avLst/>
              <a:gdLst/>
              <a:ahLst/>
              <a:cxnLst/>
              <a:rect l="l" t="t" r="r" b="b"/>
              <a:pathLst>
                <a:path w="4454033" h="588312">
                  <a:moveTo>
                    <a:pt x="23347" y="0"/>
                  </a:moveTo>
                  <a:lnTo>
                    <a:pt x="4430685" y="0"/>
                  </a:lnTo>
                  <a:cubicBezTo>
                    <a:pt x="4436878" y="0"/>
                    <a:pt x="4442816" y="2460"/>
                    <a:pt x="4447194" y="6838"/>
                  </a:cubicBezTo>
                  <a:cubicBezTo>
                    <a:pt x="4451573" y="11217"/>
                    <a:pt x="4454033" y="17155"/>
                    <a:pt x="4454033" y="23347"/>
                  </a:cubicBezTo>
                  <a:lnTo>
                    <a:pt x="4454033" y="564965"/>
                  </a:lnTo>
                  <a:cubicBezTo>
                    <a:pt x="4454033" y="577859"/>
                    <a:pt x="4443580" y="588312"/>
                    <a:pt x="4430685" y="588312"/>
                  </a:cubicBezTo>
                  <a:lnTo>
                    <a:pt x="23347" y="588312"/>
                  </a:lnTo>
                  <a:cubicBezTo>
                    <a:pt x="10453" y="588312"/>
                    <a:pt x="0" y="577859"/>
                    <a:pt x="0" y="564965"/>
                  </a:cubicBezTo>
                  <a:lnTo>
                    <a:pt x="0" y="23347"/>
                  </a:lnTo>
                  <a:cubicBezTo>
                    <a:pt x="0" y="10453"/>
                    <a:pt x="10453" y="0"/>
                    <a:pt x="23347" y="0"/>
                  </a:cubicBezTo>
                  <a:close/>
                </a:path>
              </a:pathLst>
            </a:custGeom>
            <a:solidFill>
              <a:srgbClr val="642EC7"/>
            </a:solidFill>
          </p:spPr>
          <p:txBody>
            <a:bodyPr/>
            <a:lstStyle/>
            <a:p>
              <a:endParaRPr lang="en-PH"/>
            </a:p>
          </p:txBody>
        </p:sp>
        <p:sp>
          <p:nvSpPr>
            <p:cNvPr id="27" name="TextBox 27"/>
            <p:cNvSpPr txBox="1"/>
            <p:nvPr/>
          </p:nvSpPr>
          <p:spPr>
            <a:xfrm>
              <a:off x="0" y="-28575"/>
              <a:ext cx="4454033" cy="616887"/>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646454" y="3266449"/>
            <a:ext cx="3244524" cy="3372881"/>
            <a:chOff x="0" y="0"/>
            <a:chExt cx="854525" cy="888331"/>
          </a:xfrm>
        </p:grpSpPr>
        <p:sp>
          <p:nvSpPr>
            <p:cNvPr id="29" name="Freeform 29"/>
            <p:cNvSpPr/>
            <p:nvPr/>
          </p:nvSpPr>
          <p:spPr>
            <a:xfrm>
              <a:off x="0" y="0"/>
              <a:ext cx="854525" cy="888331"/>
            </a:xfrm>
            <a:custGeom>
              <a:avLst/>
              <a:gdLst/>
              <a:ahLst/>
              <a:cxnLst/>
              <a:rect l="l" t="t" r="r" b="b"/>
              <a:pathLst>
                <a:path w="854525" h="888331">
                  <a:moveTo>
                    <a:pt x="121694" y="0"/>
                  </a:moveTo>
                  <a:lnTo>
                    <a:pt x="732831" y="0"/>
                  </a:lnTo>
                  <a:cubicBezTo>
                    <a:pt x="765106" y="0"/>
                    <a:pt x="796060" y="12821"/>
                    <a:pt x="818882" y="35643"/>
                  </a:cubicBezTo>
                  <a:cubicBezTo>
                    <a:pt x="841704" y="58465"/>
                    <a:pt x="854525" y="89418"/>
                    <a:pt x="854525" y="121694"/>
                  </a:cubicBezTo>
                  <a:lnTo>
                    <a:pt x="854525" y="766637"/>
                  </a:lnTo>
                  <a:cubicBezTo>
                    <a:pt x="854525" y="798912"/>
                    <a:pt x="841704" y="829866"/>
                    <a:pt x="818882" y="852687"/>
                  </a:cubicBezTo>
                  <a:cubicBezTo>
                    <a:pt x="796060" y="875510"/>
                    <a:pt x="765106" y="888331"/>
                    <a:pt x="732831" y="888331"/>
                  </a:cubicBezTo>
                  <a:lnTo>
                    <a:pt x="121694" y="888331"/>
                  </a:lnTo>
                  <a:cubicBezTo>
                    <a:pt x="89418" y="888331"/>
                    <a:pt x="58465" y="875510"/>
                    <a:pt x="35643" y="852687"/>
                  </a:cubicBezTo>
                  <a:cubicBezTo>
                    <a:pt x="12821" y="829866"/>
                    <a:pt x="0" y="798912"/>
                    <a:pt x="0" y="766637"/>
                  </a:cubicBezTo>
                  <a:lnTo>
                    <a:pt x="0" y="121694"/>
                  </a:lnTo>
                  <a:cubicBezTo>
                    <a:pt x="0" y="89418"/>
                    <a:pt x="12821" y="58465"/>
                    <a:pt x="35643" y="35643"/>
                  </a:cubicBezTo>
                  <a:cubicBezTo>
                    <a:pt x="58465" y="12821"/>
                    <a:pt x="89418" y="0"/>
                    <a:pt x="121694" y="0"/>
                  </a:cubicBezTo>
                  <a:close/>
                </a:path>
              </a:pathLst>
            </a:custGeom>
            <a:solidFill>
              <a:srgbClr val="F4F2F2"/>
            </a:solidFill>
          </p:spPr>
          <p:txBody>
            <a:bodyPr/>
            <a:lstStyle/>
            <a:p>
              <a:endParaRPr lang="en-PH"/>
            </a:p>
          </p:txBody>
        </p:sp>
        <p:sp>
          <p:nvSpPr>
            <p:cNvPr id="30" name="TextBox 30"/>
            <p:cNvSpPr txBox="1"/>
            <p:nvPr/>
          </p:nvSpPr>
          <p:spPr>
            <a:xfrm>
              <a:off x="0" y="-28575"/>
              <a:ext cx="854525" cy="916906"/>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646454" y="6954031"/>
            <a:ext cx="3244524" cy="2053245"/>
            <a:chOff x="0" y="0"/>
            <a:chExt cx="854525" cy="540772"/>
          </a:xfrm>
        </p:grpSpPr>
        <p:sp>
          <p:nvSpPr>
            <p:cNvPr id="32" name="Freeform 32"/>
            <p:cNvSpPr/>
            <p:nvPr/>
          </p:nvSpPr>
          <p:spPr>
            <a:xfrm>
              <a:off x="0" y="0"/>
              <a:ext cx="854525" cy="540772"/>
            </a:xfrm>
            <a:custGeom>
              <a:avLst/>
              <a:gdLst/>
              <a:ahLst/>
              <a:cxnLst/>
              <a:rect l="l" t="t" r="r" b="b"/>
              <a:pathLst>
                <a:path w="854525" h="540772">
                  <a:moveTo>
                    <a:pt x="121694" y="0"/>
                  </a:moveTo>
                  <a:lnTo>
                    <a:pt x="732831" y="0"/>
                  </a:lnTo>
                  <a:cubicBezTo>
                    <a:pt x="765106" y="0"/>
                    <a:pt x="796060" y="12821"/>
                    <a:pt x="818882" y="35643"/>
                  </a:cubicBezTo>
                  <a:cubicBezTo>
                    <a:pt x="841704" y="58465"/>
                    <a:pt x="854525" y="89418"/>
                    <a:pt x="854525" y="121694"/>
                  </a:cubicBezTo>
                  <a:lnTo>
                    <a:pt x="854525" y="419079"/>
                  </a:lnTo>
                  <a:cubicBezTo>
                    <a:pt x="854525" y="451354"/>
                    <a:pt x="841704" y="482307"/>
                    <a:pt x="818882" y="505129"/>
                  </a:cubicBezTo>
                  <a:cubicBezTo>
                    <a:pt x="796060" y="527951"/>
                    <a:pt x="765106" y="540772"/>
                    <a:pt x="732831" y="540772"/>
                  </a:cubicBezTo>
                  <a:lnTo>
                    <a:pt x="121694" y="540772"/>
                  </a:lnTo>
                  <a:cubicBezTo>
                    <a:pt x="89418" y="540772"/>
                    <a:pt x="58465" y="527951"/>
                    <a:pt x="35643" y="505129"/>
                  </a:cubicBezTo>
                  <a:cubicBezTo>
                    <a:pt x="12821" y="482307"/>
                    <a:pt x="0" y="451354"/>
                    <a:pt x="0" y="419079"/>
                  </a:cubicBezTo>
                  <a:lnTo>
                    <a:pt x="0" y="121694"/>
                  </a:lnTo>
                  <a:cubicBezTo>
                    <a:pt x="0" y="89418"/>
                    <a:pt x="12821" y="58465"/>
                    <a:pt x="35643" y="35643"/>
                  </a:cubicBezTo>
                  <a:cubicBezTo>
                    <a:pt x="58465" y="12821"/>
                    <a:pt x="89418" y="0"/>
                    <a:pt x="121694" y="0"/>
                  </a:cubicBezTo>
                  <a:close/>
                </a:path>
              </a:pathLst>
            </a:custGeom>
            <a:solidFill>
              <a:srgbClr val="F4F2F2"/>
            </a:solidFill>
          </p:spPr>
          <p:txBody>
            <a:bodyPr/>
            <a:lstStyle/>
            <a:p>
              <a:endParaRPr lang="en-PH"/>
            </a:p>
          </p:txBody>
        </p:sp>
        <p:sp>
          <p:nvSpPr>
            <p:cNvPr id="33" name="TextBox 33"/>
            <p:cNvSpPr txBox="1"/>
            <p:nvPr/>
          </p:nvSpPr>
          <p:spPr>
            <a:xfrm>
              <a:off x="0" y="-28575"/>
              <a:ext cx="854525" cy="569347"/>
            </a:xfrm>
            <a:prstGeom prst="rect">
              <a:avLst/>
            </a:prstGeom>
          </p:spPr>
          <p:txBody>
            <a:bodyPr lIns="50800" tIns="50800" rIns="50800" bIns="50800" rtlCol="0" anchor="ctr"/>
            <a:lstStyle/>
            <a:p>
              <a:pPr algn="ctr">
                <a:lnSpc>
                  <a:spcPts val="2595"/>
                </a:lnSpc>
              </a:pPr>
              <a:endParaRPr/>
            </a:p>
          </p:txBody>
        </p:sp>
      </p:grpSp>
      <p:sp>
        <p:nvSpPr>
          <p:cNvPr id="34" name="Freeform 34"/>
          <p:cNvSpPr/>
          <p:nvPr/>
        </p:nvSpPr>
        <p:spPr>
          <a:xfrm>
            <a:off x="1028700" y="4628623"/>
            <a:ext cx="2342424" cy="1914932"/>
          </a:xfrm>
          <a:custGeom>
            <a:avLst/>
            <a:gdLst/>
            <a:ahLst/>
            <a:cxnLst/>
            <a:rect l="l" t="t" r="r" b="b"/>
            <a:pathLst>
              <a:path w="2342424" h="1914932">
                <a:moveTo>
                  <a:pt x="0" y="0"/>
                </a:moveTo>
                <a:lnTo>
                  <a:pt x="2342424" y="0"/>
                </a:lnTo>
                <a:lnTo>
                  <a:pt x="2342424" y="1914933"/>
                </a:lnTo>
                <a:lnTo>
                  <a:pt x="0" y="19149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5" name="Freeform 35"/>
          <p:cNvSpPr/>
          <p:nvPr/>
        </p:nvSpPr>
        <p:spPr>
          <a:xfrm>
            <a:off x="1491986" y="7550172"/>
            <a:ext cx="1373603" cy="1373603"/>
          </a:xfrm>
          <a:custGeom>
            <a:avLst/>
            <a:gdLst/>
            <a:ahLst/>
            <a:cxnLst/>
            <a:rect l="l" t="t" r="r" b="b"/>
            <a:pathLst>
              <a:path w="1373603" h="1373603">
                <a:moveTo>
                  <a:pt x="0" y="0"/>
                </a:moveTo>
                <a:lnTo>
                  <a:pt x="1373603" y="0"/>
                </a:lnTo>
                <a:lnTo>
                  <a:pt x="1373603" y="1373602"/>
                </a:lnTo>
                <a:lnTo>
                  <a:pt x="0" y="13736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6" name="TextBox 36"/>
          <p:cNvSpPr txBox="1"/>
          <p:nvPr/>
        </p:nvSpPr>
        <p:spPr>
          <a:xfrm>
            <a:off x="513454" y="1790631"/>
            <a:ext cx="10918557"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Recovering from data loss</a:t>
            </a:r>
          </a:p>
        </p:txBody>
      </p:sp>
      <p:sp>
        <p:nvSpPr>
          <p:cNvPr id="37" name="TextBox 37"/>
          <p:cNvSpPr txBox="1"/>
          <p:nvPr/>
        </p:nvSpPr>
        <p:spPr>
          <a:xfrm>
            <a:off x="547307" y="2564939"/>
            <a:ext cx="6372787"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There are two methods to do this:</a:t>
            </a:r>
          </a:p>
        </p:txBody>
      </p:sp>
      <p:sp>
        <p:nvSpPr>
          <p:cNvPr id="38" name="TextBox 38"/>
          <p:cNvSpPr txBox="1"/>
          <p:nvPr/>
        </p:nvSpPr>
        <p:spPr>
          <a:xfrm>
            <a:off x="6920094" y="956739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Restricting access to data</a:t>
            </a:r>
          </a:p>
        </p:txBody>
      </p:sp>
      <p:sp>
        <p:nvSpPr>
          <p:cNvPr id="39" name="TextBox 39"/>
          <p:cNvSpPr txBox="1"/>
          <p:nvPr/>
        </p:nvSpPr>
        <p:spPr>
          <a:xfrm>
            <a:off x="12577227" y="956754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Protecting data content</a:t>
            </a:r>
          </a:p>
        </p:txBody>
      </p:sp>
      <p:sp>
        <p:nvSpPr>
          <p:cNvPr id="40" name="TextBox 40"/>
          <p:cNvSpPr txBox="1"/>
          <p:nvPr/>
        </p:nvSpPr>
        <p:spPr>
          <a:xfrm>
            <a:off x="877612" y="3347011"/>
            <a:ext cx="2602351" cy="957762"/>
          </a:xfrm>
          <a:prstGeom prst="rect">
            <a:avLst/>
          </a:prstGeom>
        </p:spPr>
        <p:txBody>
          <a:bodyPr lIns="0" tIns="0" rIns="0" bIns="0" rtlCol="0" anchor="t">
            <a:spAutoFit/>
          </a:bodyPr>
          <a:lstStyle/>
          <a:p>
            <a:pPr algn="ctr">
              <a:lnSpc>
                <a:spcPts val="3818"/>
              </a:lnSpc>
              <a:spcBef>
                <a:spcPct val="0"/>
              </a:spcBef>
            </a:pPr>
            <a:r>
              <a:rPr lang="en-US" sz="2727" b="1">
                <a:solidFill>
                  <a:srgbClr val="000000"/>
                </a:solidFill>
                <a:latin typeface="Open Sans Bold"/>
                <a:ea typeface="Open Sans Bold"/>
                <a:cs typeface="Open Sans Bold"/>
                <a:sym typeface="Open Sans Bold"/>
              </a:rPr>
              <a:t>Backup Program</a:t>
            </a:r>
          </a:p>
        </p:txBody>
      </p:sp>
      <p:sp>
        <p:nvSpPr>
          <p:cNvPr id="41" name="TextBox 41"/>
          <p:cNvSpPr txBox="1"/>
          <p:nvPr/>
        </p:nvSpPr>
        <p:spPr>
          <a:xfrm>
            <a:off x="4051244" y="3266449"/>
            <a:ext cx="13075800" cy="2819400"/>
          </a:xfrm>
          <a:prstGeom prst="rect">
            <a:avLst/>
          </a:prstGeom>
        </p:spPr>
        <p:txBody>
          <a:bodyPr lIns="0" tIns="0" rIns="0" bIns="0" rtlCol="0" anchor="t">
            <a:spAutoFit/>
          </a:bodyPr>
          <a:lstStyle/>
          <a:p>
            <a:pPr algn="l">
              <a:lnSpc>
                <a:spcPts val="2839"/>
              </a:lnSpc>
              <a:spcBef>
                <a:spcPct val="0"/>
              </a:spcBef>
            </a:pPr>
            <a:r>
              <a:rPr lang="en-US" sz="2366" b="1">
                <a:solidFill>
                  <a:srgbClr val="F4F2F2"/>
                </a:solidFill>
                <a:latin typeface="Open Sans Bold"/>
                <a:ea typeface="Open Sans Bold"/>
                <a:cs typeface="Open Sans Bold"/>
                <a:sym typeface="Open Sans Bold"/>
              </a:rPr>
              <a:t>Backup software typically automates the process of creating copies of data files, enabling scheduled (daily, weekly or monthly) backups to protect against data loss or system failures. For safety purposes, the backup disk will be stored away from the system in a fire -proof and flood-proof location.</a:t>
            </a:r>
          </a:p>
          <a:p>
            <a:pPr algn="l">
              <a:lnSpc>
                <a:spcPts val="2839"/>
              </a:lnSpc>
              <a:spcBef>
                <a:spcPct val="0"/>
              </a:spcBef>
            </a:pPr>
            <a:endParaRPr lang="en-US" sz="2366" b="1">
              <a:solidFill>
                <a:srgbClr val="F4F2F2"/>
              </a:solidFill>
              <a:latin typeface="Open Sans Bold"/>
              <a:ea typeface="Open Sans Bold"/>
              <a:cs typeface="Open Sans Bold"/>
              <a:sym typeface="Open Sans Bold"/>
            </a:endParaRPr>
          </a:p>
          <a:p>
            <a:pPr algn="l">
              <a:lnSpc>
                <a:spcPts val="2839"/>
              </a:lnSpc>
              <a:spcBef>
                <a:spcPct val="0"/>
              </a:spcBef>
            </a:pPr>
            <a:r>
              <a:rPr lang="en-US" sz="2366" b="1">
                <a:solidFill>
                  <a:srgbClr val="F4F2F2"/>
                </a:solidFill>
                <a:latin typeface="Open Sans Bold"/>
                <a:ea typeface="Open Sans Bold"/>
                <a:cs typeface="Open Sans Bold"/>
                <a:sym typeface="Open Sans Bold"/>
              </a:rPr>
              <a:t>To ensure accurate data backup, a backup program temporarily halts file modifications during copying while simultaneously recording changes elsewhere in the system caused by ongoing use.</a:t>
            </a:r>
          </a:p>
        </p:txBody>
      </p:sp>
      <p:sp>
        <p:nvSpPr>
          <p:cNvPr id="42" name="TextBox 42"/>
          <p:cNvSpPr txBox="1"/>
          <p:nvPr/>
        </p:nvSpPr>
        <p:spPr>
          <a:xfrm>
            <a:off x="898737" y="7022891"/>
            <a:ext cx="2602351" cy="472816"/>
          </a:xfrm>
          <a:prstGeom prst="rect">
            <a:avLst/>
          </a:prstGeom>
        </p:spPr>
        <p:txBody>
          <a:bodyPr lIns="0" tIns="0" rIns="0" bIns="0" rtlCol="0" anchor="t">
            <a:spAutoFit/>
          </a:bodyPr>
          <a:lstStyle/>
          <a:p>
            <a:pPr algn="ctr">
              <a:lnSpc>
                <a:spcPts val="3818"/>
              </a:lnSpc>
              <a:spcBef>
                <a:spcPct val="0"/>
              </a:spcBef>
            </a:pPr>
            <a:r>
              <a:rPr lang="en-US" sz="2727" b="1">
                <a:solidFill>
                  <a:srgbClr val="000000"/>
                </a:solidFill>
                <a:latin typeface="Open Sans Bold"/>
                <a:ea typeface="Open Sans Bold"/>
                <a:cs typeface="Open Sans Bold"/>
                <a:sym typeface="Open Sans Bold"/>
              </a:rPr>
              <a:t>Disk Mirroring</a:t>
            </a:r>
          </a:p>
        </p:txBody>
      </p:sp>
      <p:sp>
        <p:nvSpPr>
          <p:cNvPr id="43" name="TextBox 43"/>
          <p:cNvSpPr txBox="1"/>
          <p:nvPr/>
        </p:nvSpPr>
        <p:spPr>
          <a:xfrm>
            <a:off x="4051244" y="7287874"/>
            <a:ext cx="13075800" cy="1057275"/>
          </a:xfrm>
          <a:prstGeom prst="rect">
            <a:avLst/>
          </a:prstGeom>
        </p:spPr>
        <p:txBody>
          <a:bodyPr lIns="0" tIns="0" rIns="0" bIns="0" rtlCol="0" anchor="t">
            <a:spAutoFit/>
          </a:bodyPr>
          <a:lstStyle/>
          <a:p>
            <a:pPr algn="l">
              <a:lnSpc>
                <a:spcPts val="2839"/>
              </a:lnSpc>
              <a:spcBef>
                <a:spcPct val="0"/>
              </a:spcBef>
            </a:pPr>
            <a:r>
              <a:rPr lang="en-US" sz="2366" b="1">
                <a:solidFill>
                  <a:srgbClr val="F4F2F2"/>
                </a:solidFill>
                <a:latin typeface="Open Sans Bold"/>
                <a:ea typeface="Open Sans Bold"/>
                <a:cs typeface="Open Sans Bold"/>
                <a:sym typeface="Open Sans Bold"/>
              </a:rPr>
              <a:t>Disk mirroring is a data storage technique that duplicates data from one disk to another in real-time, ensuring redundancy and immediate accessibility in case of primary disk failure.</a:t>
            </a:r>
          </a:p>
        </p:txBody>
      </p:sp>
      <p:sp>
        <p:nvSpPr>
          <p:cNvPr id="47" name="TextBox 47"/>
          <p:cNvSpPr txBox="1"/>
          <p:nvPr/>
        </p:nvSpPr>
        <p:spPr>
          <a:xfrm>
            <a:off x="1027804" y="32983"/>
            <a:ext cx="7618123" cy="962734"/>
          </a:xfrm>
          <a:prstGeom prst="rect">
            <a:avLst/>
          </a:prstGeom>
        </p:spPr>
        <p:txBody>
          <a:bodyPr lIns="0" tIns="0" rIns="0" bIns="0" rtlCol="0" anchor="t">
            <a:spAutoFit/>
          </a:bodyPr>
          <a:lstStyle/>
          <a:p>
            <a:pPr marL="0" lvl="0" indent="0" algn="l">
              <a:lnSpc>
                <a:spcPts val="3684"/>
              </a:lnSpc>
              <a:spcBef>
                <a:spcPct val="0"/>
              </a:spcBef>
            </a:pPr>
            <a:r>
              <a:rPr lang="en-US" sz="3289" b="1" spc="-98">
                <a:solidFill>
                  <a:srgbClr val="FF1495"/>
                </a:solidFill>
                <a:latin typeface="Poppins Bold"/>
                <a:ea typeface="Poppins Bold"/>
                <a:cs typeface="Poppins Bold"/>
                <a:sym typeface="Poppins Bold"/>
              </a:rPr>
              <a:t>9.4 Data Protection Techniques and Security Measures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DE59">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547307" y="9518074"/>
            <a:ext cx="5605385" cy="693359"/>
            <a:chOff x="0" y="0"/>
            <a:chExt cx="1476315" cy="182613"/>
          </a:xfrm>
        </p:grpSpPr>
        <p:sp>
          <p:nvSpPr>
            <p:cNvPr id="11" name="Freeform 11"/>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12" name="TextBox 12"/>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6200317" y="9518074"/>
            <a:ext cx="5605385" cy="693359"/>
            <a:chOff x="0" y="0"/>
            <a:chExt cx="1476315" cy="182613"/>
          </a:xfrm>
        </p:grpSpPr>
        <p:sp>
          <p:nvSpPr>
            <p:cNvPr id="14" name="Freeform 14"/>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100000"/>
                  </a:srgbClr>
                </a:gs>
                <a:gs pos="100000">
                  <a:srgbClr val="FF914D">
                    <a:alpha val="100000"/>
                  </a:srgbClr>
                </a:gs>
              </a:gsLst>
              <a:lin ang="0"/>
            </a:gradFill>
          </p:spPr>
          <p:txBody>
            <a:bodyPr/>
            <a:lstStyle/>
            <a:p>
              <a:endParaRPr lang="en-PH"/>
            </a:p>
          </p:txBody>
        </p:sp>
        <p:sp>
          <p:nvSpPr>
            <p:cNvPr id="15" name="TextBox 15"/>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sp>
        <p:nvSpPr>
          <p:cNvPr id="16" name="Freeform 16"/>
          <p:cNvSpPr/>
          <p:nvPr/>
        </p:nvSpPr>
        <p:spPr>
          <a:xfrm>
            <a:off x="10652374" y="9653038"/>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7" name="Group 17"/>
          <p:cNvGrpSpPr/>
          <p:nvPr/>
        </p:nvGrpSpPr>
        <p:grpSpPr>
          <a:xfrm>
            <a:off x="11853327" y="9518074"/>
            <a:ext cx="5605385" cy="693359"/>
            <a:chOff x="0" y="0"/>
            <a:chExt cx="1476315" cy="182613"/>
          </a:xfrm>
        </p:grpSpPr>
        <p:sp>
          <p:nvSpPr>
            <p:cNvPr id="18" name="Freeform 18"/>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19" name="TextBox 19"/>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grpSp>
        <p:nvGrpSpPr>
          <p:cNvPr id="20" name="Group 20"/>
          <p:cNvGrpSpPr/>
          <p:nvPr/>
        </p:nvGrpSpPr>
        <p:grpSpPr>
          <a:xfrm>
            <a:off x="688297" y="4040348"/>
            <a:ext cx="16911405" cy="1726699"/>
            <a:chOff x="0" y="0"/>
            <a:chExt cx="4454033" cy="454769"/>
          </a:xfrm>
        </p:grpSpPr>
        <p:sp>
          <p:nvSpPr>
            <p:cNvPr id="21" name="Freeform 21"/>
            <p:cNvSpPr/>
            <p:nvPr/>
          </p:nvSpPr>
          <p:spPr>
            <a:xfrm>
              <a:off x="0" y="0"/>
              <a:ext cx="4454033" cy="454769"/>
            </a:xfrm>
            <a:custGeom>
              <a:avLst/>
              <a:gdLst/>
              <a:ahLst/>
              <a:cxnLst/>
              <a:rect l="l" t="t" r="r" b="b"/>
              <a:pathLst>
                <a:path w="4454033" h="454769">
                  <a:moveTo>
                    <a:pt x="23347" y="0"/>
                  </a:moveTo>
                  <a:lnTo>
                    <a:pt x="4430685" y="0"/>
                  </a:lnTo>
                  <a:cubicBezTo>
                    <a:pt x="4436878" y="0"/>
                    <a:pt x="4442816" y="2460"/>
                    <a:pt x="4447194" y="6838"/>
                  </a:cubicBezTo>
                  <a:cubicBezTo>
                    <a:pt x="4451573" y="11217"/>
                    <a:pt x="4454033" y="17155"/>
                    <a:pt x="4454033" y="23347"/>
                  </a:cubicBezTo>
                  <a:lnTo>
                    <a:pt x="4454033" y="431421"/>
                  </a:lnTo>
                  <a:cubicBezTo>
                    <a:pt x="4454033" y="444316"/>
                    <a:pt x="4443580" y="454769"/>
                    <a:pt x="4430685" y="454769"/>
                  </a:cubicBezTo>
                  <a:lnTo>
                    <a:pt x="23347" y="454769"/>
                  </a:lnTo>
                  <a:cubicBezTo>
                    <a:pt x="10453" y="454769"/>
                    <a:pt x="0" y="444316"/>
                    <a:pt x="0" y="431421"/>
                  </a:cubicBezTo>
                  <a:lnTo>
                    <a:pt x="0" y="23347"/>
                  </a:lnTo>
                  <a:cubicBezTo>
                    <a:pt x="0" y="10453"/>
                    <a:pt x="10453" y="0"/>
                    <a:pt x="23347" y="0"/>
                  </a:cubicBezTo>
                  <a:close/>
                </a:path>
              </a:pathLst>
            </a:custGeom>
            <a:solidFill>
              <a:srgbClr val="642EC7"/>
            </a:solidFill>
          </p:spPr>
          <p:txBody>
            <a:bodyPr/>
            <a:lstStyle/>
            <a:p>
              <a:endParaRPr lang="en-PH"/>
            </a:p>
          </p:txBody>
        </p:sp>
        <p:sp>
          <p:nvSpPr>
            <p:cNvPr id="22" name="TextBox 22"/>
            <p:cNvSpPr txBox="1"/>
            <p:nvPr/>
          </p:nvSpPr>
          <p:spPr>
            <a:xfrm>
              <a:off x="0" y="-28575"/>
              <a:ext cx="4454033" cy="483344"/>
            </a:xfrm>
            <a:prstGeom prst="rect">
              <a:avLst/>
            </a:prstGeom>
          </p:spPr>
          <p:txBody>
            <a:bodyPr lIns="50800" tIns="50800" rIns="50800" bIns="50800" rtlCol="0" anchor="ctr"/>
            <a:lstStyle/>
            <a:p>
              <a:pPr algn="ctr">
                <a:lnSpc>
                  <a:spcPts val="2595"/>
                </a:lnSpc>
              </a:pPr>
              <a:endParaRPr/>
            </a:p>
          </p:txBody>
        </p:sp>
      </p:grpSp>
      <p:grpSp>
        <p:nvGrpSpPr>
          <p:cNvPr id="23" name="Group 23"/>
          <p:cNvGrpSpPr/>
          <p:nvPr/>
        </p:nvGrpSpPr>
        <p:grpSpPr>
          <a:xfrm>
            <a:off x="787444" y="4118557"/>
            <a:ext cx="3244524" cy="1570282"/>
            <a:chOff x="0" y="0"/>
            <a:chExt cx="854525" cy="413572"/>
          </a:xfrm>
        </p:grpSpPr>
        <p:sp>
          <p:nvSpPr>
            <p:cNvPr id="24" name="Freeform 24"/>
            <p:cNvSpPr/>
            <p:nvPr/>
          </p:nvSpPr>
          <p:spPr>
            <a:xfrm>
              <a:off x="0" y="0"/>
              <a:ext cx="854525" cy="413572"/>
            </a:xfrm>
            <a:custGeom>
              <a:avLst/>
              <a:gdLst/>
              <a:ahLst/>
              <a:cxnLst/>
              <a:rect l="l" t="t" r="r" b="b"/>
              <a:pathLst>
                <a:path w="854525" h="413572">
                  <a:moveTo>
                    <a:pt x="121694" y="0"/>
                  </a:moveTo>
                  <a:lnTo>
                    <a:pt x="732831" y="0"/>
                  </a:lnTo>
                  <a:cubicBezTo>
                    <a:pt x="765106" y="0"/>
                    <a:pt x="796060" y="12821"/>
                    <a:pt x="818882" y="35643"/>
                  </a:cubicBezTo>
                  <a:cubicBezTo>
                    <a:pt x="841704" y="58465"/>
                    <a:pt x="854525" y="89418"/>
                    <a:pt x="854525" y="121694"/>
                  </a:cubicBezTo>
                  <a:lnTo>
                    <a:pt x="854525" y="291879"/>
                  </a:lnTo>
                  <a:cubicBezTo>
                    <a:pt x="854525" y="324154"/>
                    <a:pt x="841704" y="355107"/>
                    <a:pt x="818882" y="377929"/>
                  </a:cubicBezTo>
                  <a:cubicBezTo>
                    <a:pt x="796060" y="400751"/>
                    <a:pt x="765106" y="413572"/>
                    <a:pt x="732831" y="413572"/>
                  </a:cubicBezTo>
                  <a:lnTo>
                    <a:pt x="121694" y="413572"/>
                  </a:lnTo>
                  <a:cubicBezTo>
                    <a:pt x="89418" y="413572"/>
                    <a:pt x="58465" y="400751"/>
                    <a:pt x="35643" y="377929"/>
                  </a:cubicBezTo>
                  <a:cubicBezTo>
                    <a:pt x="12821" y="355107"/>
                    <a:pt x="0" y="324154"/>
                    <a:pt x="0" y="291879"/>
                  </a:cubicBezTo>
                  <a:lnTo>
                    <a:pt x="0" y="121694"/>
                  </a:lnTo>
                  <a:cubicBezTo>
                    <a:pt x="0" y="89418"/>
                    <a:pt x="12821" y="58465"/>
                    <a:pt x="35643" y="35643"/>
                  </a:cubicBezTo>
                  <a:cubicBezTo>
                    <a:pt x="58465" y="12821"/>
                    <a:pt x="89418" y="0"/>
                    <a:pt x="121694" y="0"/>
                  </a:cubicBezTo>
                  <a:close/>
                </a:path>
              </a:pathLst>
            </a:custGeom>
            <a:solidFill>
              <a:srgbClr val="F4F2F2"/>
            </a:solidFill>
          </p:spPr>
          <p:txBody>
            <a:bodyPr/>
            <a:lstStyle/>
            <a:p>
              <a:endParaRPr lang="en-PH"/>
            </a:p>
          </p:txBody>
        </p:sp>
        <p:sp>
          <p:nvSpPr>
            <p:cNvPr id="25" name="TextBox 25"/>
            <p:cNvSpPr txBox="1"/>
            <p:nvPr/>
          </p:nvSpPr>
          <p:spPr>
            <a:xfrm>
              <a:off x="0" y="-28575"/>
              <a:ext cx="854525" cy="442147"/>
            </a:xfrm>
            <a:prstGeom prst="rect">
              <a:avLst/>
            </a:prstGeom>
          </p:spPr>
          <p:txBody>
            <a:bodyPr lIns="50800" tIns="50800" rIns="50800" bIns="50800" rtlCol="0" anchor="ctr"/>
            <a:lstStyle/>
            <a:p>
              <a:pPr algn="ctr">
                <a:lnSpc>
                  <a:spcPts val="2595"/>
                </a:lnSpc>
              </a:pPr>
              <a:endParaRPr/>
            </a:p>
          </p:txBody>
        </p:sp>
      </p:grpSp>
      <p:sp>
        <p:nvSpPr>
          <p:cNvPr id="26" name="Freeform 26"/>
          <p:cNvSpPr/>
          <p:nvPr/>
        </p:nvSpPr>
        <p:spPr>
          <a:xfrm>
            <a:off x="3602455" y="5981627"/>
            <a:ext cx="3834663" cy="3168390"/>
          </a:xfrm>
          <a:custGeom>
            <a:avLst/>
            <a:gdLst/>
            <a:ahLst/>
            <a:cxnLst/>
            <a:rect l="l" t="t" r="r" b="b"/>
            <a:pathLst>
              <a:path w="3834663" h="3168390">
                <a:moveTo>
                  <a:pt x="0" y="0"/>
                </a:moveTo>
                <a:lnTo>
                  <a:pt x="3834662" y="0"/>
                </a:lnTo>
                <a:lnTo>
                  <a:pt x="3834662" y="3168390"/>
                </a:lnTo>
                <a:lnTo>
                  <a:pt x="0" y="31683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Freeform 27"/>
          <p:cNvSpPr/>
          <p:nvPr/>
        </p:nvSpPr>
        <p:spPr>
          <a:xfrm rot="3518183">
            <a:off x="1478055" y="6289687"/>
            <a:ext cx="2534870" cy="716101"/>
          </a:xfrm>
          <a:custGeom>
            <a:avLst/>
            <a:gdLst/>
            <a:ahLst/>
            <a:cxnLst/>
            <a:rect l="l" t="t" r="r" b="b"/>
            <a:pathLst>
              <a:path w="2534870" h="716101">
                <a:moveTo>
                  <a:pt x="0" y="0"/>
                </a:moveTo>
                <a:lnTo>
                  <a:pt x="2534870" y="0"/>
                </a:lnTo>
                <a:lnTo>
                  <a:pt x="2534870" y="716101"/>
                </a:lnTo>
                <a:lnTo>
                  <a:pt x="0" y="7161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8" name="TextBox 28"/>
          <p:cNvSpPr txBox="1"/>
          <p:nvPr/>
        </p:nvSpPr>
        <p:spPr>
          <a:xfrm>
            <a:off x="402046" y="1877010"/>
            <a:ext cx="14984569"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Restricting access to data</a:t>
            </a:r>
          </a:p>
        </p:txBody>
      </p:sp>
      <p:sp>
        <p:nvSpPr>
          <p:cNvPr id="29" name="TextBox 29"/>
          <p:cNvSpPr txBox="1"/>
          <p:nvPr/>
        </p:nvSpPr>
        <p:spPr>
          <a:xfrm>
            <a:off x="384809" y="2537343"/>
            <a:ext cx="17073903"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Restricting access to data is crucial to protect sensitive information from unauthorized users and potential security breaches.</a:t>
            </a:r>
          </a:p>
        </p:txBody>
      </p:sp>
      <p:sp>
        <p:nvSpPr>
          <p:cNvPr id="30" name="TextBox 30"/>
          <p:cNvSpPr txBox="1"/>
          <p:nvPr/>
        </p:nvSpPr>
        <p:spPr>
          <a:xfrm>
            <a:off x="1330314" y="956754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Recovering from data loss</a:t>
            </a:r>
          </a:p>
        </p:txBody>
      </p:sp>
      <p:sp>
        <p:nvSpPr>
          <p:cNvPr id="31" name="TextBox 31"/>
          <p:cNvSpPr txBox="1"/>
          <p:nvPr/>
        </p:nvSpPr>
        <p:spPr>
          <a:xfrm>
            <a:off x="6920094" y="9567390"/>
            <a:ext cx="3669049" cy="451851"/>
          </a:xfrm>
          <a:prstGeom prst="rect">
            <a:avLst/>
          </a:prstGeom>
        </p:spPr>
        <p:txBody>
          <a:bodyPr lIns="0" tIns="0" rIns="0" bIns="0" rtlCol="0" anchor="t">
            <a:spAutoFit/>
          </a:bodyPr>
          <a:lstStyle/>
          <a:p>
            <a:pPr algn="ctr">
              <a:lnSpc>
                <a:spcPts val="3722"/>
              </a:lnSpc>
            </a:pPr>
            <a:r>
              <a:rPr lang="en-US" sz="2068">
                <a:solidFill>
                  <a:srgbClr val="000000"/>
                </a:solidFill>
                <a:latin typeface="Poppins"/>
                <a:ea typeface="Poppins"/>
                <a:cs typeface="Poppins"/>
                <a:sym typeface="Poppins"/>
              </a:rPr>
              <a:t>Restricting access to data</a:t>
            </a:r>
          </a:p>
        </p:txBody>
      </p:sp>
      <p:sp>
        <p:nvSpPr>
          <p:cNvPr id="32" name="TextBox 32"/>
          <p:cNvSpPr txBox="1"/>
          <p:nvPr/>
        </p:nvSpPr>
        <p:spPr>
          <a:xfrm>
            <a:off x="12577227" y="956754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Protecting data content</a:t>
            </a:r>
          </a:p>
        </p:txBody>
      </p:sp>
      <p:sp>
        <p:nvSpPr>
          <p:cNvPr id="33" name="TextBox 33"/>
          <p:cNvSpPr txBox="1"/>
          <p:nvPr/>
        </p:nvSpPr>
        <p:spPr>
          <a:xfrm>
            <a:off x="1108531" y="4334714"/>
            <a:ext cx="2602351" cy="957762"/>
          </a:xfrm>
          <a:prstGeom prst="rect">
            <a:avLst/>
          </a:prstGeom>
        </p:spPr>
        <p:txBody>
          <a:bodyPr lIns="0" tIns="0" rIns="0" bIns="0" rtlCol="0" anchor="t">
            <a:spAutoFit/>
          </a:bodyPr>
          <a:lstStyle/>
          <a:p>
            <a:pPr algn="ctr">
              <a:lnSpc>
                <a:spcPts val="3818"/>
              </a:lnSpc>
              <a:spcBef>
                <a:spcPct val="0"/>
              </a:spcBef>
            </a:pPr>
            <a:r>
              <a:rPr lang="en-US" sz="2727" b="1">
                <a:solidFill>
                  <a:srgbClr val="000000"/>
                </a:solidFill>
                <a:latin typeface="Open Sans Bold"/>
                <a:ea typeface="Open Sans Bold"/>
                <a:cs typeface="Open Sans Bold"/>
                <a:sym typeface="Open Sans Bold"/>
              </a:rPr>
              <a:t>Authorisation Policy</a:t>
            </a:r>
          </a:p>
        </p:txBody>
      </p:sp>
      <p:sp>
        <p:nvSpPr>
          <p:cNvPr id="34" name="TextBox 34"/>
          <p:cNvSpPr txBox="1"/>
          <p:nvPr/>
        </p:nvSpPr>
        <p:spPr>
          <a:xfrm>
            <a:off x="4788785" y="4256407"/>
            <a:ext cx="11598482" cy="1171525"/>
          </a:xfrm>
          <a:prstGeom prst="rect">
            <a:avLst/>
          </a:prstGeom>
        </p:spPr>
        <p:txBody>
          <a:bodyPr lIns="0" tIns="0" rIns="0" bIns="0" rtlCol="0" anchor="t">
            <a:spAutoFit/>
          </a:bodyPr>
          <a:lstStyle/>
          <a:p>
            <a:pPr algn="ctr">
              <a:lnSpc>
                <a:spcPts val="3079"/>
              </a:lnSpc>
              <a:spcBef>
                <a:spcPct val="0"/>
              </a:spcBef>
            </a:pPr>
            <a:r>
              <a:rPr lang="en-US" sz="2566" b="1">
                <a:solidFill>
                  <a:srgbClr val="F4F2F2"/>
                </a:solidFill>
                <a:latin typeface="Open Sans Bold"/>
                <a:ea typeface="Open Sans Bold"/>
                <a:cs typeface="Open Sans Bold"/>
                <a:sym typeface="Open Sans Bold"/>
              </a:rPr>
              <a:t>An authorization policy outlines the rules and guidelines determining the access levels and permissions granted to users or entities within a system or organization.</a:t>
            </a:r>
          </a:p>
        </p:txBody>
      </p:sp>
      <p:sp>
        <p:nvSpPr>
          <p:cNvPr id="35" name="TextBox 35"/>
          <p:cNvSpPr txBox="1"/>
          <p:nvPr/>
        </p:nvSpPr>
        <p:spPr>
          <a:xfrm>
            <a:off x="1108531" y="6819642"/>
            <a:ext cx="1378054" cy="451851"/>
          </a:xfrm>
          <a:prstGeom prst="rect">
            <a:avLst/>
          </a:prstGeom>
        </p:spPr>
        <p:txBody>
          <a:bodyPr lIns="0" tIns="0" rIns="0" bIns="0" rtlCol="0" anchor="t">
            <a:spAutoFit/>
          </a:bodyPr>
          <a:lstStyle/>
          <a:p>
            <a:pPr algn="ctr">
              <a:lnSpc>
                <a:spcPts val="3722"/>
              </a:lnSpc>
            </a:pPr>
            <a:r>
              <a:rPr lang="en-US" sz="2068">
                <a:solidFill>
                  <a:srgbClr val="000000"/>
                </a:solidFill>
                <a:latin typeface="Poppins"/>
                <a:ea typeface="Poppins"/>
                <a:cs typeface="Poppins"/>
                <a:sym typeface="Poppins"/>
              </a:rPr>
              <a:t>Example</a:t>
            </a:r>
          </a:p>
        </p:txBody>
      </p:sp>
      <p:sp>
        <p:nvSpPr>
          <p:cNvPr id="36" name="TextBox 36"/>
          <p:cNvSpPr txBox="1"/>
          <p:nvPr/>
        </p:nvSpPr>
        <p:spPr>
          <a:xfrm>
            <a:off x="7555496" y="6645332"/>
            <a:ext cx="8290276" cy="1385005"/>
          </a:xfrm>
          <a:prstGeom prst="rect">
            <a:avLst/>
          </a:prstGeom>
        </p:spPr>
        <p:txBody>
          <a:bodyPr lIns="0" tIns="0" rIns="0" bIns="0" rtlCol="0" anchor="t">
            <a:spAutoFit/>
          </a:bodyPr>
          <a:lstStyle/>
          <a:p>
            <a:pPr algn="ctr">
              <a:lnSpc>
                <a:spcPts val="3722"/>
              </a:lnSpc>
            </a:pPr>
            <a:r>
              <a:rPr lang="en-US" sz="2068">
                <a:solidFill>
                  <a:srgbClr val="000000"/>
                </a:solidFill>
                <a:latin typeface="Poppins"/>
                <a:ea typeface="Poppins"/>
                <a:cs typeface="Poppins"/>
                <a:sym typeface="Poppins"/>
              </a:rPr>
              <a:t>In the school's ICT lab, students are authorized for limited data access, while teachers and IT staff have broader permissions for managing and controlling data within the system.</a:t>
            </a:r>
          </a:p>
        </p:txBody>
      </p:sp>
      <p:sp>
        <p:nvSpPr>
          <p:cNvPr id="37" name="TextBox 37"/>
          <p:cNvSpPr txBox="1"/>
          <p:nvPr/>
        </p:nvSpPr>
        <p:spPr>
          <a:xfrm>
            <a:off x="1027804" y="32983"/>
            <a:ext cx="7618123" cy="962734"/>
          </a:xfrm>
          <a:prstGeom prst="rect">
            <a:avLst/>
          </a:prstGeom>
        </p:spPr>
        <p:txBody>
          <a:bodyPr lIns="0" tIns="0" rIns="0" bIns="0" rtlCol="0" anchor="t">
            <a:spAutoFit/>
          </a:bodyPr>
          <a:lstStyle/>
          <a:p>
            <a:pPr marL="0" lvl="0" indent="0" algn="l">
              <a:lnSpc>
                <a:spcPts val="3684"/>
              </a:lnSpc>
              <a:spcBef>
                <a:spcPct val="0"/>
              </a:spcBef>
            </a:pPr>
            <a:r>
              <a:rPr lang="en-US" sz="3289" b="1" spc="-98">
                <a:solidFill>
                  <a:srgbClr val="FF1495"/>
                </a:solidFill>
                <a:latin typeface="Poppins Bold"/>
                <a:ea typeface="Poppins Bold"/>
                <a:cs typeface="Poppins Bold"/>
                <a:sym typeface="Poppins Bold"/>
              </a:rPr>
              <a:t>9.4 Data Protection Techniques and Security Measures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DE59">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547307" y="9518074"/>
            <a:ext cx="5605385" cy="693359"/>
            <a:chOff x="0" y="0"/>
            <a:chExt cx="1476315" cy="182613"/>
          </a:xfrm>
        </p:grpSpPr>
        <p:sp>
          <p:nvSpPr>
            <p:cNvPr id="11" name="Freeform 11"/>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12" name="TextBox 12"/>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6200317" y="9518074"/>
            <a:ext cx="5605385" cy="693359"/>
            <a:chOff x="0" y="0"/>
            <a:chExt cx="1476315" cy="182613"/>
          </a:xfrm>
        </p:grpSpPr>
        <p:sp>
          <p:nvSpPr>
            <p:cNvPr id="14" name="Freeform 14"/>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9000"/>
                  </a:srgbClr>
                </a:gs>
                <a:gs pos="100000">
                  <a:srgbClr val="FF914D">
                    <a:alpha val="9000"/>
                  </a:srgbClr>
                </a:gs>
              </a:gsLst>
              <a:lin ang="0"/>
            </a:gradFill>
          </p:spPr>
          <p:txBody>
            <a:bodyPr/>
            <a:lstStyle/>
            <a:p>
              <a:endParaRPr lang="en-PH"/>
            </a:p>
          </p:txBody>
        </p:sp>
        <p:sp>
          <p:nvSpPr>
            <p:cNvPr id="15" name="TextBox 15"/>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11853327" y="9518074"/>
            <a:ext cx="5605385" cy="693359"/>
            <a:chOff x="0" y="0"/>
            <a:chExt cx="1476315" cy="182613"/>
          </a:xfrm>
        </p:grpSpPr>
        <p:sp>
          <p:nvSpPr>
            <p:cNvPr id="17" name="Freeform 17"/>
            <p:cNvSpPr/>
            <p:nvPr/>
          </p:nvSpPr>
          <p:spPr>
            <a:xfrm>
              <a:off x="0" y="0"/>
              <a:ext cx="1476315" cy="182613"/>
            </a:xfrm>
            <a:custGeom>
              <a:avLst/>
              <a:gdLst/>
              <a:ahLst/>
              <a:cxnLst/>
              <a:rect l="l" t="t" r="r" b="b"/>
              <a:pathLst>
                <a:path w="1476315" h="182613">
                  <a:moveTo>
                    <a:pt x="70439" y="0"/>
                  </a:moveTo>
                  <a:lnTo>
                    <a:pt x="1405876" y="0"/>
                  </a:lnTo>
                  <a:cubicBezTo>
                    <a:pt x="1424558" y="0"/>
                    <a:pt x="1442474" y="7421"/>
                    <a:pt x="1455684" y="20631"/>
                  </a:cubicBezTo>
                  <a:cubicBezTo>
                    <a:pt x="1468894" y="33841"/>
                    <a:pt x="1476315" y="51757"/>
                    <a:pt x="1476315" y="70439"/>
                  </a:cubicBezTo>
                  <a:lnTo>
                    <a:pt x="1476315" y="112174"/>
                  </a:lnTo>
                  <a:cubicBezTo>
                    <a:pt x="1476315" y="130856"/>
                    <a:pt x="1468894" y="148772"/>
                    <a:pt x="1455684" y="161982"/>
                  </a:cubicBezTo>
                  <a:cubicBezTo>
                    <a:pt x="1442474" y="175192"/>
                    <a:pt x="1424558" y="182613"/>
                    <a:pt x="1405876" y="182613"/>
                  </a:cubicBezTo>
                  <a:lnTo>
                    <a:pt x="70439" y="182613"/>
                  </a:lnTo>
                  <a:cubicBezTo>
                    <a:pt x="51757" y="182613"/>
                    <a:pt x="33841" y="175192"/>
                    <a:pt x="20631" y="161982"/>
                  </a:cubicBezTo>
                  <a:cubicBezTo>
                    <a:pt x="7421" y="148772"/>
                    <a:pt x="0" y="130856"/>
                    <a:pt x="0" y="112174"/>
                  </a:cubicBezTo>
                  <a:lnTo>
                    <a:pt x="0" y="70439"/>
                  </a:lnTo>
                  <a:cubicBezTo>
                    <a:pt x="0" y="51757"/>
                    <a:pt x="7421" y="33841"/>
                    <a:pt x="20631" y="20631"/>
                  </a:cubicBezTo>
                  <a:cubicBezTo>
                    <a:pt x="33841" y="7421"/>
                    <a:pt x="51757" y="0"/>
                    <a:pt x="70439" y="0"/>
                  </a:cubicBezTo>
                  <a:close/>
                </a:path>
              </a:pathLst>
            </a:custGeom>
            <a:gradFill rotWithShape="1">
              <a:gsLst>
                <a:gs pos="0">
                  <a:srgbClr val="FFDE59">
                    <a:alpha val="100000"/>
                  </a:srgbClr>
                </a:gs>
                <a:gs pos="100000">
                  <a:srgbClr val="FF914D">
                    <a:alpha val="100000"/>
                  </a:srgbClr>
                </a:gs>
              </a:gsLst>
              <a:lin ang="0"/>
            </a:gradFill>
          </p:spPr>
          <p:txBody>
            <a:bodyPr/>
            <a:lstStyle/>
            <a:p>
              <a:endParaRPr lang="en-PH"/>
            </a:p>
          </p:txBody>
        </p:sp>
        <p:sp>
          <p:nvSpPr>
            <p:cNvPr id="18" name="TextBox 18"/>
            <p:cNvSpPr txBox="1"/>
            <p:nvPr/>
          </p:nvSpPr>
          <p:spPr>
            <a:xfrm>
              <a:off x="0" y="-28575"/>
              <a:ext cx="1476315" cy="211188"/>
            </a:xfrm>
            <a:prstGeom prst="rect">
              <a:avLst/>
            </a:prstGeom>
          </p:spPr>
          <p:txBody>
            <a:bodyPr lIns="50800" tIns="50800" rIns="50800" bIns="50800" rtlCol="0" anchor="ctr"/>
            <a:lstStyle/>
            <a:p>
              <a:pPr algn="ctr">
                <a:lnSpc>
                  <a:spcPts val="2839"/>
                </a:lnSpc>
              </a:pPr>
              <a:endParaRPr/>
            </a:p>
          </p:txBody>
        </p:sp>
      </p:grpSp>
      <p:sp>
        <p:nvSpPr>
          <p:cNvPr id="19" name="Freeform 19"/>
          <p:cNvSpPr/>
          <p:nvPr/>
        </p:nvSpPr>
        <p:spPr>
          <a:xfrm>
            <a:off x="16305384" y="9653038"/>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a:off x="5417380" y="4094979"/>
            <a:ext cx="6815404" cy="4114800"/>
          </a:xfrm>
          <a:custGeom>
            <a:avLst/>
            <a:gdLst/>
            <a:ahLst/>
            <a:cxnLst/>
            <a:rect l="l" t="t" r="r" b="b"/>
            <a:pathLst>
              <a:path w="6815404" h="4114800">
                <a:moveTo>
                  <a:pt x="0" y="0"/>
                </a:moveTo>
                <a:lnTo>
                  <a:pt x="6815403" y="0"/>
                </a:lnTo>
                <a:lnTo>
                  <a:pt x="681540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402046" y="1877010"/>
            <a:ext cx="1335816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Protecting data content</a:t>
            </a:r>
          </a:p>
        </p:txBody>
      </p:sp>
      <p:sp>
        <p:nvSpPr>
          <p:cNvPr id="22" name="TextBox 22"/>
          <p:cNvSpPr txBox="1"/>
          <p:nvPr/>
        </p:nvSpPr>
        <p:spPr>
          <a:xfrm>
            <a:off x="384809" y="2537410"/>
            <a:ext cx="1644162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can be made unreadable if thr stored data is encrypted (more in Chapter 21).</a:t>
            </a:r>
          </a:p>
        </p:txBody>
      </p:sp>
      <p:sp>
        <p:nvSpPr>
          <p:cNvPr id="23" name="TextBox 23"/>
          <p:cNvSpPr txBox="1"/>
          <p:nvPr/>
        </p:nvSpPr>
        <p:spPr>
          <a:xfrm>
            <a:off x="1330314" y="956754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Recovering from data loss</a:t>
            </a:r>
          </a:p>
        </p:txBody>
      </p:sp>
      <p:sp>
        <p:nvSpPr>
          <p:cNvPr id="24" name="TextBox 24"/>
          <p:cNvSpPr txBox="1"/>
          <p:nvPr/>
        </p:nvSpPr>
        <p:spPr>
          <a:xfrm>
            <a:off x="6920094" y="9567390"/>
            <a:ext cx="3669049" cy="451851"/>
          </a:xfrm>
          <a:prstGeom prst="rect">
            <a:avLst/>
          </a:prstGeom>
        </p:spPr>
        <p:txBody>
          <a:bodyPr lIns="0" tIns="0" rIns="0" bIns="0" rtlCol="0" anchor="t">
            <a:spAutoFit/>
          </a:bodyPr>
          <a:lstStyle/>
          <a:p>
            <a:pPr algn="ctr">
              <a:lnSpc>
                <a:spcPts val="3722"/>
              </a:lnSpc>
            </a:pPr>
            <a:r>
              <a:rPr lang="en-US" sz="2068">
                <a:solidFill>
                  <a:srgbClr val="000000">
                    <a:alpha val="8627"/>
                  </a:srgbClr>
                </a:solidFill>
                <a:latin typeface="Poppins"/>
                <a:ea typeface="Poppins"/>
                <a:cs typeface="Poppins"/>
                <a:sym typeface="Poppins"/>
              </a:rPr>
              <a:t>Restricting access to data</a:t>
            </a:r>
          </a:p>
        </p:txBody>
      </p:sp>
      <p:sp>
        <p:nvSpPr>
          <p:cNvPr id="25" name="TextBox 25"/>
          <p:cNvSpPr txBox="1"/>
          <p:nvPr/>
        </p:nvSpPr>
        <p:spPr>
          <a:xfrm>
            <a:off x="12577227" y="9567540"/>
            <a:ext cx="3669049" cy="451851"/>
          </a:xfrm>
          <a:prstGeom prst="rect">
            <a:avLst/>
          </a:prstGeom>
        </p:spPr>
        <p:txBody>
          <a:bodyPr lIns="0" tIns="0" rIns="0" bIns="0" rtlCol="0" anchor="t">
            <a:spAutoFit/>
          </a:bodyPr>
          <a:lstStyle/>
          <a:p>
            <a:pPr algn="ctr">
              <a:lnSpc>
                <a:spcPts val="3722"/>
              </a:lnSpc>
            </a:pPr>
            <a:r>
              <a:rPr lang="en-US" sz="2068">
                <a:solidFill>
                  <a:srgbClr val="000000"/>
                </a:solidFill>
                <a:latin typeface="Poppins"/>
                <a:ea typeface="Poppins"/>
                <a:cs typeface="Poppins"/>
                <a:sym typeface="Poppins"/>
              </a:rPr>
              <a:t>Protecting data content</a:t>
            </a:r>
          </a:p>
        </p:txBody>
      </p:sp>
      <p:sp>
        <p:nvSpPr>
          <p:cNvPr id="26" name="TextBox 26"/>
          <p:cNvSpPr txBox="1"/>
          <p:nvPr/>
        </p:nvSpPr>
        <p:spPr>
          <a:xfrm>
            <a:off x="1027804" y="32983"/>
            <a:ext cx="7618123" cy="962734"/>
          </a:xfrm>
          <a:prstGeom prst="rect">
            <a:avLst/>
          </a:prstGeom>
        </p:spPr>
        <p:txBody>
          <a:bodyPr lIns="0" tIns="0" rIns="0" bIns="0" rtlCol="0" anchor="t">
            <a:spAutoFit/>
          </a:bodyPr>
          <a:lstStyle/>
          <a:p>
            <a:pPr marL="0" lvl="0" indent="0" algn="l">
              <a:lnSpc>
                <a:spcPts val="3684"/>
              </a:lnSpc>
              <a:spcBef>
                <a:spcPct val="0"/>
              </a:spcBef>
            </a:pPr>
            <a:r>
              <a:rPr lang="en-US" sz="3289" b="1" spc="-98">
                <a:solidFill>
                  <a:srgbClr val="FF1495"/>
                </a:solidFill>
                <a:latin typeface="Poppins Bold"/>
                <a:ea typeface="Poppins Bold"/>
                <a:cs typeface="Poppins Bold"/>
                <a:sym typeface="Poppins Bold"/>
              </a:rPr>
              <a:t>9.4 Data Protection Techniques and Security Measures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11" name="TextBox 11"/>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Validation of data entry</a:t>
            </a:r>
          </a:p>
        </p:txBody>
      </p:sp>
      <p:sp>
        <p:nvSpPr>
          <p:cNvPr id="12" name="Freeform 12"/>
          <p:cNvSpPr/>
          <p:nvPr/>
        </p:nvSpPr>
        <p:spPr>
          <a:xfrm>
            <a:off x="3944084" y="9564580"/>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3" name="Group 13"/>
          <p:cNvGrpSpPr/>
          <p:nvPr/>
        </p:nvGrpSpPr>
        <p:grpSpPr>
          <a:xfrm>
            <a:off x="4667305" y="9508679"/>
            <a:ext cx="4445613" cy="712448"/>
            <a:chOff x="0" y="0"/>
            <a:chExt cx="1232070" cy="197450"/>
          </a:xfrm>
        </p:grpSpPr>
        <p:sp>
          <p:nvSpPr>
            <p:cNvPr id="14" name="Freeform 14"/>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5" name="TextBox 15"/>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9176281" y="9508679"/>
            <a:ext cx="4445613" cy="712448"/>
            <a:chOff x="0" y="0"/>
            <a:chExt cx="1232070" cy="197450"/>
          </a:xfrm>
        </p:grpSpPr>
        <p:sp>
          <p:nvSpPr>
            <p:cNvPr id="17" name="Freeform 17"/>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8" name="TextBox 18"/>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9" name="Group 19"/>
          <p:cNvGrpSpPr/>
          <p:nvPr/>
        </p:nvGrpSpPr>
        <p:grpSpPr>
          <a:xfrm>
            <a:off x="13685257" y="9508679"/>
            <a:ext cx="4445613" cy="712448"/>
            <a:chOff x="0" y="0"/>
            <a:chExt cx="1232070" cy="197450"/>
          </a:xfrm>
        </p:grpSpPr>
        <p:sp>
          <p:nvSpPr>
            <p:cNvPr id="20" name="Freeform 20"/>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21" name="TextBox 21"/>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2" name="Freeform 22"/>
          <p:cNvSpPr/>
          <p:nvPr/>
        </p:nvSpPr>
        <p:spPr>
          <a:xfrm>
            <a:off x="7001844" y="4771313"/>
            <a:ext cx="4337373" cy="3328933"/>
          </a:xfrm>
          <a:custGeom>
            <a:avLst/>
            <a:gdLst/>
            <a:ahLst/>
            <a:cxnLst/>
            <a:rect l="l" t="t" r="r" b="b"/>
            <a:pathLst>
              <a:path w="4337373" h="3328933">
                <a:moveTo>
                  <a:pt x="0" y="0"/>
                </a:moveTo>
                <a:lnTo>
                  <a:pt x="4337373" y="0"/>
                </a:lnTo>
                <a:lnTo>
                  <a:pt x="4337373" y="3328934"/>
                </a:lnTo>
                <a:lnTo>
                  <a:pt x="0" y="3328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3" name="TextBox 23"/>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24" name="TextBox 24"/>
          <p:cNvSpPr txBox="1"/>
          <p:nvPr/>
        </p:nvSpPr>
        <p:spPr>
          <a:xfrm>
            <a:off x="384809" y="1938701"/>
            <a:ext cx="1714098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Validation of data entry</a:t>
            </a:r>
          </a:p>
        </p:txBody>
      </p:sp>
      <p:sp>
        <p:nvSpPr>
          <p:cNvPr id="25" name="TextBox 25"/>
          <p:cNvSpPr txBox="1"/>
          <p:nvPr/>
        </p:nvSpPr>
        <p:spPr>
          <a:xfrm>
            <a:off x="384809" y="2694896"/>
            <a:ext cx="17348859"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Validation of data entry is the process of ensuring that data entered into a system meets </a:t>
            </a:r>
            <a:r>
              <a:rPr lang="en-US" sz="3000" b="1">
                <a:solidFill>
                  <a:srgbClr val="5E17EB"/>
                </a:solidFill>
                <a:latin typeface="Open Sans Bold"/>
                <a:ea typeface="Open Sans Bold"/>
                <a:cs typeface="Open Sans Bold"/>
                <a:sym typeface="Open Sans Bold"/>
              </a:rPr>
              <a:t>specific criteria</a:t>
            </a:r>
            <a:r>
              <a:rPr lang="en-US" sz="3000">
                <a:solidFill>
                  <a:srgbClr val="000000"/>
                </a:solidFill>
                <a:latin typeface="Open Sans"/>
                <a:ea typeface="Open Sans"/>
                <a:cs typeface="Open Sans"/>
                <a:sym typeface="Open Sans"/>
              </a:rPr>
              <a:t> and is accurate, complete, and consistent. </a:t>
            </a:r>
          </a:p>
        </p:txBody>
      </p:sp>
      <p:sp>
        <p:nvSpPr>
          <p:cNvPr id="26" name="TextBox 26"/>
          <p:cNvSpPr txBox="1"/>
          <p:nvPr/>
        </p:nvSpPr>
        <p:spPr>
          <a:xfrm>
            <a:off x="12841204" y="978267"/>
            <a:ext cx="220432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sp>
        <p:nvSpPr>
          <p:cNvPr id="27" name="TextBox 27"/>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28" name="TextBox 28"/>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29" name="TextBox 29"/>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during data transfer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11" name="TextBox 11"/>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Validation of data entry</a:t>
            </a:r>
          </a:p>
        </p:txBody>
      </p:sp>
      <p:sp>
        <p:nvSpPr>
          <p:cNvPr id="12" name="Freeform 12"/>
          <p:cNvSpPr/>
          <p:nvPr/>
        </p:nvSpPr>
        <p:spPr>
          <a:xfrm>
            <a:off x="3944084" y="9564580"/>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3" name="Group 13"/>
          <p:cNvGrpSpPr/>
          <p:nvPr/>
        </p:nvGrpSpPr>
        <p:grpSpPr>
          <a:xfrm>
            <a:off x="4667305" y="9508679"/>
            <a:ext cx="4445613" cy="712448"/>
            <a:chOff x="0" y="0"/>
            <a:chExt cx="1232070" cy="197450"/>
          </a:xfrm>
        </p:grpSpPr>
        <p:sp>
          <p:nvSpPr>
            <p:cNvPr id="14" name="Freeform 14"/>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5" name="TextBox 15"/>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9176281" y="9508679"/>
            <a:ext cx="4445613" cy="712448"/>
            <a:chOff x="0" y="0"/>
            <a:chExt cx="1232070" cy="197450"/>
          </a:xfrm>
        </p:grpSpPr>
        <p:sp>
          <p:nvSpPr>
            <p:cNvPr id="17" name="Freeform 17"/>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8" name="TextBox 18"/>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9" name="Group 19"/>
          <p:cNvGrpSpPr/>
          <p:nvPr/>
        </p:nvGrpSpPr>
        <p:grpSpPr>
          <a:xfrm>
            <a:off x="13685257" y="9508679"/>
            <a:ext cx="4445613" cy="712448"/>
            <a:chOff x="0" y="0"/>
            <a:chExt cx="1232070" cy="197450"/>
          </a:xfrm>
        </p:grpSpPr>
        <p:sp>
          <p:nvSpPr>
            <p:cNvPr id="20" name="Freeform 20"/>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21" name="TextBox 21"/>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2" name="Freeform 22"/>
          <p:cNvSpPr/>
          <p:nvPr/>
        </p:nvSpPr>
        <p:spPr>
          <a:xfrm>
            <a:off x="6329902" y="1167839"/>
            <a:ext cx="4790651" cy="7951322"/>
          </a:xfrm>
          <a:custGeom>
            <a:avLst/>
            <a:gdLst/>
            <a:ahLst/>
            <a:cxnLst/>
            <a:rect l="l" t="t" r="r" b="b"/>
            <a:pathLst>
              <a:path w="4790651" h="7951322">
                <a:moveTo>
                  <a:pt x="0" y="0"/>
                </a:moveTo>
                <a:lnTo>
                  <a:pt x="4790650" y="0"/>
                </a:lnTo>
                <a:lnTo>
                  <a:pt x="4790650" y="7951322"/>
                </a:lnTo>
                <a:lnTo>
                  <a:pt x="0" y="7951322"/>
                </a:lnTo>
                <a:lnTo>
                  <a:pt x="0" y="0"/>
                </a:lnTo>
                <a:close/>
              </a:path>
            </a:pathLst>
          </a:custGeom>
          <a:blipFill>
            <a:blip r:embed="rId6"/>
            <a:stretch>
              <a:fillRect/>
            </a:stretch>
          </a:blipFill>
        </p:spPr>
        <p:txBody>
          <a:bodyPr/>
          <a:lstStyle/>
          <a:p>
            <a:endParaRPr lang="en-PH"/>
          </a:p>
        </p:txBody>
      </p:sp>
      <p:grpSp>
        <p:nvGrpSpPr>
          <p:cNvPr id="23" name="Group 23"/>
          <p:cNvGrpSpPr/>
          <p:nvPr/>
        </p:nvGrpSpPr>
        <p:grpSpPr>
          <a:xfrm>
            <a:off x="1028700" y="1461146"/>
            <a:ext cx="4297452" cy="688756"/>
            <a:chOff x="0" y="0"/>
            <a:chExt cx="1231977" cy="197450"/>
          </a:xfrm>
        </p:grpSpPr>
        <p:sp>
          <p:nvSpPr>
            <p:cNvPr id="24" name="Freeform 24"/>
            <p:cNvSpPr/>
            <p:nvPr/>
          </p:nvSpPr>
          <p:spPr>
            <a:xfrm>
              <a:off x="0" y="0"/>
              <a:ext cx="1231977" cy="197450"/>
            </a:xfrm>
            <a:custGeom>
              <a:avLst/>
              <a:gdLst/>
              <a:ahLst/>
              <a:cxnLst/>
              <a:rect l="l" t="t" r="r" b="b"/>
              <a:pathLst>
                <a:path w="1231977" h="197450">
                  <a:moveTo>
                    <a:pt x="91877" y="0"/>
                  </a:moveTo>
                  <a:lnTo>
                    <a:pt x="1140100" y="0"/>
                  </a:lnTo>
                  <a:cubicBezTo>
                    <a:pt x="1164467" y="0"/>
                    <a:pt x="1187837" y="9680"/>
                    <a:pt x="1205067" y="26910"/>
                  </a:cubicBezTo>
                  <a:cubicBezTo>
                    <a:pt x="1222297" y="44141"/>
                    <a:pt x="1231977" y="67510"/>
                    <a:pt x="1231977" y="91877"/>
                  </a:cubicBezTo>
                  <a:lnTo>
                    <a:pt x="1231977" y="105573"/>
                  </a:lnTo>
                  <a:cubicBezTo>
                    <a:pt x="1231977" y="129940"/>
                    <a:pt x="1222297" y="153309"/>
                    <a:pt x="1205067" y="170540"/>
                  </a:cubicBezTo>
                  <a:cubicBezTo>
                    <a:pt x="1187837" y="187770"/>
                    <a:pt x="1164467" y="197450"/>
                    <a:pt x="1140100" y="197450"/>
                  </a:cubicBezTo>
                  <a:lnTo>
                    <a:pt x="91877" y="197450"/>
                  </a:lnTo>
                  <a:cubicBezTo>
                    <a:pt x="67510" y="197450"/>
                    <a:pt x="44141" y="187770"/>
                    <a:pt x="26910" y="170540"/>
                  </a:cubicBezTo>
                  <a:cubicBezTo>
                    <a:pt x="9680" y="153309"/>
                    <a:pt x="0" y="129940"/>
                    <a:pt x="0" y="105573"/>
                  </a:cubicBezTo>
                  <a:lnTo>
                    <a:pt x="0" y="91877"/>
                  </a:lnTo>
                  <a:cubicBezTo>
                    <a:pt x="0" y="67510"/>
                    <a:pt x="9680" y="44141"/>
                    <a:pt x="26910" y="26910"/>
                  </a:cubicBezTo>
                  <a:cubicBezTo>
                    <a:pt x="44141" y="9680"/>
                    <a:pt x="67510" y="0"/>
                    <a:pt x="91877" y="0"/>
                  </a:cubicBezTo>
                  <a:close/>
                </a:path>
              </a:pathLst>
            </a:custGeom>
            <a:solidFill>
              <a:srgbClr val="019D97"/>
            </a:solidFill>
          </p:spPr>
          <p:txBody>
            <a:bodyPr/>
            <a:lstStyle/>
            <a:p>
              <a:endParaRPr lang="en-PH"/>
            </a:p>
          </p:txBody>
        </p:sp>
        <p:sp>
          <p:nvSpPr>
            <p:cNvPr id="25" name="TextBox 25"/>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26" name="Freeform 26"/>
          <p:cNvSpPr/>
          <p:nvPr/>
        </p:nvSpPr>
        <p:spPr>
          <a:xfrm>
            <a:off x="4972869" y="1332714"/>
            <a:ext cx="1357032" cy="680212"/>
          </a:xfrm>
          <a:custGeom>
            <a:avLst/>
            <a:gdLst/>
            <a:ahLst/>
            <a:cxnLst/>
            <a:rect l="l" t="t" r="r" b="b"/>
            <a:pathLst>
              <a:path w="1357032" h="680212">
                <a:moveTo>
                  <a:pt x="0" y="0"/>
                </a:moveTo>
                <a:lnTo>
                  <a:pt x="1357033" y="0"/>
                </a:lnTo>
                <a:lnTo>
                  <a:pt x="1357033" y="680212"/>
                </a:lnTo>
                <a:lnTo>
                  <a:pt x="0" y="680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27" name="TextBox 27"/>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28" name="TextBox 28"/>
          <p:cNvSpPr txBox="1"/>
          <p:nvPr/>
        </p:nvSpPr>
        <p:spPr>
          <a:xfrm>
            <a:off x="12554021" y="1049648"/>
            <a:ext cx="2131019" cy="632496"/>
          </a:xfrm>
          <a:prstGeom prst="rect">
            <a:avLst/>
          </a:prstGeom>
        </p:spPr>
        <p:txBody>
          <a:bodyPr lIns="0" tIns="0" rIns="0" bIns="0" rtlCol="0" anchor="t">
            <a:spAutoFit/>
          </a:bodyPr>
          <a:lstStyle/>
          <a:p>
            <a:pPr algn="ctr">
              <a:lnSpc>
                <a:spcPts val="5220"/>
              </a:lnSpc>
            </a:pPr>
            <a:r>
              <a:rPr lang="en-US" sz="2900">
                <a:solidFill>
                  <a:srgbClr val="FFFFFF"/>
                </a:solidFill>
                <a:latin typeface="Poppins"/>
                <a:ea typeface="Poppins"/>
                <a:cs typeface="Poppins"/>
                <a:sym typeface="Poppins"/>
              </a:rPr>
              <a:t>Highlighter</a:t>
            </a:r>
          </a:p>
        </p:txBody>
      </p:sp>
      <p:sp>
        <p:nvSpPr>
          <p:cNvPr id="29" name="TextBox 29"/>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30" name="TextBox 30"/>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31" name="TextBox 31"/>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during data transfer</a:t>
            </a:r>
          </a:p>
        </p:txBody>
      </p:sp>
      <p:sp>
        <p:nvSpPr>
          <p:cNvPr id="32" name="TextBox 32"/>
          <p:cNvSpPr txBox="1"/>
          <p:nvPr/>
        </p:nvSpPr>
        <p:spPr>
          <a:xfrm>
            <a:off x="1332482" y="1407620"/>
            <a:ext cx="3689888" cy="605306"/>
          </a:xfrm>
          <a:prstGeom prst="rect">
            <a:avLst/>
          </a:prstGeom>
        </p:spPr>
        <p:txBody>
          <a:bodyPr lIns="0" tIns="0" rIns="0" bIns="0" rtlCol="0" anchor="t">
            <a:spAutoFit/>
          </a:bodyPr>
          <a:lstStyle/>
          <a:p>
            <a:pPr algn="ctr">
              <a:lnSpc>
                <a:spcPts val="4933"/>
              </a:lnSpc>
            </a:pPr>
            <a:r>
              <a:rPr lang="en-US" sz="2741">
                <a:solidFill>
                  <a:srgbClr val="FFFFFF"/>
                </a:solidFill>
                <a:latin typeface="Poppins"/>
                <a:ea typeface="Poppins"/>
                <a:cs typeface="Poppins"/>
                <a:sym typeface="Poppins"/>
              </a:rPr>
              <a:t>Presence Check</a:t>
            </a:r>
          </a:p>
        </p:txBody>
      </p:sp>
      <p:grpSp>
        <p:nvGrpSpPr>
          <p:cNvPr id="33" name="Group 33"/>
          <p:cNvGrpSpPr/>
          <p:nvPr/>
        </p:nvGrpSpPr>
        <p:grpSpPr>
          <a:xfrm>
            <a:off x="12272163" y="3023566"/>
            <a:ext cx="4297452" cy="688756"/>
            <a:chOff x="0" y="0"/>
            <a:chExt cx="1231977" cy="197450"/>
          </a:xfrm>
        </p:grpSpPr>
        <p:sp>
          <p:nvSpPr>
            <p:cNvPr id="34" name="Freeform 34"/>
            <p:cNvSpPr/>
            <p:nvPr/>
          </p:nvSpPr>
          <p:spPr>
            <a:xfrm>
              <a:off x="0" y="0"/>
              <a:ext cx="1231977" cy="197450"/>
            </a:xfrm>
            <a:custGeom>
              <a:avLst/>
              <a:gdLst/>
              <a:ahLst/>
              <a:cxnLst/>
              <a:rect l="l" t="t" r="r" b="b"/>
              <a:pathLst>
                <a:path w="1231977" h="197450">
                  <a:moveTo>
                    <a:pt x="91877" y="0"/>
                  </a:moveTo>
                  <a:lnTo>
                    <a:pt x="1140100" y="0"/>
                  </a:lnTo>
                  <a:cubicBezTo>
                    <a:pt x="1164467" y="0"/>
                    <a:pt x="1187837" y="9680"/>
                    <a:pt x="1205067" y="26910"/>
                  </a:cubicBezTo>
                  <a:cubicBezTo>
                    <a:pt x="1222297" y="44141"/>
                    <a:pt x="1231977" y="67510"/>
                    <a:pt x="1231977" y="91877"/>
                  </a:cubicBezTo>
                  <a:lnTo>
                    <a:pt x="1231977" y="105573"/>
                  </a:lnTo>
                  <a:cubicBezTo>
                    <a:pt x="1231977" y="129940"/>
                    <a:pt x="1222297" y="153309"/>
                    <a:pt x="1205067" y="170540"/>
                  </a:cubicBezTo>
                  <a:cubicBezTo>
                    <a:pt x="1187837" y="187770"/>
                    <a:pt x="1164467" y="197450"/>
                    <a:pt x="1140100" y="197450"/>
                  </a:cubicBezTo>
                  <a:lnTo>
                    <a:pt x="91877" y="197450"/>
                  </a:lnTo>
                  <a:cubicBezTo>
                    <a:pt x="67510" y="197450"/>
                    <a:pt x="44141" y="187770"/>
                    <a:pt x="26910" y="170540"/>
                  </a:cubicBezTo>
                  <a:cubicBezTo>
                    <a:pt x="9680" y="153309"/>
                    <a:pt x="0" y="129940"/>
                    <a:pt x="0" y="105573"/>
                  </a:cubicBezTo>
                  <a:lnTo>
                    <a:pt x="0" y="91877"/>
                  </a:lnTo>
                  <a:cubicBezTo>
                    <a:pt x="0" y="67510"/>
                    <a:pt x="9680" y="44141"/>
                    <a:pt x="26910" y="26910"/>
                  </a:cubicBezTo>
                  <a:cubicBezTo>
                    <a:pt x="44141" y="9680"/>
                    <a:pt x="67510" y="0"/>
                    <a:pt x="91877" y="0"/>
                  </a:cubicBezTo>
                  <a:close/>
                </a:path>
              </a:pathLst>
            </a:custGeom>
            <a:solidFill>
              <a:srgbClr val="019D97"/>
            </a:solidFill>
          </p:spPr>
          <p:txBody>
            <a:bodyPr/>
            <a:lstStyle/>
            <a:p>
              <a:endParaRPr lang="en-PH"/>
            </a:p>
          </p:txBody>
        </p:sp>
        <p:sp>
          <p:nvSpPr>
            <p:cNvPr id="35" name="TextBox 35"/>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36" name="Freeform 36"/>
          <p:cNvSpPr/>
          <p:nvPr/>
        </p:nvSpPr>
        <p:spPr>
          <a:xfrm flipH="1">
            <a:off x="10915131" y="2829621"/>
            <a:ext cx="1357032" cy="680212"/>
          </a:xfrm>
          <a:custGeom>
            <a:avLst/>
            <a:gdLst/>
            <a:ahLst/>
            <a:cxnLst/>
            <a:rect l="l" t="t" r="r" b="b"/>
            <a:pathLst>
              <a:path w="1357032" h="680212">
                <a:moveTo>
                  <a:pt x="1357032" y="0"/>
                </a:moveTo>
                <a:lnTo>
                  <a:pt x="0" y="0"/>
                </a:lnTo>
                <a:lnTo>
                  <a:pt x="0" y="680212"/>
                </a:lnTo>
                <a:lnTo>
                  <a:pt x="1357032" y="680212"/>
                </a:lnTo>
                <a:lnTo>
                  <a:pt x="135703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37" name="TextBox 37"/>
          <p:cNvSpPr txBox="1"/>
          <p:nvPr/>
        </p:nvSpPr>
        <p:spPr>
          <a:xfrm>
            <a:off x="12575945" y="2970041"/>
            <a:ext cx="3689888" cy="605306"/>
          </a:xfrm>
          <a:prstGeom prst="rect">
            <a:avLst/>
          </a:prstGeom>
        </p:spPr>
        <p:txBody>
          <a:bodyPr lIns="0" tIns="0" rIns="0" bIns="0" rtlCol="0" anchor="t">
            <a:spAutoFit/>
          </a:bodyPr>
          <a:lstStyle/>
          <a:p>
            <a:pPr algn="ctr">
              <a:lnSpc>
                <a:spcPts val="4933"/>
              </a:lnSpc>
            </a:pPr>
            <a:r>
              <a:rPr lang="en-US" sz="2741">
                <a:solidFill>
                  <a:srgbClr val="FFFFFF"/>
                </a:solidFill>
                <a:latin typeface="Poppins"/>
                <a:ea typeface="Poppins"/>
                <a:cs typeface="Poppins"/>
                <a:sym typeface="Poppins"/>
              </a:rPr>
              <a:t>Format Check</a:t>
            </a:r>
          </a:p>
        </p:txBody>
      </p:sp>
      <p:grpSp>
        <p:nvGrpSpPr>
          <p:cNvPr id="38" name="Group 38"/>
          <p:cNvGrpSpPr/>
          <p:nvPr/>
        </p:nvGrpSpPr>
        <p:grpSpPr>
          <a:xfrm>
            <a:off x="1134335" y="4189703"/>
            <a:ext cx="4297452" cy="688756"/>
            <a:chOff x="0" y="0"/>
            <a:chExt cx="1231977" cy="197450"/>
          </a:xfrm>
        </p:grpSpPr>
        <p:sp>
          <p:nvSpPr>
            <p:cNvPr id="39" name="Freeform 39"/>
            <p:cNvSpPr/>
            <p:nvPr/>
          </p:nvSpPr>
          <p:spPr>
            <a:xfrm>
              <a:off x="0" y="0"/>
              <a:ext cx="1231977" cy="197450"/>
            </a:xfrm>
            <a:custGeom>
              <a:avLst/>
              <a:gdLst/>
              <a:ahLst/>
              <a:cxnLst/>
              <a:rect l="l" t="t" r="r" b="b"/>
              <a:pathLst>
                <a:path w="1231977" h="197450">
                  <a:moveTo>
                    <a:pt x="91877" y="0"/>
                  </a:moveTo>
                  <a:lnTo>
                    <a:pt x="1140100" y="0"/>
                  </a:lnTo>
                  <a:cubicBezTo>
                    <a:pt x="1164467" y="0"/>
                    <a:pt x="1187837" y="9680"/>
                    <a:pt x="1205067" y="26910"/>
                  </a:cubicBezTo>
                  <a:cubicBezTo>
                    <a:pt x="1222297" y="44141"/>
                    <a:pt x="1231977" y="67510"/>
                    <a:pt x="1231977" y="91877"/>
                  </a:cubicBezTo>
                  <a:lnTo>
                    <a:pt x="1231977" y="105573"/>
                  </a:lnTo>
                  <a:cubicBezTo>
                    <a:pt x="1231977" y="129940"/>
                    <a:pt x="1222297" y="153309"/>
                    <a:pt x="1205067" y="170540"/>
                  </a:cubicBezTo>
                  <a:cubicBezTo>
                    <a:pt x="1187837" y="187770"/>
                    <a:pt x="1164467" y="197450"/>
                    <a:pt x="1140100" y="197450"/>
                  </a:cubicBezTo>
                  <a:lnTo>
                    <a:pt x="91877" y="197450"/>
                  </a:lnTo>
                  <a:cubicBezTo>
                    <a:pt x="67510" y="197450"/>
                    <a:pt x="44141" y="187770"/>
                    <a:pt x="26910" y="170540"/>
                  </a:cubicBezTo>
                  <a:cubicBezTo>
                    <a:pt x="9680" y="153309"/>
                    <a:pt x="0" y="129940"/>
                    <a:pt x="0" y="105573"/>
                  </a:cubicBezTo>
                  <a:lnTo>
                    <a:pt x="0" y="91877"/>
                  </a:lnTo>
                  <a:cubicBezTo>
                    <a:pt x="0" y="67510"/>
                    <a:pt x="9680" y="44141"/>
                    <a:pt x="26910" y="26910"/>
                  </a:cubicBezTo>
                  <a:cubicBezTo>
                    <a:pt x="44141" y="9680"/>
                    <a:pt x="67510" y="0"/>
                    <a:pt x="91877" y="0"/>
                  </a:cubicBezTo>
                  <a:close/>
                </a:path>
              </a:pathLst>
            </a:custGeom>
            <a:solidFill>
              <a:srgbClr val="019D97"/>
            </a:solidFill>
          </p:spPr>
          <p:txBody>
            <a:bodyPr/>
            <a:lstStyle/>
            <a:p>
              <a:endParaRPr lang="en-PH"/>
            </a:p>
          </p:txBody>
        </p:sp>
        <p:sp>
          <p:nvSpPr>
            <p:cNvPr id="40" name="TextBox 4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41" name="Freeform 41"/>
          <p:cNvSpPr/>
          <p:nvPr/>
        </p:nvSpPr>
        <p:spPr>
          <a:xfrm>
            <a:off x="5078504" y="4061271"/>
            <a:ext cx="1357032" cy="680212"/>
          </a:xfrm>
          <a:custGeom>
            <a:avLst/>
            <a:gdLst/>
            <a:ahLst/>
            <a:cxnLst/>
            <a:rect l="l" t="t" r="r" b="b"/>
            <a:pathLst>
              <a:path w="1357032" h="680212">
                <a:moveTo>
                  <a:pt x="0" y="0"/>
                </a:moveTo>
                <a:lnTo>
                  <a:pt x="1357033" y="0"/>
                </a:lnTo>
                <a:lnTo>
                  <a:pt x="1357033" y="680213"/>
                </a:lnTo>
                <a:lnTo>
                  <a:pt x="0" y="680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42" name="TextBox 42"/>
          <p:cNvSpPr txBox="1"/>
          <p:nvPr/>
        </p:nvSpPr>
        <p:spPr>
          <a:xfrm>
            <a:off x="1438117" y="4136178"/>
            <a:ext cx="3689888" cy="605306"/>
          </a:xfrm>
          <a:prstGeom prst="rect">
            <a:avLst/>
          </a:prstGeom>
        </p:spPr>
        <p:txBody>
          <a:bodyPr lIns="0" tIns="0" rIns="0" bIns="0" rtlCol="0" anchor="t">
            <a:spAutoFit/>
          </a:bodyPr>
          <a:lstStyle/>
          <a:p>
            <a:pPr algn="ctr">
              <a:lnSpc>
                <a:spcPts val="4933"/>
              </a:lnSpc>
            </a:pPr>
            <a:r>
              <a:rPr lang="en-US" sz="2741">
                <a:solidFill>
                  <a:srgbClr val="FFFFFF"/>
                </a:solidFill>
                <a:latin typeface="Poppins"/>
                <a:ea typeface="Poppins"/>
                <a:cs typeface="Poppins"/>
                <a:sym typeface="Poppins"/>
              </a:rPr>
              <a:t>Range Check</a:t>
            </a:r>
          </a:p>
        </p:txBody>
      </p:sp>
      <p:grpSp>
        <p:nvGrpSpPr>
          <p:cNvPr id="43" name="Group 43"/>
          <p:cNvGrpSpPr/>
          <p:nvPr/>
        </p:nvGrpSpPr>
        <p:grpSpPr>
          <a:xfrm>
            <a:off x="12272163" y="5791431"/>
            <a:ext cx="4297452" cy="688756"/>
            <a:chOff x="0" y="0"/>
            <a:chExt cx="1231977" cy="197450"/>
          </a:xfrm>
        </p:grpSpPr>
        <p:sp>
          <p:nvSpPr>
            <p:cNvPr id="44" name="Freeform 44"/>
            <p:cNvSpPr/>
            <p:nvPr/>
          </p:nvSpPr>
          <p:spPr>
            <a:xfrm>
              <a:off x="0" y="0"/>
              <a:ext cx="1231977" cy="197450"/>
            </a:xfrm>
            <a:custGeom>
              <a:avLst/>
              <a:gdLst/>
              <a:ahLst/>
              <a:cxnLst/>
              <a:rect l="l" t="t" r="r" b="b"/>
              <a:pathLst>
                <a:path w="1231977" h="197450">
                  <a:moveTo>
                    <a:pt x="91877" y="0"/>
                  </a:moveTo>
                  <a:lnTo>
                    <a:pt x="1140100" y="0"/>
                  </a:lnTo>
                  <a:cubicBezTo>
                    <a:pt x="1164467" y="0"/>
                    <a:pt x="1187837" y="9680"/>
                    <a:pt x="1205067" y="26910"/>
                  </a:cubicBezTo>
                  <a:cubicBezTo>
                    <a:pt x="1222297" y="44141"/>
                    <a:pt x="1231977" y="67510"/>
                    <a:pt x="1231977" y="91877"/>
                  </a:cubicBezTo>
                  <a:lnTo>
                    <a:pt x="1231977" y="105573"/>
                  </a:lnTo>
                  <a:cubicBezTo>
                    <a:pt x="1231977" y="129940"/>
                    <a:pt x="1222297" y="153309"/>
                    <a:pt x="1205067" y="170540"/>
                  </a:cubicBezTo>
                  <a:cubicBezTo>
                    <a:pt x="1187837" y="187770"/>
                    <a:pt x="1164467" y="197450"/>
                    <a:pt x="1140100" y="197450"/>
                  </a:cubicBezTo>
                  <a:lnTo>
                    <a:pt x="91877" y="197450"/>
                  </a:lnTo>
                  <a:cubicBezTo>
                    <a:pt x="67510" y="197450"/>
                    <a:pt x="44141" y="187770"/>
                    <a:pt x="26910" y="170540"/>
                  </a:cubicBezTo>
                  <a:cubicBezTo>
                    <a:pt x="9680" y="153309"/>
                    <a:pt x="0" y="129940"/>
                    <a:pt x="0" y="105573"/>
                  </a:cubicBezTo>
                  <a:lnTo>
                    <a:pt x="0" y="91877"/>
                  </a:lnTo>
                  <a:cubicBezTo>
                    <a:pt x="0" y="67510"/>
                    <a:pt x="9680" y="44141"/>
                    <a:pt x="26910" y="26910"/>
                  </a:cubicBezTo>
                  <a:cubicBezTo>
                    <a:pt x="44141" y="9680"/>
                    <a:pt x="67510" y="0"/>
                    <a:pt x="91877" y="0"/>
                  </a:cubicBezTo>
                  <a:close/>
                </a:path>
              </a:pathLst>
            </a:custGeom>
            <a:solidFill>
              <a:srgbClr val="019D97"/>
            </a:solidFill>
          </p:spPr>
          <p:txBody>
            <a:bodyPr/>
            <a:lstStyle/>
            <a:p>
              <a:endParaRPr lang="en-PH"/>
            </a:p>
          </p:txBody>
        </p:sp>
        <p:sp>
          <p:nvSpPr>
            <p:cNvPr id="45" name="TextBox 45"/>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46" name="Freeform 46"/>
          <p:cNvSpPr/>
          <p:nvPr/>
        </p:nvSpPr>
        <p:spPr>
          <a:xfrm flipH="1">
            <a:off x="10915131" y="5597486"/>
            <a:ext cx="1357032" cy="680212"/>
          </a:xfrm>
          <a:custGeom>
            <a:avLst/>
            <a:gdLst/>
            <a:ahLst/>
            <a:cxnLst/>
            <a:rect l="l" t="t" r="r" b="b"/>
            <a:pathLst>
              <a:path w="1357032" h="680212">
                <a:moveTo>
                  <a:pt x="1357032" y="0"/>
                </a:moveTo>
                <a:lnTo>
                  <a:pt x="0" y="0"/>
                </a:lnTo>
                <a:lnTo>
                  <a:pt x="0" y="680213"/>
                </a:lnTo>
                <a:lnTo>
                  <a:pt x="1357032" y="680213"/>
                </a:lnTo>
                <a:lnTo>
                  <a:pt x="135703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47" name="TextBox 47"/>
          <p:cNvSpPr txBox="1"/>
          <p:nvPr/>
        </p:nvSpPr>
        <p:spPr>
          <a:xfrm>
            <a:off x="12575945" y="5737906"/>
            <a:ext cx="3689888" cy="605306"/>
          </a:xfrm>
          <a:prstGeom prst="rect">
            <a:avLst/>
          </a:prstGeom>
        </p:spPr>
        <p:txBody>
          <a:bodyPr lIns="0" tIns="0" rIns="0" bIns="0" rtlCol="0" anchor="t">
            <a:spAutoFit/>
          </a:bodyPr>
          <a:lstStyle/>
          <a:p>
            <a:pPr algn="ctr">
              <a:lnSpc>
                <a:spcPts val="4933"/>
              </a:lnSpc>
            </a:pPr>
            <a:r>
              <a:rPr lang="en-US" sz="2741">
                <a:solidFill>
                  <a:srgbClr val="FFFFFF"/>
                </a:solidFill>
                <a:latin typeface="Poppins"/>
                <a:ea typeface="Poppins"/>
                <a:cs typeface="Poppins"/>
                <a:sym typeface="Poppins"/>
              </a:rPr>
              <a:t>Length Check</a:t>
            </a:r>
          </a:p>
        </p:txBody>
      </p:sp>
      <p:grpSp>
        <p:nvGrpSpPr>
          <p:cNvPr id="48" name="Group 48"/>
          <p:cNvGrpSpPr/>
          <p:nvPr/>
        </p:nvGrpSpPr>
        <p:grpSpPr>
          <a:xfrm>
            <a:off x="1134335" y="6754802"/>
            <a:ext cx="4297452" cy="688756"/>
            <a:chOff x="0" y="0"/>
            <a:chExt cx="1231977" cy="197450"/>
          </a:xfrm>
        </p:grpSpPr>
        <p:sp>
          <p:nvSpPr>
            <p:cNvPr id="49" name="Freeform 49"/>
            <p:cNvSpPr/>
            <p:nvPr/>
          </p:nvSpPr>
          <p:spPr>
            <a:xfrm>
              <a:off x="0" y="0"/>
              <a:ext cx="1231977" cy="197450"/>
            </a:xfrm>
            <a:custGeom>
              <a:avLst/>
              <a:gdLst/>
              <a:ahLst/>
              <a:cxnLst/>
              <a:rect l="l" t="t" r="r" b="b"/>
              <a:pathLst>
                <a:path w="1231977" h="197450">
                  <a:moveTo>
                    <a:pt x="91877" y="0"/>
                  </a:moveTo>
                  <a:lnTo>
                    <a:pt x="1140100" y="0"/>
                  </a:lnTo>
                  <a:cubicBezTo>
                    <a:pt x="1164467" y="0"/>
                    <a:pt x="1187837" y="9680"/>
                    <a:pt x="1205067" y="26910"/>
                  </a:cubicBezTo>
                  <a:cubicBezTo>
                    <a:pt x="1222297" y="44141"/>
                    <a:pt x="1231977" y="67510"/>
                    <a:pt x="1231977" y="91877"/>
                  </a:cubicBezTo>
                  <a:lnTo>
                    <a:pt x="1231977" y="105573"/>
                  </a:lnTo>
                  <a:cubicBezTo>
                    <a:pt x="1231977" y="129940"/>
                    <a:pt x="1222297" y="153309"/>
                    <a:pt x="1205067" y="170540"/>
                  </a:cubicBezTo>
                  <a:cubicBezTo>
                    <a:pt x="1187837" y="187770"/>
                    <a:pt x="1164467" y="197450"/>
                    <a:pt x="1140100" y="197450"/>
                  </a:cubicBezTo>
                  <a:lnTo>
                    <a:pt x="91877" y="197450"/>
                  </a:lnTo>
                  <a:cubicBezTo>
                    <a:pt x="67510" y="197450"/>
                    <a:pt x="44141" y="187770"/>
                    <a:pt x="26910" y="170540"/>
                  </a:cubicBezTo>
                  <a:cubicBezTo>
                    <a:pt x="9680" y="153309"/>
                    <a:pt x="0" y="129940"/>
                    <a:pt x="0" y="105573"/>
                  </a:cubicBezTo>
                  <a:lnTo>
                    <a:pt x="0" y="91877"/>
                  </a:lnTo>
                  <a:cubicBezTo>
                    <a:pt x="0" y="67510"/>
                    <a:pt x="9680" y="44141"/>
                    <a:pt x="26910" y="26910"/>
                  </a:cubicBezTo>
                  <a:cubicBezTo>
                    <a:pt x="44141" y="9680"/>
                    <a:pt x="67510" y="0"/>
                    <a:pt x="91877" y="0"/>
                  </a:cubicBezTo>
                  <a:close/>
                </a:path>
              </a:pathLst>
            </a:custGeom>
            <a:solidFill>
              <a:srgbClr val="019D97"/>
            </a:solidFill>
          </p:spPr>
          <p:txBody>
            <a:bodyPr/>
            <a:lstStyle/>
            <a:p>
              <a:endParaRPr lang="en-PH"/>
            </a:p>
          </p:txBody>
        </p:sp>
        <p:sp>
          <p:nvSpPr>
            <p:cNvPr id="50" name="TextBox 5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51" name="Freeform 51"/>
          <p:cNvSpPr/>
          <p:nvPr/>
        </p:nvSpPr>
        <p:spPr>
          <a:xfrm>
            <a:off x="5078504" y="6626371"/>
            <a:ext cx="1357032" cy="680212"/>
          </a:xfrm>
          <a:custGeom>
            <a:avLst/>
            <a:gdLst/>
            <a:ahLst/>
            <a:cxnLst/>
            <a:rect l="l" t="t" r="r" b="b"/>
            <a:pathLst>
              <a:path w="1357032" h="680212">
                <a:moveTo>
                  <a:pt x="0" y="0"/>
                </a:moveTo>
                <a:lnTo>
                  <a:pt x="1357033" y="0"/>
                </a:lnTo>
                <a:lnTo>
                  <a:pt x="1357033" y="680212"/>
                </a:lnTo>
                <a:lnTo>
                  <a:pt x="0" y="680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52" name="TextBox 52"/>
          <p:cNvSpPr txBox="1"/>
          <p:nvPr/>
        </p:nvSpPr>
        <p:spPr>
          <a:xfrm>
            <a:off x="1438117" y="6701277"/>
            <a:ext cx="3689888" cy="605306"/>
          </a:xfrm>
          <a:prstGeom prst="rect">
            <a:avLst/>
          </a:prstGeom>
        </p:spPr>
        <p:txBody>
          <a:bodyPr lIns="0" tIns="0" rIns="0" bIns="0" rtlCol="0" anchor="t">
            <a:spAutoFit/>
          </a:bodyPr>
          <a:lstStyle/>
          <a:p>
            <a:pPr algn="ctr">
              <a:lnSpc>
                <a:spcPts val="4933"/>
              </a:lnSpc>
            </a:pPr>
            <a:r>
              <a:rPr lang="en-US" sz="2741">
                <a:solidFill>
                  <a:srgbClr val="FFFFFF"/>
                </a:solidFill>
                <a:latin typeface="Poppins"/>
                <a:ea typeface="Poppins"/>
                <a:cs typeface="Poppins"/>
                <a:sym typeface="Poppins"/>
              </a:rPr>
              <a:t>Limit Check</a:t>
            </a:r>
          </a:p>
        </p:txBody>
      </p:sp>
      <p:grpSp>
        <p:nvGrpSpPr>
          <p:cNvPr id="53" name="Group 53"/>
          <p:cNvGrpSpPr/>
          <p:nvPr/>
        </p:nvGrpSpPr>
        <p:grpSpPr>
          <a:xfrm>
            <a:off x="12272163" y="8362704"/>
            <a:ext cx="4297452" cy="688756"/>
            <a:chOff x="0" y="0"/>
            <a:chExt cx="1231977" cy="197450"/>
          </a:xfrm>
        </p:grpSpPr>
        <p:sp>
          <p:nvSpPr>
            <p:cNvPr id="54" name="Freeform 54"/>
            <p:cNvSpPr/>
            <p:nvPr/>
          </p:nvSpPr>
          <p:spPr>
            <a:xfrm>
              <a:off x="0" y="0"/>
              <a:ext cx="1231977" cy="197450"/>
            </a:xfrm>
            <a:custGeom>
              <a:avLst/>
              <a:gdLst/>
              <a:ahLst/>
              <a:cxnLst/>
              <a:rect l="l" t="t" r="r" b="b"/>
              <a:pathLst>
                <a:path w="1231977" h="197450">
                  <a:moveTo>
                    <a:pt x="91877" y="0"/>
                  </a:moveTo>
                  <a:lnTo>
                    <a:pt x="1140100" y="0"/>
                  </a:lnTo>
                  <a:cubicBezTo>
                    <a:pt x="1164467" y="0"/>
                    <a:pt x="1187837" y="9680"/>
                    <a:pt x="1205067" y="26910"/>
                  </a:cubicBezTo>
                  <a:cubicBezTo>
                    <a:pt x="1222297" y="44141"/>
                    <a:pt x="1231977" y="67510"/>
                    <a:pt x="1231977" y="91877"/>
                  </a:cubicBezTo>
                  <a:lnTo>
                    <a:pt x="1231977" y="105573"/>
                  </a:lnTo>
                  <a:cubicBezTo>
                    <a:pt x="1231977" y="129940"/>
                    <a:pt x="1222297" y="153309"/>
                    <a:pt x="1205067" y="170540"/>
                  </a:cubicBezTo>
                  <a:cubicBezTo>
                    <a:pt x="1187837" y="187770"/>
                    <a:pt x="1164467" y="197450"/>
                    <a:pt x="1140100" y="197450"/>
                  </a:cubicBezTo>
                  <a:lnTo>
                    <a:pt x="91877" y="197450"/>
                  </a:lnTo>
                  <a:cubicBezTo>
                    <a:pt x="67510" y="197450"/>
                    <a:pt x="44141" y="187770"/>
                    <a:pt x="26910" y="170540"/>
                  </a:cubicBezTo>
                  <a:cubicBezTo>
                    <a:pt x="9680" y="153309"/>
                    <a:pt x="0" y="129940"/>
                    <a:pt x="0" y="105573"/>
                  </a:cubicBezTo>
                  <a:lnTo>
                    <a:pt x="0" y="91877"/>
                  </a:lnTo>
                  <a:cubicBezTo>
                    <a:pt x="0" y="67510"/>
                    <a:pt x="9680" y="44141"/>
                    <a:pt x="26910" y="26910"/>
                  </a:cubicBezTo>
                  <a:cubicBezTo>
                    <a:pt x="44141" y="9680"/>
                    <a:pt x="67510" y="0"/>
                    <a:pt x="91877" y="0"/>
                  </a:cubicBezTo>
                  <a:close/>
                </a:path>
              </a:pathLst>
            </a:custGeom>
            <a:solidFill>
              <a:srgbClr val="019D97"/>
            </a:solidFill>
          </p:spPr>
          <p:txBody>
            <a:bodyPr/>
            <a:lstStyle/>
            <a:p>
              <a:endParaRPr lang="en-PH"/>
            </a:p>
          </p:txBody>
        </p:sp>
        <p:sp>
          <p:nvSpPr>
            <p:cNvPr id="55" name="TextBox 55"/>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56" name="Freeform 56"/>
          <p:cNvSpPr/>
          <p:nvPr/>
        </p:nvSpPr>
        <p:spPr>
          <a:xfrm flipH="1">
            <a:off x="10915131" y="8168759"/>
            <a:ext cx="1357032" cy="680212"/>
          </a:xfrm>
          <a:custGeom>
            <a:avLst/>
            <a:gdLst/>
            <a:ahLst/>
            <a:cxnLst/>
            <a:rect l="l" t="t" r="r" b="b"/>
            <a:pathLst>
              <a:path w="1357032" h="680212">
                <a:moveTo>
                  <a:pt x="1357032" y="0"/>
                </a:moveTo>
                <a:lnTo>
                  <a:pt x="0" y="0"/>
                </a:lnTo>
                <a:lnTo>
                  <a:pt x="0" y="680213"/>
                </a:lnTo>
                <a:lnTo>
                  <a:pt x="1357032" y="680213"/>
                </a:lnTo>
                <a:lnTo>
                  <a:pt x="135703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57" name="TextBox 57"/>
          <p:cNvSpPr txBox="1"/>
          <p:nvPr/>
        </p:nvSpPr>
        <p:spPr>
          <a:xfrm>
            <a:off x="12575945" y="8309179"/>
            <a:ext cx="3689888" cy="605306"/>
          </a:xfrm>
          <a:prstGeom prst="rect">
            <a:avLst/>
          </a:prstGeom>
        </p:spPr>
        <p:txBody>
          <a:bodyPr lIns="0" tIns="0" rIns="0" bIns="0" rtlCol="0" anchor="t">
            <a:spAutoFit/>
          </a:bodyPr>
          <a:lstStyle/>
          <a:p>
            <a:pPr algn="ctr">
              <a:lnSpc>
                <a:spcPts val="4933"/>
              </a:lnSpc>
            </a:pPr>
            <a:r>
              <a:rPr lang="en-US" sz="2741">
                <a:solidFill>
                  <a:srgbClr val="FFFFFF"/>
                </a:solidFill>
                <a:latin typeface="Poppins"/>
                <a:ea typeface="Poppins"/>
                <a:cs typeface="Poppins"/>
                <a:sym typeface="Poppins"/>
              </a:rPr>
              <a:t>Type Check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067230" y="4228843"/>
            <a:ext cx="9113439" cy="2264980"/>
            <a:chOff x="0" y="0"/>
            <a:chExt cx="2400247" cy="596538"/>
          </a:xfrm>
        </p:grpSpPr>
        <p:sp>
          <p:nvSpPr>
            <p:cNvPr id="6" name="Freeform 6"/>
            <p:cNvSpPr/>
            <p:nvPr/>
          </p:nvSpPr>
          <p:spPr>
            <a:xfrm>
              <a:off x="0" y="0"/>
              <a:ext cx="2400247" cy="596538"/>
            </a:xfrm>
            <a:custGeom>
              <a:avLst/>
              <a:gdLst/>
              <a:ahLst/>
              <a:cxnLst/>
              <a:rect l="l" t="t" r="r" b="b"/>
              <a:pathLst>
                <a:path w="2400247" h="596538">
                  <a:moveTo>
                    <a:pt x="43325" y="0"/>
                  </a:moveTo>
                  <a:lnTo>
                    <a:pt x="2356923" y="0"/>
                  </a:lnTo>
                  <a:cubicBezTo>
                    <a:pt x="2380850" y="0"/>
                    <a:pt x="2400247" y="19397"/>
                    <a:pt x="2400247" y="43325"/>
                  </a:cubicBezTo>
                  <a:lnTo>
                    <a:pt x="2400247" y="553213"/>
                  </a:lnTo>
                  <a:cubicBezTo>
                    <a:pt x="2400247" y="577141"/>
                    <a:pt x="2380850" y="596538"/>
                    <a:pt x="2356923" y="596538"/>
                  </a:cubicBezTo>
                  <a:lnTo>
                    <a:pt x="43325" y="596538"/>
                  </a:lnTo>
                  <a:cubicBezTo>
                    <a:pt x="19397" y="596538"/>
                    <a:pt x="0" y="577141"/>
                    <a:pt x="0" y="553213"/>
                  </a:cubicBezTo>
                  <a:lnTo>
                    <a:pt x="0" y="43325"/>
                  </a:lnTo>
                  <a:cubicBezTo>
                    <a:pt x="0" y="19397"/>
                    <a:pt x="19397" y="0"/>
                    <a:pt x="43325" y="0"/>
                  </a:cubicBezTo>
                  <a:close/>
                </a:path>
              </a:pathLst>
            </a:custGeom>
            <a:solidFill>
              <a:srgbClr val="019D97"/>
            </a:solidFill>
          </p:spPr>
          <p:txBody>
            <a:bodyPr/>
            <a:lstStyle/>
            <a:p>
              <a:endParaRPr lang="en-PH"/>
            </a:p>
          </p:txBody>
        </p:sp>
        <p:sp>
          <p:nvSpPr>
            <p:cNvPr id="7" name="TextBox 7"/>
            <p:cNvSpPr txBox="1"/>
            <p:nvPr/>
          </p:nvSpPr>
          <p:spPr>
            <a:xfrm>
              <a:off x="0" y="-28575"/>
              <a:ext cx="2400247" cy="625113"/>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150239" y="9403126"/>
            <a:ext cx="18641540" cy="883874"/>
            <a:chOff x="0" y="0"/>
            <a:chExt cx="4899387" cy="232301"/>
          </a:xfrm>
        </p:grpSpPr>
        <p:sp>
          <p:nvSpPr>
            <p:cNvPr id="9" name="Freeform 9"/>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157129" y="9508679"/>
            <a:ext cx="4445277" cy="712448"/>
            <a:chOff x="0" y="0"/>
            <a:chExt cx="1231977" cy="197450"/>
          </a:xfrm>
        </p:grpSpPr>
        <p:sp>
          <p:nvSpPr>
            <p:cNvPr id="12" name="Freeform 12"/>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4667305"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9176281"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20" name="Group 20"/>
          <p:cNvGrpSpPr/>
          <p:nvPr/>
        </p:nvGrpSpPr>
        <p:grpSpPr>
          <a:xfrm>
            <a:off x="13685257" y="9508679"/>
            <a:ext cx="4445613" cy="712448"/>
            <a:chOff x="0" y="0"/>
            <a:chExt cx="1232070" cy="197450"/>
          </a:xfrm>
        </p:grpSpPr>
        <p:sp>
          <p:nvSpPr>
            <p:cNvPr id="21" name="Freeform 21"/>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22" name="TextBox 22"/>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3" name="TextBox 23"/>
          <p:cNvSpPr txBox="1"/>
          <p:nvPr/>
        </p:nvSpPr>
        <p:spPr>
          <a:xfrm>
            <a:off x="5109395" y="9556526"/>
            <a:ext cx="3363353"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of data entry</a:t>
            </a:r>
          </a:p>
        </p:txBody>
      </p:sp>
      <p:sp>
        <p:nvSpPr>
          <p:cNvPr id="24" name="Freeform 24"/>
          <p:cNvSpPr/>
          <p:nvPr/>
        </p:nvSpPr>
        <p:spPr>
          <a:xfrm>
            <a:off x="8399942" y="9564580"/>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Freeform 25"/>
          <p:cNvSpPr/>
          <p:nvPr/>
        </p:nvSpPr>
        <p:spPr>
          <a:xfrm>
            <a:off x="8728215" y="4377104"/>
            <a:ext cx="3746658" cy="1968459"/>
          </a:xfrm>
          <a:custGeom>
            <a:avLst/>
            <a:gdLst/>
            <a:ahLst/>
            <a:cxnLst/>
            <a:rect l="l" t="t" r="r" b="b"/>
            <a:pathLst>
              <a:path w="3746658" h="1968459">
                <a:moveTo>
                  <a:pt x="0" y="0"/>
                </a:moveTo>
                <a:lnTo>
                  <a:pt x="3746658" y="0"/>
                </a:lnTo>
                <a:lnTo>
                  <a:pt x="3746658" y="1968459"/>
                </a:lnTo>
                <a:lnTo>
                  <a:pt x="0" y="1968459"/>
                </a:lnTo>
                <a:lnTo>
                  <a:pt x="0" y="0"/>
                </a:lnTo>
                <a:close/>
              </a:path>
            </a:pathLst>
          </a:custGeom>
          <a:blipFill>
            <a:blip r:embed="rId6"/>
            <a:stretch>
              <a:fillRect/>
            </a:stretch>
          </a:blipFill>
        </p:spPr>
        <p:txBody>
          <a:bodyPr/>
          <a:lstStyle/>
          <a:p>
            <a:endParaRPr lang="en-PH"/>
          </a:p>
        </p:txBody>
      </p:sp>
      <p:grpSp>
        <p:nvGrpSpPr>
          <p:cNvPr id="26" name="Group 26"/>
          <p:cNvGrpSpPr/>
          <p:nvPr/>
        </p:nvGrpSpPr>
        <p:grpSpPr>
          <a:xfrm>
            <a:off x="4067230" y="6589073"/>
            <a:ext cx="9113439" cy="2264980"/>
            <a:chOff x="0" y="0"/>
            <a:chExt cx="2400247" cy="596538"/>
          </a:xfrm>
        </p:grpSpPr>
        <p:sp>
          <p:nvSpPr>
            <p:cNvPr id="27" name="Freeform 27"/>
            <p:cNvSpPr/>
            <p:nvPr/>
          </p:nvSpPr>
          <p:spPr>
            <a:xfrm>
              <a:off x="0" y="0"/>
              <a:ext cx="2400247" cy="596538"/>
            </a:xfrm>
            <a:custGeom>
              <a:avLst/>
              <a:gdLst/>
              <a:ahLst/>
              <a:cxnLst/>
              <a:rect l="l" t="t" r="r" b="b"/>
              <a:pathLst>
                <a:path w="2400247" h="596538">
                  <a:moveTo>
                    <a:pt x="43325" y="0"/>
                  </a:moveTo>
                  <a:lnTo>
                    <a:pt x="2356923" y="0"/>
                  </a:lnTo>
                  <a:cubicBezTo>
                    <a:pt x="2380850" y="0"/>
                    <a:pt x="2400247" y="19397"/>
                    <a:pt x="2400247" y="43325"/>
                  </a:cubicBezTo>
                  <a:lnTo>
                    <a:pt x="2400247" y="553213"/>
                  </a:lnTo>
                  <a:cubicBezTo>
                    <a:pt x="2400247" y="577141"/>
                    <a:pt x="2380850" y="596538"/>
                    <a:pt x="2356923" y="596538"/>
                  </a:cubicBezTo>
                  <a:lnTo>
                    <a:pt x="43325" y="596538"/>
                  </a:lnTo>
                  <a:cubicBezTo>
                    <a:pt x="19397" y="596538"/>
                    <a:pt x="0" y="577141"/>
                    <a:pt x="0" y="553213"/>
                  </a:cubicBezTo>
                  <a:lnTo>
                    <a:pt x="0" y="43325"/>
                  </a:lnTo>
                  <a:cubicBezTo>
                    <a:pt x="0" y="19397"/>
                    <a:pt x="19397" y="0"/>
                    <a:pt x="43325" y="0"/>
                  </a:cubicBezTo>
                  <a:close/>
                </a:path>
              </a:pathLst>
            </a:custGeom>
            <a:solidFill>
              <a:srgbClr val="019D97"/>
            </a:solidFill>
          </p:spPr>
          <p:txBody>
            <a:bodyPr/>
            <a:lstStyle/>
            <a:p>
              <a:endParaRPr lang="en-PH"/>
            </a:p>
          </p:txBody>
        </p:sp>
        <p:sp>
          <p:nvSpPr>
            <p:cNvPr id="28" name="TextBox 28"/>
            <p:cNvSpPr txBox="1"/>
            <p:nvPr/>
          </p:nvSpPr>
          <p:spPr>
            <a:xfrm>
              <a:off x="0" y="-28575"/>
              <a:ext cx="2400247" cy="625113"/>
            </a:xfrm>
            <a:prstGeom prst="rect">
              <a:avLst/>
            </a:prstGeom>
          </p:spPr>
          <p:txBody>
            <a:bodyPr lIns="50800" tIns="50800" rIns="50800" bIns="50800" rtlCol="0" anchor="ctr"/>
            <a:lstStyle/>
            <a:p>
              <a:pPr algn="ctr">
                <a:lnSpc>
                  <a:spcPts val="2595"/>
                </a:lnSpc>
              </a:pPr>
              <a:endParaRPr/>
            </a:p>
          </p:txBody>
        </p:sp>
      </p:grpSp>
      <p:sp>
        <p:nvSpPr>
          <p:cNvPr id="29" name="Freeform 29"/>
          <p:cNvSpPr/>
          <p:nvPr/>
        </p:nvSpPr>
        <p:spPr>
          <a:xfrm>
            <a:off x="9354486" y="6674576"/>
            <a:ext cx="2041624" cy="2093973"/>
          </a:xfrm>
          <a:custGeom>
            <a:avLst/>
            <a:gdLst/>
            <a:ahLst/>
            <a:cxnLst/>
            <a:rect l="l" t="t" r="r" b="b"/>
            <a:pathLst>
              <a:path w="2041624" h="2093973">
                <a:moveTo>
                  <a:pt x="0" y="0"/>
                </a:moveTo>
                <a:lnTo>
                  <a:pt x="2041624" y="0"/>
                </a:lnTo>
                <a:lnTo>
                  <a:pt x="2041624" y="2093973"/>
                </a:lnTo>
                <a:lnTo>
                  <a:pt x="0" y="20939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30" name="TextBox 30"/>
          <p:cNvSpPr txBox="1"/>
          <p:nvPr/>
        </p:nvSpPr>
        <p:spPr>
          <a:xfrm>
            <a:off x="384809" y="1938701"/>
            <a:ext cx="1227532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Verification of data entry </a:t>
            </a:r>
          </a:p>
        </p:txBody>
      </p:sp>
      <p:sp>
        <p:nvSpPr>
          <p:cNvPr id="31" name="TextBox 31"/>
          <p:cNvSpPr txBox="1"/>
          <p:nvPr/>
        </p:nvSpPr>
        <p:spPr>
          <a:xfrm>
            <a:off x="384809" y="2694896"/>
            <a:ext cx="17363253"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Verification of data entry is the process of confirming the accuracy and correctness of data entered into a system by cross-checking against a reliable source or through double-entry.</a:t>
            </a:r>
          </a:p>
        </p:txBody>
      </p:sp>
      <p:sp>
        <p:nvSpPr>
          <p:cNvPr id="32" name="TextBox 32"/>
          <p:cNvSpPr txBox="1"/>
          <p:nvPr/>
        </p:nvSpPr>
        <p:spPr>
          <a:xfrm>
            <a:off x="4931272" y="4862533"/>
            <a:ext cx="3182398" cy="768999"/>
          </a:xfrm>
          <a:prstGeom prst="rect">
            <a:avLst/>
          </a:prstGeom>
        </p:spPr>
        <p:txBody>
          <a:bodyPr lIns="0" tIns="0" rIns="0" bIns="0" rtlCol="0" anchor="t">
            <a:spAutoFit/>
          </a:bodyPr>
          <a:lstStyle/>
          <a:p>
            <a:pPr algn="l">
              <a:lnSpc>
                <a:spcPts val="6383"/>
              </a:lnSpc>
            </a:pPr>
            <a:r>
              <a:rPr lang="en-US" sz="3546">
                <a:solidFill>
                  <a:srgbClr val="FFFFFF"/>
                </a:solidFill>
                <a:latin typeface="Poppins"/>
                <a:ea typeface="Poppins"/>
                <a:cs typeface="Poppins"/>
                <a:sym typeface="Poppins"/>
              </a:rPr>
              <a:t>Double Entry </a:t>
            </a:r>
          </a:p>
        </p:txBody>
      </p:sp>
      <p:sp>
        <p:nvSpPr>
          <p:cNvPr id="33" name="TextBox 33"/>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34" name="TextBox 34"/>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35" name="TextBox 35"/>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during data transfer</a:t>
            </a:r>
          </a:p>
        </p:txBody>
      </p:sp>
      <p:sp>
        <p:nvSpPr>
          <p:cNvPr id="36" name="TextBox 36"/>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37" name="TextBox 37"/>
          <p:cNvSpPr txBox="1"/>
          <p:nvPr/>
        </p:nvSpPr>
        <p:spPr>
          <a:xfrm>
            <a:off x="4931272" y="7222763"/>
            <a:ext cx="3182398" cy="768999"/>
          </a:xfrm>
          <a:prstGeom prst="rect">
            <a:avLst/>
          </a:prstGeom>
        </p:spPr>
        <p:txBody>
          <a:bodyPr lIns="0" tIns="0" rIns="0" bIns="0" rtlCol="0" anchor="t">
            <a:spAutoFit/>
          </a:bodyPr>
          <a:lstStyle/>
          <a:p>
            <a:pPr algn="l">
              <a:lnSpc>
                <a:spcPts val="6383"/>
              </a:lnSpc>
            </a:pPr>
            <a:r>
              <a:rPr lang="en-US" sz="3546">
                <a:solidFill>
                  <a:srgbClr val="FFFFFF"/>
                </a:solidFill>
                <a:latin typeface="Poppins"/>
                <a:ea typeface="Poppins"/>
                <a:cs typeface="Poppins"/>
                <a:sym typeface="Poppins"/>
              </a:rPr>
              <a:t>Visual Check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Check Digit</a:t>
            </a:r>
          </a:p>
        </p:txBody>
      </p:sp>
      <p:sp>
        <p:nvSpPr>
          <p:cNvPr id="21" name="Freeform 21"/>
          <p:cNvSpPr/>
          <p:nvPr/>
        </p:nvSpPr>
        <p:spPr>
          <a:xfrm>
            <a:off x="12239921" y="9536629"/>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Freeform 22"/>
          <p:cNvSpPr/>
          <p:nvPr/>
        </p:nvSpPr>
        <p:spPr>
          <a:xfrm>
            <a:off x="5975227" y="4555289"/>
            <a:ext cx="5794326" cy="4345744"/>
          </a:xfrm>
          <a:custGeom>
            <a:avLst/>
            <a:gdLst/>
            <a:ahLst/>
            <a:cxnLst/>
            <a:rect l="l" t="t" r="r" b="b"/>
            <a:pathLst>
              <a:path w="5794326" h="4345744">
                <a:moveTo>
                  <a:pt x="0" y="0"/>
                </a:moveTo>
                <a:lnTo>
                  <a:pt x="5794326" y="0"/>
                </a:lnTo>
                <a:lnTo>
                  <a:pt x="5794326" y="4345744"/>
                </a:lnTo>
                <a:lnTo>
                  <a:pt x="0" y="4345744"/>
                </a:lnTo>
                <a:lnTo>
                  <a:pt x="0" y="0"/>
                </a:lnTo>
                <a:close/>
              </a:path>
            </a:pathLst>
          </a:custGeom>
          <a:blipFill>
            <a:blip r:embed="rId6"/>
            <a:stretch>
              <a:fillRect/>
            </a:stretch>
          </a:blipFill>
        </p:spPr>
        <p:txBody>
          <a:bodyPr/>
          <a:lstStyle/>
          <a:p>
            <a:endParaRPr lang="en-PH"/>
          </a:p>
        </p:txBody>
      </p:sp>
      <p:sp>
        <p:nvSpPr>
          <p:cNvPr id="23" name="Freeform 23"/>
          <p:cNvSpPr/>
          <p:nvPr/>
        </p:nvSpPr>
        <p:spPr>
          <a:xfrm>
            <a:off x="11084846" y="7957723"/>
            <a:ext cx="943310" cy="943310"/>
          </a:xfrm>
          <a:custGeom>
            <a:avLst/>
            <a:gdLst/>
            <a:ahLst/>
            <a:cxnLst/>
            <a:rect l="l" t="t" r="r" b="b"/>
            <a:pathLst>
              <a:path w="943310" h="943310">
                <a:moveTo>
                  <a:pt x="0" y="0"/>
                </a:moveTo>
                <a:lnTo>
                  <a:pt x="943310" y="0"/>
                </a:lnTo>
                <a:lnTo>
                  <a:pt x="943310" y="943310"/>
                </a:lnTo>
                <a:lnTo>
                  <a:pt x="0" y="9433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24" name="TextBox 24"/>
          <p:cNvSpPr txBox="1"/>
          <p:nvPr/>
        </p:nvSpPr>
        <p:spPr>
          <a:xfrm>
            <a:off x="384809" y="1938701"/>
            <a:ext cx="3601163"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Check Digit</a:t>
            </a:r>
          </a:p>
        </p:txBody>
      </p:sp>
      <p:sp>
        <p:nvSpPr>
          <p:cNvPr id="25" name="TextBox 25"/>
          <p:cNvSpPr txBox="1"/>
          <p:nvPr/>
        </p:nvSpPr>
        <p:spPr>
          <a:xfrm>
            <a:off x="441467" y="2707528"/>
            <a:ext cx="17458126"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 the International Standard Book Number (ISBN) system, a check digit is </a:t>
            </a:r>
            <a:r>
              <a:rPr lang="en-US" sz="3000" b="1">
                <a:solidFill>
                  <a:srgbClr val="642EC7"/>
                </a:solidFill>
                <a:latin typeface="Open Sans Bold"/>
                <a:ea typeface="Open Sans Bold"/>
                <a:cs typeface="Open Sans Bold"/>
                <a:sym typeface="Open Sans Bold"/>
              </a:rPr>
              <a:t>calculated based on the other digits</a:t>
            </a:r>
            <a:r>
              <a:rPr lang="en-US" sz="3000">
                <a:solidFill>
                  <a:srgbClr val="000000"/>
                </a:solidFill>
                <a:latin typeface="Open Sans"/>
                <a:ea typeface="Open Sans"/>
                <a:cs typeface="Open Sans"/>
                <a:sym typeface="Open Sans"/>
              </a:rPr>
              <a:t> in the ISBN. It is added to the end of the ISBN to ensure that the ISBN is entered or scanned correctly, thus reducing the risk of errors in data entry or transmission.</a:t>
            </a:r>
          </a:p>
        </p:txBody>
      </p:sp>
      <p:sp>
        <p:nvSpPr>
          <p:cNvPr id="26" name="TextBox 26"/>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27" name="TextBox 27"/>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28" name="TextBox 28"/>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during data transfer</a:t>
            </a:r>
          </a:p>
        </p:txBody>
      </p:sp>
      <p:sp>
        <p:nvSpPr>
          <p:cNvPr id="29" name="TextBox 29"/>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451155" y="5143500"/>
            <a:ext cx="3597215" cy="2359853"/>
            <a:chOff x="0" y="0"/>
            <a:chExt cx="947415" cy="621525"/>
          </a:xfrm>
        </p:grpSpPr>
        <p:sp>
          <p:nvSpPr>
            <p:cNvPr id="6" name="Freeform 6"/>
            <p:cNvSpPr/>
            <p:nvPr/>
          </p:nvSpPr>
          <p:spPr>
            <a:xfrm>
              <a:off x="0" y="0"/>
              <a:ext cx="947415" cy="621525"/>
            </a:xfrm>
            <a:custGeom>
              <a:avLst/>
              <a:gdLst/>
              <a:ahLst/>
              <a:cxnLst/>
              <a:rect l="l" t="t" r="r" b="b"/>
              <a:pathLst>
                <a:path w="947415" h="621525">
                  <a:moveTo>
                    <a:pt x="109762" y="0"/>
                  </a:moveTo>
                  <a:lnTo>
                    <a:pt x="837653" y="0"/>
                  </a:lnTo>
                  <a:cubicBezTo>
                    <a:pt x="866763" y="0"/>
                    <a:pt x="894682" y="11564"/>
                    <a:pt x="915266" y="32149"/>
                  </a:cubicBezTo>
                  <a:cubicBezTo>
                    <a:pt x="935851" y="52733"/>
                    <a:pt x="947415" y="80651"/>
                    <a:pt x="947415" y="109762"/>
                  </a:cubicBezTo>
                  <a:lnTo>
                    <a:pt x="947415" y="511763"/>
                  </a:lnTo>
                  <a:cubicBezTo>
                    <a:pt x="947415" y="540874"/>
                    <a:pt x="935851" y="568792"/>
                    <a:pt x="915266" y="589377"/>
                  </a:cubicBezTo>
                  <a:cubicBezTo>
                    <a:pt x="894682" y="609961"/>
                    <a:pt x="866763" y="621525"/>
                    <a:pt x="837653" y="621525"/>
                  </a:cubicBezTo>
                  <a:lnTo>
                    <a:pt x="109762" y="621525"/>
                  </a:lnTo>
                  <a:cubicBezTo>
                    <a:pt x="80651" y="621525"/>
                    <a:pt x="52733" y="609961"/>
                    <a:pt x="32149" y="589377"/>
                  </a:cubicBezTo>
                  <a:cubicBezTo>
                    <a:pt x="11564" y="568792"/>
                    <a:pt x="0" y="540874"/>
                    <a:pt x="0" y="511763"/>
                  </a:cubicBezTo>
                  <a:lnTo>
                    <a:pt x="0" y="109762"/>
                  </a:lnTo>
                  <a:cubicBezTo>
                    <a:pt x="0" y="80651"/>
                    <a:pt x="11564" y="52733"/>
                    <a:pt x="32149" y="32149"/>
                  </a:cubicBezTo>
                  <a:cubicBezTo>
                    <a:pt x="52733" y="11564"/>
                    <a:pt x="80651" y="0"/>
                    <a:pt x="109762" y="0"/>
                  </a:cubicBezTo>
                  <a:close/>
                </a:path>
              </a:pathLst>
            </a:custGeom>
            <a:solidFill>
              <a:srgbClr val="019D97"/>
            </a:solidFill>
          </p:spPr>
          <p:txBody>
            <a:bodyPr/>
            <a:lstStyle/>
            <a:p>
              <a:endParaRPr lang="en-PH"/>
            </a:p>
          </p:txBody>
        </p:sp>
        <p:sp>
          <p:nvSpPr>
            <p:cNvPr id="7" name="TextBox 7"/>
            <p:cNvSpPr txBox="1"/>
            <p:nvPr/>
          </p:nvSpPr>
          <p:spPr>
            <a:xfrm>
              <a:off x="0" y="-28575"/>
              <a:ext cx="947415" cy="650100"/>
            </a:xfrm>
            <a:prstGeom prst="rect">
              <a:avLst/>
            </a:prstGeom>
          </p:spPr>
          <p:txBody>
            <a:bodyPr lIns="50800" tIns="50800" rIns="50800" bIns="50800" rtlCol="0" anchor="ctr"/>
            <a:lstStyle/>
            <a:p>
              <a:pPr algn="ctr">
                <a:lnSpc>
                  <a:spcPts val="2595"/>
                </a:lnSpc>
              </a:pPr>
              <a:endParaRPr/>
            </a:p>
          </p:txBody>
        </p:sp>
      </p:grpSp>
      <p:sp>
        <p:nvSpPr>
          <p:cNvPr id="8" name="TextBox 8"/>
          <p:cNvSpPr txBox="1"/>
          <p:nvPr/>
        </p:nvSpPr>
        <p:spPr>
          <a:xfrm>
            <a:off x="384809" y="1938701"/>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Verification during data transfer </a:t>
            </a:r>
          </a:p>
        </p:txBody>
      </p:sp>
      <p:sp>
        <p:nvSpPr>
          <p:cNvPr id="9" name="TextBox 9"/>
          <p:cNvSpPr txBox="1"/>
          <p:nvPr/>
        </p:nvSpPr>
        <p:spPr>
          <a:xfrm>
            <a:off x="384809" y="2696454"/>
            <a:ext cx="17246645"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To ensure data integrity during transmission, verification techniques are employed to assess properties linked with the bit pattern, identifying any discrepancies that may result from </a:t>
            </a:r>
            <a:r>
              <a:rPr lang="en-US" sz="3000" b="1">
                <a:solidFill>
                  <a:srgbClr val="642EC7"/>
                </a:solidFill>
                <a:latin typeface="Open Sans Bold"/>
                <a:ea typeface="Open Sans Bold"/>
                <a:cs typeface="Open Sans Bold"/>
                <a:sym typeface="Open Sans Bold"/>
              </a:rPr>
              <a:t>bit flips</a:t>
            </a:r>
            <a:r>
              <a:rPr lang="en-US" sz="3000">
                <a:solidFill>
                  <a:srgbClr val="000000"/>
                </a:solidFill>
                <a:latin typeface="Open Sans"/>
                <a:ea typeface="Open Sans"/>
                <a:cs typeface="Open Sans"/>
                <a:sym typeface="Open Sans"/>
              </a:rPr>
              <a:t> or data corruption.</a:t>
            </a:r>
          </a:p>
        </p:txBody>
      </p:sp>
      <p:sp>
        <p:nvSpPr>
          <p:cNvPr id="10" name="TextBox 10"/>
          <p:cNvSpPr txBox="1"/>
          <p:nvPr/>
        </p:nvSpPr>
        <p:spPr>
          <a:xfrm>
            <a:off x="4147601" y="5294420"/>
            <a:ext cx="2204323" cy="1342959"/>
          </a:xfrm>
          <a:prstGeom prst="rect">
            <a:avLst/>
          </a:prstGeom>
        </p:spPr>
        <p:txBody>
          <a:bodyPr lIns="0" tIns="0" rIns="0" bIns="0" rtlCol="0" anchor="t">
            <a:spAutoFit/>
          </a:bodyPr>
          <a:lstStyle/>
          <a:p>
            <a:pPr algn="ctr">
              <a:lnSpc>
                <a:spcPts val="5400"/>
              </a:lnSpc>
            </a:pPr>
            <a:r>
              <a:rPr lang="en-US" sz="3000" b="1">
                <a:solidFill>
                  <a:srgbClr val="FFFFFF"/>
                </a:solidFill>
                <a:latin typeface="Poppins Bold"/>
                <a:ea typeface="Poppins Bold"/>
                <a:cs typeface="Poppins Bold"/>
                <a:sym typeface="Poppins Bold"/>
              </a:rPr>
              <a:t>Parity Check</a:t>
            </a:r>
          </a:p>
        </p:txBody>
      </p:sp>
      <p:grpSp>
        <p:nvGrpSpPr>
          <p:cNvPr id="11" name="Group 11"/>
          <p:cNvGrpSpPr/>
          <p:nvPr/>
        </p:nvGrpSpPr>
        <p:grpSpPr>
          <a:xfrm>
            <a:off x="-150239" y="9403126"/>
            <a:ext cx="18641540" cy="883874"/>
            <a:chOff x="0" y="0"/>
            <a:chExt cx="4899387" cy="232301"/>
          </a:xfrm>
        </p:grpSpPr>
        <p:sp>
          <p:nvSpPr>
            <p:cNvPr id="12" name="Freeform 12"/>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157129" y="9508679"/>
            <a:ext cx="4445277" cy="712448"/>
            <a:chOff x="0" y="0"/>
            <a:chExt cx="1231977" cy="197450"/>
          </a:xfrm>
        </p:grpSpPr>
        <p:sp>
          <p:nvSpPr>
            <p:cNvPr id="15" name="Freeform 15"/>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sp>
        <p:nvSpPr>
          <p:cNvPr id="17" name="TextBox 17"/>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grpSp>
        <p:nvGrpSpPr>
          <p:cNvPr id="18" name="Group 18"/>
          <p:cNvGrpSpPr/>
          <p:nvPr/>
        </p:nvGrpSpPr>
        <p:grpSpPr>
          <a:xfrm>
            <a:off x="4667305" y="9508679"/>
            <a:ext cx="4445613" cy="712448"/>
            <a:chOff x="0" y="0"/>
            <a:chExt cx="1232070" cy="197450"/>
          </a:xfrm>
        </p:grpSpPr>
        <p:sp>
          <p:nvSpPr>
            <p:cNvPr id="19" name="Freeform 19"/>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20" name="TextBox 20"/>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21" name="Group 21"/>
          <p:cNvGrpSpPr/>
          <p:nvPr/>
        </p:nvGrpSpPr>
        <p:grpSpPr>
          <a:xfrm>
            <a:off x="9176281" y="9508679"/>
            <a:ext cx="4445613" cy="712448"/>
            <a:chOff x="0" y="0"/>
            <a:chExt cx="1232070" cy="197450"/>
          </a:xfrm>
        </p:grpSpPr>
        <p:sp>
          <p:nvSpPr>
            <p:cNvPr id="22" name="Freeform 2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23" name="TextBox 2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24" name="Group 24"/>
          <p:cNvGrpSpPr/>
          <p:nvPr/>
        </p:nvGrpSpPr>
        <p:grpSpPr>
          <a:xfrm>
            <a:off x="13685257" y="9508679"/>
            <a:ext cx="4445613" cy="712448"/>
            <a:chOff x="0" y="0"/>
            <a:chExt cx="1232070" cy="197450"/>
          </a:xfrm>
        </p:grpSpPr>
        <p:sp>
          <p:nvSpPr>
            <p:cNvPr id="25" name="Freeform 2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26" name="TextBox 2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7" name="TextBox 27"/>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28" name="TextBox 28"/>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29" name="TextBox 29"/>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30" name="Freeform 30"/>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1" name="TextBox 31"/>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grpSp>
        <p:nvGrpSpPr>
          <p:cNvPr id="32" name="Group 32"/>
          <p:cNvGrpSpPr/>
          <p:nvPr/>
        </p:nvGrpSpPr>
        <p:grpSpPr>
          <a:xfrm>
            <a:off x="7208753" y="5143500"/>
            <a:ext cx="3597215" cy="2359853"/>
            <a:chOff x="0" y="0"/>
            <a:chExt cx="947415" cy="621525"/>
          </a:xfrm>
        </p:grpSpPr>
        <p:sp>
          <p:nvSpPr>
            <p:cNvPr id="33" name="Freeform 33"/>
            <p:cNvSpPr/>
            <p:nvPr/>
          </p:nvSpPr>
          <p:spPr>
            <a:xfrm>
              <a:off x="0" y="0"/>
              <a:ext cx="947415" cy="621525"/>
            </a:xfrm>
            <a:custGeom>
              <a:avLst/>
              <a:gdLst/>
              <a:ahLst/>
              <a:cxnLst/>
              <a:rect l="l" t="t" r="r" b="b"/>
              <a:pathLst>
                <a:path w="947415" h="621525">
                  <a:moveTo>
                    <a:pt x="109762" y="0"/>
                  </a:moveTo>
                  <a:lnTo>
                    <a:pt x="837653" y="0"/>
                  </a:lnTo>
                  <a:cubicBezTo>
                    <a:pt x="866763" y="0"/>
                    <a:pt x="894682" y="11564"/>
                    <a:pt x="915266" y="32149"/>
                  </a:cubicBezTo>
                  <a:cubicBezTo>
                    <a:pt x="935851" y="52733"/>
                    <a:pt x="947415" y="80651"/>
                    <a:pt x="947415" y="109762"/>
                  </a:cubicBezTo>
                  <a:lnTo>
                    <a:pt x="947415" y="511763"/>
                  </a:lnTo>
                  <a:cubicBezTo>
                    <a:pt x="947415" y="540874"/>
                    <a:pt x="935851" y="568792"/>
                    <a:pt x="915266" y="589377"/>
                  </a:cubicBezTo>
                  <a:cubicBezTo>
                    <a:pt x="894682" y="609961"/>
                    <a:pt x="866763" y="621525"/>
                    <a:pt x="837653" y="621525"/>
                  </a:cubicBezTo>
                  <a:lnTo>
                    <a:pt x="109762" y="621525"/>
                  </a:lnTo>
                  <a:cubicBezTo>
                    <a:pt x="80651" y="621525"/>
                    <a:pt x="52733" y="609961"/>
                    <a:pt x="32149" y="589377"/>
                  </a:cubicBezTo>
                  <a:cubicBezTo>
                    <a:pt x="11564" y="568792"/>
                    <a:pt x="0" y="540874"/>
                    <a:pt x="0" y="511763"/>
                  </a:cubicBezTo>
                  <a:lnTo>
                    <a:pt x="0" y="109762"/>
                  </a:lnTo>
                  <a:cubicBezTo>
                    <a:pt x="0" y="80651"/>
                    <a:pt x="11564" y="52733"/>
                    <a:pt x="32149" y="32149"/>
                  </a:cubicBezTo>
                  <a:cubicBezTo>
                    <a:pt x="52733" y="11564"/>
                    <a:pt x="80651" y="0"/>
                    <a:pt x="109762" y="0"/>
                  </a:cubicBezTo>
                  <a:close/>
                </a:path>
              </a:pathLst>
            </a:custGeom>
            <a:solidFill>
              <a:srgbClr val="019D97"/>
            </a:solidFill>
          </p:spPr>
          <p:txBody>
            <a:bodyPr/>
            <a:lstStyle/>
            <a:p>
              <a:endParaRPr lang="en-PH"/>
            </a:p>
          </p:txBody>
        </p:sp>
        <p:sp>
          <p:nvSpPr>
            <p:cNvPr id="34" name="TextBox 34"/>
            <p:cNvSpPr txBox="1"/>
            <p:nvPr/>
          </p:nvSpPr>
          <p:spPr>
            <a:xfrm>
              <a:off x="0" y="-28575"/>
              <a:ext cx="947415" cy="650100"/>
            </a:xfrm>
            <a:prstGeom prst="rect">
              <a:avLst/>
            </a:prstGeom>
          </p:spPr>
          <p:txBody>
            <a:bodyPr lIns="50800" tIns="50800" rIns="50800" bIns="50800" rtlCol="0" anchor="ctr"/>
            <a:lstStyle/>
            <a:p>
              <a:pPr algn="ctr">
                <a:lnSpc>
                  <a:spcPts val="2595"/>
                </a:lnSpc>
              </a:pPr>
              <a:endParaRPr/>
            </a:p>
          </p:txBody>
        </p:sp>
      </p:grpSp>
      <p:sp>
        <p:nvSpPr>
          <p:cNvPr id="35" name="TextBox 35"/>
          <p:cNvSpPr txBox="1"/>
          <p:nvPr/>
        </p:nvSpPr>
        <p:spPr>
          <a:xfrm>
            <a:off x="7905199" y="5601047"/>
            <a:ext cx="2204323" cy="657192"/>
          </a:xfrm>
          <a:prstGeom prst="rect">
            <a:avLst/>
          </a:prstGeom>
        </p:spPr>
        <p:txBody>
          <a:bodyPr lIns="0" tIns="0" rIns="0" bIns="0" rtlCol="0" anchor="t">
            <a:spAutoFit/>
          </a:bodyPr>
          <a:lstStyle/>
          <a:p>
            <a:pPr algn="ctr">
              <a:lnSpc>
                <a:spcPts val="5400"/>
              </a:lnSpc>
            </a:pPr>
            <a:r>
              <a:rPr lang="en-US" sz="3000" b="1">
                <a:solidFill>
                  <a:srgbClr val="FFFFFF"/>
                </a:solidFill>
                <a:latin typeface="Poppins Bold"/>
                <a:ea typeface="Poppins Bold"/>
                <a:cs typeface="Poppins Bold"/>
                <a:sym typeface="Poppins Bold"/>
              </a:rPr>
              <a:t>Checksum</a:t>
            </a:r>
          </a:p>
        </p:txBody>
      </p:sp>
      <p:grpSp>
        <p:nvGrpSpPr>
          <p:cNvPr id="36" name="Group 36"/>
          <p:cNvGrpSpPr/>
          <p:nvPr/>
        </p:nvGrpSpPr>
        <p:grpSpPr>
          <a:xfrm>
            <a:off x="10967893" y="5143500"/>
            <a:ext cx="3597215" cy="2359853"/>
            <a:chOff x="0" y="0"/>
            <a:chExt cx="947415" cy="621525"/>
          </a:xfrm>
        </p:grpSpPr>
        <p:sp>
          <p:nvSpPr>
            <p:cNvPr id="37" name="Freeform 37"/>
            <p:cNvSpPr/>
            <p:nvPr/>
          </p:nvSpPr>
          <p:spPr>
            <a:xfrm>
              <a:off x="0" y="0"/>
              <a:ext cx="947415" cy="621525"/>
            </a:xfrm>
            <a:custGeom>
              <a:avLst/>
              <a:gdLst/>
              <a:ahLst/>
              <a:cxnLst/>
              <a:rect l="l" t="t" r="r" b="b"/>
              <a:pathLst>
                <a:path w="947415" h="621525">
                  <a:moveTo>
                    <a:pt x="109762" y="0"/>
                  </a:moveTo>
                  <a:lnTo>
                    <a:pt x="837653" y="0"/>
                  </a:lnTo>
                  <a:cubicBezTo>
                    <a:pt x="866763" y="0"/>
                    <a:pt x="894682" y="11564"/>
                    <a:pt x="915266" y="32149"/>
                  </a:cubicBezTo>
                  <a:cubicBezTo>
                    <a:pt x="935851" y="52733"/>
                    <a:pt x="947415" y="80651"/>
                    <a:pt x="947415" y="109762"/>
                  </a:cubicBezTo>
                  <a:lnTo>
                    <a:pt x="947415" y="511763"/>
                  </a:lnTo>
                  <a:cubicBezTo>
                    <a:pt x="947415" y="540874"/>
                    <a:pt x="935851" y="568792"/>
                    <a:pt x="915266" y="589377"/>
                  </a:cubicBezTo>
                  <a:cubicBezTo>
                    <a:pt x="894682" y="609961"/>
                    <a:pt x="866763" y="621525"/>
                    <a:pt x="837653" y="621525"/>
                  </a:cubicBezTo>
                  <a:lnTo>
                    <a:pt x="109762" y="621525"/>
                  </a:lnTo>
                  <a:cubicBezTo>
                    <a:pt x="80651" y="621525"/>
                    <a:pt x="52733" y="609961"/>
                    <a:pt x="32149" y="589377"/>
                  </a:cubicBezTo>
                  <a:cubicBezTo>
                    <a:pt x="11564" y="568792"/>
                    <a:pt x="0" y="540874"/>
                    <a:pt x="0" y="511763"/>
                  </a:cubicBezTo>
                  <a:lnTo>
                    <a:pt x="0" y="109762"/>
                  </a:lnTo>
                  <a:cubicBezTo>
                    <a:pt x="0" y="80651"/>
                    <a:pt x="11564" y="52733"/>
                    <a:pt x="32149" y="32149"/>
                  </a:cubicBezTo>
                  <a:cubicBezTo>
                    <a:pt x="52733" y="11564"/>
                    <a:pt x="80651" y="0"/>
                    <a:pt x="109762" y="0"/>
                  </a:cubicBezTo>
                  <a:close/>
                </a:path>
              </a:pathLst>
            </a:custGeom>
            <a:solidFill>
              <a:srgbClr val="019D97"/>
            </a:solidFill>
          </p:spPr>
          <p:txBody>
            <a:bodyPr/>
            <a:lstStyle/>
            <a:p>
              <a:endParaRPr lang="en-PH"/>
            </a:p>
          </p:txBody>
        </p:sp>
        <p:sp>
          <p:nvSpPr>
            <p:cNvPr id="38" name="TextBox 38"/>
            <p:cNvSpPr txBox="1"/>
            <p:nvPr/>
          </p:nvSpPr>
          <p:spPr>
            <a:xfrm>
              <a:off x="0" y="-28575"/>
              <a:ext cx="947415" cy="650100"/>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11255283" y="5258164"/>
            <a:ext cx="2901890" cy="1342959"/>
          </a:xfrm>
          <a:prstGeom prst="rect">
            <a:avLst/>
          </a:prstGeom>
        </p:spPr>
        <p:txBody>
          <a:bodyPr lIns="0" tIns="0" rIns="0" bIns="0" rtlCol="0" anchor="t">
            <a:spAutoFit/>
          </a:bodyPr>
          <a:lstStyle/>
          <a:p>
            <a:pPr algn="ctr">
              <a:lnSpc>
                <a:spcPts val="5400"/>
              </a:lnSpc>
            </a:pPr>
            <a:r>
              <a:rPr lang="en-US" sz="3000" b="1">
                <a:solidFill>
                  <a:srgbClr val="FFFFFF"/>
                </a:solidFill>
                <a:latin typeface="Poppins Bold"/>
                <a:ea typeface="Poppins Bold"/>
                <a:cs typeface="Poppins Bold"/>
                <a:sym typeface="Poppins Bold"/>
              </a:rPr>
              <a:t>Parity block check</a:t>
            </a:r>
          </a:p>
        </p:txBody>
      </p:sp>
      <p:sp>
        <p:nvSpPr>
          <p:cNvPr id="40" name="TextBox 40"/>
          <p:cNvSpPr txBox="1"/>
          <p:nvPr/>
        </p:nvSpPr>
        <p:spPr>
          <a:xfrm>
            <a:off x="11358426" y="6733519"/>
            <a:ext cx="2798747" cy="651067"/>
          </a:xfrm>
          <a:prstGeom prst="rect">
            <a:avLst/>
          </a:prstGeom>
        </p:spPr>
        <p:txBody>
          <a:bodyPr lIns="0" tIns="0" rIns="0" bIns="0" rtlCol="0" anchor="t">
            <a:spAutoFit/>
          </a:bodyPr>
          <a:lstStyle/>
          <a:p>
            <a:pPr algn="ctr">
              <a:lnSpc>
                <a:spcPts val="2626"/>
              </a:lnSpc>
            </a:pPr>
            <a:r>
              <a:rPr lang="en-US" sz="1458">
                <a:solidFill>
                  <a:srgbClr val="FFFFFF"/>
                </a:solidFill>
                <a:latin typeface="Poppins"/>
                <a:ea typeface="Poppins"/>
                <a:cs typeface="Poppins"/>
                <a:sym typeface="Poppins"/>
              </a:rPr>
              <a:t>*able to identify the exact position of an error</a:t>
            </a:r>
          </a:p>
        </p:txBody>
      </p:sp>
      <p:sp>
        <p:nvSpPr>
          <p:cNvPr id="41" name="TextBox 41"/>
          <p:cNvSpPr txBox="1"/>
          <p:nvPr/>
        </p:nvSpPr>
        <p:spPr>
          <a:xfrm>
            <a:off x="7608758" y="6733519"/>
            <a:ext cx="2798747" cy="651067"/>
          </a:xfrm>
          <a:prstGeom prst="rect">
            <a:avLst/>
          </a:prstGeom>
        </p:spPr>
        <p:txBody>
          <a:bodyPr lIns="0" tIns="0" rIns="0" bIns="0" rtlCol="0" anchor="t">
            <a:spAutoFit/>
          </a:bodyPr>
          <a:lstStyle/>
          <a:p>
            <a:pPr algn="ctr">
              <a:lnSpc>
                <a:spcPts val="2626"/>
              </a:lnSpc>
            </a:pPr>
            <a:r>
              <a:rPr lang="en-US" sz="1458">
                <a:solidFill>
                  <a:srgbClr val="FFFFFF"/>
                </a:solidFill>
                <a:latin typeface="Poppins"/>
                <a:ea typeface="Poppins"/>
                <a:cs typeface="Poppins"/>
                <a:sym typeface="Poppins"/>
              </a:rPr>
              <a:t>*able to identify whether an error has occurred</a:t>
            </a:r>
          </a:p>
        </p:txBody>
      </p:sp>
      <p:sp>
        <p:nvSpPr>
          <p:cNvPr id="42" name="TextBox 42"/>
          <p:cNvSpPr txBox="1"/>
          <p:nvPr/>
        </p:nvSpPr>
        <p:spPr>
          <a:xfrm>
            <a:off x="3857556" y="6733519"/>
            <a:ext cx="2798747" cy="651067"/>
          </a:xfrm>
          <a:prstGeom prst="rect">
            <a:avLst/>
          </a:prstGeom>
        </p:spPr>
        <p:txBody>
          <a:bodyPr lIns="0" tIns="0" rIns="0" bIns="0" rtlCol="0" anchor="t">
            <a:spAutoFit/>
          </a:bodyPr>
          <a:lstStyle/>
          <a:p>
            <a:pPr algn="ctr">
              <a:lnSpc>
                <a:spcPts val="2626"/>
              </a:lnSpc>
            </a:pPr>
            <a:r>
              <a:rPr lang="en-US" sz="1458">
                <a:solidFill>
                  <a:srgbClr val="FFFFFF"/>
                </a:solidFill>
                <a:latin typeface="Poppins"/>
                <a:ea typeface="Poppins"/>
                <a:cs typeface="Poppins"/>
                <a:sym typeface="Poppins"/>
              </a:rPr>
              <a:t>*able to identify whether an error has occurred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7633344" y="5267115"/>
            <a:ext cx="9594141" cy="1199268"/>
            <a:chOff x="0" y="0"/>
            <a:chExt cx="12792188" cy="1599023"/>
          </a:xfrm>
        </p:grpSpPr>
        <p:grpSp>
          <p:nvGrpSpPr>
            <p:cNvPr id="23" name="Group 23"/>
            <p:cNvGrpSpPr/>
            <p:nvPr/>
          </p:nvGrpSpPr>
          <p:grpSpPr>
            <a:xfrm>
              <a:off x="7995117" y="0"/>
              <a:ext cx="1599023" cy="1599023"/>
              <a:chOff x="0" y="0"/>
              <a:chExt cx="1913890" cy="1913890"/>
            </a:xfrm>
          </p:grpSpPr>
          <p:sp>
            <p:nvSpPr>
              <p:cNvPr id="24" name="Freeform 2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5" name="Freeform 2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6" name="Group 26"/>
            <p:cNvGrpSpPr/>
            <p:nvPr/>
          </p:nvGrpSpPr>
          <p:grpSpPr>
            <a:xfrm>
              <a:off x="9594141" y="0"/>
              <a:ext cx="1599023" cy="1599023"/>
              <a:chOff x="0" y="0"/>
              <a:chExt cx="1913890" cy="1913890"/>
            </a:xfrm>
          </p:grpSpPr>
          <p:sp>
            <p:nvSpPr>
              <p:cNvPr id="27" name="Freeform 2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8" name="Freeform 2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9" name="Group 29"/>
            <p:cNvGrpSpPr/>
            <p:nvPr/>
          </p:nvGrpSpPr>
          <p:grpSpPr>
            <a:xfrm>
              <a:off x="11193164" y="0"/>
              <a:ext cx="1599023" cy="1599023"/>
              <a:chOff x="0" y="0"/>
              <a:chExt cx="1913890" cy="1913890"/>
            </a:xfrm>
          </p:grpSpPr>
          <p:sp>
            <p:nvSpPr>
              <p:cNvPr id="30" name="Freeform 3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1" name="Freeform 3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2" name="Group 32"/>
            <p:cNvGrpSpPr/>
            <p:nvPr/>
          </p:nvGrpSpPr>
          <p:grpSpPr>
            <a:xfrm>
              <a:off x="3198047" y="0"/>
              <a:ext cx="1599023" cy="1599023"/>
              <a:chOff x="0" y="0"/>
              <a:chExt cx="1913890" cy="1913890"/>
            </a:xfrm>
          </p:grpSpPr>
          <p:sp>
            <p:nvSpPr>
              <p:cNvPr id="33" name="Freeform 3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4" name="Freeform 3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5" name="Group 35"/>
            <p:cNvGrpSpPr/>
            <p:nvPr/>
          </p:nvGrpSpPr>
          <p:grpSpPr>
            <a:xfrm>
              <a:off x="4797070" y="0"/>
              <a:ext cx="1599023" cy="1599023"/>
              <a:chOff x="0" y="0"/>
              <a:chExt cx="1913890" cy="1913890"/>
            </a:xfrm>
          </p:grpSpPr>
          <p:sp>
            <p:nvSpPr>
              <p:cNvPr id="36" name="Freeform 3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7" name="Freeform 3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8" name="Group 38"/>
            <p:cNvGrpSpPr/>
            <p:nvPr/>
          </p:nvGrpSpPr>
          <p:grpSpPr>
            <a:xfrm>
              <a:off x="6396094" y="0"/>
              <a:ext cx="1599023" cy="1599023"/>
              <a:chOff x="0" y="0"/>
              <a:chExt cx="1913890" cy="1913890"/>
            </a:xfrm>
          </p:grpSpPr>
          <p:sp>
            <p:nvSpPr>
              <p:cNvPr id="39" name="Freeform 3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0" name="Freeform 4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1" name="Group 41"/>
            <p:cNvGrpSpPr/>
            <p:nvPr/>
          </p:nvGrpSpPr>
          <p:grpSpPr>
            <a:xfrm>
              <a:off x="1599023" y="0"/>
              <a:ext cx="1599023" cy="1599023"/>
              <a:chOff x="0" y="0"/>
              <a:chExt cx="1913890" cy="1913890"/>
            </a:xfrm>
          </p:grpSpPr>
          <p:sp>
            <p:nvSpPr>
              <p:cNvPr id="42" name="Freeform 4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3" name="Freeform 4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4" name="Group 44"/>
            <p:cNvGrpSpPr/>
            <p:nvPr/>
          </p:nvGrpSpPr>
          <p:grpSpPr>
            <a:xfrm>
              <a:off x="0" y="0"/>
              <a:ext cx="1599023" cy="1599023"/>
              <a:chOff x="0" y="0"/>
              <a:chExt cx="1913890" cy="1913890"/>
            </a:xfrm>
          </p:grpSpPr>
          <p:sp>
            <p:nvSpPr>
              <p:cNvPr id="45" name="Freeform 4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6" name="Freeform 4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7" name="TextBox 47"/>
            <p:cNvSpPr txBox="1"/>
            <p:nvPr/>
          </p:nvSpPr>
          <p:spPr>
            <a:xfrm>
              <a:off x="8599603"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1</a:t>
              </a:r>
            </a:p>
          </p:txBody>
        </p:sp>
        <p:sp>
          <p:nvSpPr>
            <p:cNvPr id="48" name="TextBox 48"/>
            <p:cNvSpPr txBox="1"/>
            <p:nvPr/>
          </p:nvSpPr>
          <p:spPr>
            <a:xfrm>
              <a:off x="10198626"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0</a:t>
              </a:r>
            </a:p>
          </p:txBody>
        </p:sp>
        <p:sp>
          <p:nvSpPr>
            <p:cNvPr id="49" name="TextBox 49"/>
            <p:cNvSpPr txBox="1"/>
            <p:nvPr/>
          </p:nvSpPr>
          <p:spPr>
            <a:xfrm>
              <a:off x="11797650"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1</a:t>
              </a:r>
            </a:p>
          </p:txBody>
        </p:sp>
        <p:sp>
          <p:nvSpPr>
            <p:cNvPr id="50" name="TextBox 50"/>
            <p:cNvSpPr txBox="1"/>
            <p:nvPr/>
          </p:nvSpPr>
          <p:spPr>
            <a:xfrm>
              <a:off x="3802532"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1</a:t>
              </a:r>
            </a:p>
          </p:txBody>
        </p:sp>
        <p:sp>
          <p:nvSpPr>
            <p:cNvPr id="51" name="TextBox 51"/>
            <p:cNvSpPr txBox="1"/>
            <p:nvPr/>
          </p:nvSpPr>
          <p:spPr>
            <a:xfrm>
              <a:off x="5401556"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1</a:t>
              </a:r>
            </a:p>
          </p:txBody>
        </p:sp>
        <p:sp>
          <p:nvSpPr>
            <p:cNvPr id="52" name="TextBox 52"/>
            <p:cNvSpPr txBox="1"/>
            <p:nvPr/>
          </p:nvSpPr>
          <p:spPr>
            <a:xfrm>
              <a:off x="7000579"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2203509" y="332732"/>
              <a:ext cx="390053" cy="875028"/>
            </a:xfrm>
            <a:prstGeom prst="rect">
              <a:avLst/>
            </a:prstGeom>
          </p:spPr>
          <p:txBody>
            <a:bodyPr lIns="0" tIns="0" rIns="0" bIns="0" rtlCol="0" anchor="t">
              <a:spAutoFit/>
            </a:bodyPr>
            <a:lstStyle/>
            <a:p>
              <a:pPr algn="ctr">
                <a:lnSpc>
                  <a:spcPts val="5503"/>
                </a:lnSpc>
              </a:pPr>
              <a:r>
                <a:rPr lang="en-US" sz="3931">
                  <a:solidFill>
                    <a:srgbClr val="000000"/>
                  </a:solidFill>
                  <a:latin typeface="Open Sans Extra Bold"/>
                  <a:ea typeface="Open Sans Extra Bold"/>
                  <a:cs typeface="Open Sans Extra Bold"/>
                  <a:sym typeface="Open Sans Extra Bold"/>
                </a:rPr>
                <a:t>0</a:t>
              </a:r>
            </a:p>
          </p:txBody>
        </p:sp>
      </p:grpSp>
      <p:sp>
        <p:nvSpPr>
          <p:cNvPr id="54" name="Freeform 54"/>
          <p:cNvSpPr/>
          <p:nvPr/>
        </p:nvSpPr>
        <p:spPr>
          <a:xfrm rot="-5400000">
            <a:off x="4956627" y="4061593"/>
            <a:ext cx="1555194" cy="2311775"/>
          </a:xfrm>
          <a:custGeom>
            <a:avLst/>
            <a:gdLst/>
            <a:ahLst/>
            <a:cxnLst/>
            <a:rect l="l" t="t" r="r" b="b"/>
            <a:pathLst>
              <a:path w="1555194" h="2311775">
                <a:moveTo>
                  <a:pt x="0" y="0"/>
                </a:moveTo>
                <a:lnTo>
                  <a:pt x="1555194" y="0"/>
                </a:lnTo>
                <a:lnTo>
                  <a:pt x="1555194" y="2311775"/>
                </a:lnTo>
                <a:lnTo>
                  <a:pt x="0" y="231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55" name="TextBox 55"/>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Check</a:t>
            </a:r>
          </a:p>
        </p:txBody>
      </p:sp>
      <p:sp>
        <p:nvSpPr>
          <p:cNvPr id="56" name="TextBox 56"/>
          <p:cNvSpPr txBox="1"/>
          <p:nvPr/>
        </p:nvSpPr>
        <p:spPr>
          <a:xfrm>
            <a:off x="384809" y="2411833"/>
            <a:ext cx="4004996" cy="6381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Parity check is a simple error-detection technique that involves </a:t>
            </a:r>
            <a:r>
              <a:rPr lang="en-US" sz="3000" b="1" u="sng">
                <a:solidFill>
                  <a:srgbClr val="000000"/>
                </a:solidFill>
                <a:latin typeface="Open Sans Bold"/>
                <a:ea typeface="Open Sans Bold"/>
                <a:cs typeface="Open Sans Bold"/>
                <a:sym typeface="Open Sans Bold"/>
              </a:rPr>
              <a:t>adding an extra bit to a binary code</a:t>
            </a:r>
            <a:r>
              <a:rPr lang="en-US" sz="3000" b="1">
                <a:solidFill>
                  <a:srgbClr val="000000"/>
                </a:solidFill>
                <a:latin typeface="Open Sans Bold"/>
                <a:ea typeface="Open Sans Bold"/>
                <a:cs typeface="Open Sans Bold"/>
                <a:sym typeface="Open Sans Bold"/>
              </a:rPr>
              <a:t> </a:t>
            </a:r>
            <a:r>
              <a:rPr lang="en-US" sz="3000">
                <a:solidFill>
                  <a:srgbClr val="000000"/>
                </a:solidFill>
                <a:latin typeface="Open Sans"/>
                <a:ea typeface="Open Sans"/>
                <a:cs typeface="Open Sans"/>
                <a:sym typeface="Open Sans"/>
              </a:rPr>
              <a:t>to ensure that the total number of ones in the code, including the additional bit, is either even (even parity) or odd (odd parity).</a:t>
            </a:r>
          </a:p>
        </p:txBody>
      </p:sp>
      <p:sp>
        <p:nvSpPr>
          <p:cNvPr id="57" name="TextBox 57"/>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8" name="TextBox 58"/>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9" name="TextBox 59"/>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60" name="TextBox 60"/>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61" name="TextBox 61"/>
          <p:cNvSpPr txBox="1"/>
          <p:nvPr/>
        </p:nvSpPr>
        <p:spPr>
          <a:xfrm>
            <a:off x="7382794" y="3887450"/>
            <a:ext cx="10576933"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Suppose a seven-bit code is to be sent; how can one verify that no errors have occurred during its transmission?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659764" cy="2578444"/>
            <a:chOff x="0" y="0"/>
            <a:chExt cx="1974251" cy="1913890"/>
          </a:xfrm>
        </p:grpSpPr>
        <p:sp>
          <p:nvSpPr>
            <p:cNvPr id="5" name="Freeform 5"/>
            <p:cNvSpPr/>
            <p:nvPr/>
          </p:nvSpPr>
          <p:spPr>
            <a:xfrm>
              <a:off x="0" y="0"/>
              <a:ext cx="1974251" cy="1913890"/>
            </a:xfrm>
            <a:custGeom>
              <a:avLst/>
              <a:gdLst/>
              <a:ahLst/>
              <a:cxnLst/>
              <a:rect l="l" t="t" r="r" b="b"/>
              <a:pathLst>
                <a:path w="1974251" h="1913890">
                  <a:moveTo>
                    <a:pt x="0" y="0"/>
                  </a:moveTo>
                  <a:lnTo>
                    <a:pt x="1974251" y="0"/>
                  </a:lnTo>
                  <a:lnTo>
                    <a:pt x="1974251"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497123" y="0"/>
            <a:ext cx="2659764" cy="2578444"/>
            <a:chOff x="0" y="0"/>
            <a:chExt cx="1974251" cy="1913890"/>
          </a:xfrm>
        </p:grpSpPr>
        <p:sp>
          <p:nvSpPr>
            <p:cNvPr id="7" name="Freeform 7"/>
            <p:cNvSpPr/>
            <p:nvPr/>
          </p:nvSpPr>
          <p:spPr>
            <a:xfrm>
              <a:off x="0" y="0"/>
              <a:ext cx="1974251" cy="1913890"/>
            </a:xfrm>
            <a:custGeom>
              <a:avLst/>
              <a:gdLst/>
              <a:ahLst/>
              <a:cxnLst/>
              <a:rect l="l" t="t" r="r" b="b"/>
              <a:pathLst>
                <a:path w="1974251" h="1913890">
                  <a:moveTo>
                    <a:pt x="0" y="0"/>
                  </a:moveTo>
                  <a:lnTo>
                    <a:pt x="1974251" y="0"/>
                  </a:lnTo>
                  <a:lnTo>
                    <a:pt x="1974251" y="1913890"/>
                  </a:lnTo>
                  <a:lnTo>
                    <a:pt x="0" y="1913890"/>
                  </a:lnTo>
                  <a:close/>
                </a:path>
              </a:pathLst>
            </a:custGeom>
            <a:solidFill>
              <a:srgbClr val="642EC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14" name="Group 14"/>
          <p:cNvGrpSpPr/>
          <p:nvPr/>
        </p:nvGrpSpPr>
        <p:grpSpPr>
          <a:xfrm>
            <a:off x="10238396" y="7721944"/>
            <a:ext cx="2653822" cy="2578444"/>
            <a:chOff x="0" y="0"/>
            <a:chExt cx="1969841" cy="1913890"/>
          </a:xfrm>
        </p:grpSpPr>
        <p:sp>
          <p:nvSpPr>
            <p:cNvPr id="15" name="Freeform 15"/>
            <p:cNvSpPr/>
            <p:nvPr/>
          </p:nvSpPr>
          <p:spPr>
            <a:xfrm>
              <a:off x="0" y="0"/>
              <a:ext cx="1969841" cy="1913890"/>
            </a:xfrm>
            <a:custGeom>
              <a:avLst/>
              <a:gdLst/>
              <a:ahLst/>
              <a:cxnLst/>
              <a:rect l="l" t="t" r="r" b="b"/>
              <a:pathLst>
                <a:path w="1969841" h="1913890">
                  <a:moveTo>
                    <a:pt x="0" y="0"/>
                  </a:moveTo>
                  <a:lnTo>
                    <a:pt x="1969841" y="0"/>
                  </a:lnTo>
                  <a:lnTo>
                    <a:pt x="1969841" y="1913890"/>
                  </a:lnTo>
                  <a:lnTo>
                    <a:pt x="0" y="1913890"/>
                  </a:lnTo>
                  <a:close/>
                </a:path>
              </a:pathLst>
            </a:custGeom>
            <a:solidFill>
              <a:srgbClr val="FFDE59"/>
            </a:solidFill>
          </p:spPr>
          <p:txBody>
            <a:bodyPr/>
            <a:lstStyle/>
            <a:p>
              <a:endParaRPr lang="en-PH"/>
            </a:p>
          </p:txBody>
        </p:sp>
      </p:grpSp>
      <p:sp>
        <p:nvSpPr>
          <p:cNvPr id="16" name="TextBox 16"/>
          <p:cNvSpPr txBox="1"/>
          <p:nvPr/>
        </p:nvSpPr>
        <p:spPr>
          <a:xfrm>
            <a:off x="924969" y="636958"/>
            <a:ext cx="4079530"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Understanding Data Integrity, Privacy, and Security</a:t>
            </a:r>
          </a:p>
        </p:txBody>
      </p:sp>
      <p:sp>
        <p:nvSpPr>
          <p:cNvPr id="17" name="TextBox 17"/>
          <p:cNvSpPr txBox="1"/>
          <p:nvPr/>
        </p:nvSpPr>
        <p:spPr>
          <a:xfrm>
            <a:off x="2137996" y="227184"/>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9.1</a:t>
            </a:r>
          </a:p>
        </p:txBody>
      </p:sp>
      <p:sp>
        <p:nvSpPr>
          <p:cNvPr id="18" name="TextBox 18"/>
          <p:cNvSpPr txBox="1"/>
          <p:nvPr/>
        </p:nvSpPr>
        <p:spPr>
          <a:xfrm>
            <a:off x="5410127" y="643566"/>
            <a:ext cx="4433552" cy="1279267"/>
          </a:xfrm>
          <a:prstGeom prst="rect">
            <a:avLst/>
          </a:prstGeom>
        </p:spPr>
        <p:txBody>
          <a:bodyPr lIns="0" tIns="0" rIns="0" bIns="0" rtlCol="0" anchor="t">
            <a:spAutoFit/>
          </a:bodyPr>
          <a:lstStyle/>
          <a:p>
            <a:pPr marL="0" lvl="0" indent="0" algn="ctr">
              <a:lnSpc>
                <a:spcPts val="3301"/>
              </a:lnSpc>
              <a:spcBef>
                <a:spcPct val="0"/>
              </a:spcBef>
            </a:pPr>
            <a:r>
              <a:rPr lang="en-US" sz="2751" b="1">
                <a:solidFill>
                  <a:srgbClr val="FFFFFF"/>
                </a:solidFill>
                <a:latin typeface="Poppins Bold"/>
                <a:ea typeface="Poppins Bold"/>
                <a:cs typeface="Poppins Bold"/>
                <a:sym typeface="Poppins Bold"/>
              </a:rPr>
              <a:t>Vulnerabilities in Computer Systems and Data Storage</a:t>
            </a:r>
          </a:p>
        </p:txBody>
      </p:sp>
      <p:sp>
        <p:nvSpPr>
          <p:cNvPr id="19" name="TextBox 19"/>
          <p:cNvSpPr txBox="1"/>
          <p:nvPr/>
        </p:nvSpPr>
        <p:spPr>
          <a:xfrm>
            <a:off x="6800165" y="227184"/>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9.2</a:t>
            </a:r>
          </a:p>
        </p:txBody>
      </p:sp>
      <p:sp>
        <p:nvSpPr>
          <p:cNvPr id="20" name="TextBox 20"/>
          <p:cNvSpPr txBox="1"/>
          <p:nvPr/>
        </p:nvSpPr>
        <p:spPr>
          <a:xfrm>
            <a:off x="7837816" y="3058140"/>
            <a:ext cx="2400580" cy="1814320"/>
          </a:xfrm>
          <a:prstGeom prst="rect">
            <a:avLst/>
          </a:prstGeom>
        </p:spPr>
        <p:txBody>
          <a:bodyPr lIns="0" tIns="0" rIns="0" bIns="0" rtlCol="0" anchor="t">
            <a:spAutoFit/>
          </a:bodyPr>
          <a:lstStyle/>
          <a:p>
            <a:pPr marL="0" lvl="0" indent="0" algn="ctr">
              <a:lnSpc>
                <a:spcPts val="2839"/>
              </a:lnSpc>
              <a:spcBef>
                <a:spcPct val="0"/>
              </a:spcBef>
            </a:pPr>
            <a:r>
              <a:rPr lang="en-US" sz="2366" b="1">
                <a:solidFill>
                  <a:srgbClr val="FFFFFF"/>
                </a:solidFill>
                <a:latin typeface="Poppins Bold"/>
                <a:ea typeface="Poppins Bold"/>
                <a:cs typeface="Poppins Bold"/>
                <a:sym typeface="Poppins Bold"/>
              </a:rPr>
              <a:t>Safeguarding Computer Systems: Security Measures</a:t>
            </a:r>
          </a:p>
        </p:txBody>
      </p:sp>
      <p:sp>
        <p:nvSpPr>
          <p:cNvPr id="21" name="TextBox 21"/>
          <p:cNvSpPr txBox="1"/>
          <p:nvPr/>
        </p:nvSpPr>
        <p:spPr>
          <a:xfrm>
            <a:off x="8190204" y="2658156"/>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9.3</a:t>
            </a:r>
          </a:p>
        </p:txBody>
      </p:sp>
      <p:sp>
        <p:nvSpPr>
          <p:cNvPr id="22" name="TextBox 22"/>
          <p:cNvSpPr txBox="1"/>
          <p:nvPr/>
        </p:nvSpPr>
        <p:spPr>
          <a:xfrm>
            <a:off x="8190204" y="5320808"/>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9.4</a:t>
            </a:r>
          </a:p>
        </p:txBody>
      </p:sp>
      <p:sp>
        <p:nvSpPr>
          <p:cNvPr id="23" name="TextBox 23"/>
          <p:cNvSpPr txBox="1"/>
          <p:nvPr/>
        </p:nvSpPr>
        <p:spPr>
          <a:xfrm>
            <a:off x="9599930" y="8055319"/>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9.5</a:t>
            </a:r>
          </a:p>
        </p:txBody>
      </p:sp>
      <p:sp>
        <p:nvSpPr>
          <p:cNvPr id="24" name="Freeform 24"/>
          <p:cNvSpPr/>
          <p:nvPr/>
        </p:nvSpPr>
        <p:spPr>
          <a:xfrm>
            <a:off x="12892218" y="6172200"/>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5" name="TextBox 25"/>
          <p:cNvSpPr txBox="1"/>
          <p:nvPr/>
        </p:nvSpPr>
        <p:spPr>
          <a:xfrm>
            <a:off x="7816651" y="5720791"/>
            <a:ext cx="2400580" cy="1814320"/>
          </a:xfrm>
          <a:prstGeom prst="rect">
            <a:avLst/>
          </a:prstGeom>
        </p:spPr>
        <p:txBody>
          <a:bodyPr lIns="0" tIns="0" rIns="0" bIns="0" rtlCol="0" anchor="t">
            <a:spAutoFit/>
          </a:bodyPr>
          <a:lstStyle/>
          <a:p>
            <a:pPr marL="0" lvl="0" indent="0" algn="ctr">
              <a:lnSpc>
                <a:spcPts val="2839"/>
              </a:lnSpc>
              <a:spcBef>
                <a:spcPct val="0"/>
              </a:spcBef>
            </a:pPr>
            <a:r>
              <a:rPr lang="en-US" sz="2366" b="1">
                <a:solidFill>
                  <a:srgbClr val="FFFFFF"/>
                </a:solidFill>
                <a:latin typeface="Poppins Bold"/>
                <a:ea typeface="Poppins Bold"/>
                <a:cs typeface="Poppins Bold"/>
                <a:sym typeface="Poppins Bold"/>
              </a:rPr>
              <a:t>Data Protection Techniques and Security Measures</a:t>
            </a:r>
          </a:p>
        </p:txBody>
      </p:sp>
      <p:sp>
        <p:nvSpPr>
          <p:cNvPr id="26" name="TextBox 26"/>
          <p:cNvSpPr txBox="1"/>
          <p:nvPr/>
        </p:nvSpPr>
        <p:spPr>
          <a:xfrm>
            <a:off x="8190204" y="8515457"/>
            <a:ext cx="4472927" cy="809625"/>
          </a:xfrm>
          <a:prstGeom prst="rect">
            <a:avLst/>
          </a:prstGeom>
        </p:spPr>
        <p:txBody>
          <a:bodyPr lIns="0" tIns="0" rIns="0" bIns="0" rtlCol="0" anchor="t">
            <a:spAutoFit/>
          </a:bodyPr>
          <a:lstStyle/>
          <a:p>
            <a:pPr marL="0" lvl="0" indent="0" algn="ctr">
              <a:lnSpc>
                <a:spcPts val="3079"/>
              </a:lnSpc>
              <a:spcBef>
                <a:spcPct val="0"/>
              </a:spcBef>
            </a:pPr>
            <a:r>
              <a:rPr lang="en-US" sz="2566" b="1">
                <a:solidFill>
                  <a:srgbClr val="000000"/>
                </a:solidFill>
                <a:latin typeface="Poppins Bold"/>
                <a:ea typeface="Poppins Bold"/>
                <a:cs typeface="Poppins Bold"/>
                <a:sym typeface="Poppins Bold"/>
              </a:rPr>
              <a:t>Data validation and verification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Freeform 22"/>
          <p:cNvSpPr/>
          <p:nvPr/>
        </p:nvSpPr>
        <p:spPr>
          <a:xfrm>
            <a:off x="384809" y="2623520"/>
            <a:ext cx="618029" cy="618029"/>
          </a:xfrm>
          <a:custGeom>
            <a:avLst/>
            <a:gdLst/>
            <a:ahLst/>
            <a:cxnLst/>
            <a:rect l="l" t="t" r="r" b="b"/>
            <a:pathLst>
              <a:path w="618029" h="618029">
                <a:moveTo>
                  <a:pt x="0" y="0"/>
                </a:moveTo>
                <a:lnTo>
                  <a:pt x="618029" y="0"/>
                </a:lnTo>
                <a:lnTo>
                  <a:pt x="618029" y="618028"/>
                </a:lnTo>
                <a:lnTo>
                  <a:pt x="0" y="6180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3" name="Group 23"/>
          <p:cNvGrpSpPr/>
          <p:nvPr/>
        </p:nvGrpSpPr>
        <p:grpSpPr>
          <a:xfrm>
            <a:off x="10760256" y="4476702"/>
            <a:ext cx="1583975" cy="1583975"/>
            <a:chOff x="0" y="0"/>
            <a:chExt cx="1913890" cy="1913890"/>
          </a:xfrm>
        </p:grpSpPr>
        <p:sp>
          <p:nvSpPr>
            <p:cNvPr id="24" name="Freeform 2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5" name="Freeform 2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6" name="Group 26"/>
          <p:cNvGrpSpPr/>
          <p:nvPr/>
        </p:nvGrpSpPr>
        <p:grpSpPr>
          <a:xfrm>
            <a:off x="12344231" y="4476702"/>
            <a:ext cx="1583975" cy="1583975"/>
            <a:chOff x="0" y="0"/>
            <a:chExt cx="1913890" cy="1913890"/>
          </a:xfrm>
        </p:grpSpPr>
        <p:sp>
          <p:nvSpPr>
            <p:cNvPr id="27" name="Freeform 2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8" name="Freeform 2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9" name="Group 29"/>
          <p:cNvGrpSpPr/>
          <p:nvPr/>
        </p:nvGrpSpPr>
        <p:grpSpPr>
          <a:xfrm>
            <a:off x="13928206" y="4476702"/>
            <a:ext cx="1583975" cy="1583975"/>
            <a:chOff x="0" y="0"/>
            <a:chExt cx="1913890" cy="1913890"/>
          </a:xfrm>
        </p:grpSpPr>
        <p:sp>
          <p:nvSpPr>
            <p:cNvPr id="30" name="Freeform 3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1" name="Freeform 3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2" name="Group 32"/>
          <p:cNvGrpSpPr/>
          <p:nvPr/>
        </p:nvGrpSpPr>
        <p:grpSpPr>
          <a:xfrm>
            <a:off x="6008331" y="4476702"/>
            <a:ext cx="1583975" cy="1583975"/>
            <a:chOff x="0" y="0"/>
            <a:chExt cx="1913890" cy="1913890"/>
          </a:xfrm>
        </p:grpSpPr>
        <p:sp>
          <p:nvSpPr>
            <p:cNvPr id="33" name="Freeform 3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4" name="Freeform 3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5" name="Group 35"/>
          <p:cNvGrpSpPr/>
          <p:nvPr/>
        </p:nvGrpSpPr>
        <p:grpSpPr>
          <a:xfrm>
            <a:off x="7592306" y="4476702"/>
            <a:ext cx="1583975" cy="1583975"/>
            <a:chOff x="0" y="0"/>
            <a:chExt cx="1913890" cy="1913890"/>
          </a:xfrm>
        </p:grpSpPr>
        <p:sp>
          <p:nvSpPr>
            <p:cNvPr id="36" name="Freeform 3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7" name="Freeform 3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8" name="Group 38"/>
          <p:cNvGrpSpPr/>
          <p:nvPr/>
        </p:nvGrpSpPr>
        <p:grpSpPr>
          <a:xfrm>
            <a:off x="9176281" y="4476702"/>
            <a:ext cx="1583975" cy="1583975"/>
            <a:chOff x="0" y="0"/>
            <a:chExt cx="1913890" cy="1913890"/>
          </a:xfrm>
        </p:grpSpPr>
        <p:sp>
          <p:nvSpPr>
            <p:cNvPr id="39" name="Freeform 3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0" name="Freeform 4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1" name="Group 41"/>
          <p:cNvGrpSpPr/>
          <p:nvPr/>
        </p:nvGrpSpPr>
        <p:grpSpPr>
          <a:xfrm>
            <a:off x="4424356" y="4476702"/>
            <a:ext cx="1583975" cy="1583975"/>
            <a:chOff x="0" y="0"/>
            <a:chExt cx="1913890" cy="1913890"/>
          </a:xfrm>
        </p:grpSpPr>
        <p:sp>
          <p:nvSpPr>
            <p:cNvPr id="42" name="Freeform 4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3" name="Freeform 4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4" name="Group 44"/>
          <p:cNvGrpSpPr/>
          <p:nvPr/>
        </p:nvGrpSpPr>
        <p:grpSpPr>
          <a:xfrm>
            <a:off x="2840381" y="4476702"/>
            <a:ext cx="1583975" cy="1583975"/>
            <a:chOff x="0" y="0"/>
            <a:chExt cx="1913890" cy="1913890"/>
          </a:xfrm>
        </p:grpSpPr>
        <p:sp>
          <p:nvSpPr>
            <p:cNvPr id="45" name="Freeform 4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6" name="Freeform 4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7" name="TextBox 47"/>
          <p:cNvSpPr txBox="1"/>
          <p:nvPr/>
        </p:nvSpPr>
        <p:spPr>
          <a:xfrm>
            <a:off x="11359053"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1</a:t>
            </a:r>
          </a:p>
        </p:txBody>
      </p:sp>
      <p:sp>
        <p:nvSpPr>
          <p:cNvPr id="48" name="TextBox 48"/>
          <p:cNvSpPr txBox="1"/>
          <p:nvPr/>
        </p:nvSpPr>
        <p:spPr>
          <a:xfrm>
            <a:off x="1294302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49" name="TextBox 49"/>
          <p:cNvSpPr txBox="1"/>
          <p:nvPr/>
        </p:nvSpPr>
        <p:spPr>
          <a:xfrm>
            <a:off x="14527003"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1</a:t>
            </a:r>
          </a:p>
        </p:txBody>
      </p:sp>
      <p:sp>
        <p:nvSpPr>
          <p:cNvPr id="50" name="TextBox 50"/>
          <p:cNvSpPr txBox="1"/>
          <p:nvPr/>
        </p:nvSpPr>
        <p:spPr>
          <a:xfrm>
            <a:off x="660712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1</a:t>
            </a:r>
          </a:p>
        </p:txBody>
      </p:sp>
      <p:sp>
        <p:nvSpPr>
          <p:cNvPr id="51" name="TextBox 51"/>
          <p:cNvSpPr txBox="1"/>
          <p:nvPr/>
        </p:nvSpPr>
        <p:spPr>
          <a:xfrm>
            <a:off x="8191103"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1</a:t>
            </a:r>
          </a:p>
        </p:txBody>
      </p:sp>
      <p:sp>
        <p:nvSpPr>
          <p:cNvPr id="52" name="TextBox 52"/>
          <p:cNvSpPr txBox="1"/>
          <p:nvPr/>
        </p:nvSpPr>
        <p:spPr>
          <a:xfrm>
            <a:off x="977507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5023153" y="4786535"/>
            <a:ext cx="386382" cy="886531"/>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54" name="Freeform 54"/>
          <p:cNvSpPr/>
          <p:nvPr/>
        </p:nvSpPr>
        <p:spPr>
          <a:xfrm rot="-4402421">
            <a:off x="2382486" y="6755373"/>
            <a:ext cx="1403712" cy="631670"/>
          </a:xfrm>
          <a:custGeom>
            <a:avLst/>
            <a:gdLst/>
            <a:ahLst/>
            <a:cxnLst/>
            <a:rect l="l" t="t" r="r" b="b"/>
            <a:pathLst>
              <a:path w="1403712" h="631670">
                <a:moveTo>
                  <a:pt x="0" y="0"/>
                </a:moveTo>
                <a:lnTo>
                  <a:pt x="1403712" y="0"/>
                </a:lnTo>
                <a:lnTo>
                  <a:pt x="1403712" y="631671"/>
                </a:lnTo>
                <a:lnTo>
                  <a:pt x="0" y="6316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5" name="TextBox 55"/>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Check</a:t>
            </a:r>
          </a:p>
        </p:txBody>
      </p:sp>
      <p:sp>
        <p:nvSpPr>
          <p:cNvPr id="56" name="TextBox 56"/>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7" name="TextBox 57"/>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8" name="TextBox 58"/>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9" name="TextBox 59"/>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60" name="TextBox 60"/>
          <p:cNvSpPr txBox="1"/>
          <p:nvPr/>
        </p:nvSpPr>
        <p:spPr>
          <a:xfrm>
            <a:off x="1176454" y="2566370"/>
            <a:ext cx="15846820"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Use parity check. Assume that we are using </a:t>
            </a:r>
            <a:r>
              <a:rPr lang="en-US" sz="3000" b="1">
                <a:solidFill>
                  <a:srgbClr val="642EC7"/>
                </a:solidFill>
                <a:latin typeface="Open Sans Bold"/>
                <a:ea typeface="Open Sans Bold"/>
                <a:cs typeface="Open Sans Bold"/>
                <a:sym typeface="Open Sans Bold"/>
              </a:rPr>
              <a:t>even parity</a:t>
            </a:r>
            <a:r>
              <a:rPr lang="en-US" sz="3000">
                <a:solidFill>
                  <a:srgbClr val="000000"/>
                </a:solidFill>
                <a:latin typeface="Open Sans"/>
                <a:ea typeface="Open Sans"/>
                <a:cs typeface="Open Sans"/>
                <a:sym typeface="Open Sans"/>
              </a:rPr>
              <a:t>, we can assign a parity bit to make sure that the byte contains an even number of ‘1’. </a:t>
            </a:r>
          </a:p>
        </p:txBody>
      </p:sp>
      <p:sp>
        <p:nvSpPr>
          <p:cNvPr id="61" name="TextBox 61"/>
          <p:cNvSpPr txBox="1"/>
          <p:nvPr/>
        </p:nvSpPr>
        <p:spPr>
          <a:xfrm>
            <a:off x="1530229" y="7858260"/>
            <a:ext cx="1710648"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Parity bit</a:t>
            </a:r>
          </a:p>
        </p:txBody>
      </p:sp>
      <p:sp>
        <p:nvSpPr>
          <p:cNvPr id="62" name="TextBox 62"/>
          <p:cNvSpPr txBox="1"/>
          <p:nvPr/>
        </p:nvSpPr>
        <p:spPr>
          <a:xfrm>
            <a:off x="3439178" y="4786564"/>
            <a:ext cx="386382" cy="877748"/>
          </a:xfrm>
          <a:prstGeom prst="rect">
            <a:avLst/>
          </a:prstGeom>
        </p:spPr>
        <p:txBody>
          <a:bodyPr lIns="0" tIns="0" rIns="0" bIns="0" rtlCol="0" anchor="t">
            <a:spAutoFit/>
          </a:bodyPr>
          <a:lstStyle/>
          <a:p>
            <a:pPr algn="ctr">
              <a:lnSpc>
                <a:spcPts val="7269"/>
              </a:lnSpc>
            </a:pPr>
            <a:r>
              <a:rPr lang="en-US" sz="5192">
                <a:solidFill>
                  <a:srgbClr val="642EC7"/>
                </a:solidFill>
                <a:latin typeface="Open Sans Extra Bold"/>
                <a:ea typeface="Open Sans Extra Bold"/>
                <a:cs typeface="Open Sans Extra Bold"/>
                <a:sym typeface="Open Sans Extra Bold"/>
              </a:rPr>
              <a:t>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10760256" y="4476702"/>
            <a:ext cx="1583975" cy="158397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12344231" y="4476702"/>
            <a:ext cx="1583975" cy="158397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13928206" y="4476702"/>
            <a:ext cx="1583975" cy="158397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6008331" y="4476702"/>
            <a:ext cx="1583975" cy="158397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7592306" y="4476702"/>
            <a:ext cx="1583975" cy="158397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9176281" y="4476702"/>
            <a:ext cx="1583975" cy="158397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4424356" y="4476702"/>
            <a:ext cx="1583975" cy="158397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2840381" y="4476702"/>
            <a:ext cx="1583975" cy="158397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6" name="Freeform 46"/>
          <p:cNvSpPr/>
          <p:nvPr/>
        </p:nvSpPr>
        <p:spPr>
          <a:xfrm>
            <a:off x="384809" y="2623520"/>
            <a:ext cx="643891" cy="643891"/>
          </a:xfrm>
          <a:custGeom>
            <a:avLst/>
            <a:gdLst/>
            <a:ahLst/>
            <a:cxnLst/>
            <a:rect l="l" t="t" r="r" b="b"/>
            <a:pathLst>
              <a:path w="643891" h="643891">
                <a:moveTo>
                  <a:pt x="0" y="0"/>
                </a:moveTo>
                <a:lnTo>
                  <a:pt x="643891" y="0"/>
                </a:lnTo>
                <a:lnTo>
                  <a:pt x="643891" y="643891"/>
                </a:lnTo>
                <a:lnTo>
                  <a:pt x="0" y="6438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7" name="TextBox 47"/>
          <p:cNvSpPr txBox="1"/>
          <p:nvPr/>
        </p:nvSpPr>
        <p:spPr>
          <a:xfrm>
            <a:off x="11359053"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48" name="TextBox 48"/>
          <p:cNvSpPr txBox="1"/>
          <p:nvPr/>
        </p:nvSpPr>
        <p:spPr>
          <a:xfrm>
            <a:off x="1294302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49" name="TextBox 49"/>
          <p:cNvSpPr txBox="1"/>
          <p:nvPr/>
        </p:nvSpPr>
        <p:spPr>
          <a:xfrm>
            <a:off x="14527003"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50" name="TextBox 50"/>
          <p:cNvSpPr txBox="1"/>
          <p:nvPr/>
        </p:nvSpPr>
        <p:spPr>
          <a:xfrm>
            <a:off x="6607128"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51" name="TextBox 51"/>
          <p:cNvSpPr txBox="1"/>
          <p:nvPr/>
        </p:nvSpPr>
        <p:spPr>
          <a:xfrm>
            <a:off x="8191103"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52" name="TextBox 52"/>
          <p:cNvSpPr txBox="1"/>
          <p:nvPr/>
        </p:nvSpPr>
        <p:spPr>
          <a:xfrm>
            <a:off x="977507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5023153" y="4786535"/>
            <a:ext cx="386382" cy="886531"/>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54" name="TextBox 54"/>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Check</a:t>
            </a:r>
          </a:p>
        </p:txBody>
      </p:sp>
      <p:sp>
        <p:nvSpPr>
          <p:cNvPr id="55" name="TextBox 55"/>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6" name="TextBox 56"/>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7" name="TextBox 57"/>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8" name="TextBox 58"/>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59" name="TextBox 59"/>
          <p:cNvSpPr txBox="1"/>
          <p:nvPr/>
        </p:nvSpPr>
        <p:spPr>
          <a:xfrm>
            <a:off x="1176454" y="2566370"/>
            <a:ext cx="15846820"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At the receiving end, calculate the number of ‘1’ in the data received. If an even number of ‘1’ is the obtained, it shows that no result has occurred.</a:t>
            </a:r>
          </a:p>
        </p:txBody>
      </p:sp>
      <p:sp>
        <p:nvSpPr>
          <p:cNvPr id="60" name="TextBox 60"/>
          <p:cNvSpPr txBox="1"/>
          <p:nvPr/>
        </p:nvSpPr>
        <p:spPr>
          <a:xfrm>
            <a:off x="3439178" y="4786564"/>
            <a:ext cx="386382" cy="877748"/>
          </a:xfrm>
          <a:prstGeom prst="rect">
            <a:avLst/>
          </a:prstGeom>
        </p:spPr>
        <p:txBody>
          <a:bodyPr lIns="0" tIns="0" rIns="0" bIns="0" rtlCol="0" anchor="t">
            <a:spAutoFit/>
          </a:bodyPr>
          <a:lstStyle/>
          <a:p>
            <a:pPr algn="ctr">
              <a:lnSpc>
                <a:spcPts val="7269"/>
              </a:lnSpc>
            </a:pPr>
            <a:r>
              <a:rPr lang="en-US" sz="5192">
                <a:solidFill>
                  <a:srgbClr val="231F20"/>
                </a:solidFill>
                <a:latin typeface="Open Sans Extra Bold"/>
                <a:ea typeface="Open Sans Extra Bold"/>
                <a:cs typeface="Open Sans Extra Bold"/>
                <a:sym typeface="Open Sans Extra Bold"/>
              </a:rPr>
              <a:t>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10760256" y="4476702"/>
            <a:ext cx="1583975" cy="158397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12344231" y="4476702"/>
            <a:ext cx="1583975" cy="158397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13928206" y="4476702"/>
            <a:ext cx="1583975" cy="158397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6008331" y="4476702"/>
            <a:ext cx="1583975" cy="158397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7592306" y="4476702"/>
            <a:ext cx="1583975" cy="158397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9176281" y="4476702"/>
            <a:ext cx="1583975" cy="158397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4424356" y="4476702"/>
            <a:ext cx="1583975" cy="158397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2840381" y="4476702"/>
            <a:ext cx="1583975" cy="158397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6" name="Freeform 46"/>
          <p:cNvSpPr/>
          <p:nvPr/>
        </p:nvSpPr>
        <p:spPr>
          <a:xfrm>
            <a:off x="330257" y="2623520"/>
            <a:ext cx="747239" cy="747239"/>
          </a:xfrm>
          <a:custGeom>
            <a:avLst/>
            <a:gdLst/>
            <a:ahLst/>
            <a:cxnLst/>
            <a:rect l="l" t="t" r="r" b="b"/>
            <a:pathLst>
              <a:path w="747239" h="747239">
                <a:moveTo>
                  <a:pt x="0" y="0"/>
                </a:moveTo>
                <a:lnTo>
                  <a:pt x="747239" y="0"/>
                </a:lnTo>
                <a:lnTo>
                  <a:pt x="747239" y="747238"/>
                </a:lnTo>
                <a:lnTo>
                  <a:pt x="0" y="747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7" name="TextBox 47"/>
          <p:cNvSpPr txBox="1"/>
          <p:nvPr/>
        </p:nvSpPr>
        <p:spPr>
          <a:xfrm>
            <a:off x="11359053"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48" name="TextBox 48"/>
          <p:cNvSpPr txBox="1"/>
          <p:nvPr/>
        </p:nvSpPr>
        <p:spPr>
          <a:xfrm>
            <a:off x="1294302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49" name="TextBox 49"/>
          <p:cNvSpPr txBox="1"/>
          <p:nvPr/>
        </p:nvSpPr>
        <p:spPr>
          <a:xfrm>
            <a:off x="14527003"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50" name="TextBox 50"/>
          <p:cNvSpPr txBox="1"/>
          <p:nvPr/>
        </p:nvSpPr>
        <p:spPr>
          <a:xfrm>
            <a:off x="6607128" y="4786535"/>
            <a:ext cx="386382" cy="886531"/>
          </a:xfrm>
          <a:prstGeom prst="rect">
            <a:avLst/>
          </a:prstGeom>
        </p:spPr>
        <p:txBody>
          <a:bodyPr lIns="0" tIns="0" rIns="0" bIns="0" rtlCol="0" anchor="t">
            <a:spAutoFit/>
          </a:bodyPr>
          <a:lstStyle/>
          <a:p>
            <a:pPr algn="ctr">
              <a:lnSpc>
                <a:spcPts val="7269"/>
              </a:lnSpc>
            </a:pPr>
            <a:r>
              <a:rPr lang="en-US" sz="5192">
                <a:solidFill>
                  <a:srgbClr val="F22E2E"/>
                </a:solidFill>
                <a:latin typeface="Open Sans Extra Bold"/>
                <a:ea typeface="Open Sans Extra Bold"/>
                <a:cs typeface="Open Sans Extra Bold"/>
                <a:sym typeface="Open Sans Extra Bold"/>
              </a:rPr>
              <a:t>0</a:t>
            </a:r>
          </a:p>
        </p:txBody>
      </p:sp>
      <p:sp>
        <p:nvSpPr>
          <p:cNvPr id="51" name="TextBox 51"/>
          <p:cNvSpPr txBox="1"/>
          <p:nvPr/>
        </p:nvSpPr>
        <p:spPr>
          <a:xfrm>
            <a:off x="8191103" y="4786535"/>
            <a:ext cx="386382" cy="886560"/>
          </a:xfrm>
          <a:prstGeom prst="rect">
            <a:avLst/>
          </a:prstGeom>
        </p:spPr>
        <p:txBody>
          <a:bodyPr lIns="0" tIns="0" rIns="0" bIns="0" rtlCol="0" anchor="t">
            <a:spAutoFit/>
          </a:bodyPr>
          <a:lstStyle/>
          <a:p>
            <a:pPr algn="ctr">
              <a:lnSpc>
                <a:spcPts val="7269"/>
              </a:lnSpc>
            </a:pPr>
            <a:r>
              <a:rPr lang="en-US" sz="5192">
                <a:solidFill>
                  <a:srgbClr val="5E17EB"/>
                </a:solidFill>
                <a:latin typeface="Open Sans Extra Bold"/>
                <a:ea typeface="Open Sans Extra Bold"/>
                <a:cs typeface="Open Sans Extra Bold"/>
                <a:sym typeface="Open Sans Extra Bold"/>
              </a:rPr>
              <a:t>1</a:t>
            </a:r>
          </a:p>
        </p:txBody>
      </p:sp>
      <p:sp>
        <p:nvSpPr>
          <p:cNvPr id="52" name="TextBox 52"/>
          <p:cNvSpPr txBox="1"/>
          <p:nvPr/>
        </p:nvSpPr>
        <p:spPr>
          <a:xfrm>
            <a:off x="9775078" y="4786535"/>
            <a:ext cx="386382" cy="886560"/>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5023153" y="4786535"/>
            <a:ext cx="386382" cy="886531"/>
          </a:xfrm>
          <a:prstGeom prst="rect">
            <a:avLst/>
          </a:prstGeom>
        </p:spPr>
        <p:txBody>
          <a:bodyPr lIns="0" tIns="0" rIns="0" bIns="0" rtlCol="0" anchor="t">
            <a:spAutoFit/>
          </a:bodyPr>
          <a:lstStyle/>
          <a:p>
            <a:pPr algn="ctr">
              <a:lnSpc>
                <a:spcPts val="7269"/>
              </a:lnSpc>
            </a:pPr>
            <a:r>
              <a:rPr lang="en-US" sz="5192">
                <a:solidFill>
                  <a:srgbClr val="000000"/>
                </a:solidFill>
                <a:latin typeface="Open Sans Extra Bold"/>
                <a:ea typeface="Open Sans Extra Bold"/>
                <a:cs typeface="Open Sans Extra Bold"/>
                <a:sym typeface="Open Sans Extra Bold"/>
              </a:rPr>
              <a:t>0</a:t>
            </a:r>
          </a:p>
        </p:txBody>
      </p:sp>
      <p:sp>
        <p:nvSpPr>
          <p:cNvPr id="54" name="TextBox 54"/>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Check</a:t>
            </a:r>
          </a:p>
        </p:txBody>
      </p:sp>
      <p:sp>
        <p:nvSpPr>
          <p:cNvPr id="55" name="TextBox 55"/>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6" name="TextBox 56"/>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7" name="TextBox 57"/>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8" name="TextBox 58"/>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59" name="TextBox 59"/>
          <p:cNvSpPr txBox="1"/>
          <p:nvPr/>
        </p:nvSpPr>
        <p:spPr>
          <a:xfrm>
            <a:off x="1205885" y="2647690"/>
            <a:ext cx="15846820"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If an error has occurred, there will be an odd number of ‘1’ in the byte, indicating that an error has occurred.</a:t>
            </a:r>
          </a:p>
        </p:txBody>
      </p:sp>
      <p:sp>
        <p:nvSpPr>
          <p:cNvPr id="60" name="TextBox 60"/>
          <p:cNvSpPr txBox="1"/>
          <p:nvPr/>
        </p:nvSpPr>
        <p:spPr>
          <a:xfrm>
            <a:off x="3439178" y="4786564"/>
            <a:ext cx="386382" cy="877748"/>
          </a:xfrm>
          <a:prstGeom prst="rect">
            <a:avLst/>
          </a:prstGeom>
        </p:spPr>
        <p:txBody>
          <a:bodyPr lIns="0" tIns="0" rIns="0" bIns="0" rtlCol="0" anchor="t">
            <a:spAutoFit/>
          </a:bodyPr>
          <a:lstStyle/>
          <a:p>
            <a:pPr algn="ctr">
              <a:lnSpc>
                <a:spcPts val="7269"/>
              </a:lnSpc>
            </a:pPr>
            <a:r>
              <a:rPr lang="en-US" sz="5192">
                <a:solidFill>
                  <a:srgbClr val="231F20"/>
                </a:solidFill>
                <a:latin typeface="Open Sans Extra Bold"/>
                <a:ea typeface="Open Sans Extra Bold"/>
                <a:cs typeface="Open Sans Extra Bold"/>
                <a:sym typeface="Open Sans Extra Bold"/>
              </a:rPr>
              <a:t>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10824603" y="4368669"/>
            <a:ext cx="1694487" cy="1694487"/>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12519090" y="4368669"/>
            <a:ext cx="1694487" cy="1694487"/>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14213577" y="4368669"/>
            <a:ext cx="1694487" cy="1694487"/>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5741141" y="4368669"/>
            <a:ext cx="1694487" cy="1694487"/>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7435628" y="4368669"/>
            <a:ext cx="1694487" cy="1694487"/>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9130115" y="4368669"/>
            <a:ext cx="1694487" cy="1694487"/>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4046654" y="4368669"/>
            <a:ext cx="1694487" cy="1694487"/>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2352167" y="4368669"/>
            <a:ext cx="1694487" cy="1694487"/>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6" name="TextBox 46"/>
          <p:cNvSpPr txBox="1"/>
          <p:nvPr/>
        </p:nvSpPr>
        <p:spPr>
          <a:xfrm>
            <a:off x="11465176" y="4706765"/>
            <a:ext cx="413339" cy="941738"/>
          </a:xfrm>
          <a:prstGeom prst="rect">
            <a:avLst/>
          </a:prstGeom>
        </p:spPr>
        <p:txBody>
          <a:bodyPr lIns="0" tIns="0" rIns="0" bIns="0" rtlCol="0" anchor="t">
            <a:spAutoFit/>
          </a:bodyPr>
          <a:lstStyle/>
          <a:p>
            <a:pPr algn="ctr">
              <a:lnSpc>
                <a:spcPts val="7776"/>
              </a:lnSpc>
            </a:pPr>
            <a:r>
              <a:rPr lang="en-US" sz="5554">
                <a:solidFill>
                  <a:srgbClr val="F22E2E"/>
                </a:solidFill>
                <a:latin typeface="Open Sans Extra Bold"/>
                <a:ea typeface="Open Sans Extra Bold"/>
                <a:cs typeface="Open Sans Extra Bold"/>
                <a:sym typeface="Open Sans Extra Bold"/>
              </a:rPr>
              <a:t>0</a:t>
            </a:r>
          </a:p>
        </p:txBody>
      </p:sp>
      <p:sp>
        <p:nvSpPr>
          <p:cNvPr id="47" name="TextBox 47"/>
          <p:cNvSpPr txBox="1"/>
          <p:nvPr/>
        </p:nvSpPr>
        <p:spPr>
          <a:xfrm>
            <a:off x="13159664" y="4706765"/>
            <a:ext cx="413339" cy="941769"/>
          </a:xfrm>
          <a:prstGeom prst="rect">
            <a:avLst/>
          </a:prstGeom>
        </p:spPr>
        <p:txBody>
          <a:bodyPr lIns="0" tIns="0" rIns="0" bIns="0" rtlCol="0" anchor="t">
            <a:spAutoFit/>
          </a:bodyPr>
          <a:lstStyle/>
          <a:p>
            <a:pPr algn="ctr">
              <a:lnSpc>
                <a:spcPts val="7776"/>
              </a:lnSpc>
            </a:pPr>
            <a:r>
              <a:rPr lang="en-US" sz="5554">
                <a:solidFill>
                  <a:srgbClr val="000000"/>
                </a:solidFill>
                <a:latin typeface="Open Sans Extra Bold"/>
                <a:ea typeface="Open Sans Extra Bold"/>
                <a:cs typeface="Open Sans Extra Bold"/>
                <a:sym typeface="Open Sans Extra Bold"/>
              </a:rPr>
              <a:t>0</a:t>
            </a:r>
          </a:p>
        </p:txBody>
      </p:sp>
      <p:sp>
        <p:nvSpPr>
          <p:cNvPr id="48" name="TextBox 48"/>
          <p:cNvSpPr txBox="1"/>
          <p:nvPr/>
        </p:nvSpPr>
        <p:spPr>
          <a:xfrm>
            <a:off x="14854151" y="4706765"/>
            <a:ext cx="413339" cy="941769"/>
          </a:xfrm>
          <a:prstGeom prst="rect">
            <a:avLst/>
          </a:prstGeom>
        </p:spPr>
        <p:txBody>
          <a:bodyPr lIns="0" tIns="0" rIns="0" bIns="0" rtlCol="0" anchor="t">
            <a:spAutoFit/>
          </a:bodyPr>
          <a:lstStyle/>
          <a:p>
            <a:pPr algn="ctr">
              <a:lnSpc>
                <a:spcPts val="7776"/>
              </a:lnSpc>
            </a:pPr>
            <a:r>
              <a:rPr lang="en-US" sz="5554">
                <a:solidFill>
                  <a:srgbClr val="5E17EB"/>
                </a:solidFill>
                <a:latin typeface="Open Sans Extra Bold"/>
                <a:ea typeface="Open Sans Extra Bold"/>
                <a:cs typeface="Open Sans Extra Bold"/>
                <a:sym typeface="Open Sans Extra Bold"/>
              </a:rPr>
              <a:t>1</a:t>
            </a:r>
          </a:p>
        </p:txBody>
      </p:sp>
      <p:sp>
        <p:nvSpPr>
          <p:cNvPr id="49" name="TextBox 49"/>
          <p:cNvSpPr txBox="1"/>
          <p:nvPr/>
        </p:nvSpPr>
        <p:spPr>
          <a:xfrm>
            <a:off x="6381715" y="4706765"/>
            <a:ext cx="413339" cy="941738"/>
          </a:xfrm>
          <a:prstGeom prst="rect">
            <a:avLst/>
          </a:prstGeom>
        </p:spPr>
        <p:txBody>
          <a:bodyPr lIns="0" tIns="0" rIns="0" bIns="0" rtlCol="0" anchor="t">
            <a:spAutoFit/>
          </a:bodyPr>
          <a:lstStyle/>
          <a:p>
            <a:pPr algn="ctr">
              <a:lnSpc>
                <a:spcPts val="7776"/>
              </a:lnSpc>
            </a:pPr>
            <a:r>
              <a:rPr lang="en-US" sz="5554">
                <a:solidFill>
                  <a:srgbClr val="F22E2E"/>
                </a:solidFill>
                <a:latin typeface="Open Sans Extra Bold"/>
                <a:ea typeface="Open Sans Extra Bold"/>
                <a:cs typeface="Open Sans Extra Bold"/>
                <a:sym typeface="Open Sans Extra Bold"/>
              </a:rPr>
              <a:t>0</a:t>
            </a:r>
          </a:p>
        </p:txBody>
      </p:sp>
      <p:sp>
        <p:nvSpPr>
          <p:cNvPr id="50" name="TextBox 50"/>
          <p:cNvSpPr txBox="1"/>
          <p:nvPr/>
        </p:nvSpPr>
        <p:spPr>
          <a:xfrm>
            <a:off x="8076202" y="4706765"/>
            <a:ext cx="413339" cy="941769"/>
          </a:xfrm>
          <a:prstGeom prst="rect">
            <a:avLst/>
          </a:prstGeom>
        </p:spPr>
        <p:txBody>
          <a:bodyPr lIns="0" tIns="0" rIns="0" bIns="0" rtlCol="0" anchor="t">
            <a:spAutoFit/>
          </a:bodyPr>
          <a:lstStyle/>
          <a:p>
            <a:pPr algn="ctr">
              <a:lnSpc>
                <a:spcPts val="7776"/>
              </a:lnSpc>
            </a:pPr>
            <a:r>
              <a:rPr lang="en-US" sz="5554">
                <a:solidFill>
                  <a:srgbClr val="5E17EB"/>
                </a:solidFill>
                <a:latin typeface="Open Sans Extra Bold"/>
                <a:ea typeface="Open Sans Extra Bold"/>
                <a:cs typeface="Open Sans Extra Bold"/>
                <a:sym typeface="Open Sans Extra Bold"/>
              </a:rPr>
              <a:t>1</a:t>
            </a:r>
          </a:p>
        </p:txBody>
      </p:sp>
      <p:sp>
        <p:nvSpPr>
          <p:cNvPr id="51" name="TextBox 51"/>
          <p:cNvSpPr txBox="1"/>
          <p:nvPr/>
        </p:nvSpPr>
        <p:spPr>
          <a:xfrm>
            <a:off x="9770689" y="4706765"/>
            <a:ext cx="413339" cy="941769"/>
          </a:xfrm>
          <a:prstGeom prst="rect">
            <a:avLst/>
          </a:prstGeom>
        </p:spPr>
        <p:txBody>
          <a:bodyPr lIns="0" tIns="0" rIns="0" bIns="0" rtlCol="0" anchor="t">
            <a:spAutoFit/>
          </a:bodyPr>
          <a:lstStyle/>
          <a:p>
            <a:pPr algn="ctr">
              <a:lnSpc>
                <a:spcPts val="7776"/>
              </a:lnSpc>
            </a:pPr>
            <a:r>
              <a:rPr lang="en-US" sz="5554">
                <a:solidFill>
                  <a:srgbClr val="000000"/>
                </a:solidFill>
                <a:latin typeface="Open Sans Extra Bold"/>
                <a:ea typeface="Open Sans Extra Bold"/>
                <a:cs typeface="Open Sans Extra Bold"/>
                <a:sym typeface="Open Sans Extra Bold"/>
              </a:rPr>
              <a:t>0</a:t>
            </a:r>
          </a:p>
        </p:txBody>
      </p:sp>
      <p:sp>
        <p:nvSpPr>
          <p:cNvPr id="52" name="TextBox 52"/>
          <p:cNvSpPr txBox="1"/>
          <p:nvPr/>
        </p:nvSpPr>
        <p:spPr>
          <a:xfrm>
            <a:off x="4687228" y="4706765"/>
            <a:ext cx="413339" cy="941738"/>
          </a:xfrm>
          <a:prstGeom prst="rect">
            <a:avLst/>
          </a:prstGeom>
        </p:spPr>
        <p:txBody>
          <a:bodyPr lIns="0" tIns="0" rIns="0" bIns="0" rtlCol="0" anchor="t">
            <a:spAutoFit/>
          </a:bodyPr>
          <a:lstStyle/>
          <a:p>
            <a:pPr algn="ctr">
              <a:lnSpc>
                <a:spcPts val="7776"/>
              </a:lnSpc>
            </a:pPr>
            <a:r>
              <a:rPr lang="en-US" sz="5554">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Limitation of Parity Check</a:t>
            </a:r>
          </a:p>
        </p:txBody>
      </p:sp>
      <p:sp>
        <p:nvSpPr>
          <p:cNvPr id="54" name="TextBox 54"/>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5" name="TextBox 55"/>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6" name="TextBox 56"/>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7" name="TextBox 57"/>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58" name="TextBox 58"/>
          <p:cNvSpPr txBox="1"/>
          <p:nvPr/>
        </p:nvSpPr>
        <p:spPr>
          <a:xfrm>
            <a:off x="384809" y="2466959"/>
            <a:ext cx="15846820"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Parity check is unable to detect an even number of bit errors.</a:t>
            </a:r>
          </a:p>
        </p:txBody>
      </p:sp>
      <p:sp>
        <p:nvSpPr>
          <p:cNvPr id="59" name="TextBox 59"/>
          <p:cNvSpPr txBox="1"/>
          <p:nvPr/>
        </p:nvSpPr>
        <p:spPr>
          <a:xfrm>
            <a:off x="2992741" y="4706796"/>
            <a:ext cx="413339" cy="932342"/>
          </a:xfrm>
          <a:prstGeom prst="rect">
            <a:avLst/>
          </a:prstGeom>
        </p:spPr>
        <p:txBody>
          <a:bodyPr lIns="0" tIns="0" rIns="0" bIns="0" rtlCol="0" anchor="t">
            <a:spAutoFit/>
          </a:bodyPr>
          <a:lstStyle/>
          <a:p>
            <a:pPr algn="ctr">
              <a:lnSpc>
                <a:spcPts val="7776"/>
              </a:lnSpc>
            </a:pPr>
            <a:r>
              <a:rPr lang="en-US" sz="5554">
                <a:solidFill>
                  <a:srgbClr val="231F20"/>
                </a:solidFill>
                <a:latin typeface="Open Sans Extra Bold"/>
                <a:ea typeface="Open Sans Extra Bold"/>
                <a:cs typeface="Open Sans Extra Bold"/>
                <a:sym typeface="Open Sans Extra Bold"/>
              </a:rPr>
              <a:t>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5467394" y="4604900"/>
            <a:ext cx="693205" cy="69320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6160599" y="4604900"/>
            <a:ext cx="693205" cy="69320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6853804" y="4604900"/>
            <a:ext cx="693205" cy="69320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3387777" y="4604900"/>
            <a:ext cx="693205" cy="69320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4080983" y="4604900"/>
            <a:ext cx="693205" cy="69320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4774188" y="4604900"/>
            <a:ext cx="693205" cy="69320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2694572" y="4604900"/>
            <a:ext cx="693205" cy="69320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2001366" y="4604900"/>
            <a:ext cx="693205" cy="69320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6" name="TextBox 46"/>
          <p:cNvSpPr txBox="1"/>
          <p:nvPr/>
        </p:nvSpPr>
        <p:spPr>
          <a:xfrm>
            <a:off x="5729449"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47" name="TextBox 47"/>
          <p:cNvSpPr txBox="1"/>
          <p:nvPr/>
        </p:nvSpPr>
        <p:spPr>
          <a:xfrm>
            <a:off x="6422654"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48" name="TextBox 48"/>
          <p:cNvSpPr txBox="1"/>
          <p:nvPr/>
        </p:nvSpPr>
        <p:spPr>
          <a:xfrm>
            <a:off x="7115860"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49" name="TextBox 49"/>
          <p:cNvSpPr txBox="1"/>
          <p:nvPr/>
        </p:nvSpPr>
        <p:spPr>
          <a:xfrm>
            <a:off x="3649833"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50" name="TextBox 50"/>
          <p:cNvSpPr txBox="1"/>
          <p:nvPr/>
        </p:nvSpPr>
        <p:spPr>
          <a:xfrm>
            <a:off x="4343038"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51" name="TextBox 51"/>
          <p:cNvSpPr txBox="1"/>
          <p:nvPr/>
        </p:nvSpPr>
        <p:spPr>
          <a:xfrm>
            <a:off x="5036243"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52" name="TextBox 52"/>
          <p:cNvSpPr txBox="1"/>
          <p:nvPr/>
        </p:nvSpPr>
        <p:spPr>
          <a:xfrm>
            <a:off x="2956627" y="474407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Checksum</a:t>
            </a:r>
          </a:p>
        </p:txBody>
      </p:sp>
      <p:sp>
        <p:nvSpPr>
          <p:cNvPr id="54" name="TextBox 54"/>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5" name="TextBox 55"/>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6" name="TextBox 56"/>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7" name="TextBox 57"/>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58" name="TextBox 58"/>
          <p:cNvSpPr txBox="1"/>
          <p:nvPr/>
        </p:nvSpPr>
        <p:spPr>
          <a:xfrm>
            <a:off x="435466" y="2402809"/>
            <a:ext cx="17470130"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checksum is a numerical value calculated from a data packet for the purpose of error detection, ensuring the integrity of the transmitted data.</a:t>
            </a:r>
          </a:p>
        </p:txBody>
      </p:sp>
      <p:sp>
        <p:nvSpPr>
          <p:cNvPr id="59" name="TextBox 59"/>
          <p:cNvSpPr txBox="1"/>
          <p:nvPr/>
        </p:nvSpPr>
        <p:spPr>
          <a:xfrm>
            <a:off x="2263422" y="4744092"/>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grpSp>
        <p:nvGrpSpPr>
          <p:cNvPr id="60" name="Group 60"/>
          <p:cNvGrpSpPr/>
          <p:nvPr/>
        </p:nvGrpSpPr>
        <p:grpSpPr>
          <a:xfrm>
            <a:off x="5467394" y="5331172"/>
            <a:ext cx="693205" cy="693205"/>
            <a:chOff x="0" y="0"/>
            <a:chExt cx="1913890" cy="1913890"/>
          </a:xfrm>
        </p:grpSpPr>
        <p:sp>
          <p:nvSpPr>
            <p:cNvPr id="61" name="Freeform 6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2" name="Freeform 6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3" name="Group 63"/>
          <p:cNvGrpSpPr/>
          <p:nvPr/>
        </p:nvGrpSpPr>
        <p:grpSpPr>
          <a:xfrm>
            <a:off x="6160599" y="5331172"/>
            <a:ext cx="693205" cy="693205"/>
            <a:chOff x="0" y="0"/>
            <a:chExt cx="1913890" cy="1913890"/>
          </a:xfrm>
        </p:grpSpPr>
        <p:sp>
          <p:nvSpPr>
            <p:cNvPr id="64" name="Freeform 6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5" name="Freeform 6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6" name="Group 66"/>
          <p:cNvGrpSpPr/>
          <p:nvPr/>
        </p:nvGrpSpPr>
        <p:grpSpPr>
          <a:xfrm>
            <a:off x="6853804" y="5331172"/>
            <a:ext cx="693205" cy="693205"/>
            <a:chOff x="0" y="0"/>
            <a:chExt cx="1913890" cy="1913890"/>
          </a:xfrm>
        </p:grpSpPr>
        <p:sp>
          <p:nvSpPr>
            <p:cNvPr id="67" name="Freeform 6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8" name="Freeform 6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9" name="Group 69"/>
          <p:cNvGrpSpPr/>
          <p:nvPr/>
        </p:nvGrpSpPr>
        <p:grpSpPr>
          <a:xfrm>
            <a:off x="3387777" y="5331172"/>
            <a:ext cx="693205" cy="693205"/>
            <a:chOff x="0" y="0"/>
            <a:chExt cx="1913890" cy="1913890"/>
          </a:xfrm>
        </p:grpSpPr>
        <p:sp>
          <p:nvSpPr>
            <p:cNvPr id="70" name="Freeform 7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1" name="Freeform 7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2" name="Group 72"/>
          <p:cNvGrpSpPr/>
          <p:nvPr/>
        </p:nvGrpSpPr>
        <p:grpSpPr>
          <a:xfrm>
            <a:off x="4080983" y="5331172"/>
            <a:ext cx="693205" cy="693205"/>
            <a:chOff x="0" y="0"/>
            <a:chExt cx="1913890" cy="1913890"/>
          </a:xfrm>
        </p:grpSpPr>
        <p:sp>
          <p:nvSpPr>
            <p:cNvPr id="73" name="Freeform 7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4" name="Freeform 7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5" name="Group 75"/>
          <p:cNvGrpSpPr/>
          <p:nvPr/>
        </p:nvGrpSpPr>
        <p:grpSpPr>
          <a:xfrm>
            <a:off x="4774188" y="5331172"/>
            <a:ext cx="693205" cy="693205"/>
            <a:chOff x="0" y="0"/>
            <a:chExt cx="1913890" cy="1913890"/>
          </a:xfrm>
        </p:grpSpPr>
        <p:sp>
          <p:nvSpPr>
            <p:cNvPr id="76" name="Freeform 7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7" name="Freeform 7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8" name="Group 78"/>
          <p:cNvGrpSpPr/>
          <p:nvPr/>
        </p:nvGrpSpPr>
        <p:grpSpPr>
          <a:xfrm>
            <a:off x="2694572" y="5331172"/>
            <a:ext cx="693205" cy="693205"/>
            <a:chOff x="0" y="0"/>
            <a:chExt cx="1913890" cy="1913890"/>
          </a:xfrm>
        </p:grpSpPr>
        <p:sp>
          <p:nvSpPr>
            <p:cNvPr id="79" name="Freeform 7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0" name="Freeform 8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1" name="Group 81"/>
          <p:cNvGrpSpPr/>
          <p:nvPr/>
        </p:nvGrpSpPr>
        <p:grpSpPr>
          <a:xfrm>
            <a:off x="2001366" y="5331172"/>
            <a:ext cx="693205" cy="693205"/>
            <a:chOff x="0" y="0"/>
            <a:chExt cx="1913890" cy="1913890"/>
          </a:xfrm>
        </p:grpSpPr>
        <p:sp>
          <p:nvSpPr>
            <p:cNvPr id="82" name="Freeform 8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3" name="Freeform 8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84" name="TextBox 84"/>
          <p:cNvSpPr txBox="1"/>
          <p:nvPr/>
        </p:nvSpPr>
        <p:spPr>
          <a:xfrm>
            <a:off x="5729449"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5" name="TextBox 85"/>
          <p:cNvSpPr txBox="1"/>
          <p:nvPr/>
        </p:nvSpPr>
        <p:spPr>
          <a:xfrm>
            <a:off x="6422654" y="547035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6" name="TextBox 86"/>
          <p:cNvSpPr txBox="1"/>
          <p:nvPr/>
        </p:nvSpPr>
        <p:spPr>
          <a:xfrm>
            <a:off x="7115860" y="547035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87" name="TextBox 87"/>
          <p:cNvSpPr txBox="1"/>
          <p:nvPr/>
        </p:nvSpPr>
        <p:spPr>
          <a:xfrm>
            <a:off x="3649833"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8" name="TextBox 88"/>
          <p:cNvSpPr txBox="1"/>
          <p:nvPr/>
        </p:nvSpPr>
        <p:spPr>
          <a:xfrm>
            <a:off x="4343038"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9" name="TextBox 89"/>
          <p:cNvSpPr txBox="1"/>
          <p:nvPr/>
        </p:nvSpPr>
        <p:spPr>
          <a:xfrm>
            <a:off x="5036243" y="547035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90" name="TextBox 90"/>
          <p:cNvSpPr txBox="1"/>
          <p:nvPr/>
        </p:nvSpPr>
        <p:spPr>
          <a:xfrm>
            <a:off x="2956627"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91" name="TextBox 91"/>
          <p:cNvSpPr txBox="1"/>
          <p:nvPr/>
        </p:nvSpPr>
        <p:spPr>
          <a:xfrm>
            <a:off x="2263422" y="5470363"/>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grpSp>
        <p:nvGrpSpPr>
          <p:cNvPr id="92" name="Group 92"/>
          <p:cNvGrpSpPr/>
          <p:nvPr/>
        </p:nvGrpSpPr>
        <p:grpSpPr>
          <a:xfrm>
            <a:off x="5467394" y="6056903"/>
            <a:ext cx="693205" cy="693205"/>
            <a:chOff x="0" y="0"/>
            <a:chExt cx="1913890" cy="1913890"/>
          </a:xfrm>
        </p:grpSpPr>
        <p:sp>
          <p:nvSpPr>
            <p:cNvPr id="93" name="Freeform 9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4" name="Freeform 9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5" name="Group 95"/>
          <p:cNvGrpSpPr/>
          <p:nvPr/>
        </p:nvGrpSpPr>
        <p:grpSpPr>
          <a:xfrm>
            <a:off x="6160599" y="6056903"/>
            <a:ext cx="693205" cy="693205"/>
            <a:chOff x="0" y="0"/>
            <a:chExt cx="1913890" cy="1913890"/>
          </a:xfrm>
        </p:grpSpPr>
        <p:sp>
          <p:nvSpPr>
            <p:cNvPr id="96" name="Freeform 9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7" name="Freeform 9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8" name="Group 98"/>
          <p:cNvGrpSpPr/>
          <p:nvPr/>
        </p:nvGrpSpPr>
        <p:grpSpPr>
          <a:xfrm>
            <a:off x="6853804" y="6056903"/>
            <a:ext cx="693205" cy="693205"/>
            <a:chOff x="0" y="0"/>
            <a:chExt cx="1913890" cy="1913890"/>
          </a:xfrm>
        </p:grpSpPr>
        <p:sp>
          <p:nvSpPr>
            <p:cNvPr id="99" name="Freeform 9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0" name="Freeform 10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1" name="Group 101"/>
          <p:cNvGrpSpPr/>
          <p:nvPr/>
        </p:nvGrpSpPr>
        <p:grpSpPr>
          <a:xfrm>
            <a:off x="3387777" y="6056903"/>
            <a:ext cx="693205" cy="693205"/>
            <a:chOff x="0" y="0"/>
            <a:chExt cx="1913890" cy="1913890"/>
          </a:xfrm>
        </p:grpSpPr>
        <p:sp>
          <p:nvSpPr>
            <p:cNvPr id="102" name="Freeform 10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3" name="Freeform 10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4" name="Group 104"/>
          <p:cNvGrpSpPr/>
          <p:nvPr/>
        </p:nvGrpSpPr>
        <p:grpSpPr>
          <a:xfrm>
            <a:off x="4080983" y="6056903"/>
            <a:ext cx="693205" cy="693205"/>
            <a:chOff x="0" y="0"/>
            <a:chExt cx="1913890" cy="1913890"/>
          </a:xfrm>
        </p:grpSpPr>
        <p:sp>
          <p:nvSpPr>
            <p:cNvPr id="105" name="Freeform 10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6" name="Freeform 10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7" name="Group 107"/>
          <p:cNvGrpSpPr/>
          <p:nvPr/>
        </p:nvGrpSpPr>
        <p:grpSpPr>
          <a:xfrm>
            <a:off x="4774188" y="6056903"/>
            <a:ext cx="693205" cy="693205"/>
            <a:chOff x="0" y="0"/>
            <a:chExt cx="1913890" cy="1913890"/>
          </a:xfrm>
        </p:grpSpPr>
        <p:sp>
          <p:nvSpPr>
            <p:cNvPr id="108" name="Freeform 10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9" name="Freeform 10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0" name="Group 110"/>
          <p:cNvGrpSpPr/>
          <p:nvPr/>
        </p:nvGrpSpPr>
        <p:grpSpPr>
          <a:xfrm>
            <a:off x="2694572" y="6056903"/>
            <a:ext cx="693205" cy="693205"/>
            <a:chOff x="0" y="0"/>
            <a:chExt cx="1913890" cy="1913890"/>
          </a:xfrm>
        </p:grpSpPr>
        <p:sp>
          <p:nvSpPr>
            <p:cNvPr id="111" name="Freeform 11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2" name="Freeform 11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3" name="Group 113"/>
          <p:cNvGrpSpPr/>
          <p:nvPr/>
        </p:nvGrpSpPr>
        <p:grpSpPr>
          <a:xfrm>
            <a:off x="2001366" y="6056903"/>
            <a:ext cx="693205" cy="693205"/>
            <a:chOff x="0" y="0"/>
            <a:chExt cx="1913890" cy="1913890"/>
          </a:xfrm>
        </p:grpSpPr>
        <p:sp>
          <p:nvSpPr>
            <p:cNvPr id="114" name="Freeform 11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5" name="Freeform 11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16" name="TextBox 116"/>
          <p:cNvSpPr txBox="1"/>
          <p:nvPr/>
        </p:nvSpPr>
        <p:spPr>
          <a:xfrm>
            <a:off x="5729449"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7" name="TextBox 117"/>
          <p:cNvSpPr txBox="1"/>
          <p:nvPr/>
        </p:nvSpPr>
        <p:spPr>
          <a:xfrm>
            <a:off x="6422654" y="61960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8" name="TextBox 118"/>
          <p:cNvSpPr txBox="1"/>
          <p:nvPr/>
        </p:nvSpPr>
        <p:spPr>
          <a:xfrm>
            <a:off x="7115860" y="61960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19" name="TextBox 119"/>
          <p:cNvSpPr txBox="1"/>
          <p:nvPr/>
        </p:nvSpPr>
        <p:spPr>
          <a:xfrm>
            <a:off x="3649833"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20" name="TextBox 120"/>
          <p:cNvSpPr txBox="1"/>
          <p:nvPr/>
        </p:nvSpPr>
        <p:spPr>
          <a:xfrm>
            <a:off x="4343038"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21" name="TextBox 121"/>
          <p:cNvSpPr txBox="1"/>
          <p:nvPr/>
        </p:nvSpPr>
        <p:spPr>
          <a:xfrm>
            <a:off x="5036243"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22" name="TextBox 122"/>
          <p:cNvSpPr txBox="1"/>
          <p:nvPr/>
        </p:nvSpPr>
        <p:spPr>
          <a:xfrm>
            <a:off x="2956627"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23" name="TextBox 123"/>
          <p:cNvSpPr txBox="1"/>
          <p:nvPr/>
        </p:nvSpPr>
        <p:spPr>
          <a:xfrm>
            <a:off x="2263422" y="6196095"/>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grpSp>
        <p:nvGrpSpPr>
          <p:cNvPr id="124" name="Group 124"/>
          <p:cNvGrpSpPr/>
          <p:nvPr/>
        </p:nvGrpSpPr>
        <p:grpSpPr>
          <a:xfrm>
            <a:off x="5467394" y="6783174"/>
            <a:ext cx="693205" cy="693205"/>
            <a:chOff x="0" y="0"/>
            <a:chExt cx="1913890" cy="1913890"/>
          </a:xfrm>
        </p:grpSpPr>
        <p:sp>
          <p:nvSpPr>
            <p:cNvPr id="125" name="Freeform 12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6" name="Freeform 12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7" name="Group 127"/>
          <p:cNvGrpSpPr/>
          <p:nvPr/>
        </p:nvGrpSpPr>
        <p:grpSpPr>
          <a:xfrm>
            <a:off x="6160599" y="6783174"/>
            <a:ext cx="693205" cy="693205"/>
            <a:chOff x="0" y="0"/>
            <a:chExt cx="1913890" cy="1913890"/>
          </a:xfrm>
        </p:grpSpPr>
        <p:sp>
          <p:nvSpPr>
            <p:cNvPr id="128" name="Freeform 12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9" name="Freeform 12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0" name="Group 130"/>
          <p:cNvGrpSpPr/>
          <p:nvPr/>
        </p:nvGrpSpPr>
        <p:grpSpPr>
          <a:xfrm>
            <a:off x="6853804" y="6783174"/>
            <a:ext cx="693205" cy="693205"/>
            <a:chOff x="0" y="0"/>
            <a:chExt cx="1913890" cy="1913890"/>
          </a:xfrm>
        </p:grpSpPr>
        <p:sp>
          <p:nvSpPr>
            <p:cNvPr id="131" name="Freeform 13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2" name="Freeform 13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3" name="Group 133"/>
          <p:cNvGrpSpPr/>
          <p:nvPr/>
        </p:nvGrpSpPr>
        <p:grpSpPr>
          <a:xfrm>
            <a:off x="3387777" y="6783174"/>
            <a:ext cx="693205" cy="693205"/>
            <a:chOff x="0" y="0"/>
            <a:chExt cx="1913890" cy="1913890"/>
          </a:xfrm>
        </p:grpSpPr>
        <p:sp>
          <p:nvSpPr>
            <p:cNvPr id="134" name="Freeform 13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5" name="Freeform 13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6" name="Group 136"/>
          <p:cNvGrpSpPr/>
          <p:nvPr/>
        </p:nvGrpSpPr>
        <p:grpSpPr>
          <a:xfrm>
            <a:off x="4080983" y="6783174"/>
            <a:ext cx="693205" cy="693205"/>
            <a:chOff x="0" y="0"/>
            <a:chExt cx="1913890" cy="1913890"/>
          </a:xfrm>
        </p:grpSpPr>
        <p:sp>
          <p:nvSpPr>
            <p:cNvPr id="137" name="Freeform 13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8" name="Freeform 13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9" name="Group 139"/>
          <p:cNvGrpSpPr/>
          <p:nvPr/>
        </p:nvGrpSpPr>
        <p:grpSpPr>
          <a:xfrm>
            <a:off x="4774188" y="6783174"/>
            <a:ext cx="693205" cy="693205"/>
            <a:chOff x="0" y="0"/>
            <a:chExt cx="1913890" cy="1913890"/>
          </a:xfrm>
        </p:grpSpPr>
        <p:sp>
          <p:nvSpPr>
            <p:cNvPr id="140" name="Freeform 14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1" name="Freeform 14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2" name="Group 142"/>
          <p:cNvGrpSpPr/>
          <p:nvPr/>
        </p:nvGrpSpPr>
        <p:grpSpPr>
          <a:xfrm>
            <a:off x="2694572" y="6783174"/>
            <a:ext cx="693205" cy="693205"/>
            <a:chOff x="0" y="0"/>
            <a:chExt cx="1913890" cy="1913890"/>
          </a:xfrm>
        </p:grpSpPr>
        <p:sp>
          <p:nvSpPr>
            <p:cNvPr id="143" name="Freeform 14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4" name="Freeform 14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5" name="Group 145"/>
          <p:cNvGrpSpPr/>
          <p:nvPr/>
        </p:nvGrpSpPr>
        <p:grpSpPr>
          <a:xfrm>
            <a:off x="2001366" y="6783174"/>
            <a:ext cx="693205" cy="693205"/>
            <a:chOff x="0" y="0"/>
            <a:chExt cx="1913890" cy="1913890"/>
          </a:xfrm>
        </p:grpSpPr>
        <p:sp>
          <p:nvSpPr>
            <p:cNvPr id="146" name="Freeform 14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7" name="Freeform 14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48" name="TextBox 148"/>
          <p:cNvSpPr txBox="1"/>
          <p:nvPr/>
        </p:nvSpPr>
        <p:spPr>
          <a:xfrm>
            <a:off x="5729449"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49" name="TextBox 149"/>
          <p:cNvSpPr txBox="1"/>
          <p:nvPr/>
        </p:nvSpPr>
        <p:spPr>
          <a:xfrm>
            <a:off x="6422654" y="692235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0" name="TextBox 150"/>
          <p:cNvSpPr txBox="1"/>
          <p:nvPr/>
        </p:nvSpPr>
        <p:spPr>
          <a:xfrm>
            <a:off x="7115860"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1" name="TextBox 151"/>
          <p:cNvSpPr txBox="1"/>
          <p:nvPr/>
        </p:nvSpPr>
        <p:spPr>
          <a:xfrm>
            <a:off x="3649833" y="692235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2" name="TextBox 152"/>
          <p:cNvSpPr txBox="1"/>
          <p:nvPr/>
        </p:nvSpPr>
        <p:spPr>
          <a:xfrm>
            <a:off x="4343038"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3" name="TextBox 153"/>
          <p:cNvSpPr txBox="1"/>
          <p:nvPr/>
        </p:nvSpPr>
        <p:spPr>
          <a:xfrm>
            <a:off x="5036243"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4" name="TextBox 154"/>
          <p:cNvSpPr txBox="1"/>
          <p:nvPr/>
        </p:nvSpPr>
        <p:spPr>
          <a:xfrm>
            <a:off x="2956627" y="692235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5" name="TextBox 155"/>
          <p:cNvSpPr txBox="1"/>
          <p:nvPr/>
        </p:nvSpPr>
        <p:spPr>
          <a:xfrm>
            <a:off x="2263422" y="6922366"/>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sp>
        <p:nvSpPr>
          <p:cNvPr id="156" name="TextBox 156"/>
          <p:cNvSpPr txBox="1"/>
          <p:nvPr/>
        </p:nvSpPr>
        <p:spPr>
          <a:xfrm>
            <a:off x="7665815" y="4709807"/>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53</a:t>
            </a:r>
          </a:p>
        </p:txBody>
      </p:sp>
      <p:sp>
        <p:nvSpPr>
          <p:cNvPr id="157" name="TextBox 157"/>
          <p:cNvSpPr txBox="1"/>
          <p:nvPr/>
        </p:nvSpPr>
        <p:spPr>
          <a:xfrm>
            <a:off x="7671566" y="5470363"/>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65</a:t>
            </a:r>
          </a:p>
        </p:txBody>
      </p:sp>
      <p:sp>
        <p:nvSpPr>
          <p:cNvPr id="158" name="TextBox 158"/>
          <p:cNvSpPr txBox="1"/>
          <p:nvPr/>
        </p:nvSpPr>
        <p:spPr>
          <a:xfrm>
            <a:off x="7547010" y="6196095"/>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9</a:t>
            </a:r>
          </a:p>
        </p:txBody>
      </p:sp>
      <p:sp>
        <p:nvSpPr>
          <p:cNvPr id="159" name="TextBox 159"/>
          <p:cNvSpPr txBox="1"/>
          <p:nvPr/>
        </p:nvSpPr>
        <p:spPr>
          <a:xfrm>
            <a:off x="7639285" y="6903310"/>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23</a:t>
            </a:r>
          </a:p>
        </p:txBody>
      </p:sp>
      <p:sp>
        <p:nvSpPr>
          <p:cNvPr id="160" name="AutoShape 160"/>
          <p:cNvSpPr/>
          <p:nvPr/>
        </p:nvSpPr>
        <p:spPr>
          <a:xfrm>
            <a:off x="9391683" y="4955333"/>
            <a:ext cx="1963608" cy="521147"/>
          </a:xfrm>
          <a:prstGeom prst="line">
            <a:avLst/>
          </a:prstGeom>
          <a:ln w="38100" cap="flat">
            <a:solidFill>
              <a:srgbClr val="000000"/>
            </a:solidFill>
            <a:prstDash val="solid"/>
            <a:headEnd type="none" w="sm" len="sm"/>
            <a:tailEnd type="arrow" w="med" len="sm"/>
          </a:ln>
        </p:spPr>
        <p:txBody>
          <a:bodyPr/>
          <a:lstStyle/>
          <a:p>
            <a:endParaRPr lang="en-PH"/>
          </a:p>
        </p:txBody>
      </p:sp>
      <p:sp>
        <p:nvSpPr>
          <p:cNvPr id="161" name="AutoShape 161"/>
          <p:cNvSpPr/>
          <p:nvPr/>
        </p:nvSpPr>
        <p:spPr>
          <a:xfrm flipV="1">
            <a:off x="9341793" y="5696831"/>
            <a:ext cx="2012443" cy="3186"/>
          </a:xfrm>
          <a:prstGeom prst="line">
            <a:avLst/>
          </a:prstGeom>
          <a:ln w="38100" cap="flat">
            <a:solidFill>
              <a:srgbClr val="000000"/>
            </a:solidFill>
            <a:prstDash val="solid"/>
            <a:headEnd type="none" w="sm" len="sm"/>
            <a:tailEnd type="arrow" w="med" len="sm"/>
          </a:ln>
        </p:spPr>
        <p:txBody>
          <a:bodyPr/>
          <a:lstStyle/>
          <a:p>
            <a:endParaRPr lang="en-PH"/>
          </a:p>
        </p:txBody>
      </p:sp>
      <p:sp>
        <p:nvSpPr>
          <p:cNvPr id="162" name="AutoShape 162"/>
          <p:cNvSpPr/>
          <p:nvPr/>
        </p:nvSpPr>
        <p:spPr>
          <a:xfrm flipV="1">
            <a:off x="9317376" y="5885198"/>
            <a:ext cx="2036860" cy="559600"/>
          </a:xfrm>
          <a:prstGeom prst="line">
            <a:avLst/>
          </a:prstGeom>
          <a:ln w="38100" cap="flat">
            <a:solidFill>
              <a:srgbClr val="000000"/>
            </a:solidFill>
            <a:prstDash val="solid"/>
            <a:headEnd type="none" w="sm" len="sm"/>
            <a:tailEnd type="arrow" w="med" len="sm"/>
          </a:ln>
        </p:spPr>
        <p:txBody>
          <a:bodyPr/>
          <a:lstStyle/>
          <a:p>
            <a:endParaRPr lang="en-PH"/>
          </a:p>
        </p:txBody>
      </p:sp>
      <p:sp>
        <p:nvSpPr>
          <p:cNvPr id="163" name="AutoShape 163"/>
          <p:cNvSpPr/>
          <p:nvPr/>
        </p:nvSpPr>
        <p:spPr>
          <a:xfrm flipV="1">
            <a:off x="9355057" y="6164998"/>
            <a:ext cx="1999179" cy="95024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64" name="Group 164"/>
          <p:cNvGrpSpPr/>
          <p:nvPr/>
        </p:nvGrpSpPr>
        <p:grpSpPr>
          <a:xfrm>
            <a:off x="11477519" y="5372464"/>
            <a:ext cx="693205" cy="693205"/>
            <a:chOff x="0" y="0"/>
            <a:chExt cx="1913890" cy="1913890"/>
          </a:xfrm>
        </p:grpSpPr>
        <p:sp>
          <p:nvSpPr>
            <p:cNvPr id="165" name="Freeform 16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6" name="Freeform 16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67" name="TextBox 167"/>
          <p:cNvSpPr txBox="1"/>
          <p:nvPr/>
        </p:nvSpPr>
        <p:spPr>
          <a:xfrm>
            <a:off x="11354236" y="5492599"/>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150</a:t>
            </a:r>
          </a:p>
        </p:txBody>
      </p:sp>
      <p:sp>
        <p:nvSpPr>
          <p:cNvPr id="168" name="TextBox 168"/>
          <p:cNvSpPr txBox="1"/>
          <p:nvPr/>
        </p:nvSpPr>
        <p:spPr>
          <a:xfrm>
            <a:off x="13360807" y="5139818"/>
            <a:ext cx="2863663" cy="1161684"/>
          </a:xfrm>
          <a:prstGeom prst="rect">
            <a:avLst/>
          </a:prstGeom>
        </p:spPr>
        <p:txBody>
          <a:bodyPr lIns="0" tIns="0" rIns="0" bIns="0" rtlCol="0" anchor="t">
            <a:spAutoFit/>
          </a:bodyPr>
          <a:lstStyle/>
          <a:p>
            <a:pPr algn="ctr">
              <a:lnSpc>
                <a:spcPts val="3096"/>
              </a:lnSpc>
            </a:pPr>
            <a:r>
              <a:rPr lang="en-US" sz="2211">
                <a:solidFill>
                  <a:srgbClr val="000000"/>
                </a:solidFill>
                <a:latin typeface="Open Sans Extra Bold"/>
                <a:ea typeface="Open Sans Extra Bold"/>
                <a:cs typeface="Open Sans Extra Bold"/>
                <a:sym typeface="Open Sans Extra Bold"/>
              </a:rPr>
              <a:t>Checksum that will be transmitted along with the data</a:t>
            </a:r>
          </a:p>
        </p:txBody>
      </p:sp>
      <p:sp>
        <p:nvSpPr>
          <p:cNvPr id="169" name="AutoShape 169"/>
          <p:cNvSpPr/>
          <p:nvPr/>
        </p:nvSpPr>
        <p:spPr>
          <a:xfrm flipV="1">
            <a:off x="12295129" y="5738117"/>
            <a:ext cx="951315" cy="3186"/>
          </a:xfrm>
          <a:prstGeom prst="line">
            <a:avLst/>
          </a:prstGeom>
          <a:ln w="38100" cap="flat">
            <a:solidFill>
              <a:srgbClr val="000000"/>
            </a:solidFill>
            <a:prstDash val="solid"/>
            <a:headEnd type="none" w="sm" len="sm"/>
            <a:tailEnd type="arrow" w="med" len="sm"/>
          </a:ln>
        </p:spPr>
        <p:txBody>
          <a:bodyPr/>
          <a:lstStyle/>
          <a:p>
            <a:endParaRPr lang="en-PH"/>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5467394" y="4604900"/>
            <a:ext cx="693205" cy="69320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6160599" y="4604900"/>
            <a:ext cx="693205" cy="69320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6853804" y="4604900"/>
            <a:ext cx="693205" cy="69320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3387777" y="4604900"/>
            <a:ext cx="693205" cy="69320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4080983" y="4604900"/>
            <a:ext cx="693205" cy="69320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4774188" y="4604900"/>
            <a:ext cx="693205" cy="69320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2694572" y="4604900"/>
            <a:ext cx="693205" cy="69320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2001366" y="4604900"/>
            <a:ext cx="693205" cy="69320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6" name="TextBox 46"/>
          <p:cNvSpPr txBox="1"/>
          <p:nvPr/>
        </p:nvSpPr>
        <p:spPr>
          <a:xfrm>
            <a:off x="5729449"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47" name="TextBox 47"/>
          <p:cNvSpPr txBox="1"/>
          <p:nvPr/>
        </p:nvSpPr>
        <p:spPr>
          <a:xfrm>
            <a:off x="6422654"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48" name="TextBox 48"/>
          <p:cNvSpPr txBox="1"/>
          <p:nvPr/>
        </p:nvSpPr>
        <p:spPr>
          <a:xfrm>
            <a:off x="7115860"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49" name="TextBox 49"/>
          <p:cNvSpPr txBox="1"/>
          <p:nvPr/>
        </p:nvSpPr>
        <p:spPr>
          <a:xfrm>
            <a:off x="3649833"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50" name="TextBox 50"/>
          <p:cNvSpPr txBox="1"/>
          <p:nvPr/>
        </p:nvSpPr>
        <p:spPr>
          <a:xfrm>
            <a:off x="4343038"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51" name="TextBox 51"/>
          <p:cNvSpPr txBox="1"/>
          <p:nvPr/>
        </p:nvSpPr>
        <p:spPr>
          <a:xfrm>
            <a:off x="5036243" y="474407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52" name="TextBox 52"/>
          <p:cNvSpPr txBox="1"/>
          <p:nvPr/>
        </p:nvSpPr>
        <p:spPr>
          <a:xfrm>
            <a:off x="2956627" y="474407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384809" y="165408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Checksum</a:t>
            </a:r>
          </a:p>
        </p:txBody>
      </p:sp>
      <p:sp>
        <p:nvSpPr>
          <p:cNvPr id="54" name="TextBox 54"/>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5" name="TextBox 55"/>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6" name="TextBox 56"/>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7" name="TextBox 57"/>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58" name="TextBox 58"/>
          <p:cNvSpPr txBox="1"/>
          <p:nvPr/>
        </p:nvSpPr>
        <p:spPr>
          <a:xfrm>
            <a:off x="435466" y="2402809"/>
            <a:ext cx="17470130"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Comparing the checksum before and after transmission will help to identify whether an error has occurred. </a:t>
            </a:r>
          </a:p>
        </p:txBody>
      </p:sp>
      <p:sp>
        <p:nvSpPr>
          <p:cNvPr id="59" name="TextBox 59"/>
          <p:cNvSpPr txBox="1"/>
          <p:nvPr/>
        </p:nvSpPr>
        <p:spPr>
          <a:xfrm>
            <a:off x="2263422" y="4744092"/>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grpSp>
        <p:nvGrpSpPr>
          <p:cNvPr id="60" name="Group 60"/>
          <p:cNvGrpSpPr/>
          <p:nvPr/>
        </p:nvGrpSpPr>
        <p:grpSpPr>
          <a:xfrm>
            <a:off x="5467394" y="5331172"/>
            <a:ext cx="693205" cy="693205"/>
            <a:chOff x="0" y="0"/>
            <a:chExt cx="1913890" cy="1913890"/>
          </a:xfrm>
        </p:grpSpPr>
        <p:sp>
          <p:nvSpPr>
            <p:cNvPr id="61" name="Freeform 6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2" name="Freeform 6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3" name="Group 63"/>
          <p:cNvGrpSpPr/>
          <p:nvPr/>
        </p:nvGrpSpPr>
        <p:grpSpPr>
          <a:xfrm>
            <a:off x="6160599" y="5331172"/>
            <a:ext cx="693205" cy="693205"/>
            <a:chOff x="0" y="0"/>
            <a:chExt cx="1913890" cy="1913890"/>
          </a:xfrm>
        </p:grpSpPr>
        <p:sp>
          <p:nvSpPr>
            <p:cNvPr id="64" name="Freeform 6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5" name="Freeform 6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6" name="Group 66"/>
          <p:cNvGrpSpPr/>
          <p:nvPr/>
        </p:nvGrpSpPr>
        <p:grpSpPr>
          <a:xfrm>
            <a:off x="6853804" y="5331172"/>
            <a:ext cx="693205" cy="693205"/>
            <a:chOff x="0" y="0"/>
            <a:chExt cx="1913890" cy="1913890"/>
          </a:xfrm>
        </p:grpSpPr>
        <p:sp>
          <p:nvSpPr>
            <p:cNvPr id="67" name="Freeform 6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8" name="Freeform 6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9" name="Group 69"/>
          <p:cNvGrpSpPr/>
          <p:nvPr/>
        </p:nvGrpSpPr>
        <p:grpSpPr>
          <a:xfrm>
            <a:off x="3387777" y="5331172"/>
            <a:ext cx="693205" cy="693205"/>
            <a:chOff x="0" y="0"/>
            <a:chExt cx="1913890" cy="1913890"/>
          </a:xfrm>
        </p:grpSpPr>
        <p:sp>
          <p:nvSpPr>
            <p:cNvPr id="70" name="Freeform 7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1" name="Freeform 7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2" name="Group 72"/>
          <p:cNvGrpSpPr/>
          <p:nvPr/>
        </p:nvGrpSpPr>
        <p:grpSpPr>
          <a:xfrm>
            <a:off x="4080983" y="5331172"/>
            <a:ext cx="693205" cy="693205"/>
            <a:chOff x="0" y="0"/>
            <a:chExt cx="1913890" cy="1913890"/>
          </a:xfrm>
        </p:grpSpPr>
        <p:sp>
          <p:nvSpPr>
            <p:cNvPr id="73" name="Freeform 7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4" name="Freeform 7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5" name="Group 75"/>
          <p:cNvGrpSpPr/>
          <p:nvPr/>
        </p:nvGrpSpPr>
        <p:grpSpPr>
          <a:xfrm>
            <a:off x="4774188" y="5331172"/>
            <a:ext cx="693205" cy="693205"/>
            <a:chOff x="0" y="0"/>
            <a:chExt cx="1913890" cy="1913890"/>
          </a:xfrm>
        </p:grpSpPr>
        <p:sp>
          <p:nvSpPr>
            <p:cNvPr id="76" name="Freeform 7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7" name="Freeform 7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8" name="Group 78"/>
          <p:cNvGrpSpPr/>
          <p:nvPr/>
        </p:nvGrpSpPr>
        <p:grpSpPr>
          <a:xfrm>
            <a:off x="2694572" y="5331172"/>
            <a:ext cx="693205" cy="693205"/>
            <a:chOff x="0" y="0"/>
            <a:chExt cx="1913890" cy="1913890"/>
          </a:xfrm>
        </p:grpSpPr>
        <p:sp>
          <p:nvSpPr>
            <p:cNvPr id="79" name="Freeform 7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0" name="Freeform 8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1" name="Group 81"/>
          <p:cNvGrpSpPr/>
          <p:nvPr/>
        </p:nvGrpSpPr>
        <p:grpSpPr>
          <a:xfrm>
            <a:off x="2001366" y="5331172"/>
            <a:ext cx="693205" cy="693205"/>
            <a:chOff x="0" y="0"/>
            <a:chExt cx="1913890" cy="1913890"/>
          </a:xfrm>
        </p:grpSpPr>
        <p:sp>
          <p:nvSpPr>
            <p:cNvPr id="82" name="Freeform 8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3" name="Freeform 8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84" name="TextBox 84"/>
          <p:cNvSpPr txBox="1"/>
          <p:nvPr/>
        </p:nvSpPr>
        <p:spPr>
          <a:xfrm>
            <a:off x="5729449"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5" name="TextBox 85"/>
          <p:cNvSpPr txBox="1"/>
          <p:nvPr/>
        </p:nvSpPr>
        <p:spPr>
          <a:xfrm>
            <a:off x="6422654" y="547035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6" name="TextBox 86"/>
          <p:cNvSpPr txBox="1"/>
          <p:nvPr/>
        </p:nvSpPr>
        <p:spPr>
          <a:xfrm>
            <a:off x="7115860" y="547035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87" name="TextBox 87"/>
          <p:cNvSpPr txBox="1"/>
          <p:nvPr/>
        </p:nvSpPr>
        <p:spPr>
          <a:xfrm>
            <a:off x="3649833"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8" name="TextBox 88"/>
          <p:cNvSpPr txBox="1"/>
          <p:nvPr/>
        </p:nvSpPr>
        <p:spPr>
          <a:xfrm>
            <a:off x="4343038" y="547035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9" name="TextBox 89"/>
          <p:cNvSpPr txBox="1"/>
          <p:nvPr/>
        </p:nvSpPr>
        <p:spPr>
          <a:xfrm>
            <a:off x="5036243" y="547035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90" name="TextBox 90"/>
          <p:cNvSpPr txBox="1"/>
          <p:nvPr/>
        </p:nvSpPr>
        <p:spPr>
          <a:xfrm>
            <a:off x="2956627" y="5470351"/>
            <a:ext cx="169095" cy="380399"/>
          </a:xfrm>
          <a:prstGeom prst="rect">
            <a:avLst/>
          </a:prstGeom>
        </p:spPr>
        <p:txBody>
          <a:bodyPr lIns="0" tIns="0" rIns="0" bIns="0" rtlCol="0" anchor="t">
            <a:spAutoFit/>
          </a:bodyPr>
          <a:lstStyle/>
          <a:p>
            <a:pPr algn="ctr">
              <a:lnSpc>
                <a:spcPts val="3181"/>
              </a:lnSpc>
            </a:pPr>
            <a:r>
              <a:rPr lang="en-US" sz="2272">
                <a:solidFill>
                  <a:srgbClr val="F22E2E"/>
                </a:solidFill>
                <a:latin typeface="Open Sans Extra Bold"/>
                <a:ea typeface="Open Sans Extra Bold"/>
                <a:cs typeface="Open Sans Extra Bold"/>
                <a:sym typeface="Open Sans Extra Bold"/>
              </a:rPr>
              <a:t>0</a:t>
            </a:r>
          </a:p>
        </p:txBody>
      </p:sp>
      <p:sp>
        <p:nvSpPr>
          <p:cNvPr id="91" name="TextBox 91"/>
          <p:cNvSpPr txBox="1"/>
          <p:nvPr/>
        </p:nvSpPr>
        <p:spPr>
          <a:xfrm>
            <a:off x="2263422" y="5470363"/>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grpSp>
        <p:nvGrpSpPr>
          <p:cNvPr id="92" name="Group 92"/>
          <p:cNvGrpSpPr/>
          <p:nvPr/>
        </p:nvGrpSpPr>
        <p:grpSpPr>
          <a:xfrm>
            <a:off x="5467394" y="6056903"/>
            <a:ext cx="693205" cy="693205"/>
            <a:chOff x="0" y="0"/>
            <a:chExt cx="1913890" cy="1913890"/>
          </a:xfrm>
        </p:grpSpPr>
        <p:sp>
          <p:nvSpPr>
            <p:cNvPr id="93" name="Freeform 9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4" name="Freeform 9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5" name="Group 95"/>
          <p:cNvGrpSpPr/>
          <p:nvPr/>
        </p:nvGrpSpPr>
        <p:grpSpPr>
          <a:xfrm>
            <a:off x="6160599" y="6056903"/>
            <a:ext cx="693205" cy="693205"/>
            <a:chOff x="0" y="0"/>
            <a:chExt cx="1913890" cy="1913890"/>
          </a:xfrm>
        </p:grpSpPr>
        <p:sp>
          <p:nvSpPr>
            <p:cNvPr id="96" name="Freeform 9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7" name="Freeform 9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8" name="Group 98"/>
          <p:cNvGrpSpPr/>
          <p:nvPr/>
        </p:nvGrpSpPr>
        <p:grpSpPr>
          <a:xfrm>
            <a:off x="6853804" y="6056903"/>
            <a:ext cx="693205" cy="693205"/>
            <a:chOff x="0" y="0"/>
            <a:chExt cx="1913890" cy="1913890"/>
          </a:xfrm>
        </p:grpSpPr>
        <p:sp>
          <p:nvSpPr>
            <p:cNvPr id="99" name="Freeform 9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0" name="Freeform 10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1" name="Group 101"/>
          <p:cNvGrpSpPr/>
          <p:nvPr/>
        </p:nvGrpSpPr>
        <p:grpSpPr>
          <a:xfrm>
            <a:off x="3387777" y="6056903"/>
            <a:ext cx="693205" cy="693205"/>
            <a:chOff x="0" y="0"/>
            <a:chExt cx="1913890" cy="1913890"/>
          </a:xfrm>
        </p:grpSpPr>
        <p:sp>
          <p:nvSpPr>
            <p:cNvPr id="102" name="Freeform 10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3" name="Freeform 10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4" name="Group 104"/>
          <p:cNvGrpSpPr/>
          <p:nvPr/>
        </p:nvGrpSpPr>
        <p:grpSpPr>
          <a:xfrm>
            <a:off x="4080983" y="6056903"/>
            <a:ext cx="693205" cy="693205"/>
            <a:chOff x="0" y="0"/>
            <a:chExt cx="1913890" cy="1913890"/>
          </a:xfrm>
        </p:grpSpPr>
        <p:sp>
          <p:nvSpPr>
            <p:cNvPr id="105" name="Freeform 10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6" name="Freeform 10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7" name="Group 107"/>
          <p:cNvGrpSpPr/>
          <p:nvPr/>
        </p:nvGrpSpPr>
        <p:grpSpPr>
          <a:xfrm>
            <a:off x="4774188" y="6056903"/>
            <a:ext cx="693205" cy="693205"/>
            <a:chOff x="0" y="0"/>
            <a:chExt cx="1913890" cy="1913890"/>
          </a:xfrm>
        </p:grpSpPr>
        <p:sp>
          <p:nvSpPr>
            <p:cNvPr id="108" name="Freeform 10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9" name="Freeform 10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0" name="Group 110"/>
          <p:cNvGrpSpPr/>
          <p:nvPr/>
        </p:nvGrpSpPr>
        <p:grpSpPr>
          <a:xfrm>
            <a:off x="2694572" y="6056903"/>
            <a:ext cx="693205" cy="693205"/>
            <a:chOff x="0" y="0"/>
            <a:chExt cx="1913890" cy="1913890"/>
          </a:xfrm>
        </p:grpSpPr>
        <p:sp>
          <p:nvSpPr>
            <p:cNvPr id="111" name="Freeform 11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2" name="Freeform 11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3" name="Group 113"/>
          <p:cNvGrpSpPr/>
          <p:nvPr/>
        </p:nvGrpSpPr>
        <p:grpSpPr>
          <a:xfrm>
            <a:off x="2001366" y="6056903"/>
            <a:ext cx="693205" cy="693205"/>
            <a:chOff x="0" y="0"/>
            <a:chExt cx="1913890" cy="1913890"/>
          </a:xfrm>
        </p:grpSpPr>
        <p:sp>
          <p:nvSpPr>
            <p:cNvPr id="114" name="Freeform 11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5" name="Freeform 11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16" name="TextBox 116"/>
          <p:cNvSpPr txBox="1"/>
          <p:nvPr/>
        </p:nvSpPr>
        <p:spPr>
          <a:xfrm>
            <a:off x="5729449"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7" name="TextBox 117"/>
          <p:cNvSpPr txBox="1"/>
          <p:nvPr/>
        </p:nvSpPr>
        <p:spPr>
          <a:xfrm>
            <a:off x="6422654" y="61960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8" name="TextBox 118"/>
          <p:cNvSpPr txBox="1"/>
          <p:nvPr/>
        </p:nvSpPr>
        <p:spPr>
          <a:xfrm>
            <a:off x="7115860" y="61960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19" name="TextBox 119"/>
          <p:cNvSpPr txBox="1"/>
          <p:nvPr/>
        </p:nvSpPr>
        <p:spPr>
          <a:xfrm>
            <a:off x="3649833"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20" name="TextBox 120"/>
          <p:cNvSpPr txBox="1"/>
          <p:nvPr/>
        </p:nvSpPr>
        <p:spPr>
          <a:xfrm>
            <a:off x="4343038"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21" name="TextBox 121"/>
          <p:cNvSpPr txBox="1"/>
          <p:nvPr/>
        </p:nvSpPr>
        <p:spPr>
          <a:xfrm>
            <a:off x="5036243"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22" name="TextBox 122"/>
          <p:cNvSpPr txBox="1"/>
          <p:nvPr/>
        </p:nvSpPr>
        <p:spPr>
          <a:xfrm>
            <a:off x="2956627" y="61960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23" name="TextBox 123"/>
          <p:cNvSpPr txBox="1"/>
          <p:nvPr/>
        </p:nvSpPr>
        <p:spPr>
          <a:xfrm>
            <a:off x="2263422" y="6196095"/>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grpSp>
        <p:nvGrpSpPr>
          <p:cNvPr id="124" name="Group 124"/>
          <p:cNvGrpSpPr/>
          <p:nvPr/>
        </p:nvGrpSpPr>
        <p:grpSpPr>
          <a:xfrm>
            <a:off x="5467394" y="6783174"/>
            <a:ext cx="693205" cy="693205"/>
            <a:chOff x="0" y="0"/>
            <a:chExt cx="1913890" cy="1913890"/>
          </a:xfrm>
        </p:grpSpPr>
        <p:sp>
          <p:nvSpPr>
            <p:cNvPr id="125" name="Freeform 12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6" name="Freeform 12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7" name="Group 127"/>
          <p:cNvGrpSpPr/>
          <p:nvPr/>
        </p:nvGrpSpPr>
        <p:grpSpPr>
          <a:xfrm>
            <a:off x="6160599" y="6783174"/>
            <a:ext cx="693205" cy="693205"/>
            <a:chOff x="0" y="0"/>
            <a:chExt cx="1913890" cy="1913890"/>
          </a:xfrm>
        </p:grpSpPr>
        <p:sp>
          <p:nvSpPr>
            <p:cNvPr id="128" name="Freeform 12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9" name="Freeform 12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0" name="Group 130"/>
          <p:cNvGrpSpPr/>
          <p:nvPr/>
        </p:nvGrpSpPr>
        <p:grpSpPr>
          <a:xfrm>
            <a:off x="6853804" y="6783174"/>
            <a:ext cx="693205" cy="693205"/>
            <a:chOff x="0" y="0"/>
            <a:chExt cx="1913890" cy="1913890"/>
          </a:xfrm>
        </p:grpSpPr>
        <p:sp>
          <p:nvSpPr>
            <p:cNvPr id="131" name="Freeform 13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2" name="Freeform 13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3" name="Group 133"/>
          <p:cNvGrpSpPr/>
          <p:nvPr/>
        </p:nvGrpSpPr>
        <p:grpSpPr>
          <a:xfrm>
            <a:off x="3387777" y="6783174"/>
            <a:ext cx="693205" cy="693205"/>
            <a:chOff x="0" y="0"/>
            <a:chExt cx="1913890" cy="1913890"/>
          </a:xfrm>
        </p:grpSpPr>
        <p:sp>
          <p:nvSpPr>
            <p:cNvPr id="134" name="Freeform 13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5" name="Freeform 13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6" name="Group 136"/>
          <p:cNvGrpSpPr/>
          <p:nvPr/>
        </p:nvGrpSpPr>
        <p:grpSpPr>
          <a:xfrm>
            <a:off x="4080983" y="6783174"/>
            <a:ext cx="693205" cy="693205"/>
            <a:chOff x="0" y="0"/>
            <a:chExt cx="1913890" cy="1913890"/>
          </a:xfrm>
        </p:grpSpPr>
        <p:sp>
          <p:nvSpPr>
            <p:cNvPr id="137" name="Freeform 13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8" name="Freeform 13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9" name="Group 139"/>
          <p:cNvGrpSpPr/>
          <p:nvPr/>
        </p:nvGrpSpPr>
        <p:grpSpPr>
          <a:xfrm>
            <a:off x="4774188" y="6783174"/>
            <a:ext cx="693205" cy="693205"/>
            <a:chOff x="0" y="0"/>
            <a:chExt cx="1913890" cy="1913890"/>
          </a:xfrm>
        </p:grpSpPr>
        <p:sp>
          <p:nvSpPr>
            <p:cNvPr id="140" name="Freeform 14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1" name="Freeform 14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2" name="Group 142"/>
          <p:cNvGrpSpPr/>
          <p:nvPr/>
        </p:nvGrpSpPr>
        <p:grpSpPr>
          <a:xfrm>
            <a:off x="2694572" y="6783174"/>
            <a:ext cx="693205" cy="693205"/>
            <a:chOff x="0" y="0"/>
            <a:chExt cx="1913890" cy="1913890"/>
          </a:xfrm>
        </p:grpSpPr>
        <p:sp>
          <p:nvSpPr>
            <p:cNvPr id="143" name="Freeform 14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4" name="Freeform 14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5" name="Group 145"/>
          <p:cNvGrpSpPr/>
          <p:nvPr/>
        </p:nvGrpSpPr>
        <p:grpSpPr>
          <a:xfrm>
            <a:off x="2001366" y="6783174"/>
            <a:ext cx="693205" cy="693205"/>
            <a:chOff x="0" y="0"/>
            <a:chExt cx="1913890" cy="1913890"/>
          </a:xfrm>
        </p:grpSpPr>
        <p:sp>
          <p:nvSpPr>
            <p:cNvPr id="146" name="Freeform 14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7" name="Freeform 14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48" name="TextBox 148"/>
          <p:cNvSpPr txBox="1"/>
          <p:nvPr/>
        </p:nvSpPr>
        <p:spPr>
          <a:xfrm>
            <a:off x="5729449"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49" name="TextBox 149"/>
          <p:cNvSpPr txBox="1"/>
          <p:nvPr/>
        </p:nvSpPr>
        <p:spPr>
          <a:xfrm>
            <a:off x="6422654" y="692235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0" name="TextBox 150"/>
          <p:cNvSpPr txBox="1"/>
          <p:nvPr/>
        </p:nvSpPr>
        <p:spPr>
          <a:xfrm>
            <a:off x="7115860"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1" name="TextBox 151"/>
          <p:cNvSpPr txBox="1"/>
          <p:nvPr/>
        </p:nvSpPr>
        <p:spPr>
          <a:xfrm>
            <a:off x="3649833" y="692235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2" name="TextBox 152"/>
          <p:cNvSpPr txBox="1"/>
          <p:nvPr/>
        </p:nvSpPr>
        <p:spPr>
          <a:xfrm>
            <a:off x="4343038"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3" name="TextBox 153"/>
          <p:cNvSpPr txBox="1"/>
          <p:nvPr/>
        </p:nvSpPr>
        <p:spPr>
          <a:xfrm>
            <a:off x="5036243" y="692235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4" name="TextBox 154"/>
          <p:cNvSpPr txBox="1"/>
          <p:nvPr/>
        </p:nvSpPr>
        <p:spPr>
          <a:xfrm>
            <a:off x="2956627" y="692235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5" name="TextBox 155"/>
          <p:cNvSpPr txBox="1"/>
          <p:nvPr/>
        </p:nvSpPr>
        <p:spPr>
          <a:xfrm>
            <a:off x="2263422" y="6922366"/>
            <a:ext cx="169095" cy="380550"/>
          </a:xfrm>
          <a:prstGeom prst="rect">
            <a:avLst/>
          </a:prstGeom>
        </p:spPr>
        <p:txBody>
          <a:bodyPr lIns="0" tIns="0" rIns="0" bIns="0" rtlCol="0" anchor="t">
            <a:spAutoFit/>
          </a:bodyPr>
          <a:lstStyle/>
          <a:p>
            <a:pPr algn="ctr">
              <a:lnSpc>
                <a:spcPts val="3181"/>
              </a:lnSpc>
            </a:pPr>
            <a:r>
              <a:rPr lang="en-US" sz="2272">
                <a:solidFill>
                  <a:srgbClr val="1A0E33"/>
                </a:solidFill>
                <a:latin typeface="Open Sans Extra Bold"/>
                <a:ea typeface="Open Sans Extra Bold"/>
                <a:cs typeface="Open Sans Extra Bold"/>
                <a:sym typeface="Open Sans Extra Bold"/>
              </a:rPr>
              <a:t>0</a:t>
            </a:r>
          </a:p>
        </p:txBody>
      </p:sp>
      <p:sp>
        <p:nvSpPr>
          <p:cNvPr id="156" name="TextBox 156"/>
          <p:cNvSpPr txBox="1"/>
          <p:nvPr/>
        </p:nvSpPr>
        <p:spPr>
          <a:xfrm>
            <a:off x="7665815" y="4709807"/>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53</a:t>
            </a:r>
          </a:p>
        </p:txBody>
      </p:sp>
      <p:sp>
        <p:nvSpPr>
          <p:cNvPr id="157" name="TextBox 157"/>
          <p:cNvSpPr txBox="1"/>
          <p:nvPr/>
        </p:nvSpPr>
        <p:spPr>
          <a:xfrm>
            <a:off x="7671566" y="5470363"/>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1</a:t>
            </a:r>
          </a:p>
        </p:txBody>
      </p:sp>
      <p:sp>
        <p:nvSpPr>
          <p:cNvPr id="158" name="TextBox 158"/>
          <p:cNvSpPr txBox="1"/>
          <p:nvPr/>
        </p:nvSpPr>
        <p:spPr>
          <a:xfrm>
            <a:off x="7547010" y="6196095"/>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9</a:t>
            </a:r>
          </a:p>
        </p:txBody>
      </p:sp>
      <p:sp>
        <p:nvSpPr>
          <p:cNvPr id="159" name="TextBox 159"/>
          <p:cNvSpPr txBox="1"/>
          <p:nvPr/>
        </p:nvSpPr>
        <p:spPr>
          <a:xfrm>
            <a:off x="7639285" y="6903310"/>
            <a:ext cx="939772" cy="414835"/>
          </a:xfrm>
          <a:prstGeom prst="rect">
            <a:avLst/>
          </a:prstGeom>
        </p:spPr>
        <p:txBody>
          <a:bodyPr lIns="0" tIns="0" rIns="0" bIns="0" rtlCol="0" anchor="t">
            <a:spAutoFit/>
          </a:bodyPr>
          <a:lstStyle/>
          <a:p>
            <a:pPr algn="ctr">
              <a:lnSpc>
                <a:spcPts val="3460"/>
              </a:lnSpc>
            </a:pPr>
            <a:r>
              <a:rPr lang="en-US" sz="2472">
                <a:solidFill>
                  <a:srgbClr val="000000"/>
                </a:solidFill>
                <a:latin typeface="Open Sans Extra Bold"/>
                <a:ea typeface="Open Sans Extra Bold"/>
                <a:cs typeface="Open Sans Extra Bold"/>
                <a:sym typeface="Open Sans Extra Bold"/>
              </a:rPr>
              <a:t>= 23</a:t>
            </a:r>
          </a:p>
        </p:txBody>
      </p:sp>
      <p:sp>
        <p:nvSpPr>
          <p:cNvPr id="160" name="AutoShape 160"/>
          <p:cNvSpPr/>
          <p:nvPr/>
        </p:nvSpPr>
        <p:spPr>
          <a:xfrm>
            <a:off x="9391683" y="4955333"/>
            <a:ext cx="1963608" cy="521147"/>
          </a:xfrm>
          <a:prstGeom prst="line">
            <a:avLst/>
          </a:prstGeom>
          <a:ln w="38100" cap="flat">
            <a:solidFill>
              <a:srgbClr val="000000"/>
            </a:solidFill>
            <a:prstDash val="solid"/>
            <a:headEnd type="none" w="sm" len="sm"/>
            <a:tailEnd type="arrow" w="med" len="sm"/>
          </a:ln>
        </p:spPr>
        <p:txBody>
          <a:bodyPr/>
          <a:lstStyle/>
          <a:p>
            <a:endParaRPr lang="en-PH"/>
          </a:p>
        </p:txBody>
      </p:sp>
      <p:sp>
        <p:nvSpPr>
          <p:cNvPr id="161" name="AutoShape 161"/>
          <p:cNvSpPr/>
          <p:nvPr/>
        </p:nvSpPr>
        <p:spPr>
          <a:xfrm flipV="1">
            <a:off x="9341793" y="5696831"/>
            <a:ext cx="2012443" cy="3186"/>
          </a:xfrm>
          <a:prstGeom prst="line">
            <a:avLst/>
          </a:prstGeom>
          <a:ln w="38100" cap="flat">
            <a:solidFill>
              <a:srgbClr val="000000"/>
            </a:solidFill>
            <a:prstDash val="solid"/>
            <a:headEnd type="none" w="sm" len="sm"/>
            <a:tailEnd type="arrow" w="med" len="sm"/>
          </a:ln>
        </p:spPr>
        <p:txBody>
          <a:bodyPr/>
          <a:lstStyle/>
          <a:p>
            <a:endParaRPr lang="en-PH"/>
          </a:p>
        </p:txBody>
      </p:sp>
      <p:sp>
        <p:nvSpPr>
          <p:cNvPr id="162" name="AutoShape 162"/>
          <p:cNvSpPr/>
          <p:nvPr/>
        </p:nvSpPr>
        <p:spPr>
          <a:xfrm flipV="1">
            <a:off x="9317376" y="5885198"/>
            <a:ext cx="2036860" cy="559600"/>
          </a:xfrm>
          <a:prstGeom prst="line">
            <a:avLst/>
          </a:prstGeom>
          <a:ln w="38100" cap="flat">
            <a:solidFill>
              <a:srgbClr val="000000"/>
            </a:solidFill>
            <a:prstDash val="solid"/>
            <a:headEnd type="none" w="sm" len="sm"/>
            <a:tailEnd type="arrow" w="med" len="sm"/>
          </a:ln>
        </p:spPr>
        <p:txBody>
          <a:bodyPr/>
          <a:lstStyle/>
          <a:p>
            <a:endParaRPr lang="en-PH"/>
          </a:p>
        </p:txBody>
      </p:sp>
      <p:sp>
        <p:nvSpPr>
          <p:cNvPr id="163" name="AutoShape 163"/>
          <p:cNvSpPr/>
          <p:nvPr/>
        </p:nvSpPr>
        <p:spPr>
          <a:xfrm flipV="1">
            <a:off x="9355057" y="6164998"/>
            <a:ext cx="1999179" cy="95024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64" name="Group 164"/>
          <p:cNvGrpSpPr/>
          <p:nvPr/>
        </p:nvGrpSpPr>
        <p:grpSpPr>
          <a:xfrm>
            <a:off x="11477519" y="5372464"/>
            <a:ext cx="693205" cy="693205"/>
            <a:chOff x="0" y="0"/>
            <a:chExt cx="1913890" cy="1913890"/>
          </a:xfrm>
        </p:grpSpPr>
        <p:sp>
          <p:nvSpPr>
            <p:cNvPr id="165" name="Freeform 16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6" name="Freeform 16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67" name="TextBox 167"/>
          <p:cNvSpPr txBox="1"/>
          <p:nvPr/>
        </p:nvSpPr>
        <p:spPr>
          <a:xfrm>
            <a:off x="11354236" y="5492599"/>
            <a:ext cx="939772" cy="414835"/>
          </a:xfrm>
          <a:prstGeom prst="rect">
            <a:avLst/>
          </a:prstGeom>
        </p:spPr>
        <p:txBody>
          <a:bodyPr lIns="0" tIns="0" rIns="0" bIns="0" rtlCol="0" anchor="t">
            <a:spAutoFit/>
          </a:bodyPr>
          <a:lstStyle/>
          <a:p>
            <a:pPr algn="ctr">
              <a:lnSpc>
                <a:spcPts val="3460"/>
              </a:lnSpc>
            </a:pPr>
            <a:r>
              <a:rPr lang="en-US" sz="2472">
                <a:solidFill>
                  <a:srgbClr val="F22E2E"/>
                </a:solidFill>
                <a:latin typeface="Open Sans Extra Bold"/>
                <a:ea typeface="Open Sans Extra Bold"/>
                <a:cs typeface="Open Sans Extra Bold"/>
                <a:sym typeface="Open Sans Extra Bold"/>
              </a:rPr>
              <a:t>86</a:t>
            </a:r>
          </a:p>
        </p:txBody>
      </p:sp>
      <p:sp>
        <p:nvSpPr>
          <p:cNvPr id="168" name="TextBox 168"/>
          <p:cNvSpPr txBox="1"/>
          <p:nvPr/>
        </p:nvSpPr>
        <p:spPr>
          <a:xfrm>
            <a:off x="13360807" y="5139818"/>
            <a:ext cx="2863663" cy="1161684"/>
          </a:xfrm>
          <a:prstGeom prst="rect">
            <a:avLst/>
          </a:prstGeom>
        </p:spPr>
        <p:txBody>
          <a:bodyPr lIns="0" tIns="0" rIns="0" bIns="0" rtlCol="0" anchor="t">
            <a:spAutoFit/>
          </a:bodyPr>
          <a:lstStyle/>
          <a:p>
            <a:pPr algn="ctr">
              <a:lnSpc>
                <a:spcPts val="3096"/>
              </a:lnSpc>
            </a:pPr>
            <a:r>
              <a:rPr lang="en-US" sz="2211">
                <a:solidFill>
                  <a:srgbClr val="000000"/>
                </a:solidFill>
                <a:latin typeface="Open Sans Extra Bold"/>
                <a:ea typeface="Open Sans Extra Bold"/>
                <a:cs typeface="Open Sans Extra Bold"/>
                <a:sym typeface="Open Sans Extra Bold"/>
              </a:rPr>
              <a:t>86 != 150, this shows that an error has occurred.</a:t>
            </a:r>
          </a:p>
        </p:txBody>
      </p:sp>
      <p:sp>
        <p:nvSpPr>
          <p:cNvPr id="169" name="AutoShape 169"/>
          <p:cNvSpPr/>
          <p:nvPr/>
        </p:nvSpPr>
        <p:spPr>
          <a:xfrm flipV="1">
            <a:off x="12295129" y="5738117"/>
            <a:ext cx="951315" cy="3186"/>
          </a:xfrm>
          <a:prstGeom prst="line">
            <a:avLst/>
          </a:prstGeom>
          <a:ln w="38100" cap="flat">
            <a:solidFill>
              <a:srgbClr val="000000"/>
            </a:solidFill>
            <a:prstDash val="solid"/>
            <a:headEnd type="none" w="sm" len="sm"/>
            <a:tailEnd type="arrow" w="med" len="sm"/>
          </a:ln>
        </p:spPr>
        <p:txBody>
          <a:bodyPr/>
          <a:lstStyle/>
          <a:p>
            <a:endParaRPr lang="en-PH"/>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9278810" y="3700461"/>
            <a:ext cx="693205" cy="69320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9972015" y="3700461"/>
            <a:ext cx="693205" cy="69320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10665221" y="3700461"/>
            <a:ext cx="693205" cy="69320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7199194" y="3700461"/>
            <a:ext cx="693205" cy="69320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7892399" y="3700461"/>
            <a:ext cx="693205" cy="69320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8585605" y="3700461"/>
            <a:ext cx="693205" cy="69320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6505988" y="3700461"/>
            <a:ext cx="693205" cy="69320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5812783" y="3700461"/>
            <a:ext cx="693205" cy="69320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46" name="TextBox 46"/>
          <p:cNvSpPr txBox="1"/>
          <p:nvPr/>
        </p:nvSpPr>
        <p:spPr>
          <a:xfrm>
            <a:off x="9540865" y="383964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47" name="TextBox 47"/>
          <p:cNvSpPr txBox="1"/>
          <p:nvPr/>
        </p:nvSpPr>
        <p:spPr>
          <a:xfrm>
            <a:off x="10234071" y="383964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48" name="TextBox 48"/>
          <p:cNvSpPr txBox="1"/>
          <p:nvPr/>
        </p:nvSpPr>
        <p:spPr>
          <a:xfrm>
            <a:off x="10927276" y="383964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49" name="TextBox 49"/>
          <p:cNvSpPr txBox="1"/>
          <p:nvPr/>
        </p:nvSpPr>
        <p:spPr>
          <a:xfrm>
            <a:off x="7461249" y="383964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50" name="TextBox 50"/>
          <p:cNvSpPr txBox="1"/>
          <p:nvPr/>
        </p:nvSpPr>
        <p:spPr>
          <a:xfrm>
            <a:off x="8154454" y="383964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51" name="TextBox 51"/>
          <p:cNvSpPr txBox="1"/>
          <p:nvPr/>
        </p:nvSpPr>
        <p:spPr>
          <a:xfrm>
            <a:off x="8847660" y="383964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52" name="TextBox 52"/>
          <p:cNvSpPr txBox="1"/>
          <p:nvPr/>
        </p:nvSpPr>
        <p:spPr>
          <a:xfrm>
            <a:off x="6768044" y="383964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53" name="TextBox 53"/>
          <p:cNvSpPr txBox="1"/>
          <p:nvPr/>
        </p:nvSpPr>
        <p:spPr>
          <a:xfrm>
            <a:off x="420526" y="154245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block check </a:t>
            </a:r>
          </a:p>
        </p:txBody>
      </p:sp>
      <p:sp>
        <p:nvSpPr>
          <p:cNvPr id="54" name="TextBox 54"/>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55" name="TextBox 55"/>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56" name="TextBox 56"/>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57" name="TextBox 57"/>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58" name="TextBox 58"/>
          <p:cNvSpPr txBox="1"/>
          <p:nvPr/>
        </p:nvSpPr>
        <p:spPr>
          <a:xfrm>
            <a:off x="441216" y="2264367"/>
            <a:ext cx="13011069"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Let’s say we are transmitting the following seven bytes using even parity:</a:t>
            </a:r>
          </a:p>
        </p:txBody>
      </p:sp>
      <p:grpSp>
        <p:nvGrpSpPr>
          <p:cNvPr id="59" name="Group 59"/>
          <p:cNvGrpSpPr/>
          <p:nvPr/>
        </p:nvGrpSpPr>
        <p:grpSpPr>
          <a:xfrm>
            <a:off x="9278810" y="4426732"/>
            <a:ext cx="693205" cy="693205"/>
            <a:chOff x="0" y="0"/>
            <a:chExt cx="1913890" cy="1913890"/>
          </a:xfrm>
        </p:grpSpPr>
        <p:sp>
          <p:nvSpPr>
            <p:cNvPr id="60" name="Freeform 6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1" name="Freeform 6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2" name="Group 62"/>
          <p:cNvGrpSpPr/>
          <p:nvPr/>
        </p:nvGrpSpPr>
        <p:grpSpPr>
          <a:xfrm>
            <a:off x="9972015" y="4426732"/>
            <a:ext cx="693205" cy="693205"/>
            <a:chOff x="0" y="0"/>
            <a:chExt cx="1913890" cy="1913890"/>
          </a:xfrm>
        </p:grpSpPr>
        <p:sp>
          <p:nvSpPr>
            <p:cNvPr id="63" name="Freeform 6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4" name="Freeform 6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5" name="Group 65"/>
          <p:cNvGrpSpPr/>
          <p:nvPr/>
        </p:nvGrpSpPr>
        <p:grpSpPr>
          <a:xfrm>
            <a:off x="10665221" y="4426732"/>
            <a:ext cx="693205" cy="693205"/>
            <a:chOff x="0" y="0"/>
            <a:chExt cx="1913890" cy="1913890"/>
          </a:xfrm>
        </p:grpSpPr>
        <p:sp>
          <p:nvSpPr>
            <p:cNvPr id="66" name="Freeform 6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7" name="Freeform 6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8" name="Group 68"/>
          <p:cNvGrpSpPr/>
          <p:nvPr/>
        </p:nvGrpSpPr>
        <p:grpSpPr>
          <a:xfrm>
            <a:off x="7199194" y="4426732"/>
            <a:ext cx="693205" cy="693205"/>
            <a:chOff x="0" y="0"/>
            <a:chExt cx="1913890" cy="1913890"/>
          </a:xfrm>
        </p:grpSpPr>
        <p:sp>
          <p:nvSpPr>
            <p:cNvPr id="69" name="Freeform 6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0" name="Freeform 7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1" name="Group 71"/>
          <p:cNvGrpSpPr/>
          <p:nvPr/>
        </p:nvGrpSpPr>
        <p:grpSpPr>
          <a:xfrm>
            <a:off x="7892399" y="4426732"/>
            <a:ext cx="693205" cy="693205"/>
            <a:chOff x="0" y="0"/>
            <a:chExt cx="1913890" cy="1913890"/>
          </a:xfrm>
        </p:grpSpPr>
        <p:sp>
          <p:nvSpPr>
            <p:cNvPr id="72" name="Freeform 7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3" name="Freeform 7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4" name="Group 74"/>
          <p:cNvGrpSpPr/>
          <p:nvPr/>
        </p:nvGrpSpPr>
        <p:grpSpPr>
          <a:xfrm>
            <a:off x="8585605" y="4426732"/>
            <a:ext cx="693205" cy="693205"/>
            <a:chOff x="0" y="0"/>
            <a:chExt cx="1913890" cy="1913890"/>
          </a:xfrm>
        </p:grpSpPr>
        <p:sp>
          <p:nvSpPr>
            <p:cNvPr id="75" name="Freeform 7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6" name="Freeform 7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7" name="Group 77"/>
          <p:cNvGrpSpPr/>
          <p:nvPr/>
        </p:nvGrpSpPr>
        <p:grpSpPr>
          <a:xfrm>
            <a:off x="6505988" y="4426732"/>
            <a:ext cx="693205" cy="693205"/>
            <a:chOff x="0" y="0"/>
            <a:chExt cx="1913890" cy="1913890"/>
          </a:xfrm>
        </p:grpSpPr>
        <p:sp>
          <p:nvSpPr>
            <p:cNvPr id="78" name="Freeform 7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9" name="Freeform 7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0" name="Group 80"/>
          <p:cNvGrpSpPr/>
          <p:nvPr/>
        </p:nvGrpSpPr>
        <p:grpSpPr>
          <a:xfrm>
            <a:off x="5812783" y="4426732"/>
            <a:ext cx="693205" cy="693205"/>
            <a:chOff x="0" y="0"/>
            <a:chExt cx="1913890" cy="1913890"/>
          </a:xfrm>
        </p:grpSpPr>
        <p:sp>
          <p:nvSpPr>
            <p:cNvPr id="81" name="Freeform 8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2" name="Freeform 8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83" name="TextBox 83"/>
          <p:cNvSpPr txBox="1"/>
          <p:nvPr/>
        </p:nvSpPr>
        <p:spPr>
          <a:xfrm>
            <a:off x="9540865" y="456591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4" name="TextBox 84"/>
          <p:cNvSpPr txBox="1"/>
          <p:nvPr/>
        </p:nvSpPr>
        <p:spPr>
          <a:xfrm>
            <a:off x="10234071" y="456591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5" name="TextBox 85"/>
          <p:cNvSpPr txBox="1"/>
          <p:nvPr/>
        </p:nvSpPr>
        <p:spPr>
          <a:xfrm>
            <a:off x="10927276" y="456591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86" name="TextBox 86"/>
          <p:cNvSpPr txBox="1"/>
          <p:nvPr/>
        </p:nvSpPr>
        <p:spPr>
          <a:xfrm>
            <a:off x="7461249" y="456591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7" name="TextBox 87"/>
          <p:cNvSpPr txBox="1"/>
          <p:nvPr/>
        </p:nvSpPr>
        <p:spPr>
          <a:xfrm>
            <a:off x="8154454" y="456591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8" name="TextBox 88"/>
          <p:cNvSpPr txBox="1"/>
          <p:nvPr/>
        </p:nvSpPr>
        <p:spPr>
          <a:xfrm>
            <a:off x="8847660" y="456591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89" name="TextBox 89"/>
          <p:cNvSpPr txBox="1"/>
          <p:nvPr/>
        </p:nvSpPr>
        <p:spPr>
          <a:xfrm>
            <a:off x="6768044" y="456591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grpSp>
        <p:nvGrpSpPr>
          <p:cNvPr id="90" name="Group 90"/>
          <p:cNvGrpSpPr/>
          <p:nvPr/>
        </p:nvGrpSpPr>
        <p:grpSpPr>
          <a:xfrm>
            <a:off x="9278810" y="5152463"/>
            <a:ext cx="693205" cy="693205"/>
            <a:chOff x="0" y="0"/>
            <a:chExt cx="1913890" cy="1913890"/>
          </a:xfrm>
        </p:grpSpPr>
        <p:sp>
          <p:nvSpPr>
            <p:cNvPr id="91" name="Freeform 9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2" name="Freeform 9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3" name="Group 93"/>
          <p:cNvGrpSpPr/>
          <p:nvPr/>
        </p:nvGrpSpPr>
        <p:grpSpPr>
          <a:xfrm>
            <a:off x="9972015" y="5152463"/>
            <a:ext cx="693205" cy="693205"/>
            <a:chOff x="0" y="0"/>
            <a:chExt cx="1913890" cy="1913890"/>
          </a:xfrm>
        </p:grpSpPr>
        <p:sp>
          <p:nvSpPr>
            <p:cNvPr id="94" name="Freeform 9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5" name="Freeform 9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6" name="Group 96"/>
          <p:cNvGrpSpPr/>
          <p:nvPr/>
        </p:nvGrpSpPr>
        <p:grpSpPr>
          <a:xfrm>
            <a:off x="10665221" y="5152463"/>
            <a:ext cx="693205" cy="693205"/>
            <a:chOff x="0" y="0"/>
            <a:chExt cx="1913890" cy="1913890"/>
          </a:xfrm>
        </p:grpSpPr>
        <p:sp>
          <p:nvSpPr>
            <p:cNvPr id="97" name="Freeform 9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8" name="Freeform 9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9" name="Group 99"/>
          <p:cNvGrpSpPr/>
          <p:nvPr/>
        </p:nvGrpSpPr>
        <p:grpSpPr>
          <a:xfrm>
            <a:off x="7199194" y="5152463"/>
            <a:ext cx="693205" cy="693205"/>
            <a:chOff x="0" y="0"/>
            <a:chExt cx="1913890" cy="1913890"/>
          </a:xfrm>
        </p:grpSpPr>
        <p:sp>
          <p:nvSpPr>
            <p:cNvPr id="100" name="Freeform 10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1" name="Freeform 10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2" name="Group 102"/>
          <p:cNvGrpSpPr/>
          <p:nvPr/>
        </p:nvGrpSpPr>
        <p:grpSpPr>
          <a:xfrm>
            <a:off x="7892399" y="5152463"/>
            <a:ext cx="693205" cy="693205"/>
            <a:chOff x="0" y="0"/>
            <a:chExt cx="1913890" cy="1913890"/>
          </a:xfrm>
        </p:grpSpPr>
        <p:sp>
          <p:nvSpPr>
            <p:cNvPr id="103" name="Freeform 10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4" name="Freeform 10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5" name="Group 105"/>
          <p:cNvGrpSpPr/>
          <p:nvPr/>
        </p:nvGrpSpPr>
        <p:grpSpPr>
          <a:xfrm>
            <a:off x="8585605" y="5152463"/>
            <a:ext cx="693205" cy="693205"/>
            <a:chOff x="0" y="0"/>
            <a:chExt cx="1913890" cy="1913890"/>
          </a:xfrm>
        </p:grpSpPr>
        <p:sp>
          <p:nvSpPr>
            <p:cNvPr id="106" name="Freeform 10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7" name="Freeform 10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8" name="Group 108"/>
          <p:cNvGrpSpPr/>
          <p:nvPr/>
        </p:nvGrpSpPr>
        <p:grpSpPr>
          <a:xfrm>
            <a:off x="6505988" y="5152463"/>
            <a:ext cx="693205" cy="693205"/>
            <a:chOff x="0" y="0"/>
            <a:chExt cx="1913890" cy="1913890"/>
          </a:xfrm>
        </p:grpSpPr>
        <p:sp>
          <p:nvSpPr>
            <p:cNvPr id="109" name="Freeform 10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0" name="Freeform 11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1" name="Group 111"/>
          <p:cNvGrpSpPr/>
          <p:nvPr/>
        </p:nvGrpSpPr>
        <p:grpSpPr>
          <a:xfrm>
            <a:off x="5812783" y="5152463"/>
            <a:ext cx="693205" cy="693205"/>
            <a:chOff x="0" y="0"/>
            <a:chExt cx="1913890" cy="1913890"/>
          </a:xfrm>
        </p:grpSpPr>
        <p:sp>
          <p:nvSpPr>
            <p:cNvPr id="112" name="Freeform 11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3" name="Freeform 11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114" name="TextBox 114"/>
          <p:cNvSpPr txBox="1"/>
          <p:nvPr/>
        </p:nvSpPr>
        <p:spPr>
          <a:xfrm>
            <a:off x="9540865" y="529164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5" name="TextBox 115"/>
          <p:cNvSpPr txBox="1"/>
          <p:nvPr/>
        </p:nvSpPr>
        <p:spPr>
          <a:xfrm>
            <a:off x="10234071" y="5291643"/>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6" name="TextBox 116"/>
          <p:cNvSpPr txBox="1"/>
          <p:nvPr/>
        </p:nvSpPr>
        <p:spPr>
          <a:xfrm>
            <a:off x="10927276" y="5291643"/>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17" name="TextBox 117"/>
          <p:cNvSpPr txBox="1"/>
          <p:nvPr/>
        </p:nvSpPr>
        <p:spPr>
          <a:xfrm>
            <a:off x="7461249" y="529164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8" name="TextBox 118"/>
          <p:cNvSpPr txBox="1"/>
          <p:nvPr/>
        </p:nvSpPr>
        <p:spPr>
          <a:xfrm>
            <a:off x="8154454" y="529164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19" name="TextBox 119"/>
          <p:cNvSpPr txBox="1"/>
          <p:nvPr/>
        </p:nvSpPr>
        <p:spPr>
          <a:xfrm>
            <a:off x="8847660" y="529164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20" name="TextBox 120"/>
          <p:cNvSpPr txBox="1"/>
          <p:nvPr/>
        </p:nvSpPr>
        <p:spPr>
          <a:xfrm>
            <a:off x="6768044" y="529164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grpSp>
        <p:nvGrpSpPr>
          <p:cNvPr id="121" name="Group 121"/>
          <p:cNvGrpSpPr/>
          <p:nvPr/>
        </p:nvGrpSpPr>
        <p:grpSpPr>
          <a:xfrm>
            <a:off x="9278810" y="5878735"/>
            <a:ext cx="693205" cy="693205"/>
            <a:chOff x="0" y="0"/>
            <a:chExt cx="1913890" cy="1913890"/>
          </a:xfrm>
        </p:grpSpPr>
        <p:sp>
          <p:nvSpPr>
            <p:cNvPr id="122" name="Freeform 12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3" name="Freeform 12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4" name="Group 124"/>
          <p:cNvGrpSpPr/>
          <p:nvPr/>
        </p:nvGrpSpPr>
        <p:grpSpPr>
          <a:xfrm>
            <a:off x="9972015" y="5878735"/>
            <a:ext cx="693205" cy="693205"/>
            <a:chOff x="0" y="0"/>
            <a:chExt cx="1913890" cy="1913890"/>
          </a:xfrm>
        </p:grpSpPr>
        <p:sp>
          <p:nvSpPr>
            <p:cNvPr id="125" name="Freeform 12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6" name="Freeform 12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7" name="Group 127"/>
          <p:cNvGrpSpPr/>
          <p:nvPr/>
        </p:nvGrpSpPr>
        <p:grpSpPr>
          <a:xfrm>
            <a:off x="10665221" y="5878735"/>
            <a:ext cx="693205" cy="693205"/>
            <a:chOff x="0" y="0"/>
            <a:chExt cx="1913890" cy="1913890"/>
          </a:xfrm>
        </p:grpSpPr>
        <p:sp>
          <p:nvSpPr>
            <p:cNvPr id="128" name="Freeform 12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9" name="Freeform 12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0" name="Group 130"/>
          <p:cNvGrpSpPr/>
          <p:nvPr/>
        </p:nvGrpSpPr>
        <p:grpSpPr>
          <a:xfrm>
            <a:off x="7199194" y="5878735"/>
            <a:ext cx="693205" cy="693205"/>
            <a:chOff x="0" y="0"/>
            <a:chExt cx="1913890" cy="1913890"/>
          </a:xfrm>
        </p:grpSpPr>
        <p:sp>
          <p:nvSpPr>
            <p:cNvPr id="131" name="Freeform 13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2" name="Freeform 13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3" name="Group 133"/>
          <p:cNvGrpSpPr/>
          <p:nvPr/>
        </p:nvGrpSpPr>
        <p:grpSpPr>
          <a:xfrm>
            <a:off x="7892399" y="5878735"/>
            <a:ext cx="693205" cy="693205"/>
            <a:chOff x="0" y="0"/>
            <a:chExt cx="1913890" cy="1913890"/>
          </a:xfrm>
        </p:grpSpPr>
        <p:sp>
          <p:nvSpPr>
            <p:cNvPr id="134" name="Freeform 13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5" name="Freeform 13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6" name="Group 136"/>
          <p:cNvGrpSpPr/>
          <p:nvPr/>
        </p:nvGrpSpPr>
        <p:grpSpPr>
          <a:xfrm>
            <a:off x="8585605" y="5878735"/>
            <a:ext cx="693205" cy="693205"/>
            <a:chOff x="0" y="0"/>
            <a:chExt cx="1913890" cy="1913890"/>
          </a:xfrm>
        </p:grpSpPr>
        <p:sp>
          <p:nvSpPr>
            <p:cNvPr id="137" name="Freeform 13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8" name="Freeform 13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9" name="Group 139"/>
          <p:cNvGrpSpPr/>
          <p:nvPr/>
        </p:nvGrpSpPr>
        <p:grpSpPr>
          <a:xfrm>
            <a:off x="6505988" y="5878735"/>
            <a:ext cx="693205" cy="693205"/>
            <a:chOff x="0" y="0"/>
            <a:chExt cx="1913890" cy="1913890"/>
          </a:xfrm>
        </p:grpSpPr>
        <p:sp>
          <p:nvSpPr>
            <p:cNvPr id="140" name="Freeform 14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1" name="Freeform 14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2" name="Group 142"/>
          <p:cNvGrpSpPr/>
          <p:nvPr/>
        </p:nvGrpSpPr>
        <p:grpSpPr>
          <a:xfrm>
            <a:off x="5812783" y="5878735"/>
            <a:ext cx="693205" cy="693205"/>
            <a:chOff x="0" y="0"/>
            <a:chExt cx="1913890" cy="1913890"/>
          </a:xfrm>
        </p:grpSpPr>
        <p:sp>
          <p:nvSpPr>
            <p:cNvPr id="143" name="Freeform 14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4" name="Freeform 14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145" name="TextBox 145"/>
          <p:cNvSpPr txBox="1"/>
          <p:nvPr/>
        </p:nvSpPr>
        <p:spPr>
          <a:xfrm>
            <a:off x="9540865" y="601791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46" name="TextBox 146"/>
          <p:cNvSpPr txBox="1"/>
          <p:nvPr/>
        </p:nvSpPr>
        <p:spPr>
          <a:xfrm>
            <a:off x="10234071" y="601791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47" name="TextBox 147"/>
          <p:cNvSpPr txBox="1"/>
          <p:nvPr/>
        </p:nvSpPr>
        <p:spPr>
          <a:xfrm>
            <a:off x="10927276" y="601791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48" name="TextBox 148"/>
          <p:cNvSpPr txBox="1"/>
          <p:nvPr/>
        </p:nvSpPr>
        <p:spPr>
          <a:xfrm>
            <a:off x="7461249" y="601791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49" name="TextBox 149"/>
          <p:cNvSpPr txBox="1"/>
          <p:nvPr/>
        </p:nvSpPr>
        <p:spPr>
          <a:xfrm>
            <a:off x="8154454" y="601791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50" name="TextBox 150"/>
          <p:cNvSpPr txBox="1"/>
          <p:nvPr/>
        </p:nvSpPr>
        <p:spPr>
          <a:xfrm>
            <a:off x="8847660" y="6017914"/>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51" name="TextBox 151"/>
          <p:cNvSpPr txBox="1"/>
          <p:nvPr/>
        </p:nvSpPr>
        <p:spPr>
          <a:xfrm>
            <a:off x="6768044" y="6017914"/>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grpSp>
        <p:nvGrpSpPr>
          <p:cNvPr id="152" name="Group 152"/>
          <p:cNvGrpSpPr/>
          <p:nvPr/>
        </p:nvGrpSpPr>
        <p:grpSpPr>
          <a:xfrm>
            <a:off x="9278810" y="6600515"/>
            <a:ext cx="693205" cy="693205"/>
            <a:chOff x="0" y="0"/>
            <a:chExt cx="1913890" cy="1913890"/>
          </a:xfrm>
        </p:grpSpPr>
        <p:sp>
          <p:nvSpPr>
            <p:cNvPr id="153" name="Freeform 15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4" name="Freeform 15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5" name="Group 155"/>
          <p:cNvGrpSpPr/>
          <p:nvPr/>
        </p:nvGrpSpPr>
        <p:grpSpPr>
          <a:xfrm>
            <a:off x="9972015" y="6600515"/>
            <a:ext cx="693205" cy="693205"/>
            <a:chOff x="0" y="0"/>
            <a:chExt cx="1913890" cy="1913890"/>
          </a:xfrm>
        </p:grpSpPr>
        <p:sp>
          <p:nvSpPr>
            <p:cNvPr id="156" name="Freeform 15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7" name="Freeform 15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8" name="Group 158"/>
          <p:cNvGrpSpPr/>
          <p:nvPr/>
        </p:nvGrpSpPr>
        <p:grpSpPr>
          <a:xfrm>
            <a:off x="10665221" y="6600515"/>
            <a:ext cx="693205" cy="693205"/>
            <a:chOff x="0" y="0"/>
            <a:chExt cx="1913890" cy="1913890"/>
          </a:xfrm>
        </p:grpSpPr>
        <p:sp>
          <p:nvSpPr>
            <p:cNvPr id="159" name="Freeform 15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0" name="Freeform 16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1" name="Group 161"/>
          <p:cNvGrpSpPr/>
          <p:nvPr/>
        </p:nvGrpSpPr>
        <p:grpSpPr>
          <a:xfrm>
            <a:off x="7199194" y="6600515"/>
            <a:ext cx="693205" cy="693205"/>
            <a:chOff x="0" y="0"/>
            <a:chExt cx="1913890" cy="1913890"/>
          </a:xfrm>
        </p:grpSpPr>
        <p:sp>
          <p:nvSpPr>
            <p:cNvPr id="162" name="Freeform 16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3" name="Freeform 16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4" name="Group 164"/>
          <p:cNvGrpSpPr/>
          <p:nvPr/>
        </p:nvGrpSpPr>
        <p:grpSpPr>
          <a:xfrm>
            <a:off x="7892399" y="6600515"/>
            <a:ext cx="693205" cy="693205"/>
            <a:chOff x="0" y="0"/>
            <a:chExt cx="1913890" cy="1913890"/>
          </a:xfrm>
        </p:grpSpPr>
        <p:sp>
          <p:nvSpPr>
            <p:cNvPr id="165" name="Freeform 16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6" name="Freeform 16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7" name="Group 167"/>
          <p:cNvGrpSpPr/>
          <p:nvPr/>
        </p:nvGrpSpPr>
        <p:grpSpPr>
          <a:xfrm>
            <a:off x="8585605" y="6600515"/>
            <a:ext cx="693205" cy="693205"/>
            <a:chOff x="0" y="0"/>
            <a:chExt cx="1913890" cy="1913890"/>
          </a:xfrm>
        </p:grpSpPr>
        <p:sp>
          <p:nvSpPr>
            <p:cNvPr id="168" name="Freeform 16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9" name="Freeform 16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0" name="Group 170"/>
          <p:cNvGrpSpPr/>
          <p:nvPr/>
        </p:nvGrpSpPr>
        <p:grpSpPr>
          <a:xfrm>
            <a:off x="6505988" y="6600515"/>
            <a:ext cx="693205" cy="693205"/>
            <a:chOff x="0" y="0"/>
            <a:chExt cx="1913890" cy="1913890"/>
          </a:xfrm>
        </p:grpSpPr>
        <p:sp>
          <p:nvSpPr>
            <p:cNvPr id="171" name="Freeform 17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2" name="Freeform 17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3" name="Group 173"/>
          <p:cNvGrpSpPr/>
          <p:nvPr/>
        </p:nvGrpSpPr>
        <p:grpSpPr>
          <a:xfrm>
            <a:off x="5812783" y="6600515"/>
            <a:ext cx="693205" cy="693205"/>
            <a:chOff x="0" y="0"/>
            <a:chExt cx="1913890" cy="1913890"/>
          </a:xfrm>
        </p:grpSpPr>
        <p:sp>
          <p:nvSpPr>
            <p:cNvPr id="174" name="Freeform 17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5" name="Freeform 17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176" name="TextBox 176"/>
          <p:cNvSpPr txBox="1"/>
          <p:nvPr/>
        </p:nvSpPr>
        <p:spPr>
          <a:xfrm>
            <a:off x="9540865" y="673969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77" name="TextBox 177"/>
          <p:cNvSpPr txBox="1"/>
          <p:nvPr/>
        </p:nvSpPr>
        <p:spPr>
          <a:xfrm>
            <a:off x="10234071" y="673969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78" name="TextBox 178"/>
          <p:cNvSpPr txBox="1"/>
          <p:nvPr/>
        </p:nvSpPr>
        <p:spPr>
          <a:xfrm>
            <a:off x="10927276" y="673969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79" name="TextBox 179"/>
          <p:cNvSpPr txBox="1"/>
          <p:nvPr/>
        </p:nvSpPr>
        <p:spPr>
          <a:xfrm>
            <a:off x="7461249" y="673969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80" name="TextBox 180"/>
          <p:cNvSpPr txBox="1"/>
          <p:nvPr/>
        </p:nvSpPr>
        <p:spPr>
          <a:xfrm>
            <a:off x="8154454" y="673969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81" name="TextBox 181"/>
          <p:cNvSpPr txBox="1"/>
          <p:nvPr/>
        </p:nvSpPr>
        <p:spPr>
          <a:xfrm>
            <a:off x="8847660" y="673969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82" name="TextBox 182"/>
          <p:cNvSpPr txBox="1"/>
          <p:nvPr/>
        </p:nvSpPr>
        <p:spPr>
          <a:xfrm>
            <a:off x="6768044" y="673969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grpSp>
        <p:nvGrpSpPr>
          <p:cNvPr id="183" name="Group 183"/>
          <p:cNvGrpSpPr/>
          <p:nvPr/>
        </p:nvGrpSpPr>
        <p:grpSpPr>
          <a:xfrm>
            <a:off x="9278810" y="7326247"/>
            <a:ext cx="693205" cy="693205"/>
            <a:chOff x="0" y="0"/>
            <a:chExt cx="1913890" cy="1913890"/>
          </a:xfrm>
        </p:grpSpPr>
        <p:sp>
          <p:nvSpPr>
            <p:cNvPr id="184" name="Freeform 18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5" name="Freeform 18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6" name="Group 186"/>
          <p:cNvGrpSpPr/>
          <p:nvPr/>
        </p:nvGrpSpPr>
        <p:grpSpPr>
          <a:xfrm>
            <a:off x="9972015" y="7326247"/>
            <a:ext cx="693205" cy="693205"/>
            <a:chOff x="0" y="0"/>
            <a:chExt cx="1913890" cy="1913890"/>
          </a:xfrm>
        </p:grpSpPr>
        <p:sp>
          <p:nvSpPr>
            <p:cNvPr id="187" name="Freeform 18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8" name="Freeform 18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9" name="Group 189"/>
          <p:cNvGrpSpPr/>
          <p:nvPr/>
        </p:nvGrpSpPr>
        <p:grpSpPr>
          <a:xfrm>
            <a:off x="10665221" y="7326247"/>
            <a:ext cx="693205" cy="693205"/>
            <a:chOff x="0" y="0"/>
            <a:chExt cx="1913890" cy="1913890"/>
          </a:xfrm>
        </p:grpSpPr>
        <p:sp>
          <p:nvSpPr>
            <p:cNvPr id="190" name="Freeform 19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1" name="Freeform 19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92" name="Group 192"/>
          <p:cNvGrpSpPr/>
          <p:nvPr/>
        </p:nvGrpSpPr>
        <p:grpSpPr>
          <a:xfrm>
            <a:off x="7199194" y="7326247"/>
            <a:ext cx="693205" cy="693205"/>
            <a:chOff x="0" y="0"/>
            <a:chExt cx="1913890" cy="1913890"/>
          </a:xfrm>
        </p:grpSpPr>
        <p:sp>
          <p:nvSpPr>
            <p:cNvPr id="193" name="Freeform 19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4" name="Freeform 19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95" name="Group 195"/>
          <p:cNvGrpSpPr/>
          <p:nvPr/>
        </p:nvGrpSpPr>
        <p:grpSpPr>
          <a:xfrm>
            <a:off x="7892399" y="7326247"/>
            <a:ext cx="693205" cy="693205"/>
            <a:chOff x="0" y="0"/>
            <a:chExt cx="1913890" cy="1913890"/>
          </a:xfrm>
        </p:grpSpPr>
        <p:sp>
          <p:nvSpPr>
            <p:cNvPr id="196" name="Freeform 19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7" name="Freeform 19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98" name="Group 198"/>
          <p:cNvGrpSpPr/>
          <p:nvPr/>
        </p:nvGrpSpPr>
        <p:grpSpPr>
          <a:xfrm>
            <a:off x="8585605" y="7326247"/>
            <a:ext cx="693205" cy="693205"/>
            <a:chOff x="0" y="0"/>
            <a:chExt cx="1913890" cy="1913890"/>
          </a:xfrm>
        </p:grpSpPr>
        <p:sp>
          <p:nvSpPr>
            <p:cNvPr id="199" name="Freeform 19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00" name="Freeform 20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01" name="Group 201"/>
          <p:cNvGrpSpPr/>
          <p:nvPr/>
        </p:nvGrpSpPr>
        <p:grpSpPr>
          <a:xfrm>
            <a:off x="6505988" y="7326247"/>
            <a:ext cx="693205" cy="693205"/>
            <a:chOff x="0" y="0"/>
            <a:chExt cx="1913890" cy="1913890"/>
          </a:xfrm>
        </p:grpSpPr>
        <p:sp>
          <p:nvSpPr>
            <p:cNvPr id="202" name="Freeform 20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03" name="Freeform 20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04" name="Group 204"/>
          <p:cNvGrpSpPr/>
          <p:nvPr/>
        </p:nvGrpSpPr>
        <p:grpSpPr>
          <a:xfrm>
            <a:off x="5812783" y="7326247"/>
            <a:ext cx="693205" cy="693205"/>
            <a:chOff x="0" y="0"/>
            <a:chExt cx="1913890" cy="1913890"/>
          </a:xfrm>
        </p:grpSpPr>
        <p:sp>
          <p:nvSpPr>
            <p:cNvPr id="205" name="Freeform 20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06" name="Freeform 20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207" name="TextBox 207"/>
          <p:cNvSpPr txBox="1"/>
          <p:nvPr/>
        </p:nvSpPr>
        <p:spPr>
          <a:xfrm>
            <a:off x="9540865" y="7465426"/>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8" name="TextBox 208"/>
          <p:cNvSpPr txBox="1"/>
          <p:nvPr/>
        </p:nvSpPr>
        <p:spPr>
          <a:xfrm>
            <a:off x="10234071" y="7465426"/>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9" name="TextBox 209"/>
          <p:cNvSpPr txBox="1"/>
          <p:nvPr/>
        </p:nvSpPr>
        <p:spPr>
          <a:xfrm>
            <a:off x="10927276" y="7465426"/>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0" name="TextBox 210"/>
          <p:cNvSpPr txBox="1"/>
          <p:nvPr/>
        </p:nvSpPr>
        <p:spPr>
          <a:xfrm>
            <a:off x="7461249" y="7465426"/>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1" name="TextBox 211"/>
          <p:cNvSpPr txBox="1"/>
          <p:nvPr/>
        </p:nvSpPr>
        <p:spPr>
          <a:xfrm>
            <a:off x="8154454" y="7465426"/>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2" name="TextBox 212"/>
          <p:cNvSpPr txBox="1"/>
          <p:nvPr/>
        </p:nvSpPr>
        <p:spPr>
          <a:xfrm>
            <a:off x="8847660" y="7465426"/>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3" name="TextBox 213"/>
          <p:cNvSpPr txBox="1"/>
          <p:nvPr/>
        </p:nvSpPr>
        <p:spPr>
          <a:xfrm>
            <a:off x="6768044" y="7465426"/>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grpSp>
        <p:nvGrpSpPr>
          <p:cNvPr id="214" name="Group 214"/>
          <p:cNvGrpSpPr/>
          <p:nvPr/>
        </p:nvGrpSpPr>
        <p:grpSpPr>
          <a:xfrm>
            <a:off x="9278810" y="8052518"/>
            <a:ext cx="693205" cy="693205"/>
            <a:chOff x="0" y="0"/>
            <a:chExt cx="1913890" cy="1913890"/>
          </a:xfrm>
        </p:grpSpPr>
        <p:sp>
          <p:nvSpPr>
            <p:cNvPr id="215" name="Freeform 21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6" name="Freeform 21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17" name="Group 217"/>
          <p:cNvGrpSpPr/>
          <p:nvPr/>
        </p:nvGrpSpPr>
        <p:grpSpPr>
          <a:xfrm>
            <a:off x="9972015" y="8052518"/>
            <a:ext cx="693205" cy="693205"/>
            <a:chOff x="0" y="0"/>
            <a:chExt cx="1913890" cy="1913890"/>
          </a:xfrm>
        </p:grpSpPr>
        <p:sp>
          <p:nvSpPr>
            <p:cNvPr id="218" name="Freeform 21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9" name="Freeform 21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20" name="Group 220"/>
          <p:cNvGrpSpPr/>
          <p:nvPr/>
        </p:nvGrpSpPr>
        <p:grpSpPr>
          <a:xfrm>
            <a:off x="10665221" y="8052518"/>
            <a:ext cx="693205" cy="693205"/>
            <a:chOff x="0" y="0"/>
            <a:chExt cx="1913890" cy="1913890"/>
          </a:xfrm>
        </p:grpSpPr>
        <p:sp>
          <p:nvSpPr>
            <p:cNvPr id="221" name="Freeform 22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2" name="Freeform 22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23" name="Group 223"/>
          <p:cNvGrpSpPr/>
          <p:nvPr/>
        </p:nvGrpSpPr>
        <p:grpSpPr>
          <a:xfrm>
            <a:off x="7199194" y="8052518"/>
            <a:ext cx="693205" cy="693205"/>
            <a:chOff x="0" y="0"/>
            <a:chExt cx="1913890" cy="1913890"/>
          </a:xfrm>
        </p:grpSpPr>
        <p:sp>
          <p:nvSpPr>
            <p:cNvPr id="224" name="Freeform 22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5" name="Freeform 22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26" name="Group 226"/>
          <p:cNvGrpSpPr/>
          <p:nvPr/>
        </p:nvGrpSpPr>
        <p:grpSpPr>
          <a:xfrm>
            <a:off x="7892399" y="8052518"/>
            <a:ext cx="693205" cy="693205"/>
            <a:chOff x="0" y="0"/>
            <a:chExt cx="1913890" cy="1913890"/>
          </a:xfrm>
        </p:grpSpPr>
        <p:sp>
          <p:nvSpPr>
            <p:cNvPr id="227" name="Freeform 22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8" name="Freeform 22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29" name="Group 229"/>
          <p:cNvGrpSpPr/>
          <p:nvPr/>
        </p:nvGrpSpPr>
        <p:grpSpPr>
          <a:xfrm>
            <a:off x="8585605" y="8052518"/>
            <a:ext cx="693205" cy="693205"/>
            <a:chOff x="0" y="0"/>
            <a:chExt cx="1913890" cy="1913890"/>
          </a:xfrm>
        </p:grpSpPr>
        <p:sp>
          <p:nvSpPr>
            <p:cNvPr id="230" name="Freeform 23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31" name="Freeform 23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32" name="Group 232"/>
          <p:cNvGrpSpPr/>
          <p:nvPr/>
        </p:nvGrpSpPr>
        <p:grpSpPr>
          <a:xfrm>
            <a:off x="6505988" y="8052518"/>
            <a:ext cx="693205" cy="693205"/>
            <a:chOff x="0" y="0"/>
            <a:chExt cx="1913890" cy="1913890"/>
          </a:xfrm>
        </p:grpSpPr>
        <p:sp>
          <p:nvSpPr>
            <p:cNvPr id="233" name="Freeform 23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34" name="Freeform 23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35" name="Group 235"/>
          <p:cNvGrpSpPr/>
          <p:nvPr/>
        </p:nvGrpSpPr>
        <p:grpSpPr>
          <a:xfrm>
            <a:off x="5812783" y="8052518"/>
            <a:ext cx="693205" cy="693205"/>
            <a:chOff x="0" y="0"/>
            <a:chExt cx="1913890" cy="1913890"/>
          </a:xfrm>
        </p:grpSpPr>
        <p:sp>
          <p:nvSpPr>
            <p:cNvPr id="236" name="Freeform 23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37" name="Freeform 23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238" name="TextBox 238"/>
          <p:cNvSpPr txBox="1"/>
          <p:nvPr/>
        </p:nvSpPr>
        <p:spPr>
          <a:xfrm>
            <a:off x="9540865" y="8191697"/>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9" name="TextBox 239"/>
          <p:cNvSpPr txBox="1"/>
          <p:nvPr/>
        </p:nvSpPr>
        <p:spPr>
          <a:xfrm>
            <a:off x="10234071" y="8191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0" name="TextBox 240"/>
          <p:cNvSpPr txBox="1"/>
          <p:nvPr/>
        </p:nvSpPr>
        <p:spPr>
          <a:xfrm>
            <a:off x="10927276" y="8191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1" name="TextBox 241"/>
          <p:cNvSpPr txBox="1"/>
          <p:nvPr/>
        </p:nvSpPr>
        <p:spPr>
          <a:xfrm>
            <a:off x="7461249" y="8191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2" name="TextBox 242"/>
          <p:cNvSpPr txBox="1"/>
          <p:nvPr/>
        </p:nvSpPr>
        <p:spPr>
          <a:xfrm>
            <a:off x="8154454" y="8191697"/>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3" name="TextBox 243"/>
          <p:cNvSpPr txBox="1"/>
          <p:nvPr/>
        </p:nvSpPr>
        <p:spPr>
          <a:xfrm>
            <a:off x="8847660" y="8191697"/>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4" name="TextBox 244"/>
          <p:cNvSpPr txBox="1"/>
          <p:nvPr/>
        </p:nvSpPr>
        <p:spPr>
          <a:xfrm>
            <a:off x="6768044" y="8191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5" name="TextBox 245"/>
          <p:cNvSpPr txBox="1"/>
          <p:nvPr/>
        </p:nvSpPr>
        <p:spPr>
          <a:xfrm>
            <a:off x="5783584" y="3166776"/>
            <a:ext cx="751603" cy="505110"/>
          </a:xfrm>
          <a:prstGeom prst="rect">
            <a:avLst/>
          </a:prstGeom>
        </p:spPr>
        <p:txBody>
          <a:bodyPr lIns="0" tIns="0" rIns="0" bIns="0" rtlCol="0" anchor="t">
            <a:spAutoFit/>
          </a:bodyPr>
          <a:lstStyle/>
          <a:p>
            <a:pPr algn="ctr">
              <a:lnSpc>
                <a:spcPts val="2080"/>
              </a:lnSpc>
              <a:spcBef>
                <a:spcPct val="0"/>
              </a:spcBef>
            </a:pPr>
            <a:r>
              <a:rPr lang="en-US" sz="1486" b="1">
                <a:solidFill>
                  <a:srgbClr val="000000"/>
                </a:solidFill>
                <a:latin typeface="Open Sans Bold"/>
                <a:ea typeface="Open Sans Bold"/>
                <a:cs typeface="Open Sans Bold"/>
                <a:sym typeface="Open Sans Bold"/>
              </a:rPr>
              <a:t>Parity bit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9278810" y="3413518"/>
            <a:ext cx="693205" cy="69320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9972015" y="3413518"/>
            <a:ext cx="693205" cy="69320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10665221" y="3413518"/>
            <a:ext cx="693205" cy="69320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7199194" y="3413518"/>
            <a:ext cx="693205" cy="69320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7892399" y="3413518"/>
            <a:ext cx="693205" cy="69320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8585605" y="3413518"/>
            <a:ext cx="693205" cy="69320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6505988" y="3413518"/>
            <a:ext cx="693205" cy="69320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5812783" y="3413518"/>
            <a:ext cx="693205" cy="69320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46" name="Group 46"/>
          <p:cNvGrpSpPr/>
          <p:nvPr/>
        </p:nvGrpSpPr>
        <p:grpSpPr>
          <a:xfrm>
            <a:off x="9278810" y="4139790"/>
            <a:ext cx="693205" cy="693205"/>
            <a:chOff x="0" y="0"/>
            <a:chExt cx="1913890" cy="1913890"/>
          </a:xfrm>
        </p:grpSpPr>
        <p:sp>
          <p:nvSpPr>
            <p:cNvPr id="47" name="Freeform 4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8" name="Freeform 4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9" name="Group 49"/>
          <p:cNvGrpSpPr/>
          <p:nvPr/>
        </p:nvGrpSpPr>
        <p:grpSpPr>
          <a:xfrm>
            <a:off x="9972015" y="4139790"/>
            <a:ext cx="693205" cy="693205"/>
            <a:chOff x="0" y="0"/>
            <a:chExt cx="1913890" cy="1913890"/>
          </a:xfrm>
        </p:grpSpPr>
        <p:sp>
          <p:nvSpPr>
            <p:cNvPr id="50" name="Freeform 5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1" name="Freeform 5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2" name="Group 52"/>
          <p:cNvGrpSpPr/>
          <p:nvPr/>
        </p:nvGrpSpPr>
        <p:grpSpPr>
          <a:xfrm>
            <a:off x="10665221" y="4139790"/>
            <a:ext cx="693205" cy="693205"/>
            <a:chOff x="0" y="0"/>
            <a:chExt cx="1913890" cy="1913890"/>
          </a:xfrm>
        </p:grpSpPr>
        <p:sp>
          <p:nvSpPr>
            <p:cNvPr id="53" name="Freeform 5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4" name="Freeform 5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5" name="Group 55"/>
          <p:cNvGrpSpPr/>
          <p:nvPr/>
        </p:nvGrpSpPr>
        <p:grpSpPr>
          <a:xfrm>
            <a:off x="7199194" y="4139790"/>
            <a:ext cx="693205" cy="693205"/>
            <a:chOff x="0" y="0"/>
            <a:chExt cx="1913890" cy="1913890"/>
          </a:xfrm>
        </p:grpSpPr>
        <p:sp>
          <p:nvSpPr>
            <p:cNvPr id="56" name="Freeform 5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7" name="Freeform 5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8" name="Group 58"/>
          <p:cNvGrpSpPr/>
          <p:nvPr/>
        </p:nvGrpSpPr>
        <p:grpSpPr>
          <a:xfrm>
            <a:off x="7892399" y="4139790"/>
            <a:ext cx="693205" cy="693205"/>
            <a:chOff x="0" y="0"/>
            <a:chExt cx="1913890" cy="1913890"/>
          </a:xfrm>
        </p:grpSpPr>
        <p:sp>
          <p:nvSpPr>
            <p:cNvPr id="59" name="Freeform 5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0" name="Freeform 6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1" name="Group 61"/>
          <p:cNvGrpSpPr/>
          <p:nvPr/>
        </p:nvGrpSpPr>
        <p:grpSpPr>
          <a:xfrm>
            <a:off x="8585605" y="4139790"/>
            <a:ext cx="693205" cy="693205"/>
            <a:chOff x="0" y="0"/>
            <a:chExt cx="1913890" cy="1913890"/>
          </a:xfrm>
        </p:grpSpPr>
        <p:sp>
          <p:nvSpPr>
            <p:cNvPr id="62" name="Freeform 6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3" name="Freeform 6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4" name="Group 64"/>
          <p:cNvGrpSpPr/>
          <p:nvPr/>
        </p:nvGrpSpPr>
        <p:grpSpPr>
          <a:xfrm>
            <a:off x="6505988" y="4139790"/>
            <a:ext cx="693205" cy="693205"/>
            <a:chOff x="0" y="0"/>
            <a:chExt cx="1913890" cy="1913890"/>
          </a:xfrm>
        </p:grpSpPr>
        <p:sp>
          <p:nvSpPr>
            <p:cNvPr id="65" name="Freeform 6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6" name="Freeform 6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7" name="Group 67"/>
          <p:cNvGrpSpPr/>
          <p:nvPr/>
        </p:nvGrpSpPr>
        <p:grpSpPr>
          <a:xfrm>
            <a:off x="5812783" y="4139790"/>
            <a:ext cx="693205" cy="693205"/>
            <a:chOff x="0" y="0"/>
            <a:chExt cx="1913890" cy="1913890"/>
          </a:xfrm>
        </p:grpSpPr>
        <p:sp>
          <p:nvSpPr>
            <p:cNvPr id="68" name="Freeform 6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9" name="Freeform 6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70" name="Group 70"/>
          <p:cNvGrpSpPr/>
          <p:nvPr/>
        </p:nvGrpSpPr>
        <p:grpSpPr>
          <a:xfrm>
            <a:off x="9278810" y="4865521"/>
            <a:ext cx="693205" cy="693205"/>
            <a:chOff x="0" y="0"/>
            <a:chExt cx="1913890" cy="1913890"/>
          </a:xfrm>
        </p:grpSpPr>
        <p:sp>
          <p:nvSpPr>
            <p:cNvPr id="71" name="Freeform 7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2" name="Freeform 7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3" name="Group 73"/>
          <p:cNvGrpSpPr/>
          <p:nvPr/>
        </p:nvGrpSpPr>
        <p:grpSpPr>
          <a:xfrm>
            <a:off x="9972015" y="4865521"/>
            <a:ext cx="693205" cy="693205"/>
            <a:chOff x="0" y="0"/>
            <a:chExt cx="1913890" cy="1913890"/>
          </a:xfrm>
        </p:grpSpPr>
        <p:sp>
          <p:nvSpPr>
            <p:cNvPr id="74" name="Freeform 7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5" name="Freeform 7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6" name="Group 76"/>
          <p:cNvGrpSpPr/>
          <p:nvPr/>
        </p:nvGrpSpPr>
        <p:grpSpPr>
          <a:xfrm>
            <a:off x="10665221" y="4865521"/>
            <a:ext cx="693205" cy="693205"/>
            <a:chOff x="0" y="0"/>
            <a:chExt cx="1913890" cy="1913890"/>
          </a:xfrm>
        </p:grpSpPr>
        <p:sp>
          <p:nvSpPr>
            <p:cNvPr id="77" name="Freeform 7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8" name="Freeform 7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9" name="Group 79"/>
          <p:cNvGrpSpPr/>
          <p:nvPr/>
        </p:nvGrpSpPr>
        <p:grpSpPr>
          <a:xfrm>
            <a:off x="7199194" y="4865521"/>
            <a:ext cx="693205" cy="693205"/>
            <a:chOff x="0" y="0"/>
            <a:chExt cx="1913890" cy="1913890"/>
          </a:xfrm>
        </p:grpSpPr>
        <p:sp>
          <p:nvSpPr>
            <p:cNvPr id="80" name="Freeform 8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1" name="Freeform 8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2" name="Group 82"/>
          <p:cNvGrpSpPr/>
          <p:nvPr/>
        </p:nvGrpSpPr>
        <p:grpSpPr>
          <a:xfrm>
            <a:off x="7892399" y="4865521"/>
            <a:ext cx="693205" cy="693205"/>
            <a:chOff x="0" y="0"/>
            <a:chExt cx="1913890" cy="1913890"/>
          </a:xfrm>
        </p:grpSpPr>
        <p:sp>
          <p:nvSpPr>
            <p:cNvPr id="83" name="Freeform 8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4" name="Freeform 8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5" name="Group 85"/>
          <p:cNvGrpSpPr/>
          <p:nvPr/>
        </p:nvGrpSpPr>
        <p:grpSpPr>
          <a:xfrm>
            <a:off x="8585605" y="4865521"/>
            <a:ext cx="693205" cy="693205"/>
            <a:chOff x="0" y="0"/>
            <a:chExt cx="1913890" cy="1913890"/>
          </a:xfrm>
        </p:grpSpPr>
        <p:sp>
          <p:nvSpPr>
            <p:cNvPr id="86" name="Freeform 8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7" name="Freeform 8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8" name="Group 88"/>
          <p:cNvGrpSpPr/>
          <p:nvPr/>
        </p:nvGrpSpPr>
        <p:grpSpPr>
          <a:xfrm>
            <a:off x="6505988" y="4865521"/>
            <a:ext cx="693205" cy="693205"/>
            <a:chOff x="0" y="0"/>
            <a:chExt cx="1913890" cy="1913890"/>
          </a:xfrm>
        </p:grpSpPr>
        <p:sp>
          <p:nvSpPr>
            <p:cNvPr id="89" name="Freeform 8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0" name="Freeform 9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1" name="Group 91"/>
          <p:cNvGrpSpPr/>
          <p:nvPr/>
        </p:nvGrpSpPr>
        <p:grpSpPr>
          <a:xfrm>
            <a:off x="5812783" y="4865521"/>
            <a:ext cx="693205" cy="693205"/>
            <a:chOff x="0" y="0"/>
            <a:chExt cx="1913890" cy="1913890"/>
          </a:xfrm>
        </p:grpSpPr>
        <p:sp>
          <p:nvSpPr>
            <p:cNvPr id="92" name="Freeform 9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3" name="Freeform 9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94" name="Group 94"/>
          <p:cNvGrpSpPr/>
          <p:nvPr/>
        </p:nvGrpSpPr>
        <p:grpSpPr>
          <a:xfrm>
            <a:off x="9278810" y="5591793"/>
            <a:ext cx="693205" cy="693205"/>
            <a:chOff x="0" y="0"/>
            <a:chExt cx="1913890" cy="1913890"/>
          </a:xfrm>
        </p:grpSpPr>
        <p:sp>
          <p:nvSpPr>
            <p:cNvPr id="95" name="Freeform 9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6" name="Freeform 9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7" name="Group 97"/>
          <p:cNvGrpSpPr/>
          <p:nvPr/>
        </p:nvGrpSpPr>
        <p:grpSpPr>
          <a:xfrm>
            <a:off x="9972015" y="5591793"/>
            <a:ext cx="693205" cy="693205"/>
            <a:chOff x="0" y="0"/>
            <a:chExt cx="1913890" cy="1913890"/>
          </a:xfrm>
        </p:grpSpPr>
        <p:sp>
          <p:nvSpPr>
            <p:cNvPr id="98" name="Freeform 9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9" name="Freeform 9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0" name="Group 100"/>
          <p:cNvGrpSpPr/>
          <p:nvPr/>
        </p:nvGrpSpPr>
        <p:grpSpPr>
          <a:xfrm>
            <a:off x="10665221" y="5591793"/>
            <a:ext cx="693205" cy="693205"/>
            <a:chOff x="0" y="0"/>
            <a:chExt cx="1913890" cy="1913890"/>
          </a:xfrm>
        </p:grpSpPr>
        <p:sp>
          <p:nvSpPr>
            <p:cNvPr id="101" name="Freeform 10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2" name="Freeform 10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3" name="Group 103"/>
          <p:cNvGrpSpPr/>
          <p:nvPr/>
        </p:nvGrpSpPr>
        <p:grpSpPr>
          <a:xfrm>
            <a:off x="7199194" y="5591793"/>
            <a:ext cx="693205" cy="693205"/>
            <a:chOff x="0" y="0"/>
            <a:chExt cx="1913890" cy="1913890"/>
          </a:xfrm>
        </p:grpSpPr>
        <p:sp>
          <p:nvSpPr>
            <p:cNvPr id="104" name="Freeform 10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5" name="Freeform 10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6" name="Group 106"/>
          <p:cNvGrpSpPr/>
          <p:nvPr/>
        </p:nvGrpSpPr>
        <p:grpSpPr>
          <a:xfrm>
            <a:off x="7892399" y="5591793"/>
            <a:ext cx="693205" cy="693205"/>
            <a:chOff x="0" y="0"/>
            <a:chExt cx="1913890" cy="1913890"/>
          </a:xfrm>
        </p:grpSpPr>
        <p:sp>
          <p:nvSpPr>
            <p:cNvPr id="107" name="Freeform 10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8" name="Freeform 10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9" name="Group 109"/>
          <p:cNvGrpSpPr/>
          <p:nvPr/>
        </p:nvGrpSpPr>
        <p:grpSpPr>
          <a:xfrm>
            <a:off x="8585605" y="5591793"/>
            <a:ext cx="693205" cy="693205"/>
            <a:chOff x="0" y="0"/>
            <a:chExt cx="1913890" cy="1913890"/>
          </a:xfrm>
        </p:grpSpPr>
        <p:sp>
          <p:nvSpPr>
            <p:cNvPr id="110" name="Freeform 1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1" name="Freeform 1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2" name="Group 112"/>
          <p:cNvGrpSpPr/>
          <p:nvPr/>
        </p:nvGrpSpPr>
        <p:grpSpPr>
          <a:xfrm>
            <a:off x="6505988" y="5591793"/>
            <a:ext cx="693205" cy="693205"/>
            <a:chOff x="0" y="0"/>
            <a:chExt cx="1913890" cy="1913890"/>
          </a:xfrm>
        </p:grpSpPr>
        <p:sp>
          <p:nvSpPr>
            <p:cNvPr id="113" name="Freeform 1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4" name="Freeform 1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5" name="Group 115"/>
          <p:cNvGrpSpPr/>
          <p:nvPr/>
        </p:nvGrpSpPr>
        <p:grpSpPr>
          <a:xfrm>
            <a:off x="5812783" y="5591793"/>
            <a:ext cx="693205" cy="693205"/>
            <a:chOff x="0" y="0"/>
            <a:chExt cx="1913890" cy="1913890"/>
          </a:xfrm>
        </p:grpSpPr>
        <p:sp>
          <p:nvSpPr>
            <p:cNvPr id="116" name="Freeform 1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7" name="Freeform 1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18" name="Group 118"/>
          <p:cNvGrpSpPr/>
          <p:nvPr/>
        </p:nvGrpSpPr>
        <p:grpSpPr>
          <a:xfrm>
            <a:off x="9278810" y="6313573"/>
            <a:ext cx="693205" cy="693205"/>
            <a:chOff x="0" y="0"/>
            <a:chExt cx="1913890" cy="1913890"/>
          </a:xfrm>
        </p:grpSpPr>
        <p:sp>
          <p:nvSpPr>
            <p:cNvPr id="119" name="Freeform 11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0" name="Freeform 12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1" name="Group 121"/>
          <p:cNvGrpSpPr/>
          <p:nvPr/>
        </p:nvGrpSpPr>
        <p:grpSpPr>
          <a:xfrm>
            <a:off x="9972015" y="6313573"/>
            <a:ext cx="693205" cy="693205"/>
            <a:chOff x="0" y="0"/>
            <a:chExt cx="1913890" cy="1913890"/>
          </a:xfrm>
        </p:grpSpPr>
        <p:sp>
          <p:nvSpPr>
            <p:cNvPr id="122" name="Freeform 12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3" name="Freeform 12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4" name="Group 124"/>
          <p:cNvGrpSpPr/>
          <p:nvPr/>
        </p:nvGrpSpPr>
        <p:grpSpPr>
          <a:xfrm>
            <a:off x="10665221" y="6313573"/>
            <a:ext cx="693205" cy="693205"/>
            <a:chOff x="0" y="0"/>
            <a:chExt cx="1913890" cy="1913890"/>
          </a:xfrm>
        </p:grpSpPr>
        <p:sp>
          <p:nvSpPr>
            <p:cNvPr id="125" name="Freeform 12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6" name="Freeform 12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7" name="Group 127"/>
          <p:cNvGrpSpPr/>
          <p:nvPr/>
        </p:nvGrpSpPr>
        <p:grpSpPr>
          <a:xfrm>
            <a:off x="7199194" y="6313573"/>
            <a:ext cx="693205" cy="693205"/>
            <a:chOff x="0" y="0"/>
            <a:chExt cx="1913890" cy="1913890"/>
          </a:xfrm>
        </p:grpSpPr>
        <p:sp>
          <p:nvSpPr>
            <p:cNvPr id="128" name="Freeform 12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9" name="Freeform 12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0" name="Group 130"/>
          <p:cNvGrpSpPr/>
          <p:nvPr/>
        </p:nvGrpSpPr>
        <p:grpSpPr>
          <a:xfrm>
            <a:off x="7892399" y="6313573"/>
            <a:ext cx="693205" cy="693205"/>
            <a:chOff x="0" y="0"/>
            <a:chExt cx="1913890" cy="1913890"/>
          </a:xfrm>
        </p:grpSpPr>
        <p:sp>
          <p:nvSpPr>
            <p:cNvPr id="131" name="Freeform 13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2" name="Freeform 13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3" name="Group 133"/>
          <p:cNvGrpSpPr/>
          <p:nvPr/>
        </p:nvGrpSpPr>
        <p:grpSpPr>
          <a:xfrm>
            <a:off x="8585605" y="6313573"/>
            <a:ext cx="693205" cy="693205"/>
            <a:chOff x="0" y="0"/>
            <a:chExt cx="1913890" cy="1913890"/>
          </a:xfrm>
        </p:grpSpPr>
        <p:sp>
          <p:nvSpPr>
            <p:cNvPr id="134" name="Freeform 13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5" name="Freeform 13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6" name="Group 136"/>
          <p:cNvGrpSpPr/>
          <p:nvPr/>
        </p:nvGrpSpPr>
        <p:grpSpPr>
          <a:xfrm>
            <a:off x="6505988" y="6313573"/>
            <a:ext cx="693205" cy="693205"/>
            <a:chOff x="0" y="0"/>
            <a:chExt cx="1913890" cy="1913890"/>
          </a:xfrm>
        </p:grpSpPr>
        <p:sp>
          <p:nvSpPr>
            <p:cNvPr id="137" name="Freeform 13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8" name="Freeform 13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9" name="Group 139"/>
          <p:cNvGrpSpPr/>
          <p:nvPr/>
        </p:nvGrpSpPr>
        <p:grpSpPr>
          <a:xfrm>
            <a:off x="5812783" y="6313573"/>
            <a:ext cx="693205" cy="693205"/>
            <a:chOff x="0" y="0"/>
            <a:chExt cx="1913890" cy="1913890"/>
          </a:xfrm>
        </p:grpSpPr>
        <p:sp>
          <p:nvSpPr>
            <p:cNvPr id="140" name="Freeform 14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1" name="Freeform 14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42" name="Group 142"/>
          <p:cNvGrpSpPr/>
          <p:nvPr/>
        </p:nvGrpSpPr>
        <p:grpSpPr>
          <a:xfrm>
            <a:off x="9278810" y="7039304"/>
            <a:ext cx="693205" cy="693205"/>
            <a:chOff x="0" y="0"/>
            <a:chExt cx="1913890" cy="1913890"/>
          </a:xfrm>
        </p:grpSpPr>
        <p:sp>
          <p:nvSpPr>
            <p:cNvPr id="143" name="Freeform 14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4" name="Freeform 14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5" name="Group 145"/>
          <p:cNvGrpSpPr/>
          <p:nvPr/>
        </p:nvGrpSpPr>
        <p:grpSpPr>
          <a:xfrm>
            <a:off x="9972015" y="7039304"/>
            <a:ext cx="693205" cy="693205"/>
            <a:chOff x="0" y="0"/>
            <a:chExt cx="1913890" cy="1913890"/>
          </a:xfrm>
        </p:grpSpPr>
        <p:sp>
          <p:nvSpPr>
            <p:cNvPr id="146" name="Freeform 14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7" name="Freeform 14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8" name="Group 148"/>
          <p:cNvGrpSpPr/>
          <p:nvPr/>
        </p:nvGrpSpPr>
        <p:grpSpPr>
          <a:xfrm>
            <a:off x="10665221" y="7039304"/>
            <a:ext cx="693205" cy="693205"/>
            <a:chOff x="0" y="0"/>
            <a:chExt cx="1913890" cy="1913890"/>
          </a:xfrm>
        </p:grpSpPr>
        <p:sp>
          <p:nvSpPr>
            <p:cNvPr id="149" name="Freeform 14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0" name="Freeform 15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1" name="Group 151"/>
          <p:cNvGrpSpPr/>
          <p:nvPr/>
        </p:nvGrpSpPr>
        <p:grpSpPr>
          <a:xfrm>
            <a:off x="7199194" y="7039304"/>
            <a:ext cx="693205" cy="693205"/>
            <a:chOff x="0" y="0"/>
            <a:chExt cx="1913890" cy="1913890"/>
          </a:xfrm>
        </p:grpSpPr>
        <p:sp>
          <p:nvSpPr>
            <p:cNvPr id="152" name="Freeform 15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3" name="Freeform 15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4" name="Group 154"/>
          <p:cNvGrpSpPr/>
          <p:nvPr/>
        </p:nvGrpSpPr>
        <p:grpSpPr>
          <a:xfrm>
            <a:off x="7892399" y="7039304"/>
            <a:ext cx="693205" cy="693205"/>
            <a:chOff x="0" y="0"/>
            <a:chExt cx="1913890" cy="1913890"/>
          </a:xfrm>
        </p:grpSpPr>
        <p:sp>
          <p:nvSpPr>
            <p:cNvPr id="155" name="Freeform 15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6" name="Freeform 15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7" name="Group 157"/>
          <p:cNvGrpSpPr/>
          <p:nvPr/>
        </p:nvGrpSpPr>
        <p:grpSpPr>
          <a:xfrm>
            <a:off x="8585605" y="7039304"/>
            <a:ext cx="693205" cy="693205"/>
            <a:chOff x="0" y="0"/>
            <a:chExt cx="1913890" cy="1913890"/>
          </a:xfrm>
        </p:grpSpPr>
        <p:sp>
          <p:nvSpPr>
            <p:cNvPr id="158" name="Freeform 15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9" name="Freeform 15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0" name="Group 160"/>
          <p:cNvGrpSpPr/>
          <p:nvPr/>
        </p:nvGrpSpPr>
        <p:grpSpPr>
          <a:xfrm>
            <a:off x="6505988" y="7039304"/>
            <a:ext cx="693205" cy="693205"/>
            <a:chOff x="0" y="0"/>
            <a:chExt cx="1913890" cy="1913890"/>
          </a:xfrm>
        </p:grpSpPr>
        <p:sp>
          <p:nvSpPr>
            <p:cNvPr id="161" name="Freeform 16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2" name="Freeform 16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3" name="Group 163"/>
          <p:cNvGrpSpPr/>
          <p:nvPr/>
        </p:nvGrpSpPr>
        <p:grpSpPr>
          <a:xfrm>
            <a:off x="5812783" y="7039304"/>
            <a:ext cx="693205" cy="693205"/>
            <a:chOff x="0" y="0"/>
            <a:chExt cx="1913890" cy="1913890"/>
          </a:xfrm>
        </p:grpSpPr>
        <p:sp>
          <p:nvSpPr>
            <p:cNvPr id="164" name="Freeform 16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5" name="Freeform 16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66" name="Group 166"/>
          <p:cNvGrpSpPr/>
          <p:nvPr/>
        </p:nvGrpSpPr>
        <p:grpSpPr>
          <a:xfrm>
            <a:off x="9278810" y="7765576"/>
            <a:ext cx="693205" cy="693205"/>
            <a:chOff x="0" y="0"/>
            <a:chExt cx="1913890" cy="1913890"/>
          </a:xfrm>
        </p:grpSpPr>
        <p:sp>
          <p:nvSpPr>
            <p:cNvPr id="167" name="Freeform 16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8" name="Freeform 16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9" name="Group 169"/>
          <p:cNvGrpSpPr/>
          <p:nvPr/>
        </p:nvGrpSpPr>
        <p:grpSpPr>
          <a:xfrm>
            <a:off x="9972015" y="7765576"/>
            <a:ext cx="693205" cy="693205"/>
            <a:chOff x="0" y="0"/>
            <a:chExt cx="1913890" cy="1913890"/>
          </a:xfrm>
        </p:grpSpPr>
        <p:sp>
          <p:nvSpPr>
            <p:cNvPr id="170" name="Freeform 17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1" name="Freeform 17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2" name="Group 172"/>
          <p:cNvGrpSpPr/>
          <p:nvPr/>
        </p:nvGrpSpPr>
        <p:grpSpPr>
          <a:xfrm>
            <a:off x="10665221" y="7765576"/>
            <a:ext cx="693205" cy="693205"/>
            <a:chOff x="0" y="0"/>
            <a:chExt cx="1913890" cy="1913890"/>
          </a:xfrm>
        </p:grpSpPr>
        <p:sp>
          <p:nvSpPr>
            <p:cNvPr id="173" name="Freeform 17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4" name="Freeform 17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5" name="Group 175"/>
          <p:cNvGrpSpPr/>
          <p:nvPr/>
        </p:nvGrpSpPr>
        <p:grpSpPr>
          <a:xfrm>
            <a:off x="7199194" y="7765576"/>
            <a:ext cx="693205" cy="693205"/>
            <a:chOff x="0" y="0"/>
            <a:chExt cx="1913890" cy="1913890"/>
          </a:xfrm>
        </p:grpSpPr>
        <p:sp>
          <p:nvSpPr>
            <p:cNvPr id="176" name="Freeform 17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7" name="Freeform 17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8" name="Group 178"/>
          <p:cNvGrpSpPr/>
          <p:nvPr/>
        </p:nvGrpSpPr>
        <p:grpSpPr>
          <a:xfrm>
            <a:off x="7892399" y="7765576"/>
            <a:ext cx="693205" cy="693205"/>
            <a:chOff x="0" y="0"/>
            <a:chExt cx="1913890" cy="1913890"/>
          </a:xfrm>
        </p:grpSpPr>
        <p:sp>
          <p:nvSpPr>
            <p:cNvPr id="179" name="Freeform 17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0" name="Freeform 18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1" name="Group 181"/>
          <p:cNvGrpSpPr/>
          <p:nvPr/>
        </p:nvGrpSpPr>
        <p:grpSpPr>
          <a:xfrm>
            <a:off x="8585605" y="7765576"/>
            <a:ext cx="693205" cy="693205"/>
            <a:chOff x="0" y="0"/>
            <a:chExt cx="1913890" cy="1913890"/>
          </a:xfrm>
        </p:grpSpPr>
        <p:sp>
          <p:nvSpPr>
            <p:cNvPr id="182" name="Freeform 18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3" name="Freeform 18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4" name="Group 184"/>
          <p:cNvGrpSpPr/>
          <p:nvPr/>
        </p:nvGrpSpPr>
        <p:grpSpPr>
          <a:xfrm>
            <a:off x="6505988" y="7765576"/>
            <a:ext cx="693205" cy="693205"/>
            <a:chOff x="0" y="0"/>
            <a:chExt cx="1913890" cy="1913890"/>
          </a:xfrm>
        </p:grpSpPr>
        <p:sp>
          <p:nvSpPr>
            <p:cNvPr id="185" name="Freeform 18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6" name="Freeform 18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7" name="Group 187"/>
          <p:cNvGrpSpPr/>
          <p:nvPr/>
        </p:nvGrpSpPr>
        <p:grpSpPr>
          <a:xfrm>
            <a:off x="5812783" y="7765576"/>
            <a:ext cx="693205" cy="693205"/>
            <a:chOff x="0" y="0"/>
            <a:chExt cx="1913890" cy="1913890"/>
          </a:xfrm>
        </p:grpSpPr>
        <p:sp>
          <p:nvSpPr>
            <p:cNvPr id="188" name="Freeform 18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9" name="Freeform 18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190" name="Freeform 190"/>
          <p:cNvSpPr/>
          <p:nvPr/>
        </p:nvSpPr>
        <p:spPr>
          <a:xfrm>
            <a:off x="420526" y="2375730"/>
            <a:ext cx="608174" cy="608174"/>
          </a:xfrm>
          <a:custGeom>
            <a:avLst/>
            <a:gdLst/>
            <a:ahLst/>
            <a:cxnLst/>
            <a:rect l="l" t="t" r="r" b="b"/>
            <a:pathLst>
              <a:path w="608174" h="608174">
                <a:moveTo>
                  <a:pt x="0" y="0"/>
                </a:moveTo>
                <a:lnTo>
                  <a:pt x="608174" y="0"/>
                </a:lnTo>
                <a:lnTo>
                  <a:pt x="608174" y="608174"/>
                </a:lnTo>
                <a:lnTo>
                  <a:pt x="0" y="608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1" name="TextBox 191"/>
          <p:cNvSpPr txBox="1"/>
          <p:nvPr/>
        </p:nvSpPr>
        <p:spPr>
          <a:xfrm>
            <a:off x="9540865" y="355269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2" name="TextBox 192"/>
          <p:cNvSpPr txBox="1"/>
          <p:nvPr/>
        </p:nvSpPr>
        <p:spPr>
          <a:xfrm>
            <a:off x="10234071" y="355269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93" name="TextBox 193"/>
          <p:cNvSpPr txBox="1"/>
          <p:nvPr/>
        </p:nvSpPr>
        <p:spPr>
          <a:xfrm>
            <a:off x="10927276" y="355269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4" name="TextBox 194"/>
          <p:cNvSpPr txBox="1"/>
          <p:nvPr/>
        </p:nvSpPr>
        <p:spPr>
          <a:xfrm>
            <a:off x="7461249" y="355269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5" name="TextBox 195"/>
          <p:cNvSpPr txBox="1"/>
          <p:nvPr/>
        </p:nvSpPr>
        <p:spPr>
          <a:xfrm>
            <a:off x="8154454" y="355269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6" name="TextBox 196"/>
          <p:cNvSpPr txBox="1"/>
          <p:nvPr/>
        </p:nvSpPr>
        <p:spPr>
          <a:xfrm>
            <a:off x="8847660" y="355269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97" name="TextBox 197"/>
          <p:cNvSpPr txBox="1"/>
          <p:nvPr/>
        </p:nvSpPr>
        <p:spPr>
          <a:xfrm>
            <a:off x="6768044" y="3552698"/>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98" name="TextBox 198"/>
          <p:cNvSpPr txBox="1"/>
          <p:nvPr/>
        </p:nvSpPr>
        <p:spPr>
          <a:xfrm>
            <a:off x="420526" y="154245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block check </a:t>
            </a:r>
          </a:p>
        </p:txBody>
      </p:sp>
      <p:sp>
        <p:nvSpPr>
          <p:cNvPr id="199" name="TextBox 199"/>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200" name="TextBox 200"/>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201" name="TextBox 201"/>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202" name="TextBox 202"/>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203" name="TextBox 203"/>
          <p:cNvSpPr txBox="1"/>
          <p:nvPr/>
        </p:nvSpPr>
        <p:spPr>
          <a:xfrm>
            <a:off x="1073932" y="2394075"/>
            <a:ext cx="3198425"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Set the parity bit.</a:t>
            </a:r>
          </a:p>
        </p:txBody>
      </p:sp>
      <p:sp>
        <p:nvSpPr>
          <p:cNvPr id="204" name="TextBox 204"/>
          <p:cNvSpPr txBox="1"/>
          <p:nvPr/>
        </p:nvSpPr>
        <p:spPr>
          <a:xfrm>
            <a:off x="9540865" y="427896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5" name="TextBox 205"/>
          <p:cNvSpPr txBox="1"/>
          <p:nvPr/>
        </p:nvSpPr>
        <p:spPr>
          <a:xfrm>
            <a:off x="10234071" y="427896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6" name="TextBox 206"/>
          <p:cNvSpPr txBox="1"/>
          <p:nvPr/>
        </p:nvSpPr>
        <p:spPr>
          <a:xfrm>
            <a:off x="10927276" y="427896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07" name="TextBox 207"/>
          <p:cNvSpPr txBox="1"/>
          <p:nvPr/>
        </p:nvSpPr>
        <p:spPr>
          <a:xfrm>
            <a:off x="7461249" y="427896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8" name="TextBox 208"/>
          <p:cNvSpPr txBox="1"/>
          <p:nvPr/>
        </p:nvSpPr>
        <p:spPr>
          <a:xfrm>
            <a:off x="8154454" y="427896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9" name="TextBox 209"/>
          <p:cNvSpPr txBox="1"/>
          <p:nvPr/>
        </p:nvSpPr>
        <p:spPr>
          <a:xfrm>
            <a:off x="8847660" y="427896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0" name="TextBox 210"/>
          <p:cNvSpPr txBox="1"/>
          <p:nvPr/>
        </p:nvSpPr>
        <p:spPr>
          <a:xfrm>
            <a:off x="6768044" y="427896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1" name="TextBox 211"/>
          <p:cNvSpPr txBox="1"/>
          <p:nvPr/>
        </p:nvSpPr>
        <p:spPr>
          <a:xfrm>
            <a:off x="9540865" y="500470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2" name="TextBox 212"/>
          <p:cNvSpPr txBox="1"/>
          <p:nvPr/>
        </p:nvSpPr>
        <p:spPr>
          <a:xfrm>
            <a:off x="10234071" y="500470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3" name="TextBox 213"/>
          <p:cNvSpPr txBox="1"/>
          <p:nvPr/>
        </p:nvSpPr>
        <p:spPr>
          <a:xfrm>
            <a:off x="10927276" y="500470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4" name="TextBox 214"/>
          <p:cNvSpPr txBox="1"/>
          <p:nvPr/>
        </p:nvSpPr>
        <p:spPr>
          <a:xfrm>
            <a:off x="7461249" y="500470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5" name="TextBox 215"/>
          <p:cNvSpPr txBox="1"/>
          <p:nvPr/>
        </p:nvSpPr>
        <p:spPr>
          <a:xfrm>
            <a:off x="8154454" y="500470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6" name="TextBox 216"/>
          <p:cNvSpPr txBox="1"/>
          <p:nvPr/>
        </p:nvSpPr>
        <p:spPr>
          <a:xfrm>
            <a:off x="8847660" y="500470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7" name="TextBox 217"/>
          <p:cNvSpPr txBox="1"/>
          <p:nvPr/>
        </p:nvSpPr>
        <p:spPr>
          <a:xfrm>
            <a:off x="6768044" y="500470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8" name="TextBox 218"/>
          <p:cNvSpPr txBox="1"/>
          <p:nvPr/>
        </p:nvSpPr>
        <p:spPr>
          <a:xfrm>
            <a:off x="9540865" y="573097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9" name="TextBox 219"/>
          <p:cNvSpPr txBox="1"/>
          <p:nvPr/>
        </p:nvSpPr>
        <p:spPr>
          <a:xfrm>
            <a:off x="10234071" y="573097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0" name="TextBox 220"/>
          <p:cNvSpPr txBox="1"/>
          <p:nvPr/>
        </p:nvSpPr>
        <p:spPr>
          <a:xfrm>
            <a:off x="10927276" y="573097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1" name="TextBox 221"/>
          <p:cNvSpPr txBox="1"/>
          <p:nvPr/>
        </p:nvSpPr>
        <p:spPr>
          <a:xfrm>
            <a:off x="7461249" y="573097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2" name="TextBox 222"/>
          <p:cNvSpPr txBox="1"/>
          <p:nvPr/>
        </p:nvSpPr>
        <p:spPr>
          <a:xfrm>
            <a:off x="8154454" y="573097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3" name="TextBox 223"/>
          <p:cNvSpPr txBox="1"/>
          <p:nvPr/>
        </p:nvSpPr>
        <p:spPr>
          <a:xfrm>
            <a:off x="8847660" y="573097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4" name="TextBox 224"/>
          <p:cNvSpPr txBox="1"/>
          <p:nvPr/>
        </p:nvSpPr>
        <p:spPr>
          <a:xfrm>
            <a:off x="6768044" y="573097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5" name="TextBox 225"/>
          <p:cNvSpPr txBox="1"/>
          <p:nvPr/>
        </p:nvSpPr>
        <p:spPr>
          <a:xfrm>
            <a:off x="9540865" y="645275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6" name="TextBox 226"/>
          <p:cNvSpPr txBox="1"/>
          <p:nvPr/>
        </p:nvSpPr>
        <p:spPr>
          <a:xfrm>
            <a:off x="10234071" y="645275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7" name="TextBox 227"/>
          <p:cNvSpPr txBox="1"/>
          <p:nvPr/>
        </p:nvSpPr>
        <p:spPr>
          <a:xfrm>
            <a:off x="10927276" y="645275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8" name="TextBox 228"/>
          <p:cNvSpPr txBox="1"/>
          <p:nvPr/>
        </p:nvSpPr>
        <p:spPr>
          <a:xfrm>
            <a:off x="7461249" y="645275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9" name="TextBox 229"/>
          <p:cNvSpPr txBox="1"/>
          <p:nvPr/>
        </p:nvSpPr>
        <p:spPr>
          <a:xfrm>
            <a:off x="8154454" y="645275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0" name="TextBox 230"/>
          <p:cNvSpPr txBox="1"/>
          <p:nvPr/>
        </p:nvSpPr>
        <p:spPr>
          <a:xfrm>
            <a:off x="8847660" y="645275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1" name="TextBox 231"/>
          <p:cNvSpPr txBox="1"/>
          <p:nvPr/>
        </p:nvSpPr>
        <p:spPr>
          <a:xfrm>
            <a:off x="6768044" y="645275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2" name="TextBox 232"/>
          <p:cNvSpPr txBox="1"/>
          <p:nvPr/>
        </p:nvSpPr>
        <p:spPr>
          <a:xfrm>
            <a:off x="9540865" y="717848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3" name="TextBox 233"/>
          <p:cNvSpPr txBox="1"/>
          <p:nvPr/>
        </p:nvSpPr>
        <p:spPr>
          <a:xfrm>
            <a:off x="10234071" y="7178483"/>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4" name="TextBox 234"/>
          <p:cNvSpPr txBox="1"/>
          <p:nvPr/>
        </p:nvSpPr>
        <p:spPr>
          <a:xfrm>
            <a:off x="10927276" y="7178483"/>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5" name="TextBox 235"/>
          <p:cNvSpPr txBox="1"/>
          <p:nvPr/>
        </p:nvSpPr>
        <p:spPr>
          <a:xfrm>
            <a:off x="7461249" y="717848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6" name="TextBox 236"/>
          <p:cNvSpPr txBox="1"/>
          <p:nvPr/>
        </p:nvSpPr>
        <p:spPr>
          <a:xfrm>
            <a:off x="8154454" y="717848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7" name="TextBox 237"/>
          <p:cNvSpPr txBox="1"/>
          <p:nvPr/>
        </p:nvSpPr>
        <p:spPr>
          <a:xfrm>
            <a:off x="8847660" y="717848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8" name="TextBox 238"/>
          <p:cNvSpPr txBox="1"/>
          <p:nvPr/>
        </p:nvSpPr>
        <p:spPr>
          <a:xfrm>
            <a:off x="6768044" y="7178483"/>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9" name="TextBox 239"/>
          <p:cNvSpPr txBox="1"/>
          <p:nvPr/>
        </p:nvSpPr>
        <p:spPr>
          <a:xfrm>
            <a:off x="9540865" y="790475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0" name="TextBox 240"/>
          <p:cNvSpPr txBox="1"/>
          <p:nvPr/>
        </p:nvSpPr>
        <p:spPr>
          <a:xfrm>
            <a:off x="10234071" y="790475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1" name="TextBox 241"/>
          <p:cNvSpPr txBox="1"/>
          <p:nvPr/>
        </p:nvSpPr>
        <p:spPr>
          <a:xfrm>
            <a:off x="10927276" y="790475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2" name="TextBox 242"/>
          <p:cNvSpPr txBox="1"/>
          <p:nvPr/>
        </p:nvSpPr>
        <p:spPr>
          <a:xfrm>
            <a:off x="7461249" y="790475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3" name="TextBox 243"/>
          <p:cNvSpPr txBox="1"/>
          <p:nvPr/>
        </p:nvSpPr>
        <p:spPr>
          <a:xfrm>
            <a:off x="8154454" y="790475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4" name="TextBox 244"/>
          <p:cNvSpPr txBox="1"/>
          <p:nvPr/>
        </p:nvSpPr>
        <p:spPr>
          <a:xfrm>
            <a:off x="8847660" y="790475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5" name="TextBox 245"/>
          <p:cNvSpPr txBox="1"/>
          <p:nvPr/>
        </p:nvSpPr>
        <p:spPr>
          <a:xfrm>
            <a:off x="6768044" y="790475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6" name="TextBox 246"/>
          <p:cNvSpPr txBox="1"/>
          <p:nvPr/>
        </p:nvSpPr>
        <p:spPr>
          <a:xfrm>
            <a:off x="5783584" y="2879834"/>
            <a:ext cx="751603" cy="505110"/>
          </a:xfrm>
          <a:prstGeom prst="rect">
            <a:avLst/>
          </a:prstGeom>
        </p:spPr>
        <p:txBody>
          <a:bodyPr lIns="0" tIns="0" rIns="0" bIns="0" rtlCol="0" anchor="t">
            <a:spAutoFit/>
          </a:bodyPr>
          <a:lstStyle/>
          <a:p>
            <a:pPr algn="ctr">
              <a:lnSpc>
                <a:spcPts val="2080"/>
              </a:lnSpc>
              <a:spcBef>
                <a:spcPct val="0"/>
              </a:spcBef>
            </a:pPr>
            <a:r>
              <a:rPr lang="en-US" sz="1486" b="1">
                <a:solidFill>
                  <a:srgbClr val="000000"/>
                </a:solidFill>
                <a:latin typeface="Open Sans Bold"/>
                <a:ea typeface="Open Sans Bold"/>
                <a:cs typeface="Open Sans Bold"/>
                <a:sym typeface="Open Sans Bold"/>
              </a:rPr>
              <a:t>Parity bit</a:t>
            </a:r>
          </a:p>
        </p:txBody>
      </p:sp>
      <p:sp>
        <p:nvSpPr>
          <p:cNvPr id="247" name="TextBox 247"/>
          <p:cNvSpPr txBox="1"/>
          <p:nvPr/>
        </p:nvSpPr>
        <p:spPr>
          <a:xfrm>
            <a:off x="6070193" y="3552710"/>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48" name="TextBox 248"/>
          <p:cNvSpPr txBox="1"/>
          <p:nvPr/>
        </p:nvSpPr>
        <p:spPr>
          <a:xfrm>
            <a:off x="6074838" y="4274876"/>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49" name="TextBox 249"/>
          <p:cNvSpPr txBox="1"/>
          <p:nvPr/>
        </p:nvSpPr>
        <p:spPr>
          <a:xfrm>
            <a:off x="6070193" y="4994920"/>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50" name="TextBox 250"/>
          <p:cNvSpPr txBox="1"/>
          <p:nvPr/>
        </p:nvSpPr>
        <p:spPr>
          <a:xfrm>
            <a:off x="6074838" y="5720651"/>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51" name="TextBox 251"/>
          <p:cNvSpPr txBox="1"/>
          <p:nvPr/>
        </p:nvSpPr>
        <p:spPr>
          <a:xfrm>
            <a:off x="6074838" y="6446923"/>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1</a:t>
            </a:r>
          </a:p>
        </p:txBody>
      </p:sp>
      <p:sp>
        <p:nvSpPr>
          <p:cNvPr id="252" name="TextBox 252"/>
          <p:cNvSpPr txBox="1"/>
          <p:nvPr/>
        </p:nvSpPr>
        <p:spPr>
          <a:xfrm>
            <a:off x="6070193" y="7168703"/>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1</a:t>
            </a:r>
          </a:p>
        </p:txBody>
      </p:sp>
      <p:sp>
        <p:nvSpPr>
          <p:cNvPr id="253" name="TextBox 253"/>
          <p:cNvSpPr txBox="1"/>
          <p:nvPr/>
        </p:nvSpPr>
        <p:spPr>
          <a:xfrm>
            <a:off x="6074838" y="7903960"/>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2" name="Group 22"/>
          <p:cNvGrpSpPr/>
          <p:nvPr/>
        </p:nvGrpSpPr>
        <p:grpSpPr>
          <a:xfrm>
            <a:off x="9305537" y="3272246"/>
            <a:ext cx="693205" cy="693205"/>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9998743" y="3272246"/>
            <a:ext cx="693205" cy="693205"/>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10691948" y="3272246"/>
            <a:ext cx="693205" cy="693205"/>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1" name="Group 31"/>
          <p:cNvGrpSpPr/>
          <p:nvPr/>
        </p:nvGrpSpPr>
        <p:grpSpPr>
          <a:xfrm>
            <a:off x="7225921" y="3272246"/>
            <a:ext cx="693205" cy="693205"/>
            <a:chOff x="0" y="0"/>
            <a:chExt cx="1913890" cy="1913890"/>
          </a:xfrm>
        </p:grpSpPr>
        <p:sp>
          <p:nvSpPr>
            <p:cNvPr id="32" name="Freeform 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3" name="Freeform 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4" name="Group 34"/>
          <p:cNvGrpSpPr/>
          <p:nvPr/>
        </p:nvGrpSpPr>
        <p:grpSpPr>
          <a:xfrm>
            <a:off x="7919127" y="3272246"/>
            <a:ext cx="693205" cy="693205"/>
            <a:chOff x="0" y="0"/>
            <a:chExt cx="1913890" cy="1913890"/>
          </a:xfrm>
        </p:grpSpPr>
        <p:sp>
          <p:nvSpPr>
            <p:cNvPr id="35" name="Freeform 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6" name="Freeform 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7" name="Group 37"/>
          <p:cNvGrpSpPr/>
          <p:nvPr/>
        </p:nvGrpSpPr>
        <p:grpSpPr>
          <a:xfrm>
            <a:off x="8612332" y="3272246"/>
            <a:ext cx="693205" cy="693205"/>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0" name="Group 40"/>
          <p:cNvGrpSpPr/>
          <p:nvPr/>
        </p:nvGrpSpPr>
        <p:grpSpPr>
          <a:xfrm>
            <a:off x="6532716" y="3272246"/>
            <a:ext cx="693205" cy="693205"/>
            <a:chOff x="0" y="0"/>
            <a:chExt cx="1913890" cy="1913890"/>
          </a:xfrm>
        </p:grpSpPr>
        <p:sp>
          <p:nvSpPr>
            <p:cNvPr id="41" name="Freeform 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2" name="Freeform 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3" name="Group 43"/>
          <p:cNvGrpSpPr/>
          <p:nvPr/>
        </p:nvGrpSpPr>
        <p:grpSpPr>
          <a:xfrm>
            <a:off x="5839510" y="3272246"/>
            <a:ext cx="693205" cy="693205"/>
            <a:chOff x="0" y="0"/>
            <a:chExt cx="1913890" cy="1913890"/>
          </a:xfrm>
        </p:grpSpPr>
        <p:sp>
          <p:nvSpPr>
            <p:cNvPr id="44" name="Freeform 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5" name="Freeform 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46" name="Group 46"/>
          <p:cNvGrpSpPr/>
          <p:nvPr/>
        </p:nvGrpSpPr>
        <p:grpSpPr>
          <a:xfrm>
            <a:off x="9305537" y="3998517"/>
            <a:ext cx="693205" cy="693205"/>
            <a:chOff x="0" y="0"/>
            <a:chExt cx="1913890" cy="1913890"/>
          </a:xfrm>
        </p:grpSpPr>
        <p:sp>
          <p:nvSpPr>
            <p:cNvPr id="47" name="Freeform 4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8" name="Freeform 4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9" name="Group 49"/>
          <p:cNvGrpSpPr/>
          <p:nvPr/>
        </p:nvGrpSpPr>
        <p:grpSpPr>
          <a:xfrm>
            <a:off x="9998743" y="3998517"/>
            <a:ext cx="693205" cy="693205"/>
            <a:chOff x="0" y="0"/>
            <a:chExt cx="1913890" cy="1913890"/>
          </a:xfrm>
        </p:grpSpPr>
        <p:sp>
          <p:nvSpPr>
            <p:cNvPr id="50" name="Freeform 5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1" name="Freeform 5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2" name="Group 52"/>
          <p:cNvGrpSpPr/>
          <p:nvPr/>
        </p:nvGrpSpPr>
        <p:grpSpPr>
          <a:xfrm>
            <a:off x="10691948" y="3998517"/>
            <a:ext cx="693205" cy="693205"/>
            <a:chOff x="0" y="0"/>
            <a:chExt cx="1913890" cy="1913890"/>
          </a:xfrm>
        </p:grpSpPr>
        <p:sp>
          <p:nvSpPr>
            <p:cNvPr id="53" name="Freeform 5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4" name="Freeform 5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5" name="Group 55"/>
          <p:cNvGrpSpPr/>
          <p:nvPr/>
        </p:nvGrpSpPr>
        <p:grpSpPr>
          <a:xfrm>
            <a:off x="7225921" y="3998517"/>
            <a:ext cx="693205" cy="693205"/>
            <a:chOff x="0" y="0"/>
            <a:chExt cx="1913890" cy="1913890"/>
          </a:xfrm>
        </p:grpSpPr>
        <p:sp>
          <p:nvSpPr>
            <p:cNvPr id="56" name="Freeform 5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7" name="Freeform 5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8" name="Group 58"/>
          <p:cNvGrpSpPr/>
          <p:nvPr/>
        </p:nvGrpSpPr>
        <p:grpSpPr>
          <a:xfrm>
            <a:off x="7919127" y="3998517"/>
            <a:ext cx="693205" cy="693205"/>
            <a:chOff x="0" y="0"/>
            <a:chExt cx="1913890" cy="1913890"/>
          </a:xfrm>
        </p:grpSpPr>
        <p:sp>
          <p:nvSpPr>
            <p:cNvPr id="59" name="Freeform 5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0" name="Freeform 6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1" name="Group 61"/>
          <p:cNvGrpSpPr/>
          <p:nvPr/>
        </p:nvGrpSpPr>
        <p:grpSpPr>
          <a:xfrm>
            <a:off x="8612332" y="3998517"/>
            <a:ext cx="693205" cy="693205"/>
            <a:chOff x="0" y="0"/>
            <a:chExt cx="1913890" cy="1913890"/>
          </a:xfrm>
        </p:grpSpPr>
        <p:sp>
          <p:nvSpPr>
            <p:cNvPr id="62" name="Freeform 6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3" name="Freeform 6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4" name="Group 64"/>
          <p:cNvGrpSpPr/>
          <p:nvPr/>
        </p:nvGrpSpPr>
        <p:grpSpPr>
          <a:xfrm>
            <a:off x="6532716" y="3998517"/>
            <a:ext cx="693205" cy="693205"/>
            <a:chOff x="0" y="0"/>
            <a:chExt cx="1913890" cy="1913890"/>
          </a:xfrm>
        </p:grpSpPr>
        <p:sp>
          <p:nvSpPr>
            <p:cNvPr id="65" name="Freeform 6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6" name="Freeform 6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7" name="Group 67"/>
          <p:cNvGrpSpPr/>
          <p:nvPr/>
        </p:nvGrpSpPr>
        <p:grpSpPr>
          <a:xfrm>
            <a:off x="5839510" y="3998517"/>
            <a:ext cx="693205" cy="693205"/>
            <a:chOff x="0" y="0"/>
            <a:chExt cx="1913890" cy="1913890"/>
          </a:xfrm>
        </p:grpSpPr>
        <p:sp>
          <p:nvSpPr>
            <p:cNvPr id="68" name="Freeform 6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9" name="Freeform 6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70" name="Group 70"/>
          <p:cNvGrpSpPr/>
          <p:nvPr/>
        </p:nvGrpSpPr>
        <p:grpSpPr>
          <a:xfrm>
            <a:off x="9305537" y="4724248"/>
            <a:ext cx="693205" cy="693205"/>
            <a:chOff x="0" y="0"/>
            <a:chExt cx="1913890" cy="1913890"/>
          </a:xfrm>
        </p:grpSpPr>
        <p:sp>
          <p:nvSpPr>
            <p:cNvPr id="71" name="Freeform 7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2" name="Freeform 7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3" name="Group 73"/>
          <p:cNvGrpSpPr/>
          <p:nvPr/>
        </p:nvGrpSpPr>
        <p:grpSpPr>
          <a:xfrm>
            <a:off x="9998743" y="4724248"/>
            <a:ext cx="693205" cy="693205"/>
            <a:chOff x="0" y="0"/>
            <a:chExt cx="1913890" cy="1913890"/>
          </a:xfrm>
        </p:grpSpPr>
        <p:sp>
          <p:nvSpPr>
            <p:cNvPr id="74" name="Freeform 7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5" name="Freeform 7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6" name="Group 76"/>
          <p:cNvGrpSpPr/>
          <p:nvPr/>
        </p:nvGrpSpPr>
        <p:grpSpPr>
          <a:xfrm>
            <a:off x="10691948" y="4724248"/>
            <a:ext cx="693205" cy="693205"/>
            <a:chOff x="0" y="0"/>
            <a:chExt cx="1913890" cy="1913890"/>
          </a:xfrm>
        </p:grpSpPr>
        <p:sp>
          <p:nvSpPr>
            <p:cNvPr id="77" name="Freeform 7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8" name="Freeform 7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9" name="Group 79"/>
          <p:cNvGrpSpPr/>
          <p:nvPr/>
        </p:nvGrpSpPr>
        <p:grpSpPr>
          <a:xfrm>
            <a:off x="7225921" y="4724248"/>
            <a:ext cx="693205" cy="693205"/>
            <a:chOff x="0" y="0"/>
            <a:chExt cx="1913890" cy="1913890"/>
          </a:xfrm>
        </p:grpSpPr>
        <p:sp>
          <p:nvSpPr>
            <p:cNvPr id="80" name="Freeform 8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1" name="Freeform 8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2" name="Group 82"/>
          <p:cNvGrpSpPr/>
          <p:nvPr/>
        </p:nvGrpSpPr>
        <p:grpSpPr>
          <a:xfrm>
            <a:off x="7919127" y="4724248"/>
            <a:ext cx="693205" cy="693205"/>
            <a:chOff x="0" y="0"/>
            <a:chExt cx="1913890" cy="1913890"/>
          </a:xfrm>
        </p:grpSpPr>
        <p:sp>
          <p:nvSpPr>
            <p:cNvPr id="83" name="Freeform 8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4" name="Freeform 8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5" name="Group 85"/>
          <p:cNvGrpSpPr/>
          <p:nvPr/>
        </p:nvGrpSpPr>
        <p:grpSpPr>
          <a:xfrm>
            <a:off x="8612332" y="4724248"/>
            <a:ext cx="693205" cy="693205"/>
            <a:chOff x="0" y="0"/>
            <a:chExt cx="1913890" cy="1913890"/>
          </a:xfrm>
        </p:grpSpPr>
        <p:sp>
          <p:nvSpPr>
            <p:cNvPr id="86" name="Freeform 8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7" name="Freeform 8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8" name="Group 88"/>
          <p:cNvGrpSpPr/>
          <p:nvPr/>
        </p:nvGrpSpPr>
        <p:grpSpPr>
          <a:xfrm>
            <a:off x="6532716" y="4724248"/>
            <a:ext cx="693205" cy="693205"/>
            <a:chOff x="0" y="0"/>
            <a:chExt cx="1913890" cy="1913890"/>
          </a:xfrm>
        </p:grpSpPr>
        <p:sp>
          <p:nvSpPr>
            <p:cNvPr id="89" name="Freeform 8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0" name="Freeform 9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1" name="Group 91"/>
          <p:cNvGrpSpPr/>
          <p:nvPr/>
        </p:nvGrpSpPr>
        <p:grpSpPr>
          <a:xfrm>
            <a:off x="5839510" y="4724248"/>
            <a:ext cx="693205" cy="693205"/>
            <a:chOff x="0" y="0"/>
            <a:chExt cx="1913890" cy="1913890"/>
          </a:xfrm>
        </p:grpSpPr>
        <p:sp>
          <p:nvSpPr>
            <p:cNvPr id="92" name="Freeform 9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3" name="Freeform 9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94" name="Group 94"/>
          <p:cNvGrpSpPr/>
          <p:nvPr/>
        </p:nvGrpSpPr>
        <p:grpSpPr>
          <a:xfrm>
            <a:off x="9305537" y="5450520"/>
            <a:ext cx="693205" cy="693205"/>
            <a:chOff x="0" y="0"/>
            <a:chExt cx="1913890" cy="1913890"/>
          </a:xfrm>
        </p:grpSpPr>
        <p:sp>
          <p:nvSpPr>
            <p:cNvPr id="95" name="Freeform 9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6" name="Freeform 9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7" name="Group 97"/>
          <p:cNvGrpSpPr/>
          <p:nvPr/>
        </p:nvGrpSpPr>
        <p:grpSpPr>
          <a:xfrm>
            <a:off x="9998743" y="5450520"/>
            <a:ext cx="693205" cy="693205"/>
            <a:chOff x="0" y="0"/>
            <a:chExt cx="1913890" cy="1913890"/>
          </a:xfrm>
        </p:grpSpPr>
        <p:sp>
          <p:nvSpPr>
            <p:cNvPr id="98" name="Freeform 9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9" name="Freeform 9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0" name="Group 100"/>
          <p:cNvGrpSpPr/>
          <p:nvPr/>
        </p:nvGrpSpPr>
        <p:grpSpPr>
          <a:xfrm>
            <a:off x="10691948" y="5450520"/>
            <a:ext cx="693205" cy="693205"/>
            <a:chOff x="0" y="0"/>
            <a:chExt cx="1913890" cy="1913890"/>
          </a:xfrm>
        </p:grpSpPr>
        <p:sp>
          <p:nvSpPr>
            <p:cNvPr id="101" name="Freeform 10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2" name="Freeform 10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3" name="Group 103"/>
          <p:cNvGrpSpPr/>
          <p:nvPr/>
        </p:nvGrpSpPr>
        <p:grpSpPr>
          <a:xfrm>
            <a:off x="7225921" y="5450520"/>
            <a:ext cx="693205" cy="693205"/>
            <a:chOff x="0" y="0"/>
            <a:chExt cx="1913890" cy="1913890"/>
          </a:xfrm>
        </p:grpSpPr>
        <p:sp>
          <p:nvSpPr>
            <p:cNvPr id="104" name="Freeform 10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5" name="Freeform 10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6" name="Group 106"/>
          <p:cNvGrpSpPr/>
          <p:nvPr/>
        </p:nvGrpSpPr>
        <p:grpSpPr>
          <a:xfrm>
            <a:off x="7919127" y="5450520"/>
            <a:ext cx="693205" cy="693205"/>
            <a:chOff x="0" y="0"/>
            <a:chExt cx="1913890" cy="1913890"/>
          </a:xfrm>
        </p:grpSpPr>
        <p:sp>
          <p:nvSpPr>
            <p:cNvPr id="107" name="Freeform 10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8" name="Freeform 10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09" name="Group 109"/>
          <p:cNvGrpSpPr/>
          <p:nvPr/>
        </p:nvGrpSpPr>
        <p:grpSpPr>
          <a:xfrm>
            <a:off x="8612332" y="5450520"/>
            <a:ext cx="693205" cy="693205"/>
            <a:chOff x="0" y="0"/>
            <a:chExt cx="1913890" cy="1913890"/>
          </a:xfrm>
        </p:grpSpPr>
        <p:sp>
          <p:nvSpPr>
            <p:cNvPr id="110" name="Freeform 1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1" name="Freeform 1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2" name="Group 112"/>
          <p:cNvGrpSpPr/>
          <p:nvPr/>
        </p:nvGrpSpPr>
        <p:grpSpPr>
          <a:xfrm>
            <a:off x="6532716" y="5450520"/>
            <a:ext cx="693205" cy="693205"/>
            <a:chOff x="0" y="0"/>
            <a:chExt cx="1913890" cy="1913890"/>
          </a:xfrm>
        </p:grpSpPr>
        <p:sp>
          <p:nvSpPr>
            <p:cNvPr id="113" name="Freeform 1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4" name="Freeform 1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5" name="Group 115"/>
          <p:cNvGrpSpPr/>
          <p:nvPr/>
        </p:nvGrpSpPr>
        <p:grpSpPr>
          <a:xfrm>
            <a:off x="5839510" y="5450520"/>
            <a:ext cx="693205" cy="693205"/>
            <a:chOff x="0" y="0"/>
            <a:chExt cx="1913890" cy="1913890"/>
          </a:xfrm>
        </p:grpSpPr>
        <p:sp>
          <p:nvSpPr>
            <p:cNvPr id="116" name="Freeform 1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7" name="Freeform 1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18" name="Group 118"/>
          <p:cNvGrpSpPr/>
          <p:nvPr/>
        </p:nvGrpSpPr>
        <p:grpSpPr>
          <a:xfrm>
            <a:off x="9305537" y="6172300"/>
            <a:ext cx="693205" cy="693205"/>
            <a:chOff x="0" y="0"/>
            <a:chExt cx="1913890" cy="1913890"/>
          </a:xfrm>
        </p:grpSpPr>
        <p:sp>
          <p:nvSpPr>
            <p:cNvPr id="119" name="Freeform 11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0" name="Freeform 12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1" name="Group 121"/>
          <p:cNvGrpSpPr/>
          <p:nvPr/>
        </p:nvGrpSpPr>
        <p:grpSpPr>
          <a:xfrm>
            <a:off x="9998743" y="6172300"/>
            <a:ext cx="693205" cy="693205"/>
            <a:chOff x="0" y="0"/>
            <a:chExt cx="1913890" cy="1913890"/>
          </a:xfrm>
        </p:grpSpPr>
        <p:sp>
          <p:nvSpPr>
            <p:cNvPr id="122" name="Freeform 12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3" name="Freeform 12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4" name="Group 124"/>
          <p:cNvGrpSpPr/>
          <p:nvPr/>
        </p:nvGrpSpPr>
        <p:grpSpPr>
          <a:xfrm>
            <a:off x="10691948" y="6172300"/>
            <a:ext cx="693205" cy="693205"/>
            <a:chOff x="0" y="0"/>
            <a:chExt cx="1913890" cy="1913890"/>
          </a:xfrm>
        </p:grpSpPr>
        <p:sp>
          <p:nvSpPr>
            <p:cNvPr id="125" name="Freeform 12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6" name="Freeform 12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7" name="Group 127"/>
          <p:cNvGrpSpPr/>
          <p:nvPr/>
        </p:nvGrpSpPr>
        <p:grpSpPr>
          <a:xfrm>
            <a:off x="7225921" y="6172300"/>
            <a:ext cx="693205" cy="693205"/>
            <a:chOff x="0" y="0"/>
            <a:chExt cx="1913890" cy="1913890"/>
          </a:xfrm>
        </p:grpSpPr>
        <p:sp>
          <p:nvSpPr>
            <p:cNvPr id="128" name="Freeform 12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9" name="Freeform 12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0" name="Group 130"/>
          <p:cNvGrpSpPr/>
          <p:nvPr/>
        </p:nvGrpSpPr>
        <p:grpSpPr>
          <a:xfrm>
            <a:off x="7919127" y="6172300"/>
            <a:ext cx="693205" cy="693205"/>
            <a:chOff x="0" y="0"/>
            <a:chExt cx="1913890" cy="1913890"/>
          </a:xfrm>
        </p:grpSpPr>
        <p:sp>
          <p:nvSpPr>
            <p:cNvPr id="131" name="Freeform 13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2" name="Freeform 13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3" name="Group 133"/>
          <p:cNvGrpSpPr/>
          <p:nvPr/>
        </p:nvGrpSpPr>
        <p:grpSpPr>
          <a:xfrm>
            <a:off x="8612332" y="6172300"/>
            <a:ext cx="693205" cy="693205"/>
            <a:chOff x="0" y="0"/>
            <a:chExt cx="1913890" cy="1913890"/>
          </a:xfrm>
        </p:grpSpPr>
        <p:sp>
          <p:nvSpPr>
            <p:cNvPr id="134" name="Freeform 13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5" name="Freeform 13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6" name="Group 136"/>
          <p:cNvGrpSpPr/>
          <p:nvPr/>
        </p:nvGrpSpPr>
        <p:grpSpPr>
          <a:xfrm>
            <a:off x="6532716" y="6172300"/>
            <a:ext cx="693205" cy="693205"/>
            <a:chOff x="0" y="0"/>
            <a:chExt cx="1913890" cy="1913890"/>
          </a:xfrm>
        </p:grpSpPr>
        <p:sp>
          <p:nvSpPr>
            <p:cNvPr id="137" name="Freeform 13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8" name="Freeform 13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9" name="Group 139"/>
          <p:cNvGrpSpPr/>
          <p:nvPr/>
        </p:nvGrpSpPr>
        <p:grpSpPr>
          <a:xfrm>
            <a:off x="5839510" y="6172300"/>
            <a:ext cx="693205" cy="693205"/>
            <a:chOff x="0" y="0"/>
            <a:chExt cx="1913890" cy="1913890"/>
          </a:xfrm>
        </p:grpSpPr>
        <p:sp>
          <p:nvSpPr>
            <p:cNvPr id="140" name="Freeform 14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1" name="Freeform 14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42" name="Group 142"/>
          <p:cNvGrpSpPr/>
          <p:nvPr/>
        </p:nvGrpSpPr>
        <p:grpSpPr>
          <a:xfrm>
            <a:off x="9305537" y="6898031"/>
            <a:ext cx="693205" cy="693205"/>
            <a:chOff x="0" y="0"/>
            <a:chExt cx="1913890" cy="1913890"/>
          </a:xfrm>
        </p:grpSpPr>
        <p:sp>
          <p:nvSpPr>
            <p:cNvPr id="143" name="Freeform 14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4" name="Freeform 14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5" name="Group 145"/>
          <p:cNvGrpSpPr/>
          <p:nvPr/>
        </p:nvGrpSpPr>
        <p:grpSpPr>
          <a:xfrm>
            <a:off x="9998743" y="6898031"/>
            <a:ext cx="693205" cy="693205"/>
            <a:chOff x="0" y="0"/>
            <a:chExt cx="1913890" cy="1913890"/>
          </a:xfrm>
        </p:grpSpPr>
        <p:sp>
          <p:nvSpPr>
            <p:cNvPr id="146" name="Freeform 14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7" name="Freeform 14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8" name="Group 148"/>
          <p:cNvGrpSpPr/>
          <p:nvPr/>
        </p:nvGrpSpPr>
        <p:grpSpPr>
          <a:xfrm>
            <a:off x="10691948" y="6898031"/>
            <a:ext cx="693205" cy="693205"/>
            <a:chOff x="0" y="0"/>
            <a:chExt cx="1913890" cy="1913890"/>
          </a:xfrm>
        </p:grpSpPr>
        <p:sp>
          <p:nvSpPr>
            <p:cNvPr id="149" name="Freeform 14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0" name="Freeform 15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1" name="Group 151"/>
          <p:cNvGrpSpPr/>
          <p:nvPr/>
        </p:nvGrpSpPr>
        <p:grpSpPr>
          <a:xfrm>
            <a:off x="7225921" y="6898031"/>
            <a:ext cx="693205" cy="693205"/>
            <a:chOff x="0" y="0"/>
            <a:chExt cx="1913890" cy="1913890"/>
          </a:xfrm>
        </p:grpSpPr>
        <p:sp>
          <p:nvSpPr>
            <p:cNvPr id="152" name="Freeform 15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3" name="Freeform 15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4" name="Group 154"/>
          <p:cNvGrpSpPr/>
          <p:nvPr/>
        </p:nvGrpSpPr>
        <p:grpSpPr>
          <a:xfrm>
            <a:off x="7919127" y="6898031"/>
            <a:ext cx="693205" cy="693205"/>
            <a:chOff x="0" y="0"/>
            <a:chExt cx="1913890" cy="1913890"/>
          </a:xfrm>
        </p:grpSpPr>
        <p:sp>
          <p:nvSpPr>
            <p:cNvPr id="155" name="Freeform 15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6" name="Freeform 15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7" name="Group 157"/>
          <p:cNvGrpSpPr/>
          <p:nvPr/>
        </p:nvGrpSpPr>
        <p:grpSpPr>
          <a:xfrm>
            <a:off x="8612332" y="6898031"/>
            <a:ext cx="693205" cy="693205"/>
            <a:chOff x="0" y="0"/>
            <a:chExt cx="1913890" cy="1913890"/>
          </a:xfrm>
        </p:grpSpPr>
        <p:sp>
          <p:nvSpPr>
            <p:cNvPr id="158" name="Freeform 15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9" name="Freeform 15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0" name="Group 160"/>
          <p:cNvGrpSpPr/>
          <p:nvPr/>
        </p:nvGrpSpPr>
        <p:grpSpPr>
          <a:xfrm>
            <a:off x="6532716" y="6898031"/>
            <a:ext cx="693205" cy="693205"/>
            <a:chOff x="0" y="0"/>
            <a:chExt cx="1913890" cy="1913890"/>
          </a:xfrm>
        </p:grpSpPr>
        <p:sp>
          <p:nvSpPr>
            <p:cNvPr id="161" name="Freeform 16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2" name="Freeform 16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3" name="Group 163"/>
          <p:cNvGrpSpPr/>
          <p:nvPr/>
        </p:nvGrpSpPr>
        <p:grpSpPr>
          <a:xfrm>
            <a:off x="5839510" y="6898031"/>
            <a:ext cx="693205" cy="693205"/>
            <a:chOff x="0" y="0"/>
            <a:chExt cx="1913890" cy="1913890"/>
          </a:xfrm>
        </p:grpSpPr>
        <p:sp>
          <p:nvSpPr>
            <p:cNvPr id="164" name="Freeform 16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5" name="Freeform 16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66" name="Group 166"/>
          <p:cNvGrpSpPr/>
          <p:nvPr/>
        </p:nvGrpSpPr>
        <p:grpSpPr>
          <a:xfrm>
            <a:off x="9305537" y="7624303"/>
            <a:ext cx="693205" cy="693205"/>
            <a:chOff x="0" y="0"/>
            <a:chExt cx="1913890" cy="1913890"/>
          </a:xfrm>
        </p:grpSpPr>
        <p:sp>
          <p:nvSpPr>
            <p:cNvPr id="167" name="Freeform 16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8" name="Freeform 16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9" name="Group 169"/>
          <p:cNvGrpSpPr/>
          <p:nvPr/>
        </p:nvGrpSpPr>
        <p:grpSpPr>
          <a:xfrm>
            <a:off x="9998743" y="7624303"/>
            <a:ext cx="693205" cy="693205"/>
            <a:chOff x="0" y="0"/>
            <a:chExt cx="1913890" cy="1913890"/>
          </a:xfrm>
        </p:grpSpPr>
        <p:sp>
          <p:nvSpPr>
            <p:cNvPr id="170" name="Freeform 17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1" name="Freeform 17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2" name="Group 172"/>
          <p:cNvGrpSpPr/>
          <p:nvPr/>
        </p:nvGrpSpPr>
        <p:grpSpPr>
          <a:xfrm>
            <a:off x="10691948" y="7624303"/>
            <a:ext cx="693205" cy="693205"/>
            <a:chOff x="0" y="0"/>
            <a:chExt cx="1913890" cy="1913890"/>
          </a:xfrm>
        </p:grpSpPr>
        <p:sp>
          <p:nvSpPr>
            <p:cNvPr id="173" name="Freeform 17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4" name="Freeform 17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5" name="Group 175"/>
          <p:cNvGrpSpPr/>
          <p:nvPr/>
        </p:nvGrpSpPr>
        <p:grpSpPr>
          <a:xfrm>
            <a:off x="7225921" y="7624303"/>
            <a:ext cx="693205" cy="693205"/>
            <a:chOff x="0" y="0"/>
            <a:chExt cx="1913890" cy="1913890"/>
          </a:xfrm>
        </p:grpSpPr>
        <p:sp>
          <p:nvSpPr>
            <p:cNvPr id="176" name="Freeform 17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7" name="Freeform 17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8" name="Group 178"/>
          <p:cNvGrpSpPr/>
          <p:nvPr/>
        </p:nvGrpSpPr>
        <p:grpSpPr>
          <a:xfrm>
            <a:off x="7919127" y="7624303"/>
            <a:ext cx="693205" cy="693205"/>
            <a:chOff x="0" y="0"/>
            <a:chExt cx="1913890" cy="1913890"/>
          </a:xfrm>
        </p:grpSpPr>
        <p:sp>
          <p:nvSpPr>
            <p:cNvPr id="179" name="Freeform 17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0" name="Freeform 18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1" name="Group 181"/>
          <p:cNvGrpSpPr/>
          <p:nvPr/>
        </p:nvGrpSpPr>
        <p:grpSpPr>
          <a:xfrm>
            <a:off x="8612332" y="7624303"/>
            <a:ext cx="693205" cy="693205"/>
            <a:chOff x="0" y="0"/>
            <a:chExt cx="1913890" cy="1913890"/>
          </a:xfrm>
        </p:grpSpPr>
        <p:sp>
          <p:nvSpPr>
            <p:cNvPr id="182" name="Freeform 18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3" name="Freeform 18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4" name="Group 184"/>
          <p:cNvGrpSpPr/>
          <p:nvPr/>
        </p:nvGrpSpPr>
        <p:grpSpPr>
          <a:xfrm>
            <a:off x="6532716" y="7624303"/>
            <a:ext cx="693205" cy="693205"/>
            <a:chOff x="0" y="0"/>
            <a:chExt cx="1913890" cy="1913890"/>
          </a:xfrm>
        </p:grpSpPr>
        <p:sp>
          <p:nvSpPr>
            <p:cNvPr id="185" name="Freeform 18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6" name="Freeform 18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7" name="Group 187"/>
          <p:cNvGrpSpPr/>
          <p:nvPr/>
        </p:nvGrpSpPr>
        <p:grpSpPr>
          <a:xfrm>
            <a:off x="5839510" y="7624303"/>
            <a:ext cx="693205" cy="693205"/>
            <a:chOff x="0" y="0"/>
            <a:chExt cx="1913890" cy="1913890"/>
          </a:xfrm>
        </p:grpSpPr>
        <p:sp>
          <p:nvSpPr>
            <p:cNvPr id="188" name="Freeform 18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9" name="Freeform 18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sp>
        <p:nvSpPr>
          <p:cNvPr id="190" name="Freeform 190"/>
          <p:cNvSpPr/>
          <p:nvPr/>
        </p:nvSpPr>
        <p:spPr>
          <a:xfrm>
            <a:off x="420526" y="2375730"/>
            <a:ext cx="608174" cy="608174"/>
          </a:xfrm>
          <a:custGeom>
            <a:avLst/>
            <a:gdLst/>
            <a:ahLst/>
            <a:cxnLst/>
            <a:rect l="l" t="t" r="r" b="b"/>
            <a:pathLst>
              <a:path w="608174" h="608174">
                <a:moveTo>
                  <a:pt x="0" y="0"/>
                </a:moveTo>
                <a:lnTo>
                  <a:pt x="608174" y="0"/>
                </a:lnTo>
                <a:lnTo>
                  <a:pt x="608174" y="608174"/>
                </a:lnTo>
                <a:lnTo>
                  <a:pt x="0" y="608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1" name="TextBox 191"/>
          <p:cNvSpPr txBox="1"/>
          <p:nvPr/>
        </p:nvSpPr>
        <p:spPr>
          <a:xfrm>
            <a:off x="9567593" y="341142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2" name="TextBox 192"/>
          <p:cNvSpPr txBox="1"/>
          <p:nvPr/>
        </p:nvSpPr>
        <p:spPr>
          <a:xfrm>
            <a:off x="10260798" y="341142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93" name="TextBox 193"/>
          <p:cNvSpPr txBox="1"/>
          <p:nvPr/>
        </p:nvSpPr>
        <p:spPr>
          <a:xfrm>
            <a:off x="10954004" y="341142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4" name="TextBox 194"/>
          <p:cNvSpPr txBox="1"/>
          <p:nvPr/>
        </p:nvSpPr>
        <p:spPr>
          <a:xfrm>
            <a:off x="7487976" y="341142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5" name="TextBox 195"/>
          <p:cNvSpPr txBox="1"/>
          <p:nvPr/>
        </p:nvSpPr>
        <p:spPr>
          <a:xfrm>
            <a:off x="8181182" y="341142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196" name="TextBox 196"/>
          <p:cNvSpPr txBox="1"/>
          <p:nvPr/>
        </p:nvSpPr>
        <p:spPr>
          <a:xfrm>
            <a:off x="8874387" y="3411425"/>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97" name="TextBox 197"/>
          <p:cNvSpPr txBox="1"/>
          <p:nvPr/>
        </p:nvSpPr>
        <p:spPr>
          <a:xfrm>
            <a:off x="6794771" y="3411425"/>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198" name="TextBox 198"/>
          <p:cNvSpPr txBox="1"/>
          <p:nvPr/>
        </p:nvSpPr>
        <p:spPr>
          <a:xfrm>
            <a:off x="420526" y="154245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block check </a:t>
            </a:r>
          </a:p>
        </p:txBody>
      </p:sp>
      <p:sp>
        <p:nvSpPr>
          <p:cNvPr id="199" name="TextBox 199"/>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200" name="TextBox 200"/>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201" name="TextBox 201"/>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202" name="TextBox 202"/>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203" name="TextBox 203"/>
          <p:cNvSpPr txBox="1"/>
          <p:nvPr/>
        </p:nvSpPr>
        <p:spPr>
          <a:xfrm>
            <a:off x="1073932" y="2394075"/>
            <a:ext cx="16185368"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Set the parity byte. It is set in a way that ensures each column has an even number of 1.</a:t>
            </a:r>
          </a:p>
        </p:txBody>
      </p:sp>
      <p:sp>
        <p:nvSpPr>
          <p:cNvPr id="204" name="TextBox 204"/>
          <p:cNvSpPr txBox="1"/>
          <p:nvPr/>
        </p:nvSpPr>
        <p:spPr>
          <a:xfrm>
            <a:off x="9567593" y="4137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5" name="TextBox 205"/>
          <p:cNvSpPr txBox="1"/>
          <p:nvPr/>
        </p:nvSpPr>
        <p:spPr>
          <a:xfrm>
            <a:off x="10260798" y="4137697"/>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6" name="TextBox 206"/>
          <p:cNvSpPr txBox="1"/>
          <p:nvPr/>
        </p:nvSpPr>
        <p:spPr>
          <a:xfrm>
            <a:off x="10954004" y="4137697"/>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07" name="TextBox 207"/>
          <p:cNvSpPr txBox="1"/>
          <p:nvPr/>
        </p:nvSpPr>
        <p:spPr>
          <a:xfrm>
            <a:off x="7487976" y="4137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8" name="TextBox 208"/>
          <p:cNvSpPr txBox="1"/>
          <p:nvPr/>
        </p:nvSpPr>
        <p:spPr>
          <a:xfrm>
            <a:off x="8181182" y="4137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09" name="TextBox 209"/>
          <p:cNvSpPr txBox="1"/>
          <p:nvPr/>
        </p:nvSpPr>
        <p:spPr>
          <a:xfrm>
            <a:off x="8874387" y="4137697"/>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0" name="TextBox 210"/>
          <p:cNvSpPr txBox="1"/>
          <p:nvPr/>
        </p:nvSpPr>
        <p:spPr>
          <a:xfrm>
            <a:off x="6794771" y="4137697"/>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1" name="TextBox 211"/>
          <p:cNvSpPr txBox="1"/>
          <p:nvPr/>
        </p:nvSpPr>
        <p:spPr>
          <a:xfrm>
            <a:off x="9567593" y="4863428"/>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2" name="TextBox 212"/>
          <p:cNvSpPr txBox="1"/>
          <p:nvPr/>
        </p:nvSpPr>
        <p:spPr>
          <a:xfrm>
            <a:off x="10260798" y="486342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3" name="TextBox 213"/>
          <p:cNvSpPr txBox="1"/>
          <p:nvPr/>
        </p:nvSpPr>
        <p:spPr>
          <a:xfrm>
            <a:off x="10954004" y="4863428"/>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4" name="TextBox 214"/>
          <p:cNvSpPr txBox="1"/>
          <p:nvPr/>
        </p:nvSpPr>
        <p:spPr>
          <a:xfrm>
            <a:off x="7487976" y="4863428"/>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5" name="TextBox 215"/>
          <p:cNvSpPr txBox="1"/>
          <p:nvPr/>
        </p:nvSpPr>
        <p:spPr>
          <a:xfrm>
            <a:off x="8181182" y="4863428"/>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6" name="TextBox 216"/>
          <p:cNvSpPr txBox="1"/>
          <p:nvPr/>
        </p:nvSpPr>
        <p:spPr>
          <a:xfrm>
            <a:off x="8874387" y="4863428"/>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7" name="TextBox 217"/>
          <p:cNvSpPr txBox="1"/>
          <p:nvPr/>
        </p:nvSpPr>
        <p:spPr>
          <a:xfrm>
            <a:off x="6794771" y="4863428"/>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18" name="TextBox 218"/>
          <p:cNvSpPr txBox="1"/>
          <p:nvPr/>
        </p:nvSpPr>
        <p:spPr>
          <a:xfrm>
            <a:off x="9567593" y="558969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19" name="TextBox 219"/>
          <p:cNvSpPr txBox="1"/>
          <p:nvPr/>
        </p:nvSpPr>
        <p:spPr>
          <a:xfrm>
            <a:off x="10260798" y="558969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0" name="TextBox 220"/>
          <p:cNvSpPr txBox="1"/>
          <p:nvPr/>
        </p:nvSpPr>
        <p:spPr>
          <a:xfrm>
            <a:off x="10954004" y="558969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1" name="TextBox 221"/>
          <p:cNvSpPr txBox="1"/>
          <p:nvPr/>
        </p:nvSpPr>
        <p:spPr>
          <a:xfrm>
            <a:off x="7487976" y="558969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2" name="TextBox 222"/>
          <p:cNvSpPr txBox="1"/>
          <p:nvPr/>
        </p:nvSpPr>
        <p:spPr>
          <a:xfrm>
            <a:off x="8181182" y="558969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3" name="TextBox 223"/>
          <p:cNvSpPr txBox="1"/>
          <p:nvPr/>
        </p:nvSpPr>
        <p:spPr>
          <a:xfrm>
            <a:off x="8874387" y="5589699"/>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4" name="TextBox 224"/>
          <p:cNvSpPr txBox="1"/>
          <p:nvPr/>
        </p:nvSpPr>
        <p:spPr>
          <a:xfrm>
            <a:off x="6794771" y="5589699"/>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5" name="TextBox 225"/>
          <p:cNvSpPr txBox="1"/>
          <p:nvPr/>
        </p:nvSpPr>
        <p:spPr>
          <a:xfrm>
            <a:off x="9567593" y="631148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6" name="TextBox 226"/>
          <p:cNvSpPr txBox="1"/>
          <p:nvPr/>
        </p:nvSpPr>
        <p:spPr>
          <a:xfrm>
            <a:off x="10260798" y="631148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7" name="TextBox 227"/>
          <p:cNvSpPr txBox="1"/>
          <p:nvPr/>
        </p:nvSpPr>
        <p:spPr>
          <a:xfrm>
            <a:off x="10954004" y="631148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28" name="TextBox 228"/>
          <p:cNvSpPr txBox="1"/>
          <p:nvPr/>
        </p:nvSpPr>
        <p:spPr>
          <a:xfrm>
            <a:off x="7487976" y="631148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29" name="TextBox 229"/>
          <p:cNvSpPr txBox="1"/>
          <p:nvPr/>
        </p:nvSpPr>
        <p:spPr>
          <a:xfrm>
            <a:off x="8181182" y="631148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0" name="TextBox 230"/>
          <p:cNvSpPr txBox="1"/>
          <p:nvPr/>
        </p:nvSpPr>
        <p:spPr>
          <a:xfrm>
            <a:off x="8874387" y="6311480"/>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1" name="TextBox 231"/>
          <p:cNvSpPr txBox="1"/>
          <p:nvPr/>
        </p:nvSpPr>
        <p:spPr>
          <a:xfrm>
            <a:off x="6794771" y="6311480"/>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2" name="TextBox 232"/>
          <p:cNvSpPr txBox="1"/>
          <p:nvPr/>
        </p:nvSpPr>
        <p:spPr>
          <a:xfrm>
            <a:off x="9567593" y="703721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3" name="TextBox 233"/>
          <p:cNvSpPr txBox="1"/>
          <p:nvPr/>
        </p:nvSpPr>
        <p:spPr>
          <a:xfrm>
            <a:off x="10260798" y="703721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4" name="TextBox 234"/>
          <p:cNvSpPr txBox="1"/>
          <p:nvPr/>
        </p:nvSpPr>
        <p:spPr>
          <a:xfrm>
            <a:off x="10954004" y="7037211"/>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5" name="TextBox 235"/>
          <p:cNvSpPr txBox="1"/>
          <p:nvPr/>
        </p:nvSpPr>
        <p:spPr>
          <a:xfrm>
            <a:off x="7487976" y="703721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6" name="TextBox 236"/>
          <p:cNvSpPr txBox="1"/>
          <p:nvPr/>
        </p:nvSpPr>
        <p:spPr>
          <a:xfrm>
            <a:off x="8181182" y="703721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37" name="TextBox 237"/>
          <p:cNvSpPr txBox="1"/>
          <p:nvPr/>
        </p:nvSpPr>
        <p:spPr>
          <a:xfrm>
            <a:off x="8874387" y="703721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8" name="TextBox 238"/>
          <p:cNvSpPr txBox="1"/>
          <p:nvPr/>
        </p:nvSpPr>
        <p:spPr>
          <a:xfrm>
            <a:off x="6794771" y="7037211"/>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39" name="TextBox 239"/>
          <p:cNvSpPr txBox="1"/>
          <p:nvPr/>
        </p:nvSpPr>
        <p:spPr>
          <a:xfrm>
            <a:off x="9567593" y="77634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0" name="TextBox 240"/>
          <p:cNvSpPr txBox="1"/>
          <p:nvPr/>
        </p:nvSpPr>
        <p:spPr>
          <a:xfrm>
            <a:off x="10260798" y="77634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1" name="TextBox 241"/>
          <p:cNvSpPr txBox="1"/>
          <p:nvPr/>
        </p:nvSpPr>
        <p:spPr>
          <a:xfrm>
            <a:off x="10954004" y="77634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2" name="TextBox 242"/>
          <p:cNvSpPr txBox="1"/>
          <p:nvPr/>
        </p:nvSpPr>
        <p:spPr>
          <a:xfrm>
            <a:off x="7487976" y="77634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3" name="TextBox 243"/>
          <p:cNvSpPr txBox="1"/>
          <p:nvPr/>
        </p:nvSpPr>
        <p:spPr>
          <a:xfrm>
            <a:off x="8181182" y="77634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1</a:t>
            </a:r>
          </a:p>
        </p:txBody>
      </p:sp>
      <p:sp>
        <p:nvSpPr>
          <p:cNvPr id="244" name="TextBox 244"/>
          <p:cNvSpPr txBox="1"/>
          <p:nvPr/>
        </p:nvSpPr>
        <p:spPr>
          <a:xfrm>
            <a:off x="8874387" y="7763482"/>
            <a:ext cx="169095" cy="384406"/>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5" name="TextBox 245"/>
          <p:cNvSpPr txBox="1"/>
          <p:nvPr/>
        </p:nvSpPr>
        <p:spPr>
          <a:xfrm>
            <a:off x="6794771" y="7763482"/>
            <a:ext cx="169095" cy="384394"/>
          </a:xfrm>
          <a:prstGeom prst="rect">
            <a:avLst/>
          </a:prstGeom>
        </p:spPr>
        <p:txBody>
          <a:bodyPr lIns="0" tIns="0" rIns="0" bIns="0" rtlCol="0" anchor="t">
            <a:spAutoFit/>
          </a:bodyPr>
          <a:lstStyle/>
          <a:p>
            <a:pPr algn="ctr">
              <a:lnSpc>
                <a:spcPts val="3181"/>
              </a:lnSpc>
            </a:pPr>
            <a:r>
              <a:rPr lang="en-US" sz="2272">
                <a:solidFill>
                  <a:srgbClr val="000000"/>
                </a:solidFill>
                <a:latin typeface="Open Sans Extra Bold"/>
                <a:ea typeface="Open Sans Extra Bold"/>
                <a:cs typeface="Open Sans Extra Bold"/>
                <a:sym typeface="Open Sans Extra Bold"/>
              </a:rPr>
              <a:t>0</a:t>
            </a:r>
          </a:p>
        </p:txBody>
      </p:sp>
      <p:sp>
        <p:nvSpPr>
          <p:cNvPr id="246" name="TextBox 246"/>
          <p:cNvSpPr txBox="1"/>
          <p:nvPr/>
        </p:nvSpPr>
        <p:spPr>
          <a:xfrm>
            <a:off x="4977839" y="8438022"/>
            <a:ext cx="751603" cy="505110"/>
          </a:xfrm>
          <a:prstGeom prst="rect">
            <a:avLst/>
          </a:prstGeom>
        </p:spPr>
        <p:txBody>
          <a:bodyPr lIns="0" tIns="0" rIns="0" bIns="0" rtlCol="0" anchor="t">
            <a:spAutoFit/>
          </a:bodyPr>
          <a:lstStyle/>
          <a:p>
            <a:pPr algn="ctr">
              <a:lnSpc>
                <a:spcPts val="2080"/>
              </a:lnSpc>
              <a:spcBef>
                <a:spcPct val="0"/>
              </a:spcBef>
            </a:pPr>
            <a:r>
              <a:rPr lang="en-US" sz="1486" b="1">
                <a:solidFill>
                  <a:srgbClr val="000000"/>
                </a:solidFill>
                <a:latin typeface="Open Sans Bold"/>
                <a:ea typeface="Open Sans Bold"/>
                <a:cs typeface="Open Sans Bold"/>
                <a:sym typeface="Open Sans Bold"/>
              </a:rPr>
              <a:t>Parity byte</a:t>
            </a:r>
          </a:p>
        </p:txBody>
      </p:sp>
      <p:sp>
        <p:nvSpPr>
          <p:cNvPr id="247" name="TextBox 247"/>
          <p:cNvSpPr txBox="1"/>
          <p:nvPr/>
        </p:nvSpPr>
        <p:spPr>
          <a:xfrm>
            <a:off x="6096921" y="3411438"/>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48" name="TextBox 248"/>
          <p:cNvSpPr txBox="1"/>
          <p:nvPr/>
        </p:nvSpPr>
        <p:spPr>
          <a:xfrm>
            <a:off x="6101566" y="4133603"/>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49" name="TextBox 249"/>
          <p:cNvSpPr txBox="1"/>
          <p:nvPr/>
        </p:nvSpPr>
        <p:spPr>
          <a:xfrm>
            <a:off x="6096921" y="4853648"/>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50" name="TextBox 250"/>
          <p:cNvSpPr txBox="1"/>
          <p:nvPr/>
        </p:nvSpPr>
        <p:spPr>
          <a:xfrm>
            <a:off x="6101566" y="5579379"/>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0</a:t>
            </a:r>
          </a:p>
        </p:txBody>
      </p:sp>
      <p:sp>
        <p:nvSpPr>
          <p:cNvPr id="251" name="TextBox 251"/>
          <p:cNvSpPr txBox="1"/>
          <p:nvPr/>
        </p:nvSpPr>
        <p:spPr>
          <a:xfrm>
            <a:off x="6101566" y="6305650"/>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1</a:t>
            </a:r>
          </a:p>
        </p:txBody>
      </p:sp>
      <p:sp>
        <p:nvSpPr>
          <p:cNvPr id="252" name="TextBox 252"/>
          <p:cNvSpPr txBox="1"/>
          <p:nvPr/>
        </p:nvSpPr>
        <p:spPr>
          <a:xfrm>
            <a:off x="6096921" y="7027431"/>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1</a:t>
            </a:r>
          </a:p>
        </p:txBody>
      </p:sp>
      <p:sp>
        <p:nvSpPr>
          <p:cNvPr id="253" name="TextBox 253"/>
          <p:cNvSpPr txBox="1"/>
          <p:nvPr/>
        </p:nvSpPr>
        <p:spPr>
          <a:xfrm>
            <a:off x="6101566" y="7762687"/>
            <a:ext cx="169095" cy="384394"/>
          </a:xfrm>
          <a:prstGeom prst="rect">
            <a:avLst/>
          </a:prstGeom>
        </p:spPr>
        <p:txBody>
          <a:bodyPr lIns="0" tIns="0" rIns="0" bIns="0" rtlCol="0" anchor="t">
            <a:spAutoFit/>
          </a:bodyPr>
          <a:lstStyle/>
          <a:p>
            <a:pPr algn="ctr">
              <a:lnSpc>
                <a:spcPts val="3181"/>
              </a:lnSpc>
            </a:pPr>
            <a:r>
              <a:rPr lang="en-US" sz="2272">
                <a:solidFill>
                  <a:srgbClr val="FF1495"/>
                </a:solidFill>
                <a:latin typeface="Open Sans Extra Bold"/>
                <a:ea typeface="Open Sans Extra Bold"/>
                <a:cs typeface="Open Sans Extra Bold"/>
                <a:sym typeface="Open Sans Extra Bold"/>
              </a:rPr>
              <a:t>1</a:t>
            </a:r>
          </a:p>
        </p:txBody>
      </p:sp>
      <p:grpSp>
        <p:nvGrpSpPr>
          <p:cNvPr id="254" name="Group 254"/>
          <p:cNvGrpSpPr/>
          <p:nvPr/>
        </p:nvGrpSpPr>
        <p:grpSpPr>
          <a:xfrm>
            <a:off x="5834866" y="8346083"/>
            <a:ext cx="693205" cy="693205"/>
            <a:chOff x="0" y="0"/>
            <a:chExt cx="1913890" cy="1913890"/>
          </a:xfrm>
        </p:grpSpPr>
        <p:sp>
          <p:nvSpPr>
            <p:cNvPr id="255" name="Freeform 25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56" name="Freeform 25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57" name="Group 257"/>
          <p:cNvGrpSpPr/>
          <p:nvPr/>
        </p:nvGrpSpPr>
        <p:grpSpPr>
          <a:xfrm>
            <a:off x="6532716" y="8346083"/>
            <a:ext cx="693205" cy="693205"/>
            <a:chOff x="0" y="0"/>
            <a:chExt cx="1913890" cy="1913890"/>
          </a:xfrm>
        </p:grpSpPr>
        <p:sp>
          <p:nvSpPr>
            <p:cNvPr id="258" name="Freeform 25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59" name="Freeform 25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60" name="Group 260"/>
          <p:cNvGrpSpPr/>
          <p:nvPr/>
        </p:nvGrpSpPr>
        <p:grpSpPr>
          <a:xfrm>
            <a:off x="7225921" y="8346083"/>
            <a:ext cx="693205" cy="693205"/>
            <a:chOff x="0" y="0"/>
            <a:chExt cx="1913890" cy="1913890"/>
          </a:xfrm>
        </p:grpSpPr>
        <p:sp>
          <p:nvSpPr>
            <p:cNvPr id="261" name="Freeform 26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62" name="Freeform 26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63" name="Group 263"/>
          <p:cNvGrpSpPr/>
          <p:nvPr/>
        </p:nvGrpSpPr>
        <p:grpSpPr>
          <a:xfrm>
            <a:off x="7923771" y="8346083"/>
            <a:ext cx="693205" cy="693205"/>
            <a:chOff x="0" y="0"/>
            <a:chExt cx="1913890" cy="1913890"/>
          </a:xfrm>
        </p:grpSpPr>
        <p:sp>
          <p:nvSpPr>
            <p:cNvPr id="264" name="Freeform 26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65" name="Freeform 26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66" name="Group 266"/>
          <p:cNvGrpSpPr/>
          <p:nvPr/>
        </p:nvGrpSpPr>
        <p:grpSpPr>
          <a:xfrm>
            <a:off x="8616977" y="8346083"/>
            <a:ext cx="693205" cy="693205"/>
            <a:chOff x="0" y="0"/>
            <a:chExt cx="1913890" cy="1913890"/>
          </a:xfrm>
        </p:grpSpPr>
        <p:sp>
          <p:nvSpPr>
            <p:cNvPr id="267" name="Freeform 26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68" name="Freeform 26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69" name="Group 269"/>
          <p:cNvGrpSpPr/>
          <p:nvPr/>
        </p:nvGrpSpPr>
        <p:grpSpPr>
          <a:xfrm>
            <a:off x="9314827" y="8346083"/>
            <a:ext cx="693205" cy="693205"/>
            <a:chOff x="0" y="0"/>
            <a:chExt cx="1913890" cy="1913890"/>
          </a:xfrm>
        </p:grpSpPr>
        <p:sp>
          <p:nvSpPr>
            <p:cNvPr id="270" name="Freeform 27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1" name="Freeform 27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72" name="Group 272"/>
          <p:cNvGrpSpPr/>
          <p:nvPr/>
        </p:nvGrpSpPr>
        <p:grpSpPr>
          <a:xfrm>
            <a:off x="10008032" y="8346083"/>
            <a:ext cx="693205" cy="693205"/>
            <a:chOff x="0" y="0"/>
            <a:chExt cx="1913890" cy="1913890"/>
          </a:xfrm>
        </p:grpSpPr>
        <p:sp>
          <p:nvSpPr>
            <p:cNvPr id="273" name="Freeform 27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4" name="Freeform 27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75" name="Group 275"/>
          <p:cNvGrpSpPr/>
          <p:nvPr/>
        </p:nvGrpSpPr>
        <p:grpSpPr>
          <a:xfrm>
            <a:off x="10705882" y="8346083"/>
            <a:ext cx="693205" cy="693205"/>
            <a:chOff x="0" y="0"/>
            <a:chExt cx="1913890" cy="1913890"/>
          </a:xfrm>
        </p:grpSpPr>
        <p:sp>
          <p:nvSpPr>
            <p:cNvPr id="276" name="Freeform 27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7" name="Freeform 27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sp>
        <p:nvSpPr>
          <p:cNvPr id="278" name="TextBox 278"/>
          <p:cNvSpPr txBox="1"/>
          <p:nvPr/>
        </p:nvSpPr>
        <p:spPr>
          <a:xfrm>
            <a:off x="6096921" y="8488958"/>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1</a:t>
            </a:r>
          </a:p>
        </p:txBody>
      </p:sp>
      <p:sp>
        <p:nvSpPr>
          <p:cNvPr id="279" name="TextBox 279"/>
          <p:cNvSpPr txBox="1"/>
          <p:nvPr/>
        </p:nvSpPr>
        <p:spPr>
          <a:xfrm>
            <a:off x="6792449" y="8488958"/>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1</a:t>
            </a:r>
          </a:p>
        </p:txBody>
      </p:sp>
      <p:sp>
        <p:nvSpPr>
          <p:cNvPr id="280" name="TextBox 280"/>
          <p:cNvSpPr txBox="1"/>
          <p:nvPr/>
        </p:nvSpPr>
        <p:spPr>
          <a:xfrm>
            <a:off x="7487976" y="8479433"/>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1</a:t>
            </a:r>
          </a:p>
        </p:txBody>
      </p:sp>
      <p:sp>
        <p:nvSpPr>
          <p:cNvPr id="281" name="TextBox 281"/>
          <p:cNvSpPr txBox="1"/>
          <p:nvPr/>
        </p:nvSpPr>
        <p:spPr>
          <a:xfrm>
            <a:off x="8185827" y="8479433"/>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0</a:t>
            </a:r>
          </a:p>
        </p:txBody>
      </p:sp>
      <p:sp>
        <p:nvSpPr>
          <p:cNvPr id="282" name="TextBox 282"/>
          <p:cNvSpPr txBox="1"/>
          <p:nvPr/>
        </p:nvSpPr>
        <p:spPr>
          <a:xfrm>
            <a:off x="8874387" y="8488958"/>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0</a:t>
            </a:r>
          </a:p>
        </p:txBody>
      </p:sp>
      <p:sp>
        <p:nvSpPr>
          <p:cNvPr id="283" name="TextBox 283"/>
          <p:cNvSpPr txBox="1"/>
          <p:nvPr/>
        </p:nvSpPr>
        <p:spPr>
          <a:xfrm>
            <a:off x="9576882" y="8479433"/>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1</a:t>
            </a:r>
          </a:p>
        </p:txBody>
      </p:sp>
      <p:sp>
        <p:nvSpPr>
          <p:cNvPr id="284" name="TextBox 284"/>
          <p:cNvSpPr txBox="1"/>
          <p:nvPr/>
        </p:nvSpPr>
        <p:spPr>
          <a:xfrm>
            <a:off x="10260798" y="8495615"/>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0</a:t>
            </a:r>
          </a:p>
        </p:txBody>
      </p:sp>
      <p:sp>
        <p:nvSpPr>
          <p:cNvPr id="285" name="TextBox 285"/>
          <p:cNvSpPr txBox="1"/>
          <p:nvPr/>
        </p:nvSpPr>
        <p:spPr>
          <a:xfrm>
            <a:off x="10967938" y="8483436"/>
            <a:ext cx="169095" cy="380399"/>
          </a:xfrm>
          <a:prstGeom prst="rect">
            <a:avLst/>
          </a:prstGeom>
        </p:spPr>
        <p:txBody>
          <a:bodyPr lIns="0" tIns="0" rIns="0" bIns="0" rtlCol="0" anchor="t">
            <a:spAutoFit/>
          </a:bodyPr>
          <a:lstStyle/>
          <a:p>
            <a:pPr algn="ctr">
              <a:lnSpc>
                <a:spcPts val="3181"/>
              </a:lnSpc>
            </a:pPr>
            <a:r>
              <a:rPr lang="en-US" sz="2272">
                <a:solidFill>
                  <a:srgbClr val="642EC7"/>
                </a:solidFill>
                <a:latin typeface="Open Sans Extra Bold"/>
                <a:ea typeface="Open Sans Extra Bold"/>
                <a:cs typeface="Open Sans Extra Bold"/>
                <a:sym typeface="Open Sans Extra Bold"/>
              </a:rPr>
              <a:t>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50239" y="9403126"/>
            <a:ext cx="18641540" cy="883874"/>
            <a:chOff x="0" y="0"/>
            <a:chExt cx="4899387" cy="232301"/>
          </a:xfrm>
        </p:grpSpPr>
        <p:sp>
          <p:nvSpPr>
            <p:cNvPr id="6" name="Freeform 6"/>
            <p:cNvSpPr/>
            <p:nvPr/>
          </p:nvSpPr>
          <p:spPr>
            <a:xfrm>
              <a:off x="0" y="0"/>
              <a:ext cx="4899387" cy="232301"/>
            </a:xfrm>
            <a:custGeom>
              <a:avLst/>
              <a:gdLst/>
              <a:ahLst/>
              <a:cxnLst/>
              <a:rect l="l" t="t" r="r" b="b"/>
              <a:pathLst>
                <a:path w="4899387" h="232301">
                  <a:moveTo>
                    <a:pt x="0" y="0"/>
                  </a:moveTo>
                  <a:lnTo>
                    <a:pt x="4899387" y="0"/>
                  </a:lnTo>
                  <a:lnTo>
                    <a:pt x="4899387" y="232301"/>
                  </a:lnTo>
                  <a:lnTo>
                    <a:pt x="0" y="232301"/>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99387" cy="260876"/>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57129" y="9508679"/>
            <a:ext cx="4445277" cy="712448"/>
            <a:chOff x="0" y="0"/>
            <a:chExt cx="1231977" cy="197450"/>
          </a:xfrm>
        </p:grpSpPr>
        <p:sp>
          <p:nvSpPr>
            <p:cNvPr id="9" name="Freeform 9"/>
            <p:cNvSpPr/>
            <p:nvPr/>
          </p:nvSpPr>
          <p:spPr>
            <a:xfrm>
              <a:off x="0" y="0"/>
              <a:ext cx="1231977" cy="197450"/>
            </a:xfrm>
            <a:custGeom>
              <a:avLst/>
              <a:gdLst/>
              <a:ahLst/>
              <a:cxnLst/>
              <a:rect l="l" t="t" r="r" b="b"/>
              <a:pathLst>
                <a:path w="1231977" h="197450">
                  <a:moveTo>
                    <a:pt x="88822" y="0"/>
                  </a:moveTo>
                  <a:lnTo>
                    <a:pt x="1143155" y="0"/>
                  </a:lnTo>
                  <a:cubicBezTo>
                    <a:pt x="1166712" y="0"/>
                    <a:pt x="1189305" y="9358"/>
                    <a:pt x="1205962" y="26015"/>
                  </a:cubicBezTo>
                  <a:cubicBezTo>
                    <a:pt x="1222619" y="42673"/>
                    <a:pt x="1231977" y="65265"/>
                    <a:pt x="1231977" y="88822"/>
                  </a:cubicBezTo>
                  <a:lnTo>
                    <a:pt x="1231977" y="108628"/>
                  </a:lnTo>
                  <a:cubicBezTo>
                    <a:pt x="1231977" y="157683"/>
                    <a:pt x="1192210" y="197450"/>
                    <a:pt x="1143155" y="197450"/>
                  </a:cubicBezTo>
                  <a:lnTo>
                    <a:pt x="88822" y="197450"/>
                  </a:lnTo>
                  <a:cubicBezTo>
                    <a:pt x="39767" y="197450"/>
                    <a:pt x="0" y="157683"/>
                    <a:pt x="0" y="108628"/>
                  </a:cubicBezTo>
                  <a:lnTo>
                    <a:pt x="0" y="88822"/>
                  </a:lnTo>
                  <a:cubicBezTo>
                    <a:pt x="0" y="39767"/>
                    <a:pt x="39767" y="0"/>
                    <a:pt x="88822"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1231977"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4667305" y="9508679"/>
            <a:ext cx="4445613" cy="712448"/>
            <a:chOff x="0" y="0"/>
            <a:chExt cx="1232070" cy="197450"/>
          </a:xfrm>
        </p:grpSpPr>
        <p:sp>
          <p:nvSpPr>
            <p:cNvPr id="12" name="Freeform 12"/>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3" name="TextBox 13"/>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4" name="Group 14"/>
          <p:cNvGrpSpPr/>
          <p:nvPr/>
        </p:nvGrpSpPr>
        <p:grpSpPr>
          <a:xfrm>
            <a:off x="9176281" y="9508679"/>
            <a:ext cx="4445613" cy="712448"/>
            <a:chOff x="0" y="0"/>
            <a:chExt cx="1232070" cy="197450"/>
          </a:xfrm>
        </p:grpSpPr>
        <p:sp>
          <p:nvSpPr>
            <p:cNvPr id="15" name="Freeform 15"/>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685257" y="9508679"/>
            <a:ext cx="4445613" cy="712448"/>
            <a:chOff x="0" y="0"/>
            <a:chExt cx="1232070" cy="197450"/>
          </a:xfrm>
        </p:grpSpPr>
        <p:sp>
          <p:nvSpPr>
            <p:cNvPr id="18" name="Freeform 18"/>
            <p:cNvSpPr/>
            <p:nvPr/>
          </p:nvSpPr>
          <p:spPr>
            <a:xfrm>
              <a:off x="0" y="0"/>
              <a:ext cx="1232070" cy="197450"/>
            </a:xfrm>
            <a:custGeom>
              <a:avLst/>
              <a:gdLst/>
              <a:ahLst/>
              <a:cxnLst/>
              <a:rect l="l" t="t" r="r" b="b"/>
              <a:pathLst>
                <a:path w="1232070" h="197450">
                  <a:moveTo>
                    <a:pt x="88815" y="0"/>
                  </a:moveTo>
                  <a:lnTo>
                    <a:pt x="1143255" y="0"/>
                  </a:lnTo>
                  <a:cubicBezTo>
                    <a:pt x="1192306" y="0"/>
                    <a:pt x="1232070" y="39764"/>
                    <a:pt x="1232070" y="88815"/>
                  </a:cubicBezTo>
                  <a:lnTo>
                    <a:pt x="1232070" y="108635"/>
                  </a:lnTo>
                  <a:cubicBezTo>
                    <a:pt x="1232070" y="132190"/>
                    <a:pt x="1222713" y="154780"/>
                    <a:pt x="1206057" y="171436"/>
                  </a:cubicBezTo>
                  <a:cubicBezTo>
                    <a:pt x="1189401" y="188093"/>
                    <a:pt x="1166810" y="197450"/>
                    <a:pt x="1143255" y="197450"/>
                  </a:cubicBezTo>
                  <a:lnTo>
                    <a:pt x="88815" y="197450"/>
                  </a:lnTo>
                  <a:cubicBezTo>
                    <a:pt x="65260" y="197450"/>
                    <a:pt x="42669" y="188093"/>
                    <a:pt x="26013" y="171436"/>
                  </a:cubicBezTo>
                  <a:cubicBezTo>
                    <a:pt x="9357" y="154780"/>
                    <a:pt x="0" y="132190"/>
                    <a:pt x="0" y="108635"/>
                  </a:cubicBezTo>
                  <a:lnTo>
                    <a:pt x="0" y="88815"/>
                  </a:lnTo>
                  <a:cubicBezTo>
                    <a:pt x="0" y="65260"/>
                    <a:pt x="9357" y="42669"/>
                    <a:pt x="26013" y="26013"/>
                  </a:cubicBezTo>
                  <a:cubicBezTo>
                    <a:pt x="42669" y="9357"/>
                    <a:pt x="65260" y="0"/>
                    <a:pt x="8881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9" name="TextBox 19"/>
            <p:cNvSpPr txBox="1"/>
            <p:nvPr/>
          </p:nvSpPr>
          <p:spPr>
            <a:xfrm>
              <a:off x="0" y="-28575"/>
              <a:ext cx="1232070" cy="226025"/>
            </a:xfrm>
            <a:prstGeom prst="rect">
              <a:avLst/>
            </a:prstGeom>
          </p:spPr>
          <p:txBody>
            <a:bodyPr lIns="50800" tIns="50800" rIns="50800" bIns="50800" rtlCol="0" anchor="ctr"/>
            <a:lstStyle/>
            <a:p>
              <a:pPr algn="ctr">
                <a:lnSpc>
                  <a:spcPts val="2839"/>
                </a:lnSpc>
              </a:pPr>
              <a:endParaRPr/>
            </a:p>
          </p:txBody>
        </p:sp>
      </p:grpSp>
      <p:sp>
        <p:nvSpPr>
          <p:cNvPr id="20" name="TextBox 20"/>
          <p:cNvSpPr txBox="1"/>
          <p:nvPr/>
        </p:nvSpPr>
        <p:spPr>
          <a:xfrm>
            <a:off x="13782923" y="9556526"/>
            <a:ext cx="4250281" cy="443724"/>
          </a:xfrm>
          <a:prstGeom prst="rect">
            <a:avLst/>
          </a:prstGeom>
        </p:spPr>
        <p:txBody>
          <a:bodyPr lIns="0" tIns="0" rIns="0" bIns="0" rtlCol="0" anchor="t">
            <a:spAutoFit/>
          </a:bodyPr>
          <a:lstStyle/>
          <a:p>
            <a:pPr algn="ctr">
              <a:lnSpc>
                <a:spcPts val="3691"/>
              </a:lnSpc>
            </a:pPr>
            <a:r>
              <a:rPr lang="en-US" sz="2050">
                <a:solidFill>
                  <a:srgbClr val="FFFFFF"/>
                </a:solidFill>
                <a:latin typeface="Poppins"/>
                <a:ea typeface="Poppins"/>
                <a:cs typeface="Poppins"/>
                <a:sym typeface="Poppins"/>
              </a:rPr>
              <a:t>Verification during data transfer</a:t>
            </a:r>
          </a:p>
        </p:txBody>
      </p:sp>
      <p:sp>
        <p:nvSpPr>
          <p:cNvPr id="21" name="Freeform 21"/>
          <p:cNvSpPr/>
          <p:nvPr/>
        </p:nvSpPr>
        <p:spPr>
          <a:xfrm>
            <a:off x="17631454" y="9709715"/>
            <a:ext cx="656546" cy="656546"/>
          </a:xfrm>
          <a:custGeom>
            <a:avLst/>
            <a:gdLst/>
            <a:ahLst/>
            <a:cxnLst/>
            <a:rect l="l" t="t" r="r" b="b"/>
            <a:pathLst>
              <a:path w="656546" h="656546">
                <a:moveTo>
                  <a:pt x="0" y="0"/>
                </a:moveTo>
                <a:lnTo>
                  <a:pt x="656546" y="0"/>
                </a:lnTo>
                <a:lnTo>
                  <a:pt x="656546" y="656547"/>
                </a:lnTo>
                <a:lnTo>
                  <a:pt x="0" y="65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Freeform 22"/>
          <p:cNvSpPr/>
          <p:nvPr/>
        </p:nvSpPr>
        <p:spPr>
          <a:xfrm>
            <a:off x="420526" y="2451225"/>
            <a:ext cx="608174" cy="608174"/>
          </a:xfrm>
          <a:custGeom>
            <a:avLst/>
            <a:gdLst/>
            <a:ahLst/>
            <a:cxnLst/>
            <a:rect l="l" t="t" r="r" b="b"/>
            <a:pathLst>
              <a:path w="608174" h="608174">
                <a:moveTo>
                  <a:pt x="0" y="0"/>
                </a:moveTo>
                <a:lnTo>
                  <a:pt x="608174" y="0"/>
                </a:lnTo>
                <a:lnTo>
                  <a:pt x="608174" y="608174"/>
                </a:lnTo>
                <a:lnTo>
                  <a:pt x="0" y="608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3" name="TextBox 23"/>
          <p:cNvSpPr txBox="1"/>
          <p:nvPr/>
        </p:nvSpPr>
        <p:spPr>
          <a:xfrm>
            <a:off x="420526" y="1542450"/>
            <a:ext cx="1200425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Parity block check </a:t>
            </a:r>
          </a:p>
        </p:txBody>
      </p:sp>
      <p:sp>
        <p:nvSpPr>
          <p:cNvPr id="24" name="TextBox 24"/>
          <p:cNvSpPr txBox="1"/>
          <p:nvPr/>
        </p:nvSpPr>
        <p:spPr>
          <a:xfrm>
            <a:off x="703877"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Validation of data entry</a:t>
            </a:r>
          </a:p>
        </p:txBody>
      </p:sp>
      <p:sp>
        <p:nvSpPr>
          <p:cNvPr id="25" name="TextBox 25"/>
          <p:cNvSpPr txBox="1"/>
          <p:nvPr/>
        </p:nvSpPr>
        <p:spPr>
          <a:xfrm>
            <a:off x="5218486"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Verification of data entry</a:t>
            </a:r>
          </a:p>
        </p:txBody>
      </p:sp>
      <p:sp>
        <p:nvSpPr>
          <p:cNvPr id="26" name="TextBox 26"/>
          <p:cNvSpPr txBox="1"/>
          <p:nvPr/>
        </p:nvSpPr>
        <p:spPr>
          <a:xfrm>
            <a:off x="9676750" y="9576365"/>
            <a:ext cx="3363353" cy="443724"/>
          </a:xfrm>
          <a:prstGeom prst="rect">
            <a:avLst/>
          </a:prstGeom>
        </p:spPr>
        <p:txBody>
          <a:bodyPr lIns="0" tIns="0" rIns="0" bIns="0" rtlCol="0" anchor="t">
            <a:spAutoFit/>
          </a:bodyPr>
          <a:lstStyle/>
          <a:p>
            <a:pPr algn="ctr">
              <a:lnSpc>
                <a:spcPts val="3691"/>
              </a:lnSpc>
            </a:pPr>
            <a:r>
              <a:rPr lang="en-US" sz="2050">
                <a:solidFill>
                  <a:srgbClr val="FFFFFF">
                    <a:alpha val="8627"/>
                  </a:srgbClr>
                </a:solidFill>
                <a:latin typeface="Poppins"/>
                <a:ea typeface="Poppins"/>
                <a:cs typeface="Poppins"/>
                <a:sym typeface="Poppins"/>
              </a:rPr>
              <a:t>Check Digit</a:t>
            </a:r>
          </a:p>
        </p:txBody>
      </p:sp>
      <p:sp>
        <p:nvSpPr>
          <p:cNvPr id="27" name="TextBox 27"/>
          <p:cNvSpPr txBox="1"/>
          <p:nvPr/>
        </p:nvSpPr>
        <p:spPr>
          <a:xfrm>
            <a:off x="131707" y="190317"/>
            <a:ext cx="8281299" cy="572331"/>
          </a:xfrm>
          <a:prstGeom prst="rect">
            <a:avLst/>
          </a:prstGeom>
        </p:spPr>
        <p:txBody>
          <a:bodyPr lIns="0" tIns="0" rIns="0" bIns="0" rtlCol="0" anchor="t">
            <a:spAutoFit/>
          </a:bodyPr>
          <a:lstStyle/>
          <a:p>
            <a:pPr marL="0" lvl="0" indent="0" algn="l">
              <a:lnSpc>
                <a:spcPts val="4252"/>
              </a:lnSpc>
              <a:spcBef>
                <a:spcPct val="0"/>
              </a:spcBef>
            </a:pPr>
            <a:r>
              <a:rPr lang="en-US" sz="3796" b="1" spc="-113">
                <a:solidFill>
                  <a:srgbClr val="FFFFFF"/>
                </a:solidFill>
                <a:latin typeface="Poppins Bold"/>
                <a:ea typeface="Poppins Bold"/>
                <a:cs typeface="Poppins Bold"/>
                <a:sym typeface="Poppins Bold"/>
              </a:rPr>
              <a:t>9.5 Data validation and verification</a:t>
            </a:r>
          </a:p>
        </p:txBody>
      </p:sp>
      <p:sp>
        <p:nvSpPr>
          <p:cNvPr id="28" name="TextBox 28"/>
          <p:cNvSpPr txBox="1"/>
          <p:nvPr/>
        </p:nvSpPr>
        <p:spPr>
          <a:xfrm>
            <a:off x="1073932" y="2394075"/>
            <a:ext cx="16185368"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Let’s say an error has occurred. Unlike normal parity check, it can detect where exactly the error has occurred.</a:t>
            </a:r>
          </a:p>
        </p:txBody>
      </p:sp>
      <p:grpSp>
        <p:nvGrpSpPr>
          <p:cNvPr id="29" name="Group 29"/>
          <p:cNvGrpSpPr/>
          <p:nvPr/>
        </p:nvGrpSpPr>
        <p:grpSpPr>
          <a:xfrm>
            <a:off x="9102970" y="3579535"/>
            <a:ext cx="524646" cy="524646"/>
            <a:chOff x="0" y="0"/>
            <a:chExt cx="1913890" cy="1913890"/>
          </a:xfrm>
        </p:grpSpPr>
        <p:sp>
          <p:nvSpPr>
            <p:cNvPr id="30" name="Freeform 3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1" name="Freeform 3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2" name="Group 32"/>
          <p:cNvGrpSpPr/>
          <p:nvPr/>
        </p:nvGrpSpPr>
        <p:grpSpPr>
          <a:xfrm>
            <a:off x="9627616" y="3579535"/>
            <a:ext cx="524646" cy="524646"/>
            <a:chOff x="0" y="0"/>
            <a:chExt cx="1913890" cy="1913890"/>
          </a:xfrm>
        </p:grpSpPr>
        <p:sp>
          <p:nvSpPr>
            <p:cNvPr id="33" name="Freeform 3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4" name="Freeform 3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5" name="Group 35"/>
          <p:cNvGrpSpPr/>
          <p:nvPr/>
        </p:nvGrpSpPr>
        <p:grpSpPr>
          <a:xfrm>
            <a:off x="10152262" y="3579535"/>
            <a:ext cx="524646" cy="524646"/>
            <a:chOff x="0" y="0"/>
            <a:chExt cx="1913890" cy="1913890"/>
          </a:xfrm>
        </p:grpSpPr>
        <p:sp>
          <p:nvSpPr>
            <p:cNvPr id="36" name="Freeform 3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7" name="Freeform 3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8" name="Group 38"/>
          <p:cNvGrpSpPr/>
          <p:nvPr/>
        </p:nvGrpSpPr>
        <p:grpSpPr>
          <a:xfrm>
            <a:off x="7529032" y="3579535"/>
            <a:ext cx="524646" cy="524646"/>
            <a:chOff x="0" y="0"/>
            <a:chExt cx="1913890" cy="1913890"/>
          </a:xfrm>
        </p:grpSpPr>
        <p:sp>
          <p:nvSpPr>
            <p:cNvPr id="39" name="Freeform 3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0" name="Freeform 4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1" name="Group 41"/>
          <p:cNvGrpSpPr/>
          <p:nvPr/>
        </p:nvGrpSpPr>
        <p:grpSpPr>
          <a:xfrm>
            <a:off x="8053678" y="3579535"/>
            <a:ext cx="524646" cy="524646"/>
            <a:chOff x="0" y="0"/>
            <a:chExt cx="1913890" cy="1913890"/>
          </a:xfrm>
        </p:grpSpPr>
        <p:sp>
          <p:nvSpPr>
            <p:cNvPr id="42" name="Freeform 4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43" name="Freeform 4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44" name="Group 44"/>
          <p:cNvGrpSpPr/>
          <p:nvPr/>
        </p:nvGrpSpPr>
        <p:grpSpPr>
          <a:xfrm>
            <a:off x="8578324" y="3579535"/>
            <a:ext cx="524646" cy="524646"/>
            <a:chOff x="0" y="0"/>
            <a:chExt cx="1913890" cy="1913890"/>
          </a:xfrm>
        </p:grpSpPr>
        <p:sp>
          <p:nvSpPr>
            <p:cNvPr id="45" name="Freeform 4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6" name="Freeform 4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47" name="Group 47"/>
          <p:cNvGrpSpPr/>
          <p:nvPr/>
        </p:nvGrpSpPr>
        <p:grpSpPr>
          <a:xfrm>
            <a:off x="7004386" y="3579535"/>
            <a:ext cx="524646" cy="524646"/>
            <a:chOff x="0" y="0"/>
            <a:chExt cx="1913890" cy="1913890"/>
          </a:xfrm>
        </p:grpSpPr>
        <p:sp>
          <p:nvSpPr>
            <p:cNvPr id="48" name="Freeform 4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9" name="Freeform 4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0" name="Group 50"/>
          <p:cNvGrpSpPr/>
          <p:nvPr/>
        </p:nvGrpSpPr>
        <p:grpSpPr>
          <a:xfrm>
            <a:off x="6479740" y="3579535"/>
            <a:ext cx="524646" cy="524646"/>
            <a:chOff x="0" y="0"/>
            <a:chExt cx="1913890" cy="1913890"/>
          </a:xfrm>
        </p:grpSpPr>
        <p:sp>
          <p:nvSpPr>
            <p:cNvPr id="51" name="Freeform 5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2" name="Freeform 5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53" name="Group 53"/>
          <p:cNvGrpSpPr/>
          <p:nvPr/>
        </p:nvGrpSpPr>
        <p:grpSpPr>
          <a:xfrm>
            <a:off x="9102970" y="4129207"/>
            <a:ext cx="524646" cy="524646"/>
            <a:chOff x="0" y="0"/>
            <a:chExt cx="1913890" cy="1913890"/>
          </a:xfrm>
        </p:grpSpPr>
        <p:sp>
          <p:nvSpPr>
            <p:cNvPr id="54" name="Freeform 5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5" name="Freeform 5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6" name="Group 56"/>
          <p:cNvGrpSpPr/>
          <p:nvPr/>
        </p:nvGrpSpPr>
        <p:grpSpPr>
          <a:xfrm>
            <a:off x="9627616" y="4129207"/>
            <a:ext cx="524646" cy="524646"/>
            <a:chOff x="0" y="0"/>
            <a:chExt cx="1913890" cy="1913890"/>
          </a:xfrm>
        </p:grpSpPr>
        <p:sp>
          <p:nvSpPr>
            <p:cNvPr id="57" name="Freeform 5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8" name="Freeform 5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9" name="Group 59"/>
          <p:cNvGrpSpPr/>
          <p:nvPr/>
        </p:nvGrpSpPr>
        <p:grpSpPr>
          <a:xfrm>
            <a:off x="10152262" y="4129207"/>
            <a:ext cx="524646" cy="524646"/>
            <a:chOff x="0" y="0"/>
            <a:chExt cx="1913890" cy="1913890"/>
          </a:xfrm>
        </p:grpSpPr>
        <p:sp>
          <p:nvSpPr>
            <p:cNvPr id="60" name="Freeform 6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1" name="Freeform 6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2" name="Group 62"/>
          <p:cNvGrpSpPr/>
          <p:nvPr/>
        </p:nvGrpSpPr>
        <p:grpSpPr>
          <a:xfrm>
            <a:off x="7529032" y="4129207"/>
            <a:ext cx="524646" cy="524646"/>
            <a:chOff x="0" y="0"/>
            <a:chExt cx="1913890" cy="1913890"/>
          </a:xfrm>
        </p:grpSpPr>
        <p:sp>
          <p:nvSpPr>
            <p:cNvPr id="63" name="Freeform 6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4" name="Freeform 6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5" name="Group 65"/>
          <p:cNvGrpSpPr/>
          <p:nvPr/>
        </p:nvGrpSpPr>
        <p:grpSpPr>
          <a:xfrm>
            <a:off x="8053678" y="4129207"/>
            <a:ext cx="524646" cy="524646"/>
            <a:chOff x="0" y="0"/>
            <a:chExt cx="1913890" cy="1913890"/>
          </a:xfrm>
        </p:grpSpPr>
        <p:sp>
          <p:nvSpPr>
            <p:cNvPr id="66" name="Freeform 6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67" name="Freeform 6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68" name="Group 68"/>
          <p:cNvGrpSpPr/>
          <p:nvPr/>
        </p:nvGrpSpPr>
        <p:grpSpPr>
          <a:xfrm>
            <a:off x="8578324" y="4129207"/>
            <a:ext cx="524646" cy="524646"/>
            <a:chOff x="0" y="0"/>
            <a:chExt cx="1913890" cy="1913890"/>
          </a:xfrm>
        </p:grpSpPr>
        <p:sp>
          <p:nvSpPr>
            <p:cNvPr id="69" name="Freeform 6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0" name="Freeform 7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1" name="Group 71"/>
          <p:cNvGrpSpPr/>
          <p:nvPr/>
        </p:nvGrpSpPr>
        <p:grpSpPr>
          <a:xfrm>
            <a:off x="7004386" y="4129207"/>
            <a:ext cx="524646" cy="524646"/>
            <a:chOff x="0" y="0"/>
            <a:chExt cx="1913890" cy="1913890"/>
          </a:xfrm>
        </p:grpSpPr>
        <p:sp>
          <p:nvSpPr>
            <p:cNvPr id="72" name="Freeform 7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3" name="Freeform 7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4" name="Group 74"/>
          <p:cNvGrpSpPr/>
          <p:nvPr/>
        </p:nvGrpSpPr>
        <p:grpSpPr>
          <a:xfrm>
            <a:off x="6479740" y="4129207"/>
            <a:ext cx="524646" cy="524646"/>
            <a:chOff x="0" y="0"/>
            <a:chExt cx="1913890" cy="1913890"/>
          </a:xfrm>
        </p:grpSpPr>
        <p:sp>
          <p:nvSpPr>
            <p:cNvPr id="75" name="Freeform 7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6" name="Freeform 7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77" name="Group 77"/>
          <p:cNvGrpSpPr/>
          <p:nvPr/>
        </p:nvGrpSpPr>
        <p:grpSpPr>
          <a:xfrm>
            <a:off x="9102970" y="4678469"/>
            <a:ext cx="524646" cy="524646"/>
            <a:chOff x="0" y="0"/>
            <a:chExt cx="1913890" cy="1913890"/>
          </a:xfrm>
        </p:grpSpPr>
        <p:sp>
          <p:nvSpPr>
            <p:cNvPr id="78" name="Freeform 7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9" name="Freeform 7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0" name="Group 80"/>
          <p:cNvGrpSpPr/>
          <p:nvPr/>
        </p:nvGrpSpPr>
        <p:grpSpPr>
          <a:xfrm>
            <a:off x="9627616" y="4678469"/>
            <a:ext cx="524646" cy="524646"/>
            <a:chOff x="0" y="0"/>
            <a:chExt cx="1913890" cy="1913890"/>
          </a:xfrm>
        </p:grpSpPr>
        <p:sp>
          <p:nvSpPr>
            <p:cNvPr id="81" name="Freeform 8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2" name="Freeform 8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3" name="Group 83"/>
          <p:cNvGrpSpPr/>
          <p:nvPr/>
        </p:nvGrpSpPr>
        <p:grpSpPr>
          <a:xfrm>
            <a:off x="10152262" y="4678469"/>
            <a:ext cx="524646" cy="524646"/>
            <a:chOff x="0" y="0"/>
            <a:chExt cx="1913890" cy="1913890"/>
          </a:xfrm>
        </p:grpSpPr>
        <p:sp>
          <p:nvSpPr>
            <p:cNvPr id="84" name="Freeform 8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5" name="Freeform 8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6" name="Group 86"/>
          <p:cNvGrpSpPr/>
          <p:nvPr/>
        </p:nvGrpSpPr>
        <p:grpSpPr>
          <a:xfrm>
            <a:off x="7529032" y="4678469"/>
            <a:ext cx="524646" cy="524646"/>
            <a:chOff x="0" y="0"/>
            <a:chExt cx="1913890" cy="1913890"/>
          </a:xfrm>
        </p:grpSpPr>
        <p:sp>
          <p:nvSpPr>
            <p:cNvPr id="87" name="Freeform 8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88" name="Freeform 8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89" name="Group 89"/>
          <p:cNvGrpSpPr/>
          <p:nvPr/>
        </p:nvGrpSpPr>
        <p:grpSpPr>
          <a:xfrm>
            <a:off x="8053678" y="4678469"/>
            <a:ext cx="524646" cy="524646"/>
            <a:chOff x="0" y="0"/>
            <a:chExt cx="1913890" cy="1913890"/>
          </a:xfrm>
        </p:grpSpPr>
        <p:sp>
          <p:nvSpPr>
            <p:cNvPr id="90" name="Freeform 9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91" name="Freeform 9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92" name="Group 92"/>
          <p:cNvGrpSpPr/>
          <p:nvPr/>
        </p:nvGrpSpPr>
        <p:grpSpPr>
          <a:xfrm>
            <a:off x="8578324" y="4678469"/>
            <a:ext cx="524646" cy="524646"/>
            <a:chOff x="0" y="0"/>
            <a:chExt cx="1913890" cy="1913890"/>
          </a:xfrm>
        </p:grpSpPr>
        <p:sp>
          <p:nvSpPr>
            <p:cNvPr id="93" name="Freeform 9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4" name="Freeform 9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5" name="Group 95"/>
          <p:cNvGrpSpPr/>
          <p:nvPr/>
        </p:nvGrpSpPr>
        <p:grpSpPr>
          <a:xfrm>
            <a:off x="7004386" y="4678469"/>
            <a:ext cx="524646" cy="524646"/>
            <a:chOff x="0" y="0"/>
            <a:chExt cx="1913890" cy="1913890"/>
          </a:xfrm>
        </p:grpSpPr>
        <p:sp>
          <p:nvSpPr>
            <p:cNvPr id="96" name="Freeform 9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97" name="Freeform 9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98" name="Group 98"/>
          <p:cNvGrpSpPr/>
          <p:nvPr/>
        </p:nvGrpSpPr>
        <p:grpSpPr>
          <a:xfrm>
            <a:off x="6479740" y="4678469"/>
            <a:ext cx="524646" cy="524646"/>
            <a:chOff x="0" y="0"/>
            <a:chExt cx="1913890" cy="1913890"/>
          </a:xfrm>
        </p:grpSpPr>
        <p:sp>
          <p:nvSpPr>
            <p:cNvPr id="99" name="Freeform 9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0" name="Freeform 10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01" name="Group 101"/>
          <p:cNvGrpSpPr/>
          <p:nvPr/>
        </p:nvGrpSpPr>
        <p:grpSpPr>
          <a:xfrm>
            <a:off x="9102970" y="5228141"/>
            <a:ext cx="524646" cy="524646"/>
            <a:chOff x="0" y="0"/>
            <a:chExt cx="1913890" cy="1913890"/>
          </a:xfrm>
        </p:grpSpPr>
        <p:sp>
          <p:nvSpPr>
            <p:cNvPr id="102" name="Freeform 10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03" name="Freeform 10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04" name="Group 104"/>
          <p:cNvGrpSpPr/>
          <p:nvPr/>
        </p:nvGrpSpPr>
        <p:grpSpPr>
          <a:xfrm>
            <a:off x="9627616" y="5228141"/>
            <a:ext cx="524646" cy="524646"/>
            <a:chOff x="0" y="0"/>
            <a:chExt cx="1913890" cy="1913890"/>
          </a:xfrm>
        </p:grpSpPr>
        <p:sp>
          <p:nvSpPr>
            <p:cNvPr id="105" name="Freeform 10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06" name="Freeform 10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07" name="Group 107"/>
          <p:cNvGrpSpPr/>
          <p:nvPr/>
        </p:nvGrpSpPr>
        <p:grpSpPr>
          <a:xfrm>
            <a:off x="10152262" y="5228141"/>
            <a:ext cx="524646" cy="524646"/>
            <a:chOff x="0" y="0"/>
            <a:chExt cx="1913890" cy="1913890"/>
          </a:xfrm>
        </p:grpSpPr>
        <p:sp>
          <p:nvSpPr>
            <p:cNvPr id="108" name="Freeform 10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09" name="Freeform 10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10" name="Group 110"/>
          <p:cNvGrpSpPr/>
          <p:nvPr/>
        </p:nvGrpSpPr>
        <p:grpSpPr>
          <a:xfrm>
            <a:off x="7529032" y="5228141"/>
            <a:ext cx="524646" cy="524646"/>
            <a:chOff x="0" y="0"/>
            <a:chExt cx="1913890" cy="1913890"/>
          </a:xfrm>
        </p:grpSpPr>
        <p:sp>
          <p:nvSpPr>
            <p:cNvPr id="111" name="Freeform 11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12" name="Freeform 11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13" name="Group 113"/>
          <p:cNvGrpSpPr/>
          <p:nvPr/>
        </p:nvGrpSpPr>
        <p:grpSpPr>
          <a:xfrm>
            <a:off x="8053678" y="5228141"/>
            <a:ext cx="524646" cy="524646"/>
            <a:chOff x="0" y="0"/>
            <a:chExt cx="1913890" cy="1913890"/>
          </a:xfrm>
        </p:grpSpPr>
        <p:sp>
          <p:nvSpPr>
            <p:cNvPr id="114" name="Freeform 11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15" name="Freeform 11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16" name="Group 116"/>
          <p:cNvGrpSpPr/>
          <p:nvPr/>
        </p:nvGrpSpPr>
        <p:grpSpPr>
          <a:xfrm>
            <a:off x="8578324" y="5228141"/>
            <a:ext cx="524646" cy="524646"/>
            <a:chOff x="0" y="0"/>
            <a:chExt cx="1913890" cy="1913890"/>
          </a:xfrm>
        </p:grpSpPr>
        <p:sp>
          <p:nvSpPr>
            <p:cNvPr id="117" name="Freeform 11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18" name="Freeform 11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19" name="Group 119"/>
          <p:cNvGrpSpPr/>
          <p:nvPr/>
        </p:nvGrpSpPr>
        <p:grpSpPr>
          <a:xfrm>
            <a:off x="7004386" y="5228141"/>
            <a:ext cx="524646" cy="524646"/>
            <a:chOff x="0" y="0"/>
            <a:chExt cx="1913890" cy="1913890"/>
          </a:xfrm>
        </p:grpSpPr>
        <p:sp>
          <p:nvSpPr>
            <p:cNvPr id="120" name="Freeform 12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21" name="Freeform 12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22" name="Group 122"/>
          <p:cNvGrpSpPr/>
          <p:nvPr/>
        </p:nvGrpSpPr>
        <p:grpSpPr>
          <a:xfrm>
            <a:off x="6479740" y="5228141"/>
            <a:ext cx="524646" cy="524646"/>
            <a:chOff x="0" y="0"/>
            <a:chExt cx="1913890" cy="1913890"/>
          </a:xfrm>
        </p:grpSpPr>
        <p:sp>
          <p:nvSpPr>
            <p:cNvPr id="123" name="Freeform 1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24" name="Freeform 1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25" name="Group 125"/>
          <p:cNvGrpSpPr/>
          <p:nvPr/>
        </p:nvGrpSpPr>
        <p:grpSpPr>
          <a:xfrm>
            <a:off x="9102970" y="5774414"/>
            <a:ext cx="524646" cy="524646"/>
            <a:chOff x="0" y="0"/>
            <a:chExt cx="1913890" cy="1913890"/>
          </a:xfrm>
        </p:grpSpPr>
        <p:sp>
          <p:nvSpPr>
            <p:cNvPr id="126" name="Freeform 1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7" name="Freeform 1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8" name="Group 128"/>
          <p:cNvGrpSpPr/>
          <p:nvPr/>
        </p:nvGrpSpPr>
        <p:grpSpPr>
          <a:xfrm>
            <a:off x="9627616" y="5774414"/>
            <a:ext cx="524646" cy="524646"/>
            <a:chOff x="0" y="0"/>
            <a:chExt cx="1913890" cy="1913890"/>
          </a:xfrm>
        </p:grpSpPr>
        <p:sp>
          <p:nvSpPr>
            <p:cNvPr id="129" name="Freeform 1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0" name="Freeform 1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1" name="Group 131"/>
          <p:cNvGrpSpPr/>
          <p:nvPr/>
        </p:nvGrpSpPr>
        <p:grpSpPr>
          <a:xfrm>
            <a:off x="10152262" y="5774414"/>
            <a:ext cx="524646" cy="524646"/>
            <a:chOff x="0" y="0"/>
            <a:chExt cx="1913890" cy="1913890"/>
          </a:xfrm>
        </p:grpSpPr>
        <p:sp>
          <p:nvSpPr>
            <p:cNvPr id="132" name="Freeform 13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3" name="Freeform 13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4" name="Group 134"/>
          <p:cNvGrpSpPr/>
          <p:nvPr/>
        </p:nvGrpSpPr>
        <p:grpSpPr>
          <a:xfrm>
            <a:off x="7529032" y="5774414"/>
            <a:ext cx="524646" cy="524646"/>
            <a:chOff x="0" y="0"/>
            <a:chExt cx="1913890" cy="1913890"/>
          </a:xfrm>
        </p:grpSpPr>
        <p:sp>
          <p:nvSpPr>
            <p:cNvPr id="135" name="Freeform 13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6" name="Freeform 13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7" name="Group 137"/>
          <p:cNvGrpSpPr/>
          <p:nvPr/>
        </p:nvGrpSpPr>
        <p:grpSpPr>
          <a:xfrm>
            <a:off x="8053678" y="5774414"/>
            <a:ext cx="524646" cy="524646"/>
            <a:chOff x="0" y="0"/>
            <a:chExt cx="1913890" cy="1913890"/>
          </a:xfrm>
        </p:grpSpPr>
        <p:sp>
          <p:nvSpPr>
            <p:cNvPr id="138" name="Freeform 1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39" name="Freeform 1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40" name="Group 140"/>
          <p:cNvGrpSpPr/>
          <p:nvPr/>
        </p:nvGrpSpPr>
        <p:grpSpPr>
          <a:xfrm>
            <a:off x="8578324" y="5774414"/>
            <a:ext cx="524646" cy="524646"/>
            <a:chOff x="0" y="0"/>
            <a:chExt cx="1913890" cy="1913890"/>
          </a:xfrm>
        </p:grpSpPr>
        <p:sp>
          <p:nvSpPr>
            <p:cNvPr id="141" name="Freeform 14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2" name="Freeform 14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3" name="Group 143"/>
          <p:cNvGrpSpPr/>
          <p:nvPr/>
        </p:nvGrpSpPr>
        <p:grpSpPr>
          <a:xfrm>
            <a:off x="7004386" y="5774414"/>
            <a:ext cx="524646" cy="524646"/>
            <a:chOff x="0" y="0"/>
            <a:chExt cx="1913890" cy="1913890"/>
          </a:xfrm>
        </p:grpSpPr>
        <p:sp>
          <p:nvSpPr>
            <p:cNvPr id="144" name="Freeform 14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5" name="Freeform 14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6" name="Group 146"/>
          <p:cNvGrpSpPr/>
          <p:nvPr/>
        </p:nvGrpSpPr>
        <p:grpSpPr>
          <a:xfrm>
            <a:off x="6479740" y="5774414"/>
            <a:ext cx="524646" cy="524646"/>
            <a:chOff x="0" y="0"/>
            <a:chExt cx="1913890" cy="1913890"/>
          </a:xfrm>
        </p:grpSpPr>
        <p:sp>
          <p:nvSpPr>
            <p:cNvPr id="147" name="Freeform 14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8" name="Freeform 14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49" name="Group 149"/>
          <p:cNvGrpSpPr/>
          <p:nvPr/>
        </p:nvGrpSpPr>
        <p:grpSpPr>
          <a:xfrm>
            <a:off x="9102970" y="6323677"/>
            <a:ext cx="524646" cy="524646"/>
            <a:chOff x="0" y="0"/>
            <a:chExt cx="1913890" cy="1913890"/>
          </a:xfrm>
        </p:grpSpPr>
        <p:sp>
          <p:nvSpPr>
            <p:cNvPr id="150" name="Freeform 15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1" name="Freeform 15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2" name="Group 152"/>
          <p:cNvGrpSpPr/>
          <p:nvPr/>
        </p:nvGrpSpPr>
        <p:grpSpPr>
          <a:xfrm>
            <a:off x="9627616" y="6323677"/>
            <a:ext cx="524646" cy="524646"/>
            <a:chOff x="0" y="0"/>
            <a:chExt cx="1913890" cy="1913890"/>
          </a:xfrm>
        </p:grpSpPr>
        <p:sp>
          <p:nvSpPr>
            <p:cNvPr id="153" name="Freeform 15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4" name="Freeform 15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5" name="Group 155"/>
          <p:cNvGrpSpPr/>
          <p:nvPr/>
        </p:nvGrpSpPr>
        <p:grpSpPr>
          <a:xfrm>
            <a:off x="10152262" y="6323677"/>
            <a:ext cx="524646" cy="524646"/>
            <a:chOff x="0" y="0"/>
            <a:chExt cx="1913890" cy="1913890"/>
          </a:xfrm>
        </p:grpSpPr>
        <p:sp>
          <p:nvSpPr>
            <p:cNvPr id="156" name="Freeform 15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7" name="Freeform 15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8" name="Group 158"/>
          <p:cNvGrpSpPr/>
          <p:nvPr/>
        </p:nvGrpSpPr>
        <p:grpSpPr>
          <a:xfrm>
            <a:off x="7529032" y="6323677"/>
            <a:ext cx="524646" cy="524646"/>
            <a:chOff x="0" y="0"/>
            <a:chExt cx="1913890" cy="1913890"/>
          </a:xfrm>
        </p:grpSpPr>
        <p:sp>
          <p:nvSpPr>
            <p:cNvPr id="159" name="Freeform 15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0" name="Freeform 16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1" name="Group 161"/>
          <p:cNvGrpSpPr/>
          <p:nvPr/>
        </p:nvGrpSpPr>
        <p:grpSpPr>
          <a:xfrm>
            <a:off x="8053678" y="6323677"/>
            <a:ext cx="524646" cy="524646"/>
            <a:chOff x="0" y="0"/>
            <a:chExt cx="1913890" cy="1913890"/>
          </a:xfrm>
        </p:grpSpPr>
        <p:sp>
          <p:nvSpPr>
            <p:cNvPr id="162" name="Freeform 16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63" name="Freeform 16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64" name="Group 164"/>
          <p:cNvGrpSpPr/>
          <p:nvPr/>
        </p:nvGrpSpPr>
        <p:grpSpPr>
          <a:xfrm>
            <a:off x="8578324" y="6323677"/>
            <a:ext cx="524646" cy="524646"/>
            <a:chOff x="0" y="0"/>
            <a:chExt cx="1913890" cy="1913890"/>
          </a:xfrm>
        </p:grpSpPr>
        <p:sp>
          <p:nvSpPr>
            <p:cNvPr id="165" name="Freeform 16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6" name="Freeform 16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7" name="Group 167"/>
          <p:cNvGrpSpPr/>
          <p:nvPr/>
        </p:nvGrpSpPr>
        <p:grpSpPr>
          <a:xfrm>
            <a:off x="7004386" y="6323677"/>
            <a:ext cx="524646" cy="524646"/>
            <a:chOff x="0" y="0"/>
            <a:chExt cx="1913890" cy="1913890"/>
          </a:xfrm>
        </p:grpSpPr>
        <p:sp>
          <p:nvSpPr>
            <p:cNvPr id="168" name="Freeform 16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9" name="Freeform 16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0" name="Group 170"/>
          <p:cNvGrpSpPr/>
          <p:nvPr/>
        </p:nvGrpSpPr>
        <p:grpSpPr>
          <a:xfrm>
            <a:off x="6479740" y="6323677"/>
            <a:ext cx="524646" cy="524646"/>
            <a:chOff x="0" y="0"/>
            <a:chExt cx="1913890" cy="1913890"/>
          </a:xfrm>
        </p:grpSpPr>
        <p:sp>
          <p:nvSpPr>
            <p:cNvPr id="171" name="Freeform 17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2" name="Freeform 17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73" name="Group 173"/>
          <p:cNvGrpSpPr/>
          <p:nvPr/>
        </p:nvGrpSpPr>
        <p:grpSpPr>
          <a:xfrm>
            <a:off x="9102970" y="6873348"/>
            <a:ext cx="524646" cy="524646"/>
            <a:chOff x="0" y="0"/>
            <a:chExt cx="1913890" cy="1913890"/>
          </a:xfrm>
        </p:grpSpPr>
        <p:sp>
          <p:nvSpPr>
            <p:cNvPr id="174" name="Freeform 17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5" name="Freeform 17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6" name="Group 176"/>
          <p:cNvGrpSpPr/>
          <p:nvPr/>
        </p:nvGrpSpPr>
        <p:grpSpPr>
          <a:xfrm>
            <a:off x="9627616" y="6873348"/>
            <a:ext cx="524646" cy="524646"/>
            <a:chOff x="0" y="0"/>
            <a:chExt cx="1913890" cy="1913890"/>
          </a:xfrm>
        </p:grpSpPr>
        <p:sp>
          <p:nvSpPr>
            <p:cNvPr id="177" name="Freeform 17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8" name="Freeform 17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9" name="Group 179"/>
          <p:cNvGrpSpPr/>
          <p:nvPr/>
        </p:nvGrpSpPr>
        <p:grpSpPr>
          <a:xfrm>
            <a:off x="10152262" y="6873348"/>
            <a:ext cx="524646" cy="524646"/>
            <a:chOff x="0" y="0"/>
            <a:chExt cx="1913890" cy="1913890"/>
          </a:xfrm>
        </p:grpSpPr>
        <p:sp>
          <p:nvSpPr>
            <p:cNvPr id="180" name="Freeform 18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1" name="Freeform 18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2" name="Group 182"/>
          <p:cNvGrpSpPr/>
          <p:nvPr/>
        </p:nvGrpSpPr>
        <p:grpSpPr>
          <a:xfrm>
            <a:off x="7529032" y="6873348"/>
            <a:ext cx="524646" cy="524646"/>
            <a:chOff x="0" y="0"/>
            <a:chExt cx="1913890" cy="1913890"/>
          </a:xfrm>
        </p:grpSpPr>
        <p:sp>
          <p:nvSpPr>
            <p:cNvPr id="183" name="Freeform 18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4" name="Freeform 18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85" name="Group 185"/>
          <p:cNvGrpSpPr/>
          <p:nvPr/>
        </p:nvGrpSpPr>
        <p:grpSpPr>
          <a:xfrm>
            <a:off x="8053678" y="6873348"/>
            <a:ext cx="524646" cy="524646"/>
            <a:chOff x="0" y="0"/>
            <a:chExt cx="1913890" cy="1913890"/>
          </a:xfrm>
        </p:grpSpPr>
        <p:sp>
          <p:nvSpPr>
            <p:cNvPr id="186" name="Freeform 18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187" name="Freeform 18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188" name="Group 188"/>
          <p:cNvGrpSpPr/>
          <p:nvPr/>
        </p:nvGrpSpPr>
        <p:grpSpPr>
          <a:xfrm>
            <a:off x="8578324" y="6873348"/>
            <a:ext cx="524646" cy="524646"/>
            <a:chOff x="0" y="0"/>
            <a:chExt cx="1913890" cy="1913890"/>
          </a:xfrm>
        </p:grpSpPr>
        <p:sp>
          <p:nvSpPr>
            <p:cNvPr id="189" name="Freeform 18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0" name="Freeform 19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91" name="Group 191"/>
          <p:cNvGrpSpPr/>
          <p:nvPr/>
        </p:nvGrpSpPr>
        <p:grpSpPr>
          <a:xfrm>
            <a:off x="7004386" y="6873348"/>
            <a:ext cx="524646" cy="524646"/>
            <a:chOff x="0" y="0"/>
            <a:chExt cx="1913890" cy="1913890"/>
          </a:xfrm>
        </p:grpSpPr>
        <p:sp>
          <p:nvSpPr>
            <p:cNvPr id="192" name="Freeform 19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3" name="Freeform 19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94" name="Group 194"/>
          <p:cNvGrpSpPr/>
          <p:nvPr/>
        </p:nvGrpSpPr>
        <p:grpSpPr>
          <a:xfrm>
            <a:off x="6479740" y="6873348"/>
            <a:ext cx="524646" cy="524646"/>
            <a:chOff x="0" y="0"/>
            <a:chExt cx="1913890" cy="1913890"/>
          </a:xfrm>
        </p:grpSpPr>
        <p:sp>
          <p:nvSpPr>
            <p:cNvPr id="195" name="Freeform 19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6" name="Freeform 19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FF1495"/>
            </a:solidFill>
          </p:spPr>
          <p:txBody>
            <a:bodyPr/>
            <a:lstStyle/>
            <a:p>
              <a:endParaRPr lang="en-PH"/>
            </a:p>
          </p:txBody>
        </p:sp>
      </p:grpSp>
      <p:grpSp>
        <p:nvGrpSpPr>
          <p:cNvPr id="197" name="Group 197"/>
          <p:cNvGrpSpPr/>
          <p:nvPr/>
        </p:nvGrpSpPr>
        <p:grpSpPr>
          <a:xfrm>
            <a:off x="6476225" y="7419621"/>
            <a:ext cx="524646" cy="524646"/>
            <a:chOff x="0" y="0"/>
            <a:chExt cx="1913890" cy="1913890"/>
          </a:xfrm>
        </p:grpSpPr>
        <p:sp>
          <p:nvSpPr>
            <p:cNvPr id="198" name="Freeform 19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9" name="Freeform 19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00" name="Group 200"/>
          <p:cNvGrpSpPr/>
          <p:nvPr/>
        </p:nvGrpSpPr>
        <p:grpSpPr>
          <a:xfrm>
            <a:off x="7004386" y="7419621"/>
            <a:ext cx="524646" cy="524646"/>
            <a:chOff x="0" y="0"/>
            <a:chExt cx="1913890" cy="1913890"/>
          </a:xfrm>
        </p:grpSpPr>
        <p:sp>
          <p:nvSpPr>
            <p:cNvPr id="201" name="Freeform 20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02" name="Freeform 20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03" name="Group 203"/>
          <p:cNvGrpSpPr/>
          <p:nvPr/>
        </p:nvGrpSpPr>
        <p:grpSpPr>
          <a:xfrm>
            <a:off x="7529032" y="7419621"/>
            <a:ext cx="524646" cy="524646"/>
            <a:chOff x="0" y="0"/>
            <a:chExt cx="1913890" cy="1913890"/>
          </a:xfrm>
        </p:grpSpPr>
        <p:sp>
          <p:nvSpPr>
            <p:cNvPr id="204" name="Freeform 20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05" name="Freeform 20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06" name="Group 206"/>
          <p:cNvGrpSpPr/>
          <p:nvPr/>
        </p:nvGrpSpPr>
        <p:grpSpPr>
          <a:xfrm>
            <a:off x="8057193" y="7419621"/>
            <a:ext cx="524646" cy="524646"/>
            <a:chOff x="0" y="0"/>
            <a:chExt cx="1913890" cy="1913890"/>
          </a:xfrm>
        </p:grpSpPr>
        <p:sp>
          <p:nvSpPr>
            <p:cNvPr id="207" name="Freeform 20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A9E3D7"/>
            </a:solidFill>
          </p:spPr>
          <p:txBody>
            <a:bodyPr/>
            <a:lstStyle/>
            <a:p>
              <a:endParaRPr lang="en-PH"/>
            </a:p>
          </p:txBody>
        </p:sp>
        <p:sp>
          <p:nvSpPr>
            <p:cNvPr id="208" name="Freeform 20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A9E3D7"/>
            </a:solidFill>
          </p:spPr>
          <p:txBody>
            <a:bodyPr/>
            <a:lstStyle/>
            <a:p>
              <a:endParaRPr lang="en-PH"/>
            </a:p>
          </p:txBody>
        </p:sp>
      </p:grpSp>
      <p:grpSp>
        <p:nvGrpSpPr>
          <p:cNvPr id="209" name="Group 209"/>
          <p:cNvGrpSpPr/>
          <p:nvPr/>
        </p:nvGrpSpPr>
        <p:grpSpPr>
          <a:xfrm>
            <a:off x="8581839" y="7419621"/>
            <a:ext cx="524646" cy="524646"/>
            <a:chOff x="0" y="0"/>
            <a:chExt cx="1913890" cy="1913890"/>
          </a:xfrm>
        </p:grpSpPr>
        <p:sp>
          <p:nvSpPr>
            <p:cNvPr id="210" name="Freeform 2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1" name="Freeform 2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12" name="Group 212"/>
          <p:cNvGrpSpPr/>
          <p:nvPr/>
        </p:nvGrpSpPr>
        <p:grpSpPr>
          <a:xfrm>
            <a:off x="9110000" y="7419621"/>
            <a:ext cx="524646" cy="524646"/>
            <a:chOff x="0" y="0"/>
            <a:chExt cx="1913890" cy="1913890"/>
          </a:xfrm>
        </p:grpSpPr>
        <p:sp>
          <p:nvSpPr>
            <p:cNvPr id="213" name="Freeform 2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4" name="Freeform 2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15" name="Group 215"/>
          <p:cNvGrpSpPr/>
          <p:nvPr/>
        </p:nvGrpSpPr>
        <p:grpSpPr>
          <a:xfrm>
            <a:off x="9634646" y="7419621"/>
            <a:ext cx="524646" cy="524646"/>
            <a:chOff x="0" y="0"/>
            <a:chExt cx="1913890" cy="1913890"/>
          </a:xfrm>
        </p:grpSpPr>
        <p:sp>
          <p:nvSpPr>
            <p:cNvPr id="216" name="Freeform 2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7" name="Freeform 2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grpSp>
        <p:nvGrpSpPr>
          <p:cNvPr id="218" name="Group 218"/>
          <p:cNvGrpSpPr/>
          <p:nvPr/>
        </p:nvGrpSpPr>
        <p:grpSpPr>
          <a:xfrm>
            <a:off x="10162808" y="7419621"/>
            <a:ext cx="524646" cy="524646"/>
            <a:chOff x="0" y="0"/>
            <a:chExt cx="1913890" cy="1913890"/>
          </a:xfrm>
        </p:grpSpPr>
        <p:sp>
          <p:nvSpPr>
            <p:cNvPr id="219" name="Freeform 21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0" name="Freeform 22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642EC7"/>
            </a:solidFill>
          </p:spPr>
          <p:txBody>
            <a:bodyPr/>
            <a:lstStyle/>
            <a:p>
              <a:endParaRPr lang="en-PH"/>
            </a:p>
          </p:txBody>
        </p:sp>
      </p:grpSp>
      <p:sp>
        <p:nvSpPr>
          <p:cNvPr id="221" name="TextBox 221"/>
          <p:cNvSpPr txBox="1"/>
          <p:nvPr/>
        </p:nvSpPr>
        <p:spPr>
          <a:xfrm>
            <a:off x="9301304" y="3685132"/>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22" name="TextBox 222"/>
          <p:cNvSpPr txBox="1"/>
          <p:nvPr/>
        </p:nvSpPr>
        <p:spPr>
          <a:xfrm>
            <a:off x="9825950" y="3685132"/>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23" name="TextBox 223"/>
          <p:cNvSpPr txBox="1"/>
          <p:nvPr/>
        </p:nvSpPr>
        <p:spPr>
          <a:xfrm>
            <a:off x="10350596" y="3685132"/>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24" name="TextBox 224"/>
          <p:cNvSpPr txBox="1"/>
          <p:nvPr/>
        </p:nvSpPr>
        <p:spPr>
          <a:xfrm>
            <a:off x="7727366" y="3685132"/>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25" name="TextBox 225"/>
          <p:cNvSpPr txBox="1"/>
          <p:nvPr/>
        </p:nvSpPr>
        <p:spPr>
          <a:xfrm>
            <a:off x="8252012" y="3685132"/>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26" name="TextBox 226"/>
          <p:cNvSpPr txBox="1"/>
          <p:nvPr/>
        </p:nvSpPr>
        <p:spPr>
          <a:xfrm>
            <a:off x="8776658" y="3685132"/>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27" name="TextBox 227"/>
          <p:cNvSpPr txBox="1"/>
          <p:nvPr/>
        </p:nvSpPr>
        <p:spPr>
          <a:xfrm>
            <a:off x="7202720" y="3685132"/>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28" name="TextBox 228"/>
          <p:cNvSpPr txBox="1"/>
          <p:nvPr/>
        </p:nvSpPr>
        <p:spPr>
          <a:xfrm>
            <a:off x="9301304" y="423480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29" name="TextBox 229"/>
          <p:cNvSpPr txBox="1"/>
          <p:nvPr/>
        </p:nvSpPr>
        <p:spPr>
          <a:xfrm>
            <a:off x="9825950" y="4234804"/>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0" name="TextBox 230"/>
          <p:cNvSpPr txBox="1"/>
          <p:nvPr/>
        </p:nvSpPr>
        <p:spPr>
          <a:xfrm>
            <a:off x="10350596" y="4234804"/>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31" name="TextBox 231"/>
          <p:cNvSpPr txBox="1"/>
          <p:nvPr/>
        </p:nvSpPr>
        <p:spPr>
          <a:xfrm>
            <a:off x="7727366" y="423480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2" name="TextBox 232"/>
          <p:cNvSpPr txBox="1"/>
          <p:nvPr/>
        </p:nvSpPr>
        <p:spPr>
          <a:xfrm>
            <a:off x="8252012" y="423480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3" name="TextBox 233"/>
          <p:cNvSpPr txBox="1"/>
          <p:nvPr/>
        </p:nvSpPr>
        <p:spPr>
          <a:xfrm>
            <a:off x="8776658" y="4234804"/>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4" name="TextBox 234"/>
          <p:cNvSpPr txBox="1"/>
          <p:nvPr/>
        </p:nvSpPr>
        <p:spPr>
          <a:xfrm>
            <a:off x="7202720" y="423480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35" name="TextBox 235"/>
          <p:cNvSpPr txBox="1"/>
          <p:nvPr/>
        </p:nvSpPr>
        <p:spPr>
          <a:xfrm>
            <a:off x="9301304" y="4784067"/>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6" name="TextBox 236"/>
          <p:cNvSpPr txBox="1"/>
          <p:nvPr/>
        </p:nvSpPr>
        <p:spPr>
          <a:xfrm>
            <a:off x="9825950" y="4784067"/>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7" name="TextBox 237"/>
          <p:cNvSpPr txBox="1"/>
          <p:nvPr/>
        </p:nvSpPr>
        <p:spPr>
          <a:xfrm>
            <a:off x="10350596" y="4784067"/>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38" name="TextBox 238"/>
          <p:cNvSpPr txBox="1"/>
          <p:nvPr/>
        </p:nvSpPr>
        <p:spPr>
          <a:xfrm>
            <a:off x="7727366" y="4784067"/>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39" name="TextBox 239"/>
          <p:cNvSpPr txBox="1"/>
          <p:nvPr/>
        </p:nvSpPr>
        <p:spPr>
          <a:xfrm>
            <a:off x="8252012" y="4784067"/>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40" name="TextBox 240"/>
          <p:cNvSpPr txBox="1"/>
          <p:nvPr/>
        </p:nvSpPr>
        <p:spPr>
          <a:xfrm>
            <a:off x="8776658" y="4784067"/>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41" name="TextBox 241"/>
          <p:cNvSpPr txBox="1"/>
          <p:nvPr/>
        </p:nvSpPr>
        <p:spPr>
          <a:xfrm>
            <a:off x="7202720" y="4784067"/>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42" name="TextBox 242"/>
          <p:cNvSpPr txBox="1"/>
          <p:nvPr/>
        </p:nvSpPr>
        <p:spPr>
          <a:xfrm>
            <a:off x="9301304" y="5333738"/>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43" name="TextBox 243"/>
          <p:cNvSpPr txBox="1"/>
          <p:nvPr/>
        </p:nvSpPr>
        <p:spPr>
          <a:xfrm>
            <a:off x="9825950" y="5333738"/>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44" name="TextBox 244"/>
          <p:cNvSpPr txBox="1"/>
          <p:nvPr/>
        </p:nvSpPr>
        <p:spPr>
          <a:xfrm>
            <a:off x="10350596" y="5333738"/>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45" name="TextBox 245"/>
          <p:cNvSpPr txBox="1"/>
          <p:nvPr/>
        </p:nvSpPr>
        <p:spPr>
          <a:xfrm>
            <a:off x="7727366" y="5333738"/>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46" name="TextBox 246"/>
          <p:cNvSpPr txBox="1"/>
          <p:nvPr/>
        </p:nvSpPr>
        <p:spPr>
          <a:xfrm>
            <a:off x="8201204" y="5196186"/>
            <a:ext cx="229595" cy="515911"/>
          </a:xfrm>
          <a:prstGeom prst="rect">
            <a:avLst/>
          </a:prstGeom>
        </p:spPr>
        <p:txBody>
          <a:bodyPr lIns="0" tIns="0" rIns="0" bIns="0" rtlCol="0" anchor="t">
            <a:spAutoFit/>
          </a:bodyPr>
          <a:lstStyle/>
          <a:p>
            <a:pPr algn="ctr">
              <a:lnSpc>
                <a:spcPts val="4319"/>
              </a:lnSpc>
            </a:pPr>
            <a:r>
              <a:rPr lang="en-US" sz="3085">
                <a:solidFill>
                  <a:srgbClr val="FF1495"/>
                </a:solidFill>
                <a:latin typeface="Open Sans Extra Bold"/>
                <a:ea typeface="Open Sans Extra Bold"/>
                <a:cs typeface="Open Sans Extra Bold"/>
                <a:sym typeface="Open Sans Extra Bold"/>
              </a:rPr>
              <a:t>0</a:t>
            </a:r>
          </a:p>
        </p:txBody>
      </p:sp>
      <p:sp>
        <p:nvSpPr>
          <p:cNvPr id="247" name="TextBox 247"/>
          <p:cNvSpPr txBox="1"/>
          <p:nvPr/>
        </p:nvSpPr>
        <p:spPr>
          <a:xfrm>
            <a:off x="8776658" y="5333738"/>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48" name="TextBox 248"/>
          <p:cNvSpPr txBox="1"/>
          <p:nvPr/>
        </p:nvSpPr>
        <p:spPr>
          <a:xfrm>
            <a:off x="7202720" y="5333738"/>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49" name="TextBox 249"/>
          <p:cNvSpPr txBox="1"/>
          <p:nvPr/>
        </p:nvSpPr>
        <p:spPr>
          <a:xfrm>
            <a:off x="9301304" y="5880011"/>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50" name="TextBox 250"/>
          <p:cNvSpPr txBox="1"/>
          <p:nvPr/>
        </p:nvSpPr>
        <p:spPr>
          <a:xfrm>
            <a:off x="9825950" y="5880011"/>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51" name="TextBox 251"/>
          <p:cNvSpPr txBox="1"/>
          <p:nvPr/>
        </p:nvSpPr>
        <p:spPr>
          <a:xfrm>
            <a:off x="10350596" y="5880011"/>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52" name="TextBox 252"/>
          <p:cNvSpPr txBox="1"/>
          <p:nvPr/>
        </p:nvSpPr>
        <p:spPr>
          <a:xfrm>
            <a:off x="7727366" y="5880011"/>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53" name="TextBox 253"/>
          <p:cNvSpPr txBox="1"/>
          <p:nvPr/>
        </p:nvSpPr>
        <p:spPr>
          <a:xfrm>
            <a:off x="8252012" y="5880011"/>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54" name="TextBox 254"/>
          <p:cNvSpPr txBox="1"/>
          <p:nvPr/>
        </p:nvSpPr>
        <p:spPr>
          <a:xfrm>
            <a:off x="8776658" y="5880011"/>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55" name="TextBox 255"/>
          <p:cNvSpPr txBox="1"/>
          <p:nvPr/>
        </p:nvSpPr>
        <p:spPr>
          <a:xfrm>
            <a:off x="7202720" y="5880011"/>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56" name="TextBox 256"/>
          <p:cNvSpPr txBox="1"/>
          <p:nvPr/>
        </p:nvSpPr>
        <p:spPr>
          <a:xfrm>
            <a:off x="9301304" y="642927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57" name="TextBox 257"/>
          <p:cNvSpPr txBox="1"/>
          <p:nvPr/>
        </p:nvSpPr>
        <p:spPr>
          <a:xfrm>
            <a:off x="9825950" y="6429274"/>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58" name="TextBox 258"/>
          <p:cNvSpPr txBox="1"/>
          <p:nvPr/>
        </p:nvSpPr>
        <p:spPr>
          <a:xfrm>
            <a:off x="10350596" y="6429274"/>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59" name="TextBox 259"/>
          <p:cNvSpPr txBox="1"/>
          <p:nvPr/>
        </p:nvSpPr>
        <p:spPr>
          <a:xfrm>
            <a:off x="7727366" y="642927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60" name="TextBox 260"/>
          <p:cNvSpPr txBox="1"/>
          <p:nvPr/>
        </p:nvSpPr>
        <p:spPr>
          <a:xfrm>
            <a:off x="8252012" y="642927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61" name="TextBox 261"/>
          <p:cNvSpPr txBox="1"/>
          <p:nvPr/>
        </p:nvSpPr>
        <p:spPr>
          <a:xfrm>
            <a:off x="8776658" y="642927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62" name="TextBox 262"/>
          <p:cNvSpPr txBox="1"/>
          <p:nvPr/>
        </p:nvSpPr>
        <p:spPr>
          <a:xfrm>
            <a:off x="7202720" y="6429274"/>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63" name="TextBox 263"/>
          <p:cNvSpPr txBox="1"/>
          <p:nvPr/>
        </p:nvSpPr>
        <p:spPr>
          <a:xfrm>
            <a:off x="9301304" y="6978945"/>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64" name="TextBox 264"/>
          <p:cNvSpPr txBox="1"/>
          <p:nvPr/>
        </p:nvSpPr>
        <p:spPr>
          <a:xfrm>
            <a:off x="9825950" y="6978945"/>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65" name="TextBox 265"/>
          <p:cNvSpPr txBox="1"/>
          <p:nvPr/>
        </p:nvSpPr>
        <p:spPr>
          <a:xfrm>
            <a:off x="10350596" y="6978945"/>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66" name="TextBox 266"/>
          <p:cNvSpPr txBox="1"/>
          <p:nvPr/>
        </p:nvSpPr>
        <p:spPr>
          <a:xfrm>
            <a:off x="7727366" y="6978945"/>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67" name="TextBox 267"/>
          <p:cNvSpPr txBox="1"/>
          <p:nvPr/>
        </p:nvSpPr>
        <p:spPr>
          <a:xfrm>
            <a:off x="8252012" y="6978945"/>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68" name="TextBox 268"/>
          <p:cNvSpPr txBox="1"/>
          <p:nvPr/>
        </p:nvSpPr>
        <p:spPr>
          <a:xfrm>
            <a:off x="8776658" y="6978945"/>
            <a:ext cx="127978" cy="29067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69" name="TextBox 269"/>
          <p:cNvSpPr txBox="1"/>
          <p:nvPr/>
        </p:nvSpPr>
        <p:spPr>
          <a:xfrm>
            <a:off x="7202720" y="6978945"/>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70" name="TextBox 270"/>
          <p:cNvSpPr txBox="1"/>
          <p:nvPr/>
        </p:nvSpPr>
        <p:spPr>
          <a:xfrm>
            <a:off x="6674559" y="3685142"/>
            <a:ext cx="127978" cy="290664"/>
          </a:xfrm>
          <a:prstGeom prst="rect">
            <a:avLst/>
          </a:prstGeom>
        </p:spPr>
        <p:txBody>
          <a:bodyPr lIns="0" tIns="0" rIns="0" bIns="0" rtlCol="0" anchor="t">
            <a:spAutoFit/>
          </a:bodyPr>
          <a:lstStyle/>
          <a:p>
            <a:pPr algn="ctr">
              <a:lnSpc>
                <a:spcPts val="2407"/>
              </a:lnSpc>
            </a:pPr>
            <a:r>
              <a:rPr lang="en-US" sz="1719">
                <a:solidFill>
                  <a:srgbClr val="1A0E33"/>
                </a:solidFill>
                <a:latin typeface="Open Sans Extra Bold"/>
                <a:ea typeface="Open Sans Extra Bold"/>
                <a:cs typeface="Open Sans Extra Bold"/>
                <a:sym typeface="Open Sans Extra Bold"/>
              </a:rPr>
              <a:t>0</a:t>
            </a:r>
          </a:p>
        </p:txBody>
      </p:sp>
      <p:sp>
        <p:nvSpPr>
          <p:cNvPr id="271" name="TextBox 271"/>
          <p:cNvSpPr txBox="1"/>
          <p:nvPr/>
        </p:nvSpPr>
        <p:spPr>
          <a:xfrm>
            <a:off x="6678074" y="4231706"/>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72" name="TextBox 272"/>
          <p:cNvSpPr txBox="1"/>
          <p:nvPr/>
        </p:nvSpPr>
        <p:spPr>
          <a:xfrm>
            <a:off x="6674559" y="4776665"/>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73" name="TextBox 273"/>
          <p:cNvSpPr txBox="1"/>
          <p:nvPr/>
        </p:nvSpPr>
        <p:spPr>
          <a:xfrm>
            <a:off x="6678074" y="5325927"/>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74" name="TextBox 274"/>
          <p:cNvSpPr txBox="1"/>
          <p:nvPr/>
        </p:nvSpPr>
        <p:spPr>
          <a:xfrm>
            <a:off x="6678074" y="5875599"/>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75" name="TextBox 275"/>
          <p:cNvSpPr txBox="1"/>
          <p:nvPr/>
        </p:nvSpPr>
        <p:spPr>
          <a:xfrm>
            <a:off x="6674559" y="6421872"/>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76" name="TextBox 276"/>
          <p:cNvSpPr txBox="1"/>
          <p:nvPr/>
        </p:nvSpPr>
        <p:spPr>
          <a:xfrm>
            <a:off x="6678074" y="6978343"/>
            <a:ext cx="127978" cy="290664"/>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77" name="TextBox 277"/>
          <p:cNvSpPr txBox="1"/>
          <p:nvPr/>
        </p:nvSpPr>
        <p:spPr>
          <a:xfrm>
            <a:off x="6674559" y="7528015"/>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78" name="TextBox 278"/>
          <p:cNvSpPr txBox="1"/>
          <p:nvPr/>
        </p:nvSpPr>
        <p:spPr>
          <a:xfrm>
            <a:off x="7200962" y="7528015"/>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79" name="TextBox 279"/>
          <p:cNvSpPr txBox="1"/>
          <p:nvPr/>
        </p:nvSpPr>
        <p:spPr>
          <a:xfrm>
            <a:off x="7727366" y="7520806"/>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80" name="TextBox 280"/>
          <p:cNvSpPr txBox="1"/>
          <p:nvPr/>
        </p:nvSpPr>
        <p:spPr>
          <a:xfrm>
            <a:off x="8255527" y="7520806"/>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81" name="TextBox 281"/>
          <p:cNvSpPr txBox="1"/>
          <p:nvPr/>
        </p:nvSpPr>
        <p:spPr>
          <a:xfrm>
            <a:off x="8776658" y="7528015"/>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82" name="TextBox 282"/>
          <p:cNvSpPr txBox="1"/>
          <p:nvPr/>
        </p:nvSpPr>
        <p:spPr>
          <a:xfrm>
            <a:off x="9308335" y="7520806"/>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1</a:t>
            </a:r>
          </a:p>
        </p:txBody>
      </p:sp>
      <p:sp>
        <p:nvSpPr>
          <p:cNvPr id="283" name="TextBox 283"/>
          <p:cNvSpPr txBox="1"/>
          <p:nvPr/>
        </p:nvSpPr>
        <p:spPr>
          <a:xfrm>
            <a:off x="9825950" y="7533053"/>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84" name="TextBox 284"/>
          <p:cNvSpPr txBox="1"/>
          <p:nvPr/>
        </p:nvSpPr>
        <p:spPr>
          <a:xfrm>
            <a:off x="10361142" y="7523836"/>
            <a:ext cx="127978" cy="287641"/>
          </a:xfrm>
          <a:prstGeom prst="rect">
            <a:avLst/>
          </a:prstGeom>
        </p:spPr>
        <p:txBody>
          <a:bodyPr lIns="0" tIns="0" rIns="0" bIns="0" rtlCol="0" anchor="t">
            <a:spAutoFit/>
          </a:bodyPr>
          <a:lstStyle/>
          <a:p>
            <a:pPr algn="ctr">
              <a:lnSpc>
                <a:spcPts val="2407"/>
              </a:lnSpc>
            </a:pPr>
            <a:r>
              <a:rPr lang="en-US" sz="1719">
                <a:solidFill>
                  <a:srgbClr val="000000"/>
                </a:solidFill>
                <a:latin typeface="Open Sans Extra Bold"/>
                <a:ea typeface="Open Sans Extra Bold"/>
                <a:cs typeface="Open Sans Extra Bold"/>
                <a:sym typeface="Open Sans Extra Bold"/>
              </a:rPr>
              <a:t>0</a:t>
            </a:r>
          </a:p>
        </p:txBody>
      </p:sp>
      <p:sp>
        <p:nvSpPr>
          <p:cNvPr id="285" name="TextBox 285"/>
          <p:cNvSpPr txBox="1"/>
          <p:nvPr/>
        </p:nvSpPr>
        <p:spPr>
          <a:xfrm>
            <a:off x="2155407" y="4934519"/>
            <a:ext cx="2672619" cy="1125992"/>
          </a:xfrm>
          <a:prstGeom prst="rect">
            <a:avLst/>
          </a:prstGeom>
        </p:spPr>
        <p:txBody>
          <a:bodyPr lIns="0" tIns="0" rIns="0" bIns="0" rtlCol="0" anchor="t">
            <a:spAutoFit/>
          </a:bodyPr>
          <a:lstStyle/>
          <a:p>
            <a:pPr algn="ctr">
              <a:lnSpc>
                <a:spcPts val="3037"/>
              </a:lnSpc>
              <a:spcBef>
                <a:spcPct val="0"/>
              </a:spcBef>
            </a:pPr>
            <a:r>
              <a:rPr lang="en-US" sz="2169">
                <a:solidFill>
                  <a:srgbClr val="000000"/>
                </a:solidFill>
                <a:latin typeface="Open Sans"/>
                <a:ea typeface="Open Sans"/>
                <a:cs typeface="Open Sans"/>
                <a:sym typeface="Open Sans"/>
              </a:rPr>
              <a:t>This row does not have an even number of 1!</a:t>
            </a:r>
          </a:p>
        </p:txBody>
      </p:sp>
      <p:sp>
        <p:nvSpPr>
          <p:cNvPr id="286" name="AutoShape 286"/>
          <p:cNvSpPr/>
          <p:nvPr/>
        </p:nvSpPr>
        <p:spPr>
          <a:xfrm flipV="1">
            <a:off x="4828026" y="5509883"/>
            <a:ext cx="1561200" cy="6682"/>
          </a:xfrm>
          <a:prstGeom prst="line">
            <a:avLst/>
          </a:prstGeom>
          <a:ln w="38100" cap="flat">
            <a:solidFill>
              <a:srgbClr val="000000"/>
            </a:solidFill>
            <a:prstDash val="solid"/>
            <a:headEnd type="none" w="sm" len="sm"/>
            <a:tailEnd type="arrow" w="med" len="sm"/>
          </a:ln>
        </p:spPr>
        <p:txBody>
          <a:bodyPr/>
          <a:lstStyle/>
          <a:p>
            <a:endParaRPr lang="en-PH"/>
          </a:p>
        </p:txBody>
      </p:sp>
      <p:sp>
        <p:nvSpPr>
          <p:cNvPr id="287" name="TextBox 287"/>
          <p:cNvSpPr txBox="1"/>
          <p:nvPr/>
        </p:nvSpPr>
        <p:spPr>
          <a:xfrm>
            <a:off x="6351007" y="8586771"/>
            <a:ext cx="4461665" cy="744992"/>
          </a:xfrm>
          <a:prstGeom prst="rect">
            <a:avLst/>
          </a:prstGeom>
        </p:spPr>
        <p:txBody>
          <a:bodyPr lIns="0" tIns="0" rIns="0" bIns="0" rtlCol="0" anchor="t">
            <a:spAutoFit/>
          </a:bodyPr>
          <a:lstStyle/>
          <a:p>
            <a:pPr algn="ctr">
              <a:lnSpc>
                <a:spcPts val="3037"/>
              </a:lnSpc>
              <a:spcBef>
                <a:spcPct val="0"/>
              </a:spcBef>
            </a:pPr>
            <a:r>
              <a:rPr lang="en-US" sz="2169">
                <a:solidFill>
                  <a:srgbClr val="000000"/>
                </a:solidFill>
                <a:latin typeface="Open Sans"/>
                <a:ea typeface="Open Sans"/>
                <a:cs typeface="Open Sans"/>
                <a:sym typeface="Open Sans"/>
              </a:rPr>
              <a:t>This column does not have an even number of 1!</a:t>
            </a:r>
          </a:p>
        </p:txBody>
      </p:sp>
      <p:sp>
        <p:nvSpPr>
          <p:cNvPr id="288" name="AutoShape 288"/>
          <p:cNvSpPr/>
          <p:nvPr/>
        </p:nvSpPr>
        <p:spPr>
          <a:xfrm flipH="1" flipV="1">
            <a:off x="8352809" y="7947918"/>
            <a:ext cx="229030" cy="670797"/>
          </a:xfrm>
          <a:prstGeom prst="line">
            <a:avLst/>
          </a:prstGeom>
          <a:ln w="38100" cap="flat">
            <a:solidFill>
              <a:srgbClr val="000000"/>
            </a:solidFill>
            <a:prstDash val="solid"/>
            <a:headEnd type="none" w="sm" len="sm"/>
            <a:tailEnd type="arrow" w="med" len="sm"/>
          </a:ln>
        </p:spPr>
        <p:txBody>
          <a:bodyPr/>
          <a:lstStyle/>
          <a:p>
            <a:endParaRPr lang="en-P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300216" y="40775"/>
            <a:ext cx="8281623" cy="900826"/>
          </a:xfrm>
          <a:prstGeom prst="rect">
            <a:avLst/>
          </a:prstGeom>
        </p:spPr>
        <p:txBody>
          <a:bodyPr lIns="0" tIns="0" rIns="0" bIns="0" rtlCol="0" anchor="t">
            <a:spAutoFit/>
          </a:bodyPr>
          <a:lstStyle/>
          <a:p>
            <a:pPr marL="0" lvl="0" indent="0" algn="l">
              <a:lnSpc>
                <a:spcPts val="3485"/>
              </a:lnSpc>
              <a:spcBef>
                <a:spcPct val="0"/>
              </a:spcBef>
            </a:pPr>
            <a:r>
              <a:rPr lang="en-US" sz="3112" b="1" spc="-93">
                <a:solidFill>
                  <a:srgbClr val="FFFFFF"/>
                </a:solidFill>
                <a:latin typeface="Poppins Bold"/>
                <a:ea typeface="Poppins Bold"/>
                <a:cs typeface="Poppins Bold"/>
                <a:sym typeface="Poppins Bold"/>
              </a:rPr>
              <a:t>9.1 Understanding Data Integrity, Privacy, and Security</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4706" y="9443483"/>
            <a:ext cx="18302706" cy="844195"/>
            <a:chOff x="0" y="0"/>
            <a:chExt cx="4810334" cy="221872"/>
          </a:xfrm>
        </p:grpSpPr>
        <p:sp>
          <p:nvSpPr>
            <p:cNvPr id="7" name="Freeform 7"/>
            <p:cNvSpPr/>
            <p:nvPr/>
          </p:nvSpPr>
          <p:spPr>
            <a:xfrm>
              <a:off x="0" y="0"/>
              <a:ext cx="4810334" cy="221872"/>
            </a:xfrm>
            <a:custGeom>
              <a:avLst/>
              <a:gdLst/>
              <a:ahLst/>
              <a:cxnLst/>
              <a:rect l="l" t="t" r="r" b="b"/>
              <a:pathLst>
                <a:path w="4810334" h="221872">
                  <a:moveTo>
                    <a:pt x="0" y="0"/>
                  </a:moveTo>
                  <a:lnTo>
                    <a:pt x="4810334" y="0"/>
                  </a:lnTo>
                  <a:lnTo>
                    <a:pt x="4810334" y="221872"/>
                  </a:lnTo>
                  <a:lnTo>
                    <a:pt x="0" y="221872"/>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4810334" cy="250447"/>
            </a:xfrm>
            <a:prstGeom prst="rect">
              <a:avLst/>
            </a:prstGeom>
          </p:spPr>
          <p:txBody>
            <a:bodyPr lIns="50800" tIns="50800" rIns="50800" bIns="50800" rtlCol="0" anchor="ctr"/>
            <a:lstStyle/>
            <a:p>
              <a:pPr algn="ctr">
                <a:lnSpc>
                  <a:spcPts val="2839"/>
                </a:lnSpc>
              </a:pPr>
              <a:endParaRPr/>
            </a:p>
          </p:txBody>
        </p:sp>
      </p:grpSp>
      <p:grpSp>
        <p:nvGrpSpPr>
          <p:cNvPr id="9" name="Group 9"/>
          <p:cNvGrpSpPr/>
          <p:nvPr/>
        </p:nvGrpSpPr>
        <p:grpSpPr>
          <a:xfrm>
            <a:off x="1086735" y="9490735"/>
            <a:ext cx="3498874" cy="749692"/>
            <a:chOff x="0" y="0"/>
            <a:chExt cx="921514" cy="197450"/>
          </a:xfrm>
        </p:grpSpPr>
        <p:sp>
          <p:nvSpPr>
            <p:cNvPr id="10" name="Freeform 10"/>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1" name="TextBox 11"/>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2" name="TextBox 12"/>
          <p:cNvSpPr txBox="1"/>
          <p:nvPr/>
        </p:nvSpPr>
        <p:spPr>
          <a:xfrm>
            <a:off x="1086735" y="9436972"/>
            <a:ext cx="353918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Data Integrity</a:t>
            </a:r>
          </a:p>
        </p:txBody>
      </p:sp>
      <p:sp>
        <p:nvSpPr>
          <p:cNvPr id="13" name="Freeform 13"/>
          <p:cNvSpPr/>
          <p:nvPr/>
        </p:nvSpPr>
        <p:spPr>
          <a:xfrm>
            <a:off x="4297642" y="9537308"/>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4" name="Group 14"/>
          <p:cNvGrpSpPr/>
          <p:nvPr/>
        </p:nvGrpSpPr>
        <p:grpSpPr>
          <a:xfrm>
            <a:off x="7318104" y="9490735"/>
            <a:ext cx="3498874" cy="749692"/>
            <a:chOff x="0" y="0"/>
            <a:chExt cx="921514" cy="197450"/>
          </a:xfrm>
        </p:grpSpPr>
        <p:sp>
          <p:nvSpPr>
            <p:cNvPr id="15" name="Freeform 15"/>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6" name="TextBox 16"/>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13547757" y="9490735"/>
            <a:ext cx="3498874" cy="749692"/>
            <a:chOff x="0" y="0"/>
            <a:chExt cx="921514" cy="197450"/>
          </a:xfrm>
        </p:grpSpPr>
        <p:sp>
          <p:nvSpPr>
            <p:cNvPr id="18" name="Freeform 18"/>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9" name="TextBox 19"/>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20" name="Freeform 20"/>
          <p:cNvSpPr/>
          <p:nvPr/>
        </p:nvSpPr>
        <p:spPr>
          <a:xfrm>
            <a:off x="5437832" y="4666289"/>
            <a:ext cx="6886695" cy="4114800"/>
          </a:xfrm>
          <a:custGeom>
            <a:avLst/>
            <a:gdLst/>
            <a:ahLst/>
            <a:cxnLst/>
            <a:rect l="l" t="t" r="r" b="b"/>
            <a:pathLst>
              <a:path w="6886695" h="4114800">
                <a:moveTo>
                  <a:pt x="0" y="0"/>
                </a:moveTo>
                <a:lnTo>
                  <a:pt x="6886695" y="0"/>
                </a:lnTo>
                <a:lnTo>
                  <a:pt x="688669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1" name="TextBox 21"/>
          <p:cNvSpPr txBox="1"/>
          <p:nvPr/>
        </p:nvSpPr>
        <p:spPr>
          <a:xfrm>
            <a:off x="384809" y="1938701"/>
            <a:ext cx="11245267"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Integrity</a:t>
            </a:r>
          </a:p>
        </p:txBody>
      </p:sp>
      <p:sp>
        <p:nvSpPr>
          <p:cNvPr id="22" name="TextBox 22"/>
          <p:cNvSpPr txBox="1"/>
          <p:nvPr/>
        </p:nvSpPr>
        <p:spPr>
          <a:xfrm>
            <a:off x="384809" y="2681343"/>
            <a:ext cx="17105739"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integrity refers to the </a:t>
            </a:r>
            <a:r>
              <a:rPr lang="en-US" sz="3000" b="1">
                <a:solidFill>
                  <a:srgbClr val="642EC7"/>
                </a:solidFill>
                <a:latin typeface="Open Sans Bold"/>
                <a:ea typeface="Open Sans Bold"/>
                <a:cs typeface="Open Sans Bold"/>
                <a:sym typeface="Open Sans Bold"/>
              </a:rPr>
              <a:t>accuracy</a:t>
            </a:r>
            <a:r>
              <a:rPr lang="en-US" sz="3000">
                <a:solidFill>
                  <a:srgbClr val="000000"/>
                </a:solidFill>
                <a:latin typeface="Open Sans"/>
                <a:ea typeface="Open Sans"/>
                <a:cs typeface="Open Sans"/>
                <a:sym typeface="Open Sans"/>
              </a:rPr>
              <a:t>, </a:t>
            </a:r>
            <a:r>
              <a:rPr lang="en-US" sz="3000" b="1">
                <a:solidFill>
                  <a:srgbClr val="642EC7"/>
                </a:solidFill>
                <a:latin typeface="Open Sans Bold"/>
                <a:ea typeface="Open Sans Bold"/>
                <a:cs typeface="Open Sans Bold"/>
                <a:sym typeface="Open Sans Bold"/>
              </a:rPr>
              <a:t>consistency</a:t>
            </a:r>
            <a:r>
              <a:rPr lang="en-US" sz="3000">
                <a:solidFill>
                  <a:srgbClr val="000000"/>
                </a:solidFill>
                <a:latin typeface="Open Sans"/>
                <a:ea typeface="Open Sans"/>
                <a:cs typeface="Open Sans"/>
                <a:sym typeface="Open Sans"/>
              </a:rPr>
              <a:t>, and </a:t>
            </a:r>
            <a:r>
              <a:rPr lang="en-US" sz="3000" b="1">
                <a:solidFill>
                  <a:srgbClr val="642EC7"/>
                </a:solidFill>
                <a:latin typeface="Open Sans Bold"/>
                <a:ea typeface="Open Sans Bold"/>
                <a:cs typeface="Open Sans Bold"/>
                <a:sym typeface="Open Sans Bold"/>
              </a:rPr>
              <a:t>reliability</a:t>
            </a:r>
            <a:r>
              <a:rPr lang="en-US" sz="3000">
                <a:solidFill>
                  <a:srgbClr val="000000"/>
                </a:solidFill>
                <a:latin typeface="Open Sans"/>
                <a:ea typeface="Open Sans"/>
                <a:cs typeface="Open Sans"/>
                <a:sym typeface="Open Sans"/>
              </a:rPr>
              <a:t> of data throughout its lifecycle, ensuring that data remains unaltered and reliable from creation to deletion.</a:t>
            </a:r>
          </a:p>
        </p:txBody>
      </p:sp>
      <p:sp>
        <p:nvSpPr>
          <p:cNvPr id="23" name="TextBox 23"/>
          <p:cNvSpPr txBox="1"/>
          <p:nvPr/>
        </p:nvSpPr>
        <p:spPr>
          <a:xfrm>
            <a:off x="7318104"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Privacy</a:t>
            </a:r>
          </a:p>
        </p:txBody>
      </p:sp>
      <p:sp>
        <p:nvSpPr>
          <p:cNvPr id="24" name="TextBox 24"/>
          <p:cNvSpPr txBox="1"/>
          <p:nvPr/>
        </p:nvSpPr>
        <p:spPr>
          <a:xfrm>
            <a:off x="13547757"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Security</a:t>
            </a:r>
          </a:p>
        </p:txBody>
      </p:sp>
      <p:sp>
        <p:nvSpPr>
          <p:cNvPr id="25" name="TextBox 25"/>
          <p:cNvSpPr txBox="1"/>
          <p:nvPr/>
        </p:nvSpPr>
        <p:spPr>
          <a:xfrm>
            <a:off x="5437832" y="3927744"/>
            <a:ext cx="2204323" cy="657192"/>
          </a:xfrm>
          <a:prstGeom prst="rect">
            <a:avLst/>
          </a:prstGeom>
        </p:spPr>
        <p:txBody>
          <a:bodyPr lIns="0" tIns="0" rIns="0" bIns="0" rtlCol="0" anchor="t">
            <a:spAutoFit/>
          </a:bodyPr>
          <a:lstStyle/>
          <a:p>
            <a:pPr algn="l">
              <a:lnSpc>
                <a:spcPts val="5400"/>
              </a:lnSpc>
            </a:pPr>
            <a:r>
              <a:rPr lang="en-US" sz="3000">
                <a:solidFill>
                  <a:srgbClr val="000000"/>
                </a:solidFill>
                <a:latin typeface="Poppins"/>
                <a:ea typeface="Poppins"/>
                <a:cs typeface="Poppins"/>
                <a:sym typeface="Poppins"/>
              </a:rPr>
              <a:t>Eg.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4706" y="9443483"/>
            <a:ext cx="18302706" cy="844195"/>
            <a:chOff x="0" y="0"/>
            <a:chExt cx="4810334" cy="221872"/>
          </a:xfrm>
        </p:grpSpPr>
        <p:sp>
          <p:nvSpPr>
            <p:cNvPr id="6" name="Freeform 6"/>
            <p:cNvSpPr/>
            <p:nvPr/>
          </p:nvSpPr>
          <p:spPr>
            <a:xfrm>
              <a:off x="0" y="0"/>
              <a:ext cx="4810334" cy="221872"/>
            </a:xfrm>
            <a:custGeom>
              <a:avLst/>
              <a:gdLst/>
              <a:ahLst/>
              <a:cxnLst/>
              <a:rect l="l" t="t" r="r" b="b"/>
              <a:pathLst>
                <a:path w="4810334" h="221872">
                  <a:moveTo>
                    <a:pt x="0" y="0"/>
                  </a:moveTo>
                  <a:lnTo>
                    <a:pt x="4810334" y="0"/>
                  </a:lnTo>
                  <a:lnTo>
                    <a:pt x="4810334" y="221872"/>
                  </a:lnTo>
                  <a:lnTo>
                    <a:pt x="0" y="221872"/>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10334" cy="250447"/>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086735" y="9490735"/>
            <a:ext cx="3498874" cy="749692"/>
            <a:chOff x="0" y="0"/>
            <a:chExt cx="921514" cy="197450"/>
          </a:xfrm>
        </p:grpSpPr>
        <p:sp>
          <p:nvSpPr>
            <p:cNvPr id="9" name="Freeform 9"/>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7318104" y="9490735"/>
            <a:ext cx="3498874" cy="749692"/>
            <a:chOff x="0" y="0"/>
            <a:chExt cx="921514" cy="197450"/>
          </a:xfrm>
        </p:grpSpPr>
        <p:sp>
          <p:nvSpPr>
            <p:cNvPr id="12" name="Freeform 12"/>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3" name="TextBox 13"/>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4" name="TextBox 14"/>
          <p:cNvSpPr txBox="1"/>
          <p:nvPr/>
        </p:nvSpPr>
        <p:spPr>
          <a:xfrm>
            <a:off x="7318104" y="9436972"/>
            <a:ext cx="353918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Data Privacy</a:t>
            </a:r>
          </a:p>
        </p:txBody>
      </p:sp>
      <p:sp>
        <p:nvSpPr>
          <p:cNvPr id="15" name="Freeform 15"/>
          <p:cNvSpPr/>
          <p:nvPr/>
        </p:nvSpPr>
        <p:spPr>
          <a:xfrm>
            <a:off x="10366724" y="9583881"/>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13547757" y="9490735"/>
            <a:ext cx="3498874" cy="749692"/>
            <a:chOff x="0" y="0"/>
            <a:chExt cx="921514" cy="197450"/>
          </a:xfrm>
        </p:grpSpPr>
        <p:sp>
          <p:nvSpPr>
            <p:cNvPr id="17" name="Freeform 17"/>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8" name="TextBox 18"/>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9" name="Freeform 19"/>
          <p:cNvSpPr/>
          <p:nvPr/>
        </p:nvSpPr>
        <p:spPr>
          <a:xfrm>
            <a:off x="5781204" y="5386017"/>
            <a:ext cx="5769505" cy="3251194"/>
          </a:xfrm>
          <a:custGeom>
            <a:avLst/>
            <a:gdLst/>
            <a:ahLst/>
            <a:cxnLst/>
            <a:rect l="l" t="t" r="r" b="b"/>
            <a:pathLst>
              <a:path w="5769505" h="3251194">
                <a:moveTo>
                  <a:pt x="0" y="0"/>
                </a:moveTo>
                <a:lnTo>
                  <a:pt x="5769506" y="0"/>
                </a:lnTo>
                <a:lnTo>
                  <a:pt x="5769506" y="3251194"/>
                </a:lnTo>
                <a:lnTo>
                  <a:pt x="0" y="3251194"/>
                </a:lnTo>
                <a:lnTo>
                  <a:pt x="0" y="0"/>
                </a:lnTo>
                <a:close/>
              </a:path>
            </a:pathLst>
          </a:custGeom>
          <a:blipFill>
            <a:blip r:embed="rId6"/>
            <a:stretch>
              <a:fillRect/>
            </a:stretch>
          </a:blipFill>
        </p:spPr>
        <p:txBody>
          <a:bodyPr/>
          <a:lstStyle/>
          <a:p>
            <a:endParaRPr lang="en-PH"/>
          </a:p>
        </p:txBody>
      </p:sp>
      <p:sp>
        <p:nvSpPr>
          <p:cNvPr id="20" name="TextBox 20"/>
          <p:cNvSpPr txBox="1"/>
          <p:nvPr/>
        </p:nvSpPr>
        <p:spPr>
          <a:xfrm>
            <a:off x="384809" y="1938701"/>
            <a:ext cx="107927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Privacy</a:t>
            </a:r>
          </a:p>
        </p:txBody>
      </p:sp>
      <p:sp>
        <p:nvSpPr>
          <p:cNvPr id="21" name="TextBox 21"/>
          <p:cNvSpPr txBox="1"/>
          <p:nvPr/>
        </p:nvSpPr>
        <p:spPr>
          <a:xfrm>
            <a:off x="409252" y="2599035"/>
            <a:ext cx="16850048"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privacy refers to the </a:t>
            </a:r>
            <a:r>
              <a:rPr lang="en-US" sz="3000" b="1">
                <a:solidFill>
                  <a:srgbClr val="000000"/>
                </a:solidFill>
                <a:latin typeface="Open Sans Bold"/>
                <a:ea typeface="Open Sans Bold"/>
                <a:cs typeface="Open Sans Bold"/>
                <a:sym typeface="Open Sans Bold"/>
              </a:rPr>
              <a:t>protection</a:t>
            </a:r>
            <a:r>
              <a:rPr lang="en-US" sz="3000">
                <a:solidFill>
                  <a:srgbClr val="000000"/>
                </a:solidFill>
                <a:latin typeface="Open Sans"/>
                <a:ea typeface="Open Sans"/>
                <a:cs typeface="Open Sans"/>
                <a:sym typeface="Open Sans"/>
              </a:rPr>
              <a:t> of sensitive or personal information from unauthorized access, use, or disclosure, ensuring that individuals have control over how their data is collected, stored, and shared by organizations or entities.</a:t>
            </a:r>
          </a:p>
        </p:txBody>
      </p:sp>
      <p:sp>
        <p:nvSpPr>
          <p:cNvPr id="22" name="TextBox 22"/>
          <p:cNvSpPr txBox="1"/>
          <p:nvPr/>
        </p:nvSpPr>
        <p:spPr>
          <a:xfrm>
            <a:off x="1086735"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Integrity</a:t>
            </a:r>
          </a:p>
        </p:txBody>
      </p:sp>
      <p:sp>
        <p:nvSpPr>
          <p:cNvPr id="23" name="TextBox 23"/>
          <p:cNvSpPr txBox="1"/>
          <p:nvPr/>
        </p:nvSpPr>
        <p:spPr>
          <a:xfrm>
            <a:off x="13547757"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Security</a:t>
            </a:r>
          </a:p>
        </p:txBody>
      </p:sp>
      <p:sp>
        <p:nvSpPr>
          <p:cNvPr id="24" name="TextBox 24"/>
          <p:cNvSpPr txBox="1"/>
          <p:nvPr/>
        </p:nvSpPr>
        <p:spPr>
          <a:xfrm>
            <a:off x="5781204" y="4728825"/>
            <a:ext cx="2204323" cy="657192"/>
          </a:xfrm>
          <a:prstGeom prst="rect">
            <a:avLst/>
          </a:prstGeom>
        </p:spPr>
        <p:txBody>
          <a:bodyPr lIns="0" tIns="0" rIns="0" bIns="0" rtlCol="0" anchor="t">
            <a:spAutoFit/>
          </a:bodyPr>
          <a:lstStyle/>
          <a:p>
            <a:pPr algn="l">
              <a:lnSpc>
                <a:spcPts val="5400"/>
              </a:lnSpc>
            </a:pPr>
            <a:r>
              <a:rPr lang="en-US" sz="3000">
                <a:solidFill>
                  <a:srgbClr val="000000"/>
                </a:solidFill>
                <a:latin typeface="Poppins"/>
                <a:ea typeface="Poppins"/>
                <a:cs typeface="Poppins"/>
                <a:sym typeface="Poppins"/>
              </a:rPr>
              <a:t>Eg.</a:t>
            </a:r>
          </a:p>
        </p:txBody>
      </p:sp>
      <p:sp>
        <p:nvSpPr>
          <p:cNvPr id="25" name="TextBox 25"/>
          <p:cNvSpPr txBox="1"/>
          <p:nvPr/>
        </p:nvSpPr>
        <p:spPr>
          <a:xfrm>
            <a:off x="300216" y="40775"/>
            <a:ext cx="8281623" cy="900826"/>
          </a:xfrm>
          <a:prstGeom prst="rect">
            <a:avLst/>
          </a:prstGeom>
        </p:spPr>
        <p:txBody>
          <a:bodyPr lIns="0" tIns="0" rIns="0" bIns="0" rtlCol="0" anchor="t">
            <a:spAutoFit/>
          </a:bodyPr>
          <a:lstStyle/>
          <a:p>
            <a:pPr marL="0" lvl="0" indent="0" algn="l">
              <a:lnSpc>
                <a:spcPts val="3485"/>
              </a:lnSpc>
              <a:spcBef>
                <a:spcPct val="0"/>
              </a:spcBef>
            </a:pPr>
            <a:r>
              <a:rPr lang="en-US" sz="3112" b="1" spc="-93">
                <a:solidFill>
                  <a:srgbClr val="FFFFFF"/>
                </a:solidFill>
                <a:latin typeface="Poppins Bold"/>
                <a:ea typeface="Poppins Bold"/>
                <a:cs typeface="Poppins Bold"/>
                <a:sym typeface="Poppins Bold"/>
              </a:rPr>
              <a:t>9.1 Understanding Data Integrity, Privacy, and Security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4706" y="9443483"/>
            <a:ext cx="18302706" cy="844195"/>
            <a:chOff x="0" y="0"/>
            <a:chExt cx="4810334" cy="221872"/>
          </a:xfrm>
        </p:grpSpPr>
        <p:sp>
          <p:nvSpPr>
            <p:cNvPr id="6" name="Freeform 6"/>
            <p:cNvSpPr/>
            <p:nvPr/>
          </p:nvSpPr>
          <p:spPr>
            <a:xfrm>
              <a:off x="0" y="0"/>
              <a:ext cx="4810334" cy="221872"/>
            </a:xfrm>
            <a:custGeom>
              <a:avLst/>
              <a:gdLst/>
              <a:ahLst/>
              <a:cxnLst/>
              <a:rect l="l" t="t" r="r" b="b"/>
              <a:pathLst>
                <a:path w="4810334" h="221872">
                  <a:moveTo>
                    <a:pt x="0" y="0"/>
                  </a:moveTo>
                  <a:lnTo>
                    <a:pt x="4810334" y="0"/>
                  </a:lnTo>
                  <a:lnTo>
                    <a:pt x="4810334" y="221872"/>
                  </a:lnTo>
                  <a:lnTo>
                    <a:pt x="0" y="221872"/>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10334" cy="250447"/>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086735" y="9490735"/>
            <a:ext cx="3498874" cy="749692"/>
            <a:chOff x="0" y="0"/>
            <a:chExt cx="921514" cy="197450"/>
          </a:xfrm>
        </p:grpSpPr>
        <p:sp>
          <p:nvSpPr>
            <p:cNvPr id="9" name="Freeform 9"/>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grpSp>
        <p:nvGrpSpPr>
          <p:cNvPr id="11" name="Group 11"/>
          <p:cNvGrpSpPr/>
          <p:nvPr/>
        </p:nvGrpSpPr>
        <p:grpSpPr>
          <a:xfrm>
            <a:off x="7318104" y="9490735"/>
            <a:ext cx="3498874" cy="749692"/>
            <a:chOff x="0" y="0"/>
            <a:chExt cx="921514" cy="197450"/>
          </a:xfrm>
        </p:grpSpPr>
        <p:sp>
          <p:nvSpPr>
            <p:cNvPr id="12" name="Freeform 12"/>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3" name="TextBox 13"/>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4" name="TextBox 14"/>
          <p:cNvSpPr txBox="1"/>
          <p:nvPr/>
        </p:nvSpPr>
        <p:spPr>
          <a:xfrm>
            <a:off x="7318104" y="9436972"/>
            <a:ext cx="353918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Data Privacy</a:t>
            </a:r>
          </a:p>
        </p:txBody>
      </p:sp>
      <p:sp>
        <p:nvSpPr>
          <p:cNvPr id="15" name="Freeform 15"/>
          <p:cNvSpPr/>
          <p:nvPr/>
        </p:nvSpPr>
        <p:spPr>
          <a:xfrm>
            <a:off x="10366724" y="9583881"/>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13547757" y="9490735"/>
            <a:ext cx="3498874" cy="749692"/>
            <a:chOff x="0" y="0"/>
            <a:chExt cx="921514" cy="197450"/>
          </a:xfrm>
        </p:grpSpPr>
        <p:sp>
          <p:nvSpPr>
            <p:cNvPr id="17" name="Freeform 17"/>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8" name="TextBox 18"/>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9" name="TextBox 19"/>
          <p:cNvSpPr txBox="1"/>
          <p:nvPr/>
        </p:nvSpPr>
        <p:spPr>
          <a:xfrm>
            <a:off x="384809" y="1938701"/>
            <a:ext cx="107927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Protection Law </a:t>
            </a:r>
          </a:p>
        </p:txBody>
      </p:sp>
      <p:sp>
        <p:nvSpPr>
          <p:cNvPr id="20" name="TextBox 20"/>
          <p:cNvSpPr txBox="1"/>
          <p:nvPr/>
        </p:nvSpPr>
        <p:spPr>
          <a:xfrm>
            <a:off x="409252" y="2694896"/>
            <a:ext cx="16850048"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protection laws are </a:t>
            </a:r>
            <a:r>
              <a:rPr lang="en-US" sz="3000" b="1">
                <a:solidFill>
                  <a:srgbClr val="642EC7"/>
                </a:solidFill>
                <a:latin typeface="Open Sans Bold"/>
                <a:ea typeface="Open Sans Bold"/>
                <a:cs typeface="Open Sans Bold"/>
                <a:sym typeface="Open Sans Bold"/>
              </a:rPr>
              <a:t>legal regulations</a:t>
            </a:r>
            <a:r>
              <a:rPr lang="en-US" sz="3000">
                <a:solidFill>
                  <a:srgbClr val="000000"/>
                </a:solidFill>
                <a:latin typeface="Open Sans"/>
                <a:ea typeface="Open Sans"/>
                <a:cs typeface="Open Sans"/>
                <a:sym typeface="Open Sans"/>
              </a:rPr>
              <a:t> that govern how organizations collect, process, store, and share individuals' personal data, ensuring individuals' privacy and data security.</a:t>
            </a:r>
          </a:p>
        </p:txBody>
      </p:sp>
      <p:sp>
        <p:nvSpPr>
          <p:cNvPr id="21" name="TextBox 21"/>
          <p:cNvSpPr txBox="1"/>
          <p:nvPr/>
        </p:nvSpPr>
        <p:spPr>
          <a:xfrm>
            <a:off x="1086735"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Integrity</a:t>
            </a:r>
          </a:p>
        </p:txBody>
      </p:sp>
      <p:sp>
        <p:nvSpPr>
          <p:cNvPr id="22" name="TextBox 22"/>
          <p:cNvSpPr txBox="1"/>
          <p:nvPr/>
        </p:nvSpPr>
        <p:spPr>
          <a:xfrm>
            <a:off x="13547757"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Security</a:t>
            </a:r>
          </a:p>
        </p:txBody>
      </p:sp>
      <p:grpSp>
        <p:nvGrpSpPr>
          <p:cNvPr id="23" name="Group 23"/>
          <p:cNvGrpSpPr/>
          <p:nvPr/>
        </p:nvGrpSpPr>
        <p:grpSpPr>
          <a:xfrm>
            <a:off x="4103096" y="6258422"/>
            <a:ext cx="9286165" cy="1034313"/>
            <a:chOff x="0" y="0"/>
            <a:chExt cx="2445739" cy="272412"/>
          </a:xfrm>
        </p:grpSpPr>
        <p:sp>
          <p:nvSpPr>
            <p:cNvPr id="24" name="Freeform 24"/>
            <p:cNvSpPr/>
            <p:nvPr/>
          </p:nvSpPr>
          <p:spPr>
            <a:xfrm>
              <a:off x="0" y="0"/>
              <a:ext cx="2445739" cy="272412"/>
            </a:xfrm>
            <a:custGeom>
              <a:avLst/>
              <a:gdLst/>
              <a:ahLst/>
              <a:cxnLst/>
              <a:rect l="l" t="t" r="r" b="b"/>
              <a:pathLst>
                <a:path w="2445739" h="272412">
                  <a:moveTo>
                    <a:pt x="42519" y="0"/>
                  </a:moveTo>
                  <a:lnTo>
                    <a:pt x="2403220" y="0"/>
                  </a:lnTo>
                  <a:cubicBezTo>
                    <a:pt x="2426703" y="0"/>
                    <a:pt x="2445739" y="19036"/>
                    <a:pt x="2445739" y="42519"/>
                  </a:cubicBezTo>
                  <a:lnTo>
                    <a:pt x="2445739" y="229893"/>
                  </a:lnTo>
                  <a:cubicBezTo>
                    <a:pt x="2445739" y="253375"/>
                    <a:pt x="2426703" y="272412"/>
                    <a:pt x="2403220" y="272412"/>
                  </a:cubicBezTo>
                  <a:lnTo>
                    <a:pt x="42519" y="272412"/>
                  </a:lnTo>
                  <a:cubicBezTo>
                    <a:pt x="19036" y="272412"/>
                    <a:pt x="0" y="253375"/>
                    <a:pt x="0" y="229893"/>
                  </a:cubicBezTo>
                  <a:lnTo>
                    <a:pt x="0" y="42519"/>
                  </a:lnTo>
                  <a:cubicBezTo>
                    <a:pt x="0" y="19036"/>
                    <a:pt x="19036" y="0"/>
                    <a:pt x="42519" y="0"/>
                  </a:cubicBezTo>
                  <a:close/>
                </a:path>
              </a:pathLst>
            </a:custGeom>
            <a:solidFill>
              <a:srgbClr val="FFDE59"/>
            </a:solidFill>
          </p:spPr>
          <p:txBody>
            <a:bodyPr/>
            <a:lstStyle/>
            <a:p>
              <a:endParaRPr lang="en-PH"/>
            </a:p>
          </p:txBody>
        </p:sp>
        <p:sp>
          <p:nvSpPr>
            <p:cNvPr id="25" name="TextBox 25"/>
            <p:cNvSpPr txBox="1"/>
            <p:nvPr/>
          </p:nvSpPr>
          <p:spPr>
            <a:xfrm>
              <a:off x="0" y="-28575"/>
              <a:ext cx="2445739" cy="300987"/>
            </a:xfrm>
            <a:prstGeom prst="rect">
              <a:avLst/>
            </a:prstGeom>
          </p:spPr>
          <p:txBody>
            <a:bodyPr lIns="50800" tIns="50800" rIns="50800" bIns="50800" rtlCol="0" anchor="ctr"/>
            <a:lstStyle/>
            <a:p>
              <a:pPr algn="ctr">
                <a:lnSpc>
                  <a:spcPts val="2839"/>
                </a:lnSpc>
              </a:pPr>
              <a:endParaRPr/>
            </a:p>
          </p:txBody>
        </p:sp>
      </p:grpSp>
      <p:grpSp>
        <p:nvGrpSpPr>
          <p:cNvPr id="26" name="Group 26"/>
          <p:cNvGrpSpPr/>
          <p:nvPr/>
        </p:nvGrpSpPr>
        <p:grpSpPr>
          <a:xfrm>
            <a:off x="4103096" y="5081234"/>
            <a:ext cx="9286165" cy="1034313"/>
            <a:chOff x="0" y="0"/>
            <a:chExt cx="2445739" cy="272412"/>
          </a:xfrm>
        </p:grpSpPr>
        <p:sp>
          <p:nvSpPr>
            <p:cNvPr id="27" name="Freeform 27"/>
            <p:cNvSpPr/>
            <p:nvPr/>
          </p:nvSpPr>
          <p:spPr>
            <a:xfrm>
              <a:off x="0" y="0"/>
              <a:ext cx="2445739" cy="272412"/>
            </a:xfrm>
            <a:custGeom>
              <a:avLst/>
              <a:gdLst/>
              <a:ahLst/>
              <a:cxnLst/>
              <a:rect l="l" t="t" r="r" b="b"/>
              <a:pathLst>
                <a:path w="2445739" h="272412">
                  <a:moveTo>
                    <a:pt x="42519" y="0"/>
                  </a:moveTo>
                  <a:lnTo>
                    <a:pt x="2403220" y="0"/>
                  </a:lnTo>
                  <a:cubicBezTo>
                    <a:pt x="2426703" y="0"/>
                    <a:pt x="2445739" y="19036"/>
                    <a:pt x="2445739" y="42519"/>
                  </a:cubicBezTo>
                  <a:lnTo>
                    <a:pt x="2445739" y="229893"/>
                  </a:lnTo>
                  <a:cubicBezTo>
                    <a:pt x="2445739" y="253375"/>
                    <a:pt x="2426703" y="272412"/>
                    <a:pt x="2403220" y="272412"/>
                  </a:cubicBezTo>
                  <a:lnTo>
                    <a:pt x="42519" y="272412"/>
                  </a:lnTo>
                  <a:cubicBezTo>
                    <a:pt x="19036" y="272412"/>
                    <a:pt x="0" y="253375"/>
                    <a:pt x="0" y="229893"/>
                  </a:cubicBezTo>
                  <a:lnTo>
                    <a:pt x="0" y="42519"/>
                  </a:lnTo>
                  <a:cubicBezTo>
                    <a:pt x="0" y="19036"/>
                    <a:pt x="19036" y="0"/>
                    <a:pt x="42519" y="0"/>
                  </a:cubicBezTo>
                  <a:close/>
                </a:path>
              </a:pathLst>
            </a:custGeom>
            <a:solidFill>
              <a:srgbClr val="FFDE59"/>
            </a:solidFill>
          </p:spPr>
          <p:txBody>
            <a:bodyPr/>
            <a:lstStyle/>
            <a:p>
              <a:endParaRPr lang="en-PH"/>
            </a:p>
          </p:txBody>
        </p:sp>
        <p:sp>
          <p:nvSpPr>
            <p:cNvPr id="28" name="TextBox 28"/>
            <p:cNvSpPr txBox="1"/>
            <p:nvPr/>
          </p:nvSpPr>
          <p:spPr>
            <a:xfrm>
              <a:off x="0" y="-28575"/>
              <a:ext cx="2445739" cy="300987"/>
            </a:xfrm>
            <a:prstGeom prst="rect">
              <a:avLst/>
            </a:prstGeom>
          </p:spPr>
          <p:txBody>
            <a:bodyPr lIns="50800" tIns="50800" rIns="50800" bIns="50800" rtlCol="0" anchor="ctr"/>
            <a:lstStyle/>
            <a:p>
              <a:pPr algn="ctr">
                <a:lnSpc>
                  <a:spcPts val="2839"/>
                </a:lnSpc>
              </a:pPr>
              <a:endParaRPr/>
            </a:p>
          </p:txBody>
        </p:sp>
      </p:grpSp>
      <p:grpSp>
        <p:nvGrpSpPr>
          <p:cNvPr id="29" name="Group 29"/>
          <p:cNvGrpSpPr/>
          <p:nvPr/>
        </p:nvGrpSpPr>
        <p:grpSpPr>
          <a:xfrm>
            <a:off x="4103096" y="7435610"/>
            <a:ext cx="9286165" cy="1034313"/>
            <a:chOff x="0" y="0"/>
            <a:chExt cx="2445739" cy="272412"/>
          </a:xfrm>
        </p:grpSpPr>
        <p:sp>
          <p:nvSpPr>
            <p:cNvPr id="30" name="Freeform 30"/>
            <p:cNvSpPr/>
            <p:nvPr/>
          </p:nvSpPr>
          <p:spPr>
            <a:xfrm>
              <a:off x="0" y="0"/>
              <a:ext cx="2445739" cy="272412"/>
            </a:xfrm>
            <a:custGeom>
              <a:avLst/>
              <a:gdLst/>
              <a:ahLst/>
              <a:cxnLst/>
              <a:rect l="l" t="t" r="r" b="b"/>
              <a:pathLst>
                <a:path w="2445739" h="272412">
                  <a:moveTo>
                    <a:pt x="42519" y="0"/>
                  </a:moveTo>
                  <a:lnTo>
                    <a:pt x="2403220" y="0"/>
                  </a:lnTo>
                  <a:cubicBezTo>
                    <a:pt x="2426703" y="0"/>
                    <a:pt x="2445739" y="19036"/>
                    <a:pt x="2445739" y="42519"/>
                  </a:cubicBezTo>
                  <a:lnTo>
                    <a:pt x="2445739" y="229893"/>
                  </a:lnTo>
                  <a:cubicBezTo>
                    <a:pt x="2445739" y="253375"/>
                    <a:pt x="2426703" y="272412"/>
                    <a:pt x="2403220" y="272412"/>
                  </a:cubicBezTo>
                  <a:lnTo>
                    <a:pt x="42519" y="272412"/>
                  </a:lnTo>
                  <a:cubicBezTo>
                    <a:pt x="19036" y="272412"/>
                    <a:pt x="0" y="253375"/>
                    <a:pt x="0" y="229893"/>
                  </a:cubicBezTo>
                  <a:lnTo>
                    <a:pt x="0" y="42519"/>
                  </a:lnTo>
                  <a:cubicBezTo>
                    <a:pt x="0" y="19036"/>
                    <a:pt x="19036" y="0"/>
                    <a:pt x="42519" y="0"/>
                  </a:cubicBezTo>
                  <a:close/>
                </a:path>
              </a:pathLst>
            </a:custGeom>
            <a:solidFill>
              <a:srgbClr val="FFDE59"/>
            </a:solidFill>
          </p:spPr>
          <p:txBody>
            <a:bodyPr/>
            <a:lstStyle/>
            <a:p>
              <a:endParaRPr lang="en-PH"/>
            </a:p>
          </p:txBody>
        </p:sp>
        <p:sp>
          <p:nvSpPr>
            <p:cNvPr id="31" name="TextBox 31"/>
            <p:cNvSpPr txBox="1"/>
            <p:nvPr/>
          </p:nvSpPr>
          <p:spPr>
            <a:xfrm>
              <a:off x="0" y="-28575"/>
              <a:ext cx="2445739" cy="300987"/>
            </a:xfrm>
            <a:prstGeom prst="rect">
              <a:avLst/>
            </a:prstGeom>
          </p:spPr>
          <p:txBody>
            <a:bodyPr lIns="50800" tIns="50800" rIns="50800" bIns="50800" rtlCol="0" anchor="ctr"/>
            <a:lstStyle/>
            <a:p>
              <a:pPr algn="ctr">
                <a:lnSpc>
                  <a:spcPts val="2839"/>
                </a:lnSpc>
              </a:pPr>
              <a:endParaRPr/>
            </a:p>
          </p:txBody>
        </p:sp>
      </p:grpSp>
      <p:sp>
        <p:nvSpPr>
          <p:cNvPr id="32" name="TextBox 32"/>
          <p:cNvSpPr txBox="1"/>
          <p:nvPr/>
        </p:nvSpPr>
        <p:spPr>
          <a:xfrm>
            <a:off x="7742030" y="4424025"/>
            <a:ext cx="2008298"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Purpose</a:t>
            </a:r>
          </a:p>
        </p:txBody>
      </p:sp>
      <p:sp>
        <p:nvSpPr>
          <p:cNvPr id="33" name="TextBox 33"/>
          <p:cNvSpPr txBox="1"/>
          <p:nvPr/>
        </p:nvSpPr>
        <p:spPr>
          <a:xfrm>
            <a:off x="5205545" y="5117110"/>
            <a:ext cx="7876910" cy="905411"/>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Ensure that organisations only use data for purposes understood and agreed by the individual.</a:t>
            </a:r>
          </a:p>
        </p:txBody>
      </p:sp>
      <p:sp>
        <p:nvSpPr>
          <p:cNvPr id="34" name="TextBox 34"/>
          <p:cNvSpPr txBox="1"/>
          <p:nvPr/>
        </p:nvSpPr>
        <p:spPr>
          <a:xfrm>
            <a:off x="5198192" y="6296522"/>
            <a:ext cx="7876910" cy="905411"/>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It requires organisations to guarantee the confidentiality and the consistency of this data.</a:t>
            </a:r>
          </a:p>
        </p:txBody>
      </p:sp>
      <p:sp>
        <p:nvSpPr>
          <p:cNvPr id="35" name="TextBox 35"/>
          <p:cNvSpPr txBox="1"/>
          <p:nvPr/>
        </p:nvSpPr>
        <p:spPr>
          <a:xfrm>
            <a:off x="5205545" y="7700062"/>
            <a:ext cx="7876910" cy="448260"/>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It serves as a deterrent</a:t>
            </a:r>
          </a:p>
        </p:txBody>
      </p:sp>
      <p:sp>
        <p:nvSpPr>
          <p:cNvPr id="36" name="Freeform 36"/>
          <p:cNvSpPr/>
          <p:nvPr/>
        </p:nvSpPr>
        <p:spPr>
          <a:xfrm>
            <a:off x="4219980" y="5192455"/>
            <a:ext cx="811871" cy="811871"/>
          </a:xfrm>
          <a:custGeom>
            <a:avLst/>
            <a:gdLst/>
            <a:ahLst/>
            <a:cxnLst/>
            <a:rect l="l" t="t" r="r" b="b"/>
            <a:pathLst>
              <a:path w="811871" h="811871">
                <a:moveTo>
                  <a:pt x="0" y="0"/>
                </a:moveTo>
                <a:lnTo>
                  <a:pt x="811871" y="0"/>
                </a:lnTo>
                <a:lnTo>
                  <a:pt x="811871" y="811871"/>
                </a:lnTo>
                <a:lnTo>
                  <a:pt x="0" y="8118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7" name="Freeform 37"/>
          <p:cNvSpPr/>
          <p:nvPr/>
        </p:nvSpPr>
        <p:spPr>
          <a:xfrm>
            <a:off x="4219980" y="6353672"/>
            <a:ext cx="811871" cy="811871"/>
          </a:xfrm>
          <a:custGeom>
            <a:avLst/>
            <a:gdLst/>
            <a:ahLst/>
            <a:cxnLst/>
            <a:rect l="l" t="t" r="r" b="b"/>
            <a:pathLst>
              <a:path w="811871" h="811871">
                <a:moveTo>
                  <a:pt x="0" y="0"/>
                </a:moveTo>
                <a:lnTo>
                  <a:pt x="811871" y="0"/>
                </a:lnTo>
                <a:lnTo>
                  <a:pt x="811871" y="811871"/>
                </a:lnTo>
                <a:lnTo>
                  <a:pt x="0" y="8118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8" name="Freeform 38"/>
          <p:cNvSpPr/>
          <p:nvPr/>
        </p:nvSpPr>
        <p:spPr>
          <a:xfrm>
            <a:off x="4219980" y="7546831"/>
            <a:ext cx="811871" cy="811871"/>
          </a:xfrm>
          <a:custGeom>
            <a:avLst/>
            <a:gdLst/>
            <a:ahLst/>
            <a:cxnLst/>
            <a:rect l="l" t="t" r="r" b="b"/>
            <a:pathLst>
              <a:path w="811871" h="811871">
                <a:moveTo>
                  <a:pt x="0" y="0"/>
                </a:moveTo>
                <a:lnTo>
                  <a:pt x="811871" y="0"/>
                </a:lnTo>
                <a:lnTo>
                  <a:pt x="811871" y="811871"/>
                </a:lnTo>
                <a:lnTo>
                  <a:pt x="0" y="8118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9" name="TextBox 39"/>
          <p:cNvSpPr txBox="1"/>
          <p:nvPr/>
        </p:nvSpPr>
        <p:spPr>
          <a:xfrm>
            <a:off x="300216" y="40775"/>
            <a:ext cx="8281623" cy="900826"/>
          </a:xfrm>
          <a:prstGeom prst="rect">
            <a:avLst/>
          </a:prstGeom>
        </p:spPr>
        <p:txBody>
          <a:bodyPr lIns="0" tIns="0" rIns="0" bIns="0" rtlCol="0" anchor="t">
            <a:spAutoFit/>
          </a:bodyPr>
          <a:lstStyle/>
          <a:p>
            <a:pPr marL="0" lvl="0" indent="0" algn="l">
              <a:lnSpc>
                <a:spcPts val="3485"/>
              </a:lnSpc>
              <a:spcBef>
                <a:spcPct val="0"/>
              </a:spcBef>
            </a:pPr>
            <a:r>
              <a:rPr lang="en-US" sz="3112" b="1" spc="-93">
                <a:solidFill>
                  <a:srgbClr val="FFFFFF"/>
                </a:solidFill>
                <a:latin typeface="Poppins Bold"/>
                <a:ea typeface="Poppins Bold"/>
                <a:cs typeface="Poppins Bold"/>
                <a:sym typeface="Poppins Bold"/>
              </a:rPr>
              <a:t>9.1 Understanding Data Integrity, Privacy, and Security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4706" y="9443483"/>
            <a:ext cx="18302706" cy="844195"/>
            <a:chOff x="0" y="0"/>
            <a:chExt cx="4810334" cy="221872"/>
          </a:xfrm>
        </p:grpSpPr>
        <p:sp>
          <p:nvSpPr>
            <p:cNvPr id="6" name="Freeform 6"/>
            <p:cNvSpPr/>
            <p:nvPr/>
          </p:nvSpPr>
          <p:spPr>
            <a:xfrm>
              <a:off x="0" y="0"/>
              <a:ext cx="4810334" cy="221872"/>
            </a:xfrm>
            <a:custGeom>
              <a:avLst/>
              <a:gdLst/>
              <a:ahLst/>
              <a:cxnLst/>
              <a:rect l="l" t="t" r="r" b="b"/>
              <a:pathLst>
                <a:path w="4810334" h="221872">
                  <a:moveTo>
                    <a:pt x="0" y="0"/>
                  </a:moveTo>
                  <a:lnTo>
                    <a:pt x="4810334" y="0"/>
                  </a:lnTo>
                  <a:lnTo>
                    <a:pt x="4810334" y="221872"/>
                  </a:lnTo>
                  <a:lnTo>
                    <a:pt x="0" y="221872"/>
                  </a:ln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4810334" cy="250447"/>
            </a:xfrm>
            <a:prstGeom prst="rect">
              <a:avLst/>
            </a:prstGeom>
          </p:spPr>
          <p:txBody>
            <a:bodyPr lIns="50800" tIns="50800" rIns="50800" bIns="50800" rtlCol="0" anchor="ctr"/>
            <a:lstStyle/>
            <a:p>
              <a:pPr algn="ctr">
                <a:lnSpc>
                  <a:spcPts val="2839"/>
                </a:lnSpc>
              </a:pPr>
              <a:endParaRPr/>
            </a:p>
          </p:txBody>
        </p:sp>
      </p:grpSp>
      <p:grpSp>
        <p:nvGrpSpPr>
          <p:cNvPr id="8" name="Group 8"/>
          <p:cNvGrpSpPr/>
          <p:nvPr/>
        </p:nvGrpSpPr>
        <p:grpSpPr>
          <a:xfrm>
            <a:off x="1086735" y="9490735"/>
            <a:ext cx="3498874" cy="749692"/>
            <a:chOff x="0" y="0"/>
            <a:chExt cx="921514" cy="197450"/>
          </a:xfrm>
        </p:grpSpPr>
        <p:sp>
          <p:nvSpPr>
            <p:cNvPr id="9" name="Freeform 9"/>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0" name="TextBox 10"/>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1" name="TextBox 11"/>
          <p:cNvSpPr txBox="1"/>
          <p:nvPr/>
        </p:nvSpPr>
        <p:spPr>
          <a:xfrm>
            <a:off x="384809" y="2599035"/>
            <a:ext cx="16217945" cy="5314785"/>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Data security refers to the </a:t>
            </a:r>
            <a:r>
              <a:rPr lang="en-US" sz="3000" b="1">
                <a:solidFill>
                  <a:srgbClr val="642EC7"/>
                </a:solidFill>
                <a:latin typeface="Open Sans Bold"/>
                <a:ea typeface="Open Sans Bold"/>
                <a:cs typeface="Open Sans Bold"/>
                <a:sym typeface="Open Sans Bold"/>
              </a:rPr>
              <a:t>protection</a:t>
            </a:r>
            <a:r>
              <a:rPr lang="en-US" sz="3000">
                <a:solidFill>
                  <a:srgbClr val="000000"/>
                </a:solidFill>
                <a:latin typeface="Open Sans"/>
                <a:ea typeface="Open Sans"/>
                <a:cs typeface="Open Sans"/>
                <a:sym typeface="Open Sans"/>
              </a:rPr>
              <a:t> of digital data from unauthorized access, corruption, or theft throughout its lifecycle.</a:t>
            </a:r>
          </a:p>
          <a:p>
            <a:pPr algn="l">
              <a:lnSpc>
                <a:spcPts val="4200"/>
              </a:lnSpc>
            </a:pPr>
            <a:endParaRPr lang="en-US" sz="3000">
              <a:solidFill>
                <a:srgbClr val="000000"/>
              </a:solidFill>
              <a:latin typeface="Open Sans"/>
              <a:ea typeface="Open Sans"/>
              <a:cs typeface="Open Sans"/>
              <a:sym typeface="Open Sans"/>
            </a:endParaRPr>
          </a:p>
          <a:p>
            <a:pPr algn="l">
              <a:lnSpc>
                <a:spcPts val="4200"/>
              </a:lnSpc>
            </a:pPr>
            <a:r>
              <a:rPr lang="en-US" sz="3000">
                <a:solidFill>
                  <a:srgbClr val="000000"/>
                </a:solidFill>
                <a:latin typeface="Open Sans"/>
                <a:ea typeface="Open Sans"/>
                <a:cs typeface="Open Sans"/>
                <a:sym typeface="Open Sans"/>
              </a:rPr>
              <a:t>System security guarantees that the system remains capable of performing the required tasks for users, with access limited to authorized personnel only.</a:t>
            </a:r>
          </a:p>
          <a:p>
            <a:pPr algn="l">
              <a:lnSpc>
                <a:spcPts val="4200"/>
              </a:lnSpc>
            </a:pPr>
            <a:endParaRPr lang="en-US" sz="3000">
              <a:solidFill>
                <a:srgbClr val="000000"/>
              </a:solidFill>
              <a:latin typeface="Open Sans"/>
              <a:ea typeface="Open Sans"/>
              <a:cs typeface="Open Sans"/>
              <a:sym typeface="Open Sans"/>
            </a:endParaRPr>
          </a:p>
          <a:p>
            <a:pPr algn="l">
              <a:lnSpc>
                <a:spcPts val="4200"/>
              </a:lnSpc>
            </a:pPr>
            <a:r>
              <a:rPr lang="en-US" sz="3000">
                <a:solidFill>
                  <a:srgbClr val="000000"/>
                </a:solidFill>
                <a:latin typeface="Open Sans"/>
                <a:ea typeface="Open Sans"/>
                <a:cs typeface="Open Sans"/>
                <a:sym typeface="Open Sans"/>
              </a:rPr>
              <a:t>However, ensuring data security </a:t>
            </a:r>
            <a:r>
              <a:rPr lang="en-US" sz="3000" b="1">
                <a:solidFill>
                  <a:srgbClr val="642EC7"/>
                </a:solidFill>
                <a:latin typeface="Open Sans Bold"/>
                <a:ea typeface="Open Sans Bold"/>
                <a:cs typeface="Open Sans Bold"/>
                <a:sym typeface="Open Sans Bold"/>
              </a:rPr>
              <a:t>does not itself guarantee</a:t>
            </a:r>
            <a:r>
              <a:rPr lang="en-US" sz="3000">
                <a:solidFill>
                  <a:srgbClr val="000000"/>
                </a:solidFill>
                <a:latin typeface="Open Sans"/>
                <a:ea typeface="Open Sans"/>
                <a:cs typeface="Open Sans"/>
                <a:sym typeface="Open Sans"/>
              </a:rPr>
              <a:t> either data integrity or data privacy. </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endParaRPr lang="en-US" sz="3000">
              <a:solidFill>
                <a:srgbClr val="000000"/>
              </a:solidFill>
              <a:latin typeface="Open Sans"/>
              <a:ea typeface="Open Sans"/>
              <a:cs typeface="Open Sans"/>
              <a:sym typeface="Open Sans"/>
            </a:endParaRPr>
          </a:p>
        </p:txBody>
      </p:sp>
      <p:grpSp>
        <p:nvGrpSpPr>
          <p:cNvPr id="12" name="Group 12"/>
          <p:cNvGrpSpPr/>
          <p:nvPr/>
        </p:nvGrpSpPr>
        <p:grpSpPr>
          <a:xfrm>
            <a:off x="7318104" y="9490735"/>
            <a:ext cx="3498874" cy="749692"/>
            <a:chOff x="0" y="0"/>
            <a:chExt cx="921514" cy="197450"/>
          </a:xfrm>
        </p:grpSpPr>
        <p:sp>
          <p:nvSpPr>
            <p:cNvPr id="13" name="Freeform 13"/>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9000"/>
                  </a:srgbClr>
                </a:gs>
                <a:gs pos="100000">
                  <a:srgbClr val="3533CD">
                    <a:alpha val="9000"/>
                  </a:srgbClr>
                </a:gs>
              </a:gsLst>
              <a:lin ang="0"/>
            </a:gradFill>
          </p:spPr>
          <p:txBody>
            <a:bodyPr/>
            <a:lstStyle/>
            <a:p>
              <a:endParaRPr lang="en-PH"/>
            </a:p>
          </p:txBody>
        </p:sp>
        <p:sp>
          <p:nvSpPr>
            <p:cNvPr id="14" name="TextBox 14"/>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grpSp>
        <p:nvGrpSpPr>
          <p:cNvPr id="15" name="Group 15"/>
          <p:cNvGrpSpPr/>
          <p:nvPr/>
        </p:nvGrpSpPr>
        <p:grpSpPr>
          <a:xfrm>
            <a:off x="13547757" y="9490735"/>
            <a:ext cx="3498874" cy="749692"/>
            <a:chOff x="0" y="0"/>
            <a:chExt cx="921514" cy="197450"/>
          </a:xfrm>
        </p:grpSpPr>
        <p:sp>
          <p:nvSpPr>
            <p:cNvPr id="16" name="Freeform 16"/>
            <p:cNvSpPr/>
            <p:nvPr/>
          </p:nvSpPr>
          <p:spPr>
            <a:xfrm>
              <a:off x="0" y="0"/>
              <a:ext cx="921514" cy="197450"/>
            </a:xfrm>
            <a:custGeom>
              <a:avLst/>
              <a:gdLst/>
              <a:ahLst/>
              <a:cxnLst/>
              <a:rect l="l" t="t" r="r" b="b"/>
              <a:pathLst>
                <a:path w="921514" h="197450">
                  <a:moveTo>
                    <a:pt x="98725" y="0"/>
                  </a:moveTo>
                  <a:lnTo>
                    <a:pt x="822789" y="0"/>
                  </a:lnTo>
                  <a:cubicBezTo>
                    <a:pt x="848973" y="0"/>
                    <a:pt x="874084" y="10401"/>
                    <a:pt x="892598" y="28916"/>
                  </a:cubicBezTo>
                  <a:cubicBezTo>
                    <a:pt x="911113" y="47430"/>
                    <a:pt x="921514" y="72541"/>
                    <a:pt x="921514" y="98725"/>
                  </a:cubicBezTo>
                  <a:lnTo>
                    <a:pt x="921514" y="98725"/>
                  </a:lnTo>
                  <a:cubicBezTo>
                    <a:pt x="921514" y="153249"/>
                    <a:pt x="877313" y="197450"/>
                    <a:pt x="822789" y="197450"/>
                  </a:cubicBezTo>
                  <a:lnTo>
                    <a:pt x="98725" y="197450"/>
                  </a:lnTo>
                  <a:cubicBezTo>
                    <a:pt x="44201" y="197450"/>
                    <a:pt x="0" y="153249"/>
                    <a:pt x="0" y="98725"/>
                  </a:cubicBezTo>
                  <a:lnTo>
                    <a:pt x="0" y="98725"/>
                  </a:lnTo>
                  <a:cubicBezTo>
                    <a:pt x="0" y="44201"/>
                    <a:pt x="44201" y="0"/>
                    <a:pt x="98725"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PH"/>
            </a:p>
          </p:txBody>
        </p:sp>
        <p:sp>
          <p:nvSpPr>
            <p:cNvPr id="17" name="TextBox 17"/>
            <p:cNvSpPr txBox="1"/>
            <p:nvPr/>
          </p:nvSpPr>
          <p:spPr>
            <a:xfrm>
              <a:off x="0" y="-28575"/>
              <a:ext cx="921514" cy="226025"/>
            </a:xfrm>
            <a:prstGeom prst="rect">
              <a:avLst/>
            </a:prstGeom>
          </p:spPr>
          <p:txBody>
            <a:bodyPr lIns="50800" tIns="50800" rIns="50800" bIns="50800" rtlCol="0" anchor="ctr"/>
            <a:lstStyle/>
            <a:p>
              <a:pPr algn="ctr">
                <a:lnSpc>
                  <a:spcPts val="2839"/>
                </a:lnSpc>
              </a:pPr>
              <a:endParaRPr/>
            </a:p>
          </p:txBody>
        </p:sp>
      </p:grpSp>
      <p:sp>
        <p:nvSpPr>
          <p:cNvPr id="18" name="TextBox 18"/>
          <p:cNvSpPr txBox="1"/>
          <p:nvPr/>
        </p:nvSpPr>
        <p:spPr>
          <a:xfrm>
            <a:off x="13547757" y="9436972"/>
            <a:ext cx="353918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Data Security</a:t>
            </a:r>
          </a:p>
        </p:txBody>
      </p:sp>
      <p:sp>
        <p:nvSpPr>
          <p:cNvPr id="19" name="Freeform 19"/>
          <p:cNvSpPr/>
          <p:nvPr/>
        </p:nvSpPr>
        <p:spPr>
          <a:xfrm>
            <a:off x="16602754" y="9583881"/>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0" name="Freeform 20"/>
          <p:cNvSpPr/>
          <p:nvPr/>
        </p:nvSpPr>
        <p:spPr>
          <a:xfrm>
            <a:off x="6125652" y="3249641"/>
            <a:ext cx="654000" cy="880808"/>
          </a:xfrm>
          <a:custGeom>
            <a:avLst/>
            <a:gdLst/>
            <a:ahLst/>
            <a:cxnLst/>
            <a:rect l="l" t="t" r="r" b="b"/>
            <a:pathLst>
              <a:path w="654000" h="880808">
                <a:moveTo>
                  <a:pt x="0" y="0"/>
                </a:moveTo>
                <a:lnTo>
                  <a:pt x="654000" y="0"/>
                </a:lnTo>
                <a:lnTo>
                  <a:pt x="654000" y="880808"/>
                </a:lnTo>
                <a:lnTo>
                  <a:pt x="0" y="8808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1" name="TextBox 21"/>
          <p:cNvSpPr txBox="1"/>
          <p:nvPr/>
        </p:nvSpPr>
        <p:spPr>
          <a:xfrm>
            <a:off x="384809" y="1938701"/>
            <a:ext cx="4671879"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Security</a:t>
            </a:r>
          </a:p>
        </p:txBody>
      </p:sp>
      <p:sp>
        <p:nvSpPr>
          <p:cNvPr id="22" name="TextBox 22"/>
          <p:cNvSpPr txBox="1"/>
          <p:nvPr/>
        </p:nvSpPr>
        <p:spPr>
          <a:xfrm>
            <a:off x="1086735"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Integrity</a:t>
            </a:r>
          </a:p>
        </p:txBody>
      </p:sp>
      <p:sp>
        <p:nvSpPr>
          <p:cNvPr id="23" name="TextBox 23"/>
          <p:cNvSpPr txBox="1"/>
          <p:nvPr/>
        </p:nvSpPr>
        <p:spPr>
          <a:xfrm>
            <a:off x="7318104" y="9436972"/>
            <a:ext cx="3539180" cy="657192"/>
          </a:xfrm>
          <a:prstGeom prst="rect">
            <a:avLst/>
          </a:prstGeom>
        </p:spPr>
        <p:txBody>
          <a:bodyPr lIns="0" tIns="0" rIns="0" bIns="0" rtlCol="0" anchor="t">
            <a:spAutoFit/>
          </a:bodyPr>
          <a:lstStyle/>
          <a:p>
            <a:pPr algn="ctr">
              <a:lnSpc>
                <a:spcPts val="5400"/>
              </a:lnSpc>
            </a:pPr>
            <a:r>
              <a:rPr lang="en-US" sz="3000">
                <a:solidFill>
                  <a:srgbClr val="FFFFFF">
                    <a:alpha val="8627"/>
                  </a:srgbClr>
                </a:solidFill>
                <a:latin typeface="Poppins"/>
                <a:ea typeface="Poppins"/>
                <a:cs typeface="Poppins"/>
                <a:sym typeface="Poppins"/>
              </a:rPr>
              <a:t>Data Privacy</a:t>
            </a:r>
          </a:p>
        </p:txBody>
      </p:sp>
      <p:sp>
        <p:nvSpPr>
          <p:cNvPr id="24" name="TextBox 24"/>
          <p:cNvSpPr txBox="1"/>
          <p:nvPr/>
        </p:nvSpPr>
        <p:spPr>
          <a:xfrm>
            <a:off x="300216" y="40775"/>
            <a:ext cx="8281623" cy="900826"/>
          </a:xfrm>
          <a:prstGeom prst="rect">
            <a:avLst/>
          </a:prstGeom>
        </p:spPr>
        <p:txBody>
          <a:bodyPr lIns="0" tIns="0" rIns="0" bIns="0" rtlCol="0" anchor="t">
            <a:spAutoFit/>
          </a:bodyPr>
          <a:lstStyle/>
          <a:p>
            <a:pPr marL="0" lvl="0" indent="0" algn="l">
              <a:lnSpc>
                <a:spcPts val="3485"/>
              </a:lnSpc>
              <a:spcBef>
                <a:spcPct val="0"/>
              </a:spcBef>
            </a:pPr>
            <a:r>
              <a:rPr lang="en-US" sz="3112" b="1" spc="-93">
                <a:solidFill>
                  <a:srgbClr val="FFFFFF"/>
                </a:solidFill>
                <a:latin typeface="Poppins Bold"/>
                <a:ea typeface="Poppins Bold"/>
                <a:cs typeface="Poppins Bold"/>
                <a:sym typeface="Poppins Bold"/>
              </a:rPr>
              <a:t>9.1 Understanding Data Integrity, Privacy, and Security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0" y="9442805"/>
            <a:ext cx="18288000" cy="844195"/>
            <a:chOff x="0" y="0"/>
            <a:chExt cx="4806469" cy="221872"/>
          </a:xfrm>
        </p:grpSpPr>
        <p:sp>
          <p:nvSpPr>
            <p:cNvPr id="7" name="Freeform 7"/>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1495">
                <a:alpha val="40000"/>
              </a:srgbClr>
            </a:solidFill>
          </p:spPr>
          <p:txBody>
            <a:bodyPr/>
            <a:lstStyle/>
            <a:p>
              <a:endParaRPr lang="en-PH"/>
            </a:p>
          </p:txBody>
        </p:sp>
        <p:sp>
          <p:nvSpPr>
            <p:cNvPr id="8" name="TextBox 8"/>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9" name="Group 9"/>
          <p:cNvGrpSpPr/>
          <p:nvPr/>
        </p:nvGrpSpPr>
        <p:grpSpPr>
          <a:xfrm>
            <a:off x="52347" y="9490056"/>
            <a:ext cx="4433445" cy="749692"/>
            <a:chOff x="0" y="0"/>
            <a:chExt cx="1167656" cy="197450"/>
          </a:xfrm>
        </p:grpSpPr>
        <p:sp>
          <p:nvSpPr>
            <p:cNvPr id="10" name="Freeform 10"/>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1" name="TextBox 11"/>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12" name="TextBox 12"/>
          <p:cNvSpPr txBox="1"/>
          <p:nvPr/>
        </p:nvSpPr>
        <p:spPr>
          <a:xfrm>
            <a:off x="617246" y="9375319"/>
            <a:ext cx="3068032" cy="845818"/>
          </a:xfrm>
          <a:prstGeom prst="rect">
            <a:avLst/>
          </a:prstGeom>
        </p:spPr>
        <p:txBody>
          <a:bodyPr lIns="0" tIns="0" rIns="0" bIns="0" rtlCol="0" anchor="t">
            <a:spAutoFit/>
          </a:bodyPr>
          <a:lstStyle/>
          <a:p>
            <a:pPr algn="ctr">
              <a:lnSpc>
                <a:spcPts val="3420"/>
              </a:lnSpc>
            </a:pPr>
            <a:r>
              <a:rPr lang="en-US" sz="1900">
                <a:solidFill>
                  <a:srgbClr val="FFFFFF"/>
                </a:solidFill>
                <a:latin typeface="Poppins"/>
                <a:ea typeface="Poppins"/>
                <a:cs typeface="Poppins"/>
                <a:sym typeface="Poppins"/>
              </a:rPr>
              <a:t>Networks and the Internet</a:t>
            </a:r>
          </a:p>
        </p:txBody>
      </p:sp>
      <p:sp>
        <p:nvSpPr>
          <p:cNvPr id="13" name="Freeform 13"/>
          <p:cNvSpPr/>
          <p:nvPr/>
        </p:nvSpPr>
        <p:spPr>
          <a:xfrm>
            <a:off x="3247266" y="9508669"/>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4" name="Group 14"/>
          <p:cNvGrpSpPr/>
          <p:nvPr/>
        </p:nvGrpSpPr>
        <p:grpSpPr>
          <a:xfrm>
            <a:off x="4624412" y="9490056"/>
            <a:ext cx="4433445" cy="749692"/>
            <a:chOff x="0" y="0"/>
            <a:chExt cx="1167656" cy="197450"/>
          </a:xfrm>
        </p:grpSpPr>
        <p:sp>
          <p:nvSpPr>
            <p:cNvPr id="15" name="Freeform 15"/>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6" name="TextBox 16"/>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7" name="Group 17"/>
          <p:cNvGrpSpPr/>
          <p:nvPr/>
        </p:nvGrpSpPr>
        <p:grpSpPr>
          <a:xfrm>
            <a:off x="9200732" y="9490056"/>
            <a:ext cx="4433445" cy="749692"/>
            <a:chOff x="0" y="0"/>
            <a:chExt cx="1167656" cy="197450"/>
          </a:xfrm>
        </p:grpSpPr>
        <p:sp>
          <p:nvSpPr>
            <p:cNvPr id="18" name="Freeform 18"/>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9" name="TextBox 19"/>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20" name="Group 20"/>
          <p:cNvGrpSpPr/>
          <p:nvPr/>
        </p:nvGrpSpPr>
        <p:grpSpPr>
          <a:xfrm>
            <a:off x="13772797" y="9490056"/>
            <a:ext cx="4433445" cy="749692"/>
            <a:chOff x="0" y="0"/>
            <a:chExt cx="1167656" cy="197450"/>
          </a:xfrm>
        </p:grpSpPr>
        <p:sp>
          <p:nvSpPr>
            <p:cNvPr id="21" name="Freeform 21"/>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22" name="TextBox 22"/>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23" name="Freeform 23"/>
          <p:cNvSpPr/>
          <p:nvPr/>
        </p:nvSpPr>
        <p:spPr>
          <a:xfrm>
            <a:off x="11622437" y="5072897"/>
            <a:ext cx="4662663" cy="41148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4" name="Freeform 24"/>
          <p:cNvSpPr/>
          <p:nvPr/>
        </p:nvSpPr>
        <p:spPr>
          <a:xfrm>
            <a:off x="3685278" y="5641934"/>
            <a:ext cx="2437712" cy="3545763"/>
          </a:xfrm>
          <a:custGeom>
            <a:avLst/>
            <a:gdLst/>
            <a:ahLst/>
            <a:cxnLst/>
            <a:rect l="l" t="t" r="r" b="b"/>
            <a:pathLst>
              <a:path w="2437712" h="3545763">
                <a:moveTo>
                  <a:pt x="0" y="0"/>
                </a:moveTo>
                <a:lnTo>
                  <a:pt x="2437712" y="0"/>
                </a:lnTo>
                <a:lnTo>
                  <a:pt x="2437712" y="3545763"/>
                </a:lnTo>
                <a:lnTo>
                  <a:pt x="0" y="35457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5" name="Freeform 25"/>
          <p:cNvSpPr/>
          <p:nvPr/>
        </p:nvSpPr>
        <p:spPr>
          <a:xfrm>
            <a:off x="7982305" y="2518213"/>
            <a:ext cx="969542" cy="983059"/>
          </a:xfrm>
          <a:custGeom>
            <a:avLst/>
            <a:gdLst/>
            <a:ahLst/>
            <a:cxnLst/>
            <a:rect l="l" t="t" r="r" b="b"/>
            <a:pathLst>
              <a:path w="969542" h="983059">
                <a:moveTo>
                  <a:pt x="0" y="0"/>
                </a:moveTo>
                <a:lnTo>
                  <a:pt x="969542" y="0"/>
                </a:lnTo>
                <a:lnTo>
                  <a:pt x="969542" y="983059"/>
                </a:lnTo>
                <a:lnTo>
                  <a:pt x="0" y="98305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6294374" y="6623768"/>
            <a:ext cx="5526965" cy="1582094"/>
          </a:xfrm>
          <a:custGeom>
            <a:avLst/>
            <a:gdLst/>
            <a:ahLst/>
            <a:cxnLst/>
            <a:rect l="l" t="t" r="r" b="b"/>
            <a:pathLst>
              <a:path w="5526965" h="1582094">
                <a:moveTo>
                  <a:pt x="0" y="0"/>
                </a:moveTo>
                <a:lnTo>
                  <a:pt x="5526965" y="0"/>
                </a:lnTo>
                <a:lnTo>
                  <a:pt x="5526965" y="1582094"/>
                </a:lnTo>
                <a:lnTo>
                  <a:pt x="0" y="15820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7" name="TextBox 27"/>
          <p:cNvSpPr txBox="1"/>
          <p:nvPr/>
        </p:nvSpPr>
        <p:spPr>
          <a:xfrm>
            <a:off x="385280" y="1647135"/>
            <a:ext cx="1388674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Source of Threat: Networks and The Internet</a:t>
            </a:r>
          </a:p>
        </p:txBody>
      </p:sp>
      <p:sp>
        <p:nvSpPr>
          <p:cNvPr id="28" name="TextBox 28"/>
          <p:cNvSpPr txBox="1"/>
          <p:nvPr/>
        </p:nvSpPr>
        <p:spPr>
          <a:xfrm>
            <a:off x="385280" y="2461063"/>
            <a:ext cx="17345155" cy="2647867"/>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All the devices are connected to networks. </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One troubling aspect involves the </a:t>
            </a:r>
            <a:r>
              <a:rPr lang="en-US" sz="3000" b="1">
                <a:solidFill>
                  <a:srgbClr val="FF1495"/>
                </a:solidFill>
                <a:latin typeface="Open Sans Bold"/>
                <a:ea typeface="Open Sans Bold"/>
                <a:cs typeface="Open Sans Bold"/>
                <a:sym typeface="Open Sans Bold"/>
              </a:rPr>
              <a:t>hacker</a:t>
            </a:r>
            <a:r>
              <a:rPr lang="en-US" sz="3000">
                <a:solidFill>
                  <a:srgbClr val="000000"/>
                </a:solidFill>
                <a:latin typeface="Open Sans"/>
                <a:ea typeface="Open Sans"/>
                <a:cs typeface="Open Sans"/>
                <a:sym typeface="Open Sans"/>
              </a:rPr>
              <a:t>, an individual determined to obtain unauthorized entry into a computer system, often with the goal of accessing sensitive data, deleting files, or disrupting the system's operations.</a:t>
            </a:r>
          </a:p>
        </p:txBody>
      </p:sp>
      <p:sp>
        <p:nvSpPr>
          <p:cNvPr id="29" name="TextBox 29"/>
          <p:cNvSpPr txBox="1"/>
          <p:nvPr/>
        </p:nvSpPr>
        <p:spPr>
          <a:xfrm>
            <a:off x="246002" y="45756"/>
            <a:ext cx="7932774" cy="900390"/>
          </a:xfrm>
          <a:prstGeom prst="rect">
            <a:avLst/>
          </a:prstGeom>
        </p:spPr>
        <p:txBody>
          <a:bodyPr lIns="0" tIns="0" rIns="0" bIns="0" rtlCol="0" anchor="t">
            <a:spAutoFit/>
          </a:bodyPr>
          <a:lstStyle/>
          <a:p>
            <a:pPr marL="0" lvl="0" indent="0" algn="l">
              <a:lnSpc>
                <a:spcPts val="3521"/>
              </a:lnSpc>
              <a:spcBef>
                <a:spcPct val="0"/>
              </a:spcBef>
            </a:pPr>
            <a:r>
              <a:rPr lang="en-US" sz="3143" b="1" spc="-94">
                <a:solidFill>
                  <a:srgbClr val="FFFFFF"/>
                </a:solidFill>
                <a:latin typeface="Poppins Bold"/>
                <a:ea typeface="Poppins Bold"/>
                <a:cs typeface="Poppins Bold"/>
                <a:sym typeface="Poppins Bold"/>
              </a:rPr>
              <a:t>9.2 Vulnerabilities in Computer Systems and Data Storage</a:t>
            </a:r>
          </a:p>
        </p:txBody>
      </p:sp>
      <p:sp>
        <p:nvSpPr>
          <p:cNvPr id="30" name="TextBox 30"/>
          <p:cNvSpPr txBox="1"/>
          <p:nvPr/>
        </p:nvSpPr>
        <p:spPr>
          <a:xfrm>
            <a:off x="5808910" y="9506425"/>
            <a:ext cx="2064448" cy="508634"/>
          </a:xfrm>
          <a:prstGeom prst="rect">
            <a:avLst/>
          </a:prstGeom>
        </p:spPr>
        <p:txBody>
          <a:bodyPr lIns="0" tIns="0" rIns="0" bIns="0" rtlCol="0" anchor="t">
            <a:spAutoFit/>
          </a:bodyPr>
          <a:lstStyle/>
          <a:p>
            <a:pPr algn="ctr">
              <a:lnSpc>
                <a:spcPts val="4292"/>
              </a:lnSpc>
            </a:pPr>
            <a:r>
              <a:rPr lang="en-US" sz="2384">
                <a:solidFill>
                  <a:srgbClr val="FFFFFF">
                    <a:alpha val="8627"/>
                  </a:srgbClr>
                </a:solidFill>
                <a:latin typeface="Poppins"/>
                <a:ea typeface="Poppins"/>
                <a:cs typeface="Poppins"/>
                <a:sym typeface="Poppins"/>
              </a:rPr>
              <a:t>Malware</a:t>
            </a:r>
          </a:p>
        </p:txBody>
      </p:sp>
      <p:sp>
        <p:nvSpPr>
          <p:cNvPr id="31" name="TextBox 31"/>
          <p:cNvSpPr txBox="1"/>
          <p:nvPr/>
        </p:nvSpPr>
        <p:spPr>
          <a:xfrm>
            <a:off x="9676750" y="9350332"/>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user activity</a:t>
            </a:r>
          </a:p>
        </p:txBody>
      </p:sp>
      <p:sp>
        <p:nvSpPr>
          <p:cNvPr id="32" name="TextBox 32"/>
          <p:cNvSpPr txBox="1"/>
          <p:nvPr/>
        </p:nvSpPr>
        <p:spPr>
          <a:xfrm>
            <a:off x="14372939" y="9375319"/>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the system itself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108912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Source of Threat: Malware </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0" y="9442805"/>
            <a:ext cx="18288000" cy="844195"/>
            <a:chOff x="0" y="0"/>
            <a:chExt cx="4806469" cy="221872"/>
          </a:xfrm>
        </p:grpSpPr>
        <p:sp>
          <p:nvSpPr>
            <p:cNvPr id="8" name="Freeform 8"/>
            <p:cNvSpPr/>
            <p:nvPr/>
          </p:nvSpPr>
          <p:spPr>
            <a:xfrm>
              <a:off x="0" y="0"/>
              <a:ext cx="4806469" cy="221872"/>
            </a:xfrm>
            <a:custGeom>
              <a:avLst/>
              <a:gdLst/>
              <a:ahLst/>
              <a:cxnLst/>
              <a:rect l="l" t="t" r="r" b="b"/>
              <a:pathLst>
                <a:path w="4806469" h="221872">
                  <a:moveTo>
                    <a:pt x="0" y="0"/>
                  </a:moveTo>
                  <a:lnTo>
                    <a:pt x="4806469" y="0"/>
                  </a:lnTo>
                  <a:lnTo>
                    <a:pt x="4806469" y="221872"/>
                  </a:lnTo>
                  <a:lnTo>
                    <a:pt x="0" y="221872"/>
                  </a:lnTo>
                  <a:close/>
                </a:path>
              </a:pathLst>
            </a:custGeom>
            <a:solidFill>
              <a:srgbClr val="FF1495">
                <a:alpha val="40000"/>
              </a:srgbClr>
            </a:solidFill>
          </p:spPr>
          <p:txBody>
            <a:bodyPr/>
            <a:lstStyle/>
            <a:p>
              <a:endParaRPr lang="en-PH"/>
            </a:p>
          </p:txBody>
        </p:sp>
        <p:sp>
          <p:nvSpPr>
            <p:cNvPr id="9" name="TextBox 9"/>
            <p:cNvSpPr txBox="1"/>
            <p:nvPr/>
          </p:nvSpPr>
          <p:spPr>
            <a:xfrm>
              <a:off x="0" y="-28575"/>
              <a:ext cx="4806469" cy="250447"/>
            </a:xfrm>
            <a:prstGeom prst="rect">
              <a:avLst/>
            </a:prstGeom>
          </p:spPr>
          <p:txBody>
            <a:bodyPr lIns="50800" tIns="50800" rIns="50800" bIns="50800" rtlCol="0" anchor="ctr"/>
            <a:lstStyle/>
            <a:p>
              <a:pPr algn="ctr">
                <a:lnSpc>
                  <a:spcPts val="2839"/>
                </a:lnSpc>
              </a:pPr>
              <a:endParaRPr/>
            </a:p>
          </p:txBody>
        </p:sp>
      </p:grpSp>
      <p:grpSp>
        <p:nvGrpSpPr>
          <p:cNvPr id="10" name="Group 10"/>
          <p:cNvGrpSpPr/>
          <p:nvPr/>
        </p:nvGrpSpPr>
        <p:grpSpPr>
          <a:xfrm>
            <a:off x="52347" y="9490056"/>
            <a:ext cx="4433445" cy="749692"/>
            <a:chOff x="0" y="0"/>
            <a:chExt cx="1167656" cy="197450"/>
          </a:xfrm>
        </p:grpSpPr>
        <p:sp>
          <p:nvSpPr>
            <p:cNvPr id="11" name="Freeform 11"/>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2" name="TextBox 12"/>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3" name="Group 13"/>
          <p:cNvGrpSpPr/>
          <p:nvPr/>
        </p:nvGrpSpPr>
        <p:grpSpPr>
          <a:xfrm>
            <a:off x="4624412" y="9490056"/>
            <a:ext cx="4433445" cy="749692"/>
            <a:chOff x="0" y="0"/>
            <a:chExt cx="1167656" cy="197450"/>
          </a:xfrm>
        </p:grpSpPr>
        <p:sp>
          <p:nvSpPr>
            <p:cNvPr id="14" name="Freeform 14"/>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5" name="TextBox 15"/>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6" name="Group 16"/>
          <p:cNvGrpSpPr/>
          <p:nvPr/>
        </p:nvGrpSpPr>
        <p:grpSpPr>
          <a:xfrm>
            <a:off x="9200732" y="9490056"/>
            <a:ext cx="4433445" cy="749692"/>
            <a:chOff x="0" y="0"/>
            <a:chExt cx="1167656" cy="197450"/>
          </a:xfrm>
        </p:grpSpPr>
        <p:sp>
          <p:nvSpPr>
            <p:cNvPr id="17" name="Freeform 17"/>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18" name="TextBox 18"/>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grpSp>
        <p:nvGrpSpPr>
          <p:cNvPr id="19" name="Group 19"/>
          <p:cNvGrpSpPr/>
          <p:nvPr/>
        </p:nvGrpSpPr>
        <p:grpSpPr>
          <a:xfrm>
            <a:off x="13772797" y="9490056"/>
            <a:ext cx="4433445" cy="749692"/>
            <a:chOff x="0" y="0"/>
            <a:chExt cx="1167656" cy="197450"/>
          </a:xfrm>
        </p:grpSpPr>
        <p:sp>
          <p:nvSpPr>
            <p:cNvPr id="20" name="Freeform 20"/>
            <p:cNvSpPr/>
            <p:nvPr/>
          </p:nvSpPr>
          <p:spPr>
            <a:xfrm>
              <a:off x="0" y="0"/>
              <a:ext cx="1167656" cy="197450"/>
            </a:xfrm>
            <a:custGeom>
              <a:avLst/>
              <a:gdLst/>
              <a:ahLst/>
              <a:cxnLst/>
              <a:rect l="l" t="t" r="r" b="b"/>
              <a:pathLst>
                <a:path w="1167656" h="197450">
                  <a:moveTo>
                    <a:pt x="89059" y="0"/>
                  </a:moveTo>
                  <a:lnTo>
                    <a:pt x="1078597" y="0"/>
                  </a:lnTo>
                  <a:cubicBezTo>
                    <a:pt x="1102217" y="0"/>
                    <a:pt x="1124870" y="9383"/>
                    <a:pt x="1141572" y="26085"/>
                  </a:cubicBezTo>
                  <a:cubicBezTo>
                    <a:pt x="1158273" y="42787"/>
                    <a:pt x="1167656" y="65439"/>
                    <a:pt x="1167656" y="89059"/>
                  </a:cubicBezTo>
                  <a:lnTo>
                    <a:pt x="1167656" y="108391"/>
                  </a:lnTo>
                  <a:cubicBezTo>
                    <a:pt x="1167656" y="132011"/>
                    <a:pt x="1158273" y="154663"/>
                    <a:pt x="1141572" y="171365"/>
                  </a:cubicBezTo>
                  <a:cubicBezTo>
                    <a:pt x="1124870" y="188067"/>
                    <a:pt x="1102217" y="197450"/>
                    <a:pt x="1078597" y="197450"/>
                  </a:cubicBezTo>
                  <a:lnTo>
                    <a:pt x="89059" y="197450"/>
                  </a:lnTo>
                  <a:cubicBezTo>
                    <a:pt x="65439" y="197450"/>
                    <a:pt x="42787" y="188067"/>
                    <a:pt x="26085" y="171365"/>
                  </a:cubicBezTo>
                  <a:cubicBezTo>
                    <a:pt x="9383" y="154663"/>
                    <a:pt x="0" y="132011"/>
                    <a:pt x="0" y="108391"/>
                  </a:cubicBezTo>
                  <a:lnTo>
                    <a:pt x="0" y="89059"/>
                  </a:lnTo>
                  <a:cubicBezTo>
                    <a:pt x="0" y="65439"/>
                    <a:pt x="9383" y="42787"/>
                    <a:pt x="26085" y="26085"/>
                  </a:cubicBezTo>
                  <a:cubicBezTo>
                    <a:pt x="42787" y="9383"/>
                    <a:pt x="65439" y="0"/>
                    <a:pt x="89059" y="0"/>
                  </a:cubicBezTo>
                  <a:close/>
                </a:path>
              </a:pathLst>
            </a:custGeom>
            <a:gradFill rotWithShape="1">
              <a:gsLst>
                <a:gs pos="0">
                  <a:srgbClr val="FF3131">
                    <a:alpha val="9000"/>
                  </a:srgbClr>
                </a:gs>
                <a:gs pos="100000">
                  <a:srgbClr val="FF914D">
                    <a:alpha val="9000"/>
                  </a:srgbClr>
                </a:gs>
              </a:gsLst>
              <a:lin ang="0"/>
            </a:gradFill>
          </p:spPr>
          <p:txBody>
            <a:bodyPr/>
            <a:lstStyle/>
            <a:p>
              <a:endParaRPr lang="en-PH"/>
            </a:p>
          </p:txBody>
        </p:sp>
        <p:sp>
          <p:nvSpPr>
            <p:cNvPr id="21" name="TextBox 21"/>
            <p:cNvSpPr txBox="1"/>
            <p:nvPr/>
          </p:nvSpPr>
          <p:spPr>
            <a:xfrm>
              <a:off x="0" y="-28575"/>
              <a:ext cx="1167656" cy="226025"/>
            </a:xfrm>
            <a:prstGeom prst="rect">
              <a:avLst/>
            </a:prstGeom>
          </p:spPr>
          <p:txBody>
            <a:bodyPr lIns="50800" tIns="50800" rIns="50800" bIns="50800" rtlCol="0" anchor="ctr"/>
            <a:lstStyle/>
            <a:p>
              <a:pPr algn="ctr">
                <a:lnSpc>
                  <a:spcPts val="2839"/>
                </a:lnSpc>
              </a:pPr>
              <a:endParaRPr/>
            </a:p>
          </p:txBody>
        </p:sp>
      </p:grpSp>
      <p:sp>
        <p:nvSpPr>
          <p:cNvPr id="22" name="TextBox 22"/>
          <p:cNvSpPr txBox="1"/>
          <p:nvPr/>
        </p:nvSpPr>
        <p:spPr>
          <a:xfrm>
            <a:off x="5808910" y="9506425"/>
            <a:ext cx="2064448" cy="508634"/>
          </a:xfrm>
          <a:prstGeom prst="rect">
            <a:avLst/>
          </a:prstGeom>
        </p:spPr>
        <p:txBody>
          <a:bodyPr lIns="0" tIns="0" rIns="0" bIns="0" rtlCol="0" anchor="t">
            <a:spAutoFit/>
          </a:bodyPr>
          <a:lstStyle/>
          <a:p>
            <a:pPr algn="ctr">
              <a:lnSpc>
                <a:spcPts val="4292"/>
              </a:lnSpc>
            </a:pPr>
            <a:r>
              <a:rPr lang="en-US" sz="2384">
                <a:solidFill>
                  <a:srgbClr val="FFFFFF"/>
                </a:solidFill>
                <a:latin typeface="Poppins"/>
                <a:ea typeface="Poppins"/>
                <a:cs typeface="Poppins"/>
                <a:sym typeface="Poppins"/>
              </a:rPr>
              <a:t>Malware</a:t>
            </a:r>
          </a:p>
        </p:txBody>
      </p:sp>
      <p:sp>
        <p:nvSpPr>
          <p:cNvPr id="23" name="Freeform 23"/>
          <p:cNvSpPr/>
          <p:nvPr/>
        </p:nvSpPr>
        <p:spPr>
          <a:xfrm>
            <a:off x="7625057" y="9558429"/>
            <a:ext cx="656546" cy="656546"/>
          </a:xfrm>
          <a:custGeom>
            <a:avLst/>
            <a:gdLst/>
            <a:ahLst/>
            <a:cxnLst/>
            <a:rect l="l" t="t" r="r" b="b"/>
            <a:pathLst>
              <a:path w="656546" h="656546">
                <a:moveTo>
                  <a:pt x="0" y="0"/>
                </a:moveTo>
                <a:lnTo>
                  <a:pt x="656546" y="0"/>
                </a:lnTo>
                <a:lnTo>
                  <a:pt x="656546" y="656546"/>
                </a:lnTo>
                <a:lnTo>
                  <a:pt x="0" y="65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Freeform 24"/>
          <p:cNvSpPr/>
          <p:nvPr/>
        </p:nvSpPr>
        <p:spPr>
          <a:xfrm>
            <a:off x="5515138" y="4166908"/>
            <a:ext cx="6133402" cy="4454383"/>
          </a:xfrm>
          <a:custGeom>
            <a:avLst/>
            <a:gdLst/>
            <a:ahLst/>
            <a:cxnLst/>
            <a:rect l="l" t="t" r="r" b="b"/>
            <a:pathLst>
              <a:path w="6133402" h="4454383">
                <a:moveTo>
                  <a:pt x="0" y="0"/>
                </a:moveTo>
                <a:lnTo>
                  <a:pt x="6133402" y="0"/>
                </a:lnTo>
                <a:lnTo>
                  <a:pt x="6133402" y="4454383"/>
                </a:lnTo>
                <a:lnTo>
                  <a:pt x="0" y="4454383"/>
                </a:lnTo>
                <a:lnTo>
                  <a:pt x="0" y="0"/>
                </a:lnTo>
                <a:close/>
              </a:path>
            </a:pathLst>
          </a:custGeom>
          <a:blipFill>
            <a:blip r:embed="rId6"/>
            <a:stretch>
              <a:fillRect/>
            </a:stretch>
          </a:blipFill>
        </p:spPr>
        <p:txBody>
          <a:bodyPr/>
          <a:lstStyle/>
          <a:p>
            <a:endParaRPr lang="en-PH"/>
          </a:p>
        </p:txBody>
      </p:sp>
      <p:sp>
        <p:nvSpPr>
          <p:cNvPr id="25" name="TextBox 25"/>
          <p:cNvSpPr txBox="1"/>
          <p:nvPr/>
        </p:nvSpPr>
        <p:spPr>
          <a:xfrm>
            <a:off x="402046" y="2537343"/>
            <a:ext cx="17320277"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Malware refers to </a:t>
            </a:r>
            <a:r>
              <a:rPr lang="en-US" sz="3000" b="1">
                <a:solidFill>
                  <a:srgbClr val="FF1495"/>
                </a:solidFill>
                <a:latin typeface="Open Sans Bold"/>
                <a:ea typeface="Open Sans Bold"/>
                <a:cs typeface="Open Sans Bold"/>
                <a:sym typeface="Open Sans Bold"/>
              </a:rPr>
              <a:t>malicious software</a:t>
            </a:r>
            <a:r>
              <a:rPr lang="en-US" sz="3000">
                <a:solidFill>
                  <a:srgbClr val="000000"/>
                </a:solidFill>
                <a:latin typeface="Open Sans"/>
                <a:ea typeface="Open Sans"/>
                <a:cs typeface="Open Sans"/>
                <a:sym typeface="Open Sans"/>
              </a:rPr>
              <a:t> designed to disrupt, damage, or gain unauthorized access to a computer system or network. </a:t>
            </a:r>
          </a:p>
        </p:txBody>
      </p:sp>
      <p:sp>
        <p:nvSpPr>
          <p:cNvPr id="26" name="TextBox 26"/>
          <p:cNvSpPr txBox="1"/>
          <p:nvPr/>
        </p:nvSpPr>
        <p:spPr>
          <a:xfrm>
            <a:off x="617246" y="9375319"/>
            <a:ext cx="3068032" cy="845818"/>
          </a:xfrm>
          <a:prstGeom prst="rect">
            <a:avLst/>
          </a:prstGeom>
        </p:spPr>
        <p:txBody>
          <a:bodyPr lIns="0" tIns="0" rIns="0" bIns="0" rtlCol="0" anchor="t">
            <a:spAutoFit/>
          </a:bodyPr>
          <a:lstStyle/>
          <a:p>
            <a:pPr algn="ctr">
              <a:lnSpc>
                <a:spcPts val="3420"/>
              </a:lnSpc>
            </a:pPr>
            <a:r>
              <a:rPr lang="en-US" sz="1900">
                <a:solidFill>
                  <a:srgbClr val="FFFFFF">
                    <a:alpha val="8627"/>
                  </a:srgbClr>
                </a:solidFill>
                <a:latin typeface="Poppins"/>
                <a:ea typeface="Poppins"/>
                <a:cs typeface="Poppins"/>
                <a:sym typeface="Poppins"/>
              </a:rPr>
              <a:t>Networks and the Internet</a:t>
            </a:r>
          </a:p>
        </p:txBody>
      </p:sp>
      <p:sp>
        <p:nvSpPr>
          <p:cNvPr id="27" name="TextBox 27"/>
          <p:cNvSpPr txBox="1"/>
          <p:nvPr/>
        </p:nvSpPr>
        <p:spPr>
          <a:xfrm>
            <a:off x="9676750" y="9350332"/>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user activity</a:t>
            </a:r>
          </a:p>
        </p:txBody>
      </p:sp>
      <p:sp>
        <p:nvSpPr>
          <p:cNvPr id="28" name="TextBox 28"/>
          <p:cNvSpPr txBox="1"/>
          <p:nvPr/>
        </p:nvSpPr>
        <p:spPr>
          <a:xfrm>
            <a:off x="14372939" y="9375319"/>
            <a:ext cx="3233160" cy="889417"/>
          </a:xfrm>
          <a:prstGeom prst="rect">
            <a:avLst/>
          </a:prstGeom>
        </p:spPr>
        <p:txBody>
          <a:bodyPr lIns="0" tIns="0" rIns="0" bIns="0" rtlCol="0" anchor="t">
            <a:spAutoFit/>
          </a:bodyPr>
          <a:lstStyle/>
          <a:p>
            <a:pPr algn="ctr">
              <a:lnSpc>
                <a:spcPts val="3629"/>
              </a:lnSpc>
            </a:pPr>
            <a:r>
              <a:rPr lang="en-US" sz="2016">
                <a:solidFill>
                  <a:srgbClr val="FFFFFF">
                    <a:alpha val="8627"/>
                  </a:srgbClr>
                </a:solidFill>
                <a:latin typeface="Poppins"/>
                <a:ea typeface="Poppins"/>
                <a:cs typeface="Poppins"/>
                <a:sym typeface="Poppins"/>
              </a:rPr>
              <a:t>Vulnerability arising from the system itself</a:t>
            </a:r>
          </a:p>
        </p:txBody>
      </p:sp>
      <p:sp>
        <p:nvSpPr>
          <p:cNvPr id="29" name="TextBox 29"/>
          <p:cNvSpPr txBox="1"/>
          <p:nvPr/>
        </p:nvSpPr>
        <p:spPr>
          <a:xfrm>
            <a:off x="246002" y="45756"/>
            <a:ext cx="7932774" cy="900390"/>
          </a:xfrm>
          <a:prstGeom prst="rect">
            <a:avLst/>
          </a:prstGeom>
        </p:spPr>
        <p:txBody>
          <a:bodyPr lIns="0" tIns="0" rIns="0" bIns="0" rtlCol="0" anchor="t">
            <a:spAutoFit/>
          </a:bodyPr>
          <a:lstStyle/>
          <a:p>
            <a:pPr marL="0" lvl="0" indent="0" algn="l">
              <a:lnSpc>
                <a:spcPts val="3521"/>
              </a:lnSpc>
              <a:spcBef>
                <a:spcPct val="0"/>
              </a:spcBef>
            </a:pPr>
            <a:r>
              <a:rPr lang="en-US" sz="3143" b="1" spc="-94">
                <a:solidFill>
                  <a:srgbClr val="FFFFFF"/>
                </a:solidFill>
                <a:latin typeface="Poppins Bold"/>
                <a:ea typeface="Poppins Bold"/>
                <a:cs typeface="Poppins Bold"/>
                <a:sym typeface="Poppins Bold"/>
              </a:rPr>
              <a:t>9.2 Vulnerabilities in Computer Systems and Data Storage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TotalTime>
  <Words>2831</Words>
  <Application>Microsoft Office PowerPoint</Application>
  <PresentationFormat>Custom</PresentationFormat>
  <Paragraphs>721</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Open Sans</vt:lpstr>
      <vt:lpstr>Aptos</vt:lpstr>
      <vt:lpstr>Alatsi</vt:lpstr>
      <vt:lpstr>Times New Roman</vt:lpstr>
      <vt:lpstr>Poppins Bold</vt:lpstr>
      <vt:lpstr>Open Sans Bold</vt:lpstr>
      <vt:lpstr>Open Sans Extra Bold</vt:lpstr>
      <vt:lpstr>Arial</vt:lpstr>
      <vt:lpstr>Poppins</vt:lpstr>
      <vt:lpstr>Aptos Display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John</dc:creator>
  <cp:lastModifiedBy>Chezka Mae Madrona</cp:lastModifiedBy>
  <cp:revision>3</cp:revision>
  <dcterms:created xsi:type="dcterms:W3CDTF">2006-08-16T00:00:00Z</dcterms:created>
  <dcterms:modified xsi:type="dcterms:W3CDTF">2024-10-11T10:44:21Z</dcterms:modified>
  <dc:identifier>DAFyfzh51aI</dc:identifier>
</cp:coreProperties>
</file>