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8288000" cy="10287000"/>
  <p:notesSz cx="6858000" cy="9144000"/>
  <p:embeddedFontLst>
    <p:embeddedFont>
      <p:font typeface="Cambria" panose="02040503050406030204"/>
      <p:regular r:id="rId35"/>
      <p:bold r:id="rId36"/>
      <p:italic r:id="rId37"/>
      <p:boldItalic r:id="rId38"/>
    </p:embeddedFont>
    <p:embeddedFont>
      <p:font typeface="Canva Sans" panose="020B0503030501040103"/>
      <p:regular r:id="rId39"/>
    </p:embeddedFont>
    <p:embeddedFont>
      <p:font typeface="Cambria Bold" panose="02040803050406030204"/>
      <p:bold r:id="rId40"/>
    </p:embeddedFont>
    <p:embeddedFont>
      <p:font typeface="Cambria Bold Italics" panose="020408030504060A0204"/>
      <p:boldItalic r:id="rId41"/>
    </p:embeddedFont>
    <p:embeddedFont>
      <p:font typeface="Cambria Italics" panose="020405030504060A0204"/>
      <p:italic r:id="rId42"/>
    </p:embeddedFont>
    <p:embeddedFont>
      <p:font typeface="Kalam" panose="02000000000000000000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7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hyperlink" Target="https://www.youtube.com/watch?v=SX6mow1AExI&amp;t=1s" TargetMode="Externa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623400" y="-266700"/>
            <a:ext cx="17041201" cy="7966193"/>
            <a:chOff x="0" y="-355600"/>
            <a:chExt cx="22721601" cy="10621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21601" cy="10265990"/>
            </a:xfrm>
            <a:custGeom>
              <a:avLst/>
              <a:gdLst/>
              <a:ahLst/>
              <a:cxnLst/>
              <a:rect l="l" t="t" r="r" b="b"/>
              <a:pathLst>
                <a:path w="22721601" h="10265990">
                  <a:moveTo>
                    <a:pt x="0" y="0"/>
                  </a:moveTo>
                  <a:lnTo>
                    <a:pt x="22721601" y="0"/>
                  </a:lnTo>
                  <a:lnTo>
                    <a:pt x="22721601" y="10265990"/>
                  </a:lnTo>
                  <a:lnTo>
                    <a:pt x="0" y="10265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5773" y="-355600"/>
              <a:ext cx="21688213" cy="814831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12480"/>
                </a:lnSpc>
              </a:pPr>
              <a:r>
                <a:rPr lang="en-US" sz="10400">
                  <a:solidFill>
                    <a:srgbClr val="11C331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AQA GCSE Biology</a:t>
              </a:r>
              <a:endParaRPr lang="en-US" sz="10400">
                <a:solidFill>
                  <a:srgbClr val="11C331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  <a:p>
              <a:pPr algn="ctr">
                <a:lnSpc>
                  <a:spcPts val="8400"/>
                </a:lnSpc>
              </a:pPr>
              <a:r>
                <a:rPr lang="en-US" sz="7000">
                  <a:solidFill>
                    <a:srgbClr val="FFFFFF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1 - Cells and Microscopes</a:t>
              </a:r>
              <a:endParaRPr lang="en-US" sz="70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14825" y="5759675"/>
            <a:ext cx="16858350" cy="140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Eukaryotes, Prokaryotes and Using Microscopes</a:t>
            </a:r>
            <a:endParaRPr lang="en-US" sz="50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Common Eukaryotic Subcellular Structures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825" y="2329700"/>
            <a:ext cx="16858350" cy="690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Animal and plant cells contain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some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of the same subcellular structures: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nucleus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controls the activity of the cell.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nucleus is the largest subcellular structure.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It also contains the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genetic material 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for making new cells.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membrane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determines what enters and leaves the cell.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cell membrane is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selectively permeable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This means only certain substances can get in and out of the cell.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cytoplasm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is the site where most metabolic reactions take place.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cytoplasm is a liquid gel that takes up most of the inner volume of the cell.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Ribosomes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are involved in making proteins.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Ribosomes are small subcellular structures that make important proteins like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enzymes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mitochondria 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are sites of aerobic respiration.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Mitochondria are referred to as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microscopic powerhouses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Mitochondria create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energy 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for metabolic processes.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10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11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047510" y="1980854"/>
            <a:ext cx="6368640" cy="6325276"/>
          </a:xfrm>
          <a:custGeom>
            <a:avLst/>
            <a:gdLst/>
            <a:ahLst/>
            <a:cxnLst/>
            <a:rect l="l" t="t" r="r" b="b"/>
            <a:pathLst>
              <a:path w="6368640" h="6325276">
                <a:moveTo>
                  <a:pt x="0" y="0"/>
                </a:moveTo>
                <a:lnTo>
                  <a:pt x="6368640" y="0"/>
                </a:lnTo>
                <a:lnTo>
                  <a:pt x="6368640" y="6325276"/>
                </a:lnTo>
                <a:lnTo>
                  <a:pt x="0" y="632527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04575" y="4609800"/>
            <a:ext cx="4897350" cy="10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nucleus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controls the activity of the cell.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12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75125" y="2583300"/>
            <a:ext cx="11337750" cy="6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membrane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determines what enters and leaves the cell.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90350" y="4086400"/>
            <a:ext cx="14107300" cy="4558650"/>
          </a:xfrm>
          <a:custGeom>
            <a:avLst/>
            <a:gdLst/>
            <a:ahLst/>
            <a:cxnLst/>
            <a:rect l="l" t="t" r="r" b="b"/>
            <a:pathLst>
              <a:path w="14107300" h="4558650">
                <a:moveTo>
                  <a:pt x="0" y="0"/>
                </a:moveTo>
                <a:lnTo>
                  <a:pt x="14107300" y="0"/>
                </a:lnTo>
                <a:lnTo>
                  <a:pt x="14107300" y="4558650"/>
                </a:lnTo>
                <a:lnTo>
                  <a:pt x="0" y="45586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13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04125" y="4609826"/>
            <a:ext cx="4897350" cy="10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Proteins are made at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ribosomes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793875" y="1559276"/>
            <a:ext cx="7065925" cy="7184000"/>
          </a:xfrm>
          <a:custGeom>
            <a:avLst/>
            <a:gdLst/>
            <a:ahLst/>
            <a:cxnLst/>
            <a:rect l="l" t="t" r="r" b="b"/>
            <a:pathLst>
              <a:path w="7065925" h="7184000">
                <a:moveTo>
                  <a:pt x="0" y="0"/>
                </a:moveTo>
                <a:lnTo>
                  <a:pt x="7065925" y="0"/>
                </a:lnTo>
                <a:lnTo>
                  <a:pt x="7065925" y="7184000"/>
                </a:lnTo>
                <a:lnTo>
                  <a:pt x="0" y="7184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14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0625" y="4609750"/>
            <a:ext cx="4897350" cy="10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Aerobic respiration takes place inside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mitochondria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57950" y="2643767"/>
            <a:ext cx="8753799" cy="4954303"/>
          </a:xfrm>
          <a:custGeom>
            <a:avLst/>
            <a:gdLst/>
            <a:ahLst/>
            <a:cxnLst/>
            <a:rect l="l" t="t" r="r" b="b"/>
            <a:pathLst>
              <a:path w="8753799" h="4954303">
                <a:moveTo>
                  <a:pt x="0" y="0"/>
                </a:moveTo>
                <a:lnTo>
                  <a:pt x="8753799" y="0"/>
                </a:lnTo>
                <a:lnTo>
                  <a:pt x="8753799" y="4954303"/>
                </a:lnTo>
                <a:lnTo>
                  <a:pt x="0" y="495430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 Structures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6720"/>
              </a:lnSpc>
            </a:pPr>
          </a:p>
        </p:txBody>
      </p:sp>
      <p:sp>
        <p:nvSpPr>
          <p:cNvPr id="3" name="TextBox 3"/>
          <p:cNvSpPr txBox="1"/>
          <p:nvPr/>
        </p:nvSpPr>
        <p:spPr>
          <a:xfrm>
            <a:off x="714825" y="2320175"/>
            <a:ext cx="16858350" cy="672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 are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more complicated 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than animal cells.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 have a number of extra organelles: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wall 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provides support and rigidity for the cell.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AutoNum type="alphaLcPeriod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 walls are made up of a polysaccharide called </a:t>
            </a:r>
            <a:r>
              <a:rPr lang="en-US" sz="28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cellulose</a:t>
            </a: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Chloroplasts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are the site of photosynthesis.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AutoNum type="alphaLcPeriod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Chloroplasts are filled with a green pigment called </a:t>
            </a:r>
            <a:r>
              <a:rPr lang="en-US" sz="2800" b="1">
                <a:solidFill>
                  <a:srgbClr val="0D7A16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chlorophyll</a:t>
            </a: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AutoNum type="alphaLcPeriod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Chlorophyll absorbs light energy which allows photosynthesis to take place.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permanent vacuole 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regulates the water content of the cell.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permanent vacuole is filled with a fluid called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sap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 sap is a solution of dissolved sugars and mineral ions.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15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11775" y="4370025"/>
            <a:ext cx="4920150" cy="142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 are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more complex 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than animal cells and contain more organelles.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16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55025" y="3240349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CYTOPLASM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63625" y="4165851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NUCLEUS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0725" y="5062249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CELL MEMBRANE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23175" y="3804843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MITOCHONDRIA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95295" y="2973749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RIBOSOMES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73094" y="2368906"/>
            <a:ext cx="3933159" cy="5443361"/>
          </a:xfrm>
          <a:custGeom>
            <a:avLst/>
            <a:gdLst/>
            <a:ahLst/>
            <a:cxnLst/>
            <a:rect l="l" t="t" r="r" b="b"/>
            <a:pathLst>
              <a:path w="3933159" h="5443361">
                <a:moveTo>
                  <a:pt x="0" y="0"/>
                </a:moveTo>
                <a:lnTo>
                  <a:pt x="3933160" y="0"/>
                </a:lnTo>
                <a:lnTo>
                  <a:pt x="3933160" y="5443362"/>
                </a:lnTo>
                <a:lnTo>
                  <a:pt x="0" y="54433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10800000">
            <a:off x="7035129" y="3171051"/>
            <a:ext cx="1910578" cy="83650"/>
            <a:chOff x="0" y="0"/>
            <a:chExt cx="2547437" cy="111533"/>
          </a:xfrm>
        </p:grpSpPr>
        <p:sp>
          <p:nvSpPr>
            <p:cNvPr id="13" name="Freeform 13"/>
            <p:cNvSpPr/>
            <p:nvPr/>
          </p:nvSpPr>
          <p:spPr>
            <a:xfrm>
              <a:off x="12700" y="86106"/>
              <a:ext cx="2521966" cy="25400"/>
            </a:xfrm>
            <a:custGeom>
              <a:avLst/>
              <a:gdLst/>
              <a:ahLst/>
              <a:cxnLst/>
              <a:rect l="l" t="t" r="r" b="b"/>
              <a:pathLst>
                <a:path w="2521966" h="25400">
                  <a:moveTo>
                    <a:pt x="2521966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2521966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67051" y="5812345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CELL WALL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03617" y="6891145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CHLOROPLAST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53873" y="5766575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VACUOLE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7212029" y="5972025"/>
            <a:ext cx="1910578" cy="83650"/>
            <a:chOff x="0" y="0"/>
            <a:chExt cx="2547437" cy="111533"/>
          </a:xfrm>
        </p:grpSpPr>
        <p:sp>
          <p:nvSpPr>
            <p:cNvPr id="18" name="Freeform 18"/>
            <p:cNvSpPr/>
            <p:nvPr/>
          </p:nvSpPr>
          <p:spPr>
            <a:xfrm>
              <a:off x="12700" y="86106"/>
              <a:ext cx="2521966" cy="25400"/>
            </a:xfrm>
            <a:custGeom>
              <a:avLst/>
              <a:gdLst/>
              <a:ahLst/>
              <a:cxnLst/>
              <a:rect l="l" t="t" r="r" b="b"/>
              <a:pathLst>
                <a:path w="2521966" h="25400">
                  <a:moveTo>
                    <a:pt x="2521966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2521966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3651271" y="7076135"/>
            <a:ext cx="1400606" cy="47200"/>
            <a:chOff x="0" y="0"/>
            <a:chExt cx="1867475" cy="62933"/>
          </a:xfrm>
        </p:grpSpPr>
        <p:sp>
          <p:nvSpPr>
            <p:cNvPr id="20" name="Freeform 20"/>
            <p:cNvSpPr/>
            <p:nvPr/>
          </p:nvSpPr>
          <p:spPr>
            <a:xfrm>
              <a:off x="12700" y="37592"/>
              <a:ext cx="1842008" cy="25400"/>
            </a:xfrm>
            <a:custGeom>
              <a:avLst/>
              <a:gdLst/>
              <a:ahLst/>
              <a:cxnLst/>
              <a:rect l="l" t="t" r="r" b="b"/>
              <a:pathLst>
                <a:path w="1842008" h="25400">
                  <a:moveTo>
                    <a:pt x="1842008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1842008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3215671" y="5286785"/>
            <a:ext cx="1400606" cy="47200"/>
            <a:chOff x="0" y="0"/>
            <a:chExt cx="1867475" cy="62933"/>
          </a:xfrm>
        </p:grpSpPr>
        <p:sp>
          <p:nvSpPr>
            <p:cNvPr id="22" name="Freeform 22"/>
            <p:cNvSpPr/>
            <p:nvPr/>
          </p:nvSpPr>
          <p:spPr>
            <a:xfrm>
              <a:off x="12700" y="37592"/>
              <a:ext cx="1842008" cy="25400"/>
            </a:xfrm>
            <a:custGeom>
              <a:avLst/>
              <a:gdLst/>
              <a:ahLst/>
              <a:cxnLst/>
              <a:rect l="l" t="t" r="r" b="b"/>
              <a:pathLst>
                <a:path w="1842008" h="25400">
                  <a:moveTo>
                    <a:pt x="1842008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1842008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10800000">
            <a:off x="3042695" y="6019161"/>
            <a:ext cx="1400606" cy="47200"/>
            <a:chOff x="0" y="0"/>
            <a:chExt cx="1867475" cy="62933"/>
          </a:xfrm>
        </p:grpSpPr>
        <p:sp>
          <p:nvSpPr>
            <p:cNvPr id="24" name="Freeform 24"/>
            <p:cNvSpPr/>
            <p:nvPr/>
          </p:nvSpPr>
          <p:spPr>
            <a:xfrm>
              <a:off x="12700" y="37592"/>
              <a:ext cx="1842008" cy="25400"/>
            </a:xfrm>
            <a:custGeom>
              <a:avLst/>
              <a:gdLst/>
              <a:ahLst/>
              <a:cxnLst/>
              <a:rect l="l" t="t" r="r" b="b"/>
              <a:pathLst>
                <a:path w="1842008" h="25400">
                  <a:moveTo>
                    <a:pt x="1842008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1842008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25" name="Group 25"/>
          <p:cNvGrpSpPr/>
          <p:nvPr/>
        </p:nvGrpSpPr>
        <p:grpSpPr>
          <a:xfrm rot="-10800000">
            <a:off x="3651279" y="4374325"/>
            <a:ext cx="1910578" cy="83650"/>
            <a:chOff x="0" y="0"/>
            <a:chExt cx="2547437" cy="111533"/>
          </a:xfrm>
        </p:grpSpPr>
        <p:sp>
          <p:nvSpPr>
            <p:cNvPr id="26" name="Freeform 26"/>
            <p:cNvSpPr/>
            <p:nvPr/>
          </p:nvSpPr>
          <p:spPr>
            <a:xfrm>
              <a:off x="12700" y="86106"/>
              <a:ext cx="2521966" cy="25400"/>
            </a:xfrm>
            <a:custGeom>
              <a:avLst/>
              <a:gdLst/>
              <a:ahLst/>
              <a:cxnLst/>
              <a:rect l="l" t="t" r="r" b="b"/>
              <a:pathLst>
                <a:path w="2521966" h="25400">
                  <a:moveTo>
                    <a:pt x="2521966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2521966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10800000">
            <a:off x="3042679" y="3458401"/>
            <a:ext cx="1910578" cy="83650"/>
            <a:chOff x="0" y="0"/>
            <a:chExt cx="2547437" cy="111533"/>
          </a:xfrm>
        </p:grpSpPr>
        <p:sp>
          <p:nvSpPr>
            <p:cNvPr id="28" name="Freeform 28"/>
            <p:cNvSpPr/>
            <p:nvPr/>
          </p:nvSpPr>
          <p:spPr>
            <a:xfrm>
              <a:off x="12700" y="86106"/>
              <a:ext cx="2521966" cy="25400"/>
            </a:xfrm>
            <a:custGeom>
              <a:avLst/>
              <a:gdLst/>
              <a:ahLst/>
              <a:cxnLst/>
              <a:rect l="l" t="t" r="r" b="b"/>
              <a:pathLst>
                <a:path w="2521966" h="25400">
                  <a:moveTo>
                    <a:pt x="2521966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2521966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grpSp>
        <p:nvGrpSpPr>
          <p:cNvPr id="29" name="Group 29"/>
          <p:cNvGrpSpPr/>
          <p:nvPr/>
        </p:nvGrpSpPr>
        <p:grpSpPr>
          <a:xfrm rot="-10800000">
            <a:off x="6369923" y="4018993"/>
            <a:ext cx="3071332" cy="66250"/>
            <a:chOff x="0" y="0"/>
            <a:chExt cx="4095109" cy="88333"/>
          </a:xfrm>
        </p:grpSpPr>
        <p:sp>
          <p:nvSpPr>
            <p:cNvPr id="30" name="Freeform 30"/>
            <p:cNvSpPr/>
            <p:nvPr/>
          </p:nvSpPr>
          <p:spPr>
            <a:xfrm>
              <a:off x="12700" y="62992"/>
              <a:ext cx="4069588" cy="25400"/>
            </a:xfrm>
            <a:custGeom>
              <a:avLst/>
              <a:gdLst/>
              <a:ahLst/>
              <a:cxnLst/>
              <a:rect l="l" t="t" r="r" b="b"/>
              <a:pathLst>
                <a:path w="4069588" h="25400">
                  <a:moveTo>
                    <a:pt x="4069588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4069588" y="0"/>
                  </a:lnTo>
                  <a:close/>
                </a:path>
              </a:pathLst>
            </a:custGeom>
            <a:solidFill>
              <a:srgbClr val="999999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17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42175" y="4609800"/>
            <a:ext cx="5162550" cy="10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chloroplast is the site of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photosynthesis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6" name="Group 6"/>
          <p:cNvGrpSpPr/>
          <p:nvPr/>
        </p:nvGrpSpPr>
        <p:grpSpPr>
          <a:xfrm rot="0">
            <a:off x="13425650" y="10891900"/>
            <a:ext cx="276200" cy="252300"/>
            <a:chOff x="0" y="0"/>
            <a:chExt cx="368267" cy="336400"/>
          </a:xfrm>
        </p:grpSpPr>
        <p:sp>
          <p:nvSpPr>
            <p:cNvPr id="7" name="Freeform 7"/>
            <p:cNvSpPr/>
            <p:nvPr/>
          </p:nvSpPr>
          <p:spPr>
            <a:xfrm>
              <a:off x="0" y="127"/>
              <a:ext cx="368300" cy="336169"/>
            </a:xfrm>
            <a:custGeom>
              <a:avLst/>
              <a:gdLst/>
              <a:ahLst/>
              <a:cxnLst/>
              <a:rect l="l" t="t" r="r" b="b"/>
              <a:pathLst>
                <a:path w="368300" h="336169">
                  <a:moveTo>
                    <a:pt x="184150" y="0"/>
                  </a:moveTo>
                  <a:cubicBezTo>
                    <a:pt x="82169" y="0"/>
                    <a:pt x="0" y="74422"/>
                    <a:pt x="0" y="167259"/>
                  </a:cubicBezTo>
                  <a:cubicBezTo>
                    <a:pt x="0" y="261620"/>
                    <a:pt x="82169" y="336169"/>
                    <a:pt x="184150" y="336169"/>
                  </a:cubicBezTo>
                  <a:cubicBezTo>
                    <a:pt x="286131" y="336169"/>
                    <a:pt x="368300" y="261620"/>
                    <a:pt x="368300" y="167259"/>
                  </a:cubicBezTo>
                  <a:cubicBezTo>
                    <a:pt x="368300" y="74422"/>
                    <a:pt x="286004" y="0"/>
                    <a:pt x="1841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166076" y="2467180"/>
            <a:ext cx="8592786" cy="5352667"/>
          </a:xfrm>
          <a:custGeom>
            <a:avLst/>
            <a:gdLst/>
            <a:ahLst/>
            <a:cxnLst/>
            <a:rect l="l" t="t" r="r" b="b"/>
            <a:pathLst>
              <a:path w="8592786" h="5352667">
                <a:moveTo>
                  <a:pt x="0" y="0"/>
                </a:moveTo>
                <a:lnTo>
                  <a:pt x="8592786" y="0"/>
                </a:lnTo>
                <a:lnTo>
                  <a:pt x="8592786" y="5352666"/>
                </a:lnTo>
                <a:lnTo>
                  <a:pt x="0" y="53526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Bacterial Structures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825" y="2329700"/>
            <a:ext cx="9568950" cy="690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Bacterial cells </a:t>
            </a:r>
            <a:r>
              <a:rPr lang="en-US" sz="3200" b="1">
                <a:solidFill>
                  <a:srgbClr val="CC1339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do not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have a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‘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true nucleus’.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Font typeface="Arial" panose="020B0604020202020204"/>
              <a:buChar char="⚬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genetic material of prokaryotic cells is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free floating 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within the cytoplasm.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 contain rings of DNA called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plasmids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Font typeface="Arial" panose="020B0604020202020204"/>
              <a:buChar char="⚬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Plasmids are circular loops of DNA.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Font typeface="Arial" panose="020B0604020202020204"/>
              <a:buChar char="⚬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Each plasmid is responsible for providing a </a:t>
            </a:r>
            <a:r>
              <a:rPr lang="en-US" sz="24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function </a:t>
            </a: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the prokaryote.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 </a:t>
            </a:r>
            <a:r>
              <a:rPr lang="en-US" sz="3200" b="1">
                <a:solidFill>
                  <a:srgbClr val="CC1339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do not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have chloroplasts or mitochondria.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Font typeface="Arial" panose="020B0604020202020204"/>
              <a:buChar char="⚬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Prokaryotes like bacteria do not contain any membrane-bound organelles whatsoever.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 have a </a:t>
            </a:r>
            <a:r>
              <a:rPr lang="en-US" sz="32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wall</a:t>
            </a:r>
            <a:r>
              <a:rPr lang="en-US" sz="32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2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Font typeface="Arial" panose="020B0604020202020204"/>
              <a:buChar char="⚬"/>
            </a:pPr>
            <a:r>
              <a:rPr lang="en-US" sz="24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bacterial cell wall is usually made from a combination of protein and sugars.</a:t>
            </a:r>
            <a:endParaRPr lang="en-US" sz="24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18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2418422" y="3004048"/>
            <a:ext cx="4635511" cy="5623629"/>
          </a:xfrm>
          <a:custGeom>
            <a:avLst/>
            <a:gdLst/>
            <a:ahLst/>
            <a:cxnLst/>
            <a:rect l="l" t="t" r="r" b="b"/>
            <a:pathLst>
              <a:path w="4635511" h="5623629">
                <a:moveTo>
                  <a:pt x="0" y="0"/>
                </a:moveTo>
                <a:lnTo>
                  <a:pt x="4635512" y="0"/>
                </a:lnTo>
                <a:lnTo>
                  <a:pt x="4635512" y="5623630"/>
                </a:lnTo>
                <a:lnTo>
                  <a:pt x="0" y="56236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81413" y="4562761"/>
            <a:ext cx="1767750" cy="4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CYTOPLASM</a:t>
            </a:r>
            <a:endParaRPr lang="en-US" sz="14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33675" y="4980873"/>
            <a:ext cx="1767750" cy="4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CELL MEMBRANE</a:t>
            </a:r>
            <a:endParaRPr lang="en-US" sz="14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47007" y="5442629"/>
            <a:ext cx="1767750" cy="4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CELL WALL</a:t>
            </a:r>
            <a:endParaRPr lang="en-US" sz="14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52275" y="6770945"/>
            <a:ext cx="2049150" cy="4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FREE FLOATING DNA</a:t>
            </a:r>
            <a:endParaRPr lang="en-US" sz="14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52275" y="7209381"/>
            <a:ext cx="2049150" cy="4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4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PLASMID</a:t>
            </a:r>
            <a:endParaRPr lang="en-US" sz="14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Microscopes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6720"/>
              </a:lnSpc>
            </a:pPr>
          </a:p>
        </p:txBody>
      </p:sp>
      <p:sp>
        <p:nvSpPr>
          <p:cNvPr id="3" name="TextBox 3"/>
          <p:cNvSpPr txBox="1"/>
          <p:nvPr/>
        </p:nvSpPr>
        <p:spPr>
          <a:xfrm>
            <a:off x="714825" y="2320175"/>
            <a:ext cx="16858350" cy="672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4A86E8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Specification Point 4.1.1.5 - Microscopy.</a:t>
            </a:r>
            <a:endParaRPr lang="en-US" sz="3600">
              <a:solidFill>
                <a:srgbClr val="4A86E8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Microscopes allow us to see objects that are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not visible 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with the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naked eye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Microscopes have been in constant development since the </a:t>
            </a:r>
            <a:r>
              <a:rPr lang="en-US" sz="36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17th century</a:t>
            </a: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Galileo Galilei is credited with the production of a functional light microscope in 1609.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Light microscopes use </a:t>
            </a:r>
            <a:r>
              <a:rPr lang="en-US" sz="36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light and lenses </a:t>
            </a: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create a magnified image of a particular specimen.</a:t>
            </a:r>
            <a:endParaRPr lang="en-US" sz="36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Light microscopes can see large organelles, such as the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nucleus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Electron microscopes use a </a:t>
            </a:r>
            <a:r>
              <a:rPr lang="en-US" sz="36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beam of electrons </a:t>
            </a:r>
            <a:r>
              <a:rPr lang="en-US" sz="36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form an image.</a:t>
            </a:r>
            <a:endParaRPr lang="en-US" sz="36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Electron microscopes have a much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higher 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magnification than light microscopes.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They can also see at greater detail - they are said to have a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high resolution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Electron microscopes can see smaller organelles, such as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mitochondria 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</a:t>
            </a:r>
            <a:r>
              <a:rPr lang="en-US" sz="2800" b="1">
                <a:solidFill>
                  <a:srgbClr val="ADADA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chloroplasts</a:t>
            </a:r>
            <a:r>
              <a:rPr lang="en-US" sz="28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ADADAD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19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825" y="2329700"/>
            <a:ext cx="9088950" cy="671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1720" lvl="1" indent="-530860" algn="l">
              <a:lnSpc>
                <a:spcPts val="469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4A86E8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Specification Point 4.1.1.1 - Eukaryotes and prokaryotes.</a:t>
            </a:r>
            <a:endParaRPr lang="en-US" sz="3400">
              <a:solidFill>
                <a:srgbClr val="4A86E8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Cells are the basic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building blocks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of an organism.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Cells are the fundamental units of life.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All living creatures are made up of one or more cells: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Animal cells.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Fungal cells.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Protozoan cells.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Bacterial cells.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0">
            <a:off x="10171100" y="3159650"/>
            <a:ext cx="4600200" cy="5295902"/>
            <a:chOff x="0" y="0"/>
            <a:chExt cx="6133600" cy="70612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33592" cy="7061200"/>
            </a:xfrm>
            <a:custGeom>
              <a:avLst/>
              <a:gdLst/>
              <a:ahLst/>
              <a:cxnLst/>
              <a:rect l="l" t="t" r="r" b="b"/>
              <a:pathLst>
                <a:path w="6133592" h="7061200">
                  <a:moveTo>
                    <a:pt x="0" y="0"/>
                  </a:moveTo>
                  <a:lnTo>
                    <a:pt x="6133592" y="0"/>
                  </a:lnTo>
                  <a:lnTo>
                    <a:pt x="6133592" y="7061200"/>
                  </a:lnTo>
                  <a:lnTo>
                    <a:pt x="0" y="706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1" r="-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138625" y="5012031"/>
            <a:ext cx="2368950" cy="180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Cells are the fundamental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building blocks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of life.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0">
            <a:off x="10182502" y="-5400"/>
            <a:ext cx="8105474" cy="10297804"/>
            <a:chOff x="0" y="0"/>
            <a:chExt cx="10807299" cy="13730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07319" cy="13730351"/>
            </a:xfrm>
            <a:custGeom>
              <a:avLst/>
              <a:gdLst/>
              <a:ahLst/>
              <a:cxnLst/>
              <a:rect l="l" t="t" r="r" b="b"/>
              <a:pathLst>
                <a:path w="10807319" h="13730351">
                  <a:moveTo>
                    <a:pt x="0" y="0"/>
                  </a:moveTo>
                  <a:lnTo>
                    <a:pt x="10807319" y="0"/>
                  </a:lnTo>
                  <a:lnTo>
                    <a:pt x="10807319" y="13730351"/>
                  </a:lnTo>
                  <a:lnTo>
                    <a:pt x="0" y="1373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20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5387327">
            <a:off x="501451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813575" y="4394100"/>
            <a:ext cx="6518550" cy="14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Galileo Galilei is credited with the production of a functional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light microscope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in 1609.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21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0" y="0"/>
            <a:ext cx="11081400" cy="10287002"/>
            <a:chOff x="0" y="0"/>
            <a:chExt cx="14775200" cy="137160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75180" cy="13716000"/>
            </a:xfrm>
            <a:custGeom>
              <a:avLst/>
              <a:gdLst/>
              <a:ahLst/>
              <a:cxnLst/>
              <a:rect l="l" t="t" r="r" b="b"/>
              <a:pathLst>
                <a:path w="14775180" h="13716000">
                  <a:moveTo>
                    <a:pt x="0" y="0"/>
                  </a:moveTo>
                  <a:lnTo>
                    <a:pt x="14775180" y="0"/>
                  </a:lnTo>
                  <a:lnTo>
                    <a:pt x="1477518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21140" r="-18140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 rot="5387327">
            <a:off x="5913415" y="51285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2295875" y="4430775"/>
            <a:ext cx="4777350" cy="1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Magnification is a measure of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how much bigger 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 image is than the real object it represents.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41325" y="4394100"/>
            <a:ext cx="6139350" cy="14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Light microscopes have a maximum magnification of around </a:t>
            </a:r>
            <a:r>
              <a:rPr lang="en-US" sz="28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×1500 </a:t>
            </a:r>
            <a:r>
              <a:rPr lang="en-US" sz="28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a maximum resolution of about </a:t>
            </a:r>
            <a:r>
              <a:rPr lang="en-US" sz="28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0.2 μm</a:t>
            </a:r>
            <a:r>
              <a:rPr lang="en-US" sz="28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25700" y="967874"/>
            <a:ext cx="5535960" cy="8351240"/>
          </a:xfrm>
          <a:custGeom>
            <a:avLst/>
            <a:gdLst/>
            <a:ahLst/>
            <a:cxnLst/>
            <a:rect l="l" t="t" r="r" b="b"/>
            <a:pathLst>
              <a:path w="5535960" h="8351240">
                <a:moveTo>
                  <a:pt x="0" y="0"/>
                </a:moveTo>
                <a:lnTo>
                  <a:pt x="5535960" y="0"/>
                </a:lnTo>
                <a:lnTo>
                  <a:pt x="5535960" y="8351240"/>
                </a:lnTo>
                <a:lnTo>
                  <a:pt x="0" y="835124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22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23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480175" y="3753975"/>
            <a:ext cx="6261750" cy="276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Electron microscopes are much more </a:t>
            </a:r>
            <a:r>
              <a:rPr lang="en-US" sz="26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complex </a:t>
            </a:r>
            <a:r>
              <a:rPr lang="en-US" sz="26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than light microscopes. </a:t>
            </a:r>
            <a:endParaRPr lang="en-US" sz="26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120"/>
              </a:lnSpc>
            </a:pP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Electron microscopes have a maximum magnification of around </a:t>
            </a:r>
            <a:r>
              <a:rPr lang="en-US" sz="26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×1,500,000 </a:t>
            </a:r>
            <a:r>
              <a:rPr lang="en-US" sz="26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a maximum resolution of about </a:t>
            </a:r>
            <a:r>
              <a:rPr lang="en-US" sz="26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0.0002 μm</a:t>
            </a:r>
            <a:r>
              <a:rPr lang="en-US" sz="26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6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13650" y="765824"/>
            <a:ext cx="8198280" cy="8755336"/>
          </a:xfrm>
          <a:custGeom>
            <a:avLst/>
            <a:gdLst/>
            <a:ahLst/>
            <a:cxnLst/>
            <a:rect l="l" t="t" r="r" b="b"/>
            <a:pathLst>
              <a:path w="8198280" h="8755336">
                <a:moveTo>
                  <a:pt x="0" y="0"/>
                </a:moveTo>
                <a:lnTo>
                  <a:pt x="8198280" y="0"/>
                </a:lnTo>
                <a:lnTo>
                  <a:pt x="8198280" y="8755336"/>
                </a:lnTo>
                <a:lnTo>
                  <a:pt x="0" y="87553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1314593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Calculating Magnification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17805" y="3110928"/>
            <a:ext cx="16858350" cy="5366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Magnification is how much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bigger 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image is than the real object that you’re looking at: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Magnification can be calculated using the following formula:	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	</a:t>
            </a:r>
            <a:endParaRPr lang="en-US" sz="3600" b="1">
              <a:solidFill>
                <a:srgbClr val="CCCCCC"/>
              </a:solidFill>
              <a:latin typeface="Cambria Bold" panose="02040803050406030204"/>
              <a:ea typeface="Cambria Bold" panose="02040803050406030204"/>
              <a:cs typeface="Cambria Bold" panose="02040803050406030204"/>
              <a:sym typeface="Cambria Bold" panose="02040803050406030204"/>
            </a:endParaRPr>
          </a:p>
          <a:p>
            <a:pPr marL="1097280" lvl="1" indent="-548640" algn="l">
              <a:lnSpc>
                <a:spcPts val="4965"/>
              </a:lnSpc>
            </a:pPr>
          </a:p>
          <a:p>
            <a:pPr marL="1097280" lvl="1" indent="-548640" algn="l">
              <a:lnSpc>
                <a:spcPts val="4965"/>
              </a:lnSpc>
            </a:pPr>
          </a:p>
          <a:p>
            <a:pPr marL="1097280" lvl="1" indent="-548640" algn="ctr">
              <a:lnSpc>
                <a:spcPts val="4965"/>
              </a:lnSpc>
            </a:pPr>
          </a:p>
          <a:p>
            <a:pPr marL="853440" lvl="1" indent="-426720" algn="ctr">
              <a:lnSpc>
                <a:spcPts val="3865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Consider a magnified image that is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10 mm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wide. The real size of the specimen is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0.05 mm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wide.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853440" lvl="1" indent="-426720" algn="ctr">
              <a:lnSpc>
                <a:spcPts val="3865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Therefore the magnification is 10 ÷ 0.05 =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×200</a:t>
            </a:r>
            <a:endParaRPr lang="en-US" sz="2800" b="1">
              <a:solidFill>
                <a:srgbClr val="FFFFFF"/>
              </a:solidFill>
              <a:latin typeface="Cambria Bold" panose="02040803050406030204"/>
              <a:ea typeface="Cambria Bold" panose="02040803050406030204"/>
              <a:cs typeface="Cambria Bold" panose="02040803050406030204"/>
              <a:sym typeface="Cambria Bold" panose="02040803050406030204"/>
            </a:endParaRPr>
          </a:p>
          <a:p>
            <a:pPr marL="1097280" lvl="1" indent="-548640" algn="l">
              <a:lnSpc>
                <a:spcPts val="4965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24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445450" y="5186500"/>
            <a:ext cx="2393810" cy="1589276"/>
          </a:xfrm>
          <a:custGeom>
            <a:avLst/>
            <a:gdLst/>
            <a:ahLst/>
            <a:cxnLst/>
            <a:rect l="l" t="t" r="r" b="b"/>
            <a:pathLst>
              <a:path w="2393810" h="1589276">
                <a:moveTo>
                  <a:pt x="0" y="0"/>
                </a:moveTo>
                <a:lnTo>
                  <a:pt x="2393810" y="0"/>
                </a:lnTo>
                <a:lnTo>
                  <a:pt x="2393810" y="1589276"/>
                </a:lnTo>
                <a:lnTo>
                  <a:pt x="0" y="158927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591425" y="5225400"/>
            <a:ext cx="4496550" cy="14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i="1">
                <a:solidFill>
                  <a:srgbClr val="FFFFFF"/>
                </a:solidFill>
                <a:latin typeface="Cambria Italics" panose="020405030504060A0204"/>
                <a:ea typeface="Cambria Italics" panose="020405030504060A0204"/>
                <a:cs typeface="Cambria Italics" panose="020405030504060A0204"/>
                <a:sym typeface="Cambria Italics" panose="020405030504060A0204"/>
              </a:rPr>
              <a:t>M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= magnification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60"/>
              </a:lnSpc>
            </a:pPr>
            <a:r>
              <a:rPr lang="en-US" sz="2800" i="1">
                <a:solidFill>
                  <a:srgbClr val="FFFFFF"/>
                </a:solidFill>
                <a:latin typeface="Cambria Italics" panose="020405030504060A0204"/>
                <a:ea typeface="Cambria Italics" panose="020405030504060A0204"/>
                <a:cs typeface="Cambria Italics" panose="020405030504060A0204"/>
                <a:sym typeface="Cambria Italics" panose="020405030504060A0204"/>
              </a:rPr>
              <a:t>I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= image size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60"/>
              </a:lnSpc>
            </a:pPr>
            <a:r>
              <a:rPr lang="en-US" sz="2800" i="1">
                <a:solidFill>
                  <a:srgbClr val="FFFFFF"/>
                </a:solidFill>
                <a:latin typeface="Cambria Italics" panose="020405030504060A0204"/>
                <a:ea typeface="Cambria Italics" panose="020405030504060A0204"/>
                <a:cs typeface="Cambria Italics" panose="020405030504060A0204"/>
                <a:sym typeface="Cambria Italics" panose="020405030504060A0204"/>
              </a:rPr>
              <a:t>O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= object or actual size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Microscope Practical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6720"/>
              </a:lnSpc>
            </a:pPr>
          </a:p>
        </p:txBody>
      </p:sp>
      <p:sp>
        <p:nvSpPr>
          <p:cNvPr id="3" name="TextBox 3"/>
          <p:cNvSpPr txBox="1"/>
          <p:nvPr/>
        </p:nvSpPr>
        <p:spPr>
          <a:xfrm>
            <a:off x="714825" y="2329700"/>
            <a:ext cx="16858350" cy="671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6160" lvl="1" indent="-51308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8E7CC3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Practical 1 - Use a light microscope to investigate a selection of plant and animal cells.</a:t>
            </a:r>
            <a:endParaRPr lang="en-US" sz="3200">
              <a:solidFill>
                <a:srgbClr val="8E7CC3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Cut an onion into sections and remove the top layer using a pair of tweezers.</a:t>
            </a:r>
            <a:endParaRPr lang="en-US" sz="32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This tissue is called the </a:t>
            </a:r>
            <a:r>
              <a:rPr lang="en-US" sz="24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epidermis </a:t>
            </a: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of the onion.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Mount the onion tissue onto a microscope slide.</a:t>
            </a:r>
            <a:endParaRPr lang="en-US" sz="32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Add a drop of </a:t>
            </a:r>
            <a:r>
              <a:rPr lang="en-US" sz="2400" b="1">
                <a:solidFill>
                  <a:srgbClr val="4A86E8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water </a:t>
            </a: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the slide before mounting.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Ensure the onion tissue is lying flat on the slide.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Add a few drops of </a:t>
            </a:r>
            <a:r>
              <a:rPr lang="en-US" sz="3200" b="1">
                <a:solidFill>
                  <a:srgbClr val="B45F06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iodine solution</a:t>
            </a:r>
            <a:r>
              <a:rPr lang="en-US" sz="32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 </a:t>
            </a: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the slide.</a:t>
            </a:r>
            <a:endParaRPr lang="en-US" sz="32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This will stain the onion cells and make them easier to see.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Place a coverslip on top of the slide.</a:t>
            </a:r>
            <a:endParaRPr lang="en-US" sz="32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Carefully tilt and lower the coverslip into place.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Try to ensure </a:t>
            </a:r>
            <a:r>
              <a:rPr lang="en-US" sz="24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no air bubbles </a:t>
            </a: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are trapped in the slide.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26160" lvl="1" indent="-513080" algn="l">
              <a:lnSpc>
                <a:spcPts val="4415"/>
              </a:lnSpc>
              <a:buAutoNum type="arabicPeriod"/>
            </a:pP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Clip the slide into place and select the </a:t>
            </a:r>
            <a:r>
              <a:rPr lang="en-US" sz="32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lowest-powered </a:t>
            </a:r>
            <a:r>
              <a:rPr lang="en-US" sz="32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objective lens.</a:t>
            </a:r>
            <a:endParaRPr lang="en-US" sz="32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798320" lvl="2" indent="-599440" algn="l">
              <a:lnSpc>
                <a:spcPts val="3310"/>
              </a:lnSpc>
              <a:buAutoNum type="alphaLcPeriod"/>
            </a:pPr>
            <a:r>
              <a:rPr lang="en-US" sz="2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This lens provides the least magnification. </a:t>
            </a:r>
            <a:endParaRPr lang="en-US" sz="2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25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0">
            <a:off x="7631650" y="0"/>
            <a:ext cx="10656368" cy="10287002"/>
            <a:chOff x="0" y="0"/>
            <a:chExt cx="14208491" cy="13716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8506" cy="13716000"/>
            </a:xfrm>
            <a:custGeom>
              <a:avLst/>
              <a:gdLst/>
              <a:ahLst/>
              <a:cxnLst/>
              <a:rect l="l" t="t" r="r" b="b"/>
              <a:pathLst>
                <a:path w="14208506" h="13716000">
                  <a:moveTo>
                    <a:pt x="0" y="0"/>
                  </a:moveTo>
                  <a:lnTo>
                    <a:pt x="14208506" y="0"/>
                  </a:lnTo>
                  <a:lnTo>
                    <a:pt x="1420850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15558" r="-2927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26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47775" y="3990675"/>
            <a:ext cx="5383350" cy="228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Onion cells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are often used for microscopy practicals.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120"/>
              </a:lnSpc>
            </a:pP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These cells have been stained with iodine to make them easier to see.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AutoShape 8"/>
          <p:cNvSpPr/>
          <p:nvPr/>
        </p:nvSpPr>
        <p:spPr>
          <a:xfrm rot="5387327">
            <a:off x="246366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Microscope Practical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6720"/>
              </a:lnSpc>
            </a:pPr>
          </a:p>
        </p:txBody>
      </p:sp>
      <p:sp>
        <p:nvSpPr>
          <p:cNvPr id="3" name="TextBox 3"/>
          <p:cNvSpPr txBox="1"/>
          <p:nvPr/>
        </p:nvSpPr>
        <p:spPr>
          <a:xfrm>
            <a:off x="714825" y="2320175"/>
            <a:ext cx="16858350" cy="672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Use the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coarse adjustment knob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to move the stage until the coverslip touches the objective lens.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Using the eyepiece, move the coarse adjustment knob to move the stage downwards, into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rough focus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Use the </a:t>
            </a:r>
            <a:r>
              <a:rPr lang="en-US" sz="36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fine adjustment knob </a:t>
            </a: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to get a clear image of the specimen.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AutoNum type="arabicPeriod"/>
            </a:pPr>
            <a:r>
              <a:rPr lang="en-US" sz="3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Use different powers of lens to change the magnification.</a:t>
            </a:r>
            <a:endParaRPr lang="en-US" sz="3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AutoNum type="alphaLcPeriod"/>
            </a:pP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most common powers are </a:t>
            </a:r>
            <a:r>
              <a:rPr lang="en-US" sz="28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4x</a:t>
            </a: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, </a:t>
            </a:r>
            <a:r>
              <a:rPr lang="en-US" sz="28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10x </a:t>
            </a: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</a:t>
            </a:r>
            <a:r>
              <a:rPr lang="en-US" sz="28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40x</a:t>
            </a:r>
            <a:r>
              <a:rPr lang="en-US" sz="28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 u="sng">
                <a:solidFill>
                  <a:srgbClr val="4DD0E1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  <a:hlinkClick r:id="rId1" tooltip="https://www.youtube.com/watch?v=SX6mow1AExI&amp;t=1s"/>
              </a:rPr>
              <a:t>Microscope practical.</a:t>
            </a:r>
            <a:endParaRPr lang="en-US" sz="3600" u="sng">
              <a:solidFill>
                <a:srgbClr val="4DD0E1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  <a:hlinkClick r:id="rId1" tooltip="https://www.youtube.com/watch?v=SX6mow1AExI&amp;t=1s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27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28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01951" y="3958875"/>
            <a:ext cx="3171150" cy="231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0"/>
              </a:lnSpc>
            </a:pPr>
            <a:r>
              <a:rPr lang="en-US" sz="24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A</a:t>
            </a:r>
            <a:r>
              <a:rPr lang="en-US" sz="24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- Eyepiece</a:t>
            </a:r>
            <a:endParaRPr lang="en-US" sz="24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10"/>
              </a:lnSpc>
            </a:pPr>
            <a:r>
              <a:rPr lang="en-US" sz="24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</a:t>
            </a:r>
            <a:r>
              <a:rPr lang="en-US" sz="24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- Objective Lens</a:t>
            </a:r>
            <a:endParaRPr lang="en-US" sz="24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10"/>
              </a:lnSpc>
            </a:pPr>
            <a:r>
              <a:rPr lang="en-US" sz="24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 </a:t>
            </a:r>
            <a:r>
              <a:rPr lang="en-US" sz="24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- Microscope Slide</a:t>
            </a:r>
            <a:endParaRPr lang="en-US" sz="24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10"/>
              </a:lnSpc>
            </a:pPr>
            <a:r>
              <a:rPr lang="en-US" sz="24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D </a:t>
            </a:r>
            <a:r>
              <a:rPr lang="en-US" sz="24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- Stage</a:t>
            </a:r>
            <a:endParaRPr lang="en-US" sz="24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l">
              <a:lnSpc>
                <a:spcPts val="3310"/>
              </a:lnSpc>
            </a:pPr>
            <a:r>
              <a:rPr lang="en-US" sz="2400" b="1">
                <a:solidFill>
                  <a:srgbClr val="000000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E </a:t>
            </a:r>
            <a:r>
              <a:rPr lang="en-US" sz="24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- Mirror</a:t>
            </a:r>
            <a:endParaRPr lang="en-US" sz="24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54327" y="4609800"/>
            <a:ext cx="5164350" cy="10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Light microscopes are used to look at prepared slides.</a:t>
            </a:r>
            <a:endParaRPr lang="en-US" sz="2800">
              <a:solidFill>
                <a:srgbClr val="000000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75104" y="833906"/>
            <a:ext cx="5427046" cy="8619166"/>
          </a:xfrm>
          <a:custGeom>
            <a:avLst/>
            <a:gdLst/>
            <a:ahLst/>
            <a:cxnLst/>
            <a:rect l="l" t="t" r="r" b="b"/>
            <a:pathLst>
              <a:path w="5427046" h="8619166">
                <a:moveTo>
                  <a:pt x="0" y="0"/>
                </a:moveTo>
                <a:lnTo>
                  <a:pt x="5427046" y="0"/>
                </a:lnTo>
                <a:lnTo>
                  <a:pt x="5427046" y="8619166"/>
                </a:lnTo>
                <a:lnTo>
                  <a:pt x="0" y="86191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Eukaryotic and Prokaryotic Cells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825" y="2320175"/>
            <a:ext cx="16858350" cy="672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Eukaryotic cells are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complex 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cells.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Generally, eukaryotic cells contain a </a:t>
            </a:r>
            <a:r>
              <a:rPr lang="en-US" sz="28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nucleus</a:t>
            </a: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There are a few exceptions, for example</a:t>
            </a:r>
            <a:r>
              <a:rPr lang="en-US" sz="2800">
                <a:solidFill>
                  <a:srgbClr val="CC0000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</a:t>
            </a:r>
            <a:r>
              <a:rPr lang="en-US" sz="2800" b="1">
                <a:solidFill>
                  <a:srgbClr val="C1272D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red blood cells</a:t>
            </a: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 don’t contain a nucleus.</a:t>
            </a:r>
            <a:endParaRPr lang="en-US" sz="28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Animals, plants, fungi and protists are all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eukaryotic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Prokaryotic cells are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simpler 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smaller 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than eukaryotic cells.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 prokaryotic cell can be </a:t>
            </a:r>
            <a:r>
              <a:rPr lang="en-US" sz="28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50 times </a:t>
            </a: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smaller than a eukaryotic cell.</a:t>
            </a:r>
            <a:endParaRPr lang="en-US" sz="28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Prokaryotes are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always single celled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97280" lvl="1" indent="-548640" algn="l">
              <a:lnSpc>
                <a:spcPts val="4965"/>
              </a:lnSpc>
              <a:buFont typeface="Arial" panose="020B0604020202020204"/>
              <a:buChar char="•"/>
            </a:pP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Prokaryotes include </a:t>
            </a:r>
            <a:r>
              <a:rPr lang="en-US" sz="3600" b="1">
                <a:solidFill>
                  <a:srgbClr val="CCCCCC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bacteria</a:t>
            </a:r>
            <a:r>
              <a:rPr lang="en-US" sz="36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36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  <a:buFont typeface="Arial" panose="020B0604020202020204"/>
              <a:buChar char="⚬"/>
            </a:pPr>
            <a:r>
              <a:rPr lang="en-US" sz="2800" b="1" i="1">
                <a:solidFill>
                  <a:srgbClr val="CCCCCC"/>
                </a:solidFill>
                <a:latin typeface="Cambria Bold Italics" panose="020408030504060A0204"/>
                <a:ea typeface="Cambria Bold Italics" panose="020408030504060A0204"/>
                <a:cs typeface="Cambria Bold Italics" panose="020408030504060A0204"/>
                <a:sym typeface="Cambria Bold Italics" panose="020408030504060A0204"/>
              </a:rPr>
              <a:t>E. coli</a:t>
            </a:r>
            <a:r>
              <a:rPr lang="en-US" sz="2800" i="1">
                <a:solidFill>
                  <a:srgbClr val="CCCCCC"/>
                </a:solidFill>
                <a:latin typeface="Cambria Italics" panose="020405030504060A0204"/>
                <a:ea typeface="Cambria Italics" panose="020405030504060A0204"/>
                <a:cs typeface="Cambria Italics" panose="020405030504060A0204"/>
                <a:sym typeface="Cambria Italics" panose="020405030504060A0204"/>
              </a:rPr>
              <a:t> </a:t>
            </a:r>
            <a:r>
              <a:rPr lang="en-US" sz="2800">
                <a:solidFill>
                  <a:srgbClr val="CCCCCC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is an example of a bacteria that causes food poisoning.</a:t>
            </a:r>
            <a:endParaRPr lang="en-US" sz="2800">
              <a:solidFill>
                <a:srgbClr val="CCCCCC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69440" lvl="2" indent="-622935" algn="l">
              <a:lnSpc>
                <a:spcPts val="3865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3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6000"/>
            </a:blip>
            <a:stretch>
              <a:fillRect t="-78040" b="-711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8040" b="-71103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0">
            <a:off x="6577462" y="0"/>
            <a:ext cx="11710536" cy="10287002"/>
            <a:chOff x="0" y="0"/>
            <a:chExt cx="15614048" cy="13716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4014" cy="13716000"/>
            </a:xfrm>
            <a:custGeom>
              <a:avLst/>
              <a:gdLst/>
              <a:ahLst/>
              <a:cxnLst/>
              <a:rect l="l" t="t" r="r" b="b"/>
              <a:pathLst>
                <a:path w="15614014" h="13716000">
                  <a:moveTo>
                    <a:pt x="0" y="0"/>
                  </a:moveTo>
                  <a:lnTo>
                    <a:pt x="15614014" y="0"/>
                  </a:lnTo>
                  <a:lnTo>
                    <a:pt x="1561401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3179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4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5225" y="4230675"/>
            <a:ext cx="5062350" cy="180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Animal cells are found in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mammals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, amongst other groups.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120"/>
              </a:lnSpc>
            </a:pP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Animal cells are eukaryotic.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AutoShape 8"/>
          <p:cNvSpPr/>
          <p:nvPr/>
        </p:nvSpPr>
        <p:spPr>
          <a:xfrm rot="5387327">
            <a:off x="140946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0"/>
            <a:ext cx="9765600" cy="10287000"/>
            <a:chOff x="0" y="0"/>
            <a:chExt cx="13020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20802" cy="13716000"/>
            </a:xfrm>
            <a:custGeom>
              <a:avLst/>
              <a:gdLst/>
              <a:ahLst/>
              <a:cxnLst/>
              <a:rect l="l" t="t" r="r" b="b"/>
              <a:pathLst>
                <a:path w="13020802" h="13716000">
                  <a:moveTo>
                    <a:pt x="0" y="0"/>
                  </a:moveTo>
                  <a:lnTo>
                    <a:pt x="13020802" y="0"/>
                  </a:lnTo>
                  <a:lnTo>
                    <a:pt x="13020802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5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007525" y="4178700"/>
            <a:ext cx="6111750" cy="192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 are more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complex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in structure than animal cells.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Plant cells are eukaryotic.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0">
            <a:off x="228500" y="3539050"/>
            <a:ext cx="9308602" cy="6747948"/>
            <a:chOff x="0" y="0"/>
            <a:chExt cx="12411469" cy="8997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1456" cy="8997315"/>
            </a:xfrm>
            <a:custGeom>
              <a:avLst/>
              <a:gdLst/>
              <a:ahLst/>
              <a:cxnLst/>
              <a:rect l="l" t="t" r="r" b="b"/>
              <a:pathLst>
                <a:path w="12411456" h="8997315">
                  <a:moveTo>
                    <a:pt x="0" y="0"/>
                  </a:moveTo>
                  <a:lnTo>
                    <a:pt x="12411456" y="0"/>
                  </a:lnTo>
                  <a:lnTo>
                    <a:pt x="12411456" y="8997315"/>
                  </a:lnTo>
                  <a:lnTo>
                    <a:pt x="0" y="8997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l="-13559" t="-36629" r="-10248" b="-1"/>
              </a:stretch>
            </a:blipFill>
          </p:spPr>
        </p:sp>
      </p:grpSp>
      <p:sp>
        <p:nvSpPr>
          <p:cNvPr id="10" name="AutoShape 10"/>
          <p:cNvSpPr/>
          <p:nvPr/>
        </p:nvSpPr>
        <p:spPr>
          <a:xfrm rot="5387327">
            <a:off x="459761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0">
            <a:off x="0" y="0"/>
            <a:ext cx="9381318" cy="10287002"/>
            <a:chOff x="0" y="0"/>
            <a:chExt cx="12508424" cy="13716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08484" cy="13716000"/>
            </a:xfrm>
            <a:custGeom>
              <a:avLst/>
              <a:gdLst/>
              <a:ahLst/>
              <a:cxnLst/>
              <a:rect l="l" t="t" r="r" b="b"/>
              <a:pathLst>
                <a:path w="12508484" h="13716000">
                  <a:moveTo>
                    <a:pt x="0" y="0"/>
                  </a:moveTo>
                  <a:lnTo>
                    <a:pt x="12508484" y="0"/>
                  </a:lnTo>
                  <a:lnTo>
                    <a:pt x="125084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 b="-3682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6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321915" y="4394100"/>
            <a:ext cx="7027950" cy="14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mushroom is the typical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fungus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Fungal cells are eukaryotic.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AutoShape 8"/>
          <p:cNvSpPr/>
          <p:nvPr/>
        </p:nvSpPr>
        <p:spPr>
          <a:xfrm rot="5387327">
            <a:off x="421331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26"/>
            <a:ext cx="9051000" cy="10287000"/>
            <a:chOff x="0" y="0"/>
            <a:chExt cx="12068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68048" cy="13716000"/>
            </a:xfrm>
            <a:custGeom>
              <a:avLst/>
              <a:gdLst/>
              <a:ahLst/>
              <a:cxnLst/>
              <a:rect l="l" t="t" r="r" b="b"/>
              <a:pathLst>
                <a:path w="12068048" h="13716000">
                  <a:moveTo>
                    <a:pt x="0" y="0"/>
                  </a:moveTo>
                  <a:lnTo>
                    <a:pt x="12068048" y="0"/>
                  </a:lnTo>
                  <a:lnTo>
                    <a:pt x="120680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7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562275" y="3963350"/>
            <a:ext cx="6067950" cy="23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most famous group of </a:t>
            </a:r>
            <a:r>
              <a:rPr lang="en-US" sz="28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prokaryotic cells </a:t>
            </a: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are the bacteria.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Bacteria come in many different shapes and sizes.</a:t>
            </a:r>
            <a:endParaRPr lang="en-US" sz="28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34326" y="2783750"/>
            <a:ext cx="7182350" cy="4719450"/>
          </a:xfrm>
          <a:custGeom>
            <a:avLst/>
            <a:gdLst/>
            <a:ahLst/>
            <a:cxnLst/>
            <a:rect l="l" t="t" r="r" b="b"/>
            <a:pathLst>
              <a:path w="7182350" h="4719450">
                <a:moveTo>
                  <a:pt x="0" y="0"/>
                </a:moveTo>
                <a:lnTo>
                  <a:pt x="7182350" y="0"/>
                </a:lnTo>
                <a:lnTo>
                  <a:pt x="7182350" y="4719450"/>
                </a:lnTo>
                <a:lnTo>
                  <a:pt x="0" y="471945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5387327">
            <a:off x="3883015" y="5133975"/>
            <a:ext cx="1033597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825" y="971950"/>
            <a:ext cx="16858350" cy="9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Subcellular Structures</a:t>
            </a:r>
            <a:endParaRPr lang="en-US" sz="5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825" y="2329700"/>
            <a:ext cx="10060950" cy="671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3460" lvl="1" indent="-506730" algn="l">
              <a:lnSpc>
                <a:spcPts val="4415"/>
              </a:lnSpc>
              <a:buFont typeface="Arial" panose="020B0604020202020204"/>
              <a:buChar char="•"/>
            </a:pPr>
            <a:r>
              <a:rPr lang="en-US" sz="3200">
                <a:solidFill>
                  <a:srgbClr val="4A86E8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Specification Point 4.1.1.2 - Animal and plant cells.</a:t>
            </a:r>
            <a:endParaRPr lang="en-US" sz="3200">
              <a:solidFill>
                <a:srgbClr val="4A86E8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61720" lvl="1" indent="-530860" algn="l">
              <a:lnSpc>
                <a:spcPts val="469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Subcellular structures are the </a:t>
            </a:r>
            <a:r>
              <a:rPr lang="en-US" sz="34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smallest </a:t>
            </a: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of the organisational units.</a:t>
            </a:r>
            <a:endParaRPr lang="en-US" sz="3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61720" lvl="1" indent="-530860" algn="l">
              <a:lnSpc>
                <a:spcPts val="469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Subcellular structures can be defined as </a:t>
            </a:r>
            <a:r>
              <a:rPr lang="en-US" sz="34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cell structures </a:t>
            </a: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that are specialised to perform a particular function.</a:t>
            </a:r>
            <a:endParaRPr lang="en-US" sz="3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061720" lvl="1" indent="-530860" algn="l">
              <a:lnSpc>
                <a:spcPts val="469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Most eukaryotic cells will have a number of </a:t>
            </a:r>
            <a:r>
              <a:rPr lang="en-US" sz="3400" b="1">
                <a:solidFill>
                  <a:srgbClr val="B7B7B7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different subcellular structures</a:t>
            </a:r>
            <a:r>
              <a:rPr lang="en-US" sz="34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:</a:t>
            </a:r>
            <a:endParaRPr lang="en-US" sz="34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33880" lvl="2" indent="-611505" algn="l">
              <a:lnSpc>
                <a:spcPts val="3585"/>
              </a:lnSpc>
              <a:buFont typeface="Arial" panose="020B0604020202020204"/>
              <a:buChar char="⚬"/>
            </a:pPr>
            <a:r>
              <a:rPr lang="en-US" sz="2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The nucleus.</a:t>
            </a:r>
            <a:endParaRPr lang="en-US" sz="2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33880" lvl="2" indent="-611505" algn="l">
              <a:lnSpc>
                <a:spcPts val="3585"/>
              </a:lnSpc>
              <a:buFont typeface="Arial" panose="020B0604020202020204"/>
              <a:buChar char="⚬"/>
            </a:pPr>
            <a:r>
              <a:rPr lang="en-US" sz="2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Mitochondria.</a:t>
            </a:r>
            <a:endParaRPr lang="en-US" sz="2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33880" lvl="2" indent="-611505" algn="l">
              <a:lnSpc>
                <a:spcPts val="3585"/>
              </a:lnSpc>
              <a:buFont typeface="Arial" panose="020B0604020202020204"/>
              <a:buChar char="⚬"/>
            </a:pPr>
            <a:r>
              <a:rPr lang="en-US" sz="2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Chloroplasts.</a:t>
            </a:r>
            <a:endParaRPr lang="en-US" sz="2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1833880" lvl="2" indent="-611505" algn="l">
              <a:lnSpc>
                <a:spcPts val="3585"/>
              </a:lnSpc>
              <a:buFont typeface="Arial" panose="020B0604020202020204"/>
              <a:buChar char="⚬"/>
            </a:pPr>
            <a:r>
              <a:rPr lang="en-US" sz="2600">
                <a:solidFill>
                  <a:srgbClr val="B7B7B7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Ribosomes.</a:t>
            </a:r>
            <a:endParaRPr lang="en-US" sz="2600">
              <a:solidFill>
                <a:srgbClr val="B7B7B7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marL="2398395" lvl="2" indent="-799465" algn="l">
              <a:lnSpc>
                <a:spcPts val="4690"/>
              </a:lnSpc>
            </a:pPr>
          </a:p>
        </p:txBody>
      </p:sp>
      <p:grpSp>
        <p:nvGrpSpPr>
          <p:cNvPr id="4" name="Group 4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8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1666391" y="2658891"/>
            <a:ext cx="4322969" cy="4435246"/>
          </a:xfrm>
          <a:custGeom>
            <a:avLst/>
            <a:gdLst/>
            <a:ahLst/>
            <a:cxnLst/>
            <a:rect l="l" t="t" r="r" b="b"/>
            <a:pathLst>
              <a:path w="4322969" h="4435246">
                <a:moveTo>
                  <a:pt x="0" y="0"/>
                </a:moveTo>
                <a:lnTo>
                  <a:pt x="4322970" y="0"/>
                </a:lnTo>
                <a:lnTo>
                  <a:pt x="4322970" y="4435246"/>
                </a:lnTo>
                <a:lnTo>
                  <a:pt x="0" y="44352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325921" y="7110363"/>
            <a:ext cx="4815750" cy="1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 mitochondrion is a type of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subcellular structure 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and the site for aerobic respiration.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76325" y="4369475"/>
            <a:ext cx="6420750" cy="134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Subcellular structures are found within cells.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120"/>
              </a:lnSpc>
            </a:pP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An </a:t>
            </a:r>
            <a:r>
              <a:rPr lang="en-US" sz="2600" b="1">
                <a:solidFill>
                  <a:srgbClr val="FFFFFF"/>
                </a:solidFill>
                <a:latin typeface="Cambria Bold" panose="02040803050406030204"/>
                <a:ea typeface="Cambria Bold" panose="02040803050406030204"/>
                <a:cs typeface="Cambria Bold" panose="02040803050406030204"/>
                <a:sym typeface="Cambria Bold" panose="02040803050406030204"/>
              </a:rPr>
              <a:t>animal cell </a:t>
            </a:r>
            <a:r>
              <a:rPr lang="en-US" sz="2600">
                <a:solidFill>
                  <a:srgbClr val="FFFFFF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rPr>
              <a:t>is shown here.</a:t>
            </a:r>
            <a:endParaRPr lang="en-US" sz="2600">
              <a:solidFill>
                <a:srgbClr val="FFFFFF"/>
              </a:solidFill>
              <a:latin typeface="Cambria" panose="02040503050406030204"/>
              <a:ea typeface="Cambria" panose="02040503050406030204"/>
              <a:cs typeface="Cambria" panose="02040503050406030204"/>
              <a:sym typeface="Cambria" panose="02040503050406030204"/>
            </a:endParaRPr>
          </a:p>
          <a:p>
            <a:pPr algn="ctr">
              <a:lnSpc>
                <a:spcPts val="3120"/>
              </a:lnSpc>
            </a:pPr>
          </a:p>
          <a:p>
            <a:pPr algn="ctr">
              <a:lnSpc>
                <a:spcPts val="3120"/>
              </a:lnSpc>
            </a:pPr>
          </a:p>
        </p:txBody>
      </p:sp>
      <p:grpSp>
        <p:nvGrpSpPr>
          <p:cNvPr id="3" name="Group 3"/>
          <p:cNvGrpSpPr/>
          <p:nvPr/>
        </p:nvGrpSpPr>
        <p:grpSpPr>
          <a:xfrm rot="0">
            <a:off x="16944916" y="9326434"/>
            <a:ext cx="1097400" cy="787200"/>
            <a:chOff x="0" y="0"/>
            <a:chExt cx="1463200" cy="104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3200" cy="1049600"/>
            </a:xfrm>
            <a:custGeom>
              <a:avLst/>
              <a:gdLst/>
              <a:ahLst/>
              <a:cxnLst/>
              <a:rect l="l" t="t" r="r" b="b"/>
              <a:pathLst>
                <a:path w="1463200" h="1049600">
                  <a:moveTo>
                    <a:pt x="0" y="0"/>
                  </a:moveTo>
                  <a:lnTo>
                    <a:pt x="1463200" y="0"/>
                  </a:lnTo>
                  <a:lnTo>
                    <a:pt x="1463200" y="1049600"/>
                  </a:lnTo>
                  <a:lnTo>
                    <a:pt x="0" y="1049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463200" cy="10591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400"/>
                </a:lnSpc>
              </a:pPr>
              <a:r>
                <a:rPr lang="en-US" sz="2000">
                  <a:solidFill>
                    <a:srgbClr val="ADADAD"/>
                  </a:solidFill>
                  <a:latin typeface="Cambria" panose="02040503050406030204"/>
                  <a:ea typeface="Cambria" panose="02040503050406030204"/>
                  <a:cs typeface="Cambria" panose="02040503050406030204"/>
                  <a:sym typeface="Cambria" panose="02040503050406030204"/>
                </a:rPr>
                <a:t>9</a:t>
              </a:r>
              <a:endParaRPr lang="en-US" sz="2000">
                <a:solidFill>
                  <a:srgbClr val="ADADAD"/>
                </a:solidFill>
                <a:latin typeface="Cambria" panose="02040503050406030204"/>
                <a:ea typeface="Cambria" panose="02040503050406030204"/>
                <a:cs typeface="Cambria" panose="02040503050406030204"/>
                <a:sym typeface="Cambria" panose="02040503050406030204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6865" y="3319691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CYTOPLASM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7300525" y="2824075"/>
            <a:ext cx="37050" cy="37050"/>
            <a:chOff x="0" y="0"/>
            <a:chExt cx="49400" cy="49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23876" cy="23876"/>
            </a:xfrm>
            <a:custGeom>
              <a:avLst/>
              <a:gdLst/>
              <a:ahLst/>
              <a:cxnLst/>
              <a:rect l="l" t="t" r="r" b="b"/>
              <a:pathLst>
                <a:path w="23876" h="23876">
                  <a:moveTo>
                    <a:pt x="0" y="11938"/>
                  </a:moveTo>
                  <a:cubicBezTo>
                    <a:pt x="0" y="5334"/>
                    <a:pt x="5334" y="0"/>
                    <a:pt x="11938" y="0"/>
                  </a:cubicBezTo>
                  <a:cubicBezTo>
                    <a:pt x="18542" y="0"/>
                    <a:pt x="23876" y="5334"/>
                    <a:pt x="23876" y="11938"/>
                  </a:cubicBezTo>
                  <a:cubicBezTo>
                    <a:pt x="23876" y="18542"/>
                    <a:pt x="18542" y="23876"/>
                    <a:pt x="11938" y="23876"/>
                  </a:cubicBezTo>
                  <a:cubicBezTo>
                    <a:pt x="5334" y="23876"/>
                    <a:pt x="0" y="18669"/>
                    <a:pt x="0" y="11938"/>
                  </a:cubicBezTo>
                  <a:close/>
                </a:path>
              </a:pathLst>
            </a:custGeom>
            <a:solidFill>
              <a:srgbClr val="ADADA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9403" cy="49403"/>
            </a:xfrm>
            <a:custGeom>
              <a:avLst/>
              <a:gdLst/>
              <a:ahLst/>
              <a:cxnLst/>
              <a:rect l="l" t="t" r="r" b="b"/>
              <a:pathLst>
                <a:path w="49403" h="49403">
                  <a:moveTo>
                    <a:pt x="0" y="24638"/>
                  </a:moveTo>
                  <a:cubicBezTo>
                    <a:pt x="0" y="11049"/>
                    <a:pt x="11049" y="0"/>
                    <a:pt x="24638" y="0"/>
                  </a:cubicBezTo>
                  <a:lnTo>
                    <a:pt x="24638" y="12700"/>
                  </a:lnTo>
                  <a:lnTo>
                    <a:pt x="24638" y="0"/>
                  </a:lnTo>
                  <a:cubicBezTo>
                    <a:pt x="38354" y="0"/>
                    <a:pt x="49403" y="11049"/>
                    <a:pt x="49403" y="24638"/>
                  </a:cubicBezTo>
                  <a:cubicBezTo>
                    <a:pt x="49403" y="38227"/>
                    <a:pt x="38354" y="49403"/>
                    <a:pt x="24638" y="49403"/>
                  </a:cubicBezTo>
                  <a:lnTo>
                    <a:pt x="24638" y="36703"/>
                  </a:lnTo>
                  <a:lnTo>
                    <a:pt x="24638" y="49403"/>
                  </a:lnTo>
                  <a:cubicBezTo>
                    <a:pt x="11049" y="49403"/>
                    <a:pt x="0" y="38354"/>
                    <a:pt x="0" y="24638"/>
                  </a:cubicBezTo>
                  <a:lnTo>
                    <a:pt x="12700" y="24638"/>
                  </a:lnTo>
                  <a:lnTo>
                    <a:pt x="21717" y="33655"/>
                  </a:lnTo>
                  <a:cubicBezTo>
                    <a:pt x="18034" y="37338"/>
                    <a:pt x="12573" y="38354"/>
                    <a:pt x="7874" y="36449"/>
                  </a:cubicBezTo>
                  <a:cubicBezTo>
                    <a:pt x="3175" y="34544"/>
                    <a:pt x="0" y="29845"/>
                    <a:pt x="0" y="24638"/>
                  </a:cubicBezTo>
                  <a:moveTo>
                    <a:pt x="25400" y="24638"/>
                  </a:moveTo>
                  <a:lnTo>
                    <a:pt x="12700" y="24638"/>
                  </a:lnTo>
                  <a:lnTo>
                    <a:pt x="3683" y="15748"/>
                  </a:lnTo>
                  <a:cubicBezTo>
                    <a:pt x="7366" y="12065"/>
                    <a:pt x="12827" y="11049"/>
                    <a:pt x="17526" y="12954"/>
                  </a:cubicBezTo>
                  <a:cubicBezTo>
                    <a:pt x="22225" y="14859"/>
                    <a:pt x="25400" y="19558"/>
                    <a:pt x="25400" y="24638"/>
                  </a:cubicBezTo>
                  <a:cubicBezTo>
                    <a:pt x="25400" y="24257"/>
                    <a:pt x="25146" y="23876"/>
                    <a:pt x="24638" y="23876"/>
                  </a:cubicBezTo>
                  <a:cubicBezTo>
                    <a:pt x="24130" y="23876"/>
                    <a:pt x="23876" y="24130"/>
                    <a:pt x="23876" y="24638"/>
                  </a:cubicBezTo>
                  <a:lnTo>
                    <a:pt x="36576" y="24638"/>
                  </a:lnTo>
                  <a:lnTo>
                    <a:pt x="23876" y="24638"/>
                  </a:lnTo>
                  <a:cubicBezTo>
                    <a:pt x="23876" y="25019"/>
                    <a:pt x="24130" y="25400"/>
                    <a:pt x="24638" y="25400"/>
                  </a:cubicBezTo>
                  <a:lnTo>
                    <a:pt x="24638" y="12700"/>
                  </a:lnTo>
                  <a:lnTo>
                    <a:pt x="24638" y="25400"/>
                  </a:lnTo>
                  <a:cubicBezTo>
                    <a:pt x="25146" y="25400"/>
                    <a:pt x="25400" y="25146"/>
                    <a:pt x="25400" y="24638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047580" y="1408176"/>
            <a:ext cx="6891560" cy="7287400"/>
          </a:xfrm>
          <a:custGeom>
            <a:avLst/>
            <a:gdLst/>
            <a:ahLst/>
            <a:cxnLst/>
            <a:rect l="l" t="t" r="r" b="b"/>
            <a:pathLst>
              <a:path w="6891560" h="7287400">
                <a:moveTo>
                  <a:pt x="0" y="0"/>
                </a:moveTo>
                <a:lnTo>
                  <a:pt x="6891560" y="0"/>
                </a:lnTo>
                <a:lnTo>
                  <a:pt x="6891560" y="7287400"/>
                </a:lnTo>
                <a:lnTo>
                  <a:pt x="0" y="72874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6682875" y="2063025"/>
            <a:ext cx="55650" cy="55650"/>
            <a:chOff x="0" y="0"/>
            <a:chExt cx="74200" cy="74200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48768" cy="48768"/>
            </a:xfrm>
            <a:custGeom>
              <a:avLst/>
              <a:gdLst/>
              <a:ahLst/>
              <a:cxnLst/>
              <a:rect l="l" t="t" r="r" b="b"/>
              <a:pathLst>
                <a:path w="48768" h="48768">
                  <a:moveTo>
                    <a:pt x="0" y="24384"/>
                  </a:moveTo>
                  <a:cubicBezTo>
                    <a:pt x="0" y="10922"/>
                    <a:pt x="10922" y="0"/>
                    <a:pt x="24384" y="0"/>
                  </a:cubicBezTo>
                  <a:cubicBezTo>
                    <a:pt x="37846" y="0"/>
                    <a:pt x="48768" y="10922"/>
                    <a:pt x="48768" y="24384"/>
                  </a:cubicBezTo>
                  <a:cubicBezTo>
                    <a:pt x="48768" y="37846"/>
                    <a:pt x="37846" y="48768"/>
                    <a:pt x="24384" y="48768"/>
                  </a:cubicBezTo>
                  <a:cubicBezTo>
                    <a:pt x="10922" y="48768"/>
                    <a:pt x="0" y="37846"/>
                    <a:pt x="0" y="243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74168" cy="74168"/>
            </a:xfrm>
            <a:custGeom>
              <a:avLst/>
              <a:gdLst/>
              <a:ahLst/>
              <a:cxnLst/>
              <a:rect l="l" t="t" r="r" b="b"/>
              <a:pathLst>
                <a:path w="74168" h="74168">
                  <a:moveTo>
                    <a:pt x="0" y="37084"/>
                  </a:moveTo>
                  <a:cubicBezTo>
                    <a:pt x="0" y="16637"/>
                    <a:pt x="16637" y="0"/>
                    <a:pt x="37084" y="0"/>
                  </a:cubicBezTo>
                  <a:lnTo>
                    <a:pt x="37084" y="12700"/>
                  </a:lnTo>
                  <a:lnTo>
                    <a:pt x="37084" y="0"/>
                  </a:lnTo>
                  <a:cubicBezTo>
                    <a:pt x="57531" y="0"/>
                    <a:pt x="74168" y="16637"/>
                    <a:pt x="74168" y="37084"/>
                  </a:cubicBezTo>
                  <a:lnTo>
                    <a:pt x="61468" y="37084"/>
                  </a:lnTo>
                  <a:lnTo>
                    <a:pt x="74168" y="37084"/>
                  </a:lnTo>
                  <a:cubicBezTo>
                    <a:pt x="74168" y="57531"/>
                    <a:pt x="57531" y="74168"/>
                    <a:pt x="37084" y="74168"/>
                  </a:cubicBezTo>
                  <a:lnTo>
                    <a:pt x="37084" y="61468"/>
                  </a:lnTo>
                  <a:lnTo>
                    <a:pt x="37084" y="74168"/>
                  </a:lnTo>
                  <a:cubicBezTo>
                    <a:pt x="16637" y="74168"/>
                    <a:pt x="0" y="57531"/>
                    <a:pt x="0" y="37084"/>
                  </a:cubicBezTo>
                  <a:lnTo>
                    <a:pt x="12700" y="37084"/>
                  </a:lnTo>
                  <a:lnTo>
                    <a:pt x="25400" y="37084"/>
                  </a:lnTo>
                  <a:lnTo>
                    <a:pt x="12700" y="37084"/>
                  </a:lnTo>
                  <a:lnTo>
                    <a:pt x="0" y="37084"/>
                  </a:lnTo>
                  <a:moveTo>
                    <a:pt x="25400" y="37084"/>
                  </a:moveTo>
                  <a:cubicBezTo>
                    <a:pt x="25400" y="44069"/>
                    <a:pt x="19685" y="49784"/>
                    <a:pt x="12700" y="49784"/>
                  </a:cubicBezTo>
                  <a:cubicBezTo>
                    <a:pt x="5715" y="49784"/>
                    <a:pt x="0" y="44069"/>
                    <a:pt x="0" y="37084"/>
                  </a:cubicBezTo>
                  <a:cubicBezTo>
                    <a:pt x="0" y="30099"/>
                    <a:pt x="5715" y="24384"/>
                    <a:pt x="12700" y="24384"/>
                  </a:cubicBezTo>
                  <a:cubicBezTo>
                    <a:pt x="19685" y="24384"/>
                    <a:pt x="25400" y="30099"/>
                    <a:pt x="25400" y="37084"/>
                  </a:cubicBezTo>
                  <a:cubicBezTo>
                    <a:pt x="25400" y="43561"/>
                    <a:pt x="30607" y="48768"/>
                    <a:pt x="37084" y="48768"/>
                  </a:cubicBezTo>
                  <a:cubicBezTo>
                    <a:pt x="43561" y="48768"/>
                    <a:pt x="48768" y="43561"/>
                    <a:pt x="48768" y="37084"/>
                  </a:cubicBezTo>
                  <a:cubicBezTo>
                    <a:pt x="48768" y="30607"/>
                    <a:pt x="43561" y="25400"/>
                    <a:pt x="37084" y="25400"/>
                  </a:cubicBezTo>
                  <a:lnTo>
                    <a:pt x="37084" y="12700"/>
                  </a:lnTo>
                  <a:lnTo>
                    <a:pt x="37084" y="25400"/>
                  </a:lnTo>
                  <a:cubicBezTo>
                    <a:pt x="30607" y="25400"/>
                    <a:pt x="25400" y="30607"/>
                    <a:pt x="25400" y="37084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0">
            <a:off x="6987675" y="2367825"/>
            <a:ext cx="55650" cy="55650"/>
            <a:chOff x="0" y="0"/>
            <a:chExt cx="74200" cy="74200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48768" cy="48768"/>
            </a:xfrm>
            <a:custGeom>
              <a:avLst/>
              <a:gdLst/>
              <a:ahLst/>
              <a:cxnLst/>
              <a:rect l="l" t="t" r="r" b="b"/>
              <a:pathLst>
                <a:path w="48768" h="48768">
                  <a:moveTo>
                    <a:pt x="0" y="24384"/>
                  </a:moveTo>
                  <a:cubicBezTo>
                    <a:pt x="0" y="10922"/>
                    <a:pt x="10922" y="0"/>
                    <a:pt x="24384" y="0"/>
                  </a:cubicBezTo>
                  <a:cubicBezTo>
                    <a:pt x="37846" y="0"/>
                    <a:pt x="48768" y="10922"/>
                    <a:pt x="48768" y="24384"/>
                  </a:cubicBezTo>
                  <a:cubicBezTo>
                    <a:pt x="48768" y="37846"/>
                    <a:pt x="37846" y="48768"/>
                    <a:pt x="24384" y="48768"/>
                  </a:cubicBezTo>
                  <a:cubicBezTo>
                    <a:pt x="10922" y="48768"/>
                    <a:pt x="0" y="37846"/>
                    <a:pt x="0" y="243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74168" cy="74168"/>
            </a:xfrm>
            <a:custGeom>
              <a:avLst/>
              <a:gdLst/>
              <a:ahLst/>
              <a:cxnLst/>
              <a:rect l="l" t="t" r="r" b="b"/>
              <a:pathLst>
                <a:path w="74168" h="74168">
                  <a:moveTo>
                    <a:pt x="0" y="37084"/>
                  </a:moveTo>
                  <a:cubicBezTo>
                    <a:pt x="0" y="16637"/>
                    <a:pt x="16637" y="0"/>
                    <a:pt x="37084" y="0"/>
                  </a:cubicBezTo>
                  <a:lnTo>
                    <a:pt x="37084" y="12700"/>
                  </a:lnTo>
                  <a:lnTo>
                    <a:pt x="37084" y="0"/>
                  </a:lnTo>
                  <a:cubicBezTo>
                    <a:pt x="57531" y="0"/>
                    <a:pt x="74168" y="16637"/>
                    <a:pt x="74168" y="37084"/>
                  </a:cubicBezTo>
                  <a:lnTo>
                    <a:pt x="61468" y="37084"/>
                  </a:lnTo>
                  <a:lnTo>
                    <a:pt x="74168" y="37084"/>
                  </a:lnTo>
                  <a:cubicBezTo>
                    <a:pt x="74168" y="57531"/>
                    <a:pt x="57531" y="74168"/>
                    <a:pt x="37084" y="74168"/>
                  </a:cubicBezTo>
                  <a:lnTo>
                    <a:pt x="37084" y="61468"/>
                  </a:lnTo>
                  <a:lnTo>
                    <a:pt x="37084" y="74168"/>
                  </a:lnTo>
                  <a:cubicBezTo>
                    <a:pt x="16637" y="74168"/>
                    <a:pt x="0" y="57531"/>
                    <a:pt x="0" y="37084"/>
                  </a:cubicBezTo>
                  <a:lnTo>
                    <a:pt x="12700" y="37084"/>
                  </a:lnTo>
                  <a:lnTo>
                    <a:pt x="25400" y="37084"/>
                  </a:lnTo>
                  <a:lnTo>
                    <a:pt x="12700" y="37084"/>
                  </a:lnTo>
                  <a:lnTo>
                    <a:pt x="0" y="37084"/>
                  </a:lnTo>
                  <a:moveTo>
                    <a:pt x="25400" y="37084"/>
                  </a:moveTo>
                  <a:cubicBezTo>
                    <a:pt x="25400" y="44069"/>
                    <a:pt x="19685" y="49784"/>
                    <a:pt x="12700" y="49784"/>
                  </a:cubicBezTo>
                  <a:cubicBezTo>
                    <a:pt x="5715" y="49784"/>
                    <a:pt x="0" y="44069"/>
                    <a:pt x="0" y="37084"/>
                  </a:cubicBezTo>
                  <a:cubicBezTo>
                    <a:pt x="0" y="30099"/>
                    <a:pt x="5715" y="24384"/>
                    <a:pt x="12700" y="24384"/>
                  </a:cubicBezTo>
                  <a:cubicBezTo>
                    <a:pt x="19685" y="24384"/>
                    <a:pt x="25400" y="30099"/>
                    <a:pt x="25400" y="37084"/>
                  </a:cubicBezTo>
                  <a:cubicBezTo>
                    <a:pt x="25400" y="43561"/>
                    <a:pt x="30607" y="48768"/>
                    <a:pt x="37084" y="48768"/>
                  </a:cubicBezTo>
                  <a:cubicBezTo>
                    <a:pt x="43561" y="48768"/>
                    <a:pt x="48768" y="43561"/>
                    <a:pt x="48768" y="37084"/>
                  </a:cubicBezTo>
                  <a:cubicBezTo>
                    <a:pt x="48768" y="30607"/>
                    <a:pt x="43561" y="25400"/>
                    <a:pt x="37084" y="25400"/>
                  </a:cubicBezTo>
                  <a:lnTo>
                    <a:pt x="37084" y="12700"/>
                  </a:lnTo>
                  <a:lnTo>
                    <a:pt x="37084" y="25400"/>
                  </a:lnTo>
                  <a:cubicBezTo>
                    <a:pt x="30607" y="25400"/>
                    <a:pt x="25400" y="30607"/>
                    <a:pt x="25400" y="37084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17" name="Group 17"/>
          <p:cNvGrpSpPr/>
          <p:nvPr/>
        </p:nvGrpSpPr>
        <p:grpSpPr>
          <a:xfrm rot="0">
            <a:off x="7292475" y="2130171"/>
            <a:ext cx="55650" cy="55650"/>
            <a:chOff x="0" y="0"/>
            <a:chExt cx="74200" cy="74200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48768" cy="48768"/>
            </a:xfrm>
            <a:custGeom>
              <a:avLst/>
              <a:gdLst/>
              <a:ahLst/>
              <a:cxnLst/>
              <a:rect l="l" t="t" r="r" b="b"/>
              <a:pathLst>
                <a:path w="48768" h="48768">
                  <a:moveTo>
                    <a:pt x="0" y="24384"/>
                  </a:moveTo>
                  <a:cubicBezTo>
                    <a:pt x="0" y="10922"/>
                    <a:pt x="10922" y="0"/>
                    <a:pt x="24384" y="0"/>
                  </a:cubicBezTo>
                  <a:cubicBezTo>
                    <a:pt x="37846" y="0"/>
                    <a:pt x="48768" y="10922"/>
                    <a:pt x="48768" y="24384"/>
                  </a:cubicBezTo>
                  <a:cubicBezTo>
                    <a:pt x="48768" y="37846"/>
                    <a:pt x="37846" y="48768"/>
                    <a:pt x="24384" y="48768"/>
                  </a:cubicBezTo>
                  <a:cubicBezTo>
                    <a:pt x="10922" y="48768"/>
                    <a:pt x="0" y="37846"/>
                    <a:pt x="0" y="243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74168" cy="74168"/>
            </a:xfrm>
            <a:custGeom>
              <a:avLst/>
              <a:gdLst/>
              <a:ahLst/>
              <a:cxnLst/>
              <a:rect l="l" t="t" r="r" b="b"/>
              <a:pathLst>
                <a:path w="74168" h="74168">
                  <a:moveTo>
                    <a:pt x="0" y="37084"/>
                  </a:moveTo>
                  <a:cubicBezTo>
                    <a:pt x="0" y="16637"/>
                    <a:pt x="16637" y="0"/>
                    <a:pt x="37084" y="0"/>
                  </a:cubicBezTo>
                  <a:lnTo>
                    <a:pt x="37084" y="12700"/>
                  </a:lnTo>
                  <a:lnTo>
                    <a:pt x="37084" y="0"/>
                  </a:lnTo>
                  <a:cubicBezTo>
                    <a:pt x="57531" y="0"/>
                    <a:pt x="74168" y="16637"/>
                    <a:pt x="74168" y="37084"/>
                  </a:cubicBezTo>
                  <a:lnTo>
                    <a:pt x="61468" y="37084"/>
                  </a:lnTo>
                  <a:lnTo>
                    <a:pt x="74168" y="37084"/>
                  </a:lnTo>
                  <a:cubicBezTo>
                    <a:pt x="74168" y="57531"/>
                    <a:pt x="57531" y="74168"/>
                    <a:pt x="37084" y="74168"/>
                  </a:cubicBezTo>
                  <a:lnTo>
                    <a:pt x="37084" y="61468"/>
                  </a:lnTo>
                  <a:lnTo>
                    <a:pt x="37084" y="74168"/>
                  </a:lnTo>
                  <a:cubicBezTo>
                    <a:pt x="16637" y="74168"/>
                    <a:pt x="0" y="57531"/>
                    <a:pt x="0" y="37084"/>
                  </a:cubicBezTo>
                  <a:lnTo>
                    <a:pt x="12700" y="37084"/>
                  </a:lnTo>
                  <a:lnTo>
                    <a:pt x="25400" y="37084"/>
                  </a:lnTo>
                  <a:lnTo>
                    <a:pt x="12700" y="37084"/>
                  </a:lnTo>
                  <a:lnTo>
                    <a:pt x="0" y="37084"/>
                  </a:lnTo>
                  <a:moveTo>
                    <a:pt x="25400" y="37084"/>
                  </a:moveTo>
                  <a:cubicBezTo>
                    <a:pt x="25400" y="44069"/>
                    <a:pt x="19685" y="49784"/>
                    <a:pt x="12700" y="49784"/>
                  </a:cubicBezTo>
                  <a:cubicBezTo>
                    <a:pt x="5715" y="49784"/>
                    <a:pt x="0" y="44069"/>
                    <a:pt x="0" y="37084"/>
                  </a:cubicBezTo>
                  <a:cubicBezTo>
                    <a:pt x="0" y="30099"/>
                    <a:pt x="5715" y="24384"/>
                    <a:pt x="12700" y="24384"/>
                  </a:cubicBezTo>
                  <a:cubicBezTo>
                    <a:pt x="19685" y="24384"/>
                    <a:pt x="25400" y="30099"/>
                    <a:pt x="25400" y="37084"/>
                  </a:cubicBezTo>
                  <a:cubicBezTo>
                    <a:pt x="25400" y="43561"/>
                    <a:pt x="30607" y="48768"/>
                    <a:pt x="37084" y="48768"/>
                  </a:cubicBezTo>
                  <a:cubicBezTo>
                    <a:pt x="43561" y="48768"/>
                    <a:pt x="48768" y="43561"/>
                    <a:pt x="48768" y="37084"/>
                  </a:cubicBezTo>
                  <a:cubicBezTo>
                    <a:pt x="48768" y="30607"/>
                    <a:pt x="43561" y="25400"/>
                    <a:pt x="37084" y="25400"/>
                  </a:cubicBezTo>
                  <a:lnTo>
                    <a:pt x="37084" y="12700"/>
                  </a:lnTo>
                  <a:lnTo>
                    <a:pt x="37084" y="25400"/>
                  </a:lnTo>
                  <a:cubicBezTo>
                    <a:pt x="30607" y="25400"/>
                    <a:pt x="25400" y="30607"/>
                    <a:pt x="25400" y="37084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20" name="Group 20"/>
          <p:cNvGrpSpPr/>
          <p:nvPr/>
        </p:nvGrpSpPr>
        <p:grpSpPr>
          <a:xfrm rot="0">
            <a:off x="7597275" y="2434971"/>
            <a:ext cx="55650" cy="55650"/>
            <a:chOff x="0" y="0"/>
            <a:chExt cx="74200" cy="74200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48768" cy="48768"/>
            </a:xfrm>
            <a:custGeom>
              <a:avLst/>
              <a:gdLst/>
              <a:ahLst/>
              <a:cxnLst/>
              <a:rect l="l" t="t" r="r" b="b"/>
              <a:pathLst>
                <a:path w="48768" h="48768">
                  <a:moveTo>
                    <a:pt x="0" y="24384"/>
                  </a:moveTo>
                  <a:cubicBezTo>
                    <a:pt x="0" y="10922"/>
                    <a:pt x="10922" y="0"/>
                    <a:pt x="24384" y="0"/>
                  </a:cubicBezTo>
                  <a:cubicBezTo>
                    <a:pt x="37846" y="0"/>
                    <a:pt x="48768" y="10922"/>
                    <a:pt x="48768" y="24384"/>
                  </a:cubicBezTo>
                  <a:cubicBezTo>
                    <a:pt x="48768" y="37846"/>
                    <a:pt x="37846" y="48768"/>
                    <a:pt x="24384" y="48768"/>
                  </a:cubicBezTo>
                  <a:cubicBezTo>
                    <a:pt x="10922" y="48768"/>
                    <a:pt x="0" y="37846"/>
                    <a:pt x="0" y="243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74168" cy="74168"/>
            </a:xfrm>
            <a:custGeom>
              <a:avLst/>
              <a:gdLst/>
              <a:ahLst/>
              <a:cxnLst/>
              <a:rect l="l" t="t" r="r" b="b"/>
              <a:pathLst>
                <a:path w="74168" h="74168">
                  <a:moveTo>
                    <a:pt x="0" y="37084"/>
                  </a:moveTo>
                  <a:cubicBezTo>
                    <a:pt x="0" y="16637"/>
                    <a:pt x="16637" y="0"/>
                    <a:pt x="37084" y="0"/>
                  </a:cubicBezTo>
                  <a:lnTo>
                    <a:pt x="37084" y="12700"/>
                  </a:lnTo>
                  <a:lnTo>
                    <a:pt x="37084" y="0"/>
                  </a:lnTo>
                  <a:cubicBezTo>
                    <a:pt x="57531" y="0"/>
                    <a:pt x="74168" y="16637"/>
                    <a:pt x="74168" y="37084"/>
                  </a:cubicBezTo>
                  <a:lnTo>
                    <a:pt x="61468" y="37084"/>
                  </a:lnTo>
                  <a:lnTo>
                    <a:pt x="74168" y="37084"/>
                  </a:lnTo>
                  <a:cubicBezTo>
                    <a:pt x="74168" y="57531"/>
                    <a:pt x="57531" y="74168"/>
                    <a:pt x="37084" y="74168"/>
                  </a:cubicBezTo>
                  <a:lnTo>
                    <a:pt x="37084" y="61468"/>
                  </a:lnTo>
                  <a:lnTo>
                    <a:pt x="37084" y="74168"/>
                  </a:lnTo>
                  <a:cubicBezTo>
                    <a:pt x="16637" y="74168"/>
                    <a:pt x="0" y="57531"/>
                    <a:pt x="0" y="37084"/>
                  </a:cubicBezTo>
                  <a:lnTo>
                    <a:pt x="12700" y="37084"/>
                  </a:lnTo>
                  <a:lnTo>
                    <a:pt x="25400" y="37084"/>
                  </a:lnTo>
                  <a:lnTo>
                    <a:pt x="12700" y="37084"/>
                  </a:lnTo>
                  <a:lnTo>
                    <a:pt x="0" y="37084"/>
                  </a:lnTo>
                  <a:moveTo>
                    <a:pt x="25400" y="37084"/>
                  </a:moveTo>
                  <a:cubicBezTo>
                    <a:pt x="25400" y="44069"/>
                    <a:pt x="19685" y="49784"/>
                    <a:pt x="12700" y="49784"/>
                  </a:cubicBezTo>
                  <a:cubicBezTo>
                    <a:pt x="5715" y="49784"/>
                    <a:pt x="0" y="44069"/>
                    <a:pt x="0" y="37084"/>
                  </a:cubicBezTo>
                  <a:cubicBezTo>
                    <a:pt x="0" y="30099"/>
                    <a:pt x="5715" y="24384"/>
                    <a:pt x="12700" y="24384"/>
                  </a:cubicBezTo>
                  <a:cubicBezTo>
                    <a:pt x="19685" y="24384"/>
                    <a:pt x="25400" y="30099"/>
                    <a:pt x="25400" y="37084"/>
                  </a:cubicBezTo>
                  <a:cubicBezTo>
                    <a:pt x="25400" y="43561"/>
                    <a:pt x="30607" y="48768"/>
                    <a:pt x="37084" y="48768"/>
                  </a:cubicBezTo>
                  <a:cubicBezTo>
                    <a:pt x="43561" y="48768"/>
                    <a:pt x="48768" y="43561"/>
                    <a:pt x="48768" y="37084"/>
                  </a:cubicBezTo>
                  <a:cubicBezTo>
                    <a:pt x="48768" y="30607"/>
                    <a:pt x="43561" y="25400"/>
                    <a:pt x="37084" y="25400"/>
                  </a:cubicBezTo>
                  <a:lnTo>
                    <a:pt x="37084" y="12700"/>
                  </a:lnTo>
                  <a:lnTo>
                    <a:pt x="37084" y="25400"/>
                  </a:lnTo>
                  <a:cubicBezTo>
                    <a:pt x="30607" y="25400"/>
                    <a:pt x="25400" y="30607"/>
                    <a:pt x="25400" y="37084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23" name="Group 23"/>
          <p:cNvGrpSpPr/>
          <p:nvPr/>
        </p:nvGrpSpPr>
        <p:grpSpPr>
          <a:xfrm rot="0">
            <a:off x="7292475" y="2672625"/>
            <a:ext cx="55650" cy="55650"/>
            <a:chOff x="0" y="0"/>
            <a:chExt cx="74200" cy="74200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48768" cy="48768"/>
            </a:xfrm>
            <a:custGeom>
              <a:avLst/>
              <a:gdLst/>
              <a:ahLst/>
              <a:cxnLst/>
              <a:rect l="l" t="t" r="r" b="b"/>
              <a:pathLst>
                <a:path w="48768" h="48768">
                  <a:moveTo>
                    <a:pt x="0" y="24384"/>
                  </a:moveTo>
                  <a:cubicBezTo>
                    <a:pt x="0" y="10922"/>
                    <a:pt x="10922" y="0"/>
                    <a:pt x="24384" y="0"/>
                  </a:cubicBezTo>
                  <a:cubicBezTo>
                    <a:pt x="37846" y="0"/>
                    <a:pt x="48768" y="10922"/>
                    <a:pt x="48768" y="24384"/>
                  </a:cubicBezTo>
                  <a:cubicBezTo>
                    <a:pt x="48768" y="37846"/>
                    <a:pt x="37846" y="48768"/>
                    <a:pt x="24384" y="48768"/>
                  </a:cubicBezTo>
                  <a:cubicBezTo>
                    <a:pt x="10922" y="48768"/>
                    <a:pt x="0" y="37846"/>
                    <a:pt x="0" y="243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74168" cy="74168"/>
            </a:xfrm>
            <a:custGeom>
              <a:avLst/>
              <a:gdLst/>
              <a:ahLst/>
              <a:cxnLst/>
              <a:rect l="l" t="t" r="r" b="b"/>
              <a:pathLst>
                <a:path w="74168" h="74168">
                  <a:moveTo>
                    <a:pt x="0" y="37084"/>
                  </a:moveTo>
                  <a:cubicBezTo>
                    <a:pt x="0" y="16637"/>
                    <a:pt x="16637" y="0"/>
                    <a:pt x="37084" y="0"/>
                  </a:cubicBezTo>
                  <a:lnTo>
                    <a:pt x="37084" y="12700"/>
                  </a:lnTo>
                  <a:lnTo>
                    <a:pt x="37084" y="0"/>
                  </a:lnTo>
                  <a:cubicBezTo>
                    <a:pt x="57531" y="0"/>
                    <a:pt x="74168" y="16637"/>
                    <a:pt x="74168" y="37084"/>
                  </a:cubicBezTo>
                  <a:lnTo>
                    <a:pt x="61468" y="37084"/>
                  </a:lnTo>
                  <a:lnTo>
                    <a:pt x="74168" y="37084"/>
                  </a:lnTo>
                  <a:cubicBezTo>
                    <a:pt x="74168" y="57531"/>
                    <a:pt x="57531" y="74168"/>
                    <a:pt x="37084" y="74168"/>
                  </a:cubicBezTo>
                  <a:lnTo>
                    <a:pt x="37084" y="61468"/>
                  </a:lnTo>
                  <a:lnTo>
                    <a:pt x="37084" y="74168"/>
                  </a:lnTo>
                  <a:cubicBezTo>
                    <a:pt x="16637" y="74168"/>
                    <a:pt x="0" y="57531"/>
                    <a:pt x="0" y="37084"/>
                  </a:cubicBezTo>
                  <a:lnTo>
                    <a:pt x="12700" y="37084"/>
                  </a:lnTo>
                  <a:lnTo>
                    <a:pt x="25400" y="37084"/>
                  </a:lnTo>
                  <a:lnTo>
                    <a:pt x="12700" y="37084"/>
                  </a:lnTo>
                  <a:lnTo>
                    <a:pt x="0" y="37084"/>
                  </a:lnTo>
                  <a:moveTo>
                    <a:pt x="25400" y="37084"/>
                  </a:moveTo>
                  <a:cubicBezTo>
                    <a:pt x="25400" y="44069"/>
                    <a:pt x="19685" y="49784"/>
                    <a:pt x="12700" y="49784"/>
                  </a:cubicBezTo>
                  <a:cubicBezTo>
                    <a:pt x="5715" y="49784"/>
                    <a:pt x="0" y="44069"/>
                    <a:pt x="0" y="37084"/>
                  </a:cubicBezTo>
                  <a:cubicBezTo>
                    <a:pt x="0" y="30099"/>
                    <a:pt x="5715" y="24384"/>
                    <a:pt x="12700" y="24384"/>
                  </a:cubicBezTo>
                  <a:cubicBezTo>
                    <a:pt x="19685" y="24384"/>
                    <a:pt x="25400" y="30099"/>
                    <a:pt x="25400" y="37084"/>
                  </a:cubicBezTo>
                  <a:cubicBezTo>
                    <a:pt x="25400" y="43561"/>
                    <a:pt x="30607" y="48768"/>
                    <a:pt x="37084" y="48768"/>
                  </a:cubicBezTo>
                  <a:cubicBezTo>
                    <a:pt x="43561" y="48768"/>
                    <a:pt x="48768" y="43561"/>
                    <a:pt x="48768" y="37084"/>
                  </a:cubicBezTo>
                  <a:cubicBezTo>
                    <a:pt x="48768" y="30607"/>
                    <a:pt x="43561" y="25400"/>
                    <a:pt x="37084" y="25400"/>
                  </a:cubicBezTo>
                  <a:lnTo>
                    <a:pt x="37084" y="12700"/>
                  </a:lnTo>
                  <a:lnTo>
                    <a:pt x="37084" y="25400"/>
                  </a:lnTo>
                  <a:cubicBezTo>
                    <a:pt x="30607" y="25400"/>
                    <a:pt x="25400" y="30607"/>
                    <a:pt x="25400" y="37084"/>
                  </a:cubicBez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10800000">
            <a:off x="7313900" y="2132600"/>
            <a:ext cx="2625616" cy="50800"/>
            <a:chOff x="0" y="0"/>
            <a:chExt cx="3500821" cy="67733"/>
          </a:xfrm>
        </p:grpSpPr>
        <p:sp>
          <p:nvSpPr>
            <p:cNvPr id="27" name="Freeform 27"/>
            <p:cNvSpPr/>
            <p:nvPr/>
          </p:nvSpPr>
          <p:spPr>
            <a:xfrm>
              <a:off x="18923" y="29972"/>
              <a:ext cx="3462909" cy="37719"/>
            </a:xfrm>
            <a:custGeom>
              <a:avLst/>
              <a:gdLst/>
              <a:ahLst/>
              <a:cxnLst/>
              <a:rect l="l" t="t" r="r" b="b"/>
              <a:pathLst>
                <a:path w="3462909" h="37719">
                  <a:moveTo>
                    <a:pt x="3462909" y="37719"/>
                  </a:moveTo>
                  <a:lnTo>
                    <a:pt x="0" y="37719"/>
                  </a:lnTo>
                  <a:lnTo>
                    <a:pt x="0" y="0"/>
                  </a:lnTo>
                  <a:lnTo>
                    <a:pt x="3462909" y="0"/>
                  </a:lnTo>
                  <a:close/>
                </a:path>
              </a:pathLst>
            </a:custGeom>
            <a:solidFill>
              <a:srgbClr val="B7B7B7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252423" y="3894709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NUCLEUS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49299" y="4513149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CELL MEMBRANE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27885" y="6004781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MITOCHONDRIA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673273" y="1936441"/>
            <a:ext cx="2205750" cy="4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FFFFFF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rPr>
              <a:t>RIBOSOMES</a:t>
            </a:r>
            <a:endParaRPr lang="en-US" sz="2000">
              <a:solidFill>
                <a:srgbClr val="FFFFFF"/>
              </a:solidFill>
              <a:latin typeface="Kalam" panose="02000000000000000000"/>
              <a:ea typeface="Kalam" panose="02000000000000000000"/>
              <a:cs typeface="Kalam" panose="02000000000000000000"/>
              <a:sym typeface="Kalam" panose="0200000000000000000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3642914" y="1847788"/>
            <a:ext cx="11002172" cy="6241700"/>
          </a:xfrm>
          <a:custGeom>
            <a:avLst/>
            <a:gdLst/>
            <a:ahLst/>
            <a:cxnLst/>
            <a:rect l="l" t="t" r="r" b="b"/>
            <a:pathLst>
              <a:path w="11002172" h="6241700">
                <a:moveTo>
                  <a:pt x="0" y="0"/>
                </a:moveTo>
                <a:lnTo>
                  <a:pt x="11002172" y="0"/>
                </a:lnTo>
                <a:lnTo>
                  <a:pt x="11002172" y="6241700"/>
                </a:lnTo>
                <a:lnTo>
                  <a:pt x="0" y="6241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 t="-78040" b="-71103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6794323" y="9691459"/>
            <a:ext cx="4699354" cy="1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F3F3F3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For more help, please visit our website</a:t>
            </a:r>
            <a:r>
              <a:rPr lang="en-US" sz="1000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 </a:t>
            </a:r>
            <a:r>
              <a:rPr lang="en-US" sz="1000">
                <a:solidFill>
                  <a:srgbClr val="009AC8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www.exampaperspractice.co.uk </a:t>
            </a:r>
            <a:endParaRPr lang="en-US" sz="1000">
              <a:solidFill>
                <a:srgbClr val="009AC8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139400" y="184269"/>
            <a:ext cx="2009200" cy="1139850"/>
          </a:xfrm>
          <a:custGeom>
            <a:avLst/>
            <a:gdLst/>
            <a:ahLst/>
            <a:cxnLst/>
            <a:rect l="l" t="t" r="r" b="b"/>
            <a:pathLst>
              <a:path w="2009200" h="1139850">
                <a:moveTo>
                  <a:pt x="0" y="0"/>
                </a:moveTo>
                <a:lnTo>
                  <a:pt x="2009200" y="0"/>
                </a:lnTo>
                <a:lnTo>
                  <a:pt x="2009200" y="1139849"/>
                </a:lnTo>
                <a:lnTo>
                  <a:pt x="0" y="1139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40" b="-71103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558400" y="6561018"/>
            <a:ext cx="4322883" cy="2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5">
                <a:solidFill>
                  <a:srgbClr val="000000">
                    <a:alpha val="23922"/>
                  </a:srgbClr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©2025 Exam Papers Practice. All rights reserved.</a:t>
            </a:r>
            <a:endParaRPr lang="en-US" sz="1425">
              <a:solidFill>
                <a:srgbClr val="000000">
                  <a:alpha val="23922"/>
                </a:srgbClr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10470</Words>
  <Application>WPS Presentation</Application>
  <PresentationFormat>On-screen Show (4:3)</PresentationFormat>
  <Paragraphs>402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Arial</vt:lpstr>
      <vt:lpstr>SimSun</vt:lpstr>
      <vt:lpstr>Wingdings</vt:lpstr>
      <vt:lpstr>Cambria</vt:lpstr>
      <vt:lpstr>Canva Sans</vt:lpstr>
      <vt:lpstr>Arial</vt:lpstr>
      <vt:lpstr>Cambria Bold</vt:lpstr>
      <vt:lpstr>Cambria Bold Italics</vt:lpstr>
      <vt:lpstr>Cambria Italics</vt:lpstr>
      <vt:lpstr>Kalam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AQA-GCSE-Biology-Lecture-1_-Cells-and-Microscopes</dc:title>
  <dc:creator/>
  <cp:lastModifiedBy>Wise Geek</cp:lastModifiedBy>
  <cp:revision>2</cp:revision>
  <dcterms:created xsi:type="dcterms:W3CDTF">2006-08-16T00:00:00Z</dcterms:created>
  <dcterms:modified xsi:type="dcterms:W3CDTF">2025-08-12T08:31:55Z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E62FF05394C8483F92312E594A3C8DFA_12</vt:lpwstr>
  </property>
  <property fmtid="{D5CDD505-2E9C-101B-9397-08002B2CF9AE}" pid="3" name="KSOProductBuildVer">
    <vt:lpwstr>2057-12.2.0.21936</vt:lpwstr>
  </property>
</Properties>
</file>