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19"/>
  </p:notesMasterIdLst>
  <p:sldIdLst>
    <p:sldId id="256" r:id="rId4"/>
    <p:sldId id="257" r:id="rId5"/>
    <p:sldId id="263" r:id="rId6"/>
    <p:sldId id="258" r:id="rId7"/>
    <p:sldId id="259" r:id="rId8"/>
    <p:sldId id="260" r:id="rId9"/>
    <p:sldId id="261" r:id="rId10"/>
    <p:sldId id="262" r:id="rId11"/>
    <p:sldId id="276" r:id="rId12"/>
    <p:sldId id="287" r:id="rId13"/>
    <p:sldId id="288" r:id="rId14"/>
    <p:sldId id="267" r:id="rId15"/>
    <p:sldId id="285" r:id="rId16"/>
    <p:sldId id="286" r:id="rId17"/>
    <p:sldId id="268"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25DFA4-EFA5-4AFC-8DC8-F47B27D02CE1}" v="24" dt="2025-02-05T16:07:22.3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98" autoAdjust="0"/>
    <p:restoredTop sz="94660"/>
  </p:normalViewPr>
  <p:slideViewPr>
    <p:cSldViewPr snapToGrid="0">
      <p:cViewPr varScale="1">
        <p:scale>
          <a:sx n="92" d="100"/>
          <a:sy n="92" d="100"/>
        </p:scale>
        <p:origin x="5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microsoft.com/office/2016/11/relationships/changesInfo" Target="changesInfos/changesInfo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7925DFA4-EFA5-4AFC-8DC8-F47B27D02CE1}"/>
    <pc:docChg chg="custSel addSld modSld">
      <pc:chgData name="Paul Wassell" userId="609912a88ec840f0" providerId="LiveId" clId="{7925DFA4-EFA5-4AFC-8DC8-F47B27D02CE1}" dt="2025-02-05T16:08:49.034" v="2796" actId="692"/>
      <pc:docMkLst>
        <pc:docMk/>
      </pc:docMkLst>
      <pc:sldChg chg="addSp modSp mod setBg">
        <pc:chgData name="Paul Wassell" userId="609912a88ec840f0" providerId="LiveId" clId="{7925DFA4-EFA5-4AFC-8DC8-F47B27D02CE1}" dt="2025-02-05T15:44:51.366" v="875" actId="113"/>
        <pc:sldMkLst>
          <pc:docMk/>
          <pc:sldMk cId="1028995690" sldId="256"/>
        </pc:sldMkLst>
        <pc:spChg chg="add mod">
          <ac:chgData name="Paul Wassell" userId="609912a88ec840f0" providerId="LiveId" clId="{7925DFA4-EFA5-4AFC-8DC8-F47B27D02CE1}" dt="2025-02-05T15:39:58.027" v="317"/>
          <ac:spMkLst>
            <pc:docMk/>
            <pc:sldMk cId="1028995690" sldId="256"/>
            <ac:spMk id="6" creationId="{231A3F0F-6BBC-B1EB-F307-8D78A6441765}"/>
          </ac:spMkLst>
        </pc:spChg>
        <pc:spChg chg="add mod">
          <ac:chgData name="Paul Wassell" userId="609912a88ec840f0" providerId="LiveId" clId="{7925DFA4-EFA5-4AFC-8DC8-F47B27D02CE1}" dt="2025-02-05T15:44:51.366" v="875" actId="113"/>
          <ac:spMkLst>
            <pc:docMk/>
            <pc:sldMk cId="1028995690" sldId="256"/>
            <ac:spMk id="7" creationId="{0C09FCD2-9C79-0B0D-876E-2BE08622A54E}"/>
          </ac:spMkLst>
        </pc:spChg>
        <pc:picChg chg="add mod">
          <ac:chgData name="Paul Wassell" userId="609912a88ec840f0" providerId="LiveId" clId="{7925DFA4-EFA5-4AFC-8DC8-F47B27D02CE1}" dt="2025-02-05T15:39:47.155" v="316" actId="14100"/>
          <ac:picMkLst>
            <pc:docMk/>
            <pc:sldMk cId="1028995690" sldId="256"/>
            <ac:picMk id="5" creationId="{FE4B5141-E4D5-44B7-7E55-F98A910FF994}"/>
          </ac:picMkLst>
        </pc:picChg>
      </pc:sldChg>
      <pc:sldChg chg="modSp mod">
        <pc:chgData name="Paul Wassell" userId="609912a88ec840f0" providerId="LiveId" clId="{7925DFA4-EFA5-4AFC-8DC8-F47B27D02CE1}" dt="2025-02-05T16:05:42.600" v="2313" actId="27636"/>
        <pc:sldMkLst>
          <pc:docMk/>
          <pc:sldMk cId="1508518183" sldId="257"/>
        </pc:sldMkLst>
        <pc:spChg chg="mod">
          <ac:chgData name="Paul Wassell" userId="609912a88ec840f0" providerId="LiveId" clId="{7925DFA4-EFA5-4AFC-8DC8-F47B27D02CE1}" dt="2025-02-05T16:05:42.600" v="2313" actId="27636"/>
          <ac:spMkLst>
            <pc:docMk/>
            <pc:sldMk cId="1508518183" sldId="257"/>
            <ac:spMk id="3" creationId="{10FF23E9-B63B-BFD1-10C2-D05191908888}"/>
          </ac:spMkLst>
        </pc:spChg>
      </pc:sldChg>
      <pc:sldChg chg="modSp mod">
        <pc:chgData name="Paul Wassell" userId="609912a88ec840f0" providerId="LiveId" clId="{7925DFA4-EFA5-4AFC-8DC8-F47B27D02CE1}" dt="2025-02-05T15:46:11.854" v="977" actId="1076"/>
        <pc:sldMkLst>
          <pc:docMk/>
          <pc:sldMk cId="3629693839" sldId="258"/>
        </pc:sldMkLst>
        <pc:spChg chg="mod">
          <ac:chgData name="Paul Wassell" userId="609912a88ec840f0" providerId="LiveId" clId="{7925DFA4-EFA5-4AFC-8DC8-F47B27D02CE1}" dt="2025-02-05T15:46:09.779" v="976" actId="1076"/>
          <ac:spMkLst>
            <pc:docMk/>
            <pc:sldMk cId="3629693839" sldId="258"/>
            <ac:spMk id="3" creationId="{58C8B482-08D4-DD47-BA69-823B7D929312}"/>
          </ac:spMkLst>
        </pc:spChg>
        <pc:spChg chg="mod">
          <ac:chgData name="Paul Wassell" userId="609912a88ec840f0" providerId="LiveId" clId="{7925DFA4-EFA5-4AFC-8DC8-F47B27D02CE1}" dt="2025-02-05T15:46:11.854" v="977" actId="1076"/>
          <ac:spMkLst>
            <pc:docMk/>
            <pc:sldMk cId="3629693839" sldId="258"/>
            <ac:spMk id="4" creationId="{ACEA65D6-105A-0C67-CCE5-6C13756C87EC}"/>
          </ac:spMkLst>
        </pc:spChg>
        <pc:spChg chg="mod">
          <ac:chgData name="Paul Wassell" userId="609912a88ec840f0" providerId="LiveId" clId="{7925DFA4-EFA5-4AFC-8DC8-F47B27D02CE1}" dt="2025-02-05T15:46:04.875" v="975" actId="1076"/>
          <ac:spMkLst>
            <pc:docMk/>
            <pc:sldMk cId="3629693839" sldId="258"/>
            <ac:spMk id="5" creationId="{2966139A-BA02-A55B-AD7F-E1833F4C8A40}"/>
          </ac:spMkLst>
        </pc:spChg>
        <pc:spChg chg="mod">
          <ac:chgData name="Paul Wassell" userId="609912a88ec840f0" providerId="LiveId" clId="{7925DFA4-EFA5-4AFC-8DC8-F47B27D02CE1}" dt="2025-02-05T15:46:00.945" v="974" actId="1076"/>
          <ac:spMkLst>
            <pc:docMk/>
            <pc:sldMk cId="3629693839" sldId="258"/>
            <ac:spMk id="6" creationId="{9C478278-E113-DCF7-FE6F-A0CF1A4976E3}"/>
          </ac:spMkLst>
        </pc:spChg>
      </pc:sldChg>
      <pc:sldChg chg="modSp mod">
        <pc:chgData name="Paul Wassell" userId="609912a88ec840f0" providerId="LiveId" clId="{7925DFA4-EFA5-4AFC-8DC8-F47B27D02CE1}" dt="2025-02-05T15:38:08.549" v="311" actId="13926"/>
        <pc:sldMkLst>
          <pc:docMk/>
          <pc:sldMk cId="3646976511" sldId="262"/>
        </pc:sldMkLst>
        <pc:spChg chg="mod">
          <ac:chgData name="Paul Wassell" userId="609912a88ec840f0" providerId="LiveId" clId="{7925DFA4-EFA5-4AFC-8DC8-F47B27D02CE1}" dt="2025-02-05T15:37:09.305" v="9" actId="13926"/>
          <ac:spMkLst>
            <pc:docMk/>
            <pc:sldMk cId="3646976511" sldId="262"/>
            <ac:spMk id="4" creationId="{7FA87BB2-2C6A-2394-ED88-D0F4FDFB615D}"/>
          </ac:spMkLst>
        </pc:spChg>
        <pc:spChg chg="mod">
          <ac:chgData name="Paul Wassell" userId="609912a88ec840f0" providerId="LiveId" clId="{7925DFA4-EFA5-4AFC-8DC8-F47B27D02CE1}" dt="2025-02-05T15:38:08.549" v="311" actId="13926"/>
          <ac:spMkLst>
            <pc:docMk/>
            <pc:sldMk cId="3646976511" sldId="262"/>
            <ac:spMk id="10" creationId="{ED9912C6-A9CF-A86F-4265-7EC0E7D28DA9}"/>
          </ac:spMkLst>
        </pc:spChg>
      </pc:sldChg>
      <pc:sldChg chg="addSp modSp new mod setBg">
        <pc:chgData name="Paul Wassell" userId="609912a88ec840f0" providerId="LiveId" clId="{7925DFA4-EFA5-4AFC-8DC8-F47B27D02CE1}" dt="2025-02-05T15:47:53.911" v="1320" actId="14100"/>
        <pc:sldMkLst>
          <pc:docMk/>
          <pc:sldMk cId="3305389203" sldId="263"/>
        </pc:sldMkLst>
        <pc:spChg chg="mod">
          <ac:chgData name="Paul Wassell" userId="609912a88ec840f0" providerId="LiveId" clId="{7925DFA4-EFA5-4AFC-8DC8-F47B27D02CE1}" dt="2025-02-05T15:45:24.018" v="964" actId="14861"/>
          <ac:spMkLst>
            <pc:docMk/>
            <pc:sldMk cId="3305389203" sldId="263"/>
            <ac:spMk id="2" creationId="{FD61ABBE-EEB7-AC7B-9FCE-8ED559F802D6}"/>
          </ac:spMkLst>
        </pc:spChg>
        <pc:spChg chg="mod">
          <ac:chgData name="Paul Wassell" userId="609912a88ec840f0" providerId="LiveId" clId="{7925DFA4-EFA5-4AFC-8DC8-F47B27D02CE1}" dt="2025-02-05T15:47:38.827" v="1317" actId="27636"/>
          <ac:spMkLst>
            <pc:docMk/>
            <pc:sldMk cId="3305389203" sldId="263"/>
            <ac:spMk id="3" creationId="{D71A3189-88EA-FBEB-1FCC-61961024266F}"/>
          </ac:spMkLst>
        </pc:spChg>
        <pc:picChg chg="add mod">
          <ac:chgData name="Paul Wassell" userId="609912a88ec840f0" providerId="LiveId" clId="{7925DFA4-EFA5-4AFC-8DC8-F47B27D02CE1}" dt="2025-02-05T15:47:53.911" v="1320" actId="14100"/>
          <ac:picMkLst>
            <pc:docMk/>
            <pc:sldMk cId="3305389203" sldId="263"/>
            <ac:picMk id="4" creationId="{E3BE3C84-CE2F-BD68-EFE4-C66D1AE79292}"/>
          </ac:picMkLst>
        </pc:picChg>
      </pc:sldChg>
      <pc:sldChg chg="addSp modSp mod">
        <pc:chgData name="Paul Wassell" userId="609912a88ec840f0" providerId="LiveId" clId="{7925DFA4-EFA5-4AFC-8DC8-F47B27D02CE1}" dt="2025-02-05T16:01:54.495" v="2138" actId="14100"/>
        <pc:sldMkLst>
          <pc:docMk/>
          <pc:sldMk cId="386137016" sldId="267"/>
        </pc:sldMkLst>
        <pc:spChg chg="mod">
          <ac:chgData name="Paul Wassell" userId="609912a88ec840f0" providerId="LiveId" clId="{7925DFA4-EFA5-4AFC-8DC8-F47B27D02CE1}" dt="2025-02-05T15:51:38.153" v="1322" actId="20577"/>
          <ac:spMkLst>
            <pc:docMk/>
            <pc:sldMk cId="386137016" sldId="267"/>
            <ac:spMk id="2" creationId="{894525C5-91CD-65C5-1205-F5A050D26C26}"/>
          </ac:spMkLst>
        </pc:spChg>
        <pc:spChg chg="mod">
          <ac:chgData name="Paul Wassell" userId="609912a88ec840f0" providerId="LiveId" clId="{7925DFA4-EFA5-4AFC-8DC8-F47B27D02CE1}" dt="2025-02-05T16:01:40.702" v="2131" actId="14100"/>
          <ac:spMkLst>
            <pc:docMk/>
            <pc:sldMk cId="386137016" sldId="267"/>
            <ac:spMk id="3" creationId="{8E2F6B19-FF10-ADC0-4476-6AB51F14E80D}"/>
          </ac:spMkLst>
        </pc:spChg>
        <pc:graphicFrameChg chg="mod modGraphic">
          <ac:chgData name="Paul Wassell" userId="609912a88ec840f0" providerId="LiveId" clId="{7925DFA4-EFA5-4AFC-8DC8-F47B27D02CE1}" dt="2025-02-05T15:52:21.069" v="1420" actId="20577"/>
          <ac:graphicFrameMkLst>
            <pc:docMk/>
            <pc:sldMk cId="386137016" sldId="267"/>
            <ac:graphicFrameMk id="4" creationId="{11D3C578-0ADD-7BD9-3D67-F69450EF903B}"/>
          </ac:graphicFrameMkLst>
        </pc:graphicFrameChg>
        <pc:graphicFrameChg chg="add mod modGraphic">
          <ac:chgData name="Paul Wassell" userId="609912a88ec840f0" providerId="LiveId" clId="{7925DFA4-EFA5-4AFC-8DC8-F47B27D02CE1}" dt="2025-02-05T16:01:54.495" v="2138" actId="14100"/>
          <ac:graphicFrameMkLst>
            <pc:docMk/>
            <pc:sldMk cId="386137016" sldId="267"/>
            <ac:graphicFrameMk id="5" creationId="{FB2CB637-2398-5871-A4E4-223EF4D5E18A}"/>
          </ac:graphicFrameMkLst>
        </pc:graphicFrameChg>
      </pc:sldChg>
      <pc:sldChg chg="modSp mod">
        <pc:chgData name="Paul Wassell" userId="609912a88ec840f0" providerId="LiveId" clId="{7925DFA4-EFA5-4AFC-8DC8-F47B27D02CE1}" dt="2025-02-05T16:05:20.633" v="2307" actId="27636"/>
        <pc:sldMkLst>
          <pc:docMk/>
          <pc:sldMk cId="3066056663" sldId="268"/>
        </pc:sldMkLst>
        <pc:spChg chg="mod">
          <ac:chgData name="Paul Wassell" userId="609912a88ec840f0" providerId="LiveId" clId="{7925DFA4-EFA5-4AFC-8DC8-F47B27D02CE1}" dt="2025-02-05T16:05:20.633" v="2307" actId="27636"/>
          <ac:spMkLst>
            <pc:docMk/>
            <pc:sldMk cId="3066056663" sldId="268"/>
            <ac:spMk id="4" creationId="{7561ECF6-A347-66AA-07E4-FDCAD0397080}"/>
          </ac:spMkLst>
        </pc:spChg>
      </pc:sldChg>
      <pc:sldChg chg="delSp modSp mod">
        <pc:chgData name="Paul Wassell" userId="609912a88ec840f0" providerId="LiveId" clId="{7925DFA4-EFA5-4AFC-8DC8-F47B27D02CE1}" dt="2025-02-05T16:08:49.034" v="2796" actId="692"/>
        <pc:sldMkLst>
          <pc:docMk/>
          <pc:sldMk cId="1354073656" sldId="276"/>
        </pc:sldMkLst>
        <pc:spChg chg="mod">
          <ac:chgData name="Paul Wassell" userId="609912a88ec840f0" providerId="LiveId" clId="{7925DFA4-EFA5-4AFC-8DC8-F47B27D02CE1}" dt="2025-02-05T16:08:34.146" v="2778" actId="20577"/>
          <ac:spMkLst>
            <pc:docMk/>
            <pc:sldMk cId="1354073656" sldId="276"/>
            <ac:spMk id="6" creationId="{B66F7412-DD5E-4FEC-9365-98AAE5D0C9B8}"/>
          </ac:spMkLst>
        </pc:spChg>
        <pc:spChg chg="mod">
          <ac:chgData name="Paul Wassell" userId="609912a88ec840f0" providerId="LiveId" clId="{7925DFA4-EFA5-4AFC-8DC8-F47B27D02CE1}" dt="2025-02-05T16:08:42.591" v="2792" actId="404"/>
          <ac:spMkLst>
            <pc:docMk/>
            <pc:sldMk cId="1354073656" sldId="276"/>
            <ac:spMk id="7" creationId="{8DF0DB52-FCAB-4DCA-BB9A-D3CF6FBBFEE0}"/>
          </ac:spMkLst>
        </pc:spChg>
        <pc:spChg chg="mod">
          <ac:chgData name="Paul Wassell" userId="609912a88ec840f0" providerId="LiveId" clId="{7925DFA4-EFA5-4AFC-8DC8-F47B27D02CE1}" dt="2025-02-05T16:08:49.034" v="2796" actId="692"/>
          <ac:spMkLst>
            <pc:docMk/>
            <pc:sldMk cId="1354073656" sldId="276"/>
            <ac:spMk id="8" creationId="{030B4243-781C-4326-B70A-9D4233C7DA3B}"/>
          </ac:spMkLst>
        </pc:spChg>
        <pc:picChg chg="del">
          <ac:chgData name="Paul Wassell" userId="609912a88ec840f0" providerId="LiveId" clId="{7925DFA4-EFA5-4AFC-8DC8-F47B27D02CE1}" dt="2025-02-05T16:08:31.251" v="2773" actId="478"/>
          <ac:picMkLst>
            <pc:docMk/>
            <pc:sldMk cId="1354073656" sldId="276"/>
            <ac:picMk id="10" creationId="{8895C9F5-B36D-4787-A620-3EBE477FA1CD}"/>
          </ac:picMkLst>
        </pc:picChg>
      </pc:sldChg>
      <pc:sldChg chg="modSp">
        <pc:chgData name="Paul Wassell" userId="609912a88ec840f0" providerId="LiveId" clId="{7925DFA4-EFA5-4AFC-8DC8-F47B27D02CE1}" dt="2025-02-05T15:53:37.146" v="1423"/>
        <pc:sldMkLst>
          <pc:docMk/>
          <pc:sldMk cId="485748622" sldId="285"/>
        </pc:sldMkLst>
        <pc:graphicFrameChg chg="mod">
          <ac:chgData name="Paul Wassell" userId="609912a88ec840f0" providerId="LiveId" clId="{7925DFA4-EFA5-4AFC-8DC8-F47B27D02CE1}" dt="2025-02-05T15:53:37.146" v="1423"/>
          <ac:graphicFrameMkLst>
            <pc:docMk/>
            <pc:sldMk cId="485748622" sldId="285"/>
            <ac:graphicFrameMk id="10" creationId="{F5728E7C-713E-8492-0826-A2727BD1BF59}"/>
          </ac:graphicFrameMkLst>
        </pc:graphicFrameChg>
      </pc:sldChg>
      <pc:sldChg chg="modSp mod">
        <pc:chgData name="Paul Wassell" userId="609912a88ec840f0" providerId="LiveId" clId="{7925DFA4-EFA5-4AFC-8DC8-F47B27D02CE1}" dt="2025-02-05T16:06:39.145" v="2315" actId="14734"/>
        <pc:sldMkLst>
          <pc:docMk/>
          <pc:sldMk cId="624369164" sldId="286"/>
        </pc:sldMkLst>
        <pc:graphicFrameChg chg="mod modGraphic">
          <ac:chgData name="Paul Wassell" userId="609912a88ec840f0" providerId="LiveId" clId="{7925DFA4-EFA5-4AFC-8DC8-F47B27D02CE1}" dt="2025-02-05T16:06:39.145" v="2315" actId="14734"/>
          <ac:graphicFrameMkLst>
            <pc:docMk/>
            <pc:sldMk cId="624369164" sldId="286"/>
            <ac:graphicFrameMk id="4" creationId="{5BF7B062-CE33-9D4E-F80D-E46B8521F4B9}"/>
          </ac:graphicFrameMkLst>
        </pc:graphicFrameChg>
      </pc:sldChg>
      <pc:sldChg chg="addSp delSp modSp new mod setBg">
        <pc:chgData name="Paul Wassell" userId="609912a88ec840f0" providerId="LiveId" clId="{7925DFA4-EFA5-4AFC-8DC8-F47B27D02CE1}" dt="2025-02-05T16:01:18.840" v="2124" actId="404"/>
        <pc:sldMkLst>
          <pc:docMk/>
          <pc:sldMk cId="157609149" sldId="287"/>
        </pc:sldMkLst>
        <pc:spChg chg="mod">
          <ac:chgData name="Paul Wassell" userId="609912a88ec840f0" providerId="LiveId" clId="{7925DFA4-EFA5-4AFC-8DC8-F47B27D02CE1}" dt="2025-02-05T15:59:07.421" v="1782" actId="14861"/>
          <ac:spMkLst>
            <pc:docMk/>
            <pc:sldMk cId="157609149" sldId="287"/>
            <ac:spMk id="2" creationId="{D539CBF3-254B-5CA8-8289-6EAE3879CA23}"/>
          </ac:spMkLst>
        </pc:spChg>
        <pc:spChg chg="del">
          <ac:chgData name="Paul Wassell" userId="609912a88ec840f0" providerId="LiveId" clId="{7925DFA4-EFA5-4AFC-8DC8-F47B27D02CE1}" dt="2025-02-05T15:54:23.497" v="1444" actId="478"/>
          <ac:spMkLst>
            <pc:docMk/>
            <pc:sldMk cId="157609149" sldId="287"/>
            <ac:spMk id="3" creationId="{6ED8B5EA-3D18-A7A2-0C2C-7E817C3D359E}"/>
          </ac:spMkLst>
        </pc:spChg>
        <pc:spChg chg="add mod">
          <ac:chgData name="Paul Wassell" userId="609912a88ec840f0" providerId="LiveId" clId="{7925DFA4-EFA5-4AFC-8DC8-F47B27D02CE1}" dt="2025-02-05T16:00:18.315" v="2004" actId="14861"/>
          <ac:spMkLst>
            <pc:docMk/>
            <pc:sldMk cId="157609149" sldId="287"/>
            <ac:spMk id="5" creationId="{46CDB929-04C3-6169-6A5E-9D16C6D840A8}"/>
          </ac:spMkLst>
        </pc:spChg>
        <pc:spChg chg="add mod">
          <ac:chgData name="Paul Wassell" userId="609912a88ec840f0" providerId="LiveId" clId="{7925DFA4-EFA5-4AFC-8DC8-F47B27D02CE1}" dt="2025-02-05T16:00:37.211" v="2050" actId="20577"/>
          <ac:spMkLst>
            <pc:docMk/>
            <pc:sldMk cId="157609149" sldId="287"/>
            <ac:spMk id="6" creationId="{A6DD5D9B-BCA5-74D6-F763-CD3735448132}"/>
          </ac:spMkLst>
        </pc:spChg>
        <pc:spChg chg="add mod">
          <ac:chgData name="Paul Wassell" userId="609912a88ec840f0" providerId="LiveId" clId="{7925DFA4-EFA5-4AFC-8DC8-F47B27D02CE1}" dt="2025-02-05T16:00:55.842" v="2054" actId="14100"/>
          <ac:spMkLst>
            <pc:docMk/>
            <pc:sldMk cId="157609149" sldId="287"/>
            <ac:spMk id="7" creationId="{58354739-12DB-3324-AFA2-682004A344DE}"/>
          </ac:spMkLst>
        </pc:spChg>
        <pc:spChg chg="add mod">
          <ac:chgData name="Paul Wassell" userId="609912a88ec840f0" providerId="LiveId" clId="{7925DFA4-EFA5-4AFC-8DC8-F47B27D02CE1}" dt="2025-02-05T16:01:18.840" v="2124" actId="404"/>
          <ac:spMkLst>
            <pc:docMk/>
            <pc:sldMk cId="157609149" sldId="287"/>
            <ac:spMk id="8" creationId="{C6F4D6BB-969F-731D-E595-F50A210B8095}"/>
          </ac:spMkLst>
        </pc:spChg>
        <pc:graphicFrameChg chg="add mod modGraphic">
          <ac:chgData name="Paul Wassell" userId="609912a88ec840f0" providerId="LiveId" clId="{7925DFA4-EFA5-4AFC-8DC8-F47B27D02CE1}" dt="2025-02-05T15:59:36.700" v="1801" actId="14100"/>
          <ac:graphicFrameMkLst>
            <pc:docMk/>
            <pc:sldMk cId="157609149" sldId="287"/>
            <ac:graphicFrameMk id="4" creationId="{35B76380-A3AB-0258-2594-0A125D986258}"/>
          </ac:graphicFrameMkLst>
        </pc:graphicFrameChg>
      </pc:sldChg>
      <pc:sldChg chg="modSp mod">
        <pc:chgData name="Paul Wassell" userId="609912a88ec840f0" providerId="LiveId" clId="{7925DFA4-EFA5-4AFC-8DC8-F47B27D02CE1}" dt="2025-02-05T16:04:02.110" v="2300" actId="207"/>
        <pc:sldMkLst>
          <pc:docMk/>
          <pc:sldMk cId="2432304576" sldId="288"/>
        </pc:sldMkLst>
        <pc:spChg chg="mod">
          <ac:chgData name="Paul Wassell" userId="609912a88ec840f0" providerId="LiveId" clId="{7925DFA4-EFA5-4AFC-8DC8-F47B27D02CE1}" dt="2025-02-05T16:04:02.110" v="2300" actId="207"/>
          <ac:spMkLst>
            <pc:docMk/>
            <pc:sldMk cId="2432304576" sldId="288"/>
            <ac:spMk id="5" creationId="{FA8C7834-C34A-9738-1AB9-D99457C4170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526F09-2BDE-44FC-A4A0-E177C64CAE70}" type="datetimeFigureOut">
              <a:rPr lang="en-GB" smtClean="0"/>
              <a:t>12/08/2025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8CEAAF-726D-4E33-BDC0-71D91A47EF5F}" type="slidenum">
              <a:rPr lang="en-GB" smtClean="0"/>
              <a:t>‹#›</a:t>
            </a:fld>
            <a:endParaRPr lang="en-GB"/>
          </a:p>
        </p:txBody>
      </p:sp>
    </p:spTree>
    <p:extLst>
      <p:ext uri="{BB962C8B-B14F-4D97-AF65-F5344CB8AC3E}">
        <p14:creationId xmlns:p14="http://schemas.microsoft.com/office/powerpoint/2010/main" val="300723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print out for students</a:t>
            </a: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6DB7F87-CB66-4D81-A3B9-3DF83737A2DB}"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13850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3ADA0A6-F1F6-47E5-ABB3-419581AC7BA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393427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ADA0A6-F1F6-47E5-ABB3-419581AC7BA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3290836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ADA0A6-F1F6-47E5-ABB3-419581AC7BA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1170109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5227D8F-8392-439B-86C0-9E23AC20D557}"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8D2FAF-2C6A-4449-BA2E-3290731EFE0C}" type="slidenum">
              <a:rPr lang="en-GB" smtClean="0"/>
              <a:t>‹#›</a:t>
            </a:fld>
            <a:endParaRPr lang="en-GB"/>
          </a:p>
        </p:txBody>
      </p:sp>
    </p:spTree>
    <p:extLst>
      <p:ext uri="{BB962C8B-B14F-4D97-AF65-F5344CB8AC3E}">
        <p14:creationId xmlns:p14="http://schemas.microsoft.com/office/powerpoint/2010/main" val="3381343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227D8F-8392-439B-86C0-9E23AC20D557}"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8D2FAF-2C6A-4449-BA2E-3290731EFE0C}" type="slidenum">
              <a:rPr lang="en-GB" smtClean="0"/>
              <a:t>‹#›</a:t>
            </a:fld>
            <a:endParaRPr lang="en-GB"/>
          </a:p>
        </p:txBody>
      </p:sp>
    </p:spTree>
    <p:extLst>
      <p:ext uri="{BB962C8B-B14F-4D97-AF65-F5344CB8AC3E}">
        <p14:creationId xmlns:p14="http://schemas.microsoft.com/office/powerpoint/2010/main" val="29496803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227D8F-8392-439B-86C0-9E23AC20D557}"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8D2FAF-2C6A-4449-BA2E-3290731EFE0C}" type="slidenum">
              <a:rPr lang="en-GB" smtClean="0"/>
              <a:t>‹#›</a:t>
            </a:fld>
            <a:endParaRPr lang="en-GB"/>
          </a:p>
        </p:txBody>
      </p:sp>
    </p:spTree>
    <p:extLst>
      <p:ext uri="{BB962C8B-B14F-4D97-AF65-F5344CB8AC3E}">
        <p14:creationId xmlns:p14="http://schemas.microsoft.com/office/powerpoint/2010/main" val="1634757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227D8F-8392-439B-86C0-9E23AC20D557}"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8D2FAF-2C6A-4449-BA2E-3290731EFE0C}" type="slidenum">
              <a:rPr lang="en-GB" smtClean="0"/>
              <a:t>‹#›</a:t>
            </a:fld>
            <a:endParaRPr lang="en-GB"/>
          </a:p>
        </p:txBody>
      </p:sp>
    </p:spTree>
    <p:extLst>
      <p:ext uri="{BB962C8B-B14F-4D97-AF65-F5344CB8AC3E}">
        <p14:creationId xmlns:p14="http://schemas.microsoft.com/office/powerpoint/2010/main" val="5733071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227D8F-8392-439B-86C0-9E23AC20D557}"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8D2FAF-2C6A-4449-BA2E-3290731EFE0C}" type="slidenum">
              <a:rPr lang="en-GB" smtClean="0"/>
              <a:t>‹#›</a:t>
            </a:fld>
            <a:endParaRPr lang="en-GB"/>
          </a:p>
        </p:txBody>
      </p:sp>
    </p:spTree>
    <p:extLst>
      <p:ext uri="{BB962C8B-B14F-4D97-AF65-F5344CB8AC3E}">
        <p14:creationId xmlns:p14="http://schemas.microsoft.com/office/powerpoint/2010/main" val="607241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227D8F-8392-439B-86C0-9E23AC20D557}"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8D2FAF-2C6A-4449-BA2E-3290731EFE0C}" type="slidenum">
              <a:rPr lang="en-GB" smtClean="0"/>
              <a:t>‹#›</a:t>
            </a:fld>
            <a:endParaRPr lang="en-GB"/>
          </a:p>
        </p:txBody>
      </p:sp>
    </p:spTree>
    <p:extLst>
      <p:ext uri="{BB962C8B-B14F-4D97-AF65-F5344CB8AC3E}">
        <p14:creationId xmlns:p14="http://schemas.microsoft.com/office/powerpoint/2010/main" val="5108227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227D8F-8392-439B-86C0-9E23AC20D557}"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8D2FAF-2C6A-4449-BA2E-3290731EFE0C}" type="slidenum">
              <a:rPr lang="en-GB" smtClean="0"/>
              <a:t>‹#›</a:t>
            </a:fld>
            <a:endParaRPr lang="en-GB"/>
          </a:p>
        </p:txBody>
      </p:sp>
    </p:spTree>
    <p:extLst>
      <p:ext uri="{BB962C8B-B14F-4D97-AF65-F5344CB8AC3E}">
        <p14:creationId xmlns:p14="http://schemas.microsoft.com/office/powerpoint/2010/main" val="2685605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227D8F-8392-439B-86C0-9E23AC20D557}"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8D2FAF-2C6A-4449-BA2E-3290731EFE0C}" type="slidenum">
              <a:rPr lang="en-GB" smtClean="0"/>
              <a:t>‹#›</a:t>
            </a:fld>
            <a:endParaRPr lang="en-GB"/>
          </a:p>
        </p:txBody>
      </p:sp>
    </p:spTree>
    <p:extLst>
      <p:ext uri="{BB962C8B-B14F-4D97-AF65-F5344CB8AC3E}">
        <p14:creationId xmlns:p14="http://schemas.microsoft.com/office/powerpoint/2010/main" val="3962749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ADA0A6-F1F6-47E5-ABB3-419581AC7BA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32452644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227D8F-8392-439B-86C0-9E23AC20D557}"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8D2FAF-2C6A-4449-BA2E-3290731EFE0C}" type="slidenum">
              <a:rPr lang="en-GB" smtClean="0"/>
              <a:t>‹#›</a:t>
            </a:fld>
            <a:endParaRPr lang="en-GB"/>
          </a:p>
        </p:txBody>
      </p:sp>
    </p:spTree>
    <p:extLst>
      <p:ext uri="{BB962C8B-B14F-4D97-AF65-F5344CB8AC3E}">
        <p14:creationId xmlns:p14="http://schemas.microsoft.com/office/powerpoint/2010/main" val="33602910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227D8F-8392-439B-86C0-9E23AC20D557}"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8D2FAF-2C6A-4449-BA2E-3290731EFE0C}" type="slidenum">
              <a:rPr lang="en-GB" smtClean="0"/>
              <a:t>‹#›</a:t>
            </a:fld>
            <a:endParaRPr lang="en-GB"/>
          </a:p>
        </p:txBody>
      </p:sp>
    </p:spTree>
    <p:extLst>
      <p:ext uri="{BB962C8B-B14F-4D97-AF65-F5344CB8AC3E}">
        <p14:creationId xmlns:p14="http://schemas.microsoft.com/office/powerpoint/2010/main" val="18447266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227D8F-8392-439B-86C0-9E23AC20D557}"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8D2FAF-2C6A-4449-BA2E-3290731EFE0C}" type="slidenum">
              <a:rPr lang="en-GB" smtClean="0"/>
              <a:t>‹#›</a:t>
            </a:fld>
            <a:endParaRPr lang="en-GB"/>
          </a:p>
        </p:txBody>
      </p:sp>
    </p:spTree>
    <p:extLst>
      <p:ext uri="{BB962C8B-B14F-4D97-AF65-F5344CB8AC3E}">
        <p14:creationId xmlns:p14="http://schemas.microsoft.com/office/powerpoint/2010/main" val="27639619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57B3D49-298D-400F-AFDA-A28C49DB8E7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3369309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7B3D49-298D-400F-AFDA-A28C49DB8E7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15961742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7B3D49-298D-400F-AFDA-A28C49DB8E7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24184377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57B3D49-298D-400F-AFDA-A28C49DB8E7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18790887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57B3D49-298D-400F-AFDA-A28C49DB8E76}"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40409850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57B3D49-298D-400F-AFDA-A28C49DB8E76}"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7414694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7B3D49-298D-400F-AFDA-A28C49DB8E76}"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2173157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ADA0A6-F1F6-47E5-ABB3-419581AC7BA2}"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34230398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7B3D49-298D-400F-AFDA-A28C49DB8E7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31126135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7B3D49-298D-400F-AFDA-A28C49DB8E7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41803377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7B3D49-298D-400F-AFDA-A28C49DB8E7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3094580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7B3D49-298D-400F-AFDA-A28C49DB8E7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E4B59A-6C7F-4C00-A493-7356ED822709}" type="slidenum">
              <a:rPr lang="en-GB" smtClean="0"/>
              <a:t>‹#›</a:t>
            </a:fld>
            <a:endParaRPr lang="en-GB"/>
          </a:p>
        </p:txBody>
      </p:sp>
    </p:spTree>
    <p:extLst>
      <p:ext uri="{BB962C8B-B14F-4D97-AF65-F5344CB8AC3E}">
        <p14:creationId xmlns:p14="http://schemas.microsoft.com/office/powerpoint/2010/main" val="3257820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ADA0A6-F1F6-47E5-ABB3-419581AC7BA2}"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205549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ADA0A6-F1F6-47E5-ABB3-419581AC7BA2}"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231119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ADA0A6-F1F6-47E5-ABB3-419581AC7BA2}"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3613569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ADA0A6-F1F6-47E5-ABB3-419581AC7BA2}"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383249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ADA0A6-F1F6-47E5-ABB3-419581AC7BA2}"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2167968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3ADA0A6-F1F6-47E5-ABB3-419581AC7BA2}"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D7AE6F-ABE9-41A8-8DD0-D0FD05DB7B01}" type="slidenum">
              <a:rPr lang="en-GB" smtClean="0"/>
              <a:t>‹#›</a:t>
            </a:fld>
            <a:endParaRPr lang="en-GB"/>
          </a:p>
        </p:txBody>
      </p:sp>
    </p:spTree>
    <p:extLst>
      <p:ext uri="{BB962C8B-B14F-4D97-AF65-F5344CB8AC3E}">
        <p14:creationId xmlns:p14="http://schemas.microsoft.com/office/powerpoint/2010/main" val="98682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hyperlink" Target="http://www.exampaperspractice.co.uk/" TargetMode="Externa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3ADA0A6-F1F6-47E5-ABB3-419581AC7BA2}"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0D7AE6F-ABE9-41A8-8DD0-D0FD05DB7B01}" type="slidenum">
              <a:rPr lang="en-GB" smtClean="0"/>
              <a:t>‹#›</a:t>
            </a:fld>
            <a:endParaRPr lang="en-GB"/>
          </a:p>
        </p:txBody>
      </p:sp>
      <p:sp>
        <p:nvSpPr>
          <p:cNvPr id="7" name="Footer Placeholder 2">
            <a:extLst>
              <a:ext uri="{FF2B5EF4-FFF2-40B4-BE49-F238E27FC236}">
                <a16:creationId xmlns:a16="http://schemas.microsoft.com/office/drawing/2014/main" id="{A929BC62-D5AE-6D08-9AA4-9B5E07EBC24D}"/>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C10A1147-CADA-FE25-1A01-FE547428549E}"/>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26B6042C-569D-9C3F-2D2C-51DC4A532A83}"/>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33865A87-EE54-5CD6-D2CB-1684D710AB81}"/>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3196624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227D8F-8392-439B-86C0-9E23AC20D557}"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8D2FAF-2C6A-4449-BA2E-3290731EFE0C}" type="slidenum">
              <a:rPr lang="en-GB" smtClean="0"/>
              <a:t>‹#›</a:t>
            </a:fld>
            <a:endParaRPr lang="en-GB"/>
          </a:p>
        </p:txBody>
      </p:sp>
      <p:sp>
        <p:nvSpPr>
          <p:cNvPr id="7" name="Footer Placeholder 2">
            <a:extLst>
              <a:ext uri="{FF2B5EF4-FFF2-40B4-BE49-F238E27FC236}">
                <a16:creationId xmlns:a16="http://schemas.microsoft.com/office/drawing/2014/main" id="{28EB58A2-7A4B-C89D-AB66-048B3BED6EB0}"/>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C65CD9B0-BF9F-D9FD-D7DF-3525A81CE71C}"/>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8AFB3F31-4EE5-037B-D94A-EBA67637465F}"/>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542CDCBA-7130-EA6B-342A-77B80B0C1947}"/>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25293276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7B3D49-298D-400F-AFDA-A28C49DB8E76}" type="datetimeFigureOut">
              <a:rPr lang="en-GB" smtClean="0"/>
              <a:t>12/08/2025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E4B59A-6C7F-4C00-A493-7356ED822709}" type="slidenum">
              <a:rPr lang="en-GB" smtClean="0"/>
              <a:t>‹#›</a:t>
            </a:fld>
            <a:endParaRPr lang="en-GB"/>
          </a:p>
        </p:txBody>
      </p:sp>
      <p:sp>
        <p:nvSpPr>
          <p:cNvPr id="7" name="Footer Placeholder 2">
            <a:extLst>
              <a:ext uri="{FF2B5EF4-FFF2-40B4-BE49-F238E27FC236}">
                <a16:creationId xmlns:a16="http://schemas.microsoft.com/office/drawing/2014/main" id="{5222F2F2-BECF-D092-9316-5D5D38D17986}"/>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C2AF7793-87F5-BE80-5183-D15E95FC6F68}"/>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853845F4-7835-EC74-6AFC-6BEFAB69F745}"/>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F0E0EE6C-0A2C-981A-D988-6A2FD52019C2}"/>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64843155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Picture 4" descr="A green silhouette of a person holding up a green object&#10;&#10;Description automatically generated">
            <a:extLst>
              <a:ext uri="{FF2B5EF4-FFF2-40B4-BE49-F238E27FC236}">
                <a16:creationId xmlns:a16="http://schemas.microsoft.com/office/drawing/2014/main" id="{FE4B5141-E4D5-44B7-7E55-F98A910FF9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531" y="1273215"/>
            <a:ext cx="2855913" cy="5480612"/>
          </a:xfrm>
          <a:prstGeom prst="rect">
            <a:avLst/>
          </a:prstGeom>
        </p:spPr>
      </p:pic>
      <p:sp>
        <p:nvSpPr>
          <p:cNvPr id="6" name="TextBox 5">
            <a:extLst>
              <a:ext uri="{FF2B5EF4-FFF2-40B4-BE49-F238E27FC236}">
                <a16:creationId xmlns:a16="http://schemas.microsoft.com/office/drawing/2014/main" id="{231A3F0F-6BBC-B1EB-F307-8D78A6441765}"/>
              </a:ext>
            </a:extLst>
          </p:cNvPr>
          <p:cNvSpPr txBox="1"/>
          <p:nvPr/>
        </p:nvSpPr>
        <p:spPr>
          <a:xfrm>
            <a:off x="529047" y="277792"/>
            <a:ext cx="8120127" cy="40011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Aptos" panose="02110004020202020204"/>
                <a:ea typeface="+mn-ea"/>
                <a:cs typeface="+mn-cs"/>
              </a:rPr>
              <a:t>AQA English Language Paper 1 Section A – Q4: Critical Evaluation</a:t>
            </a:r>
            <a:endParaRPr kumimoji="0" lang="en-GB" sz="2000" b="1" i="0" u="sng" strike="noStrike" kern="1200" cap="none" spc="0" normalizeH="0" baseline="0" noProof="0" dirty="0">
              <a:ln>
                <a:noFill/>
              </a:ln>
              <a:solidFill>
                <a:prstClr val="black"/>
              </a:solidFill>
              <a:effectLst/>
              <a:uLnTx/>
              <a:uFillTx/>
              <a:latin typeface="Aptos" panose="02110004020202020204"/>
              <a:ea typeface="+mn-ea"/>
              <a:cs typeface="+mn-cs"/>
            </a:endParaRPr>
          </a:p>
        </p:txBody>
      </p:sp>
      <p:sp>
        <p:nvSpPr>
          <p:cNvPr id="7" name="TextBox 6">
            <a:extLst>
              <a:ext uri="{FF2B5EF4-FFF2-40B4-BE49-F238E27FC236}">
                <a16:creationId xmlns:a16="http://schemas.microsoft.com/office/drawing/2014/main" id="{0C09FCD2-9C79-0B0D-876E-2BE08622A54E}"/>
              </a:ext>
            </a:extLst>
          </p:cNvPr>
          <p:cNvSpPr txBox="1"/>
          <p:nvPr/>
        </p:nvSpPr>
        <p:spPr>
          <a:xfrm>
            <a:off x="4190035" y="925975"/>
            <a:ext cx="4459139" cy="4708981"/>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000" dirty="0"/>
              <a:t>This is </a:t>
            </a:r>
            <a:r>
              <a:rPr lang="en-US" sz="2000" dirty="0" err="1"/>
              <a:t>Kwagblurb</a:t>
            </a:r>
            <a:r>
              <a:rPr lang="en-US" sz="2000" dirty="0"/>
              <a:t> who has just started in Year 11, having transferred from Uranus High School.</a:t>
            </a:r>
          </a:p>
          <a:p>
            <a:endParaRPr lang="en-US" sz="2000" dirty="0"/>
          </a:p>
          <a:p>
            <a:r>
              <a:rPr lang="en-US" sz="2000" b="1" dirty="0"/>
              <a:t>He knows absolutely nothing about answering Q4. </a:t>
            </a:r>
          </a:p>
          <a:p>
            <a:endParaRPr lang="en-US" sz="2000" dirty="0"/>
          </a:p>
          <a:p>
            <a:r>
              <a:rPr lang="en-GB" sz="2000" dirty="0">
                <a:solidFill>
                  <a:srgbClr val="FF0000"/>
                </a:solidFill>
              </a:rPr>
              <a:t>Write down a list of key points </a:t>
            </a:r>
            <a:r>
              <a:rPr lang="en-GB" sz="2000" dirty="0" err="1">
                <a:solidFill>
                  <a:srgbClr val="FF0000"/>
                </a:solidFill>
              </a:rPr>
              <a:t>Kwagblurb</a:t>
            </a:r>
            <a:r>
              <a:rPr lang="en-GB" sz="2000" dirty="0">
                <a:solidFill>
                  <a:srgbClr val="FF0000"/>
                </a:solidFill>
              </a:rPr>
              <a:t> should know in order to answer Q4.</a:t>
            </a:r>
          </a:p>
          <a:p>
            <a:r>
              <a:rPr lang="en-US" sz="2000" dirty="0">
                <a:solidFill>
                  <a:schemeClr val="accent2">
                    <a:lumMod val="50000"/>
                  </a:schemeClr>
                </a:solidFill>
              </a:rPr>
              <a:t>Create success criteria for </a:t>
            </a:r>
            <a:r>
              <a:rPr lang="en-US" sz="2000" dirty="0" err="1">
                <a:solidFill>
                  <a:schemeClr val="accent2">
                    <a:lumMod val="50000"/>
                  </a:schemeClr>
                </a:solidFill>
              </a:rPr>
              <a:t>Kwagblurb</a:t>
            </a:r>
            <a:r>
              <a:rPr lang="en-US" sz="2000" dirty="0">
                <a:solidFill>
                  <a:schemeClr val="accent2">
                    <a:lumMod val="50000"/>
                  </a:schemeClr>
                </a:solidFill>
              </a:rPr>
              <a:t> so that he can answer Q4 effectively.</a:t>
            </a:r>
          </a:p>
          <a:p>
            <a:r>
              <a:rPr lang="en-US" sz="2000" dirty="0">
                <a:solidFill>
                  <a:srgbClr val="00B050"/>
                </a:solidFill>
              </a:rPr>
              <a:t>Explain to </a:t>
            </a:r>
            <a:r>
              <a:rPr lang="en-US" sz="2000" dirty="0" err="1">
                <a:solidFill>
                  <a:srgbClr val="00B050"/>
                </a:solidFill>
              </a:rPr>
              <a:t>Kwagblurb</a:t>
            </a:r>
            <a:r>
              <a:rPr lang="en-US" sz="2000" dirty="0">
                <a:solidFill>
                  <a:srgbClr val="00B050"/>
                </a:solidFill>
              </a:rPr>
              <a:t> how he can evaluate rather than just analyse a text with examples provided.</a:t>
            </a:r>
          </a:p>
        </p:txBody>
      </p:sp>
    </p:spTree>
    <p:extLst>
      <p:ext uri="{BB962C8B-B14F-4D97-AF65-F5344CB8AC3E}">
        <p14:creationId xmlns:p14="http://schemas.microsoft.com/office/powerpoint/2010/main" val="1028995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9CBF3-254B-5CA8-8289-6EAE3879CA23}"/>
              </a:ext>
            </a:extLst>
          </p:cNvPr>
          <p:cNvSpPr>
            <a:spLocks noGrp="1"/>
          </p:cNvSpPr>
          <p:nvPr>
            <p:ph type="title"/>
          </p:nvPr>
        </p:nvSpPr>
        <p:spPr>
          <a:xfrm>
            <a:off x="628650" y="365126"/>
            <a:ext cx="7886700" cy="977537"/>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Evaluative verbs</a:t>
            </a:r>
            <a:endParaRPr lang="en-GB" dirty="0"/>
          </a:p>
        </p:txBody>
      </p:sp>
      <p:graphicFrame>
        <p:nvGraphicFramePr>
          <p:cNvPr id="4" name="Table 3">
            <a:extLst>
              <a:ext uri="{FF2B5EF4-FFF2-40B4-BE49-F238E27FC236}">
                <a16:creationId xmlns:a16="http://schemas.microsoft.com/office/drawing/2014/main" id="{35B76380-A3AB-0258-2594-0A125D986258}"/>
              </a:ext>
            </a:extLst>
          </p:cNvPr>
          <p:cNvGraphicFramePr>
            <a:graphicFrameLocks noGrp="1"/>
          </p:cNvGraphicFramePr>
          <p:nvPr>
            <p:extLst>
              <p:ext uri="{D42A27DB-BD31-4B8C-83A1-F6EECF244321}">
                <p14:modId xmlns:p14="http://schemas.microsoft.com/office/powerpoint/2010/main" val="1096903791"/>
              </p:ext>
            </p:extLst>
          </p:nvPr>
        </p:nvGraphicFramePr>
        <p:xfrm>
          <a:off x="628649" y="1605344"/>
          <a:ext cx="7886699" cy="22250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757036">
                  <a:extLst>
                    <a:ext uri="{9D8B030D-6E8A-4147-A177-3AD203B41FA5}">
                      <a16:colId xmlns:a16="http://schemas.microsoft.com/office/drawing/2014/main" val="3229603115"/>
                    </a:ext>
                  </a:extLst>
                </a:gridCol>
                <a:gridCol w="6129663">
                  <a:extLst>
                    <a:ext uri="{9D8B030D-6E8A-4147-A177-3AD203B41FA5}">
                      <a16:colId xmlns:a16="http://schemas.microsoft.com/office/drawing/2014/main" val="2768058318"/>
                    </a:ext>
                  </a:extLst>
                </a:gridCol>
              </a:tblGrid>
              <a:tr h="370840">
                <a:tc>
                  <a:txBody>
                    <a:bodyPr/>
                    <a:lstStyle/>
                    <a:p>
                      <a:r>
                        <a:rPr lang="en-US" sz="1400" dirty="0"/>
                        <a:t>Verb</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Meaning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0538322"/>
                  </a:ext>
                </a:extLst>
              </a:tr>
              <a:tr h="370840">
                <a:tc>
                  <a:txBody>
                    <a:bodyPr/>
                    <a:lstStyle/>
                    <a:p>
                      <a:r>
                        <a:rPr lang="en-US" sz="1400" dirty="0"/>
                        <a:t>Ridicules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Makes fun of or mocks something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340747800"/>
                  </a:ext>
                </a:extLst>
              </a:tr>
              <a:tr h="370840">
                <a:tc>
                  <a:txBody>
                    <a:bodyPr/>
                    <a:lstStyle/>
                    <a:p>
                      <a:r>
                        <a:rPr lang="en-US" sz="1400" dirty="0"/>
                        <a:t>Questions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To dispute or challenge something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273332773"/>
                  </a:ext>
                </a:extLst>
              </a:tr>
              <a:tr h="370840">
                <a:tc>
                  <a:txBody>
                    <a:bodyPr/>
                    <a:lstStyle/>
                    <a:p>
                      <a:r>
                        <a:rPr lang="en-US" sz="1400" dirty="0"/>
                        <a:t>Persuades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To convince us of something or to make us think in a certain way</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73796424"/>
                  </a:ext>
                </a:extLst>
              </a:tr>
              <a:tr h="370840">
                <a:tc>
                  <a:txBody>
                    <a:bodyPr/>
                    <a:lstStyle/>
                    <a:p>
                      <a:r>
                        <a:rPr lang="en-US" sz="1400" dirty="0"/>
                        <a:t>Enhances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To increase or intensify something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40140685"/>
                  </a:ext>
                </a:extLst>
              </a:tr>
              <a:tr h="370840">
                <a:tc>
                  <a:txBody>
                    <a:bodyPr/>
                    <a:lstStyle/>
                    <a:p>
                      <a:r>
                        <a:rPr lang="en-US" sz="1400" dirty="0"/>
                        <a:t>Subverts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To undermine or alter opinions or perspectives on something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233786383"/>
                  </a:ext>
                </a:extLst>
              </a:tr>
            </a:tbl>
          </a:graphicData>
        </a:graphic>
      </p:graphicFrame>
      <p:sp>
        <p:nvSpPr>
          <p:cNvPr id="5" name="TextBox 4">
            <a:extLst>
              <a:ext uri="{FF2B5EF4-FFF2-40B4-BE49-F238E27FC236}">
                <a16:creationId xmlns:a16="http://schemas.microsoft.com/office/drawing/2014/main" id="{46CDB929-04C3-6169-6A5E-9D16C6D840A8}"/>
              </a:ext>
            </a:extLst>
          </p:cNvPr>
          <p:cNvSpPr txBox="1"/>
          <p:nvPr/>
        </p:nvSpPr>
        <p:spPr>
          <a:xfrm>
            <a:off x="628649" y="4120587"/>
            <a:ext cx="7886699" cy="120032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Do you remember in previous lessons on Q2 and Q3 we explored the power of analytical verbs in our answers?</a:t>
            </a:r>
          </a:p>
          <a:p>
            <a:endParaRPr lang="en-US" dirty="0"/>
          </a:p>
          <a:p>
            <a:r>
              <a:rPr lang="en-US" dirty="0"/>
              <a:t>You can also use evaluative verbs to boost your answers for Q4.</a:t>
            </a:r>
            <a:endParaRPr lang="en-GB" dirty="0"/>
          </a:p>
        </p:txBody>
      </p:sp>
      <p:sp>
        <p:nvSpPr>
          <p:cNvPr id="6" name="Rectangle: Rounded Corners 5">
            <a:extLst>
              <a:ext uri="{FF2B5EF4-FFF2-40B4-BE49-F238E27FC236}">
                <a16:creationId xmlns:a16="http://schemas.microsoft.com/office/drawing/2014/main" id="{A6DD5D9B-BCA5-74D6-F763-CD3735448132}"/>
              </a:ext>
            </a:extLst>
          </p:cNvPr>
          <p:cNvSpPr/>
          <p:nvPr/>
        </p:nvSpPr>
        <p:spPr>
          <a:xfrm>
            <a:off x="628649" y="5578997"/>
            <a:ext cx="2820607" cy="91387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The writer wants us to see the hyena as funny</a:t>
            </a:r>
            <a:endParaRPr lang="en-GB" dirty="0"/>
          </a:p>
        </p:txBody>
      </p:sp>
      <p:sp>
        <p:nvSpPr>
          <p:cNvPr id="7" name="Arrow: Right 6">
            <a:extLst>
              <a:ext uri="{FF2B5EF4-FFF2-40B4-BE49-F238E27FC236}">
                <a16:creationId xmlns:a16="http://schemas.microsoft.com/office/drawing/2014/main" id="{58354739-12DB-3324-AFA2-682004A344DE}"/>
              </a:ext>
            </a:extLst>
          </p:cNvPr>
          <p:cNvSpPr/>
          <p:nvPr/>
        </p:nvSpPr>
        <p:spPr>
          <a:xfrm>
            <a:off x="3449256" y="5764192"/>
            <a:ext cx="2245490" cy="41668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Rounded Corners 7">
            <a:extLst>
              <a:ext uri="{FF2B5EF4-FFF2-40B4-BE49-F238E27FC236}">
                <a16:creationId xmlns:a16="http://schemas.microsoft.com/office/drawing/2014/main" id="{C6F4D6BB-969F-731D-E595-F50A210B8095}"/>
              </a:ext>
            </a:extLst>
          </p:cNvPr>
          <p:cNvSpPr/>
          <p:nvPr/>
        </p:nvSpPr>
        <p:spPr>
          <a:xfrm>
            <a:off x="5694746" y="5515597"/>
            <a:ext cx="2820607" cy="91387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t>The writer tries to </a:t>
            </a:r>
            <a:r>
              <a:rPr lang="en-US" sz="1600" b="1" dirty="0"/>
              <a:t>persuade us</a:t>
            </a:r>
            <a:r>
              <a:rPr lang="en-US" sz="1600" dirty="0"/>
              <a:t> that the hyena is funny rather than terrifying</a:t>
            </a:r>
            <a:endParaRPr lang="en-GB" sz="1600" dirty="0"/>
          </a:p>
        </p:txBody>
      </p:sp>
    </p:spTree>
    <p:extLst>
      <p:ext uri="{BB962C8B-B14F-4D97-AF65-F5344CB8AC3E}">
        <p14:creationId xmlns:p14="http://schemas.microsoft.com/office/powerpoint/2010/main" val="157609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855CB7AC-854A-57F9-FE2B-D70BE6EFB8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48A58E-F4AF-A7A2-743F-C4E7CECF1773}"/>
              </a:ext>
            </a:extLst>
          </p:cNvPr>
          <p:cNvSpPr>
            <a:spLocks noGrp="1"/>
          </p:cNvSpPr>
          <p:nvPr>
            <p:ph type="title"/>
          </p:nvPr>
        </p:nvSpPr>
        <p:spPr>
          <a:xfrm>
            <a:off x="628650" y="365126"/>
            <a:ext cx="7886700" cy="977537"/>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Evaluative verbs</a:t>
            </a:r>
            <a:endParaRPr lang="en-GB" dirty="0"/>
          </a:p>
        </p:txBody>
      </p:sp>
      <p:graphicFrame>
        <p:nvGraphicFramePr>
          <p:cNvPr id="4" name="Table 3">
            <a:extLst>
              <a:ext uri="{FF2B5EF4-FFF2-40B4-BE49-F238E27FC236}">
                <a16:creationId xmlns:a16="http://schemas.microsoft.com/office/drawing/2014/main" id="{6B7E4CDD-56EE-F793-7D88-BEA0E7B92E21}"/>
              </a:ext>
            </a:extLst>
          </p:cNvPr>
          <p:cNvGraphicFramePr>
            <a:graphicFrameLocks noGrp="1"/>
          </p:cNvGraphicFramePr>
          <p:nvPr/>
        </p:nvGraphicFramePr>
        <p:xfrm>
          <a:off x="628649" y="1605344"/>
          <a:ext cx="7886699" cy="22250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757036">
                  <a:extLst>
                    <a:ext uri="{9D8B030D-6E8A-4147-A177-3AD203B41FA5}">
                      <a16:colId xmlns:a16="http://schemas.microsoft.com/office/drawing/2014/main" val="3229603115"/>
                    </a:ext>
                  </a:extLst>
                </a:gridCol>
                <a:gridCol w="6129663">
                  <a:extLst>
                    <a:ext uri="{9D8B030D-6E8A-4147-A177-3AD203B41FA5}">
                      <a16:colId xmlns:a16="http://schemas.microsoft.com/office/drawing/2014/main" val="2768058318"/>
                    </a:ext>
                  </a:extLst>
                </a:gridCol>
              </a:tblGrid>
              <a:tr h="370840">
                <a:tc>
                  <a:txBody>
                    <a:bodyPr/>
                    <a:lstStyle/>
                    <a:p>
                      <a:r>
                        <a:rPr lang="en-US" sz="1400" dirty="0"/>
                        <a:t>Verb</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Meaning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0538322"/>
                  </a:ext>
                </a:extLst>
              </a:tr>
              <a:tr h="370840">
                <a:tc>
                  <a:txBody>
                    <a:bodyPr/>
                    <a:lstStyle/>
                    <a:p>
                      <a:r>
                        <a:rPr lang="en-US" sz="1400" dirty="0"/>
                        <a:t>Ridicules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Makes fun of or mocks something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340747800"/>
                  </a:ext>
                </a:extLst>
              </a:tr>
              <a:tr h="370840">
                <a:tc>
                  <a:txBody>
                    <a:bodyPr/>
                    <a:lstStyle/>
                    <a:p>
                      <a:r>
                        <a:rPr lang="en-US" sz="1400" dirty="0"/>
                        <a:t>Questions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To dispute or challenge something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273332773"/>
                  </a:ext>
                </a:extLst>
              </a:tr>
              <a:tr h="370840">
                <a:tc>
                  <a:txBody>
                    <a:bodyPr/>
                    <a:lstStyle/>
                    <a:p>
                      <a:r>
                        <a:rPr lang="en-US" sz="1400" dirty="0"/>
                        <a:t>Persuades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To convince us of something or to make us think in a certain way</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73796424"/>
                  </a:ext>
                </a:extLst>
              </a:tr>
              <a:tr h="370840">
                <a:tc>
                  <a:txBody>
                    <a:bodyPr/>
                    <a:lstStyle/>
                    <a:p>
                      <a:r>
                        <a:rPr lang="en-US" sz="1400" dirty="0"/>
                        <a:t>Enhances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To increase or intensify something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40140685"/>
                  </a:ext>
                </a:extLst>
              </a:tr>
              <a:tr h="370840">
                <a:tc>
                  <a:txBody>
                    <a:bodyPr/>
                    <a:lstStyle/>
                    <a:p>
                      <a:r>
                        <a:rPr lang="en-US" sz="1400" dirty="0"/>
                        <a:t>Subverts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400" dirty="0"/>
                        <a:t>To undermine or alter opinions or perspectives on something</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233786383"/>
                  </a:ext>
                </a:extLst>
              </a:tr>
            </a:tbl>
          </a:graphicData>
        </a:graphic>
      </p:graphicFrame>
      <p:sp>
        <p:nvSpPr>
          <p:cNvPr id="5" name="TextBox 4">
            <a:extLst>
              <a:ext uri="{FF2B5EF4-FFF2-40B4-BE49-F238E27FC236}">
                <a16:creationId xmlns:a16="http://schemas.microsoft.com/office/drawing/2014/main" id="{FA8C7834-C34A-9738-1AB9-D99457C4170C}"/>
              </a:ext>
            </a:extLst>
          </p:cNvPr>
          <p:cNvSpPr txBox="1"/>
          <p:nvPr/>
        </p:nvSpPr>
        <p:spPr>
          <a:xfrm>
            <a:off x="628649" y="4120587"/>
            <a:ext cx="7886699" cy="1200329"/>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400" b="1" dirty="0">
                <a:solidFill>
                  <a:srgbClr val="7030A0"/>
                </a:solidFill>
                <a:latin typeface="Aptos" panose="02110004020202020204"/>
              </a:rPr>
              <a:t>Go through your previous Q4 answer that we wrote in the previous lesson and add in at least one of these evaluative verbs to your answer.</a:t>
            </a:r>
            <a:endParaRPr kumimoji="0" lang="en-GB" sz="2400" b="1" i="0" u="none" strike="noStrike" kern="1200" cap="none" spc="0" normalizeH="0" baseline="0" noProof="0" dirty="0">
              <a:ln>
                <a:noFill/>
              </a:ln>
              <a:solidFill>
                <a:srgbClr val="7030A0"/>
              </a:solidFill>
              <a:effectLst/>
              <a:uLnTx/>
              <a:uFillTx/>
              <a:latin typeface="Aptos" panose="02110004020202020204"/>
              <a:ea typeface="+mn-ea"/>
              <a:cs typeface="+mn-cs"/>
            </a:endParaRPr>
          </a:p>
        </p:txBody>
      </p:sp>
      <p:sp>
        <p:nvSpPr>
          <p:cNvPr id="6" name="Rectangle: Rounded Corners 5">
            <a:extLst>
              <a:ext uri="{FF2B5EF4-FFF2-40B4-BE49-F238E27FC236}">
                <a16:creationId xmlns:a16="http://schemas.microsoft.com/office/drawing/2014/main" id="{F6703165-B1F5-0E36-8537-4A61408A04E9}"/>
              </a:ext>
            </a:extLst>
          </p:cNvPr>
          <p:cNvSpPr/>
          <p:nvPr/>
        </p:nvSpPr>
        <p:spPr>
          <a:xfrm>
            <a:off x="628649" y="5578997"/>
            <a:ext cx="2820607" cy="91387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rPr>
              <a:t>The writer wants us to see the hyena as funny</a:t>
            </a:r>
            <a:endParaRPr kumimoji="0" lang="en-GB"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7" name="Arrow: Right 6">
            <a:extLst>
              <a:ext uri="{FF2B5EF4-FFF2-40B4-BE49-F238E27FC236}">
                <a16:creationId xmlns:a16="http://schemas.microsoft.com/office/drawing/2014/main" id="{6A0E1FA7-786A-C6AD-50E9-44C4DBA39031}"/>
              </a:ext>
            </a:extLst>
          </p:cNvPr>
          <p:cNvSpPr/>
          <p:nvPr/>
        </p:nvSpPr>
        <p:spPr>
          <a:xfrm>
            <a:off x="3449256" y="5764192"/>
            <a:ext cx="2245490" cy="41668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8" name="Rectangle: Rounded Corners 7">
            <a:extLst>
              <a:ext uri="{FF2B5EF4-FFF2-40B4-BE49-F238E27FC236}">
                <a16:creationId xmlns:a16="http://schemas.microsoft.com/office/drawing/2014/main" id="{A8B44D04-827C-ADC0-C6AB-A41660F53EE2}"/>
              </a:ext>
            </a:extLst>
          </p:cNvPr>
          <p:cNvSpPr/>
          <p:nvPr/>
        </p:nvSpPr>
        <p:spPr>
          <a:xfrm>
            <a:off x="5694746" y="5515597"/>
            <a:ext cx="2820607" cy="91387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Aptos" panose="02110004020202020204"/>
                <a:ea typeface="+mn-ea"/>
                <a:cs typeface="+mn-cs"/>
              </a:rPr>
              <a:t>The writer tries to </a:t>
            </a:r>
            <a:r>
              <a:rPr kumimoji="0" lang="en-US" sz="1600" b="1" i="0" u="none" strike="noStrike" kern="1200" cap="none" spc="0" normalizeH="0" baseline="0" noProof="0" dirty="0">
                <a:ln>
                  <a:noFill/>
                </a:ln>
                <a:solidFill>
                  <a:prstClr val="white"/>
                </a:solidFill>
                <a:effectLst/>
                <a:uLnTx/>
                <a:uFillTx/>
                <a:latin typeface="Aptos" panose="02110004020202020204"/>
                <a:ea typeface="+mn-ea"/>
                <a:cs typeface="+mn-cs"/>
              </a:rPr>
              <a:t>persuade us</a:t>
            </a:r>
            <a:r>
              <a:rPr kumimoji="0" lang="en-US" sz="1600" b="0" i="0" u="none" strike="noStrike" kern="1200" cap="none" spc="0" normalizeH="0" baseline="0" noProof="0" dirty="0">
                <a:ln>
                  <a:noFill/>
                </a:ln>
                <a:solidFill>
                  <a:prstClr val="white"/>
                </a:solidFill>
                <a:effectLst/>
                <a:uLnTx/>
                <a:uFillTx/>
                <a:latin typeface="Aptos" panose="02110004020202020204"/>
                <a:ea typeface="+mn-ea"/>
                <a:cs typeface="+mn-cs"/>
              </a:rPr>
              <a:t> that the hyena is funny rather than terrifying</a:t>
            </a:r>
            <a:endParaRPr kumimoji="0" lang="en-GB" sz="16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2432304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25C5-91CD-65C5-1205-F5A050D26C26}"/>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200" dirty="0"/>
              <a:t>Last lesson we wrote our own Q4 answers</a:t>
            </a:r>
            <a:endParaRPr lang="en-GB" sz="3200" dirty="0"/>
          </a:p>
        </p:txBody>
      </p:sp>
      <p:sp>
        <p:nvSpPr>
          <p:cNvPr id="3" name="Content Placeholder 2">
            <a:extLst>
              <a:ext uri="{FF2B5EF4-FFF2-40B4-BE49-F238E27FC236}">
                <a16:creationId xmlns:a16="http://schemas.microsoft.com/office/drawing/2014/main" id="{8E2F6B19-FF10-ADC0-4476-6AB51F14E80D}"/>
              </a:ext>
            </a:extLst>
          </p:cNvPr>
          <p:cNvSpPr>
            <a:spLocks noGrp="1"/>
          </p:cNvSpPr>
          <p:nvPr>
            <p:ph idx="1"/>
          </p:nvPr>
        </p:nvSpPr>
        <p:spPr>
          <a:xfrm>
            <a:off x="628650" y="1825625"/>
            <a:ext cx="4441061" cy="2514881"/>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a:bodyPr>
          <a:lstStyle/>
          <a:p>
            <a:pPr marL="0" indent="0">
              <a:buNone/>
            </a:pPr>
            <a:r>
              <a:rPr lang="en-US" sz="2000" dirty="0"/>
              <a:t>Drafting and redrafting is an important activity in English because it helps you to become a more effective English analyst.</a:t>
            </a:r>
          </a:p>
          <a:p>
            <a:pPr marL="0" indent="0">
              <a:buNone/>
            </a:pPr>
            <a:endParaRPr lang="en-US" sz="2000" dirty="0"/>
          </a:p>
          <a:p>
            <a:pPr marL="0" indent="0">
              <a:buNone/>
            </a:pPr>
            <a:r>
              <a:rPr lang="en-GB" sz="2000" dirty="0">
                <a:solidFill>
                  <a:srgbClr val="7030A0"/>
                </a:solidFill>
              </a:rPr>
              <a:t>Using your learning from today and the success criteria, rewrite your answer.</a:t>
            </a:r>
          </a:p>
        </p:txBody>
      </p:sp>
      <p:graphicFrame>
        <p:nvGraphicFramePr>
          <p:cNvPr id="4" name="Table 3">
            <a:extLst>
              <a:ext uri="{FF2B5EF4-FFF2-40B4-BE49-F238E27FC236}">
                <a16:creationId xmlns:a16="http://schemas.microsoft.com/office/drawing/2014/main" id="{11D3C578-0ADD-7BD9-3D67-F69450EF903B}"/>
              </a:ext>
            </a:extLst>
          </p:cNvPr>
          <p:cNvGraphicFramePr>
            <a:graphicFrameLocks noGrp="1"/>
          </p:cNvGraphicFramePr>
          <p:nvPr>
            <p:extLst>
              <p:ext uri="{D42A27DB-BD31-4B8C-83A1-F6EECF244321}">
                <p14:modId xmlns:p14="http://schemas.microsoft.com/office/powerpoint/2010/main" val="4119991354"/>
              </p:ext>
            </p:extLst>
          </p:nvPr>
        </p:nvGraphicFramePr>
        <p:xfrm>
          <a:off x="5370652" y="1825625"/>
          <a:ext cx="3144698" cy="44856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572349">
                  <a:extLst>
                    <a:ext uri="{9D8B030D-6E8A-4147-A177-3AD203B41FA5}">
                      <a16:colId xmlns:a16="http://schemas.microsoft.com/office/drawing/2014/main" val="1687930855"/>
                    </a:ext>
                  </a:extLst>
                </a:gridCol>
                <a:gridCol w="1572349">
                  <a:extLst>
                    <a:ext uri="{9D8B030D-6E8A-4147-A177-3AD203B41FA5}">
                      <a16:colId xmlns:a16="http://schemas.microsoft.com/office/drawing/2014/main" val="247876497"/>
                    </a:ext>
                  </a:extLst>
                </a:gridCol>
              </a:tblGrid>
              <a:tr h="370840">
                <a:tc>
                  <a:txBody>
                    <a:bodyPr/>
                    <a:lstStyle/>
                    <a:p>
                      <a:r>
                        <a:rPr lang="en-US" sz="1400" dirty="0"/>
                        <a:t>Your answer for Q4:</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370840">
                <a:tc>
                  <a:txBody>
                    <a:bodyPr/>
                    <a:lstStyle/>
                    <a:p>
                      <a:r>
                        <a:rPr lang="en-US" sz="1200" dirty="0"/>
                        <a:t>Evaluated the text based on the statement provided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200" dirty="0"/>
                        <a:t>Included examples to support ideas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200" dirty="0"/>
                        <a:t>Evaluated the writer’s use of methods (language and structure)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370840">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370840">
                <a:tc>
                  <a:txBody>
                    <a:bodyPr/>
                    <a:lstStyle/>
                    <a:p>
                      <a:r>
                        <a:rPr lang="en-US" sz="1400" dirty="0"/>
                        <a:t>Included evaluative verbs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370840">
                <a:tc>
                  <a:txBody>
                    <a:bodyPr/>
                    <a:lstStyle/>
                    <a:p>
                      <a:r>
                        <a:rPr lang="en-US" sz="1400" dirty="0"/>
                        <a:t>Considered the whole extract overall when evaluating the text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bl>
          </a:graphicData>
        </a:graphic>
      </p:graphicFrame>
      <p:graphicFrame>
        <p:nvGraphicFramePr>
          <p:cNvPr id="5" name="Table 4">
            <a:extLst>
              <a:ext uri="{FF2B5EF4-FFF2-40B4-BE49-F238E27FC236}">
                <a16:creationId xmlns:a16="http://schemas.microsoft.com/office/drawing/2014/main" id="{FB2CB637-2398-5871-A4E4-223EF4D5E18A}"/>
              </a:ext>
            </a:extLst>
          </p:cNvPr>
          <p:cNvGraphicFramePr>
            <a:graphicFrameLocks noGrp="1"/>
          </p:cNvGraphicFramePr>
          <p:nvPr>
            <p:extLst>
              <p:ext uri="{D42A27DB-BD31-4B8C-83A1-F6EECF244321}">
                <p14:modId xmlns:p14="http://schemas.microsoft.com/office/powerpoint/2010/main" val="4155693846"/>
              </p:ext>
            </p:extLst>
          </p:nvPr>
        </p:nvGraphicFramePr>
        <p:xfrm>
          <a:off x="628650" y="4534101"/>
          <a:ext cx="4441061" cy="1867232"/>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989401">
                  <a:extLst>
                    <a:ext uri="{9D8B030D-6E8A-4147-A177-3AD203B41FA5}">
                      <a16:colId xmlns:a16="http://schemas.microsoft.com/office/drawing/2014/main" val="3229603115"/>
                    </a:ext>
                  </a:extLst>
                </a:gridCol>
                <a:gridCol w="3451660">
                  <a:extLst>
                    <a:ext uri="{9D8B030D-6E8A-4147-A177-3AD203B41FA5}">
                      <a16:colId xmlns:a16="http://schemas.microsoft.com/office/drawing/2014/main" val="2768058318"/>
                    </a:ext>
                  </a:extLst>
                </a:gridCol>
              </a:tblGrid>
              <a:tr h="261068">
                <a:tc>
                  <a:txBody>
                    <a:bodyPr/>
                    <a:lstStyle/>
                    <a:p>
                      <a:r>
                        <a:rPr lang="en-US" sz="1050" dirty="0"/>
                        <a:t>Verb</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dirty="0"/>
                        <a:t>Meaning</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0538322"/>
                  </a:ext>
                </a:extLst>
              </a:tr>
              <a:tr h="261068">
                <a:tc>
                  <a:txBody>
                    <a:bodyPr/>
                    <a:lstStyle/>
                    <a:p>
                      <a:r>
                        <a:rPr lang="en-US" sz="1050" dirty="0"/>
                        <a:t>Ridicules</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050" dirty="0"/>
                        <a:t>Makes fun of or mocks something</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340747800"/>
                  </a:ext>
                </a:extLst>
              </a:tr>
              <a:tr h="261068">
                <a:tc>
                  <a:txBody>
                    <a:bodyPr/>
                    <a:lstStyle/>
                    <a:p>
                      <a:r>
                        <a:rPr lang="en-US" sz="1050" dirty="0"/>
                        <a:t>Questions</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050" dirty="0"/>
                        <a:t>To dispute or challenge something</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273332773"/>
                  </a:ext>
                </a:extLst>
              </a:tr>
              <a:tr h="289679">
                <a:tc>
                  <a:txBody>
                    <a:bodyPr/>
                    <a:lstStyle/>
                    <a:p>
                      <a:r>
                        <a:rPr lang="en-US" sz="1050" dirty="0"/>
                        <a:t>Persuades</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050" dirty="0"/>
                        <a:t>To convince us of something or to make us think in a certain way</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73796424"/>
                  </a:ext>
                </a:extLst>
              </a:tr>
              <a:tr h="261068">
                <a:tc>
                  <a:txBody>
                    <a:bodyPr/>
                    <a:lstStyle/>
                    <a:p>
                      <a:r>
                        <a:rPr lang="en-US" sz="1050" dirty="0"/>
                        <a:t>Enhances</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050" dirty="0"/>
                        <a:t>To increase or intensify something</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40140685"/>
                  </a:ext>
                </a:extLst>
              </a:tr>
              <a:tr h="289679">
                <a:tc>
                  <a:txBody>
                    <a:bodyPr/>
                    <a:lstStyle/>
                    <a:p>
                      <a:r>
                        <a:rPr lang="en-US" sz="1050" dirty="0"/>
                        <a:t>Subverts</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US" sz="1050" dirty="0"/>
                        <a:t>To undermine or alter opinions or perspectives on something</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233786383"/>
                  </a:ext>
                </a:extLst>
              </a:tr>
            </a:tbl>
          </a:graphicData>
        </a:graphic>
      </p:graphicFrame>
    </p:spTree>
    <p:extLst>
      <p:ext uri="{BB962C8B-B14F-4D97-AF65-F5344CB8AC3E}">
        <p14:creationId xmlns:p14="http://schemas.microsoft.com/office/powerpoint/2010/main" val="386137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75A94-9EBE-A293-47B8-6C0ED3DDFE5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200" dirty="0"/>
              <a:t>We will now peer assess our new answers</a:t>
            </a:r>
            <a:endParaRPr lang="en-GB" sz="3200" dirty="0"/>
          </a:p>
        </p:txBody>
      </p:sp>
      <p:sp>
        <p:nvSpPr>
          <p:cNvPr id="3" name="Content Placeholder 2">
            <a:extLst>
              <a:ext uri="{FF2B5EF4-FFF2-40B4-BE49-F238E27FC236}">
                <a16:creationId xmlns:a16="http://schemas.microsoft.com/office/drawing/2014/main" id="{32CD4445-4E12-ABE3-014D-C836C2BB3A74}"/>
              </a:ext>
            </a:extLst>
          </p:cNvPr>
          <p:cNvSpPr>
            <a:spLocks noGrp="1"/>
          </p:cNvSpPr>
          <p:nvPr>
            <p:ph idx="1"/>
          </p:nvPr>
        </p:nvSpPr>
        <p:spPr/>
        <p:txBody>
          <a:bodyPr/>
          <a:lstStyle/>
          <a:p>
            <a:pPr marL="0" indent="0">
              <a:buNone/>
            </a:pPr>
            <a:r>
              <a:rPr lang="en-US" dirty="0"/>
              <a:t>Swap your answers with another student.</a:t>
            </a:r>
          </a:p>
          <a:p>
            <a:pPr marL="0" indent="0">
              <a:buNone/>
            </a:pPr>
            <a:endParaRPr lang="en-US" dirty="0"/>
          </a:p>
          <a:p>
            <a:pPr marL="0" indent="0">
              <a:buNone/>
            </a:pPr>
            <a:endParaRPr lang="en-GB" dirty="0"/>
          </a:p>
        </p:txBody>
      </p:sp>
      <p:graphicFrame>
        <p:nvGraphicFramePr>
          <p:cNvPr id="10" name="Table 9">
            <a:extLst>
              <a:ext uri="{FF2B5EF4-FFF2-40B4-BE49-F238E27FC236}">
                <a16:creationId xmlns:a16="http://schemas.microsoft.com/office/drawing/2014/main" id="{F5728E7C-713E-8492-0826-A2727BD1BF59}"/>
              </a:ext>
            </a:extLst>
          </p:cNvPr>
          <p:cNvGraphicFramePr>
            <a:graphicFrameLocks noGrp="1"/>
          </p:cNvGraphicFramePr>
          <p:nvPr>
            <p:extLst>
              <p:ext uri="{D42A27DB-BD31-4B8C-83A1-F6EECF244321}">
                <p14:modId xmlns:p14="http://schemas.microsoft.com/office/powerpoint/2010/main" val="1137276836"/>
              </p:ext>
            </p:extLst>
          </p:nvPr>
        </p:nvGraphicFramePr>
        <p:xfrm>
          <a:off x="2372810" y="2372993"/>
          <a:ext cx="6186741" cy="411778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062247">
                  <a:extLst>
                    <a:ext uri="{9D8B030D-6E8A-4147-A177-3AD203B41FA5}">
                      <a16:colId xmlns:a16="http://schemas.microsoft.com/office/drawing/2014/main" val="1687930855"/>
                    </a:ext>
                  </a:extLst>
                </a:gridCol>
                <a:gridCol w="808275">
                  <a:extLst>
                    <a:ext uri="{9D8B030D-6E8A-4147-A177-3AD203B41FA5}">
                      <a16:colId xmlns:a16="http://schemas.microsoft.com/office/drawing/2014/main" val="247876497"/>
                    </a:ext>
                  </a:extLst>
                </a:gridCol>
                <a:gridCol w="3316219">
                  <a:extLst>
                    <a:ext uri="{9D8B030D-6E8A-4147-A177-3AD203B41FA5}">
                      <a16:colId xmlns:a16="http://schemas.microsoft.com/office/drawing/2014/main" val="3646840743"/>
                    </a:ext>
                  </a:extLst>
                </a:gridCol>
              </a:tblGrid>
              <a:tr h="552639">
                <a:tc>
                  <a:txBody>
                    <a:bodyPr/>
                    <a:lstStyle/>
                    <a:p>
                      <a:r>
                        <a:rPr lang="en-US" sz="1400" dirty="0"/>
                        <a:t>Your answer for Q4:</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400" dirty="0"/>
                        <a:t>What could they add or change to improve their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552639">
                <a:tc>
                  <a:txBody>
                    <a:bodyPr/>
                    <a:lstStyle/>
                    <a:p>
                      <a:r>
                        <a:rPr lang="en-US" sz="1200" dirty="0"/>
                        <a:t>Evaluated the text based on the statement provided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552639">
                <a:tc>
                  <a:txBody>
                    <a:bodyPr/>
                    <a:lstStyle/>
                    <a:p>
                      <a:r>
                        <a:rPr lang="en-US" sz="1200" dirty="0"/>
                        <a:t>Included examples to support ideas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780196">
                <a:tc>
                  <a:txBody>
                    <a:bodyPr/>
                    <a:lstStyle/>
                    <a:p>
                      <a:r>
                        <a:rPr lang="en-US" sz="1200" dirty="0"/>
                        <a:t>Evaluated the writer’s use of methods (language and structure)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395516">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552639">
                <a:tc>
                  <a:txBody>
                    <a:bodyPr/>
                    <a:lstStyle/>
                    <a:p>
                      <a:r>
                        <a:rPr lang="en-US" sz="1400" dirty="0"/>
                        <a:t>Included evaluative verbs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552639">
                <a:tc>
                  <a:txBody>
                    <a:bodyPr/>
                    <a:lstStyle/>
                    <a:p>
                      <a:r>
                        <a:rPr lang="en-US" sz="1400" dirty="0"/>
                        <a:t>Considered the whole extract overall when evaluating the text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bl>
          </a:graphicData>
        </a:graphic>
      </p:graphicFrame>
      <p:pic>
        <p:nvPicPr>
          <p:cNvPr id="9" name="Picture 8">
            <a:extLst>
              <a:ext uri="{FF2B5EF4-FFF2-40B4-BE49-F238E27FC236}">
                <a16:creationId xmlns:a16="http://schemas.microsoft.com/office/drawing/2014/main" id="{44ED8B96-DA18-ABF1-40A8-3E46C8C0AFD3}"/>
              </a:ext>
            </a:extLst>
          </p:cNvPr>
          <p:cNvPicPr>
            <a:picLocks noChangeAspect="1"/>
          </p:cNvPicPr>
          <p:nvPr/>
        </p:nvPicPr>
        <p:blipFill>
          <a:blip r:embed="rId2"/>
          <a:stretch>
            <a:fillRect/>
          </a:stretch>
        </p:blipFill>
        <p:spPr>
          <a:xfrm>
            <a:off x="628650" y="2280997"/>
            <a:ext cx="877949" cy="4469556"/>
          </a:xfrm>
          <a:prstGeom prst="rect">
            <a:avLst/>
          </a:prstGeom>
        </p:spPr>
      </p:pic>
    </p:spTree>
    <p:extLst>
      <p:ext uri="{BB962C8B-B14F-4D97-AF65-F5344CB8AC3E}">
        <p14:creationId xmlns:p14="http://schemas.microsoft.com/office/powerpoint/2010/main" val="485748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BF7B062-CE33-9D4E-F80D-E46B8521F4B9}"/>
              </a:ext>
            </a:extLst>
          </p:cNvPr>
          <p:cNvGraphicFramePr>
            <a:graphicFrameLocks noGrp="1"/>
          </p:cNvGraphicFramePr>
          <p:nvPr>
            <p:extLst>
              <p:ext uri="{D42A27DB-BD31-4B8C-83A1-F6EECF244321}">
                <p14:modId xmlns:p14="http://schemas.microsoft.com/office/powerpoint/2010/main" val="3613231599"/>
              </p:ext>
            </p:extLst>
          </p:nvPr>
        </p:nvGraphicFramePr>
        <p:xfrm>
          <a:off x="370389" y="254826"/>
          <a:ext cx="8530543" cy="619227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152892">
                  <a:extLst>
                    <a:ext uri="{9D8B030D-6E8A-4147-A177-3AD203B41FA5}">
                      <a16:colId xmlns:a16="http://schemas.microsoft.com/office/drawing/2014/main" val="1687930855"/>
                    </a:ext>
                  </a:extLst>
                </a:gridCol>
                <a:gridCol w="729205">
                  <a:extLst>
                    <a:ext uri="{9D8B030D-6E8A-4147-A177-3AD203B41FA5}">
                      <a16:colId xmlns:a16="http://schemas.microsoft.com/office/drawing/2014/main" val="247876497"/>
                    </a:ext>
                  </a:extLst>
                </a:gridCol>
                <a:gridCol w="5648446">
                  <a:extLst>
                    <a:ext uri="{9D8B030D-6E8A-4147-A177-3AD203B41FA5}">
                      <a16:colId xmlns:a16="http://schemas.microsoft.com/office/drawing/2014/main" val="3646840743"/>
                    </a:ext>
                  </a:extLst>
                </a:gridCol>
              </a:tblGrid>
              <a:tr h="499013">
                <a:tc>
                  <a:txBody>
                    <a:bodyPr/>
                    <a:lstStyle/>
                    <a:p>
                      <a:r>
                        <a:rPr lang="en-US" sz="1400" dirty="0"/>
                        <a:t>Your answer for Q4:</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400" dirty="0"/>
                        <a:t>What could they add or change to improve their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1186525">
                <a:tc>
                  <a:txBody>
                    <a:bodyPr/>
                    <a:lstStyle/>
                    <a:p>
                      <a:r>
                        <a:rPr lang="en-US" sz="1200" dirty="0"/>
                        <a:t>Evaluated the text based on the statement provided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818049">
                <a:tc>
                  <a:txBody>
                    <a:bodyPr/>
                    <a:lstStyle/>
                    <a:p>
                      <a:r>
                        <a:rPr lang="en-US" sz="1200" dirty="0"/>
                        <a:t>Included examples to support ideas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1186525">
                <a:tc>
                  <a:txBody>
                    <a:bodyPr/>
                    <a:lstStyle/>
                    <a:p>
                      <a:r>
                        <a:rPr lang="en-US" sz="1200" dirty="0"/>
                        <a:t>Evaluated the writer’s use of methods (language and structure)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497589">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818049">
                <a:tc>
                  <a:txBody>
                    <a:bodyPr/>
                    <a:lstStyle/>
                    <a:p>
                      <a:r>
                        <a:rPr lang="en-US" sz="1400" dirty="0"/>
                        <a:t>Included evaluative verbs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1186525">
                <a:tc>
                  <a:txBody>
                    <a:bodyPr/>
                    <a:lstStyle/>
                    <a:p>
                      <a:r>
                        <a:rPr lang="en-US" sz="1400" dirty="0"/>
                        <a:t>Considered the whole extract overall when evaluating the text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bl>
          </a:graphicData>
        </a:graphic>
      </p:graphicFrame>
    </p:spTree>
    <p:extLst>
      <p:ext uri="{BB962C8B-B14F-4D97-AF65-F5344CB8AC3E}">
        <p14:creationId xmlns:p14="http://schemas.microsoft.com/office/powerpoint/2010/main" val="624369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48CB6-A9A9-2814-E223-531D72394261}"/>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Plenary: Goals</a:t>
            </a:r>
          </a:p>
        </p:txBody>
      </p:sp>
      <p:sp>
        <p:nvSpPr>
          <p:cNvPr id="3" name="Content Placeholder 2">
            <a:extLst>
              <a:ext uri="{FF2B5EF4-FFF2-40B4-BE49-F238E27FC236}">
                <a16:creationId xmlns:a16="http://schemas.microsoft.com/office/drawing/2014/main" id="{950A7672-529A-2F45-9F30-39B9038777EC}"/>
              </a:ext>
            </a:extLst>
          </p:cNvPr>
          <p:cNvSpPr>
            <a:spLocks noGrp="1"/>
          </p:cNvSpPr>
          <p:nvPr>
            <p:ph idx="1"/>
          </p:nvPr>
        </p:nvSpPr>
        <p:spPr>
          <a:xfrm>
            <a:off x="628649" y="1825625"/>
            <a:ext cx="3943351"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GB" b="1" dirty="0"/>
              <a:t>Read the learning outcomes.</a:t>
            </a:r>
          </a:p>
          <a:p>
            <a:pPr marL="0" indent="0">
              <a:buNone/>
            </a:pPr>
            <a:endParaRPr lang="en-GB" dirty="0"/>
          </a:p>
          <a:p>
            <a:pPr marL="0" indent="0">
              <a:buNone/>
            </a:pPr>
            <a:r>
              <a:rPr lang="en-GB" dirty="0"/>
              <a:t>How many goals do you think you scored today?</a:t>
            </a:r>
          </a:p>
          <a:p>
            <a:pPr marL="0" indent="0">
              <a:buNone/>
            </a:pPr>
            <a:r>
              <a:rPr lang="en-GB" dirty="0"/>
              <a:t>What do you need to learn to improve your final score?</a:t>
            </a:r>
          </a:p>
        </p:txBody>
      </p:sp>
      <p:sp>
        <p:nvSpPr>
          <p:cNvPr id="4" name="Content Placeholder 2">
            <a:extLst>
              <a:ext uri="{FF2B5EF4-FFF2-40B4-BE49-F238E27FC236}">
                <a16:creationId xmlns:a16="http://schemas.microsoft.com/office/drawing/2014/main" id="{7561ECF6-A347-66AA-07E4-FDCAD0397080}"/>
              </a:ext>
            </a:extLst>
          </p:cNvPr>
          <p:cNvSpPr txBox="1">
            <a:spLocks/>
          </p:cNvSpPr>
          <p:nvPr/>
        </p:nvSpPr>
        <p:spPr>
          <a:xfrm>
            <a:off x="4916245" y="1825625"/>
            <a:ext cx="3599104" cy="4351338"/>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srgbClr val="FF0000"/>
                </a:solidFill>
                <a:effectLst/>
                <a:uLnTx/>
                <a:uFillTx/>
                <a:latin typeface="Calibri"/>
                <a:ea typeface="+mn-ea"/>
                <a:cs typeface="+mn-cs"/>
              </a:rPr>
              <a:t>To describe </a:t>
            </a:r>
            <a:r>
              <a:rPr lang="en-GB" dirty="0">
                <a:solidFill>
                  <a:srgbClr val="FF0000"/>
                </a:solidFill>
                <a:latin typeface="Calibri"/>
              </a:rPr>
              <a:t>ways of improving our Q4 answers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srgbClr val="F79646">
                    <a:lumMod val="50000"/>
                  </a:srgbClr>
                </a:solidFill>
                <a:effectLst/>
                <a:uLnTx/>
                <a:uFillTx/>
                <a:latin typeface="Calibri"/>
                <a:ea typeface="+mn-ea"/>
                <a:cs typeface="+mn-cs"/>
              </a:rPr>
              <a:t>To explain how student answers can better meet the requirements of the mark scheme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srgbClr val="00B050"/>
                </a:solidFill>
                <a:effectLst/>
                <a:uLnTx/>
                <a:uFillTx/>
                <a:latin typeface="Calibri"/>
                <a:ea typeface="+mn-ea"/>
                <a:cs typeface="+mn-cs"/>
              </a:rPr>
              <a:t>To evaluate the effectiveness of our improved Q4 answers</a:t>
            </a:r>
          </a:p>
        </p:txBody>
      </p:sp>
    </p:spTree>
    <p:extLst>
      <p:ext uri="{BB962C8B-B14F-4D97-AF65-F5344CB8AC3E}">
        <p14:creationId xmlns:p14="http://schemas.microsoft.com/office/powerpoint/2010/main" val="3066056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1BBE7-C039-6D6A-FFAD-856CFAD0D085}"/>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Learning outcomes</a:t>
            </a:r>
            <a:endParaRPr lang="en-GB" dirty="0"/>
          </a:p>
        </p:txBody>
      </p:sp>
      <p:sp>
        <p:nvSpPr>
          <p:cNvPr id="3" name="Content Placeholder 2">
            <a:extLst>
              <a:ext uri="{FF2B5EF4-FFF2-40B4-BE49-F238E27FC236}">
                <a16:creationId xmlns:a16="http://schemas.microsoft.com/office/drawing/2014/main" id="{10FF23E9-B63B-BFD1-10C2-D05191908888}"/>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FF0000"/>
                </a:solidFill>
                <a:effectLst/>
                <a:uLnTx/>
                <a:uFillTx/>
                <a:latin typeface="Calibri"/>
                <a:ea typeface="+mn-ea"/>
                <a:cs typeface="+mn-cs"/>
              </a:rPr>
              <a:t>To describe </a:t>
            </a:r>
            <a:r>
              <a:rPr lang="en-GB" sz="4000" dirty="0">
                <a:solidFill>
                  <a:srgbClr val="FF0000"/>
                </a:solidFill>
                <a:latin typeface="Calibri"/>
              </a:rPr>
              <a:t>ways of improving our Q4 answers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F79646">
                    <a:lumMod val="50000"/>
                  </a:srgbClr>
                </a:solidFill>
                <a:effectLst/>
                <a:uLnTx/>
                <a:uFillTx/>
                <a:latin typeface="Calibri"/>
                <a:ea typeface="+mn-ea"/>
                <a:cs typeface="+mn-cs"/>
              </a:rPr>
              <a:t>To explain how student answers can better meet the requirements of the mark scheme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B050"/>
                </a:solidFill>
                <a:effectLst/>
                <a:uLnTx/>
                <a:uFillTx/>
                <a:latin typeface="Calibri"/>
                <a:ea typeface="+mn-ea"/>
                <a:cs typeface="+mn-cs"/>
              </a:rPr>
              <a:t>To evaluate the effectiveness of our improved Q4 answers</a:t>
            </a:r>
          </a:p>
          <a:p>
            <a:pPr marL="0" indent="0">
              <a:buNone/>
            </a:pPr>
            <a:endParaRPr lang="en-GB" sz="4000" dirty="0"/>
          </a:p>
        </p:txBody>
      </p:sp>
    </p:spTree>
    <p:extLst>
      <p:ext uri="{BB962C8B-B14F-4D97-AF65-F5344CB8AC3E}">
        <p14:creationId xmlns:p14="http://schemas.microsoft.com/office/powerpoint/2010/main" val="1508518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1ABBE-EEB7-AC7B-9FCE-8ED559F802D6}"/>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0000"/>
          </a:bodyPr>
          <a:lstStyle/>
          <a:p>
            <a:r>
              <a:rPr lang="en-US" dirty="0"/>
              <a:t>We will work in pairs to explore some example student Q4 answers</a:t>
            </a:r>
            <a:endParaRPr lang="en-GB" dirty="0"/>
          </a:p>
        </p:txBody>
      </p:sp>
      <p:sp>
        <p:nvSpPr>
          <p:cNvPr id="3" name="Content Placeholder 2">
            <a:extLst>
              <a:ext uri="{FF2B5EF4-FFF2-40B4-BE49-F238E27FC236}">
                <a16:creationId xmlns:a16="http://schemas.microsoft.com/office/drawing/2014/main" id="{D71A3189-88EA-FBEB-1FCC-61961024266F}"/>
              </a:ext>
            </a:extLst>
          </p:cNvPr>
          <p:cNvSpPr>
            <a:spLocks noGrp="1"/>
          </p:cNvSpPr>
          <p:nvPr>
            <p:ph idx="1"/>
          </p:nvPr>
        </p:nvSpPr>
        <p:spPr>
          <a:xfrm>
            <a:off x="628650" y="1825625"/>
            <a:ext cx="5401760" cy="4351338"/>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92500" lnSpcReduction="10000"/>
          </a:bodyPr>
          <a:lstStyle/>
          <a:p>
            <a:pPr marL="0" indent="0">
              <a:buNone/>
            </a:pPr>
            <a:r>
              <a:rPr lang="en-US" dirty="0"/>
              <a:t>There are four different answers for you to explore.</a:t>
            </a:r>
          </a:p>
          <a:p>
            <a:pPr marL="0" indent="0">
              <a:buNone/>
            </a:pPr>
            <a:endParaRPr lang="en-US" dirty="0"/>
          </a:p>
          <a:p>
            <a:pPr marL="0" indent="0">
              <a:buNone/>
            </a:pPr>
            <a:r>
              <a:rPr lang="en-US" dirty="0">
                <a:solidFill>
                  <a:srgbClr val="FF0000"/>
                </a:solidFill>
              </a:rPr>
              <a:t>Make notes on what skills the students have included.</a:t>
            </a:r>
          </a:p>
          <a:p>
            <a:pPr marL="0" indent="0">
              <a:buNone/>
            </a:pPr>
            <a:r>
              <a:rPr lang="en-US" dirty="0">
                <a:solidFill>
                  <a:schemeClr val="accent2">
                    <a:lumMod val="50000"/>
                  </a:schemeClr>
                </a:solidFill>
              </a:rPr>
              <a:t>Explain why each answer is different to each other through key skills included.</a:t>
            </a:r>
          </a:p>
          <a:p>
            <a:pPr marL="0" indent="0">
              <a:buNone/>
            </a:pPr>
            <a:r>
              <a:rPr lang="en-US" dirty="0">
                <a:solidFill>
                  <a:srgbClr val="00B050"/>
                </a:solidFill>
              </a:rPr>
              <a:t>Evaluate which answer is the most successful and explain why, picking out specific examples.</a:t>
            </a:r>
            <a:endParaRPr lang="en-GB" dirty="0">
              <a:solidFill>
                <a:srgbClr val="00B050"/>
              </a:solidFill>
            </a:endParaRPr>
          </a:p>
        </p:txBody>
      </p:sp>
      <p:pic>
        <p:nvPicPr>
          <p:cNvPr id="4" name="Picture 3">
            <a:extLst>
              <a:ext uri="{FF2B5EF4-FFF2-40B4-BE49-F238E27FC236}">
                <a16:creationId xmlns:a16="http://schemas.microsoft.com/office/drawing/2014/main" id="{E3BE3C84-CE2F-BD68-EFE4-C66D1AE79292}"/>
              </a:ext>
            </a:extLst>
          </p:cNvPr>
          <p:cNvPicPr>
            <a:picLocks noChangeAspect="1"/>
          </p:cNvPicPr>
          <p:nvPr/>
        </p:nvPicPr>
        <p:blipFill>
          <a:blip r:embed="rId2"/>
          <a:stretch>
            <a:fillRect/>
          </a:stretch>
        </p:blipFill>
        <p:spPr>
          <a:xfrm>
            <a:off x="6235421" y="1825625"/>
            <a:ext cx="2405957" cy="4019590"/>
          </a:xfrm>
          <a:prstGeom prst="rect">
            <a:avLst/>
          </a:prstGeom>
        </p:spPr>
      </p:pic>
    </p:spTree>
    <p:extLst>
      <p:ext uri="{BB962C8B-B14F-4D97-AF65-F5344CB8AC3E}">
        <p14:creationId xmlns:p14="http://schemas.microsoft.com/office/powerpoint/2010/main" val="3305389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C8B482-08D4-DD47-BA69-823B7D929312}"/>
              </a:ext>
            </a:extLst>
          </p:cNvPr>
          <p:cNvSpPr>
            <a:spLocks noGrp="1"/>
          </p:cNvSpPr>
          <p:nvPr>
            <p:ph idx="1"/>
          </p:nvPr>
        </p:nvSpPr>
        <p:spPr>
          <a:xfrm>
            <a:off x="591995" y="378790"/>
            <a:ext cx="3410915" cy="1831975"/>
          </a:xfrm>
        </p:spPr>
        <p:txBody>
          <a:bodyPr>
            <a:normAutofit/>
          </a:bodyPr>
          <a:lstStyle/>
          <a:p>
            <a:pPr marL="0" indent="0">
              <a:buNone/>
            </a:pPr>
            <a:r>
              <a:rPr lang="en-US" sz="1400" dirty="0"/>
              <a:t>I think the hyena is quite funny because it makes a yipping noise which sounds stupid and the writer wants to make the reader laugh at it.</a:t>
            </a:r>
            <a:endParaRPr lang="en-GB" sz="1400" dirty="0"/>
          </a:p>
        </p:txBody>
      </p:sp>
      <p:sp>
        <p:nvSpPr>
          <p:cNvPr id="4" name="Content Placeholder 2">
            <a:extLst>
              <a:ext uri="{FF2B5EF4-FFF2-40B4-BE49-F238E27FC236}">
                <a16:creationId xmlns:a16="http://schemas.microsoft.com/office/drawing/2014/main" id="{ACEA65D6-105A-0C67-CCE5-6C13756C87EC}"/>
              </a:ext>
            </a:extLst>
          </p:cNvPr>
          <p:cNvSpPr txBox="1">
            <a:spLocks/>
          </p:cNvSpPr>
          <p:nvPr/>
        </p:nvSpPr>
        <p:spPr>
          <a:xfrm>
            <a:off x="4924788" y="378790"/>
            <a:ext cx="3410915" cy="18319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dirty="0"/>
              <a:t>The hyena is presented as funny by the writer due to its repeated “yip yip </a:t>
            </a:r>
            <a:r>
              <a:rPr lang="en-US" sz="1400" dirty="0" err="1"/>
              <a:t>yip</a:t>
            </a:r>
            <a:r>
              <a:rPr lang="en-US" sz="1400" dirty="0"/>
              <a:t>” noise that is a ridiculous sound and the reader can only laugh at it.</a:t>
            </a:r>
            <a:endParaRPr lang="en-GB" sz="1400" dirty="0"/>
          </a:p>
        </p:txBody>
      </p:sp>
      <p:sp>
        <p:nvSpPr>
          <p:cNvPr id="5" name="Content Placeholder 2">
            <a:extLst>
              <a:ext uri="{FF2B5EF4-FFF2-40B4-BE49-F238E27FC236}">
                <a16:creationId xmlns:a16="http://schemas.microsoft.com/office/drawing/2014/main" id="{2966139A-BA02-A55B-AD7F-E1833F4C8A40}"/>
              </a:ext>
            </a:extLst>
          </p:cNvPr>
          <p:cNvSpPr txBox="1">
            <a:spLocks/>
          </p:cNvSpPr>
          <p:nvPr/>
        </p:nvSpPr>
        <p:spPr>
          <a:xfrm>
            <a:off x="591996" y="4018240"/>
            <a:ext cx="3410915" cy="18319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200" dirty="0"/>
              <a:t>There are times when the hyena is presented as funny to the reader, such as when the writer gives uses the repetition of “yip”, an onomatopoeic sound, clearly with the intention of evoking laughter from the reader.</a:t>
            </a:r>
            <a:endParaRPr lang="en-GB" sz="1200" dirty="0"/>
          </a:p>
        </p:txBody>
      </p:sp>
      <p:sp>
        <p:nvSpPr>
          <p:cNvPr id="6" name="Content Placeholder 2">
            <a:extLst>
              <a:ext uri="{FF2B5EF4-FFF2-40B4-BE49-F238E27FC236}">
                <a16:creationId xmlns:a16="http://schemas.microsoft.com/office/drawing/2014/main" id="{9C478278-E113-DCF7-FE6F-A0CF1A4976E3}"/>
              </a:ext>
            </a:extLst>
          </p:cNvPr>
          <p:cNvSpPr txBox="1">
            <a:spLocks/>
          </p:cNvSpPr>
          <p:nvPr/>
        </p:nvSpPr>
        <p:spPr>
          <a:xfrm>
            <a:off x="5141090" y="4018240"/>
            <a:ext cx="3410915" cy="28397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100" dirty="0"/>
              <a:t>Despite the hyena being presented as threatening throughout this part of the text, the writer does provide clear moments of </a:t>
            </a:r>
            <a:r>
              <a:rPr lang="en-US" sz="1100" dirty="0" err="1"/>
              <a:t>humour</a:t>
            </a:r>
            <a:r>
              <a:rPr lang="en-US" sz="1100" dirty="0"/>
              <a:t>, such as the repetition of “yip”, an onomatopoeic sound that stands in contrast to the clearly terrified Pi. Perhaps this is to provide comic relief for the reader in such a tense situation. </a:t>
            </a:r>
            <a:endParaRPr lang="en-GB" sz="1100" dirty="0"/>
          </a:p>
        </p:txBody>
      </p:sp>
    </p:spTree>
    <p:extLst>
      <p:ext uri="{BB962C8B-B14F-4D97-AF65-F5344CB8AC3E}">
        <p14:creationId xmlns:p14="http://schemas.microsoft.com/office/powerpoint/2010/main" val="3629693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DAA44BC-8F5E-1C61-1586-200177554C7F}"/>
              </a:ext>
            </a:extLst>
          </p:cNvPr>
          <p:cNvSpPr>
            <a:spLocks noGrp="1"/>
          </p:cNvSpPr>
          <p:nvPr>
            <p:ph idx="1"/>
          </p:nvPr>
        </p:nvSpPr>
        <p:spPr>
          <a:xfrm>
            <a:off x="559202" y="726030"/>
            <a:ext cx="3410915" cy="1831975"/>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a:bodyPr>
          <a:lstStyle/>
          <a:p>
            <a:pPr marL="0" indent="0">
              <a:lnSpc>
                <a:spcPct val="120000"/>
              </a:lnSpc>
              <a:spcBef>
                <a:spcPts val="0"/>
              </a:spcBef>
              <a:buNone/>
            </a:pPr>
            <a:r>
              <a:rPr lang="en-US" sz="2000" dirty="0">
                <a:highlight>
                  <a:srgbClr val="00FFFF"/>
                </a:highlight>
              </a:rPr>
              <a:t>I think the hyena is quite funny </a:t>
            </a:r>
            <a:r>
              <a:rPr lang="en-US" sz="2000" dirty="0"/>
              <a:t>because it makes a </a:t>
            </a:r>
            <a:r>
              <a:rPr lang="en-US" sz="2000" dirty="0">
                <a:highlight>
                  <a:srgbClr val="FFFF00"/>
                </a:highlight>
              </a:rPr>
              <a:t>yipping noise </a:t>
            </a:r>
            <a:r>
              <a:rPr lang="en-US" sz="2000" dirty="0"/>
              <a:t>which sounds stupid </a:t>
            </a:r>
            <a:r>
              <a:rPr lang="en-US" sz="2000" dirty="0">
                <a:highlight>
                  <a:srgbClr val="00FF00"/>
                </a:highlight>
              </a:rPr>
              <a:t>and the writer wants to make the reader laugh at it.</a:t>
            </a:r>
            <a:endParaRPr lang="en-GB" sz="2000" dirty="0">
              <a:highlight>
                <a:srgbClr val="00FF00"/>
              </a:highlight>
            </a:endParaRPr>
          </a:p>
        </p:txBody>
      </p:sp>
      <p:pic>
        <p:nvPicPr>
          <p:cNvPr id="5" name="Picture 4">
            <a:extLst>
              <a:ext uri="{FF2B5EF4-FFF2-40B4-BE49-F238E27FC236}">
                <a16:creationId xmlns:a16="http://schemas.microsoft.com/office/drawing/2014/main" id="{A9F5B0EE-4704-4EBF-05D4-31D5E657A57C}"/>
              </a:ext>
            </a:extLst>
          </p:cNvPr>
          <p:cNvPicPr>
            <a:picLocks noChangeAspect="1"/>
          </p:cNvPicPr>
          <p:nvPr/>
        </p:nvPicPr>
        <p:blipFill>
          <a:blip r:embed="rId2"/>
          <a:stretch>
            <a:fillRect/>
          </a:stretch>
        </p:blipFill>
        <p:spPr>
          <a:xfrm>
            <a:off x="6412375" y="726029"/>
            <a:ext cx="2286876" cy="3820643"/>
          </a:xfrm>
          <a:prstGeom prst="rect">
            <a:avLst/>
          </a:prstGeom>
        </p:spPr>
      </p:pic>
      <p:graphicFrame>
        <p:nvGraphicFramePr>
          <p:cNvPr id="6" name="Table 5">
            <a:extLst>
              <a:ext uri="{FF2B5EF4-FFF2-40B4-BE49-F238E27FC236}">
                <a16:creationId xmlns:a16="http://schemas.microsoft.com/office/drawing/2014/main" id="{DB4D5241-FD85-EC24-B487-0D467750C372}"/>
              </a:ext>
            </a:extLst>
          </p:cNvPr>
          <p:cNvGraphicFramePr>
            <a:graphicFrameLocks noGrp="1"/>
          </p:cNvGraphicFramePr>
          <p:nvPr>
            <p:extLst>
              <p:ext uri="{D42A27DB-BD31-4B8C-83A1-F6EECF244321}">
                <p14:modId xmlns:p14="http://schemas.microsoft.com/office/powerpoint/2010/main" val="3264492274"/>
              </p:ext>
            </p:extLst>
          </p:nvPr>
        </p:nvGraphicFramePr>
        <p:xfrm>
          <a:off x="559202" y="2851199"/>
          <a:ext cx="3410916" cy="22910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705458">
                  <a:extLst>
                    <a:ext uri="{9D8B030D-6E8A-4147-A177-3AD203B41FA5}">
                      <a16:colId xmlns:a16="http://schemas.microsoft.com/office/drawing/2014/main" val="1687930855"/>
                    </a:ext>
                  </a:extLst>
                </a:gridCol>
                <a:gridCol w="1705458">
                  <a:extLst>
                    <a:ext uri="{9D8B030D-6E8A-4147-A177-3AD203B41FA5}">
                      <a16:colId xmlns:a16="http://schemas.microsoft.com/office/drawing/2014/main" val="247876497"/>
                    </a:ext>
                  </a:extLst>
                </a:gridCol>
              </a:tblGrid>
              <a:tr h="370840">
                <a:tc>
                  <a:txBody>
                    <a:bodyPr/>
                    <a:lstStyle/>
                    <a:p>
                      <a:r>
                        <a:rPr lang="en-US" sz="1200" dirty="0"/>
                        <a:t>Student’s answer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370840">
                <a:tc>
                  <a:txBody>
                    <a:bodyPr/>
                    <a:lstStyle/>
                    <a:p>
                      <a:r>
                        <a:rPr lang="en-US" sz="1200" dirty="0"/>
                        <a:t>Evaluated the text based on the statement provided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200" dirty="0"/>
                        <a:t>Included examples to support ideas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200" dirty="0"/>
                        <a:t>Evaluated the writer’s use of methods (language and structure)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pic>
        <p:nvPicPr>
          <p:cNvPr id="7" name="Picture 6" descr="A green check mark on a black background&#10;&#10;Description automatically generated">
            <a:extLst>
              <a:ext uri="{FF2B5EF4-FFF2-40B4-BE49-F238E27FC236}">
                <a16:creationId xmlns:a16="http://schemas.microsoft.com/office/drawing/2014/main" id="{95F6157E-EAA4-C2C1-4F19-68225A30D3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5" y="3199676"/>
            <a:ext cx="551847" cy="631246"/>
          </a:xfrm>
          <a:prstGeom prst="rect">
            <a:avLst/>
          </a:prstGeom>
        </p:spPr>
      </p:pic>
      <p:pic>
        <p:nvPicPr>
          <p:cNvPr id="9" name="Picture 8" descr="A green check mark on a black background&#10;&#10;Description automatically generated">
            <a:extLst>
              <a:ext uri="{FF2B5EF4-FFF2-40B4-BE49-F238E27FC236}">
                <a16:creationId xmlns:a16="http://schemas.microsoft.com/office/drawing/2014/main" id="{01EFD74F-30CC-EEBA-E1F9-0AAC2F9163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4" y="3681116"/>
            <a:ext cx="551847" cy="631246"/>
          </a:xfrm>
          <a:prstGeom prst="rect">
            <a:avLst/>
          </a:prstGeom>
        </p:spPr>
      </p:pic>
      <p:sp>
        <p:nvSpPr>
          <p:cNvPr id="10" name="TextBox 9">
            <a:extLst>
              <a:ext uri="{FF2B5EF4-FFF2-40B4-BE49-F238E27FC236}">
                <a16:creationId xmlns:a16="http://schemas.microsoft.com/office/drawing/2014/main" id="{37530AC1-53EA-5DA7-96C6-2E4BF8B00069}"/>
              </a:ext>
            </a:extLst>
          </p:cNvPr>
          <p:cNvSpPr txBox="1"/>
          <p:nvPr/>
        </p:nvSpPr>
        <p:spPr>
          <a:xfrm>
            <a:off x="4444678" y="4653023"/>
            <a:ext cx="4140120" cy="203132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highlight>
                  <a:srgbClr val="00FFFF"/>
                </a:highlight>
              </a:rPr>
              <a:t>This student has evaluated the text based on the statement </a:t>
            </a:r>
            <a:r>
              <a:rPr lang="en-US" dirty="0">
                <a:highlight>
                  <a:srgbClr val="FFFF00"/>
                </a:highlight>
              </a:rPr>
              <a:t>and they did include an example</a:t>
            </a:r>
            <a:r>
              <a:rPr lang="en-US" dirty="0"/>
              <a:t> to support their evaluation. </a:t>
            </a:r>
            <a:r>
              <a:rPr lang="en-US" dirty="0">
                <a:highlight>
                  <a:srgbClr val="00FF00"/>
                </a:highlight>
              </a:rPr>
              <a:t>Although they explained the writer’s intention</a:t>
            </a:r>
            <a:r>
              <a:rPr lang="en-US" dirty="0"/>
              <a:t>, they could have expanded on this in greater detail with language or structure analysis. </a:t>
            </a:r>
            <a:endParaRPr lang="en-GB" dirty="0"/>
          </a:p>
        </p:txBody>
      </p:sp>
    </p:spTree>
    <p:extLst>
      <p:ext uri="{BB962C8B-B14F-4D97-AF65-F5344CB8AC3E}">
        <p14:creationId xmlns:p14="http://schemas.microsoft.com/office/powerpoint/2010/main" val="530706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4C59C923-6027-7A1F-4718-50B927B76F52}"/>
            </a:ext>
          </a:extLst>
        </p:cNvPr>
        <p:cNvGrpSpPr/>
        <p:nvPr/>
      </p:nvGrpSpPr>
      <p:grpSpPr>
        <a:xfrm>
          <a:off x="0" y="0"/>
          <a:ext cx="0" cy="0"/>
          <a:chOff x="0" y="0"/>
          <a:chExt cx="0" cy="0"/>
        </a:xfrm>
      </p:grpSpPr>
      <p:sp>
        <p:nvSpPr>
          <p:cNvPr id="4" name="Content Placeholder 2">
            <a:extLst>
              <a:ext uri="{FF2B5EF4-FFF2-40B4-BE49-F238E27FC236}">
                <a16:creationId xmlns:a16="http://schemas.microsoft.com/office/drawing/2014/main" id="{C0F3B185-A5E9-1EFD-86F1-BBE2B99DDFE7}"/>
              </a:ext>
            </a:extLst>
          </p:cNvPr>
          <p:cNvSpPr>
            <a:spLocks noGrp="1"/>
          </p:cNvSpPr>
          <p:nvPr>
            <p:ph idx="1"/>
          </p:nvPr>
        </p:nvSpPr>
        <p:spPr>
          <a:xfrm>
            <a:off x="559202" y="726030"/>
            <a:ext cx="3410915" cy="1831975"/>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Font typeface="Arial" panose="020B0604020202020204" pitchFamily="34" charset="0"/>
              <a:buNone/>
            </a:pPr>
            <a:r>
              <a:rPr lang="en-US" sz="2000" dirty="0">
                <a:highlight>
                  <a:srgbClr val="00FFFF"/>
                </a:highlight>
              </a:rPr>
              <a:t>The hyena is presented as funny by the writer </a:t>
            </a:r>
            <a:r>
              <a:rPr lang="en-US" sz="2000" dirty="0"/>
              <a:t>due to its </a:t>
            </a:r>
            <a:r>
              <a:rPr lang="en-US" sz="2000" dirty="0">
                <a:highlight>
                  <a:srgbClr val="C0C0C0"/>
                </a:highlight>
              </a:rPr>
              <a:t>repeated</a:t>
            </a:r>
            <a:r>
              <a:rPr lang="en-US" sz="2000" dirty="0"/>
              <a:t> “</a:t>
            </a:r>
            <a:r>
              <a:rPr lang="en-US" sz="2000" dirty="0">
                <a:highlight>
                  <a:srgbClr val="FFFF00"/>
                </a:highlight>
              </a:rPr>
              <a:t>yip </a:t>
            </a:r>
            <a:r>
              <a:rPr lang="en-US" sz="2000" dirty="0" err="1">
                <a:highlight>
                  <a:srgbClr val="FFFF00"/>
                </a:highlight>
              </a:rPr>
              <a:t>yip</a:t>
            </a:r>
            <a:r>
              <a:rPr lang="en-US" sz="2000" dirty="0">
                <a:highlight>
                  <a:srgbClr val="FFFF00"/>
                </a:highlight>
              </a:rPr>
              <a:t> </a:t>
            </a:r>
            <a:r>
              <a:rPr lang="en-US" sz="2000" dirty="0" err="1">
                <a:highlight>
                  <a:srgbClr val="FFFF00"/>
                </a:highlight>
              </a:rPr>
              <a:t>yip</a:t>
            </a:r>
            <a:r>
              <a:rPr lang="en-US" sz="2000" dirty="0"/>
              <a:t>” noise </a:t>
            </a:r>
            <a:r>
              <a:rPr lang="en-US" sz="2000" dirty="0">
                <a:highlight>
                  <a:srgbClr val="00FF00"/>
                </a:highlight>
              </a:rPr>
              <a:t>that is a ridiculous sound and the reader can only laugh at it.</a:t>
            </a:r>
            <a:endParaRPr lang="en-GB" sz="2000" dirty="0">
              <a:highlight>
                <a:srgbClr val="00FF00"/>
              </a:highlight>
            </a:endParaRPr>
          </a:p>
        </p:txBody>
      </p:sp>
      <p:pic>
        <p:nvPicPr>
          <p:cNvPr id="5" name="Picture 4">
            <a:extLst>
              <a:ext uri="{FF2B5EF4-FFF2-40B4-BE49-F238E27FC236}">
                <a16:creationId xmlns:a16="http://schemas.microsoft.com/office/drawing/2014/main" id="{3F7D8707-5378-4F2F-99DB-64EE8CACC780}"/>
              </a:ext>
            </a:extLst>
          </p:cNvPr>
          <p:cNvPicPr>
            <a:picLocks noChangeAspect="1"/>
          </p:cNvPicPr>
          <p:nvPr/>
        </p:nvPicPr>
        <p:blipFill>
          <a:blip r:embed="rId2"/>
          <a:stretch>
            <a:fillRect/>
          </a:stretch>
        </p:blipFill>
        <p:spPr>
          <a:xfrm>
            <a:off x="6412375" y="726029"/>
            <a:ext cx="2286876" cy="3820643"/>
          </a:xfrm>
          <a:prstGeom prst="rect">
            <a:avLst/>
          </a:prstGeom>
        </p:spPr>
      </p:pic>
      <p:graphicFrame>
        <p:nvGraphicFramePr>
          <p:cNvPr id="6" name="Table 5">
            <a:extLst>
              <a:ext uri="{FF2B5EF4-FFF2-40B4-BE49-F238E27FC236}">
                <a16:creationId xmlns:a16="http://schemas.microsoft.com/office/drawing/2014/main" id="{AA71B4BA-0958-2112-59EF-E4FECFEF1D39}"/>
              </a:ext>
            </a:extLst>
          </p:cNvPr>
          <p:cNvGraphicFramePr>
            <a:graphicFrameLocks noGrp="1"/>
          </p:cNvGraphicFramePr>
          <p:nvPr/>
        </p:nvGraphicFramePr>
        <p:xfrm>
          <a:off x="559202" y="2851199"/>
          <a:ext cx="3410916" cy="22910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705458">
                  <a:extLst>
                    <a:ext uri="{9D8B030D-6E8A-4147-A177-3AD203B41FA5}">
                      <a16:colId xmlns:a16="http://schemas.microsoft.com/office/drawing/2014/main" val="1687930855"/>
                    </a:ext>
                  </a:extLst>
                </a:gridCol>
                <a:gridCol w="1705458">
                  <a:extLst>
                    <a:ext uri="{9D8B030D-6E8A-4147-A177-3AD203B41FA5}">
                      <a16:colId xmlns:a16="http://schemas.microsoft.com/office/drawing/2014/main" val="247876497"/>
                    </a:ext>
                  </a:extLst>
                </a:gridCol>
              </a:tblGrid>
              <a:tr h="370840">
                <a:tc>
                  <a:txBody>
                    <a:bodyPr/>
                    <a:lstStyle/>
                    <a:p>
                      <a:r>
                        <a:rPr lang="en-US" sz="1200" dirty="0"/>
                        <a:t>Student’s answer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370840">
                <a:tc>
                  <a:txBody>
                    <a:bodyPr/>
                    <a:lstStyle/>
                    <a:p>
                      <a:r>
                        <a:rPr lang="en-US" sz="1200" dirty="0"/>
                        <a:t>Evaluated the text based on the statement provided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200" dirty="0"/>
                        <a:t>Included examples to support ideas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200" dirty="0"/>
                        <a:t>Evaluated the writer’s use of methods (language and structure)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pic>
        <p:nvPicPr>
          <p:cNvPr id="7" name="Picture 6" descr="A green check mark on a black background&#10;&#10;Description automatically generated">
            <a:extLst>
              <a:ext uri="{FF2B5EF4-FFF2-40B4-BE49-F238E27FC236}">
                <a16:creationId xmlns:a16="http://schemas.microsoft.com/office/drawing/2014/main" id="{276BFC7B-04F5-AA4C-029F-0F6CBE5D35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5" y="3199676"/>
            <a:ext cx="551847" cy="631246"/>
          </a:xfrm>
          <a:prstGeom prst="rect">
            <a:avLst/>
          </a:prstGeom>
        </p:spPr>
      </p:pic>
      <p:pic>
        <p:nvPicPr>
          <p:cNvPr id="9" name="Picture 8" descr="A green check mark on a black background&#10;&#10;Description automatically generated">
            <a:extLst>
              <a:ext uri="{FF2B5EF4-FFF2-40B4-BE49-F238E27FC236}">
                <a16:creationId xmlns:a16="http://schemas.microsoft.com/office/drawing/2014/main" id="{28587CB5-3B89-7586-D39B-2B2BA94448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4" y="3681116"/>
            <a:ext cx="551847" cy="631246"/>
          </a:xfrm>
          <a:prstGeom prst="rect">
            <a:avLst/>
          </a:prstGeom>
        </p:spPr>
      </p:pic>
      <p:sp>
        <p:nvSpPr>
          <p:cNvPr id="10" name="TextBox 9">
            <a:extLst>
              <a:ext uri="{FF2B5EF4-FFF2-40B4-BE49-F238E27FC236}">
                <a16:creationId xmlns:a16="http://schemas.microsoft.com/office/drawing/2014/main" id="{4A317FFE-31D8-A932-58C0-5B38510C981C}"/>
              </a:ext>
            </a:extLst>
          </p:cNvPr>
          <p:cNvSpPr txBox="1"/>
          <p:nvPr/>
        </p:nvSpPr>
        <p:spPr>
          <a:xfrm>
            <a:off x="4444678" y="4653023"/>
            <a:ext cx="4140120" cy="203132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highlight>
                  <a:srgbClr val="00FFFF"/>
                </a:highlight>
                <a:uLnTx/>
                <a:uFillTx/>
                <a:latin typeface="Aptos" panose="02110004020202020204"/>
                <a:ea typeface="+mn-ea"/>
                <a:cs typeface="+mn-cs"/>
              </a:rPr>
              <a:t>This student has evaluated the text based on the statement </a:t>
            </a:r>
            <a:r>
              <a:rPr kumimoji="0" lang="en-US" sz="1800" b="0"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and they did include an example</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to support their evaluation. </a:t>
            </a:r>
            <a:r>
              <a:rPr kumimoji="0" lang="en-US" sz="1800" b="0" i="0" u="none" strike="noStrike" kern="1200" cap="none" spc="0" normalizeH="0" baseline="0" noProof="0" dirty="0">
                <a:ln>
                  <a:noFill/>
                </a:ln>
                <a:solidFill>
                  <a:prstClr val="black"/>
                </a:solidFill>
                <a:effectLst/>
                <a:highlight>
                  <a:srgbClr val="00FF00"/>
                </a:highlight>
                <a:uLnTx/>
                <a:uFillTx/>
                <a:latin typeface="Aptos" panose="02110004020202020204"/>
                <a:ea typeface="+mn-ea"/>
                <a:cs typeface="+mn-cs"/>
              </a:rPr>
              <a:t>They have explained the effect of the example on the reader</a:t>
            </a: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US" sz="1800" b="0" i="0" u="none" strike="noStrike" kern="1200" cap="none" spc="0" normalizeH="0" baseline="0" noProof="0" dirty="0">
                <a:ln>
                  <a:noFill/>
                </a:ln>
                <a:solidFill>
                  <a:prstClr val="black"/>
                </a:solidFill>
                <a:effectLst/>
                <a:highlight>
                  <a:srgbClr val="C0C0C0"/>
                </a:highlight>
                <a:uLnTx/>
                <a:uFillTx/>
                <a:latin typeface="Aptos" panose="02110004020202020204"/>
                <a:ea typeface="+mn-ea"/>
                <a:cs typeface="+mn-cs"/>
              </a:rPr>
              <a:t>and they have started to make some language analysis. </a:t>
            </a:r>
            <a:endParaRPr kumimoji="0" lang="en-GB" sz="1800" b="0" i="0" u="none" strike="noStrike" kern="1200" cap="none" spc="0" normalizeH="0" baseline="0" noProof="0" dirty="0">
              <a:ln>
                <a:noFill/>
              </a:ln>
              <a:solidFill>
                <a:prstClr val="black"/>
              </a:solidFill>
              <a:effectLst/>
              <a:highlight>
                <a:srgbClr val="C0C0C0"/>
              </a:highlight>
              <a:uLnTx/>
              <a:uFillTx/>
              <a:latin typeface="Aptos" panose="02110004020202020204"/>
              <a:ea typeface="+mn-ea"/>
              <a:cs typeface="+mn-cs"/>
            </a:endParaRPr>
          </a:p>
        </p:txBody>
      </p:sp>
    </p:spTree>
    <p:extLst>
      <p:ext uri="{BB962C8B-B14F-4D97-AF65-F5344CB8AC3E}">
        <p14:creationId xmlns:p14="http://schemas.microsoft.com/office/powerpoint/2010/main" val="312837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B78746AA-72D2-7F72-F671-0F65CD324838}"/>
            </a:ext>
          </a:extLst>
        </p:cNvPr>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7228A6B-2989-47A3-BB73-9433BF0FAA79}"/>
              </a:ext>
            </a:extLst>
          </p:cNvPr>
          <p:cNvSpPr>
            <a:spLocks noGrp="1"/>
          </p:cNvSpPr>
          <p:nvPr>
            <p:ph idx="1"/>
          </p:nvPr>
        </p:nvSpPr>
        <p:spPr>
          <a:xfrm>
            <a:off x="559202" y="726030"/>
            <a:ext cx="3410915" cy="1831975"/>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Font typeface="Arial" panose="020B0604020202020204" pitchFamily="34" charset="0"/>
              <a:buNone/>
            </a:pPr>
            <a:r>
              <a:rPr lang="en-US" sz="1800" dirty="0">
                <a:highlight>
                  <a:srgbClr val="00FFFF"/>
                </a:highlight>
              </a:rPr>
              <a:t>There are times when the hyena is presented as funny to the reader, </a:t>
            </a:r>
            <a:r>
              <a:rPr lang="en-US" sz="1800" dirty="0"/>
              <a:t>such as when the writer gives </a:t>
            </a:r>
            <a:r>
              <a:rPr lang="en-US" sz="1800" dirty="0">
                <a:highlight>
                  <a:srgbClr val="C0C0C0"/>
                </a:highlight>
              </a:rPr>
              <a:t>uses the repetition</a:t>
            </a:r>
            <a:r>
              <a:rPr lang="en-US" sz="1800" dirty="0"/>
              <a:t> of “</a:t>
            </a:r>
            <a:r>
              <a:rPr lang="en-US" sz="1800" dirty="0">
                <a:highlight>
                  <a:srgbClr val="FFFF00"/>
                </a:highlight>
              </a:rPr>
              <a:t>yip</a:t>
            </a:r>
            <a:r>
              <a:rPr lang="en-US" sz="1800" dirty="0"/>
              <a:t>”, </a:t>
            </a:r>
            <a:r>
              <a:rPr lang="en-US" sz="1800" dirty="0">
                <a:highlight>
                  <a:srgbClr val="C0C0C0"/>
                </a:highlight>
              </a:rPr>
              <a:t>an onomatopoeic sound</a:t>
            </a:r>
            <a:r>
              <a:rPr lang="en-US" sz="1800" dirty="0"/>
              <a:t>, </a:t>
            </a:r>
            <a:r>
              <a:rPr lang="en-US" sz="1800" dirty="0">
                <a:highlight>
                  <a:srgbClr val="00FF00"/>
                </a:highlight>
              </a:rPr>
              <a:t>clearly with the intention of evoking laughter from the reader.</a:t>
            </a:r>
            <a:endParaRPr lang="en-GB" sz="1800" dirty="0">
              <a:highlight>
                <a:srgbClr val="00FF00"/>
              </a:highlight>
            </a:endParaRPr>
          </a:p>
        </p:txBody>
      </p:sp>
      <p:pic>
        <p:nvPicPr>
          <p:cNvPr id="5" name="Picture 4">
            <a:extLst>
              <a:ext uri="{FF2B5EF4-FFF2-40B4-BE49-F238E27FC236}">
                <a16:creationId xmlns:a16="http://schemas.microsoft.com/office/drawing/2014/main" id="{01A7A11F-A10A-DD70-F5AA-54CEE10FF405}"/>
              </a:ext>
            </a:extLst>
          </p:cNvPr>
          <p:cNvPicPr>
            <a:picLocks noChangeAspect="1"/>
          </p:cNvPicPr>
          <p:nvPr/>
        </p:nvPicPr>
        <p:blipFill>
          <a:blip r:embed="rId2"/>
          <a:stretch>
            <a:fillRect/>
          </a:stretch>
        </p:blipFill>
        <p:spPr>
          <a:xfrm>
            <a:off x="6412375" y="726029"/>
            <a:ext cx="2286876" cy="3820643"/>
          </a:xfrm>
          <a:prstGeom prst="rect">
            <a:avLst/>
          </a:prstGeom>
        </p:spPr>
      </p:pic>
      <p:graphicFrame>
        <p:nvGraphicFramePr>
          <p:cNvPr id="6" name="Table 5">
            <a:extLst>
              <a:ext uri="{FF2B5EF4-FFF2-40B4-BE49-F238E27FC236}">
                <a16:creationId xmlns:a16="http://schemas.microsoft.com/office/drawing/2014/main" id="{173D80E0-F634-00A4-7359-0D0149BA3658}"/>
              </a:ext>
            </a:extLst>
          </p:cNvPr>
          <p:cNvGraphicFramePr>
            <a:graphicFrameLocks noGrp="1"/>
          </p:cNvGraphicFramePr>
          <p:nvPr/>
        </p:nvGraphicFramePr>
        <p:xfrm>
          <a:off x="559202" y="2851199"/>
          <a:ext cx="3410916" cy="22910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705458">
                  <a:extLst>
                    <a:ext uri="{9D8B030D-6E8A-4147-A177-3AD203B41FA5}">
                      <a16:colId xmlns:a16="http://schemas.microsoft.com/office/drawing/2014/main" val="1687930855"/>
                    </a:ext>
                  </a:extLst>
                </a:gridCol>
                <a:gridCol w="1705458">
                  <a:extLst>
                    <a:ext uri="{9D8B030D-6E8A-4147-A177-3AD203B41FA5}">
                      <a16:colId xmlns:a16="http://schemas.microsoft.com/office/drawing/2014/main" val="247876497"/>
                    </a:ext>
                  </a:extLst>
                </a:gridCol>
              </a:tblGrid>
              <a:tr h="370840">
                <a:tc>
                  <a:txBody>
                    <a:bodyPr/>
                    <a:lstStyle/>
                    <a:p>
                      <a:r>
                        <a:rPr lang="en-US" sz="1200" dirty="0"/>
                        <a:t>Student’s answer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370840">
                <a:tc>
                  <a:txBody>
                    <a:bodyPr/>
                    <a:lstStyle/>
                    <a:p>
                      <a:r>
                        <a:rPr lang="en-US" sz="1200" dirty="0"/>
                        <a:t>Evaluated the text based on the statement provided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200" dirty="0"/>
                        <a:t>Included examples to support ideas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200" dirty="0"/>
                        <a:t>Evaluated the writer’s use of methods (language and structure)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pic>
        <p:nvPicPr>
          <p:cNvPr id="7" name="Picture 6" descr="A green check mark on a black background&#10;&#10;Description automatically generated">
            <a:extLst>
              <a:ext uri="{FF2B5EF4-FFF2-40B4-BE49-F238E27FC236}">
                <a16:creationId xmlns:a16="http://schemas.microsoft.com/office/drawing/2014/main" id="{48AAF57A-F736-1261-0CEB-0F91EFA25E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5" y="3199676"/>
            <a:ext cx="551847" cy="631246"/>
          </a:xfrm>
          <a:prstGeom prst="rect">
            <a:avLst/>
          </a:prstGeom>
        </p:spPr>
      </p:pic>
      <p:pic>
        <p:nvPicPr>
          <p:cNvPr id="9" name="Picture 8" descr="A green check mark on a black background&#10;&#10;Description automatically generated">
            <a:extLst>
              <a:ext uri="{FF2B5EF4-FFF2-40B4-BE49-F238E27FC236}">
                <a16:creationId xmlns:a16="http://schemas.microsoft.com/office/drawing/2014/main" id="{2DE71A13-8A95-6650-FAF7-4FD953B808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4" y="3681116"/>
            <a:ext cx="551847" cy="631246"/>
          </a:xfrm>
          <a:prstGeom prst="rect">
            <a:avLst/>
          </a:prstGeom>
        </p:spPr>
      </p:pic>
      <p:sp>
        <p:nvSpPr>
          <p:cNvPr id="10" name="TextBox 9">
            <a:extLst>
              <a:ext uri="{FF2B5EF4-FFF2-40B4-BE49-F238E27FC236}">
                <a16:creationId xmlns:a16="http://schemas.microsoft.com/office/drawing/2014/main" id="{CAC6AB52-7BA0-5E09-DFB8-7E373294DEB3}"/>
              </a:ext>
            </a:extLst>
          </p:cNvPr>
          <p:cNvSpPr txBox="1"/>
          <p:nvPr/>
        </p:nvSpPr>
        <p:spPr>
          <a:xfrm>
            <a:off x="4444678" y="4653023"/>
            <a:ext cx="4140120" cy="1754326"/>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highlight>
                  <a:srgbClr val="00FFFF"/>
                </a:highlight>
                <a:uLnTx/>
                <a:uFillTx/>
                <a:latin typeface="Aptos" panose="02110004020202020204"/>
                <a:ea typeface="+mn-ea"/>
                <a:cs typeface="+mn-cs"/>
              </a:rPr>
              <a:t>Thi</a:t>
            </a:r>
            <a:r>
              <a:rPr lang="en-US" dirty="0">
                <a:solidFill>
                  <a:prstClr val="black"/>
                </a:solidFill>
                <a:highlight>
                  <a:srgbClr val="00FFFF"/>
                </a:highlight>
                <a:latin typeface="Aptos" panose="02110004020202020204"/>
              </a:rPr>
              <a:t>s student is thinking about the overall text and whether the hyena is presented as threatening or funny. </a:t>
            </a:r>
            <a:r>
              <a:rPr lang="en-US" dirty="0">
                <a:solidFill>
                  <a:prstClr val="black"/>
                </a:solidFill>
                <a:highlight>
                  <a:srgbClr val="C0C0C0"/>
                </a:highlight>
                <a:latin typeface="Aptos" panose="02110004020202020204"/>
              </a:rPr>
              <a:t>They analyse the use of repetition and onomatopoeia </a:t>
            </a:r>
            <a:r>
              <a:rPr lang="en-US" dirty="0">
                <a:solidFill>
                  <a:prstClr val="black"/>
                </a:solidFill>
                <a:highlight>
                  <a:srgbClr val="00FF00"/>
                </a:highlight>
                <a:latin typeface="Aptos" panose="02110004020202020204"/>
              </a:rPr>
              <a:t>and explain the writer’s intentions and the effects on the reader. </a:t>
            </a:r>
            <a:endParaRPr kumimoji="0" lang="en-GB" sz="1800" b="0" i="0" u="none" strike="noStrike" kern="1200" cap="none" spc="0" normalizeH="0" baseline="0" noProof="0" dirty="0">
              <a:ln>
                <a:noFill/>
              </a:ln>
              <a:solidFill>
                <a:prstClr val="black"/>
              </a:solidFill>
              <a:effectLst/>
              <a:highlight>
                <a:srgbClr val="00FF00"/>
              </a:highlight>
              <a:uLnTx/>
              <a:uFillTx/>
              <a:latin typeface="Aptos" panose="02110004020202020204"/>
              <a:ea typeface="+mn-ea"/>
              <a:cs typeface="+mn-cs"/>
            </a:endParaRPr>
          </a:p>
        </p:txBody>
      </p:sp>
      <p:pic>
        <p:nvPicPr>
          <p:cNvPr id="2" name="Picture 1" descr="A green check mark on a black background&#10;&#10;Description automatically generated">
            <a:extLst>
              <a:ext uri="{FF2B5EF4-FFF2-40B4-BE49-F238E27FC236}">
                <a16:creationId xmlns:a16="http://schemas.microsoft.com/office/drawing/2014/main" id="{E3FC0395-89B7-4A59-579E-43C41BEEEE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3" y="4388390"/>
            <a:ext cx="551847" cy="631246"/>
          </a:xfrm>
          <a:prstGeom prst="rect">
            <a:avLst/>
          </a:prstGeom>
        </p:spPr>
      </p:pic>
    </p:spTree>
    <p:extLst>
      <p:ext uri="{BB962C8B-B14F-4D97-AF65-F5344CB8AC3E}">
        <p14:creationId xmlns:p14="http://schemas.microsoft.com/office/powerpoint/2010/main" val="3203264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715AC767-D7C0-785B-87B2-6952EEDFB661}"/>
            </a:ext>
          </a:extLst>
        </p:cNvPr>
        <p:cNvGrpSpPr/>
        <p:nvPr/>
      </p:nvGrpSpPr>
      <p:grpSpPr>
        <a:xfrm>
          <a:off x="0" y="0"/>
          <a:ext cx="0" cy="0"/>
          <a:chOff x="0" y="0"/>
          <a:chExt cx="0" cy="0"/>
        </a:xfrm>
      </p:grpSpPr>
      <p:sp>
        <p:nvSpPr>
          <p:cNvPr id="4" name="Content Placeholder 2">
            <a:extLst>
              <a:ext uri="{FF2B5EF4-FFF2-40B4-BE49-F238E27FC236}">
                <a16:creationId xmlns:a16="http://schemas.microsoft.com/office/drawing/2014/main" id="{7FA87BB2-2C6A-2394-ED88-D0F4FDFB615D}"/>
              </a:ext>
            </a:extLst>
          </p:cNvPr>
          <p:cNvSpPr>
            <a:spLocks noGrp="1"/>
          </p:cNvSpPr>
          <p:nvPr>
            <p:ph idx="1"/>
          </p:nvPr>
        </p:nvSpPr>
        <p:spPr>
          <a:xfrm>
            <a:off x="559202" y="150472"/>
            <a:ext cx="3410915" cy="2407534"/>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10000"/>
          </a:bodyPr>
          <a:lstStyle/>
          <a:p>
            <a:pPr marL="0" indent="0">
              <a:buFont typeface="Arial" panose="020B0604020202020204" pitchFamily="34" charset="0"/>
              <a:buNone/>
            </a:pPr>
            <a:r>
              <a:rPr lang="en-US" sz="1800" dirty="0">
                <a:highlight>
                  <a:srgbClr val="00FFFF"/>
                </a:highlight>
              </a:rPr>
              <a:t>Despite the hyena being presented as threatening throughout this part of the text</a:t>
            </a:r>
            <a:r>
              <a:rPr lang="en-US" sz="1800" dirty="0"/>
              <a:t>, </a:t>
            </a:r>
            <a:r>
              <a:rPr lang="en-US" sz="1800" dirty="0">
                <a:highlight>
                  <a:srgbClr val="00FF00"/>
                </a:highlight>
              </a:rPr>
              <a:t>the writer does provide clear moments of </a:t>
            </a:r>
            <a:r>
              <a:rPr lang="en-US" sz="1800" dirty="0" err="1">
                <a:highlight>
                  <a:srgbClr val="00FF00"/>
                </a:highlight>
              </a:rPr>
              <a:t>humour</a:t>
            </a:r>
            <a:r>
              <a:rPr lang="en-US" sz="1800" dirty="0"/>
              <a:t>, such as the </a:t>
            </a:r>
            <a:r>
              <a:rPr lang="en-US" sz="1800" dirty="0">
                <a:highlight>
                  <a:srgbClr val="C0C0C0"/>
                </a:highlight>
              </a:rPr>
              <a:t>repetition </a:t>
            </a:r>
            <a:r>
              <a:rPr lang="en-US" sz="1800" dirty="0"/>
              <a:t>of “</a:t>
            </a:r>
            <a:r>
              <a:rPr lang="en-US" sz="1800" dirty="0">
                <a:highlight>
                  <a:srgbClr val="FFFF00"/>
                </a:highlight>
              </a:rPr>
              <a:t>yip</a:t>
            </a:r>
            <a:r>
              <a:rPr lang="en-US" sz="1800" dirty="0"/>
              <a:t>”, an </a:t>
            </a:r>
            <a:r>
              <a:rPr lang="en-US" sz="1800" dirty="0">
                <a:highlight>
                  <a:srgbClr val="C0C0C0"/>
                </a:highlight>
              </a:rPr>
              <a:t>onomatopoeic sound </a:t>
            </a:r>
            <a:r>
              <a:rPr lang="en-US" sz="1800" dirty="0">
                <a:highlight>
                  <a:srgbClr val="00FF00"/>
                </a:highlight>
              </a:rPr>
              <a:t>that stands in contrast to the clearly terrified Pi. Perhaps this is to provide comic relief for the reader in such a tense situation. </a:t>
            </a:r>
            <a:endParaRPr lang="en-GB" sz="1800" dirty="0">
              <a:highlight>
                <a:srgbClr val="00FF00"/>
              </a:highlight>
            </a:endParaRPr>
          </a:p>
        </p:txBody>
      </p:sp>
      <p:pic>
        <p:nvPicPr>
          <p:cNvPr id="5" name="Picture 4">
            <a:extLst>
              <a:ext uri="{FF2B5EF4-FFF2-40B4-BE49-F238E27FC236}">
                <a16:creationId xmlns:a16="http://schemas.microsoft.com/office/drawing/2014/main" id="{44689507-639B-30AA-D48D-826D9D5F1BC6}"/>
              </a:ext>
            </a:extLst>
          </p:cNvPr>
          <p:cNvPicPr>
            <a:picLocks noChangeAspect="1"/>
          </p:cNvPicPr>
          <p:nvPr/>
        </p:nvPicPr>
        <p:blipFill>
          <a:blip r:embed="rId2"/>
          <a:stretch>
            <a:fillRect/>
          </a:stretch>
        </p:blipFill>
        <p:spPr>
          <a:xfrm>
            <a:off x="6412375" y="726029"/>
            <a:ext cx="2286876" cy="3820643"/>
          </a:xfrm>
          <a:prstGeom prst="rect">
            <a:avLst/>
          </a:prstGeom>
        </p:spPr>
      </p:pic>
      <p:graphicFrame>
        <p:nvGraphicFramePr>
          <p:cNvPr id="6" name="Table 5">
            <a:extLst>
              <a:ext uri="{FF2B5EF4-FFF2-40B4-BE49-F238E27FC236}">
                <a16:creationId xmlns:a16="http://schemas.microsoft.com/office/drawing/2014/main" id="{2922D370-6E62-54D6-02D1-A1CB9141DEBD}"/>
              </a:ext>
            </a:extLst>
          </p:cNvPr>
          <p:cNvGraphicFramePr>
            <a:graphicFrameLocks noGrp="1"/>
          </p:cNvGraphicFramePr>
          <p:nvPr/>
        </p:nvGraphicFramePr>
        <p:xfrm>
          <a:off x="559202" y="2851199"/>
          <a:ext cx="3410916" cy="22910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705458">
                  <a:extLst>
                    <a:ext uri="{9D8B030D-6E8A-4147-A177-3AD203B41FA5}">
                      <a16:colId xmlns:a16="http://schemas.microsoft.com/office/drawing/2014/main" val="1687930855"/>
                    </a:ext>
                  </a:extLst>
                </a:gridCol>
                <a:gridCol w="1705458">
                  <a:extLst>
                    <a:ext uri="{9D8B030D-6E8A-4147-A177-3AD203B41FA5}">
                      <a16:colId xmlns:a16="http://schemas.microsoft.com/office/drawing/2014/main" val="247876497"/>
                    </a:ext>
                  </a:extLst>
                </a:gridCol>
              </a:tblGrid>
              <a:tr h="370840">
                <a:tc>
                  <a:txBody>
                    <a:bodyPr/>
                    <a:lstStyle/>
                    <a:p>
                      <a:r>
                        <a:rPr lang="en-US" sz="1200" dirty="0"/>
                        <a:t>Student’s answer</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370840">
                <a:tc>
                  <a:txBody>
                    <a:bodyPr/>
                    <a:lstStyle/>
                    <a:p>
                      <a:r>
                        <a:rPr lang="en-US" sz="1200" dirty="0"/>
                        <a:t>Evaluated the text based on the statement provided</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200" dirty="0"/>
                        <a:t>Included examples to support ideas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200" dirty="0"/>
                        <a:t>Evaluated the writer’s use of methods (language and structure)</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pic>
        <p:nvPicPr>
          <p:cNvPr id="7" name="Picture 6" descr="A green check mark on a black background&#10;&#10;Description automatically generated">
            <a:extLst>
              <a:ext uri="{FF2B5EF4-FFF2-40B4-BE49-F238E27FC236}">
                <a16:creationId xmlns:a16="http://schemas.microsoft.com/office/drawing/2014/main" id="{3E1DDCE0-DA67-65D0-40E0-4A6AC5B159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5" y="3199676"/>
            <a:ext cx="551847" cy="631246"/>
          </a:xfrm>
          <a:prstGeom prst="rect">
            <a:avLst/>
          </a:prstGeom>
        </p:spPr>
      </p:pic>
      <p:pic>
        <p:nvPicPr>
          <p:cNvPr id="9" name="Picture 8" descr="A green check mark on a black background&#10;&#10;Description automatically generated">
            <a:extLst>
              <a:ext uri="{FF2B5EF4-FFF2-40B4-BE49-F238E27FC236}">
                <a16:creationId xmlns:a16="http://schemas.microsoft.com/office/drawing/2014/main" id="{40C42EA0-EF1C-18B7-1D98-BD683EDF43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4" y="3681116"/>
            <a:ext cx="551847" cy="631246"/>
          </a:xfrm>
          <a:prstGeom prst="rect">
            <a:avLst/>
          </a:prstGeom>
        </p:spPr>
      </p:pic>
      <p:sp>
        <p:nvSpPr>
          <p:cNvPr id="10" name="TextBox 9">
            <a:extLst>
              <a:ext uri="{FF2B5EF4-FFF2-40B4-BE49-F238E27FC236}">
                <a16:creationId xmlns:a16="http://schemas.microsoft.com/office/drawing/2014/main" id="{ED9912C6-A9CF-A86F-4265-7EC0E7D28DA9}"/>
              </a:ext>
            </a:extLst>
          </p:cNvPr>
          <p:cNvSpPr txBox="1"/>
          <p:nvPr/>
        </p:nvSpPr>
        <p:spPr>
          <a:xfrm>
            <a:off x="4444678" y="4653023"/>
            <a:ext cx="4140120" cy="203132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highlight>
                  <a:srgbClr val="00FFFF"/>
                </a:highlight>
                <a:uLnTx/>
                <a:uFillTx/>
                <a:latin typeface="Aptos" panose="02110004020202020204"/>
                <a:ea typeface="+mn-ea"/>
                <a:cs typeface="+mn-cs"/>
              </a:rPr>
              <a:t>You can see the student is </a:t>
            </a:r>
            <a:r>
              <a:rPr kumimoji="0" lang="en-US" sz="1800" b="0" i="0" u="none" strike="noStrike" kern="1200" cap="none" spc="0" normalizeH="0" baseline="0" noProof="0" dirty="0" err="1">
                <a:ln>
                  <a:noFill/>
                </a:ln>
                <a:solidFill>
                  <a:prstClr val="black"/>
                </a:solidFill>
                <a:effectLst/>
                <a:highlight>
                  <a:srgbClr val="00FFFF"/>
                </a:highlight>
                <a:uLnTx/>
                <a:uFillTx/>
                <a:latin typeface="Aptos" panose="02110004020202020204"/>
                <a:ea typeface="+mn-ea"/>
                <a:cs typeface="+mn-cs"/>
              </a:rPr>
              <a:t>evaluatin</a:t>
            </a:r>
            <a:r>
              <a:rPr lang="en-US" dirty="0">
                <a:solidFill>
                  <a:prstClr val="black"/>
                </a:solidFill>
                <a:highlight>
                  <a:srgbClr val="00FFFF"/>
                </a:highlight>
                <a:latin typeface="Aptos" panose="02110004020202020204"/>
              </a:rPr>
              <a:t>g the text well, considering the statement and how the hyena is presented throughout the extract. </a:t>
            </a:r>
            <a:r>
              <a:rPr lang="en-US" dirty="0">
                <a:solidFill>
                  <a:prstClr val="black"/>
                </a:solidFill>
                <a:highlight>
                  <a:srgbClr val="C0C0C0"/>
                </a:highlight>
                <a:latin typeface="Aptos" panose="02110004020202020204"/>
              </a:rPr>
              <a:t>They analyse language </a:t>
            </a:r>
            <a:r>
              <a:rPr lang="en-US" dirty="0">
                <a:solidFill>
                  <a:prstClr val="black"/>
                </a:solidFill>
                <a:highlight>
                  <a:srgbClr val="00FF00"/>
                </a:highlight>
                <a:latin typeface="Aptos" panose="02110004020202020204"/>
              </a:rPr>
              <a:t>and explore both the writer’s intentions and the impact of the language on the reader. </a:t>
            </a:r>
            <a:endParaRPr kumimoji="0" lang="en-GB" sz="1800" b="0" i="0" u="none" strike="noStrike" kern="1200" cap="none" spc="0" normalizeH="0" baseline="0" noProof="0" dirty="0">
              <a:ln>
                <a:noFill/>
              </a:ln>
              <a:solidFill>
                <a:prstClr val="black"/>
              </a:solidFill>
              <a:effectLst/>
              <a:highlight>
                <a:srgbClr val="00FF00"/>
              </a:highlight>
              <a:uLnTx/>
              <a:uFillTx/>
              <a:latin typeface="Aptos" panose="02110004020202020204"/>
              <a:ea typeface="+mn-ea"/>
              <a:cs typeface="+mn-cs"/>
            </a:endParaRPr>
          </a:p>
        </p:txBody>
      </p:sp>
      <p:pic>
        <p:nvPicPr>
          <p:cNvPr id="2" name="Picture 1" descr="A green check mark on a black background&#10;&#10;Description automatically generated">
            <a:extLst>
              <a:ext uri="{FF2B5EF4-FFF2-40B4-BE49-F238E27FC236}">
                <a16:creationId xmlns:a16="http://schemas.microsoft.com/office/drawing/2014/main" id="{FF1F5021-E973-101A-28F9-B96F407AB6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103" y="4388390"/>
            <a:ext cx="551847" cy="631246"/>
          </a:xfrm>
          <a:prstGeom prst="rect">
            <a:avLst/>
          </a:prstGeom>
        </p:spPr>
      </p:pic>
    </p:spTree>
    <p:extLst>
      <p:ext uri="{BB962C8B-B14F-4D97-AF65-F5344CB8AC3E}">
        <p14:creationId xmlns:p14="http://schemas.microsoft.com/office/powerpoint/2010/main" val="3646976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755FAFFA-9762-4C0E-863F-9D1843097946}"/>
              </a:ext>
            </a:extLst>
          </p:cNvPr>
          <p:cNvSpPr/>
          <p:nvPr/>
        </p:nvSpPr>
        <p:spPr>
          <a:xfrm>
            <a:off x="683568" y="620688"/>
            <a:ext cx="3240360" cy="3240360"/>
          </a:xfrm>
          <a:prstGeom prst="ellipse">
            <a:avLst/>
          </a:prstGeom>
          <a:solidFill>
            <a:schemeClr val="accent4">
              <a:lumMod val="20000"/>
              <a:lumOff val="8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5" name="Partial Circle 4">
            <a:extLst>
              <a:ext uri="{FF2B5EF4-FFF2-40B4-BE49-F238E27FC236}">
                <a16:creationId xmlns:a16="http://schemas.microsoft.com/office/drawing/2014/main" id="{A0C54B37-B479-499E-8711-53556E98D756}"/>
              </a:ext>
            </a:extLst>
          </p:cNvPr>
          <p:cNvSpPr/>
          <p:nvPr/>
        </p:nvSpPr>
        <p:spPr>
          <a:xfrm>
            <a:off x="683567" y="620688"/>
            <a:ext cx="3240360" cy="3240360"/>
          </a:xfrm>
          <a:prstGeom prst="pie">
            <a:avLst>
              <a:gd name="adj1" fmla="val 0"/>
              <a:gd name="adj2" fmla="val 18571052"/>
            </a:avLst>
          </a:prstGeom>
          <a:solidFill>
            <a:schemeClr val="accent6">
              <a:lumMod val="20000"/>
              <a:lumOff val="8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TextBox 5">
            <a:extLst>
              <a:ext uri="{FF2B5EF4-FFF2-40B4-BE49-F238E27FC236}">
                <a16:creationId xmlns:a16="http://schemas.microsoft.com/office/drawing/2014/main" id="{B66F7412-DD5E-4FEC-9365-98AAE5D0C9B8}"/>
              </a:ext>
            </a:extLst>
          </p:cNvPr>
          <p:cNvSpPr txBox="1"/>
          <p:nvPr/>
        </p:nvSpPr>
        <p:spPr>
          <a:xfrm>
            <a:off x="1115616" y="1484784"/>
            <a:ext cx="93610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80%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Funny</a:t>
            </a:r>
          </a:p>
        </p:txBody>
      </p:sp>
      <p:sp>
        <p:nvSpPr>
          <p:cNvPr id="7" name="TextBox 6">
            <a:extLst>
              <a:ext uri="{FF2B5EF4-FFF2-40B4-BE49-F238E27FC236}">
                <a16:creationId xmlns:a16="http://schemas.microsoft.com/office/drawing/2014/main" id="{8DF0DB52-FCAB-4DCA-BB9A-D3CF6FBBFEE0}"/>
              </a:ext>
            </a:extLst>
          </p:cNvPr>
          <p:cNvSpPr txBox="1"/>
          <p:nvPr/>
        </p:nvSpPr>
        <p:spPr>
          <a:xfrm>
            <a:off x="2771800" y="1484783"/>
            <a:ext cx="100811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a:ea typeface="+mn-ea"/>
                <a:cs typeface="+mn-cs"/>
              </a:rPr>
              <a:t>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a:ea typeface="+mn-ea"/>
                <a:cs typeface="+mn-cs"/>
              </a:rPr>
              <a:t>Threatening</a:t>
            </a:r>
          </a:p>
        </p:txBody>
      </p:sp>
      <p:sp>
        <p:nvSpPr>
          <p:cNvPr id="8" name="TextBox 7">
            <a:extLst>
              <a:ext uri="{FF2B5EF4-FFF2-40B4-BE49-F238E27FC236}">
                <a16:creationId xmlns:a16="http://schemas.microsoft.com/office/drawing/2014/main" id="{030B4243-781C-4326-B70A-9D4233C7DA3B}"/>
              </a:ext>
            </a:extLst>
          </p:cNvPr>
          <p:cNvSpPr txBox="1"/>
          <p:nvPr/>
        </p:nvSpPr>
        <p:spPr>
          <a:xfrm>
            <a:off x="4499992" y="404664"/>
            <a:ext cx="4392488" cy="526297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Calibri"/>
              </a:rPr>
              <a:t>W</a:t>
            </a:r>
            <a:r>
              <a:rPr lang="en-GB" sz="2400" b="1" dirty="0">
                <a:solidFill>
                  <a:prstClr val="black"/>
                </a:solidFill>
                <a:latin typeface="Calibri"/>
              </a:rPr>
              <a:t>hen you are thinking about how to answer Q4 in the exam, you could think of a pie chart to show how much you agree or disagree with the statement provided.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prstClr val="black"/>
                </a:solidFill>
                <a:latin typeface="Calibri"/>
              </a:rPr>
              <a:t>You may think the hyena is presented as equally threatening or funny, or you make think it is more threatening or more funny, but you need to think about how you view the text as a whole in relation to the statement. </a:t>
            </a:r>
            <a:endParaRPr kumimoji="0" lang="en-GB" sz="2400" b="0" i="0" u="none" strike="noStrike" kern="1200" cap="none" spc="0" normalizeH="0" baseline="0" noProof="0" dirty="0">
              <a:ln>
                <a:noFill/>
              </a:ln>
              <a:solidFill>
                <a:srgbClr val="00B050"/>
              </a:solidFill>
              <a:effectLst/>
              <a:uLnTx/>
              <a:uFillTx/>
              <a:latin typeface="Calibri"/>
              <a:ea typeface="+mn-ea"/>
              <a:cs typeface="+mn-cs"/>
            </a:endParaRPr>
          </a:p>
        </p:txBody>
      </p:sp>
    </p:spTree>
    <p:extLst>
      <p:ext uri="{BB962C8B-B14F-4D97-AF65-F5344CB8AC3E}">
        <p14:creationId xmlns:p14="http://schemas.microsoft.com/office/powerpoint/2010/main" val="13540736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1392</Words>
  <Application>Microsoft Office PowerPoint</Application>
  <PresentationFormat>On-screen Show (4:3)</PresentationFormat>
  <Paragraphs>138</Paragraphs>
  <Slides>15</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15</vt:i4>
      </vt:variant>
    </vt:vector>
  </HeadingPairs>
  <TitlesOfParts>
    <vt:vector size="25" baseType="lpstr">
      <vt:lpstr>Aptos</vt:lpstr>
      <vt:lpstr>Aptos Display</vt:lpstr>
      <vt:lpstr>Arial</vt:lpstr>
      <vt:lpstr>Calibri</vt:lpstr>
      <vt:lpstr>Calibri Light</vt:lpstr>
      <vt:lpstr>gg sans</vt:lpstr>
      <vt:lpstr>Times New Roman</vt:lpstr>
      <vt:lpstr>Office Theme</vt:lpstr>
      <vt:lpstr>1_Office Theme</vt:lpstr>
      <vt:lpstr>2_Office Theme</vt:lpstr>
      <vt:lpstr>PowerPoint Presentation</vt:lpstr>
      <vt:lpstr>Learning outcomes</vt:lpstr>
      <vt:lpstr>We will work in pairs to explore some example student Q4 answers</vt:lpstr>
      <vt:lpstr>PowerPoint Presentation</vt:lpstr>
      <vt:lpstr>PowerPoint Presentation</vt:lpstr>
      <vt:lpstr>PowerPoint Presentation</vt:lpstr>
      <vt:lpstr>PowerPoint Presentation</vt:lpstr>
      <vt:lpstr>PowerPoint Presentation</vt:lpstr>
      <vt:lpstr>PowerPoint Presentation</vt:lpstr>
      <vt:lpstr>Evaluative verbs</vt:lpstr>
      <vt:lpstr>Evaluative verbs</vt:lpstr>
      <vt:lpstr>Last lesson we wrote our own Q4 answers</vt:lpstr>
      <vt:lpstr>We will now peer assess our new answers</vt:lpstr>
      <vt:lpstr>PowerPoint Presentation</vt:lpstr>
      <vt:lpstr>Plenary: Goals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Wassell</dc:creator>
  <cp:lastModifiedBy>Chezka Mae Madrona</cp:lastModifiedBy>
  <cp:revision>2</cp:revision>
  <dcterms:created xsi:type="dcterms:W3CDTF">2025-02-05T15:18:14Z</dcterms:created>
  <dcterms:modified xsi:type="dcterms:W3CDTF">2025-08-12T09:51:17Z</dcterms:modified>
</cp:coreProperties>
</file>