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322" r:id="rId4"/>
    <p:sldId id="331" r:id="rId5"/>
    <p:sldId id="257" r:id="rId6"/>
    <p:sldId id="325" r:id="rId7"/>
    <p:sldId id="324" r:id="rId8"/>
    <p:sldId id="326" r:id="rId9"/>
    <p:sldId id="327" r:id="rId10"/>
    <p:sldId id="328" r:id="rId11"/>
    <p:sldId id="321" r:id="rId12"/>
    <p:sldId id="329" r:id="rId13"/>
    <p:sldId id="330" r:id="rId14"/>
    <p:sldId id="273" r:id="rId15"/>
    <p:sldId id="28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03DF2-4574-471D-887F-E08B790809AF}" v="3" dt="2025-02-11T16:00:02.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5A203DF2-4574-471D-887F-E08B790809AF}"/>
    <pc:docChg chg="undo custSel addSld delSld modSld">
      <pc:chgData name="Paul Wassell" userId="609912a88ec840f0" providerId="LiveId" clId="{5A203DF2-4574-471D-887F-E08B790809AF}" dt="2025-02-11T17:47:54.182" v="969"/>
      <pc:docMkLst>
        <pc:docMk/>
      </pc:docMkLst>
      <pc:sldChg chg="modSp mod">
        <pc:chgData name="Paul Wassell" userId="609912a88ec840f0" providerId="LiveId" clId="{5A203DF2-4574-471D-887F-E08B790809AF}" dt="2025-02-11T17:47:08.248" v="831" actId="207"/>
        <pc:sldMkLst>
          <pc:docMk/>
          <pc:sldMk cId="992418089" sldId="273"/>
        </pc:sldMkLst>
        <pc:spChg chg="mod">
          <ac:chgData name="Paul Wassell" userId="609912a88ec840f0" providerId="LiveId" clId="{5A203DF2-4574-471D-887F-E08B790809AF}" dt="2025-02-11T17:47:08.248" v="831" actId="207"/>
          <ac:spMkLst>
            <pc:docMk/>
            <pc:sldMk cId="992418089" sldId="273"/>
            <ac:spMk id="3" creationId="{00000000-0000-0000-0000-000000000000}"/>
          </ac:spMkLst>
        </pc:spChg>
        <pc:spChg chg="mod">
          <ac:chgData name="Paul Wassell" userId="609912a88ec840f0" providerId="LiveId" clId="{5A203DF2-4574-471D-887F-E08B790809AF}" dt="2025-02-11T17:46:10.232" v="816" actId="20577"/>
          <ac:spMkLst>
            <pc:docMk/>
            <pc:sldMk cId="992418089" sldId="273"/>
            <ac:spMk id="7" creationId="{00000000-0000-0000-0000-000000000000}"/>
          </ac:spMkLst>
        </pc:spChg>
      </pc:sldChg>
      <pc:sldChg chg="modSp mod">
        <pc:chgData name="Paul Wassell" userId="609912a88ec840f0" providerId="LiveId" clId="{5A203DF2-4574-471D-887F-E08B790809AF}" dt="2025-02-11T17:47:33.632" v="968" actId="20577"/>
        <pc:sldMkLst>
          <pc:docMk/>
          <pc:sldMk cId="485748622" sldId="285"/>
        </pc:sldMkLst>
        <pc:spChg chg="mod">
          <ac:chgData name="Paul Wassell" userId="609912a88ec840f0" providerId="LiveId" clId="{5A203DF2-4574-471D-887F-E08B790809AF}" dt="2025-02-11T17:47:33.632" v="968" actId="20577"/>
          <ac:spMkLst>
            <pc:docMk/>
            <pc:sldMk cId="485748622" sldId="285"/>
            <ac:spMk id="9" creationId="{26F1A4CC-97EC-0E6C-C2C8-2231D2E52E9F}"/>
          </ac:spMkLst>
        </pc:spChg>
      </pc:sldChg>
      <pc:sldChg chg="delSp modSp mod">
        <pc:chgData name="Paul Wassell" userId="609912a88ec840f0" providerId="LiveId" clId="{5A203DF2-4574-471D-887F-E08B790809AF}" dt="2025-02-11T15:59:42.967" v="94" actId="20577"/>
        <pc:sldMkLst>
          <pc:docMk/>
          <pc:sldMk cId="3945629572" sldId="322"/>
        </pc:sldMkLst>
        <pc:spChg chg="del">
          <ac:chgData name="Paul Wassell" userId="609912a88ec840f0" providerId="LiveId" clId="{5A203DF2-4574-471D-887F-E08B790809AF}" dt="2025-02-11T15:59:23.633" v="3" actId="478"/>
          <ac:spMkLst>
            <pc:docMk/>
            <pc:sldMk cId="3945629572" sldId="322"/>
            <ac:spMk id="6" creationId="{B964AA43-8832-B7F6-B691-7297D5D45AFC}"/>
          </ac:spMkLst>
        </pc:spChg>
        <pc:spChg chg="del">
          <ac:chgData name="Paul Wassell" userId="609912a88ec840f0" providerId="LiveId" clId="{5A203DF2-4574-471D-887F-E08B790809AF}" dt="2025-02-11T15:59:23.633" v="3" actId="478"/>
          <ac:spMkLst>
            <pc:docMk/>
            <pc:sldMk cId="3945629572" sldId="322"/>
            <ac:spMk id="8" creationId="{DF2FDAF8-1E47-1C60-4D77-A8A66C3464D0}"/>
          </ac:spMkLst>
        </pc:spChg>
        <pc:spChg chg="del">
          <ac:chgData name="Paul Wassell" userId="609912a88ec840f0" providerId="LiveId" clId="{5A203DF2-4574-471D-887F-E08B790809AF}" dt="2025-02-11T15:59:23.633" v="3" actId="478"/>
          <ac:spMkLst>
            <pc:docMk/>
            <pc:sldMk cId="3945629572" sldId="322"/>
            <ac:spMk id="12" creationId="{5E448566-1FE0-A7FF-6689-826AA5C8DF97}"/>
          </ac:spMkLst>
        </pc:spChg>
        <pc:spChg chg="del">
          <ac:chgData name="Paul Wassell" userId="609912a88ec840f0" providerId="LiveId" clId="{5A203DF2-4574-471D-887F-E08B790809AF}" dt="2025-02-11T15:59:23.633" v="3" actId="478"/>
          <ac:spMkLst>
            <pc:docMk/>
            <pc:sldMk cId="3945629572" sldId="322"/>
            <ac:spMk id="14" creationId="{EA429CBB-7872-1B77-52AF-55EE5ADF63AD}"/>
          </ac:spMkLst>
        </pc:spChg>
        <pc:spChg chg="del">
          <ac:chgData name="Paul Wassell" userId="609912a88ec840f0" providerId="LiveId" clId="{5A203DF2-4574-471D-887F-E08B790809AF}" dt="2025-02-11T15:59:23.633" v="3" actId="478"/>
          <ac:spMkLst>
            <pc:docMk/>
            <pc:sldMk cId="3945629572" sldId="322"/>
            <ac:spMk id="17" creationId="{E5A9228E-BE16-DD0E-E818-FE01D0615DA1}"/>
          </ac:spMkLst>
        </pc:spChg>
        <pc:spChg chg="del">
          <ac:chgData name="Paul Wassell" userId="609912a88ec840f0" providerId="LiveId" clId="{5A203DF2-4574-471D-887F-E08B790809AF}" dt="2025-02-11T15:59:23.633" v="3" actId="478"/>
          <ac:spMkLst>
            <pc:docMk/>
            <pc:sldMk cId="3945629572" sldId="322"/>
            <ac:spMk id="19" creationId="{2C0A12D7-EC2C-8B39-E174-929F4DFB8540}"/>
          </ac:spMkLst>
        </pc:spChg>
        <pc:spChg chg="del">
          <ac:chgData name="Paul Wassell" userId="609912a88ec840f0" providerId="LiveId" clId="{5A203DF2-4574-471D-887F-E08B790809AF}" dt="2025-02-11T15:59:23.633" v="3" actId="478"/>
          <ac:spMkLst>
            <pc:docMk/>
            <pc:sldMk cId="3945629572" sldId="322"/>
            <ac:spMk id="21" creationId="{5B73A092-6C3C-4ABC-12FD-DA8E84187DA2}"/>
          </ac:spMkLst>
        </pc:spChg>
        <pc:spChg chg="del">
          <ac:chgData name="Paul Wassell" userId="609912a88ec840f0" providerId="LiveId" clId="{5A203DF2-4574-471D-887F-E08B790809AF}" dt="2025-02-11T15:59:23.633" v="3" actId="478"/>
          <ac:spMkLst>
            <pc:docMk/>
            <pc:sldMk cId="3945629572" sldId="322"/>
            <ac:spMk id="27" creationId="{96DFAA53-C024-0AE2-F00F-91A051BAAED3}"/>
          </ac:spMkLst>
        </pc:spChg>
        <pc:spChg chg="mod">
          <ac:chgData name="Paul Wassell" userId="609912a88ec840f0" providerId="LiveId" clId="{5A203DF2-4574-471D-887F-E08B790809AF}" dt="2025-02-11T15:59:42.967" v="94" actId="20577"/>
          <ac:spMkLst>
            <pc:docMk/>
            <pc:sldMk cId="3945629572" sldId="322"/>
            <ac:spMk id="31" creationId="{48348113-8800-7202-ECB7-A03667ED67C7}"/>
          </ac:spMkLst>
        </pc:spChg>
      </pc:sldChg>
      <pc:sldChg chg="delSp del mod">
        <pc:chgData name="Paul Wassell" userId="609912a88ec840f0" providerId="LiveId" clId="{5A203DF2-4574-471D-887F-E08B790809AF}" dt="2025-02-11T16:00:23.161" v="128" actId="47"/>
        <pc:sldMkLst>
          <pc:docMk/>
          <pc:sldMk cId="4040686531" sldId="323"/>
        </pc:sldMkLst>
        <pc:spChg chg="del">
          <ac:chgData name="Paul Wassell" userId="609912a88ec840f0" providerId="LiveId" clId="{5A203DF2-4574-471D-887F-E08B790809AF}" dt="2025-02-11T16:00:01.311" v="97" actId="21"/>
          <ac:spMkLst>
            <pc:docMk/>
            <pc:sldMk cId="4040686531" sldId="323"/>
            <ac:spMk id="31" creationId="{A54E6E59-FBB3-BC34-A0BD-38E063048DAD}"/>
          </ac:spMkLst>
        </pc:spChg>
      </pc:sldChg>
      <pc:sldChg chg="addSp delSp modSp mod">
        <pc:chgData name="Paul Wassell" userId="609912a88ec840f0" providerId="LiveId" clId="{5A203DF2-4574-471D-887F-E08B790809AF}" dt="2025-02-11T17:44:35.913" v="671" actId="20577"/>
        <pc:sldMkLst>
          <pc:docMk/>
          <pc:sldMk cId="3253867115" sldId="324"/>
        </pc:sldMkLst>
        <pc:spChg chg="add mod">
          <ac:chgData name="Paul Wassell" userId="609912a88ec840f0" providerId="LiveId" clId="{5A203DF2-4574-471D-887F-E08B790809AF}" dt="2025-02-11T17:44:35.913" v="671" actId="20577"/>
          <ac:spMkLst>
            <pc:docMk/>
            <pc:sldMk cId="3253867115" sldId="324"/>
            <ac:spMk id="3" creationId="{6620E80D-04A7-308C-CCBB-E23604E06F20}"/>
          </ac:spMkLst>
        </pc:spChg>
        <pc:spChg chg="del mod">
          <ac:chgData name="Paul Wassell" userId="609912a88ec840f0" providerId="LiveId" clId="{5A203DF2-4574-471D-887F-E08B790809AF}" dt="2025-02-11T16:00:31.355" v="131"/>
          <ac:spMkLst>
            <pc:docMk/>
            <pc:sldMk cId="3253867115" sldId="324"/>
            <ac:spMk id="5" creationId="{D7F0D91C-FD9D-152A-5F89-8390B86EAE5D}"/>
          </ac:spMkLst>
        </pc:spChg>
        <pc:picChg chg="mod">
          <ac:chgData name="Paul Wassell" userId="609912a88ec840f0" providerId="LiveId" clId="{5A203DF2-4574-471D-887F-E08B790809AF}" dt="2025-02-11T17:35:47.847" v="158" actId="1076"/>
          <ac:picMkLst>
            <pc:docMk/>
            <pc:sldMk cId="3253867115" sldId="324"/>
            <ac:picMk id="12" creationId="{0F7E7A45-0F26-52E4-F07D-760E2AC94D08}"/>
          </ac:picMkLst>
        </pc:picChg>
        <pc:picChg chg="mod">
          <ac:chgData name="Paul Wassell" userId="609912a88ec840f0" providerId="LiveId" clId="{5A203DF2-4574-471D-887F-E08B790809AF}" dt="2025-02-11T17:35:45.220" v="157" actId="1076"/>
          <ac:picMkLst>
            <pc:docMk/>
            <pc:sldMk cId="3253867115" sldId="324"/>
            <ac:picMk id="13" creationId="{289D869B-FBE5-B17C-0F0A-1DACFE9BCD79}"/>
          </ac:picMkLst>
        </pc:picChg>
        <pc:picChg chg="mod">
          <ac:chgData name="Paul Wassell" userId="609912a88ec840f0" providerId="LiveId" clId="{5A203DF2-4574-471D-887F-E08B790809AF}" dt="2025-02-11T17:35:45.220" v="157" actId="1076"/>
          <ac:picMkLst>
            <pc:docMk/>
            <pc:sldMk cId="3253867115" sldId="324"/>
            <ac:picMk id="14" creationId="{482A6814-68EB-6321-EF4C-3F2B5A484D08}"/>
          </ac:picMkLst>
        </pc:picChg>
      </pc:sldChg>
      <pc:sldChg chg="modSp mod">
        <pc:chgData name="Paul Wassell" userId="609912a88ec840f0" providerId="LiveId" clId="{5A203DF2-4574-471D-887F-E08B790809AF}" dt="2025-02-11T17:36:47.142" v="185" actId="14826"/>
        <pc:sldMkLst>
          <pc:docMk/>
          <pc:sldMk cId="1711384781" sldId="325"/>
        </pc:sldMkLst>
        <pc:picChg chg="mod">
          <ac:chgData name="Paul Wassell" userId="609912a88ec840f0" providerId="LiveId" clId="{5A203DF2-4574-471D-887F-E08B790809AF}" dt="2025-02-11T17:36:47.142" v="185" actId="14826"/>
          <ac:picMkLst>
            <pc:docMk/>
            <pc:sldMk cId="1711384781" sldId="325"/>
            <ac:picMk id="5" creationId="{4080A90D-75DA-FFE5-0D28-293EF58B6968}"/>
          </ac:picMkLst>
        </pc:picChg>
      </pc:sldChg>
      <pc:sldChg chg="modSp mod">
        <pc:chgData name="Paul Wassell" userId="609912a88ec840f0" providerId="LiveId" clId="{5A203DF2-4574-471D-887F-E08B790809AF}" dt="2025-02-11T17:39:00.622" v="272" actId="13926"/>
        <pc:sldMkLst>
          <pc:docMk/>
          <pc:sldMk cId="2687776131" sldId="326"/>
        </pc:sldMkLst>
        <pc:spChg chg="mod">
          <ac:chgData name="Paul Wassell" userId="609912a88ec840f0" providerId="LiveId" clId="{5A203DF2-4574-471D-887F-E08B790809AF}" dt="2025-02-11T17:37:31.855" v="260" actId="20577"/>
          <ac:spMkLst>
            <pc:docMk/>
            <pc:sldMk cId="2687776131" sldId="326"/>
            <ac:spMk id="2" creationId="{50493B6F-010C-AC4A-10B3-3A4F887D6E81}"/>
          </ac:spMkLst>
        </pc:spChg>
        <pc:spChg chg="mod">
          <ac:chgData name="Paul Wassell" userId="609912a88ec840f0" providerId="LiveId" clId="{5A203DF2-4574-471D-887F-E08B790809AF}" dt="2025-02-11T17:39:00.622" v="272" actId="13926"/>
          <ac:spMkLst>
            <pc:docMk/>
            <pc:sldMk cId="2687776131" sldId="326"/>
            <ac:spMk id="5" creationId="{43089F9A-FA83-9520-DFB8-09F528713989}"/>
          </ac:spMkLst>
        </pc:spChg>
      </pc:sldChg>
      <pc:sldChg chg="modSp mod">
        <pc:chgData name="Paul Wassell" userId="609912a88ec840f0" providerId="LiveId" clId="{5A203DF2-4574-471D-887F-E08B790809AF}" dt="2025-02-11T17:47:54.182" v="969"/>
        <pc:sldMkLst>
          <pc:docMk/>
          <pc:sldMk cId="61343489" sldId="327"/>
        </pc:sldMkLst>
        <pc:spChg chg="mod">
          <ac:chgData name="Paul Wassell" userId="609912a88ec840f0" providerId="LiveId" clId="{5A203DF2-4574-471D-887F-E08B790809AF}" dt="2025-02-11T17:47:54.182" v="969"/>
          <ac:spMkLst>
            <pc:docMk/>
            <pc:sldMk cId="61343489" sldId="327"/>
            <ac:spMk id="2" creationId="{0D2BAFE7-14FA-0C4A-1383-FD769AD075B2}"/>
          </ac:spMkLst>
        </pc:spChg>
        <pc:spChg chg="mod">
          <ac:chgData name="Paul Wassell" userId="609912a88ec840f0" providerId="LiveId" clId="{5A203DF2-4574-471D-887F-E08B790809AF}" dt="2025-02-11T17:43:20.742" v="650"/>
          <ac:spMkLst>
            <pc:docMk/>
            <pc:sldMk cId="61343489" sldId="327"/>
            <ac:spMk id="3" creationId="{D688AA8F-59C1-6137-71AD-5ED073230C6F}"/>
          </ac:spMkLst>
        </pc:spChg>
        <pc:spChg chg="mod">
          <ac:chgData name="Paul Wassell" userId="609912a88ec840f0" providerId="LiveId" clId="{5A203DF2-4574-471D-887F-E08B790809AF}" dt="2025-02-11T17:40:12.002" v="507" actId="20577"/>
          <ac:spMkLst>
            <pc:docMk/>
            <pc:sldMk cId="61343489" sldId="327"/>
            <ac:spMk id="4" creationId="{E4376C04-BEB8-E1C9-45A0-296AF7CC3AED}"/>
          </ac:spMkLst>
        </pc:spChg>
      </pc:sldChg>
      <pc:sldChg chg="modSp mod">
        <pc:chgData name="Paul Wassell" userId="609912a88ec840f0" providerId="LiveId" clId="{5A203DF2-4574-471D-887F-E08B790809AF}" dt="2025-02-11T17:42:39.173" v="644" actId="20577"/>
        <pc:sldMkLst>
          <pc:docMk/>
          <pc:sldMk cId="2178804290" sldId="328"/>
        </pc:sldMkLst>
        <pc:spChg chg="mod">
          <ac:chgData name="Paul Wassell" userId="609912a88ec840f0" providerId="LiveId" clId="{5A203DF2-4574-471D-887F-E08B790809AF}" dt="2025-02-11T17:42:39.173" v="644" actId="20577"/>
          <ac:spMkLst>
            <pc:docMk/>
            <pc:sldMk cId="2178804290" sldId="328"/>
            <ac:spMk id="2" creationId="{10F38352-ECE4-AC2D-8C53-A257C089746D}"/>
          </ac:spMkLst>
        </pc:spChg>
        <pc:spChg chg="mod">
          <ac:chgData name="Paul Wassell" userId="609912a88ec840f0" providerId="LiveId" clId="{5A203DF2-4574-471D-887F-E08B790809AF}" dt="2025-02-11T17:42:20.451" v="584" actId="13926"/>
          <ac:spMkLst>
            <pc:docMk/>
            <pc:sldMk cId="2178804290" sldId="328"/>
            <ac:spMk id="3" creationId="{38B8BD1F-C086-2C15-B3A3-D9589C7F94E8}"/>
          </ac:spMkLst>
        </pc:spChg>
        <pc:spChg chg="mod">
          <ac:chgData name="Paul Wassell" userId="609912a88ec840f0" providerId="LiveId" clId="{5A203DF2-4574-471D-887F-E08B790809AF}" dt="2025-02-11T17:41:39.411" v="577" actId="13926"/>
          <ac:spMkLst>
            <pc:docMk/>
            <pc:sldMk cId="2178804290" sldId="328"/>
            <ac:spMk id="4" creationId="{37BDAD07-694C-4791-9A69-8191663BAEAE}"/>
          </ac:spMkLst>
        </pc:spChg>
      </pc:sldChg>
      <pc:sldChg chg="modSp mod">
        <pc:chgData name="Paul Wassell" userId="609912a88ec840f0" providerId="LiveId" clId="{5A203DF2-4574-471D-887F-E08B790809AF}" dt="2025-02-11T17:44:15.047" v="662" actId="27636"/>
        <pc:sldMkLst>
          <pc:docMk/>
          <pc:sldMk cId="2285553655" sldId="329"/>
        </pc:sldMkLst>
        <pc:spChg chg="mod">
          <ac:chgData name="Paul Wassell" userId="609912a88ec840f0" providerId="LiveId" clId="{5A203DF2-4574-471D-887F-E08B790809AF}" dt="2025-02-11T17:44:15.047" v="662" actId="27636"/>
          <ac:spMkLst>
            <pc:docMk/>
            <pc:sldMk cId="2285553655" sldId="329"/>
            <ac:spMk id="3" creationId="{37E1590A-7DC5-9746-6CAA-8FCE728E3D09}"/>
          </ac:spMkLst>
        </pc:spChg>
      </pc:sldChg>
      <pc:sldChg chg="modSp mod">
        <pc:chgData name="Paul Wassell" userId="609912a88ec840f0" providerId="LiveId" clId="{5A203DF2-4574-471D-887F-E08B790809AF}" dt="2025-02-11T17:45:13.892" v="715" actId="13926"/>
        <pc:sldMkLst>
          <pc:docMk/>
          <pc:sldMk cId="487125754" sldId="330"/>
        </pc:sldMkLst>
        <pc:spChg chg="mod">
          <ac:chgData name="Paul Wassell" userId="609912a88ec840f0" providerId="LiveId" clId="{5A203DF2-4574-471D-887F-E08B790809AF}" dt="2025-02-11T17:45:13.892" v="715" actId="13926"/>
          <ac:spMkLst>
            <pc:docMk/>
            <pc:sldMk cId="487125754" sldId="330"/>
            <ac:spMk id="3" creationId="{C1F28146-80A8-89A6-B857-9894C94034CD}"/>
          </ac:spMkLst>
        </pc:spChg>
        <pc:spChg chg="mod">
          <ac:chgData name="Paul Wassell" userId="609912a88ec840f0" providerId="LiveId" clId="{5A203DF2-4574-471D-887F-E08B790809AF}" dt="2025-02-11T17:45:02.473" v="713" actId="20577"/>
          <ac:spMkLst>
            <pc:docMk/>
            <pc:sldMk cId="487125754" sldId="330"/>
            <ac:spMk id="4" creationId="{64A65D21-56F3-F1B3-ED02-65EF95A281D7}"/>
          </ac:spMkLst>
        </pc:spChg>
      </pc:sldChg>
      <pc:sldChg chg="addSp delSp modSp new mod setBg">
        <pc:chgData name="Paul Wassell" userId="609912a88ec840f0" providerId="LiveId" clId="{5A203DF2-4574-471D-887F-E08B790809AF}" dt="2025-02-11T16:00:19.824" v="127" actId="403"/>
        <pc:sldMkLst>
          <pc:docMk/>
          <pc:sldMk cId="1589403453" sldId="331"/>
        </pc:sldMkLst>
        <pc:spChg chg="del">
          <ac:chgData name="Paul Wassell" userId="609912a88ec840f0" providerId="LiveId" clId="{5A203DF2-4574-471D-887F-E08B790809AF}" dt="2025-02-11T15:59:14.456" v="1" actId="478"/>
          <ac:spMkLst>
            <pc:docMk/>
            <pc:sldMk cId="1589403453" sldId="331"/>
            <ac:spMk id="2" creationId="{BD2B697B-0E12-D9F4-83BD-B787848DA304}"/>
          </ac:spMkLst>
        </pc:spChg>
        <pc:spChg chg="del">
          <ac:chgData name="Paul Wassell" userId="609912a88ec840f0" providerId="LiveId" clId="{5A203DF2-4574-471D-887F-E08B790809AF}" dt="2025-02-11T15:59:14.456" v="1" actId="478"/>
          <ac:spMkLst>
            <pc:docMk/>
            <pc:sldMk cId="1589403453" sldId="331"/>
            <ac:spMk id="3" creationId="{E63F70FF-874A-1E2F-E84F-A4C0C98B26FB}"/>
          </ac:spMkLst>
        </pc:spChg>
        <pc:spChg chg="add mod">
          <ac:chgData name="Paul Wassell" userId="609912a88ec840f0" providerId="LiveId" clId="{5A203DF2-4574-471D-887F-E08B790809AF}" dt="2025-02-11T15:59:57.847" v="96" actId="1076"/>
          <ac:spMkLst>
            <pc:docMk/>
            <pc:sldMk cId="1589403453" sldId="331"/>
            <ac:spMk id="4" creationId="{56CE7A83-0D47-9701-78B3-470936C95942}"/>
          </ac:spMkLst>
        </pc:spChg>
        <pc:spChg chg="add mod">
          <ac:chgData name="Paul Wassell" userId="609912a88ec840f0" providerId="LiveId" clId="{5A203DF2-4574-471D-887F-E08B790809AF}" dt="2025-02-11T15:59:57.847" v="96" actId="1076"/>
          <ac:spMkLst>
            <pc:docMk/>
            <pc:sldMk cId="1589403453" sldId="331"/>
            <ac:spMk id="6" creationId="{CB803912-A2C6-4B15-576A-B2C8D1BA8528}"/>
          </ac:spMkLst>
        </pc:spChg>
        <pc:spChg chg="add mod">
          <ac:chgData name="Paul Wassell" userId="609912a88ec840f0" providerId="LiveId" clId="{5A203DF2-4574-471D-887F-E08B790809AF}" dt="2025-02-11T15:59:57.847" v="96" actId="1076"/>
          <ac:spMkLst>
            <pc:docMk/>
            <pc:sldMk cId="1589403453" sldId="331"/>
            <ac:spMk id="8" creationId="{9647EF03-DCA3-1911-216F-492790EB630D}"/>
          </ac:spMkLst>
        </pc:spChg>
        <pc:spChg chg="add mod">
          <ac:chgData name="Paul Wassell" userId="609912a88ec840f0" providerId="LiveId" clId="{5A203DF2-4574-471D-887F-E08B790809AF}" dt="2025-02-11T15:59:57.847" v="96" actId="1076"/>
          <ac:spMkLst>
            <pc:docMk/>
            <pc:sldMk cId="1589403453" sldId="331"/>
            <ac:spMk id="10" creationId="{1AEBDCD8-B3DA-A007-BD85-3D7729DDDBE4}"/>
          </ac:spMkLst>
        </pc:spChg>
        <pc:spChg chg="add mod">
          <ac:chgData name="Paul Wassell" userId="609912a88ec840f0" providerId="LiveId" clId="{5A203DF2-4574-471D-887F-E08B790809AF}" dt="2025-02-11T15:59:57.847" v="96" actId="1076"/>
          <ac:spMkLst>
            <pc:docMk/>
            <pc:sldMk cId="1589403453" sldId="331"/>
            <ac:spMk id="13" creationId="{E0BBCC75-0DE7-14A8-A59C-AD9135E2B80F}"/>
          </ac:spMkLst>
        </pc:spChg>
        <pc:spChg chg="add mod">
          <ac:chgData name="Paul Wassell" userId="609912a88ec840f0" providerId="LiveId" clId="{5A203DF2-4574-471D-887F-E08B790809AF}" dt="2025-02-11T15:59:57.847" v="96" actId="1076"/>
          <ac:spMkLst>
            <pc:docMk/>
            <pc:sldMk cId="1589403453" sldId="331"/>
            <ac:spMk id="16" creationId="{1CFE2F04-C5E8-7EBD-FC92-81859C149D39}"/>
          </ac:spMkLst>
        </pc:spChg>
        <pc:spChg chg="add mod">
          <ac:chgData name="Paul Wassell" userId="609912a88ec840f0" providerId="LiveId" clId="{5A203DF2-4574-471D-887F-E08B790809AF}" dt="2025-02-11T15:59:57.847" v="96" actId="1076"/>
          <ac:spMkLst>
            <pc:docMk/>
            <pc:sldMk cId="1589403453" sldId="331"/>
            <ac:spMk id="18" creationId="{82D11B25-4446-BDC0-4438-970492561E75}"/>
          </ac:spMkLst>
        </pc:spChg>
        <pc:spChg chg="add mod">
          <ac:chgData name="Paul Wassell" userId="609912a88ec840f0" providerId="LiveId" clId="{5A203DF2-4574-471D-887F-E08B790809AF}" dt="2025-02-11T15:59:57.847" v="96" actId="1076"/>
          <ac:spMkLst>
            <pc:docMk/>
            <pc:sldMk cId="1589403453" sldId="331"/>
            <ac:spMk id="19" creationId="{6577CC86-2840-B9B3-BD11-46516A13CDB3}"/>
          </ac:spMkLst>
        </pc:spChg>
        <pc:spChg chg="add mod">
          <ac:chgData name="Paul Wassell" userId="609912a88ec840f0" providerId="LiveId" clId="{5A203DF2-4574-471D-887F-E08B790809AF}" dt="2025-02-11T15:59:57.847" v="96" actId="1076"/>
          <ac:spMkLst>
            <pc:docMk/>
            <pc:sldMk cId="1589403453" sldId="331"/>
            <ac:spMk id="20" creationId="{B9F8F17D-FFE3-E1E7-BB33-52A875166810}"/>
          </ac:spMkLst>
        </pc:spChg>
        <pc:spChg chg="add mod">
          <ac:chgData name="Paul Wassell" userId="609912a88ec840f0" providerId="LiveId" clId="{5A203DF2-4574-471D-887F-E08B790809AF}" dt="2025-02-11T15:59:57.847" v="96" actId="1076"/>
          <ac:spMkLst>
            <pc:docMk/>
            <pc:sldMk cId="1589403453" sldId="331"/>
            <ac:spMk id="26" creationId="{21451D28-108E-B9C5-A455-C1AAF0CA5F54}"/>
          </ac:spMkLst>
        </pc:spChg>
        <pc:spChg chg="add mod">
          <ac:chgData name="Paul Wassell" userId="609912a88ec840f0" providerId="LiveId" clId="{5A203DF2-4574-471D-887F-E08B790809AF}" dt="2025-02-11T16:00:19.824" v="127" actId="403"/>
          <ac:spMkLst>
            <pc:docMk/>
            <pc:sldMk cId="1589403453" sldId="331"/>
            <ac:spMk id="31" creationId="{A54E6E59-FBB3-BC34-A0BD-38E063048DA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B9ACAC-3335-4C2D-AEC5-4F80EA325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411370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9ACAC-3335-4C2D-AEC5-4F80EA325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168429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9ACAC-3335-4C2D-AEC5-4F80EA325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100046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8F5658-BAFC-4B5A-9542-6708E02927C8}"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2089397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9A7EE-1C44-40CA-8A4F-ECBBC58939B5}"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751538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53F80A-ABAE-4D1F-9FDB-F4755CA2A7D2}"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2432627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ADB83-9F6E-43F8-B6AF-9F25C4D83AD1}" type="datetime2">
              <a:rPr lang="en-GB" smtClean="0"/>
              <a:t>Tuesday, 12 August 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2141613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6B2676-BFFA-4BCC-ACC8-64D2158F3A38}" type="datetime2">
              <a:rPr lang="en-GB" smtClean="0"/>
              <a:t>Tuesday, 12 August 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2494674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6C6761-9F8C-45B8-9850-33D0420FBCA8}" type="datetime2">
              <a:rPr lang="en-GB" smtClean="0"/>
              <a:t>Tuesday, 12 August 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852831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E2514-DE15-43FC-838C-E5F41F17D15A}" type="datetime2">
              <a:rPr lang="en-GB" smtClean="0"/>
              <a:t>Tuesday, 12 August 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14865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1D4FDC-9CF7-422A-B116-5B70FF13F9C8}" type="datetime2">
              <a:rPr lang="en-GB" smtClean="0"/>
              <a:t>Tuesday, 12 August 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274578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9ACAC-3335-4C2D-AEC5-4F80EA325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4174548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F51D32-ADD4-46A1-A356-58846CB087FF}" type="datetime2">
              <a:rPr lang="en-GB" smtClean="0"/>
              <a:t>Tuesday, 12 August 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1717100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B6097-EA28-40FD-8F04-7D40E6FDA48D}"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977746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00E10-CA87-49E8-A530-2B6767FF44B3}"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28362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809299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632799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652097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200860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97E481-C0BC-4F3B-9F51-240C4AEB52E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147815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97E481-C0BC-4F3B-9F51-240C4AEB52E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186845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7E481-C0BC-4F3B-9F51-240C4AEB52E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121971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9ACAC-3335-4C2D-AEC5-4F80EA325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2813670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710151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537512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329375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05778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B9ACAC-3335-4C2D-AEC5-4F80EA32576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402544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B9ACAC-3335-4C2D-AEC5-4F80EA32576D}"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197676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B9ACAC-3335-4C2D-AEC5-4F80EA32576D}"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92009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9ACAC-3335-4C2D-AEC5-4F80EA32576D}"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171467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B9ACAC-3335-4C2D-AEC5-4F80EA32576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378975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B9ACAC-3335-4C2D-AEC5-4F80EA32576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138955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B9ACAC-3335-4C2D-AEC5-4F80EA32576D}"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BD4845-F08D-4179-B8AA-41E391839BC9}" type="slidenum">
              <a:rPr lang="en-GB" smtClean="0"/>
              <a:t>‹#›</a:t>
            </a:fld>
            <a:endParaRPr lang="en-GB"/>
          </a:p>
        </p:txBody>
      </p:sp>
      <p:sp>
        <p:nvSpPr>
          <p:cNvPr id="7" name="Footer Placeholder 2">
            <a:extLst>
              <a:ext uri="{FF2B5EF4-FFF2-40B4-BE49-F238E27FC236}">
                <a16:creationId xmlns:a16="http://schemas.microsoft.com/office/drawing/2014/main" id="{CED4F505-EE2F-6003-FF7D-F4937A751701}"/>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8C702C2-CD3F-6907-7BAC-A3A1127A42B3}"/>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12231359-82E4-FB25-0690-1A9D6CE82F45}"/>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8FDB39F1-AB95-92FE-5663-A2CF2B4435B6}"/>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60970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DEBFA-A071-4A2D-9129-62E53E70DBBE}" type="datetime2">
              <a:rPr lang="en-GB" smtClean="0"/>
              <a:t>Tuesday, 12 August 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9BD4A-6F52-4EF0-BB64-65F19D353D42}" type="slidenum">
              <a:rPr lang="en-GB" smtClean="0"/>
              <a:t>‹#›</a:t>
            </a:fld>
            <a:endParaRPr lang="en-GB" dirty="0"/>
          </a:p>
        </p:txBody>
      </p:sp>
      <p:sp>
        <p:nvSpPr>
          <p:cNvPr id="7" name="Footer Placeholder 2">
            <a:extLst>
              <a:ext uri="{FF2B5EF4-FFF2-40B4-BE49-F238E27FC236}">
                <a16:creationId xmlns:a16="http://schemas.microsoft.com/office/drawing/2014/main" id="{1E4E8D85-F581-2F76-3C4B-5E58B0182008}"/>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D8F635E-FF84-9117-7035-20F95227BD94}"/>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234965B4-603D-111C-D3E3-62467CC1C0A7}"/>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6498178F-0ABF-12B3-1F5F-7F9D96D4C367}"/>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131965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7E481-C0BC-4F3B-9F51-240C4AEB52E2}"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ED0F-C611-4147-B4B5-DA1A07BA9257}" type="slidenum">
              <a:rPr lang="en-GB" smtClean="0"/>
              <a:t>‹#›</a:t>
            </a:fld>
            <a:endParaRPr lang="en-GB"/>
          </a:p>
        </p:txBody>
      </p:sp>
      <p:sp>
        <p:nvSpPr>
          <p:cNvPr id="7" name="Footer Placeholder 2">
            <a:extLst>
              <a:ext uri="{FF2B5EF4-FFF2-40B4-BE49-F238E27FC236}">
                <a16:creationId xmlns:a16="http://schemas.microsoft.com/office/drawing/2014/main" id="{038772EC-F4A0-C2F0-D1A8-AE87E9E109AF}"/>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F43116E-E100-B16D-77F0-195F3166CBBD}"/>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49C60D5E-52FE-DF9E-6652-46F9E19CB24A}"/>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EE7A1087-7689-DDEB-D524-E713F24FE992}"/>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2638243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53CACDB-2CDF-77BB-BC5A-31195F1B99FC}"/>
              </a:ext>
            </a:extLst>
          </p:cNvPr>
          <p:cNvSpPr/>
          <p:nvPr/>
        </p:nvSpPr>
        <p:spPr>
          <a:xfrm>
            <a:off x="532436" y="1134320"/>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Graphic 4">
            <a:extLst>
              <a:ext uri="{FF2B5EF4-FFF2-40B4-BE49-F238E27FC236}">
                <a16:creationId xmlns:a16="http://schemas.microsoft.com/office/drawing/2014/main" id="{A6985E64-D8F6-9722-82A3-093EA2BA21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507" y="1328457"/>
            <a:ext cx="874529" cy="859160"/>
          </a:xfrm>
          <a:prstGeom prst="rect">
            <a:avLst/>
          </a:prstGeom>
        </p:spPr>
      </p:pic>
      <p:sp>
        <p:nvSpPr>
          <p:cNvPr id="7" name="Rectangle: Rounded Corners 6">
            <a:extLst>
              <a:ext uri="{FF2B5EF4-FFF2-40B4-BE49-F238E27FC236}">
                <a16:creationId xmlns:a16="http://schemas.microsoft.com/office/drawing/2014/main" id="{58550E06-C28D-E3DF-F70C-7EA2B4EE3646}"/>
              </a:ext>
            </a:extLst>
          </p:cNvPr>
          <p:cNvSpPr/>
          <p:nvPr/>
        </p:nvSpPr>
        <p:spPr>
          <a:xfrm>
            <a:off x="2581154" y="1134320"/>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Graphic 8">
            <a:extLst>
              <a:ext uri="{FF2B5EF4-FFF2-40B4-BE49-F238E27FC236}">
                <a16:creationId xmlns:a16="http://schemas.microsoft.com/office/drawing/2014/main" id="{002C30F7-E23D-7380-9FF0-407E55F080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1864" y="1325824"/>
            <a:ext cx="1345251" cy="1004801"/>
          </a:xfrm>
          <a:prstGeom prst="rect">
            <a:avLst/>
          </a:prstGeom>
        </p:spPr>
      </p:pic>
      <p:sp>
        <p:nvSpPr>
          <p:cNvPr id="10" name="Rectangle: Rounded Corners 9">
            <a:extLst>
              <a:ext uri="{FF2B5EF4-FFF2-40B4-BE49-F238E27FC236}">
                <a16:creationId xmlns:a16="http://schemas.microsoft.com/office/drawing/2014/main" id="{8E06094F-70A9-4F7F-5DDA-B8DBB7822D52}"/>
              </a:ext>
            </a:extLst>
          </p:cNvPr>
          <p:cNvSpPr/>
          <p:nvPr/>
        </p:nvSpPr>
        <p:spPr>
          <a:xfrm>
            <a:off x="4633260" y="1108701"/>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Graphic 10">
            <a:extLst>
              <a:ext uri="{FF2B5EF4-FFF2-40B4-BE49-F238E27FC236}">
                <a16:creationId xmlns:a16="http://schemas.microsoft.com/office/drawing/2014/main" id="{88611880-008E-7377-112E-C7FAEE3230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32107" y="1281096"/>
            <a:ext cx="1682203" cy="1049529"/>
          </a:xfrm>
          <a:prstGeom prst="rect">
            <a:avLst/>
          </a:prstGeom>
        </p:spPr>
      </p:pic>
      <p:sp>
        <p:nvSpPr>
          <p:cNvPr id="13" name="Rectangle: Rounded Corners 12">
            <a:extLst>
              <a:ext uri="{FF2B5EF4-FFF2-40B4-BE49-F238E27FC236}">
                <a16:creationId xmlns:a16="http://schemas.microsoft.com/office/drawing/2014/main" id="{AB9B2CE6-8B05-1735-DBBF-1B964FB88889}"/>
              </a:ext>
            </a:extLst>
          </p:cNvPr>
          <p:cNvSpPr/>
          <p:nvPr/>
        </p:nvSpPr>
        <p:spPr>
          <a:xfrm>
            <a:off x="6684868" y="1134320"/>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Graphic 14">
            <a:extLst>
              <a:ext uri="{FF2B5EF4-FFF2-40B4-BE49-F238E27FC236}">
                <a16:creationId xmlns:a16="http://schemas.microsoft.com/office/drawing/2014/main" id="{23092530-9014-E47D-1A2E-15229D5F93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59012" y="1325824"/>
            <a:ext cx="731606" cy="1009581"/>
          </a:xfrm>
          <a:prstGeom prst="rect">
            <a:avLst/>
          </a:prstGeom>
        </p:spPr>
      </p:pic>
      <p:sp>
        <p:nvSpPr>
          <p:cNvPr id="16" name="Rectangle: Rounded Corners 15">
            <a:extLst>
              <a:ext uri="{FF2B5EF4-FFF2-40B4-BE49-F238E27FC236}">
                <a16:creationId xmlns:a16="http://schemas.microsoft.com/office/drawing/2014/main" id="{F8C0B4B7-41BA-1296-CD82-1CC5067CCE64}"/>
              </a:ext>
            </a:extLst>
          </p:cNvPr>
          <p:cNvSpPr/>
          <p:nvPr/>
        </p:nvSpPr>
        <p:spPr>
          <a:xfrm>
            <a:off x="529047" y="2898938"/>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Rounded Corners 17">
            <a:extLst>
              <a:ext uri="{FF2B5EF4-FFF2-40B4-BE49-F238E27FC236}">
                <a16:creationId xmlns:a16="http://schemas.microsoft.com/office/drawing/2014/main" id="{2BBF874E-1D3D-05BF-4320-528A8B9CEDC8}"/>
              </a:ext>
            </a:extLst>
          </p:cNvPr>
          <p:cNvSpPr/>
          <p:nvPr/>
        </p:nvSpPr>
        <p:spPr>
          <a:xfrm>
            <a:off x="2577765" y="2898938"/>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Rounded Corners 19">
            <a:extLst>
              <a:ext uri="{FF2B5EF4-FFF2-40B4-BE49-F238E27FC236}">
                <a16:creationId xmlns:a16="http://schemas.microsoft.com/office/drawing/2014/main" id="{39D98DB3-98F9-D633-DB5B-A08463FC8CA9}"/>
              </a:ext>
            </a:extLst>
          </p:cNvPr>
          <p:cNvSpPr/>
          <p:nvPr/>
        </p:nvSpPr>
        <p:spPr>
          <a:xfrm>
            <a:off x="4629871" y="2873319"/>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2" name="Graphic 21">
            <a:extLst>
              <a:ext uri="{FF2B5EF4-FFF2-40B4-BE49-F238E27FC236}">
                <a16:creationId xmlns:a16="http://schemas.microsoft.com/office/drawing/2014/main" id="{7E50AA5F-5914-D801-1EA7-64D40CB36C8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7253" y="2922841"/>
            <a:ext cx="995730" cy="1090257"/>
          </a:xfrm>
          <a:prstGeom prst="rect">
            <a:avLst/>
          </a:prstGeom>
        </p:spPr>
      </p:pic>
      <p:pic>
        <p:nvPicPr>
          <p:cNvPr id="23" name="Graphic 22">
            <a:extLst>
              <a:ext uri="{FF2B5EF4-FFF2-40B4-BE49-F238E27FC236}">
                <a16:creationId xmlns:a16="http://schemas.microsoft.com/office/drawing/2014/main" id="{431B46FC-31D5-21A7-2CB7-7C9E75749EF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60314" y="3096229"/>
            <a:ext cx="952018" cy="952018"/>
          </a:xfrm>
          <a:prstGeom prst="rect">
            <a:avLst/>
          </a:prstGeom>
        </p:spPr>
      </p:pic>
      <p:pic>
        <p:nvPicPr>
          <p:cNvPr id="24" name="Graphic 23">
            <a:extLst>
              <a:ext uri="{FF2B5EF4-FFF2-40B4-BE49-F238E27FC236}">
                <a16:creationId xmlns:a16="http://schemas.microsoft.com/office/drawing/2014/main" id="{5EC607E3-C3E5-BFA7-3EED-B548A9B6976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543978" y="3026705"/>
            <a:ext cx="1940052" cy="1091066"/>
          </a:xfrm>
          <a:prstGeom prst="rect">
            <a:avLst/>
          </a:prstGeom>
        </p:spPr>
      </p:pic>
      <p:pic>
        <p:nvPicPr>
          <p:cNvPr id="25" name="Graphic 24">
            <a:extLst>
              <a:ext uri="{FF2B5EF4-FFF2-40B4-BE49-F238E27FC236}">
                <a16:creationId xmlns:a16="http://schemas.microsoft.com/office/drawing/2014/main" id="{5D13A20A-5CC0-0EDA-DFCC-6B7C6EC9276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931818" y="2963494"/>
            <a:ext cx="1357822" cy="1107258"/>
          </a:xfrm>
          <a:prstGeom prst="rect">
            <a:avLst/>
          </a:prstGeom>
        </p:spPr>
      </p:pic>
      <p:sp>
        <p:nvSpPr>
          <p:cNvPr id="26" name="Rectangle: Rounded Corners 25">
            <a:extLst>
              <a:ext uri="{FF2B5EF4-FFF2-40B4-BE49-F238E27FC236}">
                <a16:creationId xmlns:a16="http://schemas.microsoft.com/office/drawing/2014/main" id="{AFB0087A-06D1-A596-195E-AA8D0C715FE2}"/>
              </a:ext>
            </a:extLst>
          </p:cNvPr>
          <p:cNvSpPr/>
          <p:nvPr/>
        </p:nvSpPr>
        <p:spPr>
          <a:xfrm>
            <a:off x="6726821" y="2898938"/>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8" name="Graphic 27">
            <a:extLst>
              <a:ext uri="{FF2B5EF4-FFF2-40B4-BE49-F238E27FC236}">
                <a16:creationId xmlns:a16="http://schemas.microsoft.com/office/drawing/2014/main" id="{EDF031C0-FDB2-1ADA-D3EF-147CC80969A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731628" y="3192624"/>
            <a:ext cx="881866" cy="818839"/>
          </a:xfrm>
          <a:prstGeom prst="rect">
            <a:avLst/>
          </a:prstGeom>
        </p:spPr>
      </p:pic>
      <p:pic>
        <p:nvPicPr>
          <p:cNvPr id="29" name="Graphic 28">
            <a:extLst>
              <a:ext uri="{FF2B5EF4-FFF2-40B4-BE49-F238E27FC236}">
                <a16:creationId xmlns:a16="http://schemas.microsoft.com/office/drawing/2014/main" id="{6604026C-880A-6504-4672-5459CC00548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818491" y="3021859"/>
            <a:ext cx="881866" cy="749613"/>
          </a:xfrm>
          <a:prstGeom prst="rect">
            <a:avLst/>
          </a:prstGeom>
        </p:spPr>
      </p:pic>
      <p:sp>
        <p:nvSpPr>
          <p:cNvPr id="30" name="TextBox 29">
            <a:extLst>
              <a:ext uri="{FF2B5EF4-FFF2-40B4-BE49-F238E27FC236}">
                <a16:creationId xmlns:a16="http://schemas.microsoft.com/office/drawing/2014/main" id="{1FC5B9D5-8C24-8DFA-928B-5895756E2CBB}"/>
              </a:ext>
            </a:extLst>
          </p:cNvPr>
          <p:cNvSpPr txBox="1"/>
          <p:nvPr/>
        </p:nvSpPr>
        <p:spPr>
          <a:xfrm>
            <a:off x="529047" y="277792"/>
            <a:ext cx="8120127" cy="4001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Aptos" panose="02110004020202020204"/>
                <a:ea typeface="+mn-ea"/>
                <a:cs typeface="+mn-cs"/>
              </a:rPr>
              <a:t>AQA English Language Paper 1 Section A – Q4: Critical Evaluation</a:t>
            </a:r>
            <a:endParaRPr kumimoji="0" lang="en-GB" sz="2000" b="1" i="0" u="sng"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1" name="TextBox 30">
            <a:extLst>
              <a:ext uri="{FF2B5EF4-FFF2-40B4-BE49-F238E27FC236}">
                <a16:creationId xmlns:a16="http://schemas.microsoft.com/office/drawing/2014/main" id="{48348113-8800-7202-ECB7-A03667ED67C7}"/>
              </a:ext>
            </a:extLst>
          </p:cNvPr>
          <p:cNvSpPr txBox="1"/>
          <p:nvPr/>
        </p:nvSpPr>
        <p:spPr>
          <a:xfrm>
            <a:off x="537253" y="4699322"/>
            <a:ext cx="8111921" cy="147732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Last lesson we began to explore Q4, which is all about critical evaluation skills.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What skills do the symbols above represent?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How is Q4 different to Q2 (language analysis) and Q3 (structural analysis)?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ptos" panose="02110004020202020204"/>
                <a:ea typeface="+mn-ea"/>
                <a:cs typeface="+mn-cs"/>
              </a:rPr>
              <a:t>Why is evaluating a different skill to analysis? Provide examples.</a:t>
            </a:r>
            <a:endParaRPr kumimoji="0" lang="en-GB" sz="18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562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08CE-5080-F603-C29E-B4F9389B94C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Look at this specific section of the student’s answer</a:t>
            </a:r>
            <a:endParaRPr lang="en-GB" dirty="0"/>
          </a:p>
        </p:txBody>
      </p:sp>
      <p:sp>
        <p:nvSpPr>
          <p:cNvPr id="3" name="Content Placeholder 2">
            <a:extLst>
              <a:ext uri="{FF2B5EF4-FFF2-40B4-BE49-F238E27FC236}">
                <a16:creationId xmlns:a16="http://schemas.microsoft.com/office/drawing/2014/main" id="{37E1590A-7DC5-9746-6CAA-8FCE728E3D09}"/>
              </a:ext>
            </a:extLst>
          </p:cNvPr>
          <p:cNvSpPr>
            <a:spLocks noGrp="1"/>
          </p:cNvSpPr>
          <p:nvPr>
            <p:ph idx="1"/>
          </p:nvPr>
        </p:nvSpPr>
        <p:spPr>
          <a:xfrm>
            <a:off x="628650" y="1825625"/>
            <a:ext cx="5667978"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pPr marL="0" indent="0">
              <a:lnSpc>
                <a:spcPct val="107000"/>
              </a:lnSpc>
              <a:spcAft>
                <a:spcPts val="800"/>
              </a:spcAft>
              <a:buNone/>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Ending the text on a cliff-hanger ensures that the reader feels a mixture of both hope and excitement: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You turn back to the field, the sphere moves towards the rectangle that makes or breaks you that day.” We don’t know the outcome, but we are excited about what may happen and because of the writer establishing both sympathy and empathy the characters, we are hopeful the goal will be scored.</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p>
        </p:txBody>
      </p:sp>
      <p:sp>
        <p:nvSpPr>
          <p:cNvPr id="4" name="TextBox 3">
            <a:extLst>
              <a:ext uri="{FF2B5EF4-FFF2-40B4-BE49-F238E27FC236}">
                <a16:creationId xmlns:a16="http://schemas.microsoft.com/office/drawing/2014/main" id="{D4F9B494-F097-8FFE-27ED-3E9FA272FA8A}"/>
              </a:ext>
            </a:extLst>
          </p:cNvPr>
          <p:cNvSpPr txBox="1"/>
          <p:nvPr/>
        </p:nvSpPr>
        <p:spPr>
          <a:xfrm>
            <a:off x="6516547" y="1825625"/>
            <a:ext cx="1998803" cy="369331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dirty="0">
                <a:solidFill>
                  <a:srgbClr val="7030A0"/>
                </a:solidFill>
              </a:rPr>
              <a:t>Go through this and find where the student has explored the use of language or structure.</a:t>
            </a:r>
          </a:p>
          <a:p>
            <a:endParaRPr lang="en-US" dirty="0">
              <a:solidFill>
                <a:srgbClr val="7030A0"/>
              </a:solidFill>
            </a:endParaRPr>
          </a:p>
          <a:p>
            <a:r>
              <a:rPr lang="en-US" b="1" dirty="0">
                <a:solidFill>
                  <a:srgbClr val="7030A0"/>
                </a:solidFill>
              </a:rPr>
              <a:t>Discuss: How do these analyses help support the students’ evaluation of the text?</a:t>
            </a:r>
            <a:endParaRPr lang="en-GB" b="1" dirty="0">
              <a:solidFill>
                <a:srgbClr val="7030A0"/>
              </a:solidFill>
            </a:endParaRPr>
          </a:p>
        </p:txBody>
      </p:sp>
    </p:spTree>
    <p:extLst>
      <p:ext uri="{BB962C8B-B14F-4D97-AF65-F5344CB8AC3E}">
        <p14:creationId xmlns:p14="http://schemas.microsoft.com/office/powerpoint/2010/main" val="2285553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10A4205-1E42-8A9D-9022-974A605781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DEA05-CC0D-AA9F-B762-5E619EF0920D}"/>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Look at this specific section of the student’s answer</a:t>
            </a:r>
            <a:endParaRPr lang="en-GB" dirty="0"/>
          </a:p>
        </p:txBody>
      </p:sp>
      <p:sp>
        <p:nvSpPr>
          <p:cNvPr id="3" name="Content Placeholder 2">
            <a:extLst>
              <a:ext uri="{FF2B5EF4-FFF2-40B4-BE49-F238E27FC236}">
                <a16:creationId xmlns:a16="http://schemas.microsoft.com/office/drawing/2014/main" id="{C1F28146-80A8-89A6-B857-9894C94034CD}"/>
              </a:ext>
            </a:extLst>
          </p:cNvPr>
          <p:cNvSpPr>
            <a:spLocks noGrp="1"/>
          </p:cNvSpPr>
          <p:nvPr>
            <p:ph idx="1"/>
          </p:nvPr>
        </p:nvSpPr>
        <p:spPr>
          <a:xfrm>
            <a:off x="628650" y="1825625"/>
            <a:ext cx="5667978"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pPr marL="0" indent="0">
              <a:lnSpc>
                <a:spcPct val="107000"/>
              </a:lnSpc>
              <a:spcAft>
                <a:spcPts val="800"/>
              </a:spcAft>
              <a:buNone/>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Ending the text on a</a:t>
            </a:r>
            <a:r>
              <a:rPr lang="en-GB" sz="2800" kern="100" dirty="0">
                <a:effectLst/>
                <a:highlight>
                  <a:srgbClr val="C0C0C0"/>
                </a:highlight>
                <a:latin typeface="Aptos" panose="020B0004020202020204" pitchFamily="34" charset="0"/>
                <a:ea typeface="Aptos" panose="020B0004020202020204" pitchFamily="34" charset="0"/>
                <a:cs typeface="Times New Roman" panose="02020603050405020304" pitchFamily="18" charset="0"/>
              </a:rPr>
              <a:t> cliff-hanger </a:t>
            </a:r>
            <a:r>
              <a:rPr lang="en-GB" sz="28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ensures that the reader feels a mixture of both hope and excitement: </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You turn back to the field, the sphere moves towards the rectangle that makes or breaks you that day.” </a:t>
            </a:r>
            <a:r>
              <a:rPr lang="en-US" sz="28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We don’t know the outcome, but we are excited about what may happen and because of the writer </a:t>
            </a:r>
            <a:r>
              <a:rPr lang="en-US" sz="28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establishing both sympathy and empathy for the characters</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we are hopeful the goal will be scored.</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p>
        </p:txBody>
      </p:sp>
      <p:sp>
        <p:nvSpPr>
          <p:cNvPr id="4" name="TextBox 3">
            <a:extLst>
              <a:ext uri="{FF2B5EF4-FFF2-40B4-BE49-F238E27FC236}">
                <a16:creationId xmlns:a16="http://schemas.microsoft.com/office/drawing/2014/main" id="{64A65D21-56F3-F1B3-ED02-65EF95A281D7}"/>
              </a:ext>
            </a:extLst>
          </p:cNvPr>
          <p:cNvSpPr txBox="1"/>
          <p:nvPr/>
        </p:nvSpPr>
        <p:spPr>
          <a:xfrm>
            <a:off x="6516547" y="1825625"/>
            <a:ext cx="1998803" cy="375487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This contains both </a:t>
            </a:r>
            <a:r>
              <a:rPr kumimoji="0" lang="en-US" sz="1400" b="0" i="0" u="none" strike="noStrike" kern="1200" cap="none" spc="0" normalizeH="0" baseline="0" noProof="0" dirty="0">
                <a:ln>
                  <a:noFill/>
                </a:ln>
                <a:effectLst/>
                <a:highlight>
                  <a:srgbClr val="00FFFF"/>
                </a:highlight>
                <a:uLnTx/>
                <a:uFillTx/>
                <a:latin typeface="Calibri" panose="020F0502020204030204"/>
                <a:ea typeface="+mn-ea"/>
                <a:cs typeface="+mn-cs"/>
              </a:rPr>
              <a:t>language analysis </a:t>
            </a:r>
            <a:r>
              <a:rPr kumimoji="0" lang="en-US" sz="1400" b="0" i="0" u="none" strike="noStrike" kern="1200" cap="none" spc="0" normalizeH="0" baseline="0" noProof="0" dirty="0">
                <a:ln>
                  <a:noFill/>
                </a:ln>
                <a:effectLst/>
                <a:uLnTx/>
                <a:uFillTx/>
                <a:latin typeface="Calibri" panose="020F0502020204030204"/>
                <a:ea typeface="+mn-ea"/>
                <a:cs typeface="+mn-cs"/>
              </a:rPr>
              <a:t>and </a:t>
            </a:r>
            <a:r>
              <a:rPr kumimoji="0" lang="en-US" sz="1400" b="0" i="0" u="none" strike="noStrike" kern="1200" cap="none" spc="0" normalizeH="0" baseline="0" noProof="0" dirty="0">
                <a:ln>
                  <a:noFill/>
                </a:ln>
                <a:effectLst/>
                <a:highlight>
                  <a:srgbClr val="C0C0C0"/>
                </a:highlight>
                <a:uLnTx/>
                <a:uFillTx/>
                <a:latin typeface="Calibri" panose="020F0502020204030204"/>
                <a:ea typeface="+mn-ea"/>
                <a:cs typeface="+mn-cs"/>
              </a:rPr>
              <a:t>structural analysis.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highlight>
                <a:srgbClr val="C0C0C0"/>
              </a:highlight>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highlight>
                  <a:srgbClr val="00FF00"/>
                </a:highlight>
                <a:latin typeface="Calibri" panose="020F0502020204030204"/>
              </a:rPr>
              <a:t>The explanations</a:t>
            </a:r>
            <a:r>
              <a:rPr lang="en-US" sz="1400" dirty="0">
                <a:highlight>
                  <a:srgbClr val="00FF00"/>
                </a:highlight>
                <a:latin typeface="Calibri" panose="020F0502020204030204"/>
              </a:rPr>
              <a:t> </a:t>
            </a:r>
            <a:r>
              <a:rPr lang="en-US" sz="1400" dirty="0">
                <a:latin typeface="Calibri" panose="020F0502020204030204"/>
              </a:rPr>
              <a:t>help the student to explain their evaluation of the text because they are successfully arguing that the atmosphere is both exciting and hopeful.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a:rPr>
              <a:t>As well as this, </a:t>
            </a:r>
            <a:r>
              <a:rPr lang="en-US" sz="1400" b="1" dirty="0">
                <a:latin typeface="Calibri" panose="020F0502020204030204"/>
              </a:rPr>
              <a:t>they are showing they understand the writer’s methods and the effects they have on the reader.</a:t>
            </a:r>
            <a:endParaRPr kumimoji="0" lang="en-GB" sz="1400" b="1"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8712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4071" y="365126"/>
            <a:ext cx="8093396" cy="60733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dirty="0"/>
              <a:t>Q4: Critical evaluation</a:t>
            </a:r>
          </a:p>
        </p:txBody>
      </p:sp>
      <p:sp>
        <p:nvSpPr>
          <p:cNvPr id="3" name="Content Placeholder 2"/>
          <p:cNvSpPr>
            <a:spLocks noGrp="1"/>
          </p:cNvSpPr>
          <p:nvPr>
            <p:ph idx="1"/>
          </p:nvPr>
        </p:nvSpPr>
        <p:spPr>
          <a:xfrm>
            <a:off x="397565" y="1092355"/>
            <a:ext cx="5314122" cy="4111833"/>
          </a:xfrm>
          <a:solidFill>
            <a:schemeClr val="accent3">
              <a:lumMod val="20000"/>
              <a:lumOff val="80000"/>
            </a:schemeClr>
          </a:solidFill>
          <a:ln w="38100">
            <a:solidFill>
              <a:srgbClr val="00B050"/>
            </a:solidFill>
          </a:ln>
          <a:effectLst>
            <a:outerShdw blurRad="50800" dist="38100" dir="2700000" algn="tl" rotWithShape="0">
              <a:prstClr val="black">
                <a:alpha val="40000"/>
              </a:prstClr>
            </a:outerShdw>
          </a:effectLst>
        </p:spPr>
        <p:txBody>
          <a:bodyPr>
            <a:normAutofit/>
          </a:bodyPr>
          <a:lstStyle/>
          <a:p>
            <a:pPr marL="0" indent="0">
              <a:buNone/>
            </a:pPr>
            <a:r>
              <a:rPr lang="en-US" sz="2000" dirty="0">
                <a:effectLst/>
                <a:latin typeface="Arial" panose="020B0604020202020204" pitchFamily="34" charset="0"/>
              </a:rPr>
              <a:t>For this question focus on the second part of the source, </a:t>
            </a:r>
            <a:r>
              <a:rPr lang="en-US" sz="2000" dirty="0">
                <a:effectLst/>
                <a:highlight>
                  <a:srgbClr val="FFFF00"/>
                </a:highlight>
                <a:latin typeface="Arial" panose="020B0604020202020204" pitchFamily="34" charset="0"/>
              </a:rPr>
              <a:t>from line 22 to the end.</a:t>
            </a:r>
          </a:p>
          <a:p>
            <a:pPr marL="0" indent="0">
              <a:buNone/>
            </a:pPr>
            <a:r>
              <a:rPr lang="en-US" sz="2000" dirty="0">
                <a:solidFill>
                  <a:schemeClr val="bg1"/>
                </a:solidFill>
                <a:effectLst/>
                <a:highlight>
                  <a:srgbClr val="008000"/>
                </a:highlight>
                <a:latin typeface="Arial" panose="020B0604020202020204" pitchFamily="34" charset="0"/>
              </a:rPr>
              <a:t>In this part of the source, the atmosphere could be seen as </a:t>
            </a:r>
            <a:r>
              <a:rPr lang="en-US" sz="2000" b="1" dirty="0">
                <a:solidFill>
                  <a:schemeClr val="bg1"/>
                </a:solidFill>
                <a:effectLst/>
                <a:highlight>
                  <a:srgbClr val="008000"/>
                </a:highlight>
                <a:latin typeface="Arial" panose="020B0604020202020204" pitchFamily="34" charset="0"/>
              </a:rPr>
              <a:t>exciting or hopeful.</a:t>
            </a:r>
            <a:endParaRPr lang="en-US" sz="2000" dirty="0">
              <a:solidFill>
                <a:schemeClr val="bg1"/>
              </a:solidFill>
              <a:effectLst/>
              <a:highlight>
                <a:srgbClr val="008000"/>
              </a:highlight>
              <a:latin typeface="Arial" panose="020B0604020202020204" pitchFamily="34" charset="0"/>
            </a:endParaRPr>
          </a:p>
          <a:p>
            <a:pPr marL="0" indent="0">
              <a:buNone/>
            </a:pPr>
            <a:r>
              <a:rPr lang="en-US" sz="2000" dirty="0"/>
              <a:t>In your response, you could:</a:t>
            </a:r>
          </a:p>
          <a:p>
            <a:pPr marL="0" indent="0">
              <a:buNone/>
            </a:pPr>
            <a:r>
              <a:rPr lang="en-US" sz="2000" dirty="0">
                <a:effectLst/>
                <a:highlight>
                  <a:srgbClr val="00FF00"/>
                </a:highlight>
                <a:latin typeface="Arial" panose="020B0604020202020204" pitchFamily="34" charset="0"/>
              </a:rPr>
              <a:t>• consider your impressions of how the characters behave</a:t>
            </a:r>
          </a:p>
          <a:p>
            <a:pPr marL="0" indent="0">
              <a:buNone/>
            </a:pPr>
            <a:r>
              <a:rPr lang="en-US" sz="2000" dirty="0">
                <a:effectLst/>
                <a:highlight>
                  <a:srgbClr val="C0C0C0"/>
                </a:highlight>
                <a:latin typeface="Arial" panose="020B0604020202020204" pitchFamily="34" charset="0"/>
              </a:rPr>
              <a:t>• comment on the methods the writer uses to present the atmosphere as exciting or hopeful.</a:t>
            </a:r>
          </a:p>
          <a:p>
            <a:pPr marL="0" indent="0">
              <a:buNone/>
            </a:pPr>
            <a:r>
              <a:rPr lang="en-US" sz="2000" dirty="0">
                <a:effectLst/>
                <a:highlight>
                  <a:srgbClr val="00FFFF"/>
                </a:highlight>
                <a:latin typeface="Arial" panose="020B0604020202020204" pitchFamily="34" charset="0"/>
              </a:rPr>
              <a:t>• support your response with references to the text.</a:t>
            </a:r>
            <a:endParaRPr lang="en-GB" sz="2000" dirty="0">
              <a:highlight>
                <a:srgbClr val="00FFFF"/>
              </a:highlight>
            </a:endParaRPr>
          </a:p>
        </p:txBody>
      </p:sp>
      <p:sp>
        <p:nvSpPr>
          <p:cNvPr id="4" name="TextBox 3"/>
          <p:cNvSpPr txBox="1"/>
          <p:nvPr/>
        </p:nvSpPr>
        <p:spPr>
          <a:xfrm>
            <a:off x="397565" y="5453908"/>
            <a:ext cx="5314122" cy="369332"/>
          </a:xfrm>
          <a:prstGeom prst="rect">
            <a:avLst/>
          </a:prstGeom>
          <a:solidFill>
            <a:schemeClr val="accent4">
              <a:lumMod val="20000"/>
              <a:lumOff val="80000"/>
            </a:schemeClr>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Plan and write out your answer to this question.</a:t>
            </a:r>
          </a:p>
        </p:txBody>
      </p:sp>
      <p:sp>
        <p:nvSpPr>
          <p:cNvPr id="5" name="TextBox 4"/>
          <p:cNvSpPr txBox="1"/>
          <p:nvPr/>
        </p:nvSpPr>
        <p:spPr>
          <a:xfrm>
            <a:off x="424070" y="6030369"/>
            <a:ext cx="5287617" cy="369332"/>
          </a:xfrm>
          <a:prstGeom prst="rect">
            <a:avLst/>
          </a:prstGeom>
          <a:solidFill>
            <a:schemeClr val="accent3">
              <a:lumMod val="20000"/>
              <a:lumOff val="80000"/>
            </a:schemeClr>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Timed conditions: 30 minutes</a:t>
            </a:r>
          </a:p>
        </p:txBody>
      </p:sp>
      <p:pic>
        <p:nvPicPr>
          <p:cNvPr id="6" name="Picture 4" descr="Image result for t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067" y="5910470"/>
            <a:ext cx="613939" cy="6139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50006" y="1092356"/>
            <a:ext cx="2667461" cy="5016758"/>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Possible sentence starters to 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think the writer shows the atmosphere is very much exciting because…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When we are told that: “…” this reinforces… because…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use of [technique] reiterates that... because...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Additionally, the </a:t>
            </a:r>
            <a:r>
              <a:rPr lang="en-GB" sz="1400" dirty="0">
                <a:solidFill>
                  <a:prstClr val="black"/>
                </a:solidFill>
                <a:latin typeface="Calibri" panose="020F0502020204030204"/>
              </a:rPr>
              <a:t>atmosphere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can be said to be hopeful because…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By describing the stadium as…, we learn that it is exciting because…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This helps us to develop an understanding of the narrator’s thoughts and feelings because… particularly his use of [technique] which…</a:t>
            </a:r>
          </a:p>
        </p:txBody>
      </p:sp>
    </p:spTree>
    <p:extLst>
      <p:ext uri="{BB962C8B-B14F-4D97-AF65-F5344CB8AC3E}">
        <p14:creationId xmlns:p14="http://schemas.microsoft.com/office/powerpoint/2010/main" val="992418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5A94-9EBE-A293-47B8-6C0ED3DDFE5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200" dirty="0"/>
              <a:t>Plenary: We will now peer assess our own answers</a:t>
            </a:r>
            <a:endParaRPr lang="en-GB" sz="3200" dirty="0"/>
          </a:p>
        </p:txBody>
      </p:sp>
      <p:sp>
        <p:nvSpPr>
          <p:cNvPr id="3" name="Content Placeholder 2">
            <a:extLst>
              <a:ext uri="{FF2B5EF4-FFF2-40B4-BE49-F238E27FC236}">
                <a16:creationId xmlns:a16="http://schemas.microsoft.com/office/drawing/2014/main" id="{32CD4445-4E12-ABE3-014D-C836C2BB3A74}"/>
              </a:ext>
            </a:extLst>
          </p:cNvPr>
          <p:cNvSpPr>
            <a:spLocks noGrp="1"/>
          </p:cNvSpPr>
          <p:nvPr>
            <p:ph idx="1"/>
          </p:nvPr>
        </p:nvSpPr>
        <p:spPr/>
        <p:txBody>
          <a:bodyPr/>
          <a:lstStyle/>
          <a:p>
            <a:pPr marL="0" indent="0">
              <a:buNone/>
            </a:pPr>
            <a:r>
              <a:rPr lang="en-US" dirty="0"/>
              <a:t>Swap your answers with another student.</a:t>
            </a:r>
          </a:p>
          <a:p>
            <a:pPr marL="0" indent="0">
              <a:buNone/>
            </a:pPr>
            <a:endParaRPr lang="en-US" dirty="0"/>
          </a:p>
          <a:p>
            <a:pPr marL="0" indent="0">
              <a:buNone/>
            </a:pPr>
            <a:endParaRPr lang="en-GB" dirty="0"/>
          </a:p>
        </p:txBody>
      </p:sp>
      <p:sp>
        <p:nvSpPr>
          <p:cNvPr id="9" name="TextBox 8">
            <a:extLst>
              <a:ext uri="{FF2B5EF4-FFF2-40B4-BE49-F238E27FC236}">
                <a16:creationId xmlns:a16="http://schemas.microsoft.com/office/drawing/2014/main" id="{26F1A4CC-97EC-0E6C-C2C8-2231D2E52E9F}"/>
              </a:ext>
            </a:extLst>
          </p:cNvPr>
          <p:cNvSpPr txBox="1"/>
          <p:nvPr/>
        </p:nvSpPr>
        <p:spPr>
          <a:xfrm>
            <a:off x="2314937" y="2336085"/>
            <a:ext cx="6156213" cy="409342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ptos" panose="02110004020202020204"/>
                <a:ea typeface="+mn-ea"/>
                <a:cs typeface="+mn-cs"/>
              </a:rPr>
              <a:t>1) What skills did the student use well in their answer?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rPr>
              <a:t>Example: </a:t>
            </a:r>
            <a:r>
              <a:rPr kumimoji="0" lang="en-US" sz="2000" b="0" i="1" u="none" strike="noStrike" kern="1200" cap="none" spc="0" normalizeH="0" baseline="0" noProof="0" dirty="0">
                <a:ln>
                  <a:noFill/>
                </a:ln>
                <a:solidFill>
                  <a:srgbClr val="7030A0"/>
                </a:solidFill>
                <a:effectLst/>
                <a:uLnTx/>
                <a:uFillTx/>
                <a:latin typeface="Aptos" panose="02110004020202020204"/>
                <a:ea typeface="+mn-ea"/>
                <a:cs typeface="+mn-cs"/>
              </a:rPr>
              <a:t>They explain how they think the atmosphere is more hopeful than exciting.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ptos" panose="02110004020202020204"/>
                <a:ea typeface="+mn-ea"/>
                <a:cs typeface="+mn-cs"/>
              </a:rPr>
              <a:t>2) What skills could the student improve on in their answer?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rPr>
              <a:t>Example: </a:t>
            </a:r>
            <a:r>
              <a:rPr kumimoji="0" lang="en-US" sz="2000" b="0" i="1" u="none" strike="noStrike" kern="1200" cap="none" spc="0" normalizeH="0" baseline="0" noProof="0" dirty="0">
                <a:ln>
                  <a:noFill/>
                </a:ln>
                <a:solidFill>
                  <a:srgbClr val="7030A0"/>
                </a:solidFill>
                <a:effectLst/>
                <a:uLnTx/>
                <a:uFillTx/>
                <a:latin typeface="Aptos" panose="02110004020202020204"/>
                <a:ea typeface="+mn-ea"/>
                <a:cs typeface="+mn-cs"/>
              </a:rPr>
              <a:t>They need to </a:t>
            </a:r>
            <a:r>
              <a:rPr kumimoji="0" lang="en-US" sz="2000" b="1" i="1" u="none" strike="noStrike" kern="1200" cap="none" spc="0" normalizeH="0" baseline="0" noProof="0" dirty="0">
                <a:ln>
                  <a:noFill/>
                </a:ln>
                <a:solidFill>
                  <a:srgbClr val="7030A0"/>
                </a:solidFill>
                <a:effectLst/>
                <a:uLnTx/>
                <a:uFillTx/>
                <a:latin typeface="Aptos" panose="02110004020202020204"/>
                <a:ea typeface="+mn-ea"/>
                <a:cs typeface="+mn-cs"/>
              </a:rPr>
              <a:t>explain </a:t>
            </a:r>
            <a:r>
              <a:rPr kumimoji="0" lang="en-US" sz="2000" b="0" i="1" u="none" strike="noStrike" kern="1200" cap="none" spc="0" normalizeH="0" baseline="0" noProof="0" dirty="0">
                <a:ln>
                  <a:noFill/>
                </a:ln>
                <a:solidFill>
                  <a:srgbClr val="7030A0"/>
                </a:solidFill>
                <a:effectLst/>
                <a:uLnTx/>
                <a:uFillTx/>
                <a:latin typeface="Aptos" panose="02110004020202020204"/>
                <a:ea typeface="+mn-ea"/>
                <a:cs typeface="+mn-cs"/>
              </a:rPr>
              <a:t>why the writer’s methods make the reader think the atmosphere is more hopeful than exciting. They could take about the use of short sentences. </a:t>
            </a:r>
            <a:endPar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E809CDE1-B538-4CED-1F6F-B8A5A6536DD1}"/>
              </a:ext>
            </a:extLst>
          </p:cNvPr>
          <p:cNvPicPr>
            <a:picLocks noChangeAspect="1"/>
          </p:cNvPicPr>
          <p:nvPr/>
        </p:nvPicPr>
        <p:blipFill>
          <a:blip r:embed="rId2"/>
          <a:stretch>
            <a:fillRect/>
          </a:stretch>
        </p:blipFill>
        <p:spPr>
          <a:xfrm>
            <a:off x="1412745" y="2336085"/>
            <a:ext cx="723275" cy="587661"/>
          </a:xfrm>
          <a:prstGeom prst="rect">
            <a:avLst/>
          </a:prstGeom>
        </p:spPr>
      </p:pic>
      <p:pic>
        <p:nvPicPr>
          <p:cNvPr id="8" name="Picture 7">
            <a:extLst>
              <a:ext uri="{FF2B5EF4-FFF2-40B4-BE49-F238E27FC236}">
                <a16:creationId xmlns:a16="http://schemas.microsoft.com/office/drawing/2014/main" id="{CC91F15A-9D54-864D-E62A-958D1D8E087A}"/>
              </a:ext>
            </a:extLst>
          </p:cNvPr>
          <p:cNvPicPr>
            <a:picLocks noChangeAspect="1"/>
          </p:cNvPicPr>
          <p:nvPr/>
        </p:nvPicPr>
        <p:blipFill>
          <a:blip r:embed="rId3"/>
          <a:stretch>
            <a:fillRect/>
          </a:stretch>
        </p:blipFill>
        <p:spPr>
          <a:xfrm>
            <a:off x="672850" y="2945930"/>
            <a:ext cx="1463170" cy="1927027"/>
          </a:xfrm>
          <a:prstGeom prst="rect">
            <a:avLst/>
          </a:prstGeom>
        </p:spPr>
      </p:pic>
      <p:pic>
        <p:nvPicPr>
          <p:cNvPr id="11" name="Picture 10">
            <a:extLst>
              <a:ext uri="{FF2B5EF4-FFF2-40B4-BE49-F238E27FC236}">
                <a16:creationId xmlns:a16="http://schemas.microsoft.com/office/drawing/2014/main" id="{D7FC44FA-ED43-2488-82FF-7C8B1FF4500C}"/>
              </a:ext>
            </a:extLst>
          </p:cNvPr>
          <p:cNvPicPr>
            <a:picLocks noChangeAspect="1"/>
          </p:cNvPicPr>
          <p:nvPr/>
        </p:nvPicPr>
        <p:blipFill>
          <a:blip r:embed="rId4"/>
          <a:stretch>
            <a:fillRect/>
          </a:stretch>
        </p:blipFill>
        <p:spPr>
          <a:xfrm>
            <a:off x="622451" y="2336085"/>
            <a:ext cx="727069" cy="587661"/>
          </a:xfrm>
          <a:prstGeom prst="rect">
            <a:avLst/>
          </a:prstGeom>
        </p:spPr>
      </p:pic>
    </p:spTree>
    <p:extLst>
      <p:ext uri="{BB962C8B-B14F-4D97-AF65-F5344CB8AC3E}">
        <p14:creationId xmlns:p14="http://schemas.microsoft.com/office/powerpoint/2010/main" val="48574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6CE7A83-0D47-9701-78B3-470936C95942}"/>
              </a:ext>
            </a:extLst>
          </p:cNvPr>
          <p:cNvSpPr/>
          <p:nvPr/>
        </p:nvSpPr>
        <p:spPr>
          <a:xfrm>
            <a:off x="555585" y="473813"/>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Graphic 4">
            <a:extLst>
              <a:ext uri="{FF2B5EF4-FFF2-40B4-BE49-F238E27FC236}">
                <a16:creationId xmlns:a16="http://schemas.microsoft.com/office/drawing/2014/main" id="{4C7C70C6-F006-A54A-278C-54361ECECE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656" y="667950"/>
            <a:ext cx="874529" cy="859160"/>
          </a:xfrm>
          <a:prstGeom prst="rect">
            <a:avLst/>
          </a:prstGeom>
        </p:spPr>
      </p:pic>
      <p:sp>
        <p:nvSpPr>
          <p:cNvPr id="6" name="TextBox 5">
            <a:extLst>
              <a:ext uri="{FF2B5EF4-FFF2-40B4-BE49-F238E27FC236}">
                <a16:creationId xmlns:a16="http://schemas.microsoft.com/office/drawing/2014/main" id="{CB803912-A2C6-4B15-576A-B2C8D1BA8528}"/>
              </a:ext>
            </a:extLst>
          </p:cNvPr>
          <p:cNvSpPr txBox="1"/>
          <p:nvPr/>
        </p:nvSpPr>
        <p:spPr>
          <a:xfrm>
            <a:off x="717630" y="1654431"/>
            <a:ext cx="156258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Identifying</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Rectangle: Rounded Corners 6">
            <a:extLst>
              <a:ext uri="{FF2B5EF4-FFF2-40B4-BE49-F238E27FC236}">
                <a16:creationId xmlns:a16="http://schemas.microsoft.com/office/drawing/2014/main" id="{46A2F146-0877-0720-2AAF-BD5DB6962A07}"/>
              </a:ext>
            </a:extLst>
          </p:cNvPr>
          <p:cNvSpPr/>
          <p:nvPr/>
        </p:nvSpPr>
        <p:spPr>
          <a:xfrm>
            <a:off x="2604303" y="473813"/>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9647EF03-DCA3-1911-216F-492790EB630D}"/>
              </a:ext>
            </a:extLst>
          </p:cNvPr>
          <p:cNvSpPr txBox="1"/>
          <p:nvPr/>
        </p:nvSpPr>
        <p:spPr>
          <a:xfrm>
            <a:off x="2604303" y="1654431"/>
            <a:ext cx="204871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Choosing evidence</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9" name="Graphic 8">
            <a:extLst>
              <a:ext uri="{FF2B5EF4-FFF2-40B4-BE49-F238E27FC236}">
                <a16:creationId xmlns:a16="http://schemas.microsoft.com/office/drawing/2014/main" id="{B42BB864-B3BF-0324-CCF9-8F55F76320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75013" y="665317"/>
            <a:ext cx="1345251" cy="1004801"/>
          </a:xfrm>
          <a:prstGeom prst="rect">
            <a:avLst/>
          </a:prstGeom>
        </p:spPr>
      </p:pic>
      <p:sp>
        <p:nvSpPr>
          <p:cNvPr id="10" name="Rectangle: Rounded Corners 9">
            <a:extLst>
              <a:ext uri="{FF2B5EF4-FFF2-40B4-BE49-F238E27FC236}">
                <a16:creationId xmlns:a16="http://schemas.microsoft.com/office/drawing/2014/main" id="{1AEBDCD8-B3DA-A007-BD85-3D7729DDDBE4}"/>
              </a:ext>
            </a:extLst>
          </p:cNvPr>
          <p:cNvSpPr/>
          <p:nvPr/>
        </p:nvSpPr>
        <p:spPr>
          <a:xfrm>
            <a:off x="4656409" y="448194"/>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Graphic 10">
            <a:extLst>
              <a:ext uri="{FF2B5EF4-FFF2-40B4-BE49-F238E27FC236}">
                <a16:creationId xmlns:a16="http://schemas.microsoft.com/office/drawing/2014/main" id="{2F0A539E-94C8-9AC4-0FA4-1C9B3F6794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5256" y="620589"/>
            <a:ext cx="1682203" cy="1049529"/>
          </a:xfrm>
          <a:prstGeom prst="rect">
            <a:avLst/>
          </a:prstGeom>
        </p:spPr>
      </p:pic>
      <p:sp>
        <p:nvSpPr>
          <p:cNvPr id="12" name="TextBox 11">
            <a:extLst>
              <a:ext uri="{FF2B5EF4-FFF2-40B4-BE49-F238E27FC236}">
                <a16:creationId xmlns:a16="http://schemas.microsoft.com/office/drawing/2014/main" id="{0335B5FF-C7D3-753A-4D64-EBE165EBC5B0}"/>
              </a:ext>
            </a:extLst>
          </p:cNvPr>
          <p:cNvSpPr txBox="1"/>
          <p:nvPr/>
        </p:nvSpPr>
        <p:spPr>
          <a:xfrm>
            <a:off x="4571998" y="1709922"/>
            <a:ext cx="204871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Language analysis</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Rectangle: Rounded Corners 12">
            <a:extLst>
              <a:ext uri="{FF2B5EF4-FFF2-40B4-BE49-F238E27FC236}">
                <a16:creationId xmlns:a16="http://schemas.microsoft.com/office/drawing/2014/main" id="{E0BBCC75-0DE7-14A8-A59C-AD9135E2B80F}"/>
              </a:ext>
            </a:extLst>
          </p:cNvPr>
          <p:cNvSpPr/>
          <p:nvPr/>
        </p:nvSpPr>
        <p:spPr>
          <a:xfrm>
            <a:off x="6708017" y="473813"/>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4CE0C390-C02B-C0A8-E692-2EE72D970C2E}"/>
              </a:ext>
            </a:extLst>
          </p:cNvPr>
          <p:cNvSpPr txBox="1"/>
          <p:nvPr/>
        </p:nvSpPr>
        <p:spPr>
          <a:xfrm>
            <a:off x="6623606" y="1735541"/>
            <a:ext cx="204871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Zooming in</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5" name="Graphic 14">
            <a:extLst>
              <a:ext uri="{FF2B5EF4-FFF2-40B4-BE49-F238E27FC236}">
                <a16:creationId xmlns:a16="http://schemas.microsoft.com/office/drawing/2014/main" id="{784D27A4-90C7-7CAD-0CB2-12D545D1BF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82161" y="665317"/>
            <a:ext cx="731606" cy="1009581"/>
          </a:xfrm>
          <a:prstGeom prst="rect">
            <a:avLst/>
          </a:prstGeom>
        </p:spPr>
      </p:pic>
      <p:sp>
        <p:nvSpPr>
          <p:cNvPr id="16" name="Rectangle: Rounded Corners 15">
            <a:extLst>
              <a:ext uri="{FF2B5EF4-FFF2-40B4-BE49-F238E27FC236}">
                <a16:creationId xmlns:a16="http://schemas.microsoft.com/office/drawing/2014/main" id="{1CFE2F04-C5E8-7EBD-FC92-81859C149D39}"/>
              </a:ext>
            </a:extLst>
          </p:cNvPr>
          <p:cNvSpPr/>
          <p:nvPr/>
        </p:nvSpPr>
        <p:spPr>
          <a:xfrm>
            <a:off x="552196" y="2238431"/>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D2C9AF1-288A-FA6B-2069-FCBA6EE609E5}"/>
              </a:ext>
            </a:extLst>
          </p:cNvPr>
          <p:cNvSpPr txBox="1"/>
          <p:nvPr/>
        </p:nvSpPr>
        <p:spPr>
          <a:xfrm>
            <a:off x="714241" y="3419049"/>
            <a:ext cx="156258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Structural analysis</a:t>
            </a: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Rectangle: Rounded Corners 17">
            <a:extLst>
              <a:ext uri="{FF2B5EF4-FFF2-40B4-BE49-F238E27FC236}">
                <a16:creationId xmlns:a16="http://schemas.microsoft.com/office/drawing/2014/main" id="{82D11B25-4446-BDC0-4438-970492561E75}"/>
              </a:ext>
            </a:extLst>
          </p:cNvPr>
          <p:cNvSpPr/>
          <p:nvPr/>
        </p:nvSpPr>
        <p:spPr>
          <a:xfrm>
            <a:off x="2600914" y="2238431"/>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6577CC86-2840-B9B3-BD11-46516A13CDB3}"/>
              </a:ext>
            </a:extLst>
          </p:cNvPr>
          <p:cNvSpPr txBox="1"/>
          <p:nvPr/>
        </p:nvSpPr>
        <p:spPr>
          <a:xfrm>
            <a:off x="2567390" y="3428886"/>
            <a:ext cx="204871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Evaluating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Rectangle: Rounded Corners 19">
            <a:extLst>
              <a:ext uri="{FF2B5EF4-FFF2-40B4-BE49-F238E27FC236}">
                <a16:creationId xmlns:a16="http://schemas.microsoft.com/office/drawing/2014/main" id="{B9F8F17D-FFE3-E1E7-BB33-52A875166810}"/>
              </a:ext>
            </a:extLst>
          </p:cNvPr>
          <p:cNvSpPr/>
          <p:nvPr/>
        </p:nvSpPr>
        <p:spPr>
          <a:xfrm>
            <a:off x="4653020" y="2212812"/>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EA328DB4-923E-B3DA-7125-81F08847ED03}"/>
              </a:ext>
            </a:extLst>
          </p:cNvPr>
          <p:cNvSpPr txBox="1"/>
          <p:nvPr/>
        </p:nvSpPr>
        <p:spPr>
          <a:xfrm>
            <a:off x="4568609" y="3474540"/>
            <a:ext cx="204871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Explaining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2" name="Graphic 21">
            <a:extLst>
              <a:ext uri="{FF2B5EF4-FFF2-40B4-BE49-F238E27FC236}">
                <a16:creationId xmlns:a16="http://schemas.microsoft.com/office/drawing/2014/main" id="{C9D8FBA6-A653-8C92-FB4A-346E7E79C6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0402" y="2262334"/>
            <a:ext cx="995730" cy="1090257"/>
          </a:xfrm>
          <a:prstGeom prst="rect">
            <a:avLst/>
          </a:prstGeom>
        </p:spPr>
      </p:pic>
      <p:pic>
        <p:nvPicPr>
          <p:cNvPr id="23" name="Graphic 22">
            <a:extLst>
              <a:ext uri="{FF2B5EF4-FFF2-40B4-BE49-F238E27FC236}">
                <a16:creationId xmlns:a16="http://schemas.microsoft.com/office/drawing/2014/main" id="{3C10B4D7-F95C-4ACE-E8DE-593497D9939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83463" y="2435722"/>
            <a:ext cx="952018" cy="952018"/>
          </a:xfrm>
          <a:prstGeom prst="rect">
            <a:avLst/>
          </a:prstGeom>
        </p:spPr>
      </p:pic>
      <p:pic>
        <p:nvPicPr>
          <p:cNvPr id="24" name="Graphic 23">
            <a:extLst>
              <a:ext uri="{FF2B5EF4-FFF2-40B4-BE49-F238E27FC236}">
                <a16:creationId xmlns:a16="http://schemas.microsoft.com/office/drawing/2014/main" id="{48C79CC4-A7DF-5D71-C7BF-1681AE17FB1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567127" y="2366198"/>
            <a:ext cx="1940052" cy="1091066"/>
          </a:xfrm>
          <a:prstGeom prst="rect">
            <a:avLst/>
          </a:prstGeom>
        </p:spPr>
      </p:pic>
      <p:pic>
        <p:nvPicPr>
          <p:cNvPr id="25" name="Graphic 24">
            <a:extLst>
              <a:ext uri="{FF2B5EF4-FFF2-40B4-BE49-F238E27FC236}">
                <a16:creationId xmlns:a16="http://schemas.microsoft.com/office/drawing/2014/main" id="{1A6B2B17-E342-26A4-83BE-DF5211FB112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954967" y="2302987"/>
            <a:ext cx="1357822" cy="1107258"/>
          </a:xfrm>
          <a:prstGeom prst="rect">
            <a:avLst/>
          </a:prstGeom>
        </p:spPr>
      </p:pic>
      <p:sp>
        <p:nvSpPr>
          <p:cNvPr id="26" name="Rectangle: Rounded Corners 25">
            <a:extLst>
              <a:ext uri="{FF2B5EF4-FFF2-40B4-BE49-F238E27FC236}">
                <a16:creationId xmlns:a16="http://schemas.microsoft.com/office/drawing/2014/main" id="{21451D28-108E-B9C5-A455-C1AAF0CA5F54}"/>
              </a:ext>
            </a:extLst>
          </p:cNvPr>
          <p:cNvSpPr/>
          <p:nvPr/>
        </p:nvSpPr>
        <p:spPr>
          <a:xfrm>
            <a:off x="6749970" y="2238431"/>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TextBox 26">
            <a:extLst>
              <a:ext uri="{FF2B5EF4-FFF2-40B4-BE49-F238E27FC236}">
                <a16:creationId xmlns:a16="http://schemas.microsoft.com/office/drawing/2014/main" id="{947B62BE-3050-3489-578A-717412D3603E}"/>
              </a:ext>
            </a:extLst>
          </p:cNvPr>
          <p:cNvSpPr txBox="1"/>
          <p:nvPr/>
        </p:nvSpPr>
        <p:spPr>
          <a:xfrm>
            <a:off x="6624104" y="3429000"/>
            <a:ext cx="204871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Understanding effects</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8" name="Graphic 27">
            <a:extLst>
              <a:ext uri="{FF2B5EF4-FFF2-40B4-BE49-F238E27FC236}">
                <a16:creationId xmlns:a16="http://schemas.microsoft.com/office/drawing/2014/main" id="{72046CB5-B065-7E68-5973-0BD0F057B06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754777" y="2532117"/>
            <a:ext cx="881866" cy="818839"/>
          </a:xfrm>
          <a:prstGeom prst="rect">
            <a:avLst/>
          </a:prstGeom>
        </p:spPr>
      </p:pic>
      <p:pic>
        <p:nvPicPr>
          <p:cNvPr id="29" name="Graphic 28">
            <a:extLst>
              <a:ext uri="{FF2B5EF4-FFF2-40B4-BE49-F238E27FC236}">
                <a16:creationId xmlns:a16="http://schemas.microsoft.com/office/drawing/2014/main" id="{0ABDC540-87E6-C6A4-623D-64429861C5E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841640" y="2361352"/>
            <a:ext cx="881866" cy="749613"/>
          </a:xfrm>
          <a:prstGeom prst="rect">
            <a:avLst/>
          </a:prstGeom>
        </p:spPr>
      </p:pic>
      <p:sp>
        <p:nvSpPr>
          <p:cNvPr id="31" name="TextBox 30">
            <a:extLst>
              <a:ext uri="{FF2B5EF4-FFF2-40B4-BE49-F238E27FC236}">
                <a16:creationId xmlns:a16="http://schemas.microsoft.com/office/drawing/2014/main" id="{A54E6E59-FBB3-BC34-A0BD-38E063048DAD}"/>
              </a:ext>
            </a:extLst>
          </p:cNvPr>
          <p:cNvSpPr txBox="1"/>
          <p:nvPr/>
        </p:nvSpPr>
        <p:spPr>
          <a:xfrm>
            <a:off x="560402" y="4301534"/>
            <a:ext cx="7801109" cy="2031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As well as giving our opinions on a statement provided, we also need to include some analysis of how the language and structure impacts on the reader.</a:t>
            </a:r>
          </a:p>
          <a:p>
            <a:endParaRPr lang="en-US" dirty="0"/>
          </a:p>
          <a:p>
            <a:r>
              <a:rPr lang="en-US" dirty="0"/>
              <a:t>We looked at how a text was exciting or hopeful for a reader previously, and </a:t>
            </a:r>
            <a:r>
              <a:rPr lang="en-US" b="1" dirty="0"/>
              <a:t>we need to explain how the language and structure help the reader to think and feel this. </a:t>
            </a:r>
            <a:endParaRPr lang="en-GB" b="1" dirty="0"/>
          </a:p>
        </p:txBody>
      </p:sp>
    </p:spTree>
    <p:extLst>
      <p:ext uri="{BB962C8B-B14F-4D97-AF65-F5344CB8AC3E}">
        <p14:creationId xmlns:p14="http://schemas.microsoft.com/office/powerpoint/2010/main" val="158940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C480-514A-0366-35AE-F6085845CE8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7DC50C10-9CE1-1DA2-595C-A1D678F87374}"/>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To describe </a:t>
            </a:r>
            <a:r>
              <a:rPr lang="en-US" sz="4000" dirty="0">
                <a:solidFill>
                  <a:srgbClr val="FF0000"/>
                </a:solidFill>
                <a:latin typeface="Calibri" panose="020F0502020204030204"/>
              </a:rPr>
              <a:t>how a student has evaluated the text in a model answer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we can improve our critical evaluations for Q4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To apply our understanding of </a:t>
            </a:r>
            <a:r>
              <a:rPr lang="en-US" sz="4000" dirty="0">
                <a:solidFill>
                  <a:srgbClr val="00B050"/>
                </a:solidFill>
                <a:latin typeface="Calibri" panose="020F0502020204030204"/>
              </a:rPr>
              <a:t>Q4 </a:t>
            </a: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skills to our own answers</a:t>
            </a:r>
          </a:p>
          <a:p>
            <a:pPr marL="0" indent="0">
              <a:buNone/>
            </a:pPr>
            <a:endParaRPr lang="en-GB" dirty="0"/>
          </a:p>
        </p:txBody>
      </p:sp>
    </p:spTree>
    <p:extLst>
      <p:ext uri="{BB962C8B-B14F-4D97-AF65-F5344CB8AC3E}">
        <p14:creationId xmlns:p14="http://schemas.microsoft.com/office/powerpoint/2010/main" val="1085483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0A90D-75DA-FFE5-0D28-293EF58B69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154568">
            <a:off x="831033" y="2128549"/>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2539F51-126C-EFB5-0CFB-957B8FD1C4A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You have been given a good answer for Q4</a:t>
            </a:r>
            <a:endParaRPr lang="en-GB" dirty="0"/>
          </a:p>
        </p:txBody>
      </p:sp>
      <p:sp>
        <p:nvSpPr>
          <p:cNvPr id="6" name="TextBox 5">
            <a:extLst>
              <a:ext uri="{FF2B5EF4-FFF2-40B4-BE49-F238E27FC236}">
                <a16:creationId xmlns:a16="http://schemas.microsoft.com/office/drawing/2014/main" id="{BFDA5A8F-C749-B8EA-A5BE-8AB354E6DD74}"/>
              </a:ext>
            </a:extLst>
          </p:cNvPr>
          <p:cNvSpPr txBox="1"/>
          <p:nvPr/>
        </p:nvSpPr>
        <p:spPr>
          <a:xfrm>
            <a:off x="4409954" y="4421726"/>
            <a:ext cx="4409954" cy="203132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7030A0"/>
                </a:solidFill>
                <a:effectLst/>
                <a:uLnTx/>
                <a:uFillTx/>
                <a:latin typeface="Aptos" panose="02110004020202020204"/>
                <a:ea typeface="+mn-ea"/>
                <a:cs typeface="+mn-cs"/>
              </a:rPr>
              <a:t>Go through the answer and find</a:t>
            </a:r>
            <a:r>
              <a:rPr lang="en-US" dirty="0">
                <a:solidFill>
                  <a:srgbClr val="7030A0"/>
                </a:solidFill>
                <a:latin typeface="Aptos" panose="02110004020202020204"/>
              </a:rPr>
              <a:t> good examples of how the student has </a:t>
            </a:r>
            <a:r>
              <a:rPr lang="en-US" b="1" dirty="0">
                <a:solidFill>
                  <a:srgbClr val="7030A0"/>
                </a:solidFill>
                <a:latin typeface="Aptos" panose="02110004020202020204"/>
              </a:rPr>
              <a:t>evaluated</a:t>
            </a:r>
            <a:r>
              <a:rPr kumimoji="0" lang="en-US" b="0" i="0" u="none" strike="noStrike" kern="1200" cap="none" spc="0" normalizeH="0" baseline="0" noProof="0" dirty="0">
                <a:ln>
                  <a:noFill/>
                </a:ln>
                <a:solidFill>
                  <a:srgbClr val="7030A0"/>
                </a:solidFill>
                <a:effectLst/>
                <a:uLnTx/>
                <a:uFillTx/>
                <a:latin typeface="Aptos" panose="02110004020202020204"/>
                <a:ea typeface="+mn-ea"/>
                <a:cs typeface="+mn-cs"/>
              </a:rPr>
              <a:t>. You could</a:t>
            </a:r>
            <a:r>
              <a:rPr lang="en-US" dirty="0">
                <a:solidFill>
                  <a:srgbClr val="7030A0"/>
                </a:solidFill>
                <a:latin typeface="Aptos" panose="02110004020202020204"/>
              </a:rPr>
              <a:t> do</a:t>
            </a:r>
            <a:r>
              <a:rPr kumimoji="0" lang="en-US" b="0" i="0" u="none" strike="noStrike" kern="1200" cap="none" spc="0" normalizeH="0" baseline="0" noProof="0" dirty="0">
                <a:ln>
                  <a:noFill/>
                </a:ln>
                <a:solidFill>
                  <a:srgbClr val="7030A0"/>
                </a:solidFill>
                <a:effectLst/>
                <a:uLnTx/>
                <a:uFillTx/>
                <a:latin typeface="Aptos" panose="02110004020202020204"/>
                <a:ea typeface="+mn-ea"/>
                <a:cs typeface="+mn-cs"/>
              </a:rPr>
              <a:t> this through arrows, annotations or highlighting.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7030A0"/>
              </a:solidFill>
              <a:latin typeface="Aptos" panose="021100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7030A0"/>
                </a:solidFill>
                <a:effectLst/>
                <a:uLnTx/>
                <a:uFillTx/>
                <a:latin typeface="Aptos" panose="02110004020202020204"/>
                <a:ea typeface="+mn-ea"/>
                <a:cs typeface="+mn-cs"/>
              </a:rPr>
              <a:t>Bonus Challenge: Find examples of language or structure analysis. </a:t>
            </a:r>
          </a:p>
        </p:txBody>
      </p:sp>
      <p:pic>
        <p:nvPicPr>
          <p:cNvPr id="4" name="Picture 3">
            <a:extLst>
              <a:ext uri="{FF2B5EF4-FFF2-40B4-BE49-F238E27FC236}">
                <a16:creationId xmlns:a16="http://schemas.microsoft.com/office/drawing/2014/main" id="{37414780-FC9D-C2CF-AF9C-C0EB3D91755C}"/>
              </a:ext>
            </a:extLst>
          </p:cNvPr>
          <p:cNvPicPr>
            <a:picLocks noChangeAspect="1"/>
          </p:cNvPicPr>
          <p:nvPr/>
        </p:nvPicPr>
        <p:blipFill>
          <a:blip r:embed="rId3"/>
          <a:stretch>
            <a:fillRect/>
          </a:stretch>
        </p:blipFill>
        <p:spPr>
          <a:xfrm>
            <a:off x="7361642" y="1531954"/>
            <a:ext cx="723275" cy="587661"/>
          </a:xfrm>
          <a:prstGeom prst="rect">
            <a:avLst/>
          </a:prstGeom>
        </p:spPr>
      </p:pic>
      <p:pic>
        <p:nvPicPr>
          <p:cNvPr id="7" name="Picture 6">
            <a:extLst>
              <a:ext uri="{FF2B5EF4-FFF2-40B4-BE49-F238E27FC236}">
                <a16:creationId xmlns:a16="http://schemas.microsoft.com/office/drawing/2014/main" id="{5381EB00-6943-E02B-6337-C0CF80E574DA}"/>
              </a:ext>
            </a:extLst>
          </p:cNvPr>
          <p:cNvPicPr>
            <a:picLocks noChangeAspect="1"/>
          </p:cNvPicPr>
          <p:nvPr/>
        </p:nvPicPr>
        <p:blipFill>
          <a:blip r:embed="rId4"/>
          <a:stretch>
            <a:fillRect/>
          </a:stretch>
        </p:blipFill>
        <p:spPr>
          <a:xfrm>
            <a:off x="6621747" y="2141799"/>
            <a:ext cx="1463170" cy="1927027"/>
          </a:xfrm>
          <a:prstGeom prst="rect">
            <a:avLst/>
          </a:prstGeom>
        </p:spPr>
      </p:pic>
      <p:pic>
        <p:nvPicPr>
          <p:cNvPr id="8" name="Picture 7">
            <a:extLst>
              <a:ext uri="{FF2B5EF4-FFF2-40B4-BE49-F238E27FC236}">
                <a16:creationId xmlns:a16="http://schemas.microsoft.com/office/drawing/2014/main" id="{D52F578C-B95E-6435-003F-41CFF0CEE480}"/>
              </a:ext>
            </a:extLst>
          </p:cNvPr>
          <p:cNvPicPr>
            <a:picLocks noChangeAspect="1"/>
          </p:cNvPicPr>
          <p:nvPr/>
        </p:nvPicPr>
        <p:blipFill>
          <a:blip r:embed="rId5"/>
          <a:stretch>
            <a:fillRect/>
          </a:stretch>
        </p:blipFill>
        <p:spPr>
          <a:xfrm>
            <a:off x="6571348" y="1531954"/>
            <a:ext cx="727069" cy="587661"/>
          </a:xfrm>
          <a:prstGeom prst="rect">
            <a:avLst/>
          </a:prstGeom>
        </p:spPr>
      </p:pic>
    </p:spTree>
    <p:extLst>
      <p:ext uri="{BB962C8B-B14F-4D97-AF65-F5344CB8AC3E}">
        <p14:creationId xmlns:p14="http://schemas.microsoft.com/office/powerpoint/2010/main" val="1711384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7E7A45-0F26-52E4-F07D-760E2AC94D08}"/>
              </a:ext>
            </a:extLst>
          </p:cNvPr>
          <p:cNvPicPr>
            <a:picLocks noChangeAspect="1"/>
          </p:cNvPicPr>
          <p:nvPr/>
        </p:nvPicPr>
        <p:blipFill>
          <a:blip r:embed="rId2"/>
          <a:stretch>
            <a:fillRect/>
          </a:stretch>
        </p:blipFill>
        <p:spPr>
          <a:xfrm>
            <a:off x="8466327" y="200865"/>
            <a:ext cx="637899" cy="518293"/>
          </a:xfrm>
          <a:prstGeom prst="rect">
            <a:avLst/>
          </a:prstGeom>
        </p:spPr>
      </p:pic>
      <p:pic>
        <p:nvPicPr>
          <p:cNvPr id="13" name="Picture 12">
            <a:extLst>
              <a:ext uri="{FF2B5EF4-FFF2-40B4-BE49-F238E27FC236}">
                <a16:creationId xmlns:a16="http://schemas.microsoft.com/office/drawing/2014/main" id="{289D869B-FBE5-B17C-0F0A-1DACFE9BCD79}"/>
              </a:ext>
            </a:extLst>
          </p:cNvPr>
          <p:cNvPicPr>
            <a:picLocks noChangeAspect="1"/>
          </p:cNvPicPr>
          <p:nvPr/>
        </p:nvPicPr>
        <p:blipFill>
          <a:blip r:embed="rId3"/>
          <a:stretch>
            <a:fillRect/>
          </a:stretch>
        </p:blipFill>
        <p:spPr>
          <a:xfrm>
            <a:off x="7820124" y="729125"/>
            <a:ext cx="1284102" cy="1691190"/>
          </a:xfrm>
          <a:prstGeom prst="rect">
            <a:avLst/>
          </a:prstGeom>
        </p:spPr>
      </p:pic>
      <p:pic>
        <p:nvPicPr>
          <p:cNvPr id="14" name="Picture 13">
            <a:extLst>
              <a:ext uri="{FF2B5EF4-FFF2-40B4-BE49-F238E27FC236}">
                <a16:creationId xmlns:a16="http://schemas.microsoft.com/office/drawing/2014/main" id="{482A6814-68EB-6321-EF4C-3F2B5A484D08}"/>
              </a:ext>
            </a:extLst>
          </p:cNvPr>
          <p:cNvPicPr>
            <a:picLocks noChangeAspect="1"/>
          </p:cNvPicPr>
          <p:nvPr/>
        </p:nvPicPr>
        <p:blipFill>
          <a:blip r:embed="rId4"/>
          <a:stretch>
            <a:fillRect/>
          </a:stretch>
        </p:blipFill>
        <p:spPr>
          <a:xfrm>
            <a:off x="7779480" y="210832"/>
            <a:ext cx="641245" cy="518293"/>
          </a:xfrm>
          <a:prstGeom prst="rect">
            <a:avLst/>
          </a:prstGeom>
        </p:spPr>
      </p:pic>
      <p:sp>
        <p:nvSpPr>
          <p:cNvPr id="3" name="TextBox 2">
            <a:extLst>
              <a:ext uri="{FF2B5EF4-FFF2-40B4-BE49-F238E27FC236}">
                <a16:creationId xmlns:a16="http://schemas.microsoft.com/office/drawing/2014/main" id="{6620E80D-04A7-308C-CCBB-E23604E06F20}"/>
              </a:ext>
            </a:extLst>
          </p:cNvPr>
          <p:cNvSpPr txBox="1"/>
          <p:nvPr/>
        </p:nvSpPr>
        <p:spPr>
          <a:xfrm>
            <a:off x="84954" y="93728"/>
            <a:ext cx="7268346" cy="6567952"/>
          </a:xfrm>
          <a:prstGeom prst="rect">
            <a:avLst/>
          </a:prstGeom>
          <a:noFill/>
        </p:spPr>
        <p:txBody>
          <a:bodyPr wrap="square">
            <a:spAutoFit/>
          </a:bodyPr>
          <a:lstStyle/>
          <a:p>
            <a:pPr>
              <a:lnSpc>
                <a:spcPct val="107000"/>
              </a:lnSpc>
              <a:spcAft>
                <a:spcPts val="800"/>
              </a:spcAft>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In this half of the text, there is a mixture of excitement and hope. The father is clearly excited as he keeps switching between the game and his son, looking to see what is happening but also to share the experience with the son: “switched his gaze between the game and you”. That change in perspective highlights the father’s excitement at the game, but there is also hope as the narrator wants his own son to feel similar emotions.</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Throughout the extract the writer mixes the past experiences with his father with the present emotions of game being played out and the excitement building beforehand. The memory of the father holding “you as tight as he could” when the goal is scored” reflects his excitement at what is happening in the game, to the point where the usually stoic father reveals “precious tears dripping along the crags of his ageing cheeks”. The father’s excitement is embodied in his tears, an outward pouring of his inward emotional self.</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Revealing the excitement the narrator experienced in the past ties in to the hopes he has for his family’s future: “Just a boy, but his heart and soul is with you, with him, with all of us.” The narrator is hopeful that his son will feel a part of the footballing community at the stadium, using the metaphor of his “heart and soul” being with “all of us”. </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Furthermore, the narrator is keen to </a:t>
            </a:r>
            <a:r>
              <a:rPr lang="en-US" sz="1000" kern="100" dirty="0" err="1">
                <a:effectLst/>
                <a:latin typeface="Aptos" panose="020B0004020202020204" pitchFamily="34" charset="0"/>
                <a:ea typeface="Aptos" panose="020B0004020202020204" pitchFamily="34" charset="0"/>
                <a:cs typeface="Times New Roman" panose="02020603050405020304" pitchFamily="18" charset="0"/>
              </a:rPr>
              <a:t>emphasise</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his hopes for his son and his desire to continue his family’s legacy, “holding his hand as his journey through the vicissitudes of life was just beginning” The narrator is excited that his son is beginning his life amongst the football community, but also hopeful of what is to come for him. This is further reiterated with the use of anaphora: </a:t>
            </a:r>
            <a:r>
              <a:rPr lang="en-GB" sz="1000" kern="100" dirty="0">
                <a:effectLst/>
                <a:latin typeface="Aptos" panose="020B0004020202020204" pitchFamily="34" charset="0"/>
                <a:ea typeface="Aptos" panose="020B0004020202020204" pitchFamily="34" charset="0"/>
                <a:cs typeface="Times New Roman" panose="02020603050405020304" pitchFamily="18" charset="0"/>
              </a:rPr>
              <a:t>“</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The same people, the same place, the same destiny.” Repeating the clause structures amplifies the narrator’s hope that his son will get the same experiences he did as a child through the football. </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Despite this, just as much weight is placed by the writer on highlighting the excitement that comes from the present and the game itself rather than the future: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Watch and wait. Fingers clutching plastic cups, wrapped around mighty flags that fight the chilly breeze, and fingers that nervously twitch and flick as you stare at every pass, every movement, every tackle.” The crowd are excited at what is to come throughout the match, but also nervous: nervously twitch and flick”. The atmosphere is tense as the fans watch every pass, movement and tackle, the repetition of ‘every’ highlighting this growing sense of anticipation and perhaps hope. </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Continuing the description of the match, we are told,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He’s going to score! He’s going to do it! The crowds crescendo into an unbelievable wall of sound.” The excitement of the narrator is clear here with the use of short sentences and repetition, but also the alliteration of “crowds crescendo” and the adjective “unbelievable”, but arguably the narrator is also hopeful that the team will score. </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Finally, the end of the extract is used to build a sense of both excitement and hope.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He moves towards the ball. You turn to the seat next to you. There is your child, your father, his father and an endless line of </a:t>
            </a:r>
            <a:r>
              <a:rPr lang="en-US" sz="1000" kern="100" dirty="0" err="1">
                <a:effectLst/>
                <a:latin typeface="Aptos" panose="020B0004020202020204" pitchFamily="34" charset="0"/>
                <a:ea typeface="Aptos" panose="020B0004020202020204" pitchFamily="34" charset="0"/>
                <a:cs typeface="Times New Roman" panose="02020603050405020304" pitchFamily="18" charset="0"/>
              </a:rPr>
              <a:t>spectres</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of time past and present.” The excitement of the narrator is clear as he reflects on how football transcends time and generations. He repeats the metaphor of </a:t>
            </a:r>
            <a:r>
              <a:rPr lang="en-US" sz="1000" kern="100" dirty="0" err="1">
                <a:effectLst/>
                <a:latin typeface="Aptos" panose="020B0004020202020204" pitchFamily="34" charset="0"/>
                <a:ea typeface="Aptos" panose="020B0004020202020204" pitchFamily="34" charset="0"/>
                <a:cs typeface="Times New Roman" panose="02020603050405020304" pitchFamily="18" charset="0"/>
              </a:rPr>
              <a:t>spectres</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and uses the hyperbole of “endless” to amplify the power of football and the excitement that comes with it. However, he is also hopeful that the player will score and change the course of the match. </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Ending the text on a cliff-hanger ensures that the reader feels a mixture of both hope and excitement: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You turn back to the field, the sphere moves towards the rectangle that makes or breaks you that day.” We don’t know the outcome, but we are excited about what may happen and because of the writer establishing both sympathy and empathy for the characters, we are hopeful the goal will be scored.</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5386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8D3826E-7752-867E-416A-2D816C13DD6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3089F9A-FA83-9520-DFB8-09F528713989}"/>
              </a:ext>
            </a:extLst>
          </p:cNvPr>
          <p:cNvSpPr txBox="1"/>
          <p:nvPr/>
        </p:nvSpPr>
        <p:spPr>
          <a:xfrm>
            <a:off x="225705" y="200864"/>
            <a:ext cx="7254692" cy="647933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a:lnSpc>
                <a:spcPct val="107000"/>
              </a:lnSpc>
              <a:spcAft>
                <a:spcPts val="800"/>
              </a:spcAft>
            </a:pPr>
            <a:r>
              <a:rPr lang="en-US"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In this half of the text, there is a mixture of excitement and hope.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The father is clearly excited as he keeps switching between the game and his son, looking to see what is happening but also to share the experience with the son: “switched his gaze between the game and you”. That change in perspective highlights the father’s excitement at the game</a:t>
            </a:r>
            <a:r>
              <a:rPr lang="en-US"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but there is also hope as the narrator wants his own son to feel similar emotions.</a:t>
            </a:r>
            <a:endParaRPr lang="en-GB"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Throughout the extract the writer mixes the past experiences with his father with the present emotions of game being played out and the excitement building beforehand.</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The memory of the father holding “you as tight as he could” when the goal is scored” reflects his excitement at what is happening in the game, to the point where the usually stoic father reveals “precious tears dripping along the crags of his ageing cheeks”. The father’s excitement is embodied in his tears, an outward pouring of his inward emotional self.</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Revealing the excitement the narrator experienced in the past ties in to the hopes he has for his family’s future: “Just a boy, but his heart and soul is with you, with him, with all of us.” </a:t>
            </a:r>
            <a:r>
              <a:rPr lang="en-US"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The narrator is hopeful that his son will feel a part of the footballing community at the stadium, using the metaphor of his “heart and soul” being with “all of us”. </a:t>
            </a:r>
            <a:endParaRPr lang="en-GB"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Furthermore, the narrator is keen to </a:t>
            </a:r>
            <a:r>
              <a:rPr lang="en-US" sz="1000" kern="100" dirty="0" err="1">
                <a:effectLst/>
                <a:highlight>
                  <a:srgbClr val="FFFF00"/>
                </a:highlight>
                <a:latin typeface="Aptos" panose="020B0004020202020204" pitchFamily="34" charset="0"/>
                <a:ea typeface="Aptos" panose="020B0004020202020204" pitchFamily="34" charset="0"/>
                <a:cs typeface="Times New Roman" panose="02020603050405020304" pitchFamily="18" charset="0"/>
              </a:rPr>
              <a:t>emphasise</a:t>
            </a:r>
            <a:r>
              <a:rPr lang="en-US"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his hopes for his son and his desire to continue his family’s legacy,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“holding his hand as his journey through the vicissitudes of life was just beginning” The narrator is excited that his son is beginning his life amongst the football community, but also hopeful of what is to come for him. This is further reiterated with the use of anaphora: </a:t>
            </a:r>
            <a:r>
              <a:rPr lang="en-GB" sz="1000" kern="100" dirty="0">
                <a:effectLst/>
                <a:latin typeface="Aptos" panose="020B0004020202020204" pitchFamily="34" charset="0"/>
                <a:ea typeface="Aptos" panose="020B0004020202020204" pitchFamily="34" charset="0"/>
                <a:cs typeface="Times New Roman" panose="02020603050405020304" pitchFamily="18" charset="0"/>
              </a:rPr>
              <a:t>“</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The same people, the same place, the same destiny.” </a:t>
            </a:r>
            <a:r>
              <a:rPr lang="en-US"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Repeating the clause structures amplifies the narrator’s hope that his son will get the same experiences he did as a child through the football. </a:t>
            </a:r>
            <a:endParaRPr lang="en-GB"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Despite this, just as much weight is placed by the writer on highlighting the excitement that comes from the present and the game itself rather than the future:</a:t>
            </a:r>
            <a:r>
              <a:rPr lang="en-GB" sz="1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Watch and wait. Fingers clutching plastic cups, wrapped around mighty flags that fight the chilly breeze, and fingers that nervously twitch and flick as you stare at every pass, every movement, every tackle.” The crowd are excited at what is to come throughout the match, but also nervous: nervously twitch and flick”. The atmosphere is tense as the fans watch every pass, movement and tackle, the repetition of ‘every’ highlighting this growing sense of anticipation and perhaps hope. </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Continuing the description of the match, we are told,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He’s going to score! He’s going to do it! The crowds crescendo into an unbelievable wall of sound.” </a:t>
            </a:r>
            <a:r>
              <a:rPr lang="en-US"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The excitement of the narrator is clear here with the use of short sentences and repetition, but also the alliteration of “crowds crescendo” and the adjective “unbelievable”, but arguably the narrator is also hopeful that the team will score. </a:t>
            </a:r>
            <a:endParaRPr lang="en-GB"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Finally, the end of the extract is used to build a sense of both excitement and hope.  </a:t>
            </a:r>
            <a:r>
              <a:rPr lang="en-GB" sz="1000" kern="100" dirty="0">
                <a:effectLst/>
                <a:latin typeface="Aptos" panose="020B0004020202020204" pitchFamily="34" charset="0"/>
                <a:ea typeface="Aptos" panose="020B0004020202020204" pitchFamily="34" charset="0"/>
                <a:cs typeface="Times New Roman" panose="02020603050405020304" pitchFamily="18" charset="0"/>
              </a:rPr>
              <a:t>“</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He moves towards the ball. You turn to the seat next to you. There is your child, your father, his father and an endless line of </a:t>
            </a:r>
            <a:r>
              <a:rPr lang="en-US" sz="1000" kern="100" dirty="0" err="1">
                <a:effectLst/>
                <a:latin typeface="Aptos" panose="020B0004020202020204" pitchFamily="34" charset="0"/>
                <a:ea typeface="Aptos" panose="020B0004020202020204" pitchFamily="34" charset="0"/>
                <a:cs typeface="Times New Roman" panose="02020603050405020304" pitchFamily="18" charset="0"/>
              </a:rPr>
              <a:t>spectres</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of time past and present.” The excitement of the narrator is clear as he reflects on how football transcends time and generations. He repeats the metaphor of </a:t>
            </a:r>
            <a:r>
              <a:rPr lang="en-US" sz="1000" kern="100" dirty="0" err="1">
                <a:effectLst/>
                <a:latin typeface="Aptos" panose="020B0004020202020204" pitchFamily="34" charset="0"/>
                <a:ea typeface="Aptos" panose="020B0004020202020204" pitchFamily="34" charset="0"/>
                <a:cs typeface="Times New Roman" panose="02020603050405020304" pitchFamily="18" charset="0"/>
              </a:rPr>
              <a:t>spectres</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and uses the hyperbole of “endless” to amplify the power of football and the excitement that comes with it. </a:t>
            </a:r>
            <a:r>
              <a:rPr lang="en-US"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However, he is also hopeful that the player will score and change the course of the match. </a:t>
            </a:r>
            <a:endParaRPr lang="en-GB"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Ending the text on a cliff-hanger ensures that the reader feels a mixture of both hope and excitement</a:t>
            </a:r>
            <a:r>
              <a:rPr lang="en-GB" sz="1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You turn back to the field, the sphere moves towards the rectangle that makes or breaks you that day.” </a:t>
            </a:r>
            <a:r>
              <a:rPr lang="en-US"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We don’t know the outcome, but we are excited about what may happen and because of the writer establishing both sympathy and empathy the characters, we are hopeful the goal will be scored.</a:t>
            </a:r>
            <a:endParaRPr lang="en-GB" sz="1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F428B9E-5F86-9917-77FD-99ACBB41076E}"/>
              </a:ext>
            </a:extLst>
          </p:cNvPr>
          <p:cNvPicPr>
            <a:picLocks noChangeAspect="1"/>
          </p:cNvPicPr>
          <p:nvPr/>
        </p:nvPicPr>
        <p:blipFill>
          <a:blip r:embed="rId2"/>
          <a:stretch>
            <a:fillRect/>
          </a:stretch>
        </p:blipFill>
        <p:spPr>
          <a:xfrm>
            <a:off x="8333916" y="200865"/>
            <a:ext cx="723275" cy="587661"/>
          </a:xfrm>
          <a:prstGeom prst="rect">
            <a:avLst/>
          </a:prstGeom>
        </p:spPr>
      </p:pic>
      <p:pic>
        <p:nvPicPr>
          <p:cNvPr id="10" name="Picture 9">
            <a:extLst>
              <a:ext uri="{FF2B5EF4-FFF2-40B4-BE49-F238E27FC236}">
                <a16:creationId xmlns:a16="http://schemas.microsoft.com/office/drawing/2014/main" id="{C0253DAB-0C05-EB2F-2C07-75CBF6D4DADB}"/>
              </a:ext>
            </a:extLst>
          </p:cNvPr>
          <p:cNvPicPr>
            <a:picLocks noChangeAspect="1"/>
          </p:cNvPicPr>
          <p:nvPr/>
        </p:nvPicPr>
        <p:blipFill>
          <a:blip r:embed="rId3"/>
          <a:stretch>
            <a:fillRect/>
          </a:stretch>
        </p:blipFill>
        <p:spPr>
          <a:xfrm>
            <a:off x="7594021" y="810710"/>
            <a:ext cx="1463170" cy="1927027"/>
          </a:xfrm>
          <a:prstGeom prst="rect">
            <a:avLst/>
          </a:prstGeom>
        </p:spPr>
      </p:pic>
      <p:sp>
        <p:nvSpPr>
          <p:cNvPr id="2" name="TextBox 1">
            <a:extLst>
              <a:ext uri="{FF2B5EF4-FFF2-40B4-BE49-F238E27FC236}">
                <a16:creationId xmlns:a16="http://schemas.microsoft.com/office/drawing/2014/main" id="{50493B6F-010C-AC4A-10B3-3A4F887D6E81}"/>
              </a:ext>
            </a:extLst>
          </p:cNvPr>
          <p:cNvSpPr txBox="1"/>
          <p:nvPr/>
        </p:nvSpPr>
        <p:spPr>
          <a:xfrm>
            <a:off x="7594021" y="2966102"/>
            <a:ext cx="1324274" cy="34163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highlight>
                  <a:srgbClr val="FFFF00"/>
                </a:highlight>
              </a:rPr>
              <a:t>In each of the highlighted sections </a:t>
            </a:r>
            <a:r>
              <a:rPr lang="en-US" dirty="0"/>
              <a:t>the student evaluates whether they think the atmosphere is exciting or hopeful.</a:t>
            </a:r>
            <a:endParaRPr lang="en-GB" dirty="0"/>
          </a:p>
        </p:txBody>
      </p:sp>
      <p:pic>
        <p:nvPicPr>
          <p:cNvPr id="3" name="Picture 2">
            <a:extLst>
              <a:ext uri="{FF2B5EF4-FFF2-40B4-BE49-F238E27FC236}">
                <a16:creationId xmlns:a16="http://schemas.microsoft.com/office/drawing/2014/main" id="{DF637B93-520C-C405-A1AB-88982327CFB0}"/>
              </a:ext>
            </a:extLst>
          </p:cNvPr>
          <p:cNvPicPr>
            <a:picLocks noChangeAspect="1"/>
          </p:cNvPicPr>
          <p:nvPr/>
        </p:nvPicPr>
        <p:blipFill>
          <a:blip r:embed="rId4"/>
          <a:stretch>
            <a:fillRect/>
          </a:stretch>
        </p:blipFill>
        <p:spPr>
          <a:xfrm>
            <a:off x="7543622" y="200865"/>
            <a:ext cx="727069" cy="587661"/>
          </a:xfrm>
          <a:prstGeom prst="rect">
            <a:avLst/>
          </a:prstGeom>
        </p:spPr>
      </p:pic>
    </p:spTree>
    <p:extLst>
      <p:ext uri="{BB962C8B-B14F-4D97-AF65-F5344CB8AC3E}">
        <p14:creationId xmlns:p14="http://schemas.microsoft.com/office/powerpoint/2010/main" val="268777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BAFE7-14FA-0C4A-1383-FD769AD075B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US" sz="3200" dirty="0"/>
              <a:t>This student has decided that the atmosphere is both exciting and hopeful in equal measure</a:t>
            </a:r>
            <a:endParaRPr lang="en-GB" sz="3200" dirty="0"/>
          </a:p>
        </p:txBody>
      </p:sp>
      <p:sp>
        <p:nvSpPr>
          <p:cNvPr id="3" name="Content Placeholder 2">
            <a:extLst>
              <a:ext uri="{FF2B5EF4-FFF2-40B4-BE49-F238E27FC236}">
                <a16:creationId xmlns:a16="http://schemas.microsoft.com/office/drawing/2014/main" id="{D688AA8F-59C1-6137-71AD-5ED073230C6F}"/>
              </a:ext>
            </a:extLst>
          </p:cNvPr>
          <p:cNvSpPr>
            <a:spLocks noGrp="1"/>
          </p:cNvSpPr>
          <p:nvPr>
            <p:ph idx="1"/>
          </p:nvPr>
        </p:nvSpPr>
        <p:spPr>
          <a:xfrm>
            <a:off x="628650" y="1825625"/>
            <a:ext cx="4325315"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77500" lnSpcReduction="20000"/>
          </a:bodyPr>
          <a:lstStyle/>
          <a:p>
            <a:pPr marL="0" indent="0">
              <a:lnSpc>
                <a:spcPct val="107000"/>
              </a:lnSpc>
              <a:spcAft>
                <a:spcPts val="800"/>
              </a:spcAft>
              <a:buNone/>
            </a:pPr>
            <a:r>
              <a:rPr lang="en-US" sz="2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In this half of the text, there is a mixture of excitement and hope.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The father is clearly excited as he keeps switching between the game and his son, looking to see what is happening but also to share the experience with the son: “</a:t>
            </a:r>
            <a:r>
              <a:rPr lang="en-US" sz="28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switched his gaze between the game and you</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8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That change in perspective highlights the father’s excitement at the game, but there is also hope as the narrator wants his own son to feel similar emotions.</a:t>
            </a:r>
            <a:endParaRPr lang="en-GB" sz="28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p>
        </p:txBody>
      </p:sp>
      <p:sp>
        <p:nvSpPr>
          <p:cNvPr id="4" name="TextBox 3">
            <a:extLst>
              <a:ext uri="{FF2B5EF4-FFF2-40B4-BE49-F238E27FC236}">
                <a16:creationId xmlns:a16="http://schemas.microsoft.com/office/drawing/2014/main" id="{E4376C04-BEB8-E1C9-45A0-296AF7CC3AED}"/>
              </a:ext>
            </a:extLst>
          </p:cNvPr>
          <p:cNvSpPr txBox="1"/>
          <p:nvPr/>
        </p:nvSpPr>
        <p:spPr>
          <a:xfrm>
            <a:off x="5208609" y="1921397"/>
            <a:ext cx="3306742" cy="397031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highlight>
                  <a:srgbClr val="FFFF00"/>
                </a:highlight>
              </a:rPr>
              <a:t>Straight away they answer the task </a:t>
            </a:r>
            <a:r>
              <a:rPr lang="en-US" dirty="0"/>
              <a:t>and evaluate the text.</a:t>
            </a:r>
          </a:p>
          <a:p>
            <a:endParaRPr lang="en-US" dirty="0"/>
          </a:p>
          <a:p>
            <a:r>
              <a:rPr lang="en-US" dirty="0"/>
              <a:t>However, they go on </a:t>
            </a:r>
            <a:r>
              <a:rPr lang="en-US" dirty="0">
                <a:highlight>
                  <a:srgbClr val="00FFFF"/>
                </a:highlight>
              </a:rPr>
              <a:t>to provide examples </a:t>
            </a:r>
            <a:r>
              <a:rPr lang="en-US" dirty="0"/>
              <a:t>and </a:t>
            </a:r>
            <a:r>
              <a:rPr lang="en-US" dirty="0">
                <a:highlight>
                  <a:srgbClr val="00FF00"/>
                </a:highlight>
              </a:rPr>
              <a:t>explain their evaluation. </a:t>
            </a:r>
          </a:p>
          <a:p>
            <a:endParaRPr lang="en-US" dirty="0">
              <a:highlight>
                <a:srgbClr val="00FF00"/>
              </a:highlight>
            </a:endParaRPr>
          </a:p>
          <a:p>
            <a:r>
              <a:rPr lang="en-US" dirty="0"/>
              <a:t>The atmosphere is exciting because of the action taking place on the pitch and how the father is described, but also hopeful as the narrator wants his son to feel the same emotions he did in the past. </a:t>
            </a:r>
            <a:endParaRPr lang="en-GB" dirty="0"/>
          </a:p>
        </p:txBody>
      </p:sp>
    </p:spTree>
    <p:extLst>
      <p:ext uri="{BB962C8B-B14F-4D97-AF65-F5344CB8AC3E}">
        <p14:creationId xmlns:p14="http://schemas.microsoft.com/office/powerpoint/2010/main" val="6134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4968C46-0EA6-0563-83D0-7B4FA54B29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38352-ECE4-AC2D-8C53-A257C089746D}"/>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US" sz="3200" dirty="0"/>
              <a:t>This student has decided that the atmosphere is both exciting and hopeful in equal measure</a:t>
            </a:r>
            <a:endParaRPr lang="en-GB" sz="3200" dirty="0"/>
          </a:p>
        </p:txBody>
      </p:sp>
      <p:sp>
        <p:nvSpPr>
          <p:cNvPr id="3" name="Content Placeholder 2">
            <a:extLst>
              <a:ext uri="{FF2B5EF4-FFF2-40B4-BE49-F238E27FC236}">
                <a16:creationId xmlns:a16="http://schemas.microsoft.com/office/drawing/2014/main" id="{38B8BD1F-C086-2C15-B3A3-D9589C7F94E8}"/>
              </a:ext>
            </a:extLst>
          </p:cNvPr>
          <p:cNvSpPr>
            <a:spLocks noGrp="1"/>
          </p:cNvSpPr>
          <p:nvPr>
            <p:ph idx="1"/>
          </p:nvPr>
        </p:nvSpPr>
        <p:spPr>
          <a:xfrm>
            <a:off x="628650" y="1825625"/>
            <a:ext cx="4325315"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62500" lnSpcReduction="20000"/>
          </a:bodyPr>
          <a:lstStyle/>
          <a:p>
            <a:pPr marL="0" indent="0">
              <a:lnSpc>
                <a:spcPct val="107000"/>
              </a:lnSpc>
              <a:spcAft>
                <a:spcPts val="800"/>
              </a:spcAft>
              <a:buNone/>
            </a:pPr>
            <a:r>
              <a:rPr lang="en-GB" sz="2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Despite this, just as much weight is placed by the writer on highlighting the excitement that comes from the present and the game itself rather than the future</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800" kern="100" dirty="0">
                <a:effectLst/>
                <a:highlight>
                  <a:srgbClr val="C0C0C0"/>
                </a:highlight>
                <a:latin typeface="Aptos" panose="020B0004020202020204" pitchFamily="34" charset="0"/>
                <a:ea typeface="Aptos" panose="020B0004020202020204" pitchFamily="34" charset="0"/>
                <a:cs typeface="Times New Roman" panose="02020603050405020304" pitchFamily="18" charset="0"/>
              </a:rPr>
              <a:t>Watch and wait. </a:t>
            </a:r>
            <a:r>
              <a:rPr lang="en-US" sz="28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Fingers clutching plastic cups, wrapped around mighty flags that fight the chilly breeze, and fingers that nervously twitch and flick as you stare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at </a:t>
            </a:r>
            <a:r>
              <a:rPr lang="en-US" sz="2800" kern="100" dirty="0">
                <a:effectLst/>
                <a:highlight>
                  <a:srgbClr val="C0C0C0"/>
                </a:highlight>
                <a:latin typeface="Aptos" panose="020B0004020202020204" pitchFamily="34" charset="0"/>
                <a:ea typeface="Aptos" panose="020B0004020202020204" pitchFamily="34" charset="0"/>
                <a:cs typeface="Times New Roman" panose="02020603050405020304" pitchFamily="18" charset="0"/>
              </a:rPr>
              <a:t>every pass, every movement, every tackle</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8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The crowd are excited at what is to come throughout the match, but also nervous: nervously twitch and flick”. The atmosphere is tense as the fans watch every pass, movement and tackle, the repetition of ‘every’ highlighting this growing sense of anticipation and perhaps hope. </a:t>
            </a:r>
            <a:endParaRPr lang="en-GB" sz="28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p>
        </p:txBody>
      </p:sp>
      <p:sp>
        <p:nvSpPr>
          <p:cNvPr id="4" name="TextBox 3">
            <a:extLst>
              <a:ext uri="{FF2B5EF4-FFF2-40B4-BE49-F238E27FC236}">
                <a16:creationId xmlns:a16="http://schemas.microsoft.com/office/drawing/2014/main" id="{37BDAD07-694C-4791-9A69-8191663BAEAE}"/>
              </a:ext>
            </a:extLst>
          </p:cNvPr>
          <p:cNvSpPr txBox="1"/>
          <p:nvPr/>
        </p:nvSpPr>
        <p:spPr>
          <a:xfrm>
            <a:off x="5208609" y="1921397"/>
            <a:ext cx="3306742" cy="347787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Again, they evaluate the text and answer the task.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prstClr val="black"/>
              </a:solidFill>
              <a:highlight>
                <a:srgbClr val="FFFF00"/>
              </a:highlight>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They provide a number of examples that show the </a:t>
            </a:r>
            <a:r>
              <a:rPr lang="en-US" sz="2000" dirty="0">
                <a:solidFill>
                  <a:prstClr val="black"/>
                </a:solidFill>
                <a:latin typeface="Calibri" panose="020F0502020204030204"/>
              </a:rPr>
              <a:t>atmosphere is </a:t>
            </a:r>
            <a:r>
              <a:rPr lang="en-US" sz="2000" dirty="0">
                <a:solidFill>
                  <a:prstClr val="black"/>
                </a:solidFill>
                <a:highlight>
                  <a:srgbClr val="00FFFF"/>
                </a:highlight>
                <a:latin typeface="Calibri" panose="020F0502020204030204"/>
              </a:rPr>
              <a:t>exciting</a:t>
            </a:r>
            <a:r>
              <a:rPr lang="en-US" sz="2000" dirty="0">
                <a:solidFill>
                  <a:prstClr val="black"/>
                </a:solidFill>
                <a:latin typeface="Calibri" panose="020F0502020204030204"/>
              </a:rPr>
              <a:t> but also </a:t>
            </a:r>
            <a:r>
              <a:rPr lang="en-US" sz="2000" dirty="0">
                <a:solidFill>
                  <a:prstClr val="black"/>
                </a:solidFill>
                <a:highlight>
                  <a:srgbClr val="C0C0C0"/>
                </a:highlight>
                <a:latin typeface="Calibri" panose="020F0502020204030204"/>
              </a:rPr>
              <a:t>hopeful</a:t>
            </a:r>
            <a:r>
              <a:rPr lang="en-US" sz="2000" dirty="0">
                <a:solidFill>
                  <a:prstClr val="black"/>
                </a:solidFill>
                <a:latin typeface="Calibri" panose="020F0502020204030204"/>
              </a:rPr>
              <a:t>. </a:t>
            </a:r>
            <a:endPar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schemeClr val="bg1"/>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They also </a:t>
            </a:r>
            <a:r>
              <a:rPr kumimoji="0" lang="en-US" sz="2000" b="0" i="0" u="none" strike="noStrike" kern="1200" cap="none" spc="0" normalizeH="0" baseline="0" noProof="0" dirty="0">
                <a:ln>
                  <a:noFill/>
                </a:ln>
                <a:effectLst/>
                <a:highlight>
                  <a:srgbClr val="00FF00"/>
                </a:highlight>
                <a:uLnTx/>
                <a:uFillTx/>
                <a:latin typeface="Calibri" panose="020F0502020204030204"/>
                <a:ea typeface="+mn-ea"/>
                <a:cs typeface="+mn-cs"/>
              </a:rPr>
              <a:t>explain how each example supports their evaluation of the text.</a:t>
            </a:r>
          </a:p>
        </p:txBody>
      </p:sp>
    </p:spTree>
    <p:extLst>
      <p:ext uri="{BB962C8B-B14F-4D97-AF65-F5344CB8AC3E}">
        <p14:creationId xmlns:p14="http://schemas.microsoft.com/office/powerpoint/2010/main" val="217880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6855-2499-950D-D4DA-5D46CC409558}"/>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4000" dirty="0"/>
              <a:t>Let’s look at the mark scheme for Q4</a:t>
            </a:r>
            <a:endParaRPr lang="en-GB" sz="4000" dirty="0"/>
          </a:p>
        </p:txBody>
      </p:sp>
      <p:sp>
        <p:nvSpPr>
          <p:cNvPr id="5" name="TextBox 4">
            <a:extLst>
              <a:ext uri="{FF2B5EF4-FFF2-40B4-BE49-F238E27FC236}">
                <a16:creationId xmlns:a16="http://schemas.microsoft.com/office/drawing/2014/main" id="{BA5EB04A-DA5A-B630-3D8D-C1B6C7747C14}"/>
              </a:ext>
            </a:extLst>
          </p:cNvPr>
          <p:cNvSpPr txBox="1"/>
          <p:nvPr/>
        </p:nvSpPr>
        <p:spPr>
          <a:xfrm>
            <a:off x="628649" y="1885253"/>
            <a:ext cx="7886699" cy="646331"/>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AO4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Evaluate texts critically and support this with appropriate textual references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0A2EA61-9E72-725A-D92B-FB69234B1311}"/>
              </a:ext>
            </a:extLst>
          </p:cNvPr>
          <p:cNvSpPr txBox="1"/>
          <p:nvPr/>
        </p:nvSpPr>
        <p:spPr>
          <a:xfrm>
            <a:off x="628649" y="2828049"/>
            <a:ext cx="3943351" cy="3416320"/>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To get 20/20:</a:t>
            </a: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Shows perceptive and detailed evaluation:</a:t>
            </a: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Develops a convincing and critical understanding of ideas</a:t>
            </a: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Shows perceptive understanding of writer’s methods</a:t>
            </a: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Evaluates critically and in detail the impact of the writer’s ideas and</a:t>
            </a: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methods on the reader</a:t>
            </a: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Selects a range of judicious textual detail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009F12E1-E55D-B49D-AD64-635ED3F9005C}"/>
              </a:ext>
            </a:extLst>
          </p:cNvPr>
          <p:cNvGraphicFramePr>
            <a:graphicFrameLocks noGrp="1"/>
          </p:cNvGraphicFramePr>
          <p:nvPr>
            <p:extLst>
              <p:ext uri="{D42A27DB-BD31-4B8C-83A1-F6EECF244321}">
                <p14:modId xmlns:p14="http://schemas.microsoft.com/office/powerpoint/2010/main" val="233549634"/>
              </p:ext>
            </p:extLst>
          </p:nvPr>
        </p:nvGraphicFramePr>
        <p:xfrm>
          <a:off x="4903804" y="2828049"/>
          <a:ext cx="3611544" cy="2839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05772">
                  <a:extLst>
                    <a:ext uri="{9D8B030D-6E8A-4147-A177-3AD203B41FA5}">
                      <a16:colId xmlns:a16="http://schemas.microsoft.com/office/drawing/2014/main" val="1687930855"/>
                    </a:ext>
                  </a:extLst>
                </a:gridCol>
                <a:gridCol w="1805772">
                  <a:extLst>
                    <a:ext uri="{9D8B030D-6E8A-4147-A177-3AD203B41FA5}">
                      <a16:colId xmlns:a16="http://schemas.microsoft.com/office/drawing/2014/main" val="247876497"/>
                    </a:ext>
                  </a:extLst>
                </a:gridCol>
              </a:tblGrid>
              <a:tr h="370840">
                <a:tc>
                  <a:txBody>
                    <a:bodyPr/>
                    <a:lstStyle/>
                    <a:p>
                      <a:r>
                        <a:rPr lang="en-US" sz="1600" dirty="0"/>
                        <a:t>Student’s answer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606916935"/>
                  </a:ext>
                </a:extLst>
              </a:tr>
              <a:tr h="370840">
                <a:tc>
                  <a:txBody>
                    <a:bodyPr/>
                    <a:lstStyle/>
                    <a:p>
                      <a:r>
                        <a:rPr lang="en-US" sz="1600" dirty="0"/>
                        <a:t>Evaluated the text based on the statement provided</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32868601"/>
                  </a:ext>
                </a:extLst>
              </a:tr>
              <a:tr h="370840">
                <a:tc>
                  <a:txBody>
                    <a:bodyPr/>
                    <a:lstStyle/>
                    <a:p>
                      <a:r>
                        <a:rPr lang="en-US" sz="1600" dirty="0"/>
                        <a:t>Included examples to support ideas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58280796"/>
                  </a:ext>
                </a:extLst>
              </a:tr>
              <a:tr h="370840">
                <a:tc>
                  <a:txBody>
                    <a:bodyPr/>
                    <a:lstStyle/>
                    <a:p>
                      <a:r>
                        <a:rPr lang="en-US" sz="1600" dirty="0"/>
                        <a:t>Evaluated the writer’s use of methods (language and structure)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002554039"/>
                  </a:ext>
                </a:extLst>
              </a:tr>
            </a:tbl>
          </a:graphicData>
        </a:graphic>
      </p:graphicFrame>
      <p:sp>
        <p:nvSpPr>
          <p:cNvPr id="10" name="Arrow: Right 9">
            <a:extLst>
              <a:ext uri="{FF2B5EF4-FFF2-40B4-BE49-F238E27FC236}">
                <a16:creationId xmlns:a16="http://schemas.microsoft.com/office/drawing/2014/main" id="{05EE212F-F438-A8CC-3FD3-5E6EEC3DE2B9}"/>
              </a:ext>
            </a:extLst>
          </p:cNvPr>
          <p:cNvSpPr/>
          <p:nvPr/>
        </p:nvSpPr>
        <p:spPr>
          <a:xfrm rot="14890582">
            <a:off x="7448780" y="5308024"/>
            <a:ext cx="592573" cy="7870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C83284F-F396-3A10-257B-E2DF3855E8C9}"/>
              </a:ext>
            </a:extLst>
          </p:cNvPr>
          <p:cNvSpPr txBox="1"/>
          <p:nvPr/>
        </p:nvSpPr>
        <p:spPr>
          <a:xfrm>
            <a:off x="6342927" y="5921203"/>
            <a:ext cx="2338086" cy="646331"/>
          </a:xfrm>
          <a:prstGeom prst="rect">
            <a:avLst/>
          </a:prstGeom>
          <a:solidFill>
            <a:schemeClr val="bg1"/>
          </a:solidFill>
          <a:ln w="38100">
            <a:solidFill>
              <a:schemeClr val="accent1">
                <a:shade val="15000"/>
              </a:schemeClr>
            </a:solidFill>
          </a:ln>
          <a:effectLst>
            <a:outerShdw blurRad="50800" dist="38100" dir="2700000" algn="tl" rotWithShape="0">
              <a:prstClr val="black">
                <a:alpha val="40000"/>
              </a:prstClr>
            </a:outerShdw>
          </a:effectLst>
        </p:spPr>
        <p:txBody>
          <a:bodyPr wrap="square" rtlCol="0">
            <a:spAutoFit/>
          </a:bodyPr>
          <a:lstStyle/>
          <a:p>
            <a:r>
              <a:rPr lang="en-US" dirty="0"/>
              <a:t>This is what we need to focus on next</a:t>
            </a:r>
            <a:endParaRPr lang="en-GB" dirty="0"/>
          </a:p>
        </p:txBody>
      </p:sp>
    </p:spTree>
    <p:extLst>
      <p:ext uri="{BB962C8B-B14F-4D97-AF65-F5344CB8AC3E}">
        <p14:creationId xmlns:p14="http://schemas.microsoft.com/office/powerpoint/2010/main" val="19577793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2787</Words>
  <Application>Microsoft Office PowerPoint</Application>
  <PresentationFormat>On-screen Show (4:3)</PresentationFormat>
  <Paragraphs>114</Paragraphs>
  <Slides>13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Aptos</vt:lpstr>
      <vt:lpstr>Aptos Display</vt:lpstr>
      <vt:lpstr>Arial</vt:lpstr>
      <vt:lpstr>Calibri</vt:lpstr>
      <vt:lpstr>Calibri Light</vt:lpstr>
      <vt:lpstr>gg sans</vt:lpstr>
      <vt:lpstr>Times New Roman</vt:lpstr>
      <vt:lpstr>Office Theme</vt:lpstr>
      <vt:lpstr>2_Office Theme</vt:lpstr>
      <vt:lpstr>1_Office Theme</vt:lpstr>
      <vt:lpstr>PowerPoint Presentation</vt:lpstr>
      <vt:lpstr>PowerPoint Presentation</vt:lpstr>
      <vt:lpstr>Learning outcomes</vt:lpstr>
      <vt:lpstr>You have been given a good answer for Q4</vt:lpstr>
      <vt:lpstr>PowerPoint Presentation</vt:lpstr>
      <vt:lpstr>PowerPoint Presentation</vt:lpstr>
      <vt:lpstr>This student has decided that the atmosphere is both exciting and hopeful in equal measure</vt:lpstr>
      <vt:lpstr>This student has decided that the atmosphere is both exciting and hopeful in equal measure</vt:lpstr>
      <vt:lpstr>Let’s look at the mark scheme for Q4</vt:lpstr>
      <vt:lpstr>Look at this specific section of the student’s answer</vt:lpstr>
      <vt:lpstr>Look at this specific section of the student’s answer</vt:lpstr>
      <vt:lpstr>Q4: Critical evaluation</vt:lpstr>
      <vt:lpstr>Plenary: We will now peer assess our own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3</cp:revision>
  <dcterms:created xsi:type="dcterms:W3CDTF">2025-02-04T13:39:48Z</dcterms:created>
  <dcterms:modified xsi:type="dcterms:W3CDTF">2025-08-12T09:54:02Z</dcterms:modified>
</cp:coreProperties>
</file>