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0"/>
  </p:notesMasterIdLst>
  <p:sldIdLst>
    <p:sldId id="258" r:id="rId3"/>
    <p:sldId id="257" r:id="rId4"/>
    <p:sldId id="259" r:id="rId5"/>
    <p:sldId id="260" r:id="rId6"/>
    <p:sldId id="261" r:id="rId7"/>
    <p:sldId id="262" r:id="rId8"/>
    <p:sldId id="263" r:id="rId9"/>
    <p:sldId id="264" r:id="rId10"/>
    <p:sldId id="265" r:id="rId11"/>
    <p:sldId id="266" r:id="rId12"/>
    <p:sldId id="267" r:id="rId13"/>
    <p:sldId id="285" r:id="rId14"/>
    <p:sldId id="286" r:id="rId15"/>
    <p:sldId id="287" r:id="rId16"/>
    <p:sldId id="288" r:id="rId17"/>
    <p:sldId id="289" r:id="rId18"/>
    <p:sldId id="29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FC695C-236A-4DD7-8D00-421562D87C2F}" v="1" dt="2025-02-10T11:53:53.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040" autoAdjust="0"/>
    <p:restoredTop sz="86382" autoAdjust="0"/>
  </p:normalViewPr>
  <p:slideViewPr>
    <p:cSldViewPr snapToGrid="0">
      <p:cViewPr varScale="1">
        <p:scale>
          <a:sx n="92" d="100"/>
          <a:sy n="92" d="100"/>
        </p:scale>
        <p:origin x="1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Wassell" userId="609912a88ec840f0" providerId="LiveId" clId="{C4FC695C-236A-4DD7-8D00-421562D87C2F}"/>
    <pc:docChg chg="custSel delSld modSld delMainMaster">
      <pc:chgData name="Paul Wassell" userId="609912a88ec840f0" providerId="LiveId" clId="{C4FC695C-236A-4DD7-8D00-421562D87C2F}" dt="2025-02-10T11:54:12.581" v="1276"/>
      <pc:docMkLst>
        <pc:docMk/>
      </pc:docMkLst>
      <pc:sldChg chg="modSp mod">
        <pc:chgData name="Paul Wassell" userId="609912a88ec840f0" providerId="LiveId" clId="{C4FC695C-236A-4DD7-8D00-421562D87C2F}" dt="2025-02-10T11:43:01.107" v="235" actId="20577"/>
        <pc:sldMkLst>
          <pc:docMk/>
          <pc:sldMk cId="2487724992" sldId="258"/>
        </pc:sldMkLst>
        <pc:spChg chg="mod">
          <ac:chgData name="Paul Wassell" userId="609912a88ec840f0" providerId="LiveId" clId="{C4FC695C-236A-4DD7-8D00-421562D87C2F}" dt="2025-02-10T11:43:01.107" v="235" actId="20577"/>
          <ac:spMkLst>
            <pc:docMk/>
            <pc:sldMk cId="2487724992" sldId="258"/>
            <ac:spMk id="3" creationId="{7E2767E5-9B44-993C-AE76-C223311059CC}"/>
          </ac:spMkLst>
        </pc:spChg>
      </pc:sldChg>
      <pc:sldChg chg="modSp mod">
        <pc:chgData name="Paul Wassell" userId="609912a88ec840f0" providerId="LiveId" clId="{C4FC695C-236A-4DD7-8D00-421562D87C2F}" dt="2025-02-10T11:43:22.404" v="237" actId="13926"/>
        <pc:sldMkLst>
          <pc:docMk/>
          <pc:sldMk cId="3748667243" sldId="260"/>
        </pc:sldMkLst>
        <pc:spChg chg="mod">
          <ac:chgData name="Paul Wassell" userId="609912a88ec840f0" providerId="LiveId" clId="{C4FC695C-236A-4DD7-8D00-421562D87C2F}" dt="2025-02-10T11:43:22.404" v="237" actId="13926"/>
          <ac:spMkLst>
            <pc:docMk/>
            <pc:sldMk cId="3748667243" sldId="260"/>
            <ac:spMk id="4" creationId="{597C06B4-8D64-4873-9F4D-12FEC703E7FF}"/>
          </ac:spMkLst>
        </pc:spChg>
      </pc:sldChg>
      <pc:sldChg chg="modSp mod">
        <pc:chgData name="Paul Wassell" userId="609912a88ec840f0" providerId="LiveId" clId="{C4FC695C-236A-4DD7-8D00-421562D87C2F}" dt="2025-02-10T11:47:11.785" v="640" actId="20577"/>
        <pc:sldMkLst>
          <pc:docMk/>
          <pc:sldMk cId="875827935" sldId="261"/>
        </pc:sldMkLst>
        <pc:spChg chg="mod">
          <ac:chgData name="Paul Wassell" userId="609912a88ec840f0" providerId="LiveId" clId="{C4FC695C-236A-4DD7-8D00-421562D87C2F}" dt="2025-02-10T11:44:00.441" v="241" actId="13926"/>
          <ac:spMkLst>
            <pc:docMk/>
            <pc:sldMk cId="875827935" sldId="261"/>
            <ac:spMk id="5" creationId="{C23F2B7A-AE38-1CAE-194D-307BEFC224E8}"/>
          </ac:spMkLst>
        </pc:spChg>
        <pc:spChg chg="mod">
          <ac:chgData name="Paul Wassell" userId="609912a88ec840f0" providerId="LiveId" clId="{C4FC695C-236A-4DD7-8D00-421562D87C2F}" dt="2025-02-10T11:47:11.785" v="640" actId="20577"/>
          <ac:spMkLst>
            <pc:docMk/>
            <pc:sldMk cId="875827935" sldId="261"/>
            <ac:spMk id="6" creationId="{DEECD36B-30C2-7EAF-7E04-E64FB48FFC09}"/>
          </ac:spMkLst>
        </pc:spChg>
      </pc:sldChg>
      <pc:sldChg chg="modSp mod">
        <pc:chgData name="Paul Wassell" userId="609912a88ec840f0" providerId="LiveId" clId="{C4FC695C-236A-4DD7-8D00-421562D87C2F}" dt="2025-02-10T11:47:56.889" v="839" actId="313"/>
        <pc:sldMkLst>
          <pc:docMk/>
          <pc:sldMk cId="3784346451" sldId="262"/>
        </pc:sldMkLst>
        <pc:spChg chg="mod">
          <ac:chgData name="Paul Wassell" userId="609912a88ec840f0" providerId="LiveId" clId="{C4FC695C-236A-4DD7-8D00-421562D87C2F}" dt="2025-02-10T11:47:42.020" v="732" actId="313"/>
          <ac:spMkLst>
            <pc:docMk/>
            <pc:sldMk cId="3784346451" sldId="262"/>
            <ac:spMk id="5" creationId="{A44F67EF-C3D3-3E90-781F-84948723227C}"/>
          </ac:spMkLst>
        </pc:spChg>
        <pc:spChg chg="mod">
          <ac:chgData name="Paul Wassell" userId="609912a88ec840f0" providerId="LiveId" clId="{C4FC695C-236A-4DD7-8D00-421562D87C2F}" dt="2025-02-10T11:47:27.349" v="726" actId="20577"/>
          <ac:spMkLst>
            <pc:docMk/>
            <pc:sldMk cId="3784346451" sldId="262"/>
            <ac:spMk id="6" creationId="{A25C6B88-5ECD-60F5-9BF4-2E7549B65558}"/>
          </ac:spMkLst>
        </pc:spChg>
        <pc:spChg chg="mod">
          <ac:chgData name="Paul Wassell" userId="609912a88ec840f0" providerId="LiveId" clId="{C4FC695C-236A-4DD7-8D00-421562D87C2F}" dt="2025-02-10T11:47:56.889" v="839" actId="313"/>
          <ac:spMkLst>
            <pc:docMk/>
            <pc:sldMk cId="3784346451" sldId="262"/>
            <ac:spMk id="7" creationId="{600D7098-DF2B-D8EE-5B7E-583D5ED4F33C}"/>
          </ac:spMkLst>
        </pc:spChg>
      </pc:sldChg>
      <pc:sldChg chg="modSp mod">
        <pc:chgData name="Paul Wassell" userId="609912a88ec840f0" providerId="LiveId" clId="{C4FC695C-236A-4DD7-8D00-421562D87C2F}" dt="2025-02-10T11:48:43.772" v="847" actId="403"/>
        <pc:sldMkLst>
          <pc:docMk/>
          <pc:sldMk cId="3245179925" sldId="263"/>
        </pc:sldMkLst>
        <pc:spChg chg="mod">
          <ac:chgData name="Paul Wassell" userId="609912a88ec840f0" providerId="LiveId" clId="{C4FC695C-236A-4DD7-8D00-421562D87C2F}" dt="2025-02-10T11:48:18.828" v="840"/>
          <ac:spMkLst>
            <pc:docMk/>
            <pc:sldMk cId="3245179925" sldId="263"/>
            <ac:spMk id="5" creationId="{E9D36718-3B91-44CE-C4E7-43610459BF3E}"/>
          </ac:spMkLst>
        </pc:spChg>
        <pc:spChg chg="mod">
          <ac:chgData name="Paul Wassell" userId="609912a88ec840f0" providerId="LiveId" clId="{C4FC695C-236A-4DD7-8D00-421562D87C2F}" dt="2025-02-10T11:48:43.772" v="847" actId="403"/>
          <ac:spMkLst>
            <pc:docMk/>
            <pc:sldMk cId="3245179925" sldId="263"/>
            <ac:spMk id="11" creationId="{4A16666E-E78C-D8AE-F79D-2E793F90CC01}"/>
          </ac:spMkLst>
        </pc:spChg>
      </pc:sldChg>
      <pc:sldChg chg="modSp mod">
        <pc:chgData name="Paul Wassell" userId="609912a88ec840f0" providerId="LiveId" clId="{C4FC695C-236A-4DD7-8D00-421562D87C2F}" dt="2025-02-10T11:51:02.038" v="1215" actId="14100"/>
        <pc:sldMkLst>
          <pc:docMk/>
          <pc:sldMk cId="3076209830" sldId="264"/>
        </pc:sldMkLst>
        <pc:spChg chg="mod">
          <ac:chgData name="Paul Wassell" userId="609912a88ec840f0" providerId="LiveId" clId="{C4FC695C-236A-4DD7-8D00-421562D87C2F}" dt="2025-02-10T11:51:02.038" v="1215" actId="14100"/>
          <ac:spMkLst>
            <pc:docMk/>
            <pc:sldMk cId="3076209830" sldId="264"/>
            <ac:spMk id="3" creationId="{0A47CA96-8F04-6529-E971-8B7B19D9E769}"/>
          </ac:spMkLst>
        </pc:spChg>
        <pc:spChg chg="mod">
          <ac:chgData name="Paul Wassell" userId="609912a88ec840f0" providerId="LiveId" clId="{C4FC695C-236A-4DD7-8D00-421562D87C2F}" dt="2025-02-10T11:50:59.434" v="1214" actId="13926"/>
          <ac:spMkLst>
            <pc:docMk/>
            <pc:sldMk cId="3076209830" sldId="264"/>
            <ac:spMk id="4" creationId="{56860DE6-62C1-AF6D-248D-B415220469F1}"/>
          </ac:spMkLst>
        </pc:spChg>
      </pc:sldChg>
      <pc:sldChg chg="modSp mod">
        <pc:chgData name="Paul Wassell" userId="609912a88ec840f0" providerId="LiveId" clId="{C4FC695C-236A-4DD7-8D00-421562D87C2F}" dt="2025-02-10T11:51:52.401" v="1235" actId="20577"/>
        <pc:sldMkLst>
          <pc:docMk/>
          <pc:sldMk cId="1880613192" sldId="265"/>
        </pc:sldMkLst>
        <pc:spChg chg="mod">
          <ac:chgData name="Paul Wassell" userId="609912a88ec840f0" providerId="LiveId" clId="{C4FC695C-236A-4DD7-8D00-421562D87C2F}" dt="2025-02-10T11:51:21.982" v="1218" actId="13926"/>
          <ac:spMkLst>
            <pc:docMk/>
            <pc:sldMk cId="1880613192" sldId="265"/>
            <ac:spMk id="4" creationId="{2482BFEF-4437-3869-696F-D417E0EBFEA8}"/>
          </ac:spMkLst>
        </pc:spChg>
        <pc:spChg chg="mod">
          <ac:chgData name="Paul Wassell" userId="609912a88ec840f0" providerId="LiveId" clId="{C4FC695C-236A-4DD7-8D00-421562D87C2F}" dt="2025-02-10T11:51:52.401" v="1235" actId="20577"/>
          <ac:spMkLst>
            <pc:docMk/>
            <pc:sldMk cId="1880613192" sldId="265"/>
            <ac:spMk id="5" creationId="{00AF1459-566F-A795-A14A-AA2590108562}"/>
          </ac:spMkLst>
        </pc:spChg>
      </pc:sldChg>
      <pc:sldChg chg="modSp mod">
        <pc:chgData name="Paul Wassell" userId="609912a88ec840f0" providerId="LiveId" clId="{C4FC695C-236A-4DD7-8D00-421562D87C2F}" dt="2025-02-10T11:54:12.581" v="1276"/>
        <pc:sldMkLst>
          <pc:docMk/>
          <pc:sldMk cId="3514426848" sldId="290"/>
        </pc:sldMkLst>
        <pc:spChg chg="mod">
          <ac:chgData name="Paul Wassell" userId="609912a88ec840f0" providerId="LiveId" clId="{C4FC695C-236A-4DD7-8D00-421562D87C2F}" dt="2025-02-10T11:54:02.851" v="1275" actId="20577"/>
          <ac:spMkLst>
            <pc:docMk/>
            <pc:sldMk cId="3514426848" sldId="290"/>
            <ac:spMk id="5" creationId="{D6A7E1C5-A810-4A9D-9F58-24F8309B4581}"/>
          </ac:spMkLst>
        </pc:spChg>
        <pc:spChg chg="mod">
          <ac:chgData name="Paul Wassell" userId="609912a88ec840f0" providerId="LiveId" clId="{C4FC695C-236A-4DD7-8D00-421562D87C2F}" dt="2025-02-10T11:54:12.581" v="1276"/>
          <ac:spMkLst>
            <pc:docMk/>
            <pc:sldMk cId="3514426848" sldId="290"/>
            <ac:spMk id="7" creationId="{EFC2A1F8-595B-439F-A3D5-278D57B8BC3A}"/>
          </ac:spMkLst>
        </pc:spChg>
      </pc:sldChg>
      <pc:sldChg chg="del">
        <pc:chgData name="Paul Wassell" userId="609912a88ec840f0" providerId="LiveId" clId="{C4FC695C-236A-4DD7-8D00-421562D87C2F}" dt="2025-02-10T11:52:14.663" v="1236" actId="47"/>
        <pc:sldMkLst>
          <pc:docMk/>
          <pc:sldMk cId="2949414559" sldId="312"/>
        </pc:sldMkLst>
      </pc:sldChg>
      <pc:sldMasterChg chg="del delSldLayout">
        <pc:chgData name="Paul Wassell" userId="609912a88ec840f0" providerId="LiveId" clId="{C4FC695C-236A-4DD7-8D00-421562D87C2F}" dt="2025-02-10T11:52:14.663" v="1236" actId="47"/>
        <pc:sldMasterMkLst>
          <pc:docMk/>
          <pc:sldMasterMk cId="1748327732" sldId="2147483672"/>
        </pc:sldMasterMkLst>
        <pc:sldLayoutChg chg="del">
          <pc:chgData name="Paul Wassell" userId="609912a88ec840f0" providerId="LiveId" clId="{C4FC695C-236A-4DD7-8D00-421562D87C2F}" dt="2025-02-10T11:52:14.663" v="1236" actId="47"/>
          <pc:sldLayoutMkLst>
            <pc:docMk/>
            <pc:sldMasterMk cId="1748327732" sldId="2147483672"/>
            <pc:sldLayoutMk cId="4109354621" sldId="2147483673"/>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3725070964" sldId="2147483674"/>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3502585600" sldId="2147483675"/>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287808245" sldId="2147483676"/>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3565819337" sldId="2147483677"/>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16262871" sldId="2147483678"/>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3684498943" sldId="2147483679"/>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1929260903" sldId="2147483680"/>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2095596593" sldId="2147483681"/>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3166054511" sldId="2147483682"/>
          </pc:sldLayoutMkLst>
        </pc:sldLayoutChg>
        <pc:sldLayoutChg chg="del">
          <pc:chgData name="Paul Wassell" userId="609912a88ec840f0" providerId="LiveId" clId="{C4FC695C-236A-4DD7-8D00-421562D87C2F}" dt="2025-02-10T11:52:14.663" v="1236" actId="47"/>
          <pc:sldLayoutMkLst>
            <pc:docMk/>
            <pc:sldMasterMk cId="1748327732" sldId="2147483672"/>
            <pc:sldLayoutMk cId="469103163" sldId="214748368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BBFABB-115E-463C-BA05-CBD9F3BA6C37}" type="datetimeFigureOut">
              <a:rPr lang="en-GB" smtClean="0"/>
              <a:t>12/08/2025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DB7F87-CB66-4D81-A3B9-3DF83737A2DB}" type="slidenum">
              <a:rPr lang="en-GB" smtClean="0"/>
              <a:t>‹#›</a:t>
            </a:fld>
            <a:endParaRPr lang="en-GB"/>
          </a:p>
        </p:txBody>
      </p:sp>
    </p:spTree>
    <p:extLst>
      <p:ext uri="{BB962C8B-B14F-4D97-AF65-F5344CB8AC3E}">
        <p14:creationId xmlns:p14="http://schemas.microsoft.com/office/powerpoint/2010/main" val="3466881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print out for students</a:t>
            </a:r>
            <a:endParaRPr lang="en-GB" dirty="0"/>
          </a:p>
        </p:txBody>
      </p:sp>
      <p:sp>
        <p:nvSpPr>
          <p:cNvPr id="4" name="Slide Number Placeholder 3"/>
          <p:cNvSpPr>
            <a:spLocks noGrp="1"/>
          </p:cNvSpPr>
          <p:nvPr>
            <p:ph type="sldNum" sz="quarter" idx="5"/>
          </p:nvPr>
        </p:nvSpPr>
        <p:spPr/>
        <p:txBody>
          <a:bodyPr/>
          <a:lstStyle/>
          <a:p>
            <a:fld id="{F6DB7F87-CB66-4D81-A3B9-3DF83737A2DB}" type="slidenum">
              <a:rPr lang="en-GB" smtClean="0"/>
              <a:t>13</a:t>
            </a:fld>
            <a:endParaRPr lang="en-GB"/>
          </a:p>
        </p:txBody>
      </p:sp>
    </p:spTree>
    <p:extLst>
      <p:ext uri="{BB962C8B-B14F-4D97-AF65-F5344CB8AC3E}">
        <p14:creationId xmlns:p14="http://schemas.microsoft.com/office/powerpoint/2010/main" val="413850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636600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47157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968854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222662-4EF8-4198-B617-8535C673958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3263541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222662-4EF8-4198-B617-8535C673958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1619162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222662-4EF8-4198-B617-8535C673958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4128564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222662-4EF8-4198-B617-8535C673958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3135552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222662-4EF8-4198-B617-8535C673958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3267079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222662-4EF8-4198-B617-8535C673958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30901286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22662-4EF8-4198-B617-8535C673958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9620306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222662-4EF8-4198-B617-8535C673958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347887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9642947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222662-4EF8-4198-B617-8535C673958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18799022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222662-4EF8-4198-B617-8535C673958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1793447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222662-4EF8-4198-B617-8535C673958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35797F5-F9FB-4D1A-AEF7-6DB51CB82972}" type="slidenum">
              <a:rPr lang="en-GB" smtClean="0"/>
              <a:t>‹#›</a:t>
            </a:fld>
            <a:endParaRPr lang="en-GB"/>
          </a:p>
        </p:txBody>
      </p:sp>
    </p:spTree>
    <p:extLst>
      <p:ext uri="{BB962C8B-B14F-4D97-AF65-F5344CB8AC3E}">
        <p14:creationId xmlns:p14="http://schemas.microsoft.com/office/powerpoint/2010/main" val="3179929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B7B0F1-F5F0-45B1-85C3-05DDE6F8BCB6}" type="datetimeFigureOut">
              <a:rPr lang="en-GB" smtClean="0"/>
              <a:t>12/08/2025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3924048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113958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B7B0F1-F5F0-45B1-85C3-05DDE6F8BCB6}" type="datetimeFigureOut">
              <a:rPr lang="en-GB" smtClean="0"/>
              <a:t>12/08/2025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59254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B7B0F1-F5F0-45B1-85C3-05DDE6F8BCB6}" type="datetimeFigureOut">
              <a:rPr lang="en-GB" smtClean="0"/>
              <a:t>12/08/2025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14794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B7B0F1-F5F0-45B1-85C3-05DDE6F8BCB6}" type="datetimeFigureOut">
              <a:rPr lang="en-GB" smtClean="0"/>
              <a:t>12/08/2025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348530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3995396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B7B0F1-F5F0-45B1-85C3-05DDE6F8BCB6}" type="datetimeFigureOut">
              <a:rPr lang="en-GB" smtClean="0"/>
              <a:t>12/08/2025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BC3883-3009-4424-A6DB-F484350E03EA}" type="slidenum">
              <a:rPr lang="en-GB" smtClean="0"/>
              <a:t>‹#›</a:t>
            </a:fld>
            <a:endParaRPr lang="en-GB"/>
          </a:p>
        </p:txBody>
      </p:sp>
    </p:spTree>
    <p:extLst>
      <p:ext uri="{BB962C8B-B14F-4D97-AF65-F5344CB8AC3E}">
        <p14:creationId xmlns:p14="http://schemas.microsoft.com/office/powerpoint/2010/main" val="247447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exampaperspractice.co.uk/" TargetMode="Externa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4B7B0F1-F5F0-45B1-85C3-05DDE6F8BCB6}"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BC3883-3009-4424-A6DB-F484350E03EA}" type="slidenum">
              <a:rPr lang="en-GB" smtClean="0"/>
              <a:t>‹#›</a:t>
            </a:fld>
            <a:endParaRPr lang="en-GB"/>
          </a:p>
        </p:txBody>
      </p:sp>
      <p:sp>
        <p:nvSpPr>
          <p:cNvPr id="7" name="Footer Placeholder 2">
            <a:extLst>
              <a:ext uri="{FF2B5EF4-FFF2-40B4-BE49-F238E27FC236}">
                <a16:creationId xmlns:a16="http://schemas.microsoft.com/office/drawing/2014/main" id="{C15C6C51-6D32-772E-45B7-917AD3748FC7}"/>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E02A3E4F-2E2C-2B26-74F2-2CA3BEBD3AC2}"/>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ACADD98F-215A-7683-3C26-5E2620AC7C69}"/>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FB0AECA3-E9E6-36FC-A574-8FF500A73E1F}"/>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1598852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22662-4EF8-4198-B617-8535C6739586}" type="datetimeFigureOut">
              <a:rPr lang="en-GB" smtClean="0"/>
              <a:t>12/08/2025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797F5-F9FB-4D1A-AEF7-6DB51CB82972}" type="slidenum">
              <a:rPr lang="en-GB" smtClean="0"/>
              <a:t>‹#›</a:t>
            </a:fld>
            <a:endParaRPr lang="en-GB"/>
          </a:p>
        </p:txBody>
      </p:sp>
      <p:sp>
        <p:nvSpPr>
          <p:cNvPr id="7" name="Footer Placeholder 2">
            <a:extLst>
              <a:ext uri="{FF2B5EF4-FFF2-40B4-BE49-F238E27FC236}">
                <a16:creationId xmlns:a16="http://schemas.microsoft.com/office/drawing/2014/main" id="{EA3C42C8-E6F6-CD84-D838-26E634F958DC}"/>
              </a:ext>
            </a:extLst>
          </p:cNvPr>
          <p:cNvSpPr txBox="1">
            <a:spLocks/>
          </p:cNvSpPr>
          <p:nvPr userDrawn="1"/>
        </p:nvSpPr>
        <p:spPr>
          <a:xfrm>
            <a:off x="0" y="6595291"/>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EF37165-B4EE-5D9E-2A8E-51DEA59DDC68}"/>
              </a:ext>
            </a:extLst>
          </p:cNvPr>
          <p:cNvSpPr txBox="1"/>
          <p:nvPr userDrawn="1"/>
        </p:nvSpPr>
        <p:spPr>
          <a:xfrm>
            <a:off x="6115050" y="6627168"/>
            <a:ext cx="3048000" cy="230832"/>
          </a:xfrm>
          <a:prstGeom prst="rect">
            <a:avLst/>
          </a:prstGeom>
          <a:noFill/>
        </p:spPr>
        <p:txBody>
          <a:bodyPr wrap="square" rtlCol="0">
            <a:spAutoFit/>
          </a:bodyPr>
          <a:lstStyle/>
          <a:p>
            <a:pPr algn="ctr"/>
            <a:r>
              <a:rPr lang="en-US" sz="900" i="0" dirty="0">
                <a:solidFill>
                  <a:schemeClr val="tx1"/>
                </a:solidFill>
                <a:effectLst/>
                <a:latin typeface="gg sans"/>
              </a:rPr>
              <a:t>© 2025 Exams Papers Practice. All Rights Reserved</a:t>
            </a:r>
            <a:endParaRPr lang="en-PH" sz="900" dirty="0">
              <a:solidFill>
                <a:schemeClr val="tx1"/>
              </a:solidFill>
            </a:endParaRPr>
          </a:p>
        </p:txBody>
      </p:sp>
      <p:pic>
        <p:nvPicPr>
          <p:cNvPr id="9" name="Picture 8">
            <a:extLst>
              <a:ext uri="{FF2B5EF4-FFF2-40B4-BE49-F238E27FC236}">
                <a16:creationId xmlns:a16="http://schemas.microsoft.com/office/drawing/2014/main" id="{D8143446-0886-704A-7CF6-D7D4D921EA1E}"/>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724131" y="2154235"/>
            <a:ext cx="7695738" cy="3098355"/>
          </a:xfrm>
          <a:prstGeom prst="rect">
            <a:avLst/>
          </a:prstGeom>
        </p:spPr>
      </p:pic>
      <p:pic>
        <p:nvPicPr>
          <p:cNvPr id="10" name="Picture 9">
            <a:extLst>
              <a:ext uri="{FF2B5EF4-FFF2-40B4-BE49-F238E27FC236}">
                <a16:creationId xmlns:a16="http://schemas.microsoft.com/office/drawing/2014/main" id="{700C0C19-929F-4588-4EBB-2D2A153BDD04}"/>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8048644" y="136524"/>
            <a:ext cx="933411" cy="375797"/>
          </a:xfrm>
          <a:prstGeom prst="rect">
            <a:avLst/>
          </a:prstGeom>
        </p:spPr>
      </p:pic>
    </p:spTree>
    <p:extLst>
      <p:ext uri="{BB962C8B-B14F-4D97-AF65-F5344CB8AC3E}">
        <p14:creationId xmlns:p14="http://schemas.microsoft.com/office/powerpoint/2010/main" val="38335796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01546-D8A0-4757-8C57-41CCFC56648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pPr algn="ctr"/>
            <a:r>
              <a:rPr lang="en-US" u="sng" dirty="0"/>
              <a:t>English Language Paper 1 – Q2: Improving Language Analyses</a:t>
            </a:r>
            <a:endParaRPr lang="en-GB" u="sng" dirty="0"/>
          </a:p>
        </p:txBody>
      </p:sp>
      <p:sp>
        <p:nvSpPr>
          <p:cNvPr id="3" name="Content Placeholder 2">
            <a:extLst>
              <a:ext uri="{FF2B5EF4-FFF2-40B4-BE49-F238E27FC236}">
                <a16:creationId xmlns:a16="http://schemas.microsoft.com/office/drawing/2014/main" id="{7E2767E5-9B44-993C-AE76-C223311059CC}"/>
              </a:ext>
            </a:extLst>
          </p:cNvPr>
          <p:cNvSpPr>
            <a:spLocks noGrp="1"/>
          </p:cNvSpPr>
          <p:nvPr>
            <p:ph idx="1"/>
          </p:nvPr>
        </p:nvSpPr>
        <p:spPr>
          <a:xfrm>
            <a:off x="628650" y="2057120"/>
            <a:ext cx="3526661" cy="2491731"/>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lnSpcReduction="10000"/>
          </a:bodyPr>
          <a:lstStyle/>
          <a:p>
            <a:pPr marL="0" indent="0">
              <a:buNone/>
            </a:pPr>
            <a:r>
              <a:rPr lang="en-US" sz="2400" dirty="0"/>
              <a:t>The man says his seat is special to him because he says it is his.</a:t>
            </a:r>
          </a:p>
          <a:p>
            <a:pPr marL="0" indent="0">
              <a:buNone/>
            </a:pPr>
            <a:r>
              <a:rPr lang="en-GB" sz="2400" dirty="0"/>
              <a:t>This means the stadium experience is described as being important to him.</a:t>
            </a:r>
            <a:endParaRPr lang="en-US" sz="2400" dirty="0"/>
          </a:p>
        </p:txBody>
      </p:sp>
      <p:pic>
        <p:nvPicPr>
          <p:cNvPr id="4" name="Picture 3">
            <a:extLst>
              <a:ext uri="{FF2B5EF4-FFF2-40B4-BE49-F238E27FC236}">
                <a16:creationId xmlns:a16="http://schemas.microsoft.com/office/drawing/2014/main" id="{D9E375B0-54C4-C6D8-0342-F2570C800C56}"/>
              </a:ext>
            </a:extLst>
          </p:cNvPr>
          <p:cNvPicPr>
            <a:picLocks noChangeAspect="1"/>
          </p:cNvPicPr>
          <p:nvPr/>
        </p:nvPicPr>
        <p:blipFill>
          <a:blip r:embed="rId2"/>
          <a:stretch>
            <a:fillRect/>
          </a:stretch>
        </p:blipFill>
        <p:spPr>
          <a:xfrm>
            <a:off x="4572000" y="2057120"/>
            <a:ext cx="4075246" cy="2248662"/>
          </a:xfrm>
          <a:prstGeom prst="rect">
            <a:avLst/>
          </a:prstGeom>
        </p:spPr>
      </p:pic>
      <p:sp>
        <p:nvSpPr>
          <p:cNvPr id="5" name="TextBox 4">
            <a:extLst>
              <a:ext uri="{FF2B5EF4-FFF2-40B4-BE49-F238E27FC236}">
                <a16:creationId xmlns:a16="http://schemas.microsoft.com/office/drawing/2014/main" id="{2939B28E-04C1-43C7-D393-35D31F73D17B}"/>
              </a:ext>
            </a:extLst>
          </p:cNvPr>
          <p:cNvSpPr txBox="1"/>
          <p:nvPr/>
        </p:nvSpPr>
        <p:spPr>
          <a:xfrm>
            <a:off x="628650" y="4745620"/>
            <a:ext cx="4927198" cy="1754326"/>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dirty="0"/>
              <a:t>Read the student answer to Q2 above.</a:t>
            </a:r>
          </a:p>
          <a:p>
            <a:endParaRPr lang="en-US" dirty="0"/>
          </a:p>
          <a:p>
            <a:r>
              <a:rPr lang="en-US" dirty="0">
                <a:solidFill>
                  <a:srgbClr val="FF0000"/>
                </a:solidFill>
              </a:rPr>
              <a:t>What skills did they use in their answer?</a:t>
            </a:r>
          </a:p>
          <a:p>
            <a:r>
              <a:rPr lang="en-US" dirty="0">
                <a:solidFill>
                  <a:schemeClr val="accent2">
                    <a:lumMod val="50000"/>
                  </a:schemeClr>
                </a:solidFill>
              </a:rPr>
              <a:t>How could they improve this answer?</a:t>
            </a:r>
            <a:r>
              <a:rPr lang="en-GB" dirty="0">
                <a:solidFill>
                  <a:schemeClr val="accent2">
                    <a:lumMod val="50000"/>
                  </a:schemeClr>
                </a:solidFill>
              </a:rPr>
              <a:t> </a:t>
            </a:r>
          </a:p>
          <a:p>
            <a:r>
              <a:rPr lang="en-GB" dirty="0">
                <a:solidFill>
                  <a:srgbClr val="00B050"/>
                </a:solidFill>
              </a:rPr>
              <a:t>Why does this answer not address AO2 effectively? Provide examples.</a:t>
            </a:r>
            <a:endParaRPr lang="en-US" dirty="0">
              <a:solidFill>
                <a:srgbClr val="00B050"/>
              </a:solidFill>
            </a:endParaRPr>
          </a:p>
        </p:txBody>
      </p:sp>
      <p:sp>
        <p:nvSpPr>
          <p:cNvPr id="7" name="TextBox 6">
            <a:extLst>
              <a:ext uri="{FF2B5EF4-FFF2-40B4-BE49-F238E27FC236}">
                <a16:creationId xmlns:a16="http://schemas.microsoft.com/office/drawing/2014/main" id="{F1EE5681-2B58-DAD1-8AA2-FAD192284155}"/>
              </a:ext>
            </a:extLst>
          </p:cNvPr>
          <p:cNvSpPr txBox="1"/>
          <p:nvPr/>
        </p:nvSpPr>
        <p:spPr>
          <a:xfrm>
            <a:off x="5717894" y="4672213"/>
            <a:ext cx="2797456" cy="1600438"/>
          </a:xfrm>
          <a:prstGeom prst="rect">
            <a:avLst/>
          </a:prstGeom>
          <a:solidFill>
            <a:schemeClr val="accent2">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r>
              <a:rPr lang="en-GB" sz="1400" b="1" dirty="0"/>
              <a:t>AO2</a:t>
            </a:r>
          </a:p>
          <a:p>
            <a:r>
              <a:rPr lang="en-GB" sz="1400" dirty="0"/>
              <a:t>Explain, comment on and analyse how writers use language to achieve effects and</a:t>
            </a:r>
          </a:p>
          <a:p>
            <a:r>
              <a:rPr lang="en-GB" sz="1400" dirty="0"/>
              <a:t>influence readers, using relevant subject terminology to support their views</a:t>
            </a:r>
          </a:p>
        </p:txBody>
      </p:sp>
    </p:spTree>
    <p:extLst>
      <p:ext uri="{BB962C8B-B14F-4D97-AF65-F5344CB8AC3E}">
        <p14:creationId xmlns:p14="http://schemas.microsoft.com/office/powerpoint/2010/main" val="2487724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85B23-AD7E-DDAF-1AE8-1E9F9BD0AD67}"/>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4000" dirty="0"/>
              <a:t>You must </a:t>
            </a:r>
            <a:r>
              <a:rPr lang="en-US" sz="4000" b="1" dirty="0"/>
              <a:t>explain</a:t>
            </a:r>
            <a:r>
              <a:rPr lang="en-US" sz="4000" dirty="0"/>
              <a:t> your interpretations</a:t>
            </a:r>
            <a:endParaRPr lang="en-GB" sz="4000" dirty="0"/>
          </a:p>
        </p:txBody>
      </p:sp>
      <p:pic>
        <p:nvPicPr>
          <p:cNvPr id="4" name="Picture 3">
            <a:extLst>
              <a:ext uri="{FF2B5EF4-FFF2-40B4-BE49-F238E27FC236}">
                <a16:creationId xmlns:a16="http://schemas.microsoft.com/office/drawing/2014/main" id="{1D29C07B-31B0-2D51-BEF8-50D9F06CF63A}"/>
              </a:ext>
            </a:extLst>
          </p:cNvPr>
          <p:cNvPicPr>
            <a:picLocks noChangeAspect="1"/>
          </p:cNvPicPr>
          <p:nvPr/>
        </p:nvPicPr>
        <p:blipFill>
          <a:blip r:embed="rId2"/>
          <a:stretch>
            <a:fillRect/>
          </a:stretch>
        </p:blipFill>
        <p:spPr>
          <a:xfrm>
            <a:off x="628650" y="1895074"/>
            <a:ext cx="5354830" cy="2954718"/>
          </a:xfrm>
          <a:prstGeom prst="rect">
            <a:avLst/>
          </a:prstGeom>
        </p:spPr>
      </p:pic>
      <p:sp>
        <p:nvSpPr>
          <p:cNvPr id="5" name="TextBox 4">
            <a:extLst>
              <a:ext uri="{FF2B5EF4-FFF2-40B4-BE49-F238E27FC236}">
                <a16:creationId xmlns:a16="http://schemas.microsoft.com/office/drawing/2014/main" id="{7525FFE8-4C77-BC4F-2D8F-9D5778A8A43C}"/>
              </a:ext>
            </a:extLst>
          </p:cNvPr>
          <p:cNvSpPr txBox="1"/>
          <p:nvPr/>
        </p:nvSpPr>
        <p:spPr>
          <a:xfrm>
            <a:off x="6215605" y="1990846"/>
            <a:ext cx="2299745" cy="341632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Remember that it is </a:t>
            </a:r>
            <a:r>
              <a:rPr lang="en-US" u="sng" dirty="0"/>
              <a:t>crucial</a:t>
            </a:r>
            <a:r>
              <a:rPr lang="en-US" dirty="0"/>
              <a:t> that you include explanations as to </a:t>
            </a:r>
            <a:r>
              <a:rPr lang="en-US" b="1" dirty="0"/>
              <a:t>why the quotes and devices have effects on the reader.</a:t>
            </a:r>
          </a:p>
          <a:p>
            <a:endParaRPr lang="en-US" b="1" dirty="0"/>
          </a:p>
          <a:p>
            <a:r>
              <a:rPr lang="en-US" b="1" dirty="0"/>
              <a:t>How do those quotes make the reader </a:t>
            </a:r>
            <a:r>
              <a:rPr lang="en-US" b="1" u="sng" dirty="0"/>
              <a:t>think and feel?</a:t>
            </a:r>
            <a:endParaRPr lang="en-GB" dirty="0"/>
          </a:p>
        </p:txBody>
      </p:sp>
    </p:spTree>
    <p:extLst>
      <p:ext uri="{BB962C8B-B14F-4D97-AF65-F5344CB8AC3E}">
        <p14:creationId xmlns:p14="http://schemas.microsoft.com/office/powerpoint/2010/main" val="163734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25C5-91CD-65C5-1205-F5A050D26C26}"/>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Last lesson we wrote our own Q2 answers</a:t>
            </a:r>
            <a:endParaRPr lang="en-GB" sz="3200" dirty="0"/>
          </a:p>
        </p:txBody>
      </p:sp>
      <p:sp>
        <p:nvSpPr>
          <p:cNvPr id="3" name="Content Placeholder 2">
            <a:extLst>
              <a:ext uri="{FF2B5EF4-FFF2-40B4-BE49-F238E27FC236}">
                <a16:creationId xmlns:a16="http://schemas.microsoft.com/office/drawing/2014/main" id="{8E2F6B19-FF10-ADC0-4476-6AB51F14E80D}"/>
              </a:ext>
            </a:extLst>
          </p:cNvPr>
          <p:cNvSpPr>
            <a:spLocks noGrp="1"/>
          </p:cNvSpPr>
          <p:nvPr>
            <p:ph idx="1"/>
          </p:nvPr>
        </p:nvSpPr>
        <p:spPr>
          <a:xfrm>
            <a:off x="628650" y="1825625"/>
            <a:ext cx="4441061" cy="4351338"/>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US" sz="3600" dirty="0"/>
              <a:t>Drafting and redrafting is an important activity in English because it helps you to become a more effective English analyst.</a:t>
            </a:r>
          </a:p>
          <a:p>
            <a:pPr marL="0" indent="0">
              <a:buNone/>
            </a:pPr>
            <a:endParaRPr lang="en-US" sz="3600" dirty="0"/>
          </a:p>
          <a:p>
            <a:pPr marL="0" indent="0">
              <a:buNone/>
            </a:pPr>
            <a:r>
              <a:rPr lang="en-GB" sz="3600" dirty="0">
                <a:solidFill>
                  <a:srgbClr val="7030A0"/>
                </a:solidFill>
              </a:rPr>
              <a:t>Using your learning from today and the success criteria, rewrite your answer.</a:t>
            </a:r>
          </a:p>
        </p:txBody>
      </p:sp>
      <p:graphicFrame>
        <p:nvGraphicFramePr>
          <p:cNvPr id="4" name="Table 3">
            <a:extLst>
              <a:ext uri="{FF2B5EF4-FFF2-40B4-BE49-F238E27FC236}">
                <a16:creationId xmlns:a16="http://schemas.microsoft.com/office/drawing/2014/main" id="{11D3C578-0ADD-7BD9-3D67-F69450EF903B}"/>
              </a:ext>
            </a:extLst>
          </p:cNvPr>
          <p:cNvGraphicFramePr>
            <a:graphicFrameLocks noGrp="1"/>
          </p:cNvGraphicFramePr>
          <p:nvPr>
            <p:extLst>
              <p:ext uri="{D42A27DB-BD31-4B8C-83A1-F6EECF244321}">
                <p14:modId xmlns:p14="http://schemas.microsoft.com/office/powerpoint/2010/main" val="1557902242"/>
              </p:ext>
            </p:extLst>
          </p:nvPr>
        </p:nvGraphicFramePr>
        <p:xfrm>
          <a:off x="5370652" y="1825625"/>
          <a:ext cx="3144698" cy="43332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72349">
                  <a:extLst>
                    <a:ext uri="{9D8B030D-6E8A-4147-A177-3AD203B41FA5}">
                      <a16:colId xmlns:a16="http://schemas.microsoft.com/office/drawing/2014/main" val="1687930855"/>
                    </a:ext>
                  </a:extLst>
                </a:gridCol>
                <a:gridCol w="1572349">
                  <a:extLst>
                    <a:ext uri="{9D8B030D-6E8A-4147-A177-3AD203B41FA5}">
                      <a16:colId xmlns:a16="http://schemas.microsoft.com/office/drawing/2014/main" val="247876497"/>
                    </a:ext>
                  </a:extLst>
                </a:gridCol>
              </a:tblGrid>
              <a:tr h="370840">
                <a:tc>
                  <a:txBody>
                    <a:bodyPr/>
                    <a:lstStyle/>
                    <a:p>
                      <a:r>
                        <a:rPr lang="en-US" sz="1400" dirty="0"/>
                        <a:t>Your answer for Q2</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370840">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70840">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370840">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370840">
                <a:tc>
                  <a:txBody>
                    <a:bodyPr/>
                    <a:lstStyle/>
                    <a:p>
                      <a:r>
                        <a:rPr lang="en-US" sz="1400" dirty="0"/>
                        <a:t>Used a range of quotes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38613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75A94-9EBE-A293-47B8-6C0ED3DDFE5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200" dirty="0"/>
              <a:t>We will now peer assess our new answers</a:t>
            </a:r>
            <a:endParaRPr lang="en-GB" sz="3200" dirty="0"/>
          </a:p>
        </p:txBody>
      </p:sp>
      <p:sp>
        <p:nvSpPr>
          <p:cNvPr id="3" name="Content Placeholder 2">
            <a:extLst>
              <a:ext uri="{FF2B5EF4-FFF2-40B4-BE49-F238E27FC236}">
                <a16:creationId xmlns:a16="http://schemas.microsoft.com/office/drawing/2014/main" id="{32CD4445-4E12-ABE3-014D-C836C2BB3A74}"/>
              </a:ext>
            </a:extLst>
          </p:cNvPr>
          <p:cNvSpPr>
            <a:spLocks noGrp="1"/>
          </p:cNvSpPr>
          <p:nvPr>
            <p:ph idx="1"/>
          </p:nvPr>
        </p:nvSpPr>
        <p:spPr/>
        <p:txBody>
          <a:bodyPr/>
          <a:lstStyle/>
          <a:p>
            <a:pPr marL="0" indent="0">
              <a:buNone/>
            </a:pPr>
            <a:r>
              <a:rPr lang="en-US" dirty="0"/>
              <a:t>Swap your answers with another student.</a:t>
            </a:r>
          </a:p>
          <a:p>
            <a:pPr marL="0" indent="0">
              <a:buNone/>
            </a:pPr>
            <a:endParaRPr lang="en-US" dirty="0"/>
          </a:p>
          <a:p>
            <a:pPr marL="0" indent="0">
              <a:buNone/>
            </a:pPr>
            <a:endParaRPr lang="en-GB" dirty="0"/>
          </a:p>
        </p:txBody>
      </p:sp>
      <p:pic>
        <p:nvPicPr>
          <p:cNvPr id="4" name="Picture 3">
            <a:extLst>
              <a:ext uri="{FF2B5EF4-FFF2-40B4-BE49-F238E27FC236}">
                <a16:creationId xmlns:a16="http://schemas.microsoft.com/office/drawing/2014/main" id="{7CA646D4-F12C-FDF3-AF77-4E74261E9FAF}"/>
              </a:ext>
            </a:extLst>
          </p:cNvPr>
          <p:cNvPicPr>
            <a:picLocks noChangeAspect="1"/>
          </p:cNvPicPr>
          <p:nvPr/>
        </p:nvPicPr>
        <p:blipFill>
          <a:blip r:embed="rId2"/>
          <a:stretch>
            <a:fillRect/>
          </a:stretch>
        </p:blipFill>
        <p:spPr>
          <a:xfrm>
            <a:off x="628650" y="2336085"/>
            <a:ext cx="1033362" cy="838273"/>
          </a:xfrm>
          <a:prstGeom prst="rect">
            <a:avLst/>
          </a:prstGeom>
        </p:spPr>
      </p:pic>
      <p:pic>
        <p:nvPicPr>
          <p:cNvPr id="5" name="Picture 4">
            <a:extLst>
              <a:ext uri="{FF2B5EF4-FFF2-40B4-BE49-F238E27FC236}">
                <a16:creationId xmlns:a16="http://schemas.microsoft.com/office/drawing/2014/main" id="{B49CF5B6-D58D-2C38-D5D3-3B28EB76901B}"/>
              </a:ext>
            </a:extLst>
          </p:cNvPr>
          <p:cNvPicPr>
            <a:picLocks noChangeAspect="1"/>
          </p:cNvPicPr>
          <p:nvPr/>
        </p:nvPicPr>
        <p:blipFill>
          <a:blip r:embed="rId3"/>
          <a:stretch>
            <a:fillRect/>
          </a:stretch>
        </p:blipFill>
        <p:spPr>
          <a:xfrm>
            <a:off x="628650" y="3174358"/>
            <a:ext cx="1033362" cy="840753"/>
          </a:xfrm>
          <a:prstGeom prst="rect">
            <a:avLst/>
          </a:prstGeom>
        </p:spPr>
      </p:pic>
      <p:pic>
        <p:nvPicPr>
          <p:cNvPr id="6" name="Picture 5">
            <a:extLst>
              <a:ext uri="{FF2B5EF4-FFF2-40B4-BE49-F238E27FC236}">
                <a16:creationId xmlns:a16="http://schemas.microsoft.com/office/drawing/2014/main" id="{97DE7508-20D0-D5ED-F41F-4198E21319B4}"/>
              </a:ext>
            </a:extLst>
          </p:cNvPr>
          <p:cNvPicPr>
            <a:picLocks noChangeAspect="1"/>
          </p:cNvPicPr>
          <p:nvPr/>
        </p:nvPicPr>
        <p:blipFill>
          <a:blip r:embed="rId4"/>
          <a:stretch>
            <a:fillRect/>
          </a:stretch>
        </p:blipFill>
        <p:spPr>
          <a:xfrm>
            <a:off x="672850" y="4043973"/>
            <a:ext cx="1002879" cy="841321"/>
          </a:xfrm>
          <a:prstGeom prst="rect">
            <a:avLst/>
          </a:prstGeom>
        </p:spPr>
      </p:pic>
      <p:pic>
        <p:nvPicPr>
          <p:cNvPr id="7" name="Picture 6">
            <a:extLst>
              <a:ext uri="{FF2B5EF4-FFF2-40B4-BE49-F238E27FC236}">
                <a16:creationId xmlns:a16="http://schemas.microsoft.com/office/drawing/2014/main" id="{4138CE4D-CB48-FA09-F73B-A7DAC134FEF0}"/>
              </a:ext>
            </a:extLst>
          </p:cNvPr>
          <p:cNvPicPr>
            <a:picLocks noChangeAspect="1"/>
          </p:cNvPicPr>
          <p:nvPr/>
        </p:nvPicPr>
        <p:blipFill>
          <a:blip r:embed="rId5"/>
          <a:stretch>
            <a:fillRect/>
          </a:stretch>
        </p:blipFill>
        <p:spPr>
          <a:xfrm>
            <a:off x="634746" y="5823706"/>
            <a:ext cx="1051652" cy="835225"/>
          </a:xfrm>
          <a:prstGeom prst="rect">
            <a:avLst/>
          </a:prstGeom>
        </p:spPr>
      </p:pic>
      <p:pic>
        <p:nvPicPr>
          <p:cNvPr id="8" name="Picture 7">
            <a:extLst>
              <a:ext uri="{FF2B5EF4-FFF2-40B4-BE49-F238E27FC236}">
                <a16:creationId xmlns:a16="http://schemas.microsoft.com/office/drawing/2014/main" id="{986A4EB4-2887-0A30-FA13-D44D94C9E762}"/>
              </a:ext>
            </a:extLst>
          </p:cNvPr>
          <p:cNvPicPr>
            <a:picLocks noChangeAspect="1"/>
          </p:cNvPicPr>
          <p:nvPr/>
        </p:nvPicPr>
        <p:blipFill>
          <a:blip r:embed="rId6"/>
          <a:stretch>
            <a:fillRect/>
          </a:stretch>
        </p:blipFill>
        <p:spPr>
          <a:xfrm>
            <a:off x="645415" y="4914156"/>
            <a:ext cx="1030314" cy="835225"/>
          </a:xfrm>
          <a:prstGeom prst="rect">
            <a:avLst/>
          </a:prstGeom>
        </p:spPr>
      </p:pic>
      <p:graphicFrame>
        <p:nvGraphicFramePr>
          <p:cNvPr id="10" name="Table 9">
            <a:extLst>
              <a:ext uri="{FF2B5EF4-FFF2-40B4-BE49-F238E27FC236}">
                <a16:creationId xmlns:a16="http://schemas.microsoft.com/office/drawing/2014/main" id="{F5728E7C-713E-8492-0826-A2727BD1BF59}"/>
              </a:ext>
            </a:extLst>
          </p:cNvPr>
          <p:cNvGraphicFramePr>
            <a:graphicFrameLocks noGrp="1"/>
          </p:cNvGraphicFramePr>
          <p:nvPr>
            <p:extLst>
              <p:ext uri="{D42A27DB-BD31-4B8C-83A1-F6EECF244321}">
                <p14:modId xmlns:p14="http://schemas.microsoft.com/office/powerpoint/2010/main" val="3685240047"/>
              </p:ext>
            </p:extLst>
          </p:nvPr>
        </p:nvGraphicFramePr>
        <p:xfrm>
          <a:off x="2372810" y="2372993"/>
          <a:ext cx="6186741" cy="393890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062247">
                  <a:extLst>
                    <a:ext uri="{9D8B030D-6E8A-4147-A177-3AD203B41FA5}">
                      <a16:colId xmlns:a16="http://schemas.microsoft.com/office/drawing/2014/main" val="1687930855"/>
                    </a:ext>
                  </a:extLst>
                </a:gridCol>
                <a:gridCol w="808275">
                  <a:extLst>
                    <a:ext uri="{9D8B030D-6E8A-4147-A177-3AD203B41FA5}">
                      <a16:colId xmlns:a16="http://schemas.microsoft.com/office/drawing/2014/main" val="247876497"/>
                    </a:ext>
                  </a:extLst>
                </a:gridCol>
                <a:gridCol w="3316219">
                  <a:extLst>
                    <a:ext uri="{9D8B030D-6E8A-4147-A177-3AD203B41FA5}">
                      <a16:colId xmlns:a16="http://schemas.microsoft.com/office/drawing/2014/main" val="3646840743"/>
                    </a:ext>
                  </a:extLst>
                </a:gridCol>
              </a:tblGrid>
              <a:tr h="552639">
                <a:tc>
                  <a:txBody>
                    <a:bodyPr/>
                    <a:lstStyle/>
                    <a:p>
                      <a:r>
                        <a:rPr lang="en-US" sz="1400" dirty="0"/>
                        <a:t>Student’s Q2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552639">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552639">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780196">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395516">
                <a:tc>
                  <a:txBody>
                    <a:bodyPr/>
                    <a:lstStyle/>
                    <a:p>
                      <a:r>
                        <a:rPr lang="en-US" sz="1400"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552639">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552639">
                <a:tc>
                  <a:txBody>
                    <a:bodyPr/>
                    <a:lstStyle/>
                    <a:p>
                      <a:r>
                        <a:rPr lang="en-US" sz="1400" dirty="0"/>
                        <a:t>Used a range of quotes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485748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BF7B062-CE33-9D4E-F80D-E46B8521F4B9}"/>
              </a:ext>
            </a:extLst>
          </p:cNvPr>
          <p:cNvGraphicFramePr>
            <a:graphicFrameLocks noGrp="1"/>
          </p:cNvGraphicFramePr>
          <p:nvPr>
            <p:extLst>
              <p:ext uri="{D42A27DB-BD31-4B8C-83A1-F6EECF244321}">
                <p14:modId xmlns:p14="http://schemas.microsoft.com/office/powerpoint/2010/main" val="1338605619"/>
              </p:ext>
            </p:extLst>
          </p:nvPr>
        </p:nvGraphicFramePr>
        <p:xfrm>
          <a:off x="370389" y="254826"/>
          <a:ext cx="8530543" cy="619227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843514">
                  <a:extLst>
                    <a:ext uri="{9D8B030D-6E8A-4147-A177-3AD203B41FA5}">
                      <a16:colId xmlns:a16="http://schemas.microsoft.com/office/drawing/2014/main" val="1687930855"/>
                    </a:ext>
                  </a:extLst>
                </a:gridCol>
                <a:gridCol w="605743">
                  <a:extLst>
                    <a:ext uri="{9D8B030D-6E8A-4147-A177-3AD203B41FA5}">
                      <a16:colId xmlns:a16="http://schemas.microsoft.com/office/drawing/2014/main" val="247876497"/>
                    </a:ext>
                  </a:extLst>
                </a:gridCol>
                <a:gridCol w="5081286">
                  <a:extLst>
                    <a:ext uri="{9D8B030D-6E8A-4147-A177-3AD203B41FA5}">
                      <a16:colId xmlns:a16="http://schemas.microsoft.com/office/drawing/2014/main" val="3646840743"/>
                    </a:ext>
                  </a:extLst>
                </a:gridCol>
              </a:tblGrid>
              <a:tr h="499013">
                <a:tc>
                  <a:txBody>
                    <a:bodyPr/>
                    <a:lstStyle/>
                    <a:p>
                      <a:r>
                        <a:rPr lang="en-US" sz="1400" dirty="0"/>
                        <a:t>Student’s Q2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US" sz="1400" dirty="0"/>
                        <a:t>What could they add or change to improve their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606916935"/>
                  </a:ext>
                </a:extLst>
              </a:tr>
              <a:tr h="1186525">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818049">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1186525">
                <a:tc>
                  <a:txBody>
                    <a:bodyPr/>
                    <a:lstStyle/>
                    <a:p>
                      <a:r>
                        <a:rPr lang="en-US" sz="1400" dirty="0"/>
                        <a:t>Included subject terminology (devices)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r h="497589">
                <a:tc>
                  <a:txBody>
                    <a:bodyPr/>
                    <a:lstStyle/>
                    <a:p>
                      <a:r>
                        <a:rPr lang="en-US" sz="1400" b="1" dirty="0">
                          <a:solidFill>
                            <a:schemeClr val="bg1"/>
                          </a:solidFill>
                        </a:rPr>
                        <a:t>Bonus criteria: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205184329"/>
                  </a:ext>
                </a:extLst>
              </a:tr>
              <a:tr h="818049">
                <a:tc>
                  <a:txBody>
                    <a:bodyPr/>
                    <a:lstStyle/>
                    <a:p>
                      <a:r>
                        <a:rPr lang="en-US" sz="1400" dirty="0"/>
                        <a:t>Included analytical verbs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099404808"/>
                  </a:ext>
                </a:extLst>
              </a:tr>
              <a:tr h="1186525">
                <a:tc>
                  <a:txBody>
                    <a:bodyPr/>
                    <a:lstStyle/>
                    <a:p>
                      <a:r>
                        <a:rPr lang="en-US" sz="1400" dirty="0"/>
                        <a:t>Used a range of quotes to support your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767406904"/>
                  </a:ext>
                </a:extLst>
              </a:tr>
            </a:tbl>
          </a:graphicData>
        </a:graphic>
      </p:graphicFrame>
    </p:spTree>
    <p:extLst>
      <p:ext uri="{BB962C8B-B14F-4D97-AF65-F5344CB8AC3E}">
        <p14:creationId xmlns:p14="http://schemas.microsoft.com/office/powerpoint/2010/main" val="624369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F3B7-537A-358A-62F6-3098E077ED3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Let’s recap Paper 1 Section A so far</a:t>
            </a:r>
            <a:endParaRPr lang="en-GB" sz="3600" dirty="0"/>
          </a:p>
        </p:txBody>
      </p:sp>
      <p:sp>
        <p:nvSpPr>
          <p:cNvPr id="3" name="Content Placeholder 2">
            <a:extLst>
              <a:ext uri="{FF2B5EF4-FFF2-40B4-BE49-F238E27FC236}">
                <a16:creationId xmlns:a16="http://schemas.microsoft.com/office/drawing/2014/main" id="{462B161B-53CF-0D47-236A-E7AB5B418DD7}"/>
              </a:ext>
            </a:extLst>
          </p:cNvPr>
          <p:cNvSpPr>
            <a:spLocks noGrp="1"/>
          </p:cNvSpPr>
          <p:nvPr>
            <p:ph idx="1"/>
          </p:nvPr>
        </p:nvSpPr>
        <p:spPr>
          <a:xfrm>
            <a:off x="628650" y="1825624"/>
            <a:ext cx="7886700" cy="4343681"/>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a:bodyPr>
          <a:lstStyle/>
          <a:p>
            <a:pPr marL="0" indent="0">
              <a:buNone/>
            </a:pPr>
            <a:r>
              <a:rPr lang="en-US" sz="3200" dirty="0"/>
              <a:t>Close your exercise books and cover up your notes.</a:t>
            </a:r>
          </a:p>
          <a:p>
            <a:pPr marL="0" indent="0">
              <a:buNone/>
            </a:pPr>
            <a:endParaRPr lang="en-US" sz="3200" dirty="0"/>
          </a:p>
          <a:p>
            <a:pPr marL="0" indent="0">
              <a:buNone/>
            </a:pPr>
            <a:r>
              <a:rPr lang="en-US" sz="3200" dirty="0">
                <a:solidFill>
                  <a:srgbClr val="7030A0"/>
                </a:solidFill>
              </a:rPr>
              <a:t>What skills do you need to show for Q1? (4 marks)</a:t>
            </a:r>
          </a:p>
          <a:p>
            <a:pPr marL="0" indent="0">
              <a:buNone/>
            </a:pPr>
            <a:endParaRPr lang="en-US" sz="3200" dirty="0">
              <a:solidFill>
                <a:srgbClr val="7030A0"/>
              </a:solidFill>
            </a:endParaRPr>
          </a:p>
          <a:p>
            <a:pPr marL="0" indent="0">
              <a:buNone/>
            </a:pPr>
            <a:r>
              <a:rPr lang="en-US" sz="3200" dirty="0">
                <a:solidFill>
                  <a:srgbClr val="7030A0"/>
                </a:solidFill>
              </a:rPr>
              <a:t>What skills do you need to show for Q2? (8 marks)</a:t>
            </a:r>
            <a:endParaRPr lang="en-GB" sz="3200" dirty="0">
              <a:solidFill>
                <a:srgbClr val="7030A0"/>
              </a:solidFill>
            </a:endParaRPr>
          </a:p>
        </p:txBody>
      </p:sp>
    </p:spTree>
    <p:extLst>
      <p:ext uri="{BB962C8B-B14F-4D97-AF65-F5344CB8AC3E}">
        <p14:creationId xmlns:p14="http://schemas.microsoft.com/office/powerpoint/2010/main" val="2876958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E1840-F14F-15AB-AA22-A344E2925C0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Q1 Recap</a:t>
            </a:r>
            <a:endParaRPr lang="en-GB" dirty="0"/>
          </a:p>
        </p:txBody>
      </p:sp>
      <p:sp>
        <p:nvSpPr>
          <p:cNvPr id="3" name="Content Placeholder 2">
            <a:extLst>
              <a:ext uri="{FF2B5EF4-FFF2-40B4-BE49-F238E27FC236}">
                <a16:creationId xmlns:a16="http://schemas.microsoft.com/office/drawing/2014/main" id="{C0A0997F-222F-3C87-D2FA-6892C789F9DC}"/>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pPr marL="0" indent="0">
              <a:buNone/>
            </a:pPr>
            <a:r>
              <a:rPr lang="en-US" dirty="0"/>
              <a:t>Q1: You are given a short extract from the beginning of the text. </a:t>
            </a:r>
          </a:p>
          <a:p>
            <a:pPr marL="0" indent="0">
              <a:buNone/>
            </a:pPr>
            <a:r>
              <a:rPr lang="en-US" dirty="0"/>
              <a:t>You are given four multiple choice questions: three options in each one.</a:t>
            </a:r>
          </a:p>
          <a:p>
            <a:pPr marL="0" indent="0">
              <a:buNone/>
            </a:pPr>
            <a:r>
              <a:rPr lang="en-US" dirty="0"/>
              <a:t>Put a tick next to the correct answer for each question.</a:t>
            </a:r>
          </a:p>
          <a:p>
            <a:pPr marL="0" indent="0">
              <a:buNone/>
            </a:pPr>
            <a:r>
              <a:rPr lang="en-US" dirty="0"/>
              <a:t>Do not put more than one tick per question.</a:t>
            </a:r>
          </a:p>
        </p:txBody>
      </p:sp>
      <p:sp>
        <p:nvSpPr>
          <p:cNvPr id="4" name="Rectangle: Rounded Corners 3">
            <a:extLst>
              <a:ext uri="{FF2B5EF4-FFF2-40B4-BE49-F238E27FC236}">
                <a16:creationId xmlns:a16="http://schemas.microsoft.com/office/drawing/2014/main" id="{8D972C47-8B12-BD8C-A28F-810A2F808928}"/>
              </a:ext>
            </a:extLst>
          </p:cNvPr>
          <p:cNvSpPr/>
          <p:nvPr/>
        </p:nvSpPr>
        <p:spPr>
          <a:xfrm>
            <a:off x="6628677" y="1877992"/>
            <a:ext cx="1886673" cy="1551008"/>
          </a:xfrm>
          <a:prstGeom prst="roundRect">
            <a:avLst/>
          </a:prstGeom>
          <a:solidFill>
            <a:schemeClr val="bg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a:extLst>
              <a:ext uri="{FF2B5EF4-FFF2-40B4-BE49-F238E27FC236}">
                <a16:creationId xmlns:a16="http://schemas.microsoft.com/office/drawing/2014/main" id="{A83135C6-402C-A480-D301-26F14F9A0D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34748" y="2072129"/>
            <a:ext cx="874529" cy="859160"/>
          </a:xfrm>
          <a:prstGeom prst="rect">
            <a:avLst/>
          </a:prstGeom>
        </p:spPr>
      </p:pic>
      <p:sp>
        <p:nvSpPr>
          <p:cNvPr id="6" name="TextBox 5">
            <a:extLst>
              <a:ext uri="{FF2B5EF4-FFF2-40B4-BE49-F238E27FC236}">
                <a16:creationId xmlns:a16="http://schemas.microsoft.com/office/drawing/2014/main" id="{850DED02-6191-DFF2-7019-316A4A348DC0}"/>
              </a:ext>
            </a:extLst>
          </p:cNvPr>
          <p:cNvSpPr txBox="1"/>
          <p:nvPr/>
        </p:nvSpPr>
        <p:spPr>
          <a:xfrm>
            <a:off x="6790722" y="3058610"/>
            <a:ext cx="1562582" cy="369332"/>
          </a:xfrm>
          <a:prstGeom prst="rect">
            <a:avLst/>
          </a:prstGeom>
          <a:noFill/>
        </p:spPr>
        <p:txBody>
          <a:bodyPr wrap="square" rtlCol="0">
            <a:spAutoFit/>
          </a:bodyPr>
          <a:lstStyle/>
          <a:p>
            <a:pPr algn="ctr"/>
            <a:r>
              <a:rPr lang="en-US" dirty="0"/>
              <a:t>Identifying</a:t>
            </a:r>
            <a:endParaRPr lang="en-GB" dirty="0"/>
          </a:p>
        </p:txBody>
      </p:sp>
    </p:spTree>
    <p:extLst>
      <p:ext uri="{BB962C8B-B14F-4D97-AF65-F5344CB8AC3E}">
        <p14:creationId xmlns:p14="http://schemas.microsoft.com/office/powerpoint/2010/main" val="3399764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3F774E62-B278-1511-454C-15C8F10E41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676E03-3B0C-CE17-EC17-C52C17D94BE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Q2 Recap</a:t>
            </a:r>
            <a:endParaRPr lang="en-GB" dirty="0"/>
          </a:p>
        </p:txBody>
      </p:sp>
      <p:sp>
        <p:nvSpPr>
          <p:cNvPr id="3" name="Content Placeholder 2">
            <a:extLst>
              <a:ext uri="{FF2B5EF4-FFF2-40B4-BE49-F238E27FC236}">
                <a16:creationId xmlns:a16="http://schemas.microsoft.com/office/drawing/2014/main" id="{43EF248A-E186-4D6B-488F-436E2375F419}"/>
              </a:ext>
            </a:extLst>
          </p:cNvPr>
          <p:cNvSpPr>
            <a:spLocks noGrp="1"/>
          </p:cNvSpPr>
          <p:nvPr>
            <p:ph idx="1"/>
          </p:nvPr>
        </p:nvSpPr>
        <p:spPr>
          <a:xfrm>
            <a:off x="628650" y="1825625"/>
            <a:ext cx="4533659"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85000" lnSpcReduction="10000"/>
          </a:bodyPr>
          <a:lstStyle/>
          <a:p>
            <a:pPr marL="0" indent="0">
              <a:buNone/>
            </a:pPr>
            <a:r>
              <a:rPr lang="en-US" dirty="0"/>
              <a:t>Q2: You are given a short extract from the text.</a:t>
            </a:r>
          </a:p>
          <a:p>
            <a:pPr marL="0" indent="0">
              <a:buNone/>
            </a:pPr>
            <a:r>
              <a:rPr lang="en-US" dirty="0"/>
              <a:t>You are asked to </a:t>
            </a:r>
            <a:r>
              <a:rPr lang="en-US" b="1" dirty="0"/>
              <a:t>explain</a:t>
            </a:r>
            <a:r>
              <a:rPr lang="en-US" dirty="0"/>
              <a:t> how the writer describes something in that part of the text.</a:t>
            </a:r>
          </a:p>
          <a:p>
            <a:pPr marL="0" indent="0">
              <a:buNone/>
            </a:pPr>
            <a:r>
              <a:rPr lang="en-US" dirty="0"/>
              <a:t>You </a:t>
            </a:r>
            <a:r>
              <a:rPr lang="en-US" b="1" dirty="0"/>
              <a:t>must</a:t>
            </a:r>
            <a:r>
              <a:rPr lang="en-US" dirty="0"/>
              <a:t> include quotes or evidence to support your ideas.</a:t>
            </a:r>
          </a:p>
          <a:p>
            <a:pPr marL="0" indent="0">
              <a:buNone/>
            </a:pPr>
            <a:r>
              <a:rPr lang="en-US" dirty="0"/>
              <a:t>You </a:t>
            </a:r>
            <a:r>
              <a:rPr lang="en-US" b="1" dirty="0"/>
              <a:t>should</a:t>
            </a:r>
            <a:r>
              <a:rPr lang="en-US" dirty="0"/>
              <a:t> include some language devices.</a:t>
            </a:r>
          </a:p>
          <a:p>
            <a:pPr marL="0" indent="0">
              <a:buNone/>
            </a:pPr>
            <a:r>
              <a:rPr lang="en-US" dirty="0"/>
              <a:t>You </a:t>
            </a:r>
            <a:r>
              <a:rPr lang="en-US" b="1" dirty="0"/>
              <a:t>must </a:t>
            </a:r>
            <a:r>
              <a:rPr lang="en-US" dirty="0"/>
              <a:t>explain how those quotes and devices support your ideas.</a:t>
            </a:r>
          </a:p>
        </p:txBody>
      </p:sp>
      <p:pic>
        <p:nvPicPr>
          <p:cNvPr id="7" name="Picture 6">
            <a:extLst>
              <a:ext uri="{FF2B5EF4-FFF2-40B4-BE49-F238E27FC236}">
                <a16:creationId xmlns:a16="http://schemas.microsoft.com/office/drawing/2014/main" id="{AADA0964-81B1-2CA6-3C0E-D9C8B5DF3C20}"/>
              </a:ext>
            </a:extLst>
          </p:cNvPr>
          <p:cNvPicPr>
            <a:picLocks noChangeAspect="1"/>
          </p:cNvPicPr>
          <p:nvPr/>
        </p:nvPicPr>
        <p:blipFill>
          <a:blip r:embed="rId2"/>
          <a:stretch>
            <a:fillRect/>
          </a:stretch>
        </p:blipFill>
        <p:spPr>
          <a:xfrm>
            <a:off x="7457602" y="1825625"/>
            <a:ext cx="1033362" cy="838273"/>
          </a:xfrm>
          <a:prstGeom prst="rect">
            <a:avLst/>
          </a:prstGeom>
        </p:spPr>
      </p:pic>
      <p:pic>
        <p:nvPicPr>
          <p:cNvPr id="8" name="Picture 7">
            <a:extLst>
              <a:ext uri="{FF2B5EF4-FFF2-40B4-BE49-F238E27FC236}">
                <a16:creationId xmlns:a16="http://schemas.microsoft.com/office/drawing/2014/main" id="{4C2E3134-4FAC-8E35-9319-1C163A12538C}"/>
              </a:ext>
            </a:extLst>
          </p:cNvPr>
          <p:cNvPicPr>
            <a:picLocks noChangeAspect="1"/>
          </p:cNvPicPr>
          <p:nvPr/>
        </p:nvPicPr>
        <p:blipFill>
          <a:blip r:embed="rId3"/>
          <a:stretch>
            <a:fillRect/>
          </a:stretch>
        </p:blipFill>
        <p:spPr>
          <a:xfrm>
            <a:off x="7457602" y="2663898"/>
            <a:ext cx="1033362" cy="840753"/>
          </a:xfrm>
          <a:prstGeom prst="rect">
            <a:avLst/>
          </a:prstGeom>
        </p:spPr>
      </p:pic>
      <p:pic>
        <p:nvPicPr>
          <p:cNvPr id="9" name="Picture 8">
            <a:extLst>
              <a:ext uri="{FF2B5EF4-FFF2-40B4-BE49-F238E27FC236}">
                <a16:creationId xmlns:a16="http://schemas.microsoft.com/office/drawing/2014/main" id="{1FA4BD73-A5AD-6B11-920F-090C182DEDFA}"/>
              </a:ext>
            </a:extLst>
          </p:cNvPr>
          <p:cNvPicPr>
            <a:picLocks noChangeAspect="1"/>
          </p:cNvPicPr>
          <p:nvPr/>
        </p:nvPicPr>
        <p:blipFill>
          <a:blip r:embed="rId4"/>
          <a:stretch>
            <a:fillRect/>
          </a:stretch>
        </p:blipFill>
        <p:spPr>
          <a:xfrm>
            <a:off x="7501802" y="3533513"/>
            <a:ext cx="1002879" cy="841321"/>
          </a:xfrm>
          <a:prstGeom prst="rect">
            <a:avLst/>
          </a:prstGeom>
        </p:spPr>
      </p:pic>
      <p:pic>
        <p:nvPicPr>
          <p:cNvPr id="10" name="Picture 9">
            <a:extLst>
              <a:ext uri="{FF2B5EF4-FFF2-40B4-BE49-F238E27FC236}">
                <a16:creationId xmlns:a16="http://schemas.microsoft.com/office/drawing/2014/main" id="{6929F27D-28D7-A1A6-206D-928182D89E13}"/>
              </a:ext>
            </a:extLst>
          </p:cNvPr>
          <p:cNvPicPr>
            <a:picLocks noChangeAspect="1"/>
          </p:cNvPicPr>
          <p:nvPr/>
        </p:nvPicPr>
        <p:blipFill>
          <a:blip r:embed="rId5"/>
          <a:stretch>
            <a:fillRect/>
          </a:stretch>
        </p:blipFill>
        <p:spPr>
          <a:xfrm>
            <a:off x="7463698" y="5313246"/>
            <a:ext cx="1051652" cy="835225"/>
          </a:xfrm>
          <a:prstGeom prst="rect">
            <a:avLst/>
          </a:prstGeom>
        </p:spPr>
      </p:pic>
      <p:pic>
        <p:nvPicPr>
          <p:cNvPr id="11" name="Picture 10">
            <a:extLst>
              <a:ext uri="{FF2B5EF4-FFF2-40B4-BE49-F238E27FC236}">
                <a16:creationId xmlns:a16="http://schemas.microsoft.com/office/drawing/2014/main" id="{19C23ED6-7E05-50F0-58C2-0ACD7A433174}"/>
              </a:ext>
            </a:extLst>
          </p:cNvPr>
          <p:cNvPicPr>
            <a:picLocks noChangeAspect="1"/>
          </p:cNvPicPr>
          <p:nvPr/>
        </p:nvPicPr>
        <p:blipFill>
          <a:blip r:embed="rId6"/>
          <a:stretch>
            <a:fillRect/>
          </a:stretch>
        </p:blipFill>
        <p:spPr>
          <a:xfrm>
            <a:off x="7474367" y="4403696"/>
            <a:ext cx="1030314" cy="835225"/>
          </a:xfrm>
          <a:prstGeom prst="rect">
            <a:avLst/>
          </a:prstGeom>
        </p:spPr>
      </p:pic>
    </p:spTree>
    <p:extLst>
      <p:ext uri="{BB962C8B-B14F-4D97-AF65-F5344CB8AC3E}">
        <p14:creationId xmlns:p14="http://schemas.microsoft.com/office/powerpoint/2010/main" val="2008414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8C0C-8C0B-46B4-9F3F-D759524CF4FF}"/>
              </a:ext>
            </a:extLst>
          </p:cNvPr>
          <p:cNvSpPr>
            <a:spLocks noGrp="1"/>
          </p:cNvSpPr>
          <p:nvPr>
            <p:ph type="title"/>
          </p:nvPr>
        </p:nvSpPr>
        <p:spPr>
          <a:xfrm>
            <a:off x="486696" y="629266"/>
            <a:ext cx="4939869" cy="1676603"/>
          </a:xfrm>
        </p:spPr>
        <p:txBody>
          <a:bodyPr>
            <a:normAutofit/>
          </a:bodyPr>
          <a:lstStyle/>
          <a:p>
            <a:r>
              <a:rPr lang="en-GB" dirty="0"/>
              <a:t>Plenary: Pie Chart</a:t>
            </a:r>
          </a:p>
        </p:txBody>
      </p:sp>
      <p:sp>
        <p:nvSpPr>
          <p:cNvPr id="5" name="Content Placeholder 2">
            <a:extLst>
              <a:ext uri="{FF2B5EF4-FFF2-40B4-BE49-F238E27FC236}">
                <a16:creationId xmlns:a16="http://schemas.microsoft.com/office/drawing/2014/main" id="{D6A7E1C5-A810-4A9D-9F58-24F8309B4581}"/>
              </a:ext>
            </a:extLst>
          </p:cNvPr>
          <p:cNvSpPr txBox="1">
            <a:spLocks/>
          </p:cNvSpPr>
          <p:nvPr/>
        </p:nvSpPr>
        <p:spPr>
          <a:xfrm>
            <a:off x="486696" y="2044601"/>
            <a:ext cx="4907328" cy="4525963"/>
          </a:xfrm>
          <a:prstGeom prst="rect">
            <a:avLst/>
          </a:prstGeom>
          <a:solidFill>
            <a:schemeClr val="accent5">
              <a:lumMod val="20000"/>
              <a:lumOff val="80000"/>
            </a:schemeClr>
          </a:solidFill>
          <a:ln w="38100">
            <a:solidFill>
              <a:schemeClr val="accent4"/>
            </a:solidFill>
          </a:ln>
          <a:effectLst>
            <a:outerShdw blurRad="50800" dist="1143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Draw a circle.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In your circle colour in a segment of how much you think you understand about answering Q2 effectively.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rPr>
              <a:t>What else do you need to learn about to make it to 100%?</a:t>
            </a:r>
          </a:p>
        </p:txBody>
      </p:sp>
      <p:pic>
        <p:nvPicPr>
          <p:cNvPr id="6" name="Picture 2" descr="Image result for pie chart">
            <a:extLst>
              <a:ext uri="{FF2B5EF4-FFF2-40B4-BE49-F238E27FC236}">
                <a16:creationId xmlns:a16="http://schemas.microsoft.com/office/drawing/2014/main" id="{8952B70F-C340-4C32-9133-A3877B17AB0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67534" y="-76137"/>
            <a:ext cx="2448272" cy="2448272"/>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a:extLst>
              <a:ext uri="{FF2B5EF4-FFF2-40B4-BE49-F238E27FC236}">
                <a16:creationId xmlns:a16="http://schemas.microsoft.com/office/drawing/2014/main" id="{EFC2A1F8-595B-439F-A3D5-278D57B8BC3A}"/>
              </a:ext>
            </a:extLst>
          </p:cNvPr>
          <p:cNvSpPr>
            <a:spLocks noGrp="1"/>
          </p:cNvSpPr>
          <p:nvPr>
            <p:ph idx="1"/>
          </p:nvPr>
        </p:nvSpPr>
        <p:spPr>
          <a:xfrm>
            <a:off x="6039293" y="2438400"/>
            <a:ext cx="2624647" cy="3785419"/>
          </a:xfrm>
          <a:solidFill>
            <a:schemeClr val="bg1">
              <a:alpha val="92000"/>
            </a:schemeClr>
          </a:solidFill>
          <a:ln w="38100">
            <a:solidFill>
              <a:schemeClr val="accent6">
                <a:lumMod val="50000"/>
              </a:schemeClr>
            </a:solidFill>
          </a:ln>
          <a:effectLst>
            <a:outerShdw blurRad="50800" dist="114300" dir="2700000" algn="tl" rotWithShape="0">
              <a:prstClr val="black">
                <a:alpha val="40000"/>
              </a:prstClr>
            </a:outerShdw>
          </a:effectLst>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FF0000"/>
                </a:solidFill>
                <a:effectLst/>
                <a:uLnTx/>
                <a:uFillTx/>
                <a:latin typeface="Calibri"/>
                <a:ea typeface="+mn-ea"/>
                <a:cs typeface="+mn-cs"/>
              </a:rPr>
              <a:t>To describe </a:t>
            </a:r>
            <a:r>
              <a:rPr lang="en-GB" sz="2000" dirty="0">
                <a:solidFill>
                  <a:srgbClr val="FF0000"/>
                </a:solidFill>
                <a:latin typeface="Calibri"/>
              </a:rPr>
              <a:t>ways of improving our Q2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Q2 answers</a:t>
            </a:r>
          </a:p>
        </p:txBody>
      </p:sp>
    </p:spTree>
    <p:extLst>
      <p:ext uri="{BB962C8B-B14F-4D97-AF65-F5344CB8AC3E}">
        <p14:creationId xmlns:p14="http://schemas.microsoft.com/office/powerpoint/2010/main" val="3514426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7413-D28D-F540-6551-AB02AA8673E2}"/>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Learning outcomes</a:t>
            </a:r>
            <a:endParaRPr lang="en-GB" dirty="0"/>
          </a:p>
        </p:txBody>
      </p:sp>
      <p:sp>
        <p:nvSpPr>
          <p:cNvPr id="3" name="Content Placeholder 2">
            <a:extLst>
              <a:ext uri="{FF2B5EF4-FFF2-40B4-BE49-F238E27FC236}">
                <a16:creationId xmlns:a16="http://schemas.microsoft.com/office/drawing/2014/main" id="{BC3B62FD-A13B-E11A-FB5D-55E6AE520EE1}"/>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F0000"/>
                </a:solidFill>
                <a:effectLst/>
                <a:uLnTx/>
                <a:uFillTx/>
                <a:latin typeface="Calibri"/>
                <a:ea typeface="+mn-ea"/>
                <a:cs typeface="+mn-cs"/>
              </a:rPr>
              <a:t>To describe </a:t>
            </a:r>
            <a:r>
              <a:rPr lang="en-GB" sz="4400" dirty="0">
                <a:solidFill>
                  <a:srgbClr val="FF0000"/>
                </a:solidFill>
                <a:latin typeface="Calibri"/>
              </a:rPr>
              <a:t>ways of improving our Q2 answers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79646">
                    <a:lumMod val="50000"/>
                  </a:srgbClr>
                </a:solidFill>
                <a:effectLst/>
                <a:uLnTx/>
                <a:uFillTx/>
                <a:latin typeface="Calibri"/>
                <a:ea typeface="+mn-ea"/>
                <a:cs typeface="+mn-cs"/>
              </a:rPr>
              <a:t>To explain how student answers can better meet the requirements of the mark scheme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00B050"/>
                </a:solidFill>
                <a:effectLst/>
                <a:uLnTx/>
                <a:uFillTx/>
                <a:latin typeface="Calibri"/>
                <a:ea typeface="+mn-ea"/>
                <a:cs typeface="+mn-cs"/>
              </a:rPr>
              <a:t>To evaluate the effectiveness of our improved Q2 answers</a:t>
            </a:r>
          </a:p>
          <a:p>
            <a:pPr marL="0" indent="0">
              <a:buNone/>
            </a:pPr>
            <a:endParaRPr lang="en-GB" dirty="0"/>
          </a:p>
        </p:txBody>
      </p:sp>
    </p:spTree>
    <p:extLst>
      <p:ext uri="{BB962C8B-B14F-4D97-AF65-F5344CB8AC3E}">
        <p14:creationId xmlns:p14="http://schemas.microsoft.com/office/powerpoint/2010/main" val="277632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4D692BF-CA4A-F3BE-FD0F-2F24E50B4EDF}"/>
              </a:ext>
            </a:extLst>
          </p:cNvPr>
          <p:cNvSpPr txBox="1"/>
          <p:nvPr/>
        </p:nvSpPr>
        <p:spPr>
          <a:xfrm>
            <a:off x="628650" y="516901"/>
            <a:ext cx="7886700" cy="1323439"/>
          </a:xfrm>
          <a:prstGeom prst="rect">
            <a:avLst/>
          </a:prstGeom>
          <a:solidFill>
            <a:schemeClr val="accent2">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a:spAutoFit/>
          </a:bodyPr>
          <a:lstStyle/>
          <a:p>
            <a:r>
              <a:rPr lang="en-GB" sz="2000" b="1" dirty="0"/>
              <a:t>AO2</a:t>
            </a:r>
          </a:p>
          <a:p>
            <a:r>
              <a:rPr lang="en-GB" sz="2000" dirty="0"/>
              <a:t>Explain, comment on and analyse how writers use language to achieve effects and influence readers, using relevant subject terminology to support their views</a:t>
            </a:r>
          </a:p>
        </p:txBody>
      </p:sp>
      <p:sp>
        <p:nvSpPr>
          <p:cNvPr id="5" name="TextBox 4">
            <a:extLst>
              <a:ext uri="{FF2B5EF4-FFF2-40B4-BE49-F238E27FC236}">
                <a16:creationId xmlns:a16="http://schemas.microsoft.com/office/drawing/2014/main" id="{09374E7F-5684-C317-A6C7-DE37D1F81EE3}"/>
              </a:ext>
            </a:extLst>
          </p:cNvPr>
          <p:cNvSpPr txBox="1"/>
          <p:nvPr/>
        </p:nvSpPr>
        <p:spPr>
          <a:xfrm>
            <a:off x="628650" y="2410938"/>
            <a:ext cx="7886700" cy="120032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Shows perceptive and detailed understanding of language:</a:t>
            </a:r>
          </a:p>
          <a:p>
            <a:r>
              <a:rPr lang="en-US" dirty="0"/>
              <a:t>• Analyses the effects of the writer’s choices of language</a:t>
            </a:r>
          </a:p>
          <a:p>
            <a:r>
              <a:rPr lang="en-US" dirty="0"/>
              <a:t>• Selects a range of judicious textual detail</a:t>
            </a:r>
          </a:p>
          <a:p>
            <a:r>
              <a:rPr lang="en-US" dirty="0"/>
              <a:t>• Makes sophisticated and accurate use of subject terminology</a:t>
            </a:r>
            <a:endParaRPr lang="en-GB" dirty="0"/>
          </a:p>
        </p:txBody>
      </p:sp>
      <p:sp>
        <p:nvSpPr>
          <p:cNvPr id="6" name="TextBox 5">
            <a:extLst>
              <a:ext uri="{FF2B5EF4-FFF2-40B4-BE49-F238E27FC236}">
                <a16:creationId xmlns:a16="http://schemas.microsoft.com/office/drawing/2014/main" id="{3210C93A-33CA-64CD-9E61-F293D03B65FE}"/>
              </a:ext>
            </a:extLst>
          </p:cNvPr>
          <p:cNvSpPr txBox="1"/>
          <p:nvPr/>
        </p:nvSpPr>
        <p:spPr>
          <a:xfrm>
            <a:off x="524477" y="1940973"/>
            <a:ext cx="7886700" cy="369332"/>
          </a:xfrm>
          <a:prstGeom prst="rect">
            <a:avLst/>
          </a:prstGeom>
          <a:noFill/>
        </p:spPr>
        <p:txBody>
          <a:bodyPr wrap="square" rtlCol="0">
            <a:spAutoFit/>
          </a:bodyPr>
          <a:lstStyle/>
          <a:p>
            <a:r>
              <a:rPr lang="en-US" dirty="0"/>
              <a:t>This is the mark scheme that examiners use to mark Q2:</a:t>
            </a:r>
            <a:endParaRPr lang="en-GB" dirty="0"/>
          </a:p>
        </p:txBody>
      </p:sp>
      <p:pic>
        <p:nvPicPr>
          <p:cNvPr id="7" name="Picture 6">
            <a:extLst>
              <a:ext uri="{FF2B5EF4-FFF2-40B4-BE49-F238E27FC236}">
                <a16:creationId xmlns:a16="http://schemas.microsoft.com/office/drawing/2014/main" id="{9BD6577F-FAAE-E258-E7AE-EB71F1D80B85}"/>
              </a:ext>
            </a:extLst>
          </p:cNvPr>
          <p:cNvPicPr>
            <a:picLocks noChangeAspect="1"/>
          </p:cNvPicPr>
          <p:nvPr/>
        </p:nvPicPr>
        <p:blipFill>
          <a:blip r:embed="rId2"/>
          <a:stretch>
            <a:fillRect/>
          </a:stretch>
        </p:blipFill>
        <p:spPr>
          <a:xfrm>
            <a:off x="628650" y="3839621"/>
            <a:ext cx="4075246" cy="2248662"/>
          </a:xfrm>
          <a:prstGeom prst="rect">
            <a:avLst/>
          </a:prstGeom>
        </p:spPr>
      </p:pic>
      <p:graphicFrame>
        <p:nvGraphicFramePr>
          <p:cNvPr id="8" name="Table 7">
            <a:extLst>
              <a:ext uri="{FF2B5EF4-FFF2-40B4-BE49-F238E27FC236}">
                <a16:creationId xmlns:a16="http://schemas.microsoft.com/office/drawing/2014/main" id="{54DAF11E-4639-D0CB-57F4-5798D921C6F0}"/>
              </a:ext>
            </a:extLst>
          </p:cNvPr>
          <p:cNvGraphicFramePr>
            <a:graphicFrameLocks noGrp="1"/>
          </p:cNvGraphicFramePr>
          <p:nvPr>
            <p:extLst>
              <p:ext uri="{D42A27DB-BD31-4B8C-83A1-F6EECF244321}">
                <p14:modId xmlns:p14="http://schemas.microsoft.com/office/powerpoint/2010/main" val="2993465631"/>
              </p:ext>
            </p:extLst>
          </p:nvPr>
        </p:nvGraphicFramePr>
        <p:xfrm>
          <a:off x="4903807" y="3839621"/>
          <a:ext cx="3611544" cy="25958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805772">
                  <a:extLst>
                    <a:ext uri="{9D8B030D-6E8A-4147-A177-3AD203B41FA5}">
                      <a16:colId xmlns:a16="http://schemas.microsoft.com/office/drawing/2014/main" val="1687930855"/>
                    </a:ext>
                  </a:extLst>
                </a:gridCol>
                <a:gridCol w="1805772">
                  <a:extLst>
                    <a:ext uri="{9D8B030D-6E8A-4147-A177-3AD203B41FA5}">
                      <a16:colId xmlns:a16="http://schemas.microsoft.com/office/drawing/2014/main" val="247876497"/>
                    </a:ext>
                  </a:extLst>
                </a:gridCol>
              </a:tblGrid>
              <a:tr h="370840">
                <a:tc>
                  <a:txBody>
                    <a:bodyPr/>
                    <a:lstStyle/>
                    <a:p>
                      <a:r>
                        <a:rPr lang="en-US" sz="1600" dirty="0"/>
                        <a:t>Student’s answer</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600" dirty="0" err="1"/>
                        <a:t>Analysed</a:t>
                      </a:r>
                      <a:r>
                        <a:rPr lang="en-US" sz="1600" dirty="0"/>
                        <a:t> the effects of the language</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600" dirty="0"/>
                        <a:t>Included quotes to support ideas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600" dirty="0"/>
                        <a:t>Included subject terminology to support ideas</a:t>
                      </a:r>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pic>
        <p:nvPicPr>
          <p:cNvPr id="9" name="Picture 8" descr="A red x on a black background&#10;&#10;Description automatically generated">
            <a:extLst>
              <a:ext uri="{FF2B5EF4-FFF2-40B4-BE49-F238E27FC236}">
                <a16:creationId xmlns:a16="http://schemas.microsoft.com/office/drawing/2014/main" id="{6EB6BAD0-8D8A-4CF1-6B0B-57BB522CC5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4214" y="4303382"/>
            <a:ext cx="681037" cy="681037"/>
          </a:xfrm>
          <a:prstGeom prst="rect">
            <a:avLst/>
          </a:prstGeom>
        </p:spPr>
      </p:pic>
      <p:pic>
        <p:nvPicPr>
          <p:cNvPr id="10" name="Picture 9" descr="A green check mark on a black background&#10;&#10;Description automatically generated">
            <a:extLst>
              <a:ext uri="{FF2B5EF4-FFF2-40B4-BE49-F238E27FC236}">
                <a16:creationId xmlns:a16="http://schemas.microsoft.com/office/drawing/2014/main" id="{A8C37980-C853-6E31-13DD-D039D8E77F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13404" y="4979302"/>
            <a:ext cx="551847" cy="631246"/>
          </a:xfrm>
          <a:prstGeom prst="rect">
            <a:avLst/>
          </a:prstGeom>
        </p:spPr>
      </p:pic>
      <p:pic>
        <p:nvPicPr>
          <p:cNvPr id="11" name="Picture 10" descr="A red x on a black background&#10;&#10;Description automatically generated">
            <a:extLst>
              <a:ext uri="{FF2B5EF4-FFF2-40B4-BE49-F238E27FC236}">
                <a16:creationId xmlns:a16="http://schemas.microsoft.com/office/drawing/2014/main" id="{32A0A772-CC22-A74D-C91B-69BBCD858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84214" y="5682506"/>
            <a:ext cx="681037" cy="681037"/>
          </a:xfrm>
          <a:prstGeom prst="rect">
            <a:avLst/>
          </a:prstGeom>
        </p:spPr>
      </p:pic>
    </p:spTree>
    <p:extLst>
      <p:ext uri="{BB962C8B-B14F-4D97-AF65-F5344CB8AC3E}">
        <p14:creationId xmlns:p14="http://schemas.microsoft.com/office/powerpoint/2010/main" val="30989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7E9B3-C386-1847-D477-7EF8EC03357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4000" dirty="0"/>
              <a:t>The student did include quotes, but…</a:t>
            </a:r>
            <a:endParaRPr lang="en-GB" sz="4000" dirty="0"/>
          </a:p>
        </p:txBody>
      </p:sp>
      <p:sp>
        <p:nvSpPr>
          <p:cNvPr id="4" name="Content Placeholder 2">
            <a:extLst>
              <a:ext uri="{FF2B5EF4-FFF2-40B4-BE49-F238E27FC236}">
                <a16:creationId xmlns:a16="http://schemas.microsoft.com/office/drawing/2014/main" id="{597C06B4-8D64-4873-9F4D-12FEC703E7FF}"/>
              </a:ext>
            </a:extLst>
          </p:cNvPr>
          <p:cNvSpPr>
            <a:spLocks noGrp="1"/>
          </p:cNvSpPr>
          <p:nvPr>
            <p:ph idx="1"/>
          </p:nvPr>
        </p:nvSpPr>
        <p:spPr>
          <a:xfrm>
            <a:off x="628650" y="2057120"/>
            <a:ext cx="4475785" cy="2491731"/>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US" sz="2400" dirty="0"/>
              <a:t>The man says his seat is special to him because </a:t>
            </a:r>
            <a:r>
              <a:rPr lang="en-US" sz="2400" dirty="0">
                <a:highlight>
                  <a:srgbClr val="FFFF00"/>
                </a:highlight>
              </a:rPr>
              <a:t>he says it is his</a:t>
            </a:r>
            <a:r>
              <a:rPr lang="en-US" sz="2400" dirty="0"/>
              <a:t>.</a:t>
            </a:r>
          </a:p>
          <a:p>
            <a:pPr marL="0" indent="0">
              <a:buNone/>
            </a:pPr>
            <a:r>
              <a:rPr lang="en-GB" sz="2400" dirty="0"/>
              <a:t>This means the stadium experience is described as being important to him.</a:t>
            </a:r>
            <a:endParaRPr lang="en-US" sz="2400" dirty="0"/>
          </a:p>
        </p:txBody>
      </p:sp>
      <p:sp>
        <p:nvSpPr>
          <p:cNvPr id="5" name="TextBox 4">
            <a:extLst>
              <a:ext uri="{FF2B5EF4-FFF2-40B4-BE49-F238E27FC236}">
                <a16:creationId xmlns:a16="http://schemas.microsoft.com/office/drawing/2014/main" id="{74CD4DDC-A56D-8873-3AC1-CFE2730475A1}"/>
              </a:ext>
            </a:extLst>
          </p:cNvPr>
          <p:cNvSpPr txBox="1"/>
          <p:nvPr/>
        </p:nvSpPr>
        <p:spPr>
          <a:xfrm>
            <a:off x="5567423" y="2057120"/>
            <a:ext cx="2947927"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 Selects a range of judicious </a:t>
            </a:r>
            <a:r>
              <a:rPr lang="en-US" dirty="0">
                <a:highlight>
                  <a:srgbClr val="FFFF00"/>
                </a:highlight>
              </a:rPr>
              <a:t>textual detail</a:t>
            </a:r>
            <a:endParaRPr lang="en-GB" dirty="0">
              <a:highlight>
                <a:srgbClr val="FFFF00"/>
              </a:highlight>
            </a:endParaRPr>
          </a:p>
        </p:txBody>
      </p:sp>
      <p:sp>
        <p:nvSpPr>
          <p:cNvPr id="7" name="TextBox 6">
            <a:extLst>
              <a:ext uri="{FF2B5EF4-FFF2-40B4-BE49-F238E27FC236}">
                <a16:creationId xmlns:a16="http://schemas.microsoft.com/office/drawing/2014/main" id="{5A12323B-6B96-6E70-2A92-C172CE3A4331}"/>
              </a:ext>
            </a:extLst>
          </p:cNvPr>
          <p:cNvSpPr txBox="1"/>
          <p:nvPr/>
        </p:nvSpPr>
        <p:spPr>
          <a:xfrm>
            <a:off x="5567423" y="2979819"/>
            <a:ext cx="2947927" cy="1569660"/>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r>
              <a:rPr lang="en-GB" sz="2400" b="1" dirty="0"/>
              <a:t>Judicious</a:t>
            </a:r>
            <a:r>
              <a:rPr lang="en-GB" sz="2400" dirty="0"/>
              <a:t> means showing good judgement and sense. </a:t>
            </a:r>
          </a:p>
        </p:txBody>
      </p:sp>
      <p:sp>
        <p:nvSpPr>
          <p:cNvPr id="8" name="TextBox 7">
            <a:extLst>
              <a:ext uri="{FF2B5EF4-FFF2-40B4-BE49-F238E27FC236}">
                <a16:creationId xmlns:a16="http://schemas.microsoft.com/office/drawing/2014/main" id="{BA38FB7B-B911-3777-5FDF-3A114480A0AE}"/>
              </a:ext>
            </a:extLst>
          </p:cNvPr>
          <p:cNvSpPr txBox="1"/>
          <p:nvPr/>
        </p:nvSpPr>
        <p:spPr>
          <a:xfrm>
            <a:off x="628650" y="4780344"/>
            <a:ext cx="7886700" cy="1200329"/>
          </a:xfrm>
          <a:prstGeom prst="rect">
            <a:avLst/>
          </a:prstGeom>
          <a:solidFill>
            <a:schemeClr val="tx2">
              <a:lumMod val="10000"/>
              <a:lumOff val="9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sz="2400" dirty="0"/>
              <a:t>… They didn’t explain the effects of language on the reader, and one good way to do this is by using a range of quotes that back up your interpretations.</a:t>
            </a:r>
            <a:endParaRPr lang="en-GB" sz="2400" dirty="0"/>
          </a:p>
        </p:txBody>
      </p:sp>
    </p:spTree>
    <p:extLst>
      <p:ext uri="{BB962C8B-B14F-4D97-AF65-F5344CB8AC3E}">
        <p14:creationId xmlns:p14="http://schemas.microsoft.com/office/powerpoint/2010/main" val="374866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23F2B7A-AE38-1CAE-194D-307BEFC224E8}"/>
              </a:ext>
            </a:extLst>
          </p:cNvPr>
          <p:cNvSpPr txBox="1"/>
          <p:nvPr/>
        </p:nvSpPr>
        <p:spPr>
          <a:xfrm>
            <a:off x="491924" y="409652"/>
            <a:ext cx="4572000" cy="24531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writer presents the stadium experience as one of sheer joy for the narrator, as well as being very personal to him. “</a:t>
            </a:r>
            <a:r>
              <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Amongst the masses you find your seat – </a:t>
            </a:r>
            <a:r>
              <a:rPr lang="en-US" sz="1800" i="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your seat</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The writer describes the stadium as both impersonal and personal</a:t>
            </a:r>
            <a:r>
              <a:rPr lang="en-US"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 Although there are masses of seats, the narrator has their own personal one.</a:t>
            </a:r>
            <a:endParaRPr lang="en-GB" sz="18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EECD36B-30C2-7EAF-7E04-E64FB48FFC09}"/>
              </a:ext>
            </a:extLst>
          </p:cNvPr>
          <p:cNvSpPr txBox="1"/>
          <p:nvPr/>
        </p:nvSpPr>
        <p:spPr>
          <a:xfrm>
            <a:off x="5301205" y="409652"/>
            <a:ext cx="3541853" cy="5632311"/>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highlight>
                  <a:srgbClr val="FFFF00"/>
                </a:highlight>
              </a:rPr>
              <a:t>This student’s answer uses the same quote but</a:t>
            </a:r>
            <a:r>
              <a:rPr lang="en-US" dirty="0"/>
              <a:t> look at how they’ve </a:t>
            </a:r>
            <a:r>
              <a:rPr lang="en-US" b="1" dirty="0"/>
              <a:t>zoomed in </a:t>
            </a:r>
            <a:r>
              <a:rPr lang="en-US" dirty="0"/>
              <a:t>on that quote and </a:t>
            </a:r>
            <a:r>
              <a:rPr lang="en-US" b="1" dirty="0"/>
              <a:t>explained</a:t>
            </a:r>
            <a:r>
              <a:rPr lang="en-US" dirty="0"/>
              <a:t> the </a:t>
            </a:r>
            <a:r>
              <a:rPr lang="en-US" b="1" dirty="0"/>
              <a:t>effects on the reader</a:t>
            </a:r>
            <a:r>
              <a:rPr lang="en-US" dirty="0"/>
              <a:t>.</a:t>
            </a:r>
          </a:p>
          <a:p>
            <a:endParaRPr lang="en-US" dirty="0"/>
          </a:p>
          <a:p>
            <a:r>
              <a:rPr lang="en-US" dirty="0"/>
              <a:t>The narrator says the seat is his, but also uses the second person voice to make us feel as if we’re experiencing his own feelings, so therefore creating empathy.</a:t>
            </a:r>
          </a:p>
          <a:p>
            <a:endParaRPr lang="en-US" dirty="0">
              <a:highlight>
                <a:srgbClr val="00FFFF"/>
              </a:highlight>
            </a:endParaRPr>
          </a:p>
          <a:p>
            <a:r>
              <a:rPr lang="en-US" dirty="0">
                <a:highlight>
                  <a:srgbClr val="00FFFF"/>
                </a:highlight>
              </a:rPr>
              <a:t>This makes the stadium feel both impersonal and personal. </a:t>
            </a:r>
          </a:p>
          <a:p>
            <a:endParaRPr lang="en-US" dirty="0"/>
          </a:p>
          <a:p>
            <a:r>
              <a:rPr lang="en-US" dirty="0">
                <a:highlight>
                  <a:srgbClr val="00FF00"/>
                </a:highlight>
              </a:rPr>
              <a:t>The student even goes on to clarify that despite there being thousands of the same seat, this one is special because it is their own. </a:t>
            </a:r>
            <a:endParaRPr lang="en-GB" dirty="0">
              <a:highlight>
                <a:srgbClr val="00FF00"/>
              </a:highlight>
            </a:endParaRPr>
          </a:p>
        </p:txBody>
      </p:sp>
      <p:pic>
        <p:nvPicPr>
          <p:cNvPr id="19" name="Picture 18">
            <a:extLst>
              <a:ext uri="{FF2B5EF4-FFF2-40B4-BE49-F238E27FC236}">
                <a16:creationId xmlns:a16="http://schemas.microsoft.com/office/drawing/2014/main" id="{71860F1F-F788-A6F7-FE1B-D24365433990}"/>
              </a:ext>
            </a:extLst>
          </p:cNvPr>
          <p:cNvPicPr>
            <a:picLocks noChangeAspect="1"/>
          </p:cNvPicPr>
          <p:nvPr/>
        </p:nvPicPr>
        <p:blipFill>
          <a:blip r:embed="rId2"/>
          <a:stretch>
            <a:fillRect/>
          </a:stretch>
        </p:blipFill>
        <p:spPr>
          <a:xfrm>
            <a:off x="790788" y="4371294"/>
            <a:ext cx="4273136" cy="2077054"/>
          </a:xfrm>
          <a:prstGeom prst="rect">
            <a:avLst/>
          </a:prstGeom>
        </p:spPr>
      </p:pic>
    </p:spTree>
    <p:extLst>
      <p:ext uri="{BB962C8B-B14F-4D97-AF65-F5344CB8AC3E}">
        <p14:creationId xmlns:p14="http://schemas.microsoft.com/office/powerpoint/2010/main" val="87582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4EAAF9-91C3-E012-3042-48EEB5D06AED}"/>
              </a:ext>
            </a:extLst>
          </p:cNvPr>
          <p:cNvPicPr>
            <a:picLocks noChangeAspect="1"/>
          </p:cNvPicPr>
          <p:nvPr/>
        </p:nvPicPr>
        <p:blipFill>
          <a:blip r:embed="rId2"/>
          <a:stretch>
            <a:fillRect/>
          </a:stretch>
        </p:blipFill>
        <p:spPr>
          <a:xfrm>
            <a:off x="861274" y="574799"/>
            <a:ext cx="7390025" cy="3592088"/>
          </a:xfrm>
          <a:prstGeom prst="rect">
            <a:avLst/>
          </a:prstGeom>
        </p:spPr>
      </p:pic>
      <p:sp>
        <p:nvSpPr>
          <p:cNvPr id="5" name="TextBox 4">
            <a:extLst>
              <a:ext uri="{FF2B5EF4-FFF2-40B4-BE49-F238E27FC236}">
                <a16:creationId xmlns:a16="http://schemas.microsoft.com/office/drawing/2014/main" id="{A44F67EF-C3D3-3E90-781F-84948723227C}"/>
              </a:ext>
            </a:extLst>
          </p:cNvPr>
          <p:cNvSpPr txBox="1"/>
          <p:nvPr/>
        </p:nvSpPr>
        <p:spPr>
          <a:xfrm>
            <a:off x="3148313" y="4491505"/>
            <a:ext cx="2650603" cy="923330"/>
          </a:xfrm>
          <a:prstGeom prst="rect">
            <a:avLst/>
          </a:prstGeom>
          <a:noFill/>
        </p:spPr>
        <p:txBody>
          <a:bodyPr wrap="square" rtlCol="0">
            <a:spAutoFit/>
          </a:bodyPr>
          <a:lstStyle/>
          <a:p>
            <a:pPr algn="ctr"/>
            <a:r>
              <a:rPr lang="en-US" sz="1800" kern="100" dirty="0">
                <a:effectLst/>
                <a:latin typeface="Aptos" panose="020B0004020202020204" pitchFamily="34" charset="0"/>
                <a:ea typeface="Aptos" panose="020B0004020202020204" pitchFamily="34" charset="0"/>
                <a:cs typeface="Times New Roman" panose="02020603050405020304" pitchFamily="18" charset="0"/>
              </a:rPr>
              <a:t>“Amongst the masses you find your seat –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your seat”</a:t>
            </a:r>
            <a:endParaRPr lang="en-GB" dirty="0"/>
          </a:p>
        </p:txBody>
      </p:sp>
      <p:sp>
        <p:nvSpPr>
          <p:cNvPr id="6" name="TextBox 5">
            <a:extLst>
              <a:ext uri="{FF2B5EF4-FFF2-40B4-BE49-F238E27FC236}">
                <a16:creationId xmlns:a16="http://schemas.microsoft.com/office/drawing/2014/main" id="{A25C6B88-5ECD-60F5-9BF4-2E7549B65558}"/>
              </a:ext>
            </a:extLst>
          </p:cNvPr>
          <p:cNvSpPr txBox="1"/>
          <p:nvPr/>
        </p:nvSpPr>
        <p:spPr>
          <a:xfrm>
            <a:off x="620210" y="4260673"/>
            <a:ext cx="2000492" cy="1200329"/>
          </a:xfrm>
          <a:prstGeom prst="rect">
            <a:avLst/>
          </a:prstGeom>
          <a:noFill/>
        </p:spPr>
        <p:txBody>
          <a:bodyPr wrap="square" rtlCol="0">
            <a:spAutoFit/>
          </a:bodyPr>
          <a:lstStyle/>
          <a:p>
            <a:pPr algn="ctr"/>
            <a:r>
              <a:rPr lang="en-US" dirty="0"/>
              <a:t>“I want to convey how powerful this stadium is to the narrator. </a:t>
            </a:r>
            <a:endParaRPr lang="en-GB" dirty="0"/>
          </a:p>
        </p:txBody>
      </p:sp>
      <p:sp>
        <p:nvSpPr>
          <p:cNvPr id="7" name="TextBox 6">
            <a:extLst>
              <a:ext uri="{FF2B5EF4-FFF2-40B4-BE49-F238E27FC236}">
                <a16:creationId xmlns:a16="http://schemas.microsoft.com/office/drawing/2014/main" id="{600D7098-DF2B-D8EE-5B7E-583D5ED4F33C}"/>
              </a:ext>
            </a:extLst>
          </p:cNvPr>
          <p:cNvSpPr txBox="1"/>
          <p:nvPr/>
        </p:nvSpPr>
        <p:spPr>
          <a:xfrm>
            <a:off x="6060312" y="4260673"/>
            <a:ext cx="2650603" cy="1200329"/>
          </a:xfrm>
          <a:prstGeom prst="rect">
            <a:avLst/>
          </a:prstGeom>
          <a:noFill/>
        </p:spPr>
        <p:txBody>
          <a:bodyPr wrap="square" rtlCol="0">
            <a:spAutoFit/>
          </a:bodyPr>
          <a:lstStyle/>
          <a:p>
            <a:pPr algn="ctr"/>
            <a:r>
              <a:rPr lang="en-US" dirty="0"/>
              <a:t>“Wow, this isn’t just a stadium, this place is incredibly personal and powerful to the narrator.”</a:t>
            </a:r>
            <a:endParaRPr lang="en-GB" dirty="0"/>
          </a:p>
        </p:txBody>
      </p:sp>
    </p:spTree>
    <p:extLst>
      <p:ext uri="{BB962C8B-B14F-4D97-AF65-F5344CB8AC3E}">
        <p14:creationId xmlns:p14="http://schemas.microsoft.com/office/powerpoint/2010/main" val="3784346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C7FEF-58DB-3811-6522-ED3A14450D1D}"/>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Let’s help this student to improve part of their answer</a:t>
            </a:r>
            <a:endParaRPr lang="en-GB" dirty="0"/>
          </a:p>
        </p:txBody>
      </p:sp>
      <p:sp>
        <p:nvSpPr>
          <p:cNvPr id="5" name="TextBox 4">
            <a:extLst>
              <a:ext uri="{FF2B5EF4-FFF2-40B4-BE49-F238E27FC236}">
                <a16:creationId xmlns:a16="http://schemas.microsoft.com/office/drawing/2014/main" id="{E9D36718-3B91-44CE-C4E7-43610459BF3E}"/>
              </a:ext>
            </a:extLst>
          </p:cNvPr>
          <p:cNvSpPr txBox="1"/>
          <p:nvPr/>
        </p:nvSpPr>
        <p:spPr>
          <a:xfrm>
            <a:off x="628649" y="1951259"/>
            <a:ext cx="7886699" cy="954107"/>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marL="0" indent="0">
              <a:buNone/>
            </a:pPr>
            <a:r>
              <a:rPr lang="en-GB" sz="2800" dirty="0"/>
              <a:t>This means the stadium experience is described as being important to him.</a:t>
            </a:r>
            <a:endParaRPr lang="en-US" sz="2800" dirty="0"/>
          </a:p>
        </p:txBody>
      </p:sp>
      <p:graphicFrame>
        <p:nvGraphicFramePr>
          <p:cNvPr id="6" name="Table 5">
            <a:extLst>
              <a:ext uri="{FF2B5EF4-FFF2-40B4-BE49-F238E27FC236}">
                <a16:creationId xmlns:a16="http://schemas.microsoft.com/office/drawing/2014/main" id="{9F974B46-F4BC-C2F2-3B1D-327598445D19}"/>
              </a:ext>
            </a:extLst>
          </p:cNvPr>
          <p:cNvGraphicFramePr>
            <a:graphicFrameLocks noGrp="1"/>
          </p:cNvGraphicFramePr>
          <p:nvPr>
            <p:extLst>
              <p:ext uri="{D42A27DB-BD31-4B8C-83A1-F6EECF244321}">
                <p14:modId xmlns:p14="http://schemas.microsoft.com/office/powerpoint/2010/main" val="2829489135"/>
              </p:ext>
            </p:extLst>
          </p:nvPr>
        </p:nvGraphicFramePr>
        <p:xfrm>
          <a:off x="5660020" y="3165936"/>
          <a:ext cx="2855328" cy="29260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27664">
                  <a:extLst>
                    <a:ext uri="{9D8B030D-6E8A-4147-A177-3AD203B41FA5}">
                      <a16:colId xmlns:a16="http://schemas.microsoft.com/office/drawing/2014/main" val="1687930855"/>
                    </a:ext>
                  </a:extLst>
                </a:gridCol>
                <a:gridCol w="1427664">
                  <a:extLst>
                    <a:ext uri="{9D8B030D-6E8A-4147-A177-3AD203B41FA5}">
                      <a16:colId xmlns:a16="http://schemas.microsoft.com/office/drawing/2014/main" val="247876497"/>
                    </a:ext>
                  </a:extLst>
                </a:gridCol>
              </a:tblGrid>
              <a:tr h="370840">
                <a:tc>
                  <a:txBody>
                    <a:bodyPr/>
                    <a:lstStyle/>
                    <a:p>
                      <a:r>
                        <a:rPr lang="en-US" sz="1400" dirty="0"/>
                        <a:t>Student’s answer</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6916935"/>
                  </a:ext>
                </a:extLst>
              </a:tr>
              <a:tr h="370840">
                <a:tc>
                  <a:txBody>
                    <a:bodyPr/>
                    <a:lstStyle/>
                    <a:p>
                      <a:r>
                        <a:rPr lang="en-US" sz="1400" dirty="0" err="1"/>
                        <a:t>Analysed</a:t>
                      </a:r>
                      <a:r>
                        <a:rPr lang="en-US" sz="1400" dirty="0"/>
                        <a:t> the effects of the language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1932868601"/>
                  </a:ext>
                </a:extLst>
              </a:tr>
              <a:tr h="370840">
                <a:tc>
                  <a:txBody>
                    <a:bodyPr/>
                    <a:lstStyle/>
                    <a:p>
                      <a:r>
                        <a:rPr lang="en-US" sz="1400" dirty="0"/>
                        <a:t>Included quotes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58280796"/>
                  </a:ext>
                </a:extLst>
              </a:tr>
              <a:tr h="370840">
                <a:tc>
                  <a:txBody>
                    <a:bodyPr/>
                    <a:lstStyle/>
                    <a:p>
                      <a:r>
                        <a:rPr lang="en-US" sz="1400" dirty="0"/>
                        <a:t>Included subject terminology to support ideas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2002554039"/>
                  </a:ext>
                </a:extLst>
              </a:tr>
            </a:tbl>
          </a:graphicData>
        </a:graphic>
      </p:graphicFrame>
      <p:sp>
        <p:nvSpPr>
          <p:cNvPr id="11" name="TextBox 10">
            <a:extLst>
              <a:ext uri="{FF2B5EF4-FFF2-40B4-BE49-F238E27FC236}">
                <a16:creationId xmlns:a16="http://schemas.microsoft.com/office/drawing/2014/main" id="{4A16666E-E78C-D8AE-F79D-2E793F90CC01}"/>
              </a:ext>
            </a:extLst>
          </p:cNvPr>
          <p:cNvSpPr txBox="1"/>
          <p:nvPr/>
        </p:nvSpPr>
        <p:spPr>
          <a:xfrm>
            <a:off x="628649" y="3165936"/>
            <a:ext cx="4572000" cy="869149"/>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lnSpc>
                <a:spcPct val="107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“A symbol of your ancestors, your people, your future. “</a:t>
            </a:r>
            <a:endParaRPr lang="en-GB"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8D536A9C-2B4A-0805-B3C4-69FB304B1108}"/>
              </a:ext>
            </a:extLst>
          </p:cNvPr>
          <p:cNvSpPr txBox="1"/>
          <p:nvPr/>
        </p:nvSpPr>
        <p:spPr>
          <a:xfrm>
            <a:off x="628649" y="4340506"/>
            <a:ext cx="4572000" cy="1815882"/>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800" dirty="0">
                <a:solidFill>
                  <a:srgbClr val="7030A0"/>
                </a:solidFill>
              </a:rPr>
              <a:t>Using your understanding of the Q2 mark scheme, transform this into a more effective answer.</a:t>
            </a:r>
            <a:endParaRPr lang="en-GB" sz="2800" dirty="0">
              <a:solidFill>
                <a:srgbClr val="7030A0"/>
              </a:solidFill>
            </a:endParaRPr>
          </a:p>
        </p:txBody>
      </p:sp>
    </p:spTree>
    <p:extLst>
      <p:ext uri="{BB962C8B-B14F-4D97-AF65-F5344CB8AC3E}">
        <p14:creationId xmlns:p14="http://schemas.microsoft.com/office/powerpoint/2010/main" val="324517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923E-1E67-D005-171F-E8F6D8C46713}"/>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US" sz="3600" dirty="0"/>
              <a:t>Let’s look at another student’s answer</a:t>
            </a:r>
            <a:endParaRPr lang="en-GB" sz="3600" dirty="0"/>
          </a:p>
        </p:txBody>
      </p:sp>
      <p:sp>
        <p:nvSpPr>
          <p:cNvPr id="3" name="Content Placeholder 2">
            <a:extLst>
              <a:ext uri="{FF2B5EF4-FFF2-40B4-BE49-F238E27FC236}">
                <a16:creationId xmlns:a16="http://schemas.microsoft.com/office/drawing/2014/main" id="{0A47CA96-8F04-6529-E971-8B7B19D9E769}"/>
              </a:ext>
            </a:extLst>
          </p:cNvPr>
          <p:cNvSpPr>
            <a:spLocks noGrp="1"/>
          </p:cNvSpPr>
          <p:nvPr>
            <p:ph idx="1"/>
          </p:nvPr>
        </p:nvSpPr>
        <p:spPr>
          <a:xfrm>
            <a:off x="628650" y="1825625"/>
            <a:ext cx="4961922" cy="3325109"/>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lnSpc>
                <a:spcPct val="107000"/>
              </a:lnSpc>
              <a:spcAft>
                <a:spcPts val="800"/>
              </a:spcAft>
              <a:buNone/>
            </a:pPr>
            <a:r>
              <a:rPr lang="en-GB" sz="2000" dirty="0"/>
              <a:t>Similarly,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the extract ends with </a:t>
            </a:r>
            <a:r>
              <a:rPr lang="en-US"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“A symbol of your ancestors, your people, your future.</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000" kern="100" dirty="0">
                <a:effectLst/>
                <a:highlight>
                  <a:srgbClr val="00FF00"/>
                </a:highlight>
                <a:latin typeface="Aptos" panose="020B0004020202020204" pitchFamily="34" charset="0"/>
                <a:ea typeface="Aptos" panose="020B0004020202020204" pitchFamily="34" charset="0"/>
                <a:cs typeface="Times New Roman" panose="02020603050405020304" pitchFamily="18" charset="0"/>
              </a:rPr>
              <a:t>The stadium is an symbol of the timelessness of the stadium and its impact on the narrator. </a:t>
            </a:r>
            <a:r>
              <a:rPr lang="en-US" sz="20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rPr>
              <a:t>The repetition of the pronoun and the use of anaphora work together to reiterate just how important the stadium is to the people who go there.</a:t>
            </a:r>
            <a:endParaRPr lang="en-GB" sz="2000" kern="100" dirty="0">
              <a:effectLst/>
              <a:highlight>
                <a:srgbClr val="00FFFF"/>
              </a:highligh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dirty="0"/>
          </a:p>
        </p:txBody>
      </p:sp>
      <p:sp>
        <p:nvSpPr>
          <p:cNvPr id="4" name="TextBox 3">
            <a:extLst>
              <a:ext uri="{FF2B5EF4-FFF2-40B4-BE49-F238E27FC236}">
                <a16:creationId xmlns:a16="http://schemas.microsoft.com/office/drawing/2014/main" id="{56860DE6-62C1-AF6D-248D-B415220469F1}"/>
              </a:ext>
            </a:extLst>
          </p:cNvPr>
          <p:cNvSpPr txBox="1"/>
          <p:nvPr/>
        </p:nvSpPr>
        <p:spPr>
          <a:xfrm>
            <a:off x="5822066" y="1825625"/>
            <a:ext cx="2693284" cy="3970318"/>
          </a:xfrm>
          <a:prstGeom prst="rect">
            <a:avLst/>
          </a:prstGeom>
          <a:solidFill>
            <a:schemeClr val="accent2">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US" dirty="0"/>
              <a:t>This student’s answer </a:t>
            </a:r>
            <a:r>
              <a:rPr lang="en-US" dirty="0">
                <a:highlight>
                  <a:srgbClr val="FFFF00"/>
                </a:highlight>
              </a:rPr>
              <a:t>uses the quote we were exploring </a:t>
            </a:r>
            <a:r>
              <a:rPr lang="en-US" dirty="0">
                <a:highlight>
                  <a:srgbClr val="00FF00"/>
                </a:highlight>
              </a:rPr>
              <a:t>to explain that the stadium is an integral part of the narrator’s identity</a:t>
            </a:r>
            <a:r>
              <a:rPr lang="en-US" dirty="0"/>
              <a:t>. </a:t>
            </a:r>
          </a:p>
          <a:p>
            <a:endParaRPr lang="en-US" dirty="0"/>
          </a:p>
          <a:p>
            <a:r>
              <a:rPr lang="en-US" dirty="0">
                <a:highlight>
                  <a:srgbClr val="00FFFF"/>
                </a:highlight>
              </a:rPr>
              <a:t>They go on to </a:t>
            </a:r>
            <a:r>
              <a:rPr lang="en-US" b="1" dirty="0">
                <a:highlight>
                  <a:srgbClr val="00FFFF"/>
                </a:highlight>
              </a:rPr>
              <a:t>zoom</a:t>
            </a:r>
            <a:r>
              <a:rPr lang="en-US" dirty="0">
                <a:highlight>
                  <a:srgbClr val="00FFFF"/>
                </a:highlight>
              </a:rPr>
              <a:t> in on the quote and analyse the use of both repetition and anaphora to convey the power of the stadium to the narrator and how it is part of their identity. </a:t>
            </a:r>
            <a:endParaRPr lang="en-GB" dirty="0">
              <a:highlight>
                <a:srgbClr val="00FFFF"/>
              </a:highlight>
            </a:endParaRPr>
          </a:p>
        </p:txBody>
      </p:sp>
    </p:spTree>
    <p:extLst>
      <p:ext uri="{BB962C8B-B14F-4D97-AF65-F5344CB8AC3E}">
        <p14:creationId xmlns:p14="http://schemas.microsoft.com/office/powerpoint/2010/main" val="307620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09C0D-A7F9-DECB-6641-5672FAE6CFC5}"/>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US" dirty="0"/>
              <a:t>We should also include some language devices…</a:t>
            </a:r>
            <a:endParaRPr lang="en-GB" dirty="0"/>
          </a:p>
        </p:txBody>
      </p:sp>
      <p:sp>
        <p:nvSpPr>
          <p:cNvPr id="4" name="Content Placeholder 2">
            <a:extLst>
              <a:ext uri="{FF2B5EF4-FFF2-40B4-BE49-F238E27FC236}">
                <a16:creationId xmlns:a16="http://schemas.microsoft.com/office/drawing/2014/main" id="{2482BFEF-4437-3869-696F-D417E0EBFEA8}"/>
              </a:ext>
            </a:extLst>
          </p:cNvPr>
          <p:cNvSpPr>
            <a:spLocks noGrp="1"/>
          </p:cNvSpPr>
          <p:nvPr>
            <p:ph idx="1"/>
          </p:nvPr>
        </p:nvSpPr>
        <p:spPr>
          <a:xfrm>
            <a:off x="628650" y="1825625"/>
            <a:ext cx="3619259" cy="341770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70000" lnSpcReduction="20000"/>
          </a:bodyPr>
          <a:lstStyle/>
          <a:p>
            <a:pPr marL="0" indent="0">
              <a:lnSpc>
                <a:spcPct val="107000"/>
              </a:lnSpc>
              <a:spcAft>
                <a:spcPts val="800"/>
              </a:spcAft>
              <a:buNone/>
            </a:pPr>
            <a:r>
              <a:rPr lang="en-GB" sz="2800" dirty="0"/>
              <a:t>Similarly,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the extract ends with “A symbol of your ancestors, your people, your future.” The stadium is an symbol of the timelessness of the stadium and its impact on the narrator. The repetition of the pronoun and the use of anaphora work together to reiterate just how important the stadium is to the people who go there.</a:t>
            </a:r>
            <a:endParaRPr lang="en-GB"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GB" dirty="0"/>
          </a:p>
        </p:txBody>
      </p:sp>
      <p:sp>
        <p:nvSpPr>
          <p:cNvPr id="5" name="Content Placeholder 2">
            <a:extLst>
              <a:ext uri="{FF2B5EF4-FFF2-40B4-BE49-F238E27FC236}">
                <a16:creationId xmlns:a16="http://schemas.microsoft.com/office/drawing/2014/main" id="{00AF1459-566F-A795-A14A-AA2590108562}"/>
              </a:ext>
            </a:extLst>
          </p:cNvPr>
          <p:cNvSpPr txBox="1">
            <a:spLocks/>
          </p:cNvSpPr>
          <p:nvPr/>
        </p:nvSpPr>
        <p:spPr>
          <a:xfrm>
            <a:off x="4896091" y="1825625"/>
            <a:ext cx="3619259" cy="341770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None/>
            </a:pPr>
            <a:r>
              <a:rPr lang="en-GB" sz="2800" dirty="0"/>
              <a:t>Similarly,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the extract ends with “A symbol of your ancestors, your people, your future.” The stadium represents timelessness of the stadium and its impact on the narrator. </a:t>
            </a:r>
            <a:endParaRPr lang="en-GB" dirty="0"/>
          </a:p>
        </p:txBody>
      </p:sp>
      <p:sp>
        <p:nvSpPr>
          <p:cNvPr id="6" name="TextBox 5">
            <a:extLst>
              <a:ext uri="{FF2B5EF4-FFF2-40B4-BE49-F238E27FC236}">
                <a16:creationId xmlns:a16="http://schemas.microsoft.com/office/drawing/2014/main" id="{366D0B88-3FEA-B4B5-AEC7-6E6007F5BD45}"/>
              </a:ext>
            </a:extLst>
          </p:cNvPr>
          <p:cNvSpPr txBox="1"/>
          <p:nvPr/>
        </p:nvSpPr>
        <p:spPr>
          <a:xfrm>
            <a:off x="628650" y="5474825"/>
            <a:ext cx="7886700" cy="954107"/>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US" sz="2800" dirty="0">
                <a:solidFill>
                  <a:srgbClr val="7030A0"/>
                </a:solidFill>
              </a:rPr>
              <a:t>Discuss: What has the Student 1 included that Student 2 has not?</a:t>
            </a:r>
            <a:endParaRPr lang="en-GB" sz="2800" dirty="0">
              <a:solidFill>
                <a:srgbClr val="7030A0"/>
              </a:solidFill>
            </a:endParaRPr>
          </a:p>
        </p:txBody>
      </p:sp>
      <p:sp>
        <p:nvSpPr>
          <p:cNvPr id="7" name="Rectangle: Rounded Corners 6">
            <a:extLst>
              <a:ext uri="{FF2B5EF4-FFF2-40B4-BE49-F238E27FC236}">
                <a16:creationId xmlns:a16="http://schemas.microsoft.com/office/drawing/2014/main" id="{59148249-524C-13B5-8DFA-7BC4CDC12800}"/>
              </a:ext>
            </a:extLst>
          </p:cNvPr>
          <p:cNvSpPr/>
          <p:nvPr/>
        </p:nvSpPr>
        <p:spPr>
          <a:xfrm>
            <a:off x="2824223" y="4872942"/>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Student 1</a:t>
            </a:r>
            <a:endParaRPr lang="en-GB" dirty="0"/>
          </a:p>
        </p:txBody>
      </p:sp>
      <p:sp>
        <p:nvSpPr>
          <p:cNvPr id="8" name="Rectangle: Rounded Corners 7">
            <a:extLst>
              <a:ext uri="{FF2B5EF4-FFF2-40B4-BE49-F238E27FC236}">
                <a16:creationId xmlns:a16="http://schemas.microsoft.com/office/drawing/2014/main" id="{2EF2CD72-F88A-DCDD-FDAA-E8A5B8ED7AD9}"/>
              </a:ext>
            </a:extLst>
          </p:cNvPr>
          <p:cNvSpPr/>
          <p:nvPr/>
        </p:nvSpPr>
        <p:spPr>
          <a:xfrm>
            <a:off x="7091664" y="4879694"/>
            <a:ext cx="1423686" cy="37039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Student 2</a:t>
            </a:r>
            <a:endParaRPr lang="en-GB" dirty="0"/>
          </a:p>
        </p:txBody>
      </p:sp>
    </p:spTree>
    <p:extLst>
      <p:ext uri="{BB962C8B-B14F-4D97-AF65-F5344CB8AC3E}">
        <p14:creationId xmlns:p14="http://schemas.microsoft.com/office/powerpoint/2010/main" val="1880613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1312</Words>
  <Application>Microsoft Office PowerPoint</Application>
  <PresentationFormat>On-screen Show (4:3)</PresentationFormat>
  <Paragraphs>124</Paragraphs>
  <Slides>17</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Aptos</vt:lpstr>
      <vt:lpstr>Aptos Display</vt:lpstr>
      <vt:lpstr>Arial</vt:lpstr>
      <vt:lpstr>Calibri</vt:lpstr>
      <vt:lpstr>Calibri Light</vt:lpstr>
      <vt:lpstr>gg sans</vt:lpstr>
      <vt:lpstr>Times New Roman</vt:lpstr>
      <vt:lpstr>Office Theme</vt:lpstr>
      <vt:lpstr>1_Office Theme</vt:lpstr>
      <vt:lpstr>English Language Paper 1 – Q2: Improving Language Analyses</vt:lpstr>
      <vt:lpstr>Learning outcomes</vt:lpstr>
      <vt:lpstr>PowerPoint Presentation</vt:lpstr>
      <vt:lpstr>The student did include quotes, but…</vt:lpstr>
      <vt:lpstr>PowerPoint Presentation</vt:lpstr>
      <vt:lpstr>PowerPoint Presentation</vt:lpstr>
      <vt:lpstr>Let’s help this student to improve part of their answer</vt:lpstr>
      <vt:lpstr>Let’s look at another student’s answer</vt:lpstr>
      <vt:lpstr>We should also include some language devices…</vt:lpstr>
      <vt:lpstr>You must explain your interpretations</vt:lpstr>
      <vt:lpstr>Last lesson we wrote our own Q2 answers</vt:lpstr>
      <vt:lpstr>We will now peer assess our new answers</vt:lpstr>
      <vt:lpstr>PowerPoint Presentation</vt:lpstr>
      <vt:lpstr>Let’s recap Paper 1 Section A so far</vt:lpstr>
      <vt:lpstr>Q1 Recap</vt:lpstr>
      <vt:lpstr>Q2 Recap</vt:lpstr>
      <vt:lpstr>Plenary: Pie Chart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Wassell</dc:creator>
  <cp:lastModifiedBy>Chezka Mae Madrona</cp:lastModifiedBy>
  <cp:revision>3</cp:revision>
  <dcterms:created xsi:type="dcterms:W3CDTF">2025-02-02T14:57:29Z</dcterms:created>
  <dcterms:modified xsi:type="dcterms:W3CDTF">2025-08-12T09:52:06Z</dcterms:modified>
</cp:coreProperties>
</file>