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0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7"/>
      <p:bold r:id="rId18"/>
      <p:italic r:id="rId19"/>
      <p:boldItalic r:id="rId20"/>
    </p:embeddedFont>
    <p:embeddedFont>
      <p:font typeface="gg sans" panose="00000800000000000000" pitchFamily="2" charset="0"/>
      <p:bold r:id="rId21"/>
    </p:embeddedFont>
    <p:embeddedFont>
      <p:font typeface="Kalam" panose="020B0604020202020204" charset="0"/>
      <p:regular r:id="rId22"/>
      <p:bold r:id="rId2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80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DFEAB093-6557-46EF-BF7A-DC8638B43F7B}">
  <a:tblStyle styleId="{DFEAB093-6557-46EF-BF7A-DC8638B43F7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462"/>
      </p:cViewPr>
      <p:guideLst>
        <p:guide orient="horz" pos="1620"/>
        <p:guide pos="2880"/>
        <p:guide orient="horz" pos="180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40698319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406983197_0_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cbeeb5c47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cbeeb5c47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cbeeb5c476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cbeeb5c476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cbeeb5c476_2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cbeeb5c476_2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2a4245948f_1_3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2a4245948f_1_3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cbeeb5c476_2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" name="Google Shape;234;gcbeeb5c476_2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c97df8021a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c97df8021a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g12a4245948f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" name="Google Shape;111;g12a4245948f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2a4245948f_1_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2a4245948f_1_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12a4245948f_1_1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12a4245948f_1_1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cca96b897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cca96b897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cbe3bf265d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Google Shape;155;gcbe3bf265d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cbe3bf265d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cbe3bf265d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cbe3bf265d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cbe3bf265d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ology Slides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Font typeface="Cambria"/>
              <a:buNone/>
              <a:defRPr sz="52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 sz="28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Font typeface="Cambria"/>
              <a:buNone/>
              <a:defRPr sz="3600">
                <a:latin typeface="Cambria"/>
                <a:ea typeface="Cambria"/>
                <a:cs typeface="Cambria"/>
                <a:sym typeface="Cambria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Cambria"/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●"/>
              <a:defRPr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Font typeface="Cambria"/>
              <a:buChar char="○"/>
              <a:defRPr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Font typeface="Cambria"/>
              <a:buChar char="■"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Cambria"/>
                <a:ea typeface="Cambria"/>
                <a:cs typeface="Cambria"/>
                <a:sym typeface="Cambria"/>
              </a:defRPr>
            </a:lvl1pPr>
            <a:lvl2pPr lvl="1">
              <a:buNone/>
              <a:defRPr>
                <a:latin typeface="Cambria"/>
                <a:ea typeface="Cambria"/>
                <a:cs typeface="Cambria"/>
                <a:sym typeface="Cambria"/>
              </a:defRPr>
            </a:lvl2pPr>
            <a:lvl3pPr lvl="2">
              <a:buNone/>
              <a:defRPr>
                <a:latin typeface="Cambria"/>
                <a:ea typeface="Cambria"/>
                <a:cs typeface="Cambria"/>
                <a:sym typeface="Cambria"/>
              </a:defRPr>
            </a:lvl3pPr>
            <a:lvl4pPr lvl="3">
              <a:buNone/>
              <a:defRPr>
                <a:latin typeface="Cambria"/>
                <a:ea typeface="Cambria"/>
                <a:cs typeface="Cambria"/>
                <a:sym typeface="Cambria"/>
              </a:defRPr>
            </a:lvl4pPr>
            <a:lvl5pPr lvl="4">
              <a:buNone/>
              <a:defRPr>
                <a:latin typeface="Cambria"/>
                <a:ea typeface="Cambria"/>
                <a:cs typeface="Cambria"/>
                <a:sym typeface="Cambria"/>
              </a:defRPr>
            </a:lvl5pPr>
            <a:lvl6pPr lvl="5">
              <a:buNone/>
              <a:defRPr>
                <a:latin typeface="Cambria"/>
                <a:ea typeface="Cambria"/>
                <a:cs typeface="Cambria"/>
                <a:sym typeface="Cambria"/>
              </a:defRPr>
            </a:lvl6pPr>
            <a:lvl7pPr lvl="6">
              <a:buNone/>
              <a:defRPr>
                <a:latin typeface="Cambria"/>
                <a:ea typeface="Cambria"/>
                <a:cs typeface="Cambria"/>
                <a:sym typeface="Cambria"/>
              </a:defRPr>
            </a:lvl7pPr>
            <a:lvl8pPr lvl="7">
              <a:buNone/>
              <a:defRPr>
                <a:latin typeface="Cambria"/>
                <a:ea typeface="Cambria"/>
                <a:cs typeface="Cambria"/>
                <a:sym typeface="Cambria"/>
              </a:defRPr>
            </a:lvl8pPr>
            <a:lvl9pPr lvl="8">
              <a:buNone/>
              <a:defRPr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://www.exampaperspractice.co.uk/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mbria"/>
              <a:buNone/>
              <a:defRPr sz="28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Cambria"/>
              <a:buChar char="●"/>
              <a:defRPr sz="18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●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Cambria"/>
              <a:buChar char="○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Cambria"/>
              <a:buChar char="■"/>
              <a:defRPr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1pPr>
            <a:lvl2pPr lvl="1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2pPr>
            <a:lvl3pPr lvl="2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3pPr>
            <a:lvl4pPr lvl="3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4pPr>
            <a:lvl5pPr lvl="4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5pPr>
            <a:lvl6pPr lvl="5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6pPr>
            <a:lvl7pPr lvl="6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7pPr>
            <a:lvl8pPr lvl="7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8pPr>
            <a:lvl9pPr lvl="8" algn="r">
              <a:buNone/>
              <a:defRPr sz="1000">
                <a:solidFill>
                  <a:schemeClr val="lt2"/>
                </a:solidFill>
                <a:latin typeface="Cambria"/>
                <a:ea typeface="Cambria"/>
                <a:cs typeface="Cambria"/>
                <a:sym typeface="Cambr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29E63DF-1943-FC50-637D-F80DEE3C9D15}"/>
              </a:ext>
            </a:extLst>
          </p:cNvPr>
          <p:cNvSpPr txBox="1">
            <a:spLocks/>
          </p:cNvSpPr>
          <p:nvPr userDrawn="1"/>
        </p:nvSpPr>
        <p:spPr>
          <a:xfrm>
            <a:off x="122842" y="4813945"/>
            <a:ext cx="4038600" cy="23368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bg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bg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E74D3B-7BD4-86EF-0DBE-82178A2428EE}"/>
              </a:ext>
            </a:extLst>
          </p:cNvPr>
          <p:cNvSpPr txBox="1"/>
          <p:nvPr userDrawn="1"/>
        </p:nvSpPr>
        <p:spPr>
          <a:xfrm>
            <a:off x="5973158" y="4855033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i="0" dirty="0">
                <a:solidFill>
                  <a:schemeClr val="bg1">
                    <a:lumMod val="75000"/>
                    <a:lumOff val="25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2C9574-70A6-681B-6B3A-A93EB30511B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lum bright="70000" contrast="-70000"/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469" y="1237298"/>
            <a:ext cx="6629062" cy="26689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A20065-BB43-AE3D-5280-98D451E8F011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8889" y="193844"/>
            <a:ext cx="933411" cy="375797"/>
          </a:xfrm>
          <a:prstGeom prst="rect">
            <a:avLst/>
          </a:prstGeom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5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6881E"/>
                </a:solidFill>
              </a:rPr>
              <a:t>AQA A Level Biology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/>
              <a:t>56 - Conservation</a:t>
            </a:r>
            <a:endParaRPr sz="3500"/>
          </a:p>
        </p:txBody>
      </p:sp>
      <p:sp>
        <p:nvSpPr>
          <p:cNvPr id="100" name="Google Shape;100;p25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/>
              <a:t>Strategies and Conflicts</a:t>
            </a: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1" name="Google Shape;101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</a:t>
            </a:fld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4"/>
          <p:cNvPicPr preferRelativeResize="0"/>
          <p:nvPr/>
        </p:nvPicPr>
        <p:blipFill rotWithShape="1">
          <a:blip r:embed="rId3">
            <a:alphaModFix/>
          </a:blip>
          <a:srcRect t="26471" b="6170"/>
          <a:stretch/>
        </p:blipFill>
        <p:spPr>
          <a:xfrm>
            <a:off x="0" y="1036875"/>
            <a:ext cx="9144000" cy="410662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10</a:t>
            </a:fld>
            <a:endParaRPr/>
          </a:p>
        </p:txBody>
      </p:sp>
      <p:sp>
        <p:nvSpPr>
          <p:cNvPr id="182" name="Google Shape;182;p34"/>
          <p:cNvSpPr txBox="1"/>
          <p:nvPr/>
        </p:nvSpPr>
        <p:spPr>
          <a:xfrm>
            <a:off x="634800" y="143925"/>
            <a:ext cx="78744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Scottish moorlands are a good example of where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succession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actively managed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Without human intervention, the moorlands would succeed into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mixed forest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This would lead to the loss of a number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rare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plant and animal species. Areas of land are </a:t>
            </a:r>
            <a:r>
              <a:rPr lang="en" sz="1300" b="1">
                <a:solidFill>
                  <a:srgbClr val="FF9900"/>
                </a:solidFill>
                <a:latin typeface="Cambria"/>
                <a:ea typeface="Cambria"/>
                <a:cs typeface="Cambria"/>
                <a:sym typeface="Cambria"/>
              </a:rPr>
              <a:t>routinely burned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prevent succession.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83" name="Google Shape;183;p34"/>
          <p:cNvCxnSpPr/>
          <p:nvPr/>
        </p:nvCxnSpPr>
        <p:spPr>
          <a:xfrm rot="10800000">
            <a:off x="-3150" y="103687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35"/>
          <p:cNvPicPr preferRelativeResize="0"/>
          <p:nvPr/>
        </p:nvPicPr>
        <p:blipFill rotWithShape="1">
          <a:blip r:embed="rId3">
            <a:alphaModFix/>
          </a:blip>
          <a:srcRect l="24081" t="990" r="9503"/>
          <a:stretch/>
        </p:blipFill>
        <p:spPr>
          <a:xfrm>
            <a:off x="3562650" y="0"/>
            <a:ext cx="5581348" cy="5143498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11</a:t>
            </a:fld>
            <a:endParaRPr/>
          </a:p>
        </p:txBody>
      </p:sp>
      <p:sp>
        <p:nvSpPr>
          <p:cNvPr id="190" name="Google Shape;190;p35"/>
          <p:cNvSpPr txBox="1"/>
          <p:nvPr/>
        </p:nvSpPr>
        <p:spPr>
          <a:xfrm>
            <a:off x="295225" y="1678950"/>
            <a:ext cx="28998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Svalbard Global Seed Vault in Norway has a storage capacity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4.5 million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seed samples and is home to over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4,000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different species of seed.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Seed banks can store a tremendous amount of genetic diversity in a relatively small area.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1" name="Google Shape;191;p35"/>
          <p:cNvCxnSpPr/>
          <p:nvPr/>
        </p:nvCxnSpPr>
        <p:spPr>
          <a:xfrm>
            <a:off x="3562650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Google Shape;196;p36"/>
          <p:cNvPicPr preferRelativeResize="0"/>
          <p:nvPr/>
        </p:nvPicPr>
        <p:blipFill rotWithShape="1">
          <a:blip r:embed="rId3">
            <a:alphaModFix/>
          </a:blip>
          <a:srcRect t="20511" b="17465"/>
          <a:stretch/>
        </p:blipFill>
        <p:spPr>
          <a:xfrm>
            <a:off x="0" y="887125"/>
            <a:ext cx="9144000" cy="4256376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12</a:t>
            </a:fld>
            <a:endParaRPr/>
          </a:p>
        </p:txBody>
      </p:sp>
      <p:sp>
        <p:nvSpPr>
          <p:cNvPr id="198" name="Google Shape;198;p36"/>
          <p:cNvSpPr txBox="1"/>
          <p:nvPr/>
        </p:nvSpPr>
        <p:spPr>
          <a:xfrm>
            <a:off x="466638" y="161016"/>
            <a:ext cx="8329890" cy="5847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Many species of fish have seen alarming declines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in their numbers. Current estimates predict the oceans will be entirely depleted of edible fish by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2048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 Stringent </a:t>
            </a:r>
            <a:r>
              <a:rPr lang="en" sz="1300" b="1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legal quotas </a:t>
            </a:r>
            <a:r>
              <a:rPr lang="en" sz="1300" dirty="0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have been brought in to try and arrest this decline.</a:t>
            </a:r>
            <a:endParaRPr sz="1300" dirty="0"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99" name="Google Shape;199;p36"/>
          <p:cNvCxnSpPr/>
          <p:nvPr/>
        </p:nvCxnSpPr>
        <p:spPr>
          <a:xfrm rot="10800000">
            <a:off x="-3150" y="887125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05" name="Google Shape;205;p37"/>
          <p:cNvSpPr/>
          <p:nvPr/>
        </p:nvSpPr>
        <p:spPr>
          <a:xfrm>
            <a:off x="3431200" y="4430675"/>
            <a:ext cx="25" cy="41700"/>
          </a:xfrm>
          <a:custGeom>
            <a:avLst/>
            <a:gdLst/>
            <a:ahLst/>
            <a:cxnLst/>
            <a:rect l="l" t="t" r="r" b="b"/>
            <a:pathLst>
              <a:path w="1" h="1668" extrusionOk="0">
                <a:moveTo>
                  <a:pt x="0" y="0"/>
                </a:moveTo>
                <a:lnTo>
                  <a:pt x="0" y="1667"/>
                </a:ln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6" name="Google Shape;206;p37"/>
          <p:cNvPicPr preferRelativeResize="0"/>
          <p:nvPr/>
        </p:nvPicPr>
        <p:blipFill rotWithShape="1">
          <a:blip r:embed="rId3">
            <a:alphaModFix/>
          </a:blip>
          <a:srcRect l="9712" r="22463"/>
          <a:stretch/>
        </p:blipFill>
        <p:spPr>
          <a:xfrm>
            <a:off x="0" y="0"/>
            <a:ext cx="4614001" cy="514349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7" name="Google Shape;207;p37"/>
          <p:cNvCxnSpPr/>
          <p:nvPr/>
        </p:nvCxnSpPr>
        <p:spPr>
          <a:xfrm flipH="1">
            <a:off x="4614000" y="2250"/>
            <a:ext cx="1200" cy="51390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208" name="Google Shape;208;p37"/>
          <p:cNvGrpSpPr/>
          <p:nvPr/>
        </p:nvGrpSpPr>
        <p:grpSpPr>
          <a:xfrm>
            <a:off x="5312500" y="533725"/>
            <a:ext cx="3070025" cy="4129496"/>
            <a:chOff x="5312500" y="503000"/>
            <a:chExt cx="3070025" cy="4129496"/>
          </a:xfrm>
        </p:grpSpPr>
        <p:grpSp>
          <p:nvGrpSpPr>
            <p:cNvPr id="209" name="Google Shape;209;p37"/>
            <p:cNvGrpSpPr/>
            <p:nvPr/>
          </p:nvGrpSpPr>
          <p:grpSpPr>
            <a:xfrm>
              <a:off x="5312500" y="1750643"/>
              <a:ext cx="3070025" cy="2881853"/>
              <a:chOff x="4932125" y="1321018"/>
              <a:chExt cx="3070025" cy="2881853"/>
            </a:xfrm>
          </p:grpSpPr>
          <p:sp>
            <p:nvSpPr>
              <p:cNvPr id="210" name="Google Shape;210;p37"/>
              <p:cNvSpPr/>
              <p:nvPr/>
            </p:nvSpPr>
            <p:spPr>
              <a:xfrm>
                <a:off x="7715503" y="3991256"/>
                <a:ext cx="21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668" extrusionOk="0">
                    <a:moveTo>
                      <a:pt x="0" y="0"/>
                    </a:moveTo>
                    <a:lnTo>
                      <a:pt x="0" y="166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37"/>
              <p:cNvSpPr/>
              <p:nvPr/>
            </p:nvSpPr>
            <p:spPr>
              <a:xfrm>
                <a:off x="5548865" y="4076097"/>
                <a:ext cx="21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668" extrusionOk="0">
                    <a:moveTo>
                      <a:pt x="0" y="0"/>
                    </a:moveTo>
                    <a:lnTo>
                      <a:pt x="0" y="166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37"/>
              <p:cNvSpPr/>
              <p:nvPr/>
            </p:nvSpPr>
            <p:spPr>
              <a:xfrm>
                <a:off x="6648991" y="4076097"/>
                <a:ext cx="21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668" extrusionOk="0">
                    <a:moveTo>
                      <a:pt x="0" y="0"/>
                    </a:moveTo>
                    <a:lnTo>
                      <a:pt x="0" y="166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37"/>
              <p:cNvSpPr/>
              <p:nvPr/>
            </p:nvSpPr>
            <p:spPr>
              <a:xfrm>
                <a:off x="7747956" y="4076097"/>
                <a:ext cx="21" cy="35804"/>
              </a:xfrm>
              <a:custGeom>
                <a:avLst/>
                <a:gdLst/>
                <a:ahLst/>
                <a:cxnLst/>
                <a:rect l="l" t="t" r="r" b="b"/>
                <a:pathLst>
                  <a:path w="1" h="1668" extrusionOk="0">
                    <a:moveTo>
                      <a:pt x="1" y="0"/>
                    </a:moveTo>
                    <a:lnTo>
                      <a:pt x="1" y="1667"/>
                    </a:lnTo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14" name="Google Shape;214;p37"/>
              <p:cNvGrpSpPr/>
              <p:nvPr/>
            </p:nvGrpSpPr>
            <p:grpSpPr>
              <a:xfrm>
                <a:off x="5243760" y="1321018"/>
                <a:ext cx="2491532" cy="2622035"/>
                <a:chOff x="2662975" y="1021800"/>
                <a:chExt cx="5503715" cy="3591828"/>
              </a:xfrm>
            </p:grpSpPr>
            <p:sp>
              <p:nvSpPr>
                <p:cNvPr id="215" name="Google Shape;215;p37"/>
                <p:cNvSpPr/>
                <p:nvPr/>
              </p:nvSpPr>
              <p:spPr>
                <a:xfrm>
                  <a:off x="2662975" y="37491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extrusionOk="0">
                      <a:moveTo>
                        <a:pt x="1" y="0"/>
                      </a:moveTo>
                      <a:lnTo>
                        <a:pt x="22004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6" name="Google Shape;216;p37"/>
                <p:cNvSpPr/>
                <p:nvPr/>
              </p:nvSpPr>
              <p:spPr>
                <a:xfrm>
                  <a:off x="2662975" y="37491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fill="none" extrusionOk="0">
                      <a:moveTo>
                        <a:pt x="1" y="0"/>
                      </a:moveTo>
                      <a:lnTo>
                        <a:pt x="220046" y="0"/>
                      </a:lnTo>
                    </a:path>
                  </a:pathLst>
                </a:custGeom>
                <a:noFill/>
                <a:ln w="8725" cap="flat" cmpd="sng">
                  <a:solidFill>
                    <a:srgbClr val="DDDDDD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7" name="Google Shape;217;p37"/>
                <p:cNvSpPr/>
                <p:nvPr/>
              </p:nvSpPr>
              <p:spPr>
                <a:xfrm>
                  <a:off x="2662975" y="30669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8" name="Google Shape;218;p37"/>
                <p:cNvSpPr/>
                <p:nvPr/>
              </p:nvSpPr>
              <p:spPr>
                <a:xfrm>
                  <a:off x="2662975" y="30669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fill="none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noFill/>
                <a:ln w="8725" cap="flat" cmpd="sng">
                  <a:solidFill>
                    <a:srgbClr val="DDDDDD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19" name="Google Shape;219;p37"/>
                <p:cNvSpPr/>
                <p:nvPr/>
              </p:nvSpPr>
              <p:spPr>
                <a:xfrm>
                  <a:off x="2662975" y="23854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0" name="Google Shape;220;p37"/>
                <p:cNvSpPr/>
                <p:nvPr/>
              </p:nvSpPr>
              <p:spPr>
                <a:xfrm>
                  <a:off x="2662975" y="2385475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fill="none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noFill/>
                <a:ln w="8725" cap="flat" cmpd="sng">
                  <a:solidFill>
                    <a:srgbClr val="DDDDDD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1" name="Google Shape;221;p37"/>
                <p:cNvSpPr/>
                <p:nvPr/>
              </p:nvSpPr>
              <p:spPr>
                <a:xfrm>
                  <a:off x="2662975" y="1703300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2" name="Google Shape;222;p37"/>
                <p:cNvSpPr/>
                <p:nvPr/>
              </p:nvSpPr>
              <p:spPr>
                <a:xfrm>
                  <a:off x="2662975" y="1703300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fill="none" extrusionOk="0">
                      <a:moveTo>
                        <a:pt x="1" y="1"/>
                      </a:moveTo>
                      <a:lnTo>
                        <a:pt x="220046" y="1"/>
                      </a:lnTo>
                    </a:path>
                  </a:pathLst>
                </a:custGeom>
                <a:noFill/>
                <a:ln w="8725" cap="flat" cmpd="sng">
                  <a:solidFill>
                    <a:srgbClr val="DDDDDD"/>
                  </a:solidFill>
                  <a:prstDash val="solid"/>
                  <a:miter lim="26884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3" name="Google Shape;223;p37"/>
                <p:cNvSpPr/>
                <p:nvPr/>
              </p:nvSpPr>
              <p:spPr>
                <a:xfrm>
                  <a:off x="2662975" y="1021800"/>
                  <a:ext cx="550117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" extrusionOk="0">
                      <a:moveTo>
                        <a:pt x="1" y="0"/>
                      </a:moveTo>
                      <a:lnTo>
                        <a:pt x="220046" y="0"/>
                      </a:lnTo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4" name="Google Shape;224;p37"/>
                <p:cNvSpPr/>
                <p:nvPr/>
              </p:nvSpPr>
              <p:spPr>
                <a:xfrm>
                  <a:off x="2665515" y="1204728"/>
                  <a:ext cx="5501175" cy="340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36356" extrusionOk="0">
                      <a:moveTo>
                        <a:pt x="1" y="0"/>
                      </a:moveTo>
                      <a:lnTo>
                        <a:pt x="1" y="136355"/>
                      </a:lnTo>
                      <a:lnTo>
                        <a:pt x="220046" y="136355"/>
                      </a:lnTo>
                      <a:lnTo>
                        <a:pt x="220046" y="0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5" name="Google Shape;225;p37"/>
                <p:cNvSpPr/>
                <p:nvPr/>
              </p:nvSpPr>
              <p:spPr>
                <a:xfrm>
                  <a:off x="2665515" y="3446764"/>
                  <a:ext cx="5501175" cy="1164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46591" extrusionOk="0">
                      <a:moveTo>
                        <a:pt x="220046" y="1"/>
                      </a:moveTo>
                      <a:lnTo>
                        <a:pt x="209830" y="1157"/>
                      </a:lnTo>
                      <a:lnTo>
                        <a:pt x="199587" y="2958"/>
                      </a:lnTo>
                      <a:lnTo>
                        <a:pt x="189372" y="7179"/>
                      </a:lnTo>
                      <a:lnTo>
                        <a:pt x="179129" y="5082"/>
                      </a:lnTo>
                      <a:lnTo>
                        <a:pt x="174021" y="1614"/>
                      </a:lnTo>
                      <a:lnTo>
                        <a:pt x="163751" y="8926"/>
                      </a:lnTo>
                      <a:lnTo>
                        <a:pt x="153535" y="14384"/>
                      </a:lnTo>
                      <a:lnTo>
                        <a:pt x="133076" y="9491"/>
                      </a:lnTo>
                      <a:lnTo>
                        <a:pt x="117726" y="15190"/>
                      </a:lnTo>
                      <a:lnTo>
                        <a:pt x="107483" y="11561"/>
                      </a:lnTo>
                      <a:lnTo>
                        <a:pt x="92105" y="14921"/>
                      </a:lnTo>
                      <a:lnTo>
                        <a:pt x="81889" y="21857"/>
                      </a:lnTo>
                      <a:lnTo>
                        <a:pt x="76781" y="10297"/>
                      </a:lnTo>
                      <a:lnTo>
                        <a:pt x="66539" y="13416"/>
                      </a:lnTo>
                      <a:lnTo>
                        <a:pt x="56296" y="21777"/>
                      </a:lnTo>
                      <a:lnTo>
                        <a:pt x="46080" y="23874"/>
                      </a:lnTo>
                      <a:lnTo>
                        <a:pt x="35837" y="28067"/>
                      </a:lnTo>
                      <a:lnTo>
                        <a:pt x="25621" y="28847"/>
                      </a:lnTo>
                      <a:lnTo>
                        <a:pt x="20459" y="34950"/>
                      </a:lnTo>
                      <a:lnTo>
                        <a:pt x="1" y="32933"/>
                      </a:lnTo>
                      <a:lnTo>
                        <a:pt x="1" y="46590"/>
                      </a:lnTo>
                      <a:lnTo>
                        <a:pt x="220046" y="46590"/>
                      </a:lnTo>
                      <a:lnTo>
                        <a:pt x="220046" y="1"/>
                      </a:lnTo>
                      <a:close/>
                    </a:path>
                  </a:pathLst>
                </a:custGeom>
                <a:solidFill>
                  <a:srgbClr val="E30A2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26" name="Google Shape;226;p37"/>
                <p:cNvSpPr/>
                <p:nvPr/>
              </p:nvSpPr>
              <p:spPr>
                <a:xfrm>
                  <a:off x="2665267" y="1204718"/>
                  <a:ext cx="5501175" cy="311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047" h="124688" extrusionOk="0">
                      <a:moveTo>
                        <a:pt x="1" y="0"/>
                      </a:moveTo>
                      <a:lnTo>
                        <a:pt x="1" y="122671"/>
                      </a:lnTo>
                      <a:lnTo>
                        <a:pt x="20459" y="124688"/>
                      </a:lnTo>
                      <a:lnTo>
                        <a:pt x="25621" y="118585"/>
                      </a:lnTo>
                      <a:lnTo>
                        <a:pt x="35837" y="117805"/>
                      </a:lnTo>
                      <a:lnTo>
                        <a:pt x="46080" y="113612"/>
                      </a:lnTo>
                      <a:lnTo>
                        <a:pt x="56296" y="111515"/>
                      </a:lnTo>
                      <a:lnTo>
                        <a:pt x="66539" y="103154"/>
                      </a:lnTo>
                      <a:lnTo>
                        <a:pt x="76781" y="100035"/>
                      </a:lnTo>
                      <a:lnTo>
                        <a:pt x="81889" y="111595"/>
                      </a:lnTo>
                      <a:lnTo>
                        <a:pt x="92105" y="104659"/>
                      </a:lnTo>
                      <a:lnTo>
                        <a:pt x="107483" y="101299"/>
                      </a:lnTo>
                      <a:lnTo>
                        <a:pt x="117726" y="104928"/>
                      </a:lnTo>
                      <a:lnTo>
                        <a:pt x="133076" y="99229"/>
                      </a:lnTo>
                      <a:lnTo>
                        <a:pt x="153535" y="104122"/>
                      </a:lnTo>
                      <a:lnTo>
                        <a:pt x="163751" y="98664"/>
                      </a:lnTo>
                      <a:lnTo>
                        <a:pt x="174021" y="91352"/>
                      </a:lnTo>
                      <a:lnTo>
                        <a:pt x="179129" y="94820"/>
                      </a:lnTo>
                      <a:lnTo>
                        <a:pt x="189372" y="96917"/>
                      </a:lnTo>
                      <a:lnTo>
                        <a:pt x="199587" y="92696"/>
                      </a:lnTo>
                      <a:lnTo>
                        <a:pt x="209830" y="90895"/>
                      </a:lnTo>
                      <a:lnTo>
                        <a:pt x="220046" y="89739"/>
                      </a:lnTo>
                      <a:lnTo>
                        <a:pt x="220046" y="0"/>
                      </a:lnTo>
                      <a:close/>
                    </a:path>
                  </a:pathLst>
                </a:custGeom>
                <a:solidFill>
                  <a:srgbClr val="2598E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227" name="Google Shape;227;p37"/>
              <p:cNvSpPr txBox="1"/>
              <p:nvPr/>
            </p:nvSpPr>
            <p:spPr>
              <a:xfrm>
                <a:off x="5244491" y="3925971"/>
                <a:ext cx="24912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TIME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28" name="Google Shape;228;p37"/>
              <p:cNvSpPr txBox="1"/>
              <p:nvPr/>
            </p:nvSpPr>
            <p:spPr>
              <a:xfrm rot="-5400000">
                <a:off x="3826025" y="2560347"/>
                <a:ext cx="2489100" cy="276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chemeClr val="dk1"/>
                    </a:solidFill>
                    <a:latin typeface="Kalam"/>
                    <a:ea typeface="Kalam"/>
                    <a:cs typeface="Kalam"/>
                    <a:sym typeface="Kalam"/>
                  </a:rPr>
                  <a:t>% OF FISH STOCKS →</a:t>
                </a:r>
                <a:endParaRPr sz="9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29" name="Google Shape;229;p37"/>
              <p:cNvSpPr txBox="1"/>
              <p:nvPr/>
            </p:nvSpPr>
            <p:spPr>
              <a:xfrm rot="-5400000">
                <a:off x="7051150" y="2139758"/>
                <a:ext cx="1636200" cy="26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rgbClr val="2598E6"/>
                    </a:solidFill>
                    <a:latin typeface="Kalam"/>
                    <a:ea typeface="Kalam"/>
                    <a:cs typeface="Kalam"/>
                    <a:sym typeface="Kalam"/>
                  </a:rPr>
                  <a:t>SUSTAINABLE</a:t>
                </a:r>
                <a:endParaRPr sz="700" b="1">
                  <a:solidFill>
                    <a:srgbClr val="2598E6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230" name="Google Shape;230;p37"/>
              <p:cNvSpPr txBox="1"/>
              <p:nvPr/>
            </p:nvSpPr>
            <p:spPr>
              <a:xfrm rot="-5400000">
                <a:off x="7403950" y="3383488"/>
                <a:ext cx="930600" cy="265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700" b="1">
                    <a:solidFill>
                      <a:srgbClr val="E30A2F"/>
                    </a:solidFill>
                    <a:latin typeface="Kalam"/>
                    <a:ea typeface="Kalam"/>
                    <a:cs typeface="Kalam"/>
                    <a:sym typeface="Kalam"/>
                  </a:rPr>
                  <a:t>UNSUSTAINABLE</a:t>
                </a:r>
                <a:endParaRPr sz="700" b="1">
                  <a:solidFill>
                    <a:srgbClr val="E30A2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231" name="Google Shape;231;p37"/>
            <p:cNvSpPr txBox="1"/>
            <p:nvPr/>
          </p:nvSpPr>
          <p:spPr>
            <a:xfrm>
              <a:off x="5312500" y="503000"/>
              <a:ext cx="3069900" cy="1108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Globally, the proportion of stocks that are fished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unsustainably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are increasing.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Aquaculture provides a </a:t>
              </a:r>
              <a:r>
                <a:rPr lang="en" sz="1200" b="1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sustainable </a:t>
              </a:r>
              <a:r>
                <a:rPr lang="en" sz="1200">
                  <a:solidFill>
                    <a:schemeClr val="dk1"/>
                  </a:solidFill>
                  <a:latin typeface="Cambria"/>
                  <a:ea typeface="Cambria"/>
                  <a:cs typeface="Cambria"/>
                  <a:sym typeface="Cambria"/>
                </a:rPr>
                <a:t>alternative to open water fishing. </a:t>
              </a:r>
              <a:endParaRPr sz="12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Limitations of Conservation Strategies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37" name="Google Shape;23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graphicFrame>
        <p:nvGraphicFramePr>
          <p:cNvPr id="238" name="Google Shape;238;p38"/>
          <p:cNvGraphicFramePr/>
          <p:nvPr/>
        </p:nvGraphicFramePr>
        <p:xfrm>
          <a:off x="606000" y="1209688"/>
          <a:ext cx="7932000" cy="3599725"/>
        </p:xfrm>
        <a:graphic>
          <a:graphicData uri="http://schemas.openxmlformats.org/drawingml/2006/table">
            <a:tbl>
              <a:tblPr>
                <a:noFill/>
                <a:tableStyleId>{DFEAB093-6557-46EF-BF7A-DC8638B43F7B}</a:tableStyleId>
              </a:tblPr>
              <a:tblGrid>
                <a:gridCol w="396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96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225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Strategy</a:t>
                      </a:r>
                      <a:endParaRPr sz="1100"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 b="1">
                          <a:solidFill>
                            <a:srgbClr val="FF0000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Limitations</a:t>
                      </a:r>
                      <a:endParaRPr sz="1100" b="1">
                        <a:solidFill>
                          <a:srgbClr val="FF0000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Protected areas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There is often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direct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conflict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between stakeholders. Conservationists wish to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preserve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area whilst local inhabitants will often wish to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make a living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from it, either through agriculture or tourism.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78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Captive breeding programmes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Some animal species (pandas, for example) have difficulty mating in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artificial surroundings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, such as zoos. Releasing animals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back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into the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wild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may be unsuccessful, or could introduce a new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disease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 to the native population.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40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Seed banks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Seeds need to be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constantly tested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for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viability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. This is both expensive and time-consuming.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88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Fishing quotas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Quotas are generally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unpopular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with fishermen, as they directly limit potential revenue. Maritime boundaries are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often disputed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and </a:t>
                      </a:r>
                      <a:r>
                        <a:rPr lang="en" sz="1100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international cooperation </a:t>
                      </a:r>
                      <a:r>
                        <a:rPr lang="en" sz="1100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is required for quotas to be truly effective.</a:t>
                      </a:r>
                      <a:endParaRPr sz="1100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07" name="Google Shape;107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700"/>
              <a:buChar char="●"/>
            </a:pPr>
            <a:r>
              <a:rPr lang="en" sz="1700">
                <a:solidFill>
                  <a:srgbClr val="4A86E8"/>
                </a:solidFill>
              </a:rPr>
              <a:t>Specification Point 3.7.4 - Populations in ecosystems.</a:t>
            </a:r>
            <a:endParaRPr sz="1700">
              <a:solidFill>
                <a:srgbClr val="4A86E8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Conservation biology is the discipline of </a:t>
            </a:r>
            <a:r>
              <a:rPr lang="en" sz="1700" b="1">
                <a:solidFill>
                  <a:srgbClr val="CCCCCC"/>
                </a:solidFill>
              </a:rPr>
              <a:t>protecting </a:t>
            </a:r>
            <a:r>
              <a:rPr lang="en" sz="1700">
                <a:solidFill>
                  <a:srgbClr val="CCCCCC"/>
                </a:solidFill>
              </a:rPr>
              <a:t>and </a:t>
            </a:r>
            <a:r>
              <a:rPr lang="en" sz="1700" b="1">
                <a:solidFill>
                  <a:srgbClr val="CCCCCC"/>
                </a:solidFill>
              </a:rPr>
              <a:t>managing </a:t>
            </a:r>
            <a:r>
              <a:rPr lang="en" sz="1700">
                <a:solidFill>
                  <a:srgbClr val="CCCCCC"/>
                </a:solidFill>
              </a:rPr>
              <a:t>global </a:t>
            </a:r>
            <a:r>
              <a:rPr lang="en" sz="1700" b="1">
                <a:solidFill>
                  <a:srgbClr val="CCCCCC"/>
                </a:solidFill>
              </a:rPr>
              <a:t>biodiversity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Conservation biologists are concerned with the </a:t>
            </a:r>
            <a:r>
              <a:rPr lang="en" sz="1300" b="1">
                <a:solidFill>
                  <a:srgbClr val="CCCCCC"/>
                </a:solidFill>
              </a:rPr>
              <a:t>destruction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loss </a:t>
            </a:r>
            <a:r>
              <a:rPr lang="en" sz="1300">
                <a:solidFill>
                  <a:srgbClr val="CCCCCC"/>
                </a:solidFill>
              </a:rPr>
              <a:t>of species and habitats. 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Conservation aims to protect and manage ecosystems in a </a:t>
            </a:r>
            <a:r>
              <a:rPr lang="en" sz="1700" b="1">
                <a:solidFill>
                  <a:srgbClr val="CCCCCC"/>
                </a:solidFill>
              </a:rPr>
              <a:t>sustainable </a:t>
            </a:r>
            <a:r>
              <a:rPr lang="en" sz="1700">
                <a:solidFill>
                  <a:srgbClr val="CCCCCC"/>
                </a:solidFill>
              </a:rPr>
              <a:t>manner.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Sustainable development can be defined as the need to meet the </a:t>
            </a:r>
            <a:r>
              <a:rPr lang="en" sz="1300" b="1">
                <a:solidFill>
                  <a:srgbClr val="CCCCCC"/>
                </a:solidFill>
              </a:rPr>
              <a:t>demands </a:t>
            </a:r>
            <a:r>
              <a:rPr lang="en" sz="1300">
                <a:solidFill>
                  <a:srgbClr val="CCCCCC"/>
                </a:solidFill>
              </a:rPr>
              <a:t>of the </a:t>
            </a:r>
            <a:r>
              <a:rPr lang="en" sz="1300" b="1">
                <a:solidFill>
                  <a:srgbClr val="CCCCCC"/>
                </a:solidFill>
              </a:rPr>
              <a:t>current </a:t>
            </a:r>
            <a:r>
              <a:rPr lang="en" sz="1300">
                <a:solidFill>
                  <a:srgbClr val="CCCCCC"/>
                </a:solidFill>
              </a:rPr>
              <a:t>human population without degrading the environment for </a:t>
            </a:r>
            <a:r>
              <a:rPr lang="en" sz="1300" b="1">
                <a:solidFill>
                  <a:srgbClr val="CCCCCC"/>
                </a:solidFill>
              </a:rPr>
              <a:t>future generations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Conservation is a </a:t>
            </a:r>
            <a:r>
              <a:rPr lang="en" sz="1700" b="1">
                <a:solidFill>
                  <a:srgbClr val="CCCCCC"/>
                </a:solidFill>
              </a:rPr>
              <a:t>dynamic process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This means that it needs to constantly </a:t>
            </a:r>
            <a:r>
              <a:rPr lang="en" sz="1300" b="1">
                <a:solidFill>
                  <a:srgbClr val="CCCCCC"/>
                </a:solidFill>
              </a:rPr>
              <a:t>adapt </a:t>
            </a:r>
            <a:r>
              <a:rPr lang="en" sz="1300">
                <a:solidFill>
                  <a:srgbClr val="CCCCCC"/>
                </a:solidFill>
              </a:rPr>
              <a:t>to changing environmental, social and political pressures.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Char char="●"/>
            </a:pPr>
            <a:r>
              <a:rPr lang="en" sz="1700">
                <a:solidFill>
                  <a:srgbClr val="CCCCCC"/>
                </a:solidFill>
              </a:rPr>
              <a:t>Conservation sometimes lead to </a:t>
            </a:r>
            <a:r>
              <a:rPr lang="en" sz="1700" b="1">
                <a:solidFill>
                  <a:srgbClr val="CCCCCC"/>
                </a:solidFill>
              </a:rPr>
              <a:t>conflicts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Char char="○"/>
            </a:pPr>
            <a:r>
              <a:rPr lang="en" sz="1300">
                <a:solidFill>
                  <a:srgbClr val="CCCCCC"/>
                </a:solidFill>
              </a:rPr>
              <a:t>There is often a delicate balance that needs to be maintained between conservation and </a:t>
            </a:r>
            <a:r>
              <a:rPr lang="en" sz="1300" b="1">
                <a:solidFill>
                  <a:srgbClr val="CCCCCC"/>
                </a:solidFill>
              </a:rPr>
              <a:t>human needs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1700">
              <a:solidFill>
                <a:srgbClr val="CCCCCC"/>
              </a:solidFill>
            </a:endParaRPr>
          </a:p>
        </p:txBody>
      </p:sp>
      <p:sp>
        <p:nvSpPr>
          <p:cNvPr id="108" name="Google Shape;108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2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14" name="Google Shape;114;p27"/>
          <p:cNvSpPr txBox="1"/>
          <p:nvPr/>
        </p:nvSpPr>
        <p:spPr>
          <a:xfrm>
            <a:off x="5186200" y="1779000"/>
            <a:ext cx="3510600" cy="158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Brazilian Amazon, one of the most naturally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biodiverse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regions on Earth, is losing upwards of 10,000 km</a:t>
            </a:r>
            <a:r>
              <a:rPr lang="en" sz="1300" baseline="300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of forest per year.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desire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conserve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rainforest ecosystem has come into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direct conflict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the need for increased agricultural output and housing. 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115" name="Google Shape;115;p27"/>
          <p:cNvPicPr preferRelativeResize="0"/>
          <p:nvPr/>
        </p:nvPicPr>
        <p:blipFill rotWithShape="1">
          <a:blip r:embed="rId3">
            <a:alphaModFix/>
          </a:blip>
          <a:srcRect b="4223"/>
          <a:stretch/>
        </p:blipFill>
        <p:spPr>
          <a:xfrm>
            <a:off x="0" y="0"/>
            <a:ext cx="4833371" cy="5143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6" name="Google Shape;116;p27"/>
          <p:cNvCxnSpPr/>
          <p:nvPr/>
        </p:nvCxnSpPr>
        <p:spPr>
          <a:xfrm>
            <a:off x="483337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28"/>
          <p:cNvPicPr preferRelativeResize="0"/>
          <p:nvPr/>
        </p:nvPicPr>
        <p:blipFill rotWithShape="1">
          <a:blip r:embed="rId3">
            <a:alphaModFix/>
          </a:blip>
          <a:srcRect r="5508"/>
          <a:stretch/>
        </p:blipFill>
        <p:spPr>
          <a:xfrm>
            <a:off x="0" y="2100"/>
            <a:ext cx="4856033" cy="5139302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28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23" name="Google Shape;123;p28"/>
          <p:cNvSpPr txBox="1"/>
          <p:nvPr/>
        </p:nvSpPr>
        <p:spPr>
          <a:xfrm>
            <a:off x="5482900" y="1678950"/>
            <a:ext cx="30210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 desire 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conserve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rainforest ecosystem has come into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direct conflict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with the need for increased agricultural output and housing.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Pictured is the Brazilian city of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Manaus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, one that is directly expanding into Amazon rainforest. 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24" name="Google Shape;124;p28"/>
          <p:cNvCxnSpPr/>
          <p:nvPr/>
        </p:nvCxnSpPr>
        <p:spPr>
          <a:xfrm>
            <a:off x="4856025" y="21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9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30" name="Google Shape;130;p29"/>
          <p:cNvSpPr txBox="1"/>
          <p:nvPr/>
        </p:nvSpPr>
        <p:spPr>
          <a:xfrm>
            <a:off x="5590950" y="1832988"/>
            <a:ext cx="28815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As more areas lose their trees, increasing numbers of species are threatened with </a:t>
            </a:r>
            <a:r>
              <a:rPr lang="en" b="1">
                <a:solidFill>
                  <a:srgbClr val="FF003C"/>
                </a:solidFill>
                <a:latin typeface="Cambria"/>
                <a:ea typeface="Cambria"/>
                <a:cs typeface="Cambria"/>
                <a:sym typeface="Cambria"/>
              </a:rPr>
              <a:t>extinction</a:t>
            </a: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Cambria"/>
                <a:ea typeface="Cambria"/>
                <a:cs typeface="Cambria"/>
                <a:sym typeface="Cambria"/>
              </a:rPr>
              <a:t>This is a grave concern to conservation biologists. </a:t>
            </a:r>
            <a:endParaRPr>
              <a:solidFill>
                <a:srgbClr val="FFFFFF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31" name="Google Shape;131;p29"/>
          <p:cNvGrpSpPr/>
          <p:nvPr/>
        </p:nvGrpSpPr>
        <p:grpSpPr>
          <a:xfrm>
            <a:off x="624032" y="840888"/>
            <a:ext cx="4719853" cy="3461714"/>
            <a:chOff x="624032" y="746275"/>
            <a:chExt cx="4719853" cy="3461714"/>
          </a:xfrm>
        </p:grpSpPr>
        <p:grpSp>
          <p:nvGrpSpPr>
            <p:cNvPr id="132" name="Google Shape;132;p29"/>
            <p:cNvGrpSpPr/>
            <p:nvPr/>
          </p:nvGrpSpPr>
          <p:grpSpPr>
            <a:xfrm>
              <a:off x="624032" y="1086469"/>
              <a:ext cx="4719853" cy="3121520"/>
              <a:chOff x="5427196" y="1775700"/>
              <a:chExt cx="3484829" cy="2303025"/>
            </a:xfrm>
          </p:grpSpPr>
          <p:grpSp>
            <p:nvGrpSpPr>
              <p:cNvPr id="133" name="Google Shape;133;p29"/>
              <p:cNvGrpSpPr/>
              <p:nvPr/>
            </p:nvGrpSpPr>
            <p:grpSpPr>
              <a:xfrm>
                <a:off x="5427196" y="1775700"/>
                <a:ext cx="2993731" cy="2039613"/>
                <a:chOff x="5502846" y="1775700"/>
                <a:chExt cx="2993731" cy="2039613"/>
              </a:xfrm>
            </p:grpSpPr>
            <p:grpSp>
              <p:nvGrpSpPr>
                <p:cNvPr id="134" name="Google Shape;134;p29"/>
                <p:cNvGrpSpPr/>
                <p:nvPr/>
              </p:nvGrpSpPr>
              <p:grpSpPr>
                <a:xfrm>
                  <a:off x="5768713" y="1794525"/>
                  <a:ext cx="2727864" cy="2020788"/>
                  <a:chOff x="2197475" y="2904100"/>
                  <a:chExt cx="3503100" cy="1871100"/>
                </a:xfrm>
              </p:grpSpPr>
              <p:sp>
                <p:nvSpPr>
                  <p:cNvPr id="135" name="Google Shape;135;p29"/>
                  <p:cNvSpPr/>
                  <p:nvPr/>
                </p:nvSpPr>
                <p:spPr>
                  <a:xfrm>
                    <a:off x="2197475" y="2904100"/>
                    <a:ext cx="3503100" cy="1871100"/>
                  </a:xfrm>
                  <a:prstGeom prst="rect">
                    <a:avLst/>
                  </a:prstGeom>
                  <a:noFill/>
                  <a:ln w="9525" cap="flat" cmpd="sng">
                    <a:solidFill>
                      <a:srgbClr val="FFFFFF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/>
                  </a:p>
                </p:txBody>
              </p:sp>
              <p:sp>
                <p:nvSpPr>
                  <p:cNvPr id="136" name="Google Shape;136;p29"/>
                  <p:cNvSpPr/>
                  <p:nvPr/>
                </p:nvSpPr>
                <p:spPr>
                  <a:xfrm>
                    <a:off x="2368350" y="3105125"/>
                    <a:ext cx="3229900" cy="114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6" h="45984" fill="none" extrusionOk="0">
                        <a:moveTo>
                          <a:pt x="0" y="45984"/>
                        </a:moveTo>
                        <a:lnTo>
                          <a:pt x="11287" y="45984"/>
                        </a:lnTo>
                        <a:cubicBezTo>
                          <a:pt x="11729" y="45984"/>
                          <a:pt x="12170" y="45937"/>
                          <a:pt x="12611" y="45937"/>
                        </a:cubicBezTo>
                        <a:cubicBezTo>
                          <a:pt x="14376" y="45914"/>
                          <a:pt x="16071" y="45287"/>
                          <a:pt x="17674" y="44567"/>
                        </a:cubicBezTo>
                        <a:cubicBezTo>
                          <a:pt x="19207" y="43870"/>
                          <a:pt x="20670" y="43081"/>
                          <a:pt x="22086" y="42152"/>
                        </a:cubicBezTo>
                        <a:cubicBezTo>
                          <a:pt x="23503" y="41246"/>
                          <a:pt x="24850" y="40247"/>
                          <a:pt x="26174" y="39225"/>
                        </a:cubicBezTo>
                        <a:cubicBezTo>
                          <a:pt x="27335" y="38320"/>
                          <a:pt x="28612" y="37576"/>
                          <a:pt x="29797" y="36740"/>
                        </a:cubicBezTo>
                        <a:cubicBezTo>
                          <a:pt x="31237" y="35719"/>
                          <a:pt x="32723" y="34441"/>
                          <a:pt x="34302" y="33652"/>
                        </a:cubicBezTo>
                        <a:cubicBezTo>
                          <a:pt x="34534" y="33535"/>
                          <a:pt x="34767" y="33419"/>
                          <a:pt x="34999" y="33303"/>
                        </a:cubicBezTo>
                        <a:cubicBezTo>
                          <a:pt x="36555" y="32537"/>
                          <a:pt x="38157" y="31910"/>
                          <a:pt x="39806" y="31445"/>
                        </a:cubicBezTo>
                        <a:cubicBezTo>
                          <a:pt x="41502" y="30958"/>
                          <a:pt x="43220" y="30679"/>
                          <a:pt x="44939" y="30423"/>
                        </a:cubicBezTo>
                        <a:cubicBezTo>
                          <a:pt x="48097" y="29936"/>
                          <a:pt x="51256" y="29448"/>
                          <a:pt x="54437" y="28937"/>
                        </a:cubicBezTo>
                        <a:cubicBezTo>
                          <a:pt x="56295" y="28658"/>
                          <a:pt x="58153" y="28357"/>
                          <a:pt x="60011" y="28055"/>
                        </a:cubicBezTo>
                        <a:cubicBezTo>
                          <a:pt x="60870" y="27938"/>
                          <a:pt x="61730" y="27799"/>
                          <a:pt x="62589" y="27660"/>
                        </a:cubicBezTo>
                        <a:cubicBezTo>
                          <a:pt x="63704" y="27474"/>
                          <a:pt x="64818" y="27358"/>
                          <a:pt x="65933" y="27195"/>
                        </a:cubicBezTo>
                        <a:cubicBezTo>
                          <a:pt x="67559" y="26917"/>
                          <a:pt x="68952" y="26150"/>
                          <a:pt x="70206" y="25198"/>
                        </a:cubicBezTo>
                        <a:cubicBezTo>
                          <a:pt x="71159" y="24478"/>
                          <a:pt x="71995" y="23688"/>
                          <a:pt x="72924" y="22969"/>
                        </a:cubicBezTo>
                        <a:cubicBezTo>
                          <a:pt x="73667" y="22411"/>
                          <a:pt x="74456" y="21900"/>
                          <a:pt x="75269" y="21482"/>
                        </a:cubicBezTo>
                        <a:cubicBezTo>
                          <a:pt x="76268" y="20948"/>
                          <a:pt x="77359" y="20646"/>
                          <a:pt x="78451" y="20344"/>
                        </a:cubicBezTo>
                        <a:cubicBezTo>
                          <a:pt x="79542" y="20042"/>
                          <a:pt x="80588" y="19694"/>
                          <a:pt x="81656" y="19322"/>
                        </a:cubicBezTo>
                        <a:cubicBezTo>
                          <a:pt x="83282" y="18765"/>
                          <a:pt x="84884" y="18184"/>
                          <a:pt x="86510" y="17604"/>
                        </a:cubicBezTo>
                        <a:cubicBezTo>
                          <a:pt x="88577" y="16884"/>
                          <a:pt x="90667" y="16141"/>
                          <a:pt x="92734" y="15421"/>
                        </a:cubicBezTo>
                        <a:cubicBezTo>
                          <a:pt x="94754" y="14701"/>
                          <a:pt x="96775" y="13981"/>
                          <a:pt x="98795" y="13284"/>
                        </a:cubicBezTo>
                        <a:cubicBezTo>
                          <a:pt x="100026" y="12843"/>
                          <a:pt x="101257" y="12378"/>
                          <a:pt x="102488" y="11960"/>
                        </a:cubicBezTo>
                        <a:cubicBezTo>
                          <a:pt x="103672" y="11542"/>
                          <a:pt x="104903" y="11240"/>
                          <a:pt x="106111" y="10869"/>
                        </a:cubicBezTo>
                        <a:cubicBezTo>
                          <a:pt x="107365" y="10474"/>
                          <a:pt x="108596" y="9940"/>
                          <a:pt x="109710" y="9243"/>
                        </a:cubicBezTo>
                        <a:cubicBezTo>
                          <a:pt x="111081" y="8361"/>
                          <a:pt x="112126" y="7130"/>
                          <a:pt x="113473" y="6201"/>
                        </a:cubicBezTo>
                        <a:cubicBezTo>
                          <a:pt x="114773" y="5272"/>
                          <a:pt x="116213" y="4598"/>
                          <a:pt x="117699" y="4018"/>
                        </a:cubicBezTo>
                        <a:cubicBezTo>
                          <a:pt x="118512" y="3693"/>
                          <a:pt x="119348" y="3414"/>
                          <a:pt x="120184" y="3112"/>
                        </a:cubicBezTo>
                        <a:cubicBezTo>
                          <a:pt x="121253" y="2740"/>
                          <a:pt x="122321" y="2369"/>
                          <a:pt x="123413" y="1997"/>
                        </a:cubicBezTo>
                        <a:cubicBezTo>
                          <a:pt x="125108" y="1417"/>
                          <a:pt x="126803" y="813"/>
                          <a:pt x="128522" y="232"/>
                        </a:cubicBezTo>
                        <a:lnTo>
                          <a:pt x="129195" y="0"/>
                        </a:lnTo>
                      </a:path>
                    </a:pathLst>
                  </a:custGeom>
                  <a:noFill/>
                  <a:ln w="13925" cap="flat" cmpd="sng">
                    <a:solidFill>
                      <a:srgbClr val="FF003C"/>
                    </a:solidFill>
                    <a:prstDash val="solid"/>
                    <a:miter lim="23224"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1500"/>
                  </a:p>
                </p:txBody>
              </p:sp>
            </p:grpSp>
            <p:sp>
              <p:nvSpPr>
                <p:cNvPr id="137" name="Google Shape;137;p29"/>
                <p:cNvSpPr txBox="1"/>
                <p:nvPr/>
              </p:nvSpPr>
              <p:spPr>
                <a:xfrm rot="-5400000">
                  <a:off x="4612146" y="2666400"/>
                  <a:ext cx="2032500" cy="2511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91425" rIns="91425" bIns="91425" anchor="t" anchorCtr="0">
                  <a:noAutofit/>
                </a:bodyPr>
                <a:lstStyle/>
                <a:p>
                  <a:pPr marL="0" lvl="0" indent="0" algn="ctr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" sz="900">
                      <a:solidFill>
                        <a:srgbClr val="FFFFFF"/>
                      </a:solidFill>
                      <a:latin typeface="Kalam"/>
                      <a:ea typeface="Kalam"/>
                      <a:cs typeface="Kalam"/>
                      <a:sym typeface="Kalam"/>
                    </a:rPr>
                    <a:t>NUMBER OF THREATENED SPECIES →</a:t>
                  </a:r>
                  <a:endParaRPr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endParaRPr>
                </a:p>
              </p:txBody>
            </p:sp>
          </p:grpSp>
          <p:sp>
            <p:nvSpPr>
              <p:cNvPr id="138" name="Google Shape;138;p29"/>
              <p:cNvSpPr txBox="1"/>
              <p:nvPr/>
            </p:nvSpPr>
            <p:spPr>
              <a:xfrm>
                <a:off x="8420925" y="3576175"/>
                <a:ext cx="319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39" name="Google Shape;139;p29"/>
              <p:cNvSpPr txBox="1"/>
              <p:nvPr/>
            </p:nvSpPr>
            <p:spPr>
              <a:xfrm>
                <a:off x="8420925" y="3047675"/>
                <a:ext cx="445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10,000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0" name="Google Shape;140;p29"/>
              <p:cNvSpPr txBox="1"/>
              <p:nvPr/>
            </p:nvSpPr>
            <p:spPr>
              <a:xfrm>
                <a:off x="8420925" y="2519175"/>
                <a:ext cx="4911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20,000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1" name="Google Shape;141;p29"/>
              <p:cNvSpPr txBox="1"/>
              <p:nvPr/>
            </p:nvSpPr>
            <p:spPr>
              <a:xfrm>
                <a:off x="8420925" y="1990663"/>
                <a:ext cx="4911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30,000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2" name="Google Shape;142;p29"/>
              <p:cNvSpPr txBox="1"/>
              <p:nvPr/>
            </p:nvSpPr>
            <p:spPr>
              <a:xfrm>
                <a:off x="5678300" y="3815325"/>
                <a:ext cx="445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2000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3" name="Google Shape;143;p29"/>
              <p:cNvSpPr txBox="1"/>
              <p:nvPr/>
            </p:nvSpPr>
            <p:spPr>
              <a:xfrm>
                <a:off x="6783925" y="3815325"/>
                <a:ext cx="445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2010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  <p:sp>
            <p:nvSpPr>
              <p:cNvPr id="144" name="Google Shape;144;p29"/>
              <p:cNvSpPr txBox="1"/>
              <p:nvPr/>
            </p:nvSpPr>
            <p:spPr>
              <a:xfrm>
                <a:off x="7889550" y="3815325"/>
                <a:ext cx="445800" cy="263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anchor="t" anchorCtr="0">
                <a:noAutofit/>
              </a:bodyPr>
              <a:lstStyle/>
              <a:p>
                <a:pPr marL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 sz="900">
                    <a:solidFill>
                      <a:srgbClr val="FFFFFF"/>
                    </a:solidFill>
                    <a:latin typeface="Kalam"/>
                    <a:ea typeface="Kalam"/>
                    <a:cs typeface="Kalam"/>
                    <a:sym typeface="Kalam"/>
                  </a:rPr>
                  <a:t>2020</a:t>
                </a:r>
                <a:endParaRPr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endParaRPr>
              </a:p>
            </p:txBody>
          </p:sp>
        </p:grpSp>
        <p:sp>
          <p:nvSpPr>
            <p:cNvPr id="145" name="Google Shape;145;p29"/>
            <p:cNvSpPr txBox="1"/>
            <p:nvPr/>
          </p:nvSpPr>
          <p:spPr>
            <a:xfrm>
              <a:off x="977773" y="746275"/>
              <a:ext cx="3688800" cy="340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>
                  <a:solidFill>
                    <a:srgbClr val="FFFFFF"/>
                  </a:solidFill>
                  <a:latin typeface="Kalam"/>
                  <a:ea typeface="Kalam"/>
                  <a:cs typeface="Kalam"/>
                  <a:sym typeface="Kalam"/>
                </a:rPr>
                <a:t>THE NUMBER OF THREATENED SPECIES IS INCREASING RAPIDLY</a:t>
              </a:r>
              <a:endParaRPr sz="900">
                <a:solidFill>
                  <a:srgbClr val="FFFFFF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Strategies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51" name="Google Shape;151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Char char="●"/>
            </a:pPr>
            <a:r>
              <a:rPr lang="en">
                <a:solidFill>
                  <a:srgbClr val="CCCCCC"/>
                </a:solidFill>
              </a:rPr>
              <a:t>There are a number of ways to conserve different habitats and species.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Char char="○"/>
            </a:pPr>
            <a:r>
              <a:rPr lang="en">
                <a:solidFill>
                  <a:srgbClr val="CCCCCC"/>
                </a:solidFill>
              </a:rPr>
              <a:t>These are referred to as </a:t>
            </a:r>
            <a:r>
              <a:rPr lang="en" b="1">
                <a:solidFill>
                  <a:srgbClr val="CCCCCC"/>
                </a:solidFill>
              </a:rPr>
              <a:t>conservation strategies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Habitats and species can be given </a:t>
            </a:r>
            <a:r>
              <a:rPr lang="en" b="1">
                <a:solidFill>
                  <a:srgbClr val="CCCCCC"/>
                </a:solidFill>
              </a:rPr>
              <a:t>legal protections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In the UK, habitats are preserved through legal designations. Sites of Special Scientific Interest (SSRIs) and Areas of Outstanding Natural Beauty (AONBs) are 2 such examples.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Globally, </a:t>
            </a:r>
            <a:r>
              <a:rPr lang="en" b="1">
                <a:solidFill>
                  <a:srgbClr val="CCCCCC"/>
                </a:solidFill>
              </a:rPr>
              <a:t>endangered </a:t>
            </a:r>
            <a:r>
              <a:rPr lang="en">
                <a:solidFill>
                  <a:srgbClr val="CCCCCC"/>
                </a:solidFill>
              </a:rPr>
              <a:t>species are protected through the CITES (Convention on International Trade in Endangered Species of Wild Fauna and Flora) agreement.</a:t>
            </a:r>
            <a:endParaRPr>
              <a:solidFill>
                <a:srgbClr val="CCCCCC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800"/>
              <a:buAutoNum type="arabicPeriod"/>
            </a:pPr>
            <a:r>
              <a:rPr lang="en">
                <a:solidFill>
                  <a:srgbClr val="CCCCCC"/>
                </a:solidFill>
              </a:rPr>
              <a:t>The populations of endangered species can be increased through </a:t>
            </a:r>
            <a:r>
              <a:rPr lang="en" b="1">
                <a:solidFill>
                  <a:srgbClr val="CCCCCC"/>
                </a:solidFill>
              </a:rPr>
              <a:t>captive breeding programmes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Species can be bred in captivity to help </a:t>
            </a:r>
            <a:r>
              <a:rPr lang="en" b="1">
                <a:solidFill>
                  <a:srgbClr val="CCCCCC"/>
                </a:solidFill>
              </a:rPr>
              <a:t>boost </a:t>
            </a:r>
            <a:r>
              <a:rPr lang="en">
                <a:solidFill>
                  <a:srgbClr val="CCCCCC"/>
                </a:solidFill>
              </a:rPr>
              <a:t>their numbers. This often takes place in </a:t>
            </a:r>
            <a:r>
              <a:rPr lang="en" b="1">
                <a:solidFill>
                  <a:srgbClr val="CCCCCC"/>
                </a:solidFill>
              </a:rPr>
              <a:t>zoos</a:t>
            </a:r>
            <a:r>
              <a:rPr lang="en">
                <a:solidFill>
                  <a:srgbClr val="CCCCCC"/>
                </a:solidFill>
              </a:rPr>
              <a:t>.</a:t>
            </a:r>
            <a:endParaRPr>
              <a:solidFill>
                <a:srgbClr val="CCCCCC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AutoNum type="alphaLcPeriod"/>
            </a:pPr>
            <a:r>
              <a:rPr lang="en">
                <a:solidFill>
                  <a:srgbClr val="CCCCCC"/>
                </a:solidFill>
              </a:rPr>
              <a:t>Animals that have been bred in captivity can then be </a:t>
            </a:r>
            <a:r>
              <a:rPr lang="en" b="1">
                <a:solidFill>
                  <a:srgbClr val="CCCCCC"/>
                </a:solidFill>
              </a:rPr>
              <a:t>released </a:t>
            </a:r>
            <a:r>
              <a:rPr lang="en">
                <a:solidFill>
                  <a:srgbClr val="CCCCCC"/>
                </a:solidFill>
              </a:rPr>
              <a:t>into the wild.</a:t>
            </a:r>
            <a:endParaRPr>
              <a:solidFill>
                <a:srgbClr val="CCCCCC"/>
              </a:solidFill>
            </a:endParaRPr>
          </a:p>
        </p:txBody>
      </p:sp>
      <p:sp>
        <p:nvSpPr>
          <p:cNvPr id="152" name="Google Shape;152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p31"/>
          <p:cNvPicPr preferRelativeResize="0"/>
          <p:nvPr/>
        </p:nvPicPr>
        <p:blipFill rotWithShape="1">
          <a:blip r:embed="rId3">
            <a:alphaModFix/>
          </a:blip>
          <a:srcRect l="5284" t="17736" r="11500" b="3049"/>
          <a:stretch/>
        </p:blipFill>
        <p:spPr>
          <a:xfrm>
            <a:off x="0" y="1011550"/>
            <a:ext cx="9144000" cy="4131949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sp>
        <p:nvSpPr>
          <p:cNvPr id="159" name="Google Shape;159;p31"/>
          <p:cNvSpPr txBox="1"/>
          <p:nvPr/>
        </p:nvSpPr>
        <p:spPr>
          <a:xfrm>
            <a:off x="1006200" y="114525"/>
            <a:ext cx="71316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Maasai Mara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 is a large national reserve in Kenya. It has become a popular destination for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tourists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There is an ongoing and complicated conflict between the desire to conserve the habitat with the wish of its occupants to earn revenue from tourists.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0" name="Google Shape;160;p31"/>
          <p:cNvCxnSpPr/>
          <p:nvPr/>
        </p:nvCxnSpPr>
        <p:spPr>
          <a:xfrm rot="10800000">
            <a:off x="-3150" y="1011550"/>
            <a:ext cx="9150300" cy="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2"/>
          <p:cNvPicPr preferRelativeResize="0"/>
          <p:nvPr/>
        </p:nvPicPr>
        <p:blipFill rotWithShape="1">
          <a:blip r:embed="rId3">
            <a:alphaModFix/>
          </a:blip>
          <a:srcRect l="15280" r="19750"/>
          <a:stretch/>
        </p:blipFill>
        <p:spPr>
          <a:xfrm>
            <a:off x="0" y="0"/>
            <a:ext cx="5024625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sp>
        <p:nvSpPr>
          <p:cNvPr id="167" name="Google Shape;167;p32"/>
          <p:cNvSpPr txBox="1"/>
          <p:nvPr/>
        </p:nvSpPr>
        <p:spPr>
          <a:xfrm>
            <a:off x="5553475" y="1678950"/>
            <a:ext cx="30564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One of the most famous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captive breeding programmes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involves the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giant panda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Various measures have been implemented to try and encourage pandas to mate with each other in the wild and there are concerns that money could be better spent on </a:t>
            </a:r>
            <a:r>
              <a:rPr lang="en" sz="1300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other forms </a:t>
            </a:r>
            <a:r>
              <a:rPr lang="en" sz="1300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 conservation. </a:t>
            </a:r>
            <a:endParaRPr sz="1300"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68" name="Google Shape;168;p32"/>
          <p:cNvCxnSpPr/>
          <p:nvPr/>
        </p:nvCxnSpPr>
        <p:spPr>
          <a:xfrm>
            <a:off x="5024625" y="4200"/>
            <a:ext cx="0" cy="51393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Conservation Strategies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4" name="Google Shape;174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3"/>
            </a:pPr>
            <a:r>
              <a:rPr lang="en" sz="1700">
                <a:solidFill>
                  <a:srgbClr val="CCCCCC"/>
                </a:solidFill>
              </a:rPr>
              <a:t>The </a:t>
            </a:r>
            <a:r>
              <a:rPr lang="en" sz="1700" b="1">
                <a:solidFill>
                  <a:srgbClr val="CCCCCC"/>
                </a:solidFill>
              </a:rPr>
              <a:t>succession </a:t>
            </a:r>
            <a:r>
              <a:rPr lang="en" sz="1700">
                <a:solidFill>
                  <a:srgbClr val="CCCCCC"/>
                </a:solidFill>
              </a:rPr>
              <a:t>of ecologically rich areas can be </a:t>
            </a:r>
            <a:r>
              <a:rPr lang="en" sz="1700" b="1">
                <a:solidFill>
                  <a:srgbClr val="CCCCCC"/>
                </a:solidFill>
              </a:rPr>
              <a:t>managed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process of succession often involves the disruption of </a:t>
            </a:r>
            <a:r>
              <a:rPr lang="en" sz="1300" b="1">
                <a:solidFill>
                  <a:srgbClr val="CCCCCC"/>
                </a:solidFill>
              </a:rPr>
              <a:t>ecosystems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Humans can </a:t>
            </a:r>
            <a:r>
              <a:rPr lang="en" sz="1300" b="1">
                <a:solidFill>
                  <a:srgbClr val="CCCCCC"/>
                </a:solidFill>
              </a:rPr>
              <a:t>intervene </a:t>
            </a:r>
            <a:r>
              <a:rPr lang="en" sz="1300">
                <a:solidFill>
                  <a:srgbClr val="CCCCCC"/>
                </a:solidFill>
              </a:rPr>
              <a:t>to ensure that a habitat will continue to exist in its current state of succession.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3"/>
            </a:pPr>
            <a:r>
              <a:rPr lang="en" sz="1700">
                <a:solidFill>
                  <a:srgbClr val="CCCCCC"/>
                </a:solidFill>
              </a:rPr>
              <a:t>The genetic diversity of plants can be preserved using </a:t>
            </a:r>
            <a:r>
              <a:rPr lang="en" sz="1700" b="1">
                <a:solidFill>
                  <a:srgbClr val="CCCCCC"/>
                </a:solidFill>
              </a:rPr>
              <a:t>seed banks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A seed bank </a:t>
            </a:r>
            <a:r>
              <a:rPr lang="en" sz="1300" b="1">
                <a:solidFill>
                  <a:srgbClr val="CCCCCC"/>
                </a:solidFill>
              </a:rPr>
              <a:t>stores </a:t>
            </a:r>
            <a:r>
              <a:rPr lang="en" sz="1300">
                <a:solidFill>
                  <a:srgbClr val="CCCCCC"/>
                </a:solidFill>
              </a:rPr>
              <a:t>seeds in a safe location where it is both </a:t>
            </a:r>
            <a:r>
              <a:rPr lang="en" sz="1300" b="1">
                <a:solidFill>
                  <a:srgbClr val="CCCCCC"/>
                </a:solidFill>
              </a:rPr>
              <a:t>cool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dry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The genetic template more </a:t>
            </a:r>
            <a:r>
              <a:rPr lang="en" sz="1300" b="1">
                <a:solidFill>
                  <a:srgbClr val="CCCCCC"/>
                </a:solidFill>
              </a:rPr>
              <a:t>many different species </a:t>
            </a:r>
            <a:r>
              <a:rPr lang="en" sz="1300">
                <a:solidFill>
                  <a:srgbClr val="CCCCCC"/>
                </a:solidFill>
              </a:rPr>
              <a:t>of plant can be stored in a relatively small location. The seeds can also be stored for a </a:t>
            </a:r>
            <a:r>
              <a:rPr lang="en" sz="1300" b="1">
                <a:solidFill>
                  <a:srgbClr val="CCCCCC"/>
                </a:solidFill>
              </a:rPr>
              <a:t>long period </a:t>
            </a:r>
            <a:r>
              <a:rPr lang="en" sz="1300">
                <a:solidFill>
                  <a:srgbClr val="CCCCCC"/>
                </a:solidFill>
              </a:rPr>
              <a:t>of time.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Seed banks can be used to </a:t>
            </a:r>
            <a:r>
              <a:rPr lang="en" sz="1300" b="1">
                <a:solidFill>
                  <a:srgbClr val="CCCCCC"/>
                </a:solidFill>
              </a:rPr>
              <a:t>reseed </a:t>
            </a:r>
            <a:r>
              <a:rPr lang="en" sz="1300">
                <a:solidFill>
                  <a:srgbClr val="CCCCCC"/>
                </a:solidFill>
              </a:rPr>
              <a:t>a plant population if it were to go extinct in the wild.</a:t>
            </a:r>
            <a:endParaRPr sz="1300">
              <a:solidFill>
                <a:srgbClr val="CCCCCC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700"/>
              <a:buAutoNum type="arabicPeriod" startAt="3"/>
            </a:pPr>
            <a:r>
              <a:rPr lang="en" sz="1700">
                <a:solidFill>
                  <a:srgbClr val="CCCCCC"/>
                </a:solidFill>
              </a:rPr>
              <a:t>Fishing stocks can be managed using </a:t>
            </a:r>
            <a:r>
              <a:rPr lang="en" sz="1700" b="1">
                <a:solidFill>
                  <a:srgbClr val="CCCCCC"/>
                </a:solidFill>
              </a:rPr>
              <a:t>fishing quotas</a:t>
            </a:r>
            <a:r>
              <a:rPr lang="en" sz="1700">
                <a:solidFill>
                  <a:srgbClr val="CCCCCC"/>
                </a:solidFill>
              </a:rPr>
              <a:t>.</a:t>
            </a:r>
            <a:endParaRPr sz="17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Fishing quotas are a means of </a:t>
            </a:r>
            <a:r>
              <a:rPr lang="en" sz="1300" b="1">
                <a:solidFill>
                  <a:srgbClr val="CCCCCC"/>
                </a:solidFill>
              </a:rPr>
              <a:t>regulating </a:t>
            </a:r>
            <a:r>
              <a:rPr lang="en" sz="1300">
                <a:solidFill>
                  <a:srgbClr val="CCCCCC"/>
                </a:solidFill>
              </a:rPr>
              <a:t>how many fish of a particular species can be caught in a particular area.</a:t>
            </a:r>
            <a:endParaRPr sz="1300">
              <a:solidFill>
                <a:srgbClr val="CCCCCC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300"/>
              <a:buAutoNum type="alphaLcPeriod"/>
            </a:pPr>
            <a:r>
              <a:rPr lang="en" sz="1300">
                <a:solidFill>
                  <a:srgbClr val="CCCCCC"/>
                </a:solidFill>
              </a:rPr>
              <a:t>Quotas aim to prevent </a:t>
            </a:r>
            <a:r>
              <a:rPr lang="en" sz="1300" b="1">
                <a:solidFill>
                  <a:srgbClr val="CCCCCC"/>
                </a:solidFill>
              </a:rPr>
              <a:t>overfishing</a:t>
            </a:r>
            <a:r>
              <a:rPr lang="en" sz="1300">
                <a:solidFill>
                  <a:srgbClr val="CCCCCC"/>
                </a:solidFill>
              </a:rPr>
              <a:t>, which can lead to the extinction of particularly popular species of fish, such as </a:t>
            </a:r>
            <a:r>
              <a:rPr lang="en" sz="1300" b="1">
                <a:solidFill>
                  <a:srgbClr val="CCCCCC"/>
                </a:solidFill>
              </a:rPr>
              <a:t>salmon </a:t>
            </a:r>
            <a:r>
              <a:rPr lang="en" sz="1300">
                <a:solidFill>
                  <a:srgbClr val="CCCCCC"/>
                </a:solidFill>
              </a:rPr>
              <a:t>and </a:t>
            </a:r>
            <a:r>
              <a:rPr lang="en" sz="1300" b="1">
                <a:solidFill>
                  <a:srgbClr val="CCCCCC"/>
                </a:solidFill>
              </a:rPr>
              <a:t>tuna</a:t>
            </a:r>
            <a:r>
              <a:rPr lang="en" sz="1300">
                <a:solidFill>
                  <a:srgbClr val="CCCCCC"/>
                </a:solidFill>
              </a:rPr>
              <a:t>.</a:t>
            </a:r>
            <a:endParaRPr sz="1300">
              <a:solidFill>
                <a:srgbClr val="CCCCCC"/>
              </a:solidFill>
            </a:endParaRPr>
          </a:p>
        </p:txBody>
      </p:sp>
      <p:sp>
        <p:nvSpPr>
          <p:cNvPr id="175" name="Google Shape;175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9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985</Words>
  <Application>Microsoft Office PowerPoint</Application>
  <PresentationFormat>On-screen Show (16:9)</PresentationFormat>
  <Paragraphs>92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0" baseType="lpstr">
      <vt:lpstr>Kalam</vt:lpstr>
      <vt:lpstr>Arial</vt:lpstr>
      <vt:lpstr>Cambria</vt:lpstr>
      <vt:lpstr>Times New Roman</vt:lpstr>
      <vt:lpstr>gg sans</vt:lpstr>
      <vt:lpstr>Simple Dark</vt:lpstr>
      <vt:lpstr>AQA A Level Biology 56 - Conservation</vt:lpstr>
      <vt:lpstr>Conservation </vt:lpstr>
      <vt:lpstr>PowerPoint Presentation</vt:lpstr>
      <vt:lpstr>PowerPoint Presentation</vt:lpstr>
      <vt:lpstr>PowerPoint Presentation</vt:lpstr>
      <vt:lpstr>Conservation Strategies  </vt:lpstr>
      <vt:lpstr>PowerPoint Presentation</vt:lpstr>
      <vt:lpstr>PowerPoint Presentation</vt:lpstr>
      <vt:lpstr>Conservation Strategies  </vt:lpstr>
      <vt:lpstr>PowerPoint Presentation</vt:lpstr>
      <vt:lpstr>PowerPoint Presentation</vt:lpstr>
      <vt:lpstr>PowerPoint Presentation</vt:lpstr>
      <vt:lpstr>PowerPoint Presentation</vt:lpstr>
      <vt:lpstr>Limitations of Conservation Strategies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AQA A Level Biology 56 - Conservation</dc:title>
  <cp:lastModifiedBy>Chezka Mae Madrona</cp:lastModifiedBy>
  <cp:revision>2</cp:revision>
  <dcterms:modified xsi:type="dcterms:W3CDTF">2025-07-25T11:12:32Z</dcterms:modified>
</cp:coreProperties>
</file>