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9144000" cy="5143500" type="screen16x9"/>
  <p:notesSz cx="6858000" cy="9144000"/>
  <p:embeddedFontLst>
    <p:embeddedFont>
      <p:font typeface="Cambria" panose="02040503050406030204" pitchFamily="18" charset="0"/>
      <p:regular r:id="rId29"/>
      <p:bold r:id="rId30"/>
      <p:italic r:id="rId31"/>
      <p:boldItalic r:id="rId32"/>
    </p:embeddedFont>
    <p:embeddedFont>
      <p:font typeface="gg sans" panose="00000800000000000000" pitchFamily="2" charset="0"/>
      <p:bold r:id="rId33"/>
    </p:embeddedFont>
    <p:embeddedFont>
      <p:font typeface="Kalam" panose="020B0604020202020204" charset="0"/>
      <p:regular r:id="rId34"/>
      <p:bold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orient="horz" pos="180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105" d="100"/>
          <a:sy n="105" d="100"/>
        </p:scale>
        <p:origin x="114" y="462"/>
      </p:cViewPr>
      <p:guideLst>
        <p:guide orient="horz" pos="1620"/>
        <p:guide pos="2880"/>
        <p:guide orient="horz" pos="180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a406983197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a40698319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12ad054d716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12ad054d71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c944a7365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c944a7365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2ad054d716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2ad054d716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c944a73654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c944a73654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c944a73654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c944a73654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c944a73654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c944a73654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c944a73654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c944a73654_0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c944a73654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c944a73654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cbc53d28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cbc53d28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cbc53d280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cbc53d280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c4d722aef3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c4d722aef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cbc53d280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cbc53d280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2ad054d716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2ad054d716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cbc53d2808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cbc53d2808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cbc53d2808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 name="Google Shape;378;gcbc53d2808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cbc53d2808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cbc53d2808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cbc53d2808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cbc53d2808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c91f810d5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c91f810d5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2ad054d71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2ad054d71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2ad054d71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2ad054d71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91f810d55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c91f810d55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c9210bfbc6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c9210bfbc6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c944a7365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c944a7365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c944a73654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c944a73654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iology Slides"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Font typeface="Cambria"/>
              <a:buNone/>
              <a:defRPr sz="5200">
                <a:latin typeface="Cambria"/>
                <a:ea typeface="Cambria"/>
                <a:cs typeface="Cambria"/>
                <a:sym typeface="Cambri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Cambria"/>
              <a:buNone/>
              <a:defRPr sz="2800">
                <a:latin typeface="Cambria"/>
                <a:ea typeface="Cambria"/>
                <a:cs typeface="Cambria"/>
                <a:sym typeface="Cambria"/>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Clr>
                <a:schemeClr val="dk1"/>
              </a:buClr>
              <a:buSzPts val="1800"/>
              <a:buChar char="●"/>
              <a:defRPr>
                <a:solidFill>
                  <a:schemeClr val="dk1"/>
                </a:solidFill>
              </a:defRPr>
            </a:lvl1pPr>
            <a:lvl2pPr marL="914400" lvl="1" indent="-317500" rtl="0">
              <a:spcBef>
                <a:spcPts val="1600"/>
              </a:spcBef>
              <a:spcAft>
                <a:spcPts val="0"/>
              </a:spcAft>
              <a:buClr>
                <a:schemeClr val="dk1"/>
              </a:buClr>
              <a:buSzPts val="1400"/>
              <a:buChar char="○"/>
              <a:defRPr>
                <a:solidFill>
                  <a:schemeClr val="dk1"/>
                </a:solidFill>
              </a:defRPr>
            </a:lvl2pPr>
            <a:lvl3pPr marL="1371600" lvl="2" indent="-317500" rtl="0">
              <a:spcBef>
                <a:spcPts val="1600"/>
              </a:spcBef>
              <a:spcAft>
                <a:spcPts val="0"/>
              </a:spcAft>
              <a:buClr>
                <a:schemeClr val="dk1"/>
              </a:buClr>
              <a:buSzPts val="1400"/>
              <a:buChar char="■"/>
              <a:defRPr>
                <a:solidFill>
                  <a:schemeClr val="dk1"/>
                </a:solidFill>
              </a:defRPr>
            </a:lvl3pPr>
            <a:lvl4pPr marL="1828800" lvl="3" indent="-317500" rtl="0">
              <a:spcBef>
                <a:spcPts val="1600"/>
              </a:spcBef>
              <a:spcAft>
                <a:spcPts val="0"/>
              </a:spcAft>
              <a:buClr>
                <a:schemeClr val="dk1"/>
              </a:buClr>
              <a:buSzPts val="1400"/>
              <a:buChar char="●"/>
              <a:defRPr>
                <a:solidFill>
                  <a:schemeClr val="dk1"/>
                </a:solidFill>
              </a:defRPr>
            </a:lvl4pPr>
            <a:lvl5pPr marL="2286000" lvl="4" indent="-317500" rtl="0">
              <a:spcBef>
                <a:spcPts val="1600"/>
              </a:spcBef>
              <a:spcAft>
                <a:spcPts val="0"/>
              </a:spcAft>
              <a:buClr>
                <a:schemeClr val="dk1"/>
              </a:buClr>
              <a:buSzPts val="1400"/>
              <a:buChar char="○"/>
              <a:defRPr>
                <a:solidFill>
                  <a:schemeClr val="dk1"/>
                </a:solidFill>
              </a:defRPr>
            </a:lvl5pPr>
            <a:lvl6pPr marL="2743200" lvl="5" indent="-317500" rtl="0">
              <a:spcBef>
                <a:spcPts val="1600"/>
              </a:spcBef>
              <a:spcAft>
                <a:spcPts val="0"/>
              </a:spcAft>
              <a:buClr>
                <a:schemeClr val="dk1"/>
              </a:buClr>
              <a:buSzPts val="1400"/>
              <a:buChar char="■"/>
              <a:defRPr>
                <a:solidFill>
                  <a:schemeClr val="dk1"/>
                </a:solidFill>
              </a:defRPr>
            </a:lvl6pPr>
            <a:lvl7pPr marL="3200400" lvl="6" indent="-317500" rtl="0">
              <a:spcBef>
                <a:spcPts val="1600"/>
              </a:spcBef>
              <a:spcAft>
                <a:spcPts val="0"/>
              </a:spcAft>
              <a:buClr>
                <a:schemeClr val="dk1"/>
              </a:buClr>
              <a:buSzPts val="1400"/>
              <a:buChar char="●"/>
              <a:defRPr>
                <a:solidFill>
                  <a:schemeClr val="dk1"/>
                </a:solidFill>
              </a:defRPr>
            </a:lvl7pPr>
            <a:lvl8pPr marL="3657600" lvl="7" indent="-317500" rtl="0">
              <a:spcBef>
                <a:spcPts val="1600"/>
              </a:spcBef>
              <a:spcAft>
                <a:spcPts val="0"/>
              </a:spcAft>
              <a:buClr>
                <a:schemeClr val="dk1"/>
              </a:buClr>
              <a:buSzPts val="1400"/>
              <a:buChar char="○"/>
              <a:defRPr>
                <a:solidFill>
                  <a:schemeClr val="dk1"/>
                </a:solidFill>
              </a:defRPr>
            </a:lvl8pPr>
            <a:lvl9pPr marL="4114800" lvl="8" indent="-317500" rtl="0">
              <a:spcBef>
                <a:spcPts val="1600"/>
              </a:spcBef>
              <a:spcAft>
                <a:spcPts val="1600"/>
              </a:spcAft>
              <a:buClr>
                <a:schemeClr val="dk1"/>
              </a:buClr>
              <a:buSzPts val="1400"/>
              <a:buChar char="■"/>
              <a:defRPr>
                <a:solidFill>
                  <a:schemeClr val="dk1"/>
                </a:solidFill>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Font typeface="Cambria"/>
              <a:buNone/>
              <a:defRPr sz="3600">
                <a:latin typeface="Cambria"/>
                <a:ea typeface="Cambria"/>
                <a:cs typeface="Cambria"/>
                <a:sym typeface="Cambria"/>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Font typeface="Cambria"/>
              <a:buNone/>
              <a:defRPr>
                <a:latin typeface="Cambria"/>
                <a:ea typeface="Cambria"/>
                <a:cs typeface="Cambria"/>
                <a:sym typeface="Cambria"/>
              </a:defRPr>
            </a:lvl1pPr>
            <a:lvl2pPr lvl="1">
              <a:spcBef>
                <a:spcPts val="0"/>
              </a:spcBef>
              <a:spcAft>
                <a:spcPts val="0"/>
              </a:spcAft>
              <a:buSzPts val="2800"/>
              <a:buFont typeface="Cambria"/>
              <a:buNone/>
              <a:defRPr>
                <a:latin typeface="Cambria"/>
                <a:ea typeface="Cambria"/>
                <a:cs typeface="Cambria"/>
                <a:sym typeface="Cambria"/>
              </a:defRPr>
            </a:lvl2pPr>
            <a:lvl3pPr lvl="2">
              <a:spcBef>
                <a:spcPts val="0"/>
              </a:spcBef>
              <a:spcAft>
                <a:spcPts val="0"/>
              </a:spcAft>
              <a:buSzPts val="2800"/>
              <a:buFont typeface="Cambria"/>
              <a:buNone/>
              <a:defRPr>
                <a:latin typeface="Cambria"/>
                <a:ea typeface="Cambria"/>
                <a:cs typeface="Cambria"/>
                <a:sym typeface="Cambria"/>
              </a:defRPr>
            </a:lvl3pPr>
            <a:lvl4pPr lvl="3">
              <a:spcBef>
                <a:spcPts val="0"/>
              </a:spcBef>
              <a:spcAft>
                <a:spcPts val="0"/>
              </a:spcAft>
              <a:buSzPts val="2800"/>
              <a:buFont typeface="Cambria"/>
              <a:buNone/>
              <a:defRPr>
                <a:latin typeface="Cambria"/>
                <a:ea typeface="Cambria"/>
                <a:cs typeface="Cambria"/>
                <a:sym typeface="Cambria"/>
              </a:defRPr>
            </a:lvl4pPr>
            <a:lvl5pPr lvl="4">
              <a:spcBef>
                <a:spcPts val="0"/>
              </a:spcBef>
              <a:spcAft>
                <a:spcPts val="0"/>
              </a:spcAft>
              <a:buSzPts val="2800"/>
              <a:buFont typeface="Cambria"/>
              <a:buNone/>
              <a:defRPr>
                <a:latin typeface="Cambria"/>
                <a:ea typeface="Cambria"/>
                <a:cs typeface="Cambria"/>
                <a:sym typeface="Cambria"/>
              </a:defRPr>
            </a:lvl5pPr>
            <a:lvl6pPr lvl="5">
              <a:spcBef>
                <a:spcPts val="0"/>
              </a:spcBef>
              <a:spcAft>
                <a:spcPts val="0"/>
              </a:spcAft>
              <a:buSzPts val="2800"/>
              <a:buFont typeface="Cambria"/>
              <a:buNone/>
              <a:defRPr>
                <a:latin typeface="Cambria"/>
                <a:ea typeface="Cambria"/>
                <a:cs typeface="Cambria"/>
                <a:sym typeface="Cambria"/>
              </a:defRPr>
            </a:lvl6pPr>
            <a:lvl7pPr lvl="6">
              <a:spcBef>
                <a:spcPts val="0"/>
              </a:spcBef>
              <a:spcAft>
                <a:spcPts val="0"/>
              </a:spcAft>
              <a:buSzPts val="2800"/>
              <a:buFont typeface="Cambria"/>
              <a:buNone/>
              <a:defRPr>
                <a:latin typeface="Cambria"/>
                <a:ea typeface="Cambria"/>
                <a:cs typeface="Cambria"/>
                <a:sym typeface="Cambria"/>
              </a:defRPr>
            </a:lvl7pPr>
            <a:lvl8pPr lvl="7">
              <a:spcBef>
                <a:spcPts val="0"/>
              </a:spcBef>
              <a:spcAft>
                <a:spcPts val="0"/>
              </a:spcAft>
              <a:buSzPts val="2800"/>
              <a:buFont typeface="Cambria"/>
              <a:buNone/>
              <a:defRPr>
                <a:latin typeface="Cambria"/>
                <a:ea typeface="Cambria"/>
                <a:cs typeface="Cambria"/>
                <a:sym typeface="Cambria"/>
              </a:defRPr>
            </a:lvl8pPr>
            <a:lvl9pPr lvl="8">
              <a:spcBef>
                <a:spcPts val="0"/>
              </a:spcBef>
              <a:spcAft>
                <a:spcPts val="0"/>
              </a:spcAft>
              <a:buSzPts val="2800"/>
              <a:buFont typeface="Cambria"/>
              <a:buNone/>
              <a:defRPr>
                <a:latin typeface="Cambria"/>
                <a:ea typeface="Cambria"/>
                <a:cs typeface="Cambria"/>
                <a:sym typeface="Cambria"/>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Font typeface="Cambria"/>
              <a:buChar char="●"/>
              <a:defRPr>
                <a:latin typeface="Cambria"/>
                <a:ea typeface="Cambria"/>
                <a:cs typeface="Cambria"/>
                <a:sym typeface="Cambria"/>
              </a:defRPr>
            </a:lvl1pPr>
            <a:lvl2pPr marL="914400" lvl="1" indent="-317500">
              <a:spcBef>
                <a:spcPts val="1600"/>
              </a:spcBef>
              <a:spcAft>
                <a:spcPts val="0"/>
              </a:spcAft>
              <a:buSzPts val="1400"/>
              <a:buFont typeface="Cambria"/>
              <a:buChar char="○"/>
              <a:defRPr>
                <a:latin typeface="Cambria"/>
                <a:ea typeface="Cambria"/>
                <a:cs typeface="Cambria"/>
                <a:sym typeface="Cambria"/>
              </a:defRPr>
            </a:lvl2pPr>
            <a:lvl3pPr marL="1371600" lvl="2" indent="-317500">
              <a:spcBef>
                <a:spcPts val="1600"/>
              </a:spcBef>
              <a:spcAft>
                <a:spcPts val="0"/>
              </a:spcAft>
              <a:buSzPts val="1400"/>
              <a:buFont typeface="Cambria"/>
              <a:buChar char="■"/>
              <a:defRPr>
                <a:latin typeface="Cambria"/>
                <a:ea typeface="Cambria"/>
                <a:cs typeface="Cambria"/>
                <a:sym typeface="Cambria"/>
              </a:defRPr>
            </a:lvl3pPr>
            <a:lvl4pPr marL="1828800" lvl="3" indent="-317500">
              <a:spcBef>
                <a:spcPts val="1600"/>
              </a:spcBef>
              <a:spcAft>
                <a:spcPts val="0"/>
              </a:spcAft>
              <a:buSzPts val="1400"/>
              <a:buFont typeface="Cambria"/>
              <a:buChar char="●"/>
              <a:defRPr>
                <a:latin typeface="Cambria"/>
                <a:ea typeface="Cambria"/>
                <a:cs typeface="Cambria"/>
                <a:sym typeface="Cambria"/>
              </a:defRPr>
            </a:lvl4pPr>
            <a:lvl5pPr marL="2286000" lvl="4" indent="-317500">
              <a:spcBef>
                <a:spcPts val="1600"/>
              </a:spcBef>
              <a:spcAft>
                <a:spcPts val="0"/>
              </a:spcAft>
              <a:buSzPts val="1400"/>
              <a:buFont typeface="Cambria"/>
              <a:buChar char="○"/>
              <a:defRPr>
                <a:latin typeface="Cambria"/>
                <a:ea typeface="Cambria"/>
                <a:cs typeface="Cambria"/>
                <a:sym typeface="Cambria"/>
              </a:defRPr>
            </a:lvl5pPr>
            <a:lvl6pPr marL="2743200" lvl="5" indent="-317500">
              <a:spcBef>
                <a:spcPts val="1600"/>
              </a:spcBef>
              <a:spcAft>
                <a:spcPts val="0"/>
              </a:spcAft>
              <a:buSzPts val="1400"/>
              <a:buFont typeface="Cambria"/>
              <a:buChar char="■"/>
              <a:defRPr>
                <a:latin typeface="Cambria"/>
                <a:ea typeface="Cambria"/>
                <a:cs typeface="Cambria"/>
                <a:sym typeface="Cambria"/>
              </a:defRPr>
            </a:lvl6pPr>
            <a:lvl7pPr marL="3200400" lvl="6" indent="-317500">
              <a:spcBef>
                <a:spcPts val="1600"/>
              </a:spcBef>
              <a:spcAft>
                <a:spcPts val="0"/>
              </a:spcAft>
              <a:buSzPts val="1400"/>
              <a:buFont typeface="Cambria"/>
              <a:buChar char="●"/>
              <a:defRPr>
                <a:latin typeface="Cambria"/>
                <a:ea typeface="Cambria"/>
                <a:cs typeface="Cambria"/>
                <a:sym typeface="Cambria"/>
              </a:defRPr>
            </a:lvl7pPr>
            <a:lvl8pPr marL="3657600" lvl="7" indent="-317500">
              <a:spcBef>
                <a:spcPts val="1600"/>
              </a:spcBef>
              <a:spcAft>
                <a:spcPts val="0"/>
              </a:spcAft>
              <a:buSzPts val="1400"/>
              <a:buFont typeface="Cambria"/>
              <a:buChar char="○"/>
              <a:defRPr>
                <a:latin typeface="Cambria"/>
                <a:ea typeface="Cambria"/>
                <a:cs typeface="Cambria"/>
                <a:sym typeface="Cambria"/>
              </a:defRPr>
            </a:lvl8pPr>
            <a:lvl9pPr marL="4114800" lvl="8" indent="-317500">
              <a:spcBef>
                <a:spcPts val="1600"/>
              </a:spcBef>
              <a:spcAft>
                <a:spcPts val="1600"/>
              </a:spcAft>
              <a:buSzPts val="1400"/>
              <a:buFont typeface="Cambria"/>
              <a:buChar char="■"/>
              <a:defRPr>
                <a:latin typeface="Cambria"/>
                <a:ea typeface="Cambria"/>
                <a:cs typeface="Cambria"/>
                <a:sym typeface="Cambria"/>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atin typeface="Cambria"/>
                <a:ea typeface="Cambria"/>
                <a:cs typeface="Cambria"/>
                <a:sym typeface="Cambria"/>
              </a:defRPr>
            </a:lvl1pPr>
            <a:lvl2pPr lvl="1">
              <a:buNone/>
              <a:defRPr>
                <a:latin typeface="Cambria"/>
                <a:ea typeface="Cambria"/>
                <a:cs typeface="Cambria"/>
                <a:sym typeface="Cambria"/>
              </a:defRPr>
            </a:lvl2pPr>
            <a:lvl3pPr lvl="2">
              <a:buNone/>
              <a:defRPr>
                <a:latin typeface="Cambria"/>
                <a:ea typeface="Cambria"/>
                <a:cs typeface="Cambria"/>
                <a:sym typeface="Cambria"/>
              </a:defRPr>
            </a:lvl3pPr>
            <a:lvl4pPr lvl="3">
              <a:buNone/>
              <a:defRPr>
                <a:latin typeface="Cambria"/>
                <a:ea typeface="Cambria"/>
                <a:cs typeface="Cambria"/>
                <a:sym typeface="Cambria"/>
              </a:defRPr>
            </a:lvl4pPr>
            <a:lvl5pPr lvl="4">
              <a:buNone/>
              <a:defRPr>
                <a:latin typeface="Cambria"/>
                <a:ea typeface="Cambria"/>
                <a:cs typeface="Cambria"/>
                <a:sym typeface="Cambria"/>
              </a:defRPr>
            </a:lvl5pPr>
            <a:lvl6pPr lvl="5">
              <a:buNone/>
              <a:defRPr>
                <a:latin typeface="Cambria"/>
                <a:ea typeface="Cambria"/>
                <a:cs typeface="Cambria"/>
                <a:sym typeface="Cambria"/>
              </a:defRPr>
            </a:lvl6pPr>
            <a:lvl7pPr lvl="6">
              <a:buNone/>
              <a:defRPr>
                <a:latin typeface="Cambria"/>
                <a:ea typeface="Cambria"/>
                <a:cs typeface="Cambria"/>
                <a:sym typeface="Cambria"/>
              </a:defRPr>
            </a:lvl7pPr>
            <a:lvl8pPr lvl="7">
              <a:buNone/>
              <a:defRPr>
                <a:latin typeface="Cambria"/>
                <a:ea typeface="Cambria"/>
                <a:cs typeface="Cambria"/>
                <a:sym typeface="Cambria"/>
              </a:defRPr>
            </a:lvl8pPr>
            <a:lvl9pPr lvl="8">
              <a:buNone/>
              <a:defRPr>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1600"/>
              </a:spcBef>
              <a:spcAft>
                <a:spcPts val="0"/>
              </a:spcAft>
              <a:buClr>
                <a:schemeClr val="dk1"/>
              </a:buClr>
              <a:buSzPts val="1400"/>
              <a:buChar char="○"/>
              <a:defRPr>
                <a:solidFill>
                  <a:schemeClr val="dk1"/>
                </a:solidFill>
              </a:defRPr>
            </a:lvl2pPr>
            <a:lvl3pPr marL="1371600" lvl="2" indent="-317500">
              <a:spcBef>
                <a:spcPts val="1600"/>
              </a:spcBef>
              <a:spcAft>
                <a:spcPts val="0"/>
              </a:spcAft>
              <a:buClr>
                <a:schemeClr val="dk1"/>
              </a:buClr>
              <a:buSzPts val="1400"/>
              <a:buChar char="■"/>
              <a:defRPr>
                <a:solidFill>
                  <a:schemeClr val="dk1"/>
                </a:solidFill>
              </a:defRPr>
            </a:lvl3pPr>
            <a:lvl4pPr marL="1828800" lvl="3" indent="-317500">
              <a:spcBef>
                <a:spcPts val="1600"/>
              </a:spcBef>
              <a:spcAft>
                <a:spcPts val="0"/>
              </a:spcAft>
              <a:buClr>
                <a:schemeClr val="dk1"/>
              </a:buClr>
              <a:buSzPts val="1400"/>
              <a:buChar char="●"/>
              <a:defRPr>
                <a:solidFill>
                  <a:schemeClr val="dk1"/>
                </a:solidFill>
              </a:defRPr>
            </a:lvl4pPr>
            <a:lvl5pPr marL="2286000" lvl="4" indent="-317500">
              <a:spcBef>
                <a:spcPts val="1600"/>
              </a:spcBef>
              <a:spcAft>
                <a:spcPts val="0"/>
              </a:spcAft>
              <a:buClr>
                <a:schemeClr val="dk1"/>
              </a:buClr>
              <a:buSzPts val="1400"/>
              <a:buChar char="○"/>
              <a:defRPr>
                <a:solidFill>
                  <a:schemeClr val="dk1"/>
                </a:solidFill>
              </a:defRPr>
            </a:lvl5pPr>
            <a:lvl6pPr marL="2743200" lvl="5" indent="-317500">
              <a:spcBef>
                <a:spcPts val="1600"/>
              </a:spcBef>
              <a:spcAft>
                <a:spcPts val="0"/>
              </a:spcAft>
              <a:buClr>
                <a:schemeClr val="dk1"/>
              </a:buClr>
              <a:buSzPts val="1400"/>
              <a:buChar char="■"/>
              <a:defRPr>
                <a:solidFill>
                  <a:schemeClr val="dk1"/>
                </a:solidFill>
              </a:defRPr>
            </a:lvl6pPr>
            <a:lvl7pPr marL="3200400" lvl="6" indent="-317500">
              <a:spcBef>
                <a:spcPts val="1600"/>
              </a:spcBef>
              <a:spcAft>
                <a:spcPts val="0"/>
              </a:spcAft>
              <a:buClr>
                <a:schemeClr val="dk1"/>
              </a:buClr>
              <a:buSzPts val="1400"/>
              <a:buChar char="●"/>
              <a:defRPr>
                <a:solidFill>
                  <a:schemeClr val="dk1"/>
                </a:solidFill>
              </a:defRPr>
            </a:lvl7pPr>
            <a:lvl8pPr marL="3657600" lvl="7" indent="-317500">
              <a:spcBef>
                <a:spcPts val="1600"/>
              </a:spcBef>
              <a:spcAft>
                <a:spcPts val="0"/>
              </a:spcAft>
              <a:buClr>
                <a:schemeClr val="dk1"/>
              </a:buClr>
              <a:buSzPts val="1400"/>
              <a:buChar char="○"/>
              <a:defRPr>
                <a:solidFill>
                  <a:schemeClr val="dk1"/>
                </a:solidFill>
              </a:defRPr>
            </a:lvl8pPr>
            <a:lvl9pPr marL="4114800" lvl="8" indent="-317500">
              <a:spcBef>
                <a:spcPts val="1600"/>
              </a:spcBef>
              <a:spcAft>
                <a:spcPts val="1600"/>
              </a:spcAft>
              <a:buClr>
                <a:schemeClr val="dk1"/>
              </a:buClr>
              <a:buSzPts val="14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1pPr>
            <a:lvl2pPr lvl="1">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2pPr>
            <a:lvl3pPr lvl="2">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3pPr>
            <a:lvl4pPr lvl="3">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4pPr>
            <a:lvl5pPr lvl="4">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5pPr>
            <a:lvl6pPr lvl="5">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6pPr>
            <a:lvl7pPr lvl="6">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7pPr>
            <a:lvl8pPr lvl="7">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8pPr>
            <a:lvl9pPr lvl="8">
              <a:spcBef>
                <a:spcPts val="0"/>
              </a:spcBef>
              <a:spcAft>
                <a:spcPts val="0"/>
              </a:spcAft>
              <a:buClr>
                <a:schemeClr val="dk1"/>
              </a:buClr>
              <a:buSzPts val="2800"/>
              <a:buFont typeface="Cambria"/>
              <a:buNone/>
              <a:defRPr sz="2800">
                <a:solidFill>
                  <a:schemeClr val="dk1"/>
                </a:solidFill>
                <a:latin typeface="Cambria"/>
                <a:ea typeface="Cambria"/>
                <a:cs typeface="Cambria"/>
                <a:sym typeface="Cambria"/>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Cambria"/>
              <a:buChar char="●"/>
              <a:defRPr sz="1800">
                <a:solidFill>
                  <a:schemeClr val="lt2"/>
                </a:solidFill>
                <a:latin typeface="Cambria"/>
                <a:ea typeface="Cambria"/>
                <a:cs typeface="Cambria"/>
                <a:sym typeface="Cambria"/>
              </a:defRPr>
            </a:lvl1pPr>
            <a:lvl2pPr marL="914400" lvl="1"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2pPr>
            <a:lvl3pPr marL="1371600" lvl="2"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3pPr>
            <a:lvl4pPr marL="1828800" lvl="3"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4pPr>
            <a:lvl5pPr marL="2286000" lvl="4"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5pPr>
            <a:lvl6pPr marL="2743200" lvl="5"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6pPr>
            <a:lvl7pPr marL="3200400" lvl="6"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7pPr>
            <a:lvl8pPr marL="3657600" lvl="7" indent="-317500">
              <a:lnSpc>
                <a:spcPct val="115000"/>
              </a:lnSpc>
              <a:spcBef>
                <a:spcPts val="1600"/>
              </a:spcBef>
              <a:spcAft>
                <a:spcPts val="0"/>
              </a:spcAft>
              <a:buClr>
                <a:schemeClr val="lt2"/>
              </a:buClr>
              <a:buSzPts val="1400"/>
              <a:buFont typeface="Cambria"/>
              <a:buChar char="○"/>
              <a:defRPr>
                <a:solidFill>
                  <a:schemeClr val="lt2"/>
                </a:solidFill>
                <a:latin typeface="Cambria"/>
                <a:ea typeface="Cambria"/>
                <a:cs typeface="Cambria"/>
                <a:sym typeface="Cambria"/>
              </a:defRPr>
            </a:lvl8pPr>
            <a:lvl9pPr marL="4114800" lvl="8" indent="-317500">
              <a:lnSpc>
                <a:spcPct val="115000"/>
              </a:lnSpc>
              <a:spcBef>
                <a:spcPts val="1600"/>
              </a:spcBef>
              <a:spcAft>
                <a:spcPts val="1600"/>
              </a:spcAft>
              <a:buClr>
                <a:schemeClr val="lt2"/>
              </a:buClr>
              <a:buSzPts val="1400"/>
              <a:buFont typeface="Cambria"/>
              <a:buChar char="■"/>
              <a:defRPr>
                <a:solidFill>
                  <a:schemeClr val="lt2"/>
                </a:solidFill>
                <a:latin typeface="Cambria"/>
                <a:ea typeface="Cambria"/>
                <a:cs typeface="Cambria"/>
                <a:sym typeface="Cambria"/>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Cambria"/>
                <a:ea typeface="Cambria"/>
                <a:cs typeface="Cambria"/>
                <a:sym typeface="Cambria"/>
              </a:defRPr>
            </a:lvl1pPr>
            <a:lvl2pPr lvl="1" algn="r">
              <a:buNone/>
              <a:defRPr sz="1000">
                <a:solidFill>
                  <a:schemeClr val="lt2"/>
                </a:solidFill>
                <a:latin typeface="Cambria"/>
                <a:ea typeface="Cambria"/>
                <a:cs typeface="Cambria"/>
                <a:sym typeface="Cambria"/>
              </a:defRPr>
            </a:lvl2pPr>
            <a:lvl3pPr lvl="2" algn="r">
              <a:buNone/>
              <a:defRPr sz="1000">
                <a:solidFill>
                  <a:schemeClr val="lt2"/>
                </a:solidFill>
                <a:latin typeface="Cambria"/>
                <a:ea typeface="Cambria"/>
                <a:cs typeface="Cambria"/>
                <a:sym typeface="Cambria"/>
              </a:defRPr>
            </a:lvl3pPr>
            <a:lvl4pPr lvl="3" algn="r">
              <a:buNone/>
              <a:defRPr sz="1000">
                <a:solidFill>
                  <a:schemeClr val="lt2"/>
                </a:solidFill>
                <a:latin typeface="Cambria"/>
                <a:ea typeface="Cambria"/>
                <a:cs typeface="Cambria"/>
                <a:sym typeface="Cambria"/>
              </a:defRPr>
            </a:lvl4pPr>
            <a:lvl5pPr lvl="4" algn="r">
              <a:buNone/>
              <a:defRPr sz="1000">
                <a:solidFill>
                  <a:schemeClr val="lt2"/>
                </a:solidFill>
                <a:latin typeface="Cambria"/>
                <a:ea typeface="Cambria"/>
                <a:cs typeface="Cambria"/>
                <a:sym typeface="Cambria"/>
              </a:defRPr>
            </a:lvl5pPr>
            <a:lvl6pPr lvl="5" algn="r">
              <a:buNone/>
              <a:defRPr sz="1000">
                <a:solidFill>
                  <a:schemeClr val="lt2"/>
                </a:solidFill>
                <a:latin typeface="Cambria"/>
                <a:ea typeface="Cambria"/>
                <a:cs typeface="Cambria"/>
                <a:sym typeface="Cambria"/>
              </a:defRPr>
            </a:lvl6pPr>
            <a:lvl7pPr lvl="6" algn="r">
              <a:buNone/>
              <a:defRPr sz="1000">
                <a:solidFill>
                  <a:schemeClr val="lt2"/>
                </a:solidFill>
                <a:latin typeface="Cambria"/>
                <a:ea typeface="Cambria"/>
                <a:cs typeface="Cambria"/>
                <a:sym typeface="Cambria"/>
              </a:defRPr>
            </a:lvl7pPr>
            <a:lvl8pPr lvl="7" algn="r">
              <a:buNone/>
              <a:defRPr sz="1000">
                <a:solidFill>
                  <a:schemeClr val="lt2"/>
                </a:solidFill>
                <a:latin typeface="Cambria"/>
                <a:ea typeface="Cambria"/>
                <a:cs typeface="Cambria"/>
                <a:sym typeface="Cambria"/>
              </a:defRPr>
            </a:lvl8pPr>
            <a:lvl9pPr lvl="8" algn="r">
              <a:buNone/>
              <a:defRPr sz="1000">
                <a:solidFill>
                  <a:schemeClr val="lt2"/>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
        <p:nvSpPr>
          <p:cNvPr id="2" name="Footer Placeholder 2">
            <a:extLst>
              <a:ext uri="{FF2B5EF4-FFF2-40B4-BE49-F238E27FC236}">
                <a16:creationId xmlns:a16="http://schemas.microsoft.com/office/drawing/2014/main" id="{4077B372-D1FB-6746-6468-6117DF5DF573}"/>
              </a:ext>
            </a:extLst>
          </p:cNvPr>
          <p:cNvSpPr txBox="1">
            <a:spLocks/>
          </p:cNvSpPr>
          <p:nvPr userDrawn="1"/>
        </p:nvSpPr>
        <p:spPr>
          <a:xfrm>
            <a:off x="122842" y="4813945"/>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bg1">
                    <a:lumMod val="75000"/>
                    <a:lumOff val="2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bg1">
                    <a:lumMod val="75000"/>
                    <a:lumOff val="2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bg1">
                  <a:lumMod val="75000"/>
                  <a:lumOff val="25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E581900-A89C-DF54-EE16-9E2A1DC67D36}"/>
              </a:ext>
            </a:extLst>
          </p:cNvPr>
          <p:cNvSpPr txBox="1"/>
          <p:nvPr userDrawn="1"/>
        </p:nvSpPr>
        <p:spPr>
          <a:xfrm>
            <a:off x="5973158" y="4855033"/>
            <a:ext cx="3048000" cy="230832"/>
          </a:xfrm>
          <a:prstGeom prst="rect">
            <a:avLst/>
          </a:prstGeom>
          <a:noFill/>
        </p:spPr>
        <p:txBody>
          <a:bodyPr wrap="square" rtlCol="0">
            <a:spAutoFit/>
          </a:bodyPr>
          <a:lstStyle/>
          <a:p>
            <a:pPr algn="ctr"/>
            <a:r>
              <a:rPr lang="en-US" sz="900" i="0" dirty="0">
                <a:solidFill>
                  <a:schemeClr val="bg1">
                    <a:lumMod val="75000"/>
                    <a:lumOff val="25000"/>
                  </a:schemeClr>
                </a:solidFill>
                <a:effectLst/>
                <a:latin typeface="gg sans"/>
              </a:rPr>
              <a:t>© 2025 Exams Papers Practice. All Rights Reserved</a:t>
            </a:r>
            <a:endParaRPr lang="en-PH" sz="900" dirty="0">
              <a:solidFill>
                <a:schemeClr val="bg1">
                  <a:lumMod val="75000"/>
                  <a:lumOff val="25000"/>
                </a:schemeClr>
              </a:solidFill>
            </a:endParaRPr>
          </a:p>
        </p:txBody>
      </p:sp>
      <p:pic>
        <p:nvPicPr>
          <p:cNvPr id="4" name="Picture 3">
            <a:extLst>
              <a:ext uri="{FF2B5EF4-FFF2-40B4-BE49-F238E27FC236}">
                <a16:creationId xmlns:a16="http://schemas.microsoft.com/office/drawing/2014/main" id="{423D91DC-F789-F041-BD81-3EEB3424FB39}"/>
              </a:ext>
            </a:extLst>
          </p:cNvPr>
          <p:cNvPicPr>
            <a:picLocks noChangeAspect="1"/>
          </p:cNvPicPr>
          <p:nvPr userDrawn="1"/>
        </p:nvPicPr>
        <p:blipFill>
          <a:blip r:embed="rId14" cstate="print">
            <a:lum bright="70000" contrast="-70000"/>
            <a:alphaModFix amt="20000"/>
            <a:extLst>
              <a:ext uri="{28A0092B-C50C-407E-A947-70E740481C1C}">
                <a14:useLocalDpi xmlns:a14="http://schemas.microsoft.com/office/drawing/2010/main" val="0"/>
              </a:ext>
            </a:extLst>
          </a:blip>
          <a:stretch>
            <a:fillRect/>
          </a:stretch>
        </p:blipFill>
        <p:spPr>
          <a:xfrm>
            <a:off x="1257469" y="1237298"/>
            <a:ext cx="6629062" cy="2668904"/>
          </a:xfrm>
          <a:prstGeom prst="rect">
            <a:avLst/>
          </a:prstGeom>
        </p:spPr>
      </p:pic>
      <p:pic>
        <p:nvPicPr>
          <p:cNvPr id="5" name="Picture 4">
            <a:extLst>
              <a:ext uri="{FF2B5EF4-FFF2-40B4-BE49-F238E27FC236}">
                <a16:creationId xmlns:a16="http://schemas.microsoft.com/office/drawing/2014/main" id="{7246B51B-9195-6B85-6C3D-FE3A51DF71DD}"/>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7898889" y="193844"/>
            <a:ext cx="933411" cy="375797"/>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lt2"/>
              </a:buClr>
              <a:buSzPts val="1800"/>
              <a:buChar char="●"/>
              <a:defRPr sz="1800">
                <a:solidFill>
                  <a:schemeClr val="lt2"/>
                </a:solidFill>
              </a:defRPr>
            </a:lvl1pPr>
            <a:lvl2pPr marL="914400" lvl="1" indent="-317500" rtl="0">
              <a:lnSpc>
                <a:spcPct val="115000"/>
              </a:lnSpc>
              <a:spcBef>
                <a:spcPts val="1600"/>
              </a:spcBef>
              <a:spcAft>
                <a:spcPts val="0"/>
              </a:spcAft>
              <a:buClr>
                <a:schemeClr val="lt2"/>
              </a:buClr>
              <a:buSzPts val="1400"/>
              <a:buChar char="○"/>
              <a:defRPr>
                <a:solidFill>
                  <a:schemeClr val="lt2"/>
                </a:solidFill>
              </a:defRPr>
            </a:lvl2pPr>
            <a:lvl3pPr marL="1371600" lvl="2" indent="-317500" rtl="0">
              <a:lnSpc>
                <a:spcPct val="115000"/>
              </a:lnSpc>
              <a:spcBef>
                <a:spcPts val="1600"/>
              </a:spcBef>
              <a:spcAft>
                <a:spcPts val="0"/>
              </a:spcAft>
              <a:buClr>
                <a:schemeClr val="lt2"/>
              </a:buClr>
              <a:buSzPts val="1400"/>
              <a:buChar char="■"/>
              <a:defRPr>
                <a:solidFill>
                  <a:schemeClr val="lt2"/>
                </a:solidFill>
              </a:defRPr>
            </a:lvl3pPr>
            <a:lvl4pPr marL="1828800" lvl="3" indent="-317500" rtl="0">
              <a:lnSpc>
                <a:spcPct val="115000"/>
              </a:lnSpc>
              <a:spcBef>
                <a:spcPts val="1600"/>
              </a:spcBef>
              <a:spcAft>
                <a:spcPts val="0"/>
              </a:spcAft>
              <a:buClr>
                <a:schemeClr val="lt2"/>
              </a:buClr>
              <a:buSzPts val="1400"/>
              <a:buChar char="●"/>
              <a:defRPr>
                <a:solidFill>
                  <a:schemeClr val="lt2"/>
                </a:solidFill>
              </a:defRPr>
            </a:lvl4pPr>
            <a:lvl5pPr marL="2286000" lvl="4" indent="-317500" rtl="0">
              <a:lnSpc>
                <a:spcPct val="115000"/>
              </a:lnSpc>
              <a:spcBef>
                <a:spcPts val="1600"/>
              </a:spcBef>
              <a:spcAft>
                <a:spcPts val="0"/>
              </a:spcAft>
              <a:buClr>
                <a:schemeClr val="lt2"/>
              </a:buClr>
              <a:buSzPts val="1400"/>
              <a:buChar char="○"/>
              <a:defRPr>
                <a:solidFill>
                  <a:schemeClr val="lt2"/>
                </a:solidFill>
              </a:defRPr>
            </a:lvl5pPr>
            <a:lvl6pPr marL="2743200" lvl="5" indent="-317500" rtl="0">
              <a:lnSpc>
                <a:spcPct val="115000"/>
              </a:lnSpc>
              <a:spcBef>
                <a:spcPts val="1600"/>
              </a:spcBef>
              <a:spcAft>
                <a:spcPts val="0"/>
              </a:spcAft>
              <a:buClr>
                <a:schemeClr val="lt2"/>
              </a:buClr>
              <a:buSzPts val="1400"/>
              <a:buChar char="■"/>
              <a:defRPr>
                <a:solidFill>
                  <a:schemeClr val="lt2"/>
                </a:solidFill>
              </a:defRPr>
            </a:lvl6pPr>
            <a:lvl7pPr marL="3200400" lvl="6" indent="-317500" rtl="0">
              <a:lnSpc>
                <a:spcPct val="115000"/>
              </a:lnSpc>
              <a:spcBef>
                <a:spcPts val="1600"/>
              </a:spcBef>
              <a:spcAft>
                <a:spcPts val="0"/>
              </a:spcAft>
              <a:buClr>
                <a:schemeClr val="lt2"/>
              </a:buClr>
              <a:buSzPts val="1400"/>
              <a:buChar char="●"/>
              <a:defRPr>
                <a:solidFill>
                  <a:schemeClr val="lt2"/>
                </a:solidFill>
              </a:defRPr>
            </a:lvl7pPr>
            <a:lvl8pPr marL="3657600" lvl="7" indent="-317500" rtl="0">
              <a:lnSpc>
                <a:spcPct val="115000"/>
              </a:lnSpc>
              <a:spcBef>
                <a:spcPts val="1600"/>
              </a:spcBef>
              <a:spcAft>
                <a:spcPts val="0"/>
              </a:spcAft>
              <a:buClr>
                <a:schemeClr val="lt2"/>
              </a:buClr>
              <a:buSzPts val="1400"/>
              <a:buChar char="○"/>
              <a:defRPr>
                <a:solidFill>
                  <a:schemeClr val="lt2"/>
                </a:solidFill>
              </a:defRPr>
            </a:lvl8pPr>
            <a:lvl9pPr marL="4114800" lvl="8" indent="-317500" rtl="0">
              <a:lnSpc>
                <a:spcPct val="115000"/>
              </a:lnSpc>
              <a:spcBef>
                <a:spcPts val="1600"/>
              </a:spcBef>
              <a:spcAft>
                <a:spcPts val="1600"/>
              </a:spcAft>
              <a:buClr>
                <a:schemeClr val="lt2"/>
              </a:buClr>
              <a:buSzPts val="1400"/>
              <a:buChar char="■"/>
              <a:defRPr>
                <a:solidFill>
                  <a:schemeClr val="lt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lt2"/>
                </a:solidFill>
              </a:defRPr>
            </a:lvl1pPr>
            <a:lvl2pPr lvl="1" algn="r" rtl="0">
              <a:buNone/>
              <a:defRPr sz="1000">
                <a:solidFill>
                  <a:schemeClr val="lt2"/>
                </a:solidFill>
              </a:defRPr>
            </a:lvl2pPr>
            <a:lvl3pPr lvl="2" algn="r" rtl="0">
              <a:buNone/>
              <a:defRPr sz="1000">
                <a:solidFill>
                  <a:schemeClr val="lt2"/>
                </a:solidFill>
              </a:defRPr>
            </a:lvl3pPr>
            <a:lvl4pPr lvl="3" algn="r" rtl="0">
              <a:buNone/>
              <a:defRPr sz="1000">
                <a:solidFill>
                  <a:schemeClr val="lt2"/>
                </a:solidFill>
              </a:defRPr>
            </a:lvl4pPr>
            <a:lvl5pPr lvl="4" algn="r" rtl="0">
              <a:buNone/>
              <a:defRPr sz="1000">
                <a:solidFill>
                  <a:schemeClr val="lt2"/>
                </a:solidFill>
              </a:defRPr>
            </a:lvl5pPr>
            <a:lvl6pPr lvl="5" algn="r" rtl="0">
              <a:buNone/>
              <a:defRPr sz="1000">
                <a:solidFill>
                  <a:schemeClr val="lt2"/>
                </a:solidFill>
              </a:defRPr>
            </a:lvl6pPr>
            <a:lvl7pPr lvl="6" algn="r" rtl="0">
              <a:buNone/>
              <a:defRPr sz="1000">
                <a:solidFill>
                  <a:schemeClr val="lt2"/>
                </a:solidFill>
              </a:defRPr>
            </a:lvl7pPr>
            <a:lvl8pPr lvl="7" algn="r" rtl="0">
              <a:buNone/>
              <a:defRPr sz="1000">
                <a:solidFill>
                  <a:schemeClr val="lt2"/>
                </a:solidFill>
              </a:defRPr>
            </a:lvl8pPr>
            <a:lvl9pPr lvl="8" algn="r" rtl="0">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k-state.edu/parasitology/biology198/hardwein.html"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p2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16881E"/>
                </a:solidFill>
              </a:rPr>
              <a:t>AQA A Level Biology</a:t>
            </a:r>
            <a:endParaRPr/>
          </a:p>
          <a:p>
            <a:pPr marL="0" lvl="0" indent="0" algn="ctr" rtl="0">
              <a:spcBef>
                <a:spcPts val="0"/>
              </a:spcBef>
              <a:spcAft>
                <a:spcPts val="0"/>
              </a:spcAft>
              <a:buNone/>
            </a:pPr>
            <a:r>
              <a:rPr lang="en" sz="3500"/>
              <a:t>52 - Variation and Speciation</a:t>
            </a:r>
            <a:endParaRPr sz="3500"/>
          </a:p>
        </p:txBody>
      </p:sp>
      <p:sp>
        <p:nvSpPr>
          <p:cNvPr id="100" name="Google Shape;100;p2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500"/>
              <a:t>Hardy-Weinberg, Adaptations and Reproductive Isolation</a:t>
            </a:r>
            <a:endParaRPr sz="2500">
              <a:latin typeface="Cambria"/>
              <a:ea typeface="Cambria"/>
              <a:cs typeface="Cambria"/>
              <a:sym typeface="Cambria"/>
            </a:endParaRPr>
          </a:p>
        </p:txBody>
      </p:sp>
      <p:sp>
        <p:nvSpPr>
          <p:cNvPr id="101" name="Google Shape;101;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4"/>
          <p:cNvPicPr preferRelativeResize="0"/>
          <p:nvPr/>
        </p:nvPicPr>
        <p:blipFill>
          <a:blip r:embed="rId3">
            <a:alphaModFix/>
          </a:blip>
          <a:stretch>
            <a:fillRect/>
          </a:stretch>
        </p:blipFill>
        <p:spPr>
          <a:xfrm>
            <a:off x="4912175" y="-1"/>
            <a:ext cx="4231835" cy="5143501"/>
          </a:xfrm>
          <a:prstGeom prst="rect">
            <a:avLst/>
          </a:prstGeom>
          <a:noFill/>
          <a:ln>
            <a:noFill/>
          </a:ln>
        </p:spPr>
      </p:pic>
      <p:sp>
        <p:nvSpPr>
          <p:cNvPr id="189" name="Google Shape;189;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Cambria"/>
                <a:ea typeface="Cambria"/>
                <a:cs typeface="Cambria"/>
                <a:sym typeface="Cambria"/>
              </a:rPr>
              <a:t>10</a:t>
            </a:fld>
            <a:endParaRPr>
              <a:latin typeface="Cambria"/>
              <a:ea typeface="Cambria"/>
              <a:cs typeface="Cambria"/>
              <a:sym typeface="Cambria"/>
            </a:endParaRPr>
          </a:p>
        </p:txBody>
      </p:sp>
      <p:sp>
        <p:nvSpPr>
          <p:cNvPr id="190" name="Google Shape;190;p34"/>
          <p:cNvSpPr txBox="1"/>
          <p:nvPr/>
        </p:nvSpPr>
        <p:spPr>
          <a:xfrm>
            <a:off x="568650" y="666650"/>
            <a:ext cx="3878100" cy="585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a:solidFill>
                  <a:schemeClr val="dk1"/>
                </a:solidFill>
                <a:latin typeface="Cambria"/>
                <a:ea typeface="Cambria"/>
                <a:cs typeface="Cambria"/>
                <a:sym typeface="Cambria"/>
              </a:rPr>
              <a:t>The height of trees can be affected by </a:t>
            </a:r>
            <a:r>
              <a:rPr lang="en" sz="1300" b="1">
                <a:solidFill>
                  <a:schemeClr val="dk1"/>
                </a:solidFill>
                <a:latin typeface="Cambria"/>
                <a:ea typeface="Cambria"/>
                <a:cs typeface="Cambria"/>
                <a:sym typeface="Cambria"/>
              </a:rPr>
              <a:t>environmental </a:t>
            </a:r>
            <a:r>
              <a:rPr lang="en" sz="1300">
                <a:solidFill>
                  <a:schemeClr val="dk1"/>
                </a:solidFill>
                <a:latin typeface="Cambria"/>
                <a:ea typeface="Cambria"/>
                <a:cs typeface="Cambria"/>
                <a:sym typeface="Cambria"/>
              </a:rPr>
              <a:t>factors such as the availability of light or nutrients.</a:t>
            </a:r>
            <a:endParaRPr sz="1300">
              <a:solidFill>
                <a:schemeClr val="dk1"/>
              </a:solidFill>
              <a:latin typeface="Cambria"/>
              <a:ea typeface="Cambria"/>
              <a:cs typeface="Cambria"/>
              <a:sym typeface="Cambria"/>
            </a:endParaRPr>
          </a:p>
        </p:txBody>
      </p:sp>
      <p:cxnSp>
        <p:nvCxnSpPr>
          <p:cNvPr id="191" name="Google Shape;191;p34"/>
          <p:cNvCxnSpPr/>
          <p:nvPr/>
        </p:nvCxnSpPr>
        <p:spPr>
          <a:xfrm>
            <a:off x="4912175" y="0"/>
            <a:ext cx="5700" cy="5143500"/>
          </a:xfrm>
          <a:prstGeom prst="straightConnector1">
            <a:avLst/>
          </a:prstGeom>
          <a:noFill/>
          <a:ln w="19050" cap="flat" cmpd="sng">
            <a:solidFill>
              <a:schemeClr val="dk1"/>
            </a:solidFill>
            <a:prstDash val="solid"/>
            <a:round/>
            <a:headEnd type="none" w="med" len="med"/>
            <a:tailEnd type="none" w="med" len="med"/>
          </a:ln>
        </p:spPr>
      </p:cxnSp>
      <p:grpSp>
        <p:nvGrpSpPr>
          <p:cNvPr id="192" name="Google Shape;192;p34"/>
          <p:cNvGrpSpPr/>
          <p:nvPr/>
        </p:nvGrpSpPr>
        <p:grpSpPr>
          <a:xfrm>
            <a:off x="1191275" y="2099775"/>
            <a:ext cx="2406510" cy="2241255"/>
            <a:chOff x="1289375" y="2285650"/>
            <a:chExt cx="2406510" cy="2241255"/>
          </a:xfrm>
        </p:grpSpPr>
        <p:sp>
          <p:nvSpPr>
            <p:cNvPr id="193" name="Google Shape;193;p34"/>
            <p:cNvSpPr/>
            <p:nvPr/>
          </p:nvSpPr>
          <p:spPr>
            <a:xfrm>
              <a:off x="1464965" y="4440820"/>
              <a:ext cx="2230920" cy="86085"/>
            </a:xfrm>
            <a:custGeom>
              <a:avLst/>
              <a:gdLst/>
              <a:ahLst/>
              <a:cxnLst/>
              <a:rect l="l" t="t" r="r" b="b"/>
              <a:pathLst>
                <a:path w="148728" h="5739" fill="none" extrusionOk="0">
                  <a:moveTo>
                    <a:pt x="0" y="5739"/>
                  </a:moveTo>
                  <a:lnTo>
                    <a:pt x="0" y="1"/>
                  </a:lnTo>
                  <a:lnTo>
                    <a:pt x="148728" y="1"/>
                  </a:lnTo>
                  <a:lnTo>
                    <a:pt x="148728" y="5739"/>
                  </a:lnTo>
                </a:path>
              </a:pathLst>
            </a:custGeom>
            <a:noFill/>
            <a:ln w="9525" cap="flat" cmpd="sng">
              <a:solidFill>
                <a:srgbClr val="FFFFFF"/>
              </a:solidFill>
              <a:prstDash val="solid"/>
              <a:miter lim="765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4"/>
            <p:cNvSpPr/>
            <p:nvPr/>
          </p:nvSpPr>
          <p:spPr>
            <a:xfrm>
              <a:off x="1289375" y="2285650"/>
              <a:ext cx="86085" cy="2072565"/>
            </a:xfrm>
            <a:custGeom>
              <a:avLst/>
              <a:gdLst/>
              <a:ahLst/>
              <a:cxnLst/>
              <a:rect l="l" t="t" r="r" b="b"/>
              <a:pathLst>
                <a:path w="5739" h="138171" fill="none" extrusionOk="0">
                  <a:moveTo>
                    <a:pt x="1" y="0"/>
                  </a:moveTo>
                  <a:lnTo>
                    <a:pt x="5739" y="0"/>
                  </a:lnTo>
                  <a:lnTo>
                    <a:pt x="5739" y="138170"/>
                  </a:lnTo>
                  <a:lnTo>
                    <a:pt x="1" y="138170"/>
                  </a:lnTo>
                </a:path>
              </a:pathLst>
            </a:custGeom>
            <a:noFill/>
            <a:ln w="9525" cap="flat" cmpd="sng">
              <a:solidFill>
                <a:srgbClr val="FFFFFF"/>
              </a:solidFill>
              <a:prstDash val="solid"/>
              <a:miter lim="765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4"/>
            <p:cNvSpPr/>
            <p:nvPr/>
          </p:nvSpPr>
          <p:spPr>
            <a:xfrm>
              <a:off x="1464965" y="3736195"/>
              <a:ext cx="371835" cy="622020"/>
            </a:xfrm>
            <a:custGeom>
              <a:avLst/>
              <a:gdLst/>
              <a:ahLst/>
              <a:cxnLst/>
              <a:rect l="l" t="t" r="r" b="b"/>
              <a:pathLst>
                <a:path w="24789" h="41468" extrusionOk="0">
                  <a:moveTo>
                    <a:pt x="0" y="1"/>
                  </a:moveTo>
                  <a:lnTo>
                    <a:pt x="0" y="41467"/>
                  </a:lnTo>
                  <a:lnTo>
                    <a:pt x="24788" y="41467"/>
                  </a:lnTo>
                  <a:lnTo>
                    <a:pt x="24788" y="1"/>
                  </a:lnTo>
                  <a:close/>
                </a:path>
              </a:pathLst>
            </a:custGeom>
            <a:noFill/>
            <a:ln w="9525" cap="flat" cmpd="sng">
              <a:solidFill>
                <a:srgbClr val="FFFFFF"/>
              </a:solidFill>
              <a:prstDash val="solid"/>
              <a:miter lim="765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4"/>
            <p:cNvSpPr/>
            <p:nvPr/>
          </p:nvSpPr>
          <p:spPr>
            <a:xfrm>
              <a:off x="1836785" y="3736195"/>
              <a:ext cx="371835" cy="622020"/>
            </a:xfrm>
            <a:custGeom>
              <a:avLst/>
              <a:gdLst/>
              <a:ahLst/>
              <a:cxnLst/>
              <a:rect l="l" t="t" r="r" b="b"/>
              <a:pathLst>
                <a:path w="24789" h="41468" extrusionOk="0">
                  <a:moveTo>
                    <a:pt x="0" y="1"/>
                  </a:moveTo>
                  <a:lnTo>
                    <a:pt x="0" y="41467"/>
                  </a:lnTo>
                  <a:lnTo>
                    <a:pt x="24788" y="41467"/>
                  </a:lnTo>
                  <a:lnTo>
                    <a:pt x="24788" y="1"/>
                  </a:lnTo>
                  <a:close/>
                </a:path>
              </a:pathLst>
            </a:custGeom>
            <a:noFill/>
            <a:ln w="9525" cap="flat" cmpd="sng">
              <a:solidFill>
                <a:srgbClr val="FFFFFF"/>
              </a:solidFill>
              <a:prstDash val="solid"/>
              <a:miter lim="765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4"/>
            <p:cNvSpPr/>
            <p:nvPr/>
          </p:nvSpPr>
          <p:spPr>
            <a:xfrm>
              <a:off x="2208605" y="2699920"/>
              <a:ext cx="371835" cy="1658295"/>
            </a:xfrm>
            <a:custGeom>
              <a:avLst/>
              <a:gdLst/>
              <a:ahLst/>
              <a:cxnLst/>
              <a:rect l="l" t="t" r="r" b="b"/>
              <a:pathLst>
                <a:path w="24789" h="110553" extrusionOk="0">
                  <a:moveTo>
                    <a:pt x="0" y="1"/>
                  </a:moveTo>
                  <a:lnTo>
                    <a:pt x="0" y="110552"/>
                  </a:lnTo>
                  <a:lnTo>
                    <a:pt x="24788" y="110552"/>
                  </a:lnTo>
                  <a:lnTo>
                    <a:pt x="24788" y="1"/>
                  </a:lnTo>
                  <a:close/>
                </a:path>
              </a:pathLst>
            </a:custGeom>
            <a:noFill/>
            <a:ln w="9525" cap="flat" cmpd="sng">
              <a:solidFill>
                <a:srgbClr val="FFFFFF"/>
              </a:solidFill>
              <a:prstDash val="solid"/>
              <a:miter lim="765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4"/>
            <p:cNvSpPr/>
            <p:nvPr/>
          </p:nvSpPr>
          <p:spPr>
            <a:xfrm>
              <a:off x="2580425" y="2285650"/>
              <a:ext cx="371820" cy="2072565"/>
            </a:xfrm>
            <a:custGeom>
              <a:avLst/>
              <a:gdLst/>
              <a:ahLst/>
              <a:cxnLst/>
              <a:rect l="l" t="t" r="r" b="b"/>
              <a:pathLst>
                <a:path w="24788" h="138171" extrusionOk="0">
                  <a:moveTo>
                    <a:pt x="0" y="0"/>
                  </a:moveTo>
                  <a:lnTo>
                    <a:pt x="0" y="138170"/>
                  </a:lnTo>
                  <a:lnTo>
                    <a:pt x="24788" y="138170"/>
                  </a:lnTo>
                  <a:lnTo>
                    <a:pt x="24788" y="0"/>
                  </a:lnTo>
                  <a:close/>
                </a:path>
              </a:pathLst>
            </a:custGeom>
            <a:noFill/>
            <a:ln w="9525" cap="flat" cmpd="sng">
              <a:solidFill>
                <a:srgbClr val="FFFFFF"/>
              </a:solidFill>
              <a:prstDash val="solid"/>
              <a:miter lim="765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4"/>
            <p:cNvSpPr/>
            <p:nvPr/>
          </p:nvSpPr>
          <p:spPr>
            <a:xfrm>
              <a:off x="2952230" y="3321925"/>
              <a:ext cx="371835" cy="1036290"/>
            </a:xfrm>
            <a:custGeom>
              <a:avLst/>
              <a:gdLst/>
              <a:ahLst/>
              <a:cxnLst/>
              <a:rect l="l" t="t" r="r" b="b"/>
              <a:pathLst>
                <a:path w="24789" h="69086" extrusionOk="0">
                  <a:moveTo>
                    <a:pt x="1" y="0"/>
                  </a:moveTo>
                  <a:lnTo>
                    <a:pt x="1" y="69085"/>
                  </a:lnTo>
                  <a:lnTo>
                    <a:pt x="24789" y="69085"/>
                  </a:lnTo>
                  <a:lnTo>
                    <a:pt x="24789" y="0"/>
                  </a:lnTo>
                  <a:close/>
                </a:path>
              </a:pathLst>
            </a:custGeom>
            <a:noFill/>
            <a:ln w="9525" cap="flat" cmpd="sng">
              <a:solidFill>
                <a:srgbClr val="FFFFFF"/>
              </a:solidFill>
              <a:prstDash val="solid"/>
              <a:miter lim="765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4"/>
            <p:cNvSpPr/>
            <p:nvPr/>
          </p:nvSpPr>
          <p:spPr>
            <a:xfrm>
              <a:off x="3324050" y="3943915"/>
              <a:ext cx="371835" cy="414300"/>
            </a:xfrm>
            <a:custGeom>
              <a:avLst/>
              <a:gdLst/>
              <a:ahLst/>
              <a:cxnLst/>
              <a:rect l="l" t="t" r="r" b="b"/>
              <a:pathLst>
                <a:path w="24789" h="27620" extrusionOk="0">
                  <a:moveTo>
                    <a:pt x="1" y="0"/>
                  </a:moveTo>
                  <a:lnTo>
                    <a:pt x="1" y="27619"/>
                  </a:lnTo>
                  <a:lnTo>
                    <a:pt x="24789" y="27619"/>
                  </a:lnTo>
                  <a:lnTo>
                    <a:pt x="24789" y="0"/>
                  </a:lnTo>
                  <a:close/>
                </a:path>
              </a:pathLst>
            </a:custGeom>
            <a:noFill/>
            <a:ln w="9525" cap="flat" cmpd="sng">
              <a:solidFill>
                <a:srgbClr val="FFFFFF"/>
              </a:solidFill>
              <a:prstDash val="solid"/>
              <a:miter lim="765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p34"/>
          <p:cNvSpPr txBox="1"/>
          <p:nvPr/>
        </p:nvSpPr>
        <p:spPr>
          <a:xfrm>
            <a:off x="1029175" y="1681450"/>
            <a:ext cx="2906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Kalam"/>
                <a:ea typeface="Kalam"/>
                <a:cs typeface="Kalam"/>
                <a:sym typeface="Kalam"/>
              </a:rPr>
              <a:t>VARIATION IN THE HEIGHT OF SPRUCE TREES</a:t>
            </a:r>
            <a:endParaRPr sz="900">
              <a:solidFill>
                <a:schemeClr val="dk1"/>
              </a:solidFill>
              <a:latin typeface="Kalam"/>
              <a:ea typeface="Kalam"/>
              <a:cs typeface="Kalam"/>
              <a:sym typeface="Kalam"/>
            </a:endParaRPr>
          </a:p>
        </p:txBody>
      </p:sp>
      <p:sp>
        <p:nvSpPr>
          <p:cNvPr id="202" name="Google Shape;202;p34"/>
          <p:cNvSpPr txBox="1"/>
          <p:nvPr/>
        </p:nvSpPr>
        <p:spPr>
          <a:xfrm>
            <a:off x="1366975" y="4264600"/>
            <a:ext cx="2230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Kalam"/>
                <a:ea typeface="Kalam"/>
                <a:cs typeface="Kalam"/>
                <a:sym typeface="Kalam"/>
              </a:rPr>
              <a:t>HEIGHT →</a:t>
            </a:r>
            <a:endParaRPr sz="900">
              <a:solidFill>
                <a:schemeClr val="dk1"/>
              </a:solidFill>
              <a:latin typeface="Kalam"/>
              <a:ea typeface="Kalam"/>
              <a:cs typeface="Kalam"/>
              <a:sym typeface="Kalam"/>
            </a:endParaRPr>
          </a:p>
        </p:txBody>
      </p:sp>
      <p:sp>
        <p:nvSpPr>
          <p:cNvPr id="203" name="Google Shape;203;p34"/>
          <p:cNvSpPr txBox="1"/>
          <p:nvPr/>
        </p:nvSpPr>
        <p:spPr>
          <a:xfrm rot="-5400000">
            <a:off x="78275" y="2973100"/>
            <a:ext cx="20592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Kalam"/>
                <a:ea typeface="Kalam"/>
                <a:cs typeface="Kalam"/>
                <a:sym typeface="Kalam"/>
              </a:rPr>
              <a:t>FREQUENCY →</a:t>
            </a:r>
            <a:endParaRPr sz="900">
              <a:solidFill>
                <a:schemeClr val="dk1"/>
              </a:solidFill>
              <a:latin typeface="Kalam"/>
              <a:ea typeface="Kalam"/>
              <a:cs typeface="Kalam"/>
              <a:sym typeface="Kalam"/>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Evolution by Natural Selection</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209" name="Google Shape;209;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CCCCCC"/>
              </a:buClr>
              <a:buSzPts val="1700"/>
              <a:buChar char="●"/>
            </a:pPr>
            <a:r>
              <a:rPr lang="en" sz="1700" b="1">
                <a:solidFill>
                  <a:srgbClr val="CCCCCC"/>
                </a:solidFill>
              </a:rPr>
              <a:t>Evolution</a:t>
            </a:r>
            <a:r>
              <a:rPr lang="en" sz="1700">
                <a:solidFill>
                  <a:srgbClr val="CCCCCC"/>
                </a:solidFill>
              </a:rPr>
              <a:t> relies on changes in the </a:t>
            </a:r>
            <a:r>
              <a:rPr lang="en" sz="1700" b="1">
                <a:solidFill>
                  <a:srgbClr val="CCCCCC"/>
                </a:solidFill>
              </a:rPr>
              <a:t>allele</a:t>
            </a:r>
            <a:r>
              <a:rPr lang="en" sz="1700">
                <a:solidFill>
                  <a:srgbClr val="CCCCCC"/>
                </a:solidFill>
              </a:rPr>
              <a:t> frequencies in a population over time.</a:t>
            </a:r>
            <a:endParaRPr sz="17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The main mechanism that allows this to happen is called </a:t>
            </a:r>
            <a:r>
              <a:rPr lang="en" sz="1300" b="1">
                <a:solidFill>
                  <a:srgbClr val="CCCCCC"/>
                </a:solidFill>
              </a:rPr>
              <a:t>natural selection</a:t>
            </a:r>
            <a:r>
              <a:rPr lang="en" sz="1300">
                <a:solidFill>
                  <a:srgbClr val="CCCCCC"/>
                </a:solidFill>
              </a:rPr>
              <a:t>.</a:t>
            </a:r>
            <a:endParaRPr sz="1300">
              <a:solidFill>
                <a:srgbClr val="CCCCCC"/>
              </a:solidFill>
            </a:endParaRPr>
          </a:p>
          <a:p>
            <a:pPr marL="457200" lvl="0" indent="-336550" algn="l" rtl="0">
              <a:spcBef>
                <a:spcPts val="0"/>
              </a:spcBef>
              <a:spcAft>
                <a:spcPts val="0"/>
              </a:spcAft>
              <a:buClr>
                <a:srgbClr val="CCCCCC"/>
              </a:buClr>
              <a:buSzPts val="1700"/>
              <a:buChar char="●"/>
            </a:pPr>
            <a:r>
              <a:rPr lang="en" sz="1700">
                <a:solidFill>
                  <a:srgbClr val="CCCCCC"/>
                </a:solidFill>
              </a:rPr>
              <a:t>In the wild, organisms are constantly subjected to </a:t>
            </a:r>
            <a:r>
              <a:rPr lang="en" sz="1700" b="1">
                <a:solidFill>
                  <a:srgbClr val="CCCCCC"/>
                </a:solidFill>
              </a:rPr>
              <a:t>selection pressures</a:t>
            </a:r>
            <a:r>
              <a:rPr lang="en" sz="1700">
                <a:solidFill>
                  <a:srgbClr val="CCCCCC"/>
                </a:solidFill>
              </a:rPr>
              <a:t>.</a:t>
            </a:r>
            <a:endParaRPr sz="17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Selection pressures affect the </a:t>
            </a:r>
            <a:r>
              <a:rPr lang="en" sz="1300" b="1">
                <a:solidFill>
                  <a:srgbClr val="CCCCCC"/>
                </a:solidFill>
              </a:rPr>
              <a:t>survivability </a:t>
            </a:r>
            <a:r>
              <a:rPr lang="en" sz="1300">
                <a:solidFill>
                  <a:srgbClr val="CCCCCC"/>
                </a:solidFill>
              </a:rPr>
              <a:t>of the organism in question.</a:t>
            </a:r>
            <a:endParaRPr sz="13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Examples of selection pressures include: scarcity of </a:t>
            </a:r>
            <a:r>
              <a:rPr lang="en" sz="1300" b="1">
                <a:solidFill>
                  <a:srgbClr val="CCCCCC"/>
                </a:solidFill>
              </a:rPr>
              <a:t>food</a:t>
            </a:r>
            <a:r>
              <a:rPr lang="en" sz="1300">
                <a:solidFill>
                  <a:srgbClr val="CCCCCC"/>
                </a:solidFill>
              </a:rPr>
              <a:t>, lack of </a:t>
            </a:r>
            <a:r>
              <a:rPr lang="en" sz="1300" b="1">
                <a:solidFill>
                  <a:srgbClr val="CCCCCC"/>
                </a:solidFill>
              </a:rPr>
              <a:t>shelter </a:t>
            </a:r>
            <a:r>
              <a:rPr lang="en" sz="1300">
                <a:solidFill>
                  <a:srgbClr val="CCCCCC"/>
                </a:solidFill>
              </a:rPr>
              <a:t>or the presence of </a:t>
            </a:r>
            <a:r>
              <a:rPr lang="en" sz="1300" b="1">
                <a:solidFill>
                  <a:srgbClr val="CCCCCC"/>
                </a:solidFill>
              </a:rPr>
              <a:t>disease</a:t>
            </a:r>
            <a:r>
              <a:rPr lang="en" sz="1300">
                <a:solidFill>
                  <a:srgbClr val="CCCCCC"/>
                </a:solidFill>
              </a:rPr>
              <a:t>.</a:t>
            </a:r>
            <a:endParaRPr sz="1300">
              <a:solidFill>
                <a:srgbClr val="CCCCCC"/>
              </a:solidFill>
            </a:endParaRPr>
          </a:p>
          <a:p>
            <a:pPr marL="457200" lvl="0" indent="-336550" algn="l" rtl="0">
              <a:spcBef>
                <a:spcPts val="0"/>
              </a:spcBef>
              <a:spcAft>
                <a:spcPts val="0"/>
              </a:spcAft>
              <a:buClr>
                <a:srgbClr val="CCCCCC"/>
              </a:buClr>
              <a:buSzPts val="1700"/>
              <a:buChar char="●"/>
            </a:pPr>
            <a:r>
              <a:rPr lang="en" sz="1700">
                <a:solidFill>
                  <a:srgbClr val="CCCCCC"/>
                </a:solidFill>
              </a:rPr>
              <a:t>Due to genetic variation, different individuals have </a:t>
            </a:r>
            <a:r>
              <a:rPr lang="en" sz="1700" b="1">
                <a:solidFill>
                  <a:srgbClr val="CCCCCC"/>
                </a:solidFill>
              </a:rPr>
              <a:t>different alleles</a:t>
            </a:r>
            <a:r>
              <a:rPr lang="en" sz="1700">
                <a:solidFill>
                  <a:srgbClr val="CCCCCC"/>
                </a:solidFill>
              </a:rPr>
              <a:t>.</a:t>
            </a:r>
            <a:endParaRPr sz="17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Some alleles provide their respective organisms with a </a:t>
            </a:r>
            <a:r>
              <a:rPr lang="en" sz="1300" b="1">
                <a:solidFill>
                  <a:srgbClr val="CCCCCC"/>
                </a:solidFill>
              </a:rPr>
              <a:t>greater chance </a:t>
            </a:r>
            <a:r>
              <a:rPr lang="en" sz="1300">
                <a:solidFill>
                  <a:srgbClr val="CCCCCC"/>
                </a:solidFill>
              </a:rPr>
              <a:t>of </a:t>
            </a:r>
            <a:r>
              <a:rPr lang="en" sz="1300" b="1">
                <a:solidFill>
                  <a:srgbClr val="CCCCCC"/>
                </a:solidFill>
              </a:rPr>
              <a:t>survival</a:t>
            </a:r>
            <a:r>
              <a:rPr lang="en" sz="1300">
                <a:solidFill>
                  <a:srgbClr val="CCCCCC"/>
                </a:solidFill>
              </a:rPr>
              <a:t>.</a:t>
            </a:r>
            <a:endParaRPr sz="13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This organism is said to be </a:t>
            </a:r>
            <a:r>
              <a:rPr lang="en" sz="1300" b="1">
                <a:solidFill>
                  <a:srgbClr val="CCCCCC"/>
                </a:solidFill>
              </a:rPr>
              <a:t>better adapted </a:t>
            </a:r>
            <a:r>
              <a:rPr lang="en" sz="1300">
                <a:solidFill>
                  <a:srgbClr val="CCCCCC"/>
                </a:solidFill>
              </a:rPr>
              <a:t>to their environment.</a:t>
            </a:r>
            <a:endParaRPr sz="1300">
              <a:solidFill>
                <a:srgbClr val="CCCCCC"/>
              </a:solidFill>
            </a:endParaRPr>
          </a:p>
          <a:p>
            <a:pPr marL="457200" lvl="0" indent="-336550" algn="l" rtl="0">
              <a:spcBef>
                <a:spcPts val="0"/>
              </a:spcBef>
              <a:spcAft>
                <a:spcPts val="0"/>
              </a:spcAft>
              <a:buClr>
                <a:srgbClr val="CCCCCC"/>
              </a:buClr>
              <a:buSzPts val="1700"/>
              <a:buChar char="●"/>
            </a:pPr>
            <a:r>
              <a:rPr lang="en" sz="1700">
                <a:solidFill>
                  <a:srgbClr val="CCCCCC"/>
                </a:solidFill>
              </a:rPr>
              <a:t>Organisms that are </a:t>
            </a:r>
            <a:r>
              <a:rPr lang="en" sz="1700" b="1">
                <a:solidFill>
                  <a:srgbClr val="CCCCCC"/>
                </a:solidFill>
              </a:rPr>
              <a:t>well-adapted </a:t>
            </a:r>
            <a:r>
              <a:rPr lang="en" sz="1700">
                <a:solidFill>
                  <a:srgbClr val="CCCCCC"/>
                </a:solidFill>
              </a:rPr>
              <a:t>to their environment are </a:t>
            </a:r>
            <a:r>
              <a:rPr lang="en" sz="1700" b="1">
                <a:solidFill>
                  <a:srgbClr val="CCCCCC"/>
                </a:solidFill>
              </a:rPr>
              <a:t>more likely </a:t>
            </a:r>
            <a:r>
              <a:rPr lang="en" sz="1700">
                <a:solidFill>
                  <a:srgbClr val="CCCCCC"/>
                </a:solidFill>
              </a:rPr>
              <a:t>to </a:t>
            </a:r>
            <a:r>
              <a:rPr lang="en" sz="1700" b="1">
                <a:solidFill>
                  <a:srgbClr val="CCCCCC"/>
                </a:solidFill>
              </a:rPr>
              <a:t>survive </a:t>
            </a:r>
            <a:r>
              <a:rPr lang="en" sz="1700">
                <a:solidFill>
                  <a:srgbClr val="CCCCCC"/>
                </a:solidFill>
              </a:rPr>
              <a:t>than those that are </a:t>
            </a:r>
            <a:r>
              <a:rPr lang="en" sz="1700" b="1">
                <a:solidFill>
                  <a:srgbClr val="CCCCCC"/>
                </a:solidFill>
              </a:rPr>
              <a:t>less well-adapted</a:t>
            </a:r>
            <a:r>
              <a:rPr lang="en" sz="1700">
                <a:solidFill>
                  <a:srgbClr val="CCCCCC"/>
                </a:solidFill>
              </a:rPr>
              <a:t>.</a:t>
            </a:r>
            <a:endParaRPr sz="1700">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These individuals are also more likely to </a:t>
            </a:r>
            <a:r>
              <a:rPr lang="en" b="1">
                <a:solidFill>
                  <a:srgbClr val="CCCCCC"/>
                </a:solidFill>
              </a:rPr>
              <a:t>reproduce </a:t>
            </a:r>
            <a:r>
              <a:rPr lang="en">
                <a:solidFill>
                  <a:srgbClr val="CCCCCC"/>
                </a:solidFill>
              </a:rPr>
              <a:t>and pass their alleles on to the next generation.</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Over</a:t>
            </a:r>
            <a:r>
              <a:rPr lang="en" b="1">
                <a:solidFill>
                  <a:srgbClr val="CCCCCC"/>
                </a:solidFill>
              </a:rPr>
              <a:t> </a:t>
            </a:r>
            <a:r>
              <a:rPr lang="en">
                <a:solidFill>
                  <a:srgbClr val="CCCCCC"/>
                </a:solidFill>
              </a:rPr>
              <a:t>several generations, the </a:t>
            </a:r>
            <a:r>
              <a:rPr lang="en" b="1">
                <a:solidFill>
                  <a:srgbClr val="CCCCCC"/>
                </a:solidFill>
              </a:rPr>
              <a:t>frequency </a:t>
            </a:r>
            <a:r>
              <a:rPr lang="en">
                <a:solidFill>
                  <a:srgbClr val="CCCCCC"/>
                </a:solidFill>
              </a:rPr>
              <a:t>of this </a:t>
            </a:r>
            <a:r>
              <a:rPr lang="en" b="1">
                <a:solidFill>
                  <a:srgbClr val="1AC767"/>
                </a:solidFill>
              </a:rPr>
              <a:t>beneficial allele</a:t>
            </a:r>
            <a:r>
              <a:rPr lang="en" b="1">
                <a:solidFill>
                  <a:srgbClr val="CCCCCC"/>
                </a:solidFill>
              </a:rPr>
              <a:t> increases</a:t>
            </a:r>
            <a:r>
              <a:rPr lang="en">
                <a:solidFill>
                  <a:srgbClr val="CCCCCC"/>
                </a:solidFill>
              </a:rPr>
              <a:t>.</a:t>
            </a:r>
            <a:endParaRPr>
              <a:solidFill>
                <a:srgbClr val="CCCCCC"/>
              </a:solidFill>
            </a:endParaRPr>
          </a:p>
        </p:txBody>
      </p:sp>
      <p:sp>
        <p:nvSpPr>
          <p:cNvPr id="210" name="Google Shape;210;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Cambria"/>
                <a:ea typeface="Cambria"/>
                <a:cs typeface="Cambria"/>
                <a:sym typeface="Cambria"/>
              </a:rPr>
              <a:t>12</a:t>
            </a:fld>
            <a:endParaRPr>
              <a:latin typeface="Cambria"/>
              <a:ea typeface="Cambria"/>
              <a:cs typeface="Cambria"/>
              <a:sym typeface="Cambria"/>
            </a:endParaRPr>
          </a:p>
        </p:txBody>
      </p:sp>
      <p:cxnSp>
        <p:nvCxnSpPr>
          <p:cNvPr id="216" name="Google Shape;216;p36"/>
          <p:cNvCxnSpPr/>
          <p:nvPr/>
        </p:nvCxnSpPr>
        <p:spPr>
          <a:xfrm>
            <a:off x="3159425" y="0"/>
            <a:ext cx="5700" cy="5143500"/>
          </a:xfrm>
          <a:prstGeom prst="straightConnector1">
            <a:avLst/>
          </a:prstGeom>
          <a:noFill/>
          <a:ln w="19050" cap="flat" cmpd="sng">
            <a:solidFill>
              <a:schemeClr val="dk1"/>
            </a:solidFill>
            <a:prstDash val="solid"/>
            <a:round/>
            <a:headEnd type="none" w="med" len="med"/>
            <a:tailEnd type="none" w="med" len="med"/>
          </a:ln>
        </p:spPr>
      </p:cxnSp>
      <p:pic>
        <p:nvPicPr>
          <p:cNvPr id="217" name="Google Shape;217;p36"/>
          <p:cNvPicPr preferRelativeResize="0"/>
          <p:nvPr/>
        </p:nvPicPr>
        <p:blipFill>
          <a:blip r:embed="rId3">
            <a:alphaModFix/>
          </a:blip>
          <a:stretch>
            <a:fillRect/>
          </a:stretch>
        </p:blipFill>
        <p:spPr>
          <a:xfrm>
            <a:off x="0" y="0"/>
            <a:ext cx="3159426" cy="5143501"/>
          </a:xfrm>
          <a:prstGeom prst="rect">
            <a:avLst/>
          </a:prstGeom>
          <a:noFill/>
          <a:ln>
            <a:noFill/>
          </a:ln>
        </p:spPr>
      </p:pic>
      <p:sp>
        <p:nvSpPr>
          <p:cNvPr id="218" name="Google Shape;218;p36"/>
          <p:cNvSpPr txBox="1"/>
          <p:nvPr/>
        </p:nvSpPr>
        <p:spPr>
          <a:xfrm>
            <a:off x="4265761" y="1940700"/>
            <a:ext cx="3743254" cy="1262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dirty="0">
                <a:solidFill>
                  <a:schemeClr val="dk1"/>
                </a:solidFill>
                <a:latin typeface="Cambria"/>
                <a:ea typeface="Cambria"/>
                <a:cs typeface="Cambria"/>
                <a:sym typeface="Cambria"/>
              </a:rPr>
              <a:t>The evolution of </a:t>
            </a:r>
            <a:r>
              <a:rPr lang="en" b="1" dirty="0">
                <a:solidFill>
                  <a:schemeClr val="dk1"/>
                </a:solidFill>
                <a:latin typeface="Cambria"/>
                <a:ea typeface="Cambria"/>
                <a:cs typeface="Cambria"/>
                <a:sym typeface="Cambria"/>
              </a:rPr>
              <a:t>horses’ hooves</a:t>
            </a:r>
            <a:r>
              <a:rPr lang="en" dirty="0">
                <a:solidFill>
                  <a:schemeClr val="dk1"/>
                </a:solidFill>
                <a:latin typeface="Cambria"/>
                <a:ea typeface="Cambria"/>
                <a:cs typeface="Cambria"/>
                <a:sym typeface="Cambria"/>
              </a:rPr>
              <a:t> is one key example of natural selection.</a:t>
            </a:r>
            <a:endParaRPr dirty="0">
              <a:solidFill>
                <a:schemeClr val="dk1"/>
              </a:solidFill>
              <a:latin typeface="Cambria"/>
              <a:ea typeface="Cambria"/>
              <a:cs typeface="Cambria"/>
              <a:sym typeface="Cambria"/>
            </a:endParaRPr>
          </a:p>
          <a:p>
            <a:pPr marL="0" lvl="0" indent="0" algn="ctr" rtl="0">
              <a:spcBef>
                <a:spcPts val="0"/>
              </a:spcBef>
              <a:spcAft>
                <a:spcPts val="0"/>
              </a:spcAft>
              <a:buNone/>
            </a:pPr>
            <a:endParaRPr dirty="0">
              <a:solidFill>
                <a:schemeClr val="dk1"/>
              </a:solidFill>
              <a:latin typeface="Cambria"/>
              <a:ea typeface="Cambria"/>
              <a:cs typeface="Cambria"/>
              <a:sym typeface="Cambria"/>
            </a:endParaRPr>
          </a:p>
          <a:p>
            <a:pPr marL="0" lvl="0" indent="0" algn="ctr" rtl="0">
              <a:spcBef>
                <a:spcPts val="0"/>
              </a:spcBef>
              <a:spcAft>
                <a:spcPts val="0"/>
              </a:spcAft>
              <a:buNone/>
            </a:pPr>
            <a:r>
              <a:rPr lang="en" dirty="0">
                <a:solidFill>
                  <a:schemeClr val="dk1"/>
                </a:solidFill>
                <a:latin typeface="Cambria"/>
                <a:ea typeface="Cambria"/>
                <a:cs typeface="Cambria"/>
                <a:sym typeface="Cambria"/>
              </a:rPr>
              <a:t>The removal of some toes allowed for horses to cover greater distances at greater speeds.</a:t>
            </a:r>
            <a:endParaRPr dirty="0">
              <a:solidFill>
                <a:schemeClr val="dk1"/>
              </a:solidFill>
              <a:latin typeface="Cambria"/>
              <a:ea typeface="Cambria"/>
              <a:cs typeface="Cambria"/>
              <a:sym typeface="Cambri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2"/>
        <p:cNvGrpSpPr/>
        <p:nvPr/>
      </p:nvGrpSpPr>
      <p:grpSpPr>
        <a:xfrm>
          <a:off x="0" y="0"/>
          <a:ext cx="0" cy="0"/>
          <a:chOff x="0" y="0"/>
          <a:chExt cx="0" cy="0"/>
        </a:xfrm>
      </p:grpSpPr>
      <p:sp>
        <p:nvSpPr>
          <p:cNvPr id="223" name="Google Shape;223;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Forms of Natural Selection</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224" name="Google Shape;224;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23850" algn="l" rtl="0">
              <a:spcBef>
                <a:spcPts val="0"/>
              </a:spcBef>
              <a:spcAft>
                <a:spcPts val="0"/>
              </a:spcAft>
              <a:buClr>
                <a:srgbClr val="CCCCCC"/>
              </a:buClr>
              <a:buSzPts val="1500"/>
              <a:buChar char="●"/>
            </a:pPr>
            <a:r>
              <a:rPr lang="en" sz="1600">
                <a:solidFill>
                  <a:srgbClr val="CCCCCC"/>
                </a:solidFill>
              </a:rPr>
              <a:t>There are </a:t>
            </a:r>
            <a:r>
              <a:rPr lang="en" sz="1600" b="1">
                <a:solidFill>
                  <a:srgbClr val="CCCCCC"/>
                </a:solidFill>
              </a:rPr>
              <a:t>3 </a:t>
            </a:r>
            <a:r>
              <a:rPr lang="en" sz="1600">
                <a:solidFill>
                  <a:srgbClr val="CCCCCC"/>
                </a:solidFill>
              </a:rPr>
              <a:t>main forms of natural selection:</a:t>
            </a:r>
            <a:endParaRPr sz="16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Stabilising selection.</a:t>
            </a:r>
            <a:endParaRPr sz="12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Directional selection.</a:t>
            </a:r>
            <a:endParaRPr sz="12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Disruptive selection.</a:t>
            </a:r>
            <a:endParaRPr sz="1200">
              <a:solidFill>
                <a:srgbClr val="CCCCCC"/>
              </a:solidFill>
            </a:endParaRPr>
          </a:p>
          <a:p>
            <a:pPr marL="457200" lvl="0" indent="-330200" algn="l" rtl="0">
              <a:spcBef>
                <a:spcPts val="0"/>
              </a:spcBef>
              <a:spcAft>
                <a:spcPts val="0"/>
              </a:spcAft>
              <a:buClr>
                <a:srgbClr val="CCCCCC"/>
              </a:buClr>
              <a:buSzPts val="1600"/>
              <a:buChar char="●"/>
            </a:pPr>
            <a:r>
              <a:rPr lang="en" sz="1600">
                <a:solidFill>
                  <a:srgbClr val="CCCCCC"/>
                </a:solidFill>
              </a:rPr>
              <a:t>Stabilising selection occurs when selection pressures favour a </a:t>
            </a:r>
            <a:r>
              <a:rPr lang="en" sz="1600" b="1">
                <a:solidFill>
                  <a:srgbClr val="CCCCCC"/>
                </a:solidFill>
              </a:rPr>
              <a:t>middling characteristic</a:t>
            </a:r>
            <a:r>
              <a:rPr lang="en" sz="1600">
                <a:solidFill>
                  <a:srgbClr val="CCCCCC"/>
                </a:solidFill>
              </a:rPr>
              <a:t>.</a:t>
            </a:r>
            <a:endParaRPr sz="16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Stabilising selection </a:t>
            </a:r>
            <a:r>
              <a:rPr lang="en" sz="1200" b="1">
                <a:solidFill>
                  <a:srgbClr val="CCCCCC"/>
                </a:solidFill>
              </a:rPr>
              <a:t>reduces </a:t>
            </a:r>
            <a:r>
              <a:rPr lang="en" sz="1200">
                <a:solidFill>
                  <a:srgbClr val="CCCCCC"/>
                </a:solidFill>
              </a:rPr>
              <a:t>the number of extreme phenotypes in the population and is associated with a </a:t>
            </a:r>
            <a:r>
              <a:rPr lang="en" sz="1200" b="1">
                <a:solidFill>
                  <a:srgbClr val="CCCCCC"/>
                </a:solidFill>
              </a:rPr>
              <a:t>loss </a:t>
            </a:r>
            <a:r>
              <a:rPr lang="en" sz="1200">
                <a:solidFill>
                  <a:srgbClr val="CCCCCC"/>
                </a:solidFill>
              </a:rPr>
              <a:t>of </a:t>
            </a:r>
            <a:r>
              <a:rPr lang="en" sz="1200" b="1">
                <a:solidFill>
                  <a:srgbClr val="CCCCCC"/>
                </a:solidFill>
              </a:rPr>
              <a:t>genetic diversity</a:t>
            </a:r>
            <a:r>
              <a:rPr lang="en" sz="1200">
                <a:solidFill>
                  <a:srgbClr val="CCCCCC"/>
                </a:solidFill>
              </a:rPr>
              <a:t>.</a:t>
            </a:r>
            <a:endParaRPr sz="12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Stabilising selection occurs when the environment is </a:t>
            </a:r>
            <a:r>
              <a:rPr lang="en" sz="1200" b="1">
                <a:solidFill>
                  <a:srgbClr val="CCCCCC"/>
                </a:solidFill>
              </a:rPr>
              <a:t>constant</a:t>
            </a:r>
            <a:r>
              <a:rPr lang="en" sz="1200">
                <a:solidFill>
                  <a:srgbClr val="CCCCCC"/>
                </a:solidFill>
              </a:rPr>
              <a:t>.</a:t>
            </a:r>
            <a:endParaRPr sz="1200">
              <a:solidFill>
                <a:srgbClr val="CCCCCC"/>
              </a:solidFill>
            </a:endParaRPr>
          </a:p>
          <a:p>
            <a:pPr marL="457200" lvl="0" indent="-330200" algn="l" rtl="0">
              <a:spcBef>
                <a:spcPts val="0"/>
              </a:spcBef>
              <a:spcAft>
                <a:spcPts val="0"/>
              </a:spcAft>
              <a:buClr>
                <a:srgbClr val="CCCCCC"/>
              </a:buClr>
              <a:buSzPts val="1600"/>
              <a:buChar char="●"/>
            </a:pPr>
            <a:r>
              <a:rPr lang="en" sz="1600">
                <a:solidFill>
                  <a:srgbClr val="CCCCCC"/>
                </a:solidFill>
              </a:rPr>
              <a:t>Directional selection occurs when selection pressures favour an </a:t>
            </a:r>
            <a:r>
              <a:rPr lang="en" sz="1600" b="1">
                <a:solidFill>
                  <a:srgbClr val="CCCCCC"/>
                </a:solidFill>
              </a:rPr>
              <a:t>extreme characteristic</a:t>
            </a:r>
            <a:r>
              <a:rPr lang="en" sz="1600">
                <a:solidFill>
                  <a:srgbClr val="CCCCCC"/>
                </a:solidFill>
              </a:rPr>
              <a:t>.</a:t>
            </a:r>
            <a:endParaRPr sz="16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Directional selection occurs when the environment is </a:t>
            </a:r>
            <a:r>
              <a:rPr lang="en" sz="1200" b="1">
                <a:solidFill>
                  <a:srgbClr val="CCCCCC"/>
                </a:solidFill>
              </a:rPr>
              <a:t>changing</a:t>
            </a:r>
            <a:r>
              <a:rPr lang="en" sz="1200">
                <a:solidFill>
                  <a:srgbClr val="CCCCCC"/>
                </a:solidFill>
              </a:rPr>
              <a:t>.</a:t>
            </a:r>
            <a:endParaRPr sz="1200">
              <a:solidFill>
                <a:srgbClr val="CCCCCC"/>
              </a:solidFill>
            </a:endParaRPr>
          </a:p>
          <a:p>
            <a:pPr marL="457200" lvl="0" indent="-330200" algn="l" rtl="0">
              <a:spcBef>
                <a:spcPts val="0"/>
              </a:spcBef>
              <a:spcAft>
                <a:spcPts val="0"/>
              </a:spcAft>
              <a:buClr>
                <a:srgbClr val="CCCCCC"/>
              </a:buClr>
              <a:buSzPts val="1600"/>
              <a:buChar char="●"/>
            </a:pPr>
            <a:r>
              <a:rPr lang="en" sz="1600">
                <a:solidFill>
                  <a:srgbClr val="CCCCCC"/>
                </a:solidFill>
              </a:rPr>
              <a:t>Disruptive selection occurs when selection pressures select </a:t>
            </a:r>
            <a:r>
              <a:rPr lang="en" sz="1600" b="1">
                <a:solidFill>
                  <a:srgbClr val="CCCCCC"/>
                </a:solidFill>
              </a:rPr>
              <a:t>against middling characteristics</a:t>
            </a:r>
            <a:r>
              <a:rPr lang="en" sz="1600">
                <a:solidFill>
                  <a:srgbClr val="CCCCCC"/>
                </a:solidFill>
              </a:rPr>
              <a:t>.</a:t>
            </a:r>
            <a:endParaRPr sz="16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Disruptive selection is the </a:t>
            </a:r>
            <a:r>
              <a:rPr lang="en" sz="1200" b="1">
                <a:solidFill>
                  <a:srgbClr val="CCCCCC"/>
                </a:solidFill>
              </a:rPr>
              <a:t>opposite </a:t>
            </a:r>
            <a:r>
              <a:rPr lang="en" sz="1200">
                <a:solidFill>
                  <a:srgbClr val="CCCCCC"/>
                </a:solidFill>
              </a:rPr>
              <a:t>of stabilising selection.</a:t>
            </a:r>
            <a:endParaRPr sz="12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Disruptive selection occurs when the environment favours </a:t>
            </a:r>
            <a:r>
              <a:rPr lang="en" sz="1200" b="1">
                <a:solidFill>
                  <a:srgbClr val="CCCCCC"/>
                </a:solidFill>
              </a:rPr>
              <a:t>2 or more extreme phenotypes</a:t>
            </a:r>
            <a:r>
              <a:rPr lang="en" sz="1200">
                <a:solidFill>
                  <a:srgbClr val="CCCCCC"/>
                </a:solidFill>
              </a:rPr>
              <a:t>.</a:t>
            </a:r>
            <a:endParaRPr sz="1200">
              <a:solidFill>
                <a:srgbClr val="CCCCCC"/>
              </a:solidFill>
            </a:endParaRPr>
          </a:p>
          <a:p>
            <a:pPr marL="0" lvl="0" indent="0" algn="l" rtl="0">
              <a:spcBef>
                <a:spcPts val="1600"/>
              </a:spcBef>
              <a:spcAft>
                <a:spcPts val="1600"/>
              </a:spcAft>
              <a:buNone/>
            </a:pPr>
            <a:endParaRPr>
              <a:solidFill>
                <a:srgbClr val="CCCCCC"/>
              </a:solidFill>
            </a:endParaRPr>
          </a:p>
        </p:txBody>
      </p:sp>
      <p:sp>
        <p:nvSpPr>
          <p:cNvPr id="225" name="Google Shape;225;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9"/>
        <p:cNvGrpSpPr/>
        <p:nvPr/>
      </p:nvGrpSpPr>
      <p:grpSpPr>
        <a:xfrm>
          <a:off x="0" y="0"/>
          <a:ext cx="0" cy="0"/>
          <a:chOff x="0" y="0"/>
          <a:chExt cx="0" cy="0"/>
        </a:xfrm>
      </p:grpSpPr>
      <p:sp>
        <p:nvSpPr>
          <p:cNvPr id="230" name="Google Shape;230;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grpSp>
        <p:nvGrpSpPr>
          <p:cNvPr id="231" name="Google Shape;231;p38"/>
          <p:cNvGrpSpPr/>
          <p:nvPr/>
        </p:nvGrpSpPr>
        <p:grpSpPr>
          <a:xfrm>
            <a:off x="252513" y="1090925"/>
            <a:ext cx="8389177" cy="2289675"/>
            <a:chOff x="105325" y="1240825"/>
            <a:chExt cx="8389177" cy="2289675"/>
          </a:xfrm>
        </p:grpSpPr>
        <p:grpSp>
          <p:nvGrpSpPr>
            <p:cNvPr id="232" name="Google Shape;232;p38"/>
            <p:cNvGrpSpPr/>
            <p:nvPr/>
          </p:nvGrpSpPr>
          <p:grpSpPr>
            <a:xfrm>
              <a:off x="428425" y="1624961"/>
              <a:ext cx="2477803" cy="1582448"/>
              <a:chOff x="1093025" y="399254"/>
              <a:chExt cx="3220018" cy="2062627"/>
            </a:xfrm>
          </p:grpSpPr>
          <p:sp>
            <p:nvSpPr>
              <p:cNvPr id="233" name="Google Shape;233;p38"/>
              <p:cNvSpPr/>
              <p:nvPr/>
            </p:nvSpPr>
            <p:spPr>
              <a:xfrm>
                <a:off x="2381014" y="755234"/>
                <a:ext cx="1932029" cy="1622509"/>
              </a:xfrm>
              <a:custGeom>
                <a:avLst/>
                <a:gdLst/>
                <a:ahLst/>
                <a:cxnLst/>
                <a:rect l="l" t="t" r="r" b="b"/>
                <a:pathLst>
                  <a:path w="52217" h="44054" fill="none" extrusionOk="0">
                    <a:moveTo>
                      <a:pt x="18806" y="43392"/>
                    </a:moveTo>
                    <a:cubicBezTo>
                      <a:pt x="22888" y="43392"/>
                      <a:pt x="43251" y="43723"/>
                      <a:pt x="47734" y="43392"/>
                    </a:cubicBezTo>
                    <a:cubicBezTo>
                      <a:pt x="52217" y="43062"/>
                      <a:pt x="46932" y="42944"/>
                      <a:pt x="45705" y="41410"/>
                    </a:cubicBezTo>
                    <a:cubicBezTo>
                      <a:pt x="44454" y="39900"/>
                      <a:pt x="42330" y="39641"/>
                      <a:pt x="40325" y="34285"/>
                    </a:cubicBezTo>
                    <a:cubicBezTo>
                      <a:pt x="38319" y="28928"/>
                      <a:pt x="35677" y="14795"/>
                      <a:pt x="33647" y="9321"/>
                    </a:cubicBezTo>
                    <a:cubicBezTo>
                      <a:pt x="31618" y="3823"/>
                      <a:pt x="29967" y="2761"/>
                      <a:pt x="28079" y="1393"/>
                    </a:cubicBezTo>
                    <a:cubicBezTo>
                      <a:pt x="26191" y="1"/>
                      <a:pt x="23737" y="732"/>
                      <a:pt x="22345" y="992"/>
                    </a:cubicBezTo>
                    <a:cubicBezTo>
                      <a:pt x="20953" y="1251"/>
                      <a:pt x="20882" y="1251"/>
                      <a:pt x="19750" y="2974"/>
                    </a:cubicBezTo>
                    <a:cubicBezTo>
                      <a:pt x="18594" y="4696"/>
                      <a:pt x="16706" y="7386"/>
                      <a:pt x="15479" y="11303"/>
                    </a:cubicBezTo>
                    <a:cubicBezTo>
                      <a:pt x="14229" y="15196"/>
                      <a:pt x="13332" y="22062"/>
                      <a:pt x="12317" y="26357"/>
                    </a:cubicBezTo>
                    <a:cubicBezTo>
                      <a:pt x="11303" y="30651"/>
                      <a:pt x="11020" y="34285"/>
                      <a:pt x="9344" y="37045"/>
                    </a:cubicBezTo>
                    <a:cubicBezTo>
                      <a:pt x="7693" y="39830"/>
                      <a:pt x="1" y="41953"/>
                      <a:pt x="2313" y="42991"/>
                    </a:cubicBezTo>
                    <a:cubicBezTo>
                      <a:pt x="4625" y="44053"/>
                      <a:pt x="20505" y="43322"/>
                      <a:pt x="23266" y="43392"/>
                    </a:cubicBezTo>
                    <a:cubicBezTo>
                      <a:pt x="26003" y="43463"/>
                      <a:pt x="14724" y="43392"/>
                      <a:pt x="18806" y="43392"/>
                    </a:cubicBezTo>
                    <a:close/>
                  </a:path>
                </a:pathLst>
              </a:custGeom>
              <a:solidFill>
                <a:srgbClr val="0094FF"/>
              </a:solidFill>
              <a:ln w="19050" cap="flat" cmpd="sng">
                <a:solidFill>
                  <a:srgbClr val="0094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8"/>
              <p:cNvSpPr/>
              <p:nvPr/>
            </p:nvSpPr>
            <p:spPr>
              <a:xfrm>
                <a:off x="1531568" y="1310557"/>
                <a:ext cx="2446255" cy="1043725"/>
              </a:xfrm>
              <a:custGeom>
                <a:avLst/>
                <a:gdLst/>
                <a:ahLst/>
                <a:cxnLst/>
                <a:rect l="l" t="t" r="r" b="b"/>
                <a:pathLst>
                  <a:path w="66115" h="28339" fill="none" extrusionOk="0">
                    <a:moveTo>
                      <a:pt x="1" y="28338"/>
                    </a:moveTo>
                    <a:cubicBezTo>
                      <a:pt x="1275" y="28196"/>
                      <a:pt x="5522" y="28126"/>
                      <a:pt x="7622" y="27394"/>
                    </a:cubicBezTo>
                    <a:cubicBezTo>
                      <a:pt x="9698" y="26639"/>
                      <a:pt x="11279" y="25625"/>
                      <a:pt x="12506" y="23855"/>
                    </a:cubicBezTo>
                    <a:cubicBezTo>
                      <a:pt x="13733" y="22085"/>
                      <a:pt x="13922" y="19513"/>
                      <a:pt x="14960" y="16776"/>
                    </a:cubicBezTo>
                    <a:cubicBezTo>
                      <a:pt x="15998" y="14039"/>
                      <a:pt x="17013" y="9863"/>
                      <a:pt x="18759" y="7433"/>
                    </a:cubicBezTo>
                    <a:cubicBezTo>
                      <a:pt x="20528" y="5026"/>
                      <a:pt x="22841" y="3539"/>
                      <a:pt x="25578" y="2289"/>
                    </a:cubicBezTo>
                    <a:cubicBezTo>
                      <a:pt x="28291" y="1062"/>
                      <a:pt x="32066" y="0"/>
                      <a:pt x="35087" y="47"/>
                    </a:cubicBezTo>
                    <a:cubicBezTo>
                      <a:pt x="38130" y="94"/>
                      <a:pt x="41316" y="1321"/>
                      <a:pt x="43793" y="2619"/>
                    </a:cubicBezTo>
                    <a:cubicBezTo>
                      <a:pt x="46294" y="3917"/>
                      <a:pt x="48371" y="5097"/>
                      <a:pt x="50046" y="7763"/>
                    </a:cubicBezTo>
                    <a:cubicBezTo>
                      <a:pt x="51745" y="10453"/>
                      <a:pt x="52830" y="16068"/>
                      <a:pt x="53868" y="18711"/>
                    </a:cubicBezTo>
                    <a:cubicBezTo>
                      <a:pt x="54907" y="21330"/>
                      <a:pt x="54859" y="22132"/>
                      <a:pt x="56322" y="23525"/>
                    </a:cubicBezTo>
                    <a:cubicBezTo>
                      <a:pt x="57762" y="24917"/>
                      <a:pt x="60947" y="26356"/>
                      <a:pt x="62575" y="27064"/>
                    </a:cubicBezTo>
                    <a:cubicBezTo>
                      <a:pt x="64203" y="27748"/>
                      <a:pt x="65524" y="27607"/>
                      <a:pt x="66114" y="27701"/>
                    </a:cubicBezTo>
                  </a:path>
                </a:pathLst>
              </a:cu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35" name="Google Shape;235;p38"/>
              <p:cNvCxnSpPr/>
              <p:nvPr/>
            </p:nvCxnSpPr>
            <p:spPr>
              <a:xfrm flipH="1">
                <a:off x="1093025" y="399254"/>
                <a:ext cx="8436" cy="2050252"/>
              </a:xfrm>
              <a:prstGeom prst="straightConnector1">
                <a:avLst/>
              </a:prstGeom>
              <a:noFill/>
              <a:ln w="19050" cap="flat" cmpd="sng">
                <a:solidFill>
                  <a:srgbClr val="FFFFFF"/>
                </a:solidFill>
                <a:prstDash val="solid"/>
                <a:round/>
                <a:headEnd type="none" w="med" len="med"/>
                <a:tailEnd type="none" w="med" len="med"/>
              </a:ln>
            </p:spPr>
          </p:cxnSp>
          <p:cxnSp>
            <p:nvCxnSpPr>
              <p:cNvPr id="236" name="Google Shape;236;p38"/>
              <p:cNvCxnSpPr/>
              <p:nvPr/>
            </p:nvCxnSpPr>
            <p:spPr>
              <a:xfrm>
                <a:off x="1093044" y="2449506"/>
                <a:ext cx="3096012" cy="12375"/>
              </a:xfrm>
              <a:prstGeom prst="straightConnector1">
                <a:avLst/>
              </a:prstGeom>
              <a:noFill/>
              <a:ln w="19050" cap="flat" cmpd="sng">
                <a:solidFill>
                  <a:srgbClr val="FFFFFF"/>
                </a:solidFill>
                <a:prstDash val="solid"/>
                <a:round/>
                <a:headEnd type="none" w="med" len="med"/>
                <a:tailEnd type="none" w="med" len="med"/>
              </a:ln>
            </p:spPr>
          </p:cxnSp>
        </p:grpSp>
        <p:grpSp>
          <p:nvGrpSpPr>
            <p:cNvPr id="237" name="Google Shape;237;p38"/>
            <p:cNvGrpSpPr/>
            <p:nvPr/>
          </p:nvGrpSpPr>
          <p:grpSpPr>
            <a:xfrm>
              <a:off x="3317920" y="1619019"/>
              <a:ext cx="2382479" cy="1594294"/>
              <a:chOff x="2321738" y="2299525"/>
              <a:chExt cx="2091913" cy="1400100"/>
            </a:xfrm>
          </p:grpSpPr>
          <p:sp>
            <p:nvSpPr>
              <p:cNvPr id="238" name="Google Shape;238;p38"/>
              <p:cNvSpPr/>
              <p:nvPr/>
            </p:nvSpPr>
            <p:spPr>
              <a:xfrm>
                <a:off x="3032150" y="2394925"/>
                <a:ext cx="978625" cy="1242325"/>
              </a:xfrm>
              <a:custGeom>
                <a:avLst/>
                <a:gdLst/>
                <a:ahLst/>
                <a:cxnLst/>
                <a:rect l="l" t="t" r="r" b="b"/>
                <a:pathLst>
                  <a:path w="39145" h="49693" fill="none" extrusionOk="0">
                    <a:moveTo>
                      <a:pt x="14110" y="48961"/>
                    </a:moveTo>
                    <a:cubicBezTo>
                      <a:pt x="17154" y="48961"/>
                      <a:pt x="32420" y="49315"/>
                      <a:pt x="35771" y="48961"/>
                    </a:cubicBezTo>
                    <a:cubicBezTo>
                      <a:pt x="39145" y="48584"/>
                      <a:pt x="35181" y="48418"/>
                      <a:pt x="34261" y="46720"/>
                    </a:cubicBezTo>
                    <a:cubicBezTo>
                      <a:pt x="33317" y="44997"/>
                      <a:pt x="31736" y="44714"/>
                      <a:pt x="30226" y="38674"/>
                    </a:cubicBezTo>
                    <a:cubicBezTo>
                      <a:pt x="28716" y="32633"/>
                      <a:pt x="26757" y="16706"/>
                      <a:pt x="25224" y="10501"/>
                    </a:cubicBezTo>
                    <a:cubicBezTo>
                      <a:pt x="23690" y="4319"/>
                      <a:pt x="22463" y="3139"/>
                      <a:pt x="21047" y="1582"/>
                    </a:cubicBezTo>
                    <a:cubicBezTo>
                      <a:pt x="19632" y="1"/>
                      <a:pt x="17791" y="827"/>
                      <a:pt x="16729" y="1133"/>
                    </a:cubicBezTo>
                    <a:cubicBezTo>
                      <a:pt x="15691" y="1417"/>
                      <a:pt x="15644" y="1417"/>
                      <a:pt x="14795" y="3351"/>
                    </a:cubicBezTo>
                    <a:cubicBezTo>
                      <a:pt x="13945" y="5286"/>
                      <a:pt x="12529" y="8354"/>
                      <a:pt x="11609" y="12742"/>
                    </a:cubicBezTo>
                    <a:cubicBezTo>
                      <a:pt x="10665" y="17131"/>
                      <a:pt x="10005" y="24894"/>
                      <a:pt x="9226" y="29731"/>
                    </a:cubicBezTo>
                    <a:cubicBezTo>
                      <a:pt x="8471" y="34568"/>
                      <a:pt x="8259" y="38674"/>
                      <a:pt x="7008" y="41812"/>
                    </a:cubicBezTo>
                    <a:cubicBezTo>
                      <a:pt x="5758" y="44926"/>
                      <a:pt x="0" y="47309"/>
                      <a:pt x="1723" y="48513"/>
                    </a:cubicBezTo>
                    <a:cubicBezTo>
                      <a:pt x="3469" y="49693"/>
                      <a:pt x="15384" y="48867"/>
                      <a:pt x="17437" y="48961"/>
                    </a:cubicBezTo>
                    <a:cubicBezTo>
                      <a:pt x="19490" y="49032"/>
                      <a:pt x="11043" y="48961"/>
                      <a:pt x="14110" y="48961"/>
                    </a:cubicBezTo>
                    <a:close/>
                  </a:path>
                </a:pathLst>
              </a:custGeom>
              <a:noFill/>
              <a:ln w="19050" cap="flat" cmpd="sng">
                <a:solidFill>
                  <a:srgbClr val="0094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8"/>
              <p:cNvSpPr/>
              <p:nvPr/>
            </p:nvSpPr>
            <p:spPr>
              <a:xfrm>
                <a:off x="2618050" y="2914625"/>
                <a:ext cx="1652875" cy="709050"/>
              </a:xfrm>
              <a:custGeom>
                <a:avLst/>
                <a:gdLst/>
                <a:ahLst/>
                <a:cxnLst/>
                <a:rect l="l" t="t" r="r" b="b"/>
                <a:pathLst>
                  <a:path w="66115" h="28362" fill="none" extrusionOk="0">
                    <a:moveTo>
                      <a:pt x="1" y="28362"/>
                    </a:moveTo>
                    <a:cubicBezTo>
                      <a:pt x="1275" y="28197"/>
                      <a:pt x="5522" y="28150"/>
                      <a:pt x="7622" y="27395"/>
                    </a:cubicBezTo>
                    <a:cubicBezTo>
                      <a:pt x="9698" y="26639"/>
                      <a:pt x="11279" y="25625"/>
                      <a:pt x="12506" y="23855"/>
                    </a:cubicBezTo>
                    <a:cubicBezTo>
                      <a:pt x="13733" y="22086"/>
                      <a:pt x="13922" y="19514"/>
                      <a:pt x="14960" y="16777"/>
                    </a:cubicBezTo>
                    <a:cubicBezTo>
                      <a:pt x="15998" y="14040"/>
                      <a:pt x="17013" y="9863"/>
                      <a:pt x="18782" y="7456"/>
                    </a:cubicBezTo>
                    <a:cubicBezTo>
                      <a:pt x="20528" y="5026"/>
                      <a:pt x="22841" y="3540"/>
                      <a:pt x="25578" y="2313"/>
                    </a:cubicBezTo>
                    <a:cubicBezTo>
                      <a:pt x="28291" y="1062"/>
                      <a:pt x="32066" y="0"/>
                      <a:pt x="35087" y="48"/>
                    </a:cubicBezTo>
                    <a:cubicBezTo>
                      <a:pt x="38130" y="95"/>
                      <a:pt x="41316" y="1345"/>
                      <a:pt x="43793" y="2619"/>
                    </a:cubicBezTo>
                    <a:cubicBezTo>
                      <a:pt x="46294" y="3917"/>
                      <a:pt x="48371" y="5097"/>
                      <a:pt x="50046" y="7763"/>
                    </a:cubicBezTo>
                    <a:cubicBezTo>
                      <a:pt x="51745" y="10453"/>
                      <a:pt x="52830" y="16069"/>
                      <a:pt x="53868" y="18711"/>
                    </a:cubicBezTo>
                    <a:cubicBezTo>
                      <a:pt x="54907" y="21331"/>
                      <a:pt x="54859" y="22133"/>
                      <a:pt x="56322" y="23525"/>
                    </a:cubicBezTo>
                    <a:cubicBezTo>
                      <a:pt x="57762" y="24917"/>
                      <a:pt x="60947" y="26380"/>
                      <a:pt x="62575" y="27064"/>
                    </a:cubicBezTo>
                    <a:cubicBezTo>
                      <a:pt x="64203" y="27772"/>
                      <a:pt x="65524" y="27607"/>
                      <a:pt x="66114" y="27701"/>
                    </a:cubicBezTo>
                  </a:path>
                </a:pathLst>
              </a:cu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40" name="Google Shape;240;p38"/>
              <p:cNvCxnSpPr/>
              <p:nvPr/>
            </p:nvCxnSpPr>
            <p:spPr>
              <a:xfrm flipH="1">
                <a:off x="2321738" y="2299525"/>
                <a:ext cx="5700" cy="1391700"/>
              </a:xfrm>
              <a:prstGeom prst="straightConnector1">
                <a:avLst/>
              </a:prstGeom>
              <a:noFill/>
              <a:ln w="19050" cap="flat" cmpd="sng">
                <a:solidFill>
                  <a:srgbClr val="FFFFFF"/>
                </a:solidFill>
                <a:prstDash val="solid"/>
                <a:round/>
                <a:headEnd type="none" w="med" len="med"/>
                <a:tailEnd type="none" w="med" len="med"/>
              </a:ln>
            </p:spPr>
          </p:cxnSp>
          <p:cxnSp>
            <p:nvCxnSpPr>
              <p:cNvPr id="241" name="Google Shape;241;p38"/>
              <p:cNvCxnSpPr/>
              <p:nvPr/>
            </p:nvCxnSpPr>
            <p:spPr>
              <a:xfrm>
                <a:off x="2321750" y="3691225"/>
                <a:ext cx="2091900" cy="8400"/>
              </a:xfrm>
              <a:prstGeom prst="straightConnector1">
                <a:avLst/>
              </a:prstGeom>
              <a:noFill/>
              <a:ln w="19050" cap="flat" cmpd="sng">
                <a:solidFill>
                  <a:srgbClr val="FFFFFF"/>
                </a:solidFill>
                <a:prstDash val="solid"/>
                <a:round/>
                <a:headEnd type="none" w="med" len="med"/>
                <a:tailEnd type="none" w="med" len="med"/>
              </a:ln>
            </p:spPr>
          </p:cxnSp>
        </p:grpSp>
        <p:sp>
          <p:nvSpPr>
            <p:cNvPr id="242" name="Google Shape;242;p38"/>
            <p:cNvSpPr txBox="1"/>
            <p:nvPr/>
          </p:nvSpPr>
          <p:spPr>
            <a:xfrm>
              <a:off x="754863" y="1240825"/>
              <a:ext cx="18249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FFFFFF"/>
                  </a:solidFill>
                  <a:latin typeface="Kalam"/>
                  <a:ea typeface="Kalam"/>
                  <a:cs typeface="Kalam"/>
                  <a:sym typeface="Kalam"/>
                </a:rPr>
                <a:t>DIRECTIONAL SELECTION</a:t>
              </a:r>
              <a:endParaRPr sz="900">
                <a:solidFill>
                  <a:srgbClr val="FFFFFF"/>
                </a:solidFill>
                <a:latin typeface="Kalam"/>
                <a:ea typeface="Kalam"/>
                <a:cs typeface="Kalam"/>
                <a:sym typeface="Kalam"/>
              </a:endParaRPr>
            </a:p>
          </p:txBody>
        </p:sp>
        <p:sp>
          <p:nvSpPr>
            <p:cNvPr id="243" name="Google Shape;243;p38"/>
            <p:cNvSpPr txBox="1"/>
            <p:nvPr/>
          </p:nvSpPr>
          <p:spPr>
            <a:xfrm>
              <a:off x="3709525" y="1240825"/>
              <a:ext cx="18249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FFFFFF"/>
                  </a:solidFill>
                  <a:latin typeface="Kalam"/>
                  <a:ea typeface="Kalam"/>
                  <a:cs typeface="Kalam"/>
                  <a:sym typeface="Kalam"/>
                </a:rPr>
                <a:t>STABILISING SELECTION</a:t>
              </a:r>
              <a:endParaRPr sz="900">
                <a:solidFill>
                  <a:srgbClr val="FFFFFF"/>
                </a:solidFill>
                <a:latin typeface="Kalam"/>
                <a:ea typeface="Kalam"/>
                <a:cs typeface="Kalam"/>
                <a:sym typeface="Kalam"/>
              </a:endParaRPr>
            </a:p>
          </p:txBody>
        </p:sp>
        <p:sp>
          <p:nvSpPr>
            <p:cNvPr id="244" name="Google Shape;244;p38"/>
            <p:cNvSpPr txBox="1"/>
            <p:nvPr/>
          </p:nvSpPr>
          <p:spPr>
            <a:xfrm>
              <a:off x="1096125" y="3207400"/>
              <a:ext cx="1142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FFFFFF"/>
                  </a:solidFill>
                  <a:latin typeface="Kalam"/>
                  <a:ea typeface="Kalam"/>
                  <a:cs typeface="Kalam"/>
                  <a:sym typeface="Kalam"/>
                </a:rPr>
                <a:t>PHENOTYPE</a:t>
              </a:r>
              <a:endParaRPr sz="900">
                <a:solidFill>
                  <a:srgbClr val="FFFFFF"/>
                </a:solidFill>
                <a:latin typeface="Kalam"/>
                <a:ea typeface="Kalam"/>
                <a:cs typeface="Kalam"/>
                <a:sym typeface="Kalam"/>
              </a:endParaRPr>
            </a:p>
          </p:txBody>
        </p:sp>
        <p:sp>
          <p:nvSpPr>
            <p:cNvPr id="245" name="Google Shape;245;p38"/>
            <p:cNvSpPr txBox="1"/>
            <p:nvPr/>
          </p:nvSpPr>
          <p:spPr>
            <a:xfrm rot="-5400000">
              <a:off x="-468875" y="2254613"/>
              <a:ext cx="14715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FFFFFF"/>
                  </a:solidFill>
                  <a:latin typeface="Kalam"/>
                  <a:ea typeface="Kalam"/>
                  <a:cs typeface="Kalam"/>
                  <a:sym typeface="Kalam"/>
                </a:rPr>
                <a:t>FREQUENCY OF ALLELE</a:t>
              </a:r>
              <a:endParaRPr sz="900">
                <a:solidFill>
                  <a:srgbClr val="FFFFFF"/>
                </a:solidFill>
                <a:latin typeface="Kalam"/>
                <a:ea typeface="Kalam"/>
                <a:cs typeface="Kalam"/>
                <a:sym typeface="Kalam"/>
              </a:endParaRPr>
            </a:p>
          </p:txBody>
        </p:sp>
        <p:sp>
          <p:nvSpPr>
            <p:cNvPr id="246" name="Google Shape;246;p38"/>
            <p:cNvSpPr txBox="1"/>
            <p:nvPr/>
          </p:nvSpPr>
          <p:spPr>
            <a:xfrm rot="-5400000">
              <a:off x="2420625" y="2254625"/>
              <a:ext cx="14715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FFFFFF"/>
                  </a:solidFill>
                  <a:latin typeface="Kalam"/>
                  <a:ea typeface="Kalam"/>
                  <a:cs typeface="Kalam"/>
                  <a:sym typeface="Kalam"/>
                </a:rPr>
                <a:t>FREQUENCY OF ALLELE</a:t>
              </a:r>
              <a:endParaRPr sz="900">
                <a:solidFill>
                  <a:srgbClr val="FFFFFF"/>
                </a:solidFill>
                <a:latin typeface="Kalam"/>
                <a:ea typeface="Kalam"/>
                <a:cs typeface="Kalam"/>
                <a:sym typeface="Kalam"/>
              </a:endParaRPr>
            </a:p>
          </p:txBody>
        </p:sp>
        <p:sp>
          <p:nvSpPr>
            <p:cNvPr id="247" name="Google Shape;247;p38"/>
            <p:cNvSpPr txBox="1"/>
            <p:nvPr/>
          </p:nvSpPr>
          <p:spPr>
            <a:xfrm>
              <a:off x="478400" y="2371650"/>
              <a:ext cx="715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rgbClr val="FF0000"/>
                  </a:solidFill>
                  <a:latin typeface="Kalam"/>
                  <a:ea typeface="Kalam"/>
                  <a:cs typeface="Kalam"/>
                  <a:sym typeface="Kalam"/>
                </a:rPr>
                <a:t>BEFORE</a:t>
              </a:r>
              <a:endParaRPr sz="700">
                <a:solidFill>
                  <a:srgbClr val="FF0000"/>
                </a:solidFill>
                <a:latin typeface="Kalam"/>
                <a:ea typeface="Kalam"/>
                <a:cs typeface="Kalam"/>
                <a:sym typeface="Kalam"/>
              </a:endParaRPr>
            </a:p>
            <a:p>
              <a:pPr marL="0" lvl="0" indent="0" algn="ctr" rtl="0">
                <a:spcBef>
                  <a:spcPts val="0"/>
                </a:spcBef>
                <a:spcAft>
                  <a:spcPts val="0"/>
                </a:spcAft>
                <a:buNone/>
              </a:pPr>
              <a:r>
                <a:rPr lang="en" sz="700">
                  <a:solidFill>
                    <a:srgbClr val="0094FF"/>
                  </a:solidFill>
                  <a:latin typeface="Kalam"/>
                  <a:ea typeface="Kalam"/>
                  <a:cs typeface="Kalam"/>
                  <a:sym typeface="Kalam"/>
                </a:rPr>
                <a:t>AFTER</a:t>
              </a:r>
              <a:endParaRPr sz="700">
                <a:solidFill>
                  <a:srgbClr val="0094FF"/>
                </a:solidFill>
                <a:latin typeface="Kalam"/>
                <a:ea typeface="Kalam"/>
                <a:cs typeface="Kalam"/>
                <a:sym typeface="Kalam"/>
              </a:endParaRPr>
            </a:p>
          </p:txBody>
        </p:sp>
        <p:cxnSp>
          <p:nvCxnSpPr>
            <p:cNvPr id="248" name="Google Shape;248;p38"/>
            <p:cNvCxnSpPr/>
            <p:nvPr/>
          </p:nvCxnSpPr>
          <p:spPr>
            <a:xfrm>
              <a:off x="1308225" y="1563925"/>
              <a:ext cx="718200" cy="0"/>
            </a:xfrm>
            <a:prstGeom prst="straightConnector1">
              <a:avLst/>
            </a:prstGeom>
            <a:noFill/>
            <a:ln w="9525" cap="flat" cmpd="sng">
              <a:solidFill>
                <a:srgbClr val="FFFFFF"/>
              </a:solidFill>
              <a:prstDash val="solid"/>
              <a:round/>
              <a:headEnd type="none" w="med" len="med"/>
              <a:tailEnd type="triangle" w="med" len="med"/>
            </a:ln>
          </p:spPr>
        </p:cxnSp>
        <p:cxnSp>
          <p:nvCxnSpPr>
            <p:cNvPr id="249" name="Google Shape;249;p38"/>
            <p:cNvCxnSpPr/>
            <p:nvPr/>
          </p:nvCxnSpPr>
          <p:spPr>
            <a:xfrm>
              <a:off x="3881375" y="1563925"/>
              <a:ext cx="624000" cy="0"/>
            </a:xfrm>
            <a:prstGeom prst="straightConnector1">
              <a:avLst/>
            </a:prstGeom>
            <a:noFill/>
            <a:ln w="9525" cap="flat" cmpd="sng">
              <a:solidFill>
                <a:srgbClr val="FFFFFF"/>
              </a:solidFill>
              <a:prstDash val="solid"/>
              <a:round/>
              <a:headEnd type="none" w="med" len="med"/>
              <a:tailEnd type="triangle" w="med" len="med"/>
            </a:ln>
          </p:spPr>
        </p:cxnSp>
        <p:cxnSp>
          <p:nvCxnSpPr>
            <p:cNvPr id="250" name="Google Shape;250;p38"/>
            <p:cNvCxnSpPr/>
            <p:nvPr/>
          </p:nvCxnSpPr>
          <p:spPr>
            <a:xfrm rot="10800000">
              <a:off x="4796900" y="1562125"/>
              <a:ext cx="579300" cy="3600"/>
            </a:xfrm>
            <a:prstGeom prst="straightConnector1">
              <a:avLst/>
            </a:prstGeom>
            <a:noFill/>
            <a:ln w="9525" cap="flat" cmpd="sng">
              <a:solidFill>
                <a:srgbClr val="FFFFFF"/>
              </a:solidFill>
              <a:prstDash val="solid"/>
              <a:round/>
              <a:headEnd type="none" w="med" len="med"/>
              <a:tailEnd type="triangle" w="med" len="med"/>
            </a:ln>
          </p:spPr>
        </p:cxnSp>
        <p:grpSp>
          <p:nvGrpSpPr>
            <p:cNvPr id="251" name="Google Shape;251;p38"/>
            <p:cNvGrpSpPr/>
            <p:nvPr/>
          </p:nvGrpSpPr>
          <p:grpSpPr>
            <a:xfrm>
              <a:off x="6112106" y="1619044"/>
              <a:ext cx="2382395" cy="1594272"/>
              <a:chOff x="2015269" y="2822106"/>
              <a:chExt cx="3096031" cy="2061647"/>
            </a:xfrm>
          </p:grpSpPr>
          <p:grpSp>
            <p:nvGrpSpPr>
              <p:cNvPr id="252" name="Google Shape;252;p38"/>
              <p:cNvGrpSpPr/>
              <p:nvPr/>
            </p:nvGrpSpPr>
            <p:grpSpPr>
              <a:xfrm>
                <a:off x="2015269" y="2822106"/>
                <a:ext cx="3096031" cy="2061647"/>
                <a:chOff x="2321738" y="2299525"/>
                <a:chExt cx="2091913" cy="1400100"/>
              </a:xfrm>
            </p:grpSpPr>
            <p:cxnSp>
              <p:nvCxnSpPr>
                <p:cNvPr id="253" name="Google Shape;253;p38"/>
                <p:cNvCxnSpPr/>
                <p:nvPr/>
              </p:nvCxnSpPr>
              <p:spPr>
                <a:xfrm flipH="1">
                  <a:off x="2321738" y="2299525"/>
                  <a:ext cx="5700" cy="1391700"/>
                </a:xfrm>
                <a:prstGeom prst="straightConnector1">
                  <a:avLst/>
                </a:prstGeom>
                <a:noFill/>
                <a:ln w="19050" cap="flat" cmpd="sng">
                  <a:solidFill>
                    <a:srgbClr val="FFFFFF"/>
                  </a:solidFill>
                  <a:prstDash val="solid"/>
                  <a:round/>
                  <a:headEnd type="none" w="med" len="med"/>
                  <a:tailEnd type="none" w="med" len="med"/>
                </a:ln>
              </p:spPr>
            </p:cxnSp>
            <p:cxnSp>
              <p:nvCxnSpPr>
                <p:cNvPr id="254" name="Google Shape;254;p38"/>
                <p:cNvCxnSpPr/>
                <p:nvPr/>
              </p:nvCxnSpPr>
              <p:spPr>
                <a:xfrm>
                  <a:off x="2321750" y="3691225"/>
                  <a:ext cx="2091900" cy="8400"/>
                </a:xfrm>
                <a:prstGeom prst="straightConnector1">
                  <a:avLst/>
                </a:prstGeom>
                <a:noFill/>
                <a:ln w="19050" cap="flat" cmpd="sng">
                  <a:solidFill>
                    <a:srgbClr val="FFFFFF"/>
                  </a:solidFill>
                  <a:prstDash val="solid"/>
                  <a:round/>
                  <a:headEnd type="none" w="med" len="med"/>
                  <a:tailEnd type="none" w="med" len="med"/>
                </a:ln>
              </p:spPr>
            </p:cxnSp>
          </p:grpSp>
          <p:grpSp>
            <p:nvGrpSpPr>
              <p:cNvPr id="255" name="Google Shape;255;p38"/>
              <p:cNvGrpSpPr/>
              <p:nvPr/>
            </p:nvGrpSpPr>
            <p:grpSpPr>
              <a:xfrm>
                <a:off x="2149438" y="3485842"/>
                <a:ext cx="2827684" cy="1284426"/>
                <a:chOff x="4663225" y="3339475"/>
                <a:chExt cx="2055750" cy="934400"/>
              </a:xfrm>
            </p:grpSpPr>
            <p:sp>
              <p:nvSpPr>
                <p:cNvPr id="256" name="Google Shape;256;p38"/>
                <p:cNvSpPr/>
                <p:nvPr/>
              </p:nvSpPr>
              <p:spPr>
                <a:xfrm>
                  <a:off x="4663225" y="3339475"/>
                  <a:ext cx="2055750" cy="926725"/>
                </a:xfrm>
                <a:custGeom>
                  <a:avLst/>
                  <a:gdLst/>
                  <a:ahLst/>
                  <a:cxnLst/>
                  <a:rect l="l" t="t" r="r" b="b"/>
                  <a:pathLst>
                    <a:path w="82230" h="37069" fill="none" extrusionOk="0">
                      <a:moveTo>
                        <a:pt x="7386" y="36644"/>
                      </a:moveTo>
                      <a:cubicBezTo>
                        <a:pt x="0" y="36242"/>
                        <a:pt x="10524" y="35322"/>
                        <a:pt x="11680" y="34567"/>
                      </a:cubicBezTo>
                      <a:cubicBezTo>
                        <a:pt x="12812" y="33789"/>
                        <a:pt x="13638" y="33246"/>
                        <a:pt x="14252" y="32042"/>
                      </a:cubicBezTo>
                      <a:cubicBezTo>
                        <a:pt x="14865" y="30863"/>
                        <a:pt x="14818" y="29895"/>
                        <a:pt x="15384" y="27441"/>
                      </a:cubicBezTo>
                      <a:cubicBezTo>
                        <a:pt x="15974" y="25011"/>
                        <a:pt x="17060" y="20693"/>
                        <a:pt x="17673" y="17413"/>
                      </a:cubicBezTo>
                      <a:cubicBezTo>
                        <a:pt x="18310" y="14134"/>
                        <a:pt x="18216" y="10382"/>
                        <a:pt x="19112" y="7786"/>
                      </a:cubicBezTo>
                      <a:cubicBezTo>
                        <a:pt x="20009" y="5215"/>
                        <a:pt x="21495" y="3185"/>
                        <a:pt x="23124" y="1935"/>
                      </a:cubicBezTo>
                      <a:cubicBezTo>
                        <a:pt x="24728" y="684"/>
                        <a:pt x="27158" y="0"/>
                        <a:pt x="28834" y="260"/>
                      </a:cubicBezTo>
                      <a:cubicBezTo>
                        <a:pt x="30509" y="543"/>
                        <a:pt x="31948" y="2076"/>
                        <a:pt x="33128" y="3610"/>
                      </a:cubicBezTo>
                      <a:cubicBezTo>
                        <a:pt x="34331" y="5144"/>
                        <a:pt x="35275" y="7244"/>
                        <a:pt x="35983" y="9462"/>
                      </a:cubicBezTo>
                      <a:cubicBezTo>
                        <a:pt x="36714" y="11703"/>
                        <a:pt x="36549" y="15101"/>
                        <a:pt x="37422" y="16989"/>
                      </a:cubicBezTo>
                      <a:cubicBezTo>
                        <a:pt x="38272" y="18876"/>
                        <a:pt x="39853" y="20198"/>
                        <a:pt x="41127" y="20764"/>
                      </a:cubicBezTo>
                      <a:cubicBezTo>
                        <a:pt x="42424" y="21307"/>
                        <a:pt x="43911" y="20905"/>
                        <a:pt x="45138" y="20339"/>
                      </a:cubicBezTo>
                      <a:cubicBezTo>
                        <a:pt x="46388" y="19773"/>
                        <a:pt x="47851" y="18876"/>
                        <a:pt x="48583" y="17413"/>
                      </a:cubicBezTo>
                      <a:cubicBezTo>
                        <a:pt x="49291" y="15950"/>
                        <a:pt x="48960" y="13591"/>
                        <a:pt x="49432" y="11562"/>
                      </a:cubicBezTo>
                      <a:cubicBezTo>
                        <a:pt x="49904" y="9533"/>
                        <a:pt x="50565" y="6961"/>
                        <a:pt x="51438" y="5285"/>
                      </a:cubicBezTo>
                      <a:cubicBezTo>
                        <a:pt x="52287" y="3610"/>
                        <a:pt x="53443" y="2289"/>
                        <a:pt x="54576" y="1510"/>
                      </a:cubicBezTo>
                      <a:cubicBezTo>
                        <a:pt x="55732" y="755"/>
                        <a:pt x="56629" y="684"/>
                        <a:pt x="58304" y="684"/>
                      </a:cubicBezTo>
                      <a:cubicBezTo>
                        <a:pt x="59956" y="684"/>
                        <a:pt x="63070" y="472"/>
                        <a:pt x="64580" y="1510"/>
                      </a:cubicBezTo>
                      <a:cubicBezTo>
                        <a:pt x="66114" y="2572"/>
                        <a:pt x="66822" y="4318"/>
                        <a:pt x="67459" y="6961"/>
                      </a:cubicBezTo>
                      <a:cubicBezTo>
                        <a:pt x="68072" y="9603"/>
                        <a:pt x="67884" y="14204"/>
                        <a:pt x="68308" y="17413"/>
                      </a:cubicBezTo>
                      <a:cubicBezTo>
                        <a:pt x="68733" y="20622"/>
                        <a:pt x="69465" y="23761"/>
                        <a:pt x="70031" y="26191"/>
                      </a:cubicBezTo>
                      <a:cubicBezTo>
                        <a:pt x="70597" y="28645"/>
                        <a:pt x="71022" y="30580"/>
                        <a:pt x="71753" y="32042"/>
                      </a:cubicBezTo>
                      <a:cubicBezTo>
                        <a:pt x="72461" y="33505"/>
                        <a:pt x="73075" y="34213"/>
                        <a:pt x="74325" y="34968"/>
                      </a:cubicBezTo>
                      <a:cubicBezTo>
                        <a:pt x="75552" y="35747"/>
                        <a:pt x="82230" y="36290"/>
                        <a:pt x="79186" y="36644"/>
                      </a:cubicBezTo>
                      <a:cubicBezTo>
                        <a:pt x="76118" y="36997"/>
                        <a:pt x="67978" y="37068"/>
                        <a:pt x="56015" y="37068"/>
                      </a:cubicBezTo>
                      <a:cubicBezTo>
                        <a:pt x="44052" y="37068"/>
                        <a:pt x="14771" y="37068"/>
                        <a:pt x="7386" y="36644"/>
                      </a:cubicBezTo>
                      <a:close/>
                    </a:path>
                  </a:pathLst>
                </a:custGeom>
                <a:noFill/>
                <a:ln w="14750" cap="flat" cmpd="sng">
                  <a:solidFill>
                    <a:srgbClr val="0094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8"/>
                <p:cNvSpPr/>
                <p:nvPr/>
              </p:nvSpPr>
              <p:spPr>
                <a:xfrm>
                  <a:off x="4897400" y="3564800"/>
                  <a:ext cx="1652875" cy="709075"/>
                </a:xfrm>
                <a:custGeom>
                  <a:avLst/>
                  <a:gdLst/>
                  <a:ahLst/>
                  <a:cxnLst/>
                  <a:rect l="l" t="t" r="r" b="b"/>
                  <a:pathLst>
                    <a:path w="66115" h="28363" fill="none" extrusionOk="0">
                      <a:moveTo>
                        <a:pt x="1" y="28362"/>
                      </a:moveTo>
                      <a:cubicBezTo>
                        <a:pt x="1275" y="28197"/>
                        <a:pt x="5522" y="28150"/>
                        <a:pt x="7622" y="27395"/>
                      </a:cubicBezTo>
                      <a:cubicBezTo>
                        <a:pt x="9698" y="26640"/>
                        <a:pt x="11279" y="25625"/>
                        <a:pt x="12506" y="23855"/>
                      </a:cubicBezTo>
                      <a:cubicBezTo>
                        <a:pt x="13733" y="22086"/>
                        <a:pt x="13922" y="19514"/>
                        <a:pt x="14960" y="16777"/>
                      </a:cubicBezTo>
                      <a:cubicBezTo>
                        <a:pt x="15998" y="14040"/>
                        <a:pt x="17013" y="9863"/>
                        <a:pt x="18782" y="7457"/>
                      </a:cubicBezTo>
                      <a:cubicBezTo>
                        <a:pt x="20528" y="5050"/>
                        <a:pt x="22841" y="3540"/>
                        <a:pt x="25578" y="2313"/>
                      </a:cubicBezTo>
                      <a:cubicBezTo>
                        <a:pt x="28291" y="1086"/>
                        <a:pt x="32066" y="0"/>
                        <a:pt x="35087" y="48"/>
                      </a:cubicBezTo>
                      <a:cubicBezTo>
                        <a:pt x="38130" y="118"/>
                        <a:pt x="41316" y="1345"/>
                        <a:pt x="43793" y="2620"/>
                      </a:cubicBezTo>
                      <a:cubicBezTo>
                        <a:pt x="46294" y="3917"/>
                        <a:pt x="48371" y="5097"/>
                        <a:pt x="50046" y="7787"/>
                      </a:cubicBezTo>
                      <a:cubicBezTo>
                        <a:pt x="51745" y="10453"/>
                        <a:pt x="52830" y="16092"/>
                        <a:pt x="53868" y="18712"/>
                      </a:cubicBezTo>
                      <a:cubicBezTo>
                        <a:pt x="54907" y="21331"/>
                        <a:pt x="54859" y="22133"/>
                        <a:pt x="56322" y="23525"/>
                      </a:cubicBezTo>
                      <a:cubicBezTo>
                        <a:pt x="57762" y="24917"/>
                        <a:pt x="60947" y="26380"/>
                        <a:pt x="62575" y="27064"/>
                      </a:cubicBezTo>
                      <a:cubicBezTo>
                        <a:pt x="64203" y="27772"/>
                        <a:pt x="65524" y="27607"/>
                        <a:pt x="66114" y="27725"/>
                      </a:cubicBezTo>
                    </a:path>
                  </a:pathLst>
                </a:cu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8" name="Google Shape;258;p38"/>
            <p:cNvSpPr txBox="1"/>
            <p:nvPr/>
          </p:nvSpPr>
          <p:spPr>
            <a:xfrm rot="-5400000">
              <a:off x="5214800" y="2254625"/>
              <a:ext cx="14715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FFFFFF"/>
                  </a:solidFill>
                  <a:latin typeface="Kalam"/>
                  <a:ea typeface="Kalam"/>
                  <a:cs typeface="Kalam"/>
                  <a:sym typeface="Kalam"/>
                </a:rPr>
                <a:t>FREQUENCY OF ALLELE</a:t>
              </a:r>
              <a:endParaRPr sz="900">
                <a:solidFill>
                  <a:srgbClr val="FFFFFF"/>
                </a:solidFill>
                <a:latin typeface="Kalam"/>
                <a:ea typeface="Kalam"/>
                <a:cs typeface="Kalam"/>
                <a:sym typeface="Kalam"/>
              </a:endParaRPr>
            </a:p>
          </p:txBody>
        </p:sp>
        <p:sp>
          <p:nvSpPr>
            <p:cNvPr id="259" name="Google Shape;259;p38"/>
            <p:cNvSpPr txBox="1"/>
            <p:nvPr/>
          </p:nvSpPr>
          <p:spPr>
            <a:xfrm>
              <a:off x="4000800" y="3207400"/>
              <a:ext cx="1142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FFFFFF"/>
                  </a:solidFill>
                  <a:latin typeface="Kalam"/>
                  <a:ea typeface="Kalam"/>
                  <a:cs typeface="Kalam"/>
                  <a:sym typeface="Kalam"/>
                </a:rPr>
                <a:t>PHENOTYPE</a:t>
              </a:r>
              <a:endParaRPr sz="900">
                <a:solidFill>
                  <a:srgbClr val="FFFFFF"/>
                </a:solidFill>
                <a:latin typeface="Kalam"/>
                <a:ea typeface="Kalam"/>
                <a:cs typeface="Kalam"/>
                <a:sym typeface="Kalam"/>
              </a:endParaRPr>
            </a:p>
          </p:txBody>
        </p:sp>
        <p:sp>
          <p:nvSpPr>
            <p:cNvPr id="260" name="Google Shape;260;p38"/>
            <p:cNvSpPr txBox="1"/>
            <p:nvPr/>
          </p:nvSpPr>
          <p:spPr>
            <a:xfrm>
              <a:off x="6732100" y="3207400"/>
              <a:ext cx="11424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FFFFFF"/>
                  </a:solidFill>
                  <a:latin typeface="Kalam"/>
                  <a:ea typeface="Kalam"/>
                  <a:cs typeface="Kalam"/>
                  <a:sym typeface="Kalam"/>
                </a:rPr>
                <a:t>PHENOTYPE</a:t>
              </a:r>
              <a:endParaRPr sz="900">
                <a:solidFill>
                  <a:srgbClr val="FFFFFF"/>
                </a:solidFill>
                <a:latin typeface="Kalam"/>
                <a:ea typeface="Kalam"/>
                <a:cs typeface="Kalam"/>
                <a:sym typeface="Kalam"/>
              </a:endParaRPr>
            </a:p>
          </p:txBody>
        </p:sp>
        <p:sp>
          <p:nvSpPr>
            <p:cNvPr id="261" name="Google Shape;261;p38"/>
            <p:cNvSpPr txBox="1"/>
            <p:nvPr/>
          </p:nvSpPr>
          <p:spPr>
            <a:xfrm>
              <a:off x="3406525" y="2371650"/>
              <a:ext cx="715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rgbClr val="FF0000"/>
                  </a:solidFill>
                  <a:latin typeface="Kalam"/>
                  <a:ea typeface="Kalam"/>
                  <a:cs typeface="Kalam"/>
                  <a:sym typeface="Kalam"/>
                </a:rPr>
                <a:t>BEFORE</a:t>
              </a:r>
              <a:endParaRPr sz="700">
                <a:solidFill>
                  <a:srgbClr val="FF0000"/>
                </a:solidFill>
                <a:latin typeface="Kalam"/>
                <a:ea typeface="Kalam"/>
                <a:cs typeface="Kalam"/>
                <a:sym typeface="Kalam"/>
              </a:endParaRPr>
            </a:p>
            <a:p>
              <a:pPr marL="0" lvl="0" indent="0" algn="ctr" rtl="0">
                <a:spcBef>
                  <a:spcPts val="0"/>
                </a:spcBef>
                <a:spcAft>
                  <a:spcPts val="0"/>
                </a:spcAft>
                <a:buNone/>
              </a:pPr>
              <a:r>
                <a:rPr lang="en" sz="700">
                  <a:solidFill>
                    <a:srgbClr val="0094FF"/>
                  </a:solidFill>
                  <a:latin typeface="Kalam"/>
                  <a:ea typeface="Kalam"/>
                  <a:cs typeface="Kalam"/>
                  <a:sym typeface="Kalam"/>
                </a:rPr>
                <a:t>AFTER</a:t>
              </a:r>
              <a:endParaRPr sz="700">
                <a:solidFill>
                  <a:srgbClr val="0094FF"/>
                </a:solidFill>
                <a:latin typeface="Kalam"/>
                <a:ea typeface="Kalam"/>
                <a:cs typeface="Kalam"/>
                <a:sym typeface="Kalam"/>
              </a:endParaRPr>
            </a:p>
          </p:txBody>
        </p:sp>
        <p:sp>
          <p:nvSpPr>
            <p:cNvPr id="262" name="Google Shape;262;p38"/>
            <p:cNvSpPr txBox="1"/>
            <p:nvPr/>
          </p:nvSpPr>
          <p:spPr>
            <a:xfrm>
              <a:off x="6058250" y="2371650"/>
              <a:ext cx="715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solidFill>
                    <a:srgbClr val="FF0000"/>
                  </a:solidFill>
                  <a:latin typeface="Kalam"/>
                  <a:ea typeface="Kalam"/>
                  <a:cs typeface="Kalam"/>
                  <a:sym typeface="Kalam"/>
                </a:rPr>
                <a:t>BEFORE</a:t>
              </a:r>
              <a:endParaRPr sz="700">
                <a:solidFill>
                  <a:srgbClr val="FF0000"/>
                </a:solidFill>
                <a:latin typeface="Kalam"/>
                <a:ea typeface="Kalam"/>
                <a:cs typeface="Kalam"/>
                <a:sym typeface="Kalam"/>
              </a:endParaRPr>
            </a:p>
            <a:p>
              <a:pPr marL="0" lvl="0" indent="0" algn="ctr" rtl="0">
                <a:spcBef>
                  <a:spcPts val="0"/>
                </a:spcBef>
                <a:spcAft>
                  <a:spcPts val="0"/>
                </a:spcAft>
                <a:buNone/>
              </a:pPr>
              <a:r>
                <a:rPr lang="en" sz="700">
                  <a:solidFill>
                    <a:srgbClr val="0094FF"/>
                  </a:solidFill>
                  <a:latin typeface="Kalam"/>
                  <a:ea typeface="Kalam"/>
                  <a:cs typeface="Kalam"/>
                  <a:sym typeface="Kalam"/>
                </a:rPr>
                <a:t>AFTER</a:t>
              </a:r>
              <a:endParaRPr sz="700">
                <a:solidFill>
                  <a:srgbClr val="0094FF"/>
                </a:solidFill>
                <a:latin typeface="Kalam"/>
                <a:ea typeface="Kalam"/>
                <a:cs typeface="Kalam"/>
                <a:sym typeface="Kalam"/>
              </a:endParaRPr>
            </a:p>
          </p:txBody>
        </p:sp>
        <p:sp>
          <p:nvSpPr>
            <p:cNvPr id="263" name="Google Shape;263;p38"/>
            <p:cNvSpPr txBox="1"/>
            <p:nvPr/>
          </p:nvSpPr>
          <p:spPr>
            <a:xfrm>
              <a:off x="6448325" y="1240825"/>
              <a:ext cx="18249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rgbClr val="FFFFFF"/>
                  </a:solidFill>
                  <a:latin typeface="Kalam"/>
                  <a:ea typeface="Kalam"/>
                  <a:cs typeface="Kalam"/>
                  <a:sym typeface="Kalam"/>
                </a:rPr>
                <a:t>DISRUPTIVE SELECTION</a:t>
              </a:r>
              <a:endParaRPr sz="900">
                <a:solidFill>
                  <a:srgbClr val="FFFFFF"/>
                </a:solidFill>
                <a:latin typeface="Kalam"/>
                <a:ea typeface="Kalam"/>
                <a:cs typeface="Kalam"/>
                <a:sym typeface="Kalam"/>
              </a:endParaRPr>
            </a:p>
          </p:txBody>
        </p:sp>
        <p:cxnSp>
          <p:nvCxnSpPr>
            <p:cNvPr id="264" name="Google Shape;264;p38"/>
            <p:cNvCxnSpPr/>
            <p:nvPr/>
          </p:nvCxnSpPr>
          <p:spPr>
            <a:xfrm rot="10800000">
              <a:off x="6565525" y="1562125"/>
              <a:ext cx="579300" cy="3600"/>
            </a:xfrm>
            <a:prstGeom prst="straightConnector1">
              <a:avLst/>
            </a:prstGeom>
            <a:noFill/>
            <a:ln w="9525" cap="flat" cmpd="sng">
              <a:solidFill>
                <a:srgbClr val="FFFFFF"/>
              </a:solidFill>
              <a:prstDash val="solid"/>
              <a:round/>
              <a:headEnd type="none" w="med" len="med"/>
              <a:tailEnd type="triangle" w="med" len="med"/>
            </a:ln>
          </p:spPr>
        </p:cxnSp>
        <p:cxnSp>
          <p:nvCxnSpPr>
            <p:cNvPr id="265" name="Google Shape;265;p38"/>
            <p:cNvCxnSpPr/>
            <p:nvPr/>
          </p:nvCxnSpPr>
          <p:spPr>
            <a:xfrm>
              <a:off x="7541375" y="1563925"/>
              <a:ext cx="624000" cy="0"/>
            </a:xfrm>
            <a:prstGeom prst="straightConnector1">
              <a:avLst/>
            </a:prstGeom>
            <a:noFill/>
            <a:ln w="9525" cap="flat" cmpd="sng">
              <a:solidFill>
                <a:srgbClr val="FFFFFF"/>
              </a:solidFill>
              <a:prstDash val="solid"/>
              <a:round/>
              <a:headEnd type="none" w="med" len="med"/>
              <a:tailEnd type="triangle" w="med" len="med"/>
            </a:ln>
          </p:spPr>
        </p:cxnSp>
      </p:grpSp>
      <p:sp>
        <p:nvSpPr>
          <p:cNvPr id="266" name="Google Shape;266;p38"/>
          <p:cNvSpPr txBox="1"/>
          <p:nvPr/>
        </p:nvSpPr>
        <p:spPr>
          <a:xfrm>
            <a:off x="945138" y="3647625"/>
            <a:ext cx="72537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Cambria"/>
                <a:ea typeface="Cambria"/>
                <a:cs typeface="Cambria"/>
                <a:sym typeface="Cambria"/>
              </a:rPr>
              <a:t>The 3 main forms of </a:t>
            </a:r>
            <a:r>
              <a:rPr lang="en" b="1">
                <a:solidFill>
                  <a:srgbClr val="FFFFFF"/>
                </a:solidFill>
                <a:latin typeface="Cambria"/>
                <a:ea typeface="Cambria"/>
                <a:cs typeface="Cambria"/>
                <a:sym typeface="Cambria"/>
              </a:rPr>
              <a:t>selection</a:t>
            </a:r>
            <a:r>
              <a:rPr lang="en">
                <a:solidFill>
                  <a:srgbClr val="FFFFFF"/>
                </a:solidFill>
                <a:latin typeface="Cambria"/>
                <a:ea typeface="Cambria"/>
                <a:cs typeface="Cambria"/>
                <a:sym typeface="Cambria"/>
              </a:rPr>
              <a:t>. In extreme cases the changes in phenotype can be so large as to produce an entirely </a:t>
            </a:r>
            <a:r>
              <a:rPr lang="en" b="1">
                <a:solidFill>
                  <a:srgbClr val="FFFFFF"/>
                </a:solidFill>
                <a:latin typeface="Cambria"/>
                <a:ea typeface="Cambria"/>
                <a:cs typeface="Cambria"/>
                <a:sym typeface="Cambria"/>
              </a:rPr>
              <a:t>new species</a:t>
            </a:r>
            <a:r>
              <a:rPr lang="en">
                <a:solidFill>
                  <a:srgbClr val="FFFFFF"/>
                </a:solidFill>
                <a:latin typeface="Cambria"/>
                <a:ea typeface="Cambria"/>
                <a:cs typeface="Cambria"/>
                <a:sym typeface="Cambria"/>
              </a:rPr>
              <a:t>. This is most often seen in </a:t>
            </a:r>
            <a:r>
              <a:rPr lang="en" b="1">
                <a:solidFill>
                  <a:srgbClr val="FFFFFF"/>
                </a:solidFill>
                <a:latin typeface="Cambria"/>
                <a:ea typeface="Cambria"/>
                <a:cs typeface="Cambria"/>
                <a:sym typeface="Cambria"/>
              </a:rPr>
              <a:t>disruptive selection</a:t>
            </a:r>
            <a:r>
              <a:rPr lang="en">
                <a:solidFill>
                  <a:srgbClr val="FFFFFF"/>
                </a:solidFill>
                <a:latin typeface="Cambria"/>
                <a:ea typeface="Cambria"/>
                <a:cs typeface="Cambria"/>
                <a:sym typeface="Cambria"/>
              </a:rPr>
              <a:t>, where 2 new populations form with largely different phenotypes from each other.</a:t>
            </a:r>
            <a:endParaRPr>
              <a:solidFill>
                <a:srgbClr val="FFFFFF"/>
              </a:solidFill>
              <a:latin typeface="Cambria"/>
              <a:ea typeface="Cambria"/>
              <a:cs typeface="Cambria"/>
              <a:sym typeface="Cambri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0"/>
        <p:cNvGrpSpPr/>
        <p:nvPr/>
      </p:nvGrpSpPr>
      <p:grpSpPr>
        <a:xfrm>
          <a:off x="0" y="0"/>
          <a:ext cx="0" cy="0"/>
          <a:chOff x="0" y="0"/>
          <a:chExt cx="0" cy="0"/>
        </a:xfrm>
      </p:grpSpPr>
      <p:pic>
        <p:nvPicPr>
          <p:cNvPr id="271" name="Google Shape;271;p39"/>
          <p:cNvPicPr preferRelativeResize="0"/>
          <p:nvPr/>
        </p:nvPicPr>
        <p:blipFill rotWithShape="1">
          <a:blip r:embed="rId3">
            <a:alphaModFix/>
          </a:blip>
          <a:srcRect l="7581" r="5173"/>
          <a:stretch/>
        </p:blipFill>
        <p:spPr>
          <a:xfrm>
            <a:off x="0" y="0"/>
            <a:ext cx="4854999" cy="5143499"/>
          </a:xfrm>
          <a:prstGeom prst="rect">
            <a:avLst/>
          </a:prstGeom>
          <a:noFill/>
          <a:ln>
            <a:noFill/>
          </a:ln>
        </p:spPr>
      </p:pic>
      <p:sp>
        <p:nvSpPr>
          <p:cNvPr id="272" name="Google Shape;272;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273" name="Google Shape;273;p39"/>
          <p:cNvSpPr txBox="1"/>
          <p:nvPr/>
        </p:nvSpPr>
        <p:spPr>
          <a:xfrm>
            <a:off x="5370850" y="1678950"/>
            <a:ext cx="3289200" cy="178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FFFFFF"/>
                </a:solidFill>
                <a:latin typeface="Cambria"/>
                <a:ea typeface="Cambria"/>
                <a:cs typeface="Cambria"/>
                <a:sym typeface="Cambria"/>
              </a:rPr>
              <a:t>The fossil record shows a </a:t>
            </a:r>
            <a:r>
              <a:rPr lang="en" sz="1300" b="1">
                <a:solidFill>
                  <a:srgbClr val="FFFFFF"/>
                </a:solidFill>
                <a:latin typeface="Cambria"/>
                <a:ea typeface="Cambria"/>
                <a:cs typeface="Cambria"/>
                <a:sym typeface="Cambria"/>
              </a:rPr>
              <a:t>general increase </a:t>
            </a:r>
            <a:r>
              <a:rPr lang="en" sz="1300">
                <a:solidFill>
                  <a:srgbClr val="FFFFFF"/>
                </a:solidFill>
                <a:latin typeface="Cambria"/>
                <a:ea typeface="Cambria"/>
                <a:cs typeface="Cambria"/>
                <a:sym typeface="Cambria"/>
              </a:rPr>
              <a:t>in size of American black bears. </a:t>
            </a:r>
            <a:endParaRPr sz="1300">
              <a:solidFill>
                <a:srgbClr val="FFFFFF"/>
              </a:solidFill>
              <a:latin typeface="Cambria"/>
              <a:ea typeface="Cambria"/>
              <a:cs typeface="Cambria"/>
              <a:sym typeface="Cambria"/>
            </a:endParaRPr>
          </a:p>
          <a:p>
            <a:pPr marL="0" lvl="0" indent="0" algn="ctr" rtl="0">
              <a:spcBef>
                <a:spcPts val="0"/>
              </a:spcBef>
              <a:spcAft>
                <a:spcPts val="0"/>
              </a:spcAft>
              <a:buNone/>
            </a:pPr>
            <a:endParaRPr sz="1300">
              <a:solidFill>
                <a:srgbClr val="FFFFFF"/>
              </a:solidFill>
              <a:latin typeface="Cambria"/>
              <a:ea typeface="Cambria"/>
              <a:cs typeface="Cambria"/>
              <a:sym typeface="Cambria"/>
            </a:endParaRPr>
          </a:p>
          <a:p>
            <a:pPr marL="0" lvl="0" indent="0" algn="ctr" rtl="0">
              <a:spcBef>
                <a:spcPts val="0"/>
              </a:spcBef>
              <a:spcAft>
                <a:spcPts val="0"/>
              </a:spcAft>
              <a:buNone/>
            </a:pPr>
            <a:r>
              <a:rPr lang="en" sz="1300">
                <a:solidFill>
                  <a:srgbClr val="FFFFFF"/>
                </a:solidFill>
                <a:latin typeface="Cambria"/>
                <a:ea typeface="Cambria"/>
                <a:cs typeface="Cambria"/>
                <a:sym typeface="Cambria"/>
              </a:rPr>
              <a:t>This is because, due to an increasing scarcity of food, larger bears (with the ability to store more fat) were </a:t>
            </a:r>
            <a:r>
              <a:rPr lang="en" sz="1300" b="1">
                <a:solidFill>
                  <a:srgbClr val="FFFFFF"/>
                </a:solidFill>
                <a:latin typeface="Cambria"/>
                <a:ea typeface="Cambria"/>
                <a:cs typeface="Cambria"/>
                <a:sym typeface="Cambria"/>
              </a:rPr>
              <a:t>more likely to survive </a:t>
            </a:r>
            <a:r>
              <a:rPr lang="en" sz="1300">
                <a:solidFill>
                  <a:srgbClr val="FFFFFF"/>
                </a:solidFill>
                <a:latin typeface="Cambria"/>
                <a:ea typeface="Cambria"/>
                <a:cs typeface="Cambria"/>
                <a:sym typeface="Cambria"/>
              </a:rPr>
              <a:t>than smaller bears. This is an example of </a:t>
            </a:r>
            <a:r>
              <a:rPr lang="en" sz="1300" b="1">
                <a:solidFill>
                  <a:srgbClr val="FFFFFF"/>
                </a:solidFill>
                <a:latin typeface="Cambria"/>
                <a:ea typeface="Cambria"/>
                <a:cs typeface="Cambria"/>
                <a:sym typeface="Cambria"/>
              </a:rPr>
              <a:t>directional selection</a:t>
            </a:r>
            <a:r>
              <a:rPr lang="en" sz="1300">
                <a:solidFill>
                  <a:srgbClr val="FFFFFF"/>
                </a:solidFill>
                <a:latin typeface="Cambria"/>
                <a:ea typeface="Cambria"/>
                <a:cs typeface="Cambria"/>
                <a:sym typeface="Cambria"/>
              </a:rPr>
              <a:t>.</a:t>
            </a:r>
            <a:endParaRPr sz="1300">
              <a:solidFill>
                <a:srgbClr val="FFFFFF"/>
              </a:solidFill>
              <a:latin typeface="Cambria"/>
              <a:ea typeface="Cambria"/>
              <a:cs typeface="Cambria"/>
              <a:sym typeface="Cambria"/>
            </a:endParaRPr>
          </a:p>
        </p:txBody>
      </p:sp>
      <p:cxnSp>
        <p:nvCxnSpPr>
          <p:cNvPr id="274" name="Google Shape;274;p39"/>
          <p:cNvCxnSpPr/>
          <p:nvPr/>
        </p:nvCxnSpPr>
        <p:spPr>
          <a:xfrm>
            <a:off x="4855000" y="0"/>
            <a:ext cx="5700" cy="51435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pic>
        <p:nvPicPr>
          <p:cNvPr id="279" name="Google Shape;279;p40"/>
          <p:cNvPicPr preferRelativeResize="0"/>
          <p:nvPr/>
        </p:nvPicPr>
        <p:blipFill rotWithShape="1">
          <a:blip r:embed="rId3">
            <a:alphaModFix/>
          </a:blip>
          <a:srcRect t="23859" b="7773"/>
          <a:stretch/>
        </p:blipFill>
        <p:spPr>
          <a:xfrm>
            <a:off x="0" y="974000"/>
            <a:ext cx="9144003" cy="4169500"/>
          </a:xfrm>
          <a:prstGeom prst="rect">
            <a:avLst/>
          </a:prstGeom>
          <a:noFill/>
          <a:ln>
            <a:noFill/>
          </a:ln>
        </p:spPr>
      </p:pic>
      <p:sp>
        <p:nvSpPr>
          <p:cNvPr id="280" name="Google Shape;28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281" name="Google Shape;281;p40"/>
          <p:cNvSpPr txBox="1"/>
          <p:nvPr/>
        </p:nvSpPr>
        <p:spPr>
          <a:xfrm>
            <a:off x="345750" y="110625"/>
            <a:ext cx="84525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Cambria"/>
                <a:ea typeface="Cambria"/>
                <a:cs typeface="Cambria"/>
                <a:sym typeface="Cambria"/>
              </a:rPr>
              <a:t>The number of eggs laid by birds is an example of </a:t>
            </a:r>
            <a:r>
              <a:rPr lang="en" sz="1200" b="1">
                <a:solidFill>
                  <a:schemeClr val="dk1"/>
                </a:solidFill>
                <a:latin typeface="Cambria"/>
                <a:ea typeface="Cambria"/>
                <a:cs typeface="Cambria"/>
                <a:sym typeface="Cambria"/>
              </a:rPr>
              <a:t>stabilising selection</a:t>
            </a:r>
            <a:r>
              <a:rPr lang="en" sz="1200">
                <a:solidFill>
                  <a:schemeClr val="dk1"/>
                </a:solidFill>
                <a:latin typeface="Cambria"/>
                <a:ea typeface="Cambria"/>
                <a:cs typeface="Cambria"/>
                <a:sym typeface="Cambria"/>
              </a:rPr>
              <a:t>. If the mother lays </a:t>
            </a:r>
            <a:r>
              <a:rPr lang="en" sz="1200" b="1">
                <a:solidFill>
                  <a:schemeClr val="dk1"/>
                </a:solidFill>
                <a:latin typeface="Cambria"/>
                <a:ea typeface="Cambria"/>
                <a:cs typeface="Cambria"/>
                <a:sym typeface="Cambria"/>
              </a:rPr>
              <a:t>too few</a:t>
            </a:r>
            <a:r>
              <a:rPr lang="en" sz="1200">
                <a:solidFill>
                  <a:schemeClr val="dk1"/>
                </a:solidFill>
                <a:latin typeface="Cambria"/>
                <a:ea typeface="Cambria"/>
                <a:cs typeface="Cambria"/>
                <a:sym typeface="Cambria"/>
              </a:rPr>
              <a:t> eggs, there is a fair chance none of the chicks will survive to maturity. If she lays too many eggs, she will be unable to provide enough food for the nest and many will starve. There is a selection pressure favouring a </a:t>
            </a:r>
            <a:r>
              <a:rPr lang="en" sz="1200" b="1">
                <a:solidFill>
                  <a:schemeClr val="dk1"/>
                </a:solidFill>
                <a:latin typeface="Cambria"/>
                <a:ea typeface="Cambria"/>
                <a:cs typeface="Cambria"/>
                <a:sym typeface="Cambria"/>
              </a:rPr>
              <a:t>median </a:t>
            </a:r>
            <a:r>
              <a:rPr lang="en" sz="1200">
                <a:solidFill>
                  <a:schemeClr val="dk1"/>
                </a:solidFill>
                <a:latin typeface="Cambria"/>
                <a:ea typeface="Cambria"/>
                <a:cs typeface="Cambria"/>
                <a:sym typeface="Cambria"/>
              </a:rPr>
              <a:t>number of eggs.</a:t>
            </a:r>
            <a:endParaRPr sz="1200">
              <a:solidFill>
                <a:schemeClr val="dk1"/>
              </a:solidFill>
              <a:latin typeface="Cambria"/>
              <a:ea typeface="Cambria"/>
              <a:cs typeface="Cambria"/>
              <a:sym typeface="Cambria"/>
            </a:endParaRPr>
          </a:p>
        </p:txBody>
      </p:sp>
      <p:cxnSp>
        <p:nvCxnSpPr>
          <p:cNvPr id="282" name="Google Shape;282;p40"/>
          <p:cNvCxnSpPr/>
          <p:nvPr/>
        </p:nvCxnSpPr>
        <p:spPr>
          <a:xfrm>
            <a:off x="0" y="974000"/>
            <a:ext cx="9144000" cy="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pic>
        <p:nvPicPr>
          <p:cNvPr id="287" name="Google Shape;287;p41"/>
          <p:cNvPicPr preferRelativeResize="0"/>
          <p:nvPr/>
        </p:nvPicPr>
        <p:blipFill rotWithShape="1">
          <a:blip r:embed="rId3">
            <a:alphaModFix/>
          </a:blip>
          <a:srcRect l="6106" r="15400"/>
          <a:stretch/>
        </p:blipFill>
        <p:spPr>
          <a:xfrm>
            <a:off x="3798475" y="-7775"/>
            <a:ext cx="5345526" cy="5151273"/>
          </a:xfrm>
          <a:prstGeom prst="rect">
            <a:avLst/>
          </a:prstGeom>
          <a:noFill/>
          <a:ln>
            <a:noFill/>
          </a:ln>
        </p:spPr>
      </p:pic>
      <p:sp>
        <p:nvSpPr>
          <p:cNvPr id="288" name="Google Shape;288;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289" name="Google Shape;289;p41"/>
          <p:cNvSpPr txBox="1"/>
          <p:nvPr/>
        </p:nvSpPr>
        <p:spPr>
          <a:xfrm>
            <a:off x="483200" y="1578900"/>
            <a:ext cx="2730600" cy="1985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FFFFFF"/>
                </a:solidFill>
                <a:latin typeface="Cambria"/>
                <a:ea typeface="Cambria"/>
                <a:cs typeface="Cambria"/>
                <a:sym typeface="Cambria"/>
              </a:rPr>
              <a:t>The sword-billed hummingbird exhibits </a:t>
            </a:r>
            <a:r>
              <a:rPr lang="en" sz="1300" b="1">
                <a:solidFill>
                  <a:srgbClr val="FFFFFF"/>
                </a:solidFill>
                <a:latin typeface="Cambria"/>
                <a:ea typeface="Cambria"/>
                <a:cs typeface="Cambria"/>
                <a:sym typeface="Cambria"/>
              </a:rPr>
              <a:t>2 extreme phenotypes </a:t>
            </a:r>
            <a:r>
              <a:rPr lang="en" sz="1300">
                <a:solidFill>
                  <a:srgbClr val="FFFFFF"/>
                </a:solidFill>
                <a:latin typeface="Cambria"/>
                <a:ea typeface="Cambria"/>
                <a:cs typeface="Cambria"/>
                <a:sym typeface="Cambria"/>
              </a:rPr>
              <a:t>- a short bill and an extremely long bill. </a:t>
            </a:r>
            <a:endParaRPr sz="1300">
              <a:solidFill>
                <a:srgbClr val="FFFFFF"/>
              </a:solidFill>
              <a:latin typeface="Cambria"/>
              <a:ea typeface="Cambria"/>
              <a:cs typeface="Cambria"/>
              <a:sym typeface="Cambria"/>
            </a:endParaRPr>
          </a:p>
          <a:p>
            <a:pPr marL="0" lvl="0" indent="0" algn="ctr" rtl="0">
              <a:spcBef>
                <a:spcPts val="0"/>
              </a:spcBef>
              <a:spcAft>
                <a:spcPts val="0"/>
              </a:spcAft>
              <a:buNone/>
            </a:pPr>
            <a:endParaRPr sz="1300">
              <a:solidFill>
                <a:srgbClr val="FFFFFF"/>
              </a:solidFill>
              <a:latin typeface="Cambria"/>
              <a:ea typeface="Cambria"/>
              <a:cs typeface="Cambria"/>
              <a:sym typeface="Cambria"/>
            </a:endParaRPr>
          </a:p>
          <a:p>
            <a:pPr marL="0" lvl="0" indent="0" algn="ctr" rtl="0">
              <a:spcBef>
                <a:spcPts val="0"/>
              </a:spcBef>
              <a:spcAft>
                <a:spcPts val="0"/>
              </a:spcAft>
              <a:buNone/>
            </a:pPr>
            <a:r>
              <a:rPr lang="en" sz="1300">
                <a:solidFill>
                  <a:srgbClr val="FFFFFF"/>
                </a:solidFill>
                <a:latin typeface="Cambria"/>
                <a:ea typeface="Cambria"/>
                <a:cs typeface="Cambria"/>
                <a:sym typeface="Cambria"/>
              </a:rPr>
              <a:t>The median-lengthed bill was </a:t>
            </a:r>
            <a:r>
              <a:rPr lang="en" sz="1300" b="1">
                <a:solidFill>
                  <a:srgbClr val="FFFFFF"/>
                </a:solidFill>
                <a:latin typeface="Cambria"/>
                <a:ea typeface="Cambria"/>
                <a:cs typeface="Cambria"/>
                <a:sym typeface="Cambria"/>
              </a:rPr>
              <a:t>selected against </a:t>
            </a:r>
            <a:r>
              <a:rPr lang="en" sz="1300">
                <a:solidFill>
                  <a:srgbClr val="FFFFFF"/>
                </a:solidFill>
                <a:latin typeface="Cambria"/>
                <a:ea typeface="Cambria"/>
                <a:cs typeface="Cambria"/>
                <a:sym typeface="Cambria"/>
              </a:rPr>
              <a:t>as it is unable to reach the nectar of the plant it uses as a food source. This is an example of </a:t>
            </a:r>
            <a:r>
              <a:rPr lang="en" sz="1300" b="1">
                <a:solidFill>
                  <a:srgbClr val="FFFFFF"/>
                </a:solidFill>
                <a:latin typeface="Cambria"/>
                <a:ea typeface="Cambria"/>
                <a:cs typeface="Cambria"/>
                <a:sym typeface="Cambria"/>
              </a:rPr>
              <a:t>disruptive selection</a:t>
            </a:r>
            <a:r>
              <a:rPr lang="en" sz="1300">
                <a:solidFill>
                  <a:srgbClr val="FFFFFF"/>
                </a:solidFill>
                <a:latin typeface="Cambria"/>
                <a:ea typeface="Cambria"/>
                <a:cs typeface="Cambria"/>
                <a:sym typeface="Cambria"/>
              </a:rPr>
              <a:t>.</a:t>
            </a:r>
            <a:endParaRPr sz="1300">
              <a:solidFill>
                <a:srgbClr val="FFFFFF"/>
              </a:solidFill>
              <a:latin typeface="Cambria"/>
              <a:ea typeface="Cambria"/>
              <a:cs typeface="Cambria"/>
              <a:sym typeface="Cambria"/>
            </a:endParaRPr>
          </a:p>
        </p:txBody>
      </p:sp>
      <p:cxnSp>
        <p:nvCxnSpPr>
          <p:cNvPr id="290" name="Google Shape;290;p41"/>
          <p:cNvCxnSpPr/>
          <p:nvPr/>
        </p:nvCxnSpPr>
        <p:spPr>
          <a:xfrm>
            <a:off x="3798475" y="-3887"/>
            <a:ext cx="5700" cy="51435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4"/>
        <p:cNvGrpSpPr/>
        <p:nvPr/>
      </p:nvGrpSpPr>
      <p:grpSpPr>
        <a:xfrm>
          <a:off x="0" y="0"/>
          <a:ext cx="0" cy="0"/>
          <a:chOff x="0" y="0"/>
          <a:chExt cx="0" cy="0"/>
        </a:xfrm>
      </p:grpSpPr>
      <p:sp>
        <p:nvSpPr>
          <p:cNvPr id="295" name="Google Shape;295;p4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Speciation</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296" name="Google Shape;296;p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CCCC"/>
              </a:buClr>
              <a:buSzPts val="1800"/>
              <a:buChar char="●"/>
            </a:pPr>
            <a:r>
              <a:rPr lang="en">
                <a:solidFill>
                  <a:srgbClr val="CCCCCC"/>
                </a:solidFill>
              </a:rPr>
              <a:t>Speciation can be defined as the formation of </a:t>
            </a:r>
            <a:r>
              <a:rPr lang="en" b="1">
                <a:solidFill>
                  <a:srgbClr val="CCCCCC"/>
                </a:solidFill>
              </a:rPr>
              <a:t>new </a:t>
            </a:r>
            <a:r>
              <a:rPr lang="en">
                <a:solidFill>
                  <a:srgbClr val="CCCCCC"/>
                </a:solidFill>
              </a:rPr>
              <a:t>and </a:t>
            </a:r>
            <a:r>
              <a:rPr lang="en" b="1">
                <a:solidFill>
                  <a:srgbClr val="CCCCCC"/>
                </a:solidFill>
              </a:rPr>
              <a:t>distinct </a:t>
            </a:r>
            <a:r>
              <a:rPr lang="en">
                <a:solidFill>
                  <a:srgbClr val="CCCCCC"/>
                </a:solidFill>
              </a:rPr>
              <a:t>species.</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A new species will </a:t>
            </a:r>
            <a:r>
              <a:rPr lang="en" b="1">
                <a:solidFill>
                  <a:srgbClr val="CCCCCC"/>
                </a:solidFill>
              </a:rPr>
              <a:t>evolve </a:t>
            </a:r>
            <a:r>
              <a:rPr lang="en">
                <a:solidFill>
                  <a:srgbClr val="CCCCCC"/>
                </a:solidFill>
              </a:rPr>
              <a:t>from an existing species.</a:t>
            </a:r>
            <a:endParaRPr>
              <a:solidFill>
                <a:srgbClr val="CCCCCC"/>
              </a:solidFill>
            </a:endParaRPr>
          </a:p>
          <a:p>
            <a:pPr marL="457200" lvl="0" indent="-342900" algn="l" rtl="0">
              <a:spcBef>
                <a:spcPts val="0"/>
              </a:spcBef>
              <a:spcAft>
                <a:spcPts val="0"/>
              </a:spcAft>
              <a:buClr>
                <a:srgbClr val="CCCCCC"/>
              </a:buClr>
              <a:buSzPts val="1800"/>
              <a:buChar char="●"/>
            </a:pPr>
            <a:r>
              <a:rPr lang="en">
                <a:solidFill>
                  <a:srgbClr val="CCCCCC"/>
                </a:solidFill>
              </a:rPr>
              <a:t>Speciation occurs when populations of the </a:t>
            </a:r>
            <a:r>
              <a:rPr lang="en" b="1">
                <a:solidFill>
                  <a:srgbClr val="CCCCCC"/>
                </a:solidFill>
              </a:rPr>
              <a:t>same species </a:t>
            </a:r>
            <a:r>
              <a:rPr lang="en">
                <a:solidFill>
                  <a:srgbClr val="CCCCCC"/>
                </a:solidFill>
              </a:rPr>
              <a:t>are </a:t>
            </a:r>
            <a:r>
              <a:rPr lang="en" b="1">
                <a:solidFill>
                  <a:srgbClr val="CCCCCC"/>
                </a:solidFill>
              </a:rPr>
              <a:t>reproductively isolated </a:t>
            </a:r>
            <a:r>
              <a:rPr lang="en">
                <a:solidFill>
                  <a:srgbClr val="CCCCCC"/>
                </a:solidFill>
              </a:rPr>
              <a:t>from each other.</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Reproductive isolation occurs when individuals from the same species </a:t>
            </a:r>
            <a:r>
              <a:rPr lang="en" b="1">
                <a:solidFill>
                  <a:srgbClr val="CCCCCC"/>
                </a:solidFill>
              </a:rPr>
              <a:t>do not interbreed</a:t>
            </a:r>
            <a:r>
              <a:rPr lang="en">
                <a:solidFill>
                  <a:srgbClr val="CCCCCC"/>
                </a:solidFill>
              </a:rPr>
              <a:t>.</a:t>
            </a:r>
            <a:endParaRPr>
              <a:solidFill>
                <a:srgbClr val="CCCCCC"/>
              </a:solidFill>
            </a:endParaRPr>
          </a:p>
          <a:p>
            <a:pPr marL="457200" lvl="0" indent="-342900" algn="l" rtl="0">
              <a:spcBef>
                <a:spcPts val="0"/>
              </a:spcBef>
              <a:spcAft>
                <a:spcPts val="0"/>
              </a:spcAft>
              <a:buClr>
                <a:srgbClr val="CCCCCC"/>
              </a:buClr>
              <a:buSzPts val="1800"/>
              <a:buChar char="●"/>
            </a:pPr>
            <a:r>
              <a:rPr lang="en">
                <a:solidFill>
                  <a:srgbClr val="CCCCCC"/>
                </a:solidFill>
              </a:rPr>
              <a:t>If populations become </a:t>
            </a:r>
            <a:r>
              <a:rPr lang="en" b="1">
                <a:solidFill>
                  <a:srgbClr val="CCCCCC"/>
                </a:solidFill>
              </a:rPr>
              <a:t>physically isolated </a:t>
            </a:r>
            <a:r>
              <a:rPr lang="en">
                <a:solidFill>
                  <a:srgbClr val="CCCCCC"/>
                </a:solidFill>
              </a:rPr>
              <a:t>from each other, they may be unable to interbreed.</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This may lead to </a:t>
            </a:r>
            <a:r>
              <a:rPr lang="en" b="1">
                <a:solidFill>
                  <a:srgbClr val="CCCCCC"/>
                </a:solidFill>
              </a:rPr>
              <a:t>allopatric </a:t>
            </a:r>
            <a:r>
              <a:rPr lang="en">
                <a:solidFill>
                  <a:srgbClr val="CCCCCC"/>
                </a:solidFill>
              </a:rPr>
              <a:t>speciation.</a:t>
            </a:r>
            <a:endParaRPr>
              <a:solidFill>
                <a:srgbClr val="CCCCCC"/>
              </a:solidFill>
            </a:endParaRPr>
          </a:p>
          <a:p>
            <a:pPr marL="457200" lvl="0" indent="-342900" algn="l" rtl="0">
              <a:spcBef>
                <a:spcPts val="0"/>
              </a:spcBef>
              <a:spcAft>
                <a:spcPts val="0"/>
              </a:spcAft>
              <a:buClr>
                <a:srgbClr val="CCCCCC"/>
              </a:buClr>
              <a:buSzPts val="1800"/>
              <a:buChar char="●"/>
            </a:pPr>
            <a:r>
              <a:rPr lang="en">
                <a:solidFill>
                  <a:srgbClr val="CCCCCC"/>
                </a:solidFill>
              </a:rPr>
              <a:t>Populations may also </a:t>
            </a:r>
            <a:r>
              <a:rPr lang="en" b="1">
                <a:solidFill>
                  <a:srgbClr val="CCCCCC"/>
                </a:solidFill>
              </a:rPr>
              <a:t>choose </a:t>
            </a:r>
            <a:r>
              <a:rPr lang="en">
                <a:solidFill>
                  <a:srgbClr val="CCCCCC"/>
                </a:solidFill>
              </a:rPr>
              <a:t>not to interbreed, despite their physical proximity.</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This may lead to </a:t>
            </a:r>
            <a:r>
              <a:rPr lang="en" b="1">
                <a:solidFill>
                  <a:srgbClr val="CCCCCC"/>
                </a:solidFill>
              </a:rPr>
              <a:t>sympatric </a:t>
            </a:r>
            <a:r>
              <a:rPr lang="en">
                <a:solidFill>
                  <a:srgbClr val="CCCCCC"/>
                </a:solidFill>
              </a:rPr>
              <a:t>speciation.</a:t>
            </a:r>
            <a:endParaRPr>
              <a:solidFill>
                <a:srgbClr val="CCCCCC"/>
              </a:solidFill>
            </a:endParaRPr>
          </a:p>
        </p:txBody>
      </p:sp>
      <p:sp>
        <p:nvSpPr>
          <p:cNvPr id="297" name="Google Shape;297;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1"/>
        <p:cNvGrpSpPr/>
        <p:nvPr/>
      </p:nvGrpSpPr>
      <p:grpSpPr>
        <a:xfrm>
          <a:off x="0" y="0"/>
          <a:ext cx="0" cy="0"/>
          <a:chOff x="0" y="0"/>
          <a:chExt cx="0" cy="0"/>
        </a:xfrm>
      </p:grpSpPr>
      <p:sp>
        <p:nvSpPr>
          <p:cNvPr id="302" name="Google Shape;302;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Allopatric Speciation</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303" name="Google Shape;303;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CCCCCC"/>
              </a:buClr>
              <a:buSzPts val="1700"/>
              <a:buAutoNum type="arabicPeriod"/>
            </a:pPr>
            <a:r>
              <a:rPr lang="en" sz="1700">
                <a:solidFill>
                  <a:srgbClr val="CCCCCC"/>
                </a:solidFill>
              </a:rPr>
              <a:t>If populations are </a:t>
            </a:r>
            <a:r>
              <a:rPr lang="en" sz="1700" b="1">
                <a:solidFill>
                  <a:srgbClr val="CCCCCC"/>
                </a:solidFill>
              </a:rPr>
              <a:t>geographically </a:t>
            </a:r>
            <a:r>
              <a:rPr lang="en" sz="1700">
                <a:solidFill>
                  <a:srgbClr val="CCCCCC"/>
                </a:solidFill>
              </a:rPr>
              <a:t>separated from each other, it is unlikely they will be able to interbreed.</a:t>
            </a:r>
            <a:endParaRPr sz="1700">
              <a:solidFill>
                <a:srgbClr val="CCCCCC"/>
              </a:solidFill>
            </a:endParaRPr>
          </a:p>
          <a:p>
            <a:pPr marL="914400" lvl="1" indent="-311150" algn="l" rtl="0">
              <a:spcBef>
                <a:spcPts val="0"/>
              </a:spcBef>
              <a:spcAft>
                <a:spcPts val="0"/>
              </a:spcAft>
              <a:buClr>
                <a:srgbClr val="CCCCCC"/>
              </a:buClr>
              <a:buSzPts val="1300"/>
              <a:buAutoNum type="alphaLcPeriod"/>
            </a:pPr>
            <a:r>
              <a:rPr lang="en" sz="1300">
                <a:solidFill>
                  <a:srgbClr val="CCCCCC"/>
                </a:solidFill>
              </a:rPr>
              <a:t>This geographical separation may come about due to a </a:t>
            </a:r>
            <a:r>
              <a:rPr lang="en" sz="1300" b="1">
                <a:solidFill>
                  <a:srgbClr val="CCCCCC"/>
                </a:solidFill>
              </a:rPr>
              <a:t>flood</a:t>
            </a:r>
            <a:r>
              <a:rPr lang="en" sz="1300">
                <a:solidFill>
                  <a:srgbClr val="CCCCCC"/>
                </a:solidFill>
              </a:rPr>
              <a:t>, or the formation of a new land mass, such as a range of </a:t>
            </a:r>
            <a:r>
              <a:rPr lang="en" sz="1300" b="1">
                <a:solidFill>
                  <a:srgbClr val="CCCCCC"/>
                </a:solidFill>
              </a:rPr>
              <a:t>mountains</a:t>
            </a:r>
            <a:r>
              <a:rPr lang="en" sz="1300">
                <a:solidFill>
                  <a:srgbClr val="CCCCCC"/>
                </a:solidFill>
              </a:rPr>
              <a:t>.</a:t>
            </a:r>
            <a:endParaRPr sz="1300">
              <a:solidFill>
                <a:srgbClr val="CCCCCC"/>
              </a:solidFill>
            </a:endParaRPr>
          </a:p>
          <a:p>
            <a:pPr marL="457200" lvl="0" indent="-336550" algn="l" rtl="0">
              <a:spcBef>
                <a:spcPts val="0"/>
              </a:spcBef>
              <a:spcAft>
                <a:spcPts val="0"/>
              </a:spcAft>
              <a:buClr>
                <a:srgbClr val="CCCCCC"/>
              </a:buClr>
              <a:buSzPts val="1700"/>
              <a:buAutoNum type="arabicPeriod"/>
            </a:pPr>
            <a:r>
              <a:rPr lang="en" sz="1700">
                <a:solidFill>
                  <a:srgbClr val="CCCCCC"/>
                </a:solidFill>
              </a:rPr>
              <a:t>The 2 populations are likely to be subjected to different </a:t>
            </a:r>
            <a:r>
              <a:rPr lang="en" sz="1700" b="1">
                <a:solidFill>
                  <a:srgbClr val="CCCCCC"/>
                </a:solidFill>
              </a:rPr>
              <a:t>environmental </a:t>
            </a:r>
            <a:r>
              <a:rPr lang="en" sz="1700">
                <a:solidFill>
                  <a:srgbClr val="CCCCCC"/>
                </a:solidFill>
              </a:rPr>
              <a:t>conditions.</a:t>
            </a:r>
            <a:endParaRPr sz="1700">
              <a:solidFill>
                <a:srgbClr val="CCCCCC"/>
              </a:solidFill>
            </a:endParaRPr>
          </a:p>
          <a:p>
            <a:pPr marL="914400" lvl="1" indent="-311150" algn="l" rtl="0">
              <a:spcBef>
                <a:spcPts val="0"/>
              </a:spcBef>
              <a:spcAft>
                <a:spcPts val="0"/>
              </a:spcAft>
              <a:buClr>
                <a:srgbClr val="CCCCCC"/>
              </a:buClr>
              <a:buSzPts val="1300"/>
              <a:buAutoNum type="alphaLcPeriod"/>
            </a:pPr>
            <a:r>
              <a:rPr lang="en" sz="1300">
                <a:solidFill>
                  <a:srgbClr val="CCCCCC"/>
                </a:solidFill>
              </a:rPr>
              <a:t>For example, there may be different </a:t>
            </a:r>
            <a:r>
              <a:rPr lang="en" sz="1300" b="1">
                <a:solidFill>
                  <a:srgbClr val="CCCCCC"/>
                </a:solidFill>
              </a:rPr>
              <a:t>climates </a:t>
            </a:r>
            <a:r>
              <a:rPr lang="en" sz="1300">
                <a:solidFill>
                  <a:srgbClr val="CCCCCC"/>
                </a:solidFill>
              </a:rPr>
              <a:t>in the 2 locations.</a:t>
            </a:r>
            <a:endParaRPr sz="1300">
              <a:solidFill>
                <a:srgbClr val="CCCCCC"/>
              </a:solidFill>
            </a:endParaRPr>
          </a:p>
          <a:p>
            <a:pPr marL="457200" lvl="0" indent="-336550" algn="l" rtl="0">
              <a:spcBef>
                <a:spcPts val="0"/>
              </a:spcBef>
              <a:spcAft>
                <a:spcPts val="0"/>
              </a:spcAft>
              <a:buClr>
                <a:srgbClr val="CCCCCC"/>
              </a:buClr>
              <a:buSzPts val="1700"/>
              <a:buAutoNum type="arabicPeriod"/>
            </a:pPr>
            <a:r>
              <a:rPr lang="en" sz="1700">
                <a:solidFill>
                  <a:srgbClr val="CCCCCC"/>
                </a:solidFill>
              </a:rPr>
              <a:t>Over time, these 2 populations will become </a:t>
            </a:r>
            <a:r>
              <a:rPr lang="en" sz="1700" b="1">
                <a:solidFill>
                  <a:srgbClr val="CCCCCC"/>
                </a:solidFill>
              </a:rPr>
              <a:t>better adapted </a:t>
            </a:r>
            <a:r>
              <a:rPr lang="en" sz="1700">
                <a:solidFill>
                  <a:srgbClr val="CCCCCC"/>
                </a:solidFill>
              </a:rPr>
              <a:t>to their respective locations.</a:t>
            </a:r>
            <a:endParaRPr sz="1700">
              <a:solidFill>
                <a:srgbClr val="CCCCCC"/>
              </a:solidFill>
            </a:endParaRPr>
          </a:p>
          <a:p>
            <a:pPr marL="914400" lvl="1" indent="-311150" algn="l" rtl="0">
              <a:spcBef>
                <a:spcPts val="0"/>
              </a:spcBef>
              <a:spcAft>
                <a:spcPts val="0"/>
              </a:spcAft>
              <a:buClr>
                <a:srgbClr val="CCCCCC"/>
              </a:buClr>
              <a:buSzPts val="1300"/>
              <a:buAutoNum type="alphaLcPeriod"/>
            </a:pPr>
            <a:r>
              <a:rPr lang="en" sz="1300">
                <a:solidFill>
                  <a:srgbClr val="CCCCCC"/>
                </a:solidFill>
              </a:rPr>
              <a:t>This is due to the process of </a:t>
            </a:r>
            <a:r>
              <a:rPr lang="en" sz="1300" b="1">
                <a:solidFill>
                  <a:srgbClr val="CCCCCC"/>
                </a:solidFill>
              </a:rPr>
              <a:t>natural selection</a:t>
            </a:r>
            <a:r>
              <a:rPr lang="en" sz="1300">
                <a:solidFill>
                  <a:srgbClr val="CCCCCC"/>
                </a:solidFill>
              </a:rPr>
              <a:t>.</a:t>
            </a:r>
            <a:endParaRPr sz="1300">
              <a:solidFill>
                <a:srgbClr val="CCCCCC"/>
              </a:solidFill>
            </a:endParaRPr>
          </a:p>
          <a:p>
            <a:pPr marL="457200" lvl="0" indent="-336550" algn="l" rtl="0">
              <a:spcBef>
                <a:spcPts val="0"/>
              </a:spcBef>
              <a:spcAft>
                <a:spcPts val="0"/>
              </a:spcAft>
              <a:buClr>
                <a:srgbClr val="CCCCCC"/>
              </a:buClr>
              <a:buSzPts val="1700"/>
              <a:buAutoNum type="arabicPeriod"/>
            </a:pPr>
            <a:r>
              <a:rPr lang="en" sz="1700">
                <a:solidFill>
                  <a:srgbClr val="CCCCCC"/>
                </a:solidFill>
              </a:rPr>
              <a:t>Eventually, the </a:t>
            </a:r>
            <a:r>
              <a:rPr lang="en" sz="1700" b="1">
                <a:solidFill>
                  <a:srgbClr val="CCCCCC"/>
                </a:solidFill>
              </a:rPr>
              <a:t>phenotypes </a:t>
            </a:r>
            <a:r>
              <a:rPr lang="en" sz="1700">
                <a:solidFill>
                  <a:srgbClr val="CCCCCC"/>
                </a:solidFill>
              </a:rPr>
              <a:t>of the 2 populations will have changed sufficiently to prevent </a:t>
            </a:r>
            <a:r>
              <a:rPr lang="en" sz="1700" b="1">
                <a:solidFill>
                  <a:srgbClr val="CCCCCC"/>
                </a:solidFill>
              </a:rPr>
              <a:t>successful interbreeding</a:t>
            </a:r>
            <a:r>
              <a:rPr lang="en" sz="1700">
                <a:solidFill>
                  <a:srgbClr val="CCCCCC"/>
                </a:solidFill>
              </a:rPr>
              <a:t>.</a:t>
            </a:r>
            <a:endParaRPr sz="1700">
              <a:solidFill>
                <a:srgbClr val="CCCCCC"/>
              </a:solidFill>
            </a:endParaRPr>
          </a:p>
          <a:p>
            <a:pPr marL="914400" lvl="1" indent="-311150" algn="l" rtl="0">
              <a:spcBef>
                <a:spcPts val="0"/>
              </a:spcBef>
              <a:spcAft>
                <a:spcPts val="0"/>
              </a:spcAft>
              <a:buClr>
                <a:srgbClr val="CCCCCC"/>
              </a:buClr>
              <a:buSzPts val="1300"/>
              <a:buAutoNum type="alphaLcPeriod"/>
            </a:pPr>
            <a:r>
              <a:rPr lang="en" sz="1300">
                <a:solidFill>
                  <a:srgbClr val="CCCCCC"/>
                </a:solidFill>
              </a:rPr>
              <a:t>Fertile offspring will no longer be produced.</a:t>
            </a:r>
            <a:endParaRPr sz="1300">
              <a:solidFill>
                <a:srgbClr val="CCCCCC"/>
              </a:solidFill>
            </a:endParaRPr>
          </a:p>
          <a:p>
            <a:pPr marL="914400" lvl="1" indent="-311150" algn="l" rtl="0">
              <a:spcBef>
                <a:spcPts val="0"/>
              </a:spcBef>
              <a:spcAft>
                <a:spcPts val="0"/>
              </a:spcAft>
              <a:buClr>
                <a:srgbClr val="CCCCCC"/>
              </a:buClr>
              <a:buSzPts val="1300"/>
              <a:buAutoNum type="alphaLcPeriod"/>
            </a:pPr>
            <a:r>
              <a:rPr lang="en" sz="1300">
                <a:solidFill>
                  <a:srgbClr val="CCCCCC"/>
                </a:solidFill>
              </a:rPr>
              <a:t>As a result, these 2 populations would now be considered to belong to </a:t>
            </a:r>
            <a:r>
              <a:rPr lang="en" sz="1300" b="1">
                <a:solidFill>
                  <a:srgbClr val="CCCCCC"/>
                </a:solidFill>
              </a:rPr>
              <a:t>different </a:t>
            </a:r>
            <a:r>
              <a:rPr lang="en" sz="1300">
                <a:solidFill>
                  <a:srgbClr val="CCCCCC"/>
                </a:solidFill>
              </a:rPr>
              <a:t>species.</a:t>
            </a:r>
            <a:endParaRPr sz="1300">
              <a:solidFill>
                <a:srgbClr val="CCCCCC"/>
              </a:solidFill>
            </a:endParaRPr>
          </a:p>
        </p:txBody>
      </p:sp>
      <p:sp>
        <p:nvSpPr>
          <p:cNvPr id="304" name="Google Shape;304;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5"/>
        <p:cNvGrpSpPr/>
        <p:nvPr/>
      </p:nvGrpSpPr>
      <p:grpSpPr>
        <a:xfrm>
          <a:off x="0" y="0"/>
          <a:ext cx="0" cy="0"/>
          <a:chOff x="0" y="0"/>
          <a:chExt cx="0" cy="0"/>
        </a:xfrm>
      </p:grpSpPr>
      <p:sp>
        <p:nvSpPr>
          <p:cNvPr id="106" name="Google Shape;106;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Genetic Terms</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107" name="Google Shape;107;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4A86E8"/>
              </a:buClr>
              <a:buSzPts val="1800"/>
              <a:buChar char="●"/>
            </a:pPr>
            <a:r>
              <a:rPr lang="en">
                <a:solidFill>
                  <a:srgbClr val="4A86E8"/>
                </a:solidFill>
              </a:rPr>
              <a:t>Specification Point 3.7.2 - Populations.</a:t>
            </a:r>
            <a:endParaRPr>
              <a:solidFill>
                <a:srgbClr val="4A86E8"/>
              </a:solidFill>
            </a:endParaRPr>
          </a:p>
          <a:p>
            <a:pPr marL="457200" lvl="0" indent="-342900" algn="l" rtl="0">
              <a:spcBef>
                <a:spcPts val="0"/>
              </a:spcBef>
              <a:spcAft>
                <a:spcPts val="0"/>
              </a:spcAft>
              <a:buClr>
                <a:srgbClr val="CCCCCC"/>
              </a:buClr>
              <a:buSzPts val="1800"/>
              <a:buChar char="●"/>
            </a:pPr>
            <a:r>
              <a:rPr lang="en">
                <a:solidFill>
                  <a:srgbClr val="CCCCCC"/>
                </a:solidFill>
              </a:rPr>
              <a:t>A </a:t>
            </a:r>
            <a:r>
              <a:rPr lang="en" b="1">
                <a:solidFill>
                  <a:srgbClr val="CCCCCC"/>
                </a:solidFill>
              </a:rPr>
              <a:t>species </a:t>
            </a:r>
            <a:r>
              <a:rPr lang="en">
                <a:solidFill>
                  <a:srgbClr val="CCCCCC"/>
                </a:solidFill>
              </a:rPr>
              <a:t>can be defined as a group of similar organisms that are able to reproduce to yield </a:t>
            </a:r>
            <a:r>
              <a:rPr lang="en" b="1">
                <a:solidFill>
                  <a:srgbClr val="CCCCCC"/>
                </a:solidFill>
              </a:rPr>
              <a:t>fertile offspring</a:t>
            </a:r>
            <a:r>
              <a:rPr lang="en">
                <a:solidFill>
                  <a:srgbClr val="CCCCCC"/>
                </a:solidFill>
              </a:rPr>
              <a:t>.</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2 </a:t>
            </a:r>
            <a:r>
              <a:rPr lang="en" b="1">
                <a:solidFill>
                  <a:srgbClr val="CCCCCC"/>
                </a:solidFill>
              </a:rPr>
              <a:t>different </a:t>
            </a:r>
            <a:r>
              <a:rPr lang="en">
                <a:solidFill>
                  <a:srgbClr val="CCCCCC"/>
                </a:solidFill>
              </a:rPr>
              <a:t>species may interbreed to yield offspring, but these will be </a:t>
            </a:r>
            <a:r>
              <a:rPr lang="en" b="1">
                <a:solidFill>
                  <a:srgbClr val="CCCCCC"/>
                </a:solidFill>
              </a:rPr>
              <a:t>sterile hybrids</a:t>
            </a:r>
            <a:r>
              <a:rPr lang="en">
                <a:solidFill>
                  <a:srgbClr val="CCCCCC"/>
                </a:solidFill>
              </a:rPr>
              <a:t>.</a:t>
            </a:r>
            <a:endParaRPr>
              <a:solidFill>
                <a:srgbClr val="CCCCCC"/>
              </a:solidFill>
            </a:endParaRPr>
          </a:p>
          <a:p>
            <a:pPr marL="457200" lvl="0" indent="-342900" algn="l" rtl="0">
              <a:spcBef>
                <a:spcPts val="0"/>
              </a:spcBef>
              <a:spcAft>
                <a:spcPts val="0"/>
              </a:spcAft>
              <a:buClr>
                <a:srgbClr val="CCCCCC"/>
              </a:buClr>
              <a:buSzPts val="1800"/>
              <a:buChar char="●"/>
            </a:pPr>
            <a:r>
              <a:rPr lang="en">
                <a:solidFill>
                  <a:srgbClr val="CCCCCC"/>
                </a:solidFill>
              </a:rPr>
              <a:t>A </a:t>
            </a:r>
            <a:r>
              <a:rPr lang="en" b="1">
                <a:solidFill>
                  <a:srgbClr val="CCCCCC"/>
                </a:solidFill>
              </a:rPr>
              <a:t>population </a:t>
            </a:r>
            <a:r>
              <a:rPr lang="en">
                <a:solidFill>
                  <a:srgbClr val="CCCCCC"/>
                </a:solidFill>
              </a:rPr>
              <a:t>can be defined as a group of organisms that live in the </a:t>
            </a:r>
            <a:r>
              <a:rPr lang="en" b="1">
                <a:solidFill>
                  <a:srgbClr val="CCCCCC"/>
                </a:solidFill>
              </a:rPr>
              <a:t>same habitat</a:t>
            </a:r>
            <a:r>
              <a:rPr lang="en">
                <a:solidFill>
                  <a:srgbClr val="CCCCCC"/>
                </a:solidFill>
              </a:rPr>
              <a:t> at the </a:t>
            </a:r>
            <a:r>
              <a:rPr lang="en" b="1">
                <a:solidFill>
                  <a:srgbClr val="CCCCCC"/>
                </a:solidFill>
              </a:rPr>
              <a:t>same time</a:t>
            </a:r>
            <a:r>
              <a:rPr lang="en">
                <a:solidFill>
                  <a:srgbClr val="CCCCCC"/>
                </a:solidFill>
              </a:rPr>
              <a:t>.</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As a result, different populations of the </a:t>
            </a:r>
            <a:r>
              <a:rPr lang="en" b="1">
                <a:solidFill>
                  <a:srgbClr val="CCCCCC"/>
                </a:solidFill>
              </a:rPr>
              <a:t>same species</a:t>
            </a:r>
            <a:r>
              <a:rPr lang="en">
                <a:solidFill>
                  <a:srgbClr val="CCCCCC"/>
                </a:solidFill>
              </a:rPr>
              <a:t> have the ability to </a:t>
            </a:r>
            <a:r>
              <a:rPr lang="en" b="1">
                <a:solidFill>
                  <a:srgbClr val="CCCCCC"/>
                </a:solidFill>
              </a:rPr>
              <a:t>interbreed</a:t>
            </a:r>
            <a:r>
              <a:rPr lang="en">
                <a:solidFill>
                  <a:srgbClr val="CCCCCC"/>
                </a:solidFill>
              </a:rPr>
              <a:t>.</a:t>
            </a:r>
            <a:endParaRPr>
              <a:solidFill>
                <a:srgbClr val="CCCCCC"/>
              </a:solidFill>
            </a:endParaRPr>
          </a:p>
          <a:p>
            <a:pPr marL="457200" lvl="0" indent="-342900" algn="l" rtl="0">
              <a:spcBef>
                <a:spcPts val="0"/>
              </a:spcBef>
              <a:spcAft>
                <a:spcPts val="0"/>
              </a:spcAft>
              <a:buClr>
                <a:srgbClr val="CCCCCC"/>
              </a:buClr>
              <a:buSzPts val="1800"/>
              <a:buChar char="●"/>
            </a:pPr>
            <a:r>
              <a:rPr lang="en">
                <a:solidFill>
                  <a:srgbClr val="CCCCCC"/>
                </a:solidFill>
              </a:rPr>
              <a:t>The </a:t>
            </a:r>
            <a:r>
              <a:rPr lang="en" b="1">
                <a:solidFill>
                  <a:srgbClr val="CCCCCC"/>
                </a:solidFill>
              </a:rPr>
              <a:t>gene pool </a:t>
            </a:r>
            <a:r>
              <a:rPr lang="en">
                <a:solidFill>
                  <a:srgbClr val="CCCCCC"/>
                </a:solidFill>
              </a:rPr>
              <a:t>can be defined as the complete set of </a:t>
            </a:r>
            <a:r>
              <a:rPr lang="en" b="1">
                <a:solidFill>
                  <a:srgbClr val="CCCCCC"/>
                </a:solidFill>
              </a:rPr>
              <a:t>alleles </a:t>
            </a:r>
            <a:r>
              <a:rPr lang="en">
                <a:solidFill>
                  <a:srgbClr val="CCCCCC"/>
                </a:solidFill>
              </a:rPr>
              <a:t>in a particular population.</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The </a:t>
            </a:r>
            <a:r>
              <a:rPr lang="en" b="1">
                <a:solidFill>
                  <a:srgbClr val="CCCCCC"/>
                </a:solidFill>
              </a:rPr>
              <a:t>commonness </a:t>
            </a:r>
            <a:r>
              <a:rPr lang="en">
                <a:solidFill>
                  <a:srgbClr val="CCCCCC"/>
                </a:solidFill>
              </a:rPr>
              <a:t>of an allele in a particular population is called the </a:t>
            </a:r>
            <a:r>
              <a:rPr lang="en" b="1">
                <a:solidFill>
                  <a:srgbClr val="CCCCCC"/>
                </a:solidFill>
              </a:rPr>
              <a:t>allele frequency</a:t>
            </a:r>
            <a:r>
              <a:rPr lang="en">
                <a:solidFill>
                  <a:srgbClr val="CCCCCC"/>
                </a:solidFill>
              </a:rPr>
              <a:t>.</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The allele frequency is usually given as a </a:t>
            </a:r>
            <a:r>
              <a:rPr lang="en" b="1">
                <a:solidFill>
                  <a:srgbClr val="CCCCCC"/>
                </a:solidFill>
              </a:rPr>
              <a:t>percentage </a:t>
            </a:r>
            <a:r>
              <a:rPr lang="en">
                <a:solidFill>
                  <a:srgbClr val="CCCCCC"/>
                </a:solidFill>
              </a:rPr>
              <a:t>of the total population.</a:t>
            </a:r>
            <a:endParaRPr>
              <a:solidFill>
                <a:srgbClr val="CCCCCC"/>
              </a:solidFill>
            </a:endParaRPr>
          </a:p>
        </p:txBody>
      </p:sp>
      <p:sp>
        <p:nvSpPr>
          <p:cNvPr id="108" name="Google Shape;10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08"/>
        <p:cNvGrpSpPr/>
        <p:nvPr/>
      </p:nvGrpSpPr>
      <p:grpSpPr>
        <a:xfrm>
          <a:off x="0" y="0"/>
          <a:ext cx="0" cy="0"/>
          <a:chOff x="0" y="0"/>
          <a:chExt cx="0" cy="0"/>
        </a:xfrm>
      </p:grpSpPr>
      <p:sp>
        <p:nvSpPr>
          <p:cNvPr id="309" name="Google Shape;309;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310" name="Google Shape;310;p44"/>
          <p:cNvSpPr txBox="1"/>
          <p:nvPr/>
        </p:nvSpPr>
        <p:spPr>
          <a:xfrm>
            <a:off x="772500" y="362675"/>
            <a:ext cx="75990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Cambria"/>
                <a:ea typeface="Cambria"/>
                <a:cs typeface="Cambria"/>
                <a:sym typeface="Cambria"/>
              </a:rPr>
              <a:t>During </a:t>
            </a:r>
            <a:r>
              <a:rPr lang="en" b="1">
                <a:latin typeface="Cambria"/>
                <a:ea typeface="Cambria"/>
                <a:cs typeface="Cambria"/>
                <a:sym typeface="Cambria"/>
              </a:rPr>
              <a:t>allopatric </a:t>
            </a:r>
            <a:r>
              <a:rPr lang="en">
                <a:latin typeface="Cambria"/>
                <a:ea typeface="Cambria"/>
                <a:cs typeface="Cambria"/>
                <a:sym typeface="Cambria"/>
              </a:rPr>
              <a:t>speciation, 2 populations from the same species are </a:t>
            </a:r>
            <a:r>
              <a:rPr lang="en" b="1">
                <a:latin typeface="Cambria"/>
                <a:ea typeface="Cambria"/>
                <a:cs typeface="Cambria"/>
                <a:sym typeface="Cambria"/>
              </a:rPr>
              <a:t>geographically isolated </a:t>
            </a:r>
            <a:r>
              <a:rPr lang="en">
                <a:latin typeface="Cambria"/>
                <a:ea typeface="Cambria"/>
                <a:cs typeface="Cambria"/>
                <a:sym typeface="Cambria"/>
              </a:rPr>
              <a:t>from each other. As there is likely to be environmental variation in the 2 isolated areas, directional selection will ensure the phenotypes of the populations become </a:t>
            </a:r>
            <a:r>
              <a:rPr lang="en" b="1">
                <a:latin typeface="Cambria"/>
                <a:ea typeface="Cambria"/>
                <a:cs typeface="Cambria"/>
                <a:sym typeface="Cambria"/>
              </a:rPr>
              <a:t>more distinct</a:t>
            </a:r>
            <a:r>
              <a:rPr lang="en">
                <a:latin typeface="Cambria"/>
                <a:ea typeface="Cambria"/>
                <a:cs typeface="Cambria"/>
                <a:sym typeface="Cambria"/>
              </a:rPr>
              <a:t>. Eventually the 2 populations will be so different from each other that successful </a:t>
            </a:r>
            <a:r>
              <a:rPr lang="en" b="1">
                <a:latin typeface="Cambria"/>
                <a:ea typeface="Cambria"/>
                <a:cs typeface="Cambria"/>
                <a:sym typeface="Cambria"/>
              </a:rPr>
              <a:t>interbreeding </a:t>
            </a:r>
            <a:r>
              <a:rPr lang="en">
                <a:latin typeface="Cambria"/>
                <a:ea typeface="Cambria"/>
                <a:cs typeface="Cambria"/>
                <a:sym typeface="Cambria"/>
              </a:rPr>
              <a:t>will be impossible.</a:t>
            </a:r>
            <a:endParaRPr>
              <a:latin typeface="Cambria"/>
              <a:ea typeface="Cambria"/>
              <a:cs typeface="Cambria"/>
              <a:sym typeface="Cambria"/>
            </a:endParaRPr>
          </a:p>
        </p:txBody>
      </p:sp>
      <p:sp>
        <p:nvSpPr>
          <p:cNvPr id="311" name="Google Shape;311;p44"/>
          <p:cNvSpPr/>
          <p:nvPr/>
        </p:nvSpPr>
        <p:spPr>
          <a:xfrm>
            <a:off x="316325" y="2551150"/>
            <a:ext cx="25" cy="25"/>
          </a:xfrm>
          <a:custGeom>
            <a:avLst/>
            <a:gdLst/>
            <a:ahLst/>
            <a:cxnLst/>
            <a:rect l="l" t="t" r="r" b="b"/>
            <a:pathLst>
              <a:path w="1" h="1" extrusionOk="0">
                <a:moveTo>
                  <a:pt x="1" y="0"/>
                </a:moveTo>
                <a:close/>
              </a:path>
            </a:pathLst>
          </a:custGeom>
          <a:solidFill>
            <a:srgbClr val="006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 name="Google Shape;312;p44"/>
          <p:cNvGrpSpPr/>
          <p:nvPr/>
        </p:nvGrpSpPr>
        <p:grpSpPr>
          <a:xfrm>
            <a:off x="320425" y="2128249"/>
            <a:ext cx="8503144" cy="1114485"/>
            <a:chOff x="313250" y="1718725"/>
            <a:chExt cx="6913125" cy="841375"/>
          </a:xfrm>
        </p:grpSpPr>
        <p:sp>
          <p:nvSpPr>
            <p:cNvPr id="313" name="Google Shape;313;p44"/>
            <p:cNvSpPr/>
            <p:nvPr/>
          </p:nvSpPr>
          <p:spPr>
            <a:xfrm>
              <a:off x="5862850" y="1833125"/>
              <a:ext cx="765750" cy="292150"/>
            </a:xfrm>
            <a:custGeom>
              <a:avLst/>
              <a:gdLst/>
              <a:ahLst/>
              <a:cxnLst/>
              <a:rect l="l" t="t" r="r" b="b"/>
              <a:pathLst>
                <a:path w="30630" h="11686" extrusionOk="0">
                  <a:moveTo>
                    <a:pt x="12928" y="1"/>
                  </a:moveTo>
                  <a:cubicBezTo>
                    <a:pt x="12217" y="1"/>
                    <a:pt x="9869" y="2523"/>
                    <a:pt x="7040" y="4035"/>
                  </a:cubicBezTo>
                  <a:cubicBezTo>
                    <a:pt x="6246" y="4479"/>
                    <a:pt x="4503" y="7269"/>
                    <a:pt x="4503" y="7269"/>
                  </a:cubicBezTo>
                  <a:cubicBezTo>
                    <a:pt x="4503" y="7269"/>
                    <a:pt x="0" y="11685"/>
                    <a:pt x="6726" y="11685"/>
                  </a:cubicBezTo>
                  <a:cubicBezTo>
                    <a:pt x="20215" y="11685"/>
                    <a:pt x="17240" y="9400"/>
                    <a:pt x="22167" y="8051"/>
                  </a:cubicBezTo>
                  <a:cubicBezTo>
                    <a:pt x="24652" y="7372"/>
                    <a:pt x="27224" y="7260"/>
                    <a:pt x="28866" y="7260"/>
                  </a:cubicBezTo>
                  <a:cubicBezTo>
                    <a:pt x="29670" y="7260"/>
                    <a:pt x="30251" y="7287"/>
                    <a:pt x="30489" y="7287"/>
                  </a:cubicBezTo>
                  <a:cubicBezTo>
                    <a:pt x="30590" y="7287"/>
                    <a:pt x="30629" y="7282"/>
                    <a:pt x="30599" y="7269"/>
                  </a:cubicBezTo>
                  <a:cubicBezTo>
                    <a:pt x="29170" y="6635"/>
                    <a:pt x="26109" y="5150"/>
                    <a:pt x="24705" y="4725"/>
                  </a:cubicBezTo>
                  <a:cubicBezTo>
                    <a:pt x="20720" y="3376"/>
                    <a:pt x="13988" y="44"/>
                    <a:pt x="12941" y="1"/>
                  </a:cubicBezTo>
                  <a:cubicBezTo>
                    <a:pt x="12937" y="1"/>
                    <a:pt x="12933" y="1"/>
                    <a:pt x="12928" y="1"/>
                  </a:cubicBezTo>
                  <a:close/>
                </a:path>
              </a:pathLst>
            </a:custGeom>
            <a:solidFill>
              <a:srgbClr val="1AC7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4"/>
            <p:cNvSpPr/>
            <p:nvPr/>
          </p:nvSpPr>
          <p:spPr>
            <a:xfrm>
              <a:off x="5094775" y="1763550"/>
              <a:ext cx="692725" cy="479175"/>
            </a:xfrm>
            <a:custGeom>
              <a:avLst/>
              <a:gdLst/>
              <a:ahLst/>
              <a:cxnLst/>
              <a:rect l="l" t="t" r="r" b="b"/>
              <a:pathLst>
                <a:path w="27709" h="19167" extrusionOk="0">
                  <a:moveTo>
                    <a:pt x="13156" y="0"/>
                  </a:moveTo>
                  <a:cubicBezTo>
                    <a:pt x="11858" y="0"/>
                    <a:pt x="8162" y="5777"/>
                    <a:pt x="5532" y="7792"/>
                  </a:cubicBezTo>
                  <a:cubicBezTo>
                    <a:pt x="1960" y="11949"/>
                    <a:pt x="2096" y="15318"/>
                    <a:pt x="51" y="17326"/>
                  </a:cubicBezTo>
                  <a:cubicBezTo>
                    <a:pt x="0" y="17427"/>
                    <a:pt x="4140" y="19166"/>
                    <a:pt x="8757" y="19166"/>
                  </a:cubicBezTo>
                  <a:cubicBezTo>
                    <a:pt x="9213" y="19166"/>
                    <a:pt x="9672" y="19149"/>
                    <a:pt x="10133" y="19112"/>
                  </a:cubicBezTo>
                  <a:cubicBezTo>
                    <a:pt x="15264" y="18706"/>
                    <a:pt x="18651" y="17985"/>
                    <a:pt x="21361" y="17332"/>
                  </a:cubicBezTo>
                  <a:cubicBezTo>
                    <a:pt x="27709" y="15732"/>
                    <a:pt x="24573" y="11530"/>
                    <a:pt x="24473" y="11530"/>
                  </a:cubicBezTo>
                  <a:lnTo>
                    <a:pt x="24473" y="11530"/>
                  </a:lnTo>
                  <a:cubicBezTo>
                    <a:pt x="24473" y="11530"/>
                    <a:pt x="24472" y="11530"/>
                    <a:pt x="24472" y="11530"/>
                  </a:cubicBezTo>
                  <a:cubicBezTo>
                    <a:pt x="21343" y="6079"/>
                    <a:pt x="18688" y="4564"/>
                    <a:pt x="13619" y="782"/>
                  </a:cubicBezTo>
                  <a:cubicBezTo>
                    <a:pt x="13581" y="235"/>
                    <a:pt x="13417" y="0"/>
                    <a:pt x="13156" y="0"/>
                  </a:cubicBez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4"/>
            <p:cNvSpPr/>
            <p:nvPr/>
          </p:nvSpPr>
          <p:spPr>
            <a:xfrm>
              <a:off x="3660925" y="1832200"/>
              <a:ext cx="765625" cy="291975"/>
            </a:xfrm>
            <a:custGeom>
              <a:avLst/>
              <a:gdLst/>
              <a:ahLst/>
              <a:cxnLst/>
              <a:rect l="l" t="t" r="r" b="b"/>
              <a:pathLst>
                <a:path w="30625" h="11679" extrusionOk="0">
                  <a:moveTo>
                    <a:pt x="12929" y="1"/>
                  </a:moveTo>
                  <a:cubicBezTo>
                    <a:pt x="12217" y="1"/>
                    <a:pt x="9869" y="2523"/>
                    <a:pt x="7041" y="4035"/>
                  </a:cubicBezTo>
                  <a:cubicBezTo>
                    <a:pt x="6246" y="4479"/>
                    <a:pt x="4503" y="7269"/>
                    <a:pt x="4503" y="7269"/>
                  </a:cubicBezTo>
                  <a:cubicBezTo>
                    <a:pt x="4503" y="7269"/>
                    <a:pt x="1" y="11679"/>
                    <a:pt x="6727" y="11679"/>
                  </a:cubicBezTo>
                  <a:cubicBezTo>
                    <a:pt x="20215" y="11679"/>
                    <a:pt x="17234" y="9400"/>
                    <a:pt x="22168" y="8051"/>
                  </a:cubicBezTo>
                  <a:cubicBezTo>
                    <a:pt x="24652" y="7372"/>
                    <a:pt x="27224" y="7260"/>
                    <a:pt x="28865" y="7260"/>
                  </a:cubicBezTo>
                  <a:cubicBezTo>
                    <a:pt x="29668" y="7260"/>
                    <a:pt x="30249" y="7287"/>
                    <a:pt x="30486" y="7287"/>
                  </a:cubicBezTo>
                  <a:cubicBezTo>
                    <a:pt x="30585" y="7287"/>
                    <a:pt x="30624" y="7282"/>
                    <a:pt x="30594" y="7269"/>
                  </a:cubicBezTo>
                  <a:cubicBezTo>
                    <a:pt x="29165" y="6635"/>
                    <a:pt x="26110" y="5144"/>
                    <a:pt x="24705" y="4725"/>
                  </a:cubicBezTo>
                  <a:cubicBezTo>
                    <a:pt x="20720" y="3376"/>
                    <a:pt x="13988" y="44"/>
                    <a:pt x="12941" y="1"/>
                  </a:cubicBezTo>
                  <a:cubicBezTo>
                    <a:pt x="12937" y="1"/>
                    <a:pt x="12933" y="1"/>
                    <a:pt x="12929" y="1"/>
                  </a:cubicBez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4"/>
            <p:cNvSpPr/>
            <p:nvPr/>
          </p:nvSpPr>
          <p:spPr>
            <a:xfrm>
              <a:off x="2892850" y="1762550"/>
              <a:ext cx="692750" cy="479250"/>
            </a:xfrm>
            <a:custGeom>
              <a:avLst/>
              <a:gdLst/>
              <a:ahLst/>
              <a:cxnLst/>
              <a:rect l="l" t="t" r="r" b="b"/>
              <a:pathLst>
                <a:path w="27710" h="19170" extrusionOk="0">
                  <a:moveTo>
                    <a:pt x="13155" y="0"/>
                  </a:moveTo>
                  <a:cubicBezTo>
                    <a:pt x="11856" y="0"/>
                    <a:pt x="8162" y="5776"/>
                    <a:pt x="5533" y="7795"/>
                  </a:cubicBezTo>
                  <a:cubicBezTo>
                    <a:pt x="1954" y="11952"/>
                    <a:pt x="2090" y="15321"/>
                    <a:pt x="51" y="17323"/>
                  </a:cubicBezTo>
                  <a:cubicBezTo>
                    <a:pt x="1" y="17429"/>
                    <a:pt x="4140" y="19169"/>
                    <a:pt x="8758" y="19169"/>
                  </a:cubicBezTo>
                  <a:cubicBezTo>
                    <a:pt x="9213" y="19169"/>
                    <a:pt x="9673" y="19152"/>
                    <a:pt x="10134" y="19115"/>
                  </a:cubicBezTo>
                  <a:cubicBezTo>
                    <a:pt x="15264" y="18702"/>
                    <a:pt x="18652" y="17988"/>
                    <a:pt x="21362" y="17335"/>
                  </a:cubicBezTo>
                  <a:cubicBezTo>
                    <a:pt x="27709" y="15735"/>
                    <a:pt x="24574" y="11527"/>
                    <a:pt x="24467" y="11527"/>
                  </a:cubicBezTo>
                  <a:cubicBezTo>
                    <a:pt x="24467" y="11527"/>
                    <a:pt x="24466" y="11527"/>
                    <a:pt x="24466" y="11527"/>
                  </a:cubicBezTo>
                  <a:cubicBezTo>
                    <a:pt x="21343" y="6082"/>
                    <a:pt x="18683" y="4567"/>
                    <a:pt x="13620" y="785"/>
                  </a:cubicBezTo>
                  <a:cubicBezTo>
                    <a:pt x="13582" y="236"/>
                    <a:pt x="13417" y="0"/>
                    <a:pt x="13155" y="0"/>
                  </a:cubicBez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4"/>
            <p:cNvSpPr/>
            <p:nvPr/>
          </p:nvSpPr>
          <p:spPr>
            <a:xfrm>
              <a:off x="313250" y="1764150"/>
              <a:ext cx="2538850" cy="786725"/>
            </a:xfrm>
            <a:custGeom>
              <a:avLst/>
              <a:gdLst/>
              <a:ahLst/>
              <a:cxnLst/>
              <a:rect l="l" t="t" r="r" b="b"/>
              <a:pathLst>
                <a:path w="101554" h="31469" extrusionOk="0">
                  <a:moveTo>
                    <a:pt x="29592" y="1"/>
                  </a:moveTo>
                  <a:cubicBezTo>
                    <a:pt x="28292" y="1"/>
                    <a:pt x="24600" y="5778"/>
                    <a:pt x="21971" y="7792"/>
                  </a:cubicBezTo>
                  <a:cubicBezTo>
                    <a:pt x="18392" y="11950"/>
                    <a:pt x="18528" y="15319"/>
                    <a:pt x="16489" y="17327"/>
                  </a:cubicBezTo>
                  <a:cubicBezTo>
                    <a:pt x="15657" y="19057"/>
                    <a:pt x="7749" y="26424"/>
                    <a:pt x="1" y="31468"/>
                  </a:cubicBezTo>
                  <a:lnTo>
                    <a:pt x="57558" y="31468"/>
                  </a:lnTo>
                  <a:cubicBezTo>
                    <a:pt x="61272" y="29657"/>
                    <a:pt x="99909" y="10853"/>
                    <a:pt x="101554" y="10022"/>
                  </a:cubicBezTo>
                  <a:lnTo>
                    <a:pt x="101554" y="10022"/>
                  </a:lnTo>
                  <a:cubicBezTo>
                    <a:pt x="100660" y="10061"/>
                    <a:pt x="98835" y="10182"/>
                    <a:pt x="97187" y="10182"/>
                  </a:cubicBezTo>
                  <a:cubicBezTo>
                    <a:pt x="96236" y="10182"/>
                    <a:pt x="95343" y="10141"/>
                    <a:pt x="94723" y="10022"/>
                  </a:cubicBezTo>
                  <a:cubicBezTo>
                    <a:pt x="93848" y="9855"/>
                    <a:pt x="90479" y="9689"/>
                    <a:pt x="88952" y="9560"/>
                  </a:cubicBezTo>
                  <a:cubicBezTo>
                    <a:pt x="88734" y="9542"/>
                    <a:pt x="88477" y="9534"/>
                    <a:pt x="88188" y="9534"/>
                  </a:cubicBezTo>
                  <a:cubicBezTo>
                    <a:pt x="85708" y="9534"/>
                    <a:pt x="80901" y="10131"/>
                    <a:pt x="78688" y="10131"/>
                  </a:cubicBezTo>
                  <a:cubicBezTo>
                    <a:pt x="78178" y="10131"/>
                    <a:pt x="77806" y="10100"/>
                    <a:pt x="77631" y="10022"/>
                  </a:cubicBezTo>
                  <a:cubicBezTo>
                    <a:pt x="76202" y="9387"/>
                    <a:pt x="73147" y="7903"/>
                    <a:pt x="71743" y="7484"/>
                  </a:cubicBezTo>
                  <a:cubicBezTo>
                    <a:pt x="67758" y="6129"/>
                    <a:pt x="61020" y="2803"/>
                    <a:pt x="59979" y="2754"/>
                  </a:cubicBezTo>
                  <a:cubicBezTo>
                    <a:pt x="59976" y="2754"/>
                    <a:pt x="59972" y="2754"/>
                    <a:pt x="59969" y="2754"/>
                  </a:cubicBezTo>
                  <a:cubicBezTo>
                    <a:pt x="59260" y="2754"/>
                    <a:pt x="56904" y="5274"/>
                    <a:pt x="54072" y="6788"/>
                  </a:cubicBezTo>
                  <a:cubicBezTo>
                    <a:pt x="53284" y="7238"/>
                    <a:pt x="51535" y="10022"/>
                    <a:pt x="51535" y="10022"/>
                  </a:cubicBezTo>
                  <a:lnTo>
                    <a:pt x="43996" y="10022"/>
                  </a:lnTo>
                  <a:cubicBezTo>
                    <a:pt x="43996" y="10022"/>
                    <a:pt x="42210" y="10890"/>
                    <a:pt x="40904" y="11531"/>
                  </a:cubicBezTo>
                  <a:cubicBezTo>
                    <a:pt x="37781" y="6080"/>
                    <a:pt x="35120" y="4565"/>
                    <a:pt x="30058" y="783"/>
                  </a:cubicBezTo>
                  <a:cubicBezTo>
                    <a:pt x="30018" y="235"/>
                    <a:pt x="29854" y="1"/>
                    <a:pt x="29592" y="1"/>
                  </a:cubicBezTo>
                  <a:close/>
                </a:path>
              </a:pathLst>
            </a:custGeom>
            <a:solidFill>
              <a:srgbClr val="4A86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4"/>
            <p:cNvSpPr/>
            <p:nvPr/>
          </p:nvSpPr>
          <p:spPr>
            <a:xfrm>
              <a:off x="316325" y="2014825"/>
              <a:ext cx="2538850" cy="536350"/>
            </a:xfrm>
            <a:custGeom>
              <a:avLst/>
              <a:gdLst/>
              <a:ahLst/>
              <a:cxnLst/>
              <a:rect l="l" t="t" r="r" b="b"/>
              <a:pathLst>
                <a:path w="101554" h="21454" fill="none" extrusionOk="0">
                  <a:moveTo>
                    <a:pt x="1" y="21453"/>
                  </a:moveTo>
                  <a:lnTo>
                    <a:pt x="57559" y="21453"/>
                  </a:lnTo>
                  <a:lnTo>
                    <a:pt x="101554" y="1"/>
                  </a:ln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4"/>
            <p:cNvSpPr/>
            <p:nvPr/>
          </p:nvSpPr>
          <p:spPr>
            <a:xfrm>
              <a:off x="1067600" y="1783875"/>
              <a:ext cx="496625" cy="627625"/>
            </a:xfrm>
            <a:custGeom>
              <a:avLst/>
              <a:gdLst/>
              <a:ahLst/>
              <a:cxnLst/>
              <a:rect l="l" t="t" r="r" b="b"/>
              <a:pathLst>
                <a:path w="19865" h="25105" fill="none" extrusionOk="0">
                  <a:moveTo>
                    <a:pt x="1" y="0"/>
                  </a:moveTo>
                  <a:cubicBezTo>
                    <a:pt x="1" y="0"/>
                    <a:pt x="4737" y="3234"/>
                    <a:pt x="7047" y="5543"/>
                  </a:cubicBezTo>
                  <a:cubicBezTo>
                    <a:pt x="9356" y="7853"/>
                    <a:pt x="12473" y="13396"/>
                    <a:pt x="12824" y="14320"/>
                  </a:cubicBezTo>
                  <a:cubicBezTo>
                    <a:pt x="13169" y="15244"/>
                    <a:pt x="16489" y="25105"/>
                    <a:pt x="19864" y="24483"/>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4"/>
            <p:cNvSpPr/>
            <p:nvPr/>
          </p:nvSpPr>
          <p:spPr>
            <a:xfrm>
              <a:off x="1388200" y="1836675"/>
              <a:ext cx="417000" cy="305225"/>
            </a:xfrm>
            <a:custGeom>
              <a:avLst/>
              <a:gdLst/>
              <a:ahLst/>
              <a:cxnLst/>
              <a:rect l="l" t="t" r="r" b="b"/>
              <a:pathLst>
                <a:path w="16680" h="12209" fill="none" extrusionOk="0">
                  <a:moveTo>
                    <a:pt x="16679" y="1"/>
                  </a:moveTo>
                  <a:cubicBezTo>
                    <a:pt x="16679" y="1"/>
                    <a:pt x="12583" y="2970"/>
                    <a:pt x="11198" y="3893"/>
                  </a:cubicBezTo>
                  <a:cubicBezTo>
                    <a:pt x="9812" y="4817"/>
                    <a:pt x="8081" y="8747"/>
                    <a:pt x="6233" y="9788"/>
                  </a:cubicBezTo>
                  <a:cubicBezTo>
                    <a:pt x="4385" y="10822"/>
                    <a:pt x="0" y="12208"/>
                    <a:pt x="0" y="12208"/>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44"/>
            <p:cNvSpPr/>
            <p:nvPr/>
          </p:nvSpPr>
          <p:spPr>
            <a:xfrm>
              <a:off x="842475" y="1959250"/>
              <a:ext cx="511100" cy="591925"/>
            </a:xfrm>
            <a:custGeom>
              <a:avLst/>
              <a:gdLst/>
              <a:ahLst/>
              <a:cxnLst/>
              <a:rect l="l" t="t" r="r" b="b"/>
              <a:pathLst>
                <a:path w="20444" h="23677" fill="none" extrusionOk="0">
                  <a:moveTo>
                    <a:pt x="919" y="0"/>
                  </a:moveTo>
                  <a:cubicBezTo>
                    <a:pt x="919" y="0"/>
                    <a:pt x="3234" y="5433"/>
                    <a:pt x="1849" y="7816"/>
                  </a:cubicBezTo>
                  <a:cubicBezTo>
                    <a:pt x="463" y="10194"/>
                    <a:pt x="1" y="14579"/>
                    <a:pt x="235" y="16082"/>
                  </a:cubicBezTo>
                  <a:cubicBezTo>
                    <a:pt x="235" y="16082"/>
                    <a:pt x="2655" y="17228"/>
                    <a:pt x="6240" y="19895"/>
                  </a:cubicBezTo>
                  <a:cubicBezTo>
                    <a:pt x="9135" y="22056"/>
                    <a:pt x="18244" y="22401"/>
                    <a:pt x="20443" y="23676"/>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44"/>
            <p:cNvSpPr/>
            <p:nvPr/>
          </p:nvSpPr>
          <p:spPr>
            <a:xfrm>
              <a:off x="316325" y="1720425"/>
              <a:ext cx="2538850" cy="830750"/>
            </a:xfrm>
            <a:custGeom>
              <a:avLst/>
              <a:gdLst/>
              <a:ahLst/>
              <a:cxnLst/>
              <a:rect l="l" t="t" r="r" b="b"/>
              <a:pathLst>
                <a:path w="101554" h="33230" fill="none" extrusionOk="0">
                  <a:moveTo>
                    <a:pt x="21281" y="25635"/>
                  </a:moveTo>
                  <a:cubicBezTo>
                    <a:pt x="21281" y="25635"/>
                    <a:pt x="20357" y="27138"/>
                    <a:pt x="16544" y="28752"/>
                  </a:cubicBezTo>
                  <a:cubicBezTo>
                    <a:pt x="12732" y="30371"/>
                    <a:pt x="1" y="33229"/>
                    <a:pt x="1" y="33229"/>
                  </a:cubicBezTo>
                  <a:cubicBezTo>
                    <a:pt x="1" y="33229"/>
                    <a:pt x="15966" y="22519"/>
                    <a:pt x="18158" y="16168"/>
                  </a:cubicBezTo>
                  <a:cubicBezTo>
                    <a:pt x="20277" y="10046"/>
                    <a:pt x="24053" y="7780"/>
                    <a:pt x="26935" y="4041"/>
                  </a:cubicBezTo>
                  <a:cubicBezTo>
                    <a:pt x="30052" y="1"/>
                    <a:pt x="29590" y="2193"/>
                    <a:pt x="30052" y="2538"/>
                  </a:cubicBezTo>
                  <a:cubicBezTo>
                    <a:pt x="30514" y="2889"/>
                    <a:pt x="33636" y="9356"/>
                    <a:pt x="35829" y="10625"/>
                  </a:cubicBezTo>
                  <a:cubicBezTo>
                    <a:pt x="38022" y="11894"/>
                    <a:pt x="39290" y="14900"/>
                    <a:pt x="41255" y="16747"/>
                  </a:cubicBezTo>
                  <a:cubicBezTo>
                    <a:pt x="43220" y="18595"/>
                    <a:pt x="44181" y="28247"/>
                    <a:pt x="49915" y="27021"/>
                  </a:cubicBezTo>
                  <a:cubicBezTo>
                    <a:pt x="53894" y="26177"/>
                    <a:pt x="55840" y="30027"/>
                    <a:pt x="53845" y="19057"/>
                  </a:cubicBezTo>
                  <a:cubicBezTo>
                    <a:pt x="53149" y="15245"/>
                    <a:pt x="54996" y="12935"/>
                    <a:pt x="54996" y="13052"/>
                  </a:cubicBezTo>
                  <a:cubicBezTo>
                    <a:pt x="54996" y="13163"/>
                    <a:pt x="56844" y="10280"/>
                    <a:pt x="58230" y="7854"/>
                  </a:cubicBezTo>
                  <a:cubicBezTo>
                    <a:pt x="59616" y="5427"/>
                    <a:pt x="58347" y="2286"/>
                    <a:pt x="63656" y="6813"/>
                  </a:cubicBezTo>
                  <a:cubicBezTo>
                    <a:pt x="65707" y="8562"/>
                    <a:pt x="67814" y="12128"/>
                    <a:pt x="69200" y="12590"/>
                  </a:cubicBezTo>
                  <a:cubicBezTo>
                    <a:pt x="70585" y="13052"/>
                    <a:pt x="72895" y="13976"/>
                    <a:pt x="74743" y="15589"/>
                  </a:cubicBezTo>
                  <a:cubicBezTo>
                    <a:pt x="76591" y="17209"/>
                    <a:pt x="79479" y="15707"/>
                    <a:pt x="82023" y="15362"/>
                  </a:cubicBezTo>
                  <a:cubicBezTo>
                    <a:pt x="84561" y="15011"/>
                    <a:pt x="92186" y="11315"/>
                    <a:pt x="94723" y="11777"/>
                  </a:cubicBezTo>
                  <a:cubicBezTo>
                    <a:pt x="97261" y="12239"/>
                    <a:pt x="101554" y="11777"/>
                    <a:pt x="101554" y="11777"/>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44"/>
            <p:cNvSpPr/>
            <p:nvPr/>
          </p:nvSpPr>
          <p:spPr>
            <a:xfrm>
              <a:off x="1197100" y="1974800"/>
              <a:ext cx="61150" cy="222675"/>
            </a:xfrm>
            <a:custGeom>
              <a:avLst/>
              <a:gdLst/>
              <a:ahLst/>
              <a:cxnLst/>
              <a:rect l="l" t="t" r="r" b="b"/>
              <a:pathLst>
                <a:path w="2446" h="8907" fill="none" extrusionOk="0">
                  <a:moveTo>
                    <a:pt x="1" y="1"/>
                  </a:moveTo>
                  <a:cubicBezTo>
                    <a:pt x="1" y="1"/>
                    <a:pt x="364" y="6166"/>
                    <a:pt x="2446" y="8907"/>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44"/>
            <p:cNvSpPr/>
            <p:nvPr/>
          </p:nvSpPr>
          <p:spPr>
            <a:xfrm>
              <a:off x="2030900" y="2026075"/>
              <a:ext cx="321525" cy="199575"/>
            </a:xfrm>
            <a:custGeom>
              <a:avLst/>
              <a:gdLst/>
              <a:ahLst/>
              <a:cxnLst/>
              <a:rect l="l" t="t" r="r" b="b"/>
              <a:pathLst>
                <a:path w="12861" h="7983" fill="none" extrusionOk="0">
                  <a:moveTo>
                    <a:pt x="1" y="1"/>
                  </a:moveTo>
                  <a:cubicBezTo>
                    <a:pt x="617" y="364"/>
                    <a:pt x="1485" y="3129"/>
                    <a:pt x="3160" y="5143"/>
                  </a:cubicBezTo>
                  <a:cubicBezTo>
                    <a:pt x="4084" y="6252"/>
                    <a:pt x="11937" y="7866"/>
                    <a:pt x="12861" y="7983"/>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4"/>
            <p:cNvSpPr/>
            <p:nvPr/>
          </p:nvSpPr>
          <p:spPr>
            <a:xfrm>
              <a:off x="1668125" y="2389925"/>
              <a:ext cx="87175" cy="161250"/>
            </a:xfrm>
            <a:custGeom>
              <a:avLst/>
              <a:gdLst/>
              <a:ahLst/>
              <a:cxnLst/>
              <a:rect l="l" t="t" r="r" b="b"/>
              <a:pathLst>
                <a:path w="3487" h="6450" fill="none" extrusionOk="0">
                  <a:moveTo>
                    <a:pt x="3487" y="6449"/>
                  </a:moveTo>
                  <a:cubicBezTo>
                    <a:pt x="3049" y="6098"/>
                    <a:pt x="1805" y="3357"/>
                    <a:pt x="1041" y="2206"/>
                  </a:cubicBezTo>
                  <a:cubicBezTo>
                    <a:pt x="1" y="629"/>
                    <a:pt x="118" y="1"/>
                    <a:pt x="118" y="1"/>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4"/>
            <p:cNvSpPr/>
            <p:nvPr/>
          </p:nvSpPr>
          <p:spPr>
            <a:xfrm>
              <a:off x="1831350" y="1836675"/>
              <a:ext cx="825350" cy="189725"/>
            </a:xfrm>
            <a:custGeom>
              <a:avLst/>
              <a:gdLst/>
              <a:ahLst/>
              <a:cxnLst/>
              <a:rect l="l" t="t" r="r" b="b"/>
              <a:pathLst>
                <a:path w="33014" h="7589" fill="none" extrusionOk="0">
                  <a:moveTo>
                    <a:pt x="0" y="1"/>
                  </a:moveTo>
                  <a:cubicBezTo>
                    <a:pt x="0" y="1"/>
                    <a:pt x="9294" y="4127"/>
                    <a:pt x="11142" y="4589"/>
                  </a:cubicBezTo>
                  <a:cubicBezTo>
                    <a:pt x="12990" y="5051"/>
                    <a:pt x="15417" y="6665"/>
                    <a:pt x="17030" y="7127"/>
                  </a:cubicBezTo>
                  <a:cubicBezTo>
                    <a:pt x="18650" y="7589"/>
                    <a:pt x="27193" y="6419"/>
                    <a:pt x="28351" y="6665"/>
                  </a:cubicBezTo>
                  <a:cubicBezTo>
                    <a:pt x="29503" y="6911"/>
                    <a:pt x="33014" y="7127"/>
                    <a:pt x="33014" y="7127"/>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4"/>
            <p:cNvSpPr/>
            <p:nvPr/>
          </p:nvSpPr>
          <p:spPr>
            <a:xfrm>
              <a:off x="1338925" y="2014825"/>
              <a:ext cx="265775" cy="37750"/>
            </a:xfrm>
            <a:custGeom>
              <a:avLst/>
              <a:gdLst/>
              <a:ahLst/>
              <a:cxnLst/>
              <a:rect l="l" t="t" r="r" b="b"/>
              <a:pathLst>
                <a:path w="10631" h="1510" fill="none" extrusionOk="0">
                  <a:moveTo>
                    <a:pt x="10631" y="1"/>
                  </a:moveTo>
                  <a:lnTo>
                    <a:pt x="3092" y="1"/>
                  </a:lnTo>
                  <a:lnTo>
                    <a:pt x="0" y="1510"/>
                  </a:ln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4"/>
            <p:cNvSpPr/>
            <p:nvPr/>
          </p:nvSpPr>
          <p:spPr>
            <a:xfrm>
              <a:off x="865425" y="1959250"/>
              <a:ext cx="645050" cy="599925"/>
            </a:xfrm>
            <a:custGeom>
              <a:avLst/>
              <a:gdLst/>
              <a:ahLst/>
              <a:cxnLst/>
              <a:rect l="l" t="t" r="r" b="b"/>
              <a:pathLst>
                <a:path w="25802" h="23997" fill="none" extrusionOk="0">
                  <a:moveTo>
                    <a:pt x="1" y="0"/>
                  </a:moveTo>
                  <a:cubicBezTo>
                    <a:pt x="1" y="0"/>
                    <a:pt x="3579" y="4737"/>
                    <a:pt x="4115" y="5076"/>
                  </a:cubicBezTo>
                  <a:cubicBezTo>
                    <a:pt x="4657" y="5414"/>
                    <a:pt x="5667" y="7416"/>
                    <a:pt x="6819" y="8956"/>
                  </a:cubicBezTo>
                  <a:cubicBezTo>
                    <a:pt x="7964" y="10496"/>
                    <a:pt x="7429" y="11481"/>
                    <a:pt x="7583" y="12947"/>
                  </a:cubicBezTo>
                  <a:cubicBezTo>
                    <a:pt x="7737" y="14419"/>
                    <a:pt x="19692" y="23997"/>
                    <a:pt x="25801" y="23676"/>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4"/>
            <p:cNvSpPr/>
            <p:nvPr/>
          </p:nvSpPr>
          <p:spPr>
            <a:xfrm>
              <a:off x="1936500" y="2154650"/>
              <a:ext cx="194350" cy="271025"/>
            </a:xfrm>
            <a:custGeom>
              <a:avLst/>
              <a:gdLst/>
              <a:ahLst/>
              <a:cxnLst/>
              <a:rect l="l" t="t" r="r" b="b"/>
              <a:pathLst>
                <a:path w="7774" h="10841" fill="none" extrusionOk="0">
                  <a:moveTo>
                    <a:pt x="6936" y="0"/>
                  </a:moveTo>
                  <a:cubicBezTo>
                    <a:pt x="6936" y="0"/>
                    <a:pt x="7774" y="3665"/>
                    <a:pt x="5926" y="5131"/>
                  </a:cubicBezTo>
                  <a:cubicBezTo>
                    <a:pt x="4078" y="6603"/>
                    <a:pt x="2693" y="9067"/>
                    <a:pt x="2693" y="9067"/>
                  </a:cubicBezTo>
                  <a:lnTo>
                    <a:pt x="1" y="10841"/>
                  </a:ln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4"/>
            <p:cNvSpPr/>
            <p:nvPr/>
          </p:nvSpPr>
          <p:spPr>
            <a:xfrm>
              <a:off x="2485000" y="2013300"/>
              <a:ext cx="2538825" cy="536175"/>
            </a:xfrm>
            <a:custGeom>
              <a:avLst/>
              <a:gdLst/>
              <a:ahLst/>
              <a:cxnLst/>
              <a:rect l="l" t="t" r="r" b="b"/>
              <a:pathLst>
                <a:path w="101553" h="21447" fill="none" extrusionOk="0">
                  <a:moveTo>
                    <a:pt x="0" y="21447"/>
                  </a:moveTo>
                  <a:lnTo>
                    <a:pt x="57564" y="21447"/>
                  </a:lnTo>
                  <a:lnTo>
                    <a:pt x="101553" y="0"/>
                  </a:ln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4"/>
            <p:cNvSpPr/>
            <p:nvPr/>
          </p:nvSpPr>
          <p:spPr>
            <a:xfrm>
              <a:off x="3236400" y="1782325"/>
              <a:ext cx="496625" cy="627500"/>
            </a:xfrm>
            <a:custGeom>
              <a:avLst/>
              <a:gdLst/>
              <a:ahLst/>
              <a:cxnLst/>
              <a:rect l="l" t="t" r="r" b="b"/>
              <a:pathLst>
                <a:path w="19865" h="25100" fill="none" extrusionOk="0">
                  <a:moveTo>
                    <a:pt x="1" y="1"/>
                  </a:moveTo>
                  <a:cubicBezTo>
                    <a:pt x="1" y="1"/>
                    <a:pt x="4737" y="3234"/>
                    <a:pt x="7047" y="5544"/>
                  </a:cubicBezTo>
                  <a:cubicBezTo>
                    <a:pt x="9357" y="7854"/>
                    <a:pt x="12473" y="13397"/>
                    <a:pt x="12818" y="14321"/>
                  </a:cubicBezTo>
                  <a:cubicBezTo>
                    <a:pt x="13163" y="15245"/>
                    <a:pt x="16483" y="25099"/>
                    <a:pt x="19864" y="24483"/>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4"/>
            <p:cNvSpPr/>
            <p:nvPr/>
          </p:nvSpPr>
          <p:spPr>
            <a:xfrm>
              <a:off x="3556850" y="1835150"/>
              <a:ext cx="417150" cy="305200"/>
            </a:xfrm>
            <a:custGeom>
              <a:avLst/>
              <a:gdLst/>
              <a:ahLst/>
              <a:cxnLst/>
              <a:rect l="l" t="t" r="r" b="b"/>
              <a:pathLst>
                <a:path w="16686" h="12208" fill="none" extrusionOk="0">
                  <a:moveTo>
                    <a:pt x="16686" y="0"/>
                  </a:moveTo>
                  <a:cubicBezTo>
                    <a:pt x="16686" y="0"/>
                    <a:pt x="12590" y="2969"/>
                    <a:pt x="11204" y="3893"/>
                  </a:cubicBezTo>
                  <a:cubicBezTo>
                    <a:pt x="9818" y="4817"/>
                    <a:pt x="8081" y="8740"/>
                    <a:pt x="6233" y="9781"/>
                  </a:cubicBezTo>
                  <a:cubicBezTo>
                    <a:pt x="4386" y="10822"/>
                    <a:pt x="0" y="12208"/>
                    <a:pt x="0" y="12208"/>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4"/>
            <p:cNvSpPr/>
            <p:nvPr/>
          </p:nvSpPr>
          <p:spPr>
            <a:xfrm>
              <a:off x="3011150" y="1957550"/>
              <a:ext cx="511075" cy="591925"/>
            </a:xfrm>
            <a:custGeom>
              <a:avLst/>
              <a:gdLst/>
              <a:ahLst/>
              <a:cxnLst/>
              <a:rect l="l" t="t" r="r" b="b"/>
              <a:pathLst>
                <a:path w="20443" h="23677" fill="none" extrusionOk="0">
                  <a:moveTo>
                    <a:pt x="924" y="1"/>
                  </a:moveTo>
                  <a:cubicBezTo>
                    <a:pt x="924" y="1"/>
                    <a:pt x="3234" y="5439"/>
                    <a:pt x="1848" y="7817"/>
                  </a:cubicBezTo>
                  <a:cubicBezTo>
                    <a:pt x="462" y="10200"/>
                    <a:pt x="0" y="14586"/>
                    <a:pt x="234" y="16088"/>
                  </a:cubicBezTo>
                  <a:cubicBezTo>
                    <a:pt x="234" y="16088"/>
                    <a:pt x="2661" y="17228"/>
                    <a:pt x="6239" y="19895"/>
                  </a:cubicBezTo>
                  <a:cubicBezTo>
                    <a:pt x="9140" y="22057"/>
                    <a:pt x="18250" y="22408"/>
                    <a:pt x="20442" y="23677"/>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4"/>
            <p:cNvSpPr/>
            <p:nvPr/>
          </p:nvSpPr>
          <p:spPr>
            <a:xfrm>
              <a:off x="2485000" y="1718725"/>
              <a:ext cx="2538825" cy="830750"/>
            </a:xfrm>
            <a:custGeom>
              <a:avLst/>
              <a:gdLst/>
              <a:ahLst/>
              <a:cxnLst/>
              <a:rect l="l" t="t" r="r" b="b"/>
              <a:pathLst>
                <a:path w="101553" h="33230" fill="none" extrusionOk="0">
                  <a:moveTo>
                    <a:pt x="21280" y="25641"/>
                  </a:moveTo>
                  <a:cubicBezTo>
                    <a:pt x="21280" y="25641"/>
                    <a:pt x="20356" y="27138"/>
                    <a:pt x="16544" y="28758"/>
                  </a:cubicBezTo>
                  <a:cubicBezTo>
                    <a:pt x="12731" y="30372"/>
                    <a:pt x="0" y="33230"/>
                    <a:pt x="0" y="33230"/>
                  </a:cubicBezTo>
                  <a:cubicBezTo>
                    <a:pt x="0" y="33230"/>
                    <a:pt x="15965" y="22519"/>
                    <a:pt x="18164" y="16169"/>
                  </a:cubicBezTo>
                  <a:cubicBezTo>
                    <a:pt x="20276" y="10046"/>
                    <a:pt x="24052" y="7786"/>
                    <a:pt x="26940" y="4047"/>
                  </a:cubicBezTo>
                  <a:cubicBezTo>
                    <a:pt x="30057" y="1"/>
                    <a:pt x="29595" y="2200"/>
                    <a:pt x="30057" y="2545"/>
                  </a:cubicBezTo>
                  <a:cubicBezTo>
                    <a:pt x="30519" y="2890"/>
                    <a:pt x="33635" y="9357"/>
                    <a:pt x="35828" y="10625"/>
                  </a:cubicBezTo>
                  <a:cubicBezTo>
                    <a:pt x="38027" y="11900"/>
                    <a:pt x="39296" y="14900"/>
                    <a:pt x="41261" y="16748"/>
                  </a:cubicBezTo>
                  <a:cubicBezTo>
                    <a:pt x="43219" y="18595"/>
                    <a:pt x="44180" y="28247"/>
                    <a:pt x="49920" y="27027"/>
                  </a:cubicBezTo>
                  <a:cubicBezTo>
                    <a:pt x="53893" y="26177"/>
                    <a:pt x="55839" y="30027"/>
                    <a:pt x="53844" y="19057"/>
                  </a:cubicBezTo>
                  <a:cubicBezTo>
                    <a:pt x="53154" y="15245"/>
                    <a:pt x="55002" y="12935"/>
                    <a:pt x="55002" y="13052"/>
                  </a:cubicBezTo>
                  <a:cubicBezTo>
                    <a:pt x="55002" y="13169"/>
                    <a:pt x="56850" y="10281"/>
                    <a:pt x="58235" y="7854"/>
                  </a:cubicBezTo>
                  <a:cubicBezTo>
                    <a:pt x="59621" y="5433"/>
                    <a:pt x="58346" y="2286"/>
                    <a:pt x="63662" y="6819"/>
                  </a:cubicBezTo>
                  <a:cubicBezTo>
                    <a:pt x="65713" y="8562"/>
                    <a:pt x="67819" y="12128"/>
                    <a:pt x="69205" y="12590"/>
                  </a:cubicBezTo>
                  <a:cubicBezTo>
                    <a:pt x="70591" y="13052"/>
                    <a:pt x="72900" y="13976"/>
                    <a:pt x="74748" y="15596"/>
                  </a:cubicBezTo>
                  <a:cubicBezTo>
                    <a:pt x="76596" y="17210"/>
                    <a:pt x="79478" y="15707"/>
                    <a:pt x="82022" y="15362"/>
                  </a:cubicBezTo>
                  <a:cubicBezTo>
                    <a:pt x="84560" y="15017"/>
                    <a:pt x="92185" y="11321"/>
                    <a:pt x="94722" y="11783"/>
                  </a:cubicBezTo>
                  <a:cubicBezTo>
                    <a:pt x="97266" y="12245"/>
                    <a:pt x="101553" y="11783"/>
                    <a:pt x="101553" y="11783"/>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4"/>
            <p:cNvSpPr/>
            <p:nvPr/>
          </p:nvSpPr>
          <p:spPr>
            <a:xfrm>
              <a:off x="3365750" y="1973100"/>
              <a:ext cx="61150" cy="222850"/>
            </a:xfrm>
            <a:custGeom>
              <a:avLst/>
              <a:gdLst/>
              <a:ahLst/>
              <a:cxnLst/>
              <a:rect l="l" t="t" r="r" b="b"/>
              <a:pathLst>
                <a:path w="2446" h="8914" fill="none" extrusionOk="0">
                  <a:moveTo>
                    <a:pt x="1" y="1"/>
                  </a:moveTo>
                  <a:cubicBezTo>
                    <a:pt x="1" y="1"/>
                    <a:pt x="370" y="6166"/>
                    <a:pt x="2446" y="8913"/>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4"/>
            <p:cNvSpPr/>
            <p:nvPr/>
          </p:nvSpPr>
          <p:spPr>
            <a:xfrm>
              <a:off x="4199550" y="2024375"/>
              <a:ext cx="321550" cy="199750"/>
            </a:xfrm>
            <a:custGeom>
              <a:avLst/>
              <a:gdLst/>
              <a:ahLst/>
              <a:cxnLst/>
              <a:rect l="l" t="t" r="r" b="b"/>
              <a:pathLst>
                <a:path w="12862" h="7990" fill="none" extrusionOk="0">
                  <a:moveTo>
                    <a:pt x="1" y="1"/>
                  </a:moveTo>
                  <a:cubicBezTo>
                    <a:pt x="623" y="364"/>
                    <a:pt x="1485" y="3130"/>
                    <a:pt x="3160" y="5144"/>
                  </a:cubicBezTo>
                  <a:cubicBezTo>
                    <a:pt x="4084" y="6252"/>
                    <a:pt x="11937" y="7872"/>
                    <a:pt x="12861" y="7989"/>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4"/>
            <p:cNvSpPr/>
            <p:nvPr/>
          </p:nvSpPr>
          <p:spPr>
            <a:xfrm>
              <a:off x="3836925" y="2388225"/>
              <a:ext cx="87175" cy="161250"/>
            </a:xfrm>
            <a:custGeom>
              <a:avLst/>
              <a:gdLst/>
              <a:ahLst/>
              <a:cxnLst/>
              <a:rect l="l" t="t" r="r" b="b"/>
              <a:pathLst>
                <a:path w="3487" h="6450" fill="none" extrusionOk="0">
                  <a:moveTo>
                    <a:pt x="3487" y="6450"/>
                  </a:moveTo>
                  <a:cubicBezTo>
                    <a:pt x="3044" y="6105"/>
                    <a:pt x="1799" y="3364"/>
                    <a:pt x="1036" y="2206"/>
                  </a:cubicBezTo>
                  <a:cubicBezTo>
                    <a:pt x="1" y="629"/>
                    <a:pt x="112" y="1"/>
                    <a:pt x="112" y="1"/>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4"/>
            <p:cNvSpPr/>
            <p:nvPr/>
          </p:nvSpPr>
          <p:spPr>
            <a:xfrm>
              <a:off x="4000000" y="1835150"/>
              <a:ext cx="825350" cy="189725"/>
            </a:xfrm>
            <a:custGeom>
              <a:avLst/>
              <a:gdLst/>
              <a:ahLst/>
              <a:cxnLst/>
              <a:rect l="l" t="t" r="r" b="b"/>
              <a:pathLst>
                <a:path w="33014" h="7589" fill="none" extrusionOk="0">
                  <a:moveTo>
                    <a:pt x="0" y="0"/>
                  </a:moveTo>
                  <a:cubicBezTo>
                    <a:pt x="0" y="0"/>
                    <a:pt x="9295" y="4121"/>
                    <a:pt x="11142" y="4583"/>
                  </a:cubicBezTo>
                  <a:cubicBezTo>
                    <a:pt x="12990" y="5045"/>
                    <a:pt x="15417" y="6664"/>
                    <a:pt x="17031" y="7126"/>
                  </a:cubicBezTo>
                  <a:cubicBezTo>
                    <a:pt x="18651" y="7588"/>
                    <a:pt x="27193" y="6418"/>
                    <a:pt x="28351" y="6664"/>
                  </a:cubicBezTo>
                  <a:cubicBezTo>
                    <a:pt x="29503" y="6911"/>
                    <a:pt x="33014" y="7126"/>
                    <a:pt x="33014" y="7126"/>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4"/>
            <p:cNvSpPr/>
            <p:nvPr/>
          </p:nvSpPr>
          <p:spPr>
            <a:xfrm>
              <a:off x="3507575" y="2013300"/>
              <a:ext cx="265950" cy="37750"/>
            </a:xfrm>
            <a:custGeom>
              <a:avLst/>
              <a:gdLst/>
              <a:ahLst/>
              <a:cxnLst/>
              <a:rect l="l" t="t" r="r" b="b"/>
              <a:pathLst>
                <a:path w="10638" h="1510" fill="none" extrusionOk="0">
                  <a:moveTo>
                    <a:pt x="10637" y="0"/>
                  </a:moveTo>
                  <a:lnTo>
                    <a:pt x="3092" y="0"/>
                  </a:lnTo>
                  <a:lnTo>
                    <a:pt x="0" y="1509"/>
                  </a:ln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4"/>
            <p:cNvSpPr/>
            <p:nvPr/>
          </p:nvSpPr>
          <p:spPr>
            <a:xfrm>
              <a:off x="3034225" y="1957550"/>
              <a:ext cx="644900" cy="599925"/>
            </a:xfrm>
            <a:custGeom>
              <a:avLst/>
              <a:gdLst/>
              <a:ahLst/>
              <a:cxnLst/>
              <a:rect l="l" t="t" r="r" b="b"/>
              <a:pathLst>
                <a:path w="25796" h="23997" fill="none" extrusionOk="0">
                  <a:moveTo>
                    <a:pt x="1" y="1"/>
                  </a:moveTo>
                  <a:cubicBezTo>
                    <a:pt x="1" y="1"/>
                    <a:pt x="3573" y="4737"/>
                    <a:pt x="4115" y="5076"/>
                  </a:cubicBezTo>
                  <a:cubicBezTo>
                    <a:pt x="4651" y="5415"/>
                    <a:pt x="5661" y="7416"/>
                    <a:pt x="6813" y="8956"/>
                  </a:cubicBezTo>
                  <a:cubicBezTo>
                    <a:pt x="7965" y="10496"/>
                    <a:pt x="7423" y="11481"/>
                    <a:pt x="7577" y="12953"/>
                  </a:cubicBezTo>
                  <a:cubicBezTo>
                    <a:pt x="7731" y="14426"/>
                    <a:pt x="19686" y="23997"/>
                    <a:pt x="25796" y="23677"/>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4"/>
            <p:cNvSpPr/>
            <p:nvPr/>
          </p:nvSpPr>
          <p:spPr>
            <a:xfrm>
              <a:off x="4105175" y="2152950"/>
              <a:ext cx="194500" cy="271025"/>
            </a:xfrm>
            <a:custGeom>
              <a:avLst/>
              <a:gdLst/>
              <a:ahLst/>
              <a:cxnLst/>
              <a:rect l="l" t="t" r="r" b="b"/>
              <a:pathLst>
                <a:path w="7780" h="10841" fill="none" extrusionOk="0">
                  <a:moveTo>
                    <a:pt x="6935" y="1"/>
                  </a:moveTo>
                  <a:cubicBezTo>
                    <a:pt x="6935" y="1"/>
                    <a:pt x="7779" y="3665"/>
                    <a:pt x="5932" y="5137"/>
                  </a:cubicBezTo>
                  <a:cubicBezTo>
                    <a:pt x="4084" y="6610"/>
                    <a:pt x="2698" y="9073"/>
                    <a:pt x="2698" y="9073"/>
                  </a:cubicBezTo>
                  <a:lnTo>
                    <a:pt x="0" y="10841"/>
                  </a:ln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4"/>
            <p:cNvSpPr/>
            <p:nvPr/>
          </p:nvSpPr>
          <p:spPr>
            <a:xfrm>
              <a:off x="2375675" y="2553450"/>
              <a:ext cx="25" cy="25"/>
            </a:xfrm>
            <a:custGeom>
              <a:avLst/>
              <a:gdLst/>
              <a:ahLst/>
              <a:cxnLst/>
              <a:rect l="l" t="t" r="r" b="b"/>
              <a:pathLst>
                <a:path w="1" h="1" extrusionOk="0">
                  <a:moveTo>
                    <a:pt x="0" y="1"/>
                  </a:moveTo>
                  <a:close/>
                </a:path>
              </a:pathLst>
            </a:custGeom>
            <a:solidFill>
              <a:srgbClr val="006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4"/>
            <p:cNvSpPr/>
            <p:nvPr/>
          </p:nvSpPr>
          <p:spPr>
            <a:xfrm>
              <a:off x="4687525" y="2015925"/>
              <a:ext cx="2538850" cy="536175"/>
            </a:xfrm>
            <a:custGeom>
              <a:avLst/>
              <a:gdLst/>
              <a:ahLst/>
              <a:cxnLst/>
              <a:rect l="l" t="t" r="r" b="b"/>
              <a:pathLst>
                <a:path w="101554" h="21447" fill="none" extrusionOk="0">
                  <a:moveTo>
                    <a:pt x="0" y="21446"/>
                  </a:moveTo>
                  <a:lnTo>
                    <a:pt x="57558" y="21446"/>
                  </a:lnTo>
                  <a:lnTo>
                    <a:pt x="101553" y="0"/>
                  </a:ln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4"/>
            <p:cNvSpPr/>
            <p:nvPr/>
          </p:nvSpPr>
          <p:spPr>
            <a:xfrm>
              <a:off x="5438800" y="1784950"/>
              <a:ext cx="496600" cy="627475"/>
            </a:xfrm>
            <a:custGeom>
              <a:avLst/>
              <a:gdLst/>
              <a:ahLst/>
              <a:cxnLst/>
              <a:rect l="l" t="t" r="r" b="b"/>
              <a:pathLst>
                <a:path w="19864" h="25099" fill="none" extrusionOk="0">
                  <a:moveTo>
                    <a:pt x="0" y="0"/>
                  </a:moveTo>
                  <a:cubicBezTo>
                    <a:pt x="0" y="0"/>
                    <a:pt x="4736" y="3234"/>
                    <a:pt x="7046" y="5544"/>
                  </a:cubicBezTo>
                  <a:cubicBezTo>
                    <a:pt x="9356" y="7853"/>
                    <a:pt x="12472" y="13397"/>
                    <a:pt x="12817" y="14320"/>
                  </a:cubicBezTo>
                  <a:cubicBezTo>
                    <a:pt x="13162" y="15244"/>
                    <a:pt x="16482" y="25099"/>
                    <a:pt x="19863" y="24477"/>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4"/>
            <p:cNvSpPr/>
            <p:nvPr/>
          </p:nvSpPr>
          <p:spPr>
            <a:xfrm>
              <a:off x="5759225" y="1837750"/>
              <a:ext cx="417150" cy="305225"/>
            </a:xfrm>
            <a:custGeom>
              <a:avLst/>
              <a:gdLst/>
              <a:ahLst/>
              <a:cxnLst/>
              <a:rect l="l" t="t" r="r" b="b"/>
              <a:pathLst>
                <a:path w="16686" h="12209" fill="none" extrusionOk="0">
                  <a:moveTo>
                    <a:pt x="16686" y="1"/>
                  </a:moveTo>
                  <a:cubicBezTo>
                    <a:pt x="16686" y="1"/>
                    <a:pt x="12590" y="2970"/>
                    <a:pt x="11204" y="3894"/>
                  </a:cubicBezTo>
                  <a:cubicBezTo>
                    <a:pt x="9818" y="4817"/>
                    <a:pt x="8087" y="8741"/>
                    <a:pt x="6240" y="9782"/>
                  </a:cubicBezTo>
                  <a:cubicBezTo>
                    <a:pt x="4392" y="10823"/>
                    <a:pt x="0" y="12208"/>
                    <a:pt x="0" y="12208"/>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4"/>
            <p:cNvSpPr/>
            <p:nvPr/>
          </p:nvSpPr>
          <p:spPr>
            <a:xfrm>
              <a:off x="5213675" y="1960175"/>
              <a:ext cx="510925" cy="591925"/>
            </a:xfrm>
            <a:custGeom>
              <a:avLst/>
              <a:gdLst/>
              <a:ahLst/>
              <a:cxnLst/>
              <a:rect l="l" t="t" r="r" b="b"/>
              <a:pathLst>
                <a:path w="20437" h="23677" fill="none" extrusionOk="0">
                  <a:moveTo>
                    <a:pt x="918" y="0"/>
                  </a:moveTo>
                  <a:cubicBezTo>
                    <a:pt x="918" y="0"/>
                    <a:pt x="3234" y="5439"/>
                    <a:pt x="1848" y="7816"/>
                  </a:cubicBezTo>
                  <a:cubicBezTo>
                    <a:pt x="462" y="10194"/>
                    <a:pt x="0" y="14585"/>
                    <a:pt x="228" y="16082"/>
                  </a:cubicBezTo>
                  <a:cubicBezTo>
                    <a:pt x="228" y="16082"/>
                    <a:pt x="2655" y="17228"/>
                    <a:pt x="6233" y="19895"/>
                  </a:cubicBezTo>
                  <a:cubicBezTo>
                    <a:pt x="9134" y="22056"/>
                    <a:pt x="18244" y="22408"/>
                    <a:pt x="20437" y="23676"/>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4"/>
            <p:cNvSpPr/>
            <p:nvPr/>
          </p:nvSpPr>
          <p:spPr>
            <a:xfrm>
              <a:off x="4687525" y="1721350"/>
              <a:ext cx="2538850" cy="830750"/>
            </a:xfrm>
            <a:custGeom>
              <a:avLst/>
              <a:gdLst/>
              <a:ahLst/>
              <a:cxnLst/>
              <a:rect l="l" t="t" r="r" b="b"/>
              <a:pathLst>
                <a:path w="101554" h="33230" fill="none" extrusionOk="0">
                  <a:moveTo>
                    <a:pt x="21274" y="25641"/>
                  </a:moveTo>
                  <a:cubicBezTo>
                    <a:pt x="21274" y="25641"/>
                    <a:pt x="20350" y="27138"/>
                    <a:pt x="16538" y="28758"/>
                  </a:cubicBezTo>
                  <a:cubicBezTo>
                    <a:pt x="12731" y="30371"/>
                    <a:pt x="0" y="33229"/>
                    <a:pt x="0" y="33229"/>
                  </a:cubicBezTo>
                  <a:cubicBezTo>
                    <a:pt x="0" y="33229"/>
                    <a:pt x="15965" y="22518"/>
                    <a:pt x="18158" y="16168"/>
                  </a:cubicBezTo>
                  <a:cubicBezTo>
                    <a:pt x="20270" y="10046"/>
                    <a:pt x="24046" y="7786"/>
                    <a:pt x="26934" y="4041"/>
                  </a:cubicBezTo>
                  <a:cubicBezTo>
                    <a:pt x="30051" y="1"/>
                    <a:pt x="29589" y="2193"/>
                    <a:pt x="30051" y="2544"/>
                  </a:cubicBezTo>
                  <a:cubicBezTo>
                    <a:pt x="30513" y="2889"/>
                    <a:pt x="33630" y="9356"/>
                    <a:pt x="35828" y="10625"/>
                  </a:cubicBezTo>
                  <a:cubicBezTo>
                    <a:pt x="38021" y="11894"/>
                    <a:pt x="39290" y="14900"/>
                    <a:pt x="41255" y="16747"/>
                  </a:cubicBezTo>
                  <a:cubicBezTo>
                    <a:pt x="43213" y="18595"/>
                    <a:pt x="44174" y="28247"/>
                    <a:pt x="49914" y="27021"/>
                  </a:cubicBezTo>
                  <a:cubicBezTo>
                    <a:pt x="53887" y="26177"/>
                    <a:pt x="55833" y="30027"/>
                    <a:pt x="53838" y="19057"/>
                  </a:cubicBezTo>
                  <a:cubicBezTo>
                    <a:pt x="53148" y="15245"/>
                    <a:pt x="54996" y="12935"/>
                    <a:pt x="54996" y="13052"/>
                  </a:cubicBezTo>
                  <a:cubicBezTo>
                    <a:pt x="54996" y="13169"/>
                    <a:pt x="56844" y="10280"/>
                    <a:pt x="58229" y="7854"/>
                  </a:cubicBezTo>
                  <a:cubicBezTo>
                    <a:pt x="59615" y="5427"/>
                    <a:pt x="58346" y="2286"/>
                    <a:pt x="63656" y="6813"/>
                  </a:cubicBezTo>
                  <a:cubicBezTo>
                    <a:pt x="65707" y="8562"/>
                    <a:pt x="67813" y="12128"/>
                    <a:pt x="69199" y="12590"/>
                  </a:cubicBezTo>
                  <a:cubicBezTo>
                    <a:pt x="70585" y="13052"/>
                    <a:pt x="72894" y="13976"/>
                    <a:pt x="74742" y="15589"/>
                  </a:cubicBezTo>
                  <a:cubicBezTo>
                    <a:pt x="76590" y="17209"/>
                    <a:pt x="79479" y="15706"/>
                    <a:pt x="82016" y="15362"/>
                  </a:cubicBezTo>
                  <a:cubicBezTo>
                    <a:pt x="84560" y="15017"/>
                    <a:pt x="92179" y="11321"/>
                    <a:pt x="94723" y="11783"/>
                  </a:cubicBezTo>
                  <a:cubicBezTo>
                    <a:pt x="97260" y="12245"/>
                    <a:pt x="101553" y="11783"/>
                    <a:pt x="101553" y="11783"/>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4"/>
            <p:cNvSpPr/>
            <p:nvPr/>
          </p:nvSpPr>
          <p:spPr>
            <a:xfrm>
              <a:off x="5568125" y="1975725"/>
              <a:ext cx="61325" cy="222675"/>
            </a:xfrm>
            <a:custGeom>
              <a:avLst/>
              <a:gdLst/>
              <a:ahLst/>
              <a:cxnLst/>
              <a:rect l="l" t="t" r="r" b="b"/>
              <a:pathLst>
                <a:path w="2453" h="8907" fill="none" extrusionOk="0">
                  <a:moveTo>
                    <a:pt x="1" y="1"/>
                  </a:moveTo>
                  <a:cubicBezTo>
                    <a:pt x="1" y="1"/>
                    <a:pt x="370" y="6166"/>
                    <a:pt x="2452" y="8907"/>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4"/>
            <p:cNvSpPr/>
            <p:nvPr/>
          </p:nvSpPr>
          <p:spPr>
            <a:xfrm>
              <a:off x="6401925" y="2027000"/>
              <a:ext cx="321550" cy="199575"/>
            </a:xfrm>
            <a:custGeom>
              <a:avLst/>
              <a:gdLst/>
              <a:ahLst/>
              <a:cxnLst/>
              <a:rect l="l" t="t" r="r" b="b"/>
              <a:pathLst>
                <a:path w="12862" h="7983" fill="none" extrusionOk="0">
                  <a:moveTo>
                    <a:pt x="1" y="1"/>
                  </a:moveTo>
                  <a:cubicBezTo>
                    <a:pt x="623" y="364"/>
                    <a:pt x="1485" y="3129"/>
                    <a:pt x="3161" y="5143"/>
                  </a:cubicBezTo>
                  <a:cubicBezTo>
                    <a:pt x="4084" y="6252"/>
                    <a:pt x="11937" y="7872"/>
                    <a:pt x="12861" y="7983"/>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4"/>
            <p:cNvSpPr/>
            <p:nvPr/>
          </p:nvSpPr>
          <p:spPr>
            <a:xfrm>
              <a:off x="6039300" y="2390850"/>
              <a:ext cx="87200" cy="161250"/>
            </a:xfrm>
            <a:custGeom>
              <a:avLst/>
              <a:gdLst/>
              <a:ahLst/>
              <a:cxnLst/>
              <a:rect l="l" t="t" r="r" b="b"/>
              <a:pathLst>
                <a:path w="3488" h="6450" fill="none" extrusionOk="0">
                  <a:moveTo>
                    <a:pt x="3487" y="6449"/>
                  </a:moveTo>
                  <a:cubicBezTo>
                    <a:pt x="3044" y="6104"/>
                    <a:pt x="1799" y="3364"/>
                    <a:pt x="1042" y="2206"/>
                  </a:cubicBezTo>
                  <a:cubicBezTo>
                    <a:pt x="1" y="629"/>
                    <a:pt x="112" y="1"/>
                    <a:pt x="112" y="1"/>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4"/>
            <p:cNvSpPr/>
            <p:nvPr/>
          </p:nvSpPr>
          <p:spPr>
            <a:xfrm>
              <a:off x="6202375" y="1837750"/>
              <a:ext cx="825350" cy="189725"/>
            </a:xfrm>
            <a:custGeom>
              <a:avLst/>
              <a:gdLst/>
              <a:ahLst/>
              <a:cxnLst/>
              <a:rect l="l" t="t" r="r" b="b"/>
              <a:pathLst>
                <a:path w="33014" h="7589" fill="none" extrusionOk="0">
                  <a:moveTo>
                    <a:pt x="1" y="1"/>
                  </a:moveTo>
                  <a:cubicBezTo>
                    <a:pt x="1" y="1"/>
                    <a:pt x="9301" y="4121"/>
                    <a:pt x="11143" y="4583"/>
                  </a:cubicBezTo>
                  <a:cubicBezTo>
                    <a:pt x="12990" y="5045"/>
                    <a:pt x="15417" y="6665"/>
                    <a:pt x="17037" y="7127"/>
                  </a:cubicBezTo>
                  <a:cubicBezTo>
                    <a:pt x="18651" y="7589"/>
                    <a:pt x="27200" y="6419"/>
                    <a:pt x="28351" y="6665"/>
                  </a:cubicBezTo>
                  <a:cubicBezTo>
                    <a:pt x="29509" y="6911"/>
                    <a:pt x="33014" y="7127"/>
                    <a:pt x="33014" y="7127"/>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4"/>
            <p:cNvSpPr/>
            <p:nvPr/>
          </p:nvSpPr>
          <p:spPr>
            <a:xfrm>
              <a:off x="5710100" y="2015925"/>
              <a:ext cx="265800" cy="37575"/>
            </a:xfrm>
            <a:custGeom>
              <a:avLst/>
              <a:gdLst/>
              <a:ahLst/>
              <a:cxnLst/>
              <a:rect l="l" t="t" r="r" b="b"/>
              <a:pathLst>
                <a:path w="10632" h="1503" fill="none" extrusionOk="0">
                  <a:moveTo>
                    <a:pt x="10631" y="0"/>
                  </a:moveTo>
                  <a:lnTo>
                    <a:pt x="3086" y="0"/>
                  </a:lnTo>
                  <a:lnTo>
                    <a:pt x="1" y="1503"/>
                  </a:ln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4"/>
            <p:cNvSpPr/>
            <p:nvPr/>
          </p:nvSpPr>
          <p:spPr>
            <a:xfrm>
              <a:off x="5236625" y="1960175"/>
              <a:ext cx="645025" cy="599925"/>
            </a:xfrm>
            <a:custGeom>
              <a:avLst/>
              <a:gdLst/>
              <a:ahLst/>
              <a:cxnLst/>
              <a:rect l="l" t="t" r="r" b="b"/>
              <a:pathLst>
                <a:path w="25801" h="23997" fill="none" extrusionOk="0">
                  <a:moveTo>
                    <a:pt x="25801" y="23676"/>
                  </a:moveTo>
                  <a:cubicBezTo>
                    <a:pt x="19691" y="23997"/>
                    <a:pt x="7736" y="14425"/>
                    <a:pt x="7582" y="12953"/>
                  </a:cubicBezTo>
                  <a:cubicBezTo>
                    <a:pt x="7428" y="11481"/>
                    <a:pt x="7964" y="10496"/>
                    <a:pt x="6812" y="8956"/>
                  </a:cubicBezTo>
                  <a:cubicBezTo>
                    <a:pt x="5660" y="7416"/>
                    <a:pt x="4656" y="5414"/>
                    <a:pt x="4114" y="5076"/>
                  </a:cubicBezTo>
                  <a:cubicBezTo>
                    <a:pt x="3579" y="4737"/>
                    <a:pt x="0" y="0"/>
                    <a:pt x="0" y="0"/>
                  </a:cubicBez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4"/>
            <p:cNvSpPr/>
            <p:nvPr/>
          </p:nvSpPr>
          <p:spPr>
            <a:xfrm>
              <a:off x="6307700" y="2155575"/>
              <a:ext cx="194350" cy="271025"/>
            </a:xfrm>
            <a:custGeom>
              <a:avLst/>
              <a:gdLst/>
              <a:ahLst/>
              <a:cxnLst/>
              <a:rect l="l" t="t" r="r" b="b"/>
              <a:pathLst>
                <a:path w="7774" h="10841" fill="none" extrusionOk="0">
                  <a:moveTo>
                    <a:pt x="6930" y="0"/>
                  </a:moveTo>
                  <a:cubicBezTo>
                    <a:pt x="6930" y="0"/>
                    <a:pt x="7773" y="3665"/>
                    <a:pt x="5926" y="5137"/>
                  </a:cubicBezTo>
                  <a:cubicBezTo>
                    <a:pt x="4078" y="6609"/>
                    <a:pt x="2692" y="9073"/>
                    <a:pt x="2692" y="9073"/>
                  </a:cubicBezTo>
                  <a:lnTo>
                    <a:pt x="0" y="10841"/>
                  </a:lnTo>
                </a:path>
              </a:pathLst>
            </a:custGeom>
            <a:noFill/>
            <a:ln w="9700" cap="flat" cmpd="sng">
              <a:solidFill>
                <a:srgbClr val="464646"/>
              </a:solidFill>
              <a:prstDash val="solid"/>
              <a:miter lim="615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4"/>
            <p:cNvSpPr/>
            <p:nvPr/>
          </p:nvSpPr>
          <p:spPr>
            <a:xfrm>
              <a:off x="3921000" y="2549300"/>
              <a:ext cx="25" cy="25"/>
            </a:xfrm>
            <a:custGeom>
              <a:avLst/>
              <a:gdLst/>
              <a:ahLst/>
              <a:cxnLst/>
              <a:rect l="l" t="t" r="r" b="b"/>
              <a:pathLst>
                <a:path w="1" h="1" extrusionOk="0">
                  <a:moveTo>
                    <a:pt x="1" y="0"/>
                  </a:moveTo>
                  <a:close/>
                </a:path>
              </a:pathLst>
            </a:custGeom>
            <a:solidFill>
              <a:srgbClr val="0072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 name="Google Shape;356;p44"/>
          <p:cNvSpPr txBox="1"/>
          <p:nvPr/>
        </p:nvSpPr>
        <p:spPr>
          <a:xfrm>
            <a:off x="427375" y="3356650"/>
            <a:ext cx="18699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Cambria"/>
                <a:ea typeface="Cambria"/>
                <a:cs typeface="Cambria"/>
                <a:sym typeface="Cambria"/>
              </a:rPr>
              <a:t>1.</a:t>
            </a:r>
            <a:r>
              <a:rPr lang="en" sz="1200">
                <a:latin typeface="Cambria"/>
                <a:ea typeface="Cambria"/>
                <a:cs typeface="Cambria"/>
                <a:sym typeface="Cambria"/>
              </a:rPr>
              <a:t> The </a:t>
            </a:r>
            <a:r>
              <a:rPr lang="en" sz="1200" b="1">
                <a:solidFill>
                  <a:srgbClr val="4A86E8"/>
                </a:solidFill>
                <a:latin typeface="Cambria"/>
                <a:ea typeface="Cambria"/>
                <a:cs typeface="Cambria"/>
                <a:sym typeface="Cambria"/>
              </a:rPr>
              <a:t>population </a:t>
            </a:r>
            <a:r>
              <a:rPr lang="en" sz="1200">
                <a:latin typeface="Cambria"/>
                <a:ea typeface="Cambria"/>
                <a:cs typeface="Cambria"/>
                <a:sym typeface="Cambria"/>
              </a:rPr>
              <a:t>occupies both peaks and is free to interbreed.</a:t>
            </a:r>
            <a:endParaRPr sz="1200">
              <a:latin typeface="Cambria"/>
              <a:ea typeface="Cambria"/>
              <a:cs typeface="Cambria"/>
              <a:sym typeface="Cambria"/>
            </a:endParaRPr>
          </a:p>
        </p:txBody>
      </p:sp>
      <p:sp>
        <p:nvSpPr>
          <p:cNvPr id="357" name="Google Shape;357;p44"/>
          <p:cNvSpPr txBox="1"/>
          <p:nvPr/>
        </p:nvSpPr>
        <p:spPr>
          <a:xfrm>
            <a:off x="2965950" y="3356650"/>
            <a:ext cx="23583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Cambria"/>
                <a:ea typeface="Cambria"/>
                <a:cs typeface="Cambria"/>
                <a:sym typeface="Cambria"/>
              </a:rPr>
              <a:t>2.</a:t>
            </a:r>
            <a:r>
              <a:rPr lang="en" sz="1200">
                <a:latin typeface="Cambria"/>
                <a:ea typeface="Cambria"/>
                <a:cs typeface="Cambria"/>
                <a:sym typeface="Cambria"/>
              </a:rPr>
              <a:t> An event (such as a flood) occurs that </a:t>
            </a:r>
            <a:r>
              <a:rPr lang="en" sz="1200" b="1">
                <a:latin typeface="Cambria"/>
                <a:ea typeface="Cambria"/>
                <a:cs typeface="Cambria"/>
                <a:sym typeface="Cambria"/>
              </a:rPr>
              <a:t>isolates </a:t>
            </a:r>
            <a:r>
              <a:rPr lang="en" sz="1200">
                <a:latin typeface="Cambria"/>
                <a:ea typeface="Cambria"/>
                <a:cs typeface="Cambria"/>
                <a:sym typeface="Cambria"/>
              </a:rPr>
              <a:t>the population into 2 groups. They can no longer interbreed with each other.</a:t>
            </a:r>
            <a:endParaRPr sz="1200">
              <a:latin typeface="Cambria"/>
              <a:ea typeface="Cambria"/>
              <a:cs typeface="Cambria"/>
              <a:sym typeface="Cambria"/>
            </a:endParaRPr>
          </a:p>
        </p:txBody>
      </p:sp>
      <p:sp>
        <p:nvSpPr>
          <p:cNvPr id="358" name="Google Shape;358;p44"/>
          <p:cNvSpPr txBox="1"/>
          <p:nvPr/>
        </p:nvSpPr>
        <p:spPr>
          <a:xfrm>
            <a:off x="5585375" y="3356650"/>
            <a:ext cx="29991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a:latin typeface="Cambria"/>
                <a:ea typeface="Cambria"/>
                <a:cs typeface="Cambria"/>
                <a:sym typeface="Cambria"/>
              </a:rPr>
              <a:t>3.</a:t>
            </a:r>
            <a:r>
              <a:rPr lang="en" sz="1200">
                <a:latin typeface="Cambria"/>
                <a:ea typeface="Cambria"/>
                <a:cs typeface="Cambria"/>
                <a:sym typeface="Cambria"/>
              </a:rPr>
              <a:t> Over time, changes in the phenotypes of the 2 groups renders </a:t>
            </a:r>
            <a:r>
              <a:rPr lang="en" sz="1200" b="1">
                <a:latin typeface="Cambria"/>
                <a:ea typeface="Cambria"/>
                <a:cs typeface="Cambria"/>
                <a:sym typeface="Cambria"/>
              </a:rPr>
              <a:t>successful</a:t>
            </a:r>
            <a:r>
              <a:rPr lang="en" sz="1200">
                <a:latin typeface="Cambria"/>
                <a:ea typeface="Cambria"/>
                <a:cs typeface="Cambria"/>
                <a:sym typeface="Cambria"/>
              </a:rPr>
              <a:t> interbreeding impossible. </a:t>
            </a:r>
            <a:r>
              <a:rPr lang="en" sz="1200" b="1">
                <a:solidFill>
                  <a:srgbClr val="4A86E8"/>
                </a:solidFill>
                <a:latin typeface="Cambria"/>
                <a:ea typeface="Cambria"/>
                <a:cs typeface="Cambria"/>
                <a:sym typeface="Cambria"/>
              </a:rPr>
              <a:t>Population A</a:t>
            </a:r>
            <a:r>
              <a:rPr lang="en" sz="1200" b="1">
                <a:latin typeface="Cambria"/>
                <a:ea typeface="Cambria"/>
                <a:cs typeface="Cambria"/>
                <a:sym typeface="Cambria"/>
              </a:rPr>
              <a:t> </a:t>
            </a:r>
            <a:r>
              <a:rPr lang="en" sz="1200">
                <a:latin typeface="Cambria"/>
                <a:ea typeface="Cambria"/>
                <a:cs typeface="Cambria"/>
                <a:sym typeface="Cambria"/>
              </a:rPr>
              <a:t>and </a:t>
            </a:r>
            <a:r>
              <a:rPr lang="en" sz="1200" b="1">
                <a:solidFill>
                  <a:srgbClr val="1AC767"/>
                </a:solidFill>
                <a:latin typeface="Cambria"/>
                <a:ea typeface="Cambria"/>
                <a:cs typeface="Cambria"/>
                <a:sym typeface="Cambria"/>
              </a:rPr>
              <a:t>population B</a:t>
            </a:r>
            <a:r>
              <a:rPr lang="en" sz="1200" b="1">
                <a:latin typeface="Cambria"/>
                <a:ea typeface="Cambria"/>
                <a:cs typeface="Cambria"/>
                <a:sym typeface="Cambria"/>
              </a:rPr>
              <a:t> </a:t>
            </a:r>
            <a:r>
              <a:rPr lang="en" sz="1200">
                <a:latin typeface="Cambria"/>
                <a:ea typeface="Cambria"/>
                <a:cs typeface="Cambria"/>
                <a:sym typeface="Cambria"/>
              </a:rPr>
              <a:t>are now reproductively incompatible and are considered to be </a:t>
            </a:r>
            <a:r>
              <a:rPr lang="en" sz="1200" b="1">
                <a:latin typeface="Cambria"/>
                <a:ea typeface="Cambria"/>
                <a:cs typeface="Cambria"/>
                <a:sym typeface="Cambria"/>
              </a:rPr>
              <a:t>distinct species</a:t>
            </a:r>
            <a:r>
              <a:rPr lang="en" sz="1200">
                <a:latin typeface="Cambria"/>
                <a:ea typeface="Cambria"/>
                <a:cs typeface="Cambria"/>
                <a:sym typeface="Cambria"/>
              </a:rPr>
              <a:t>.</a:t>
            </a:r>
            <a:endParaRPr sz="1200">
              <a:latin typeface="Cambria"/>
              <a:ea typeface="Cambria"/>
              <a:cs typeface="Cambria"/>
              <a:sym typeface="Cambria"/>
            </a:endParaRPr>
          </a:p>
        </p:txBody>
      </p:sp>
      <p:sp>
        <p:nvSpPr>
          <p:cNvPr id="359" name="Google Shape;359;p44"/>
          <p:cNvSpPr txBox="1"/>
          <p:nvPr/>
        </p:nvSpPr>
        <p:spPr>
          <a:xfrm>
            <a:off x="820175" y="1876075"/>
            <a:ext cx="8271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Kalam"/>
                <a:ea typeface="Kalam"/>
                <a:cs typeface="Kalam"/>
                <a:sym typeface="Kalam"/>
              </a:rPr>
              <a:t>PEAK A</a:t>
            </a:r>
            <a:endParaRPr sz="900">
              <a:latin typeface="Kalam"/>
              <a:ea typeface="Kalam"/>
              <a:cs typeface="Kalam"/>
              <a:sym typeface="Kalam"/>
            </a:endParaRPr>
          </a:p>
        </p:txBody>
      </p:sp>
      <p:sp>
        <p:nvSpPr>
          <p:cNvPr id="360" name="Google Shape;360;p44"/>
          <p:cNvSpPr txBox="1"/>
          <p:nvPr/>
        </p:nvSpPr>
        <p:spPr>
          <a:xfrm>
            <a:off x="1800575" y="1975050"/>
            <a:ext cx="8271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latin typeface="Kalam"/>
                <a:ea typeface="Kalam"/>
                <a:cs typeface="Kalam"/>
                <a:sym typeface="Kalam"/>
              </a:rPr>
              <a:t>PEAK B</a:t>
            </a:r>
            <a:endParaRPr sz="900">
              <a:latin typeface="Kalam"/>
              <a:ea typeface="Kalam"/>
              <a:cs typeface="Kalam"/>
              <a:sym typeface="Kalam"/>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4"/>
        <p:cNvGrpSpPr/>
        <p:nvPr/>
      </p:nvGrpSpPr>
      <p:grpSpPr>
        <a:xfrm>
          <a:off x="0" y="0"/>
          <a:ext cx="0" cy="0"/>
          <a:chOff x="0" y="0"/>
          <a:chExt cx="0" cy="0"/>
        </a:xfrm>
      </p:grpSpPr>
      <p:pic>
        <p:nvPicPr>
          <p:cNvPr id="365" name="Google Shape;365;p45"/>
          <p:cNvPicPr preferRelativeResize="0"/>
          <p:nvPr/>
        </p:nvPicPr>
        <p:blipFill rotWithShape="1">
          <a:blip r:embed="rId3">
            <a:alphaModFix/>
          </a:blip>
          <a:srcRect l="8081" r="2320"/>
          <a:stretch/>
        </p:blipFill>
        <p:spPr>
          <a:xfrm>
            <a:off x="3926425" y="-3875"/>
            <a:ext cx="5217567" cy="5143498"/>
          </a:xfrm>
          <a:prstGeom prst="rect">
            <a:avLst/>
          </a:prstGeom>
          <a:noFill/>
          <a:ln>
            <a:noFill/>
          </a:ln>
        </p:spPr>
      </p:pic>
      <p:sp>
        <p:nvSpPr>
          <p:cNvPr id="366" name="Google Shape;366;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367" name="Google Shape;367;p45"/>
          <p:cNvSpPr txBox="1"/>
          <p:nvPr/>
        </p:nvSpPr>
        <p:spPr>
          <a:xfrm>
            <a:off x="489475" y="1294200"/>
            <a:ext cx="2950800" cy="255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rgbClr val="FFFFFF"/>
                </a:solidFill>
                <a:latin typeface="Cambria"/>
                <a:ea typeface="Cambria"/>
                <a:cs typeface="Cambria"/>
                <a:sym typeface="Cambria"/>
              </a:rPr>
              <a:t>In this example of </a:t>
            </a:r>
            <a:r>
              <a:rPr lang="en" b="1">
                <a:solidFill>
                  <a:srgbClr val="FFFFFF"/>
                </a:solidFill>
                <a:latin typeface="Cambria"/>
                <a:ea typeface="Cambria"/>
                <a:cs typeface="Cambria"/>
                <a:sym typeface="Cambria"/>
              </a:rPr>
              <a:t>allopatric speciation</a:t>
            </a:r>
            <a:r>
              <a:rPr lang="en">
                <a:solidFill>
                  <a:srgbClr val="FFFFFF"/>
                </a:solidFill>
                <a:latin typeface="Cambria"/>
                <a:ea typeface="Cambria"/>
                <a:cs typeface="Cambria"/>
                <a:sym typeface="Cambria"/>
              </a:rPr>
              <a:t>, a river has separated two populations of the same species from one another.</a:t>
            </a:r>
            <a:endParaRPr>
              <a:solidFill>
                <a:srgbClr val="FFFFFF"/>
              </a:solidFill>
              <a:latin typeface="Cambria"/>
              <a:ea typeface="Cambria"/>
              <a:cs typeface="Cambria"/>
              <a:sym typeface="Cambria"/>
            </a:endParaRPr>
          </a:p>
          <a:p>
            <a:pPr marL="0" lvl="0" indent="0" algn="ctr" rtl="0">
              <a:spcBef>
                <a:spcPts val="0"/>
              </a:spcBef>
              <a:spcAft>
                <a:spcPts val="0"/>
              </a:spcAft>
              <a:buNone/>
            </a:pPr>
            <a:endParaRPr>
              <a:solidFill>
                <a:srgbClr val="FFFFFF"/>
              </a:solidFill>
              <a:latin typeface="Cambria"/>
              <a:ea typeface="Cambria"/>
              <a:cs typeface="Cambria"/>
              <a:sym typeface="Cambria"/>
            </a:endParaRPr>
          </a:p>
          <a:p>
            <a:pPr marL="0" lvl="0" indent="0" algn="ctr" rtl="0">
              <a:spcBef>
                <a:spcPts val="0"/>
              </a:spcBef>
              <a:spcAft>
                <a:spcPts val="0"/>
              </a:spcAft>
              <a:buNone/>
            </a:pPr>
            <a:r>
              <a:rPr lang="en">
                <a:solidFill>
                  <a:srgbClr val="FFFFFF"/>
                </a:solidFill>
                <a:latin typeface="Cambria"/>
                <a:ea typeface="Cambria"/>
                <a:cs typeface="Cambria"/>
                <a:sym typeface="Cambria"/>
              </a:rPr>
              <a:t>Over time, changes in the phenotype will render these two populations reproductively incompatible.</a:t>
            </a:r>
            <a:endParaRPr>
              <a:solidFill>
                <a:srgbClr val="FFFFFF"/>
              </a:solidFill>
              <a:latin typeface="Cambria"/>
              <a:ea typeface="Cambria"/>
              <a:cs typeface="Cambria"/>
              <a:sym typeface="Cambria"/>
            </a:endParaRPr>
          </a:p>
          <a:p>
            <a:pPr marL="0" lvl="0" indent="0" algn="ctr" rtl="0">
              <a:spcBef>
                <a:spcPts val="0"/>
              </a:spcBef>
              <a:spcAft>
                <a:spcPts val="0"/>
              </a:spcAft>
              <a:buNone/>
            </a:pPr>
            <a:endParaRPr>
              <a:solidFill>
                <a:srgbClr val="FFFFFF"/>
              </a:solidFill>
              <a:latin typeface="Cambria"/>
              <a:ea typeface="Cambria"/>
              <a:cs typeface="Cambria"/>
              <a:sym typeface="Cambria"/>
            </a:endParaRPr>
          </a:p>
          <a:p>
            <a:pPr marL="0" lvl="0" indent="0" algn="ctr" rtl="0">
              <a:spcBef>
                <a:spcPts val="0"/>
              </a:spcBef>
              <a:spcAft>
                <a:spcPts val="0"/>
              </a:spcAft>
              <a:buNone/>
            </a:pPr>
            <a:r>
              <a:rPr lang="en">
                <a:solidFill>
                  <a:srgbClr val="FFFFFF"/>
                </a:solidFill>
                <a:latin typeface="Cambria"/>
                <a:ea typeface="Cambria"/>
                <a:cs typeface="Cambria"/>
                <a:sym typeface="Cambria"/>
              </a:rPr>
              <a:t>This separation has led to the formation of two species.</a:t>
            </a:r>
            <a:endParaRPr>
              <a:solidFill>
                <a:srgbClr val="FFFFFF"/>
              </a:solidFill>
              <a:latin typeface="Cambria"/>
              <a:ea typeface="Cambria"/>
              <a:cs typeface="Cambria"/>
              <a:sym typeface="Cambria"/>
            </a:endParaRPr>
          </a:p>
        </p:txBody>
      </p:sp>
      <p:cxnSp>
        <p:nvCxnSpPr>
          <p:cNvPr id="368" name="Google Shape;368;p45"/>
          <p:cNvCxnSpPr/>
          <p:nvPr/>
        </p:nvCxnSpPr>
        <p:spPr>
          <a:xfrm>
            <a:off x="3926425" y="-3887"/>
            <a:ext cx="5700" cy="51435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2"/>
        <p:cNvGrpSpPr/>
        <p:nvPr/>
      </p:nvGrpSpPr>
      <p:grpSpPr>
        <a:xfrm>
          <a:off x="0" y="0"/>
          <a:ext cx="0" cy="0"/>
          <a:chOff x="0" y="0"/>
          <a:chExt cx="0" cy="0"/>
        </a:xfrm>
      </p:grpSpPr>
      <p:sp>
        <p:nvSpPr>
          <p:cNvPr id="373" name="Google Shape;373;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Sympatric Speciation</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374" name="Google Shape;374;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CCCCCC"/>
              </a:buClr>
              <a:buSzPts val="1800"/>
              <a:buChar char="●"/>
            </a:pPr>
            <a:r>
              <a:rPr lang="en">
                <a:solidFill>
                  <a:srgbClr val="CCCCCC"/>
                </a:solidFill>
              </a:rPr>
              <a:t>Sympatric speciation occurs when 2 populations of the </a:t>
            </a:r>
            <a:r>
              <a:rPr lang="en" b="1">
                <a:solidFill>
                  <a:srgbClr val="CCCCCC"/>
                </a:solidFill>
              </a:rPr>
              <a:t>same </a:t>
            </a:r>
            <a:r>
              <a:rPr lang="en">
                <a:solidFill>
                  <a:srgbClr val="CCCCCC"/>
                </a:solidFill>
              </a:rPr>
              <a:t>species live in the </a:t>
            </a:r>
            <a:r>
              <a:rPr lang="en" b="1">
                <a:solidFill>
                  <a:srgbClr val="CCCCCC"/>
                </a:solidFill>
              </a:rPr>
              <a:t>same location</a:t>
            </a:r>
            <a:r>
              <a:rPr lang="en">
                <a:solidFill>
                  <a:srgbClr val="CCCCCC"/>
                </a:solidFill>
              </a:rPr>
              <a:t>, but do not interbreed with each other.</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Sympatric speciation is </a:t>
            </a:r>
            <a:r>
              <a:rPr lang="en" b="1">
                <a:solidFill>
                  <a:srgbClr val="CCCCCC"/>
                </a:solidFill>
              </a:rPr>
              <a:t>much rarer </a:t>
            </a:r>
            <a:r>
              <a:rPr lang="en">
                <a:solidFill>
                  <a:srgbClr val="CCCCCC"/>
                </a:solidFill>
              </a:rPr>
              <a:t>than allopatric speciation.</a:t>
            </a:r>
            <a:endParaRPr>
              <a:solidFill>
                <a:srgbClr val="CCCCCC"/>
              </a:solidFill>
            </a:endParaRPr>
          </a:p>
          <a:p>
            <a:pPr marL="457200" lvl="0" indent="-342900" algn="l" rtl="0">
              <a:spcBef>
                <a:spcPts val="0"/>
              </a:spcBef>
              <a:spcAft>
                <a:spcPts val="0"/>
              </a:spcAft>
              <a:buClr>
                <a:srgbClr val="CCCCCC"/>
              </a:buClr>
              <a:buSzPts val="1800"/>
              <a:buChar char="●"/>
            </a:pPr>
            <a:r>
              <a:rPr lang="en">
                <a:solidFill>
                  <a:srgbClr val="CCCCCC"/>
                </a:solidFill>
              </a:rPr>
              <a:t>Sympatric speciation is thought to come about by </a:t>
            </a:r>
            <a:r>
              <a:rPr lang="en" b="1">
                <a:solidFill>
                  <a:srgbClr val="CCCCCC"/>
                </a:solidFill>
              </a:rPr>
              <a:t>mutations</a:t>
            </a:r>
            <a:r>
              <a:rPr lang="en">
                <a:solidFill>
                  <a:srgbClr val="CCCCCC"/>
                </a:solidFill>
              </a:rPr>
              <a:t>, which prevent reproductive success.</a:t>
            </a:r>
            <a:endParaRPr/>
          </a:p>
          <a:p>
            <a:pPr marL="457200" lvl="0" indent="-342900" algn="l" rtl="0">
              <a:spcBef>
                <a:spcPts val="0"/>
              </a:spcBef>
              <a:spcAft>
                <a:spcPts val="0"/>
              </a:spcAft>
              <a:buClr>
                <a:srgbClr val="CCCCCC"/>
              </a:buClr>
              <a:buSzPts val="1800"/>
              <a:buChar char="●"/>
            </a:pPr>
            <a:r>
              <a:rPr lang="en">
                <a:solidFill>
                  <a:srgbClr val="CCCCCC"/>
                </a:solidFill>
              </a:rPr>
              <a:t>There are several theories that explain sympatric speciation:</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Individuals may develop different </a:t>
            </a:r>
            <a:r>
              <a:rPr lang="en" b="1">
                <a:solidFill>
                  <a:srgbClr val="CCCCCC"/>
                </a:solidFill>
              </a:rPr>
              <a:t>mating seasons</a:t>
            </a:r>
            <a:r>
              <a:rPr lang="en">
                <a:solidFill>
                  <a:srgbClr val="CCCCCC"/>
                </a:solidFill>
              </a:rPr>
              <a:t>, which ensure that they are not reproductively active at the same time of the year.</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Individuals may develop different </a:t>
            </a:r>
            <a:r>
              <a:rPr lang="en" b="1">
                <a:solidFill>
                  <a:srgbClr val="CCCCCC"/>
                </a:solidFill>
              </a:rPr>
              <a:t>genitalia, </a:t>
            </a:r>
            <a:r>
              <a:rPr lang="en">
                <a:solidFill>
                  <a:srgbClr val="CCCCCC"/>
                </a:solidFill>
              </a:rPr>
              <a:t>which can prevent successful breeding.</a:t>
            </a:r>
            <a:endParaRPr>
              <a:solidFill>
                <a:srgbClr val="CCCCCC"/>
              </a:solidFill>
            </a:endParaRPr>
          </a:p>
          <a:p>
            <a:pPr marL="914400" lvl="1" indent="-317500" algn="l" rtl="0">
              <a:spcBef>
                <a:spcPts val="0"/>
              </a:spcBef>
              <a:spcAft>
                <a:spcPts val="0"/>
              </a:spcAft>
              <a:buClr>
                <a:srgbClr val="CCCCCC"/>
              </a:buClr>
              <a:buSzPts val="1400"/>
              <a:buChar char="○"/>
            </a:pPr>
            <a:r>
              <a:rPr lang="en">
                <a:solidFill>
                  <a:srgbClr val="CCCCCC"/>
                </a:solidFill>
              </a:rPr>
              <a:t>Individuals may develop different </a:t>
            </a:r>
            <a:r>
              <a:rPr lang="en" b="1">
                <a:solidFill>
                  <a:srgbClr val="CCCCCC"/>
                </a:solidFill>
              </a:rPr>
              <a:t>courtship rituals</a:t>
            </a:r>
            <a:r>
              <a:rPr lang="en">
                <a:solidFill>
                  <a:srgbClr val="CCCCCC"/>
                </a:solidFill>
              </a:rPr>
              <a:t>, which prevents breeding altogether.</a:t>
            </a:r>
            <a:endParaRPr>
              <a:solidFill>
                <a:srgbClr val="CCCCCC"/>
              </a:solidFill>
            </a:endParaRPr>
          </a:p>
        </p:txBody>
      </p:sp>
      <p:sp>
        <p:nvSpPr>
          <p:cNvPr id="375" name="Google Shape;375;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9"/>
        <p:cNvGrpSpPr/>
        <p:nvPr/>
      </p:nvGrpSpPr>
      <p:grpSpPr>
        <a:xfrm>
          <a:off x="0" y="0"/>
          <a:ext cx="0" cy="0"/>
          <a:chOff x="0" y="0"/>
          <a:chExt cx="0" cy="0"/>
        </a:xfrm>
      </p:grpSpPr>
      <p:pic>
        <p:nvPicPr>
          <p:cNvPr id="380" name="Google Shape;380;p47"/>
          <p:cNvPicPr preferRelativeResize="0"/>
          <p:nvPr/>
        </p:nvPicPr>
        <p:blipFill rotWithShape="1">
          <a:blip r:embed="rId3">
            <a:alphaModFix/>
          </a:blip>
          <a:srcRect l="10116" r="13704"/>
          <a:stretch/>
        </p:blipFill>
        <p:spPr>
          <a:xfrm>
            <a:off x="0" y="0"/>
            <a:ext cx="5767050" cy="5143501"/>
          </a:xfrm>
          <a:prstGeom prst="rect">
            <a:avLst/>
          </a:prstGeom>
          <a:noFill/>
          <a:ln>
            <a:noFill/>
          </a:ln>
        </p:spPr>
      </p:pic>
      <p:sp>
        <p:nvSpPr>
          <p:cNvPr id="381" name="Google Shape;381;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382" name="Google Shape;382;p47"/>
          <p:cNvSpPr txBox="1"/>
          <p:nvPr/>
        </p:nvSpPr>
        <p:spPr>
          <a:xfrm>
            <a:off x="6084800" y="1478850"/>
            <a:ext cx="2788800" cy="218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rgbClr val="FFFFFF"/>
                </a:solidFill>
                <a:latin typeface="Cambria"/>
                <a:ea typeface="Cambria"/>
                <a:cs typeface="Cambria"/>
                <a:sym typeface="Cambria"/>
              </a:rPr>
              <a:t>Sympatric speciation is rarely observed in nature. 1 example is the </a:t>
            </a:r>
            <a:r>
              <a:rPr lang="en" sz="1300" b="1">
                <a:solidFill>
                  <a:srgbClr val="FFFFFF"/>
                </a:solidFill>
                <a:latin typeface="Cambria"/>
                <a:ea typeface="Cambria"/>
                <a:cs typeface="Cambria"/>
                <a:sym typeface="Cambria"/>
              </a:rPr>
              <a:t>Midas cichlid</a:t>
            </a:r>
            <a:r>
              <a:rPr lang="en" sz="1300">
                <a:solidFill>
                  <a:srgbClr val="FFFFFF"/>
                </a:solidFill>
                <a:latin typeface="Cambria"/>
                <a:ea typeface="Cambria"/>
                <a:cs typeface="Cambria"/>
                <a:sym typeface="Cambria"/>
              </a:rPr>
              <a:t>, a fish that lives in Lake Apoyo in Nicaragua. </a:t>
            </a:r>
            <a:endParaRPr sz="1300">
              <a:solidFill>
                <a:srgbClr val="FFFFFF"/>
              </a:solidFill>
              <a:latin typeface="Cambria"/>
              <a:ea typeface="Cambria"/>
              <a:cs typeface="Cambria"/>
              <a:sym typeface="Cambria"/>
            </a:endParaRPr>
          </a:p>
          <a:p>
            <a:pPr marL="0" lvl="0" indent="0" algn="ctr" rtl="0">
              <a:spcBef>
                <a:spcPts val="0"/>
              </a:spcBef>
              <a:spcAft>
                <a:spcPts val="0"/>
              </a:spcAft>
              <a:buNone/>
            </a:pPr>
            <a:endParaRPr sz="1300">
              <a:solidFill>
                <a:srgbClr val="FFFFFF"/>
              </a:solidFill>
              <a:latin typeface="Cambria"/>
              <a:ea typeface="Cambria"/>
              <a:cs typeface="Cambria"/>
              <a:sym typeface="Cambria"/>
            </a:endParaRPr>
          </a:p>
          <a:p>
            <a:pPr marL="0" lvl="0" indent="0" algn="ctr" rtl="0">
              <a:spcBef>
                <a:spcPts val="0"/>
              </a:spcBef>
              <a:spcAft>
                <a:spcPts val="0"/>
              </a:spcAft>
              <a:buNone/>
            </a:pPr>
            <a:r>
              <a:rPr lang="en" sz="1300">
                <a:solidFill>
                  <a:srgbClr val="FFFFFF"/>
                </a:solidFill>
                <a:latin typeface="Cambria"/>
                <a:ea typeface="Cambria"/>
                <a:cs typeface="Cambria"/>
                <a:sym typeface="Cambria"/>
              </a:rPr>
              <a:t>Recent DNA analysis has identified </a:t>
            </a:r>
            <a:r>
              <a:rPr lang="en" sz="1300" b="1">
                <a:solidFill>
                  <a:srgbClr val="FFFFFF"/>
                </a:solidFill>
                <a:latin typeface="Cambria"/>
                <a:ea typeface="Cambria"/>
                <a:cs typeface="Cambria"/>
                <a:sym typeface="Cambria"/>
              </a:rPr>
              <a:t>2 distinct species </a:t>
            </a:r>
            <a:r>
              <a:rPr lang="en" sz="1300">
                <a:solidFill>
                  <a:srgbClr val="FFFFFF"/>
                </a:solidFill>
                <a:latin typeface="Cambria"/>
                <a:ea typeface="Cambria"/>
                <a:cs typeface="Cambria"/>
                <a:sym typeface="Cambria"/>
              </a:rPr>
              <a:t>of the cichlid in the </a:t>
            </a:r>
            <a:r>
              <a:rPr lang="en" sz="1300" b="1">
                <a:solidFill>
                  <a:srgbClr val="FFFFFF"/>
                </a:solidFill>
                <a:latin typeface="Cambria"/>
                <a:ea typeface="Cambria"/>
                <a:cs typeface="Cambria"/>
                <a:sym typeface="Cambria"/>
              </a:rPr>
              <a:t>same lake</a:t>
            </a:r>
            <a:r>
              <a:rPr lang="en" sz="1300">
                <a:solidFill>
                  <a:srgbClr val="FFFFFF"/>
                </a:solidFill>
                <a:latin typeface="Cambria"/>
                <a:ea typeface="Cambria"/>
                <a:cs typeface="Cambria"/>
                <a:sym typeface="Cambria"/>
              </a:rPr>
              <a:t>. The newer species is thought to have evolved less that 10,000 years ago.</a:t>
            </a:r>
            <a:endParaRPr sz="1300">
              <a:solidFill>
                <a:srgbClr val="FFFFFF"/>
              </a:solidFill>
              <a:latin typeface="Cambria"/>
              <a:ea typeface="Cambria"/>
              <a:cs typeface="Cambria"/>
              <a:sym typeface="Cambria"/>
            </a:endParaRPr>
          </a:p>
        </p:txBody>
      </p:sp>
      <p:cxnSp>
        <p:nvCxnSpPr>
          <p:cNvPr id="383" name="Google Shape;383;p47"/>
          <p:cNvCxnSpPr/>
          <p:nvPr/>
        </p:nvCxnSpPr>
        <p:spPr>
          <a:xfrm>
            <a:off x="5767050" y="-12"/>
            <a:ext cx="5700" cy="51435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7"/>
        <p:cNvGrpSpPr/>
        <p:nvPr/>
      </p:nvGrpSpPr>
      <p:grpSpPr>
        <a:xfrm>
          <a:off x="0" y="0"/>
          <a:ext cx="0" cy="0"/>
          <a:chOff x="0" y="0"/>
          <a:chExt cx="0" cy="0"/>
        </a:xfrm>
      </p:grpSpPr>
      <p:sp>
        <p:nvSpPr>
          <p:cNvPr id="388" name="Google Shape;388;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Genetic Drift</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389" name="Google Shape;389;p48"/>
          <p:cNvSpPr txBox="1">
            <a:spLocks noGrp="1"/>
          </p:cNvSpPr>
          <p:nvPr>
            <p:ph type="body" idx="1"/>
          </p:nvPr>
        </p:nvSpPr>
        <p:spPr>
          <a:xfrm>
            <a:off x="311700" y="1152475"/>
            <a:ext cx="5661912"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CCCCCC"/>
              </a:buClr>
              <a:buSzPts val="1400"/>
              <a:buChar char="●"/>
            </a:pPr>
            <a:r>
              <a:rPr lang="en" sz="1400" dirty="0">
                <a:solidFill>
                  <a:srgbClr val="CCCCCC"/>
                </a:solidFill>
              </a:rPr>
              <a:t>The primary mechanism of evolution is </a:t>
            </a:r>
            <a:r>
              <a:rPr lang="en" sz="1400" b="1" dirty="0">
                <a:solidFill>
                  <a:srgbClr val="CCCCCC"/>
                </a:solidFill>
              </a:rPr>
              <a:t>natural selection</a:t>
            </a:r>
            <a:r>
              <a:rPr lang="en" sz="1400" dirty="0">
                <a:solidFill>
                  <a:srgbClr val="CCCCCC"/>
                </a:solidFill>
              </a:rPr>
              <a:t>.</a:t>
            </a:r>
            <a:endParaRPr sz="1400" dirty="0">
              <a:solidFill>
                <a:srgbClr val="CCCCCC"/>
              </a:solidFill>
            </a:endParaRPr>
          </a:p>
          <a:p>
            <a:pPr marL="457200" lvl="0" indent="-317500" algn="l" rtl="0">
              <a:spcBef>
                <a:spcPts val="0"/>
              </a:spcBef>
              <a:spcAft>
                <a:spcPts val="0"/>
              </a:spcAft>
              <a:buClr>
                <a:srgbClr val="CCCCCC"/>
              </a:buClr>
              <a:buSzPts val="1400"/>
              <a:buChar char="●"/>
            </a:pPr>
            <a:r>
              <a:rPr lang="en" sz="1400" dirty="0">
                <a:solidFill>
                  <a:srgbClr val="CCCCCC"/>
                </a:solidFill>
              </a:rPr>
              <a:t>Evolution may also occur through </a:t>
            </a:r>
            <a:r>
              <a:rPr lang="en" sz="1400" b="1" dirty="0">
                <a:solidFill>
                  <a:srgbClr val="CCCCCC"/>
                </a:solidFill>
              </a:rPr>
              <a:t>genetic drift</a:t>
            </a:r>
            <a:r>
              <a:rPr lang="en" sz="1400" dirty="0">
                <a:solidFill>
                  <a:srgbClr val="CCCCCC"/>
                </a:solidFill>
              </a:rPr>
              <a:t>.</a:t>
            </a:r>
            <a:endParaRPr sz="1400" dirty="0">
              <a:solidFill>
                <a:srgbClr val="CCCCCC"/>
              </a:solidFill>
            </a:endParaRPr>
          </a:p>
          <a:p>
            <a:pPr marL="914400" lvl="1" indent="-292100" algn="l" rtl="0">
              <a:spcBef>
                <a:spcPts val="0"/>
              </a:spcBef>
              <a:spcAft>
                <a:spcPts val="0"/>
              </a:spcAft>
              <a:buClr>
                <a:srgbClr val="CCCCCC"/>
              </a:buClr>
              <a:buSzPts val="1000"/>
              <a:buChar char="○"/>
            </a:pPr>
            <a:r>
              <a:rPr lang="en" sz="1000" dirty="0">
                <a:solidFill>
                  <a:srgbClr val="CCCCCC"/>
                </a:solidFill>
              </a:rPr>
              <a:t>Genetic drift occurs when the </a:t>
            </a:r>
            <a:r>
              <a:rPr lang="en" sz="1000" b="1" dirty="0">
                <a:solidFill>
                  <a:srgbClr val="CCCCCC"/>
                </a:solidFill>
              </a:rPr>
              <a:t>frequency </a:t>
            </a:r>
            <a:r>
              <a:rPr lang="en" sz="1000" dirty="0">
                <a:solidFill>
                  <a:srgbClr val="CCCCCC"/>
                </a:solidFill>
              </a:rPr>
              <a:t>of a particular allele in the population changes from generation to generation due to </a:t>
            </a:r>
            <a:r>
              <a:rPr lang="en" sz="1000" b="1" dirty="0">
                <a:solidFill>
                  <a:srgbClr val="CCCCCC"/>
                </a:solidFill>
              </a:rPr>
              <a:t>chance</a:t>
            </a:r>
            <a:r>
              <a:rPr lang="en" sz="1000" dirty="0">
                <a:solidFill>
                  <a:srgbClr val="CCCCCC"/>
                </a:solidFill>
              </a:rPr>
              <a:t>.</a:t>
            </a:r>
            <a:endParaRPr sz="1000" dirty="0">
              <a:solidFill>
                <a:srgbClr val="CCCCCC"/>
              </a:solidFill>
            </a:endParaRPr>
          </a:p>
          <a:p>
            <a:pPr marL="914400" lvl="1" indent="-292100" algn="l" rtl="0">
              <a:spcBef>
                <a:spcPts val="0"/>
              </a:spcBef>
              <a:spcAft>
                <a:spcPts val="0"/>
              </a:spcAft>
              <a:buClr>
                <a:srgbClr val="CCCCCC"/>
              </a:buClr>
              <a:buSzPts val="1000"/>
              <a:buChar char="○"/>
            </a:pPr>
            <a:r>
              <a:rPr lang="en" sz="1000" dirty="0">
                <a:solidFill>
                  <a:srgbClr val="CCCCCC"/>
                </a:solidFill>
              </a:rPr>
              <a:t>Genetic drift is also referred to as </a:t>
            </a:r>
            <a:r>
              <a:rPr lang="en" sz="1000" b="1" dirty="0">
                <a:solidFill>
                  <a:srgbClr val="CCCCCC"/>
                </a:solidFill>
              </a:rPr>
              <a:t>random drift</a:t>
            </a:r>
            <a:r>
              <a:rPr lang="en" sz="1000" dirty="0">
                <a:solidFill>
                  <a:srgbClr val="CCCCCC"/>
                </a:solidFill>
              </a:rPr>
              <a:t>.</a:t>
            </a:r>
            <a:endParaRPr sz="1000" dirty="0">
              <a:solidFill>
                <a:srgbClr val="CCCCCC"/>
              </a:solidFill>
            </a:endParaRPr>
          </a:p>
          <a:p>
            <a:pPr marL="457200" lvl="0" indent="-317500" algn="l" rtl="0">
              <a:spcBef>
                <a:spcPts val="0"/>
              </a:spcBef>
              <a:spcAft>
                <a:spcPts val="0"/>
              </a:spcAft>
              <a:buClr>
                <a:srgbClr val="CCCCCC"/>
              </a:buClr>
              <a:buSzPts val="1400"/>
              <a:buChar char="●"/>
            </a:pPr>
            <a:r>
              <a:rPr lang="en" sz="1400" dirty="0">
                <a:solidFill>
                  <a:srgbClr val="CCCCCC"/>
                </a:solidFill>
              </a:rPr>
              <a:t>Genetic drift occurs more frequently in </a:t>
            </a:r>
            <a:r>
              <a:rPr lang="en" sz="1400" b="1" dirty="0">
                <a:solidFill>
                  <a:srgbClr val="CCCCCC"/>
                </a:solidFill>
              </a:rPr>
              <a:t>small populations</a:t>
            </a:r>
            <a:r>
              <a:rPr lang="en" sz="1400" dirty="0">
                <a:solidFill>
                  <a:srgbClr val="CCCCCC"/>
                </a:solidFill>
              </a:rPr>
              <a:t>.</a:t>
            </a:r>
            <a:endParaRPr sz="1400" dirty="0">
              <a:solidFill>
                <a:srgbClr val="CCCCCC"/>
              </a:solidFill>
            </a:endParaRPr>
          </a:p>
          <a:p>
            <a:pPr marL="914400" lvl="1" indent="-292100" algn="l" rtl="0">
              <a:spcBef>
                <a:spcPts val="0"/>
              </a:spcBef>
              <a:spcAft>
                <a:spcPts val="0"/>
              </a:spcAft>
              <a:buClr>
                <a:srgbClr val="CCCCCC"/>
              </a:buClr>
              <a:buSzPts val="1000"/>
              <a:buChar char="○"/>
            </a:pPr>
            <a:r>
              <a:rPr lang="en" sz="1000" dirty="0">
                <a:solidFill>
                  <a:srgbClr val="CCCCCC"/>
                </a:solidFill>
              </a:rPr>
              <a:t>This is because chance will have a </a:t>
            </a:r>
            <a:r>
              <a:rPr lang="en" sz="1000" b="1" dirty="0">
                <a:solidFill>
                  <a:srgbClr val="CCCCCC"/>
                </a:solidFill>
              </a:rPr>
              <a:t>greater impact </a:t>
            </a:r>
            <a:r>
              <a:rPr lang="en" sz="1000" dirty="0">
                <a:solidFill>
                  <a:srgbClr val="CCCCCC"/>
                </a:solidFill>
              </a:rPr>
              <a:t>when there are </a:t>
            </a:r>
            <a:r>
              <a:rPr lang="en" sz="1000" b="1" dirty="0">
                <a:solidFill>
                  <a:srgbClr val="CCCCCC"/>
                </a:solidFill>
              </a:rPr>
              <a:t>fewer </a:t>
            </a:r>
            <a:r>
              <a:rPr lang="en" sz="1000" dirty="0">
                <a:solidFill>
                  <a:srgbClr val="CCCCCC"/>
                </a:solidFill>
              </a:rPr>
              <a:t>alleles.</a:t>
            </a:r>
            <a:endParaRPr sz="1000" dirty="0">
              <a:solidFill>
                <a:srgbClr val="CCCCCC"/>
              </a:solidFill>
            </a:endParaRPr>
          </a:p>
          <a:p>
            <a:pPr marL="457200" lvl="0" indent="-317500" algn="l" rtl="0">
              <a:spcBef>
                <a:spcPts val="0"/>
              </a:spcBef>
              <a:spcAft>
                <a:spcPts val="0"/>
              </a:spcAft>
              <a:buClr>
                <a:srgbClr val="CCCCCC"/>
              </a:buClr>
              <a:buSzPts val="1400"/>
              <a:buAutoNum type="arabicPeriod"/>
            </a:pPr>
            <a:r>
              <a:rPr lang="en" sz="1400" dirty="0">
                <a:solidFill>
                  <a:srgbClr val="CCCCCC"/>
                </a:solidFill>
              </a:rPr>
              <a:t>Consider a population with 2 alleles - B and b.</a:t>
            </a:r>
            <a:endParaRPr sz="1400" dirty="0">
              <a:solidFill>
                <a:srgbClr val="CCCCCC"/>
              </a:solidFill>
            </a:endParaRPr>
          </a:p>
          <a:p>
            <a:pPr marL="914400" lvl="1" indent="-292100" algn="l" rtl="0">
              <a:spcBef>
                <a:spcPts val="0"/>
              </a:spcBef>
              <a:spcAft>
                <a:spcPts val="0"/>
              </a:spcAft>
              <a:buClr>
                <a:srgbClr val="CCCCCC"/>
              </a:buClr>
              <a:buSzPts val="1000"/>
              <a:buAutoNum type="alphaLcPeriod"/>
            </a:pPr>
            <a:r>
              <a:rPr lang="en" sz="1000" dirty="0">
                <a:solidFill>
                  <a:srgbClr val="CCCCCC"/>
                </a:solidFill>
              </a:rPr>
              <a:t>Initially, the frequency of the alleles are equal (</a:t>
            </a:r>
            <a:r>
              <a:rPr lang="en" sz="1000" i="1" dirty="0">
                <a:solidFill>
                  <a:srgbClr val="CCCCCC"/>
                </a:solidFill>
              </a:rPr>
              <a:t>p </a:t>
            </a:r>
            <a:r>
              <a:rPr lang="en" sz="1000" dirty="0">
                <a:solidFill>
                  <a:srgbClr val="CCCCCC"/>
                </a:solidFill>
              </a:rPr>
              <a:t>= 0.5 and </a:t>
            </a:r>
            <a:r>
              <a:rPr lang="en" sz="1000" i="1" dirty="0">
                <a:solidFill>
                  <a:srgbClr val="CCCCCC"/>
                </a:solidFill>
              </a:rPr>
              <a:t>q</a:t>
            </a:r>
            <a:r>
              <a:rPr lang="en" sz="1000" dirty="0">
                <a:solidFill>
                  <a:srgbClr val="CCCCCC"/>
                </a:solidFill>
              </a:rPr>
              <a:t> = 0.5).</a:t>
            </a:r>
            <a:endParaRPr sz="1000" dirty="0">
              <a:solidFill>
                <a:srgbClr val="CCCCCC"/>
              </a:solidFill>
            </a:endParaRPr>
          </a:p>
          <a:p>
            <a:pPr marL="457200" lvl="0" indent="-317500" algn="l" rtl="0">
              <a:spcBef>
                <a:spcPts val="0"/>
              </a:spcBef>
              <a:spcAft>
                <a:spcPts val="0"/>
              </a:spcAft>
              <a:buClr>
                <a:srgbClr val="CCCCCC"/>
              </a:buClr>
              <a:buSzPts val="1400"/>
              <a:buAutoNum type="arabicPeriod"/>
            </a:pPr>
            <a:r>
              <a:rPr lang="en" sz="1400" dirty="0">
                <a:solidFill>
                  <a:srgbClr val="CCCCCC"/>
                </a:solidFill>
              </a:rPr>
              <a:t>By </a:t>
            </a:r>
            <a:r>
              <a:rPr lang="en" sz="1400" b="1" dirty="0">
                <a:solidFill>
                  <a:srgbClr val="CCCCCC"/>
                </a:solidFill>
              </a:rPr>
              <a:t>random chance</a:t>
            </a:r>
            <a:r>
              <a:rPr lang="en" sz="1400" dirty="0">
                <a:solidFill>
                  <a:srgbClr val="CCCCCC"/>
                </a:solidFill>
              </a:rPr>
              <a:t>,</a:t>
            </a:r>
            <a:r>
              <a:rPr lang="en" sz="1400" b="1" dirty="0">
                <a:solidFill>
                  <a:srgbClr val="CCCCCC"/>
                </a:solidFill>
              </a:rPr>
              <a:t> </a:t>
            </a:r>
            <a:r>
              <a:rPr lang="en" sz="1400" dirty="0">
                <a:solidFill>
                  <a:srgbClr val="CCCCCC"/>
                </a:solidFill>
              </a:rPr>
              <a:t>the frequency of the alleles changes in the next generation.</a:t>
            </a:r>
            <a:endParaRPr sz="1400" dirty="0">
              <a:solidFill>
                <a:srgbClr val="CCCCCC"/>
              </a:solidFill>
            </a:endParaRPr>
          </a:p>
          <a:p>
            <a:pPr marL="914400" lvl="1" indent="-292100" algn="l" rtl="0">
              <a:spcBef>
                <a:spcPts val="0"/>
              </a:spcBef>
              <a:spcAft>
                <a:spcPts val="0"/>
              </a:spcAft>
              <a:buClr>
                <a:srgbClr val="CCCCCC"/>
              </a:buClr>
              <a:buSzPts val="1000"/>
              <a:buAutoNum type="alphaLcPeriod"/>
            </a:pPr>
            <a:r>
              <a:rPr lang="en" sz="1000" dirty="0">
                <a:solidFill>
                  <a:srgbClr val="CCCCCC"/>
                </a:solidFill>
              </a:rPr>
              <a:t>Now the frequency of the B allele is significantly greater than the frequency of the b allele (</a:t>
            </a:r>
            <a:r>
              <a:rPr lang="en" sz="1000" i="1" dirty="0">
                <a:solidFill>
                  <a:srgbClr val="CCCCCC"/>
                </a:solidFill>
              </a:rPr>
              <a:t>p </a:t>
            </a:r>
            <a:r>
              <a:rPr lang="en" sz="1000" dirty="0">
                <a:solidFill>
                  <a:srgbClr val="CCCCCC"/>
                </a:solidFill>
              </a:rPr>
              <a:t>- 0.7 and </a:t>
            </a:r>
            <a:r>
              <a:rPr lang="en" sz="1000" i="1" dirty="0">
                <a:solidFill>
                  <a:srgbClr val="CCCCCC"/>
                </a:solidFill>
              </a:rPr>
              <a:t>q </a:t>
            </a:r>
            <a:r>
              <a:rPr lang="en" sz="1000" dirty="0">
                <a:solidFill>
                  <a:srgbClr val="CCCCCC"/>
                </a:solidFill>
              </a:rPr>
              <a:t>= 0.3).</a:t>
            </a:r>
            <a:endParaRPr sz="1000" dirty="0">
              <a:solidFill>
                <a:srgbClr val="CCCCCC"/>
              </a:solidFill>
            </a:endParaRPr>
          </a:p>
          <a:p>
            <a:pPr marL="914400" lvl="1" indent="-292100" algn="l" rtl="0">
              <a:spcBef>
                <a:spcPts val="0"/>
              </a:spcBef>
              <a:spcAft>
                <a:spcPts val="0"/>
              </a:spcAft>
              <a:buClr>
                <a:srgbClr val="CCCCCC"/>
              </a:buClr>
              <a:buSzPts val="1000"/>
              <a:buAutoNum type="alphaLcPeriod"/>
            </a:pPr>
            <a:r>
              <a:rPr lang="en" sz="1000" dirty="0">
                <a:solidFill>
                  <a:srgbClr val="CCCCCC"/>
                </a:solidFill>
              </a:rPr>
              <a:t>This may be due to certain individuals with particular alleles mating unsuccessfully.</a:t>
            </a:r>
            <a:endParaRPr sz="1000" dirty="0">
              <a:solidFill>
                <a:srgbClr val="CCCCCC"/>
              </a:solidFill>
            </a:endParaRPr>
          </a:p>
          <a:p>
            <a:pPr marL="457200" lvl="0" indent="-317500" algn="l" rtl="0">
              <a:spcBef>
                <a:spcPts val="0"/>
              </a:spcBef>
              <a:spcAft>
                <a:spcPts val="0"/>
              </a:spcAft>
              <a:buClr>
                <a:srgbClr val="CCCCCC"/>
              </a:buClr>
              <a:buSzPts val="1400"/>
              <a:buAutoNum type="arabicPeriod"/>
            </a:pPr>
            <a:r>
              <a:rPr lang="en" sz="1400" dirty="0">
                <a:solidFill>
                  <a:srgbClr val="CCCCCC"/>
                </a:solidFill>
              </a:rPr>
              <a:t>Over time, 1 of the alleles may </a:t>
            </a:r>
            <a:r>
              <a:rPr lang="en" sz="1400" b="1" dirty="0">
                <a:solidFill>
                  <a:srgbClr val="CCCCCC"/>
                </a:solidFill>
              </a:rPr>
              <a:t>disappear </a:t>
            </a:r>
            <a:r>
              <a:rPr lang="en" sz="1400" dirty="0">
                <a:solidFill>
                  <a:srgbClr val="CCCCCC"/>
                </a:solidFill>
              </a:rPr>
              <a:t>from the population.</a:t>
            </a:r>
            <a:endParaRPr sz="1400" dirty="0">
              <a:solidFill>
                <a:srgbClr val="CCCCCC"/>
              </a:solidFill>
            </a:endParaRPr>
          </a:p>
          <a:p>
            <a:pPr marL="914400" lvl="1" indent="-292100" algn="l" rtl="0">
              <a:spcBef>
                <a:spcPts val="0"/>
              </a:spcBef>
              <a:spcAft>
                <a:spcPts val="0"/>
              </a:spcAft>
              <a:buClr>
                <a:srgbClr val="CCCCCC"/>
              </a:buClr>
              <a:buSzPts val="1000"/>
              <a:buAutoNum type="alphaLcPeriod"/>
            </a:pPr>
            <a:r>
              <a:rPr lang="en" sz="1000" dirty="0">
                <a:solidFill>
                  <a:srgbClr val="CCCCCC"/>
                </a:solidFill>
              </a:rPr>
              <a:t>In events </a:t>
            </a:r>
            <a:r>
              <a:rPr lang="en" sz="1000" b="1" dirty="0">
                <a:solidFill>
                  <a:srgbClr val="CCCCCC"/>
                </a:solidFill>
              </a:rPr>
              <a:t>unrelated </a:t>
            </a:r>
            <a:r>
              <a:rPr lang="en" sz="1000" dirty="0">
                <a:solidFill>
                  <a:srgbClr val="CCCCCC"/>
                </a:solidFill>
              </a:rPr>
              <a:t>to natural selection, only the B allele remains (</a:t>
            </a:r>
            <a:r>
              <a:rPr lang="en" sz="1000" i="1" dirty="0">
                <a:solidFill>
                  <a:srgbClr val="CCCCCC"/>
                </a:solidFill>
              </a:rPr>
              <a:t>p </a:t>
            </a:r>
            <a:r>
              <a:rPr lang="en" sz="1000" dirty="0">
                <a:solidFill>
                  <a:srgbClr val="CCCCCC"/>
                </a:solidFill>
              </a:rPr>
              <a:t>= 1 and </a:t>
            </a:r>
            <a:r>
              <a:rPr lang="en" sz="1000" i="1" dirty="0">
                <a:solidFill>
                  <a:srgbClr val="CCCCCC"/>
                </a:solidFill>
              </a:rPr>
              <a:t>q</a:t>
            </a:r>
            <a:r>
              <a:rPr lang="en" sz="1000" dirty="0">
                <a:solidFill>
                  <a:srgbClr val="CCCCCC"/>
                </a:solidFill>
              </a:rPr>
              <a:t> = 0).</a:t>
            </a:r>
            <a:endParaRPr sz="1000" dirty="0">
              <a:solidFill>
                <a:srgbClr val="CCCCCC"/>
              </a:solidFill>
            </a:endParaRPr>
          </a:p>
        </p:txBody>
      </p:sp>
      <p:sp>
        <p:nvSpPr>
          <p:cNvPr id="390" name="Google Shape;390;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grpSp>
        <p:nvGrpSpPr>
          <p:cNvPr id="391" name="Google Shape;391;p48"/>
          <p:cNvGrpSpPr/>
          <p:nvPr/>
        </p:nvGrpSpPr>
        <p:grpSpPr>
          <a:xfrm>
            <a:off x="6216458" y="1420600"/>
            <a:ext cx="1514970" cy="1065060"/>
            <a:chOff x="374200" y="1951975"/>
            <a:chExt cx="1683300" cy="1183400"/>
          </a:xfrm>
        </p:grpSpPr>
        <p:sp>
          <p:nvSpPr>
            <p:cNvPr id="392" name="Google Shape;392;p48"/>
            <p:cNvSpPr/>
            <p:nvPr/>
          </p:nvSpPr>
          <p:spPr>
            <a:xfrm>
              <a:off x="869875" y="2932950"/>
              <a:ext cx="265550" cy="202425"/>
            </a:xfrm>
            <a:custGeom>
              <a:avLst/>
              <a:gdLst/>
              <a:ahLst/>
              <a:cxnLst/>
              <a:rect l="l" t="t" r="r" b="b"/>
              <a:pathLst>
                <a:path w="10622" h="8097" extrusionOk="0">
                  <a:moveTo>
                    <a:pt x="2785" y="0"/>
                  </a:moveTo>
                  <a:cubicBezTo>
                    <a:pt x="2004" y="0"/>
                    <a:pt x="1363" y="237"/>
                    <a:pt x="980" y="732"/>
                  </a:cubicBezTo>
                  <a:cubicBezTo>
                    <a:pt x="0" y="2014"/>
                    <a:pt x="1137" y="4542"/>
                    <a:pt x="3532" y="6369"/>
                  </a:cubicBezTo>
                  <a:cubicBezTo>
                    <a:pt x="4993" y="7496"/>
                    <a:pt x="6586" y="8096"/>
                    <a:pt x="7826" y="8096"/>
                  </a:cubicBezTo>
                  <a:cubicBezTo>
                    <a:pt x="8608" y="8096"/>
                    <a:pt x="9250" y="7857"/>
                    <a:pt x="9629" y="7361"/>
                  </a:cubicBezTo>
                  <a:cubicBezTo>
                    <a:pt x="10621" y="6079"/>
                    <a:pt x="9472" y="3551"/>
                    <a:pt x="7089" y="1724"/>
                  </a:cubicBezTo>
                  <a:cubicBezTo>
                    <a:pt x="5625" y="602"/>
                    <a:pt x="4029" y="0"/>
                    <a:pt x="2785"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8"/>
            <p:cNvSpPr/>
            <p:nvPr/>
          </p:nvSpPr>
          <p:spPr>
            <a:xfrm>
              <a:off x="660600" y="2868750"/>
              <a:ext cx="282475" cy="152300"/>
            </a:xfrm>
            <a:custGeom>
              <a:avLst/>
              <a:gdLst/>
              <a:ahLst/>
              <a:cxnLst/>
              <a:rect l="l" t="t" r="r" b="b"/>
              <a:pathLst>
                <a:path w="11299" h="6092" extrusionOk="0">
                  <a:moveTo>
                    <a:pt x="4407" y="1"/>
                  </a:moveTo>
                  <a:cubicBezTo>
                    <a:pt x="2239" y="1"/>
                    <a:pt x="530" y="788"/>
                    <a:pt x="291" y="2054"/>
                  </a:cubicBezTo>
                  <a:cubicBezTo>
                    <a:pt x="0" y="3639"/>
                    <a:pt x="2153" y="5369"/>
                    <a:pt x="5117" y="5925"/>
                  </a:cubicBezTo>
                  <a:cubicBezTo>
                    <a:pt x="5730" y="6038"/>
                    <a:pt x="6330" y="6091"/>
                    <a:pt x="6897" y="6091"/>
                  </a:cubicBezTo>
                  <a:cubicBezTo>
                    <a:pt x="9072" y="6091"/>
                    <a:pt x="10778" y="5304"/>
                    <a:pt x="11008" y="4038"/>
                  </a:cubicBezTo>
                  <a:cubicBezTo>
                    <a:pt x="11299" y="2453"/>
                    <a:pt x="9145" y="723"/>
                    <a:pt x="6182" y="167"/>
                  </a:cubicBezTo>
                  <a:cubicBezTo>
                    <a:pt x="5571" y="54"/>
                    <a:pt x="4973" y="1"/>
                    <a:pt x="4407"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8"/>
            <p:cNvSpPr/>
            <p:nvPr/>
          </p:nvSpPr>
          <p:spPr>
            <a:xfrm>
              <a:off x="751625" y="2641525"/>
              <a:ext cx="243775" cy="284350"/>
            </a:xfrm>
            <a:custGeom>
              <a:avLst/>
              <a:gdLst/>
              <a:ahLst/>
              <a:cxnLst/>
              <a:rect l="l" t="t" r="r" b="b"/>
              <a:pathLst>
                <a:path w="9751" h="11374" extrusionOk="0">
                  <a:moveTo>
                    <a:pt x="3760" y="1"/>
                  </a:moveTo>
                  <a:cubicBezTo>
                    <a:pt x="3418" y="1"/>
                    <a:pt x="3081" y="60"/>
                    <a:pt x="2758" y="183"/>
                  </a:cubicBezTo>
                  <a:cubicBezTo>
                    <a:pt x="714" y="970"/>
                    <a:pt x="0" y="4066"/>
                    <a:pt x="1174" y="7103"/>
                  </a:cubicBezTo>
                  <a:cubicBezTo>
                    <a:pt x="2153" y="9672"/>
                    <a:pt x="4163" y="11374"/>
                    <a:pt x="5995" y="11374"/>
                  </a:cubicBezTo>
                  <a:cubicBezTo>
                    <a:pt x="6336" y="11374"/>
                    <a:pt x="6671" y="11315"/>
                    <a:pt x="6992" y="11191"/>
                  </a:cubicBezTo>
                  <a:cubicBezTo>
                    <a:pt x="9037" y="10405"/>
                    <a:pt x="9750" y="7308"/>
                    <a:pt x="8589" y="4260"/>
                  </a:cubicBezTo>
                  <a:cubicBezTo>
                    <a:pt x="7600" y="1701"/>
                    <a:pt x="5597" y="1"/>
                    <a:pt x="3760"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8"/>
            <p:cNvSpPr/>
            <p:nvPr/>
          </p:nvSpPr>
          <p:spPr>
            <a:xfrm>
              <a:off x="917050" y="2766450"/>
              <a:ext cx="314525" cy="213250"/>
            </a:xfrm>
            <a:custGeom>
              <a:avLst/>
              <a:gdLst/>
              <a:ahLst/>
              <a:cxnLst/>
              <a:rect l="l" t="t" r="r" b="b"/>
              <a:pathLst>
                <a:path w="12581" h="8530" extrusionOk="0">
                  <a:moveTo>
                    <a:pt x="7774" y="1"/>
                  </a:moveTo>
                  <a:cubicBezTo>
                    <a:pt x="6855" y="1"/>
                    <a:pt x="5862" y="180"/>
                    <a:pt x="4875" y="557"/>
                  </a:cubicBezTo>
                  <a:cubicBezTo>
                    <a:pt x="1827" y="1731"/>
                    <a:pt x="0" y="4332"/>
                    <a:pt x="787" y="6376"/>
                  </a:cubicBezTo>
                  <a:cubicBezTo>
                    <a:pt x="1317" y="7756"/>
                    <a:pt x="2901" y="8529"/>
                    <a:pt x="4811" y="8529"/>
                  </a:cubicBezTo>
                  <a:cubicBezTo>
                    <a:pt x="5731" y="8529"/>
                    <a:pt x="6727" y="8350"/>
                    <a:pt x="7718" y="7973"/>
                  </a:cubicBezTo>
                  <a:cubicBezTo>
                    <a:pt x="10754" y="6799"/>
                    <a:pt x="12581" y="4198"/>
                    <a:pt x="11795" y="2154"/>
                  </a:cubicBezTo>
                  <a:cubicBezTo>
                    <a:pt x="11264" y="774"/>
                    <a:pt x="9680" y="1"/>
                    <a:pt x="7774"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8"/>
            <p:cNvSpPr/>
            <p:nvPr/>
          </p:nvSpPr>
          <p:spPr>
            <a:xfrm>
              <a:off x="870475" y="2723525"/>
              <a:ext cx="150325" cy="337200"/>
            </a:xfrm>
            <a:custGeom>
              <a:avLst/>
              <a:gdLst/>
              <a:ahLst/>
              <a:cxnLst/>
              <a:rect l="l" t="t" r="r" b="b"/>
              <a:pathLst>
                <a:path w="6013" h="13488" extrusionOk="0">
                  <a:moveTo>
                    <a:pt x="6012" y="0"/>
                  </a:moveTo>
                  <a:lnTo>
                    <a:pt x="6012" y="0"/>
                  </a:lnTo>
                  <a:cubicBezTo>
                    <a:pt x="6012" y="0"/>
                    <a:pt x="5819" y="170"/>
                    <a:pt x="5541" y="484"/>
                  </a:cubicBezTo>
                  <a:cubicBezTo>
                    <a:pt x="5262" y="799"/>
                    <a:pt x="4887" y="1270"/>
                    <a:pt x="4476" y="1839"/>
                  </a:cubicBezTo>
                  <a:cubicBezTo>
                    <a:pt x="4065" y="2420"/>
                    <a:pt x="3617" y="3097"/>
                    <a:pt x="3194" y="3859"/>
                  </a:cubicBezTo>
                  <a:cubicBezTo>
                    <a:pt x="2758" y="4609"/>
                    <a:pt x="2347" y="5444"/>
                    <a:pt x="1972" y="6278"/>
                  </a:cubicBezTo>
                  <a:cubicBezTo>
                    <a:pt x="1597" y="7125"/>
                    <a:pt x="1258" y="7984"/>
                    <a:pt x="980" y="8807"/>
                  </a:cubicBezTo>
                  <a:cubicBezTo>
                    <a:pt x="847" y="9218"/>
                    <a:pt x="726" y="9629"/>
                    <a:pt x="617" y="10016"/>
                  </a:cubicBezTo>
                  <a:cubicBezTo>
                    <a:pt x="508" y="10403"/>
                    <a:pt x="412" y="10766"/>
                    <a:pt x="339" y="11117"/>
                  </a:cubicBezTo>
                  <a:cubicBezTo>
                    <a:pt x="266" y="11456"/>
                    <a:pt x="206" y="11782"/>
                    <a:pt x="158" y="12061"/>
                  </a:cubicBezTo>
                  <a:cubicBezTo>
                    <a:pt x="109" y="12351"/>
                    <a:pt x="73" y="12605"/>
                    <a:pt x="49" y="12811"/>
                  </a:cubicBezTo>
                  <a:cubicBezTo>
                    <a:pt x="0" y="13234"/>
                    <a:pt x="0" y="13488"/>
                    <a:pt x="0" y="13488"/>
                  </a:cubicBezTo>
                  <a:cubicBezTo>
                    <a:pt x="0" y="13488"/>
                    <a:pt x="182" y="13319"/>
                    <a:pt x="472" y="13004"/>
                  </a:cubicBezTo>
                  <a:cubicBezTo>
                    <a:pt x="605" y="12847"/>
                    <a:pt x="775" y="12653"/>
                    <a:pt x="956" y="12423"/>
                  </a:cubicBezTo>
                  <a:cubicBezTo>
                    <a:pt x="1137" y="12194"/>
                    <a:pt x="1331" y="11940"/>
                    <a:pt x="1537" y="11649"/>
                  </a:cubicBezTo>
                  <a:cubicBezTo>
                    <a:pt x="1742" y="11359"/>
                    <a:pt x="1960" y="11044"/>
                    <a:pt x="2178" y="10706"/>
                  </a:cubicBezTo>
                  <a:cubicBezTo>
                    <a:pt x="2396" y="10367"/>
                    <a:pt x="2613" y="10004"/>
                    <a:pt x="2819" y="9629"/>
                  </a:cubicBezTo>
                  <a:cubicBezTo>
                    <a:pt x="3254" y="8879"/>
                    <a:pt x="3666" y="8044"/>
                    <a:pt x="4041" y="7210"/>
                  </a:cubicBezTo>
                  <a:cubicBezTo>
                    <a:pt x="4416" y="6363"/>
                    <a:pt x="4754" y="5504"/>
                    <a:pt x="5021" y="4669"/>
                  </a:cubicBezTo>
                  <a:cubicBezTo>
                    <a:pt x="5299" y="3847"/>
                    <a:pt x="5516" y="3061"/>
                    <a:pt x="5662" y="2371"/>
                  </a:cubicBezTo>
                  <a:cubicBezTo>
                    <a:pt x="5819" y="1682"/>
                    <a:pt x="5916" y="1089"/>
                    <a:pt x="5952" y="665"/>
                  </a:cubicBezTo>
                  <a:cubicBezTo>
                    <a:pt x="6000" y="254"/>
                    <a:pt x="6012" y="0"/>
                    <a:pt x="6012" y="0"/>
                  </a:cubicBezTo>
                  <a:close/>
                </a:path>
              </a:pathLst>
            </a:custGeom>
            <a:solidFill>
              <a:srgbClr val="754C2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8"/>
            <p:cNvSpPr/>
            <p:nvPr/>
          </p:nvSpPr>
          <p:spPr>
            <a:xfrm>
              <a:off x="796075" y="3044675"/>
              <a:ext cx="81675" cy="51450"/>
            </a:xfrm>
            <a:custGeom>
              <a:avLst/>
              <a:gdLst/>
              <a:ahLst/>
              <a:cxnLst/>
              <a:rect l="l" t="t" r="r" b="b"/>
              <a:pathLst>
                <a:path w="3267" h="2058" fill="none" extrusionOk="0">
                  <a:moveTo>
                    <a:pt x="3267" y="1"/>
                  </a:moveTo>
                  <a:cubicBezTo>
                    <a:pt x="2650" y="1368"/>
                    <a:pt x="1198" y="2057"/>
                    <a:pt x="1" y="1525"/>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8"/>
            <p:cNvSpPr/>
            <p:nvPr/>
          </p:nvSpPr>
          <p:spPr>
            <a:xfrm>
              <a:off x="862300" y="3044675"/>
              <a:ext cx="41450" cy="86225"/>
            </a:xfrm>
            <a:custGeom>
              <a:avLst/>
              <a:gdLst/>
              <a:ahLst/>
              <a:cxnLst/>
              <a:rect l="l" t="t" r="r" b="b"/>
              <a:pathLst>
                <a:path w="1658" h="3449" fill="none" extrusionOk="0">
                  <a:moveTo>
                    <a:pt x="618" y="1"/>
                  </a:moveTo>
                  <a:cubicBezTo>
                    <a:pt x="1" y="1368"/>
                    <a:pt x="473" y="2916"/>
                    <a:pt x="1658" y="3448"/>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8"/>
            <p:cNvSpPr/>
            <p:nvPr/>
          </p:nvSpPr>
          <p:spPr>
            <a:xfrm>
              <a:off x="1615325" y="2463450"/>
              <a:ext cx="241050" cy="225800"/>
            </a:xfrm>
            <a:custGeom>
              <a:avLst/>
              <a:gdLst/>
              <a:ahLst/>
              <a:cxnLst/>
              <a:rect l="l" t="t" r="r" b="b"/>
              <a:pathLst>
                <a:path w="9642" h="9032" extrusionOk="0">
                  <a:moveTo>
                    <a:pt x="2493" y="0"/>
                  </a:moveTo>
                  <a:cubicBezTo>
                    <a:pt x="1987" y="0"/>
                    <a:pt x="1546" y="140"/>
                    <a:pt x="1210" y="435"/>
                  </a:cubicBezTo>
                  <a:cubicBezTo>
                    <a:pt x="1" y="1512"/>
                    <a:pt x="630" y="4198"/>
                    <a:pt x="2626" y="6460"/>
                  </a:cubicBezTo>
                  <a:cubicBezTo>
                    <a:pt x="4065" y="8082"/>
                    <a:pt x="5818" y="9031"/>
                    <a:pt x="7138" y="9031"/>
                  </a:cubicBezTo>
                  <a:cubicBezTo>
                    <a:pt x="7649" y="9031"/>
                    <a:pt x="8095" y="8889"/>
                    <a:pt x="8432" y="8589"/>
                  </a:cubicBezTo>
                  <a:cubicBezTo>
                    <a:pt x="9642" y="7524"/>
                    <a:pt x="9001" y="4827"/>
                    <a:pt x="7005" y="2577"/>
                  </a:cubicBezTo>
                  <a:cubicBezTo>
                    <a:pt x="5562" y="951"/>
                    <a:pt x="3810" y="0"/>
                    <a:pt x="2493"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8"/>
            <p:cNvSpPr/>
            <p:nvPr/>
          </p:nvSpPr>
          <p:spPr>
            <a:xfrm>
              <a:off x="1774400" y="2618000"/>
              <a:ext cx="283100" cy="168950"/>
            </a:xfrm>
            <a:custGeom>
              <a:avLst/>
              <a:gdLst/>
              <a:ahLst/>
              <a:cxnLst/>
              <a:rect l="l" t="t" r="r" b="b"/>
              <a:pathLst>
                <a:path w="11324" h="6758" extrusionOk="0">
                  <a:moveTo>
                    <a:pt x="3535" y="1"/>
                  </a:moveTo>
                  <a:cubicBezTo>
                    <a:pt x="2080" y="1"/>
                    <a:pt x="949" y="478"/>
                    <a:pt x="593" y="1378"/>
                  </a:cubicBezTo>
                  <a:cubicBezTo>
                    <a:pt x="1" y="2878"/>
                    <a:pt x="1791" y="4995"/>
                    <a:pt x="4585" y="6096"/>
                  </a:cubicBezTo>
                  <a:cubicBezTo>
                    <a:pt x="5707" y="6543"/>
                    <a:pt x="6823" y="6758"/>
                    <a:pt x="7795" y="6758"/>
                  </a:cubicBezTo>
                  <a:cubicBezTo>
                    <a:pt x="9245" y="6758"/>
                    <a:pt x="10376" y="6280"/>
                    <a:pt x="10730" y="5382"/>
                  </a:cubicBezTo>
                  <a:cubicBezTo>
                    <a:pt x="11323" y="3870"/>
                    <a:pt x="9533" y="1766"/>
                    <a:pt x="6739" y="653"/>
                  </a:cubicBezTo>
                  <a:cubicBezTo>
                    <a:pt x="5616" y="213"/>
                    <a:pt x="4504" y="1"/>
                    <a:pt x="3535"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8"/>
            <p:cNvSpPr/>
            <p:nvPr/>
          </p:nvSpPr>
          <p:spPr>
            <a:xfrm>
              <a:off x="1702725" y="2700675"/>
              <a:ext cx="223825" cy="292425"/>
            </a:xfrm>
            <a:custGeom>
              <a:avLst/>
              <a:gdLst/>
              <a:ahLst/>
              <a:cxnLst/>
              <a:rect l="l" t="t" r="r" b="b"/>
              <a:pathLst>
                <a:path w="8953" h="11697" extrusionOk="0">
                  <a:moveTo>
                    <a:pt x="3928" y="1"/>
                  </a:moveTo>
                  <a:cubicBezTo>
                    <a:pt x="3768" y="1"/>
                    <a:pt x="3608" y="15"/>
                    <a:pt x="3448" y="43"/>
                  </a:cubicBezTo>
                  <a:cubicBezTo>
                    <a:pt x="1295" y="418"/>
                    <a:pt x="1" y="3334"/>
                    <a:pt x="569" y="6539"/>
                  </a:cubicBezTo>
                  <a:cubicBezTo>
                    <a:pt x="1097" y="9513"/>
                    <a:pt x="3030" y="11696"/>
                    <a:pt x="5036" y="11696"/>
                  </a:cubicBezTo>
                  <a:cubicBezTo>
                    <a:pt x="5192" y="11696"/>
                    <a:pt x="5348" y="11683"/>
                    <a:pt x="5505" y="11656"/>
                  </a:cubicBezTo>
                  <a:cubicBezTo>
                    <a:pt x="7658" y="11269"/>
                    <a:pt x="8952" y="8366"/>
                    <a:pt x="8384" y="5160"/>
                  </a:cubicBezTo>
                  <a:cubicBezTo>
                    <a:pt x="7857" y="2191"/>
                    <a:pt x="5930" y="1"/>
                    <a:pt x="3928"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8"/>
            <p:cNvSpPr/>
            <p:nvPr/>
          </p:nvSpPr>
          <p:spPr>
            <a:xfrm>
              <a:off x="1479850" y="2619875"/>
              <a:ext cx="309400" cy="202175"/>
            </a:xfrm>
            <a:custGeom>
              <a:avLst/>
              <a:gdLst/>
              <a:ahLst/>
              <a:cxnLst/>
              <a:rect l="l" t="t" r="r" b="b"/>
              <a:pathLst>
                <a:path w="12376" h="8087" extrusionOk="0">
                  <a:moveTo>
                    <a:pt x="6991" y="0"/>
                  </a:moveTo>
                  <a:cubicBezTo>
                    <a:pt x="6508" y="0"/>
                    <a:pt x="6010" y="42"/>
                    <a:pt x="5504" y="130"/>
                  </a:cubicBezTo>
                  <a:cubicBezTo>
                    <a:pt x="2299" y="699"/>
                    <a:pt x="0" y="2912"/>
                    <a:pt x="387" y="5066"/>
                  </a:cubicBezTo>
                  <a:cubicBezTo>
                    <a:pt x="703" y="6889"/>
                    <a:pt x="2821" y="8086"/>
                    <a:pt x="5397" y="8086"/>
                  </a:cubicBezTo>
                  <a:cubicBezTo>
                    <a:pt x="5879" y="8086"/>
                    <a:pt x="6378" y="8044"/>
                    <a:pt x="6883" y="7957"/>
                  </a:cubicBezTo>
                  <a:cubicBezTo>
                    <a:pt x="10089" y="7388"/>
                    <a:pt x="12375" y="5174"/>
                    <a:pt x="12000" y="3021"/>
                  </a:cubicBezTo>
                  <a:cubicBezTo>
                    <a:pt x="11674" y="1198"/>
                    <a:pt x="9564" y="0"/>
                    <a:pt x="6991"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8"/>
            <p:cNvSpPr/>
            <p:nvPr/>
          </p:nvSpPr>
          <p:spPr>
            <a:xfrm>
              <a:off x="1658875" y="2575625"/>
              <a:ext cx="211725" cy="302450"/>
            </a:xfrm>
            <a:custGeom>
              <a:avLst/>
              <a:gdLst/>
              <a:ahLst/>
              <a:cxnLst/>
              <a:rect l="l" t="t" r="r" b="b"/>
              <a:pathLst>
                <a:path w="8469" h="12098" extrusionOk="0">
                  <a:moveTo>
                    <a:pt x="8468" y="1"/>
                  </a:moveTo>
                  <a:cubicBezTo>
                    <a:pt x="8468" y="1"/>
                    <a:pt x="8251" y="134"/>
                    <a:pt x="7912" y="388"/>
                  </a:cubicBezTo>
                  <a:cubicBezTo>
                    <a:pt x="7743" y="509"/>
                    <a:pt x="7549" y="678"/>
                    <a:pt x="7319" y="860"/>
                  </a:cubicBezTo>
                  <a:cubicBezTo>
                    <a:pt x="7101" y="1053"/>
                    <a:pt x="6860" y="1271"/>
                    <a:pt x="6605" y="1513"/>
                  </a:cubicBezTo>
                  <a:cubicBezTo>
                    <a:pt x="6351" y="1755"/>
                    <a:pt x="6073" y="2021"/>
                    <a:pt x="5807" y="2311"/>
                  </a:cubicBezTo>
                  <a:cubicBezTo>
                    <a:pt x="5529" y="2602"/>
                    <a:pt x="5239" y="2916"/>
                    <a:pt x="4960" y="3243"/>
                  </a:cubicBezTo>
                  <a:cubicBezTo>
                    <a:pt x="4392" y="3908"/>
                    <a:pt x="3835" y="4634"/>
                    <a:pt x="3303" y="5396"/>
                  </a:cubicBezTo>
                  <a:cubicBezTo>
                    <a:pt x="2771" y="6158"/>
                    <a:pt x="2275" y="6932"/>
                    <a:pt x="1851" y="7694"/>
                  </a:cubicBezTo>
                  <a:cubicBezTo>
                    <a:pt x="1428" y="8444"/>
                    <a:pt x="1065" y="9182"/>
                    <a:pt x="787" y="9823"/>
                  </a:cubicBezTo>
                  <a:cubicBezTo>
                    <a:pt x="497" y="10477"/>
                    <a:pt x="303" y="11045"/>
                    <a:pt x="170" y="11444"/>
                  </a:cubicBezTo>
                  <a:cubicBezTo>
                    <a:pt x="49" y="11844"/>
                    <a:pt x="1" y="12098"/>
                    <a:pt x="1" y="12098"/>
                  </a:cubicBezTo>
                  <a:cubicBezTo>
                    <a:pt x="1" y="12098"/>
                    <a:pt x="206" y="11965"/>
                    <a:pt x="545" y="11698"/>
                  </a:cubicBezTo>
                  <a:cubicBezTo>
                    <a:pt x="884" y="11444"/>
                    <a:pt x="1343" y="11069"/>
                    <a:pt x="1851" y="10573"/>
                  </a:cubicBezTo>
                  <a:cubicBezTo>
                    <a:pt x="2372" y="10090"/>
                    <a:pt x="2928" y="9509"/>
                    <a:pt x="3497" y="8844"/>
                  </a:cubicBezTo>
                  <a:cubicBezTo>
                    <a:pt x="4065" y="8178"/>
                    <a:pt x="4634" y="7452"/>
                    <a:pt x="5154" y="6690"/>
                  </a:cubicBezTo>
                  <a:cubicBezTo>
                    <a:pt x="5686" y="5940"/>
                    <a:pt x="6182" y="5154"/>
                    <a:pt x="6605" y="4404"/>
                  </a:cubicBezTo>
                  <a:cubicBezTo>
                    <a:pt x="6823" y="4029"/>
                    <a:pt x="7017" y="3654"/>
                    <a:pt x="7198" y="3291"/>
                  </a:cubicBezTo>
                  <a:cubicBezTo>
                    <a:pt x="7380" y="2928"/>
                    <a:pt x="7537" y="2590"/>
                    <a:pt x="7682" y="2263"/>
                  </a:cubicBezTo>
                  <a:cubicBezTo>
                    <a:pt x="7815" y="1936"/>
                    <a:pt x="7936" y="1634"/>
                    <a:pt x="8045" y="1368"/>
                  </a:cubicBezTo>
                  <a:cubicBezTo>
                    <a:pt x="8142" y="1090"/>
                    <a:pt x="8226" y="848"/>
                    <a:pt x="8287" y="642"/>
                  </a:cubicBezTo>
                  <a:cubicBezTo>
                    <a:pt x="8420" y="243"/>
                    <a:pt x="8468" y="1"/>
                    <a:pt x="8468" y="1"/>
                  </a:cubicBezTo>
                  <a:close/>
                </a:path>
              </a:pathLst>
            </a:custGeom>
            <a:solidFill>
              <a:srgbClr val="754C2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8"/>
            <p:cNvSpPr/>
            <p:nvPr/>
          </p:nvSpPr>
          <p:spPr>
            <a:xfrm>
              <a:off x="1860300" y="2549325"/>
              <a:ext cx="87425" cy="40550"/>
            </a:xfrm>
            <a:custGeom>
              <a:avLst/>
              <a:gdLst/>
              <a:ahLst/>
              <a:cxnLst/>
              <a:rect l="l" t="t" r="r" b="b"/>
              <a:pathLst>
                <a:path w="3497" h="1622" fill="none" extrusionOk="0">
                  <a:moveTo>
                    <a:pt x="0" y="1621"/>
                  </a:moveTo>
                  <a:cubicBezTo>
                    <a:pt x="871" y="400"/>
                    <a:pt x="2432" y="0"/>
                    <a:pt x="3496" y="750"/>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8"/>
            <p:cNvSpPr/>
            <p:nvPr/>
          </p:nvSpPr>
          <p:spPr>
            <a:xfrm>
              <a:off x="1851225" y="2500325"/>
              <a:ext cx="30875" cy="89550"/>
            </a:xfrm>
            <a:custGeom>
              <a:avLst/>
              <a:gdLst/>
              <a:ahLst/>
              <a:cxnLst/>
              <a:rect l="l" t="t" r="r" b="b"/>
              <a:pathLst>
                <a:path w="1235" h="3582" fill="none" extrusionOk="0">
                  <a:moveTo>
                    <a:pt x="363" y="3581"/>
                  </a:moveTo>
                  <a:cubicBezTo>
                    <a:pt x="1234" y="2360"/>
                    <a:pt x="1065" y="751"/>
                    <a:pt x="0" y="1"/>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8"/>
            <p:cNvSpPr/>
            <p:nvPr/>
          </p:nvSpPr>
          <p:spPr>
            <a:xfrm>
              <a:off x="375400" y="2028475"/>
              <a:ext cx="283700" cy="155950"/>
            </a:xfrm>
            <a:custGeom>
              <a:avLst/>
              <a:gdLst/>
              <a:ahLst/>
              <a:cxnLst/>
              <a:rect l="l" t="t" r="r" b="b"/>
              <a:pathLst>
                <a:path w="11348" h="6238" extrusionOk="0">
                  <a:moveTo>
                    <a:pt x="4146" y="0"/>
                  </a:moveTo>
                  <a:cubicBezTo>
                    <a:pt x="2184" y="0"/>
                    <a:pt x="653" y="693"/>
                    <a:pt x="376" y="1855"/>
                  </a:cubicBezTo>
                  <a:cubicBezTo>
                    <a:pt x="1" y="3427"/>
                    <a:pt x="2069" y="5266"/>
                    <a:pt x="4997" y="5968"/>
                  </a:cubicBezTo>
                  <a:cubicBezTo>
                    <a:pt x="5759" y="6151"/>
                    <a:pt x="6505" y="6238"/>
                    <a:pt x="7198" y="6238"/>
                  </a:cubicBezTo>
                  <a:cubicBezTo>
                    <a:pt x="9158" y="6238"/>
                    <a:pt x="10696" y="5545"/>
                    <a:pt x="10973" y="4383"/>
                  </a:cubicBezTo>
                  <a:cubicBezTo>
                    <a:pt x="11348" y="2810"/>
                    <a:pt x="9279" y="972"/>
                    <a:pt x="6352" y="270"/>
                  </a:cubicBezTo>
                  <a:cubicBezTo>
                    <a:pt x="5587" y="87"/>
                    <a:pt x="4839" y="0"/>
                    <a:pt x="4146"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8"/>
            <p:cNvSpPr/>
            <p:nvPr/>
          </p:nvSpPr>
          <p:spPr>
            <a:xfrm>
              <a:off x="594975" y="2028475"/>
              <a:ext cx="283675" cy="155950"/>
            </a:xfrm>
            <a:custGeom>
              <a:avLst/>
              <a:gdLst/>
              <a:ahLst/>
              <a:cxnLst/>
              <a:rect l="l" t="t" r="r" b="b"/>
              <a:pathLst>
                <a:path w="11347" h="6238" extrusionOk="0">
                  <a:moveTo>
                    <a:pt x="7202" y="0"/>
                  </a:moveTo>
                  <a:cubicBezTo>
                    <a:pt x="6509" y="0"/>
                    <a:pt x="5761" y="87"/>
                    <a:pt x="4996" y="270"/>
                  </a:cubicBezTo>
                  <a:cubicBezTo>
                    <a:pt x="2069" y="972"/>
                    <a:pt x="0" y="2810"/>
                    <a:pt x="375" y="4383"/>
                  </a:cubicBezTo>
                  <a:cubicBezTo>
                    <a:pt x="661" y="5545"/>
                    <a:pt x="2195" y="6238"/>
                    <a:pt x="4157" y="6238"/>
                  </a:cubicBezTo>
                  <a:cubicBezTo>
                    <a:pt x="4851" y="6238"/>
                    <a:pt x="5598" y="6151"/>
                    <a:pt x="6363" y="5968"/>
                  </a:cubicBezTo>
                  <a:cubicBezTo>
                    <a:pt x="9291" y="5266"/>
                    <a:pt x="11347" y="3415"/>
                    <a:pt x="10972" y="1855"/>
                  </a:cubicBezTo>
                  <a:cubicBezTo>
                    <a:pt x="10695" y="693"/>
                    <a:pt x="9164" y="0"/>
                    <a:pt x="7202"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8"/>
            <p:cNvSpPr/>
            <p:nvPr/>
          </p:nvSpPr>
          <p:spPr>
            <a:xfrm>
              <a:off x="594050" y="2157200"/>
              <a:ext cx="285825" cy="251400"/>
            </a:xfrm>
            <a:custGeom>
              <a:avLst/>
              <a:gdLst/>
              <a:ahLst/>
              <a:cxnLst/>
              <a:rect l="l" t="t" r="r" b="b"/>
              <a:pathLst>
                <a:path w="11433" h="10056" extrusionOk="0">
                  <a:moveTo>
                    <a:pt x="3815" y="1"/>
                  </a:moveTo>
                  <a:cubicBezTo>
                    <a:pt x="2924" y="1"/>
                    <a:pt x="2127" y="277"/>
                    <a:pt x="1549" y="855"/>
                  </a:cubicBezTo>
                  <a:cubicBezTo>
                    <a:pt x="1" y="2403"/>
                    <a:pt x="606" y="5536"/>
                    <a:pt x="2904" y="7835"/>
                  </a:cubicBezTo>
                  <a:cubicBezTo>
                    <a:pt x="4353" y="9276"/>
                    <a:pt x="6120" y="10056"/>
                    <a:pt x="7618" y="10056"/>
                  </a:cubicBezTo>
                  <a:cubicBezTo>
                    <a:pt x="8510" y="10056"/>
                    <a:pt x="9306" y="9779"/>
                    <a:pt x="9884" y="9202"/>
                  </a:cubicBezTo>
                  <a:cubicBezTo>
                    <a:pt x="11432" y="7653"/>
                    <a:pt x="10828" y="4520"/>
                    <a:pt x="8517" y="2222"/>
                  </a:cubicBezTo>
                  <a:cubicBezTo>
                    <a:pt x="7076" y="781"/>
                    <a:pt x="5312" y="1"/>
                    <a:pt x="3815"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8"/>
            <p:cNvSpPr/>
            <p:nvPr/>
          </p:nvSpPr>
          <p:spPr>
            <a:xfrm>
              <a:off x="374200" y="2157200"/>
              <a:ext cx="286125" cy="251400"/>
            </a:xfrm>
            <a:custGeom>
              <a:avLst/>
              <a:gdLst/>
              <a:ahLst/>
              <a:cxnLst/>
              <a:rect l="l" t="t" r="r" b="b"/>
              <a:pathLst>
                <a:path w="11445" h="10056" extrusionOk="0">
                  <a:moveTo>
                    <a:pt x="7621" y="1"/>
                  </a:moveTo>
                  <a:cubicBezTo>
                    <a:pt x="6121" y="1"/>
                    <a:pt x="4357" y="781"/>
                    <a:pt x="2916" y="2222"/>
                  </a:cubicBezTo>
                  <a:cubicBezTo>
                    <a:pt x="605" y="4520"/>
                    <a:pt x="1" y="7653"/>
                    <a:pt x="1549" y="9202"/>
                  </a:cubicBezTo>
                  <a:cubicBezTo>
                    <a:pt x="2127" y="9779"/>
                    <a:pt x="2923" y="10056"/>
                    <a:pt x="3815" y="10056"/>
                  </a:cubicBezTo>
                  <a:cubicBezTo>
                    <a:pt x="5313" y="10056"/>
                    <a:pt x="7080" y="9276"/>
                    <a:pt x="8529" y="7835"/>
                  </a:cubicBezTo>
                  <a:cubicBezTo>
                    <a:pt x="10827" y="5536"/>
                    <a:pt x="11444" y="2403"/>
                    <a:pt x="9896" y="855"/>
                  </a:cubicBezTo>
                  <a:cubicBezTo>
                    <a:pt x="9314" y="277"/>
                    <a:pt x="8514" y="1"/>
                    <a:pt x="7621"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8"/>
            <p:cNvSpPr/>
            <p:nvPr/>
          </p:nvSpPr>
          <p:spPr>
            <a:xfrm>
              <a:off x="598600" y="2028550"/>
              <a:ext cx="56875" cy="369300"/>
            </a:xfrm>
            <a:custGeom>
              <a:avLst/>
              <a:gdLst/>
              <a:ahLst/>
              <a:cxnLst/>
              <a:rect l="l" t="t" r="r" b="b"/>
              <a:pathLst>
                <a:path w="2275" h="14772" extrusionOk="0">
                  <a:moveTo>
                    <a:pt x="1137" y="1"/>
                  </a:moveTo>
                  <a:cubicBezTo>
                    <a:pt x="1137" y="1"/>
                    <a:pt x="1041" y="231"/>
                    <a:pt x="908" y="630"/>
                  </a:cubicBezTo>
                  <a:cubicBezTo>
                    <a:pt x="847" y="836"/>
                    <a:pt x="775" y="1078"/>
                    <a:pt x="702" y="1356"/>
                  </a:cubicBezTo>
                  <a:cubicBezTo>
                    <a:pt x="629" y="1646"/>
                    <a:pt x="557" y="1961"/>
                    <a:pt x="484" y="2311"/>
                  </a:cubicBezTo>
                  <a:cubicBezTo>
                    <a:pt x="412" y="2650"/>
                    <a:pt x="351" y="3025"/>
                    <a:pt x="291" y="3424"/>
                  </a:cubicBezTo>
                  <a:cubicBezTo>
                    <a:pt x="230" y="3824"/>
                    <a:pt x="170" y="4235"/>
                    <a:pt x="133" y="4670"/>
                  </a:cubicBezTo>
                  <a:cubicBezTo>
                    <a:pt x="49" y="5541"/>
                    <a:pt x="0" y="6461"/>
                    <a:pt x="0" y="7380"/>
                  </a:cubicBezTo>
                  <a:cubicBezTo>
                    <a:pt x="12" y="8311"/>
                    <a:pt x="49" y="9231"/>
                    <a:pt x="133" y="10090"/>
                  </a:cubicBezTo>
                  <a:cubicBezTo>
                    <a:pt x="218" y="10961"/>
                    <a:pt x="339" y="11771"/>
                    <a:pt x="484" y="12461"/>
                  </a:cubicBezTo>
                  <a:cubicBezTo>
                    <a:pt x="629" y="13150"/>
                    <a:pt x="787" y="13731"/>
                    <a:pt x="908" y="14130"/>
                  </a:cubicBezTo>
                  <a:cubicBezTo>
                    <a:pt x="1041" y="14541"/>
                    <a:pt x="1137" y="14771"/>
                    <a:pt x="1137" y="14771"/>
                  </a:cubicBezTo>
                  <a:cubicBezTo>
                    <a:pt x="1137" y="14771"/>
                    <a:pt x="1234" y="14541"/>
                    <a:pt x="1367" y="14130"/>
                  </a:cubicBezTo>
                  <a:cubicBezTo>
                    <a:pt x="1500" y="13731"/>
                    <a:pt x="1658" y="13150"/>
                    <a:pt x="1791" y="12461"/>
                  </a:cubicBezTo>
                  <a:cubicBezTo>
                    <a:pt x="1936" y="11771"/>
                    <a:pt x="2057" y="10961"/>
                    <a:pt x="2141" y="10090"/>
                  </a:cubicBezTo>
                  <a:cubicBezTo>
                    <a:pt x="2226" y="9231"/>
                    <a:pt x="2275" y="8311"/>
                    <a:pt x="2275" y="7380"/>
                  </a:cubicBezTo>
                  <a:cubicBezTo>
                    <a:pt x="2275" y="6461"/>
                    <a:pt x="2238" y="5541"/>
                    <a:pt x="2141" y="4670"/>
                  </a:cubicBezTo>
                  <a:cubicBezTo>
                    <a:pt x="2105" y="4235"/>
                    <a:pt x="2057" y="3824"/>
                    <a:pt x="1996" y="3424"/>
                  </a:cubicBezTo>
                  <a:cubicBezTo>
                    <a:pt x="1936" y="3025"/>
                    <a:pt x="1863" y="2650"/>
                    <a:pt x="1803" y="2311"/>
                  </a:cubicBezTo>
                  <a:cubicBezTo>
                    <a:pt x="1730" y="1961"/>
                    <a:pt x="1646" y="1646"/>
                    <a:pt x="1573" y="1356"/>
                  </a:cubicBezTo>
                  <a:cubicBezTo>
                    <a:pt x="1500" y="1078"/>
                    <a:pt x="1428" y="836"/>
                    <a:pt x="1367" y="630"/>
                  </a:cubicBezTo>
                  <a:cubicBezTo>
                    <a:pt x="1234" y="231"/>
                    <a:pt x="1137" y="1"/>
                    <a:pt x="1137" y="1"/>
                  </a:cubicBezTo>
                  <a:close/>
                </a:path>
              </a:pathLst>
            </a:custGeom>
            <a:solidFill>
              <a:srgbClr val="754C2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8"/>
            <p:cNvSpPr/>
            <p:nvPr/>
          </p:nvSpPr>
          <p:spPr>
            <a:xfrm>
              <a:off x="627025" y="1978050"/>
              <a:ext cx="59000" cy="68075"/>
            </a:xfrm>
            <a:custGeom>
              <a:avLst/>
              <a:gdLst/>
              <a:ahLst/>
              <a:cxnLst/>
              <a:rect l="l" t="t" r="r" b="b"/>
              <a:pathLst>
                <a:path w="2360" h="2723" fill="none" extrusionOk="0">
                  <a:moveTo>
                    <a:pt x="0" y="2723"/>
                  </a:moveTo>
                  <a:cubicBezTo>
                    <a:pt x="0" y="1223"/>
                    <a:pt x="1053" y="1"/>
                    <a:pt x="2359" y="1"/>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8"/>
            <p:cNvSpPr/>
            <p:nvPr/>
          </p:nvSpPr>
          <p:spPr>
            <a:xfrm>
              <a:off x="568050" y="1978050"/>
              <a:ext cx="59000" cy="68075"/>
            </a:xfrm>
            <a:custGeom>
              <a:avLst/>
              <a:gdLst/>
              <a:ahLst/>
              <a:cxnLst/>
              <a:rect l="l" t="t" r="r" b="b"/>
              <a:pathLst>
                <a:path w="2360" h="2723" fill="none" extrusionOk="0">
                  <a:moveTo>
                    <a:pt x="2359" y="2723"/>
                  </a:moveTo>
                  <a:cubicBezTo>
                    <a:pt x="2359" y="1223"/>
                    <a:pt x="1307" y="1"/>
                    <a:pt x="1" y="1"/>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8"/>
            <p:cNvSpPr/>
            <p:nvPr/>
          </p:nvSpPr>
          <p:spPr>
            <a:xfrm>
              <a:off x="1064025" y="2175000"/>
              <a:ext cx="207775" cy="246350"/>
            </a:xfrm>
            <a:custGeom>
              <a:avLst/>
              <a:gdLst/>
              <a:ahLst/>
              <a:cxnLst/>
              <a:rect l="l" t="t" r="r" b="b"/>
              <a:pathLst>
                <a:path w="8311" h="9854" extrusionOk="0">
                  <a:moveTo>
                    <a:pt x="6035" y="1"/>
                  </a:moveTo>
                  <a:cubicBezTo>
                    <a:pt x="4660" y="1"/>
                    <a:pt x="2869" y="1338"/>
                    <a:pt x="1633" y="3445"/>
                  </a:cubicBezTo>
                  <a:cubicBezTo>
                    <a:pt x="109" y="6034"/>
                    <a:pt x="0" y="8804"/>
                    <a:pt x="1391" y="9627"/>
                  </a:cubicBezTo>
                  <a:cubicBezTo>
                    <a:pt x="1655" y="9780"/>
                    <a:pt x="1954" y="9854"/>
                    <a:pt x="2276" y="9854"/>
                  </a:cubicBezTo>
                  <a:cubicBezTo>
                    <a:pt x="3651" y="9854"/>
                    <a:pt x="5443" y="8517"/>
                    <a:pt x="6678" y="6409"/>
                  </a:cubicBezTo>
                  <a:cubicBezTo>
                    <a:pt x="8202" y="3820"/>
                    <a:pt x="8311" y="1050"/>
                    <a:pt x="6920" y="228"/>
                  </a:cubicBezTo>
                  <a:cubicBezTo>
                    <a:pt x="6656" y="74"/>
                    <a:pt x="6357" y="1"/>
                    <a:pt x="6035" y="1"/>
                  </a:cubicBezTo>
                  <a:close/>
                </a:path>
              </a:pathLst>
            </a:custGeom>
            <a:solidFill>
              <a:srgbClr val="0094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8"/>
            <p:cNvSpPr/>
            <p:nvPr/>
          </p:nvSpPr>
          <p:spPr>
            <a:xfrm>
              <a:off x="1154450" y="1951975"/>
              <a:ext cx="155450" cy="272050"/>
            </a:xfrm>
            <a:custGeom>
              <a:avLst/>
              <a:gdLst/>
              <a:ahLst/>
              <a:cxnLst/>
              <a:rect l="l" t="t" r="r" b="b"/>
              <a:pathLst>
                <a:path w="6218" h="10882" extrusionOk="0">
                  <a:moveTo>
                    <a:pt x="3351" y="1"/>
                  </a:moveTo>
                  <a:cubicBezTo>
                    <a:pt x="1770" y="1"/>
                    <a:pt x="371" y="2325"/>
                    <a:pt x="182" y="5266"/>
                  </a:cubicBezTo>
                  <a:cubicBezTo>
                    <a:pt x="0" y="8266"/>
                    <a:pt x="1162" y="10782"/>
                    <a:pt x="2770" y="10878"/>
                  </a:cubicBezTo>
                  <a:cubicBezTo>
                    <a:pt x="2802" y="10880"/>
                    <a:pt x="2835" y="10881"/>
                    <a:pt x="2866" y="10881"/>
                  </a:cubicBezTo>
                  <a:cubicBezTo>
                    <a:pt x="4437" y="10881"/>
                    <a:pt x="5847" y="8569"/>
                    <a:pt x="6024" y="5628"/>
                  </a:cubicBezTo>
                  <a:cubicBezTo>
                    <a:pt x="6218" y="2616"/>
                    <a:pt x="5057" y="100"/>
                    <a:pt x="3448" y="3"/>
                  </a:cubicBezTo>
                  <a:cubicBezTo>
                    <a:pt x="3416" y="2"/>
                    <a:pt x="3384" y="1"/>
                    <a:pt x="3351" y="1"/>
                  </a:cubicBezTo>
                  <a:close/>
                </a:path>
              </a:pathLst>
            </a:custGeom>
            <a:solidFill>
              <a:srgbClr val="0094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8"/>
            <p:cNvSpPr/>
            <p:nvPr/>
          </p:nvSpPr>
          <p:spPr>
            <a:xfrm>
              <a:off x="1244875" y="2027925"/>
              <a:ext cx="311800" cy="223325"/>
            </a:xfrm>
            <a:custGeom>
              <a:avLst/>
              <a:gdLst/>
              <a:ahLst/>
              <a:cxnLst/>
              <a:rect l="l" t="t" r="r" b="b"/>
              <a:pathLst>
                <a:path w="12472" h="8933" extrusionOk="0">
                  <a:moveTo>
                    <a:pt x="8008" y="1"/>
                  </a:moveTo>
                  <a:cubicBezTo>
                    <a:pt x="6869" y="1"/>
                    <a:pt x="5597" y="317"/>
                    <a:pt x="4379" y="970"/>
                  </a:cubicBezTo>
                  <a:cubicBezTo>
                    <a:pt x="1500" y="2494"/>
                    <a:pt x="0" y="5300"/>
                    <a:pt x="1028" y="7236"/>
                  </a:cubicBezTo>
                  <a:cubicBezTo>
                    <a:pt x="1621" y="8351"/>
                    <a:pt x="2926" y="8933"/>
                    <a:pt x="4476" y="8933"/>
                  </a:cubicBezTo>
                  <a:cubicBezTo>
                    <a:pt x="5614" y="8933"/>
                    <a:pt x="6886" y="8619"/>
                    <a:pt x="8105" y="7973"/>
                  </a:cubicBezTo>
                  <a:cubicBezTo>
                    <a:pt x="10972" y="6449"/>
                    <a:pt x="12472" y="3631"/>
                    <a:pt x="11444" y="1695"/>
                  </a:cubicBezTo>
                  <a:cubicBezTo>
                    <a:pt x="10852" y="582"/>
                    <a:pt x="9552" y="1"/>
                    <a:pt x="8008" y="1"/>
                  </a:cubicBezTo>
                  <a:close/>
                </a:path>
              </a:pathLst>
            </a:custGeom>
            <a:solidFill>
              <a:srgbClr val="0094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8"/>
            <p:cNvSpPr/>
            <p:nvPr/>
          </p:nvSpPr>
          <p:spPr>
            <a:xfrm>
              <a:off x="1210700" y="2211575"/>
              <a:ext cx="251925" cy="276625"/>
            </a:xfrm>
            <a:custGeom>
              <a:avLst/>
              <a:gdLst/>
              <a:ahLst/>
              <a:cxnLst/>
              <a:rect l="l" t="t" r="r" b="b"/>
              <a:pathLst>
                <a:path w="10077" h="11065" extrusionOk="0">
                  <a:moveTo>
                    <a:pt x="3615" y="1"/>
                  </a:moveTo>
                  <a:cubicBezTo>
                    <a:pt x="3142" y="1"/>
                    <a:pt x="2688" y="105"/>
                    <a:pt x="2274" y="325"/>
                  </a:cubicBezTo>
                  <a:cubicBezTo>
                    <a:pt x="339" y="1353"/>
                    <a:pt x="0" y="4523"/>
                    <a:pt x="1537" y="7390"/>
                  </a:cubicBezTo>
                  <a:cubicBezTo>
                    <a:pt x="2735" y="9653"/>
                    <a:pt x="4726" y="11064"/>
                    <a:pt x="6463" y="11064"/>
                  </a:cubicBezTo>
                  <a:cubicBezTo>
                    <a:pt x="6936" y="11064"/>
                    <a:pt x="7389" y="10960"/>
                    <a:pt x="7803" y="10740"/>
                  </a:cubicBezTo>
                  <a:cubicBezTo>
                    <a:pt x="9738" y="9712"/>
                    <a:pt x="10077" y="6543"/>
                    <a:pt x="8541" y="3664"/>
                  </a:cubicBezTo>
                  <a:cubicBezTo>
                    <a:pt x="7342" y="1410"/>
                    <a:pt x="5352" y="1"/>
                    <a:pt x="3615" y="1"/>
                  </a:cubicBezTo>
                  <a:close/>
                </a:path>
              </a:pathLst>
            </a:custGeom>
            <a:solidFill>
              <a:srgbClr val="0094FF"/>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8"/>
            <p:cNvSpPr/>
            <p:nvPr/>
          </p:nvSpPr>
          <p:spPr>
            <a:xfrm>
              <a:off x="1125400" y="2169500"/>
              <a:ext cx="353250" cy="109575"/>
            </a:xfrm>
            <a:custGeom>
              <a:avLst/>
              <a:gdLst/>
              <a:ahLst/>
              <a:cxnLst/>
              <a:rect l="l" t="t" r="r" b="b"/>
              <a:pathLst>
                <a:path w="14130" h="4383" extrusionOk="0">
                  <a:moveTo>
                    <a:pt x="678" y="0"/>
                  </a:moveTo>
                  <a:cubicBezTo>
                    <a:pt x="255" y="0"/>
                    <a:pt x="1" y="36"/>
                    <a:pt x="1" y="36"/>
                  </a:cubicBezTo>
                  <a:cubicBezTo>
                    <a:pt x="1" y="36"/>
                    <a:pt x="194" y="194"/>
                    <a:pt x="545" y="436"/>
                  </a:cubicBezTo>
                  <a:cubicBezTo>
                    <a:pt x="715" y="556"/>
                    <a:pt x="932" y="702"/>
                    <a:pt x="1174" y="847"/>
                  </a:cubicBezTo>
                  <a:cubicBezTo>
                    <a:pt x="1428" y="1004"/>
                    <a:pt x="1707" y="1161"/>
                    <a:pt x="2021" y="1331"/>
                  </a:cubicBezTo>
                  <a:cubicBezTo>
                    <a:pt x="2324" y="1500"/>
                    <a:pt x="2662" y="1681"/>
                    <a:pt x="3025" y="1851"/>
                  </a:cubicBezTo>
                  <a:cubicBezTo>
                    <a:pt x="3388" y="2020"/>
                    <a:pt x="3775" y="2190"/>
                    <a:pt x="4174" y="2359"/>
                  </a:cubicBezTo>
                  <a:cubicBezTo>
                    <a:pt x="4985" y="2698"/>
                    <a:pt x="5856" y="3000"/>
                    <a:pt x="6739" y="3278"/>
                  </a:cubicBezTo>
                  <a:cubicBezTo>
                    <a:pt x="7622" y="3544"/>
                    <a:pt x="8517" y="3774"/>
                    <a:pt x="9364" y="3944"/>
                  </a:cubicBezTo>
                  <a:cubicBezTo>
                    <a:pt x="10211" y="4113"/>
                    <a:pt x="11021" y="4234"/>
                    <a:pt x="11723" y="4306"/>
                  </a:cubicBezTo>
                  <a:cubicBezTo>
                    <a:pt x="12317" y="4357"/>
                    <a:pt x="12828" y="4382"/>
                    <a:pt x="13227" y="4382"/>
                  </a:cubicBezTo>
                  <a:cubicBezTo>
                    <a:pt x="13307" y="4382"/>
                    <a:pt x="13382" y="4381"/>
                    <a:pt x="13453" y="4379"/>
                  </a:cubicBezTo>
                  <a:cubicBezTo>
                    <a:pt x="13876" y="4379"/>
                    <a:pt x="14130" y="4355"/>
                    <a:pt x="14130" y="4355"/>
                  </a:cubicBezTo>
                  <a:cubicBezTo>
                    <a:pt x="14130" y="4355"/>
                    <a:pt x="13936" y="4185"/>
                    <a:pt x="13586" y="3944"/>
                  </a:cubicBezTo>
                  <a:cubicBezTo>
                    <a:pt x="13235" y="3702"/>
                    <a:pt x="12727" y="3387"/>
                    <a:pt x="12110" y="3048"/>
                  </a:cubicBezTo>
                  <a:cubicBezTo>
                    <a:pt x="11493" y="2710"/>
                    <a:pt x="10755" y="2359"/>
                    <a:pt x="9957" y="2020"/>
                  </a:cubicBezTo>
                  <a:cubicBezTo>
                    <a:pt x="9146" y="1694"/>
                    <a:pt x="8275" y="1379"/>
                    <a:pt x="7392" y="1113"/>
                  </a:cubicBezTo>
                  <a:cubicBezTo>
                    <a:pt x="6509" y="835"/>
                    <a:pt x="5614" y="605"/>
                    <a:pt x="4767" y="436"/>
                  </a:cubicBezTo>
                  <a:cubicBezTo>
                    <a:pt x="4344" y="351"/>
                    <a:pt x="3920" y="278"/>
                    <a:pt x="3533" y="218"/>
                  </a:cubicBezTo>
                  <a:cubicBezTo>
                    <a:pt x="3134" y="157"/>
                    <a:pt x="2759" y="109"/>
                    <a:pt x="2408" y="85"/>
                  </a:cubicBezTo>
                  <a:cubicBezTo>
                    <a:pt x="2045" y="48"/>
                    <a:pt x="1731" y="24"/>
                    <a:pt x="1440" y="12"/>
                  </a:cubicBezTo>
                  <a:cubicBezTo>
                    <a:pt x="1150" y="0"/>
                    <a:pt x="884" y="0"/>
                    <a:pt x="678" y="0"/>
                  </a:cubicBezTo>
                  <a:close/>
                </a:path>
              </a:pathLst>
            </a:custGeom>
            <a:solidFill>
              <a:srgbClr val="754C2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8"/>
            <p:cNvSpPr/>
            <p:nvPr/>
          </p:nvSpPr>
          <p:spPr>
            <a:xfrm>
              <a:off x="1084875" y="2099325"/>
              <a:ext cx="57500" cy="76225"/>
            </a:xfrm>
            <a:custGeom>
              <a:avLst/>
              <a:gdLst/>
              <a:ahLst/>
              <a:cxnLst/>
              <a:rect l="l" t="t" r="r" b="b"/>
              <a:pathLst>
                <a:path w="2300" h="3049" fill="none" extrusionOk="0">
                  <a:moveTo>
                    <a:pt x="2299" y="3049"/>
                  </a:moveTo>
                  <a:cubicBezTo>
                    <a:pt x="860" y="2601"/>
                    <a:pt x="1" y="1247"/>
                    <a:pt x="388" y="1"/>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8"/>
            <p:cNvSpPr/>
            <p:nvPr/>
          </p:nvSpPr>
          <p:spPr>
            <a:xfrm>
              <a:off x="1060100" y="2164350"/>
              <a:ext cx="82275" cy="47500"/>
            </a:xfrm>
            <a:custGeom>
              <a:avLst/>
              <a:gdLst/>
              <a:ahLst/>
              <a:cxnLst/>
              <a:rect l="l" t="t" r="r" b="b"/>
              <a:pathLst>
                <a:path w="3291" h="1900" fill="none" extrusionOk="0">
                  <a:moveTo>
                    <a:pt x="3290" y="448"/>
                  </a:moveTo>
                  <a:cubicBezTo>
                    <a:pt x="1851" y="0"/>
                    <a:pt x="375" y="654"/>
                    <a:pt x="0" y="1900"/>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48"/>
          <p:cNvGrpSpPr/>
          <p:nvPr/>
        </p:nvGrpSpPr>
        <p:grpSpPr>
          <a:xfrm>
            <a:off x="6031325" y="3236475"/>
            <a:ext cx="1551150" cy="1240290"/>
            <a:chOff x="4573300" y="1922100"/>
            <a:chExt cx="1723500" cy="1378100"/>
          </a:xfrm>
        </p:grpSpPr>
        <p:sp>
          <p:nvSpPr>
            <p:cNvPr id="421" name="Google Shape;421;p48"/>
            <p:cNvSpPr/>
            <p:nvPr/>
          </p:nvSpPr>
          <p:spPr>
            <a:xfrm>
              <a:off x="4577525" y="2824175"/>
              <a:ext cx="207800" cy="246275"/>
            </a:xfrm>
            <a:custGeom>
              <a:avLst/>
              <a:gdLst/>
              <a:ahLst/>
              <a:cxnLst/>
              <a:rect l="l" t="t" r="r" b="b"/>
              <a:pathLst>
                <a:path w="8312" h="9851" extrusionOk="0">
                  <a:moveTo>
                    <a:pt x="6030" y="1"/>
                  </a:moveTo>
                  <a:cubicBezTo>
                    <a:pt x="4655" y="1"/>
                    <a:pt x="2867" y="1343"/>
                    <a:pt x="1634" y="3438"/>
                  </a:cubicBezTo>
                  <a:cubicBezTo>
                    <a:pt x="109" y="6039"/>
                    <a:pt x="1" y="8809"/>
                    <a:pt x="1392" y="9619"/>
                  </a:cubicBezTo>
                  <a:cubicBezTo>
                    <a:pt x="1657" y="9776"/>
                    <a:pt x="1958" y="9851"/>
                    <a:pt x="2282" y="9851"/>
                  </a:cubicBezTo>
                  <a:cubicBezTo>
                    <a:pt x="3657" y="9851"/>
                    <a:pt x="5445" y="8508"/>
                    <a:pt x="6678" y="6414"/>
                  </a:cubicBezTo>
                  <a:cubicBezTo>
                    <a:pt x="8202" y="3813"/>
                    <a:pt x="8311" y="1055"/>
                    <a:pt x="6920" y="232"/>
                  </a:cubicBezTo>
                  <a:cubicBezTo>
                    <a:pt x="6655" y="75"/>
                    <a:pt x="6354" y="1"/>
                    <a:pt x="6030"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8"/>
            <p:cNvSpPr/>
            <p:nvPr/>
          </p:nvSpPr>
          <p:spPr>
            <a:xfrm>
              <a:off x="4667950" y="2601275"/>
              <a:ext cx="155175" cy="272025"/>
            </a:xfrm>
            <a:custGeom>
              <a:avLst/>
              <a:gdLst/>
              <a:ahLst/>
              <a:cxnLst/>
              <a:rect l="l" t="t" r="r" b="b"/>
              <a:pathLst>
                <a:path w="6207" h="10881" extrusionOk="0">
                  <a:moveTo>
                    <a:pt x="3340" y="0"/>
                  </a:moveTo>
                  <a:cubicBezTo>
                    <a:pt x="1769" y="0"/>
                    <a:pt x="360" y="2313"/>
                    <a:pt x="182" y="5253"/>
                  </a:cubicBezTo>
                  <a:cubicBezTo>
                    <a:pt x="1" y="8265"/>
                    <a:pt x="1150" y="10781"/>
                    <a:pt x="2771" y="10878"/>
                  </a:cubicBezTo>
                  <a:cubicBezTo>
                    <a:pt x="2803" y="10880"/>
                    <a:pt x="2835" y="10881"/>
                    <a:pt x="2867" y="10881"/>
                  </a:cubicBezTo>
                  <a:cubicBezTo>
                    <a:pt x="4437" y="10881"/>
                    <a:pt x="5835" y="8568"/>
                    <a:pt x="6025" y="5616"/>
                  </a:cubicBezTo>
                  <a:cubicBezTo>
                    <a:pt x="6206" y="2616"/>
                    <a:pt x="5045" y="100"/>
                    <a:pt x="3436" y="3"/>
                  </a:cubicBezTo>
                  <a:cubicBezTo>
                    <a:pt x="3404" y="1"/>
                    <a:pt x="3372" y="0"/>
                    <a:pt x="3340"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8"/>
            <p:cNvSpPr/>
            <p:nvPr/>
          </p:nvSpPr>
          <p:spPr>
            <a:xfrm>
              <a:off x="4758375" y="2677150"/>
              <a:ext cx="311825" cy="223400"/>
            </a:xfrm>
            <a:custGeom>
              <a:avLst/>
              <a:gdLst/>
              <a:ahLst/>
              <a:cxnLst/>
              <a:rect l="l" t="t" r="r" b="b"/>
              <a:pathLst>
                <a:path w="12473" h="8936" extrusionOk="0">
                  <a:moveTo>
                    <a:pt x="7992" y="1"/>
                  </a:moveTo>
                  <a:cubicBezTo>
                    <a:pt x="6856" y="1"/>
                    <a:pt x="5587" y="315"/>
                    <a:pt x="4367" y="960"/>
                  </a:cubicBezTo>
                  <a:cubicBezTo>
                    <a:pt x="1488" y="2496"/>
                    <a:pt x="0" y="5303"/>
                    <a:pt x="1029" y="7238"/>
                  </a:cubicBezTo>
                  <a:cubicBezTo>
                    <a:pt x="1622" y="8354"/>
                    <a:pt x="2922" y="8935"/>
                    <a:pt x="4469" y="8935"/>
                  </a:cubicBezTo>
                  <a:cubicBezTo>
                    <a:pt x="5605" y="8935"/>
                    <a:pt x="6874" y="8622"/>
                    <a:pt x="8093" y="7976"/>
                  </a:cubicBezTo>
                  <a:cubicBezTo>
                    <a:pt x="10972" y="6440"/>
                    <a:pt x="12472" y="3633"/>
                    <a:pt x="11432" y="1698"/>
                  </a:cubicBezTo>
                  <a:cubicBezTo>
                    <a:pt x="10839" y="582"/>
                    <a:pt x="9539" y="1"/>
                    <a:pt x="7992"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8"/>
            <p:cNvSpPr/>
            <p:nvPr/>
          </p:nvSpPr>
          <p:spPr>
            <a:xfrm>
              <a:off x="4723900" y="2860575"/>
              <a:ext cx="251625" cy="276650"/>
            </a:xfrm>
            <a:custGeom>
              <a:avLst/>
              <a:gdLst/>
              <a:ahLst/>
              <a:cxnLst/>
              <a:rect l="l" t="t" r="r" b="b"/>
              <a:pathLst>
                <a:path w="10065" h="11066" extrusionOk="0">
                  <a:moveTo>
                    <a:pt x="3602" y="1"/>
                  </a:moveTo>
                  <a:cubicBezTo>
                    <a:pt x="3130" y="1"/>
                    <a:pt x="2676" y="105"/>
                    <a:pt x="2263" y="325"/>
                  </a:cubicBezTo>
                  <a:cubicBezTo>
                    <a:pt x="327" y="1353"/>
                    <a:pt x="0" y="4522"/>
                    <a:pt x="1525" y="7401"/>
                  </a:cubicBezTo>
                  <a:cubicBezTo>
                    <a:pt x="2731" y="9662"/>
                    <a:pt x="4721" y="11065"/>
                    <a:pt x="6457" y="11065"/>
                  </a:cubicBezTo>
                  <a:cubicBezTo>
                    <a:pt x="6932" y="11065"/>
                    <a:pt x="7387" y="10961"/>
                    <a:pt x="7803" y="10740"/>
                  </a:cubicBezTo>
                  <a:cubicBezTo>
                    <a:pt x="9738" y="9712"/>
                    <a:pt x="10065" y="6542"/>
                    <a:pt x="8541" y="3675"/>
                  </a:cubicBezTo>
                  <a:cubicBezTo>
                    <a:pt x="7333" y="1412"/>
                    <a:pt x="5340" y="1"/>
                    <a:pt x="3602"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8"/>
            <p:cNvSpPr/>
            <p:nvPr/>
          </p:nvSpPr>
          <p:spPr>
            <a:xfrm>
              <a:off x="4638925" y="2818475"/>
              <a:ext cx="352950" cy="109800"/>
            </a:xfrm>
            <a:custGeom>
              <a:avLst/>
              <a:gdLst/>
              <a:ahLst/>
              <a:cxnLst/>
              <a:rect l="l" t="t" r="r" b="b"/>
              <a:pathLst>
                <a:path w="14118" h="4392" extrusionOk="0">
                  <a:moveTo>
                    <a:pt x="678" y="1"/>
                  </a:moveTo>
                  <a:cubicBezTo>
                    <a:pt x="254" y="13"/>
                    <a:pt x="0" y="37"/>
                    <a:pt x="0" y="37"/>
                  </a:cubicBezTo>
                  <a:cubicBezTo>
                    <a:pt x="0" y="37"/>
                    <a:pt x="194" y="194"/>
                    <a:pt x="533" y="436"/>
                  </a:cubicBezTo>
                  <a:cubicBezTo>
                    <a:pt x="714" y="557"/>
                    <a:pt x="932" y="702"/>
                    <a:pt x="1174" y="859"/>
                  </a:cubicBezTo>
                  <a:cubicBezTo>
                    <a:pt x="1416" y="1005"/>
                    <a:pt x="1706" y="1174"/>
                    <a:pt x="2008" y="1343"/>
                  </a:cubicBezTo>
                  <a:cubicBezTo>
                    <a:pt x="2323" y="1513"/>
                    <a:pt x="2662" y="1682"/>
                    <a:pt x="3024" y="1851"/>
                  </a:cubicBezTo>
                  <a:cubicBezTo>
                    <a:pt x="3387" y="2033"/>
                    <a:pt x="3774" y="2202"/>
                    <a:pt x="4174" y="2371"/>
                  </a:cubicBezTo>
                  <a:cubicBezTo>
                    <a:pt x="4972" y="2698"/>
                    <a:pt x="5843" y="3013"/>
                    <a:pt x="6726" y="3279"/>
                  </a:cubicBezTo>
                  <a:cubicBezTo>
                    <a:pt x="7609" y="3545"/>
                    <a:pt x="8504" y="3775"/>
                    <a:pt x="9363" y="3944"/>
                  </a:cubicBezTo>
                  <a:cubicBezTo>
                    <a:pt x="10210" y="4126"/>
                    <a:pt x="11020" y="4234"/>
                    <a:pt x="11722" y="4307"/>
                  </a:cubicBezTo>
                  <a:cubicBezTo>
                    <a:pt x="12424" y="4367"/>
                    <a:pt x="13028" y="4392"/>
                    <a:pt x="13452" y="4392"/>
                  </a:cubicBezTo>
                  <a:cubicBezTo>
                    <a:pt x="13875" y="4380"/>
                    <a:pt x="14117" y="4355"/>
                    <a:pt x="14117" y="4355"/>
                  </a:cubicBezTo>
                  <a:cubicBezTo>
                    <a:pt x="14117" y="4355"/>
                    <a:pt x="13924" y="4186"/>
                    <a:pt x="13585" y="3956"/>
                  </a:cubicBezTo>
                  <a:cubicBezTo>
                    <a:pt x="13234" y="3714"/>
                    <a:pt x="12726" y="3388"/>
                    <a:pt x="12109" y="3049"/>
                  </a:cubicBezTo>
                  <a:cubicBezTo>
                    <a:pt x="11480" y="2722"/>
                    <a:pt x="10754" y="2359"/>
                    <a:pt x="9944" y="2033"/>
                  </a:cubicBezTo>
                  <a:cubicBezTo>
                    <a:pt x="9145" y="1694"/>
                    <a:pt x="8274" y="1380"/>
                    <a:pt x="7391" y="1113"/>
                  </a:cubicBezTo>
                  <a:cubicBezTo>
                    <a:pt x="6508" y="847"/>
                    <a:pt x="5613" y="605"/>
                    <a:pt x="4766" y="436"/>
                  </a:cubicBezTo>
                  <a:cubicBezTo>
                    <a:pt x="4331" y="351"/>
                    <a:pt x="3920" y="279"/>
                    <a:pt x="3520" y="218"/>
                  </a:cubicBezTo>
                  <a:cubicBezTo>
                    <a:pt x="3121" y="158"/>
                    <a:pt x="2746" y="121"/>
                    <a:pt x="2395" y="85"/>
                  </a:cubicBezTo>
                  <a:cubicBezTo>
                    <a:pt x="2045" y="49"/>
                    <a:pt x="1718" y="25"/>
                    <a:pt x="1428" y="13"/>
                  </a:cubicBezTo>
                  <a:cubicBezTo>
                    <a:pt x="1137" y="1"/>
                    <a:pt x="883" y="1"/>
                    <a:pt x="678" y="1"/>
                  </a:cubicBezTo>
                  <a:close/>
                </a:path>
              </a:pathLst>
            </a:custGeom>
            <a:solidFill>
              <a:srgbClr val="754C2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8"/>
            <p:cNvSpPr/>
            <p:nvPr/>
          </p:nvSpPr>
          <p:spPr>
            <a:xfrm>
              <a:off x="4598400" y="2748325"/>
              <a:ext cx="57475" cy="76225"/>
            </a:xfrm>
            <a:custGeom>
              <a:avLst/>
              <a:gdLst/>
              <a:ahLst/>
              <a:cxnLst/>
              <a:rect l="l" t="t" r="r" b="b"/>
              <a:pathLst>
                <a:path w="2299" h="3049" fill="none" extrusionOk="0">
                  <a:moveTo>
                    <a:pt x="2299" y="3048"/>
                  </a:moveTo>
                  <a:cubicBezTo>
                    <a:pt x="859" y="2613"/>
                    <a:pt x="0" y="1246"/>
                    <a:pt x="375" y="0"/>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8"/>
            <p:cNvSpPr/>
            <p:nvPr/>
          </p:nvSpPr>
          <p:spPr>
            <a:xfrm>
              <a:off x="4573300" y="2813625"/>
              <a:ext cx="82575" cy="47225"/>
            </a:xfrm>
            <a:custGeom>
              <a:avLst/>
              <a:gdLst/>
              <a:ahLst/>
              <a:cxnLst/>
              <a:rect l="l" t="t" r="r" b="b"/>
              <a:pathLst>
                <a:path w="3303" h="1889" fill="none" extrusionOk="0">
                  <a:moveTo>
                    <a:pt x="3303" y="436"/>
                  </a:moveTo>
                  <a:cubicBezTo>
                    <a:pt x="1863" y="1"/>
                    <a:pt x="387" y="654"/>
                    <a:pt x="0" y="1888"/>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8"/>
            <p:cNvSpPr/>
            <p:nvPr/>
          </p:nvSpPr>
          <p:spPr>
            <a:xfrm>
              <a:off x="5424300" y="2800800"/>
              <a:ext cx="166950" cy="270325"/>
            </a:xfrm>
            <a:custGeom>
              <a:avLst/>
              <a:gdLst/>
              <a:ahLst/>
              <a:cxnLst/>
              <a:rect l="l" t="t" r="r" b="b"/>
              <a:pathLst>
                <a:path w="6678" h="10813" extrusionOk="0">
                  <a:moveTo>
                    <a:pt x="3898" y="0"/>
                  </a:moveTo>
                  <a:cubicBezTo>
                    <a:pt x="2379" y="0"/>
                    <a:pt x="861" y="2150"/>
                    <a:pt x="436" y="4978"/>
                  </a:cubicBezTo>
                  <a:cubicBezTo>
                    <a:pt x="1" y="7953"/>
                    <a:pt x="932" y="10554"/>
                    <a:pt x="2529" y="10796"/>
                  </a:cubicBezTo>
                  <a:cubicBezTo>
                    <a:pt x="2606" y="10807"/>
                    <a:pt x="2683" y="10813"/>
                    <a:pt x="2760" y="10813"/>
                  </a:cubicBezTo>
                  <a:cubicBezTo>
                    <a:pt x="4292" y="10813"/>
                    <a:pt x="5804" y="8670"/>
                    <a:pt x="6230" y="5837"/>
                  </a:cubicBezTo>
                  <a:cubicBezTo>
                    <a:pt x="6678" y="2861"/>
                    <a:pt x="5734" y="248"/>
                    <a:pt x="4138" y="18"/>
                  </a:cubicBezTo>
                  <a:cubicBezTo>
                    <a:pt x="4058" y="6"/>
                    <a:pt x="3978" y="0"/>
                    <a:pt x="3898"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8"/>
            <p:cNvSpPr/>
            <p:nvPr/>
          </p:nvSpPr>
          <p:spPr>
            <a:xfrm>
              <a:off x="5433675" y="3023575"/>
              <a:ext cx="186325" cy="262500"/>
            </a:xfrm>
            <a:custGeom>
              <a:avLst/>
              <a:gdLst/>
              <a:ahLst/>
              <a:cxnLst/>
              <a:rect l="l" t="t" r="r" b="b"/>
              <a:pathLst>
                <a:path w="7453" h="10500" extrusionOk="0">
                  <a:moveTo>
                    <a:pt x="2515" y="1"/>
                  </a:moveTo>
                  <a:cubicBezTo>
                    <a:pt x="2338" y="1"/>
                    <a:pt x="2164" y="27"/>
                    <a:pt x="1997" y="83"/>
                  </a:cubicBezTo>
                  <a:cubicBezTo>
                    <a:pt x="472" y="591"/>
                    <a:pt x="1" y="3325"/>
                    <a:pt x="956" y="6180"/>
                  </a:cubicBezTo>
                  <a:cubicBezTo>
                    <a:pt x="1795" y="8717"/>
                    <a:pt x="3484" y="10499"/>
                    <a:pt x="4928" y="10499"/>
                  </a:cubicBezTo>
                  <a:cubicBezTo>
                    <a:pt x="5108" y="10499"/>
                    <a:pt x="5285" y="10471"/>
                    <a:pt x="5456" y="10413"/>
                  </a:cubicBezTo>
                  <a:cubicBezTo>
                    <a:pt x="6993" y="9905"/>
                    <a:pt x="7452" y="7171"/>
                    <a:pt x="6509" y="4329"/>
                  </a:cubicBezTo>
                  <a:cubicBezTo>
                    <a:pt x="5657" y="1785"/>
                    <a:pt x="3961" y="1"/>
                    <a:pt x="2515"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8"/>
            <p:cNvSpPr/>
            <p:nvPr/>
          </p:nvSpPr>
          <p:spPr>
            <a:xfrm>
              <a:off x="5214425" y="3040650"/>
              <a:ext cx="273700" cy="259550"/>
            </a:xfrm>
            <a:custGeom>
              <a:avLst/>
              <a:gdLst/>
              <a:ahLst/>
              <a:cxnLst/>
              <a:rect l="l" t="t" r="r" b="b"/>
              <a:pathLst>
                <a:path w="10948" h="10382" extrusionOk="0">
                  <a:moveTo>
                    <a:pt x="7283" y="0"/>
                  </a:moveTo>
                  <a:cubicBezTo>
                    <a:pt x="5708" y="0"/>
                    <a:pt x="3848" y="947"/>
                    <a:pt x="2432" y="2642"/>
                  </a:cubicBezTo>
                  <a:cubicBezTo>
                    <a:pt x="339" y="5134"/>
                    <a:pt x="0" y="8303"/>
                    <a:pt x="1682" y="9706"/>
                  </a:cubicBezTo>
                  <a:cubicBezTo>
                    <a:pt x="2226" y="10164"/>
                    <a:pt x="2915" y="10381"/>
                    <a:pt x="3668" y="10381"/>
                  </a:cubicBezTo>
                  <a:cubicBezTo>
                    <a:pt x="5243" y="10381"/>
                    <a:pt x="7101" y="9432"/>
                    <a:pt x="8517" y="7746"/>
                  </a:cubicBezTo>
                  <a:cubicBezTo>
                    <a:pt x="10609" y="5242"/>
                    <a:pt x="10948" y="2085"/>
                    <a:pt x="9267" y="670"/>
                  </a:cubicBezTo>
                  <a:cubicBezTo>
                    <a:pt x="8723" y="216"/>
                    <a:pt x="8035" y="0"/>
                    <a:pt x="7283"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8"/>
            <p:cNvSpPr/>
            <p:nvPr/>
          </p:nvSpPr>
          <p:spPr>
            <a:xfrm>
              <a:off x="5183875" y="2830150"/>
              <a:ext cx="296100" cy="242800"/>
            </a:xfrm>
            <a:custGeom>
              <a:avLst/>
              <a:gdLst/>
              <a:ahLst/>
              <a:cxnLst/>
              <a:rect l="l" t="t" r="r" b="b"/>
              <a:pathLst>
                <a:path w="11844" h="9712" extrusionOk="0">
                  <a:moveTo>
                    <a:pt x="3992" y="0"/>
                  </a:moveTo>
                  <a:cubicBezTo>
                    <a:pt x="2936" y="0"/>
                    <a:pt x="2010" y="350"/>
                    <a:pt x="1404" y="1070"/>
                  </a:cubicBezTo>
                  <a:cubicBezTo>
                    <a:pt x="1" y="2739"/>
                    <a:pt x="872" y="5800"/>
                    <a:pt x="3376" y="7892"/>
                  </a:cubicBezTo>
                  <a:cubicBezTo>
                    <a:pt x="4800" y="9089"/>
                    <a:pt x="6447" y="9712"/>
                    <a:pt x="7858" y="9712"/>
                  </a:cubicBezTo>
                  <a:cubicBezTo>
                    <a:pt x="8914" y="9712"/>
                    <a:pt x="9839" y="9362"/>
                    <a:pt x="10440" y="8642"/>
                  </a:cubicBezTo>
                  <a:cubicBezTo>
                    <a:pt x="11843" y="6973"/>
                    <a:pt x="10972" y="3913"/>
                    <a:pt x="8468" y="1820"/>
                  </a:cubicBezTo>
                  <a:cubicBezTo>
                    <a:pt x="7044" y="623"/>
                    <a:pt x="5401" y="0"/>
                    <a:pt x="3992"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8"/>
            <p:cNvSpPr/>
            <p:nvPr/>
          </p:nvSpPr>
          <p:spPr>
            <a:xfrm>
              <a:off x="5227125" y="3023750"/>
              <a:ext cx="367775" cy="61850"/>
            </a:xfrm>
            <a:custGeom>
              <a:avLst/>
              <a:gdLst/>
              <a:ahLst/>
              <a:cxnLst/>
              <a:rect l="l" t="t" r="r" b="b"/>
              <a:pathLst>
                <a:path w="14711" h="2474" extrusionOk="0">
                  <a:moveTo>
                    <a:pt x="9639" y="1"/>
                  </a:moveTo>
                  <a:cubicBezTo>
                    <a:pt x="8867" y="1"/>
                    <a:pt x="8063" y="38"/>
                    <a:pt x="7259" y="112"/>
                  </a:cubicBezTo>
                  <a:cubicBezTo>
                    <a:pt x="6339" y="185"/>
                    <a:pt x="5420" y="306"/>
                    <a:pt x="4573" y="475"/>
                  </a:cubicBezTo>
                  <a:cubicBezTo>
                    <a:pt x="3714" y="632"/>
                    <a:pt x="2916" y="826"/>
                    <a:pt x="2238" y="1031"/>
                  </a:cubicBezTo>
                  <a:cubicBezTo>
                    <a:pt x="1561" y="1225"/>
                    <a:pt x="1005" y="1431"/>
                    <a:pt x="617" y="1600"/>
                  </a:cubicBezTo>
                  <a:cubicBezTo>
                    <a:pt x="218" y="1757"/>
                    <a:pt x="0" y="1878"/>
                    <a:pt x="0" y="1878"/>
                  </a:cubicBezTo>
                  <a:cubicBezTo>
                    <a:pt x="0" y="1878"/>
                    <a:pt x="242" y="1963"/>
                    <a:pt x="654" y="2048"/>
                  </a:cubicBezTo>
                  <a:cubicBezTo>
                    <a:pt x="1065" y="2144"/>
                    <a:pt x="1658" y="2253"/>
                    <a:pt x="2359" y="2326"/>
                  </a:cubicBezTo>
                  <a:cubicBezTo>
                    <a:pt x="3061" y="2410"/>
                    <a:pt x="3871" y="2471"/>
                    <a:pt x="4742" y="2471"/>
                  </a:cubicBezTo>
                  <a:cubicBezTo>
                    <a:pt x="4851" y="2472"/>
                    <a:pt x="4961" y="2473"/>
                    <a:pt x="5071" y="2473"/>
                  </a:cubicBezTo>
                  <a:cubicBezTo>
                    <a:pt x="5843" y="2473"/>
                    <a:pt x="6648" y="2436"/>
                    <a:pt x="7452" y="2362"/>
                  </a:cubicBezTo>
                  <a:cubicBezTo>
                    <a:pt x="8371" y="2289"/>
                    <a:pt x="9291" y="2168"/>
                    <a:pt x="10150" y="1999"/>
                  </a:cubicBezTo>
                  <a:cubicBezTo>
                    <a:pt x="10573" y="1927"/>
                    <a:pt x="10984" y="1842"/>
                    <a:pt x="11371" y="1745"/>
                  </a:cubicBezTo>
                  <a:cubicBezTo>
                    <a:pt x="11759" y="1648"/>
                    <a:pt x="12134" y="1552"/>
                    <a:pt x="12472" y="1455"/>
                  </a:cubicBezTo>
                  <a:cubicBezTo>
                    <a:pt x="12811" y="1346"/>
                    <a:pt x="13113" y="1249"/>
                    <a:pt x="13392" y="1152"/>
                  </a:cubicBezTo>
                  <a:cubicBezTo>
                    <a:pt x="13670" y="1056"/>
                    <a:pt x="13900" y="959"/>
                    <a:pt x="14105" y="874"/>
                  </a:cubicBezTo>
                  <a:cubicBezTo>
                    <a:pt x="14492" y="717"/>
                    <a:pt x="14710" y="596"/>
                    <a:pt x="14710" y="596"/>
                  </a:cubicBezTo>
                  <a:cubicBezTo>
                    <a:pt x="14710" y="596"/>
                    <a:pt x="14468" y="511"/>
                    <a:pt x="14057" y="427"/>
                  </a:cubicBezTo>
                  <a:cubicBezTo>
                    <a:pt x="13851" y="378"/>
                    <a:pt x="13597" y="330"/>
                    <a:pt x="13319" y="281"/>
                  </a:cubicBezTo>
                  <a:cubicBezTo>
                    <a:pt x="13029" y="221"/>
                    <a:pt x="12702" y="185"/>
                    <a:pt x="12351" y="136"/>
                  </a:cubicBezTo>
                  <a:cubicBezTo>
                    <a:pt x="12000" y="100"/>
                    <a:pt x="11625" y="64"/>
                    <a:pt x="11226" y="39"/>
                  </a:cubicBezTo>
                  <a:cubicBezTo>
                    <a:pt x="10827" y="15"/>
                    <a:pt x="10404" y="3"/>
                    <a:pt x="9968" y="3"/>
                  </a:cubicBezTo>
                  <a:cubicBezTo>
                    <a:pt x="9859" y="2"/>
                    <a:pt x="9750" y="1"/>
                    <a:pt x="9639" y="1"/>
                  </a:cubicBezTo>
                  <a:close/>
                </a:path>
              </a:pathLst>
            </a:custGeom>
            <a:solidFill>
              <a:srgbClr val="754C2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8"/>
            <p:cNvSpPr/>
            <p:nvPr/>
          </p:nvSpPr>
          <p:spPr>
            <a:xfrm>
              <a:off x="5577325" y="3036825"/>
              <a:ext cx="72900" cy="55975"/>
            </a:xfrm>
            <a:custGeom>
              <a:avLst/>
              <a:gdLst/>
              <a:ahLst/>
              <a:cxnLst/>
              <a:rect l="l" t="t" r="r" b="b"/>
              <a:pathLst>
                <a:path w="2916" h="2239" fill="none" extrusionOk="0">
                  <a:moveTo>
                    <a:pt x="1" y="133"/>
                  </a:moveTo>
                  <a:cubicBezTo>
                    <a:pt x="1501" y="0"/>
                    <a:pt x="2807" y="944"/>
                    <a:pt x="2916" y="2238"/>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8"/>
            <p:cNvSpPr/>
            <p:nvPr/>
          </p:nvSpPr>
          <p:spPr>
            <a:xfrm>
              <a:off x="5577325" y="2975425"/>
              <a:ext cx="65650" cy="64750"/>
            </a:xfrm>
            <a:custGeom>
              <a:avLst/>
              <a:gdLst/>
              <a:ahLst/>
              <a:cxnLst/>
              <a:rect l="l" t="t" r="r" b="b"/>
              <a:pathLst>
                <a:path w="2626" h="2590" fill="none" extrusionOk="0">
                  <a:moveTo>
                    <a:pt x="1" y="2589"/>
                  </a:moveTo>
                  <a:cubicBezTo>
                    <a:pt x="1501" y="2456"/>
                    <a:pt x="2626" y="1307"/>
                    <a:pt x="2505" y="1"/>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8"/>
            <p:cNvSpPr/>
            <p:nvPr/>
          </p:nvSpPr>
          <p:spPr>
            <a:xfrm>
              <a:off x="5917550" y="2508400"/>
              <a:ext cx="224125" cy="237600"/>
            </a:xfrm>
            <a:custGeom>
              <a:avLst/>
              <a:gdLst/>
              <a:ahLst/>
              <a:cxnLst/>
              <a:rect l="l" t="t" r="r" b="b"/>
              <a:pathLst>
                <a:path w="8965" h="9504" extrusionOk="0">
                  <a:moveTo>
                    <a:pt x="2386" y="0"/>
                  </a:moveTo>
                  <a:cubicBezTo>
                    <a:pt x="1984" y="0"/>
                    <a:pt x="1621" y="103"/>
                    <a:pt x="1319" y="319"/>
                  </a:cubicBezTo>
                  <a:cubicBezTo>
                    <a:pt x="0" y="1262"/>
                    <a:pt x="351" y="4008"/>
                    <a:pt x="2105" y="6452"/>
                  </a:cubicBezTo>
                  <a:cubicBezTo>
                    <a:pt x="3450" y="8338"/>
                    <a:pt x="5241" y="9503"/>
                    <a:pt x="6589" y="9503"/>
                  </a:cubicBezTo>
                  <a:cubicBezTo>
                    <a:pt x="6987" y="9503"/>
                    <a:pt x="7347" y="9401"/>
                    <a:pt x="7646" y="9186"/>
                  </a:cubicBezTo>
                  <a:cubicBezTo>
                    <a:pt x="8964" y="8242"/>
                    <a:pt x="8613" y="5496"/>
                    <a:pt x="6871" y="3053"/>
                  </a:cubicBezTo>
                  <a:cubicBezTo>
                    <a:pt x="5519" y="1160"/>
                    <a:pt x="3736" y="0"/>
                    <a:pt x="2386"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8"/>
            <p:cNvSpPr/>
            <p:nvPr/>
          </p:nvSpPr>
          <p:spPr>
            <a:xfrm>
              <a:off x="5724600" y="2392550"/>
              <a:ext cx="278850" cy="180825"/>
            </a:xfrm>
            <a:custGeom>
              <a:avLst/>
              <a:gdLst/>
              <a:ahLst/>
              <a:cxnLst/>
              <a:rect l="l" t="t" r="r" b="b"/>
              <a:pathLst>
                <a:path w="11154" h="7233" extrusionOk="0">
                  <a:moveTo>
                    <a:pt x="3190" y="0"/>
                  </a:moveTo>
                  <a:cubicBezTo>
                    <a:pt x="2040" y="0"/>
                    <a:pt x="1133" y="367"/>
                    <a:pt x="751" y="1094"/>
                  </a:cubicBezTo>
                  <a:cubicBezTo>
                    <a:pt x="1" y="2534"/>
                    <a:pt x="1561" y="4820"/>
                    <a:pt x="4222" y="6211"/>
                  </a:cubicBezTo>
                  <a:cubicBezTo>
                    <a:pt x="5533" y="6893"/>
                    <a:pt x="6867" y="7232"/>
                    <a:pt x="7975" y="7232"/>
                  </a:cubicBezTo>
                  <a:cubicBezTo>
                    <a:pt x="9127" y="7232"/>
                    <a:pt x="10034" y="6866"/>
                    <a:pt x="10416" y="6138"/>
                  </a:cubicBezTo>
                  <a:cubicBezTo>
                    <a:pt x="11154" y="4699"/>
                    <a:pt x="9606" y="2413"/>
                    <a:pt x="6932" y="1022"/>
                  </a:cubicBezTo>
                  <a:cubicBezTo>
                    <a:pt x="5627" y="339"/>
                    <a:pt x="4296" y="0"/>
                    <a:pt x="3190"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8"/>
            <p:cNvSpPr/>
            <p:nvPr/>
          </p:nvSpPr>
          <p:spPr>
            <a:xfrm>
              <a:off x="5874900" y="2202875"/>
              <a:ext cx="209300" cy="294600"/>
            </a:xfrm>
            <a:custGeom>
              <a:avLst/>
              <a:gdLst/>
              <a:ahLst/>
              <a:cxnLst/>
              <a:rect l="l" t="t" r="r" b="b"/>
              <a:pathLst>
                <a:path w="8372" h="11784" extrusionOk="0">
                  <a:moveTo>
                    <a:pt x="3970" y="1"/>
                  </a:moveTo>
                  <a:cubicBezTo>
                    <a:pt x="3905" y="1"/>
                    <a:pt x="3840" y="3"/>
                    <a:pt x="3775" y="8"/>
                  </a:cubicBezTo>
                  <a:cubicBezTo>
                    <a:pt x="1585" y="165"/>
                    <a:pt x="1" y="2923"/>
                    <a:pt x="231" y="6165"/>
                  </a:cubicBezTo>
                  <a:cubicBezTo>
                    <a:pt x="454" y="9329"/>
                    <a:pt x="2302" y="11784"/>
                    <a:pt x="4416" y="11784"/>
                  </a:cubicBezTo>
                  <a:cubicBezTo>
                    <a:pt x="4477" y="11784"/>
                    <a:pt x="4537" y="11782"/>
                    <a:pt x="4598" y="11778"/>
                  </a:cubicBezTo>
                  <a:cubicBezTo>
                    <a:pt x="6787" y="11621"/>
                    <a:pt x="8372" y="8863"/>
                    <a:pt x="8154" y="5609"/>
                  </a:cubicBezTo>
                  <a:cubicBezTo>
                    <a:pt x="7931" y="2463"/>
                    <a:pt x="6079" y="1"/>
                    <a:pt x="3970" y="1"/>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8"/>
            <p:cNvSpPr/>
            <p:nvPr/>
          </p:nvSpPr>
          <p:spPr>
            <a:xfrm>
              <a:off x="5994975" y="2394850"/>
              <a:ext cx="301825" cy="198900"/>
            </a:xfrm>
            <a:custGeom>
              <a:avLst/>
              <a:gdLst/>
              <a:ahLst/>
              <a:cxnLst/>
              <a:rect l="l" t="t" r="r" b="b"/>
              <a:pathLst>
                <a:path w="12073" h="7956" extrusionOk="0">
                  <a:moveTo>
                    <a:pt x="6383" y="0"/>
                  </a:moveTo>
                  <a:cubicBezTo>
                    <a:pt x="6177" y="0"/>
                    <a:pt x="5969" y="7"/>
                    <a:pt x="5758" y="22"/>
                  </a:cubicBezTo>
                  <a:cubicBezTo>
                    <a:pt x="2516" y="252"/>
                    <a:pt x="0" y="2200"/>
                    <a:pt x="157" y="4389"/>
                  </a:cubicBezTo>
                  <a:cubicBezTo>
                    <a:pt x="293" y="6437"/>
                    <a:pt x="2715" y="7956"/>
                    <a:pt x="5690" y="7956"/>
                  </a:cubicBezTo>
                  <a:cubicBezTo>
                    <a:pt x="5896" y="7956"/>
                    <a:pt x="6104" y="7948"/>
                    <a:pt x="6315" y="7933"/>
                  </a:cubicBezTo>
                  <a:cubicBezTo>
                    <a:pt x="9569" y="7716"/>
                    <a:pt x="12073" y="5756"/>
                    <a:pt x="11916" y="3567"/>
                  </a:cubicBezTo>
                  <a:cubicBezTo>
                    <a:pt x="11780" y="1519"/>
                    <a:pt x="9358" y="0"/>
                    <a:pt x="6383"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8"/>
            <p:cNvSpPr/>
            <p:nvPr/>
          </p:nvSpPr>
          <p:spPr>
            <a:xfrm>
              <a:off x="5895775" y="2335225"/>
              <a:ext cx="242250" cy="278850"/>
            </a:xfrm>
            <a:custGeom>
              <a:avLst/>
              <a:gdLst/>
              <a:ahLst/>
              <a:cxnLst/>
              <a:rect l="l" t="t" r="r" b="b"/>
              <a:pathLst>
                <a:path w="9690" h="11154" extrusionOk="0">
                  <a:moveTo>
                    <a:pt x="9690" y="0"/>
                  </a:moveTo>
                  <a:cubicBezTo>
                    <a:pt x="9690" y="0"/>
                    <a:pt x="9460" y="109"/>
                    <a:pt x="9109" y="339"/>
                  </a:cubicBezTo>
                  <a:cubicBezTo>
                    <a:pt x="8746" y="556"/>
                    <a:pt x="8250" y="883"/>
                    <a:pt x="7682" y="1319"/>
                  </a:cubicBezTo>
                  <a:cubicBezTo>
                    <a:pt x="7125" y="1742"/>
                    <a:pt x="6496" y="2274"/>
                    <a:pt x="5867" y="2867"/>
                  </a:cubicBezTo>
                  <a:cubicBezTo>
                    <a:pt x="5238" y="3472"/>
                    <a:pt x="4597" y="4137"/>
                    <a:pt x="3992" y="4839"/>
                  </a:cubicBezTo>
                  <a:cubicBezTo>
                    <a:pt x="3388" y="5528"/>
                    <a:pt x="2807" y="6254"/>
                    <a:pt x="2311" y="6968"/>
                  </a:cubicBezTo>
                  <a:cubicBezTo>
                    <a:pt x="2057" y="7319"/>
                    <a:pt x="1815" y="7669"/>
                    <a:pt x="1609" y="8008"/>
                  </a:cubicBezTo>
                  <a:cubicBezTo>
                    <a:pt x="1392" y="8347"/>
                    <a:pt x="1198" y="8673"/>
                    <a:pt x="1017" y="8976"/>
                  </a:cubicBezTo>
                  <a:cubicBezTo>
                    <a:pt x="847" y="9290"/>
                    <a:pt x="702" y="9568"/>
                    <a:pt x="569" y="9835"/>
                  </a:cubicBezTo>
                  <a:cubicBezTo>
                    <a:pt x="436" y="10101"/>
                    <a:pt x="327" y="10331"/>
                    <a:pt x="242" y="10524"/>
                  </a:cubicBezTo>
                  <a:cubicBezTo>
                    <a:pt x="85" y="10911"/>
                    <a:pt x="0" y="11153"/>
                    <a:pt x="0" y="11153"/>
                  </a:cubicBezTo>
                  <a:cubicBezTo>
                    <a:pt x="0" y="11153"/>
                    <a:pt x="230" y="11044"/>
                    <a:pt x="593" y="10827"/>
                  </a:cubicBezTo>
                  <a:cubicBezTo>
                    <a:pt x="775" y="10706"/>
                    <a:pt x="992" y="10573"/>
                    <a:pt x="1234" y="10403"/>
                  </a:cubicBezTo>
                  <a:cubicBezTo>
                    <a:pt x="1464" y="10246"/>
                    <a:pt x="1730" y="10052"/>
                    <a:pt x="2009" y="9835"/>
                  </a:cubicBezTo>
                  <a:cubicBezTo>
                    <a:pt x="2299" y="9629"/>
                    <a:pt x="2589" y="9387"/>
                    <a:pt x="2892" y="9121"/>
                  </a:cubicBezTo>
                  <a:cubicBezTo>
                    <a:pt x="3206" y="8867"/>
                    <a:pt x="3509" y="8589"/>
                    <a:pt x="3835" y="8286"/>
                  </a:cubicBezTo>
                  <a:cubicBezTo>
                    <a:pt x="4464" y="7694"/>
                    <a:pt x="5093" y="7016"/>
                    <a:pt x="5698" y="6327"/>
                  </a:cubicBezTo>
                  <a:cubicBezTo>
                    <a:pt x="6303" y="5625"/>
                    <a:pt x="6884" y="4899"/>
                    <a:pt x="7379" y="4185"/>
                  </a:cubicBezTo>
                  <a:cubicBezTo>
                    <a:pt x="7888" y="3484"/>
                    <a:pt x="8323" y="2794"/>
                    <a:pt x="8674" y="2177"/>
                  </a:cubicBezTo>
                  <a:cubicBezTo>
                    <a:pt x="9025" y="1560"/>
                    <a:pt x="9279" y="1016"/>
                    <a:pt x="9448" y="629"/>
                  </a:cubicBezTo>
                  <a:cubicBezTo>
                    <a:pt x="9617" y="242"/>
                    <a:pt x="9690" y="0"/>
                    <a:pt x="9690" y="0"/>
                  </a:cubicBezTo>
                  <a:close/>
                </a:path>
              </a:pathLst>
            </a:custGeom>
            <a:solidFill>
              <a:srgbClr val="754C2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48"/>
            <p:cNvSpPr/>
            <p:nvPr/>
          </p:nvSpPr>
          <p:spPr>
            <a:xfrm>
              <a:off x="5818350" y="2600725"/>
              <a:ext cx="89250" cy="33900"/>
            </a:xfrm>
            <a:custGeom>
              <a:avLst/>
              <a:gdLst/>
              <a:ahLst/>
              <a:cxnLst/>
              <a:rect l="l" t="t" r="r" b="b"/>
              <a:pathLst>
                <a:path w="3570" h="1356" fill="none" extrusionOk="0">
                  <a:moveTo>
                    <a:pt x="3569" y="1"/>
                  </a:moveTo>
                  <a:cubicBezTo>
                    <a:pt x="2577" y="1138"/>
                    <a:pt x="981" y="1356"/>
                    <a:pt x="1" y="509"/>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8"/>
            <p:cNvSpPr/>
            <p:nvPr/>
          </p:nvSpPr>
          <p:spPr>
            <a:xfrm>
              <a:off x="5882775" y="2600725"/>
              <a:ext cx="24825" cy="89850"/>
            </a:xfrm>
            <a:custGeom>
              <a:avLst/>
              <a:gdLst/>
              <a:ahLst/>
              <a:cxnLst/>
              <a:rect l="l" t="t" r="r" b="b"/>
              <a:pathLst>
                <a:path w="993" h="3594" fill="none" extrusionOk="0">
                  <a:moveTo>
                    <a:pt x="992" y="1"/>
                  </a:moveTo>
                  <a:cubicBezTo>
                    <a:pt x="0" y="1138"/>
                    <a:pt x="0" y="2747"/>
                    <a:pt x="980" y="3594"/>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8"/>
            <p:cNvSpPr/>
            <p:nvPr/>
          </p:nvSpPr>
          <p:spPr>
            <a:xfrm>
              <a:off x="5090425" y="1972525"/>
              <a:ext cx="283700" cy="155950"/>
            </a:xfrm>
            <a:custGeom>
              <a:avLst/>
              <a:gdLst/>
              <a:ahLst/>
              <a:cxnLst/>
              <a:rect l="l" t="t" r="r" b="b"/>
              <a:pathLst>
                <a:path w="11348" h="6238" extrusionOk="0">
                  <a:moveTo>
                    <a:pt x="4155" y="0"/>
                  </a:moveTo>
                  <a:cubicBezTo>
                    <a:pt x="2191" y="0"/>
                    <a:pt x="653" y="693"/>
                    <a:pt x="376" y="1855"/>
                  </a:cubicBezTo>
                  <a:cubicBezTo>
                    <a:pt x="1" y="3415"/>
                    <a:pt x="2069" y="5266"/>
                    <a:pt x="4997" y="5968"/>
                  </a:cubicBezTo>
                  <a:cubicBezTo>
                    <a:pt x="5762" y="6151"/>
                    <a:pt x="6509" y="6238"/>
                    <a:pt x="7203" y="6238"/>
                  </a:cubicBezTo>
                  <a:cubicBezTo>
                    <a:pt x="9164" y="6238"/>
                    <a:pt x="10696" y="5545"/>
                    <a:pt x="10973" y="4383"/>
                  </a:cubicBezTo>
                  <a:cubicBezTo>
                    <a:pt x="11348" y="2811"/>
                    <a:pt x="9279" y="972"/>
                    <a:pt x="6364" y="270"/>
                  </a:cubicBezTo>
                  <a:cubicBezTo>
                    <a:pt x="5599" y="87"/>
                    <a:pt x="4850" y="0"/>
                    <a:pt x="4155"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8"/>
            <p:cNvSpPr/>
            <p:nvPr/>
          </p:nvSpPr>
          <p:spPr>
            <a:xfrm>
              <a:off x="5310300" y="1972525"/>
              <a:ext cx="283675" cy="155950"/>
            </a:xfrm>
            <a:custGeom>
              <a:avLst/>
              <a:gdLst/>
              <a:ahLst/>
              <a:cxnLst/>
              <a:rect l="l" t="t" r="r" b="b"/>
              <a:pathLst>
                <a:path w="11347" h="6238" extrusionOk="0">
                  <a:moveTo>
                    <a:pt x="7197" y="0"/>
                  </a:moveTo>
                  <a:cubicBezTo>
                    <a:pt x="6504" y="0"/>
                    <a:pt x="5758" y="87"/>
                    <a:pt x="4996" y="270"/>
                  </a:cubicBezTo>
                  <a:cubicBezTo>
                    <a:pt x="2069" y="972"/>
                    <a:pt x="0" y="2811"/>
                    <a:pt x="375" y="4383"/>
                  </a:cubicBezTo>
                  <a:cubicBezTo>
                    <a:pt x="652" y="5545"/>
                    <a:pt x="2183" y="6238"/>
                    <a:pt x="4145" y="6238"/>
                  </a:cubicBezTo>
                  <a:cubicBezTo>
                    <a:pt x="4838" y="6238"/>
                    <a:pt x="5586" y="6151"/>
                    <a:pt x="6351" y="5968"/>
                  </a:cubicBezTo>
                  <a:cubicBezTo>
                    <a:pt x="9278" y="5266"/>
                    <a:pt x="11347" y="3415"/>
                    <a:pt x="10972" y="1855"/>
                  </a:cubicBezTo>
                  <a:cubicBezTo>
                    <a:pt x="10695" y="693"/>
                    <a:pt x="9157" y="0"/>
                    <a:pt x="7197"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8"/>
            <p:cNvSpPr/>
            <p:nvPr/>
          </p:nvSpPr>
          <p:spPr>
            <a:xfrm>
              <a:off x="5309075" y="2101275"/>
              <a:ext cx="286125" cy="251375"/>
            </a:xfrm>
            <a:custGeom>
              <a:avLst/>
              <a:gdLst/>
              <a:ahLst/>
              <a:cxnLst/>
              <a:rect l="l" t="t" r="r" b="b"/>
              <a:pathLst>
                <a:path w="11445" h="10055" extrusionOk="0">
                  <a:moveTo>
                    <a:pt x="3815" y="0"/>
                  </a:moveTo>
                  <a:cubicBezTo>
                    <a:pt x="2923" y="0"/>
                    <a:pt x="2127" y="276"/>
                    <a:pt x="1549" y="854"/>
                  </a:cubicBezTo>
                  <a:cubicBezTo>
                    <a:pt x="1" y="2415"/>
                    <a:pt x="606" y="5535"/>
                    <a:pt x="2916" y="7834"/>
                  </a:cubicBezTo>
                  <a:cubicBezTo>
                    <a:pt x="4357" y="9275"/>
                    <a:pt x="6121" y="10055"/>
                    <a:pt x="7621" y="10055"/>
                  </a:cubicBezTo>
                  <a:cubicBezTo>
                    <a:pt x="8514" y="10055"/>
                    <a:pt x="9314" y="9778"/>
                    <a:pt x="9896" y="9201"/>
                  </a:cubicBezTo>
                  <a:cubicBezTo>
                    <a:pt x="11444" y="7652"/>
                    <a:pt x="10827" y="4519"/>
                    <a:pt x="8529" y="2221"/>
                  </a:cubicBezTo>
                  <a:cubicBezTo>
                    <a:pt x="7080" y="780"/>
                    <a:pt x="5314" y="0"/>
                    <a:pt x="3815"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8"/>
            <p:cNvSpPr/>
            <p:nvPr/>
          </p:nvSpPr>
          <p:spPr>
            <a:xfrm>
              <a:off x="5089225" y="2101275"/>
              <a:ext cx="286100" cy="251375"/>
            </a:xfrm>
            <a:custGeom>
              <a:avLst/>
              <a:gdLst/>
              <a:ahLst/>
              <a:cxnLst/>
              <a:rect l="l" t="t" r="r" b="b"/>
              <a:pathLst>
                <a:path w="11444" h="10055" extrusionOk="0">
                  <a:moveTo>
                    <a:pt x="7629" y="0"/>
                  </a:moveTo>
                  <a:cubicBezTo>
                    <a:pt x="6131" y="0"/>
                    <a:pt x="4364" y="780"/>
                    <a:pt x="2916" y="2221"/>
                  </a:cubicBezTo>
                  <a:cubicBezTo>
                    <a:pt x="617" y="4519"/>
                    <a:pt x="0" y="7652"/>
                    <a:pt x="1561" y="9201"/>
                  </a:cubicBezTo>
                  <a:cubicBezTo>
                    <a:pt x="2139" y="9778"/>
                    <a:pt x="2935" y="10055"/>
                    <a:pt x="3826" y="10055"/>
                  </a:cubicBezTo>
                  <a:cubicBezTo>
                    <a:pt x="5324" y="10055"/>
                    <a:pt x="7088" y="9275"/>
                    <a:pt x="8529" y="7834"/>
                  </a:cubicBezTo>
                  <a:cubicBezTo>
                    <a:pt x="10839" y="5535"/>
                    <a:pt x="11444" y="2415"/>
                    <a:pt x="9896" y="854"/>
                  </a:cubicBezTo>
                  <a:cubicBezTo>
                    <a:pt x="9318" y="276"/>
                    <a:pt x="8521" y="0"/>
                    <a:pt x="7629" y="0"/>
                  </a:cubicBezTo>
                  <a:close/>
                </a:path>
              </a:pathLst>
            </a:custGeom>
            <a:solidFill>
              <a:srgbClr val="FBC640"/>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48"/>
            <p:cNvSpPr/>
            <p:nvPr/>
          </p:nvSpPr>
          <p:spPr>
            <a:xfrm>
              <a:off x="5313925" y="1972625"/>
              <a:ext cx="56575" cy="369275"/>
            </a:xfrm>
            <a:custGeom>
              <a:avLst/>
              <a:gdLst/>
              <a:ahLst/>
              <a:cxnLst/>
              <a:rect l="l" t="t" r="r" b="b"/>
              <a:pathLst>
                <a:path w="2263" h="14771" extrusionOk="0">
                  <a:moveTo>
                    <a:pt x="1137" y="0"/>
                  </a:moveTo>
                  <a:cubicBezTo>
                    <a:pt x="1137" y="0"/>
                    <a:pt x="1028" y="230"/>
                    <a:pt x="908" y="629"/>
                  </a:cubicBezTo>
                  <a:cubicBezTo>
                    <a:pt x="835" y="835"/>
                    <a:pt x="762" y="1077"/>
                    <a:pt x="690" y="1355"/>
                  </a:cubicBezTo>
                  <a:cubicBezTo>
                    <a:pt x="617" y="1645"/>
                    <a:pt x="545" y="1960"/>
                    <a:pt x="472" y="2298"/>
                  </a:cubicBezTo>
                  <a:cubicBezTo>
                    <a:pt x="399" y="2649"/>
                    <a:pt x="339" y="3024"/>
                    <a:pt x="278" y="3423"/>
                  </a:cubicBezTo>
                  <a:cubicBezTo>
                    <a:pt x="218" y="3823"/>
                    <a:pt x="170" y="4234"/>
                    <a:pt x="121" y="4669"/>
                  </a:cubicBezTo>
                  <a:cubicBezTo>
                    <a:pt x="37" y="5540"/>
                    <a:pt x="0" y="6460"/>
                    <a:pt x="0" y="7379"/>
                  </a:cubicBezTo>
                  <a:cubicBezTo>
                    <a:pt x="0" y="8298"/>
                    <a:pt x="37" y="9230"/>
                    <a:pt x="133" y="10089"/>
                  </a:cubicBezTo>
                  <a:cubicBezTo>
                    <a:pt x="206" y="10960"/>
                    <a:pt x="339" y="11770"/>
                    <a:pt x="484" y="12460"/>
                  </a:cubicBezTo>
                  <a:cubicBezTo>
                    <a:pt x="617" y="13149"/>
                    <a:pt x="774" y="13730"/>
                    <a:pt x="908" y="14129"/>
                  </a:cubicBezTo>
                  <a:cubicBezTo>
                    <a:pt x="1028" y="14528"/>
                    <a:pt x="1137" y="14770"/>
                    <a:pt x="1137" y="14770"/>
                  </a:cubicBezTo>
                  <a:cubicBezTo>
                    <a:pt x="1137" y="14770"/>
                    <a:pt x="1234" y="14528"/>
                    <a:pt x="1355" y="14129"/>
                  </a:cubicBezTo>
                  <a:cubicBezTo>
                    <a:pt x="1488" y="13730"/>
                    <a:pt x="1645" y="13149"/>
                    <a:pt x="1791" y="12460"/>
                  </a:cubicBezTo>
                  <a:cubicBezTo>
                    <a:pt x="1924" y="11770"/>
                    <a:pt x="2057" y="10960"/>
                    <a:pt x="2141" y="10089"/>
                  </a:cubicBezTo>
                  <a:cubicBezTo>
                    <a:pt x="2226" y="9230"/>
                    <a:pt x="2262" y="8298"/>
                    <a:pt x="2262" y="7379"/>
                  </a:cubicBezTo>
                  <a:cubicBezTo>
                    <a:pt x="2262" y="6460"/>
                    <a:pt x="2226" y="5540"/>
                    <a:pt x="2141" y="4669"/>
                  </a:cubicBezTo>
                  <a:cubicBezTo>
                    <a:pt x="2093" y="4234"/>
                    <a:pt x="2045" y="3823"/>
                    <a:pt x="1984" y="3423"/>
                  </a:cubicBezTo>
                  <a:cubicBezTo>
                    <a:pt x="1924" y="3024"/>
                    <a:pt x="1863" y="2649"/>
                    <a:pt x="1791" y="2298"/>
                  </a:cubicBezTo>
                  <a:cubicBezTo>
                    <a:pt x="1718" y="1960"/>
                    <a:pt x="1645" y="1645"/>
                    <a:pt x="1573" y="1355"/>
                  </a:cubicBezTo>
                  <a:cubicBezTo>
                    <a:pt x="1500" y="1077"/>
                    <a:pt x="1428" y="835"/>
                    <a:pt x="1355" y="629"/>
                  </a:cubicBezTo>
                  <a:cubicBezTo>
                    <a:pt x="1234" y="230"/>
                    <a:pt x="1137" y="0"/>
                    <a:pt x="1137" y="0"/>
                  </a:cubicBezTo>
                  <a:close/>
                </a:path>
              </a:pathLst>
            </a:custGeom>
            <a:solidFill>
              <a:srgbClr val="754C2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48"/>
            <p:cNvSpPr/>
            <p:nvPr/>
          </p:nvSpPr>
          <p:spPr>
            <a:xfrm>
              <a:off x="5342350" y="1922100"/>
              <a:ext cx="58700" cy="68075"/>
            </a:xfrm>
            <a:custGeom>
              <a:avLst/>
              <a:gdLst/>
              <a:ahLst/>
              <a:cxnLst/>
              <a:rect l="l" t="t" r="r" b="b"/>
              <a:pathLst>
                <a:path w="2348" h="2723" fill="none" extrusionOk="0">
                  <a:moveTo>
                    <a:pt x="0" y="2723"/>
                  </a:moveTo>
                  <a:cubicBezTo>
                    <a:pt x="0" y="1223"/>
                    <a:pt x="1053" y="1"/>
                    <a:pt x="2347" y="1"/>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8"/>
            <p:cNvSpPr/>
            <p:nvPr/>
          </p:nvSpPr>
          <p:spPr>
            <a:xfrm>
              <a:off x="5283375" y="1922100"/>
              <a:ext cx="59000" cy="68075"/>
            </a:xfrm>
            <a:custGeom>
              <a:avLst/>
              <a:gdLst/>
              <a:ahLst/>
              <a:cxnLst/>
              <a:rect l="l" t="t" r="r" b="b"/>
              <a:pathLst>
                <a:path w="2360" h="2723" fill="none" extrusionOk="0">
                  <a:moveTo>
                    <a:pt x="2359" y="2723"/>
                  </a:moveTo>
                  <a:cubicBezTo>
                    <a:pt x="2359" y="1223"/>
                    <a:pt x="1295" y="1"/>
                    <a:pt x="0" y="1"/>
                  </a:cubicBezTo>
                </a:path>
              </a:pathLst>
            </a:custGeom>
            <a:noFill/>
            <a:ln w="3925" cap="flat" cmpd="sng">
              <a:solidFill>
                <a:schemeClr val="dk1"/>
              </a:solidFill>
              <a:prstDash val="solid"/>
              <a:miter lim="1209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449" name="Google Shape;449;p48"/>
          <p:cNvCxnSpPr/>
          <p:nvPr/>
        </p:nvCxnSpPr>
        <p:spPr>
          <a:xfrm>
            <a:off x="6716675" y="2622113"/>
            <a:ext cx="0" cy="477900"/>
          </a:xfrm>
          <a:prstGeom prst="straightConnector1">
            <a:avLst/>
          </a:prstGeom>
          <a:noFill/>
          <a:ln w="9525" cap="flat" cmpd="sng">
            <a:solidFill>
              <a:schemeClr val="dk1"/>
            </a:solidFill>
            <a:prstDash val="solid"/>
            <a:round/>
            <a:headEnd type="none" w="med" len="med"/>
            <a:tailEnd type="triangle" w="med" len="med"/>
          </a:ln>
        </p:spPr>
      </p:cxnSp>
      <p:sp>
        <p:nvSpPr>
          <p:cNvPr id="450" name="Google Shape;450;p48"/>
          <p:cNvSpPr txBox="1"/>
          <p:nvPr/>
        </p:nvSpPr>
        <p:spPr>
          <a:xfrm>
            <a:off x="6846559" y="2534960"/>
            <a:ext cx="19308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dirty="0">
                <a:solidFill>
                  <a:schemeClr val="dk1"/>
                </a:solidFill>
                <a:latin typeface="Cambria"/>
                <a:ea typeface="Cambria"/>
                <a:cs typeface="Cambria"/>
                <a:sym typeface="Cambria"/>
              </a:rPr>
              <a:t>In small populations, genetic drift can cause </a:t>
            </a:r>
            <a:r>
              <a:rPr lang="en" sz="1000" b="1" dirty="0">
                <a:solidFill>
                  <a:srgbClr val="0094FF"/>
                </a:solidFill>
                <a:latin typeface="Cambria"/>
                <a:ea typeface="Cambria"/>
                <a:cs typeface="Cambria"/>
                <a:sym typeface="Cambria"/>
              </a:rPr>
              <a:t>alleles </a:t>
            </a:r>
            <a:r>
              <a:rPr lang="en" sz="1000" dirty="0">
                <a:solidFill>
                  <a:schemeClr val="dk1"/>
                </a:solidFill>
                <a:latin typeface="Cambria"/>
                <a:ea typeface="Cambria"/>
                <a:cs typeface="Cambria"/>
                <a:sym typeface="Cambria"/>
              </a:rPr>
              <a:t>to </a:t>
            </a:r>
            <a:r>
              <a:rPr lang="en" sz="1000" b="1" dirty="0">
                <a:solidFill>
                  <a:schemeClr val="dk1"/>
                </a:solidFill>
                <a:latin typeface="Cambria"/>
                <a:ea typeface="Cambria"/>
                <a:cs typeface="Cambria"/>
                <a:sym typeface="Cambria"/>
              </a:rPr>
              <a:t>disappear </a:t>
            </a:r>
            <a:r>
              <a:rPr lang="en" sz="1000" dirty="0">
                <a:solidFill>
                  <a:schemeClr val="dk1"/>
                </a:solidFill>
                <a:latin typeface="Cambria"/>
                <a:ea typeface="Cambria"/>
                <a:cs typeface="Cambria"/>
                <a:sym typeface="Cambria"/>
              </a:rPr>
              <a:t>from the gene pool.</a:t>
            </a:r>
            <a:endParaRPr sz="1000" dirty="0">
              <a:solidFill>
                <a:schemeClr val="dk1"/>
              </a:solidFill>
              <a:latin typeface="Cambria"/>
              <a:ea typeface="Cambria"/>
              <a:cs typeface="Cambria"/>
              <a:sym typeface="Cambr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4"/>
        <p:cNvGrpSpPr/>
        <p:nvPr/>
      </p:nvGrpSpPr>
      <p:grpSpPr>
        <a:xfrm>
          <a:off x="0" y="0"/>
          <a:ext cx="0" cy="0"/>
          <a:chOff x="0" y="0"/>
          <a:chExt cx="0" cy="0"/>
        </a:xfrm>
      </p:grpSpPr>
      <p:sp>
        <p:nvSpPr>
          <p:cNvPr id="455" name="Google Shape;455;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Diversity of Life</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456" name="Google Shape;456;p49"/>
          <p:cNvSpPr txBox="1">
            <a:spLocks noGrp="1"/>
          </p:cNvSpPr>
          <p:nvPr>
            <p:ph type="body" idx="1"/>
          </p:nvPr>
        </p:nvSpPr>
        <p:spPr>
          <a:xfrm>
            <a:off x="311700" y="1152475"/>
            <a:ext cx="4788900" cy="34515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CCCCCC"/>
              </a:buClr>
              <a:buSzPts val="1700"/>
              <a:buChar char="●"/>
            </a:pPr>
            <a:r>
              <a:rPr lang="en" sz="1700">
                <a:solidFill>
                  <a:srgbClr val="CCCCCC"/>
                </a:solidFill>
              </a:rPr>
              <a:t>There are approximately </a:t>
            </a:r>
            <a:r>
              <a:rPr lang="en" sz="1700" b="1">
                <a:solidFill>
                  <a:srgbClr val="CCCCCC"/>
                </a:solidFill>
              </a:rPr>
              <a:t>8.7 million </a:t>
            </a:r>
            <a:r>
              <a:rPr lang="en" sz="1700">
                <a:solidFill>
                  <a:srgbClr val="CCCCCC"/>
                </a:solidFill>
              </a:rPr>
              <a:t>different species on Earth.</a:t>
            </a:r>
            <a:endParaRPr sz="1700">
              <a:solidFill>
                <a:srgbClr val="CCCCCC"/>
              </a:solidFill>
            </a:endParaRPr>
          </a:p>
          <a:p>
            <a:pPr marL="457200" lvl="0" indent="-336550" algn="l" rtl="0">
              <a:spcBef>
                <a:spcPts val="0"/>
              </a:spcBef>
              <a:spcAft>
                <a:spcPts val="0"/>
              </a:spcAft>
              <a:buClr>
                <a:srgbClr val="CCCCCC"/>
              </a:buClr>
              <a:buSzPts val="1700"/>
              <a:buChar char="●"/>
            </a:pPr>
            <a:r>
              <a:rPr lang="en" sz="1700">
                <a:solidFill>
                  <a:srgbClr val="CCCCCC"/>
                </a:solidFill>
              </a:rPr>
              <a:t>This biodiversity is due to the process of </a:t>
            </a:r>
            <a:r>
              <a:rPr lang="en" sz="1700" b="1">
                <a:solidFill>
                  <a:srgbClr val="CCCCCC"/>
                </a:solidFill>
              </a:rPr>
              <a:t>speciation</a:t>
            </a:r>
            <a:r>
              <a:rPr lang="en" sz="1700">
                <a:solidFill>
                  <a:srgbClr val="CCCCCC"/>
                </a:solidFill>
              </a:rPr>
              <a:t>.</a:t>
            </a:r>
            <a:endParaRPr sz="17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Some 3.5 billion years ago, life began on Earth.</a:t>
            </a:r>
            <a:endParaRPr sz="13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There was a </a:t>
            </a:r>
            <a:r>
              <a:rPr lang="en" sz="1300" b="1">
                <a:solidFill>
                  <a:srgbClr val="CCCCCC"/>
                </a:solidFill>
              </a:rPr>
              <a:t>single species</a:t>
            </a:r>
            <a:r>
              <a:rPr lang="en" sz="1300">
                <a:solidFill>
                  <a:srgbClr val="CCCCCC"/>
                </a:solidFill>
              </a:rPr>
              <a:t> that evolved into a </a:t>
            </a:r>
            <a:r>
              <a:rPr lang="en" sz="1300" b="1">
                <a:solidFill>
                  <a:srgbClr val="CCCCCC"/>
                </a:solidFill>
              </a:rPr>
              <a:t>2 different </a:t>
            </a:r>
            <a:r>
              <a:rPr lang="en" sz="1300">
                <a:solidFill>
                  <a:srgbClr val="CCCCCC"/>
                </a:solidFill>
              </a:rPr>
              <a:t>species.</a:t>
            </a:r>
            <a:endParaRPr sz="13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These 2 species then evolved again into </a:t>
            </a:r>
            <a:r>
              <a:rPr lang="en" sz="1300" b="1">
                <a:solidFill>
                  <a:srgbClr val="CCCCCC"/>
                </a:solidFill>
              </a:rPr>
              <a:t>4 different </a:t>
            </a:r>
            <a:r>
              <a:rPr lang="en" sz="1300">
                <a:solidFill>
                  <a:srgbClr val="CCCCCC"/>
                </a:solidFill>
              </a:rPr>
              <a:t>species.</a:t>
            </a:r>
            <a:endParaRPr sz="1300">
              <a:solidFill>
                <a:srgbClr val="CCCCCC"/>
              </a:solidFill>
            </a:endParaRPr>
          </a:p>
          <a:p>
            <a:pPr marL="457200" lvl="0" indent="-336550" algn="l" rtl="0">
              <a:spcBef>
                <a:spcPts val="0"/>
              </a:spcBef>
              <a:spcAft>
                <a:spcPts val="0"/>
              </a:spcAft>
              <a:buClr>
                <a:srgbClr val="CCCCCC"/>
              </a:buClr>
              <a:buSzPts val="1700"/>
              <a:buChar char="●"/>
            </a:pPr>
            <a:r>
              <a:rPr lang="en" sz="1700">
                <a:solidFill>
                  <a:srgbClr val="CCCCCC"/>
                </a:solidFill>
              </a:rPr>
              <a:t>This process has been </a:t>
            </a:r>
            <a:r>
              <a:rPr lang="en" sz="1700" b="1">
                <a:solidFill>
                  <a:srgbClr val="CCCCCC"/>
                </a:solidFill>
              </a:rPr>
              <a:t>repeated </a:t>
            </a:r>
            <a:r>
              <a:rPr lang="en" sz="1700">
                <a:solidFill>
                  <a:srgbClr val="CCCCCC"/>
                </a:solidFill>
              </a:rPr>
              <a:t>again and again to create all the different species on Earth. </a:t>
            </a:r>
            <a:endParaRPr sz="1700">
              <a:solidFill>
                <a:srgbClr val="CCCCCC"/>
              </a:solidFill>
            </a:endParaRPr>
          </a:p>
        </p:txBody>
      </p:sp>
      <p:sp>
        <p:nvSpPr>
          <p:cNvPr id="457" name="Google Shape;457;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grpSp>
        <p:nvGrpSpPr>
          <p:cNvPr id="458" name="Google Shape;458;p49"/>
          <p:cNvGrpSpPr/>
          <p:nvPr/>
        </p:nvGrpSpPr>
        <p:grpSpPr>
          <a:xfrm>
            <a:off x="5231100" y="1214875"/>
            <a:ext cx="3378450" cy="3411931"/>
            <a:chOff x="5312850" y="1214875"/>
            <a:chExt cx="3378450" cy="3411931"/>
          </a:xfrm>
        </p:grpSpPr>
        <p:grpSp>
          <p:nvGrpSpPr>
            <p:cNvPr id="459" name="Google Shape;459;p49"/>
            <p:cNvGrpSpPr/>
            <p:nvPr/>
          </p:nvGrpSpPr>
          <p:grpSpPr>
            <a:xfrm>
              <a:off x="5635950" y="1909458"/>
              <a:ext cx="2836433" cy="2369540"/>
              <a:chOff x="5534375" y="1434250"/>
              <a:chExt cx="3100604" cy="2633700"/>
            </a:xfrm>
          </p:grpSpPr>
          <p:sp>
            <p:nvSpPr>
              <p:cNvPr id="460" name="Google Shape;460;p49"/>
              <p:cNvSpPr/>
              <p:nvPr/>
            </p:nvSpPr>
            <p:spPr>
              <a:xfrm>
                <a:off x="5534375" y="1747800"/>
                <a:ext cx="3100555" cy="2320000"/>
              </a:xfrm>
              <a:custGeom>
                <a:avLst/>
                <a:gdLst/>
                <a:ahLst/>
                <a:cxnLst/>
                <a:rect l="l" t="t" r="r" b="b"/>
                <a:pathLst>
                  <a:path w="248094" h="92800" extrusionOk="0">
                    <a:moveTo>
                      <a:pt x="248012" y="0"/>
                    </a:moveTo>
                    <a:cubicBezTo>
                      <a:pt x="244715" y="6267"/>
                      <a:pt x="241091" y="12316"/>
                      <a:pt x="237548" y="18420"/>
                    </a:cubicBezTo>
                    <a:cubicBezTo>
                      <a:pt x="238062" y="19224"/>
                      <a:pt x="237825" y="20668"/>
                      <a:pt x="236943" y="20668"/>
                    </a:cubicBezTo>
                    <a:cubicBezTo>
                      <a:pt x="236749" y="20668"/>
                      <a:pt x="236523" y="20598"/>
                      <a:pt x="236268" y="20436"/>
                    </a:cubicBezTo>
                    <a:cubicBezTo>
                      <a:pt x="235968" y="20899"/>
                      <a:pt x="235641" y="21335"/>
                      <a:pt x="235341" y="21771"/>
                    </a:cubicBezTo>
                    <a:cubicBezTo>
                      <a:pt x="235341" y="22861"/>
                      <a:pt x="235314" y="23924"/>
                      <a:pt x="235287" y="24987"/>
                    </a:cubicBezTo>
                    <a:cubicBezTo>
                      <a:pt x="234578" y="25014"/>
                      <a:pt x="233843" y="25041"/>
                      <a:pt x="233107" y="25068"/>
                    </a:cubicBezTo>
                    <a:cubicBezTo>
                      <a:pt x="231854" y="26894"/>
                      <a:pt x="230627" y="28747"/>
                      <a:pt x="229347" y="30545"/>
                    </a:cubicBezTo>
                    <a:cubicBezTo>
                      <a:pt x="229873" y="31171"/>
                      <a:pt x="229386" y="31981"/>
                      <a:pt x="228648" y="31981"/>
                    </a:cubicBezTo>
                    <a:cubicBezTo>
                      <a:pt x="228583" y="31981"/>
                      <a:pt x="228516" y="31975"/>
                      <a:pt x="228448" y="31962"/>
                    </a:cubicBezTo>
                    <a:cubicBezTo>
                      <a:pt x="227467" y="32997"/>
                      <a:pt x="226595" y="34169"/>
                      <a:pt x="225750" y="35341"/>
                    </a:cubicBezTo>
                    <a:cubicBezTo>
                      <a:pt x="225805" y="36621"/>
                      <a:pt x="225832" y="37929"/>
                      <a:pt x="225832" y="39210"/>
                    </a:cubicBezTo>
                    <a:lnTo>
                      <a:pt x="222698" y="39210"/>
                    </a:lnTo>
                    <a:cubicBezTo>
                      <a:pt x="222562" y="39401"/>
                      <a:pt x="222262" y="39782"/>
                      <a:pt x="222126" y="39946"/>
                    </a:cubicBezTo>
                    <a:cubicBezTo>
                      <a:pt x="222235" y="43488"/>
                      <a:pt x="222181" y="47030"/>
                      <a:pt x="222181" y="50545"/>
                    </a:cubicBezTo>
                    <a:cubicBezTo>
                      <a:pt x="222290" y="51281"/>
                      <a:pt x="221935" y="51880"/>
                      <a:pt x="221390" y="52289"/>
                    </a:cubicBezTo>
                    <a:cubicBezTo>
                      <a:pt x="221309" y="52970"/>
                      <a:pt x="221227" y="53624"/>
                      <a:pt x="221145" y="54305"/>
                    </a:cubicBezTo>
                    <a:cubicBezTo>
                      <a:pt x="219810" y="55368"/>
                      <a:pt x="220518" y="57221"/>
                      <a:pt x="220355" y="58692"/>
                    </a:cubicBezTo>
                    <a:cubicBezTo>
                      <a:pt x="220028" y="58719"/>
                      <a:pt x="219401" y="58774"/>
                      <a:pt x="219074" y="58828"/>
                    </a:cubicBezTo>
                    <a:cubicBezTo>
                      <a:pt x="219020" y="59510"/>
                      <a:pt x="218965" y="60191"/>
                      <a:pt x="218884" y="60899"/>
                    </a:cubicBezTo>
                    <a:lnTo>
                      <a:pt x="217221" y="60926"/>
                    </a:lnTo>
                    <a:cubicBezTo>
                      <a:pt x="217058" y="58065"/>
                      <a:pt x="217249" y="55232"/>
                      <a:pt x="217167" y="52371"/>
                    </a:cubicBezTo>
                    <a:cubicBezTo>
                      <a:pt x="217249" y="51580"/>
                      <a:pt x="216731" y="50981"/>
                      <a:pt x="216322" y="50382"/>
                    </a:cubicBezTo>
                    <a:cubicBezTo>
                      <a:pt x="216213" y="49210"/>
                      <a:pt x="216132" y="48038"/>
                      <a:pt x="216132" y="46867"/>
                    </a:cubicBezTo>
                    <a:cubicBezTo>
                      <a:pt x="213543" y="49537"/>
                      <a:pt x="210927" y="52180"/>
                      <a:pt x="208230" y="54741"/>
                    </a:cubicBezTo>
                    <a:cubicBezTo>
                      <a:pt x="208202" y="55395"/>
                      <a:pt x="207848" y="55749"/>
                      <a:pt x="207194" y="55777"/>
                    </a:cubicBezTo>
                    <a:lnTo>
                      <a:pt x="206295" y="56512"/>
                    </a:lnTo>
                    <a:cubicBezTo>
                      <a:pt x="206567" y="56458"/>
                      <a:pt x="207112" y="56376"/>
                      <a:pt x="207385" y="56322"/>
                    </a:cubicBezTo>
                    <a:lnTo>
                      <a:pt x="207385" y="56322"/>
                    </a:lnTo>
                    <a:cubicBezTo>
                      <a:pt x="206704" y="57030"/>
                      <a:pt x="205995" y="57711"/>
                      <a:pt x="205205" y="58283"/>
                    </a:cubicBezTo>
                    <a:lnTo>
                      <a:pt x="204279" y="58283"/>
                    </a:lnTo>
                    <a:cubicBezTo>
                      <a:pt x="204115" y="58392"/>
                      <a:pt x="203761" y="58610"/>
                      <a:pt x="203597" y="58719"/>
                    </a:cubicBezTo>
                    <a:cubicBezTo>
                      <a:pt x="203737" y="59509"/>
                      <a:pt x="203183" y="60081"/>
                      <a:pt x="202460" y="60081"/>
                    </a:cubicBezTo>
                    <a:cubicBezTo>
                      <a:pt x="202335" y="60081"/>
                      <a:pt x="202204" y="60064"/>
                      <a:pt x="202072" y="60027"/>
                    </a:cubicBezTo>
                    <a:lnTo>
                      <a:pt x="201854" y="60164"/>
                    </a:lnTo>
                    <a:cubicBezTo>
                      <a:pt x="201772" y="60681"/>
                      <a:pt x="201690" y="61172"/>
                      <a:pt x="201608" y="61689"/>
                    </a:cubicBezTo>
                    <a:lnTo>
                      <a:pt x="200001" y="61935"/>
                    </a:lnTo>
                    <a:cubicBezTo>
                      <a:pt x="199946" y="62507"/>
                      <a:pt x="199892" y="63106"/>
                      <a:pt x="199810" y="63679"/>
                    </a:cubicBezTo>
                    <a:lnTo>
                      <a:pt x="197903" y="63679"/>
                    </a:lnTo>
                    <a:cubicBezTo>
                      <a:pt x="197848" y="63706"/>
                      <a:pt x="197712" y="63788"/>
                      <a:pt x="197657" y="63815"/>
                    </a:cubicBezTo>
                    <a:lnTo>
                      <a:pt x="197303" y="64387"/>
                    </a:lnTo>
                    <a:cubicBezTo>
                      <a:pt x="196458" y="65150"/>
                      <a:pt x="195287" y="65341"/>
                      <a:pt x="194197" y="65613"/>
                    </a:cubicBezTo>
                    <a:cubicBezTo>
                      <a:pt x="192807" y="66349"/>
                      <a:pt x="191472" y="67194"/>
                      <a:pt x="190082" y="67984"/>
                    </a:cubicBezTo>
                    <a:cubicBezTo>
                      <a:pt x="182562" y="72371"/>
                      <a:pt x="174306" y="75313"/>
                      <a:pt x="165859" y="77330"/>
                    </a:cubicBezTo>
                    <a:cubicBezTo>
                      <a:pt x="165613" y="77837"/>
                      <a:pt x="165167" y="78032"/>
                      <a:pt x="164688" y="78032"/>
                    </a:cubicBezTo>
                    <a:cubicBezTo>
                      <a:pt x="164319" y="78032"/>
                      <a:pt x="163930" y="77916"/>
                      <a:pt x="163597" y="77738"/>
                    </a:cubicBezTo>
                    <a:cubicBezTo>
                      <a:pt x="162235" y="77929"/>
                      <a:pt x="160900" y="78120"/>
                      <a:pt x="159537" y="78311"/>
                    </a:cubicBezTo>
                    <a:cubicBezTo>
                      <a:pt x="159537" y="78638"/>
                      <a:pt x="159483" y="79264"/>
                      <a:pt x="159483" y="79591"/>
                    </a:cubicBezTo>
                    <a:cubicBezTo>
                      <a:pt x="158911" y="79619"/>
                      <a:pt x="158366" y="79646"/>
                      <a:pt x="157794" y="79700"/>
                    </a:cubicBezTo>
                    <a:cubicBezTo>
                      <a:pt x="157712" y="80191"/>
                      <a:pt x="157630" y="80708"/>
                      <a:pt x="157548" y="81199"/>
                    </a:cubicBezTo>
                    <a:cubicBezTo>
                      <a:pt x="157276" y="81308"/>
                      <a:pt x="156758" y="81499"/>
                      <a:pt x="156486" y="81608"/>
                    </a:cubicBezTo>
                    <a:cubicBezTo>
                      <a:pt x="155913" y="82561"/>
                      <a:pt x="155259" y="83542"/>
                      <a:pt x="154170" y="83951"/>
                    </a:cubicBezTo>
                    <a:cubicBezTo>
                      <a:pt x="154088" y="82970"/>
                      <a:pt x="154033" y="82016"/>
                      <a:pt x="154006" y="81063"/>
                    </a:cubicBezTo>
                    <a:cubicBezTo>
                      <a:pt x="153407" y="81035"/>
                      <a:pt x="152834" y="81008"/>
                      <a:pt x="152262" y="80954"/>
                    </a:cubicBezTo>
                    <a:cubicBezTo>
                      <a:pt x="152235" y="80681"/>
                      <a:pt x="152180" y="80109"/>
                      <a:pt x="152153" y="79837"/>
                    </a:cubicBezTo>
                    <a:cubicBezTo>
                      <a:pt x="151472" y="79619"/>
                      <a:pt x="150791" y="79428"/>
                      <a:pt x="150110" y="79210"/>
                    </a:cubicBezTo>
                    <a:cubicBezTo>
                      <a:pt x="148560" y="79195"/>
                      <a:pt x="147018" y="79172"/>
                      <a:pt x="145476" y="79172"/>
                    </a:cubicBezTo>
                    <a:cubicBezTo>
                      <a:pt x="144198" y="79172"/>
                      <a:pt x="142919" y="79188"/>
                      <a:pt x="141635" y="79237"/>
                    </a:cubicBezTo>
                    <a:cubicBezTo>
                      <a:pt x="140818" y="79482"/>
                      <a:pt x="139973" y="79646"/>
                      <a:pt x="139129" y="79755"/>
                    </a:cubicBezTo>
                    <a:cubicBezTo>
                      <a:pt x="139101" y="80409"/>
                      <a:pt x="139047" y="81035"/>
                      <a:pt x="139020" y="81689"/>
                    </a:cubicBezTo>
                    <a:cubicBezTo>
                      <a:pt x="138475" y="81771"/>
                      <a:pt x="137957" y="81853"/>
                      <a:pt x="137439" y="81962"/>
                    </a:cubicBezTo>
                    <a:cubicBezTo>
                      <a:pt x="136840" y="82643"/>
                      <a:pt x="136268" y="83352"/>
                      <a:pt x="135695" y="84033"/>
                    </a:cubicBezTo>
                    <a:cubicBezTo>
                      <a:pt x="135423" y="84114"/>
                      <a:pt x="134905" y="84251"/>
                      <a:pt x="134633" y="84305"/>
                    </a:cubicBezTo>
                    <a:cubicBezTo>
                      <a:pt x="134578" y="84578"/>
                      <a:pt x="134496" y="85150"/>
                      <a:pt x="134442" y="85422"/>
                    </a:cubicBezTo>
                    <a:cubicBezTo>
                      <a:pt x="134197" y="85504"/>
                      <a:pt x="133706" y="85640"/>
                      <a:pt x="133461" y="85722"/>
                    </a:cubicBezTo>
                    <a:cubicBezTo>
                      <a:pt x="132698" y="87057"/>
                      <a:pt x="131581" y="88174"/>
                      <a:pt x="130001" y="88474"/>
                    </a:cubicBezTo>
                    <a:cubicBezTo>
                      <a:pt x="129973" y="86757"/>
                      <a:pt x="129973" y="85068"/>
                      <a:pt x="129973" y="83352"/>
                    </a:cubicBezTo>
                    <a:cubicBezTo>
                      <a:pt x="129646" y="83324"/>
                      <a:pt x="128965" y="83243"/>
                      <a:pt x="128611" y="83188"/>
                    </a:cubicBezTo>
                    <a:cubicBezTo>
                      <a:pt x="128611" y="82016"/>
                      <a:pt x="128611" y="80845"/>
                      <a:pt x="128584" y="79646"/>
                    </a:cubicBezTo>
                    <a:cubicBezTo>
                      <a:pt x="127548" y="79646"/>
                      <a:pt x="126486" y="79646"/>
                      <a:pt x="125450" y="79619"/>
                    </a:cubicBezTo>
                    <a:lnTo>
                      <a:pt x="125423" y="77902"/>
                    </a:lnTo>
                    <a:cubicBezTo>
                      <a:pt x="117412" y="76921"/>
                      <a:pt x="109456" y="75477"/>
                      <a:pt x="101472" y="74114"/>
                    </a:cubicBezTo>
                    <a:cubicBezTo>
                      <a:pt x="100145" y="74859"/>
                      <a:pt x="98659" y="75147"/>
                      <a:pt x="97150" y="75147"/>
                    </a:cubicBezTo>
                    <a:cubicBezTo>
                      <a:pt x="96893" y="75147"/>
                      <a:pt x="96635" y="75139"/>
                      <a:pt x="96376" y="75123"/>
                    </a:cubicBezTo>
                    <a:cubicBezTo>
                      <a:pt x="96376" y="74496"/>
                      <a:pt x="96349" y="73842"/>
                      <a:pt x="96322" y="73215"/>
                    </a:cubicBezTo>
                    <a:cubicBezTo>
                      <a:pt x="91826" y="72452"/>
                      <a:pt x="87330" y="71717"/>
                      <a:pt x="82780" y="71090"/>
                    </a:cubicBezTo>
                    <a:cubicBezTo>
                      <a:pt x="82780" y="72125"/>
                      <a:pt x="82780" y="73161"/>
                      <a:pt x="82752" y="74169"/>
                    </a:cubicBezTo>
                    <a:cubicBezTo>
                      <a:pt x="81717" y="74196"/>
                      <a:pt x="80709" y="74196"/>
                      <a:pt x="79673" y="74196"/>
                    </a:cubicBezTo>
                    <a:cubicBezTo>
                      <a:pt x="79592" y="74877"/>
                      <a:pt x="79537" y="75586"/>
                      <a:pt x="79455" y="76267"/>
                    </a:cubicBezTo>
                    <a:cubicBezTo>
                      <a:pt x="78883" y="76294"/>
                      <a:pt x="78311" y="76322"/>
                      <a:pt x="77739" y="76349"/>
                    </a:cubicBezTo>
                    <a:cubicBezTo>
                      <a:pt x="77439" y="76649"/>
                      <a:pt x="77112" y="76976"/>
                      <a:pt x="76785" y="77275"/>
                    </a:cubicBezTo>
                    <a:cubicBezTo>
                      <a:pt x="75150" y="77575"/>
                      <a:pt x="73515" y="77793"/>
                      <a:pt x="71853" y="77902"/>
                    </a:cubicBezTo>
                    <a:cubicBezTo>
                      <a:pt x="71853" y="76976"/>
                      <a:pt x="71826" y="76049"/>
                      <a:pt x="71826" y="75123"/>
                    </a:cubicBezTo>
                    <a:cubicBezTo>
                      <a:pt x="71254" y="75095"/>
                      <a:pt x="70682" y="75095"/>
                      <a:pt x="70137" y="75068"/>
                    </a:cubicBezTo>
                    <a:cubicBezTo>
                      <a:pt x="70055" y="74768"/>
                      <a:pt x="69946" y="74223"/>
                      <a:pt x="69891" y="73951"/>
                    </a:cubicBezTo>
                    <a:cubicBezTo>
                      <a:pt x="69210" y="73542"/>
                      <a:pt x="68556" y="73106"/>
                      <a:pt x="67957" y="72589"/>
                    </a:cubicBezTo>
                    <a:cubicBezTo>
                      <a:pt x="67684" y="72507"/>
                      <a:pt x="67139" y="72343"/>
                      <a:pt x="66840" y="72262"/>
                    </a:cubicBezTo>
                    <a:cubicBezTo>
                      <a:pt x="66840" y="71390"/>
                      <a:pt x="66840" y="70518"/>
                      <a:pt x="66840" y="69619"/>
                    </a:cubicBezTo>
                    <a:cubicBezTo>
                      <a:pt x="65005" y="69527"/>
                      <a:pt x="63165" y="69486"/>
                      <a:pt x="61324" y="69486"/>
                    </a:cubicBezTo>
                    <a:cubicBezTo>
                      <a:pt x="59336" y="69486"/>
                      <a:pt x="57349" y="69534"/>
                      <a:pt x="55368" y="69619"/>
                    </a:cubicBezTo>
                    <a:cubicBezTo>
                      <a:pt x="54722" y="70290"/>
                      <a:pt x="54076" y="71427"/>
                      <a:pt x="53036" y="71427"/>
                    </a:cubicBezTo>
                    <a:cubicBezTo>
                      <a:pt x="52979" y="71427"/>
                      <a:pt x="52921" y="71424"/>
                      <a:pt x="52861" y="71417"/>
                    </a:cubicBezTo>
                    <a:cubicBezTo>
                      <a:pt x="52098" y="70981"/>
                      <a:pt x="51417" y="70463"/>
                      <a:pt x="50709" y="69946"/>
                    </a:cubicBezTo>
                    <a:cubicBezTo>
                      <a:pt x="49510" y="70082"/>
                      <a:pt x="48284" y="70218"/>
                      <a:pt x="47112" y="70463"/>
                    </a:cubicBezTo>
                    <a:cubicBezTo>
                      <a:pt x="46976" y="70681"/>
                      <a:pt x="46703" y="71063"/>
                      <a:pt x="46567" y="71253"/>
                    </a:cubicBezTo>
                    <a:cubicBezTo>
                      <a:pt x="45477" y="71362"/>
                      <a:pt x="44360" y="71362"/>
                      <a:pt x="43270" y="71390"/>
                    </a:cubicBezTo>
                    <a:cubicBezTo>
                      <a:pt x="43270" y="72316"/>
                      <a:pt x="43243" y="73243"/>
                      <a:pt x="43243" y="74169"/>
                    </a:cubicBezTo>
                    <a:cubicBezTo>
                      <a:pt x="42916" y="74169"/>
                      <a:pt x="42262" y="74223"/>
                      <a:pt x="41935" y="74251"/>
                    </a:cubicBezTo>
                    <a:cubicBezTo>
                      <a:pt x="41908" y="74850"/>
                      <a:pt x="41880" y="75450"/>
                      <a:pt x="41880" y="76022"/>
                    </a:cubicBezTo>
                    <a:cubicBezTo>
                      <a:pt x="40981" y="76022"/>
                      <a:pt x="40109" y="75995"/>
                      <a:pt x="39237" y="75995"/>
                    </a:cubicBezTo>
                    <a:cubicBezTo>
                      <a:pt x="39210" y="74687"/>
                      <a:pt x="39128" y="73297"/>
                      <a:pt x="38202" y="72289"/>
                    </a:cubicBezTo>
                    <a:cubicBezTo>
                      <a:pt x="37984" y="72289"/>
                      <a:pt x="37548" y="72316"/>
                      <a:pt x="37330" y="72316"/>
                    </a:cubicBezTo>
                    <a:cubicBezTo>
                      <a:pt x="33652" y="73297"/>
                      <a:pt x="29973" y="74360"/>
                      <a:pt x="26513" y="75995"/>
                    </a:cubicBezTo>
                    <a:cubicBezTo>
                      <a:pt x="26458" y="76267"/>
                      <a:pt x="26376" y="76839"/>
                      <a:pt x="26322" y="77139"/>
                    </a:cubicBezTo>
                    <a:cubicBezTo>
                      <a:pt x="26022" y="77193"/>
                      <a:pt x="25423" y="77330"/>
                      <a:pt x="25123" y="77384"/>
                    </a:cubicBezTo>
                    <a:cubicBezTo>
                      <a:pt x="25096" y="79183"/>
                      <a:pt x="25068" y="80981"/>
                      <a:pt x="25068" y="82779"/>
                    </a:cubicBezTo>
                    <a:cubicBezTo>
                      <a:pt x="24496" y="82807"/>
                      <a:pt x="23924" y="82834"/>
                      <a:pt x="23325" y="82861"/>
                    </a:cubicBezTo>
                    <a:cubicBezTo>
                      <a:pt x="23297" y="83815"/>
                      <a:pt x="23243" y="84768"/>
                      <a:pt x="23188" y="85749"/>
                    </a:cubicBezTo>
                    <a:cubicBezTo>
                      <a:pt x="22289" y="85886"/>
                      <a:pt x="21199" y="85886"/>
                      <a:pt x="20709" y="86812"/>
                    </a:cubicBezTo>
                    <a:cubicBezTo>
                      <a:pt x="20109" y="86894"/>
                      <a:pt x="19537" y="86975"/>
                      <a:pt x="18938" y="87057"/>
                    </a:cubicBezTo>
                    <a:cubicBezTo>
                      <a:pt x="18856" y="87330"/>
                      <a:pt x="18665" y="87875"/>
                      <a:pt x="18583" y="88147"/>
                    </a:cubicBezTo>
                    <a:cubicBezTo>
                      <a:pt x="17036" y="88601"/>
                      <a:pt x="15489" y="89211"/>
                      <a:pt x="13840" y="89211"/>
                    </a:cubicBezTo>
                    <a:cubicBezTo>
                      <a:pt x="13805" y="89211"/>
                      <a:pt x="13769" y="89210"/>
                      <a:pt x="13733" y="89210"/>
                    </a:cubicBezTo>
                    <a:cubicBezTo>
                      <a:pt x="12752" y="89046"/>
                      <a:pt x="11853" y="88610"/>
                      <a:pt x="10927" y="88311"/>
                    </a:cubicBezTo>
                    <a:cubicBezTo>
                      <a:pt x="10790" y="88120"/>
                      <a:pt x="10545" y="87738"/>
                      <a:pt x="10409" y="87548"/>
                    </a:cubicBezTo>
                    <a:cubicBezTo>
                      <a:pt x="9213" y="87728"/>
                      <a:pt x="7979" y="87834"/>
                      <a:pt x="6754" y="87834"/>
                    </a:cubicBezTo>
                    <a:cubicBezTo>
                      <a:pt x="6501" y="87834"/>
                      <a:pt x="6247" y="87830"/>
                      <a:pt x="5995" y="87820"/>
                    </a:cubicBezTo>
                    <a:cubicBezTo>
                      <a:pt x="3924" y="89401"/>
                      <a:pt x="1935" y="91063"/>
                      <a:pt x="0" y="92779"/>
                    </a:cubicBezTo>
                    <a:cubicBezTo>
                      <a:pt x="41335" y="92793"/>
                      <a:pt x="82678" y="92800"/>
                      <a:pt x="124020" y="92800"/>
                    </a:cubicBezTo>
                    <a:cubicBezTo>
                      <a:pt x="165362" y="92800"/>
                      <a:pt x="206704" y="92793"/>
                      <a:pt x="248039" y="92779"/>
                    </a:cubicBezTo>
                    <a:cubicBezTo>
                      <a:pt x="248039" y="61853"/>
                      <a:pt x="248093" y="30927"/>
                      <a:pt x="248012" y="0"/>
                    </a:cubicBezTo>
                    <a:close/>
                  </a:path>
                </a:pathLst>
              </a:custGeom>
              <a:solidFill>
                <a:srgbClr val="4CB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9"/>
              <p:cNvSpPr/>
              <p:nvPr/>
            </p:nvSpPr>
            <p:spPr>
              <a:xfrm>
                <a:off x="5534479" y="1434250"/>
                <a:ext cx="3100500" cy="2633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49"/>
            <p:cNvSpPr txBox="1"/>
            <p:nvPr/>
          </p:nvSpPr>
          <p:spPr>
            <a:xfrm rot="-5400000">
              <a:off x="4288650" y="2933575"/>
              <a:ext cx="23715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a:solidFill>
                    <a:schemeClr val="dk1"/>
                  </a:solidFill>
                  <a:latin typeface="Kalam"/>
                  <a:ea typeface="Kalam"/>
                  <a:cs typeface="Kalam"/>
                  <a:sym typeface="Kalam"/>
                </a:rPr>
                <a:t>NUMBER OF GENERA →</a:t>
              </a:r>
              <a:endParaRPr sz="900">
                <a:solidFill>
                  <a:schemeClr val="dk1"/>
                </a:solidFill>
                <a:latin typeface="Kalam"/>
                <a:ea typeface="Kalam"/>
                <a:cs typeface="Kalam"/>
                <a:sym typeface="Kalam"/>
              </a:endParaRPr>
            </a:p>
          </p:txBody>
        </p:sp>
        <p:sp>
          <p:nvSpPr>
            <p:cNvPr id="463" name="Google Shape;463;p49"/>
            <p:cNvSpPr txBox="1"/>
            <p:nvPr/>
          </p:nvSpPr>
          <p:spPr>
            <a:xfrm>
              <a:off x="5635894" y="4303706"/>
              <a:ext cx="28365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solidFill>
                    <a:schemeClr val="dk1"/>
                  </a:solidFill>
                  <a:latin typeface="Kalam"/>
                  <a:ea typeface="Kalam"/>
                  <a:cs typeface="Kalam"/>
                  <a:sym typeface="Kalam"/>
                </a:rPr>
                <a:t>TIME →</a:t>
              </a:r>
              <a:endParaRPr sz="900" dirty="0">
                <a:solidFill>
                  <a:schemeClr val="dk1"/>
                </a:solidFill>
                <a:latin typeface="Kalam"/>
                <a:ea typeface="Kalam"/>
                <a:cs typeface="Kalam"/>
                <a:sym typeface="Kalam"/>
              </a:endParaRPr>
            </a:p>
          </p:txBody>
        </p:sp>
        <p:sp>
          <p:nvSpPr>
            <p:cNvPr id="464" name="Google Shape;464;p49"/>
            <p:cNvSpPr txBox="1"/>
            <p:nvPr/>
          </p:nvSpPr>
          <p:spPr>
            <a:xfrm>
              <a:off x="5352000" y="1214875"/>
              <a:ext cx="3339300" cy="692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chemeClr val="dk1"/>
                  </a:solidFill>
                  <a:latin typeface="Cambria"/>
                  <a:ea typeface="Cambria"/>
                  <a:cs typeface="Cambria"/>
                  <a:sym typeface="Cambria"/>
                </a:rPr>
                <a:t>Beginning with the Cambrian Explosion some 540 million years ago, there was a massive </a:t>
              </a:r>
              <a:r>
                <a:rPr lang="en" sz="1100" b="1">
                  <a:solidFill>
                    <a:schemeClr val="dk1"/>
                  </a:solidFill>
                  <a:latin typeface="Cambria"/>
                  <a:ea typeface="Cambria"/>
                  <a:cs typeface="Cambria"/>
                  <a:sym typeface="Cambria"/>
                </a:rPr>
                <a:t>biodiversification </a:t>
              </a:r>
              <a:r>
                <a:rPr lang="en" sz="1100">
                  <a:solidFill>
                    <a:schemeClr val="dk1"/>
                  </a:solidFill>
                  <a:latin typeface="Cambria"/>
                  <a:ea typeface="Cambria"/>
                  <a:cs typeface="Cambria"/>
                  <a:sym typeface="Cambria"/>
                </a:rPr>
                <a:t>of multicellular organisms.</a:t>
              </a:r>
              <a:endParaRPr sz="1100">
                <a:solidFill>
                  <a:schemeClr val="dk1"/>
                </a:solidFill>
                <a:latin typeface="Cambria"/>
                <a:ea typeface="Cambria"/>
                <a:cs typeface="Cambria"/>
                <a:sym typeface="Cambria"/>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Hardy-Weinberg Principle</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114" name="Google Shape;114;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CCCCCC"/>
              </a:buClr>
              <a:buSzPts val="1600"/>
              <a:buChar char="●"/>
            </a:pPr>
            <a:r>
              <a:rPr lang="en" sz="1600">
                <a:solidFill>
                  <a:srgbClr val="CCCCCC"/>
                </a:solidFill>
              </a:rPr>
              <a:t>The </a:t>
            </a:r>
            <a:r>
              <a:rPr lang="en" sz="1600" b="1">
                <a:solidFill>
                  <a:srgbClr val="CCCCCC"/>
                </a:solidFill>
              </a:rPr>
              <a:t>Hardy-Weinberg</a:t>
            </a:r>
            <a:r>
              <a:rPr lang="en" sz="1600">
                <a:solidFill>
                  <a:srgbClr val="CCCCCC"/>
                </a:solidFill>
              </a:rPr>
              <a:t> </a:t>
            </a:r>
            <a:r>
              <a:rPr lang="en" sz="1600" b="1">
                <a:solidFill>
                  <a:srgbClr val="CCCCCC"/>
                </a:solidFill>
              </a:rPr>
              <a:t>principle </a:t>
            </a:r>
            <a:r>
              <a:rPr lang="en" sz="1600">
                <a:solidFill>
                  <a:srgbClr val="CCCCCC"/>
                </a:solidFill>
              </a:rPr>
              <a:t>is a mathematical model that states that the </a:t>
            </a:r>
            <a:r>
              <a:rPr lang="en" sz="1600" b="1">
                <a:solidFill>
                  <a:srgbClr val="CCCCCC"/>
                </a:solidFill>
              </a:rPr>
              <a:t>allele frequencies </a:t>
            </a:r>
            <a:r>
              <a:rPr lang="en" sz="1600">
                <a:solidFill>
                  <a:srgbClr val="CCCCCC"/>
                </a:solidFill>
              </a:rPr>
              <a:t>observed in a population </a:t>
            </a:r>
            <a:r>
              <a:rPr lang="en" sz="1600" b="1">
                <a:solidFill>
                  <a:srgbClr val="CCCCCC"/>
                </a:solidFill>
              </a:rPr>
              <a:t>will not change </a:t>
            </a:r>
            <a:r>
              <a:rPr lang="en" sz="1600">
                <a:solidFill>
                  <a:srgbClr val="CCCCCC"/>
                </a:solidFill>
              </a:rPr>
              <a:t>from one generation to the next.</a:t>
            </a:r>
            <a:endParaRPr sz="16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The Hardy-Weinberg principle was developed independently by two scientists in the early 20th century to predict how </a:t>
            </a:r>
            <a:r>
              <a:rPr lang="en" sz="1200" b="1">
                <a:solidFill>
                  <a:srgbClr val="CCCCCC"/>
                </a:solidFill>
              </a:rPr>
              <a:t>genetic diseases</a:t>
            </a:r>
            <a:r>
              <a:rPr lang="en" sz="1200">
                <a:solidFill>
                  <a:srgbClr val="CCCCCC"/>
                </a:solidFill>
              </a:rPr>
              <a:t> are inherited through generations.</a:t>
            </a:r>
            <a:endParaRPr sz="1200">
              <a:solidFill>
                <a:srgbClr val="CCCCCC"/>
              </a:solidFill>
            </a:endParaRPr>
          </a:p>
          <a:p>
            <a:pPr marL="457200" lvl="0" indent="-330200" algn="l" rtl="0">
              <a:spcBef>
                <a:spcPts val="0"/>
              </a:spcBef>
              <a:spcAft>
                <a:spcPts val="0"/>
              </a:spcAft>
              <a:buClr>
                <a:srgbClr val="CCCCCC"/>
              </a:buClr>
              <a:buSzPts val="1600"/>
              <a:buChar char="●"/>
            </a:pPr>
            <a:r>
              <a:rPr lang="en" sz="1600">
                <a:solidFill>
                  <a:srgbClr val="CCCCCC"/>
                </a:solidFill>
              </a:rPr>
              <a:t>The Hardy-Weinberg principle only holds true under </a:t>
            </a:r>
            <a:r>
              <a:rPr lang="en" sz="1600" b="1">
                <a:solidFill>
                  <a:srgbClr val="F8003B"/>
                </a:solidFill>
              </a:rPr>
              <a:t>certain conditions</a:t>
            </a:r>
            <a:r>
              <a:rPr lang="en" sz="1600">
                <a:solidFill>
                  <a:srgbClr val="CCCCCC"/>
                </a:solidFill>
              </a:rPr>
              <a:t>:</a:t>
            </a:r>
            <a:endParaRPr sz="16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The population is </a:t>
            </a:r>
            <a:r>
              <a:rPr lang="en" sz="1200" b="1">
                <a:solidFill>
                  <a:srgbClr val="CCCCCC"/>
                </a:solidFill>
              </a:rPr>
              <a:t>large </a:t>
            </a:r>
            <a:r>
              <a:rPr lang="en" sz="1200">
                <a:solidFill>
                  <a:srgbClr val="CCCCCC"/>
                </a:solidFill>
              </a:rPr>
              <a:t>and regularly mates with each other.</a:t>
            </a:r>
            <a:endParaRPr sz="12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Mating between individuals is </a:t>
            </a:r>
            <a:r>
              <a:rPr lang="en" sz="1200" b="1">
                <a:solidFill>
                  <a:srgbClr val="CCCCCC"/>
                </a:solidFill>
              </a:rPr>
              <a:t>completely random</a:t>
            </a:r>
            <a:r>
              <a:rPr lang="en" sz="1200">
                <a:solidFill>
                  <a:srgbClr val="CCCCCC"/>
                </a:solidFill>
              </a:rPr>
              <a:t>.</a:t>
            </a:r>
            <a:endParaRPr sz="12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There is no </a:t>
            </a:r>
            <a:r>
              <a:rPr lang="en" sz="1200" b="1">
                <a:solidFill>
                  <a:srgbClr val="CCCCCC"/>
                </a:solidFill>
              </a:rPr>
              <a:t>migration </a:t>
            </a:r>
            <a:r>
              <a:rPr lang="en" sz="1200">
                <a:solidFill>
                  <a:srgbClr val="CCCCCC"/>
                </a:solidFill>
              </a:rPr>
              <a:t>(either immigration or emigration) seen in the population.</a:t>
            </a:r>
            <a:endParaRPr sz="12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Mutations and natural selection </a:t>
            </a:r>
            <a:r>
              <a:rPr lang="en" sz="1200" b="1">
                <a:solidFill>
                  <a:srgbClr val="CCCCCC"/>
                </a:solidFill>
              </a:rPr>
              <a:t>do not </a:t>
            </a:r>
            <a:r>
              <a:rPr lang="en" sz="1200">
                <a:solidFill>
                  <a:srgbClr val="CCCCCC"/>
                </a:solidFill>
              </a:rPr>
              <a:t>occur in the population.</a:t>
            </a:r>
            <a:endParaRPr sz="1200">
              <a:solidFill>
                <a:srgbClr val="CCCCCC"/>
              </a:solidFill>
            </a:endParaRPr>
          </a:p>
          <a:p>
            <a:pPr marL="457200" lvl="0" indent="-330200" algn="l" rtl="0">
              <a:spcBef>
                <a:spcPts val="0"/>
              </a:spcBef>
              <a:spcAft>
                <a:spcPts val="0"/>
              </a:spcAft>
              <a:buClr>
                <a:srgbClr val="CCCCCC"/>
              </a:buClr>
              <a:buSzPts val="1600"/>
              <a:buChar char="●"/>
            </a:pPr>
            <a:r>
              <a:rPr lang="en" sz="1600">
                <a:solidFill>
                  <a:srgbClr val="CCCCCC"/>
                </a:solidFill>
              </a:rPr>
              <a:t>If allele frequencies </a:t>
            </a:r>
            <a:r>
              <a:rPr lang="en" sz="1600" b="1">
                <a:solidFill>
                  <a:srgbClr val="CCCCCC"/>
                </a:solidFill>
              </a:rPr>
              <a:t>change </a:t>
            </a:r>
            <a:r>
              <a:rPr lang="en" sz="1600">
                <a:solidFill>
                  <a:srgbClr val="CCCCCC"/>
                </a:solidFill>
              </a:rPr>
              <a:t>between generations, it is assumed that an </a:t>
            </a:r>
            <a:r>
              <a:rPr lang="en" sz="1600" b="1">
                <a:solidFill>
                  <a:srgbClr val="CCCCCC"/>
                </a:solidFill>
              </a:rPr>
              <a:t>external factor </a:t>
            </a:r>
            <a:r>
              <a:rPr lang="en" sz="1600">
                <a:solidFill>
                  <a:srgbClr val="CCCCCC"/>
                </a:solidFill>
              </a:rPr>
              <a:t>is at work.</a:t>
            </a:r>
            <a:endParaRPr sz="1600">
              <a:solidFill>
                <a:srgbClr val="CCCCCC"/>
              </a:solidFill>
            </a:endParaRPr>
          </a:p>
          <a:p>
            <a:pPr marL="914400" lvl="1" indent="-304800" algn="l" rtl="0">
              <a:spcBef>
                <a:spcPts val="0"/>
              </a:spcBef>
              <a:spcAft>
                <a:spcPts val="0"/>
              </a:spcAft>
              <a:buClr>
                <a:srgbClr val="CCCCCC"/>
              </a:buClr>
              <a:buSzPts val="1200"/>
              <a:buChar char="○"/>
            </a:pPr>
            <a:r>
              <a:rPr lang="en" sz="1200">
                <a:solidFill>
                  <a:srgbClr val="CCCCCC"/>
                </a:solidFill>
              </a:rPr>
              <a:t>Any of the </a:t>
            </a:r>
            <a:r>
              <a:rPr lang="en" sz="1200" b="1">
                <a:solidFill>
                  <a:srgbClr val="CCCCCC"/>
                </a:solidFill>
              </a:rPr>
              <a:t>above </a:t>
            </a:r>
            <a:r>
              <a:rPr lang="en" sz="1200">
                <a:solidFill>
                  <a:srgbClr val="CCCCCC"/>
                </a:solidFill>
              </a:rPr>
              <a:t>factors are considered to be </a:t>
            </a:r>
            <a:r>
              <a:rPr lang="en" sz="1200" b="1">
                <a:solidFill>
                  <a:srgbClr val="CCCCCC"/>
                </a:solidFill>
              </a:rPr>
              <a:t>external</a:t>
            </a:r>
            <a:r>
              <a:rPr lang="en" sz="1200">
                <a:solidFill>
                  <a:srgbClr val="CCCCCC"/>
                </a:solidFill>
              </a:rPr>
              <a:t>.</a:t>
            </a:r>
            <a:endParaRPr sz="1200">
              <a:solidFill>
                <a:srgbClr val="CCCCCC"/>
              </a:solidFill>
            </a:endParaRPr>
          </a:p>
        </p:txBody>
      </p:sp>
      <p:sp>
        <p:nvSpPr>
          <p:cNvPr id="115" name="Google Shape;115;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pic>
        <p:nvPicPr>
          <p:cNvPr id="120" name="Google Shape;120;p28"/>
          <p:cNvPicPr preferRelativeResize="0"/>
          <p:nvPr/>
        </p:nvPicPr>
        <p:blipFill>
          <a:blip r:embed="rId3">
            <a:alphaModFix/>
          </a:blip>
          <a:stretch>
            <a:fillRect/>
          </a:stretch>
        </p:blipFill>
        <p:spPr>
          <a:xfrm>
            <a:off x="0" y="0"/>
            <a:ext cx="4018348" cy="5143501"/>
          </a:xfrm>
          <a:prstGeom prst="rect">
            <a:avLst/>
          </a:prstGeom>
          <a:noFill/>
          <a:ln>
            <a:noFill/>
          </a:ln>
        </p:spPr>
      </p:pic>
      <p:sp>
        <p:nvSpPr>
          <p:cNvPr id="121" name="Google Shape;121;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cxnSp>
        <p:nvCxnSpPr>
          <p:cNvPr id="122" name="Google Shape;122;p28"/>
          <p:cNvCxnSpPr/>
          <p:nvPr/>
        </p:nvCxnSpPr>
        <p:spPr>
          <a:xfrm>
            <a:off x="4018350" y="-3000"/>
            <a:ext cx="0" cy="5149500"/>
          </a:xfrm>
          <a:prstGeom prst="straightConnector1">
            <a:avLst/>
          </a:prstGeom>
          <a:noFill/>
          <a:ln w="19050" cap="flat" cmpd="sng">
            <a:solidFill>
              <a:srgbClr val="FFFFFF"/>
            </a:solidFill>
            <a:prstDash val="solid"/>
            <a:round/>
            <a:headEnd type="none" w="med" len="med"/>
            <a:tailEnd type="none" w="med" len="med"/>
          </a:ln>
        </p:spPr>
      </p:cxnSp>
      <p:sp>
        <p:nvSpPr>
          <p:cNvPr id="123" name="Google Shape;123;p28"/>
          <p:cNvSpPr txBox="1"/>
          <p:nvPr/>
        </p:nvSpPr>
        <p:spPr>
          <a:xfrm>
            <a:off x="4792150" y="1678950"/>
            <a:ext cx="3623700" cy="178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1"/>
                </a:solidFill>
                <a:latin typeface="Cambria"/>
                <a:ea typeface="Cambria"/>
                <a:cs typeface="Cambria"/>
                <a:sym typeface="Cambria"/>
              </a:rPr>
              <a:t>The Hardy-Weinberg principle is a mathematical model expressed in literature firstly by British mathematician</a:t>
            </a:r>
            <a:r>
              <a:rPr lang="en" sz="1300" b="1">
                <a:solidFill>
                  <a:schemeClr val="dk1"/>
                </a:solidFill>
                <a:latin typeface="Cambria"/>
                <a:ea typeface="Cambria"/>
                <a:cs typeface="Cambria"/>
                <a:sym typeface="Cambria"/>
              </a:rPr>
              <a:t> </a:t>
            </a:r>
            <a:r>
              <a:rPr lang="en" sz="1300" b="1">
                <a:solidFill>
                  <a:srgbClr val="1AC767"/>
                </a:solidFill>
                <a:latin typeface="Cambria"/>
                <a:ea typeface="Cambria"/>
                <a:cs typeface="Cambria"/>
                <a:sym typeface="Cambria"/>
              </a:rPr>
              <a:t>G. H. Hardy</a:t>
            </a:r>
            <a:r>
              <a:rPr lang="en" sz="1300">
                <a:solidFill>
                  <a:schemeClr val="dk1"/>
                </a:solidFill>
                <a:latin typeface="Cambria"/>
                <a:ea typeface="Cambria"/>
                <a:cs typeface="Cambria"/>
                <a:sym typeface="Cambria"/>
              </a:rPr>
              <a:t> and later by the German doctor Wilhelm Weinberg. </a:t>
            </a:r>
            <a:endParaRPr sz="1300">
              <a:solidFill>
                <a:schemeClr val="dk1"/>
              </a:solidFill>
              <a:latin typeface="Cambria"/>
              <a:ea typeface="Cambria"/>
              <a:cs typeface="Cambria"/>
              <a:sym typeface="Cambria"/>
            </a:endParaRPr>
          </a:p>
          <a:p>
            <a:pPr marL="0" lvl="0" indent="0" algn="ctr" rtl="0">
              <a:spcBef>
                <a:spcPts val="0"/>
              </a:spcBef>
              <a:spcAft>
                <a:spcPts val="0"/>
              </a:spcAft>
              <a:buNone/>
            </a:pPr>
            <a:endParaRPr sz="1300">
              <a:solidFill>
                <a:schemeClr val="dk1"/>
              </a:solidFill>
              <a:latin typeface="Cambria"/>
              <a:ea typeface="Cambria"/>
              <a:cs typeface="Cambria"/>
              <a:sym typeface="Cambria"/>
            </a:endParaRPr>
          </a:p>
          <a:p>
            <a:pPr marL="0" lvl="0" indent="0" algn="ctr" rtl="0">
              <a:spcBef>
                <a:spcPts val="0"/>
              </a:spcBef>
              <a:spcAft>
                <a:spcPts val="0"/>
              </a:spcAft>
              <a:buNone/>
            </a:pPr>
            <a:r>
              <a:rPr lang="en" sz="1300">
                <a:solidFill>
                  <a:schemeClr val="dk1"/>
                </a:solidFill>
                <a:latin typeface="Cambria"/>
                <a:ea typeface="Cambria"/>
                <a:cs typeface="Cambria"/>
                <a:sym typeface="Cambria"/>
              </a:rPr>
              <a:t>The Hardy-Weinberg principle states that the allele frequencies observed in a population </a:t>
            </a:r>
            <a:r>
              <a:rPr lang="en" sz="1300" b="1">
                <a:solidFill>
                  <a:schemeClr val="dk1"/>
                </a:solidFill>
                <a:latin typeface="Cambria"/>
                <a:ea typeface="Cambria"/>
                <a:cs typeface="Cambria"/>
                <a:sym typeface="Cambria"/>
              </a:rPr>
              <a:t>will not change</a:t>
            </a:r>
            <a:r>
              <a:rPr lang="en" sz="1300">
                <a:solidFill>
                  <a:schemeClr val="dk1"/>
                </a:solidFill>
                <a:latin typeface="Cambria"/>
                <a:ea typeface="Cambria"/>
                <a:cs typeface="Cambria"/>
                <a:sym typeface="Cambria"/>
              </a:rPr>
              <a:t> from one generation to the next.</a:t>
            </a:r>
            <a:endParaRPr sz="1300">
              <a:solidFill>
                <a:schemeClr val="dk1"/>
              </a:solidFill>
              <a:latin typeface="Cambria"/>
              <a:ea typeface="Cambria"/>
              <a:cs typeface="Cambria"/>
              <a:sym typeface="Cambr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pic>
        <p:nvPicPr>
          <p:cNvPr id="128" name="Google Shape;128;p29"/>
          <p:cNvPicPr preferRelativeResize="0"/>
          <p:nvPr/>
        </p:nvPicPr>
        <p:blipFill rotWithShape="1">
          <a:blip r:embed="rId3">
            <a:alphaModFix/>
          </a:blip>
          <a:srcRect t="1361" b="8458"/>
          <a:stretch/>
        </p:blipFill>
        <p:spPr>
          <a:xfrm>
            <a:off x="0" y="-3000"/>
            <a:ext cx="4018351" cy="5143501"/>
          </a:xfrm>
          <a:prstGeom prst="rect">
            <a:avLst/>
          </a:prstGeom>
          <a:noFill/>
          <a:ln>
            <a:noFill/>
          </a:ln>
        </p:spPr>
      </p:pic>
      <p:sp>
        <p:nvSpPr>
          <p:cNvPr id="129" name="Google Shape;129;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cxnSp>
        <p:nvCxnSpPr>
          <p:cNvPr id="130" name="Google Shape;130;p29"/>
          <p:cNvCxnSpPr/>
          <p:nvPr/>
        </p:nvCxnSpPr>
        <p:spPr>
          <a:xfrm>
            <a:off x="4018350" y="-3000"/>
            <a:ext cx="0" cy="5149500"/>
          </a:xfrm>
          <a:prstGeom prst="straightConnector1">
            <a:avLst/>
          </a:prstGeom>
          <a:noFill/>
          <a:ln w="19050" cap="flat" cmpd="sng">
            <a:solidFill>
              <a:srgbClr val="FFFFFF"/>
            </a:solidFill>
            <a:prstDash val="solid"/>
            <a:round/>
            <a:headEnd type="none" w="med" len="med"/>
            <a:tailEnd type="none" w="med" len="med"/>
          </a:ln>
        </p:spPr>
      </p:cxnSp>
      <p:sp>
        <p:nvSpPr>
          <p:cNvPr id="131" name="Google Shape;131;p29"/>
          <p:cNvSpPr txBox="1"/>
          <p:nvPr/>
        </p:nvSpPr>
        <p:spPr>
          <a:xfrm>
            <a:off x="4792150" y="1678950"/>
            <a:ext cx="3623700" cy="178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1"/>
                </a:solidFill>
                <a:latin typeface="Cambria"/>
                <a:ea typeface="Cambria"/>
                <a:cs typeface="Cambria"/>
                <a:sym typeface="Cambria"/>
              </a:rPr>
              <a:t>The Hardy-Weinberg principle is a mathematical model expressed in literature firstly by British mathematician</a:t>
            </a:r>
            <a:r>
              <a:rPr lang="en" sz="1300" b="1">
                <a:solidFill>
                  <a:schemeClr val="dk1"/>
                </a:solidFill>
                <a:latin typeface="Cambria"/>
                <a:ea typeface="Cambria"/>
                <a:cs typeface="Cambria"/>
                <a:sym typeface="Cambria"/>
              </a:rPr>
              <a:t> </a:t>
            </a:r>
            <a:r>
              <a:rPr lang="en" sz="1300">
                <a:solidFill>
                  <a:schemeClr val="dk1"/>
                </a:solidFill>
                <a:latin typeface="Cambria"/>
                <a:ea typeface="Cambria"/>
                <a:cs typeface="Cambria"/>
                <a:sym typeface="Cambria"/>
              </a:rPr>
              <a:t>G. H. Hardy and later by the German doctor </a:t>
            </a:r>
            <a:r>
              <a:rPr lang="en" sz="1300" b="1">
                <a:solidFill>
                  <a:srgbClr val="1AC767"/>
                </a:solidFill>
                <a:latin typeface="Cambria"/>
                <a:ea typeface="Cambria"/>
                <a:cs typeface="Cambria"/>
                <a:sym typeface="Cambria"/>
              </a:rPr>
              <a:t>Wilhelm Weinberg</a:t>
            </a:r>
            <a:r>
              <a:rPr lang="en" sz="1300">
                <a:solidFill>
                  <a:schemeClr val="dk1"/>
                </a:solidFill>
                <a:latin typeface="Cambria"/>
                <a:ea typeface="Cambria"/>
                <a:cs typeface="Cambria"/>
                <a:sym typeface="Cambria"/>
              </a:rPr>
              <a:t>. </a:t>
            </a:r>
            <a:endParaRPr sz="1300">
              <a:solidFill>
                <a:schemeClr val="dk1"/>
              </a:solidFill>
              <a:latin typeface="Cambria"/>
              <a:ea typeface="Cambria"/>
              <a:cs typeface="Cambria"/>
              <a:sym typeface="Cambria"/>
            </a:endParaRPr>
          </a:p>
          <a:p>
            <a:pPr marL="0" lvl="0" indent="0" algn="ctr" rtl="0">
              <a:spcBef>
                <a:spcPts val="0"/>
              </a:spcBef>
              <a:spcAft>
                <a:spcPts val="0"/>
              </a:spcAft>
              <a:buNone/>
            </a:pPr>
            <a:endParaRPr sz="1300">
              <a:solidFill>
                <a:schemeClr val="dk1"/>
              </a:solidFill>
              <a:latin typeface="Cambria"/>
              <a:ea typeface="Cambria"/>
              <a:cs typeface="Cambria"/>
              <a:sym typeface="Cambria"/>
            </a:endParaRPr>
          </a:p>
          <a:p>
            <a:pPr marL="0" lvl="0" indent="0" algn="ctr" rtl="0">
              <a:spcBef>
                <a:spcPts val="0"/>
              </a:spcBef>
              <a:spcAft>
                <a:spcPts val="0"/>
              </a:spcAft>
              <a:buNone/>
            </a:pPr>
            <a:r>
              <a:rPr lang="en" sz="1300">
                <a:solidFill>
                  <a:schemeClr val="dk1"/>
                </a:solidFill>
                <a:latin typeface="Cambria"/>
                <a:ea typeface="Cambria"/>
                <a:cs typeface="Cambria"/>
                <a:sym typeface="Cambria"/>
              </a:rPr>
              <a:t>The Hardy-Weinberg principle states that the allele frequencies observed in a population </a:t>
            </a:r>
            <a:r>
              <a:rPr lang="en" sz="1300" b="1">
                <a:solidFill>
                  <a:schemeClr val="dk1"/>
                </a:solidFill>
                <a:latin typeface="Cambria"/>
                <a:ea typeface="Cambria"/>
                <a:cs typeface="Cambria"/>
                <a:sym typeface="Cambria"/>
              </a:rPr>
              <a:t>will not change</a:t>
            </a:r>
            <a:r>
              <a:rPr lang="en" sz="1300">
                <a:solidFill>
                  <a:schemeClr val="dk1"/>
                </a:solidFill>
                <a:latin typeface="Cambria"/>
                <a:ea typeface="Cambria"/>
                <a:cs typeface="Cambria"/>
                <a:sym typeface="Cambria"/>
              </a:rPr>
              <a:t> from one generation to the next.</a:t>
            </a:r>
            <a:endParaRPr sz="1300">
              <a:solidFill>
                <a:schemeClr val="dk1"/>
              </a:solidFill>
              <a:latin typeface="Cambria"/>
              <a:ea typeface="Cambria"/>
              <a:cs typeface="Cambria"/>
              <a:sym typeface="Cambr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Hardy-Weinberg Equation</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137" name="Google Shape;137;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CCCCCC"/>
              </a:buClr>
              <a:buSzPts val="1600"/>
              <a:buChar char="●"/>
            </a:pPr>
            <a:r>
              <a:rPr lang="en" sz="1600" dirty="0">
                <a:solidFill>
                  <a:srgbClr val="CCCCCC"/>
                </a:solidFill>
              </a:rPr>
              <a:t>The Hardy-Weinberg principle can be used to calculate the </a:t>
            </a:r>
            <a:r>
              <a:rPr lang="en" sz="1600" b="1" dirty="0">
                <a:solidFill>
                  <a:srgbClr val="CCCCCC"/>
                </a:solidFill>
              </a:rPr>
              <a:t>allele frequency </a:t>
            </a:r>
            <a:r>
              <a:rPr lang="en" sz="1600" dirty="0">
                <a:solidFill>
                  <a:srgbClr val="CCCCCC"/>
                </a:solidFill>
              </a:rPr>
              <a:t>in a population.</a:t>
            </a:r>
            <a:endParaRPr sz="1600" dirty="0">
              <a:solidFill>
                <a:srgbClr val="CCCCCC"/>
              </a:solidFill>
            </a:endParaRPr>
          </a:p>
          <a:p>
            <a:pPr marL="914400" lvl="1" indent="-304800" algn="l" rtl="0">
              <a:spcBef>
                <a:spcPts val="0"/>
              </a:spcBef>
              <a:spcAft>
                <a:spcPts val="0"/>
              </a:spcAft>
              <a:buClr>
                <a:srgbClr val="CCCCCC"/>
              </a:buClr>
              <a:buSzPts val="1200"/>
              <a:buChar char="○"/>
            </a:pPr>
            <a:r>
              <a:rPr lang="en" sz="1200" dirty="0">
                <a:solidFill>
                  <a:srgbClr val="CCCCCC"/>
                </a:solidFill>
              </a:rPr>
              <a:t>The total frequency of </a:t>
            </a:r>
            <a:r>
              <a:rPr lang="en" sz="1200" b="1" dirty="0">
                <a:solidFill>
                  <a:srgbClr val="CCCCCC"/>
                </a:solidFill>
              </a:rPr>
              <a:t>all the alleles </a:t>
            </a:r>
            <a:r>
              <a:rPr lang="en" sz="1200" dirty="0">
                <a:solidFill>
                  <a:srgbClr val="CCCCCC"/>
                </a:solidFill>
              </a:rPr>
              <a:t>of a particular gene must equal </a:t>
            </a:r>
            <a:r>
              <a:rPr lang="en" sz="1200" b="1" dirty="0">
                <a:solidFill>
                  <a:srgbClr val="CCCCCC"/>
                </a:solidFill>
              </a:rPr>
              <a:t>1 </a:t>
            </a:r>
            <a:r>
              <a:rPr lang="en" sz="1200" dirty="0">
                <a:solidFill>
                  <a:srgbClr val="CCCCCC"/>
                </a:solidFill>
              </a:rPr>
              <a:t>(or </a:t>
            </a:r>
            <a:r>
              <a:rPr lang="en" sz="1200" b="1" dirty="0">
                <a:solidFill>
                  <a:srgbClr val="CCCCCC"/>
                </a:solidFill>
              </a:rPr>
              <a:t>100%</a:t>
            </a:r>
            <a:r>
              <a:rPr lang="en" sz="1200" dirty="0">
                <a:solidFill>
                  <a:srgbClr val="CCCCCC"/>
                </a:solidFill>
              </a:rPr>
              <a:t>).</a:t>
            </a:r>
            <a:endParaRPr sz="1200" dirty="0">
              <a:solidFill>
                <a:srgbClr val="CCCCCC"/>
              </a:solidFill>
            </a:endParaRPr>
          </a:p>
          <a:p>
            <a:pPr marL="914400" lvl="1" indent="-304800" algn="l" rtl="0">
              <a:spcBef>
                <a:spcPts val="0"/>
              </a:spcBef>
              <a:spcAft>
                <a:spcPts val="0"/>
              </a:spcAft>
              <a:buClr>
                <a:srgbClr val="CCCCCC"/>
              </a:buClr>
              <a:buSzPts val="1200"/>
              <a:buChar char="○"/>
            </a:pPr>
            <a:r>
              <a:rPr lang="en" sz="1200" dirty="0">
                <a:solidFill>
                  <a:srgbClr val="CCCCCC"/>
                </a:solidFill>
              </a:rPr>
              <a:t>As a result, the </a:t>
            </a:r>
            <a:r>
              <a:rPr lang="en" sz="1200" b="1" dirty="0">
                <a:solidFill>
                  <a:srgbClr val="CCCCCC"/>
                </a:solidFill>
              </a:rPr>
              <a:t>combined frequency </a:t>
            </a:r>
            <a:r>
              <a:rPr lang="en" sz="1200" dirty="0">
                <a:solidFill>
                  <a:srgbClr val="CCCCCC"/>
                </a:solidFill>
              </a:rPr>
              <a:t>of the </a:t>
            </a:r>
            <a:r>
              <a:rPr lang="en" sz="1200" b="1" dirty="0">
                <a:solidFill>
                  <a:srgbClr val="CCCCCC"/>
                </a:solidFill>
              </a:rPr>
              <a:t>dominant </a:t>
            </a:r>
            <a:r>
              <a:rPr lang="en" sz="1200" dirty="0">
                <a:solidFill>
                  <a:srgbClr val="CCCCCC"/>
                </a:solidFill>
              </a:rPr>
              <a:t>and </a:t>
            </a:r>
            <a:r>
              <a:rPr lang="en" sz="1200" b="1" dirty="0">
                <a:solidFill>
                  <a:srgbClr val="CCCCCC"/>
                </a:solidFill>
              </a:rPr>
              <a:t>recessive </a:t>
            </a:r>
            <a:r>
              <a:rPr lang="en" sz="1200" dirty="0">
                <a:solidFill>
                  <a:srgbClr val="CCCCCC"/>
                </a:solidFill>
              </a:rPr>
              <a:t>alleles must also equal </a:t>
            </a:r>
            <a:r>
              <a:rPr lang="en" sz="1200" b="1" dirty="0">
                <a:solidFill>
                  <a:srgbClr val="CCCCCC"/>
                </a:solidFill>
              </a:rPr>
              <a:t>1</a:t>
            </a:r>
            <a:r>
              <a:rPr lang="en" sz="1200" dirty="0">
                <a:solidFill>
                  <a:srgbClr val="CCCCCC"/>
                </a:solidFill>
              </a:rPr>
              <a:t>.</a:t>
            </a:r>
            <a:endParaRPr sz="1200" dirty="0">
              <a:solidFill>
                <a:srgbClr val="CCCCCC"/>
              </a:solidFill>
            </a:endParaRPr>
          </a:p>
          <a:p>
            <a:pPr marL="0" lvl="0" indent="0" algn="l" rtl="0">
              <a:spcBef>
                <a:spcPts val="1600"/>
              </a:spcBef>
              <a:spcAft>
                <a:spcPts val="0"/>
              </a:spcAft>
              <a:buNone/>
            </a:pPr>
            <a:endParaRPr sz="1700" dirty="0">
              <a:solidFill>
                <a:srgbClr val="CCCCCC"/>
              </a:solidFill>
            </a:endParaRPr>
          </a:p>
          <a:p>
            <a:pPr marL="457200" lvl="0" indent="-336550" algn="l" rtl="0">
              <a:spcBef>
                <a:spcPts val="1600"/>
              </a:spcBef>
              <a:spcAft>
                <a:spcPts val="0"/>
              </a:spcAft>
              <a:buClr>
                <a:srgbClr val="CCCCCC"/>
              </a:buClr>
              <a:buSzPts val="1700"/>
              <a:buChar char="●"/>
            </a:pPr>
            <a:r>
              <a:rPr lang="en" sz="1700" dirty="0">
                <a:solidFill>
                  <a:srgbClr val="CCCCCC"/>
                </a:solidFill>
              </a:rPr>
              <a:t>It can also be used to calculate the frequency of individual </a:t>
            </a:r>
            <a:r>
              <a:rPr lang="en" sz="1700" b="1" dirty="0">
                <a:solidFill>
                  <a:srgbClr val="CCCCCC"/>
                </a:solidFill>
              </a:rPr>
              <a:t>genotypes</a:t>
            </a:r>
            <a:r>
              <a:rPr lang="en" sz="1700" dirty="0">
                <a:solidFill>
                  <a:srgbClr val="CCCCCC"/>
                </a:solidFill>
              </a:rPr>
              <a:t>.</a:t>
            </a:r>
            <a:endParaRPr sz="1700" dirty="0">
              <a:solidFill>
                <a:srgbClr val="CCCCCC"/>
              </a:solidFill>
            </a:endParaRPr>
          </a:p>
          <a:p>
            <a:pPr marL="914400" lvl="1" indent="-311150" algn="l" rtl="0">
              <a:spcBef>
                <a:spcPts val="0"/>
              </a:spcBef>
              <a:spcAft>
                <a:spcPts val="0"/>
              </a:spcAft>
              <a:buClr>
                <a:srgbClr val="CCCCCC"/>
              </a:buClr>
              <a:buSzPts val="1300"/>
              <a:buChar char="○"/>
            </a:pPr>
            <a:r>
              <a:rPr lang="en" sz="1300" dirty="0">
                <a:solidFill>
                  <a:srgbClr val="CCCCCC"/>
                </a:solidFill>
              </a:rPr>
              <a:t>The total frequency of all the possible </a:t>
            </a:r>
            <a:r>
              <a:rPr lang="en" sz="1300" b="1" dirty="0">
                <a:solidFill>
                  <a:srgbClr val="CCCCCC"/>
                </a:solidFill>
              </a:rPr>
              <a:t>genotypes </a:t>
            </a:r>
            <a:r>
              <a:rPr lang="en" sz="1300" dirty="0">
                <a:solidFill>
                  <a:srgbClr val="CCCCCC"/>
                </a:solidFill>
              </a:rPr>
              <a:t>in a population must equal </a:t>
            </a:r>
            <a:r>
              <a:rPr lang="en" sz="1300" b="1" dirty="0">
                <a:solidFill>
                  <a:srgbClr val="CCCCCC"/>
                </a:solidFill>
              </a:rPr>
              <a:t>1</a:t>
            </a:r>
            <a:r>
              <a:rPr lang="en" sz="1300" dirty="0">
                <a:solidFill>
                  <a:srgbClr val="CCCCCC"/>
                </a:solidFill>
              </a:rPr>
              <a:t>.</a:t>
            </a:r>
            <a:endParaRPr sz="1300" dirty="0">
              <a:solidFill>
                <a:srgbClr val="CCCCCC"/>
              </a:solidFill>
            </a:endParaRPr>
          </a:p>
          <a:p>
            <a:pPr marL="914400" lvl="1" indent="-311150" algn="l" rtl="0">
              <a:spcBef>
                <a:spcPts val="0"/>
              </a:spcBef>
              <a:spcAft>
                <a:spcPts val="0"/>
              </a:spcAft>
              <a:buClr>
                <a:srgbClr val="CCCCCC"/>
              </a:buClr>
              <a:buSzPts val="1300"/>
              <a:buChar char="○"/>
            </a:pPr>
            <a:r>
              <a:rPr lang="en" sz="1300" dirty="0">
                <a:solidFill>
                  <a:srgbClr val="CCCCCC"/>
                </a:solidFill>
              </a:rPr>
              <a:t>In a gene with </a:t>
            </a:r>
            <a:r>
              <a:rPr lang="en" sz="1300" b="1" dirty="0">
                <a:solidFill>
                  <a:srgbClr val="CCCCCC"/>
                </a:solidFill>
              </a:rPr>
              <a:t>2 </a:t>
            </a:r>
            <a:r>
              <a:rPr lang="en" sz="1300" dirty="0">
                <a:solidFill>
                  <a:srgbClr val="CCCCCC"/>
                </a:solidFill>
              </a:rPr>
              <a:t>alleles, there are </a:t>
            </a:r>
            <a:r>
              <a:rPr lang="en" sz="1300" b="1" dirty="0">
                <a:solidFill>
                  <a:srgbClr val="CCCCCC"/>
                </a:solidFill>
              </a:rPr>
              <a:t>3 genotypes </a:t>
            </a:r>
            <a:r>
              <a:rPr lang="en" sz="1300" dirty="0">
                <a:solidFill>
                  <a:srgbClr val="CCCCCC"/>
                </a:solidFill>
              </a:rPr>
              <a:t>- homozygous dominant, heterozygous and homozygous recessive.</a:t>
            </a:r>
            <a:endParaRPr sz="1300" dirty="0">
              <a:solidFill>
                <a:srgbClr val="CCCCCC"/>
              </a:solidFill>
            </a:endParaRPr>
          </a:p>
          <a:p>
            <a:pPr marL="0" lvl="0" indent="0" algn="l" rtl="0">
              <a:spcBef>
                <a:spcPts val="1600"/>
              </a:spcBef>
              <a:spcAft>
                <a:spcPts val="0"/>
              </a:spcAft>
              <a:buNone/>
            </a:pPr>
            <a:endParaRPr sz="1300" dirty="0">
              <a:solidFill>
                <a:srgbClr val="CCCCCC"/>
              </a:solidFill>
            </a:endParaRPr>
          </a:p>
          <a:p>
            <a:pPr marL="0" lvl="0" indent="0" algn="l" rtl="0">
              <a:spcBef>
                <a:spcPts val="1600"/>
              </a:spcBef>
              <a:spcAft>
                <a:spcPts val="1600"/>
              </a:spcAft>
              <a:buNone/>
            </a:pPr>
            <a:endParaRPr sz="1300" dirty="0">
              <a:solidFill>
                <a:srgbClr val="CCCCCC"/>
              </a:solidFill>
            </a:endParaRPr>
          </a:p>
        </p:txBody>
      </p:sp>
      <p:sp>
        <p:nvSpPr>
          <p:cNvPr id="138" name="Google Shape;138;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grpSp>
        <p:nvGrpSpPr>
          <p:cNvPr id="139" name="Google Shape;139;p30"/>
          <p:cNvGrpSpPr/>
          <p:nvPr/>
        </p:nvGrpSpPr>
        <p:grpSpPr>
          <a:xfrm>
            <a:off x="2262663" y="2291916"/>
            <a:ext cx="4618674" cy="554100"/>
            <a:chOff x="2275700" y="2258483"/>
            <a:chExt cx="4618674" cy="554100"/>
          </a:xfrm>
        </p:grpSpPr>
        <p:sp>
          <p:nvSpPr>
            <p:cNvPr id="140" name="Google Shape;140;p30"/>
            <p:cNvSpPr txBox="1"/>
            <p:nvPr/>
          </p:nvSpPr>
          <p:spPr>
            <a:xfrm>
              <a:off x="3679874" y="2258483"/>
              <a:ext cx="3214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i="1" dirty="0">
                  <a:solidFill>
                    <a:schemeClr val="dk1"/>
                  </a:solidFill>
                  <a:latin typeface="Cambria"/>
                  <a:ea typeface="Cambria"/>
                  <a:cs typeface="Cambria"/>
                  <a:sym typeface="Cambria"/>
                </a:rPr>
                <a:t>p = </a:t>
              </a:r>
              <a:r>
                <a:rPr lang="en" sz="1200" dirty="0">
                  <a:solidFill>
                    <a:schemeClr val="dk1"/>
                  </a:solidFill>
                  <a:latin typeface="Cambria"/>
                  <a:ea typeface="Cambria"/>
                  <a:cs typeface="Cambria"/>
                  <a:sym typeface="Cambria"/>
                </a:rPr>
                <a:t>frequency of the </a:t>
              </a:r>
              <a:r>
                <a:rPr lang="en" sz="1200" b="1" dirty="0">
                  <a:solidFill>
                    <a:schemeClr val="dk1"/>
                  </a:solidFill>
                  <a:latin typeface="Cambria"/>
                  <a:ea typeface="Cambria"/>
                  <a:cs typeface="Cambria"/>
                  <a:sym typeface="Cambria"/>
                </a:rPr>
                <a:t>dominant </a:t>
              </a:r>
              <a:r>
                <a:rPr lang="en" sz="1200" dirty="0">
                  <a:solidFill>
                    <a:schemeClr val="dk1"/>
                  </a:solidFill>
                  <a:latin typeface="Cambria"/>
                  <a:ea typeface="Cambria"/>
                  <a:cs typeface="Cambria"/>
                  <a:sym typeface="Cambria"/>
                </a:rPr>
                <a:t>allele.</a:t>
              </a:r>
              <a:endParaRPr sz="1200" dirty="0">
                <a:solidFill>
                  <a:schemeClr val="dk1"/>
                </a:solidFill>
                <a:latin typeface="Cambria"/>
                <a:ea typeface="Cambria"/>
                <a:cs typeface="Cambria"/>
                <a:sym typeface="Cambria"/>
              </a:endParaRPr>
            </a:p>
            <a:p>
              <a:pPr marL="0" lvl="0" indent="0" algn="ctr" rtl="0">
                <a:spcBef>
                  <a:spcPts val="0"/>
                </a:spcBef>
                <a:spcAft>
                  <a:spcPts val="0"/>
                </a:spcAft>
                <a:buNone/>
              </a:pPr>
              <a:r>
                <a:rPr lang="en" sz="1200" i="1" dirty="0">
                  <a:solidFill>
                    <a:schemeClr val="dk1"/>
                  </a:solidFill>
                  <a:latin typeface="Cambria"/>
                  <a:ea typeface="Cambria"/>
                  <a:cs typeface="Cambria"/>
                  <a:sym typeface="Cambria"/>
                </a:rPr>
                <a:t>q </a:t>
              </a:r>
              <a:r>
                <a:rPr lang="en" sz="1200" dirty="0">
                  <a:solidFill>
                    <a:schemeClr val="dk1"/>
                  </a:solidFill>
                  <a:latin typeface="Cambria"/>
                  <a:ea typeface="Cambria"/>
                  <a:cs typeface="Cambria"/>
                  <a:sym typeface="Cambria"/>
                </a:rPr>
                <a:t>= frequency of the </a:t>
              </a:r>
              <a:r>
                <a:rPr lang="en" sz="1200" b="1" dirty="0">
                  <a:solidFill>
                    <a:schemeClr val="dk1"/>
                  </a:solidFill>
                  <a:latin typeface="Cambria"/>
                  <a:ea typeface="Cambria"/>
                  <a:cs typeface="Cambria"/>
                  <a:sym typeface="Cambria"/>
                </a:rPr>
                <a:t>recessive </a:t>
              </a:r>
              <a:r>
                <a:rPr lang="en" sz="1200" dirty="0">
                  <a:solidFill>
                    <a:schemeClr val="dk1"/>
                  </a:solidFill>
                  <a:latin typeface="Cambria"/>
                  <a:ea typeface="Cambria"/>
                  <a:cs typeface="Cambria"/>
                  <a:sym typeface="Cambria"/>
                </a:rPr>
                <a:t>allele.</a:t>
              </a:r>
              <a:endParaRPr sz="1200" dirty="0">
                <a:solidFill>
                  <a:schemeClr val="dk1"/>
                </a:solidFill>
                <a:latin typeface="Cambria"/>
                <a:ea typeface="Cambria"/>
                <a:cs typeface="Cambria"/>
                <a:sym typeface="Cambria"/>
              </a:endParaRPr>
            </a:p>
          </p:txBody>
        </p:sp>
        <p:grpSp>
          <p:nvGrpSpPr>
            <p:cNvPr id="141" name="Google Shape;141;p30"/>
            <p:cNvGrpSpPr/>
            <p:nvPr/>
          </p:nvGrpSpPr>
          <p:grpSpPr>
            <a:xfrm>
              <a:off x="2275700" y="2423013"/>
              <a:ext cx="1404170" cy="314875"/>
              <a:chOff x="238125" y="1966300"/>
              <a:chExt cx="7020850" cy="1574375"/>
            </a:xfrm>
          </p:grpSpPr>
          <p:sp>
            <p:nvSpPr>
              <p:cNvPr id="142" name="Google Shape;142;p30"/>
              <p:cNvSpPr/>
              <p:nvPr/>
            </p:nvSpPr>
            <p:spPr>
              <a:xfrm>
                <a:off x="238125" y="2372875"/>
                <a:ext cx="936125" cy="1167800"/>
              </a:xfrm>
              <a:custGeom>
                <a:avLst/>
                <a:gdLst/>
                <a:ahLst/>
                <a:cxnLst/>
                <a:rect l="l" t="t" r="r" b="b"/>
                <a:pathLst>
                  <a:path w="37445" h="46712" extrusionOk="0">
                    <a:moveTo>
                      <a:pt x="27989" y="1324"/>
                    </a:moveTo>
                    <a:cubicBezTo>
                      <a:pt x="31204" y="1324"/>
                      <a:pt x="32717" y="4728"/>
                      <a:pt x="32717" y="8511"/>
                    </a:cubicBezTo>
                    <a:cubicBezTo>
                      <a:pt x="32717" y="11915"/>
                      <a:pt x="30636" y="20236"/>
                      <a:pt x="28745" y="24207"/>
                    </a:cubicBezTo>
                    <a:cubicBezTo>
                      <a:pt x="26854" y="28178"/>
                      <a:pt x="23639" y="31582"/>
                      <a:pt x="20235" y="31582"/>
                    </a:cubicBezTo>
                    <a:cubicBezTo>
                      <a:pt x="15129" y="31582"/>
                      <a:pt x="14373" y="25342"/>
                      <a:pt x="14373" y="24963"/>
                    </a:cubicBezTo>
                    <a:cubicBezTo>
                      <a:pt x="14373" y="24774"/>
                      <a:pt x="14562" y="24207"/>
                      <a:pt x="14562" y="23829"/>
                    </a:cubicBezTo>
                    <a:lnTo>
                      <a:pt x="18155" y="9456"/>
                    </a:lnTo>
                    <a:cubicBezTo>
                      <a:pt x="18722" y="7376"/>
                      <a:pt x="20802" y="5296"/>
                      <a:pt x="21937" y="4161"/>
                    </a:cubicBezTo>
                    <a:cubicBezTo>
                      <a:pt x="22694" y="3405"/>
                      <a:pt x="25152" y="1324"/>
                      <a:pt x="27989" y="1324"/>
                    </a:cubicBezTo>
                    <a:close/>
                    <a:moveTo>
                      <a:pt x="12292" y="1"/>
                    </a:moveTo>
                    <a:cubicBezTo>
                      <a:pt x="10023" y="1"/>
                      <a:pt x="8321" y="946"/>
                      <a:pt x="6997" y="3783"/>
                    </a:cubicBezTo>
                    <a:cubicBezTo>
                      <a:pt x="5673" y="6430"/>
                      <a:pt x="4728" y="10969"/>
                      <a:pt x="4728" y="11158"/>
                    </a:cubicBezTo>
                    <a:cubicBezTo>
                      <a:pt x="4728" y="11536"/>
                      <a:pt x="4917" y="11915"/>
                      <a:pt x="5484" y="11915"/>
                    </a:cubicBezTo>
                    <a:cubicBezTo>
                      <a:pt x="6052" y="11915"/>
                      <a:pt x="6052" y="11725"/>
                      <a:pt x="6619" y="10023"/>
                    </a:cubicBezTo>
                    <a:cubicBezTo>
                      <a:pt x="7565" y="5674"/>
                      <a:pt x="9077" y="1324"/>
                      <a:pt x="11914" y="1324"/>
                    </a:cubicBezTo>
                    <a:cubicBezTo>
                      <a:pt x="13616" y="1324"/>
                      <a:pt x="14183" y="2648"/>
                      <a:pt x="14183" y="4728"/>
                    </a:cubicBezTo>
                    <a:cubicBezTo>
                      <a:pt x="14183" y="6619"/>
                      <a:pt x="13994" y="7376"/>
                      <a:pt x="13805" y="8700"/>
                    </a:cubicBezTo>
                    <a:lnTo>
                      <a:pt x="5484" y="41794"/>
                    </a:lnTo>
                    <a:cubicBezTo>
                      <a:pt x="4917" y="43874"/>
                      <a:pt x="4728" y="44442"/>
                      <a:pt x="1702" y="44442"/>
                    </a:cubicBezTo>
                    <a:cubicBezTo>
                      <a:pt x="756" y="44442"/>
                      <a:pt x="0" y="44442"/>
                      <a:pt x="0" y="45955"/>
                    </a:cubicBezTo>
                    <a:cubicBezTo>
                      <a:pt x="0" y="46144"/>
                      <a:pt x="0" y="46711"/>
                      <a:pt x="946" y="46711"/>
                    </a:cubicBezTo>
                    <a:cubicBezTo>
                      <a:pt x="1891" y="46711"/>
                      <a:pt x="2837" y="46522"/>
                      <a:pt x="3782" y="46522"/>
                    </a:cubicBezTo>
                    <a:lnTo>
                      <a:pt x="6997" y="46522"/>
                    </a:lnTo>
                    <a:cubicBezTo>
                      <a:pt x="8510" y="46522"/>
                      <a:pt x="12292" y="46711"/>
                      <a:pt x="13805" y="46711"/>
                    </a:cubicBezTo>
                    <a:cubicBezTo>
                      <a:pt x="14183" y="46711"/>
                      <a:pt x="15129" y="46711"/>
                      <a:pt x="15129" y="45387"/>
                    </a:cubicBezTo>
                    <a:cubicBezTo>
                      <a:pt x="15129" y="44442"/>
                      <a:pt x="14562" y="44442"/>
                      <a:pt x="13427" y="44442"/>
                    </a:cubicBezTo>
                    <a:cubicBezTo>
                      <a:pt x="10023" y="44442"/>
                      <a:pt x="9834" y="44064"/>
                      <a:pt x="9834" y="43496"/>
                    </a:cubicBezTo>
                    <a:cubicBezTo>
                      <a:pt x="9834" y="42551"/>
                      <a:pt x="13049" y="29880"/>
                      <a:pt x="13616" y="28178"/>
                    </a:cubicBezTo>
                    <a:cubicBezTo>
                      <a:pt x="14373" y="30258"/>
                      <a:pt x="16264" y="33095"/>
                      <a:pt x="20235" y="33095"/>
                    </a:cubicBezTo>
                    <a:cubicBezTo>
                      <a:pt x="28556" y="33095"/>
                      <a:pt x="37444" y="22316"/>
                      <a:pt x="37444" y="11536"/>
                    </a:cubicBezTo>
                    <a:cubicBezTo>
                      <a:pt x="37444" y="4728"/>
                      <a:pt x="33662" y="1"/>
                      <a:pt x="28178" y="1"/>
                    </a:cubicBezTo>
                    <a:cubicBezTo>
                      <a:pt x="23450" y="1"/>
                      <a:pt x="19479" y="4539"/>
                      <a:pt x="18533" y="5485"/>
                    </a:cubicBezTo>
                    <a:cubicBezTo>
                      <a:pt x="17966" y="1892"/>
                      <a:pt x="15129" y="1"/>
                      <a:pt x="12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0"/>
              <p:cNvSpPr/>
              <p:nvPr/>
            </p:nvSpPr>
            <p:spPr>
              <a:xfrm>
                <a:off x="1694275" y="2145950"/>
                <a:ext cx="1153625" cy="1153600"/>
              </a:xfrm>
              <a:custGeom>
                <a:avLst/>
                <a:gdLst/>
                <a:ahLst/>
                <a:cxnLst/>
                <a:rect l="l" t="t" r="r" b="b"/>
                <a:pathLst>
                  <a:path w="46145" h="46144" extrusionOk="0">
                    <a:moveTo>
                      <a:pt x="23073" y="0"/>
                    </a:moveTo>
                    <a:cubicBezTo>
                      <a:pt x="21749" y="0"/>
                      <a:pt x="21749" y="1135"/>
                      <a:pt x="21749" y="2270"/>
                    </a:cubicBezTo>
                    <a:lnTo>
                      <a:pt x="21749" y="21748"/>
                    </a:lnTo>
                    <a:lnTo>
                      <a:pt x="2270" y="21748"/>
                    </a:lnTo>
                    <a:cubicBezTo>
                      <a:pt x="1136" y="21748"/>
                      <a:pt x="1" y="21748"/>
                      <a:pt x="1" y="23072"/>
                    </a:cubicBezTo>
                    <a:cubicBezTo>
                      <a:pt x="1" y="24396"/>
                      <a:pt x="1136" y="24396"/>
                      <a:pt x="2270" y="24396"/>
                    </a:cubicBezTo>
                    <a:lnTo>
                      <a:pt x="21749" y="24396"/>
                    </a:lnTo>
                    <a:lnTo>
                      <a:pt x="21749" y="43874"/>
                    </a:lnTo>
                    <a:cubicBezTo>
                      <a:pt x="21749" y="45009"/>
                      <a:pt x="21749" y="46143"/>
                      <a:pt x="22884" y="46143"/>
                    </a:cubicBezTo>
                    <a:cubicBezTo>
                      <a:pt x="24207" y="46143"/>
                      <a:pt x="24207" y="45009"/>
                      <a:pt x="24207" y="43874"/>
                    </a:cubicBezTo>
                    <a:lnTo>
                      <a:pt x="24207" y="24396"/>
                    </a:lnTo>
                    <a:lnTo>
                      <a:pt x="43875" y="24396"/>
                    </a:lnTo>
                    <a:cubicBezTo>
                      <a:pt x="44821" y="24396"/>
                      <a:pt x="46144" y="24396"/>
                      <a:pt x="46144" y="23072"/>
                    </a:cubicBezTo>
                    <a:cubicBezTo>
                      <a:pt x="46144" y="21748"/>
                      <a:pt x="44821" y="21748"/>
                      <a:pt x="43875" y="21748"/>
                    </a:cubicBezTo>
                    <a:lnTo>
                      <a:pt x="24207" y="21748"/>
                    </a:lnTo>
                    <a:lnTo>
                      <a:pt x="24207" y="2270"/>
                    </a:lnTo>
                    <a:cubicBezTo>
                      <a:pt x="24207" y="1324"/>
                      <a:pt x="24207" y="0"/>
                      <a:pt x="230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0"/>
              <p:cNvSpPr/>
              <p:nvPr/>
            </p:nvSpPr>
            <p:spPr>
              <a:xfrm>
                <a:off x="3415225" y="2372875"/>
                <a:ext cx="737550" cy="1167800"/>
              </a:xfrm>
              <a:custGeom>
                <a:avLst/>
                <a:gdLst/>
                <a:ahLst/>
                <a:cxnLst/>
                <a:rect l="l" t="t" r="r" b="b"/>
                <a:pathLst>
                  <a:path w="29502" h="46712" extrusionOk="0">
                    <a:moveTo>
                      <a:pt x="17209" y="1324"/>
                    </a:moveTo>
                    <a:cubicBezTo>
                      <a:pt x="22126" y="1324"/>
                      <a:pt x="23072" y="7376"/>
                      <a:pt x="23072" y="7943"/>
                    </a:cubicBezTo>
                    <a:cubicBezTo>
                      <a:pt x="23072" y="8132"/>
                      <a:pt x="22883" y="9078"/>
                      <a:pt x="22694" y="9267"/>
                    </a:cubicBezTo>
                    <a:lnTo>
                      <a:pt x="19100" y="23640"/>
                    </a:lnTo>
                    <a:cubicBezTo>
                      <a:pt x="18722" y="24963"/>
                      <a:pt x="18722" y="24963"/>
                      <a:pt x="17777" y="26476"/>
                    </a:cubicBezTo>
                    <a:cubicBezTo>
                      <a:pt x="16075" y="28556"/>
                      <a:pt x="12860" y="31582"/>
                      <a:pt x="9456" y="31582"/>
                    </a:cubicBezTo>
                    <a:cubicBezTo>
                      <a:pt x="6430" y="31582"/>
                      <a:pt x="4728" y="28935"/>
                      <a:pt x="4728" y="24585"/>
                    </a:cubicBezTo>
                    <a:cubicBezTo>
                      <a:pt x="4728" y="20614"/>
                      <a:pt x="6997" y="12293"/>
                      <a:pt x="8321" y="9267"/>
                    </a:cubicBezTo>
                    <a:cubicBezTo>
                      <a:pt x="10969" y="3972"/>
                      <a:pt x="14373" y="1324"/>
                      <a:pt x="17209" y="1324"/>
                    </a:cubicBezTo>
                    <a:close/>
                    <a:moveTo>
                      <a:pt x="17209" y="1"/>
                    </a:moveTo>
                    <a:cubicBezTo>
                      <a:pt x="8888" y="1"/>
                      <a:pt x="0" y="10591"/>
                      <a:pt x="0" y="21559"/>
                    </a:cubicBezTo>
                    <a:cubicBezTo>
                      <a:pt x="0" y="28935"/>
                      <a:pt x="4161" y="33095"/>
                      <a:pt x="9267" y="33095"/>
                    </a:cubicBezTo>
                    <a:cubicBezTo>
                      <a:pt x="13049" y="33095"/>
                      <a:pt x="16264" y="30258"/>
                      <a:pt x="17966" y="28556"/>
                    </a:cubicBezTo>
                    <a:lnTo>
                      <a:pt x="17966" y="28556"/>
                    </a:lnTo>
                    <a:lnTo>
                      <a:pt x="15129" y="39525"/>
                    </a:lnTo>
                    <a:lnTo>
                      <a:pt x="14562" y="42172"/>
                    </a:lnTo>
                    <a:cubicBezTo>
                      <a:pt x="13805" y="44442"/>
                      <a:pt x="12671" y="44442"/>
                      <a:pt x="9267" y="44442"/>
                    </a:cubicBezTo>
                    <a:cubicBezTo>
                      <a:pt x="8510" y="44442"/>
                      <a:pt x="7754" y="44442"/>
                      <a:pt x="7754" y="45955"/>
                    </a:cubicBezTo>
                    <a:cubicBezTo>
                      <a:pt x="7754" y="46522"/>
                      <a:pt x="8132" y="46711"/>
                      <a:pt x="8699" y="46711"/>
                    </a:cubicBezTo>
                    <a:cubicBezTo>
                      <a:pt x="9645" y="46711"/>
                      <a:pt x="10969" y="46522"/>
                      <a:pt x="12103" y="46522"/>
                    </a:cubicBezTo>
                    <a:lnTo>
                      <a:pt x="19479" y="46522"/>
                    </a:lnTo>
                    <a:cubicBezTo>
                      <a:pt x="20613" y="46522"/>
                      <a:pt x="21937" y="46711"/>
                      <a:pt x="23072" y="46711"/>
                    </a:cubicBezTo>
                    <a:cubicBezTo>
                      <a:pt x="23450" y="46711"/>
                      <a:pt x="24396" y="46711"/>
                      <a:pt x="24396" y="45198"/>
                    </a:cubicBezTo>
                    <a:cubicBezTo>
                      <a:pt x="24396" y="44442"/>
                      <a:pt x="23828" y="44442"/>
                      <a:pt x="22694" y="44442"/>
                    </a:cubicBezTo>
                    <a:cubicBezTo>
                      <a:pt x="19290" y="44442"/>
                      <a:pt x="18911" y="44064"/>
                      <a:pt x="18911" y="43496"/>
                    </a:cubicBezTo>
                    <a:cubicBezTo>
                      <a:pt x="18911" y="43118"/>
                      <a:pt x="19100" y="42929"/>
                      <a:pt x="19290" y="41983"/>
                    </a:cubicBezTo>
                    <a:lnTo>
                      <a:pt x="29502" y="757"/>
                    </a:lnTo>
                    <a:cubicBezTo>
                      <a:pt x="29502" y="379"/>
                      <a:pt x="29123" y="1"/>
                      <a:pt x="28745" y="1"/>
                    </a:cubicBezTo>
                    <a:cubicBezTo>
                      <a:pt x="28178" y="1"/>
                      <a:pt x="25341" y="2648"/>
                      <a:pt x="24017" y="5296"/>
                    </a:cubicBezTo>
                    <a:cubicBezTo>
                      <a:pt x="22694" y="1892"/>
                      <a:pt x="20424" y="1"/>
                      <a:pt x="172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145;p30"/>
              <p:cNvSpPr/>
              <p:nvPr/>
            </p:nvSpPr>
            <p:spPr>
              <a:xfrm>
                <a:off x="4800475" y="2528900"/>
                <a:ext cx="1153600" cy="392425"/>
              </a:xfrm>
              <a:custGeom>
                <a:avLst/>
                <a:gdLst/>
                <a:ahLst/>
                <a:cxnLst/>
                <a:rect l="l" t="t" r="r" b="b"/>
                <a:pathLst>
                  <a:path w="46144" h="15697" extrusionOk="0">
                    <a:moveTo>
                      <a:pt x="2648" y="0"/>
                    </a:moveTo>
                    <a:cubicBezTo>
                      <a:pt x="1324" y="0"/>
                      <a:pt x="0" y="0"/>
                      <a:pt x="0" y="1324"/>
                    </a:cubicBezTo>
                    <a:cubicBezTo>
                      <a:pt x="0" y="2459"/>
                      <a:pt x="1135" y="2459"/>
                      <a:pt x="2270" y="2459"/>
                    </a:cubicBezTo>
                    <a:lnTo>
                      <a:pt x="44064" y="2459"/>
                    </a:lnTo>
                    <a:cubicBezTo>
                      <a:pt x="45009" y="2459"/>
                      <a:pt x="46144" y="2459"/>
                      <a:pt x="46144" y="1324"/>
                    </a:cubicBezTo>
                    <a:cubicBezTo>
                      <a:pt x="46144" y="0"/>
                      <a:pt x="45009" y="0"/>
                      <a:pt x="43685" y="0"/>
                    </a:cubicBezTo>
                    <a:close/>
                    <a:moveTo>
                      <a:pt x="2270" y="13049"/>
                    </a:moveTo>
                    <a:cubicBezTo>
                      <a:pt x="1135" y="13049"/>
                      <a:pt x="0" y="13049"/>
                      <a:pt x="0" y="14373"/>
                    </a:cubicBezTo>
                    <a:cubicBezTo>
                      <a:pt x="0" y="15697"/>
                      <a:pt x="1324" y="15697"/>
                      <a:pt x="2648" y="15697"/>
                    </a:cubicBezTo>
                    <a:lnTo>
                      <a:pt x="43685" y="15697"/>
                    </a:lnTo>
                    <a:cubicBezTo>
                      <a:pt x="45009" y="15697"/>
                      <a:pt x="46144" y="15697"/>
                      <a:pt x="46144" y="14373"/>
                    </a:cubicBezTo>
                    <a:cubicBezTo>
                      <a:pt x="46144" y="13049"/>
                      <a:pt x="45009" y="13049"/>
                      <a:pt x="44064" y="130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0"/>
              <p:cNvSpPr/>
              <p:nvPr/>
            </p:nvSpPr>
            <p:spPr>
              <a:xfrm>
                <a:off x="6710500" y="1966300"/>
                <a:ext cx="548475" cy="1215050"/>
              </a:xfrm>
              <a:custGeom>
                <a:avLst/>
                <a:gdLst/>
                <a:ahLst/>
                <a:cxnLst/>
                <a:rect l="l" t="t" r="r" b="b"/>
                <a:pathLst>
                  <a:path w="21939" h="48602" extrusionOk="0">
                    <a:moveTo>
                      <a:pt x="12104" y="0"/>
                    </a:moveTo>
                    <a:cubicBezTo>
                      <a:pt x="9267" y="3404"/>
                      <a:pt x="4918" y="4539"/>
                      <a:pt x="757" y="4728"/>
                    </a:cubicBezTo>
                    <a:cubicBezTo>
                      <a:pt x="568" y="4728"/>
                      <a:pt x="190" y="4728"/>
                      <a:pt x="190" y="4917"/>
                    </a:cubicBezTo>
                    <a:cubicBezTo>
                      <a:pt x="1" y="4917"/>
                      <a:pt x="1" y="5106"/>
                      <a:pt x="1" y="6619"/>
                    </a:cubicBezTo>
                    <a:cubicBezTo>
                      <a:pt x="2459" y="6619"/>
                      <a:pt x="6242" y="6241"/>
                      <a:pt x="9078" y="4539"/>
                    </a:cubicBezTo>
                    <a:lnTo>
                      <a:pt x="9078" y="43307"/>
                    </a:lnTo>
                    <a:cubicBezTo>
                      <a:pt x="9078" y="45765"/>
                      <a:pt x="9078" y="46711"/>
                      <a:pt x="2649" y="46711"/>
                    </a:cubicBezTo>
                    <a:lnTo>
                      <a:pt x="379" y="46711"/>
                    </a:lnTo>
                    <a:lnTo>
                      <a:pt x="379" y="48602"/>
                    </a:lnTo>
                    <a:cubicBezTo>
                      <a:pt x="3972" y="48602"/>
                      <a:pt x="7755" y="48413"/>
                      <a:pt x="11159" y="48413"/>
                    </a:cubicBezTo>
                    <a:cubicBezTo>
                      <a:pt x="14752" y="48413"/>
                      <a:pt x="18345" y="48602"/>
                      <a:pt x="21938" y="48602"/>
                    </a:cubicBezTo>
                    <a:lnTo>
                      <a:pt x="21938" y="46711"/>
                    </a:lnTo>
                    <a:lnTo>
                      <a:pt x="19669" y="46711"/>
                    </a:lnTo>
                    <a:cubicBezTo>
                      <a:pt x="13428" y="46711"/>
                      <a:pt x="13239" y="45954"/>
                      <a:pt x="13239" y="43307"/>
                    </a:cubicBezTo>
                    <a:lnTo>
                      <a:pt x="13239" y="1702"/>
                    </a:lnTo>
                    <a:cubicBezTo>
                      <a:pt x="13239" y="0"/>
                      <a:pt x="13239" y="0"/>
                      <a:pt x="121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7" name="Google Shape;147;p30"/>
          <p:cNvGrpSpPr/>
          <p:nvPr/>
        </p:nvGrpSpPr>
        <p:grpSpPr>
          <a:xfrm>
            <a:off x="1287381" y="3868413"/>
            <a:ext cx="6569269" cy="738900"/>
            <a:chOff x="1225481" y="3868413"/>
            <a:chExt cx="6569269" cy="738900"/>
          </a:xfrm>
        </p:grpSpPr>
        <p:sp>
          <p:nvSpPr>
            <p:cNvPr id="148" name="Google Shape;148;p30"/>
            <p:cNvSpPr txBox="1"/>
            <p:nvPr/>
          </p:nvSpPr>
          <p:spPr>
            <a:xfrm>
              <a:off x="3793050" y="3868413"/>
              <a:ext cx="4001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i="1">
                  <a:solidFill>
                    <a:schemeClr val="dk1"/>
                  </a:solidFill>
                  <a:latin typeface="Cambria"/>
                  <a:ea typeface="Cambria"/>
                  <a:cs typeface="Cambria"/>
                  <a:sym typeface="Cambria"/>
                </a:rPr>
                <a:t>p</a:t>
              </a:r>
              <a:r>
                <a:rPr lang="en" sz="1200" baseline="30000">
                  <a:solidFill>
                    <a:schemeClr val="dk1"/>
                  </a:solidFill>
                  <a:latin typeface="Cambria"/>
                  <a:ea typeface="Cambria"/>
                  <a:cs typeface="Cambria"/>
                  <a:sym typeface="Cambria"/>
                </a:rPr>
                <a:t>2</a:t>
              </a:r>
              <a:r>
                <a:rPr lang="en" sz="1200" i="1">
                  <a:solidFill>
                    <a:schemeClr val="dk1"/>
                  </a:solidFill>
                  <a:latin typeface="Cambria"/>
                  <a:ea typeface="Cambria"/>
                  <a:cs typeface="Cambria"/>
                  <a:sym typeface="Cambria"/>
                </a:rPr>
                <a:t> = </a:t>
              </a:r>
              <a:r>
                <a:rPr lang="en" sz="1200">
                  <a:solidFill>
                    <a:schemeClr val="dk1"/>
                  </a:solidFill>
                  <a:latin typeface="Cambria"/>
                  <a:ea typeface="Cambria"/>
                  <a:cs typeface="Cambria"/>
                  <a:sym typeface="Cambria"/>
                </a:rPr>
                <a:t>frequency of the </a:t>
              </a:r>
              <a:r>
                <a:rPr lang="en" sz="1200" b="1">
                  <a:solidFill>
                    <a:schemeClr val="dk1"/>
                  </a:solidFill>
                  <a:latin typeface="Cambria"/>
                  <a:ea typeface="Cambria"/>
                  <a:cs typeface="Cambria"/>
                  <a:sym typeface="Cambria"/>
                </a:rPr>
                <a:t>homozygous dominant </a:t>
              </a:r>
              <a:r>
                <a:rPr lang="en" sz="1200">
                  <a:solidFill>
                    <a:schemeClr val="dk1"/>
                  </a:solidFill>
                  <a:latin typeface="Cambria"/>
                  <a:ea typeface="Cambria"/>
                  <a:cs typeface="Cambria"/>
                  <a:sym typeface="Cambria"/>
                </a:rPr>
                <a:t>genotype.</a:t>
              </a:r>
              <a:endParaRPr sz="1200">
                <a:solidFill>
                  <a:schemeClr val="dk1"/>
                </a:solidFill>
                <a:latin typeface="Cambria"/>
                <a:ea typeface="Cambria"/>
                <a:cs typeface="Cambria"/>
                <a:sym typeface="Cambria"/>
              </a:endParaRPr>
            </a:p>
            <a:p>
              <a:pPr marL="0" lvl="0" indent="0" algn="ctr" rtl="0">
                <a:spcBef>
                  <a:spcPts val="0"/>
                </a:spcBef>
                <a:spcAft>
                  <a:spcPts val="0"/>
                </a:spcAft>
                <a:buNone/>
              </a:pPr>
              <a:r>
                <a:rPr lang="en" sz="1200">
                  <a:solidFill>
                    <a:schemeClr val="dk1"/>
                  </a:solidFill>
                  <a:latin typeface="Cambria"/>
                  <a:ea typeface="Cambria"/>
                  <a:cs typeface="Cambria"/>
                  <a:sym typeface="Cambria"/>
                </a:rPr>
                <a:t>2</a:t>
              </a:r>
              <a:r>
                <a:rPr lang="en" sz="1200" i="1">
                  <a:solidFill>
                    <a:schemeClr val="dk1"/>
                  </a:solidFill>
                  <a:latin typeface="Cambria"/>
                  <a:ea typeface="Cambria"/>
                  <a:cs typeface="Cambria"/>
                  <a:sym typeface="Cambria"/>
                </a:rPr>
                <a:t>pq </a:t>
              </a:r>
              <a:r>
                <a:rPr lang="en" sz="1200">
                  <a:solidFill>
                    <a:schemeClr val="dk1"/>
                  </a:solidFill>
                  <a:latin typeface="Cambria"/>
                  <a:ea typeface="Cambria"/>
                  <a:cs typeface="Cambria"/>
                  <a:sym typeface="Cambria"/>
                </a:rPr>
                <a:t>= frequency of the </a:t>
              </a:r>
              <a:r>
                <a:rPr lang="en" sz="1200" b="1">
                  <a:solidFill>
                    <a:schemeClr val="dk1"/>
                  </a:solidFill>
                  <a:latin typeface="Cambria"/>
                  <a:ea typeface="Cambria"/>
                  <a:cs typeface="Cambria"/>
                  <a:sym typeface="Cambria"/>
                </a:rPr>
                <a:t>heterozygous </a:t>
              </a:r>
              <a:r>
                <a:rPr lang="en" sz="1200">
                  <a:solidFill>
                    <a:schemeClr val="dk1"/>
                  </a:solidFill>
                  <a:latin typeface="Cambria"/>
                  <a:ea typeface="Cambria"/>
                  <a:cs typeface="Cambria"/>
                  <a:sym typeface="Cambria"/>
                </a:rPr>
                <a:t>genotype.</a:t>
              </a:r>
              <a:endParaRPr sz="1200">
                <a:solidFill>
                  <a:schemeClr val="dk1"/>
                </a:solidFill>
                <a:latin typeface="Cambria"/>
                <a:ea typeface="Cambria"/>
                <a:cs typeface="Cambria"/>
                <a:sym typeface="Cambria"/>
              </a:endParaRPr>
            </a:p>
            <a:p>
              <a:pPr marL="0" lvl="0" indent="0" algn="ctr" rtl="0">
                <a:spcBef>
                  <a:spcPts val="0"/>
                </a:spcBef>
                <a:spcAft>
                  <a:spcPts val="0"/>
                </a:spcAft>
                <a:buNone/>
              </a:pPr>
              <a:r>
                <a:rPr lang="en" sz="1200" i="1">
                  <a:solidFill>
                    <a:schemeClr val="dk1"/>
                  </a:solidFill>
                  <a:latin typeface="Cambria"/>
                  <a:ea typeface="Cambria"/>
                  <a:cs typeface="Cambria"/>
                  <a:sym typeface="Cambria"/>
                </a:rPr>
                <a:t>q</a:t>
              </a:r>
              <a:r>
                <a:rPr lang="en" sz="1200" baseline="30000">
                  <a:solidFill>
                    <a:schemeClr val="dk1"/>
                  </a:solidFill>
                  <a:latin typeface="Cambria"/>
                  <a:ea typeface="Cambria"/>
                  <a:cs typeface="Cambria"/>
                  <a:sym typeface="Cambria"/>
                </a:rPr>
                <a:t>2</a:t>
              </a:r>
              <a:r>
                <a:rPr lang="en" sz="1200" i="1">
                  <a:solidFill>
                    <a:schemeClr val="dk1"/>
                  </a:solidFill>
                  <a:latin typeface="Cambria"/>
                  <a:ea typeface="Cambria"/>
                  <a:cs typeface="Cambria"/>
                  <a:sym typeface="Cambria"/>
                </a:rPr>
                <a:t> </a:t>
              </a:r>
              <a:r>
                <a:rPr lang="en" sz="1200">
                  <a:solidFill>
                    <a:schemeClr val="dk1"/>
                  </a:solidFill>
                  <a:latin typeface="Cambria"/>
                  <a:ea typeface="Cambria"/>
                  <a:cs typeface="Cambria"/>
                  <a:sym typeface="Cambria"/>
                </a:rPr>
                <a:t>= frequency of the </a:t>
              </a:r>
              <a:r>
                <a:rPr lang="en" sz="1200" b="1">
                  <a:solidFill>
                    <a:schemeClr val="dk1"/>
                  </a:solidFill>
                  <a:latin typeface="Cambria"/>
                  <a:ea typeface="Cambria"/>
                  <a:cs typeface="Cambria"/>
                  <a:sym typeface="Cambria"/>
                </a:rPr>
                <a:t>homozygous recessive </a:t>
              </a:r>
              <a:r>
                <a:rPr lang="en" sz="1200">
                  <a:solidFill>
                    <a:schemeClr val="dk1"/>
                  </a:solidFill>
                  <a:latin typeface="Cambria"/>
                  <a:ea typeface="Cambria"/>
                  <a:cs typeface="Cambria"/>
                  <a:sym typeface="Cambria"/>
                </a:rPr>
                <a:t>genotype.</a:t>
              </a:r>
              <a:endParaRPr sz="1200">
                <a:solidFill>
                  <a:schemeClr val="dk1"/>
                </a:solidFill>
                <a:latin typeface="Cambria"/>
                <a:ea typeface="Cambria"/>
                <a:cs typeface="Cambria"/>
                <a:sym typeface="Cambria"/>
              </a:endParaRPr>
            </a:p>
          </p:txBody>
        </p:sp>
        <p:grpSp>
          <p:nvGrpSpPr>
            <p:cNvPr id="149" name="Google Shape;149;p30"/>
            <p:cNvGrpSpPr/>
            <p:nvPr/>
          </p:nvGrpSpPr>
          <p:grpSpPr>
            <a:xfrm>
              <a:off x="1225481" y="4057442"/>
              <a:ext cx="2399777" cy="360836"/>
              <a:chOff x="238125" y="2314100"/>
              <a:chExt cx="7110450" cy="1066300"/>
            </a:xfrm>
          </p:grpSpPr>
          <p:sp>
            <p:nvSpPr>
              <p:cNvPr id="150" name="Google Shape;150;p30"/>
              <p:cNvSpPr/>
              <p:nvPr/>
            </p:nvSpPr>
            <p:spPr>
              <a:xfrm>
                <a:off x="238125" y="2747275"/>
                <a:ext cx="507525" cy="633125"/>
              </a:xfrm>
              <a:custGeom>
                <a:avLst/>
                <a:gdLst/>
                <a:ahLst/>
                <a:cxnLst/>
                <a:rect l="l" t="t" r="r" b="b"/>
                <a:pathLst>
                  <a:path w="20301" h="25325" extrusionOk="0">
                    <a:moveTo>
                      <a:pt x="15174" y="821"/>
                    </a:moveTo>
                    <a:cubicBezTo>
                      <a:pt x="16917" y="821"/>
                      <a:pt x="17738" y="2563"/>
                      <a:pt x="17738" y="4614"/>
                    </a:cubicBezTo>
                    <a:cubicBezTo>
                      <a:pt x="17738" y="6562"/>
                      <a:pt x="16610" y="11073"/>
                      <a:pt x="15585" y="13124"/>
                    </a:cubicBezTo>
                    <a:cubicBezTo>
                      <a:pt x="14559" y="15277"/>
                      <a:pt x="12816" y="17123"/>
                      <a:pt x="10971" y="17123"/>
                    </a:cubicBezTo>
                    <a:cubicBezTo>
                      <a:pt x="8202" y="17123"/>
                      <a:pt x="7792" y="13739"/>
                      <a:pt x="7792" y="13534"/>
                    </a:cubicBezTo>
                    <a:cubicBezTo>
                      <a:pt x="7792" y="13431"/>
                      <a:pt x="7895" y="13124"/>
                      <a:pt x="7895" y="12919"/>
                    </a:cubicBezTo>
                    <a:lnTo>
                      <a:pt x="9843" y="5127"/>
                    </a:lnTo>
                    <a:cubicBezTo>
                      <a:pt x="10150" y="3999"/>
                      <a:pt x="11278" y="2871"/>
                      <a:pt x="11893" y="2256"/>
                    </a:cubicBezTo>
                    <a:cubicBezTo>
                      <a:pt x="12304" y="1846"/>
                      <a:pt x="13636" y="821"/>
                      <a:pt x="15174" y="821"/>
                    </a:cubicBezTo>
                    <a:close/>
                    <a:moveTo>
                      <a:pt x="6664" y="0"/>
                    </a:moveTo>
                    <a:cubicBezTo>
                      <a:pt x="5434" y="0"/>
                      <a:pt x="4511" y="513"/>
                      <a:pt x="3794" y="2051"/>
                    </a:cubicBezTo>
                    <a:cubicBezTo>
                      <a:pt x="3076" y="3486"/>
                      <a:pt x="2563" y="5947"/>
                      <a:pt x="2563" y="6049"/>
                    </a:cubicBezTo>
                    <a:cubicBezTo>
                      <a:pt x="2563" y="6255"/>
                      <a:pt x="2666" y="6460"/>
                      <a:pt x="2973" y="6460"/>
                    </a:cubicBezTo>
                    <a:cubicBezTo>
                      <a:pt x="3281" y="6460"/>
                      <a:pt x="3281" y="6357"/>
                      <a:pt x="3589" y="5434"/>
                    </a:cubicBezTo>
                    <a:cubicBezTo>
                      <a:pt x="4101" y="3076"/>
                      <a:pt x="4921" y="821"/>
                      <a:pt x="6459" y="821"/>
                    </a:cubicBezTo>
                    <a:cubicBezTo>
                      <a:pt x="7382" y="821"/>
                      <a:pt x="7690" y="1436"/>
                      <a:pt x="7690" y="2563"/>
                    </a:cubicBezTo>
                    <a:cubicBezTo>
                      <a:pt x="7690" y="3589"/>
                      <a:pt x="7587" y="3999"/>
                      <a:pt x="7485" y="4717"/>
                    </a:cubicBezTo>
                    <a:lnTo>
                      <a:pt x="2973" y="22659"/>
                    </a:lnTo>
                    <a:cubicBezTo>
                      <a:pt x="2666" y="23787"/>
                      <a:pt x="2563" y="24197"/>
                      <a:pt x="923" y="24197"/>
                    </a:cubicBezTo>
                    <a:cubicBezTo>
                      <a:pt x="410" y="24197"/>
                      <a:pt x="0" y="24197"/>
                      <a:pt x="0" y="24915"/>
                    </a:cubicBezTo>
                    <a:cubicBezTo>
                      <a:pt x="0" y="25017"/>
                      <a:pt x="0" y="25325"/>
                      <a:pt x="513" y="25325"/>
                    </a:cubicBezTo>
                    <a:cubicBezTo>
                      <a:pt x="1025" y="25325"/>
                      <a:pt x="1538" y="25222"/>
                      <a:pt x="2051" y="25222"/>
                    </a:cubicBezTo>
                    <a:lnTo>
                      <a:pt x="3794" y="25222"/>
                    </a:lnTo>
                    <a:cubicBezTo>
                      <a:pt x="4614" y="25222"/>
                      <a:pt x="6664" y="25325"/>
                      <a:pt x="7485" y="25325"/>
                    </a:cubicBezTo>
                    <a:cubicBezTo>
                      <a:pt x="7690" y="25325"/>
                      <a:pt x="8202" y="25325"/>
                      <a:pt x="8202" y="24607"/>
                    </a:cubicBezTo>
                    <a:cubicBezTo>
                      <a:pt x="8202" y="24197"/>
                      <a:pt x="7895" y="24197"/>
                      <a:pt x="7280" y="24197"/>
                    </a:cubicBezTo>
                    <a:cubicBezTo>
                      <a:pt x="5434" y="24197"/>
                      <a:pt x="5332" y="23889"/>
                      <a:pt x="5332" y="23582"/>
                    </a:cubicBezTo>
                    <a:cubicBezTo>
                      <a:pt x="5332" y="23069"/>
                      <a:pt x="7075" y="16200"/>
                      <a:pt x="7382" y="15277"/>
                    </a:cubicBezTo>
                    <a:cubicBezTo>
                      <a:pt x="7792" y="16405"/>
                      <a:pt x="8818" y="17943"/>
                      <a:pt x="10971" y="17943"/>
                    </a:cubicBezTo>
                    <a:cubicBezTo>
                      <a:pt x="15482" y="17943"/>
                      <a:pt x="20301" y="12099"/>
                      <a:pt x="20301" y="6255"/>
                    </a:cubicBezTo>
                    <a:cubicBezTo>
                      <a:pt x="20301" y="2563"/>
                      <a:pt x="18250" y="0"/>
                      <a:pt x="15277" y="0"/>
                    </a:cubicBezTo>
                    <a:cubicBezTo>
                      <a:pt x="12714" y="0"/>
                      <a:pt x="10561" y="2461"/>
                      <a:pt x="10048" y="2974"/>
                    </a:cubicBezTo>
                    <a:cubicBezTo>
                      <a:pt x="9740" y="1026"/>
                      <a:pt x="8202" y="0"/>
                      <a:pt x="66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0"/>
              <p:cNvSpPr/>
              <p:nvPr/>
            </p:nvSpPr>
            <p:spPr>
              <a:xfrm>
                <a:off x="794325" y="2314100"/>
                <a:ext cx="269175" cy="461400"/>
              </a:xfrm>
              <a:custGeom>
                <a:avLst/>
                <a:gdLst/>
                <a:ahLst/>
                <a:cxnLst/>
                <a:rect l="l" t="t" r="r" b="b"/>
                <a:pathLst>
                  <a:path w="10767" h="18456" extrusionOk="0">
                    <a:moveTo>
                      <a:pt x="5025" y="0"/>
                    </a:moveTo>
                    <a:cubicBezTo>
                      <a:pt x="1846" y="0"/>
                      <a:pt x="1" y="2768"/>
                      <a:pt x="1" y="5126"/>
                    </a:cubicBezTo>
                    <a:cubicBezTo>
                      <a:pt x="1" y="6562"/>
                      <a:pt x="1129" y="6562"/>
                      <a:pt x="1231" y="6562"/>
                    </a:cubicBezTo>
                    <a:cubicBezTo>
                      <a:pt x="1846" y="6562"/>
                      <a:pt x="2564" y="6152"/>
                      <a:pt x="2564" y="5229"/>
                    </a:cubicBezTo>
                    <a:cubicBezTo>
                      <a:pt x="2564" y="4511"/>
                      <a:pt x="2052" y="3896"/>
                      <a:pt x="1231" y="3896"/>
                    </a:cubicBezTo>
                    <a:cubicBezTo>
                      <a:pt x="1026" y="3896"/>
                      <a:pt x="924" y="3896"/>
                      <a:pt x="821" y="3999"/>
                    </a:cubicBezTo>
                    <a:lnTo>
                      <a:pt x="821" y="3999"/>
                    </a:lnTo>
                    <a:cubicBezTo>
                      <a:pt x="1436" y="2051"/>
                      <a:pt x="2872" y="820"/>
                      <a:pt x="4717" y="820"/>
                    </a:cubicBezTo>
                    <a:cubicBezTo>
                      <a:pt x="7075" y="820"/>
                      <a:pt x="8511" y="2768"/>
                      <a:pt x="8511" y="5331"/>
                    </a:cubicBezTo>
                    <a:cubicBezTo>
                      <a:pt x="8511" y="7690"/>
                      <a:pt x="7178" y="9740"/>
                      <a:pt x="5538" y="11483"/>
                    </a:cubicBezTo>
                    <a:lnTo>
                      <a:pt x="1" y="17737"/>
                    </a:lnTo>
                    <a:lnTo>
                      <a:pt x="1" y="18455"/>
                    </a:lnTo>
                    <a:lnTo>
                      <a:pt x="10049" y="18455"/>
                    </a:lnTo>
                    <a:lnTo>
                      <a:pt x="10767" y="13739"/>
                    </a:lnTo>
                    <a:lnTo>
                      <a:pt x="10151" y="13739"/>
                    </a:lnTo>
                    <a:cubicBezTo>
                      <a:pt x="10049" y="14251"/>
                      <a:pt x="9844" y="15789"/>
                      <a:pt x="9639" y="16199"/>
                    </a:cubicBezTo>
                    <a:cubicBezTo>
                      <a:pt x="9434" y="16405"/>
                      <a:pt x="7793" y="16405"/>
                      <a:pt x="6973" y="16405"/>
                    </a:cubicBezTo>
                    <a:lnTo>
                      <a:pt x="1846" y="16405"/>
                    </a:lnTo>
                    <a:cubicBezTo>
                      <a:pt x="2564" y="15789"/>
                      <a:pt x="4307" y="14046"/>
                      <a:pt x="5025" y="13431"/>
                    </a:cubicBezTo>
                    <a:cubicBezTo>
                      <a:pt x="9229" y="9535"/>
                      <a:pt x="10767" y="8100"/>
                      <a:pt x="10767" y="5331"/>
                    </a:cubicBezTo>
                    <a:cubicBezTo>
                      <a:pt x="10767" y="2153"/>
                      <a:pt x="8306" y="0"/>
                      <a:pt x="50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0"/>
              <p:cNvSpPr/>
              <p:nvPr/>
            </p:nvSpPr>
            <p:spPr>
              <a:xfrm>
                <a:off x="1389000" y="2624225"/>
                <a:ext cx="625475" cy="625450"/>
              </a:xfrm>
              <a:custGeom>
                <a:avLst/>
                <a:gdLst/>
                <a:ahLst/>
                <a:cxnLst/>
                <a:rect l="l" t="t" r="r" b="b"/>
                <a:pathLst>
                  <a:path w="25019" h="25018" extrusionOk="0">
                    <a:moveTo>
                      <a:pt x="12612" y="1"/>
                    </a:moveTo>
                    <a:cubicBezTo>
                      <a:pt x="11894" y="1"/>
                      <a:pt x="11894" y="616"/>
                      <a:pt x="11894" y="1231"/>
                    </a:cubicBezTo>
                    <a:lnTo>
                      <a:pt x="11894" y="11792"/>
                    </a:lnTo>
                    <a:lnTo>
                      <a:pt x="1231" y="11792"/>
                    </a:lnTo>
                    <a:cubicBezTo>
                      <a:pt x="719" y="11792"/>
                      <a:pt x="1" y="11792"/>
                      <a:pt x="1" y="12509"/>
                    </a:cubicBezTo>
                    <a:cubicBezTo>
                      <a:pt x="1" y="13227"/>
                      <a:pt x="719" y="13227"/>
                      <a:pt x="1231" y="13227"/>
                    </a:cubicBezTo>
                    <a:lnTo>
                      <a:pt x="11894" y="13227"/>
                    </a:lnTo>
                    <a:lnTo>
                      <a:pt x="11894" y="23787"/>
                    </a:lnTo>
                    <a:cubicBezTo>
                      <a:pt x="11894" y="24403"/>
                      <a:pt x="11894" y="25018"/>
                      <a:pt x="12509" y="25018"/>
                    </a:cubicBezTo>
                    <a:cubicBezTo>
                      <a:pt x="13227" y="25018"/>
                      <a:pt x="13227" y="24403"/>
                      <a:pt x="13227" y="23787"/>
                    </a:cubicBezTo>
                    <a:lnTo>
                      <a:pt x="13227" y="13227"/>
                    </a:lnTo>
                    <a:lnTo>
                      <a:pt x="23788" y="13227"/>
                    </a:lnTo>
                    <a:cubicBezTo>
                      <a:pt x="24403" y="13227"/>
                      <a:pt x="25018" y="13227"/>
                      <a:pt x="25018" y="12509"/>
                    </a:cubicBezTo>
                    <a:cubicBezTo>
                      <a:pt x="25018" y="11792"/>
                      <a:pt x="24403" y="11792"/>
                      <a:pt x="23788" y="11792"/>
                    </a:cubicBezTo>
                    <a:lnTo>
                      <a:pt x="13227" y="11792"/>
                    </a:lnTo>
                    <a:lnTo>
                      <a:pt x="13227" y="1231"/>
                    </a:lnTo>
                    <a:cubicBezTo>
                      <a:pt x="13227" y="719"/>
                      <a:pt x="13227" y="1"/>
                      <a:pt x="126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0"/>
              <p:cNvSpPr/>
              <p:nvPr/>
            </p:nvSpPr>
            <p:spPr>
              <a:xfrm>
                <a:off x="2324600" y="2526825"/>
                <a:ext cx="374250" cy="658775"/>
              </a:xfrm>
              <a:custGeom>
                <a:avLst/>
                <a:gdLst/>
                <a:ahLst/>
                <a:cxnLst/>
                <a:rect l="l" t="t" r="r" b="b"/>
                <a:pathLst>
                  <a:path w="14970" h="26351" extrusionOk="0">
                    <a:moveTo>
                      <a:pt x="7075" y="1"/>
                    </a:moveTo>
                    <a:cubicBezTo>
                      <a:pt x="2666" y="1"/>
                      <a:pt x="0" y="3897"/>
                      <a:pt x="0" y="7485"/>
                    </a:cubicBezTo>
                    <a:cubicBezTo>
                      <a:pt x="0" y="9023"/>
                      <a:pt x="1128" y="9228"/>
                      <a:pt x="1641" y="9228"/>
                    </a:cubicBezTo>
                    <a:cubicBezTo>
                      <a:pt x="2051" y="9228"/>
                      <a:pt x="3281" y="9023"/>
                      <a:pt x="3281" y="7588"/>
                    </a:cubicBezTo>
                    <a:cubicBezTo>
                      <a:pt x="3281" y="6358"/>
                      <a:pt x="2153" y="5947"/>
                      <a:pt x="1641" y="5947"/>
                    </a:cubicBezTo>
                    <a:cubicBezTo>
                      <a:pt x="1436" y="5947"/>
                      <a:pt x="1128" y="6050"/>
                      <a:pt x="1025" y="6153"/>
                    </a:cubicBezTo>
                    <a:cubicBezTo>
                      <a:pt x="1743" y="2769"/>
                      <a:pt x="4101" y="1026"/>
                      <a:pt x="6459" y="1026"/>
                    </a:cubicBezTo>
                    <a:cubicBezTo>
                      <a:pt x="9945" y="1026"/>
                      <a:pt x="12201" y="3794"/>
                      <a:pt x="12201" y="7485"/>
                    </a:cubicBezTo>
                    <a:cubicBezTo>
                      <a:pt x="12201" y="10869"/>
                      <a:pt x="10253" y="13945"/>
                      <a:pt x="7895" y="16508"/>
                    </a:cubicBezTo>
                    <a:lnTo>
                      <a:pt x="0" y="25428"/>
                    </a:lnTo>
                    <a:lnTo>
                      <a:pt x="0" y="26351"/>
                    </a:lnTo>
                    <a:lnTo>
                      <a:pt x="14047" y="26351"/>
                    </a:lnTo>
                    <a:lnTo>
                      <a:pt x="14969" y="20199"/>
                    </a:lnTo>
                    <a:lnTo>
                      <a:pt x="14252" y="20199"/>
                    </a:lnTo>
                    <a:cubicBezTo>
                      <a:pt x="13842" y="23070"/>
                      <a:pt x="13534" y="23480"/>
                      <a:pt x="13431" y="23787"/>
                    </a:cubicBezTo>
                    <a:cubicBezTo>
                      <a:pt x="13226" y="24095"/>
                      <a:pt x="10356" y="24095"/>
                      <a:pt x="9740" y="24095"/>
                    </a:cubicBezTo>
                    <a:lnTo>
                      <a:pt x="2153" y="24095"/>
                    </a:lnTo>
                    <a:cubicBezTo>
                      <a:pt x="3589" y="22557"/>
                      <a:pt x="6357" y="19686"/>
                      <a:pt x="9740" y="16405"/>
                    </a:cubicBezTo>
                    <a:cubicBezTo>
                      <a:pt x="12201" y="14047"/>
                      <a:pt x="14969" y="11381"/>
                      <a:pt x="14969" y="7485"/>
                    </a:cubicBezTo>
                    <a:cubicBezTo>
                      <a:pt x="14969" y="2769"/>
                      <a:pt x="11278" y="1"/>
                      <a:pt x="70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0"/>
              <p:cNvSpPr/>
              <p:nvPr/>
            </p:nvSpPr>
            <p:spPr>
              <a:xfrm>
                <a:off x="2709075" y="2747275"/>
                <a:ext cx="510100" cy="633125"/>
              </a:xfrm>
              <a:custGeom>
                <a:avLst/>
                <a:gdLst/>
                <a:ahLst/>
                <a:cxnLst/>
                <a:rect l="l" t="t" r="r" b="b"/>
                <a:pathLst>
                  <a:path w="20404" h="25325" extrusionOk="0">
                    <a:moveTo>
                      <a:pt x="15175" y="821"/>
                    </a:moveTo>
                    <a:cubicBezTo>
                      <a:pt x="16918" y="821"/>
                      <a:pt x="17738" y="2563"/>
                      <a:pt x="17738" y="4614"/>
                    </a:cubicBezTo>
                    <a:cubicBezTo>
                      <a:pt x="17738" y="6562"/>
                      <a:pt x="16610" y="11073"/>
                      <a:pt x="15688" y="13124"/>
                    </a:cubicBezTo>
                    <a:cubicBezTo>
                      <a:pt x="14662" y="15277"/>
                      <a:pt x="12817" y="17123"/>
                      <a:pt x="10971" y="17123"/>
                    </a:cubicBezTo>
                    <a:cubicBezTo>
                      <a:pt x="8305" y="17123"/>
                      <a:pt x="7793" y="13739"/>
                      <a:pt x="7793" y="13534"/>
                    </a:cubicBezTo>
                    <a:cubicBezTo>
                      <a:pt x="7793" y="13431"/>
                      <a:pt x="7895" y="13124"/>
                      <a:pt x="7895" y="12919"/>
                    </a:cubicBezTo>
                    <a:lnTo>
                      <a:pt x="9946" y="5127"/>
                    </a:lnTo>
                    <a:cubicBezTo>
                      <a:pt x="10151" y="3999"/>
                      <a:pt x="11279" y="2871"/>
                      <a:pt x="11894" y="2256"/>
                    </a:cubicBezTo>
                    <a:cubicBezTo>
                      <a:pt x="12407" y="1846"/>
                      <a:pt x="13740" y="821"/>
                      <a:pt x="15175" y="821"/>
                    </a:cubicBezTo>
                    <a:close/>
                    <a:moveTo>
                      <a:pt x="6665" y="0"/>
                    </a:moveTo>
                    <a:cubicBezTo>
                      <a:pt x="5537" y="0"/>
                      <a:pt x="4614" y="513"/>
                      <a:pt x="3794" y="2051"/>
                    </a:cubicBezTo>
                    <a:cubicBezTo>
                      <a:pt x="3076" y="3486"/>
                      <a:pt x="2564" y="5947"/>
                      <a:pt x="2564" y="6049"/>
                    </a:cubicBezTo>
                    <a:cubicBezTo>
                      <a:pt x="2564" y="6255"/>
                      <a:pt x="2769" y="6460"/>
                      <a:pt x="2974" y="6460"/>
                    </a:cubicBezTo>
                    <a:cubicBezTo>
                      <a:pt x="3281" y="6460"/>
                      <a:pt x="3384" y="6357"/>
                      <a:pt x="3589" y="5434"/>
                    </a:cubicBezTo>
                    <a:cubicBezTo>
                      <a:pt x="4204" y="3076"/>
                      <a:pt x="4922" y="821"/>
                      <a:pt x="6562" y="821"/>
                    </a:cubicBezTo>
                    <a:cubicBezTo>
                      <a:pt x="7485" y="821"/>
                      <a:pt x="7793" y="1436"/>
                      <a:pt x="7793" y="2563"/>
                    </a:cubicBezTo>
                    <a:cubicBezTo>
                      <a:pt x="7793" y="3589"/>
                      <a:pt x="7690" y="3999"/>
                      <a:pt x="7485" y="4717"/>
                    </a:cubicBezTo>
                    <a:lnTo>
                      <a:pt x="2974" y="22659"/>
                    </a:lnTo>
                    <a:cubicBezTo>
                      <a:pt x="2769" y="23787"/>
                      <a:pt x="2564" y="24197"/>
                      <a:pt x="923" y="24197"/>
                    </a:cubicBezTo>
                    <a:cubicBezTo>
                      <a:pt x="411" y="24197"/>
                      <a:pt x="1" y="24197"/>
                      <a:pt x="1" y="24915"/>
                    </a:cubicBezTo>
                    <a:cubicBezTo>
                      <a:pt x="1" y="25017"/>
                      <a:pt x="103" y="25325"/>
                      <a:pt x="513" y="25325"/>
                    </a:cubicBezTo>
                    <a:cubicBezTo>
                      <a:pt x="1026" y="25325"/>
                      <a:pt x="1641" y="25222"/>
                      <a:pt x="2154" y="25222"/>
                    </a:cubicBezTo>
                    <a:lnTo>
                      <a:pt x="3794" y="25222"/>
                    </a:lnTo>
                    <a:cubicBezTo>
                      <a:pt x="4717" y="25222"/>
                      <a:pt x="6665" y="25325"/>
                      <a:pt x="7588" y="25325"/>
                    </a:cubicBezTo>
                    <a:cubicBezTo>
                      <a:pt x="7793" y="25325"/>
                      <a:pt x="8305" y="25325"/>
                      <a:pt x="8305" y="24607"/>
                    </a:cubicBezTo>
                    <a:cubicBezTo>
                      <a:pt x="8305" y="24197"/>
                      <a:pt x="7998" y="24197"/>
                      <a:pt x="7280" y="24197"/>
                    </a:cubicBezTo>
                    <a:cubicBezTo>
                      <a:pt x="5435" y="24197"/>
                      <a:pt x="5332" y="23889"/>
                      <a:pt x="5332" y="23582"/>
                    </a:cubicBezTo>
                    <a:cubicBezTo>
                      <a:pt x="5332" y="23069"/>
                      <a:pt x="7178" y="16200"/>
                      <a:pt x="7383" y="15277"/>
                    </a:cubicBezTo>
                    <a:cubicBezTo>
                      <a:pt x="7793" y="16405"/>
                      <a:pt x="8921" y="17943"/>
                      <a:pt x="10971" y="17943"/>
                    </a:cubicBezTo>
                    <a:cubicBezTo>
                      <a:pt x="15483" y="17943"/>
                      <a:pt x="20404" y="12099"/>
                      <a:pt x="20404" y="6255"/>
                    </a:cubicBezTo>
                    <a:cubicBezTo>
                      <a:pt x="20404" y="2563"/>
                      <a:pt x="18251" y="0"/>
                      <a:pt x="15277" y="0"/>
                    </a:cubicBezTo>
                    <a:cubicBezTo>
                      <a:pt x="12714" y="0"/>
                      <a:pt x="10561" y="2461"/>
                      <a:pt x="10151" y="2974"/>
                    </a:cubicBezTo>
                    <a:cubicBezTo>
                      <a:pt x="9843" y="1026"/>
                      <a:pt x="8305" y="0"/>
                      <a:pt x="66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0"/>
              <p:cNvSpPr/>
              <p:nvPr/>
            </p:nvSpPr>
            <p:spPr>
              <a:xfrm>
                <a:off x="3270425" y="2747275"/>
                <a:ext cx="399900" cy="633125"/>
              </a:xfrm>
              <a:custGeom>
                <a:avLst/>
                <a:gdLst/>
                <a:ahLst/>
                <a:cxnLst/>
                <a:rect l="l" t="t" r="r" b="b"/>
                <a:pathLst>
                  <a:path w="15996" h="25325" extrusionOk="0">
                    <a:moveTo>
                      <a:pt x="9331" y="821"/>
                    </a:moveTo>
                    <a:cubicBezTo>
                      <a:pt x="11996" y="821"/>
                      <a:pt x="12509" y="3999"/>
                      <a:pt x="12509" y="4409"/>
                    </a:cubicBezTo>
                    <a:cubicBezTo>
                      <a:pt x="12509" y="4409"/>
                      <a:pt x="12407" y="4922"/>
                      <a:pt x="12407" y="5024"/>
                    </a:cubicBezTo>
                    <a:lnTo>
                      <a:pt x="10356" y="12816"/>
                    </a:lnTo>
                    <a:cubicBezTo>
                      <a:pt x="10253" y="13534"/>
                      <a:pt x="10253" y="13534"/>
                      <a:pt x="9638" y="14354"/>
                    </a:cubicBezTo>
                    <a:cubicBezTo>
                      <a:pt x="8818" y="15482"/>
                      <a:pt x="6973" y="17123"/>
                      <a:pt x="5127" y="17123"/>
                    </a:cubicBezTo>
                    <a:cubicBezTo>
                      <a:pt x="3487" y="17123"/>
                      <a:pt x="2564" y="15687"/>
                      <a:pt x="2564" y="13329"/>
                    </a:cubicBezTo>
                    <a:cubicBezTo>
                      <a:pt x="2564" y="11176"/>
                      <a:pt x="3794" y="6665"/>
                      <a:pt x="4614" y="5024"/>
                    </a:cubicBezTo>
                    <a:cubicBezTo>
                      <a:pt x="5947" y="2256"/>
                      <a:pt x="7793" y="821"/>
                      <a:pt x="9331" y="821"/>
                    </a:cubicBezTo>
                    <a:close/>
                    <a:moveTo>
                      <a:pt x="9331" y="0"/>
                    </a:moveTo>
                    <a:cubicBezTo>
                      <a:pt x="4819" y="0"/>
                      <a:pt x="1" y="5844"/>
                      <a:pt x="1" y="11689"/>
                    </a:cubicBezTo>
                    <a:cubicBezTo>
                      <a:pt x="1" y="15687"/>
                      <a:pt x="2256" y="17943"/>
                      <a:pt x="5024" y="17943"/>
                    </a:cubicBezTo>
                    <a:cubicBezTo>
                      <a:pt x="7178" y="17943"/>
                      <a:pt x="8921" y="16405"/>
                      <a:pt x="9741" y="15482"/>
                    </a:cubicBezTo>
                    <a:lnTo>
                      <a:pt x="9741" y="15482"/>
                    </a:lnTo>
                    <a:lnTo>
                      <a:pt x="8203" y="21429"/>
                    </a:lnTo>
                    <a:lnTo>
                      <a:pt x="7895" y="22864"/>
                    </a:lnTo>
                    <a:cubicBezTo>
                      <a:pt x="7485" y="24094"/>
                      <a:pt x="6973" y="24094"/>
                      <a:pt x="5024" y="24197"/>
                    </a:cubicBezTo>
                    <a:cubicBezTo>
                      <a:pt x="4614" y="24197"/>
                      <a:pt x="4204" y="24197"/>
                      <a:pt x="4204" y="24915"/>
                    </a:cubicBezTo>
                    <a:cubicBezTo>
                      <a:pt x="4204" y="25222"/>
                      <a:pt x="4409" y="25325"/>
                      <a:pt x="4717" y="25325"/>
                    </a:cubicBezTo>
                    <a:cubicBezTo>
                      <a:pt x="5332" y="25325"/>
                      <a:pt x="6050" y="25222"/>
                      <a:pt x="6562" y="25222"/>
                    </a:cubicBezTo>
                    <a:lnTo>
                      <a:pt x="10664" y="25222"/>
                    </a:lnTo>
                    <a:cubicBezTo>
                      <a:pt x="11279" y="25222"/>
                      <a:pt x="11894" y="25325"/>
                      <a:pt x="12509" y="25325"/>
                    </a:cubicBezTo>
                    <a:cubicBezTo>
                      <a:pt x="12714" y="25325"/>
                      <a:pt x="13227" y="25325"/>
                      <a:pt x="13227" y="24505"/>
                    </a:cubicBezTo>
                    <a:cubicBezTo>
                      <a:pt x="13227" y="24197"/>
                      <a:pt x="12919" y="24197"/>
                      <a:pt x="12304" y="24197"/>
                    </a:cubicBezTo>
                    <a:cubicBezTo>
                      <a:pt x="10459" y="24197"/>
                      <a:pt x="10356" y="23889"/>
                      <a:pt x="10356" y="23582"/>
                    </a:cubicBezTo>
                    <a:cubicBezTo>
                      <a:pt x="10356" y="23377"/>
                      <a:pt x="10356" y="23274"/>
                      <a:pt x="10459" y="22762"/>
                    </a:cubicBezTo>
                    <a:lnTo>
                      <a:pt x="15995" y="410"/>
                    </a:lnTo>
                    <a:cubicBezTo>
                      <a:pt x="15995" y="205"/>
                      <a:pt x="15893" y="0"/>
                      <a:pt x="15688" y="0"/>
                    </a:cubicBezTo>
                    <a:cubicBezTo>
                      <a:pt x="15380" y="0"/>
                      <a:pt x="13842" y="1436"/>
                      <a:pt x="13022" y="2871"/>
                    </a:cubicBezTo>
                    <a:cubicBezTo>
                      <a:pt x="12304" y="1026"/>
                      <a:pt x="11074" y="0"/>
                      <a:pt x="9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0"/>
              <p:cNvSpPr/>
              <p:nvPr/>
            </p:nvSpPr>
            <p:spPr>
              <a:xfrm>
                <a:off x="3967625" y="2624225"/>
                <a:ext cx="625450" cy="625450"/>
              </a:xfrm>
              <a:custGeom>
                <a:avLst/>
                <a:gdLst/>
                <a:ahLst/>
                <a:cxnLst/>
                <a:rect l="l" t="t" r="r" b="b"/>
                <a:pathLst>
                  <a:path w="25018" h="25018" extrusionOk="0">
                    <a:moveTo>
                      <a:pt x="12509" y="1"/>
                    </a:moveTo>
                    <a:cubicBezTo>
                      <a:pt x="11791" y="1"/>
                      <a:pt x="11791" y="616"/>
                      <a:pt x="11791" y="1231"/>
                    </a:cubicBezTo>
                    <a:lnTo>
                      <a:pt x="11791" y="11792"/>
                    </a:lnTo>
                    <a:lnTo>
                      <a:pt x="1231" y="11792"/>
                    </a:lnTo>
                    <a:cubicBezTo>
                      <a:pt x="718" y="11792"/>
                      <a:pt x="1" y="11792"/>
                      <a:pt x="1" y="12509"/>
                    </a:cubicBezTo>
                    <a:cubicBezTo>
                      <a:pt x="1" y="13227"/>
                      <a:pt x="616" y="13227"/>
                      <a:pt x="1231" y="13227"/>
                    </a:cubicBezTo>
                    <a:lnTo>
                      <a:pt x="11791" y="13227"/>
                    </a:lnTo>
                    <a:lnTo>
                      <a:pt x="11791" y="23787"/>
                    </a:lnTo>
                    <a:cubicBezTo>
                      <a:pt x="11791" y="24403"/>
                      <a:pt x="11791" y="25018"/>
                      <a:pt x="12509" y="25018"/>
                    </a:cubicBezTo>
                    <a:cubicBezTo>
                      <a:pt x="13227" y="25018"/>
                      <a:pt x="13227" y="24403"/>
                      <a:pt x="13227" y="23787"/>
                    </a:cubicBezTo>
                    <a:lnTo>
                      <a:pt x="13227" y="13227"/>
                    </a:lnTo>
                    <a:lnTo>
                      <a:pt x="23787" y="13227"/>
                    </a:lnTo>
                    <a:cubicBezTo>
                      <a:pt x="24300" y="13227"/>
                      <a:pt x="25018" y="13227"/>
                      <a:pt x="25018" y="12509"/>
                    </a:cubicBezTo>
                    <a:cubicBezTo>
                      <a:pt x="25018" y="11792"/>
                      <a:pt x="24403" y="11792"/>
                      <a:pt x="23787" y="11792"/>
                    </a:cubicBezTo>
                    <a:lnTo>
                      <a:pt x="13227" y="11792"/>
                    </a:lnTo>
                    <a:lnTo>
                      <a:pt x="13227" y="1231"/>
                    </a:lnTo>
                    <a:cubicBezTo>
                      <a:pt x="13227" y="719"/>
                      <a:pt x="13227" y="1"/>
                      <a:pt x="12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0"/>
              <p:cNvSpPr/>
              <p:nvPr/>
            </p:nvSpPr>
            <p:spPr>
              <a:xfrm>
                <a:off x="4900650" y="2747275"/>
                <a:ext cx="399875" cy="633125"/>
              </a:xfrm>
              <a:custGeom>
                <a:avLst/>
                <a:gdLst/>
                <a:ahLst/>
                <a:cxnLst/>
                <a:rect l="l" t="t" r="r" b="b"/>
                <a:pathLst>
                  <a:path w="15995" h="25325" extrusionOk="0">
                    <a:moveTo>
                      <a:pt x="9331" y="821"/>
                    </a:moveTo>
                    <a:cubicBezTo>
                      <a:pt x="11996" y="821"/>
                      <a:pt x="12509" y="3999"/>
                      <a:pt x="12509" y="4409"/>
                    </a:cubicBezTo>
                    <a:cubicBezTo>
                      <a:pt x="12509" y="4409"/>
                      <a:pt x="12406" y="4922"/>
                      <a:pt x="12406" y="5024"/>
                    </a:cubicBezTo>
                    <a:lnTo>
                      <a:pt x="10356" y="12816"/>
                    </a:lnTo>
                    <a:cubicBezTo>
                      <a:pt x="10253" y="13534"/>
                      <a:pt x="10253" y="13534"/>
                      <a:pt x="9638" y="14354"/>
                    </a:cubicBezTo>
                    <a:cubicBezTo>
                      <a:pt x="8818" y="15482"/>
                      <a:pt x="6972" y="17123"/>
                      <a:pt x="5127" y="17123"/>
                    </a:cubicBezTo>
                    <a:cubicBezTo>
                      <a:pt x="3486" y="17123"/>
                      <a:pt x="2564" y="15687"/>
                      <a:pt x="2564" y="13329"/>
                    </a:cubicBezTo>
                    <a:cubicBezTo>
                      <a:pt x="2564" y="11176"/>
                      <a:pt x="3794" y="6665"/>
                      <a:pt x="4614" y="5024"/>
                    </a:cubicBezTo>
                    <a:cubicBezTo>
                      <a:pt x="5947" y="2256"/>
                      <a:pt x="7793" y="821"/>
                      <a:pt x="9331" y="821"/>
                    </a:cubicBezTo>
                    <a:close/>
                    <a:moveTo>
                      <a:pt x="9331" y="0"/>
                    </a:moveTo>
                    <a:cubicBezTo>
                      <a:pt x="4819" y="0"/>
                      <a:pt x="0" y="5844"/>
                      <a:pt x="0" y="11689"/>
                    </a:cubicBezTo>
                    <a:cubicBezTo>
                      <a:pt x="0" y="15687"/>
                      <a:pt x="2256" y="17943"/>
                      <a:pt x="5024" y="17943"/>
                    </a:cubicBezTo>
                    <a:cubicBezTo>
                      <a:pt x="7177" y="17943"/>
                      <a:pt x="8920" y="16405"/>
                      <a:pt x="9741" y="15482"/>
                    </a:cubicBezTo>
                    <a:lnTo>
                      <a:pt x="9741" y="15482"/>
                    </a:lnTo>
                    <a:lnTo>
                      <a:pt x="8203" y="21429"/>
                    </a:lnTo>
                    <a:lnTo>
                      <a:pt x="7895" y="22864"/>
                    </a:lnTo>
                    <a:cubicBezTo>
                      <a:pt x="7485" y="24094"/>
                      <a:pt x="6972" y="24094"/>
                      <a:pt x="5024" y="24197"/>
                    </a:cubicBezTo>
                    <a:cubicBezTo>
                      <a:pt x="4614" y="24197"/>
                      <a:pt x="4204" y="24197"/>
                      <a:pt x="4204" y="24915"/>
                    </a:cubicBezTo>
                    <a:cubicBezTo>
                      <a:pt x="4204" y="25222"/>
                      <a:pt x="4409" y="25325"/>
                      <a:pt x="4717" y="25325"/>
                    </a:cubicBezTo>
                    <a:cubicBezTo>
                      <a:pt x="5332" y="25325"/>
                      <a:pt x="6050" y="25222"/>
                      <a:pt x="6562" y="25222"/>
                    </a:cubicBezTo>
                    <a:lnTo>
                      <a:pt x="10663" y="25222"/>
                    </a:lnTo>
                    <a:cubicBezTo>
                      <a:pt x="11279" y="25222"/>
                      <a:pt x="11894" y="25325"/>
                      <a:pt x="12509" y="25325"/>
                    </a:cubicBezTo>
                    <a:cubicBezTo>
                      <a:pt x="12714" y="25325"/>
                      <a:pt x="13227" y="25325"/>
                      <a:pt x="13227" y="24505"/>
                    </a:cubicBezTo>
                    <a:cubicBezTo>
                      <a:pt x="13227" y="24197"/>
                      <a:pt x="12919" y="24197"/>
                      <a:pt x="12304" y="24197"/>
                    </a:cubicBezTo>
                    <a:cubicBezTo>
                      <a:pt x="10458" y="24197"/>
                      <a:pt x="10356" y="23889"/>
                      <a:pt x="10356" y="23582"/>
                    </a:cubicBezTo>
                    <a:cubicBezTo>
                      <a:pt x="10356" y="23377"/>
                      <a:pt x="10356" y="23274"/>
                      <a:pt x="10458" y="22762"/>
                    </a:cubicBezTo>
                    <a:lnTo>
                      <a:pt x="15995" y="410"/>
                    </a:lnTo>
                    <a:cubicBezTo>
                      <a:pt x="15995" y="205"/>
                      <a:pt x="15892" y="0"/>
                      <a:pt x="15687" y="0"/>
                    </a:cubicBezTo>
                    <a:cubicBezTo>
                      <a:pt x="15380" y="0"/>
                      <a:pt x="13842" y="1436"/>
                      <a:pt x="13022" y="2871"/>
                    </a:cubicBezTo>
                    <a:cubicBezTo>
                      <a:pt x="12304" y="1026"/>
                      <a:pt x="11074" y="0"/>
                      <a:pt x="9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0"/>
              <p:cNvSpPr/>
              <p:nvPr/>
            </p:nvSpPr>
            <p:spPr>
              <a:xfrm>
                <a:off x="5364600" y="2314100"/>
                <a:ext cx="271725" cy="461400"/>
              </a:xfrm>
              <a:custGeom>
                <a:avLst/>
                <a:gdLst/>
                <a:ahLst/>
                <a:cxnLst/>
                <a:rect l="l" t="t" r="r" b="b"/>
                <a:pathLst>
                  <a:path w="10869" h="18456" extrusionOk="0">
                    <a:moveTo>
                      <a:pt x="5127" y="0"/>
                    </a:moveTo>
                    <a:cubicBezTo>
                      <a:pt x="1846" y="0"/>
                      <a:pt x="0" y="2768"/>
                      <a:pt x="0" y="5126"/>
                    </a:cubicBezTo>
                    <a:cubicBezTo>
                      <a:pt x="0" y="6562"/>
                      <a:pt x="1231" y="6562"/>
                      <a:pt x="1333" y="6562"/>
                    </a:cubicBezTo>
                    <a:cubicBezTo>
                      <a:pt x="1846" y="6562"/>
                      <a:pt x="2563" y="6152"/>
                      <a:pt x="2563" y="5229"/>
                    </a:cubicBezTo>
                    <a:cubicBezTo>
                      <a:pt x="2563" y="4511"/>
                      <a:pt x="2051" y="3896"/>
                      <a:pt x="1333" y="3896"/>
                    </a:cubicBezTo>
                    <a:cubicBezTo>
                      <a:pt x="1026" y="3896"/>
                      <a:pt x="1026" y="3896"/>
                      <a:pt x="923" y="3999"/>
                    </a:cubicBezTo>
                    <a:cubicBezTo>
                      <a:pt x="1436" y="2051"/>
                      <a:pt x="2974" y="820"/>
                      <a:pt x="4717" y="820"/>
                    </a:cubicBezTo>
                    <a:cubicBezTo>
                      <a:pt x="7075" y="820"/>
                      <a:pt x="8510" y="2768"/>
                      <a:pt x="8510" y="5331"/>
                    </a:cubicBezTo>
                    <a:cubicBezTo>
                      <a:pt x="8510" y="7690"/>
                      <a:pt x="7177" y="9740"/>
                      <a:pt x="5537" y="11483"/>
                    </a:cubicBezTo>
                    <a:lnTo>
                      <a:pt x="0" y="17737"/>
                    </a:lnTo>
                    <a:lnTo>
                      <a:pt x="0" y="18455"/>
                    </a:lnTo>
                    <a:lnTo>
                      <a:pt x="10048" y="18455"/>
                    </a:lnTo>
                    <a:lnTo>
                      <a:pt x="10868" y="13739"/>
                    </a:lnTo>
                    <a:lnTo>
                      <a:pt x="10253" y="13739"/>
                    </a:lnTo>
                    <a:cubicBezTo>
                      <a:pt x="10151" y="14251"/>
                      <a:pt x="9946" y="15789"/>
                      <a:pt x="9638" y="16199"/>
                    </a:cubicBezTo>
                    <a:cubicBezTo>
                      <a:pt x="9433" y="16405"/>
                      <a:pt x="7895" y="16405"/>
                      <a:pt x="6972" y="16405"/>
                    </a:cubicBezTo>
                    <a:lnTo>
                      <a:pt x="1948" y="16405"/>
                    </a:lnTo>
                    <a:cubicBezTo>
                      <a:pt x="2666" y="15789"/>
                      <a:pt x="4306" y="14046"/>
                      <a:pt x="5024" y="13431"/>
                    </a:cubicBezTo>
                    <a:cubicBezTo>
                      <a:pt x="9228" y="9535"/>
                      <a:pt x="10868" y="8100"/>
                      <a:pt x="10868" y="5331"/>
                    </a:cubicBezTo>
                    <a:cubicBezTo>
                      <a:pt x="10868" y="2153"/>
                      <a:pt x="8305" y="0"/>
                      <a:pt x="5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0"/>
              <p:cNvSpPr/>
              <p:nvPr/>
            </p:nvSpPr>
            <p:spPr>
              <a:xfrm>
                <a:off x="6015650" y="2831850"/>
                <a:ext cx="625450" cy="212775"/>
              </a:xfrm>
              <a:custGeom>
                <a:avLst/>
                <a:gdLst/>
                <a:ahLst/>
                <a:cxnLst/>
                <a:rect l="l" t="t" r="r" b="b"/>
                <a:pathLst>
                  <a:path w="25018" h="8511" extrusionOk="0">
                    <a:moveTo>
                      <a:pt x="1436" y="1"/>
                    </a:moveTo>
                    <a:cubicBezTo>
                      <a:pt x="718" y="1"/>
                      <a:pt x="1" y="1"/>
                      <a:pt x="1" y="718"/>
                    </a:cubicBezTo>
                    <a:cubicBezTo>
                      <a:pt x="1" y="1334"/>
                      <a:pt x="616" y="1334"/>
                      <a:pt x="1231" y="1334"/>
                    </a:cubicBezTo>
                    <a:lnTo>
                      <a:pt x="23890" y="1334"/>
                    </a:lnTo>
                    <a:cubicBezTo>
                      <a:pt x="24403" y="1334"/>
                      <a:pt x="25018" y="1334"/>
                      <a:pt x="25018" y="718"/>
                    </a:cubicBezTo>
                    <a:cubicBezTo>
                      <a:pt x="25018" y="1"/>
                      <a:pt x="24403" y="1"/>
                      <a:pt x="23685" y="1"/>
                    </a:cubicBezTo>
                    <a:close/>
                    <a:moveTo>
                      <a:pt x="1231" y="7075"/>
                    </a:moveTo>
                    <a:cubicBezTo>
                      <a:pt x="616" y="7075"/>
                      <a:pt x="1" y="7075"/>
                      <a:pt x="1" y="7793"/>
                    </a:cubicBezTo>
                    <a:cubicBezTo>
                      <a:pt x="1" y="8511"/>
                      <a:pt x="718" y="8511"/>
                      <a:pt x="1436" y="8511"/>
                    </a:cubicBezTo>
                    <a:lnTo>
                      <a:pt x="23685" y="8511"/>
                    </a:lnTo>
                    <a:cubicBezTo>
                      <a:pt x="24403" y="8511"/>
                      <a:pt x="25018" y="8511"/>
                      <a:pt x="25018" y="7793"/>
                    </a:cubicBezTo>
                    <a:cubicBezTo>
                      <a:pt x="25018" y="7075"/>
                      <a:pt x="24403" y="7075"/>
                      <a:pt x="23890" y="707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0"/>
              <p:cNvSpPr/>
              <p:nvPr/>
            </p:nvSpPr>
            <p:spPr>
              <a:xfrm>
                <a:off x="7051200" y="2526825"/>
                <a:ext cx="297375" cy="658775"/>
              </a:xfrm>
              <a:custGeom>
                <a:avLst/>
                <a:gdLst/>
                <a:ahLst/>
                <a:cxnLst/>
                <a:rect l="l" t="t" r="r" b="b"/>
                <a:pathLst>
                  <a:path w="11895" h="26351" extrusionOk="0">
                    <a:moveTo>
                      <a:pt x="6563" y="1"/>
                    </a:moveTo>
                    <a:cubicBezTo>
                      <a:pt x="5025" y="1846"/>
                      <a:pt x="2666" y="2462"/>
                      <a:pt x="411" y="2564"/>
                    </a:cubicBezTo>
                    <a:cubicBezTo>
                      <a:pt x="308" y="2564"/>
                      <a:pt x="103" y="2564"/>
                      <a:pt x="103" y="2667"/>
                    </a:cubicBezTo>
                    <a:cubicBezTo>
                      <a:pt x="1" y="2769"/>
                      <a:pt x="1" y="2769"/>
                      <a:pt x="1" y="3692"/>
                    </a:cubicBezTo>
                    <a:cubicBezTo>
                      <a:pt x="1334" y="3692"/>
                      <a:pt x="3384" y="3384"/>
                      <a:pt x="4922" y="2462"/>
                    </a:cubicBezTo>
                    <a:lnTo>
                      <a:pt x="4922" y="23480"/>
                    </a:lnTo>
                    <a:cubicBezTo>
                      <a:pt x="4922" y="24915"/>
                      <a:pt x="4922" y="25325"/>
                      <a:pt x="1436" y="25325"/>
                    </a:cubicBezTo>
                    <a:lnTo>
                      <a:pt x="206" y="25325"/>
                    </a:lnTo>
                    <a:lnTo>
                      <a:pt x="206" y="26351"/>
                    </a:lnTo>
                    <a:lnTo>
                      <a:pt x="11894" y="26351"/>
                    </a:lnTo>
                    <a:lnTo>
                      <a:pt x="11894" y="25325"/>
                    </a:lnTo>
                    <a:lnTo>
                      <a:pt x="10664" y="25325"/>
                    </a:lnTo>
                    <a:cubicBezTo>
                      <a:pt x="7280" y="25325"/>
                      <a:pt x="7178" y="24915"/>
                      <a:pt x="7178" y="23480"/>
                    </a:cubicBezTo>
                    <a:lnTo>
                      <a:pt x="7178" y="924"/>
                    </a:lnTo>
                    <a:cubicBezTo>
                      <a:pt x="7178" y="103"/>
                      <a:pt x="7178" y="1"/>
                      <a:pt x="6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166" name="Google Shape;166;p31"/>
          <p:cNvSpPr txBox="1"/>
          <p:nvPr/>
        </p:nvSpPr>
        <p:spPr>
          <a:xfrm>
            <a:off x="4980950" y="1063650"/>
            <a:ext cx="3689100" cy="3016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100">
                <a:solidFill>
                  <a:srgbClr val="FFFFFF"/>
                </a:solidFill>
                <a:latin typeface="Cambria"/>
                <a:ea typeface="Cambria"/>
                <a:cs typeface="Cambria"/>
                <a:sym typeface="Cambria"/>
              </a:rPr>
              <a:t>In this scenario, there are 2 alleles for flower colour; </a:t>
            </a:r>
            <a:r>
              <a:rPr lang="en" sz="1100">
                <a:solidFill>
                  <a:srgbClr val="FF0000"/>
                </a:solidFill>
                <a:latin typeface="Cambria"/>
                <a:ea typeface="Cambria"/>
                <a:cs typeface="Cambria"/>
                <a:sym typeface="Cambria"/>
              </a:rPr>
              <a:t>red </a:t>
            </a:r>
            <a:r>
              <a:rPr lang="en" sz="1100">
                <a:solidFill>
                  <a:srgbClr val="FFFFFF"/>
                </a:solidFill>
                <a:latin typeface="Cambria"/>
                <a:ea typeface="Cambria"/>
                <a:cs typeface="Cambria"/>
                <a:sym typeface="Cambria"/>
              </a:rPr>
              <a:t>(</a:t>
            </a:r>
            <a:r>
              <a:rPr lang="en" sz="1100">
                <a:solidFill>
                  <a:srgbClr val="FF0000"/>
                </a:solidFill>
                <a:latin typeface="Cambria"/>
                <a:ea typeface="Cambria"/>
                <a:cs typeface="Cambria"/>
                <a:sym typeface="Cambria"/>
              </a:rPr>
              <a:t>R</a:t>
            </a:r>
            <a:r>
              <a:rPr lang="en" sz="1100">
                <a:solidFill>
                  <a:srgbClr val="FFFFFF"/>
                </a:solidFill>
                <a:latin typeface="Cambria"/>
                <a:ea typeface="Cambria"/>
                <a:cs typeface="Cambria"/>
                <a:sym typeface="Cambria"/>
              </a:rPr>
              <a:t>) and white (r) - the </a:t>
            </a:r>
            <a:r>
              <a:rPr lang="en" sz="1100">
                <a:solidFill>
                  <a:srgbClr val="FF0000"/>
                </a:solidFill>
                <a:latin typeface="Cambria"/>
                <a:ea typeface="Cambria"/>
                <a:cs typeface="Cambria"/>
                <a:sym typeface="Cambria"/>
              </a:rPr>
              <a:t>R </a:t>
            </a:r>
            <a:r>
              <a:rPr lang="en" sz="1100">
                <a:solidFill>
                  <a:srgbClr val="FFFFFF"/>
                </a:solidFill>
                <a:latin typeface="Cambria"/>
                <a:ea typeface="Cambria"/>
                <a:cs typeface="Cambria"/>
                <a:sym typeface="Cambria"/>
              </a:rPr>
              <a:t>allele is </a:t>
            </a:r>
            <a:r>
              <a:rPr lang="en" sz="1100" b="1">
                <a:solidFill>
                  <a:srgbClr val="FFFFFF"/>
                </a:solidFill>
                <a:latin typeface="Cambria"/>
                <a:ea typeface="Cambria"/>
                <a:cs typeface="Cambria"/>
                <a:sym typeface="Cambria"/>
              </a:rPr>
              <a:t>dominant </a:t>
            </a:r>
            <a:r>
              <a:rPr lang="en" sz="1100">
                <a:solidFill>
                  <a:srgbClr val="FFFFFF"/>
                </a:solidFill>
                <a:latin typeface="Cambria"/>
                <a:ea typeface="Cambria"/>
                <a:cs typeface="Cambria"/>
                <a:sym typeface="Cambria"/>
              </a:rPr>
              <a:t>to the red allele. There are </a:t>
            </a:r>
            <a:r>
              <a:rPr lang="en" sz="1100" b="1">
                <a:solidFill>
                  <a:srgbClr val="FFFFFF"/>
                </a:solidFill>
                <a:latin typeface="Cambria"/>
                <a:ea typeface="Cambria"/>
                <a:cs typeface="Cambria"/>
                <a:sym typeface="Cambria"/>
              </a:rPr>
              <a:t>80 </a:t>
            </a:r>
            <a:r>
              <a:rPr lang="en" sz="1100">
                <a:solidFill>
                  <a:srgbClr val="FFFFFF"/>
                </a:solidFill>
                <a:latin typeface="Cambria"/>
                <a:ea typeface="Cambria"/>
                <a:cs typeface="Cambria"/>
                <a:sym typeface="Cambria"/>
              </a:rPr>
              <a:t>red flowers and </a:t>
            </a:r>
            <a:r>
              <a:rPr lang="en" sz="1100" b="1">
                <a:solidFill>
                  <a:srgbClr val="FFFFFF"/>
                </a:solidFill>
                <a:latin typeface="Cambria"/>
                <a:ea typeface="Cambria"/>
                <a:cs typeface="Cambria"/>
                <a:sym typeface="Cambria"/>
              </a:rPr>
              <a:t>20 </a:t>
            </a:r>
            <a:r>
              <a:rPr lang="en" sz="1100">
                <a:solidFill>
                  <a:srgbClr val="FFFFFF"/>
                </a:solidFill>
                <a:latin typeface="Cambria"/>
                <a:ea typeface="Cambria"/>
                <a:cs typeface="Cambria"/>
                <a:sym typeface="Cambria"/>
              </a:rPr>
              <a:t>white flowers. </a:t>
            </a:r>
            <a:endParaRPr sz="1100">
              <a:solidFill>
                <a:srgbClr val="FFFFFF"/>
              </a:solidFill>
              <a:latin typeface="Cambria"/>
              <a:ea typeface="Cambria"/>
              <a:cs typeface="Cambria"/>
              <a:sym typeface="Cambria"/>
            </a:endParaRPr>
          </a:p>
          <a:p>
            <a:pPr marL="0" lvl="0" indent="0" algn="ctr" rtl="0">
              <a:spcBef>
                <a:spcPts val="0"/>
              </a:spcBef>
              <a:spcAft>
                <a:spcPts val="0"/>
              </a:spcAft>
              <a:buNone/>
            </a:pPr>
            <a:endParaRPr sz="1100">
              <a:solidFill>
                <a:srgbClr val="FFFFFF"/>
              </a:solidFill>
              <a:latin typeface="Cambria"/>
              <a:ea typeface="Cambria"/>
              <a:cs typeface="Cambria"/>
              <a:sym typeface="Cambria"/>
            </a:endParaRPr>
          </a:p>
          <a:p>
            <a:pPr marL="0" lvl="0" indent="0" algn="ctr" rtl="0">
              <a:spcBef>
                <a:spcPts val="0"/>
              </a:spcBef>
              <a:spcAft>
                <a:spcPts val="0"/>
              </a:spcAft>
              <a:buNone/>
            </a:pPr>
            <a:r>
              <a:rPr lang="en" sz="1100">
                <a:solidFill>
                  <a:srgbClr val="FFFFFF"/>
                </a:solidFill>
                <a:latin typeface="Cambria"/>
                <a:ea typeface="Cambria"/>
                <a:cs typeface="Cambria"/>
                <a:sym typeface="Cambria"/>
              </a:rPr>
              <a:t>The red flowers can have the genotypes </a:t>
            </a:r>
            <a:r>
              <a:rPr lang="en" sz="1100">
                <a:solidFill>
                  <a:srgbClr val="FF0000"/>
                </a:solidFill>
                <a:latin typeface="Cambria"/>
                <a:ea typeface="Cambria"/>
                <a:cs typeface="Cambria"/>
                <a:sym typeface="Cambria"/>
              </a:rPr>
              <a:t>RR</a:t>
            </a:r>
            <a:r>
              <a:rPr lang="en" sz="1100">
                <a:solidFill>
                  <a:srgbClr val="FFFFFF"/>
                </a:solidFill>
                <a:latin typeface="Cambria"/>
                <a:ea typeface="Cambria"/>
                <a:cs typeface="Cambria"/>
                <a:sym typeface="Cambria"/>
              </a:rPr>
              <a:t> or </a:t>
            </a:r>
            <a:r>
              <a:rPr lang="en" sz="1100">
                <a:solidFill>
                  <a:srgbClr val="FF0000"/>
                </a:solidFill>
                <a:latin typeface="Cambria"/>
                <a:ea typeface="Cambria"/>
                <a:cs typeface="Cambria"/>
                <a:sym typeface="Cambria"/>
              </a:rPr>
              <a:t>R</a:t>
            </a:r>
            <a:r>
              <a:rPr lang="en" sz="1100">
                <a:solidFill>
                  <a:srgbClr val="FFFFFF"/>
                </a:solidFill>
                <a:latin typeface="Cambria"/>
                <a:ea typeface="Cambria"/>
                <a:cs typeface="Cambria"/>
                <a:sym typeface="Cambria"/>
              </a:rPr>
              <a:t>r whilst the white flowers must have the genotype rr.  Say we were asked to calculate the frequency of the dominant (</a:t>
            </a:r>
            <a:r>
              <a:rPr lang="en" sz="1100" b="1" i="1">
                <a:solidFill>
                  <a:srgbClr val="FFFFFF"/>
                </a:solidFill>
                <a:latin typeface="Cambria"/>
                <a:ea typeface="Cambria"/>
                <a:cs typeface="Cambria"/>
                <a:sym typeface="Cambria"/>
              </a:rPr>
              <a:t>p</a:t>
            </a:r>
            <a:r>
              <a:rPr lang="en" sz="1100">
                <a:solidFill>
                  <a:srgbClr val="FFFFFF"/>
                </a:solidFill>
                <a:latin typeface="Cambria"/>
                <a:ea typeface="Cambria"/>
                <a:cs typeface="Cambria"/>
                <a:sym typeface="Cambria"/>
              </a:rPr>
              <a:t>) and the recessive (</a:t>
            </a:r>
            <a:r>
              <a:rPr lang="en" sz="1100" b="1" i="1">
                <a:solidFill>
                  <a:srgbClr val="FFFFFF"/>
                </a:solidFill>
                <a:latin typeface="Cambria"/>
                <a:ea typeface="Cambria"/>
                <a:cs typeface="Cambria"/>
                <a:sym typeface="Cambria"/>
              </a:rPr>
              <a:t>q</a:t>
            </a:r>
            <a:r>
              <a:rPr lang="en" sz="1100">
                <a:solidFill>
                  <a:srgbClr val="FFFFFF"/>
                </a:solidFill>
                <a:latin typeface="Cambria"/>
                <a:ea typeface="Cambria"/>
                <a:cs typeface="Cambria"/>
                <a:sym typeface="Cambria"/>
              </a:rPr>
              <a:t>)</a:t>
            </a:r>
            <a:r>
              <a:rPr lang="en" sz="1100" i="1">
                <a:solidFill>
                  <a:srgbClr val="FFFFFF"/>
                </a:solidFill>
                <a:latin typeface="Cambria"/>
                <a:ea typeface="Cambria"/>
                <a:cs typeface="Cambria"/>
                <a:sym typeface="Cambria"/>
              </a:rPr>
              <a:t> </a:t>
            </a:r>
            <a:r>
              <a:rPr lang="en" sz="1100">
                <a:solidFill>
                  <a:srgbClr val="FFFFFF"/>
                </a:solidFill>
                <a:latin typeface="Cambria"/>
                <a:ea typeface="Cambria"/>
                <a:cs typeface="Cambria"/>
                <a:sym typeface="Cambria"/>
              </a:rPr>
              <a:t>alleles in the population:</a:t>
            </a:r>
            <a:endParaRPr sz="1100">
              <a:solidFill>
                <a:srgbClr val="FFFFFF"/>
              </a:solidFill>
              <a:latin typeface="Cambria"/>
              <a:ea typeface="Cambria"/>
              <a:cs typeface="Cambria"/>
              <a:sym typeface="Cambria"/>
            </a:endParaRPr>
          </a:p>
          <a:p>
            <a:pPr marL="0" lvl="0" indent="0" algn="ctr" rtl="0">
              <a:spcBef>
                <a:spcPts val="0"/>
              </a:spcBef>
              <a:spcAft>
                <a:spcPts val="0"/>
              </a:spcAft>
              <a:buNone/>
            </a:pPr>
            <a:endParaRPr sz="700">
              <a:solidFill>
                <a:srgbClr val="FFFFFF"/>
              </a:solidFill>
              <a:latin typeface="Cambria"/>
              <a:ea typeface="Cambria"/>
              <a:cs typeface="Cambria"/>
              <a:sym typeface="Cambria"/>
            </a:endParaRPr>
          </a:p>
          <a:p>
            <a:pPr marL="0" lvl="0" indent="0" algn="ctr" rtl="0">
              <a:lnSpc>
                <a:spcPct val="115000"/>
              </a:lnSpc>
              <a:spcBef>
                <a:spcPts val="0"/>
              </a:spcBef>
              <a:spcAft>
                <a:spcPts val="0"/>
              </a:spcAft>
              <a:buNone/>
            </a:pPr>
            <a:r>
              <a:rPr lang="en" sz="1100" i="1">
                <a:solidFill>
                  <a:srgbClr val="FFFFFF"/>
                </a:solidFill>
                <a:latin typeface="Cambria"/>
                <a:ea typeface="Cambria"/>
                <a:cs typeface="Cambria"/>
                <a:sym typeface="Cambria"/>
              </a:rPr>
              <a:t>p </a:t>
            </a:r>
            <a:r>
              <a:rPr lang="en" sz="1100">
                <a:solidFill>
                  <a:srgbClr val="FFFFFF"/>
                </a:solidFill>
                <a:latin typeface="Cambria"/>
                <a:ea typeface="Cambria"/>
                <a:cs typeface="Cambria"/>
                <a:sym typeface="Cambria"/>
              </a:rPr>
              <a:t>+ </a:t>
            </a:r>
            <a:r>
              <a:rPr lang="en" sz="1100" i="1">
                <a:solidFill>
                  <a:srgbClr val="FFFFFF"/>
                </a:solidFill>
                <a:latin typeface="Cambria"/>
                <a:ea typeface="Cambria"/>
                <a:cs typeface="Cambria"/>
                <a:sym typeface="Cambria"/>
              </a:rPr>
              <a:t>q</a:t>
            </a:r>
            <a:r>
              <a:rPr lang="en" sz="1100">
                <a:solidFill>
                  <a:srgbClr val="FFFFFF"/>
                </a:solidFill>
                <a:latin typeface="Cambria"/>
                <a:ea typeface="Cambria"/>
                <a:cs typeface="Cambria"/>
                <a:sym typeface="Cambria"/>
              </a:rPr>
              <a:t> = 1 and</a:t>
            </a:r>
            <a:r>
              <a:rPr lang="en" sz="1100" i="1">
                <a:solidFill>
                  <a:srgbClr val="FFFFFF"/>
                </a:solidFill>
                <a:latin typeface="Cambria"/>
                <a:ea typeface="Cambria"/>
                <a:cs typeface="Cambria"/>
                <a:sym typeface="Cambria"/>
              </a:rPr>
              <a:t> p</a:t>
            </a:r>
            <a:r>
              <a:rPr lang="en" sz="1100" baseline="30000">
                <a:solidFill>
                  <a:srgbClr val="FFFFFF"/>
                </a:solidFill>
                <a:latin typeface="Cambria"/>
                <a:ea typeface="Cambria"/>
                <a:cs typeface="Cambria"/>
                <a:sym typeface="Cambria"/>
              </a:rPr>
              <a:t>2</a:t>
            </a:r>
            <a:r>
              <a:rPr lang="en" sz="1100" i="1">
                <a:solidFill>
                  <a:srgbClr val="FFFFFF"/>
                </a:solidFill>
                <a:latin typeface="Cambria"/>
                <a:ea typeface="Cambria"/>
                <a:cs typeface="Cambria"/>
                <a:sym typeface="Cambria"/>
              </a:rPr>
              <a:t> </a:t>
            </a:r>
            <a:r>
              <a:rPr lang="en" sz="1100">
                <a:solidFill>
                  <a:srgbClr val="FFFFFF"/>
                </a:solidFill>
                <a:latin typeface="Cambria"/>
                <a:ea typeface="Cambria"/>
                <a:cs typeface="Cambria"/>
                <a:sym typeface="Cambria"/>
              </a:rPr>
              <a:t>+</a:t>
            </a:r>
            <a:r>
              <a:rPr lang="en" sz="1100" i="1">
                <a:solidFill>
                  <a:srgbClr val="FFFFFF"/>
                </a:solidFill>
                <a:latin typeface="Cambria"/>
                <a:ea typeface="Cambria"/>
                <a:cs typeface="Cambria"/>
                <a:sym typeface="Cambria"/>
              </a:rPr>
              <a:t> </a:t>
            </a:r>
            <a:r>
              <a:rPr lang="en" sz="1100">
                <a:solidFill>
                  <a:srgbClr val="FFFFFF"/>
                </a:solidFill>
                <a:latin typeface="Cambria"/>
                <a:ea typeface="Cambria"/>
                <a:cs typeface="Cambria"/>
                <a:sym typeface="Cambria"/>
              </a:rPr>
              <a:t>2</a:t>
            </a:r>
            <a:r>
              <a:rPr lang="en" sz="1100" i="1">
                <a:solidFill>
                  <a:srgbClr val="FFFFFF"/>
                </a:solidFill>
                <a:latin typeface="Cambria"/>
                <a:ea typeface="Cambria"/>
                <a:cs typeface="Cambria"/>
                <a:sym typeface="Cambria"/>
              </a:rPr>
              <a:t>pq </a:t>
            </a:r>
            <a:r>
              <a:rPr lang="en" sz="1100">
                <a:solidFill>
                  <a:srgbClr val="FFFFFF"/>
                </a:solidFill>
                <a:latin typeface="Cambria"/>
                <a:ea typeface="Cambria"/>
                <a:cs typeface="Cambria"/>
                <a:sym typeface="Cambria"/>
              </a:rPr>
              <a:t>+ </a:t>
            </a:r>
            <a:r>
              <a:rPr lang="en" sz="1100" i="1">
                <a:solidFill>
                  <a:srgbClr val="FFFFFF"/>
                </a:solidFill>
                <a:latin typeface="Cambria"/>
                <a:ea typeface="Cambria"/>
                <a:cs typeface="Cambria"/>
                <a:sym typeface="Cambria"/>
              </a:rPr>
              <a:t>q</a:t>
            </a:r>
            <a:r>
              <a:rPr lang="en" sz="1100" baseline="30000">
                <a:solidFill>
                  <a:srgbClr val="FFFFFF"/>
                </a:solidFill>
                <a:latin typeface="Cambria"/>
                <a:ea typeface="Cambria"/>
                <a:cs typeface="Cambria"/>
                <a:sym typeface="Cambria"/>
              </a:rPr>
              <a:t>2</a:t>
            </a:r>
            <a:r>
              <a:rPr lang="en" sz="1100" i="1">
                <a:solidFill>
                  <a:srgbClr val="FFFFFF"/>
                </a:solidFill>
                <a:latin typeface="Cambria"/>
                <a:ea typeface="Cambria"/>
                <a:cs typeface="Cambria"/>
                <a:sym typeface="Cambria"/>
              </a:rPr>
              <a:t> </a:t>
            </a:r>
            <a:r>
              <a:rPr lang="en" sz="1100">
                <a:solidFill>
                  <a:srgbClr val="FFFFFF"/>
                </a:solidFill>
                <a:latin typeface="Cambria"/>
                <a:ea typeface="Cambria"/>
                <a:cs typeface="Cambria"/>
                <a:sym typeface="Cambria"/>
              </a:rPr>
              <a:t>= 1</a:t>
            </a:r>
            <a:endParaRPr sz="1100">
              <a:solidFill>
                <a:srgbClr val="FFFFFF"/>
              </a:solidFill>
              <a:latin typeface="Cambria"/>
              <a:ea typeface="Cambria"/>
              <a:cs typeface="Cambria"/>
              <a:sym typeface="Cambria"/>
            </a:endParaRPr>
          </a:p>
          <a:p>
            <a:pPr marL="0" lvl="0" indent="0" algn="ctr" rtl="0">
              <a:lnSpc>
                <a:spcPct val="115000"/>
              </a:lnSpc>
              <a:spcBef>
                <a:spcPts val="1600"/>
              </a:spcBef>
              <a:spcAft>
                <a:spcPts val="0"/>
              </a:spcAft>
              <a:buNone/>
            </a:pPr>
            <a:r>
              <a:rPr lang="en" sz="1100" i="1">
                <a:solidFill>
                  <a:srgbClr val="FFFFFF"/>
                </a:solidFill>
                <a:latin typeface="Cambria"/>
                <a:ea typeface="Cambria"/>
                <a:cs typeface="Cambria"/>
                <a:sym typeface="Cambria"/>
              </a:rPr>
              <a:t>p</a:t>
            </a:r>
            <a:r>
              <a:rPr lang="en" sz="1100" baseline="30000">
                <a:solidFill>
                  <a:srgbClr val="FFFFFF"/>
                </a:solidFill>
                <a:latin typeface="Cambria"/>
                <a:ea typeface="Cambria"/>
                <a:cs typeface="Cambria"/>
                <a:sym typeface="Cambria"/>
              </a:rPr>
              <a:t>2</a:t>
            </a:r>
            <a:r>
              <a:rPr lang="en" sz="1100" i="1">
                <a:solidFill>
                  <a:srgbClr val="FFFFFF"/>
                </a:solidFill>
                <a:latin typeface="Cambria"/>
                <a:ea typeface="Cambria"/>
                <a:cs typeface="Cambria"/>
                <a:sym typeface="Cambria"/>
              </a:rPr>
              <a:t> </a:t>
            </a:r>
            <a:r>
              <a:rPr lang="en" sz="1100">
                <a:solidFill>
                  <a:srgbClr val="FFFFFF"/>
                </a:solidFill>
                <a:latin typeface="Cambria"/>
                <a:ea typeface="Cambria"/>
                <a:cs typeface="Cambria"/>
                <a:sym typeface="Cambria"/>
              </a:rPr>
              <a:t>+</a:t>
            </a:r>
            <a:r>
              <a:rPr lang="en" sz="1100" i="1">
                <a:solidFill>
                  <a:srgbClr val="FFFFFF"/>
                </a:solidFill>
                <a:latin typeface="Cambria"/>
                <a:ea typeface="Cambria"/>
                <a:cs typeface="Cambria"/>
                <a:sym typeface="Cambria"/>
              </a:rPr>
              <a:t> </a:t>
            </a:r>
            <a:r>
              <a:rPr lang="en" sz="1100">
                <a:solidFill>
                  <a:srgbClr val="FFFFFF"/>
                </a:solidFill>
                <a:latin typeface="Cambria"/>
                <a:ea typeface="Cambria"/>
                <a:cs typeface="Cambria"/>
                <a:sym typeface="Cambria"/>
              </a:rPr>
              <a:t>2</a:t>
            </a:r>
            <a:r>
              <a:rPr lang="en" sz="1100" i="1">
                <a:solidFill>
                  <a:srgbClr val="FFFFFF"/>
                </a:solidFill>
                <a:latin typeface="Cambria"/>
                <a:ea typeface="Cambria"/>
                <a:cs typeface="Cambria"/>
                <a:sym typeface="Cambria"/>
              </a:rPr>
              <a:t>pq </a:t>
            </a:r>
            <a:r>
              <a:rPr lang="en" sz="1100">
                <a:solidFill>
                  <a:srgbClr val="FFFFFF"/>
                </a:solidFill>
                <a:latin typeface="Cambria"/>
                <a:ea typeface="Cambria"/>
                <a:cs typeface="Cambria"/>
                <a:sym typeface="Cambria"/>
              </a:rPr>
              <a:t>= 0.8 and </a:t>
            </a:r>
            <a:r>
              <a:rPr lang="en" sz="1100" i="1">
                <a:solidFill>
                  <a:srgbClr val="FFFFFF"/>
                </a:solidFill>
                <a:latin typeface="Cambria"/>
                <a:ea typeface="Cambria"/>
                <a:cs typeface="Cambria"/>
                <a:sym typeface="Cambria"/>
              </a:rPr>
              <a:t>q</a:t>
            </a:r>
            <a:r>
              <a:rPr lang="en" sz="1100" baseline="30000">
                <a:solidFill>
                  <a:srgbClr val="FFFFFF"/>
                </a:solidFill>
                <a:latin typeface="Cambria"/>
                <a:ea typeface="Cambria"/>
                <a:cs typeface="Cambria"/>
                <a:sym typeface="Cambria"/>
              </a:rPr>
              <a:t>2 </a:t>
            </a:r>
            <a:r>
              <a:rPr lang="en" sz="1100">
                <a:solidFill>
                  <a:srgbClr val="FFFFFF"/>
                </a:solidFill>
                <a:latin typeface="Cambria"/>
                <a:ea typeface="Cambria"/>
                <a:cs typeface="Cambria"/>
                <a:sym typeface="Cambria"/>
              </a:rPr>
              <a:t>= 0.2</a:t>
            </a:r>
            <a:endParaRPr sz="1100">
              <a:solidFill>
                <a:srgbClr val="FFFFFF"/>
              </a:solidFill>
              <a:latin typeface="Cambria"/>
              <a:ea typeface="Cambria"/>
              <a:cs typeface="Cambria"/>
              <a:sym typeface="Cambria"/>
            </a:endParaRPr>
          </a:p>
          <a:p>
            <a:pPr marL="0" lvl="0" indent="0" algn="ctr" rtl="0">
              <a:lnSpc>
                <a:spcPct val="115000"/>
              </a:lnSpc>
              <a:spcBef>
                <a:spcPts val="1600"/>
              </a:spcBef>
              <a:spcAft>
                <a:spcPts val="0"/>
              </a:spcAft>
              <a:buNone/>
            </a:pPr>
            <a:r>
              <a:rPr lang="en" sz="1100" i="1">
                <a:solidFill>
                  <a:srgbClr val="FFFFFF"/>
                </a:solidFill>
                <a:latin typeface="Cambria"/>
                <a:ea typeface="Cambria"/>
                <a:cs typeface="Cambria"/>
                <a:sym typeface="Cambria"/>
              </a:rPr>
              <a:t>q </a:t>
            </a:r>
            <a:r>
              <a:rPr lang="en" sz="1100">
                <a:solidFill>
                  <a:srgbClr val="FFFFFF"/>
                </a:solidFill>
                <a:latin typeface="Cambria"/>
                <a:ea typeface="Cambria"/>
                <a:cs typeface="Cambria"/>
                <a:sym typeface="Cambria"/>
              </a:rPr>
              <a:t>= 0.45 (45%) so </a:t>
            </a:r>
            <a:r>
              <a:rPr lang="en" sz="1100" i="1">
                <a:solidFill>
                  <a:srgbClr val="FFFFFF"/>
                </a:solidFill>
                <a:latin typeface="Cambria"/>
                <a:ea typeface="Cambria"/>
                <a:cs typeface="Cambria"/>
                <a:sym typeface="Cambria"/>
              </a:rPr>
              <a:t>p</a:t>
            </a:r>
            <a:r>
              <a:rPr lang="en" sz="1100">
                <a:solidFill>
                  <a:srgbClr val="FFFFFF"/>
                </a:solidFill>
                <a:latin typeface="Cambria"/>
                <a:ea typeface="Cambria"/>
                <a:cs typeface="Cambria"/>
                <a:sym typeface="Cambria"/>
              </a:rPr>
              <a:t> = 0.55 (55%)</a:t>
            </a:r>
            <a:endParaRPr sz="1100">
              <a:solidFill>
                <a:srgbClr val="FFFFFF"/>
              </a:solidFill>
              <a:latin typeface="Cambria"/>
              <a:ea typeface="Cambria"/>
              <a:cs typeface="Cambria"/>
              <a:sym typeface="Cambria"/>
            </a:endParaRPr>
          </a:p>
          <a:p>
            <a:pPr marL="0" lvl="0" indent="0" algn="ctr" rtl="0">
              <a:lnSpc>
                <a:spcPct val="115000"/>
              </a:lnSpc>
              <a:spcBef>
                <a:spcPts val="1600"/>
              </a:spcBef>
              <a:spcAft>
                <a:spcPts val="1600"/>
              </a:spcAft>
              <a:buNone/>
            </a:pPr>
            <a:r>
              <a:rPr lang="en" sz="1100">
                <a:solidFill>
                  <a:srgbClr val="FFFFFF"/>
                </a:solidFill>
                <a:latin typeface="Cambria"/>
                <a:ea typeface="Cambria"/>
                <a:cs typeface="Cambria"/>
                <a:sym typeface="Cambria"/>
              </a:rPr>
              <a:t>Other examples can be found </a:t>
            </a:r>
            <a:r>
              <a:rPr lang="en" sz="1100" u="sng">
                <a:solidFill>
                  <a:schemeClr val="hlink"/>
                </a:solidFill>
                <a:latin typeface="Cambria"/>
                <a:ea typeface="Cambria"/>
                <a:cs typeface="Cambria"/>
                <a:sym typeface="Cambria"/>
                <a:hlinkClick r:id="rId3"/>
              </a:rPr>
              <a:t>here</a:t>
            </a:r>
            <a:r>
              <a:rPr lang="en" sz="1100">
                <a:solidFill>
                  <a:srgbClr val="FFFFFF"/>
                </a:solidFill>
                <a:latin typeface="Cambria"/>
                <a:ea typeface="Cambria"/>
                <a:cs typeface="Cambria"/>
                <a:sym typeface="Cambria"/>
              </a:rPr>
              <a:t>.</a:t>
            </a:r>
            <a:endParaRPr>
              <a:latin typeface="Cambria"/>
              <a:ea typeface="Cambria"/>
              <a:cs typeface="Cambria"/>
              <a:sym typeface="Cambria"/>
            </a:endParaRPr>
          </a:p>
        </p:txBody>
      </p:sp>
      <p:pic>
        <p:nvPicPr>
          <p:cNvPr id="167" name="Google Shape;167;p31"/>
          <p:cNvPicPr preferRelativeResize="0"/>
          <p:nvPr/>
        </p:nvPicPr>
        <p:blipFill rotWithShape="1">
          <a:blip r:embed="rId4">
            <a:alphaModFix/>
          </a:blip>
          <a:srcRect l="23461" r="17293"/>
          <a:stretch/>
        </p:blipFill>
        <p:spPr>
          <a:xfrm>
            <a:off x="0" y="0"/>
            <a:ext cx="4572001" cy="5143501"/>
          </a:xfrm>
          <a:prstGeom prst="rect">
            <a:avLst/>
          </a:prstGeom>
          <a:noFill/>
          <a:ln>
            <a:noFill/>
          </a:ln>
        </p:spPr>
      </p:pic>
      <p:cxnSp>
        <p:nvCxnSpPr>
          <p:cNvPr id="168" name="Google Shape;168;p31"/>
          <p:cNvCxnSpPr/>
          <p:nvPr/>
        </p:nvCxnSpPr>
        <p:spPr>
          <a:xfrm>
            <a:off x="4572000" y="-3000"/>
            <a:ext cx="0" cy="514950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Variation</a:t>
            </a:r>
            <a:endParaRPr>
              <a:latin typeface="Cambria"/>
              <a:ea typeface="Cambria"/>
              <a:cs typeface="Cambria"/>
              <a:sym typeface="Cambria"/>
            </a:endParaRPr>
          </a:p>
          <a:p>
            <a:pPr marL="0" lvl="0" indent="0" algn="ctr" rtl="0">
              <a:spcBef>
                <a:spcPts val="0"/>
              </a:spcBef>
              <a:spcAft>
                <a:spcPts val="0"/>
              </a:spcAft>
              <a:buNone/>
            </a:pPr>
            <a:endParaRPr sz="2500">
              <a:solidFill>
                <a:schemeClr val="lt2"/>
              </a:solidFill>
              <a:latin typeface="Cambria"/>
              <a:ea typeface="Cambria"/>
              <a:cs typeface="Cambria"/>
              <a:sym typeface="Cambria"/>
            </a:endParaRPr>
          </a:p>
          <a:p>
            <a:pPr marL="0" lvl="0" indent="0" algn="ctr" rtl="0">
              <a:spcBef>
                <a:spcPts val="0"/>
              </a:spcBef>
              <a:spcAft>
                <a:spcPts val="0"/>
              </a:spcAft>
              <a:buNone/>
            </a:pPr>
            <a:endParaRPr>
              <a:latin typeface="Cambria"/>
              <a:ea typeface="Cambria"/>
              <a:cs typeface="Cambria"/>
              <a:sym typeface="Cambria"/>
            </a:endParaRPr>
          </a:p>
        </p:txBody>
      </p:sp>
      <p:sp>
        <p:nvSpPr>
          <p:cNvPr id="174" name="Google Shape;174;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4A86E8"/>
              </a:buClr>
              <a:buSzPts val="1700"/>
              <a:buChar char="●"/>
            </a:pPr>
            <a:r>
              <a:rPr lang="en" sz="1700">
                <a:solidFill>
                  <a:srgbClr val="4A86E8"/>
                </a:solidFill>
              </a:rPr>
              <a:t>Specification Point 3.7.3 - Evolution may lead to speciation.</a:t>
            </a:r>
            <a:endParaRPr sz="1700">
              <a:solidFill>
                <a:srgbClr val="4A86E8"/>
              </a:solidFill>
            </a:endParaRPr>
          </a:p>
          <a:p>
            <a:pPr marL="457200" lvl="0" indent="-336550" algn="l" rtl="0">
              <a:spcBef>
                <a:spcPts val="0"/>
              </a:spcBef>
              <a:spcAft>
                <a:spcPts val="0"/>
              </a:spcAft>
              <a:buClr>
                <a:srgbClr val="CCCCCC"/>
              </a:buClr>
              <a:buSzPts val="1700"/>
              <a:buChar char="●"/>
            </a:pPr>
            <a:r>
              <a:rPr lang="en" sz="1700">
                <a:solidFill>
                  <a:srgbClr val="CCCCCC"/>
                </a:solidFill>
              </a:rPr>
              <a:t>Variation can be defined as the </a:t>
            </a:r>
            <a:r>
              <a:rPr lang="en" sz="1700" b="1">
                <a:solidFill>
                  <a:srgbClr val="CCCCCC"/>
                </a:solidFill>
              </a:rPr>
              <a:t>differences </a:t>
            </a:r>
            <a:r>
              <a:rPr lang="en" sz="1700">
                <a:solidFill>
                  <a:srgbClr val="CCCCCC"/>
                </a:solidFill>
              </a:rPr>
              <a:t>that exist between individuals of the </a:t>
            </a:r>
            <a:r>
              <a:rPr lang="en" sz="1700" b="1">
                <a:solidFill>
                  <a:srgbClr val="CCCCCC"/>
                </a:solidFill>
              </a:rPr>
              <a:t>same species </a:t>
            </a:r>
            <a:r>
              <a:rPr lang="en" sz="1700">
                <a:solidFill>
                  <a:srgbClr val="CCCCCC"/>
                </a:solidFill>
              </a:rPr>
              <a:t>or differences that exist </a:t>
            </a:r>
            <a:r>
              <a:rPr lang="en" sz="1700" b="1">
                <a:solidFill>
                  <a:srgbClr val="CCCCCC"/>
                </a:solidFill>
              </a:rPr>
              <a:t>between species</a:t>
            </a:r>
            <a:r>
              <a:rPr lang="en" sz="1700">
                <a:solidFill>
                  <a:srgbClr val="CCCCCC"/>
                </a:solidFill>
              </a:rPr>
              <a:t>.</a:t>
            </a:r>
            <a:endParaRPr sz="17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Differences in individuals that belong to the same species is called </a:t>
            </a:r>
            <a:r>
              <a:rPr lang="en" sz="1300" b="1">
                <a:solidFill>
                  <a:srgbClr val="CCCCCC"/>
                </a:solidFill>
              </a:rPr>
              <a:t>intraspecific variation</a:t>
            </a:r>
            <a:r>
              <a:rPr lang="en" sz="1300">
                <a:solidFill>
                  <a:srgbClr val="CCCCCC"/>
                </a:solidFill>
              </a:rPr>
              <a:t>.</a:t>
            </a:r>
            <a:endParaRPr sz="13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Differences between different species is called </a:t>
            </a:r>
            <a:r>
              <a:rPr lang="en" sz="1300" b="1">
                <a:solidFill>
                  <a:srgbClr val="CCCCCC"/>
                </a:solidFill>
              </a:rPr>
              <a:t>interspecific variation</a:t>
            </a:r>
            <a:r>
              <a:rPr lang="en" sz="1300">
                <a:solidFill>
                  <a:srgbClr val="CCCCCC"/>
                </a:solidFill>
              </a:rPr>
              <a:t>.</a:t>
            </a:r>
            <a:endParaRPr sz="1300">
              <a:solidFill>
                <a:srgbClr val="CCCCCC"/>
              </a:solidFill>
            </a:endParaRPr>
          </a:p>
          <a:p>
            <a:pPr marL="457200" lvl="0" indent="-336550" algn="l" rtl="0">
              <a:spcBef>
                <a:spcPts val="0"/>
              </a:spcBef>
              <a:spcAft>
                <a:spcPts val="0"/>
              </a:spcAft>
              <a:buClr>
                <a:srgbClr val="CCCCCC"/>
              </a:buClr>
              <a:buSzPts val="1700"/>
              <a:buChar char="●"/>
            </a:pPr>
            <a:r>
              <a:rPr lang="en" sz="1700">
                <a:solidFill>
                  <a:srgbClr val="CCCCCC"/>
                </a:solidFill>
              </a:rPr>
              <a:t>Variation can be due to </a:t>
            </a:r>
            <a:r>
              <a:rPr lang="en" sz="1700" b="1">
                <a:solidFill>
                  <a:srgbClr val="CCCCCC"/>
                </a:solidFill>
              </a:rPr>
              <a:t>genetic </a:t>
            </a:r>
            <a:r>
              <a:rPr lang="en" sz="1700">
                <a:solidFill>
                  <a:srgbClr val="CCCCCC"/>
                </a:solidFill>
              </a:rPr>
              <a:t>factors.</a:t>
            </a:r>
            <a:endParaRPr sz="17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Genetic variation in members of the same species is due to the number of </a:t>
            </a:r>
            <a:r>
              <a:rPr lang="en" sz="1300" b="1">
                <a:solidFill>
                  <a:srgbClr val="CCCCCC"/>
                </a:solidFill>
              </a:rPr>
              <a:t>different alleles </a:t>
            </a:r>
            <a:r>
              <a:rPr lang="en" sz="1300">
                <a:solidFill>
                  <a:srgbClr val="CCCCCC"/>
                </a:solidFill>
              </a:rPr>
              <a:t>that are present for a particular gene.</a:t>
            </a:r>
            <a:endParaRPr sz="13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New alleles are created by </a:t>
            </a:r>
            <a:r>
              <a:rPr lang="en" sz="1300" b="1">
                <a:solidFill>
                  <a:srgbClr val="CCCCCC"/>
                </a:solidFill>
              </a:rPr>
              <a:t>mutations</a:t>
            </a:r>
            <a:r>
              <a:rPr lang="en" sz="1300">
                <a:solidFill>
                  <a:srgbClr val="CCCCCC"/>
                </a:solidFill>
              </a:rPr>
              <a:t>, as well as the exchange of genetic material during </a:t>
            </a:r>
            <a:r>
              <a:rPr lang="en" sz="1300" b="1">
                <a:solidFill>
                  <a:srgbClr val="CCCCCC"/>
                </a:solidFill>
              </a:rPr>
              <a:t>crossing over </a:t>
            </a:r>
            <a:r>
              <a:rPr lang="en" sz="1300">
                <a:solidFill>
                  <a:srgbClr val="CCCCCC"/>
                </a:solidFill>
              </a:rPr>
              <a:t>in meiosis.</a:t>
            </a:r>
            <a:endParaRPr sz="1300">
              <a:solidFill>
                <a:srgbClr val="CCCCCC"/>
              </a:solidFill>
            </a:endParaRPr>
          </a:p>
          <a:p>
            <a:pPr marL="457200" lvl="0" indent="-336550" algn="l" rtl="0">
              <a:spcBef>
                <a:spcPts val="0"/>
              </a:spcBef>
              <a:spcAft>
                <a:spcPts val="0"/>
              </a:spcAft>
              <a:buClr>
                <a:srgbClr val="CCCCCC"/>
              </a:buClr>
              <a:buSzPts val="1700"/>
              <a:buChar char="●"/>
            </a:pPr>
            <a:r>
              <a:rPr lang="en" sz="1700">
                <a:solidFill>
                  <a:srgbClr val="CCCCCC"/>
                </a:solidFill>
              </a:rPr>
              <a:t>Variation can also be due to </a:t>
            </a:r>
            <a:r>
              <a:rPr lang="en" sz="1700" b="1">
                <a:solidFill>
                  <a:srgbClr val="CCCCCC"/>
                </a:solidFill>
              </a:rPr>
              <a:t>environmental </a:t>
            </a:r>
            <a:r>
              <a:rPr lang="en" sz="1700">
                <a:solidFill>
                  <a:srgbClr val="CCCCCC"/>
                </a:solidFill>
              </a:rPr>
              <a:t>factors.</a:t>
            </a:r>
            <a:endParaRPr sz="1700">
              <a:solidFill>
                <a:srgbClr val="CCCCCC"/>
              </a:solidFill>
            </a:endParaRPr>
          </a:p>
          <a:p>
            <a:pPr marL="914400" lvl="1" indent="-311150" algn="l" rtl="0">
              <a:spcBef>
                <a:spcPts val="0"/>
              </a:spcBef>
              <a:spcAft>
                <a:spcPts val="0"/>
              </a:spcAft>
              <a:buClr>
                <a:srgbClr val="CCCCCC"/>
              </a:buClr>
              <a:buSzPts val="1300"/>
              <a:buChar char="○"/>
            </a:pPr>
            <a:r>
              <a:rPr lang="en" sz="1300">
                <a:solidFill>
                  <a:srgbClr val="CCCCCC"/>
                </a:solidFill>
              </a:rPr>
              <a:t>Differences in the climate, food sources and lifestyle can also lead to variation.</a:t>
            </a:r>
            <a:endParaRPr sz="1300">
              <a:solidFill>
                <a:srgbClr val="CCCCCC"/>
              </a:solidFill>
            </a:endParaRPr>
          </a:p>
          <a:p>
            <a:pPr marL="457200" lvl="0" indent="-336550" algn="l" rtl="0">
              <a:spcBef>
                <a:spcPts val="0"/>
              </a:spcBef>
              <a:spcAft>
                <a:spcPts val="0"/>
              </a:spcAft>
              <a:buClr>
                <a:srgbClr val="CCCCCC"/>
              </a:buClr>
              <a:buSzPts val="1700"/>
              <a:buChar char="●"/>
            </a:pPr>
            <a:r>
              <a:rPr lang="en" sz="1700">
                <a:solidFill>
                  <a:srgbClr val="CCCCCC"/>
                </a:solidFill>
              </a:rPr>
              <a:t>Most variation is caused by a </a:t>
            </a:r>
            <a:r>
              <a:rPr lang="en" sz="1700" b="1">
                <a:solidFill>
                  <a:srgbClr val="CCCCCC"/>
                </a:solidFill>
              </a:rPr>
              <a:t>combination </a:t>
            </a:r>
            <a:r>
              <a:rPr lang="en" sz="1700">
                <a:solidFill>
                  <a:srgbClr val="CCCCCC"/>
                </a:solidFill>
              </a:rPr>
              <a:t>of genetic and environmental factors.</a:t>
            </a:r>
            <a:endParaRPr sz="1700" b="1">
              <a:solidFill>
                <a:srgbClr val="CCCCCC"/>
              </a:solidFill>
            </a:endParaRPr>
          </a:p>
        </p:txBody>
      </p:sp>
      <p:sp>
        <p:nvSpPr>
          <p:cNvPr id="175" name="Google Shape;175;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pic>
        <p:nvPicPr>
          <p:cNvPr id="180" name="Google Shape;180;p33"/>
          <p:cNvPicPr preferRelativeResize="0"/>
          <p:nvPr/>
        </p:nvPicPr>
        <p:blipFill rotWithShape="1">
          <a:blip r:embed="rId3">
            <a:alphaModFix/>
          </a:blip>
          <a:srcRect t="4479"/>
          <a:stretch/>
        </p:blipFill>
        <p:spPr>
          <a:xfrm>
            <a:off x="0" y="1093225"/>
            <a:ext cx="9143996" cy="4050274"/>
          </a:xfrm>
          <a:prstGeom prst="rect">
            <a:avLst/>
          </a:prstGeom>
          <a:noFill/>
          <a:ln>
            <a:noFill/>
          </a:ln>
        </p:spPr>
      </p:pic>
      <p:sp>
        <p:nvSpPr>
          <p:cNvPr id="181" name="Google Shape;181;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182" name="Google Shape;182;p33"/>
          <p:cNvSpPr txBox="1"/>
          <p:nvPr/>
        </p:nvSpPr>
        <p:spPr>
          <a:xfrm>
            <a:off x="886950" y="144625"/>
            <a:ext cx="7370100" cy="785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300">
                <a:solidFill>
                  <a:schemeClr val="dk1"/>
                </a:solidFill>
                <a:latin typeface="Cambria"/>
                <a:ea typeface="Cambria"/>
                <a:cs typeface="Cambria"/>
                <a:sym typeface="Cambria"/>
              </a:rPr>
              <a:t>All domesticated dogs belong to the </a:t>
            </a:r>
            <a:r>
              <a:rPr lang="en" sz="1300" b="1">
                <a:solidFill>
                  <a:schemeClr val="dk1"/>
                </a:solidFill>
                <a:latin typeface="Cambria"/>
                <a:ea typeface="Cambria"/>
                <a:cs typeface="Cambria"/>
                <a:sym typeface="Cambria"/>
              </a:rPr>
              <a:t>same species </a:t>
            </a:r>
            <a:r>
              <a:rPr lang="en" sz="1300">
                <a:solidFill>
                  <a:schemeClr val="dk1"/>
                </a:solidFill>
                <a:latin typeface="Cambria"/>
                <a:ea typeface="Cambria"/>
                <a:cs typeface="Cambria"/>
                <a:sym typeface="Cambria"/>
              </a:rPr>
              <a:t>(</a:t>
            </a:r>
            <a:r>
              <a:rPr lang="en" sz="1300" i="1">
                <a:solidFill>
                  <a:schemeClr val="dk1"/>
                </a:solidFill>
                <a:latin typeface="Cambria"/>
                <a:ea typeface="Cambria"/>
                <a:cs typeface="Cambria"/>
                <a:sym typeface="Cambria"/>
              </a:rPr>
              <a:t>Canis familiaris</a:t>
            </a:r>
            <a:r>
              <a:rPr lang="en" sz="1300">
                <a:solidFill>
                  <a:schemeClr val="dk1"/>
                </a:solidFill>
                <a:latin typeface="Cambria"/>
                <a:ea typeface="Cambria"/>
                <a:cs typeface="Cambria"/>
                <a:sym typeface="Cambria"/>
              </a:rPr>
              <a:t>). There is, however, tremendous variation in size, colouring and body-shape. This is primarily down to a high level of </a:t>
            </a:r>
            <a:r>
              <a:rPr lang="en" sz="1300" b="1">
                <a:solidFill>
                  <a:schemeClr val="dk1"/>
                </a:solidFill>
                <a:latin typeface="Cambria"/>
                <a:ea typeface="Cambria"/>
                <a:cs typeface="Cambria"/>
                <a:sym typeface="Cambria"/>
              </a:rPr>
              <a:t>genetic variability </a:t>
            </a:r>
            <a:r>
              <a:rPr lang="en" sz="1300">
                <a:solidFill>
                  <a:schemeClr val="dk1"/>
                </a:solidFill>
                <a:latin typeface="Cambria"/>
                <a:ea typeface="Cambria"/>
                <a:cs typeface="Cambria"/>
                <a:sym typeface="Cambria"/>
              </a:rPr>
              <a:t>- there are lots of </a:t>
            </a:r>
            <a:r>
              <a:rPr lang="en" sz="1300" b="1">
                <a:solidFill>
                  <a:schemeClr val="dk1"/>
                </a:solidFill>
                <a:latin typeface="Cambria"/>
                <a:ea typeface="Cambria"/>
                <a:cs typeface="Cambria"/>
                <a:sym typeface="Cambria"/>
              </a:rPr>
              <a:t>different alleles </a:t>
            </a:r>
            <a:r>
              <a:rPr lang="en" sz="1300">
                <a:solidFill>
                  <a:schemeClr val="dk1"/>
                </a:solidFill>
                <a:latin typeface="Cambria"/>
                <a:ea typeface="Cambria"/>
                <a:cs typeface="Cambria"/>
                <a:sym typeface="Cambria"/>
              </a:rPr>
              <a:t>present in the population.</a:t>
            </a:r>
            <a:endParaRPr sz="1300">
              <a:solidFill>
                <a:schemeClr val="dk1"/>
              </a:solidFill>
              <a:latin typeface="Cambria"/>
              <a:ea typeface="Cambria"/>
              <a:cs typeface="Cambria"/>
              <a:sym typeface="Cambria"/>
            </a:endParaRPr>
          </a:p>
        </p:txBody>
      </p:sp>
      <p:cxnSp>
        <p:nvCxnSpPr>
          <p:cNvPr id="183" name="Google Shape;183;p33"/>
          <p:cNvCxnSpPr/>
          <p:nvPr/>
        </p:nvCxnSpPr>
        <p:spPr>
          <a:xfrm>
            <a:off x="0" y="1093225"/>
            <a:ext cx="9144000" cy="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2349</Words>
  <Application>Microsoft Office PowerPoint</Application>
  <PresentationFormat>On-screen Show (16:9)</PresentationFormat>
  <Paragraphs>207</Paragraphs>
  <Slides>25</Slides>
  <Notes>25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Kalam</vt:lpstr>
      <vt:lpstr>Arial</vt:lpstr>
      <vt:lpstr>Cambria</vt:lpstr>
      <vt:lpstr>Times New Roman</vt:lpstr>
      <vt:lpstr>gg sans</vt:lpstr>
      <vt:lpstr>Simple Dark</vt:lpstr>
      <vt:lpstr>Simple Dark</vt:lpstr>
      <vt:lpstr>AQA A Level Biology 52 - Variation and Speciation</vt:lpstr>
      <vt:lpstr>Genetic Terms  </vt:lpstr>
      <vt:lpstr>The Hardy-Weinberg Principle  </vt:lpstr>
      <vt:lpstr>PowerPoint Presentation</vt:lpstr>
      <vt:lpstr>PowerPoint Presentation</vt:lpstr>
      <vt:lpstr>The Hardy-Weinberg Equation  </vt:lpstr>
      <vt:lpstr>PowerPoint Presentation</vt:lpstr>
      <vt:lpstr>Variation  </vt:lpstr>
      <vt:lpstr>PowerPoint Presentation</vt:lpstr>
      <vt:lpstr>PowerPoint Presentation</vt:lpstr>
      <vt:lpstr>Evolution by Natural Selection  </vt:lpstr>
      <vt:lpstr>PowerPoint Presentation</vt:lpstr>
      <vt:lpstr>Forms of Natural Selection  </vt:lpstr>
      <vt:lpstr>PowerPoint Presentation</vt:lpstr>
      <vt:lpstr>PowerPoint Presentation</vt:lpstr>
      <vt:lpstr>PowerPoint Presentation</vt:lpstr>
      <vt:lpstr>PowerPoint Presentation</vt:lpstr>
      <vt:lpstr>Speciation  </vt:lpstr>
      <vt:lpstr>Allopatric Speciation  </vt:lpstr>
      <vt:lpstr>PowerPoint Presentation</vt:lpstr>
      <vt:lpstr>PowerPoint Presentation</vt:lpstr>
      <vt:lpstr>Sympatric Speciation  </vt:lpstr>
      <vt:lpstr>PowerPoint Presentation</vt:lpstr>
      <vt:lpstr>Genetic Drift  </vt:lpstr>
      <vt:lpstr>The Diversity of Life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AQA A Level Biology 52 - Variation and Speciation</dc:title>
  <cp:lastModifiedBy>Chezka Mae Madrona</cp:lastModifiedBy>
  <cp:revision>2</cp:revision>
  <dcterms:modified xsi:type="dcterms:W3CDTF">2025-07-25T11:11:43Z</dcterms:modified>
</cp:coreProperties>
</file>