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gg sans" panose="00000800000000000000" pitchFamily="2" charset="0"/>
      <p:bold r:id="rId24"/>
    </p:embeddedFont>
    <p:embeddedFont>
      <p:font typeface="Kalam" panose="020B0604020202020204" charset="0"/>
      <p:regular r:id="rId25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78B261A-B6E4-4545-A6AD-0455363650E1}">
  <a:tblStyle styleId="{F78B261A-B6E4-4545-A6AD-0455363650E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a4069831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a4069831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85c4dc517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c85c4dc517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c85c4dc517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c85c4dc517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c85c4dc517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c85c4dc517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c85c4dc517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c85c4dc517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c85c4dc517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c85c4dc517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c85c4dc517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c85c4dc517_1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c36bb6b40c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c36bb6b40c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c36bb6b40c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c36bb6b40c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c4d722aef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c4d722aef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2ae165c48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2ae165c48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c71ff2e7d3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c71ff2e7d3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c71ff2e7d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c71ff2e7d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c71ff2e7d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c71ff2e7d3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c71ff2e7d3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c71ff2e7d3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c71ff2e7d3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c71ff2e7d3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c71ff2e7d3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c71ff2e7d3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CBDD3D9-C9A2-C0C8-1F42-704D526871B3}"/>
              </a:ext>
            </a:extLst>
          </p:cNvPr>
          <p:cNvSpPr txBox="1">
            <a:spLocks/>
          </p:cNvSpPr>
          <p:nvPr userDrawn="1"/>
        </p:nvSpPr>
        <p:spPr>
          <a:xfrm>
            <a:off x="122842" y="481394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14B3C1-D2A2-DA62-B411-6A5BAC3E0B98}"/>
              </a:ext>
            </a:extLst>
          </p:cNvPr>
          <p:cNvSpPr txBox="1"/>
          <p:nvPr userDrawn="1"/>
        </p:nvSpPr>
        <p:spPr>
          <a:xfrm>
            <a:off x="5973158" y="485503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83D720-F0B1-9A56-2509-96E5A4C154F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237298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A96BD3-767E-E685-76B6-A9679F291A1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193844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6881E"/>
                </a:solidFill>
              </a:rPr>
              <a:t>AQA A Level Biology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50 - Genetics</a:t>
            </a:r>
            <a:endParaRPr sz="3500"/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Monohybrid and Dihybrid Inheritance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1" name="Google Shape;10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aphicFrame>
        <p:nvGraphicFramePr>
          <p:cNvPr id="227" name="Google Shape;227;p34"/>
          <p:cNvGraphicFramePr/>
          <p:nvPr/>
        </p:nvGraphicFramePr>
        <p:xfrm>
          <a:off x="744675" y="2164213"/>
          <a:ext cx="2801200" cy="2174550"/>
        </p:xfrm>
        <a:graphic>
          <a:graphicData uri="http://schemas.openxmlformats.org/drawingml/2006/table">
            <a:tbl>
              <a:tblPr>
                <a:noFill/>
                <a:tableStyleId>{F78B261A-B6E4-4545-A6AD-0455363650E1}</a:tableStyleId>
              </a:tblPr>
              <a:tblGrid>
                <a:gridCol w="628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2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0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4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00A5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R</a:t>
                      </a:r>
                      <a:endParaRPr sz="1100">
                        <a:solidFill>
                          <a:srgbClr val="00A5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00A5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r</a:t>
                      </a:r>
                      <a:endParaRPr sz="1100">
                        <a:solidFill>
                          <a:srgbClr val="00A5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4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C119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R</a:t>
                      </a:r>
                      <a:endParaRPr sz="1100">
                        <a:solidFill>
                          <a:srgbClr val="FC119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RR</a:t>
                      </a:r>
                      <a:endParaRPr sz="11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Rr</a:t>
                      </a:r>
                      <a:endParaRPr sz="11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4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C119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r</a:t>
                      </a:r>
                      <a:endParaRPr sz="1100">
                        <a:solidFill>
                          <a:srgbClr val="FC119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Rr</a:t>
                      </a:r>
                      <a:endParaRPr sz="11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rr</a:t>
                      </a:r>
                      <a:endParaRPr sz="11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8" name="Google Shape;228;p34"/>
          <p:cNvSpPr txBox="1"/>
          <p:nvPr/>
        </p:nvSpPr>
        <p:spPr>
          <a:xfrm>
            <a:off x="4078575" y="2235550"/>
            <a:ext cx="45240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R = ALLELE FOR ROUND SEEDS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r = ALLELE FOR WRINKLED SEEDS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PARENTAL GENOTYPES = BOTH Rr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PARENTAL GAMETES = R AND r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PARENTAL PHENOTYPES = BOTH ROUND SEEDS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F</a:t>
            </a:r>
            <a:r>
              <a:rPr lang="en" sz="1000" baseline="-25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1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 GENERATION = </a:t>
            </a:r>
            <a:r>
              <a:rPr lang="en" sz="1000" b="1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1x 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RR, </a:t>
            </a:r>
            <a:r>
              <a:rPr lang="en" sz="1000" b="1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2x 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Rr, </a:t>
            </a:r>
            <a:r>
              <a:rPr lang="en" sz="1000" b="1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1x 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rr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PHENOTYPIC RATIO = </a:t>
            </a: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3 : 1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 ROUND SEEDS TO WRINKLED SEEDS 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29" name="Google Shape;229;p34"/>
          <p:cNvSpPr txBox="1"/>
          <p:nvPr/>
        </p:nvSpPr>
        <p:spPr>
          <a:xfrm>
            <a:off x="783600" y="285725"/>
            <a:ext cx="75768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An example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monohybrid cross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using a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Punnett square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In this example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 heterozygotic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individuals for seed rotundity are crossed with each other. As the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allele is dominant to the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allele, both homozygous dominant and heterozygous offspring will exhibit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round seeds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 the phenotype. The homozygous recessive individuals will exhibit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wrinkled seeds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 the phenotype. The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first generation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(F</a:t>
            </a:r>
            <a:r>
              <a:rPr lang="en" baseline="-25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1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of offspring will exhibit these phenotypes in a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3:1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ratio.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0" name="Google Shape;230;p34"/>
          <p:cNvSpPr txBox="1"/>
          <p:nvPr/>
        </p:nvSpPr>
        <p:spPr>
          <a:xfrm>
            <a:off x="1653775" y="1694475"/>
            <a:ext cx="1619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A5FF"/>
                </a:solidFill>
                <a:latin typeface="Kalam"/>
                <a:ea typeface="Kalam"/>
                <a:cs typeface="Kalam"/>
                <a:sym typeface="Kalam"/>
              </a:rPr>
              <a:t>GAMETES’ ALLELES</a:t>
            </a:r>
            <a:endParaRPr sz="900">
              <a:solidFill>
                <a:srgbClr val="00A5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231" name="Google Shape;231;p34"/>
          <p:cNvCxnSpPr/>
          <p:nvPr/>
        </p:nvCxnSpPr>
        <p:spPr>
          <a:xfrm>
            <a:off x="1394125" y="2017575"/>
            <a:ext cx="2164800" cy="0"/>
          </a:xfrm>
          <a:prstGeom prst="straightConnector1">
            <a:avLst/>
          </a:prstGeom>
          <a:noFill/>
          <a:ln w="9525" cap="flat" cmpd="sng">
            <a:solidFill>
              <a:srgbClr val="00A5FF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232" name="Google Shape;232;p34"/>
          <p:cNvCxnSpPr/>
          <p:nvPr/>
        </p:nvCxnSpPr>
        <p:spPr>
          <a:xfrm rot="10800000">
            <a:off x="606125" y="2889175"/>
            <a:ext cx="0" cy="1457700"/>
          </a:xfrm>
          <a:prstGeom prst="straightConnector1">
            <a:avLst/>
          </a:prstGeom>
          <a:noFill/>
          <a:ln w="9525" cap="flat" cmpd="sng">
            <a:solidFill>
              <a:srgbClr val="FC119F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233" name="Google Shape;233;p34"/>
          <p:cNvSpPr txBox="1"/>
          <p:nvPr/>
        </p:nvSpPr>
        <p:spPr>
          <a:xfrm rot="-5400000">
            <a:off x="-331375" y="3456475"/>
            <a:ext cx="1619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C119F"/>
                </a:solidFill>
                <a:latin typeface="Kalam"/>
                <a:ea typeface="Kalam"/>
                <a:cs typeface="Kalam"/>
                <a:sym typeface="Kalam"/>
              </a:rPr>
              <a:t>GAMETES’ ALLELES</a:t>
            </a:r>
            <a:endParaRPr sz="900">
              <a:solidFill>
                <a:srgbClr val="FC119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234" name="Google Shape;234;p34"/>
          <p:cNvCxnSpPr/>
          <p:nvPr/>
        </p:nvCxnSpPr>
        <p:spPr>
          <a:xfrm rot="10800000">
            <a:off x="3650675" y="2889175"/>
            <a:ext cx="0" cy="14577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235" name="Google Shape;235;p34"/>
          <p:cNvSpPr txBox="1"/>
          <p:nvPr/>
        </p:nvSpPr>
        <p:spPr>
          <a:xfrm rot="-5400000">
            <a:off x="3002525" y="3456475"/>
            <a:ext cx="1619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POSSIBLE F</a:t>
            </a:r>
            <a:r>
              <a:rPr lang="en" sz="900" baseline="-25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1</a:t>
            </a:r>
            <a:r>
              <a:rPr lang="en"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 GENOTYPES</a:t>
            </a:r>
            <a:endParaRPr sz="9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graphicFrame>
        <p:nvGraphicFramePr>
          <p:cNvPr id="241" name="Google Shape;241;p35"/>
          <p:cNvGraphicFramePr/>
          <p:nvPr/>
        </p:nvGraphicFramePr>
        <p:xfrm>
          <a:off x="744675" y="2164213"/>
          <a:ext cx="2801200" cy="2174550"/>
        </p:xfrm>
        <a:graphic>
          <a:graphicData uri="http://schemas.openxmlformats.org/drawingml/2006/table">
            <a:tbl>
              <a:tblPr>
                <a:noFill/>
                <a:tableStyleId>{F78B261A-B6E4-4545-A6AD-0455363650E1}</a:tableStyleId>
              </a:tblPr>
              <a:tblGrid>
                <a:gridCol w="628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2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0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4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A5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H</a:t>
                      </a:r>
                      <a:r>
                        <a:rPr lang="en" sz="1000" baseline="30000">
                          <a:solidFill>
                            <a:srgbClr val="00A5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N</a:t>
                      </a:r>
                      <a:endParaRPr sz="1100">
                        <a:solidFill>
                          <a:srgbClr val="00A5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A5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H</a:t>
                      </a:r>
                      <a:r>
                        <a:rPr lang="en" sz="1000" baseline="30000">
                          <a:solidFill>
                            <a:srgbClr val="00A5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S</a:t>
                      </a:r>
                      <a:endParaRPr sz="1100">
                        <a:solidFill>
                          <a:srgbClr val="00A5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4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C119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H</a:t>
                      </a:r>
                      <a:r>
                        <a:rPr lang="en" sz="1000" baseline="30000">
                          <a:solidFill>
                            <a:srgbClr val="FC119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N</a:t>
                      </a:r>
                      <a:endParaRPr sz="1100" baseline="30000">
                        <a:solidFill>
                          <a:srgbClr val="FC119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H</a:t>
                      </a:r>
                      <a:r>
                        <a:rPr lang="en" sz="1000" baseline="30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N</a:t>
                      </a:r>
                      <a:r>
                        <a:rPr lang="en" sz="1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H</a:t>
                      </a:r>
                      <a:r>
                        <a:rPr lang="en" sz="1000" baseline="30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N</a:t>
                      </a:r>
                      <a:endParaRPr sz="11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H</a:t>
                      </a:r>
                      <a:r>
                        <a:rPr lang="en" sz="1100" baseline="30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N</a:t>
                      </a:r>
                      <a:r>
                        <a:rPr lang="en" sz="11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H</a:t>
                      </a:r>
                      <a:r>
                        <a:rPr lang="en" sz="1100" baseline="30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S</a:t>
                      </a:r>
                      <a:endParaRPr sz="1100" baseline="300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4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C119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H</a:t>
                      </a:r>
                      <a:r>
                        <a:rPr lang="en" sz="1000" baseline="30000">
                          <a:solidFill>
                            <a:srgbClr val="FC119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S</a:t>
                      </a:r>
                      <a:endParaRPr sz="1100">
                        <a:solidFill>
                          <a:srgbClr val="FC119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H</a:t>
                      </a:r>
                      <a:r>
                        <a:rPr lang="en" sz="1000" baseline="30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N</a:t>
                      </a:r>
                      <a:r>
                        <a:rPr lang="en" sz="1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H</a:t>
                      </a:r>
                      <a:r>
                        <a:rPr lang="en" sz="1000" baseline="30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S</a:t>
                      </a:r>
                      <a:endParaRPr sz="1000" baseline="300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H</a:t>
                      </a:r>
                      <a:r>
                        <a:rPr lang="en" sz="1000" baseline="30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S</a:t>
                      </a:r>
                      <a:r>
                        <a:rPr lang="en" sz="1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H</a:t>
                      </a:r>
                      <a:r>
                        <a:rPr lang="en" sz="1000" baseline="30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S</a:t>
                      </a:r>
                      <a:endParaRPr sz="11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2" name="Google Shape;242;p35"/>
          <p:cNvSpPr txBox="1"/>
          <p:nvPr/>
        </p:nvSpPr>
        <p:spPr>
          <a:xfrm>
            <a:off x="4078575" y="2158600"/>
            <a:ext cx="4524000" cy="22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H</a:t>
            </a:r>
            <a:r>
              <a:rPr lang="en" sz="10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N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 = ALLELE FOR NORMAL HAEMOGLOBIN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H</a:t>
            </a:r>
            <a:r>
              <a:rPr lang="en" sz="10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S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= ALLELE FOR SICKLE HAEMOGLOBIN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PARENTAL GENOTYPES = H</a:t>
            </a:r>
            <a:r>
              <a:rPr lang="en" sz="10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N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H</a:t>
            </a:r>
            <a:r>
              <a:rPr lang="en" sz="10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S 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AND H</a:t>
            </a:r>
            <a:r>
              <a:rPr lang="en" sz="10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N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H</a:t>
            </a:r>
            <a:r>
              <a:rPr lang="en" sz="10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S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PARENTAL GAMETES = H</a:t>
            </a:r>
            <a:r>
              <a:rPr lang="en" sz="10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N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 AND H</a:t>
            </a:r>
            <a:r>
              <a:rPr lang="en" sz="10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S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PARENTAL PHENOTYPES = BOTH SICKLE-CELL TRAIT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F</a:t>
            </a:r>
            <a:r>
              <a:rPr lang="en" sz="1000" baseline="-25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1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 GENERATION = </a:t>
            </a:r>
            <a:r>
              <a:rPr lang="en" sz="1000" b="1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1x 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H</a:t>
            </a:r>
            <a:r>
              <a:rPr lang="en" sz="10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N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H</a:t>
            </a:r>
            <a:r>
              <a:rPr lang="en" sz="10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N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, </a:t>
            </a:r>
            <a:r>
              <a:rPr lang="en" sz="1000" b="1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2x </a:t>
            </a:r>
            <a:r>
              <a:rPr lang="en" sz="11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H</a:t>
            </a:r>
            <a:r>
              <a:rPr lang="en" sz="11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N</a:t>
            </a:r>
            <a:r>
              <a:rPr lang="en" sz="11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H</a:t>
            </a:r>
            <a:r>
              <a:rPr lang="en" sz="11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S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, </a:t>
            </a:r>
            <a:r>
              <a:rPr lang="en" sz="1000" b="1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1x 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H</a:t>
            </a:r>
            <a:r>
              <a:rPr lang="en" sz="10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S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H</a:t>
            </a:r>
            <a:r>
              <a:rPr lang="en" sz="10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S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PHENOTYPIC RATIO = </a:t>
            </a: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1 : 2 : 1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 NORMAL HAEMOGLOBIN TO SICKLE-CELL TRAIT TO SICKLE-CELL ANEMIA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43" name="Google Shape;243;p35"/>
          <p:cNvSpPr txBox="1"/>
          <p:nvPr/>
        </p:nvSpPr>
        <p:spPr>
          <a:xfrm>
            <a:off x="711750" y="285725"/>
            <a:ext cx="77205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Monohybrid crosses can also be used to illustrate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codominance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Sickle-cell anemia is a disease that affects the </a:t>
            </a:r>
            <a:r>
              <a:rPr lang="en" b="1">
                <a:solidFill>
                  <a:srgbClr val="CC0000"/>
                </a:solidFill>
                <a:latin typeface="Cambria"/>
                <a:ea typeface="Cambria"/>
                <a:cs typeface="Cambria"/>
                <a:sym typeface="Cambria"/>
              </a:rPr>
              <a:t>red blood cells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Individuals may possess either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</a:t>
            </a:r>
            <a:r>
              <a:rPr lang="en" b="1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N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or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</a:t>
            </a:r>
            <a:r>
              <a:rPr lang="en" b="1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alleles. As these alleles are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both expressed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 the phenotype; there are now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3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potential phenotypes: those with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normal haemoglobin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</a:t>
            </a:r>
            <a:r>
              <a:rPr lang="en" b="1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N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</a:t>
            </a:r>
            <a:r>
              <a:rPr lang="en" b="1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N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), those with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sickle-cell trait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</a:t>
            </a:r>
            <a:r>
              <a:rPr lang="en" b="1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N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</a:t>
            </a:r>
            <a:r>
              <a:rPr lang="en" b="1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), or those with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sickle-cell anemia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</a:t>
            </a:r>
            <a:r>
              <a:rPr lang="en" b="1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</a:t>
            </a:r>
            <a:r>
              <a:rPr lang="en" b="1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4" name="Google Shape;244;p35"/>
          <p:cNvSpPr txBox="1"/>
          <p:nvPr/>
        </p:nvSpPr>
        <p:spPr>
          <a:xfrm>
            <a:off x="1653775" y="1694475"/>
            <a:ext cx="1619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A5FF"/>
                </a:solidFill>
                <a:latin typeface="Kalam"/>
                <a:ea typeface="Kalam"/>
                <a:cs typeface="Kalam"/>
                <a:sym typeface="Kalam"/>
              </a:rPr>
              <a:t>GAMETES’ ALLELES</a:t>
            </a:r>
            <a:endParaRPr sz="900">
              <a:solidFill>
                <a:srgbClr val="00A5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245" name="Google Shape;245;p35"/>
          <p:cNvCxnSpPr/>
          <p:nvPr/>
        </p:nvCxnSpPr>
        <p:spPr>
          <a:xfrm>
            <a:off x="1394125" y="2017575"/>
            <a:ext cx="2164800" cy="0"/>
          </a:xfrm>
          <a:prstGeom prst="straightConnector1">
            <a:avLst/>
          </a:prstGeom>
          <a:noFill/>
          <a:ln w="9525" cap="flat" cmpd="sng">
            <a:solidFill>
              <a:srgbClr val="00A5FF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246" name="Google Shape;246;p35"/>
          <p:cNvCxnSpPr/>
          <p:nvPr/>
        </p:nvCxnSpPr>
        <p:spPr>
          <a:xfrm rot="10800000">
            <a:off x="606125" y="2889175"/>
            <a:ext cx="0" cy="1457700"/>
          </a:xfrm>
          <a:prstGeom prst="straightConnector1">
            <a:avLst/>
          </a:prstGeom>
          <a:noFill/>
          <a:ln w="9525" cap="flat" cmpd="sng">
            <a:solidFill>
              <a:srgbClr val="FC119F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247" name="Google Shape;247;p35"/>
          <p:cNvSpPr txBox="1"/>
          <p:nvPr/>
        </p:nvSpPr>
        <p:spPr>
          <a:xfrm rot="-5400000">
            <a:off x="-331375" y="3456475"/>
            <a:ext cx="1619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C119F"/>
                </a:solidFill>
                <a:latin typeface="Kalam"/>
                <a:ea typeface="Kalam"/>
                <a:cs typeface="Kalam"/>
                <a:sym typeface="Kalam"/>
              </a:rPr>
              <a:t>GAMETES’ ALLELES</a:t>
            </a:r>
            <a:endParaRPr sz="900">
              <a:solidFill>
                <a:srgbClr val="FC119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248" name="Google Shape;248;p35"/>
          <p:cNvCxnSpPr/>
          <p:nvPr/>
        </p:nvCxnSpPr>
        <p:spPr>
          <a:xfrm rot="10800000">
            <a:off x="3650675" y="2889175"/>
            <a:ext cx="0" cy="14577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249" name="Google Shape;249;p35"/>
          <p:cNvSpPr txBox="1"/>
          <p:nvPr/>
        </p:nvSpPr>
        <p:spPr>
          <a:xfrm rot="-5400000">
            <a:off x="3002525" y="3456475"/>
            <a:ext cx="1619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POSSIBLE F</a:t>
            </a:r>
            <a:r>
              <a:rPr lang="en" sz="900" baseline="-25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1</a:t>
            </a:r>
            <a:r>
              <a:rPr lang="en"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 GENOTYPES</a:t>
            </a:r>
            <a:endParaRPr sz="9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6"/>
          <p:cNvPicPr preferRelativeResize="0"/>
          <p:nvPr/>
        </p:nvPicPr>
        <p:blipFill rotWithShape="1">
          <a:blip r:embed="rId3">
            <a:alphaModFix/>
          </a:blip>
          <a:srcRect l="2716" t="1411" r="1982" b="1885"/>
          <a:stretch/>
        </p:blipFill>
        <p:spPr>
          <a:xfrm>
            <a:off x="4654175" y="0"/>
            <a:ext cx="448982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56" name="Google Shape;256;p36"/>
          <p:cNvSpPr txBox="1"/>
          <p:nvPr/>
        </p:nvSpPr>
        <p:spPr>
          <a:xfrm>
            <a:off x="788550" y="1833000"/>
            <a:ext cx="31527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Sickle-cell anemia is a genetic disease characterised by the creation of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sickle-shaped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red blood cells. These are inefficient at carrying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oxygen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around the body and result in a number of health conditions. 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57" name="Google Shape;257;p36"/>
          <p:cNvCxnSpPr/>
          <p:nvPr/>
        </p:nvCxnSpPr>
        <p:spPr>
          <a:xfrm flipH="1">
            <a:off x="4654175" y="1650"/>
            <a:ext cx="3900" cy="5140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graphicFrame>
        <p:nvGraphicFramePr>
          <p:cNvPr id="263" name="Google Shape;263;p37"/>
          <p:cNvGraphicFramePr/>
          <p:nvPr/>
        </p:nvGraphicFramePr>
        <p:xfrm>
          <a:off x="744675" y="2164213"/>
          <a:ext cx="2801200" cy="2174550"/>
        </p:xfrm>
        <a:graphic>
          <a:graphicData uri="http://schemas.openxmlformats.org/drawingml/2006/table">
            <a:tbl>
              <a:tblPr>
                <a:noFill/>
                <a:tableStyleId>{F78B261A-B6E4-4545-A6AD-0455363650E1}</a:tableStyleId>
              </a:tblPr>
              <a:tblGrid>
                <a:gridCol w="628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2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0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4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A5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I</a:t>
                      </a:r>
                      <a:r>
                        <a:rPr lang="en" sz="1000" baseline="30000">
                          <a:solidFill>
                            <a:srgbClr val="00A5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B</a:t>
                      </a:r>
                      <a:endParaRPr sz="1100">
                        <a:solidFill>
                          <a:srgbClr val="00A5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A5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I</a:t>
                      </a:r>
                      <a:r>
                        <a:rPr lang="en" sz="1000" baseline="30000">
                          <a:solidFill>
                            <a:srgbClr val="00A5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O</a:t>
                      </a:r>
                      <a:endParaRPr sz="1100">
                        <a:solidFill>
                          <a:srgbClr val="00A5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4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C119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I</a:t>
                      </a:r>
                      <a:r>
                        <a:rPr lang="en" sz="1000" baseline="30000">
                          <a:solidFill>
                            <a:srgbClr val="FC119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A</a:t>
                      </a:r>
                      <a:endParaRPr sz="1100" baseline="30000">
                        <a:solidFill>
                          <a:srgbClr val="FC119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I</a:t>
                      </a:r>
                      <a:r>
                        <a:rPr lang="en" sz="1000" baseline="30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A</a:t>
                      </a:r>
                      <a:r>
                        <a:rPr lang="en" sz="1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I</a:t>
                      </a:r>
                      <a:r>
                        <a:rPr lang="en" sz="1000" baseline="30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B</a:t>
                      </a:r>
                      <a:endParaRPr sz="11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I</a:t>
                      </a:r>
                      <a:r>
                        <a:rPr lang="en" sz="1100" baseline="30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A</a:t>
                      </a:r>
                      <a:r>
                        <a:rPr lang="en" sz="11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I</a:t>
                      </a:r>
                      <a:r>
                        <a:rPr lang="en" sz="1100" baseline="30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O</a:t>
                      </a:r>
                      <a:endParaRPr sz="1100" baseline="300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4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C119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I</a:t>
                      </a:r>
                      <a:r>
                        <a:rPr lang="en" sz="1000" baseline="30000">
                          <a:solidFill>
                            <a:srgbClr val="FC119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O</a:t>
                      </a:r>
                      <a:endParaRPr sz="1100">
                        <a:solidFill>
                          <a:srgbClr val="FC119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I</a:t>
                      </a:r>
                      <a:r>
                        <a:rPr lang="en" sz="1000" baseline="30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B</a:t>
                      </a:r>
                      <a:r>
                        <a:rPr lang="en" sz="1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I</a:t>
                      </a:r>
                      <a:r>
                        <a:rPr lang="en" sz="1000" baseline="30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O</a:t>
                      </a:r>
                      <a:endParaRPr sz="1000" baseline="300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I</a:t>
                      </a:r>
                      <a:r>
                        <a:rPr lang="en" sz="1000" baseline="30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O</a:t>
                      </a:r>
                      <a:r>
                        <a:rPr lang="en" sz="1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I</a:t>
                      </a:r>
                      <a:r>
                        <a:rPr lang="en" sz="1000" baseline="30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O</a:t>
                      </a:r>
                      <a:endParaRPr sz="11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64" name="Google Shape;264;p37"/>
          <p:cNvSpPr txBox="1"/>
          <p:nvPr/>
        </p:nvSpPr>
        <p:spPr>
          <a:xfrm>
            <a:off x="4078575" y="2074000"/>
            <a:ext cx="4524000" cy="23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I</a:t>
            </a:r>
            <a:r>
              <a:rPr lang="en" sz="10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A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 = ALLELE FOR TYPE A BLOOD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I</a:t>
            </a:r>
            <a:r>
              <a:rPr lang="en" sz="10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B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 = ALLELE FOR TYPE B BLOOD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I</a:t>
            </a:r>
            <a:r>
              <a:rPr lang="en" sz="10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O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 = ALLELE FOR TYPE O BLOOD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PARENTAL GENOTYPES = I</a:t>
            </a:r>
            <a:r>
              <a:rPr lang="en" sz="10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A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I</a:t>
            </a:r>
            <a:r>
              <a:rPr lang="en" sz="10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O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 AND I</a:t>
            </a:r>
            <a:r>
              <a:rPr lang="en" sz="10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B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I</a:t>
            </a:r>
            <a:r>
              <a:rPr lang="en" sz="10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O</a:t>
            </a:r>
            <a:endParaRPr sz="1000" baseline="30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PARENTAL GAMETES = I</a:t>
            </a:r>
            <a:r>
              <a:rPr lang="en" sz="10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A 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AND I</a:t>
            </a:r>
            <a:r>
              <a:rPr lang="en" sz="10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O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 (MOTHER), I</a:t>
            </a:r>
            <a:r>
              <a:rPr lang="en" sz="10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B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 AND I</a:t>
            </a:r>
            <a:r>
              <a:rPr lang="en" sz="10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o 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(FATHER)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PARENTAL PHENOTYPES = MOTHER IS TYPE A, FATHER IS TYPE B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F</a:t>
            </a:r>
            <a:r>
              <a:rPr lang="en" sz="1000" baseline="-25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1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 GENERATION = </a:t>
            </a:r>
            <a:r>
              <a:rPr lang="en" sz="1000" b="1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1x 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I</a:t>
            </a:r>
            <a:r>
              <a:rPr lang="en" sz="10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A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I</a:t>
            </a:r>
            <a:r>
              <a:rPr lang="en" sz="10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B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, </a:t>
            </a:r>
            <a:r>
              <a:rPr lang="en" sz="1000" b="1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1x </a:t>
            </a:r>
            <a:r>
              <a:rPr lang="en" sz="11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I</a:t>
            </a:r>
            <a:r>
              <a:rPr lang="en" sz="11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A</a:t>
            </a:r>
            <a:r>
              <a:rPr lang="en" sz="11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I</a:t>
            </a:r>
            <a:r>
              <a:rPr lang="en" sz="11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O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, </a:t>
            </a:r>
            <a:r>
              <a:rPr lang="en" sz="1000" b="1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1x 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I</a:t>
            </a:r>
            <a:r>
              <a:rPr lang="en" sz="10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B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I</a:t>
            </a:r>
            <a:r>
              <a:rPr lang="en" sz="10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O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, </a:t>
            </a:r>
            <a:r>
              <a:rPr lang="en" sz="1000" b="1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1x 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I</a:t>
            </a:r>
            <a:r>
              <a:rPr lang="en" sz="10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O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I</a:t>
            </a:r>
            <a:r>
              <a:rPr lang="en" sz="10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O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PHENOTYPIC RATIO = </a:t>
            </a: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1 : 1 : 1 : 1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 TYPE A BLOOD TO TYPE B BLOOD TO TYPE AB BLOOD TO TYPE O BLOOD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65" name="Google Shape;265;p37"/>
          <p:cNvSpPr txBox="1"/>
          <p:nvPr/>
        </p:nvSpPr>
        <p:spPr>
          <a:xfrm>
            <a:off x="675750" y="346325"/>
            <a:ext cx="77925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It is common for a gene to have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more than 2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alleles. The ABO blood type system in humans is 1 such example. The gene for blood type has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3 allelic variants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(I</a:t>
            </a:r>
            <a:r>
              <a:rPr lang="en" sz="1300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, I</a:t>
            </a:r>
            <a:r>
              <a:rPr lang="en" sz="1300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and I</a:t>
            </a:r>
            <a:r>
              <a:rPr lang="en" sz="1300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). I</a:t>
            </a:r>
            <a:r>
              <a:rPr lang="en" sz="1300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and I</a:t>
            </a:r>
            <a:r>
              <a:rPr lang="en" sz="1300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are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codominant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to each other. I</a:t>
            </a:r>
            <a:r>
              <a:rPr lang="en" sz="1300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is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recessive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to both I</a:t>
            </a:r>
            <a:r>
              <a:rPr lang="en" sz="1300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and I</a:t>
            </a:r>
            <a:r>
              <a:rPr lang="en" sz="1300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This allows for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4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potential phenotypes: those with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type A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blood (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</a:t>
            </a:r>
            <a:r>
              <a:rPr lang="en" sz="1300" b="1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</a:t>
            </a:r>
            <a:r>
              <a:rPr lang="en" sz="1300" b="1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</a:t>
            </a:r>
            <a:r>
              <a:rPr lang="en" sz="1300" b="1" baseline="-25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or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</a:t>
            </a:r>
            <a:r>
              <a:rPr lang="en" sz="1300" b="1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</a:t>
            </a:r>
            <a:r>
              <a:rPr lang="en" sz="1300" b="1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), those with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type B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blood (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</a:t>
            </a:r>
            <a:r>
              <a:rPr lang="en" sz="1300" b="1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</a:t>
            </a:r>
            <a:r>
              <a:rPr lang="en" sz="1300" b="1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</a:t>
            </a:r>
            <a:r>
              <a:rPr lang="en" sz="1300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or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I</a:t>
            </a:r>
            <a:r>
              <a:rPr lang="en" sz="1300" b="1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</a:t>
            </a:r>
            <a:r>
              <a:rPr lang="en" sz="1300" b="1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</a:t>
            </a:r>
            <a:r>
              <a:rPr lang="en" sz="1300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), those with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type AB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blood (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</a:t>
            </a:r>
            <a:r>
              <a:rPr lang="en" sz="1300" b="1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</a:t>
            </a:r>
            <a:r>
              <a:rPr lang="en" sz="1300" b="1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), or those with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type O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blood (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</a:t>
            </a:r>
            <a:r>
              <a:rPr lang="en" sz="1300" b="1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</a:t>
            </a:r>
            <a:r>
              <a:rPr lang="en" sz="1300" b="1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6" name="Google Shape;266;p37"/>
          <p:cNvSpPr txBox="1"/>
          <p:nvPr/>
        </p:nvSpPr>
        <p:spPr>
          <a:xfrm>
            <a:off x="1653775" y="1694475"/>
            <a:ext cx="1619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A5FF"/>
                </a:solidFill>
                <a:latin typeface="Kalam"/>
                <a:ea typeface="Kalam"/>
                <a:cs typeface="Kalam"/>
                <a:sym typeface="Kalam"/>
              </a:rPr>
              <a:t>GAMETES’ ALLELES</a:t>
            </a:r>
            <a:endParaRPr sz="900">
              <a:solidFill>
                <a:srgbClr val="00A5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267" name="Google Shape;267;p37"/>
          <p:cNvCxnSpPr/>
          <p:nvPr/>
        </p:nvCxnSpPr>
        <p:spPr>
          <a:xfrm>
            <a:off x="1394125" y="2017575"/>
            <a:ext cx="2164800" cy="0"/>
          </a:xfrm>
          <a:prstGeom prst="straightConnector1">
            <a:avLst/>
          </a:prstGeom>
          <a:noFill/>
          <a:ln w="9525" cap="flat" cmpd="sng">
            <a:solidFill>
              <a:srgbClr val="00A5FF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268" name="Google Shape;268;p37"/>
          <p:cNvCxnSpPr/>
          <p:nvPr/>
        </p:nvCxnSpPr>
        <p:spPr>
          <a:xfrm rot="10800000">
            <a:off x="606125" y="2889175"/>
            <a:ext cx="0" cy="1457700"/>
          </a:xfrm>
          <a:prstGeom prst="straightConnector1">
            <a:avLst/>
          </a:prstGeom>
          <a:noFill/>
          <a:ln w="9525" cap="flat" cmpd="sng">
            <a:solidFill>
              <a:srgbClr val="FC119F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269" name="Google Shape;269;p37"/>
          <p:cNvSpPr txBox="1"/>
          <p:nvPr/>
        </p:nvSpPr>
        <p:spPr>
          <a:xfrm rot="-5400000">
            <a:off x="-331375" y="3456475"/>
            <a:ext cx="1619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C119F"/>
                </a:solidFill>
                <a:latin typeface="Kalam"/>
                <a:ea typeface="Kalam"/>
                <a:cs typeface="Kalam"/>
                <a:sym typeface="Kalam"/>
              </a:rPr>
              <a:t>GAMETES’ ALLELES</a:t>
            </a:r>
            <a:endParaRPr sz="900">
              <a:solidFill>
                <a:srgbClr val="FC119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270" name="Google Shape;270;p37"/>
          <p:cNvCxnSpPr/>
          <p:nvPr/>
        </p:nvCxnSpPr>
        <p:spPr>
          <a:xfrm rot="10800000">
            <a:off x="3650675" y="2889175"/>
            <a:ext cx="0" cy="14577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271" name="Google Shape;271;p37"/>
          <p:cNvSpPr txBox="1"/>
          <p:nvPr/>
        </p:nvSpPr>
        <p:spPr>
          <a:xfrm rot="-5400000">
            <a:off x="3002524" y="3456475"/>
            <a:ext cx="1619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POSSIBLE F</a:t>
            </a:r>
            <a:r>
              <a:rPr lang="en" sz="900" baseline="-250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1</a:t>
            </a:r>
            <a:r>
              <a:rPr lang="en" sz="9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 GENOTYPES</a:t>
            </a:r>
            <a:endParaRPr sz="900" dirty="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7751" y="0"/>
            <a:ext cx="35562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78" name="Google Shape;278;p38"/>
          <p:cNvSpPr txBox="1"/>
          <p:nvPr/>
        </p:nvSpPr>
        <p:spPr>
          <a:xfrm>
            <a:off x="2186924" y="2068088"/>
            <a:ext cx="2888668" cy="10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Red blood cells have </a:t>
            </a:r>
            <a:r>
              <a:rPr lang="en" sz="1300" b="1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4 major types</a:t>
            </a:r>
            <a:r>
              <a:rPr lang="en" sz="13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Type A, type B and type AB have different combinations of antigens whereas type O has no antigens at all.</a:t>
            </a:r>
            <a:endParaRPr sz="1300"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79" name="Google Shape;279;p38"/>
          <p:cNvGrpSpPr/>
          <p:nvPr/>
        </p:nvGrpSpPr>
        <p:grpSpPr>
          <a:xfrm>
            <a:off x="964963" y="1551288"/>
            <a:ext cx="937524" cy="958576"/>
            <a:chOff x="2846838" y="1844275"/>
            <a:chExt cx="1653482" cy="1690610"/>
          </a:xfrm>
        </p:grpSpPr>
        <p:sp>
          <p:nvSpPr>
            <p:cNvPr id="280" name="Google Shape;280;p38"/>
            <p:cNvSpPr/>
            <p:nvPr/>
          </p:nvSpPr>
          <p:spPr>
            <a:xfrm>
              <a:off x="2990406" y="1994786"/>
              <a:ext cx="1367354" cy="1391362"/>
            </a:xfrm>
            <a:custGeom>
              <a:avLst/>
              <a:gdLst/>
              <a:ahLst/>
              <a:cxnLst/>
              <a:rect l="l" t="t" r="r" b="b"/>
              <a:pathLst>
                <a:path w="42369" h="43143" fill="none" extrusionOk="0">
                  <a:moveTo>
                    <a:pt x="17980" y="38419"/>
                  </a:moveTo>
                  <a:lnTo>
                    <a:pt x="16958" y="43142"/>
                  </a:lnTo>
                  <a:moveTo>
                    <a:pt x="5441" y="28587"/>
                  </a:moveTo>
                  <a:lnTo>
                    <a:pt x="1105" y="30686"/>
                  </a:lnTo>
                  <a:moveTo>
                    <a:pt x="26957" y="37591"/>
                  </a:moveTo>
                  <a:lnTo>
                    <a:pt x="28476" y="42176"/>
                  </a:lnTo>
                  <a:moveTo>
                    <a:pt x="33502" y="33172"/>
                  </a:moveTo>
                  <a:lnTo>
                    <a:pt x="37065" y="36403"/>
                  </a:lnTo>
                  <a:moveTo>
                    <a:pt x="10357" y="34857"/>
                  </a:moveTo>
                  <a:lnTo>
                    <a:pt x="7485" y="38723"/>
                  </a:lnTo>
                  <a:moveTo>
                    <a:pt x="4530" y="19555"/>
                  </a:moveTo>
                  <a:lnTo>
                    <a:pt x="0" y="17898"/>
                  </a:lnTo>
                  <a:moveTo>
                    <a:pt x="21433" y="4834"/>
                  </a:moveTo>
                  <a:lnTo>
                    <a:pt x="21460" y="1"/>
                  </a:lnTo>
                  <a:moveTo>
                    <a:pt x="37728" y="17926"/>
                  </a:moveTo>
                  <a:lnTo>
                    <a:pt x="42368" y="16600"/>
                  </a:lnTo>
                  <a:moveTo>
                    <a:pt x="37562" y="25687"/>
                  </a:moveTo>
                  <a:lnTo>
                    <a:pt x="42147" y="27261"/>
                  </a:lnTo>
                  <a:moveTo>
                    <a:pt x="33061" y="9474"/>
                  </a:moveTo>
                  <a:lnTo>
                    <a:pt x="36043" y="5690"/>
                  </a:lnTo>
                  <a:moveTo>
                    <a:pt x="9335" y="10027"/>
                  </a:moveTo>
                  <a:lnTo>
                    <a:pt x="6325" y="6270"/>
                  </a:lnTo>
                </a:path>
              </a:pathLst>
            </a:custGeom>
            <a:noFill/>
            <a:ln w="17250" cap="flat" cmpd="sng">
              <a:solidFill>
                <a:srgbClr val="FFFFFF"/>
              </a:solidFill>
              <a:prstDash val="solid"/>
              <a:miter lim="27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8"/>
            <p:cNvSpPr/>
            <p:nvPr/>
          </p:nvSpPr>
          <p:spPr>
            <a:xfrm>
              <a:off x="2846838" y="1844275"/>
              <a:ext cx="1653482" cy="1690610"/>
            </a:xfrm>
            <a:custGeom>
              <a:avLst/>
              <a:gdLst/>
              <a:ahLst/>
              <a:cxnLst/>
              <a:rect l="l" t="t" r="r" b="b"/>
              <a:pathLst>
                <a:path w="51235" h="52422" extrusionOk="0">
                  <a:moveTo>
                    <a:pt x="25714" y="0"/>
                  </a:moveTo>
                  <a:lnTo>
                    <a:pt x="23090" y="2735"/>
                  </a:lnTo>
                  <a:lnTo>
                    <a:pt x="25825" y="5331"/>
                  </a:lnTo>
                  <a:lnTo>
                    <a:pt x="28421" y="2624"/>
                  </a:lnTo>
                  <a:lnTo>
                    <a:pt x="25714" y="0"/>
                  </a:lnTo>
                  <a:close/>
                  <a:moveTo>
                    <a:pt x="43225" y="6574"/>
                  </a:moveTo>
                  <a:lnTo>
                    <a:pt x="39496" y="7126"/>
                  </a:lnTo>
                  <a:lnTo>
                    <a:pt x="40048" y="10855"/>
                  </a:lnTo>
                  <a:lnTo>
                    <a:pt x="43777" y="10302"/>
                  </a:lnTo>
                  <a:lnTo>
                    <a:pt x="43225" y="6574"/>
                  </a:lnTo>
                  <a:close/>
                  <a:moveTo>
                    <a:pt x="7706" y="7430"/>
                  </a:moveTo>
                  <a:lnTo>
                    <a:pt x="7402" y="11186"/>
                  </a:lnTo>
                  <a:lnTo>
                    <a:pt x="11159" y="11490"/>
                  </a:lnTo>
                  <a:lnTo>
                    <a:pt x="11462" y="7734"/>
                  </a:lnTo>
                  <a:lnTo>
                    <a:pt x="7706" y="7430"/>
                  </a:lnTo>
                  <a:close/>
                  <a:moveTo>
                    <a:pt x="47892" y="18036"/>
                  </a:moveTo>
                  <a:lnTo>
                    <a:pt x="46152" y="21378"/>
                  </a:lnTo>
                  <a:lnTo>
                    <a:pt x="49494" y="23118"/>
                  </a:lnTo>
                  <a:lnTo>
                    <a:pt x="51234" y="19776"/>
                  </a:lnTo>
                  <a:lnTo>
                    <a:pt x="47892" y="18036"/>
                  </a:lnTo>
                  <a:close/>
                  <a:moveTo>
                    <a:pt x="3398" y="19472"/>
                  </a:moveTo>
                  <a:lnTo>
                    <a:pt x="0" y="21184"/>
                  </a:lnTo>
                  <a:lnTo>
                    <a:pt x="1713" y="24554"/>
                  </a:lnTo>
                  <a:lnTo>
                    <a:pt x="5082" y="22869"/>
                  </a:lnTo>
                  <a:lnTo>
                    <a:pt x="3398" y="19472"/>
                  </a:lnTo>
                  <a:close/>
                  <a:moveTo>
                    <a:pt x="49301" y="29884"/>
                  </a:moveTo>
                  <a:lnTo>
                    <a:pt x="45959" y="31652"/>
                  </a:lnTo>
                  <a:lnTo>
                    <a:pt x="47727" y="34966"/>
                  </a:lnTo>
                  <a:lnTo>
                    <a:pt x="51041" y="33226"/>
                  </a:lnTo>
                  <a:lnTo>
                    <a:pt x="49301" y="29884"/>
                  </a:lnTo>
                  <a:close/>
                  <a:moveTo>
                    <a:pt x="2597" y="34000"/>
                  </a:moveTo>
                  <a:lnTo>
                    <a:pt x="1464" y="37590"/>
                  </a:lnTo>
                  <a:lnTo>
                    <a:pt x="5055" y="38723"/>
                  </a:lnTo>
                  <a:lnTo>
                    <a:pt x="6187" y="35104"/>
                  </a:lnTo>
                  <a:lnTo>
                    <a:pt x="2597" y="34000"/>
                  </a:lnTo>
                  <a:close/>
                  <a:moveTo>
                    <a:pt x="44827" y="40269"/>
                  </a:moveTo>
                  <a:lnTo>
                    <a:pt x="41070" y="40573"/>
                  </a:lnTo>
                  <a:lnTo>
                    <a:pt x="41347" y="44329"/>
                  </a:lnTo>
                  <a:lnTo>
                    <a:pt x="45130" y="44025"/>
                  </a:lnTo>
                  <a:lnTo>
                    <a:pt x="44827" y="40269"/>
                  </a:lnTo>
                  <a:close/>
                  <a:moveTo>
                    <a:pt x="12374" y="42893"/>
                  </a:moveTo>
                  <a:lnTo>
                    <a:pt x="8673" y="43528"/>
                  </a:lnTo>
                  <a:lnTo>
                    <a:pt x="9336" y="47257"/>
                  </a:lnTo>
                  <a:lnTo>
                    <a:pt x="13037" y="46594"/>
                  </a:lnTo>
                  <a:lnTo>
                    <a:pt x="12374" y="42893"/>
                  </a:lnTo>
                  <a:close/>
                  <a:moveTo>
                    <a:pt x="32785" y="46152"/>
                  </a:moveTo>
                  <a:lnTo>
                    <a:pt x="31183" y="49577"/>
                  </a:lnTo>
                  <a:lnTo>
                    <a:pt x="34607" y="51179"/>
                  </a:lnTo>
                  <a:lnTo>
                    <a:pt x="36182" y="47754"/>
                  </a:lnTo>
                  <a:lnTo>
                    <a:pt x="32785" y="46152"/>
                  </a:lnTo>
                  <a:close/>
                  <a:moveTo>
                    <a:pt x="21626" y="47174"/>
                  </a:moveTo>
                  <a:lnTo>
                    <a:pt x="18533" y="49301"/>
                  </a:lnTo>
                  <a:lnTo>
                    <a:pt x="20660" y="52422"/>
                  </a:lnTo>
                  <a:lnTo>
                    <a:pt x="23753" y="50267"/>
                  </a:lnTo>
                  <a:lnTo>
                    <a:pt x="21626" y="47174"/>
                  </a:lnTo>
                  <a:close/>
                </a:path>
              </a:pathLst>
            </a:custGeom>
            <a:solidFill>
              <a:srgbClr val="00AE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8"/>
            <p:cNvSpPr/>
            <p:nvPr/>
          </p:nvSpPr>
          <p:spPr>
            <a:xfrm>
              <a:off x="3124160" y="2148006"/>
              <a:ext cx="1103494" cy="1101854"/>
            </a:xfrm>
            <a:custGeom>
              <a:avLst/>
              <a:gdLst/>
              <a:ahLst/>
              <a:cxnLst/>
              <a:rect l="l" t="t" r="r" b="b"/>
              <a:pathLst>
                <a:path w="34193" h="34166" extrusionOk="0">
                  <a:moveTo>
                    <a:pt x="34193" y="17097"/>
                  </a:moveTo>
                  <a:cubicBezTo>
                    <a:pt x="34193" y="26515"/>
                    <a:pt x="26542" y="34166"/>
                    <a:pt x="17096" y="34166"/>
                  </a:cubicBezTo>
                  <a:cubicBezTo>
                    <a:pt x="7651" y="34166"/>
                    <a:pt x="0" y="26515"/>
                    <a:pt x="0" y="17097"/>
                  </a:cubicBezTo>
                  <a:cubicBezTo>
                    <a:pt x="0" y="7651"/>
                    <a:pt x="7651" y="0"/>
                    <a:pt x="17096" y="0"/>
                  </a:cubicBezTo>
                  <a:cubicBezTo>
                    <a:pt x="26542" y="0"/>
                    <a:pt x="34193" y="7651"/>
                    <a:pt x="34193" y="17097"/>
                  </a:cubicBezTo>
                  <a:close/>
                </a:path>
              </a:pathLst>
            </a:custGeom>
            <a:solidFill>
              <a:srgbClr val="CC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" name="Google Shape;283;p38"/>
          <p:cNvGrpSpPr/>
          <p:nvPr/>
        </p:nvGrpSpPr>
        <p:grpSpPr>
          <a:xfrm>
            <a:off x="965212" y="2759599"/>
            <a:ext cx="937030" cy="935353"/>
            <a:chOff x="4628382" y="1848725"/>
            <a:chExt cx="1652610" cy="1649652"/>
          </a:xfrm>
        </p:grpSpPr>
        <p:sp>
          <p:nvSpPr>
            <p:cNvPr id="284" name="Google Shape;284;p38"/>
            <p:cNvSpPr/>
            <p:nvPr/>
          </p:nvSpPr>
          <p:spPr>
            <a:xfrm>
              <a:off x="4771951" y="1998366"/>
              <a:ext cx="1363804" cy="1363724"/>
            </a:xfrm>
            <a:custGeom>
              <a:avLst/>
              <a:gdLst/>
              <a:ahLst/>
              <a:cxnLst/>
              <a:rect l="l" t="t" r="r" b="b"/>
              <a:pathLst>
                <a:path w="42259" h="42286" fill="none" extrusionOk="0">
                  <a:moveTo>
                    <a:pt x="10054" y="9170"/>
                  </a:moveTo>
                  <a:lnTo>
                    <a:pt x="7430" y="6436"/>
                  </a:lnTo>
                  <a:moveTo>
                    <a:pt x="5193" y="27537"/>
                  </a:moveTo>
                  <a:lnTo>
                    <a:pt x="1741" y="29166"/>
                  </a:lnTo>
                  <a:moveTo>
                    <a:pt x="18727" y="38502"/>
                  </a:moveTo>
                  <a:lnTo>
                    <a:pt x="18368" y="42286"/>
                  </a:lnTo>
                  <a:moveTo>
                    <a:pt x="34083" y="32481"/>
                  </a:moveTo>
                  <a:lnTo>
                    <a:pt x="37370" y="34414"/>
                  </a:lnTo>
                  <a:moveTo>
                    <a:pt x="37452" y="16379"/>
                  </a:moveTo>
                  <a:lnTo>
                    <a:pt x="40822" y="14611"/>
                  </a:lnTo>
                  <a:moveTo>
                    <a:pt x="26874" y="37590"/>
                  </a:moveTo>
                  <a:lnTo>
                    <a:pt x="28393" y="42175"/>
                  </a:lnTo>
                  <a:moveTo>
                    <a:pt x="10358" y="34801"/>
                  </a:moveTo>
                  <a:lnTo>
                    <a:pt x="7458" y="38667"/>
                  </a:lnTo>
                  <a:moveTo>
                    <a:pt x="4530" y="19500"/>
                  </a:moveTo>
                  <a:lnTo>
                    <a:pt x="1" y="17842"/>
                  </a:lnTo>
                  <a:moveTo>
                    <a:pt x="21544" y="4834"/>
                  </a:moveTo>
                  <a:lnTo>
                    <a:pt x="21599" y="0"/>
                  </a:lnTo>
                  <a:moveTo>
                    <a:pt x="37701" y="25631"/>
                  </a:moveTo>
                  <a:lnTo>
                    <a:pt x="42258" y="27205"/>
                  </a:lnTo>
                  <a:moveTo>
                    <a:pt x="33254" y="9419"/>
                  </a:moveTo>
                  <a:lnTo>
                    <a:pt x="36265" y="5635"/>
                  </a:lnTo>
                </a:path>
              </a:pathLst>
            </a:custGeom>
            <a:noFill/>
            <a:ln w="17250" cap="flat" cmpd="sng">
              <a:solidFill>
                <a:srgbClr val="FFFFFF"/>
              </a:solidFill>
              <a:prstDash val="solid"/>
              <a:miter lim="27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8"/>
            <p:cNvSpPr/>
            <p:nvPr/>
          </p:nvSpPr>
          <p:spPr>
            <a:xfrm>
              <a:off x="4628382" y="1848726"/>
              <a:ext cx="1652610" cy="1649652"/>
            </a:xfrm>
            <a:custGeom>
              <a:avLst/>
              <a:gdLst/>
              <a:ahLst/>
              <a:cxnLst/>
              <a:rect l="l" t="t" r="r" b="b"/>
              <a:pathLst>
                <a:path w="51208" h="51152" extrusionOk="0">
                  <a:moveTo>
                    <a:pt x="25853" y="0"/>
                  </a:moveTo>
                  <a:lnTo>
                    <a:pt x="23256" y="2735"/>
                  </a:lnTo>
                  <a:lnTo>
                    <a:pt x="25963" y="5331"/>
                  </a:lnTo>
                  <a:lnTo>
                    <a:pt x="28587" y="2597"/>
                  </a:lnTo>
                  <a:lnTo>
                    <a:pt x="25853" y="0"/>
                  </a:lnTo>
                  <a:close/>
                  <a:moveTo>
                    <a:pt x="43446" y="6491"/>
                  </a:moveTo>
                  <a:lnTo>
                    <a:pt x="39718" y="7016"/>
                  </a:lnTo>
                  <a:lnTo>
                    <a:pt x="40242" y="10744"/>
                  </a:lnTo>
                  <a:lnTo>
                    <a:pt x="43971" y="10219"/>
                  </a:lnTo>
                  <a:lnTo>
                    <a:pt x="43446" y="6491"/>
                  </a:lnTo>
                  <a:close/>
                  <a:moveTo>
                    <a:pt x="3370" y="19389"/>
                  </a:moveTo>
                  <a:lnTo>
                    <a:pt x="1" y="21074"/>
                  </a:lnTo>
                  <a:lnTo>
                    <a:pt x="1686" y="24443"/>
                  </a:lnTo>
                  <a:lnTo>
                    <a:pt x="5055" y="22759"/>
                  </a:lnTo>
                  <a:lnTo>
                    <a:pt x="3370" y="19389"/>
                  </a:lnTo>
                  <a:close/>
                  <a:moveTo>
                    <a:pt x="49440" y="29802"/>
                  </a:moveTo>
                  <a:lnTo>
                    <a:pt x="46098" y="31569"/>
                  </a:lnTo>
                  <a:lnTo>
                    <a:pt x="47865" y="34911"/>
                  </a:lnTo>
                  <a:lnTo>
                    <a:pt x="51207" y="33144"/>
                  </a:lnTo>
                  <a:lnTo>
                    <a:pt x="49440" y="29802"/>
                  </a:lnTo>
                  <a:close/>
                  <a:moveTo>
                    <a:pt x="12374" y="42783"/>
                  </a:moveTo>
                  <a:lnTo>
                    <a:pt x="8646" y="43446"/>
                  </a:lnTo>
                  <a:lnTo>
                    <a:pt x="9309" y="47174"/>
                  </a:lnTo>
                  <a:lnTo>
                    <a:pt x="13010" y="46511"/>
                  </a:lnTo>
                  <a:lnTo>
                    <a:pt x="12374" y="42783"/>
                  </a:lnTo>
                  <a:close/>
                  <a:moveTo>
                    <a:pt x="32675" y="46152"/>
                  </a:moveTo>
                  <a:lnTo>
                    <a:pt x="31100" y="49577"/>
                  </a:lnTo>
                  <a:lnTo>
                    <a:pt x="34525" y="51151"/>
                  </a:lnTo>
                  <a:lnTo>
                    <a:pt x="36099" y="47727"/>
                  </a:lnTo>
                  <a:lnTo>
                    <a:pt x="32675" y="46152"/>
                  </a:lnTo>
                  <a:close/>
                </a:path>
              </a:pathLst>
            </a:custGeom>
            <a:solidFill>
              <a:srgbClr val="00AE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8"/>
            <p:cNvSpPr/>
            <p:nvPr/>
          </p:nvSpPr>
          <p:spPr>
            <a:xfrm>
              <a:off x="4903929" y="2092794"/>
              <a:ext cx="126605" cy="126485"/>
            </a:xfrm>
            <a:custGeom>
              <a:avLst/>
              <a:gdLst/>
              <a:ahLst/>
              <a:cxnLst/>
              <a:rect l="l" t="t" r="r" b="b"/>
              <a:pathLst>
                <a:path w="3923" h="3922" extrusionOk="0">
                  <a:moveTo>
                    <a:pt x="1961" y="0"/>
                  </a:moveTo>
                  <a:cubicBezTo>
                    <a:pt x="884" y="0"/>
                    <a:pt x="0" y="856"/>
                    <a:pt x="0" y="1961"/>
                  </a:cubicBezTo>
                  <a:cubicBezTo>
                    <a:pt x="0" y="3038"/>
                    <a:pt x="884" y="3922"/>
                    <a:pt x="1961" y="3922"/>
                  </a:cubicBezTo>
                  <a:cubicBezTo>
                    <a:pt x="3038" y="3922"/>
                    <a:pt x="3922" y="3038"/>
                    <a:pt x="3922" y="1961"/>
                  </a:cubicBezTo>
                  <a:cubicBezTo>
                    <a:pt x="3922" y="856"/>
                    <a:pt x="3038" y="0"/>
                    <a:pt x="1961" y="0"/>
                  </a:cubicBezTo>
                  <a:close/>
                </a:path>
              </a:pathLst>
            </a:custGeom>
            <a:solidFill>
              <a:srgbClr val="BD1A8D"/>
            </a:solidFill>
            <a:ln w="8975" cap="flat" cmpd="sng">
              <a:solidFill>
                <a:srgbClr val="FFFFFF"/>
              </a:solidFill>
              <a:prstDash val="solid"/>
              <a:miter lim="27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8"/>
            <p:cNvSpPr/>
            <p:nvPr/>
          </p:nvSpPr>
          <p:spPr>
            <a:xfrm>
              <a:off x="4704186" y="2902462"/>
              <a:ext cx="126605" cy="127388"/>
            </a:xfrm>
            <a:custGeom>
              <a:avLst/>
              <a:gdLst/>
              <a:ahLst/>
              <a:cxnLst/>
              <a:rect l="l" t="t" r="r" b="b"/>
              <a:pathLst>
                <a:path w="3923" h="3950" extrusionOk="0">
                  <a:moveTo>
                    <a:pt x="1962" y="0"/>
                  </a:moveTo>
                  <a:cubicBezTo>
                    <a:pt x="884" y="0"/>
                    <a:pt x="1" y="884"/>
                    <a:pt x="1" y="1961"/>
                  </a:cubicBezTo>
                  <a:cubicBezTo>
                    <a:pt x="1" y="3066"/>
                    <a:pt x="884" y="3950"/>
                    <a:pt x="1962" y="3950"/>
                  </a:cubicBezTo>
                  <a:cubicBezTo>
                    <a:pt x="3039" y="3950"/>
                    <a:pt x="3923" y="3066"/>
                    <a:pt x="3923" y="1961"/>
                  </a:cubicBezTo>
                  <a:cubicBezTo>
                    <a:pt x="3923" y="884"/>
                    <a:pt x="3039" y="0"/>
                    <a:pt x="1962" y="0"/>
                  </a:cubicBezTo>
                  <a:close/>
                </a:path>
              </a:pathLst>
            </a:custGeom>
            <a:solidFill>
              <a:srgbClr val="BD1A8D"/>
            </a:solidFill>
            <a:ln w="8975" cap="flat" cmpd="sng">
              <a:solidFill>
                <a:srgbClr val="FFFFFF"/>
              </a:solidFill>
              <a:prstDash val="solid"/>
              <a:miter lim="27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8"/>
            <p:cNvSpPr/>
            <p:nvPr/>
          </p:nvSpPr>
          <p:spPr>
            <a:xfrm>
              <a:off x="5292697" y="3364733"/>
              <a:ext cx="126605" cy="126517"/>
            </a:xfrm>
            <a:custGeom>
              <a:avLst/>
              <a:gdLst/>
              <a:ahLst/>
              <a:cxnLst/>
              <a:rect l="l" t="t" r="r" b="b"/>
              <a:pathLst>
                <a:path w="3923" h="3923" extrusionOk="0">
                  <a:moveTo>
                    <a:pt x="1961" y="0"/>
                  </a:moveTo>
                  <a:cubicBezTo>
                    <a:pt x="857" y="0"/>
                    <a:pt x="0" y="884"/>
                    <a:pt x="0" y="1961"/>
                  </a:cubicBezTo>
                  <a:cubicBezTo>
                    <a:pt x="0" y="3039"/>
                    <a:pt x="857" y="3922"/>
                    <a:pt x="1961" y="3922"/>
                  </a:cubicBezTo>
                  <a:cubicBezTo>
                    <a:pt x="3038" y="3922"/>
                    <a:pt x="3922" y="3039"/>
                    <a:pt x="3922" y="1961"/>
                  </a:cubicBezTo>
                  <a:cubicBezTo>
                    <a:pt x="3922" y="884"/>
                    <a:pt x="3038" y="0"/>
                    <a:pt x="1961" y="0"/>
                  </a:cubicBezTo>
                  <a:close/>
                </a:path>
              </a:pathLst>
            </a:custGeom>
            <a:solidFill>
              <a:srgbClr val="BD1A8D"/>
            </a:solidFill>
            <a:ln w="8975" cap="flat" cmpd="sng">
              <a:solidFill>
                <a:srgbClr val="FFFFFF"/>
              </a:solidFill>
              <a:prstDash val="solid"/>
              <a:miter lim="27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8"/>
            <p:cNvSpPr/>
            <p:nvPr/>
          </p:nvSpPr>
          <p:spPr>
            <a:xfrm>
              <a:off x="5971248" y="3079708"/>
              <a:ext cx="127509" cy="127388"/>
            </a:xfrm>
            <a:custGeom>
              <a:avLst/>
              <a:gdLst/>
              <a:ahLst/>
              <a:cxnLst/>
              <a:rect l="l" t="t" r="r" b="b"/>
              <a:pathLst>
                <a:path w="3951" h="3950" extrusionOk="0">
                  <a:moveTo>
                    <a:pt x="1962" y="0"/>
                  </a:moveTo>
                  <a:cubicBezTo>
                    <a:pt x="884" y="0"/>
                    <a:pt x="1" y="884"/>
                    <a:pt x="1" y="1961"/>
                  </a:cubicBezTo>
                  <a:cubicBezTo>
                    <a:pt x="1" y="3066"/>
                    <a:pt x="884" y="3950"/>
                    <a:pt x="1962" y="3950"/>
                  </a:cubicBezTo>
                  <a:cubicBezTo>
                    <a:pt x="3066" y="3950"/>
                    <a:pt x="3950" y="3066"/>
                    <a:pt x="3950" y="1961"/>
                  </a:cubicBezTo>
                  <a:cubicBezTo>
                    <a:pt x="3950" y="884"/>
                    <a:pt x="3066" y="0"/>
                    <a:pt x="1962" y="0"/>
                  </a:cubicBezTo>
                  <a:close/>
                </a:path>
              </a:pathLst>
            </a:custGeom>
            <a:solidFill>
              <a:srgbClr val="BD1A8D"/>
            </a:solidFill>
            <a:ln w="8975" cap="flat" cmpd="sng">
              <a:solidFill>
                <a:srgbClr val="FFFFFF"/>
              </a:solidFill>
              <a:prstDash val="solid"/>
              <a:miter lim="27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8"/>
            <p:cNvSpPr/>
            <p:nvPr/>
          </p:nvSpPr>
          <p:spPr>
            <a:xfrm>
              <a:off x="6086277" y="2376916"/>
              <a:ext cx="126605" cy="126517"/>
            </a:xfrm>
            <a:custGeom>
              <a:avLst/>
              <a:gdLst/>
              <a:ahLst/>
              <a:cxnLst/>
              <a:rect l="l" t="t" r="r" b="b"/>
              <a:pathLst>
                <a:path w="3923" h="3923" extrusionOk="0">
                  <a:moveTo>
                    <a:pt x="1962" y="1"/>
                  </a:moveTo>
                  <a:cubicBezTo>
                    <a:pt x="884" y="1"/>
                    <a:pt x="1" y="884"/>
                    <a:pt x="1" y="1962"/>
                  </a:cubicBezTo>
                  <a:cubicBezTo>
                    <a:pt x="1" y="3066"/>
                    <a:pt x="884" y="3923"/>
                    <a:pt x="1962" y="3923"/>
                  </a:cubicBezTo>
                  <a:cubicBezTo>
                    <a:pt x="3039" y="3923"/>
                    <a:pt x="3923" y="3066"/>
                    <a:pt x="3923" y="1962"/>
                  </a:cubicBezTo>
                  <a:cubicBezTo>
                    <a:pt x="3923" y="884"/>
                    <a:pt x="3039" y="1"/>
                    <a:pt x="1962" y="1"/>
                  </a:cubicBezTo>
                  <a:close/>
                </a:path>
              </a:pathLst>
            </a:custGeom>
            <a:solidFill>
              <a:srgbClr val="BD1A8D"/>
            </a:solidFill>
            <a:ln w="8975" cap="flat" cmpd="sng">
              <a:solidFill>
                <a:srgbClr val="FFFFFF"/>
              </a:solidFill>
              <a:prstDash val="solid"/>
              <a:miter lim="27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8"/>
            <p:cNvSpPr/>
            <p:nvPr/>
          </p:nvSpPr>
          <p:spPr>
            <a:xfrm>
              <a:off x="4905705" y="2148006"/>
              <a:ext cx="1102622" cy="1101854"/>
            </a:xfrm>
            <a:custGeom>
              <a:avLst/>
              <a:gdLst/>
              <a:ahLst/>
              <a:cxnLst/>
              <a:rect l="l" t="t" r="r" b="b"/>
              <a:pathLst>
                <a:path w="34166" h="34166" extrusionOk="0">
                  <a:moveTo>
                    <a:pt x="34166" y="17097"/>
                  </a:moveTo>
                  <a:cubicBezTo>
                    <a:pt x="34166" y="26515"/>
                    <a:pt x="26515" y="34166"/>
                    <a:pt x="17069" y="34166"/>
                  </a:cubicBezTo>
                  <a:cubicBezTo>
                    <a:pt x="7651" y="34166"/>
                    <a:pt x="1" y="26515"/>
                    <a:pt x="1" y="17097"/>
                  </a:cubicBezTo>
                  <a:cubicBezTo>
                    <a:pt x="1" y="7651"/>
                    <a:pt x="7651" y="0"/>
                    <a:pt x="17069" y="0"/>
                  </a:cubicBezTo>
                  <a:cubicBezTo>
                    <a:pt x="26515" y="0"/>
                    <a:pt x="34166" y="7651"/>
                    <a:pt x="34166" y="17097"/>
                  </a:cubicBezTo>
                  <a:close/>
                </a:path>
              </a:pathLst>
            </a:custGeom>
            <a:solidFill>
              <a:srgbClr val="CC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92;p38"/>
          <p:cNvGrpSpPr/>
          <p:nvPr/>
        </p:nvGrpSpPr>
        <p:grpSpPr>
          <a:xfrm>
            <a:off x="1068935" y="3944670"/>
            <a:ext cx="729578" cy="730494"/>
            <a:chOff x="1745313" y="3867057"/>
            <a:chExt cx="810642" cy="811660"/>
          </a:xfrm>
        </p:grpSpPr>
        <p:sp>
          <p:nvSpPr>
            <p:cNvPr id="293" name="Google Shape;293;p38"/>
            <p:cNvSpPr/>
            <p:nvPr/>
          </p:nvSpPr>
          <p:spPr>
            <a:xfrm>
              <a:off x="1745313" y="3867057"/>
              <a:ext cx="810642" cy="811660"/>
            </a:xfrm>
            <a:custGeom>
              <a:avLst/>
              <a:gdLst/>
              <a:ahLst/>
              <a:cxnLst/>
              <a:rect l="l" t="t" r="r" b="b"/>
              <a:pathLst>
                <a:path w="39884" h="39939" fill="none" extrusionOk="0">
                  <a:moveTo>
                    <a:pt x="13562" y="4088"/>
                  </a:moveTo>
                  <a:lnTo>
                    <a:pt x="12015" y="967"/>
                  </a:lnTo>
                  <a:moveTo>
                    <a:pt x="7900" y="8176"/>
                  </a:moveTo>
                  <a:lnTo>
                    <a:pt x="5442" y="5635"/>
                  </a:lnTo>
                  <a:moveTo>
                    <a:pt x="4503" y="13396"/>
                  </a:moveTo>
                  <a:lnTo>
                    <a:pt x="1465" y="11932"/>
                  </a:lnTo>
                  <a:moveTo>
                    <a:pt x="3260" y="19528"/>
                  </a:moveTo>
                  <a:lnTo>
                    <a:pt x="1" y="19417"/>
                  </a:lnTo>
                  <a:moveTo>
                    <a:pt x="4088" y="25328"/>
                  </a:moveTo>
                  <a:lnTo>
                    <a:pt x="912" y="26018"/>
                  </a:lnTo>
                  <a:moveTo>
                    <a:pt x="6464" y="29995"/>
                  </a:moveTo>
                  <a:lnTo>
                    <a:pt x="3840" y="32343"/>
                  </a:lnTo>
                  <a:moveTo>
                    <a:pt x="10800" y="33945"/>
                  </a:moveTo>
                  <a:lnTo>
                    <a:pt x="8977" y="36956"/>
                  </a:lnTo>
                  <a:moveTo>
                    <a:pt x="15247" y="35906"/>
                  </a:moveTo>
                  <a:lnTo>
                    <a:pt x="14363" y="39055"/>
                  </a:lnTo>
                  <a:moveTo>
                    <a:pt x="20356" y="36679"/>
                  </a:moveTo>
                  <a:lnTo>
                    <a:pt x="20439" y="39938"/>
                  </a:lnTo>
                  <a:moveTo>
                    <a:pt x="26322" y="35409"/>
                  </a:moveTo>
                  <a:lnTo>
                    <a:pt x="27206" y="38751"/>
                  </a:lnTo>
                  <a:moveTo>
                    <a:pt x="29940" y="33365"/>
                  </a:moveTo>
                  <a:lnTo>
                    <a:pt x="31514" y="35906"/>
                  </a:lnTo>
                  <a:moveTo>
                    <a:pt x="33558" y="30023"/>
                  </a:moveTo>
                  <a:lnTo>
                    <a:pt x="35823" y="31653"/>
                  </a:lnTo>
                  <a:moveTo>
                    <a:pt x="36072" y="25521"/>
                  </a:moveTo>
                  <a:lnTo>
                    <a:pt x="38419" y="26681"/>
                  </a:lnTo>
                  <a:moveTo>
                    <a:pt x="37149" y="20577"/>
                  </a:moveTo>
                  <a:lnTo>
                    <a:pt x="39883" y="20771"/>
                  </a:lnTo>
                  <a:moveTo>
                    <a:pt x="36873" y="15633"/>
                  </a:moveTo>
                  <a:lnTo>
                    <a:pt x="39303" y="15109"/>
                  </a:lnTo>
                  <a:moveTo>
                    <a:pt x="35188" y="11187"/>
                  </a:moveTo>
                  <a:lnTo>
                    <a:pt x="37397" y="9750"/>
                  </a:lnTo>
                  <a:moveTo>
                    <a:pt x="32647" y="7707"/>
                  </a:moveTo>
                  <a:lnTo>
                    <a:pt x="34635" y="6022"/>
                  </a:lnTo>
                  <a:moveTo>
                    <a:pt x="29553" y="5276"/>
                  </a:moveTo>
                  <a:lnTo>
                    <a:pt x="31128" y="3122"/>
                  </a:lnTo>
                  <a:moveTo>
                    <a:pt x="25825" y="3453"/>
                  </a:moveTo>
                  <a:lnTo>
                    <a:pt x="26930" y="747"/>
                  </a:lnTo>
                  <a:moveTo>
                    <a:pt x="20163" y="2542"/>
                  </a:moveTo>
                  <a:lnTo>
                    <a:pt x="20163" y="1"/>
                  </a:lnTo>
                </a:path>
              </a:pathLst>
            </a:custGeom>
            <a:noFill/>
            <a:ln w="17250" cap="flat" cmpd="sng">
              <a:solidFill>
                <a:srgbClr val="FFFFFF"/>
              </a:solidFill>
              <a:prstDash val="solid"/>
              <a:miter lim="27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8"/>
            <p:cNvSpPr/>
            <p:nvPr/>
          </p:nvSpPr>
          <p:spPr>
            <a:xfrm>
              <a:off x="1803154" y="3907466"/>
              <a:ext cx="694993" cy="694339"/>
            </a:xfrm>
            <a:custGeom>
              <a:avLst/>
              <a:gdLst/>
              <a:ahLst/>
              <a:cxnLst/>
              <a:rect l="l" t="t" r="r" b="b"/>
              <a:pathLst>
                <a:path w="34194" h="34166" extrusionOk="0">
                  <a:moveTo>
                    <a:pt x="34193" y="17097"/>
                  </a:moveTo>
                  <a:cubicBezTo>
                    <a:pt x="34193" y="26515"/>
                    <a:pt x="26543" y="34166"/>
                    <a:pt x="17097" y="34166"/>
                  </a:cubicBezTo>
                  <a:cubicBezTo>
                    <a:pt x="7651" y="34166"/>
                    <a:pt x="1" y="26515"/>
                    <a:pt x="1" y="17097"/>
                  </a:cubicBezTo>
                  <a:cubicBezTo>
                    <a:pt x="1" y="7651"/>
                    <a:pt x="7651" y="0"/>
                    <a:pt x="17097" y="0"/>
                  </a:cubicBezTo>
                  <a:cubicBezTo>
                    <a:pt x="26543" y="0"/>
                    <a:pt x="34193" y="7651"/>
                    <a:pt x="34193" y="17097"/>
                  </a:cubicBezTo>
                  <a:close/>
                </a:path>
              </a:pathLst>
            </a:custGeom>
            <a:solidFill>
              <a:srgbClr val="CC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" name="Google Shape;295;p38"/>
          <p:cNvGrpSpPr/>
          <p:nvPr/>
        </p:nvGrpSpPr>
        <p:grpSpPr>
          <a:xfrm>
            <a:off x="982258" y="468332"/>
            <a:ext cx="902953" cy="897977"/>
            <a:chOff x="660200" y="304642"/>
            <a:chExt cx="1114757" cy="1108613"/>
          </a:xfrm>
        </p:grpSpPr>
        <p:sp>
          <p:nvSpPr>
            <p:cNvPr id="296" name="Google Shape;296;p38"/>
            <p:cNvSpPr/>
            <p:nvPr/>
          </p:nvSpPr>
          <p:spPr>
            <a:xfrm>
              <a:off x="751339" y="394422"/>
              <a:ext cx="933199" cy="928419"/>
            </a:xfrm>
            <a:custGeom>
              <a:avLst/>
              <a:gdLst/>
              <a:ahLst/>
              <a:cxnLst/>
              <a:rect l="l" t="t" r="r" b="b"/>
              <a:pathLst>
                <a:path w="41292" h="41126" fill="none" extrusionOk="0">
                  <a:moveTo>
                    <a:pt x="25079" y="36569"/>
                  </a:moveTo>
                  <a:lnTo>
                    <a:pt x="26736" y="39994"/>
                  </a:lnTo>
                  <a:moveTo>
                    <a:pt x="13092" y="35685"/>
                  </a:moveTo>
                  <a:lnTo>
                    <a:pt x="11545" y="39165"/>
                  </a:lnTo>
                  <a:moveTo>
                    <a:pt x="36071" y="27372"/>
                  </a:moveTo>
                  <a:lnTo>
                    <a:pt x="39551" y="28918"/>
                  </a:lnTo>
                  <a:moveTo>
                    <a:pt x="4226" y="25107"/>
                  </a:moveTo>
                  <a:lnTo>
                    <a:pt x="773" y="26736"/>
                  </a:lnTo>
                  <a:moveTo>
                    <a:pt x="37480" y="20798"/>
                  </a:moveTo>
                  <a:lnTo>
                    <a:pt x="41291" y="21102"/>
                  </a:lnTo>
                  <a:moveTo>
                    <a:pt x="31707" y="33089"/>
                  </a:moveTo>
                  <a:lnTo>
                    <a:pt x="34193" y="35989"/>
                  </a:lnTo>
                  <a:moveTo>
                    <a:pt x="8093" y="31956"/>
                  </a:moveTo>
                  <a:lnTo>
                    <a:pt x="5579" y="34829"/>
                  </a:lnTo>
                  <a:moveTo>
                    <a:pt x="19278" y="37314"/>
                  </a:moveTo>
                  <a:lnTo>
                    <a:pt x="19140" y="41126"/>
                  </a:lnTo>
                  <a:moveTo>
                    <a:pt x="35878" y="12706"/>
                  </a:moveTo>
                  <a:lnTo>
                    <a:pt x="39192" y="10800"/>
                  </a:lnTo>
                  <a:moveTo>
                    <a:pt x="3784" y="18589"/>
                  </a:moveTo>
                  <a:lnTo>
                    <a:pt x="0" y="18230"/>
                  </a:lnTo>
                  <a:moveTo>
                    <a:pt x="5966" y="12236"/>
                  </a:moveTo>
                  <a:lnTo>
                    <a:pt x="2569" y="10524"/>
                  </a:lnTo>
                  <a:moveTo>
                    <a:pt x="31155" y="6906"/>
                  </a:moveTo>
                  <a:lnTo>
                    <a:pt x="32867" y="3481"/>
                  </a:lnTo>
                  <a:moveTo>
                    <a:pt x="24581" y="3757"/>
                  </a:moveTo>
                  <a:lnTo>
                    <a:pt x="25272" y="1"/>
                  </a:lnTo>
                  <a:moveTo>
                    <a:pt x="16572" y="4061"/>
                  </a:moveTo>
                  <a:lnTo>
                    <a:pt x="15633" y="360"/>
                  </a:lnTo>
                  <a:moveTo>
                    <a:pt x="10302" y="7099"/>
                  </a:moveTo>
                  <a:lnTo>
                    <a:pt x="7872" y="4171"/>
                  </a:lnTo>
                </a:path>
              </a:pathLst>
            </a:custGeom>
            <a:noFill/>
            <a:ln w="17250" cap="flat" cmpd="sng">
              <a:solidFill>
                <a:srgbClr val="FFFFFF"/>
              </a:solidFill>
              <a:prstDash val="solid"/>
              <a:miter lim="27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8"/>
            <p:cNvSpPr/>
            <p:nvPr/>
          </p:nvSpPr>
          <p:spPr>
            <a:xfrm>
              <a:off x="831224" y="468626"/>
              <a:ext cx="772152" cy="771297"/>
            </a:xfrm>
            <a:custGeom>
              <a:avLst/>
              <a:gdLst/>
              <a:ahLst/>
              <a:cxnLst/>
              <a:rect l="l" t="t" r="r" b="b"/>
              <a:pathLst>
                <a:path w="34166" h="34166" extrusionOk="0">
                  <a:moveTo>
                    <a:pt x="34166" y="17097"/>
                  </a:moveTo>
                  <a:cubicBezTo>
                    <a:pt x="34166" y="26515"/>
                    <a:pt x="26515" y="34166"/>
                    <a:pt x="17097" y="34166"/>
                  </a:cubicBezTo>
                  <a:cubicBezTo>
                    <a:pt x="7651" y="34166"/>
                    <a:pt x="0" y="26515"/>
                    <a:pt x="0" y="17097"/>
                  </a:cubicBezTo>
                  <a:cubicBezTo>
                    <a:pt x="0" y="7651"/>
                    <a:pt x="7651" y="0"/>
                    <a:pt x="17097" y="0"/>
                  </a:cubicBezTo>
                  <a:cubicBezTo>
                    <a:pt x="26515" y="0"/>
                    <a:pt x="34166" y="7651"/>
                    <a:pt x="34166" y="17097"/>
                  </a:cubicBezTo>
                  <a:close/>
                </a:path>
              </a:pathLst>
            </a:custGeom>
            <a:solidFill>
              <a:srgbClr val="CC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8"/>
            <p:cNvSpPr/>
            <p:nvPr/>
          </p:nvSpPr>
          <p:spPr>
            <a:xfrm>
              <a:off x="1288093" y="304642"/>
              <a:ext cx="88660" cy="88562"/>
            </a:xfrm>
            <a:custGeom>
              <a:avLst/>
              <a:gdLst/>
              <a:ahLst/>
              <a:cxnLst/>
              <a:rect l="l" t="t" r="r" b="b"/>
              <a:pathLst>
                <a:path w="3923" h="3923" extrusionOk="0">
                  <a:moveTo>
                    <a:pt x="1962" y="1"/>
                  </a:moveTo>
                  <a:cubicBezTo>
                    <a:pt x="885" y="1"/>
                    <a:pt x="1" y="884"/>
                    <a:pt x="1" y="1962"/>
                  </a:cubicBezTo>
                  <a:cubicBezTo>
                    <a:pt x="1" y="3039"/>
                    <a:pt x="885" y="3922"/>
                    <a:pt x="1962" y="3922"/>
                  </a:cubicBezTo>
                  <a:cubicBezTo>
                    <a:pt x="3039" y="3922"/>
                    <a:pt x="3923" y="3039"/>
                    <a:pt x="3923" y="1962"/>
                  </a:cubicBezTo>
                  <a:cubicBezTo>
                    <a:pt x="3923" y="884"/>
                    <a:pt x="3039" y="1"/>
                    <a:pt x="1962" y="1"/>
                  </a:cubicBezTo>
                  <a:close/>
                </a:path>
              </a:pathLst>
            </a:custGeom>
            <a:solidFill>
              <a:srgbClr val="BD1A8D"/>
            </a:solidFill>
            <a:ln w="8975" cap="flat" cmpd="sng">
              <a:solidFill>
                <a:srgbClr val="FFFFFF"/>
              </a:solidFill>
              <a:prstDash val="solid"/>
              <a:miter lim="27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8"/>
            <p:cNvSpPr/>
            <p:nvPr/>
          </p:nvSpPr>
          <p:spPr>
            <a:xfrm>
              <a:off x="1050291" y="312746"/>
              <a:ext cx="89293" cy="88562"/>
            </a:xfrm>
            <a:custGeom>
              <a:avLst/>
              <a:gdLst/>
              <a:ahLst/>
              <a:cxnLst/>
              <a:rect l="l" t="t" r="r" b="b"/>
              <a:pathLst>
                <a:path w="3951" h="3923" extrusionOk="0">
                  <a:moveTo>
                    <a:pt x="1989" y="1"/>
                  </a:moveTo>
                  <a:cubicBezTo>
                    <a:pt x="885" y="1"/>
                    <a:pt x="1" y="884"/>
                    <a:pt x="1" y="1962"/>
                  </a:cubicBezTo>
                  <a:cubicBezTo>
                    <a:pt x="1" y="3039"/>
                    <a:pt x="885" y="3923"/>
                    <a:pt x="1989" y="3923"/>
                  </a:cubicBezTo>
                  <a:cubicBezTo>
                    <a:pt x="3067" y="3923"/>
                    <a:pt x="3950" y="3039"/>
                    <a:pt x="3950" y="1962"/>
                  </a:cubicBezTo>
                  <a:cubicBezTo>
                    <a:pt x="3950" y="884"/>
                    <a:pt x="3067" y="1"/>
                    <a:pt x="1989" y="1"/>
                  </a:cubicBezTo>
                  <a:close/>
                </a:path>
              </a:pathLst>
            </a:custGeom>
            <a:solidFill>
              <a:srgbClr val="BD1A8D"/>
            </a:solidFill>
            <a:ln w="8975" cap="flat" cmpd="sng">
              <a:solidFill>
                <a:srgbClr val="FFFFFF"/>
              </a:solidFill>
              <a:prstDash val="solid"/>
              <a:miter lim="27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8"/>
            <p:cNvSpPr/>
            <p:nvPr/>
          </p:nvSpPr>
          <p:spPr>
            <a:xfrm>
              <a:off x="856195" y="406906"/>
              <a:ext cx="88660" cy="89171"/>
            </a:xfrm>
            <a:custGeom>
              <a:avLst/>
              <a:gdLst/>
              <a:ahLst/>
              <a:cxnLst/>
              <a:rect l="l" t="t" r="r" b="b"/>
              <a:pathLst>
                <a:path w="3923" h="3950" extrusionOk="0">
                  <a:moveTo>
                    <a:pt x="1961" y="0"/>
                  </a:moveTo>
                  <a:cubicBezTo>
                    <a:pt x="884" y="0"/>
                    <a:pt x="0" y="884"/>
                    <a:pt x="0" y="1989"/>
                  </a:cubicBezTo>
                  <a:cubicBezTo>
                    <a:pt x="0" y="3066"/>
                    <a:pt x="884" y="3950"/>
                    <a:pt x="1961" y="3950"/>
                  </a:cubicBezTo>
                  <a:cubicBezTo>
                    <a:pt x="3038" y="3950"/>
                    <a:pt x="3922" y="3066"/>
                    <a:pt x="3922" y="1989"/>
                  </a:cubicBezTo>
                  <a:cubicBezTo>
                    <a:pt x="3922" y="884"/>
                    <a:pt x="3038" y="0"/>
                    <a:pt x="1961" y="0"/>
                  </a:cubicBezTo>
                  <a:close/>
                </a:path>
              </a:pathLst>
            </a:custGeom>
            <a:solidFill>
              <a:srgbClr val="BD1A8D"/>
            </a:solidFill>
            <a:ln w="8975" cap="flat" cmpd="sng">
              <a:solidFill>
                <a:srgbClr val="FFFFFF"/>
              </a:solidFill>
              <a:prstDash val="solid"/>
              <a:miter lim="27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8"/>
            <p:cNvSpPr/>
            <p:nvPr/>
          </p:nvSpPr>
          <p:spPr>
            <a:xfrm>
              <a:off x="724492" y="564638"/>
              <a:ext cx="88660" cy="89194"/>
            </a:xfrm>
            <a:custGeom>
              <a:avLst/>
              <a:gdLst/>
              <a:ahLst/>
              <a:cxnLst/>
              <a:rect l="l" t="t" r="r" b="b"/>
              <a:pathLst>
                <a:path w="3923" h="3951" extrusionOk="0">
                  <a:moveTo>
                    <a:pt x="1961" y="1"/>
                  </a:moveTo>
                  <a:cubicBezTo>
                    <a:pt x="884" y="1"/>
                    <a:pt x="1" y="885"/>
                    <a:pt x="1" y="1989"/>
                  </a:cubicBezTo>
                  <a:cubicBezTo>
                    <a:pt x="1" y="3067"/>
                    <a:pt x="884" y="3950"/>
                    <a:pt x="1961" y="3950"/>
                  </a:cubicBezTo>
                  <a:cubicBezTo>
                    <a:pt x="3039" y="3950"/>
                    <a:pt x="3922" y="3067"/>
                    <a:pt x="3922" y="1989"/>
                  </a:cubicBezTo>
                  <a:cubicBezTo>
                    <a:pt x="3922" y="885"/>
                    <a:pt x="3039" y="1"/>
                    <a:pt x="1961" y="1"/>
                  </a:cubicBezTo>
                  <a:close/>
                </a:path>
              </a:pathLst>
            </a:custGeom>
            <a:solidFill>
              <a:srgbClr val="BD1A8D"/>
            </a:solidFill>
            <a:ln w="8975" cap="flat" cmpd="sng">
              <a:solidFill>
                <a:srgbClr val="FFFFFF"/>
              </a:solidFill>
              <a:prstDash val="solid"/>
              <a:miter lim="27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8"/>
            <p:cNvSpPr/>
            <p:nvPr/>
          </p:nvSpPr>
          <p:spPr>
            <a:xfrm>
              <a:off x="660200" y="755442"/>
              <a:ext cx="89293" cy="88562"/>
            </a:xfrm>
            <a:custGeom>
              <a:avLst/>
              <a:gdLst/>
              <a:ahLst/>
              <a:cxnLst/>
              <a:rect l="l" t="t" r="r" b="b"/>
              <a:pathLst>
                <a:path w="3951" h="3923" extrusionOk="0">
                  <a:moveTo>
                    <a:pt x="1989" y="0"/>
                  </a:moveTo>
                  <a:cubicBezTo>
                    <a:pt x="885" y="0"/>
                    <a:pt x="1" y="884"/>
                    <a:pt x="1" y="1961"/>
                  </a:cubicBezTo>
                  <a:cubicBezTo>
                    <a:pt x="1" y="3066"/>
                    <a:pt x="885" y="3922"/>
                    <a:pt x="1989" y="3922"/>
                  </a:cubicBezTo>
                  <a:cubicBezTo>
                    <a:pt x="3066" y="3922"/>
                    <a:pt x="3950" y="3066"/>
                    <a:pt x="3950" y="1961"/>
                  </a:cubicBezTo>
                  <a:cubicBezTo>
                    <a:pt x="3950" y="884"/>
                    <a:pt x="3066" y="0"/>
                    <a:pt x="1989" y="0"/>
                  </a:cubicBezTo>
                  <a:close/>
                </a:path>
              </a:pathLst>
            </a:custGeom>
            <a:solidFill>
              <a:srgbClr val="BD1A8D"/>
            </a:solidFill>
            <a:ln w="8975" cap="flat" cmpd="sng">
              <a:solidFill>
                <a:srgbClr val="FFFFFF"/>
              </a:solidFill>
              <a:prstDash val="solid"/>
              <a:miter lim="27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8"/>
            <p:cNvSpPr/>
            <p:nvPr/>
          </p:nvSpPr>
          <p:spPr>
            <a:xfrm>
              <a:off x="682053" y="972410"/>
              <a:ext cx="88660" cy="88562"/>
            </a:xfrm>
            <a:custGeom>
              <a:avLst/>
              <a:gdLst/>
              <a:ahLst/>
              <a:cxnLst/>
              <a:rect l="l" t="t" r="r" b="b"/>
              <a:pathLst>
                <a:path w="3923" h="3923" extrusionOk="0">
                  <a:moveTo>
                    <a:pt x="1961" y="1"/>
                  </a:moveTo>
                  <a:cubicBezTo>
                    <a:pt x="884" y="1"/>
                    <a:pt x="0" y="885"/>
                    <a:pt x="0" y="1962"/>
                  </a:cubicBezTo>
                  <a:cubicBezTo>
                    <a:pt x="0" y="3039"/>
                    <a:pt x="884" y="3923"/>
                    <a:pt x="1961" y="3923"/>
                  </a:cubicBezTo>
                  <a:cubicBezTo>
                    <a:pt x="3039" y="3923"/>
                    <a:pt x="3922" y="3039"/>
                    <a:pt x="3922" y="1962"/>
                  </a:cubicBezTo>
                  <a:cubicBezTo>
                    <a:pt x="3922" y="885"/>
                    <a:pt x="3039" y="1"/>
                    <a:pt x="1961" y="1"/>
                  </a:cubicBezTo>
                  <a:close/>
                </a:path>
              </a:pathLst>
            </a:custGeom>
            <a:solidFill>
              <a:srgbClr val="BD1A8D"/>
            </a:solidFill>
            <a:ln w="8975" cap="flat" cmpd="sng">
              <a:solidFill>
                <a:srgbClr val="FFFFFF"/>
              </a:solidFill>
              <a:prstDash val="solid"/>
              <a:miter lim="27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8"/>
            <p:cNvSpPr/>
            <p:nvPr/>
          </p:nvSpPr>
          <p:spPr>
            <a:xfrm>
              <a:off x="801258" y="1170077"/>
              <a:ext cx="89293" cy="89171"/>
            </a:xfrm>
            <a:custGeom>
              <a:avLst/>
              <a:gdLst/>
              <a:ahLst/>
              <a:cxnLst/>
              <a:rect l="l" t="t" r="r" b="b"/>
              <a:pathLst>
                <a:path w="3951" h="3950" extrusionOk="0">
                  <a:moveTo>
                    <a:pt x="1962" y="0"/>
                  </a:moveTo>
                  <a:cubicBezTo>
                    <a:pt x="885" y="0"/>
                    <a:pt x="1" y="884"/>
                    <a:pt x="1" y="1961"/>
                  </a:cubicBezTo>
                  <a:cubicBezTo>
                    <a:pt x="1" y="3066"/>
                    <a:pt x="885" y="3950"/>
                    <a:pt x="1962" y="3950"/>
                  </a:cubicBezTo>
                  <a:cubicBezTo>
                    <a:pt x="3066" y="3950"/>
                    <a:pt x="3950" y="3066"/>
                    <a:pt x="3950" y="1961"/>
                  </a:cubicBezTo>
                  <a:cubicBezTo>
                    <a:pt x="3950" y="884"/>
                    <a:pt x="3066" y="0"/>
                    <a:pt x="1962" y="0"/>
                  </a:cubicBezTo>
                  <a:close/>
                </a:path>
              </a:pathLst>
            </a:custGeom>
            <a:solidFill>
              <a:srgbClr val="BD1A8D"/>
            </a:solidFill>
            <a:ln w="8975" cap="flat" cmpd="sng">
              <a:solidFill>
                <a:srgbClr val="FFFFFF"/>
              </a:solidFill>
              <a:prstDash val="solid"/>
              <a:miter lim="27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8"/>
            <p:cNvSpPr/>
            <p:nvPr/>
          </p:nvSpPr>
          <p:spPr>
            <a:xfrm>
              <a:off x="947311" y="1276066"/>
              <a:ext cx="88660" cy="88562"/>
            </a:xfrm>
            <a:custGeom>
              <a:avLst/>
              <a:gdLst/>
              <a:ahLst/>
              <a:cxnLst/>
              <a:rect l="l" t="t" r="r" b="b"/>
              <a:pathLst>
                <a:path w="3923" h="3923" extrusionOk="0">
                  <a:moveTo>
                    <a:pt x="1962" y="1"/>
                  </a:moveTo>
                  <a:cubicBezTo>
                    <a:pt x="884" y="1"/>
                    <a:pt x="1" y="884"/>
                    <a:pt x="1" y="1961"/>
                  </a:cubicBezTo>
                  <a:cubicBezTo>
                    <a:pt x="1" y="3039"/>
                    <a:pt x="884" y="3922"/>
                    <a:pt x="1962" y="3922"/>
                  </a:cubicBezTo>
                  <a:cubicBezTo>
                    <a:pt x="3066" y="3922"/>
                    <a:pt x="3923" y="3039"/>
                    <a:pt x="3923" y="1961"/>
                  </a:cubicBezTo>
                  <a:cubicBezTo>
                    <a:pt x="3923" y="884"/>
                    <a:pt x="3066" y="1"/>
                    <a:pt x="1962" y="1"/>
                  </a:cubicBezTo>
                  <a:close/>
                </a:path>
              </a:pathLst>
            </a:custGeom>
            <a:solidFill>
              <a:srgbClr val="BD1A8D"/>
            </a:solidFill>
            <a:ln w="8975" cap="flat" cmpd="sng">
              <a:solidFill>
                <a:srgbClr val="FFFFFF"/>
              </a:solidFill>
              <a:prstDash val="solid"/>
              <a:miter lim="27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8"/>
            <p:cNvSpPr/>
            <p:nvPr/>
          </p:nvSpPr>
          <p:spPr>
            <a:xfrm>
              <a:off x="1136436" y="1324693"/>
              <a:ext cx="89270" cy="88562"/>
            </a:xfrm>
            <a:custGeom>
              <a:avLst/>
              <a:gdLst/>
              <a:ahLst/>
              <a:cxnLst/>
              <a:rect l="l" t="t" r="r" b="b"/>
              <a:pathLst>
                <a:path w="3950" h="3923" extrusionOk="0">
                  <a:moveTo>
                    <a:pt x="1961" y="1"/>
                  </a:moveTo>
                  <a:cubicBezTo>
                    <a:pt x="884" y="1"/>
                    <a:pt x="0" y="885"/>
                    <a:pt x="0" y="1962"/>
                  </a:cubicBezTo>
                  <a:cubicBezTo>
                    <a:pt x="0" y="3039"/>
                    <a:pt x="884" y="3923"/>
                    <a:pt x="1961" y="3923"/>
                  </a:cubicBezTo>
                  <a:cubicBezTo>
                    <a:pt x="3066" y="3923"/>
                    <a:pt x="3950" y="3039"/>
                    <a:pt x="3950" y="1962"/>
                  </a:cubicBezTo>
                  <a:cubicBezTo>
                    <a:pt x="3950" y="885"/>
                    <a:pt x="3066" y="1"/>
                    <a:pt x="1961" y="1"/>
                  </a:cubicBezTo>
                  <a:close/>
                </a:path>
              </a:pathLst>
            </a:custGeom>
            <a:solidFill>
              <a:srgbClr val="BD1A8D"/>
            </a:solidFill>
            <a:ln w="8975" cap="flat" cmpd="sng">
              <a:solidFill>
                <a:srgbClr val="FFFFFF"/>
              </a:solidFill>
              <a:prstDash val="solid"/>
              <a:miter lim="27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8"/>
            <p:cNvSpPr/>
            <p:nvPr/>
          </p:nvSpPr>
          <p:spPr>
            <a:xfrm>
              <a:off x="1329923" y="1295391"/>
              <a:ext cx="89270" cy="88562"/>
            </a:xfrm>
            <a:custGeom>
              <a:avLst/>
              <a:gdLst/>
              <a:ahLst/>
              <a:cxnLst/>
              <a:rect l="l" t="t" r="r" b="b"/>
              <a:pathLst>
                <a:path w="3950" h="3923" extrusionOk="0">
                  <a:moveTo>
                    <a:pt x="1961" y="1"/>
                  </a:moveTo>
                  <a:cubicBezTo>
                    <a:pt x="884" y="1"/>
                    <a:pt x="0" y="885"/>
                    <a:pt x="0" y="1962"/>
                  </a:cubicBezTo>
                  <a:cubicBezTo>
                    <a:pt x="0" y="3039"/>
                    <a:pt x="884" y="3923"/>
                    <a:pt x="1961" y="3923"/>
                  </a:cubicBezTo>
                  <a:cubicBezTo>
                    <a:pt x="3066" y="3923"/>
                    <a:pt x="3950" y="3039"/>
                    <a:pt x="3950" y="1962"/>
                  </a:cubicBezTo>
                  <a:cubicBezTo>
                    <a:pt x="3950" y="885"/>
                    <a:pt x="3066" y="1"/>
                    <a:pt x="1961" y="1"/>
                  </a:cubicBezTo>
                  <a:close/>
                </a:path>
              </a:pathLst>
            </a:custGeom>
            <a:solidFill>
              <a:srgbClr val="BD1A8D"/>
            </a:solidFill>
            <a:ln w="8975" cap="flat" cmpd="sng">
              <a:solidFill>
                <a:srgbClr val="FFFFFF"/>
              </a:solidFill>
              <a:prstDash val="solid"/>
              <a:miter lim="27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8"/>
            <p:cNvSpPr/>
            <p:nvPr/>
          </p:nvSpPr>
          <p:spPr>
            <a:xfrm>
              <a:off x="1508426" y="1199379"/>
              <a:ext cx="88660" cy="88562"/>
            </a:xfrm>
            <a:custGeom>
              <a:avLst/>
              <a:gdLst/>
              <a:ahLst/>
              <a:cxnLst/>
              <a:rect l="l" t="t" r="r" b="b"/>
              <a:pathLst>
                <a:path w="3923" h="3923" extrusionOk="0">
                  <a:moveTo>
                    <a:pt x="1961" y="0"/>
                  </a:moveTo>
                  <a:cubicBezTo>
                    <a:pt x="884" y="0"/>
                    <a:pt x="0" y="857"/>
                    <a:pt x="0" y="1961"/>
                  </a:cubicBezTo>
                  <a:cubicBezTo>
                    <a:pt x="0" y="3038"/>
                    <a:pt x="884" y="3922"/>
                    <a:pt x="1961" y="3922"/>
                  </a:cubicBezTo>
                  <a:cubicBezTo>
                    <a:pt x="3039" y="3922"/>
                    <a:pt x="3922" y="3038"/>
                    <a:pt x="3922" y="1961"/>
                  </a:cubicBezTo>
                  <a:cubicBezTo>
                    <a:pt x="3922" y="857"/>
                    <a:pt x="3039" y="0"/>
                    <a:pt x="1961" y="0"/>
                  </a:cubicBezTo>
                  <a:close/>
                </a:path>
              </a:pathLst>
            </a:custGeom>
            <a:solidFill>
              <a:srgbClr val="BD1A8D"/>
            </a:solidFill>
            <a:ln w="8975" cap="flat" cmpd="sng">
              <a:solidFill>
                <a:srgbClr val="FFFFFF"/>
              </a:solidFill>
              <a:prstDash val="solid"/>
              <a:miter lim="27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8"/>
            <p:cNvSpPr/>
            <p:nvPr/>
          </p:nvSpPr>
          <p:spPr>
            <a:xfrm>
              <a:off x="1642615" y="1022933"/>
              <a:ext cx="89293" cy="88539"/>
            </a:xfrm>
            <a:custGeom>
              <a:avLst/>
              <a:gdLst/>
              <a:ahLst/>
              <a:cxnLst/>
              <a:rect l="l" t="t" r="r" b="b"/>
              <a:pathLst>
                <a:path w="3951" h="3922" extrusionOk="0">
                  <a:moveTo>
                    <a:pt x="1989" y="0"/>
                  </a:moveTo>
                  <a:cubicBezTo>
                    <a:pt x="884" y="0"/>
                    <a:pt x="1" y="884"/>
                    <a:pt x="1" y="1961"/>
                  </a:cubicBezTo>
                  <a:cubicBezTo>
                    <a:pt x="1" y="3038"/>
                    <a:pt x="884" y="3922"/>
                    <a:pt x="1989" y="3922"/>
                  </a:cubicBezTo>
                  <a:cubicBezTo>
                    <a:pt x="3066" y="3922"/>
                    <a:pt x="3950" y="3038"/>
                    <a:pt x="3950" y="1961"/>
                  </a:cubicBezTo>
                  <a:cubicBezTo>
                    <a:pt x="3950" y="884"/>
                    <a:pt x="3066" y="0"/>
                    <a:pt x="1989" y="0"/>
                  </a:cubicBezTo>
                  <a:close/>
                </a:path>
              </a:pathLst>
            </a:custGeom>
            <a:solidFill>
              <a:srgbClr val="BD1A8D"/>
            </a:solidFill>
            <a:ln w="8975" cap="flat" cmpd="sng">
              <a:solidFill>
                <a:srgbClr val="FFFFFF"/>
              </a:solidFill>
              <a:prstDash val="solid"/>
              <a:miter lim="27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8"/>
            <p:cNvSpPr/>
            <p:nvPr/>
          </p:nvSpPr>
          <p:spPr>
            <a:xfrm>
              <a:off x="1686297" y="831497"/>
              <a:ext cx="88660" cy="89194"/>
            </a:xfrm>
            <a:custGeom>
              <a:avLst/>
              <a:gdLst/>
              <a:ahLst/>
              <a:cxnLst/>
              <a:rect l="l" t="t" r="r" b="b"/>
              <a:pathLst>
                <a:path w="3923" h="3951" extrusionOk="0">
                  <a:moveTo>
                    <a:pt x="1962" y="1"/>
                  </a:moveTo>
                  <a:cubicBezTo>
                    <a:pt x="885" y="1"/>
                    <a:pt x="1" y="885"/>
                    <a:pt x="1" y="1962"/>
                  </a:cubicBezTo>
                  <a:cubicBezTo>
                    <a:pt x="1" y="3067"/>
                    <a:pt x="885" y="3950"/>
                    <a:pt x="1962" y="3950"/>
                  </a:cubicBezTo>
                  <a:cubicBezTo>
                    <a:pt x="3039" y="3950"/>
                    <a:pt x="3923" y="3067"/>
                    <a:pt x="3923" y="1962"/>
                  </a:cubicBezTo>
                  <a:cubicBezTo>
                    <a:pt x="3923" y="885"/>
                    <a:pt x="3039" y="1"/>
                    <a:pt x="1962" y="1"/>
                  </a:cubicBezTo>
                  <a:close/>
                </a:path>
              </a:pathLst>
            </a:custGeom>
            <a:solidFill>
              <a:srgbClr val="BD1A8D"/>
            </a:solidFill>
            <a:ln w="8975" cap="flat" cmpd="sng">
              <a:solidFill>
                <a:srgbClr val="FFFFFF"/>
              </a:solidFill>
              <a:prstDash val="solid"/>
              <a:miter lim="27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8"/>
            <p:cNvSpPr/>
            <p:nvPr/>
          </p:nvSpPr>
          <p:spPr>
            <a:xfrm>
              <a:off x="1633869" y="572133"/>
              <a:ext cx="88660" cy="89171"/>
            </a:xfrm>
            <a:custGeom>
              <a:avLst/>
              <a:gdLst/>
              <a:ahLst/>
              <a:cxnLst/>
              <a:rect l="l" t="t" r="r" b="b"/>
              <a:pathLst>
                <a:path w="3923" h="3950" extrusionOk="0">
                  <a:moveTo>
                    <a:pt x="1962" y="0"/>
                  </a:moveTo>
                  <a:cubicBezTo>
                    <a:pt x="885" y="0"/>
                    <a:pt x="1" y="884"/>
                    <a:pt x="1" y="1961"/>
                  </a:cubicBezTo>
                  <a:cubicBezTo>
                    <a:pt x="1" y="3066"/>
                    <a:pt x="885" y="3950"/>
                    <a:pt x="1962" y="3950"/>
                  </a:cubicBezTo>
                  <a:cubicBezTo>
                    <a:pt x="3039" y="3950"/>
                    <a:pt x="3923" y="3066"/>
                    <a:pt x="3923" y="1961"/>
                  </a:cubicBezTo>
                  <a:cubicBezTo>
                    <a:pt x="3923" y="884"/>
                    <a:pt x="3039" y="0"/>
                    <a:pt x="1962" y="0"/>
                  </a:cubicBezTo>
                  <a:close/>
                </a:path>
              </a:pathLst>
            </a:custGeom>
            <a:solidFill>
              <a:srgbClr val="BD1A8D"/>
            </a:solidFill>
            <a:ln w="8975" cap="flat" cmpd="sng">
              <a:solidFill>
                <a:srgbClr val="FFFFFF"/>
              </a:solidFill>
              <a:prstDash val="solid"/>
              <a:miter lim="27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8"/>
            <p:cNvSpPr/>
            <p:nvPr/>
          </p:nvSpPr>
          <p:spPr>
            <a:xfrm>
              <a:off x="1471591" y="387559"/>
              <a:ext cx="88660" cy="89194"/>
            </a:xfrm>
            <a:custGeom>
              <a:avLst/>
              <a:gdLst/>
              <a:ahLst/>
              <a:cxnLst/>
              <a:rect l="l" t="t" r="r" b="b"/>
              <a:pathLst>
                <a:path w="3923" h="3951" extrusionOk="0">
                  <a:moveTo>
                    <a:pt x="1962" y="1"/>
                  </a:moveTo>
                  <a:cubicBezTo>
                    <a:pt x="885" y="1"/>
                    <a:pt x="1" y="885"/>
                    <a:pt x="1" y="1962"/>
                  </a:cubicBezTo>
                  <a:cubicBezTo>
                    <a:pt x="1" y="3067"/>
                    <a:pt x="885" y="3950"/>
                    <a:pt x="1962" y="3950"/>
                  </a:cubicBezTo>
                  <a:cubicBezTo>
                    <a:pt x="3067" y="3950"/>
                    <a:pt x="3923" y="3067"/>
                    <a:pt x="3923" y="1962"/>
                  </a:cubicBezTo>
                  <a:cubicBezTo>
                    <a:pt x="3923" y="885"/>
                    <a:pt x="3067" y="1"/>
                    <a:pt x="1962" y="1"/>
                  </a:cubicBezTo>
                  <a:close/>
                </a:path>
              </a:pathLst>
            </a:custGeom>
            <a:solidFill>
              <a:srgbClr val="BD1A8D"/>
            </a:solidFill>
            <a:ln w="8975" cap="flat" cmpd="sng">
              <a:solidFill>
                <a:srgbClr val="FFFFFF"/>
              </a:solidFill>
              <a:prstDash val="solid"/>
              <a:miter lim="27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" name="Google Shape;313;p38"/>
          <p:cNvSpPr txBox="1"/>
          <p:nvPr/>
        </p:nvSpPr>
        <p:spPr>
          <a:xfrm>
            <a:off x="1253725" y="741532"/>
            <a:ext cx="36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A</a:t>
            </a:r>
            <a:endParaRPr dirty="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14" name="Google Shape;314;p38"/>
          <p:cNvSpPr txBox="1"/>
          <p:nvPr/>
        </p:nvSpPr>
        <p:spPr>
          <a:xfrm>
            <a:off x="1260318" y="1879675"/>
            <a:ext cx="36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B</a:t>
            </a:r>
            <a:endParaRPr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15" name="Google Shape;315;p38"/>
          <p:cNvSpPr txBox="1"/>
          <p:nvPr/>
        </p:nvSpPr>
        <p:spPr>
          <a:xfrm>
            <a:off x="1195068" y="3081750"/>
            <a:ext cx="49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AB</a:t>
            </a:r>
            <a:endParaRPr dirty="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16" name="Google Shape;316;p38"/>
          <p:cNvSpPr txBox="1"/>
          <p:nvPr/>
        </p:nvSpPr>
        <p:spPr>
          <a:xfrm>
            <a:off x="1260318" y="4142141"/>
            <a:ext cx="36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O</a:t>
            </a:r>
            <a:endParaRPr dirty="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317" name="Google Shape;317;p38"/>
          <p:cNvCxnSpPr/>
          <p:nvPr/>
        </p:nvCxnSpPr>
        <p:spPr>
          <a:xfrm flipH="1">
            <a:off x="5587750" y="1650"/>
            <a:ext cx="3900" cy="5140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Dihybrid Inheritance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23" name="Google Shape;323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Dihybrid inheritance is the inheritance of </a:t>
            </a:r>
            <a:r>
              <a:rPr lang="en" b="1">
                <a:solidFill>
                  <a:srgbClr val="CCCCCC"/>
                </a:solidFill>
              </a:rPr>
              <a:t>2 characteristics</a:t>
            </a:r>
            <a:r>
              <a:rPr lang="en">
                <a:solidFill>
                  <a:srgbClr val="CCCCCC"/>
                </a:solidFill>
              </a:rPr>
              <a:t> which are controlled by </a:t>
            </a:r>
            <a:r>
              <a:rPr lang="en" b="1">
                <a:solidFill>
                  <a:srgbClr val="CCCCCC"/>
                </a:solidFill>
              </a:rPr>
              <a:t>different </a:t>
            </a:r>
            <a:r>
              <a:rPr lang="en">
                <a:solidFill>
                  <a:srgbClr val="CCCCCC"/>
                </a:solidFill>
              </a:rPr>
              <a:t>genes.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Each of the genes will contain </a:t>
            </a:r>
            <a:r>
              <a:rPr lang="en" b="1">
                <a:solidFill>
                  <a:srgbClr val="CCCCCC"/>
                </a:solidFill>
              </a:rPr>
              <a:t>different alleles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These 2 genes are </a:t>
            </a:r>
            <a:r>
              <a:rPr lang="en" b="1">
                <a:solidFill>
                  <a:srgbClr val="CCCCCC"/>
                </a:solidFill>
              </a:rPr>
              <a:t>unlinked </a:t>
            </a:r>
            <a:r>
              <a:rPr lang="en">
                <a:solidFill>
                  <a:srgbClr val="CCCCCC"/>
                </a:solidFill>
              </a:rPr>
              <a:t>to each other.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means that the inheritance of the first gene </a:t>
            </a:r>
            <a:r>
              <a:rPr lang="en" b="1">
                <a:solidFill>
                  <a:srgbClr val="CCCCCC"/>
                </a:solidFill>
              </a:rPr>
              <a:t>does not </a:t>
            </a:r>
            <a:r>
              <a:rPr lang="en">
                <a:solidFill>
                  <a:srgbClr val="CCCCCC"/>
                </a:solidFill>
              </a:rPr>
              <a:t>affect the chances of inheriting the second gene.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independent segregation of unlinked genes results in a </a:t>
            </a:r>
            <a:r>
              <a:rPr lang="en" b="1">
                <a:solidFill>
                  <a:srgbClr val="CCCCCC"/>
                </a:solidFill>
              </a:rPr>
              <a:t>greater number </a:t>
            </a:r>
            <a:r>
              <a:rPr lang="en">
                <a:solidFill>
                  <a:srgbClr val="CCCCCC"/>
                </a:solidFill>
              </a:rPr>
              <a:t>of potential </a:t>
            </a:r>
            <a:r>
              <a:rPr lang="en" b="1">
                <a:solidFill>
                  <a:srgbClr val="CCCCCC"/>
                </a:solidFill>
              </a:rPr>
              <a:t>gamete combinations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There are also a greater number of </a:t>
            </a:r>
            <a:r>
              <a:rPr lang="en" b="1">
                <a:solidFill>
                  <a:srgbClr val="CCCCCC"/>
                </a:solidFill>
              </a:rPr>
              <a:t>possible phenotypes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324" name="Google Shape;324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330" name="Google Shape;330;p40"/>
          <p:cNvSpPr txBox="1"/>
          <p:nvPr/>
        </p:nvSpPr>
        <p:spPr>
          <a:xfrm>
            <a:off x="4715875" y="1752438"/>
            <a:ext cx="40683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R = ALLELE FOR ROUND SEEDS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r = ALLELE FOR WRINKLED SEEDS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Y = ALLELE FOR </a:t>
            </a:r>
            <a:r>
              <a:rPr lang="en" sz="1000">
                <a:solidFill>
                  <a:srgbClr val="FFD966"/>
                </a:solidFill>
                <a:latin typeface="Kalam"/>
                <a:ea typeface="Kalam"/>
                <a:cs typeface="Kalam"/>
                <a:sym typeface="Kalam"/>
              </a:rPr>
              <a:t>YELLOW 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SEEDS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y = ALLELE FOR </a:t>
            </a:r>
            <a:r>
              <a:rPr lang="en" sz="1000">
                <a:solidFill>
                  <a:srgbClr val="1AE40E"/>
                </a:solidFill>
                <a:latin typeface="Kalam"/>
                <a:ea typeface="Kalam"/>
                <a:cs typeface="Kalam"/>
                <a:sym typeface="Kalam"/>
              </a:rPr>
              <a:t>GREEN 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SEEDS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PARENTAL GENOTYPES = BOTH RrYy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PARENTAL GAMETES = RY, Ry, rY AND ry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PARENTAL PHENOTYPES = BOTH ROUND AND </a:t>
            </a:r>
            <a:r>
              <a:rPr lang="en" sz="1000">
                <a:solidFill>
                  <a:srgbClr val="FFD966"/>
                </a:solidFill>
                <a:latin typeface="Kalam"/>
                <a:ea typeface="Kalam"/>
                <a:cs typeface="Kalam"/>
                <a:sym typeface="Kalam"/>
              </a:rPr>
              <a:t>YELLOW 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SEEDS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F</a:t>
            </a:r>
            <a:r>
              <a:rPr lang="en" sz="1000" baseline="-25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1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 GENERATION = </a:t>
            </a:r>
            <a:r>
              <a:rPr lang="en" sz="1000" b="1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9x 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ROUND AND </a:t>
            </a:r>
            <a:r>
              <a:rPr lang="en" sz="1000">
                <a:solidFill>
                  <a:srgbClr val="FFD966"/>
                </a:solidFill>
                <a:latin typeface="Kalam"/>
                <a:ea typeface="Kalam"/>
                <a:cs typeface="Kalam"/>
                <a:sym typeface="Kalam"/>
              </a:rPr>
              <a:t>YELLOW 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SEEDS (RRYY, RrYY, RrYy, RRYy), </a:t>
            </a:r>
            <a:r>
              <a:rPr lang="en" sz="1000" b="1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3x 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ROUND AND </a:t>
            </a:r>
            <a:r>
              <a:rPr lang="en" sz="1000">
                <a:solidFill>
                  <a:srgbClr val="1AE40E"/>
                </a:solidFill>
                <a:latin typeface="Kalam"/>
                <a:ea typeface="Kalam"/>
                <a:cs typeface="Kalam"/>
                <a:sym typeface="Kalam"/>
              </a:rPr>
              <a:t>GREEN 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SEEDS (RRyy, Rryy), </a:t>
            </a:r>
            <a:r>
              <a:rPr lang="en" sz="1000" b="1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3x 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WRINKLED AND </a:t>
            </a:r>
            <a:r>
              <a:rPr lang="en" sz="1000">
                <a:solidFill>
                  <a:srgbClr val="FFD966"/>
                </a:solidFill>
                <a:latin typeface="Kalam"/>
                <a:ea typeface="Kalam"/>
                <a:cs typeface="Kalam"/>
                <a:sym typeface="Kalam"/>
              </a:rPr>
              <a:t>YELLOW 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SEEDS (rrYY, rrYy), </a:t>
            </a:r>
            <a:r>
              <a:rPr lang="en" sz="1000" b="1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1x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 WRINKLED AND </a:t>
            </a:r>
            <a:r>
              <a:rPr lang="en" sz="1000">
                <a:solidFill>
                  <a:srgbClr val="1AE40E"/>
                </a:solidFill>
                <a:latin typeface="Kalam"/>
                <a:ea typeface="Kalam"/>
                <a:cs typeface="Kalam"/>
                <a:sym typeface="Kalam"/>
              </a:rPr>
              <a:t>GREEN 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SEEDS (rryy)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PHENOTYPIC RATIO = 9 : 3 : 3 : 1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31" name="Google Shape;331;p40"/>
          <p:cNvSpPr txBox="1"/>
          <p:nvPr/>
        </p:nvSpPr>
        <p:spPr>
          <a:xfrm>
            <a:off x="783600" y="337675"/>
            <a:ext cx="75768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An example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dihybrid cross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using a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Punnett square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In this example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 heterozygotic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individuals for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both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seed rotundity and seed colour are crossed with each other. As such, both individuals have the genotype RrYy. As the gametes will contain both genes, there are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4 possible gametic combinations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(RY, Ry, rY and ry), leading to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16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potential F</a:t>
            </a:r>
            <a:r>
              <a:rPr lang="en" baseline="-25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1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genotypes.</a:t>
            </a:r>
            <a:endParaRPr/>
          </a:p>
        </p:txBody>
      </p:sp>
      <p:graphicFrame>
        <p:nvGraphicFramePr>
          <p:cNvPr id="332" name="Google Shape;332;p40"/>
          <p:cNvGraphicFramePr/>
          <p:nvPr/>
        </p:nvGraphicFramePr>
        <p:xfrm>
          <a:off x="658100" y="2330350"/>
          <a:ext cx="3616850" cy="1799500"/>
        </p:xfrm>
        <a:graphic>
          <a:graphicData uri="http://schemas.openxmlformats.org/drawingml/2006/table">
            <a:tbl>
              <a:tblPr>
                <a:noFill/>
                <a:tableStyleId>{F78B261A-B6E4-4545-A6AD-0455363650E1}</a:tableStyleId>
              </a:tblPr>
              <a:tblGrid>
                <a:gridCol w="782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2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2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2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5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99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A5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RY</a:t>
                      </a:r>
                      <a:endParaRPr sz="1000">
                        <a:solidFill>
                          <a:srgbClr val="00A5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A5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Ry</a:t>
                      </a:r>
                      <a:endParaRPr sz="1000">
                        <a:solidFill>
                          <a:srgbClr val="00A5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A5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rY</a:t>
                      </a:r>
                      <a:endParaRPr sz="1000">
                        <a:solidFill>
                          <a:srgbClr val="00A5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A5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ry</a:t>
                      </a:r>
                      <a:endParaRPr sz="1000">
                        <a:solidFill>
                          <a:srgbClr val="00A5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9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C119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RY</a:t>
                      </a:r>
                      <a:endParaRPr sz="1000">
                        <a:solidFill>
                          <a:srgbClr val="FC119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RRYY</a:t>
                      </a:r>
                      <a:endParaRPr sz="10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RRYy</a:t>
                      </a:r>
                      <a:endParaRPr sz="10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RrYY</a:t>
                      </a:r>
                      <a:endParaRPr sz="10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RrYy</a:t>
                      </a:r>
                      <a:endParaRPr sz="10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9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C119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Ry</a:t>
                      </a:r>
                      <a:endParaRPr sz="1000">
                        <a:solidFill>
                          <a:srgbClr val="FC119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RRYy</a:t>
                      </a:r>
                      <a:endParaRPr sz="10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RRyy</a:t>
                      </a:r>
                      <a:endParaRPr sz="10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RrYy</a:t>
                      </a:r>
                      <a:endParaRPr sz="10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Rryy</a:t>
                      </a:r>
                      <a:endParaRPr sz="10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9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C119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rY</a:t>
                      </a:r>
                      <a:endParaRPr sz="1000">
                        <a:solidFill>
                          <a:srgbClr val="FC119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RrYY</a:t>
                      </a:r>
                      <a:endParaRPr sz="10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RrYy</a:t>
                      </a:r>
                      <a:endParaRPr sz="10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rrYY</a:t>
                      </a:r>
                      <a:endParaRPr sz="10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rrYy</a:t>
                      </a:r>
                      <a:endParaRPr sz="10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9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C119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ry</a:t>
                      </a:r>
                      <a:endParaRPr sz="1000">
                        <a:solidFill>
                          <a:srgbClr val="FC119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RrYy</a:t>
                      </a:r>
                      <a:endParaRPr sz="10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Rryy</a:t>
                      </a:r>
                      <a:endParaRPr sz="10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rrYy</a:t>
                      </a:r>
                      <a:endParaRPr sz="10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rryy</a:t>
                      </a:r>
                      <a:endParaRPr sz="10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33" name="Google Shape;333;p40"/>
          <p:cNvSpPr txBox="1"/>
          <p:nvPr/>
        </p:nvSpPr>
        <p:spPr>
          <a:xfrm>
            <a:off x="2032275" y="1850425"/>
            <a:ext cx="1619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A5FF"/>
                </a:solidFill>
                <a:latin typeface="Kalam"/>
                <a:ea typeface="Kalam"/>
                <a:cs typeface="Kalam"/>
                <a:sym typeface="Kalam"/>
              </a:rPr>
              <a:t>GAMETES’ ALLELES</a:t>
            </a:r>
            <a:endParaRPr sz="900">
              <a:solidFill>
                <a:srgbClr val="00A5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34" name="Google Shape;334;p40"/>
          <p:cNvSpPr txBox="1"/>
          <p:nvPr/>
        </p:nvSpPr>
        <p:spPr>
          <a:xfrm rot="-5400000">
            <a:off x="-430975" y="3238475"/>
            <a:ext cx="1619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C119F"/>
                </a:solidFill>
                <a:latin typeface="Kalam"/>
                <a:ea typeface="Kalam"/>
                <a:cs typeface="Kalam"/>
                <a:sym typeface="Kalam"/>
              </a:rPr>
              <a:t>GAMETES’ ALLELES</a:t>
            </a:r>
            <a:endParaRPr sz="900">
              <a:solidFill>
                <a:srgbClr val="FC119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35" name="Google Shape;335;p40"/>
          <p:cNvSpPr txBox="1"/>
          <p:nvPr/>
        </p:nvSpPr>
        <p:spPr>
          <a:xfrm rot="-5400000">
            <a:off x="3744625" y="3238475"/>
            <a:ext cx="1619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POSSIBLE F</a:t>
            </a:r>
            <a:r>
              <a:rPr lang="en" sz="900" baseline="-25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1</a:t>
            </a:r>
            <a:r>
              <a:rPr lang="en"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 GENOTYPES</a:t>
            </a:r>
            <a:endParaRPr sz="9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336" name="Google Shape;336;p40"/>
          <p:cNvCxnSpPr/>
          <p:nvPr/>
        </p:nvCxnSpPr>
        <p:spPr>
          <a:xfrm rot="10800000">
            <a:off x="4392763" y="2671175"/>
            <a:ext cx="0" cy="14577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337" name="Google Shape;337;p40"/>
          <p:cNvCxnSpPr/>
          <p:nvPr/>
        </p:nvCxnSpPr>
        <p:spPr>
          <a:xfrm rot="10800000">
            <a:off x="544663" y="2671175"/>
            <a:ext cx="0" cy="1457700"/>
          </a:xfrm>
          <a:prstGeom prst="straightConnector1">
            <a:avLst/>
          </a:prstGeom>
          <a:noFill/>
          <a:ln w="9525" cap="flat" cmpd="sng">
            <a:solidFill>
              <a:srgbClr val="FC119F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338" name="Google Shape;338;p40"/>
          <p:cNvCxnSpPr/>
          <p:nvPr/>
        </p:nvCxnSpPr>
        <p:spPr>
          <a:xfrm>
            <a:off x="1440963" y="2173213"/>
            <a:ext cx="2834100" cy="300"/>
          </a:xfrm>
          <a:prstGeom prst="straightConnector1">
            <a:avLst/>
          </a:prstGeom>
          <a:noFill/>
          <a:ln w="9525" cap="flat" cmpd="sng">
            <a:solidFill>
              <a:srgbClr val="00A5FF"/>
            </a:solidFill>
            <a:prstDash val="solid"/>
            <a:round/>
            <a:headEnd type="diamond" w="med" len="med"/>
            <a:tailEnd type="diamond" w="med" len="med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41"/>
          <p:cNvPicPr preferRelativeResize="0"/>
          <p:nvPr/>
        </p:nvPicPr>
        <p:blipFill rotWithShape="1">
          <a:blip r:embed="rId3">
            <a:alphaModFix/>
          </a:blip>
          <a:srcRect t="14684" b="15424"/>
          <a:stretch/>
        </p:blipFill>
        <p:spPr>
          <a:xfrm>
            <a:off x="0" y="865375"/>
            <a:ext cx="9144003" cy="4278127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345" name="Google Shape;345;p41"/>
          <p:cNvSpPr txBox="1"/>
          <p:nvPr/>
        </p:nvSpPr>
        <p:spPr>
          <a:xfrm>
            <a:off x="1134450" y="138550"/>
            <a:ext cx="6875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Pea seeds may be </a:t>
            </a:r>
            <a:r>
              <a:rPr lang="en" b="1">
                <a:solidFill>
                  <a:srgbClr val="FFD966"/>
                </a:solidFill>
                <a:latin typeface="Cambria"/>
                <a:ea typeface="Cambria"/>
                <a:cs typeface="Cambria"/>
                <a:sym typeface="Cambria"/>
              </a:rPr>
              <a:t>yellow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or </a:t>
            </a:r>
            <a:r>
              <a:rPr lang="en" b="1">
                <a:solidFill>
                  <a:srgbClr val="1AE40E"/>
                </a:solidFill>
                <a:latin typeface="Cambria"/>
                <a:ea typeface="Cambria"/>
                <a:cs typeface="Cambria"/>
                <a:sym typeface="Cambria"/>
              </a:rPr>
              <a:t>green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 colour. They may also be round or wrinkled. These characteristics are determined by the alleles of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 separate genes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346" name="Google Shape;346;p41"/>
          <p:cNvCxnSpPr/>
          <p:nvPr/>
        </p:nvCxnSpPr>
        <p:spPr>
          <a:xfrm>
            <a:off x="0" y="865375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Genes and Alleles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Char char="●"/>
            </a:pPr>
            <a:r>
              <a:rPr lang="en" sz="1700">
                <a:solidFill>
                  <a:srgbClr val="4A86E8"/>
                </a:solidFill>
              </a:rPr>
              <a:t>Specification Point 3.7.1 - Inheritance.</a:t>
            </a:r>
            <a:endParaRPr sz="1700">
              <a:solidFill>
                <a:srgbClr val="4A86E8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A gene is a region of DNA that </a:t>
            </a:r>
            <a:r>
              <a:rPr lang="en" sz="1700" b="1">
                <a:solidFill>
                  <a:srgbClr val="CCCCCC"/>
                </a:solidFill>
              </a:rPr>
              <a:t>codes </a:t>
            </a:r>
            <a:r>
              <a:rPr lang="en" sz="1700">
                <a:solidFill>
                  <a:srgbClr val="CCCCCC"/>
                </a:solidFill>
              </a:rPr>
              <a:t>for a </a:t>
            </a:r>
            <a:r>
              <a:rPr lang="en" sz="1700" b="1">
                <a:solidFill>
                  <a:srgbClr val="CCCCCC"/>
                </a:solidFill>
              </a:rPr>
              <a:t>protein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order of bases in a gene determines the </a:t>
            </a:r>
            <a:r>
              <a:rPr lang="en" sz="1300" b="1">
                <a:solidFill>
                  <a:srgbClr val="CCCCCC"/>
                </a:solidFill>
              </a:rPr>
              <a:t>order of amino acids</a:t>
            </a:r>
            <a:r>
              <a:rPr lang="en" sz="1300">
                <a:solidFill>
                  <a:srgbClr val="CCCCCC"/>
                </a:solidFill>
              </a:rPr>
              <a:t> in a protein.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A gene can exist in </a:t>
            </a:r>
            <a:r>
              <a:rPr lang="en" sz="1700" b="1">
                <a:solidFill>
                  <a:srgbClr val="CCCCCC"/>
                </a:solidFill>
              </a:rPr>
              <a:t>multiple forms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These forms are called </a:t>
            </a:r>
            <a:r>
              <a:rPr lang="en" sz="1300" b="1">
                <a:solidFill>
                  <a:srgbClr val="CCCCCC"/>
                </a:solidFill>
              </a:rPr>
              <a:t>alleles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Alleles are usually represented using </a:t>
            </a:r>
            <a:r>
              <a:rPr lang="en" sz="1700" b="1">
                <a:solidFill>
                  <a:srgbClr val="CCCCCC"/>
                </a:solidFill>
              </a:rPr>
              <a:t>letters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allele for </a:t>
            </a:r>
            <a:r>
              <a:rPr lang="en" sz="1300" b="1">
                <a:solidFill>
                  <a:srgbClr val="B45F06"/>
                </a:solidFill>
              </a:rPr>
              <a:t>brown </a:t>
            </a:r>
            <a:r>
              <a:rPr lang="en" sz="1300">
                <a:solidFill>
                  <a:srgbClr val="CCCCCC"/>
                </a:solidFill>
              </a:rPr>
              <a:t>eyes is usually allocated the letter </a:t>
            </a:r>
            <a:r>
              <a:rPr lang="en" sz="1300" b="1">
                <a:solidFill>
                  <a:srgbClr val="B45F06"/>
                </a:solidFill>
              </a:rPr>
              <a:t>B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allele for </a:t>
            </a:r>
            <a:r>
              <a:rPr lang="en" sz="1300" b="1">
                <a:solidFill>
                  <a:srgbClr val="00A5FF"/>
                </a:solidFill>
              </a:rPr>
              <a:t>blue</a:t>
            </a:r>
            <a:r>
              <a:rPr lang="en" sz="1300" b="1">
                <a:solidFill>
                  <a:srgbClr val="6FA8DC"/>
                </a:solidFill>
              </a:rPr>
              <a:t> </a:t>
            </a:r>
            <a:r>
              <a:rPr lang="en" sz="1300">
                <a:solidFill>
                  <a:srgbClr val="CCCCCC"/>
                </a:solidFill>
              </a:rPr>
              <a:t>eyes is usually allocated the letter </a:t>
            </a:r>
            <a:r>
              <a:rPr lang="en" sz="1300" b="1">
                <a:solidFill>
                  <a:srgbClr val="00A5FF"/>
                </a:solidFill>
              </a:rPr>
              <a:t>b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The base sequence of 2 alleles of the same gene may be </a:t>
            </a:r>
            <a:r>
              <a:rPr lang="en" sz="1700" b="1">
                <a:solidFill>
                  <a:srgbClr val="CCCCCC"/>
                </a:solidFill>
              </a:rPr>
              <a:t>slightly different </a:t>
            </a:r>
            <a:r>
              <a:rPr lang="en" sz="1700">
                <a:solidFill>
                  <a:srgbClr val="CCCCCC"/>
                </a:solidFill>
              </a:rPr>
              <a:t>to one another.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This may lead to slightly </a:t>
            </a:r>
            <a:r>
              <a:rPr lang="en" sz="1300" b="1">
                <a:solidFill>
                  <a:srgbClr val="CCCCCC"/>
                </a:solidFill>
              </a:rPr>
              <a:t>different </a:t>
            </a:r>
            <a:r>
              <a:rPr lang="en" sz="1300">
                <a:solidFill>
                  <a:srgbClr val="CCCCCC"/>
                </a:solidFill>
              </a:rPr>
              <a:t>proteins being made.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For example, different alleles for</a:t>
            </a:r>
            <a:r>
              <a:rPr lang="en" sz="1300" b="1">
                <a:solidFill>
                  <a:srgbClr val="CCCCCC"/>
                </a:solidFill>
              </a:rPr>
              <a:t> </a:t>
            </a:r>
            <a:r>
              <a:rPr lang="en" sz="1300">
                <a:solidFill>
                  <a:srgbClr val="CCCCCC"/>
                </a:solidFill>
              </a:rPr>
              <a:t>eye colour</a:t>
            </a:r>
            <a:r>
              <a:rPr lang="en" sz="1300" b="1">
                <a:solidFill>
                  <a:srgbClr val="CCCCCC"/>
                </a:solidFill>
              </a:rPr>
              <a:t> </a:t>
            </a:r>
            <a:r>
              <a:rPr lang="en" sz="1300">
                <a:solidFill>
                  <a:srgbClr val="CCCCCC"/>
                </a:solidFill>
              </a:rPr>
              <a:t>may produce </a:t>
            </a:r>
            <a:r>
              <a:rPr lang="en" sz="1300" b="1">
                <a:solidFill>
                  <a:srgbClr val="CCCCCC"/>
                </a:solidFill>
              </a:rPr>
              <a:t>differently coloured </a:t>
            </a:r>
            <a:r>
              <a:rPr lang="en" sz="1300">
                <a:solidFill>
                  <a:srgbClr val="CCCCCC"/>
                </a:solidFill>
              </a:rPr>
              <a:t>proteins.</a:t>
            </a:r>
            <a:endParaRPr sz="1700">
              <a:solidFill>
                <a:srgbClr val="CCCCCC"/>
              </a:solidFill>
            </a:endParaRPr>
          </a:p>
        </p:txBody>
      </p:sp>
      <p:sp>
        <p:nvSpPr>
          <p:cNvPr id="108" name="Google Shape;10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3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4" name="Google Shape;114;p27"/>
          <p:cNvSpPr txBox="1"/>
          <p:nvPr/>
        </p:nvSpPr>
        <p:spPr>
          <a:xfrm>
            <a:off x="4714995" y="2072250"/>
            <a:ext cx="3551400" cy="9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Gregor Mendel</a:t>
            </a:r>
            <a:r>
              <a:rPr lang="en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is considered the father of modern genetics. His experiments on </a:t>
            </a:r>
            <a:r>
              <a:rPr lang="en" b="1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pea plants</a:t>
            </a:r>
            <a:r>
              <a:rPr lang="en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established many of the rules on heredity which are still used today.</a:t>
            </a:r>
            <a:endParaRPr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15" name="Google Shape;115;p27"/>
          <p:cNvPicPr preferRelativeResize="0"/>
          <p:nvPr/>
        </p:nvPicPr>
        <p:blipFill rotWithShape="1">
          <a:blip r:embed="rId3">
            <a:alphaModFix/>
          </a:blip>
          <a:srcRect l="1236" t="1297" r="1421" b="1112"/>
          <a:stretch/>
        </p:blipFill>
        <p:spPr>
          <a:xfrm>
            <a:off x="0" y="0"/>
            <a:ext cx="3780577" cy="51435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" name="Google Shape;116;p27"/>
          <p:cNvCxnSpPr/>
          <p:nvPr/>
        </p:nvCxnSpPr>
        <p:spPr>
          <a:xfrm flipH="1">
            <a:off x="3783275" y="0"/>
            <a:ext cx="3900" cy="5140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Loci, Genotypes and Phenotypes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2" name="Google Shape;122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Most human cells are </a:t>
            </a:r>
            <a:r>
              <a:rPr lang="en" b="1">
                <a:solidFill>
                  <a:srgbClr val="CCCCCC"/>
                </a:solidFill>
              </a:rPr>
              <a:t>diploid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means that there are </a:t>
            </a:r>
            <a:r>
              <a:rPr lang="en" b="1">
                <a:solidFill>
                  <a:srgbClr val="CCCCCC"/>
                </a:solidFill>
              </a:rPr>
              <a:t>2 copies </a:t>
            </a:r>
            <a:r>
              <a:rPr lang="en">
                <a:solidFill>
                  <a:srgbClr val="CCCCCC"/>
                </a:solidFill>
              </a:rPr>
              <a:t>of each </a:t>
            </a:r>
            <a:r>
              <a:rPr lang="en" b="1">
                <a:solidFill>
                  <a:srgbClr val="CCCCCC"/>
                </a:solidFill>
              </a:rPr>
              <a:t>chromosome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 matching pair of chromosomes are said to be </a:t>
            </a:r>
            <a:r>
              <a:rPr lang="en" b="1">
                <a:solidFill>
                  <a:srgbClr val="CCCCCC"/>
                </a:solidFill>
              </a:rPr>
              <a:t>homologous </a:t>
            </a:r>
            <a:r>
              <a:rPr lang="en">
                <a:solidFill>
                  <a:srgbClr val="CCCCCC"/>
                </a:solidFill>
              </a:rPr>
              <a:t>to each other.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Different alleles of a gene are found at the </a:t>
            </a:r>
            <a:r>
              <a:rPr lang="en" b="1">
                <a:solidFill>
                  <a:srgbClr val="CCCCCC"/>
                </a:solidFill>
              </a:rPr>
              <a:t>same location</a:t>
            </a:r>
            <a:r>
              <a:rPr lang="en">
                <a:solidFill>
                  <a:srgbClr val="CCCCCC"/>
                </a:solidFill>
              </a:rPr>
              <a:t> on each chromosome.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is called a </a:t>
            </a:r>
            <a:r>
              <a:rPr lang="en" b="1">
                <a:solidFill>
                  <a:srgbClr val="CCCCCC"/>
                </a:solidFill>
              </a:rPr>
              <a:t>gene locus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combination of alleles that an individual possesses for a </a:t>
            </a:r>
            <a:r>
              <a:rPr lang="en" b="1">
                <a:solidFill>
                  <a:srgbClr val="CCCCCC"/>
                </a:solidFill>
              </a:rPr>
              <a:t>specific gene</a:t>
            </a:r>
            <a:r>
              <a:rPr lang="en">
                <a:solidFill>
                  <a:srgbClr val="CCCCCC"/>
                </a:solidFill>
              </a:rPr>
              <a:t> is called a </a:t>
            </a:r>
            <a:r>
              <a:rPr lang="en" b="1">
                <a:solidFill>
                  <a:srgbClr val="CCCCCC"/>
                </a:solidFill>
              </a:rPr>
              <a:t>genotype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One individual may have the genotype </a:t>
            </a:r>
            <a:r>
              <a:rPr lang="en" b="1">
                <a:solidFill>
                  <a:srgbClr val="B45F06"/>
                </a:solidFill>
              </a:rPr>
              <a:t>BB</a:t>
            </a:r>
            <a:r>
              <a:rPr lang="en" b="1">
                <a:solidFill>
                  <a:srgbClr val="CCCCCC"/>
                </a:solidFill>
              </a:rPr>
              <a:t> </a:t>
            </a:r>
            <a:r>
              <a:rPr lang="en">
                <a:solidFill>
                  <a:srgbClr val="CCCCCC"/>
                </a:solidFill>
              </a:rPr>
              <a:t>for eye colour.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An individual may also have the genotypes </a:t>
            </a:r>
            <a:r>
              <a:rPr lang="en" b="1">
                <a:solidFill>
                  <a:srgbClr val="B45F06"/>
                </a:solidFill>
              </a:rPr>
              <a:t>B</a:t>
            </a:r>
            <a:r>
              <a:rPr lang="en" b="1">
                <a:solidFill>
                  <a:srgbClr val="00A5FF"/>
                </a:solidFill>
              </a:rPr>
              <a:t>b</a:t>
            </a:r>
            <a:r>
              <a:rPr lang="en">
                <a:solidFill>
                  <a:srgbClr val="CCCCCC"/>
                </a:solidFill>
              </a:rPr>
              <a:t> or </a:t>
            </a:r>
            <a:r>
              <a:rPr lang="en" b="1">
                <a:solidFill>
                  <a:srgbClr val="00A5FF"/>
                </a:solidFill>
              </a:rPr>
              <a:t>bb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sum of an organism’s observable characteristics is called a </a:t>
            </a:r>
            <a:r>
              <a:rPr lang="en" b="1">
                <a:solidFill>
                  <a:srgbClr val="CCCCCC"/>
                </a:solidFill>
              </a:rPr>
              <a:t>phenotype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As well as the genotype, an organism’s phenotype may be influenced by a variety of </a:t>
            </a:r>
            <a:r>
              <a:rPr lang="en" b="1">
                <a:solidFill>
                  <a:srgbClr val="CCCCCC"/>
                </a:solidFill>
              </a:rPr>
              <a:t>environmental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CCCCCC"/>
                </a:solidFill>
              </a:rPr>
              <a:t>lifestyle </a:t>
            </a:r>
            <a:r>
              <a:rPr lang="en">
                <a:solidFill>
                  <a:srgbClr val="CCCCCC"/>
                </a:solidFill>
              </a:rPr>
              <a:t>factors.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23" name="Google Shape;123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129" name="Google Shape;129;p29"/>
          <p:cNvGrpSpPr/>
          <p:nvPr/>
        </p:nvGrpSpPr>
        <p:grpSpPr>
          <a:xfrm>
            <a:off x="2193875" y="578672"/>
            <a:ext cx="740855" cy="4183099"/>
            <a:chOff x="3509050" y="598375"/>
            <a:chExt cx="856975" cy="4841550"/>
          </a:xfrm>
        </p:grpSpPr>
        <p:grpSp>
          <p:nvGrpSpPr>
            <p:cNvPr id="130" name="Google Shape;130;p29"/>
            <p:cNvGrpSpPr/>
            <p:nvPr/>
          </p:nvGrpSpPr>
          <p:grpSpPr>
            <a:xfrm>
              <a:off x="3509050" y="598375"/>
              <a:ext cx="269150" cy="4841550"/>
              <a:chOff x="3509050" y="598375"/>
              <a:chExt cx="269150" cy="4841550"/>
            </a:xfrm>
          </p:grpSpPr>
          <p:sp>
            <p:nvSpPr>
              <p:cNvPr id="131" name="Google Shape;131;p29"/>
              <p:cNvSpPr/>
              <p:nvPr/>
            </p:nvSpPr>
            <p:spPr>
              <a:xfrm>
                <a:off x="3509050" y="2465000"/>
                <a:ext cx="269150" cy="29749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18997" extrusionOk="0">
                    <a:moveTo>
                      <a:pt x="1" y="0"/>
                    </a:moveTo>
                    <a:lnTo>
                      <a:pt x="1" y="115763"/>
                    </a:lnTo>
                    <a:cubicBezTo>
                      <a:pt x="1" y="117552"/>
                      <a:pt x="2408" y="118996"/>
                      <a:pt x="5366" y="118996"/>
                    </a:cubicBezTo>
                    <a:cubicBezTo>
                      <a:pt x="8358" y="118996"/>
                      <a:pt x="10765" y="117552"/>
                      <a:pt x="10765" y="115763"/>
                    </a:cubicBez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9"/>
              <p:cNvSpPr/>
              <p:nvPr/>
            </p:nvSpPr>
            <p:spPr>
              <a:xfrm>
                <a:off x="3509050" y="598375"/>
                <a:ext cx="269150" cy="17376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69507" extrusionOk="0">
                    <a:moveTo>
                      <a:pt x="5366" y="0"/>
                    </a:moveTo>
                    <a:cubicBezTo>
                      <a:pt x="2408" y="0"/>
                      <a:pt x="1" y="1445"/>
                      <a:pt x="1" y="3233"/>
                    </a:cubicBezTo>
                    <a:cubicBezTo>
                      <a:pt x="1" y="3233"/>
                      <a:pt x="1" y="3267"/>
                      <a:pt x="1" y="3302"/>
                    </a:cubicBezTo>
                    <a:lnTo>
                      <a:pt x="1" y="69506"/>
                    </a:lnTo>
                    <a:lnTo>
                      <a:pt x="10765" y="69506"/>
                    </a:lnTo>
                    <a:lnTo>
                      <a:pt x="10765" y="3302"/>
                    </a:lnTo>
                    <a:lnTo>
                      <a:pt x="10731" y="3302"/>
                    </a:lnTo>
                    <a:cubicBezTo>
                      <a:pt x="10731" y="3267"/>
                      <a:pt x="10765" y="3233"/>
                      <a:pt x="10765" y="3233"/>
                    </a:cubicBezTo>
                    <a:cubicBezTo>
                      <a:pt x="10765" y="1445"/>
                      <a:pt x="8358" y="0"/>
                      <a:pt x="5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175" cap="flat" cmpd="sng">
                <a:solidFill>
                  <a:srgbClr val="FFFFFF"/>
                </a:solidFill>
                <a:prstDash val="solid"/>
                <a:miter lim="3439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9"/>
              <p:cNvSpPr/>
              <p:nvPr/>
            </p:nvSpPr>
            <p:spPr>
              <a:xfrm>
                <a:off x="3509050" y="2400500"/>
                <a:ext cx="26915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2581" extrusionOk="0">
                    <a:moveTo>
                      <a:pt x="5366" y="1"/>
                    </a:moveTo>
                    <a:lnTo>
                      <a:pt x="1" y="2580"/>
                    </a:lnTo>
                    <a:lnTo>
                      <a:pt x="10765" y="2580"/>
                    </a:lnTo>
                    <a:lnTo>
                      <a:pt x="5366" y="1"/>
                    </a:lnTo>
                    <a:close/>
                  </a:path>
                </a:pathLst>
              </a:custGeom>
              <a:solidFill>
                <a:srgbClr val="7080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9"/>
              <p:cNvSpPr/>
              <p:nvPr/>
            </p:nvSpPr>
            <p:spPr>
              <a:xfrm>
                <a:off x="3509050" y="598375"/>
                <a:ext cx="269150" cy="17376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69507" extrusionOk="0">
                    <a:moveTo>
                      <a:pt x="5366" y="0"/>
                    </a:moveTo>
                    <a:cubicBezTo>
                      <a:pt x="2408" y="0"/>
                      <a:pt x="1" y="1445"/>
                      <a:pt x="1" y="3233"/>
                    </a:cubicBezTo>
                    <a:cubicBezTo>
                      <a:pt x="1" y="3233"/>
                      <a:pt x="1" y="3267"/>
                      <a:pt x="1" y="3302"/>
                    </a:cubicBezTo>
                    <a:lnTo>
                      <a:pt x="1" y="69506"/>
                    </a:lnTo>
                    <a:lnTo>
                      <a:pt x="10765" y="69506"/>
                    </a:lnTo>
                    <a:lnTo>
                      <a:pt x="10765" y="3302"/>
                    </a:lnTo>
                    <a:lnTo>
                      <a:pt x="10731" y="3302"/>
                    </a:lnTo>
                    <a:cubicBezTo>
                      <a:pt x="10731" y="3267"/>
                      <a:pt x="10765" y="3233"/>
                      <a:pt x="10765" y="3233"/>
                    </a:cubicBezTo>
                    <a:cubicBezTo>
                      <a:pt x="10765" y="1445"/>
                      <a:pt x="8358" y="0"/>
                      <a:pt x="5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9"/>
              <p:cNvSpPr/>
              <p:nvPr/>
            </p:nvSpPr>
            <p:spPr>
              <a:xfrm>
                <a:off x="3509050" y="2336025"/>
                <a:ext cx="2691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2580" extrusionOk="0">
                    <a:moveTo>
                      <a:pt x="1" y="0"/>
                    </a:moveTo>
                    <a:lnTo>
                      <a:pt x="5366" y="2580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7080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9"/>
              <p:cNvSpPr/>
              <p:nvPr/>
            </p:nvSpPr>
            <p:spPr>
              <a:xfrm>
                <a:off x="3509050" y="680900"/>
                <a:ext cx="269150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721" extrusionOk="0">
                    <a:moveTo>
                      <a:pt x="1" y="1"/>
                    </a:moveTo>
                    <a:lnTo>
                      <a:pt x="1" y="1720"/>
                    </a:lnTo>
                    <a:lnTo>
                      <a:pt x="10765" y="1720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9"/>
              <p:cNvSpPr/>
              <p:nvPr/>
            </p:nvSpPr>
            <p:spPr>
              <a:xfrm>
                <a:off x="3509050" y="1365300"/>
                <a:ext cx="269150" cy="748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2993" extrusionOk="0">
                    <a:moveTo>
                      <a:pt x="1" y="1"/>
                    </a:moveTo>
                    <a:lnTo>
                      <a:pt x="1" y="2993"/>
                    </a:lnTo>
                    <a:lnTo>
                      <a:pt x="10765" y="2993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9"/>
              <p:cNvSpPr/>
              <p:nvPr/>
            </p:nvSpPr>
            <p:spPr>
              <a:xfrm>
                <a:off x="3509050" y="2622325"/>
                <a:ext cx="269150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6467" extrusionOk="0">
                    <a:moveTo>
                      <a:pt x="1" y="1"/>
                    </a:moveTo>
                    <a:lnTo>
                      <a:pt x="1" y="6466"/>
                    </a:lnTo>
                    <a:lnTo>
                      <a:pt x="10765" y="6466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9"/>
              <p:cNvSpPr/>
              <p:nvPr/>
            </p:nvSpPr>
            <p:spPr>
              <a:xfrm>
                <a:off x="3509050" y="4520775"/>
                <a:ext cx="269150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720" extrusionOk="0">
                    <a:moveTo>
                      <a:pt x="1" y="0"/>
                    </a:moveTo>
                    <a:lnTo>
                      <a:pt x="1" y="1720"/>
                    </a:lnTo>
                    <a:lnTo>
                      <a:pt x="10765" y="1720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9"/>
              <p:cNvSpPr/>
              <p:nvPr/>
            </p:nvSpPr>
            <p:spPr>
              <a:xfrm>
                <a:off x="3509050" y="806450"/>
                <a:ext cx="2691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7739" extrusionOk="0">
                    <a:moveTo>
                      <a:pt x="1" y="0"/>
                    </a:moveTo>
                    <a:lnTo>
                      <a:pt x="1" y="7738"/>
                    </a:lnTo>
                    <a:lnTo>
                      <a:pt x="10765" y="7738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9"/>
              <p:cNvSpPr/>
              <p:nvPr/>
            </p:nvSpPr>
            <p:spPr>
              <a:xfrm>
                <a:off x="3509050" y="1053200"/>
                <a:ext cx="269150" cy="1719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6879" extrusionOk="0">
                    <a:moveTo>
                      <a:pt x="1" y="1"/>
                    </a:moveTo>
                    <a:lnTo>
                      <a:pt x="1" y="6879"/>
                    </a:lnTo>
                    <a:lnTo>
                      <a:pt x="10765" y="6879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9"/>
              <p:cNvSpPr/>
              <p:nvPr/>
            </p:nvSpPr>
            <p:spPr>
              <a:xfrm>
                <a:off x="3509050" y="1515775"/>
                <a:ext cx="269150" cy="1393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5572" extrusionOk="0">
                    <a:moveTo>
                      <a:pt x="1" y="0"/>
                    </a:moveTo>
                    <a:lnTo>
                      <a:pt x="1" y="5572"/>
                    </a:lnTo>
                    <a:lnTo>
                      <a:pt x="10765" y="5572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9"/>
              <p:cNvSpPr/>
              <p:nvPr/>
            </p:nvSpPr>
            <p:spPr>
              <a:xfrm>
                <a:off x="3509050" y="1719550"/>
                <a:ext cx="2691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7739" extrusionOk="0">
                    <a:moveTo>
                      <a:pt x="1" y="0"/>
                    </a:moveTo>
                    <a:lnTo>
                      <a:pt x="1" y="7738"/>
                    </a:lnTo>
                    <a:lnTo>
                      <a:pt x="10765" y="7738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9"/>
              <p:cNvSpPr/>
              <p:nvPr/>
            </p:nvSpPr>
            <p:spPr>
              <a:xfrm>
                <a:off x="3509050" y="2031650"/>
                <a:ext cx="2691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3440" extrusionOk="0">
                    <a:moveTo>
                      <a:pt x="1" y="1"/>
                    </a:moveTo>
                    <a:lnTo>
                      <a:pt x="1" y="3440"/>
                    </a:lnTo>
                    <a:lnTo>
                      <a:pt x="10765" y="3440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9"/>
              <p:cNvSpPr/>
              <p:nvPr/>
            </p:nvSpPr>
            <p:spPr>
              <a:xfrm>
                <a:off x="3509050" y="2149450"/>
                <a:ext cx="2691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3440" extrusionOk="0">
                    <a:moveTo>
                      <a:pt x="1" y="0"/>
                    </a:moveTo>
                    <a:lnTo>
                      <a:pt x="1" y="3439"/>
                    </a:lnTo>
                    <a:lnTo>
                      <a:pt x="10765" y="3439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9"/>
              <p:cNvSpPr/>
              <p:nvPr/>
            </p:nvSpPr>
            <p:spPr>
              <a:xfrm>
                <a:off x="3509050" y="2951625"/>
                <a:ext cx="269150" cy="2622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0491" extrusionOk="0">
                    <a:moveTo>
                      <a:pt x="1" y="1"/>
                    </a:moveTo>
                    <a:lnTo>
                      <a:pt x="1" y="10490"/>
                    </a:lnTo>
                    <a:lnTo>
                      <a:pt x="10765" y="10490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9"/>
              <p:cNvSpPr/>
              <p:nvPr/>
            </p:nvSpPr>
            <p:spPr>
              <a:xfrm>
                <a:off x="3509050" y="3267175"/>
                <a:ext cx="269150" cy="972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3888" extrusionOk="0">
                    <a:moveTo>
                      <a:pt x="1" y="1"/>
                    </a:moveTo>
                    <a:lnTo>
                      <a:pt x="1" y="3887"/>
                    </a:lnTo>
                    <a:lnTo>
                      <a:pt x="10765" y="3887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9"/>
              <p:cNvSpPr/>
              <p:nvPr/>
            </p:nvSpPr>
            <p:spPr>
              <a:xfrm>
                <a:off x="3509050" y="3421075"/>
                <a:ext cx="2691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5882" extrusionOk="0">
                    <a:moveTo>
                      <a:pt x="1" y="1"/>
                    </a:moveTo>
                    <a:lnTo>
                      <a:pt x="1" y="5882"/>
                    </a:lnTo>
                    <a:lnTo>
                      <a:pt x="10765" y="5882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9"/>
              <p:cNvSpPr/>
              <p:nvPr/>
            </p:nvSpPr>
            <p:spPr>
              <a:xfrm>
                <a:off x="3509050" y="3754675"/>
                <a:ext cx="26915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724" extrusionOk="0">
                    <a:moveTo>
                      <a:pt x="1" y="1"/>
                    </a:moveTo>
                    <a:lnTo>
                      <a:pt x="1" y="723"/>
                    </a:lnTo>
                    <a:lnTo>
                      <a:pt x="10765" y="723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9"/>
              <p:cNvSpPr/>
              <p:nvPr/>
            </p:nvSpPr>
            <p:spPr>
              <a:xfrm>
                <a:off x="3509050" y="3858725"/>
                <a:ext cx="269150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8599" extrusionOk="0">
                    <a:moveTo>
                      <a:pt x="1" y="0"/>
                    </a:moveTo>
                    <a:lnTo>
                      <a:pt x="1" y="8598"/>
                    </a:lnTo>
                    <a:lnTo>
                      <a:pt x="10765" y="8598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9"/>
              <p:cNvSpPr/>
              <p:nvPr/>
            </p:nvSpPr>
            <p:spPr>
              <a:xfrm>
                <a:off x="3509050" y="4073675"/>
                <a:ext cx="2691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3440" extrusionOk="0">
                    <a:moveTo>
                      <a:pt x="1" y="0"/>
                    </a:moveTo>
                    <a:lnTo>
                      <a:pt x="1" y="3440"/>
                    </a:lnTo>
                    <a:lnTo>
                      <a:pt x="10765" y="3440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B45F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29"/>
              <p:cNvSpPr/>
              <p:nvPr/>
            </p:nvSpPr>
            <p:spPr>
              <a:xfrm>
                <a:off x="3509050" y="4159650"/>
                <a:ext cx="269150" cy="1178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4713" extrusionOk="0">
                    <a:moveTo>
                      <a:pt x="1" y="1"/>
                    </a:moveTo>
                    <a:lnTo>
                      <a:pt x="1" y="4712"/>
                    </a:lnTo>
                    <a:lnTo>
                      <a:pt x="10765" y="4712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9"/>
              <p:cNvSpPr/>
              <p:nvPr/>
            </p:nvSpPr>
            <p:spPr>
              <a:xfrm>
                <a:off x="3509050" y="4341925"/>
                <a:ext cx="269150" cy="971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3887" extrusionOk="0">
                    <a:moveTo>
                      <a:pt x="1" y="1"/>
                    </a:moveTo>
                    <a:lnTo>
                      <a:pt x="1" y="3887"/>
                    </a:lnTo>
                    <a:lnTo>
                      <a:pt x="10765" y="3887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9"/>
              <p:cNvSpPr/>
              <p:nvPr/>
            </p:nvSpPr>
            <p:spPr>
              <a:xfrm>
                <a:off x="3509050" y="4621375"/>
                <a:ext cx="269150" cy="1504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6019" extrusionOk="0">
                    <a:moveTo>
                      <a:pt x="1" y="0"/>
                    </a:moveTo>
                    <a:lnTo>
                      <a:pt x="1" y="6019"/>
                    </a:lnTo>
                    <a:lnTo>
                      <a:pt x="10765" y="6019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9"/>
              <p:cNvSpPr/>
              <p:nvPr/>
            </p:nvSpPr>
            <p:spPr>
              <a:xfrm>
                <a:off x="3509050" y="4954975"/>
                <a:ext cx="269150" cy="1289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5159" extrusionOk="0">
                    <a:moveTo>
                      <a:pt x="1" y="0"/>
                    </a:moveTo>
                    <a:lnTo>
                      <a:pt x="1" y="5159"/>
                    </a:lnTo>
                    <a:lnTo>
                      <a:pt x="10765" y="5159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9"/>
              <p:cNvSpPr/>
              <p:nvPr/>
            </p:nvSpPr>
            <p:spPr>
              <a:xfrm>
                <a:off x="3509050" y="2465000"/>
                <a:ext cx="269150" cy="29749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18997" fill="none" extrusionOk="0">
                    <a:moveTo>
                      <a:pt x="1" y="0"/>
                    </a:moveTo>
                    <a:lnTo>
                      <a:pt x="1" y="115763"/>
                    </a:lnTo>
                    <a:cubicBezTo>
                      <a:pt x="1" y="117552"/>
                      <a:pt x="2408" y="118996"/>
                      <a:pt x="5366" y="118996"/>
                    </a:cubicBezTo>
                    <a:cubicBezTo>
                      <a:pt x="8358" y="118996"/>
                      <a:pt x="10765" y="117552"/>
                      <a:pt x="10765" y="115763"/>
                    </a:cubicBezTo>
                    <a:lnTo>
                      <a:pt x="10765" y="0"/>
                    </a:lnTo>
                  </a:path>
                </a:pathLst>
              </a:custGeom>
              <a:noFill/>
              <a:ln w="11175" cap="flat" cmpd="sng">
                <a:solidFill>
                  <a:srgbClr val="231F20"/>
                </a:solidFill>
                <a:prstDash val="solid"/>
                <a:miter lim="3439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9"/>
              <p:cNvSpPr/>
              <p:nvPr/>
            </p:nvSpPr>
            <p:spPr>
              <a:xfrm>
                <a:off x="3509050" y="2400500"/>
                <a:ext cx="269150" cy="30394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21577" fill="none" extrusionOk="0">
                    <a:moveTo>
                      <a:pt x="5366" y="1"/>
                    </a:moveTo>
                    <a:lnTo>
                      <a:pt x="1" y="2580"/>
                    </a:lnTo>
                    <a:lnTo>
                      <a:pt x="1" y="2580"/>
                    </a:lnTo>
                    <a:lnTo>
                      <a:pt x="1" y="118343"/>
                    </a:lnTo>
                    <a:cubicBezTo>
                      <a:pt x="1" y="120132"/>
                      <a:pt x="2408" y="121576"/>
                      <a:pt x="5366" y="121576"/>
                    </a:cubicBezTo>
                    <a:cubicBezTo>
                      <a:pt x="8358" y="121576"/>
                      <a:pt x="10765" y="120132"/>
                      <a:pt x="10765" y="118343"/>
                    </a:cubicBezTo>
                    <a:lnTo>
                      <a:pt x="10765" y="2580"/>
                    </a:lnTo>
                    <a:close/>
                  </a:path>
                </a:pathLst>
              </a:custGeom>
              <a:noFill/>
              <a:ln w="11175" cap="flat" cmpd="sng">
                <a:solidFill>
                  <a:srgbClr val="231F20"/>
                </a:solidFill>
                <a:prstDash val="solid"/>
                <a:miter lim="3439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9"/>
              <p:cNvSpPr/>
              <p:nvPr/>
            </p:nvSpPr>
            <p:spPr>
              <a:xfrm>
                <a:off x="3509050" y="598375"/>
                <a:ext cx="269150" cy="180215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72086" fill="none" extrusionOk="0">
                    <a:moveTo>
                      <a:pt x="10765" y="3302"/>
                    </a:moveTo>
                    <a:lnTo>
                      <a:pt x="10731" y="3302"/>
                    </a:lnTo>
                    <a:cubicBezTo>
                      <a:pt x="10731" y="3267"/>
                      <a:pt x="10765" y="3233"/>
                      <a:pt x="10765" y="3233"/>
                    </a:cubicBezTo>
                    <a:cubicBezTo>
                      <a:pt x="10765" y="1445"/>
                      <a:pt x="8358" y="0"/>
                      <a:pt x="5366" y="0"/>
                    </a:cubicBezTo>
                    <a:cubicBezTo>
                      <a:pt x="2408" y="0"/>
                      <a:pt x="1" y="1445"/>
                      <a:pt x="1" y="3233"/>
                    </a:cubicBezTo>
                    <a:cubicBezTo>
                      <a:pt x="1" y="3233"/>
                      <a:pt x="1" y="3267"/>
                      <a:pt x="1" y="3302"/>
                    </a:cubicBezTo>
                    <a:lnTo>
                      <a:pt x="1" y="3302"/>
                    </a:lnTo>
                    <a:lnTo>
                      <a:pt x="1" y="69506"/>
                    </a:lnTo>
                    <a:lnTo>
                      <a:pt x="1" y="69506"/>
                    </a:lnTo>
                    <a:lnTo>
                      <a:pt x="5366" y="72086"/>
                    </a:lnTo>
                    <a:lnTo>
                      <a:pt x="10765" y="69506"/>
                    </a:lnTo>
                    <a:lnTo>
                      <a:pt x="10765" y="69506"/>
                    </a:lnTo>
                    <a:close/>
                  </a:path>
                </a:pathLst>
              </a:custGeom>
              <a:noFill/>
              <a:ln w="11175" cap="flat" cmpd="sng">
                <a:solidFill>
                  <a:srgbClr val="231F20"/>
                </a:solidFill>
                <a:prstDash val="solid"/>
                <a:miter lim="3439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" name="Google Shape;159;p29"/>
            <p:cNvGrpSpPr/>
            <p:nvPr/>
          </p:nvGrpSpPr>
          <p:grpSpPr>
            <a:xfrm>
              <a:off x="4096875" y="598375"/>
              <a:ext cx="269150" cy="4841550"/>
              <a:chOff x="3509050" y="598375"/>
              <a:chExt cx="269150" cy="4841550"/>
            </a:xfrm>
          </p:grpSpPr>
          <p:sp>
            <p:nvSpPr>
              <p:cNvPr id="160" name="Google Shape;160;p29"/>
              <p:cNvSpPr/>
              <p:nvPr/>
            </p:nvSpPr>
            <p:spPr>
              <a:xfrm>
                <a:off x="3509050" y="2465000"/>
                <a:ext cx="269150" cy="29749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18997" extrusionOk="0">
                    <a:moveTo>
                      <a:pt x="1" y="0"/>
                    </a:moveTo>
                    <a:lnTo>
                      <a:pt x="1" y="115763"/>
                    </a:lnTo>
                    <a:cubicBezTo>
                      <a:pt x="1" y="117552"/>
                      <a:pt x="2408" y="118996"/>
                      <a:pt x="5366" y="118996"/>
                    </a:cubicBezTo>
                    <a:cubicBezTo>
                      <a:pt x="8358" y="118996"/>
                      <a:pt x="10765" y="117552"/>
                      <a:pt x="10765" y="115763"/>
                    </a:cubicBez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9"/>
              <p:cNvSpPr/>
              <p:nvPr/>
            </p:nvSpPr>
            <p:spPr>
              <a:xfrm>
                <a:off x="3509050" y="598375"/>
                <a:ext cx="269150" cy="17376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69507" extrusionOk="0">
                    <a:moveTo>
                      <a:pt x="5366" y="0"/>
                    </a:moveTo>
                    <a:cubicBezTo>
                      <a:pt x="2408" y="0"/>
                      <a:pt x="1" y="1445"/>
                      <a:pt x="1" y="3233"/>
                    </a:cubicBezTo>
                    <a:cubicBezTo>
                      <a:pt x="1" y="3233"/>
                      <a:pt x="1" y="3267"/>
                      <a:pt x="1" y="3302"/>
                    </a:cubicBezTo>
                    <a:lnTo>
                      <a:pt x="1" y="69506"/>
                    </a:lnTo>
                    <a:lnTo>
                      <a:pt x="10765" y="69506"/>
                    </a:lnTo>
                    <a:lnTo>
                      <a:pt x="10765" y="3302"/>
                    </a:lnTo>
                    <a:lnTo>
                      <a:pt x="10731" y="3302"/>
                    </a:lnTo>
                    <a:cubicBezTo>
                      <a:pt x="10731" y="3267"/>
                      <a:pt x="10765" y="3233"/>
                      <a:pt x="10765" y="3233"/>
                    </a:cubicBezTo>
                    <a:cubicBezTo>
                      <a:pt x="10765" y="1445"/>
                      <a:pt x="8358" y="0"/>
                      <a:pt x="5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175" cap="flat" cmpd="sng">
                <a:solidFill>
                  <a:srgbClr val="FFFFFF"/>
                </a:solidFill>
                <a:prstDash val="solid"/>
                <a:miter lim="3439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9"/>
              <p:cNvSpPr/>
              <p:nvPr/>
            </p:nvSpPr>
            <p:spPr>
              <a:xfrm>
                <a:off x="3509050" y="2400500"/>
                <a:ext cx="26915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2581" extrusionOk="0">
                    <a:moveTo>
                      <a:pt x="5366" y="1"/>
                    </a:moveTo>
                    <a:lnTo>
                      <a:pt x="1" y="2580"/>
                    </a:lnTo>
                    <a:lnTo>
                      <a:pt x="10765" y="2580"/>
                    </a:lnTo>
                    <a:lnTo>
                      <a:pt x="5366" y="1"/>
                    </a:lnTo>
                    <a:close/>
                  </a:path>
                </a:pathLst>
              </a:custGeom>
              <a:solidFill>
                <a:srgbClr val="7080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9"/>
              <p:cNvSpPr/>
              <p:nvPr/>
            </p:nvSpPr>
            <p:spPr>
              <a:xfrm>
                <a:off x="3509050" y="598375"/>
                <a:ext cx="269150" cy="17376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69507" extrusionOk="0">
                    <a:moveTo>
                      <a:pt x="5366" y="0"/>
                    </a:moveTo>
                    <a:cubicBezTo>
                      <a:pt x="2408" y="0"/>
                      <a:pt x="1" y="1445"/>
                      <a:pt x="1" y="3233"/>
                    </a:cubicBezTo>
                    <a:cubicBezTo>
                      <a:pt x="1" y="3233"/>
                      <a:pt x="1" y="3267"/>
                      <a:pt x="1" y="3302"/>
                    </a:cubicBezTo>
                    <a:lnTo>
                      <a:pt x="1" y="69506"/>
                    </a:lnTo>
                    <a:lnTo>
                      <a:pt x="10765" y="69506"/>
                    </a:lnTo>
                    <a:lnTo>
                      <a:pt x="10765" y="3302"/>
                    </a:lnTo>
                    <a:lnTo>
                      <a:pt x="10731" y="3302"/>
                    </a:lnTo>
                    <a:cubicBezTo>
                      <a:pt x="10731" y="3267"/>
                      <a:pt x="10765" y="3233"/>
                      <a:pt x="10765" y="3233"/>
                    </a:cubicBezTo>
                    <a:cubicBezTo>
                      <a:pt x="10765" y="1445"/>
                      <a:pt x="8358" y="0"/>
                      <a:pt x="5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9"/>
              <p:cNvSpPr/>
              <p:nvPr/>
            </p:nvSpPr>
            <p:spPr>
              <a:xfrm>
                <a:off x="3509050" y="2336025"/>
                <a:ext cx="2691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2580" extrusionOk="0">
                    <a:moveTo>
                      <a:pt x="1" y="0"/>
                    </a:moveTo>
                    <a:lnTo>
                      <a:pt x="5366" y="2580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7080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9"/>
              <p:cNvSpPr/>
              <p:nvPr/>
            </p:nvSpPr>
            <p:spPr>
              <a:xfrm>
                <a:off x="3509050" y="680900"/>
                <a:ext cx="269150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721" extrusionOk="0">
                    <a:moveTo>
                      <a:pt x="1" y="1"/>
                    </a:moveTo>
                    <a:lnTo>
                      <a:pt x="1" y="1720"/>
                    </a:lnTo>
                    <a:lnTo>
                      <a:pt x="10765" y="1720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9"/>
              <p:cNvSpPr/>
              <p:nvPr/>
            </p:nvSpPr>
            <p:spPr>
              <a:xfrm>
                <a:off x="3509050" y="1365300"/>
                <a:ext cx="269150" cy="748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2993" extrusionOk="0">
                    <a:moveTo>
                      <a:pt x="1" y="1"/>
                    </a:moveTo>
                    <a:lnTo>
                      <a:pt x="1" y="2993"/>
                    </a:lnTo>
                    <a:lnTo>
                      <a:pt x="10765" y="2993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9"/>
              <p:cNvSpPr/>
              <p:nvPr/>
            </p:nvSpPr>
            <p:spPr>
              <a:xfrm>
                <a:off x="3509050" y="2622325"/>
                <a:ext cx="269150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6467" extrusionOk="0">
                    <a:moveTo>
                      <a:pt x="1" y="1"/>
                    </a:moveTo>
                    <a:lnTo>
                      <a:pt x="1" y="6466"/>
                    </a:lnTo>
                    <a:lnTo>
                      <a:pt x="10765" y="6466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9"/>
              <p:cNvSpPr/>
              <p:nvPr/>
            </p:nvSpPr>
            <p:spPr>
              <a:xfrm>
                <a:off x="3509050" y="4520775"/>
                <a:ext cx="269150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720" extrusionOk="0">
                    <a:moveTo>
                      <a:pt x="1" y="0"/>
                    </a:moveTo>
                    <a:lnTo>
                      <a:pt x="1" y="1720"/>
                    </a:lnTo>
                    <a:lnTo>
                      <a:pt x="10765" y="1720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9"/>
              <p:cNvSpPr/>
              <p:nvPr/>
            </p:nvSpPr>
            <p:spPr>
              <a:xfrm>
                <a:off x="3509050" y="806450"/>
                <a:ext cx="2691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7739" extrusionOk="0">
                    <a:moveTo>
                      <a:pt x="1" y="0"/>
                    </a:moveTo>
                    <a:lnTo>
                      <a:pt x="1" y="7738"/>
                    </a:lnTo>
                    <a:lnTo>
                      <a:pt x="10765" y="7738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9"/>
              <p:cNvSpPr/>
              <p:nvPr/>
            </p:nvSpPr>
            <p:spPr>
              <a:xfrm>
                <a:off x="3509050" y="1053200"/>
                <a:ext cx="269150" cy="1719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6879" extrusionOk="0">
                    <a:moveTo>
                      <a:pt x="1" y="1"/>
                    </a:moveTo>
                    <a:lnTo>
                      <a:pt x="1" y="6879"/>
                    </a:lnTo>
                    <a:lnTo>
                      <a:pt x="10765" y="6879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9"/>
              <p:cNvSpPr/>
              <p:nvPr/>
            </p:nvSpPr>
            <p:spPr>
              <a:xfrm>
                <a:off x="3509050" y="1515775"/>
                <a:ext cx="269150" cy="1393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5572" extrusionOk="0">
                    <a:moveTo>
                      <a:pt x="1" y="0"/>
                    </a:moveTo>
                    <a:lnTo>
                      <a:pt x="1" y="5572"/>
                    </a:lnTo>
                    <a:lnTo>
                      <a:pt x="10765" y="5572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9"/>
              <p:cNvSpPr/>
              <p:nvPr/>
            </p:nvSpPr>
            <p:spPr>
              <a:xfrm>
                <a:off x="3509050" y="1719550"/>
                <a:ext cx="2691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7739" extrusionOk="0">
                    <a:moveTo>
                      <a:pt x="1" y="0"/>
                    </a:moveTo>
                    <a:lnTo>
                      <a:pt x="1" y="7738"/>
                    </a:lnTo>
                    <a:lnTo>
                      <a:pt x="10765" y="7738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9"/>
              <p:cNvSpPr/>
              <p:nvPr/>
            </p:nvSpPr>
            <p:spPr>
              <a:xfrm>
                <a:off x="3509050" y="2031650"/>
                <a:ext cx="2691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3440" extrusionOk="0">
                    <a:moveTo>
                      <a:pt x="1" y="1"/>
                    </a:moveTo>
                    <a:lnTo>
                      <a:pt x="1" y="3440"/>
                    </a:lnTo>
                    <a:lnTo>
                      <a:pt x="10765" y="3440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9"/>
              <p:cNvSpPr/>
              <p:nvPr/>
            </p:nvSpPr>
            <p:spPr>
              <a:xfrm>
                <a:off x="3509050" y="2149450"/>
                <a:ext cx="2691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3440" extrusionOk="0">
                    <a:moveTo>
                      <a:pt x="1" y="0"/>
                    </a:moveTo>
                    <a:lnTo>
                      <a:pt x="1" y="3439"/>
                    </a:lnTo>
                    <a:lnTo>
                      <a:pt x="10765" y="3439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9"/>
              <p:cNvSpPr/>
              <p:nvPr/>
            </p:nvSpPr>
            <p:spPr>
              <a:xfrm>
                <a:off x="3509050" y="2951625"/>
                <a:ext cx="269150" cy="2622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0491" extrusionOk="0">
                    <a:moveTo>
                      <a:pt x="1" y="1"/>
                    </a:moveTo>
                    <a:lnTo>
                      <a:pt x="1" y="10490"/>
                    </a:lnTo>
                    <a:lnTo>
                      <a:pt x="10765" y="10490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9"/>
              <p:cNvSpPr/>
              <p:nvPr/>
            </p:nvSpPr>
            <p:spPr>
              <a:xfrm>
                <a:off x="3509050" y="3267175"/>
                <a:ext cx="269150" cy="972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3888" extrusionOk="0">
                    <a:moveTo>
                      <a:pt x="1" y="1"/>
                    </a:moveTo>
                    <a:lnTo>
                      <a:pt x="1" y="3887"/>
                    </a:lnTo>
                    <a:lnTo>
                      <a:pt x="10765" y="3887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9"/>
              <p:cNvSpPr/>
              <p:nvPr/>
            </p:nvSpPr>
            <p:spPr>
              <a:xfrm>
                <a:off x="3509050" y="3421075"/>
                <a:ext cx="2691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5882" extrusionOk="0">
                    <a:moveTo>
                      <a:pt x="1" y="1"/>
                    </a:moveTo>
                    <a:lnTo>
                      <a:pt x="1" y="5882"/>
                    </a:lnTo>
                    <a:lnTo>
                      <a:pt x="10765" y="5882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9"/>
              <p:cNvSpPr/>
              <p:nvPr/>
            </p:nvSpPr>
            <p:spPr>
              <a:xfrm>
                <a:off x="3509050" y="3754675"/>
                <a:ext cx="26915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724" extrusionOk="0">
                    <a:moveTo>
                      <a:pt x="1" y="1"/>
                    </a:moveTo>
                    <a:lnTo>
                      <a:pt x="1" y="723"/>
                    </a:lnTo>
                    <a:lnTo>
                      <a:pt x="10765" y="723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9"/>
              <p:cNvSpPr/>
              <p:nvPr/>
            </p:nvSpPr>
            <p:spPr>
              <a:xfrm>
                <a:off x="3509050" y="3858725"/>
                <a:ext cx="269150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8599" extrusionOk="0">
                    <a:moveTo>
                      <a:pt x="1" y="0"/>
                    </a:moveTo>
                    <a:lnTo>
                      <a:pt x="1" y="8598"/>
                    </a:lnTo>
                    <a:lnTo>
                      <a:pt x="10765" y="8598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9"/>
              <p:cNvSpPr/>
              <p:nvPr/>
            </p:nvSpPr>
            <p:spPr>
              <a:xfrm>
                <a:off x="3509050" y="4073675"/>
                <a:ext cx="2691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3440" extrusionOk="0">
                    <a:moveTo>
                      <a:pt x="1" y="0"/>
                    </a:moveTo>
                    <a:lnTo>
                      <a:pt x="1" y="3440"/>
                    </a:lnTo>
                    <a:lnTo>
                      <a:pt x="10765" y="3440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00A5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9"/>
              <p:cNvSpPr/>
              <p:nvPr/>
            </p:nvSpPr>
            <p:spPr>
              <a:xfrm>
                <a:off x="3509050" y="4159650"/>
                <a:ext cx="269150" cy="1178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4713" extrusionOk="0">
                    <a:moveTo>
                      <a:pt x="1" y="1"/>
                    </a:moveTo>
                    <a:lnTo>
                      <a:pt x="1" y="4712"/>
                    </a:lnTo>
                    <a:lnTo>
                      <a:pt x="10765" y="4712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9"/>
              <p:cNvSpPr/>
              <p:nvPr/>
            </p:nvSpPr>
            <p:spPr>
              <a:xfrm>
                <a:off x="3509050" y="4341925"/>
                <a:ext cx="269150" cy="971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3887" extrusionOk="0">
                    <a:moveTo>
                      <a:pt x="1" y="1"/>
                    </a:moveTo>
                    <a:lnTo>
                      <a:pt x="1" y="3887"/>
                    </a:lnTo>
                    <a:lnTo>
                      <a:pt x="10765" y="3887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9"/>
              <p:cNvSpPr/>
              <p:nvPr/>
            </p:nvSpPr>
            <p:spPr>
              <a:xfrm>
                <a:off x="3509050" y="4621375"/>
                <a:ext cx="269150" cy="1504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6019" extrusionOk="0">
                    <a:moveTo>
                      <a:pt x="1" y="0"/>
                    </a:moveTo>
                    <a:lnTo>
                      <a:pt x="1" y="6019"/>
                    </a:lnTo>
                    <a:lnTo>
                      <a:pt x="10765" y="6019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9"/>
              <p:cNvSpPr/>
              <p:nvPr/>
            </p:nvSpPr>
            <p:spPr>
              <a:xfrm>
                <a:off x="3509050" y="4954975"/>
                <a:ext cx="269150" cy="1289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5159" extrusionOk="0">
                    <a:moveTo>
                      <a:pt x="1" y="0"/>
                    </a:moveTo>
                    <a:lnTo>
                      <a:pt x="1" y="5159"/>
                    </a:lnTo>
                    <a:lnTo>
                      <a:pt x="10765" y="5159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9"/>
              <p:cNvSpPr/>
              <p:nvPr/>
            </p:nvSpPr>
            <p:spPr>
              <a:xfrm>
                <a:off x="3509050" y="2465000"/>
                <a:ext cx="269150" cy="29749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18997" fill="none" extrusionOk="0">
                    <a:moveTo>
                      <a:pt x="1" y="0"/>
                    </a:moveTo>
                    <a:lnTo>
                      <a:pt x="1" y="115763"/>
                    </a:lnTo>
                    <a:cubicBezTo>
                      <a:pt x="1" y="117552"/>
                      <a:pt x="2408" y="118996"/>
                      <a:pt x="5366" y="118996"/>
                    </a:cubicBezTo>
                    <a:cubicBezTo>
                      <a:pt x="8358" y="118996"/>
                      <a:pt x="10765" y="117552"/>
                      <a:pt x="10765" y="115763"/>
                    </a:cubicBezTo>
                    <a:lnTo>
                      <a:pt x="10765" y="0"/>
                    </a:lnTo>
                  </a:path>
                </a:pathLst>
              </a:custGeom>
              <a:noFill/>
              <a:ln w="11175" cap="flat" cmpd="sng">
                <a:solidFill>
                  <a:srgbClr val="231F20"/>
                </a:solidFill>
                <a:prstDash val="solid"/>
                <a:miter lim="3439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9"/>
              <p:cNvSpPr/>
              <p:nvPr/>
            </p:nvSpPr>
            <p:spPr>
              <a:xfrm>
                <a:off x="3509050" y="2400500"/>
                <a:ext cx="269150" cy="30394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21577" fill="none" extrusionOk="0">
                    <a:moveTo>
                      <a:pt x="5366" y="1"/>
                    </a:moveTo>
                    <a:lnTo>
                      <a:pt x="1" y="2580"/>
                    </a:lnTo>
                    <a:lnTo>
                      <a:pt x="1" y="2580"/>
                    </a:lnTo>
                    <a:lnTo>
                      <a:pt x="1" y="118343"/>
                    </a:lnTo>
                    <a:cubicBezTo>
                      <a:pt x="1" y="120132"/>
                      <a:pt x="2408" y="121576"/>
                      <a:pt x="5366" y="121576"/>
                    </a:cubicBezTo>
                    <a:cubicBezTo>
                      <a:pt x="8358" y="121576"/>
                      <a:pt x="10765" y="120132"/>
                      <a:pt x="10765" y="118343"/>
                    </a:cubicBezTo>
                    <a:lnTo>
                      <a:pt x="10765" y="2580"/>
                    </a:lnTo>
                    <a:close/>
                  </a:path>
                </a:pathLst>
              </a:custGeom>
              <a:noFill/>
              <a:ln w="11175" cap="flat" cmpd="sng">
                <a:solidFill>
                  <a:srgbClr val="231F20"/>
                </a:solidFill>
                <a:prstDash val="solid"/>
                <a:miter lim="3439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9"/>
              <p:cNvSpPr/>
              <p:nvPr/>
            </p:nvSpPr>
            <p:spPr>
              <a:xfrm>
                <a:off x="3509050" y="598375"/>
                <a:ext cx="269150" cy="180215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72086" fill="none" extrusionOk="0">
                    <a:moveTo>
                      <a:pt x="10765" y="3302"/>
                    </a:moveTo>
                    <a:lnTo>
                      <a:pt x="10731" y="3302"/>
                    </a:lnTo>
                    <a:cubicBezTo>
                      <a:pt x="10731" y="3267"/>
                      <a:pt x="10765" y="3233"/>
                      <a:pt x="10765" y="3233"/>
                    </a:cubicBezTo>
                    <a:cubicBezTo>
                      <a:pt x="10765" y="1445"/>
                      <a:pt x="8358" y="0"/>
                      <a:pt x="5366" y="0"/>
                    </a:cubicBezTo>
                    <a:cubicBezTo>
                      <a:pt x="2408" y="0"/>
                      <a:pt x="1" y="1445"/>
                      <a:pt x="1" y="3233"/>
                    </a:cubicBezTo>
                    <a:cubicBezTo>
                      <a:pt x="1" y="3233"/>
                      <a:pt x="1" y="3267"/>
                      <a:pt x="1" y="3302"/>
                    </a:cubicBezTo>
                    <a:lnTo>
                      <a:pt x="1" y="3302"/>
                    </a:lnTo>
                    <a:lnTo>
                      <a:pt x="1" y="69506"/>
                    </a:lnTo>
                    <a:lnTo>
                      <a:pt x="1" y="69506"/>
                    </a:lnTo>
                    <a:lnTo>
                      <a:pt x="5366" y="72086"/>
                    </a:lnTo>
                    <a:lnTo>
                      <a:pt x="10765" y="69506"/>
                    </a:lnTo>
                    <a:lnTo>
                      <a:pt x="10765" y="69506"/>
                    </a:lnTo>
                    <a:close/>
                  </a:path>
                </a:pathLst>
              </a:custGeom>
              <a:noFill/>
              <a:ln w="11175" cap="flat" cmpd="sng">
                <a:solidFill>
                  <a:srgbClr val="231F20"/>
                </a:solidFill>
                <a:prstDash val="solid"/>
                <a:miter lim="3439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8" name="Google Shape;188;p29"/>
          <p:cNvSpPr txBox="1"/>
          <p:nvPr/>
        </p:nvSpPr>
        <p:spPr>
          <a:xfrm>
            <a:off x="1932500" y="255575"/>
            <a:ext cx="1263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Kalam"/>
                <a:ea typeface="Kalam"/>
                <a:cs typeface="Kalam"/>
                <a:sym typeface="Kalam"/>
              </a:rPr>
              <a:t>CHROMOSOME 15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189" name="Google Shape;189;p29"/>
          <p:cNvCxnSpPr/>
          <p:nvPr/>
        </p:nvCxnSpPr>
        <p:spPr>
          <a:xfrm>
            <a:off x="1533450" y="3627775"/>
            <a:ext cx="752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29"/>
          <p:cNvSpPr txBox="1"/>
          <p:nvPr/>
        </p:nvSpPr>
        <p:spPr>
          <a:xfrm>
            <a:off x="504125" y="3466225"/>
            <a:ext cx="1263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Kalam"/>
                <a:ea typeface="Kalam"/>
                <a:cs typeface="Kalam"/>
                <a:sym typeface="Kalam"/>
              </a:rPr>
              <a:t>GENE LOCUS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91" name="Google Shape;191;p29"/>
          <p:cNvSpPr txBox="1"/>
          <p:nvPr/>
        </p:nvSpPr>
        <p:spPr>
          <a:xfrm>
            <a:off x="4142050" y="1578900"/>
            <a:ext cx="3798300" cy="19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1 specific region (a gene locus) on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chromosome 15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plays an important role in the development of eye colour in humans. 2 of the most common alleles are the </a:t>
            </a:r>
            <a:r>
              <a:rPr lang="en" sz="1300" b="1">
                <a:solidFill>
                  <a:srgbClr val="B45F06"/>
                </a:solidFill>
                <a:latin typeface="Cambria"/>
                <a:ea typeface="Cambria"/>
                <a:cs typeface="Cambria"/>
                <a:sym typeface="Cambria"/>
              </a:rPr>
              <a:t>brown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300" b="1">
                <a:solidFill>
                  <a:srgbClr val="B45F06"/>
                </a:solidFill>
                <a:latin typeface="Cambria"/>
                <a:ea typeface="Cambria"/>
                <a:cs typeface="Cambria"/>
                <a:sym typeface="Cambria"/>
              </a:rPr>
              <a:t>B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) allele and the </a:t>
            </a:r>
            <a:r>
              <a:rPr lang="en" sz="1300" b="1">
                <a:solidFill>
                  <a:srgbClr val="00A5FF"/>
                </a:solidFill>
                <a:latin typeface="Cambria"/>
                <a:ea typeface="Cambria"/>
                <a:cs typeface="Cambria"/>
                <a:sym typeface="Cambria"/>
              </a:rPr>
              <a:t>blue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300" b="1">
                <a:solidFill>
                  <a:srgbClr val="00A5FF"/>
                </a:solidFill>
                <a:latin typeface="Cambria"/>
                <a:ea typeface="Cambria"/>
                <a:cs typeface="Cambria"/>
                <a:sym typeface="Cambria"/>
              </a:rPr>
              <a:t>b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) allele. 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The combination of these alleles is referred to as an individual's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genotype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 In this instance, the genotype is directly responsible for the expressed characteristic, an individual’s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phenotype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Dominance and Codominance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7" name="Google Shape;197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A diploid organism can be either </a:t>
            </a:r>
            <a:r>
              <a:rPr lang="en" sz="1600" b="1">
                <a:solidFill>
                  <a:srgbClr val="CCCCCC"/>
                </a:solidFill>
              </a:rPr>
              <a:t>homozygous </a:t>
            </a:r>
            <a:r>
              <a:rPr lang="en" sz="1600">
                <a:solidFill>
                  <a:srgbClr val="CCCCCC"/>
                </a:solidFill>
              </a:rPr>
              <a:t>or </a:t>
            </a:r>
            <a:r>
              <a:rPr lang="en" sz="1600" b="1">
                <a:solidFill>
                  <a:srgbClr val="CCCCCC"/>
                </a:solidFill>
              </a:rPr>
              <a:t>heterozygous </a:t>
            </a:r>
            <a:r>
              <a:rPr lang="en" sz="1600">
                <a:solidFill>
                  <a:srgbClr val="CCCCCC"/>
                </a:solidFill>
              </a:rPr>
              <a:t>for a particular gene.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If </a:t>
            </a:r>
            <a:r>
              <a:rPr lang="en" sz="1200" b="1">
                <a:solidFill>
                  <a:srgbClr val="CCCCCC"/>
                </a:solidFill>
              </a:rPr>
              <a:t>both </a:t>
            </a:r>
            <a:r>
              <a:rPr lang="en" sz="1200">
                <a:solidFill>
                  <a:srgbClr val="CCCCCC"/>
                </a:solidFill>
              </a:rPr>
              <a:t>of the</a:t>
            </a:r>
            <a:r>
              <a:rPr lang="en" sz="1200" b="1">
                <a:solidFill>
                  <a:srgbClr val="CCCCCC"/>
                </a:solidFill>
              </a:rPr>
              <a:t> </a:t>
            </a:r>
            <a:r>
              <a:rPr lang="en" sz="1200">
                <a:solidFill>
                  <a:srgbClr val="CCCCCC"/>
                </a:solidFill>
              </a:rPr>
              <a:t>alleles are </a:t>
            </a:r>
            <a:r>
              <a:rPr lang="en" sz="1200" b="1">
                <a:solidFill>
                  <a:srgbClr val="CCCCCC"/>
                </a:solidFill>
              </a:rPr>
              <a:t>identical </a:t>
            </a:r>
            <a:r>
              <a:rPr lang="en" sz="1200">
                <a:solidFill>
                  <a:srgbClr val="CCCCCC"/>
                </a:solidFill>
              </a:rPr>
              <a:t>(for example </a:t>
            </a:r>
            <a:r>
              <a:rPr lang="en" sz="1200" b="1">
                <a:solidFill>
                  <a:srgbClr val="B45F06"/>
                </a:solidFill>
              </a:rPr>
              <a:t>BB</a:t>
            </a:r>
            <a:r>
              <a:rPr lang="en" sz="1200">
                <a:solidFill>
                  <a:srgbClr val="CCCCCC"/>
                </a:solidFill>
              </a:rPr>
              <a:t> or </a:t>
            </a:r>
            <a:r>
              <a:rPr lang="en" sz="1200" b="1">
                <a:solidFill>
                  <a:srgbClr val="00A5FF"/>
                </a:solidFill>
              </a:rPr>
              <a:t>bb</a:t>
            </a:r>
            <a:r>
              <a:rPr lang="en" sz="1200">
                <a:solidFill>
                  <a:srgbClr val="CCCCCC"/>
                </a:solidFill>
              </a:rPr>
              <a:t>), an individual is said to be </a:t>
            </a:r>
            <a:r>
              <a:rPr lang="en" sz="1200" b="1">
                <a:solidFill>
                  <a:srgbClr val="CCCCCC"/>
                </a:solidFill>
              </a:rPr>
              <a:t>homozygous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If the alleles are </a:t>
            </a:r>
            <a:r>
              <a:rPr lang="en" sz="1200" b="1">
                <a:solidFill>
                  <a:srgbClr val="CCCCCC"/>
                </a:solidFill>
              </a:rPr>
              <a:t>different </a:t>
            </a:r>
            <a:r>
              <a:rPr lang="en" sz="1200">
                <a:solidFill>
                  <a:srgbClr val="CCCCCC"/>
                </a:solidFill>
              </a:rPr>
              <a:t>to one another (for example </a:t>
            </a:r>
            <a:r>
              <a:rPr lang="en" sz="1200" b="1">
                <a:solidFill>
                  <a:srgbClr val="B45F06"/>
                </a:solidFill>
              </a:rPr>
              <a:t>B</a:t>
            </a:r>
            <a:r>
              <a:rPr lang="en" sz="1200" b="1">
                <a:solidFill>
                  <a:srgbClr val="00A5FF"/>
                </a:solidFill>
              </a:rPr>
              <a:t>b</a:t>
            </a:r>
            <a:r>
              <a:rPr lang="en" sz="1200">
                <a:solidFill>
                  <a:srgbClr val="CCCCCC"/>
                </a:solidFill>
              </a:rPr>
              <a:t>), an individual is said to be </a:t>
            </a:r>
            <a:r>
              <a:rPr lang="en" sz="1200" b="1">
                <a:solidFill>
                  <a:srgbClr val="CCCCCC"/>
                </a:solidFill>
              </a:rPr>
              <a:t>heterozygous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A </a:t>
            </a:r>
            <a:r>
              <a:rPr lang="en" sz="1600" b="1">
                <a:solidFill>
                  <a:srgbClr val="CCCCCC"/>
                </a:solidFill>
              </a:rPr>
              <a:t>dominant </a:t>
            </a:r>
            <a:r>
              <a:rPr lang="en" sz="1600">
                <a:solidFill>
                  <a:srgbClr val="CCCCCC"/>
                </a:solidFill>
              </a:rPr>
              <a:t>allele is </a:t>
            </a:r>
            <a:r>
              <a:rPr lang="en" sz="1600" b="1">
                <a:solidFill>
                  <a:srgbClr val="CCCCCC"/>
                </a:solidFill>
              </a:rPr>
              <a:t>always expressed </a:t>
            </a:r>
            <a:r>
              <a:rPr lang="en" sz="1600">
                <a:solidFill>
                  <a:srgbClr val="CCCCCC"/>
                </a:solidFill>
              </a:rPr>
              <a:t>in the phenotype.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Dominant alleles are represented by a </a:t>
            </a:r>
            <a:r>
              <a:rPr lang="en" sz="1200" b="1">
                <a:solidFill>
                  <a:srgbClr val="CCCCCC"/>
                </a:solidFill>
              </a:rPr>
              <a:t>capital </a:t>
            </a:r>
            <a:r>
              <a:rPr lang="en" sz="1200">
                <a:solidFill>
                  <a:srgbClr val="CCCCCC"/>
                </a:solidFill>
              </a:rPr>
              <a:t>letter (</a:t>
            </a:r>
            <a:r>
              <a:rPr lang="en" sz="1200" b="1">
                <a:solidFill>
                  <a:srgbClr val="B45F06"/>
                </a:solidFill>
              </a:rPr>
              <a:t>B</a:t>
            </a:r>
            <a:r>
              <a:rPr lang="en" sz="1200">
                <a:solidFill>
                  <a:srgbClr val="CCCCCC"/>
                </a:solidFill>
              </a:rPr>
              <a:t>).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Only </a:t>
            </a:r>
            <a:r>
              <a:rPr lang="en" sz="1200" b="1">
                <a:solidFill>
                  <a:srgbClr val="CCCCCC"/>
                </a:solidFill>
              </a:rPr>
              <a:t>1 copy</a:t>
            </a:r>
            <a:r>
              <a:rPr lang="en" sz="1200">
                <a:solidFill>
                  <a:srgbClr val="CCCCCC"/>
                </a:solidFill>
              </a:rPr>
              <a:t> of the allele is required for it to be displayed in the phenotype.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For example, the genotypes </a:t>
            </a:r>
            <a:r>
              <a:rPr lang="en" sz="1200" b="1">
                <a:solidFill>
                  <a:srgbClr val="B45F06"/>
                </a:solidFill>
              </a:rPr>
              <a:t>BB</a:t>
            </a:r>
            <a:r>
              <a:rPr lang="en" sz="1200">
                <a:solidFill>
                  <a:srgbClr val="CCCCCC"/>
                </a:solidFill>
              </a:rPr>
              <a:t> and </a:t>
            </a:r>
            <a:r>
              <a:rPr lang="en" sz="1200" b="1">
                <a:solidFill>
                  <a:srgbClr val="B45F06"/>
                </a:solidFill>
              </a:rPr>
              <a:t>B</a:t>
            </a:r>
            <a:r>
              <a:rPr lang="en" sz="1200" b="1">
                <a:solidFill>
                  <a:srgbClr val="00A5FF"/>
                </a:solidFill>
              </a:rPr>
              <a:t>b</a:t>
            </a:r>
            <a:r>
              <a:rPr lang="en" sz="1200">
                <a:solidFill>
                  <a:srgbClr val="CCCCCC"/>
                </a:solidFill>
              </a:rPr>
              <a:t> will </a:t>
            </a:r>
            <a:r>
              <a:rPr lang="en" sz="1200" b="1">
                <a:solidFill>
                  <a:srgbClr val="CCCCCC"/>
                </a:solidFill>
              </a:rPr>
              <a:t>both </a:t>
            </a:r>
            <a:r>
              <a:rPr lang="en" sz="1200">
                <a:solidFill>
                  <a:srgbClr val="CCCCCC"/>
                </a:solidFill>
              </a:rPr>
              <a:t>lead to an individual with </a:t>
            </a:r>
            <a:r>
              <a:rPr lang="en" sz="1200" b="1">
                <a:solidFill>
                  <a:srgbClr val="B45F06"/>
                </a:solidFill>
              </a:rPr>
              <a:t>brown </a:t>
            </a:r>
            <a:r>
              <a:rPr lang="en" sz="1200">
                <a:solidFill>
                  <a:srgbClr val="CCCCCC"/>
                </a:solidFill>
              </a:rPr>
              <a:t>eyes.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A </a:t>
            </a:r>
            <a:r>
              <a:rPr lang="en" sz="1600" b="1">
                <a:solidFill>
                  <a:srgbClr val="CCCCCC"/>
                </a:solidFill>
              </a:rPr>
              <a:t>recessive </a:t>
            </a:r>
            <a:r>
              <a:rPr lang="en" sz="1600">
                <a:solidFill>
                  <a:srgbClr val="CCCCCC"/>
                </a:solidFill>
              </a:rPr>
              <a:t>allele is only expressed under certain conditions.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Recessive alleles are represented by a </a:t>
            </a:r>
            <a:r>
              <a:rPr lang="en" sz="1200" b="1">
                <a:solidFill>
                  <a:srgbClr val="CCCCCC"/>
                </a:solidFill>
              </a:rPr>
              <a:t>lowercase </a:t>
            </a:r>
            <a:r>
              <a:rPr lang="en" sz="1200">
                <a:solidFill>
                  <a:srgbClr val="CCCCCC"/>
                </a:solidFill>
              </a:rPr>
              <a:t>letter (</a:t>
            </a:r>
            <a:r>
              <a:rPr lang="en" sz="1200" b="1">
                <a:solidFill>
                  <a:srgbClr val="00A5FF"/>
                </a:solidFill>
              </a:rPr>
              <a:t>b</a:t>
            </a:r>
            <a:r>
              <a:rPr lang="en" sz="1200">
                <a:solidFill>
                  <a:srgbClr val="CCCCCC"/>
                </a:solidFill>
              </a:rPr>
              <a:t>).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 b="1">
                <a:solidFill>
                  <a:srgbClr val="CCCCCC"/>
                </a:solidFill>
              </a:rPr>
              <a:t>2 copies </a:t>
            </a:r>
            <a:r>
              <a:rPr lang="en" sz="1200">
                <a:solidFill>
                  <a:srgbClr val="CCCCCC"/>
                </a:solidFill>
              </a:rPr>
              <a:t>of the allele are required for them do be displayed in the phenotype.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 genotype </a:t>
            </a:r>
            <a:r>
              <a:rPr lang="en" sz="1200" b="1">
                <a:solidFill>
                  <a:srgbClr val="00A5FF"/>
                </a:solidFill>
              </a:rPr>
              <a:t>bb</a:t>
            </a:r>
            <a:r>
              <a:rPr lang="en" sz="1200" b="1">
                <a:solidFill>
                  <a:srgbClr val="CCCCCC"/>
                </a:solidFill>
              </a:rPr>
              <a:t> </a:t>
            </a:r>
            <a:r>
              <a:rPr lang="en" sz="1200">
                <a:solidFill>
                  <a:srgbClr val="CCCCCC"/>
                </a:solidFill>
              </a:rPr>
              <a:t>is the only combination of alleles that will lead to an individual with </a:t>
            </a:r>
            <a:r>
              <a:rPr lang="en" sz="1200" b="1">
                <a:solidFill>
                  <a:srgbClr val="00A5FF"/>
                </a:solidFill>
              </a:rPr>
              <a:t>blue </a:t>
            </a:r>
            <a:r>
              <a:rPr lang="en" sz="1200">
                <a:solidFill>
                  <a:srgbClr val="CCCCCC"/>
                </a:solidFill>
              </a:rPr>
              <a:t>eyes.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In some instances, </a:t>
            </a:r>
            <a:r>
              <a:rPr lang="en" sz="1600" b="1">
                <a:solidFill>
                  <a:srgbClr val="CCCCCC"/>
                </a:solidFill>
              </a:rPr>
              <a:t>neither </a:t>
            </a:r>
            <a:r>
              <a:rPr lang="en" sz="1600">
                <a:solidFill>
                  <a:srgbClr val="CCCCCC"/>
                </a:solidFill>
              </a:rPr>
              <a:t>allele is recessive - these alleles are said to be </a:t>
            </a:r>
            <a:r>
              <a:rPr lang="en" sz="1600" b="1">
                <a:solidFill>
                  <a:srgbClr val="CCCCCC"/>
                </a:solidFill>
              </a:rPr>
              <a:t>codominant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In this scenario, </a:t>
            </a:r>
            <a:r>
              <a:rPr lang="en" sz="1200" b="1">
                <a:solidFill>
                  <a:srgbClr val="CCCCCC"/>
                </a:solidFill>
              </a:rPr>
              <a:t>both </a:t>
            </a:r>
            <a:r>
              <a:rPr lang="en" sz="1200">
                <a:solidFill>
                  <a:srgbClr val="CCCCCC"/>
                </a:solidFill>
              </a:rPr>
              <a:t>alleles will be expressed in the phenotype.</a:t>
            </a:r>
            <a:endParaRPr sz="1200">
              <a:solidFill>
                <a:srgbClr val="CCCCCC"/>
              </a:solidFill>
            </a:endParaRPr>
          </a:p>
        </p:txBody>
      </p:sp>
      <p:sp>
        <p:nvSpPr>
          <p:cNvPr id="198" name="Google Shape;198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1"/>
          <p:cNvPicPr preferRelativeResize="0"/>
          <p:nvPr/>
        </p:nvPicPr>
        <p:blipFill rotWithShape="1">
          <a:blip r:embed="rId3">
            <a:alphaModFix/>
          </a:blip>
          <a:srcRect r="4388"/>
          <a:stretch/>
        </p:blipFill>
        <p:spPr>
          <a:xfrm>
            <a:off x="4226025" y="0"/>
            <a:ext cx="491797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205" name="Google Shape;205;p31"/>
          <p:cNvSpPr txBox="1"/>
          <p:nvPr/>
        </p:nvSpPr>
        <p:spPr>
          <a:xfrm>
            <a:off x="728650" y="2048400"/>
            <a:ext cx="27093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An individual with </a:t>
            </a:r>
            <a:r>
              <a:rPr lang="en" b="1">
                <a:solidFill>
                  <a:srgbClr val="B45F06"/>
                </a:solidFill>
                <a:latin typeface="Cambria"/>
                <a:ea typeface="Cambria"/>
                <a:cs typeface="Cambria"/>
                <a:sym typeface="Cambria"/>
              </a:rPr>
              <a:t>brown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eyes can be homozygous dominant (</a:t>
            </a:r>
            <a:r>
              <a:rPr lang="en" b="1">
                <a:solidFill>
                  <a:srgbClr val="B45F06"/>
                </a:solidFill>
                <a:latin typeface="Cambria"/>
                <a:ea typeface="Cambria"/>
                <a:cs typeface="Cambria"/>
                <a:sym typeface="Cambria"/>
              </a:rPr>
              <a:t>BB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) or heterozygous (</a:t>
            </a:r>
            <a:r>
              <a:rPr lang="en" b="1">
                <a:solidFill>
                  <a:srgbClr val="B45F06"/>
                </a:solidFill>
                <a:latin typeface="Cambria"/>
                <a:ea typeface="Cambria"/>
                <a:cs typeface="Cambria"/>
                <a:sym typeface="Cambria"/>
              </a:rPr>
              <a:t>B</a:t>
            </a:r>
            <a:r>
              <a:rPr lang="en" b="1">
                <a:solidFill>
                  <a:srgbClr val="00A5FF"/>
                </a:solidFill>
                <a:latin typeface="Cambria"/>
                <a:ea typeface="Cambria"/>
                <a:cs typeface="Cambria"/>
                <a:sym typeface="Cambria"/>
              </a:rPr>
              <a:t>b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)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for the gene for eye colour. 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06" name="Google Shape;206;p31"/>
          <p:cNvCxnSpPr/>
          <p:nvPr/>
        </p:nvCxnSpPr>
        <p:spPr>
          <a:xfrm flipH="1">
            <a:off x="4226025" y="1650"/>
            <a:ext cx="3900" cy="5140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2"/>
          <p:cNvPicPr preferRelativeResize="0"/>
          <p:nvPr/>
        </p:nvPicPr>
        <p:blipFill rotWithShape="1">
          <a:blip r:embed="rId3">
            <a:alphaModFix/>
          </a:blip>
          <a:srcRect l="8577" r="5385"/>
          <a:stretch/>
        </p:blipFill>
        <p:spPr>
          <a:xfrm>
            <a:off x="0" y="0"/>
            <a:ext cx="41573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213" name="Google Shape;213;p32"/>
          <p:cNvSpPr txBox="1"/>
          <p:nvPr/>
        </p:nvSpPr>
        <p:spPr>
          <a:xfrm>
            <a:off x="4934575" y="1940700"/>
            <a:ext cx="34410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Roan horses have coats that express a </a:t>
            </a:r>
            <a:r>
              <a:rPr lang="en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red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allele (</a:t>
            </a:r>
            <a:r>
              <a:rPr lang="en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R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) and a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white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allele (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W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). The genotype of horse individual is a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heterozygous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R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W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These alleles are said to be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codominant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to one another.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14" name="Google Shape;214;p32"/>
          <p:cNvCxnSpPr/>
          <p:nvPr/>
        </p:nvCxnSpPr>
        <p:spPr>
          <a:xfrm flipH="1">
            <a:off x="4157400" y="1650"/>
            <a:ext cx="3900" cy="5140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Monohybrid Inheritance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0" name="Google Shape;220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Monohybrid inheritance is the inheritance of characteristics controlled by a </a:t>
            </a:r>
            <a:r>
              <a:rPr lang="en" sz="1700" b="1">
                <a:solidFill>
                  <a:srgbClr val="CCCCCC"/>
                </a:solidFill>
              </a:rPr>
              <a:t>single gene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Monohybrid inheritance can be illustrated through the use of a </a:t>
            </a:r>
            <a:r>
              <a:rPr lang="en" sz="1300" b="1">
                <a:solidFill>
                  <a:srgbClr val="CCCCCC"/>
                </a:solidFill>
              </a:rPr>
              <a:t>Punnett square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The results from </a:t>
            </a:r>
            <a:r>
              <a:rPr lang="en" sz="1700" b="1">
                <a:solidFill>
                  <a:srgbClr val="CCCCCC"/>
                </a:solidFill>
              </a:rPr>
              <a:t>monohybrid crosses </a:t>
            </a:r>
            <a:r>
              <a:rPr lang="en" sz="1700">
                <a:solidFill>
                  <a:srgbClr val="CCCCCC"/>
                </a:solidFill>
              </a:rPr>
              <a:t>show the </a:t>
            </a:r>
            <a:r>
              <a:rPr lang="en" sz="1700" b="1">
                <a:solidFill>
                  <a:srgbClr val="CCCCCC"/>
                </a:solidFill>
              </a:rPr>
              <a:t>likelihood </a:t>
            </a:r>
            <a:r>
              <a:rPr lang="en" sz="1700">
                <a:solidFill>
                  <a:srgbClr val="CCCCCC"/>
                </a:solidFill>
              </a:rPr>
              <a:t>of particular alleles being </a:t>
            </a:r>
            <a:r>
              <a:rPr lang="en" sz="1700" b="1">
                <a:solidFill>
                  <a:srgbClr val="CCCCCC"/>
                </a:solidFill>
              </a:rPr>
              <a:t>inherited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Individuals that inherit at least </a:t>
            </a:r>
            <a:r>
              <a:rPr lang="en" sz="1300" b="1">
                <a:solidFill>
                  <a:srgbClr val="CCCCCC"/>
                </a:solidFill>
              </a:rPr>
              <a:t>1 </a:t>
            </a:r>
            <a:r>
              <a:rPr lang="en" sz="1300">
                <a:solidFill>
                  <a:srgbClr val="CCCCCC"/>
                </a:solidFill>
              </a:rPr>
              <a:t>copy of a dominant allele will express this allele in the </a:t>
            </a:r>
            <a:r>
              <a:rPr lang="en" sz="1300" b="1">
                <a:solidFill>
                  <a:srgbClr val="CCCCCC"/>
                </a:solidFill>
              </a:rPr>
              <a:t>phenotype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Individuals that inherit </a:t>
            </a:r>
            <a:r>
              <a:rPr lang="en" sz="1300" b="1">
                <a:solidFill>
                  <a:srgbClr val="CCCCCC"/>
                </a:solidFill>
              </a:rPr>
              <a:t>both copies </a:t>
            </a:r>
            <a:r>
              <a:rPr lang="en" sz="1300">
                <a:solidFill>
                  <a:srgbClr val="CCCCCC"/>
                </a:solidFill>
              </a:rPr>
              <a:t>of a recessive allele will express this allele in the phenotype.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The likelihood of a particular phenotype being inherited is referred to as a </a:t>
            </a:r>
            <a:r>
              <a:rPr lang="en" sz="1700" b="1">
                <a:solidFill>
                  <a:srgbClr val="CCCCCC"/>
                </a:solidFill>
              </a:rPr>
              <a:t>phenotypic ratio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Individuals may be </a:t>
            </a:r>
            <a:r>
              <a:rPr lang="en" sz="1300" b="1">
                <a:solidFill>
                  <a:srgbClr val="CCCCCC"/>
                </a:solidFill>
              </a:rPr>
              <a:t>homozygous dominant </a:t>
            </a:r>
            <a:r>
              <a:rPr lang="en" sz="1300">
                <a:solidFill>
                  <a:srgbClr val="CCCCCC"/>
                </a:solidFill>
              </a:rPr>
              <a:t>(both alleles in the genotype are dominant).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Individuals may be </a:t>
            </a:r>
            <a:r>
              <a:rPr lang="en" sz="1300" b="1">
                <a:solidFill>
                  <a:srgbClr val="CCCCCC"/>
                </a:solidFill>
              </a:rPr>
              <a:t>heterozygous </a:t>
            </a:r>
            <a:r>
              <a:rPr lang="en" sz="1300">
                <a:solidFill>
                  <a:srgbClr val="CCCCCC"/>
                </a:solidFill>
              </a:rPr>
              <a:t>(1 allele in the genotype is dominant and the other allele is recessive).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Individuals may be </a:t>
            </a:r>
            <a:r>
              <a:rPr lang="en" sz="1300" b="1">
                <a:solidFill>
                  <a:srgbClr val="CCCCCC"/>
                </a:solidFill>
              </a:rPr>
              <a:t>homozygous recessive </a:t>
            </a:r>
            <a:r>
              <a:rPr lang="en" sz="1300">
                <a:solidFill>
                  <a:srgbClr val="CCCCCC"/>
                </a:solidFill>
              </a:rPr>
              <a:t>(both alleles in the genotype are recessive).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221" name="Google Shape;221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1685</Words>
  <Application>Microsoft Office PowerPoint</Application>
  <PresentationFormat>On-screen Show (16:9)</PresentationFormat>
  <Paragraphs>204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Kalam</vt:lpstr>
      <vt:lpstr>Arial</vt:lpstr>
      <vt:lpstr>Cambria</vt:lpstr>
      <vt:lpstr>Times New Roman</vt:lpstr>
      <vt:lpstr>gg sans</vt:lpstr>
      <vt:lpstr>Simple Dark</vt:lpstr>
      <vt:lpstr>AQA A Level Biology 50 - Genetics</vt:lpstr>
      <vt:lpstr>Genes and Alleles  </vt:lpstr>
      <vt:lpstr>PowerPoint Presentation</vt:lpstr>
      <vt:lpstr>Gene Loci, Genotypes and Phenotypes  </vt:lpstr>
      <vt:lpstr>PowerPoint Presentation</vt:lpstr>
      <vt:lpstr>Dominance and Codominance  </vt:lpstr>
      <vt:lpstr>PowerPoint Presentation</vt:lpstr>
      <vt:lpstr>PowerPoint Presentation</vt:lpstr>
      <vt:lpstr>Monohybrid Inheritance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Dihybrid Inheritance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AQA A Level Biology 50 - Genetics</dc:title>
  <cp:lastModifiedBy>Chezka Mae Madrona</cp:lastModifiedBy>
  <cp:revision>2</cp:revision>
  <dcterms:modified xsi:type="dcterms:W3CDTF">2025-07-25T11:11:12Z</dcterms:modified>
</cp:coreProperties>
</file>