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g sans" panose="00000800000000000000" pitchFamily="2" charset="0"/>
      <p:bold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6d80cbe2a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6d80cbe2a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291e8ee9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291e8ee9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d80cbe2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6d80cbe2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6d80cbe2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6d80cbe2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6d80cbe2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6d80cbe2a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4d722ae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4d722ae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a7d52f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a7d52f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a7d52f5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a7d52f5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a7d52f5e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a7d52f5e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a7d52f5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a7d52f5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d80cbe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d80cbe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6d80cbe2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6d80cbe2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6d80cbe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6d80cbe2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87A130E-47D1-DADB-ACCA-B76AD959948B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8E31D-5067-AD43-CE4E-C8374702D5DC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04006-6438-1506-B57A-B470A8BB053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27391-E8AB-2569-F8C8-82EC6B760AF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47 - Homeostasis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Temperature, pH and Blood Glucose; Mechanisms of Positive and Negative Feedback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>
            <a:off x="4489800" y="1189800"/>
            <a:ext cx="3739800" cy="2763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4489800" y="3964379"/>
            <a:ext cx="373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TIME OF DAY →</a:t>
            </a:r>
            <a:endParaRPr sz="10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4662271" y="1748383"/>
            <a:ext cx="3296295" cy="1797379"/>
          </a:xfrm>
          <a:custGeom>
            <a:avLst/>
            <a:gdLst/>
            <a:ahLst/>
            <a:cxnLst/>
            <a:rect l="l" t="t" r="r" b="b"/>
            <a:pathLst>
              <a:path w="243899" h="116486" fill="none" extrusionOk="0">
                <a:moveTo>
                  <a:pt x="1" y="71316"/>
                </a:moveTo>
                <a:lnTo>
                  <a:pt x="10147" y="103673"/>
                </a:lnTo>
                <a:lnTo>
                  <a:pt x="30472" y="108160"/>
                </a:lnTo>
                <a:lnTo>
                  <a:pt x="40650" y="116485"/>
                </a:lnTo>
                <a:lnTo>
                  <a:pt x="50796" y="109103"/>
                </a:lnTo>
                <a:lnTo>
                  <a:pt x="60975" y="99543"/>
                </a:lnTo>
                <a:lnTo>
                  <a:pt x="71121" y="91771"/>
                </a:lnTo>
                <a:lnTo>
                  <a:pt x="81300" y="77267"/>
                </a:lnTo>
                <a:lnTo>
                  <a:pt x="91446" y="62763"/>
                </a:lnTo>
                <a:lnTo>
                  <a:pt x="101625" y="22081"/>
                </a:lnTo>
                <a:lnTo>
                  <a:pt x="111771" y="5431"/>
                </a:lnTo>
                <a:lnTo>
                  <a:pt x="121949" y="14049"/>
                </a:lnTo>
                <a:lnTo>
                  <a:pt x="132096" y="14829"/>
                </a:lnTo>
                <a:lnTo>
                  <a:pt x="142274" y="8065"/>
                </a:lnTo>
                <a:lnTo>
                  <a:pt x="152420" y="5594"/>
                </a:lnTo>
                <a:lnTo>
                  <a:pt x="162599" y="0"/>
                </a:lnTo>
                <a:lnTo>
                  <a:pt x="172745" y="4846"/>
                </a:lnTo>
                <a:lnTo>
                  <a:pt x="182924" y="2667"/>
                </a:lnTo>
                <a:lnTo>
                  <a:pt x="193070" y="11707"/>
                </a:lnTo>
                <a:lnTo>
                  <a:pt x="203248" y="18894"/>
                </a:lnTo>
                <a:lnTo>
                  <a:pt x="213395" y="25983"/>
                </a:lnTo>
                <a:lnTo>
                  <a:pt x="223573" y="45625"/>
                </a:lnTo>
                <a:lnTo>
                  <a:pt x="233719" y="47056"/>
                </a:lnTo>
                <a:lnTo>
                  <a:pt x="243898" y="73072"/>
                </a:lnTo>
              </a:path>
            </a:pathLst>
          </a:custGeom>
          <a:noFill/>
          <a:ln w="20325" cap="flat" cmpd="sng">
            <a:solidFill>
              <a:srgbClr val="4A86E8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2"/>
          <p:cNvSpPr txBox="1"/>
          <p:nvPr/>
        </p:nvSpPr>
        <p:spPr>
          <a:xfrm rot="-5400000">
            <a:off x="2929530" y="2403300"/>
            <a:ext cx="276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BODY TEMPERATURE (°C) </a:t>
            </a: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→</a:t>
            </a:r>
            <a:endParaRPr sz="10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8229600" y="3761175"/>
            <a:ext cx="38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36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8229600" y="1070475"/>
            <a:ext cx="38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38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491750" y="2016000"/>
            <a:ext cx="3227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Body temperature is kept within very narrow boundaries throughout the day.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body is coldest early in the morning and warmest in mid-afternoon.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b="9338"/>
          <a:stretch/>
        </p:blipFill>
        <p:spPr>
          <a:xfrm>
            <a:off x="5360025" y="0"/>
            <a:ext cx="3783974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6" name="Google Shape;2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933250" y="1833000"/>
            <a:ext cx="3438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Sweating is a well-known example of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negative feedback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Sweating has a cooling effect on the body, reducing the core temperature back to acceptable levels.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8" name="Google Shape;248;p23"/>
          <p:cNvCxnSpPr/>
          <p:nvPr/>
        </p:nvCxnSpPr>
        <p:spPr>
          <a:xfrm>
            <a:off x="5360025" y="-2100"/>
            <a:ext cx="0" cy="5147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Feedback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Most mechanisms in the body work under negative feedback.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majority of metabolic reactions work best when they are under </a:t>
            </a:r>
            <a:r>
              <a:rPr lang="en" sz="1300" b="1">
                <a:solidFill>
                  <a:srgbClr val="CCCCCC"/>
                </a:solidFill>
              </a:rPr>
              <a:t>close control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Some changes in internal conditions stimulate </a:t>
            </a:r>
            <a:r>
              <a:rPr lang="en" sz="1700" b="1">
                <a:solidFill>
                  <a:srgbClr val="CCCCCC"/>
                </a:solidFill>
              </a:rPr>
              <a:t>positive feedback loops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During positive feedback, any change to the internal environment will encourage effectors to </a:t>
            </a:r>
            <a:r>
              <a:rPr lang="en" sz="1300" b="1">
                <a:solidFill>
                  <a:srgbClr val="CCCCCC"/>
                </a:solidFill>
              </a:rPr>
              <a:t>increase </a:t>
            </a:r>
            <a:r>
              <a:rPr lang="en" sz="1300">
                <a:solidFill>
                  <a:srgbClr val="CCCCCC"/>
                </a:solidFill>
              </a:rPr>
              <a:t>the </a:t>
            </a:r>
            <a:r>
              <a:rPr lang="en" sz="1300" b="1">
                <a:solidFill>
                  <a:srgbClr val="CCCCCC"/>
                </a:solidFill>
              </a:rPr>
              <a:t>magnitude </a:t>
            </a:r>
            <a:r>
              <a:rPr lang="en" sz="1300">
                <a:solidFill>
                  <a:srgbClr val="CCCCCC"/>
                </a:solidFill>
              </a:rPr>
              <a:t>of that change.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Positive feedback is useful when biological processes need to be </a:t>
            </a:r>
            <a:r>
              <a:rPr lang="en" sz="1700" b="1">
                <a:solidFill>
                  <a:srgbClr val="CCCCCC"/>
                </a:solidFill>
              </a:rPr>
              <a:t>rapidly activated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During childbirth, uterine contractions produce the hormone </a:t>
            </a:r>
            <a:r>
              <a:rPr lang="en" sz="1300" b="1">
                <a:solidFill>
                  <a:srgbClr val="CCCCCC"/>
                </a:solidFill>
              </a:rPr>
              <a:t>oxytocin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Oxytocin generates a nerve impulse which stimulates the hypothalamus to produce </a:t>
            </a:r>
            <a:r>
              <a:rPr lang="en" sz="1300" b="1">
                <a:solidFill>
                  <a:srgbClr val="CCCCCC"/>
                </a:solidFill>
              </a:rPr>
              <a:t>more oxytocin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mechanism increases both the </a:t>
            </a:r>
            <a:r>
              <a:rPr lang="en" sz="1300" b="1">
                <a:solidFill>
                  <a:srgbClr val="CCCCCC"/>
                </a:solidFill>
              </a:rPr>
              <a:t>frequency </a:t>
            </a:r>
            <a:r>
              <a:rPr lang="en" sz="1300">
                <a:solidFill>
                  <a:srgbClr val="CCCCCC"/>
                </a:solidFill>
              </a:rPr>
              <a:t>and </a:t>
            </a:r>
            <a:r>
              <a:rPr lang="en" sz="1300" b="1">
                <a:solidFill>
                  <a:srgbClr val="CCCCCC"/>
                </a:solidFill>
              </a:rPr>
              <a:t>amplitude </a:t>
            </a:r>
            <a:r>
              <a:rPr lang="en" sz="1300">
                <a:solidFill>
                  <a:srgbClr val="CCCCCC"/>
                </a:solidFill>
              </a:rPr>
              <a:t>of uterine contractions.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Positive feedback may also occur when homeostatic controls </a:t>
            </a:r>
            <a:r>
              <a:rPr lang="en" sz="1700" b="1">
                <a:solidFill>
                  <a:srgbClr val="CCCCCC"/>
                </a:solidFill>
              </a:rPr>
              <a:t>fail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When the internal body temperature drops below 35°C, the body is said to be </a:t>
            </a:r>
            <a:r>
              <a:rPr lang="en" sz="1300" b="1">
                <a:solidFill>
                  <a:srgbClr val="CCCCCC"/>
                </a:solidFill>
              </a:rPr>
              <a:t>hypothermic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During hypothermia, the brain is </a:t>
            </a:r>
            <a:r>
              <a:rPr lang="en" sz="1300" b="1">
                <a:solidFill>
                  <a:srgbClr val="CCCCCC"/>
                </a:solidFill>
              </a:rPr>
              <a:t>unable </a:t>
            </a:r>
            <a:r>
              <a:rPr lang="en" sz="1300">
                <a:solidFill>
                  <a:srgbClr val="CCCCCC"/>
                </a:solidFill>
              </a:rPr>
              <a:t>to effectively coordinate a response (shivering, for example).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As such, body temperature falls </a:t>
            </a:r>
            <a:r>
              <a:rPr lang="en" sz="1300" b="1">
                <a:solidFill>
                  <a:srgbClr val="CCCCCC"/>
                </a:solidFill>
              </a:rPr>
              <a:t>more rapidly</a:t>
            </a:r>
            <a:r>
              <a:rPr lang="en" sz="1300">
                <a:solidFill>
                  <a:srgbClr val="CCCCCC"/>
                </a:solidFill>
              </a:rPr>
              <a:t>, and is likely fatal without intervention.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61" name="Google Shape;261;p25"/>
          <p:cNvGrpSpPr/>
          <p:nvPr/>
        </p:nvGrpSpPr>
        <p:grpSpPr>
          <a:xfrm>
            <a:off x="1295500" y="1076725"/>
            <a:ext cx="3940950" cy="3561550"/>
            <a:chOff x="1402975" y="305000"/>
            <a:chExt cx="3940950" cy="3561550"/>
          </a:xfrm>
        </p:grpSpPr>
        <p:sp>
          <p:nvSpPr>
            <p:cNvPr id="262" name="Google Shape;262;p25"/>
            <p:cNvSpPr txBox="1"/>
            <p:nvPr/>
          </p:nvSpPr>
          <p:spPr>
            <a:xfrm>
              <a:off x="1402975" y="305000"/>
              <a:ext cx="181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STIMULUS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63" name="Google Shape;263;p25"/>
            <p:cNvSpPr txBox="1"/>
            <p:nvPr/>
          </p:nvSpPr>
          <p:spPr>
            <a:xfrm>
              <a:off x="1402975" y="1225375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RECEPTOR DETECTS CHANGE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64" name="Google Shape;264;p25"/>
            <p:cNvCxnSpPr>
              <a:stCxn id="262" idx="2"/>
              <a:endCxn id="263" idx="0"/>
            </p:cNvCxnSpPr>
            <p:nvPr/>
          </p:nvCxnSpPr>
          <p:spPr>
            <a:xfrm>
              <a:off x="2309275" y="64370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265" name="Google Shape;265;p25"/>
            <p:cNvGrpSpPr/>
            <p:nvPr/>
          </p:nvGrpSpPr>
          <p:grpSpPr>
            <a:xfrm>
              <a:off x="1402975" y="1717950"/>
              <a:ext cx="1812600" cy="1074300"/>
              <a:chOff x="1402975" y="1717950"/>
              <a:chExt cx="1812600" cy="1074300"/>
            </a:xfrm>
          </p:grpSpPr>
          <p:sp>
            <p:nvSpPr>
              <p:cNvPr id="266" name="Google Shape;266;p25"/>
              <p:cNvSpPr txBox="1"/>
              <p:nvPr/>
            </p:nvSpPr>
            <p:spPr>
              <a:xfrm>
                <a:off x="1402975" y="2299650"/>
                <a:ext cx="18126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ELECTRICAL OR CHEMICAL COORDINATION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267" name="Google Shape;267;p25"/>
              <p:cNvCxnSpPr>
                <a:endCxn id="266" idx="0"/>
              </p:cNvCxnSpPr>
              <p:nvPr/>
            </p:nvCxnSpPr>
            <p:spPr>
              <a:xfrm>
                <a:off x="2309275" y="1717950"/>
                <a:ext cx="0" cy="58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268" name="Google Shape;268;p25"/>
            <p:cNvSpPr txBox="1"/>
            <p:nvPr/>
          </p:nvSpPr>
          <p:spPr>
            <a:xfrm>
              <a:off x="1402975" y="337395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EFFECTOR RESPONDS TO CHANGE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69" name="Google Shape;269;p25"/>
            <p:cNvCxnSpPr>
              <a:endCxn id="268" idx="0"/>
            </p:cNvCxnSpPr>
            <p:nvPr/>
          </p:nvCxnSpPr>
          <p:spPr>
            <a:xfrm>
              <a:off x="2309275" y="279225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70" name="Google Shape;270;p25"/>
            <p:cNvCxnSpPr>
              <a:stCxn id="268" idx="3"/>
              <a:endCxn id="262" idx="3"/>
            </p:cNvCxnSpPr>
            <p:nvPr/>
          </p:nvCxnSpPr>
          <p:spPr>
            <a:xfrm rot="10800000" flipH="1">
              <a:off x="3215575" y="474450"/>
              <a:ext cx="600" cy="31458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1" name="Google Shape;271;p25"/>
            <p:cNvSpPr txBox="1"/>
            <p:nvPr/>
          </p:nvSpPr>
          <p:spPr>
            <a:xfrm>
              <a:off x="3531325" y="1801050"/>
              <a:ext cx="1812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 CHANGE TO CONDITIONS AMPLIFIED THROUGH </a:t>
              </a:r>
              <a:r>
                <a:rPr lang="en" sz="10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POSITIVE FEEDBACK</a:t>
              </a:r>
              <a:endParaRPr sz="1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272" name="Google Shape;272;p25"/>
          <p:cNvGrpSpPr/>
          <p:nvPr/>
        </p:nvGrpSpPr>
        <p:grpSpPr>
          <a:xfrm>
            <a:off x="5523850" y="1076725"/>
            <a:ext cx="1813200" cy="3561550"/>
            <a:chOff x="1402975" y="305000"/>
            <a:chExt cx="1813200" cy="3561550"/>
          </a:xfrm>
        </p:grpSpPr>
        <p:sp>
          <p:nvSpPr>
            <p:cNvPr id="273" name="Google Shape;273;p25"/>
            <p:cNvSpPr txBox="1"/>
            <p:nvPr/>
          </p:nvSpPr>
          <p:spPr>
            <a:xfrm>
              <a:off x="1402975" y="30500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OXYTOCIN RELEASED DURING CONTRACTION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1402975" y="1225375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PRESSURE RECEPTOR IN UTERINE WALL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75" name="Google Shape;275;p25"/>
            <p:cNvCxnSpPr>
              <a:stCxn id="273" idx="2"/>
              <a:endCxn id="274" idx="0"/>
            </p:cNvCxnSpPr>
            <p:nvPr/>
          </p:nvCxnSpPr>
          <p:spPr>
            <a:xfrm>
              <a:off x="2309275" y="797600"/>
              <a:ext cx="0" cy="427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276" name="Google Shape;276;p25"/>
            <p:cNvGrpSpPr/>
            <p:nvPr/>
          </p:nvGrpSpPr>
          <p:grpSpPr>
            <a:xfrm>
              <a:off x="1402975" y="1717950"/>
              <a:ext cx="1812600" cy="1074300"/>
              <a:chOff x="1402975" y="1717950"/>
              <a:chExt cx="1812600" cy="1074300"/>
            </a:xfrm>
          </p:grpSpPr>
          <p:sp>
            <p:nvSpPr>
              <p:cNvPr id="277" name="Google Shape;277;p25"/>
              <p:cNvSpPr txBox="1"/>
              <p:nvPr/>
            </p:nvSpPr>
            <p:spPr>
              <a:xfrm>
                <a:off x="1402975" y="2299650"/>
                <a:ext cx="18126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IMPULSES SENT TO HYPOTHALAMUS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278" name="Google Shape;278;p25"/>
              <p:cNvCxnSpPr>
                <a:endCxn id="277" idx="0"/>
              </p:cNvCxnSpPr>
              <p:nvPr/>
            </p:nvCxnSpPr>
            <p:spPr>
              <a:xfrm>
                <a:off x="2309275" y="1717950"/>
                <a:ext cx="0" cy="58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279" name="Google Shape;279;p25"/>
            <p:cNvSpPr txBox="1"/>
            <p:nvPr/>
          </p:nvSpPr>
          <p:spPr>
            <a:xfrm>
              <a:off x="1402975" y="337395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PITUITARY GLAND SECRETES MORE OXYTOCIN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80" name="Google Shape;280;p25"/>
            <p:cNvCxnSpPr>
              <a:endCxn id="279" idx="0"/>
            </p:cNvCxnSpPr>
            <p:nvPr/>
          </p:nvCxnSpPr>
          <p:spPr>
            <a:xfrm>
              <a:off x="2309275" y="279225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81" name="Google Shape;281;p25"/>
            <p:cNvCxnSpPr>
              <a:stCxn id="279" idx="3"/>
              <a:endCxn id="273" idx="3"/>
            </p:cNvCxnSpPr>
            <p:nvPr/>
          </p:nvCxnSpPr>
          <p:spPr>
            <a:xfrm rot="10800000" flipH="1">
              <a:off x="3215575" y="551250"/>
              <a:ext cx="600" cy="30690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2" name="Google Shape;282;p25"/>
          <p:cNvSpPr txBox="1"/>
          <p:nvPr/>
        </p:nvSpPr>
        <p:spPr>
          <a:xfrm>
            <a:off x="1831350" y="289375"/>
            <a:ext cx="54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 example of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positive feedback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loop.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5239825" y="1725150"/>
            <a:ext cx="3140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increase in the magnitude and frequency of uterine contractions through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positive feedback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called the Ferguson reflex.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Ferguson reflex is a fundamental mechanism during childbirth.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 l="5226" r="5440"/>
          <a:stretch/>
        </p:blipFill>
        <p:spPr>
          <a:xfrm>
            <a:off x="0" y="0"/>
            <a:ext cx="459505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26"/>
          <p:cNvCxnSpPr/>
          <p:nvPr/>
        </p:nvCxnSpPr>
        <p:spPr>
          <a:xfrm>
            <a:off x="4595050" y="-4200"/>
            <a:ext cx="0" cy="5147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3.6.4.1 - Principles of homeostasis and negative feedback.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a number of external stimuli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that can affect the balance of an organism’s </a:t>
            </a:r>
            <a:r>
              <a:rPr lang="en" b="1">
                <a:solidFill>
                  <a:srgbClr val="CCCCCC"/>
                </a:solidFill>
              </a:rPr>
              <a:t>internal environment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Homeostasis is defined as the </a:t>
            </a:r>
            <a:r>
              <a:rPr lang="en" b="1">
                <a:solidFill>
                  <a:srgbClr val="CCCCCC"/>
                </a:solidFill>
              </a:rPr>
              <a:t>maintenance </a:t>
            </a:r>
            <a:r>
              <a:rPr lang="en">
                <a:solidFill>
                  <a:srgbClr val="CCCCCC"/>
                </a:solidFill>
              </a:rPr>
              <a:t>of steady internal, physical, and chemical conditions in living systems.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maintenance is </a:t>
            </a:r>
            <a:r>
              <a:rPr lang="en" b="1">
                <a:solidFill>
                  <a:srgbClr val="CCCCCC"/>
                </a:solidFill>
              </a:rPr>
              <a:t>required </a:t>
            </a:r>
            <a:r>
              <a:rPr lang="en">
                <a:solidFill>
                  <a:srgbClr val="CCCCCC"/>
                </a:solidFill>
              </a:rPr>
              <a:t>to ensure that cells can continue to undergo </a:t>
            </a:r>
            <a:r>
              <a:rPr lang="en" b="1">
                <a:solidFill>
                  <a:srgbClr val="CCCCCC"/>
                </a:solidFill>
              </a:rPr>
              <a:t>efficient metabolic reactions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a </a:t>
            </a:r>
            <a:r>
              <a:rPr lang="en" b="1">
                <a:solidFill>
                  <a:srgbClr val="CCCCCC"/>
                </a:solidFill>
              </a:rPr>
              <a:t>homeostatic environment </a:t>
            </a:r>
            <a:r>
              <a:rPr lang="en">
                <a:solidFill>
                  <a:srgbClr val="CCCCCC"/>
                </a:solidFill>
              </a:rPr>
              <a:t>is not maintained, cells may be </a:t>
            </a:r>
            <a:r>
              <a:rPr lang="en" b="1">
                <a:solidFill>
                  <a:srgbClr val="CCCCCC"/>
                </a:solidFill>
              </a:rPr>
              <a:t>damaged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a number of internal conditions that must be maintained: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Body temperature.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Blood pH.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Blood glucose concentration.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Temperature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As temperature increases, the rate of </a:t>
            </a:r>
            <a:r>
              <a:rPr lang="en" b="1">
                <a:solidFill>
                  <a:srgbClr val="CCCCCC"/>
                </a:solidFill>
              </a:rPr>
              <a:t>metabolic reactions </a:t>
            </a:r>
            <a:r>
              <a:rPr lang="en">
                <a:solidFill>
                  <a:srgbClr val="CCCCCC"/>
                </a:solidFill>
              </a:rPr>
              <a:t>also increases.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because biological molecules have increased </a:t>
            </a:r>
            <a:r>
              <a:rPr lang="en" b="1">
                <a:solidFill>
                  <a:srgbClr val="CCCCCC"/>
                </a:solidFill>
              </a:rPr>
              <a:t>kinetic energy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Most metabolic reactions are driven by </a:t>
            </a:r>
            <a:r>
              <a:rPr lang="en" b="1">
                <a:solidFill>
                  <a:srgbClr val="CCCCCC"/>
                </a:solidFill>
              </a:rPr>
              <a:t>enzymes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Enzymes are very </a:t>
            </a:r>
            <a:r>
              <a:rPr lang="en" b="1">
                <a:solidFill>
                  <a:srgbClr val="CCCCCC"/>
                </a:solidFill>
              </a:rPr>
              <a:t>sensitive </a:t>
            </a:r>
            <a:r>
              <a:rPr lang="en">
                <a:solidFill>
                  <a:srgbClr val="CCCCCC"/>
                </a:solidFill>
              </a:rPr>
              <a:t>to changes in temperature.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internal body temperature is </a:t>
            </a:r>
            <a:r>
              <a:rPr lang="en" b="1">
                <a:solidFill>
                  <a:srgbClr val="C9DAF8"/>
                </a:solidFill>
              </a:rPr>
              <a:t>too low</a:t>
            </a:r>
            <a:r>
              <a:rPr lang="en">
                <a:solidFill>
                  <a:srgbClr val="CCCCCC"/>
                </a:solidFill>
              </a:rPr>
              <a:t>, enzymes will work </a:t>
            </a:r>
            <a:r>
              <a:rPr lang="en" b="1">
                <a:solidFill>
                  <a:srgbClr val="CCCCCC"/>
                </a:solidFill>
              </a:rPr>
              <a:t>slowly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because there will be relatively </a:t>
            </a:r>
            <a:r>
              <a:rPr lang="en" b="1">
                <a:solidFill>
                  <a:srgbClr val="CCCCCC"/>
                </a:solidFill>
              </a:rPr>
              <a:t>infrequent collisions </a:t>
            </a:r>
            <a:r>
              <a:rPr lang="en">
                <a:solidFill>
                  <a:srgbClr val="CCCCCC"/>
                </a:solidFill>
              </a:rPr>
              <a:t>between enzyme and substrate.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internal body temperature is </a:t>
            </a:r>
            <a:r>
              <a:rPr lang="en" b="1">
                <a:solidFill>
                  <a:srgbClr val="FF0000"/>
                </a:solidFill>
              </a:rPr>
              <a:t>too high</a:t>
            </a:r>
            <a:r>
              <a:rPr lang="en">
                <a:solidFill>
                  <a:srgbClr val="CCCCCC"/>
                </a:solidFill>
              </a:rPr>
              <a:t>, enzymes will </a:t>
            </a:r>
            <a:r>
              <a:rPr lang="en" b="1">
                <a:solidFill>
                  <a:srgbClr val="CCCCCC"/>
                </a:solidFill>
              </a:rPr>
              <a:t>denature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Hydrogen bonds inside the </a:t>
            </a:r>
            <a:r>
              <a:rPr lang="en" b="1">
                <a:solidFill>
                  <a:srgbClr val="CCCCCC"/>
                </a:solidFill>
              </a:rPr>
              <a:t>active site </a:t>
            </a:r>
            <a:r>
              <a:rPr lang="en">
                <a:solidFill>
                  <a:srgbClr val="CCCCCC"/>
                </a:solidFill>
              </a:rPr>
              <a:t>of the enzyme will rupture and the active site will </a:t>
            </a:r>
            <a:r>
              <a:rPr lang="en" b="1">
                <a:solidFill>
                  <a:srgbClr val="CCCCCC"/>
                </a:solidFill>
              </a:rPr>
              <a:t>change shape</a:t>
            </a:r>
            <a:r>
              <a:rPr lang="en">
                <a:solidFill>
                  <a:srgbClr val="CCCCCC"/>
                </a:solidFill>
              </a:rPr>
              <a:t>. Enzymes and substrate are no longer </a:t>
            </a:r>
            <a:r>
              <a:rPr lang="en" b="1">
                <a:solidFill>
                  <a:srgbClr val="CCCCCC"/>
                </a:solidFill>
              </a:rPr>
              <a:t>complementary </a:t>
            </a:r>
            <a:r>
              <a:rPr lang="en">
                <a:solidFill>
                  <a:srgbClr val="CCCCCC"/>
                </a:solidFill>
              </a:rPr>
              <a:t>to one another.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will lead to a </a:t>
            </a:r>
            <a:r>
              <a:rPr lang="en" b="1">
                <a:solidFill>
                  <a:srgbClr val="CCCCCC"/>
                </a:solidFill>
              </a:rPr>
              <a:t>sharp decline </a:t>
            </a:r>
            <a:r>
              <a:rPr lang="en">
                <a:solidFill>
                  <a:srgbClr val="CCCCCC"/>
                </a:solidFill>
              </a:rPr>
              <a:t>in the metabolic rate.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in the human body work best at around </a:t>
            </a:r>
            <a:r>
              <a:rPr lang="en" b="1">
                <a:solidFill>
                  <a:srgbClr val="CCCCCC"/>
                </a:solidFill>
              </a:rPr>
              <a:t>37°C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their </a:t>
            </a:r>
            <a:r>
              <a:rPr lang="en" b="1">
                <a:solidFill>
                  <a:srgbClr val="CCCCCC"/>
                </a:solidFill>
              </a:rPr>
              <a:t>optimum </a:t>
            </a:r>
            <a:r>
              <a:rPr lang="en">
                <a:solidFill>
                  <a:srgbClr val="CCCCCC"/>
                </a:solidFill>
              </a:rPr>
              <a:t>temperature.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6" name="Google Shape;76;p16"/>
          <p:cNvGrpSpPr/>
          <p:nvPr/>
        </p:nvGrpSpPr>
        <p:grpSpPr>
          <a:xfrm>
            <a:off x="924475" y="1238700"/>
            <a:ext cx="4136860" cy="2666107"/>
            <a:chOff x="1421900" y="678125"/>
            <a:chExt cx="5171075" cy="3352750"/>
          </a:xfrm>
        </p:grpSpPr>
        <p:sp>
          <p:nvSpPr>
            <p:cNvPr id="77" name="Google Shape;77;p16"/>
            <p:cNvSpPr/>
            <p:nvPr/>
          </p:nvSpPr>
          <p:spPr>
            <a:xfrm>
              <a:off x="4216150" y="888725"/>
              <a:ext cx="25" cy="3121475"/>
            </a:xfrm>
            <a:custGeom>
              <a:avLst/>
              <a:gdLst/>
              <a:ahLst/>
              <a:cxnLst/>
              <a:rect l="l" t="t" r="r" b="b"/>
              <a:pathLst>
                <a:path w="1" h="124859" fill="none" extrusionOk="0">
                  <a:moveTo>
                    <a:pt x="0" y="1"/>
                  </a:moveTo>
                  <a:lnTo>
                    <a:pt x="0" y="124858"/>
                  </a:lnTo>
                </a:path>
              </a:pathLst>
            </a:custGeom>
            <a:noFill/>
            <a:ln w="24450" cap="flat" cmpd="sng">
              <a:solidFill>
                <a:srgbClr val="009DFF"/>
              </a:solidFill>
              <a:prstDash val="dash"/>
              <a:miter lim="752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421900" y="883075"/>
              <a:ext cx="4501650" cy="3147800"/>
            </a:xfrm>
            <a:custGeom>
              <a:avLst/>
              <a:gdLst/>
              <a:ahLst/>
              <a:cxnLst/>
              <a:rect l="l" t="t" r="r" b="b"/>
              <a:pathLst>
                <a:path w="180066" h="125912" fill="none" extrusionOk="0">
                  <a:moveTo>
                    <a:pt x="0" y="115908"/>
                  </a:moveTo>
                  <a:cubicBezTo>
                    <a:pt x="69123" y="92591"/>
                    <a:pt x="85896" y="1"/>
                    <a:pt x="112522" y="227"/>
                  </a:cubicBezTo>
                  <a:cubicBezTo>
                    <a:pt x="170889" y="76"/>
                    <a:pt x="175929" y="100263"/>
                    <a:pt x="180066" y="125911"/>
                  </a:cubicBezTo>
                </a:path>
              </a:pathLst>
            </a:custGeom>
            <a:noFill/>
            <a:ln w="24450" cap="flat" cmpd="sng">
              <a:solidFill>
                <a:srgbClr val="FF0000"/>
              </a:solidFill>
              <a:prstDash val="solid"/>
              <a:miter lim="752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421900" y="678125"/>
              <a:ext cx="5171075" cy="3348975"/>
            </a:xfrm>
            <a:custGeom>
              <a:avLst/>
              <a:gdLst/>
              <a:ahLst/>
              <a:cxnLst/>
              <a:rect l="l" t="t" r="r" b="b"/>
              <a:pathLst>
                <a:path w="206843" h="133959" fill="none" extrusionOk="0">
                  <a:moveTo>
                    <a:pt x="0" y="0"/>
                  </a:moveTo>
                  <a:lnTo>
                    <a:pt x="206842" y="0"/>
                  </a:lnTo>
                  <a:lnTo>
                    <a:pt x="206842" y="133959"/>
                  </a:lnTo>
                  <a:lnTo>
                    <a:pt x="0" y="13395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52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6"/>
          <p:cNvSpPr txBox="1"/>
          <p:nvPr/>
        </p:nvSpPr>
        <p:spPr>
          <a:xfrm>
            <a:off x="1789000" y="3904800"/>
            <a:ext cx="240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TEMPERATURE (°C) →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1" name="Google Shape;81;p16"/>
          <p:cNvSpPr txBox="1"/>
          <p:nvPr/>
        </p:nvSpPr>
        <p:spPr>
          <a:xfrm rot="-5400000">
            <a:off x="-433175" y="2402400"/>
            <a:ext cx="240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RATE OF REACTION →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2" name="Google Shape;82;p16"/>
          <p:cNvSpPr txBox="1"/>
          <p:nvPr/>
        </p:nvSpPr>
        <p:spPr>
          <a:xfrm rot="-5400000">
            <a:off x="1796805" y="2537853"/>
            <a:ext cx="2407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OPTIMUM TEMPERATURE</a:t>
            </a:r>
            <a:endParaRPr sz="900" dirty="0">
              <a:solidFill>
                <a:srgbClr val="009D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473000" y="1833000"/>
            <a:ext cx="3104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temperature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increases, the rate of enzyme activity, and therefore the rate of the reaction, also increases.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Past a certain temperature (around 40°C in humans), enzymes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denature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the rate of reaction slows dramatically.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pH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Enzymes in the blood are also sensitive to changes in </a:t>
            </a:r>
            <a:r>
              <a:rPr lang="en" sz="1550" b="1">
                <a:solidFill>
                  <a:srgbClr val="CCCCCC"/>
                </a:solidFill>
              </a:rPr>
              <a:t>pH</a:t>
            </a:r>
            <a:r>
              <a:rPr lang="en" sz="1550">
                <a:solidFill>
                  <a:srgbClr val="CCCCCC"/>
                </a:solidFill>
              </a:rPr>
              <a:t>.</a:t>
            </a:r>
            <a:endParaRPr sz="155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 b="1">
                <a:solidFill>
                  <a:srgbClr val="CCCCCC"/>
                </a:solidFill>
              </a:rPr>
              <a:t>Ionic </a:t>
            </a:r>
            <a:r>
              <a:rPr lang="en" sz="1100">
                <a:solidFill>
                  <a:srgbClr val="CCCCCC"/>
                </a:solidFill>
              </a:rPr>
              <a:t>bonds and </a:t>
            </a:r>
            <a:r>
              <a:rPr lang="en" sz="1100" b="1">
                <a:solidFill>
                  <a:srgbClr val="CCCCCC"/>
                </a:solidFill>
              </a:rPr>
              <a:t>hydrogen </a:t>
            </a:r>
            <a:r>
              <a:rPr lang="en" sz="1100">
                <a:solidFill>
                  <a:srgbClr val="CCCCCC"/>
                </a:solidFill>
              </a:rPr>
              <a:t>bonds in the active site of the enzyme may be denatured due to changes in pH.</a:t>
            </a:r>
            <a:endParaRPr sz="110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The pH scale is a measure of </a:t>
            </a:r>
            <a:r>
              <a:rPr lang="en" sz="1550" b="1">
                <a:solidFill>
                  <a:srgbClr val="CCCCCC"/>
                </a:solidFill>
              </a:rPr>
              <a:t>acidity </a:t>
            </a:r>
            <a:r>
              <a:rPr lang="en" sz="1550">
                <a:solidFill>
                  <a:srgbClr val="CCCCCC"/>
                </a:solidFill>
              </a:rPr>
              <a:t>and </a:t>
            </a:r>
            <a:r>
              <a:rPr lang="en" sz="1550" b="1">
                <a:solidFill>
                  <a:srgbClr val="CCCCCC"/>
                </a:solidFill>
              </a:rPr>
              <a:t>alkalinity</a:t>
            </a:r>
            <a:r>
              <a:rPr lang="en" sz="1550">
                <a:solidFill>
                  <a:srgbClr val="CCCCCC"/>
                </a:solidFill>
              </a:rPr>
              <a:t>.</a:t>
            </a:r>
            <a:endParaRPr sz="15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Char char="○"/>
            </a:pPr>
            <a:r>
              <a:rPr lang="en" sz="1150">
                <a:solidFill>
                  <a:srgbClr val="CCCCCC"/>
                </a:solidFill>
              </a:rPr>
              <a:t>Low pH values (1-5) are typical of an acid.</a:t>
            </a:r>
            <a:endParaRPr sz="1150">
              <a:solidFill>
                <a:srgbClr val="CCCCCC"/>
              </a:solidFill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Char char="○"/>
            </a:pPr>
            <a:r>
              <a:rPr lang="en" sz="1150">
                <a:solidFill>
                  <a:srgbClr val="CCCCCC"/>
                </a:solidFill>
              </a:rPr>
              <a:t>High pH values (9-14) are typical of an alkali.</a:t>
            </a:r>
            <a:endParaRPr sz="115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The optimum pH for enzymes in the blood is around pH 7.</a:t>
            </a:r>
            <a:endParaRPr sz="155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This is considered to be a </a:t>
            </a:r>
            <a:r>
              <a:rPr lang="en" sz="1100" b="1">
                <a:solidFill>
                  <a:srgbClr val="CCCCCC"/>
                </a:solidFill>
              </a:rPr>
              <a:t>neutral </a:t>
            </a:r>
            <a:r>
              <a:rPr lang="en" sz="1100">
                <a:solidFill>
                  <a:srgbClr val="CCCCCC"/>
                </a:solidFill>
              </a:rPr>
              <a:t>pH.</a:t>
            </a:r>
            <a:endParaRPr sz="110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Some enzymes in the body work better at a much </a:t>
            </a:r>
            <a:r>
              <a:rPr lang="en" sz="1550" b="1">
                <a:solidFill>
                  <a:srgbClr val="CCCCCC"/>
                </a:solidFill>
              </a:rPr>
              <a:t>lower </a:t>
            </a:r>
            <a:r>
              <a:rPr lang="en" sz="1550">
                <a:solidFill>
                  <a:srgbClr val="CCCCCC"/>
                </a:solidFill>
              </a:rPr>
              <a:t>pH.</a:t>
            </a:r>
            <a:endParaRPr sz="155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 b="1">
                <a:solidFill>
                  <a:srgbClr val="CCCCCC"/>
                </a:solidFill>
              </a:rPr>
              <a:t>Proteases </a:t>
            </a:r>
            <a:r>
              <a:rPr lang="en" sz="1100">
                <a:solidFill>
                  <a:srgbClr val="CCCCCC"/>
                </a:solidFill>
              </a:rPr>
              <a:t>in the stomach for example work best at around </a:t>
            </a:r>
            <a:r>
              <a:rPr lang="en" sz="1100" b="1">
                <a:solidFill>
                  <a:srgbClr val="CCCCCC"/>
                </a:solidFill>
              </a:rPr>
              <a:t>pH 2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This is due to the high concentration of </a:t>
            </a:r>
            <a:r>
              <a:rPr lang="en" sz="1100" b="1">
                <a:solidFill>
                  <a:srgbClr val="CCCCCC"/>
                </a:solidFill>
              </a:rPr>
              <a:t>hydrochloric acid </a:t>
            </a:r>
            <a:r>
              <a:rPr lang="en" sz="1100">
                <a:solidFill>
                  <a:srgbClr val="CCCCCC"/>
                </a:solidFill>
              </a:rPr>
              <a:t>(</a:t>
            </a:r>
            <a:r>
              <a:rPr lang="en" sz="1100" b="1">
                <a:solidFill>
                  <a:srgbClr val="CCCCCC"/>
                </a:solidFill>
              </a:rPr>
              <a:t>HCl</a:t>
            </a:r>
            <a:r>
              <a:rPr lang="en" sz="1100">
                <a:solidFill>
                  <a:srgbClr val="CCCCCC"/>
                </a:solidFill>
              </a:rPr>
              <a:t>)</a:t>
            </a:r>
            <a:r>
              <a:rPr lang="en" sz="1100" b="1">
                <a:solidFill>
                  <a:srgbClr val="CCCCCC"/>
                </a:solidFill>
              </a:rPr>
              <a:t> </a:t>
            </a:r>
            <a:r>
              <a:rPr lang="en" sz="1100">
                <a:solidFill>
                  <a:srgbClr val="CCCCCC"/>
                </a:solidFill>
              </a:rPr>
              <a:t>in the stomach.</a:t>
            </a:r>
            <a:endParaRPr sz="1100">
              <a:solidFill>
                <a:srgbClr val="CCCCCC"/>
              </a:solidFill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50"/>
              <a:buChar char="●"/>
            </a:pPr>
            <a:r>
              <a:rPr lang="en" sz="1550">
                <a:solidFill>
                  <a:srgbClr val="CCCCCC"/>
                </a:solidFill>
              </a:rPr>
              <a:t>The </a:t>
            </a:r>
            <a:r>
              <a:rPr lang="en" sz="1550" b="1">
                <a:solidFill>
                  <a:srgbClr val="CCCCCC"/>
                </a:solidFill>
              </a:rPr>
              <a:t>pH scale</a:t>
            </a:r>
            <a:r>
              <a:rPr lang="en" sz="1550">
                <a:solidFill>
                  <a:srgbClr val="CCCCCC"/>
                </a:solidFill>
              </a:rPr>
              <a:t> is calculated using the concentration of </a:t>
            </a:r>
            <a:r>
              <a:rPr lang="en" sz="1550" b="1">
                <a:solidFill>
                  <a:srgbClr val="CCCCCC"/>
                </a:solidFill>
              </a:rPr>
              <a:t>protons </a:t>
            </a:r>
            <a:r>
              <a:rPr lang="en" sz="1550">
                <a:solidFill>
                  <a:srgbClr val="CCCCCC"/>
                </a:solidFill>
              </a:rPr>
              <a:t>(</a:t>
            </a:r>
            <a:r>
              <a:rPr lang="en" sz="1550" b="1">
                <a:solidFill>
                  <a:srgbClr val="CCCCCC"/>
                </a:solidFill>
              </a:rPr>
              <a:t>H</a:t>
            </a:r>
            <a:r>
              <a:rPr lang="en" sz="1550" b="1" baseline="30000">
                <a:solidFill>
                  <a:srgbClr val="CCCCCC"/>
                </a:solidFill>
              </a:rPr>
              <a:t>+</a:t>
            </a:r>
            <a:r>
              <a:rPr lang="en" sz="1550">
                <a:solidFill>
                  <a:srgbClr val="CCCCCC"/>
                </a:solidFill>
              </a:rPr>
              <a:t>).</a:t>
            </a:r>
            <a:endParaRPr sz="155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Char char="○"/>
            </a:pPr>
            <a:r>
              <a:rPr lang="en" sz="1000">
                <a:solidFill>
                  <a:srgbClr val="CCCCCC"/>
                </a:solidFill>
              </a:rPr>
              <a:t>Higher concentrations of protons [H</a:t>
            </a:r>
            <a:r>
              <a:rPr lang="en" sz="1000" baseline="30000">
                <a:solidFill>
                  <a:srgbClr val="CCCCCC"/>
                </a:solidFill>
              </a:rPr>
              <a:t>+</a:t>
            </a:r>
            <a:r>
              <a:rPr lang="en" sz="1000">
                <a:solidFill>
                  <a:srgbClr val="CCCCCC"/>
                </a:solidFill>
              </a:rPr>
              <a:t>] indicate a </a:t>
            </a:r>
            <a:r>
              <a:rPr lang="en" sz="1000" b="1">
                <a:solidFill>
                  <a:srgbClr val="CCCCCC"/>
                </a:solidFill>
              </a:rPr>
              <a:t>more acidic </a:t>
            </a:r>
            <a:r>
              <a:rPr lang="en" sz="1000">
                <a:solidFill>
                  <a:srgbClr val="CCCCCC"/>
                </a:solidFill>
              </a:rPr>
              <a:t>environment.</a:t>
            </a:r>
            <a:endParaRPr sz="1000">
              <a:solidFill>
                <a:srgbClr val="CCCCCC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Char char="○"/>
            </a:pPr>
            <a:r>
              <a:rPr lang="en" sz="1000">
                <a:solidFill>
                  <a:srgbClr val="CCCCCC"/>
                </a:solidFill>
              </a:rPr>
              <a:t>The pH of a solution is expressed using a </a:t>
            </a:r>
            <a:r>
              <a:rPr lang="en" sz="1000" b="1">
                <a:solidFill>
                  <a:srgbClr val="CCCCCC"/>
                </a:solidFill>
              </a:rPr>
              <a:t>logarithmic scale</a:t>
            </a:r>
            <a:r>
              <a:rPr lang="en" sz="1000">
                <a:solidFill>
                  <a:srgbClr val="CCCCCC"/>
                </a:solidFill>
              </a:rPr>
              <a:t>.</a:t>
            </a:r>
            <a:endParaRPr sz="1000">
              <a:solidFill>
                <a:srgbClr val="CCCCCC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pH = -log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10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× [H</a:t>
            </a:r>
            <a:r>
              <a:rPr lang="en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]</a:t>
            </a:r>
            <a:endParaRPr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780200" y="3910350"/>
            <a:ext cx="240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pH →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7" name="Google Shape;97;p18"/>
          <p:cNvSpPr txBox="1"/>
          <p:nvPr/>
        </p:nvSpPr>
        <p:spPr>
          <a:xfrm rot="-5400000">
            <a:off x="-450775" y="2402400"/>
            <a:ext cx="240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RATE OF REACTION →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8" name="Google Shape;98;p18"/>
          <p:cNvSpPr txBox="1"/>
          <p:nvPr/>
        </p:nvSpPr>
        <p:spPr>
          <a:xfrm rot="-5400000">
            <a:off x="1984946" y="2487675"/>
            <a:ext cx="169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OPTIMUM pH</a:t>
            </a:r>
            <a:endParaRPr sz="900" dirty="0">
              <a:solidFill>
                <a:srgbClr val="009D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503750" y="1833000"/>
            <a:ext cx="3104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Enzymes are very sensitive to changes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 pH that is too low (too acidic) or too high (too alkaline) will disrupt hydrogen and ionic bonds in the active site of the enzyme, again leading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denaturation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984088" y="1401572"/>
            <a:ext cx="20" cy="2495307"/>
          </a:xfrm>
          <a:custGeom>
            <a:avLst/>
            <a:gdLst/>
            <a:ahLst/>
            <a:cxnLst/>
            <a:rect l="l" t="t" r="r" b="b"/>
            <a:pathLst>
              <a:path w="1" h="124859" fill="none" extrusionOk="0">
                <a:moveTo>
                  <a:pt x="0" y="1"/>
                </a:moveTo>
                <a:lnTo>
                  <a:pt x="0" y="124858"/>
                </a:lnTo>
              </a:path>
            </a:pathLst>
          </a:custGeom>
          <a:noFill/>
          <a:ln w="24450" cap="flat" cmpd="sng">
            <a:solidFill>
              <a:srgbClr val="009DFF"/>
            </a:solidFill>
            <a:prstDash val="dash"/>
            <a:miter lim="7521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906875" y="1233156"/>
            <a:ext cx="4154442" cy="2677171"/>
          </a:xfrm>
          <a:custGeom>
            <a:avLst/>
            <a:gdLst/>
            <a:ahLst/>
            <a:cxnLst/>
            <a:rect l="l" t="t" r="r" b="b"/>
            <a:pathLst>
              <a:path w="206843" h="133959" fill="none" extrusionOk="0">
                <a:moveTo>
                  <a:pt x="0" y="0"/>
                </a:moveTo>
                <a:lnTo>
                  <a:pt x="206842" y="0"/>
                </a:lnTo>
                <a:lnTo>
                  <a:pt x="206842" y="133959"/>
                </a:lnTo>
                <a:lnTo>
                  <a:pt x="0" y="133959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7521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1799241" y="1393250"/>
            <a:ext cx="2369669" cy="2511961"/>
          </a:xfrm>
          <a:custGeom>
            <a:avLst/>
            <a:gdLst/>
            <a:ahLst/>
            <a:cxnLst/>
            <a:rect l="l" t="t" r="r" b="b"/>
            <a:pathLst>
              <a:path w="117938" h="125160" fill="none" extrusionOk="0">
                <a:moveTo>
                  <a:pt x="0" y="125159"/>
                </a:moveTo>
                <a:cubicBezTo>
                  <a:pt x="0" y="125159"/>
                  <a:pt x="12486" y="227"/>
                  <a:pt x="58518" y="151"/>
                </a:cubicBezTo>
                <a:cubicBezTo>
                  <a:pt x="104625" y="1"/>
                  <a:pt x="117938" y="125009"/>
                  <a:pt x="117938" y="125009"/>
                </a:cubicBezTo>
              </a:path>
            </a:pathLst>
          </a:custGeom>
          <a:noFill/>
          <a:ln w="24450" cap="flat" cmpd="sng">
            <a:solidFill>
              <a:srgbClr val="FF0000"/>
            </a:solidFill>
            <a:prstDash val="solid"/>
            <a:miter lim="7521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Glucose Concentration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As the concentration of </a:t>
            </a:r>
            <a:r>
              <a:rPr lang="en" b="1">
                <a:solidFill>
                  <a:srgbClr val="CCCCCC"/>
                </a:solidFill>
              </a:rPr>
              <a:t>glucose </a:t>
            </a:r>
            <a:r>
              <a:rPr lang="en">
                <a:solidFill>
                  <a:srgbClr val="CCCCCC"/>
                </a:solidFill>
              </a:rPr>
              <a:t>in the blood plasma </a:t>
            </a:r>
            <a:r>
              <a:rPr lang="en" b="1">
                <a:solidFill>
                  <a:srgbClr val="CCCCCC"/>
                </a:solidFill>
              </a:rPr>
              <a:t>increases</a:t>
            </a:r>
            <a:r>
              <a:rPr lang="en">
                <a:solidFill>
                  <a:srgbClr val="CCCCCC"/>
                </a:solidFill>
              </a:rPr>
              <a:t>, the </a:t>
            </a:r>
            <a:r>
              <a:rPr lang="en" b="1">
                <a:solidFill>
                  <a:srgbClr val="4A86E8"/>
                </a:solidFill>
              </a:rPr>
              <a:t>water potential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4A86E8"/>
                </a:solidFill>
              </a:rPr>
              <a:t>ψ</a:t>
            </a:r>
            <a:r>
              <a:rPr lang="en">
                <a:solidFill>
                  <a:srgbClr val="CCCCCC"/>
                </a:solidFill>
              </a:rPr>
              <a:t>)</a:t>
            </a:r>
            <a:r>
              <a:rPr lang="en" b="1">
                <a:solidFill>
                  <a:srgbClr val="4A86E8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of the bloodstream </a:t>
            </a:r>
            <a:r>
              <a:rPr lang="en" b="1">
                <a:solidFill>
                  <a:srgbClr val="CCCCCC"/>
                </a:solidFill>
              </a:rPr>
              <a:t>decreases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the ψ of the blood plasma </a:t>
            </a:r>
            <a:r>
              <a:rPr lang="en" b="1">
                <a:solidFill>
                  <a:srgbClr val="CCCCCC"/>
                </a:solidFill>
              </a:rPr>
              <a:t>dips below </a:t>
            </a:r>
            <a:r>
              <a:rPr lang="en">
                <a:solidFill>
                  <a:srgbClr val="CCCCCC"/>
                </a:solidFill>
              </a:rPr>
              <a:t>the ψ of the cells, water will leave the surrounding cells by </a:t>
            </a:r>
            <a:r>
              <a:rPr lang="en" b="1">
                <a:solidFill>
                  <a:srgbClr val="CCCCCC"/>
                </a:solidFill>
              </a:rPr>
              <a:t>osmosis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may cause the cells to shrivel and die during </a:t>
            </a:r>
            <a:r>
              <a:rPr lang="en" b="1">
                <a:solidFill>
                  <a:srgbClr val="CCCCCC"/>
                </a:solidFill>
              </a:rPr>
              <a:t>cell lysis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concentration of blood glucose becomes </a:t>
            </a:r>
            <a:r>
              <a:rPr lang="en" b="1">
                <a:solidFill>
                  <a:srgbClr val="CCCCCC"/>
                </a:solidFill>
              </a:rPr>
              <a:t>too low</a:t>
            </a:r>
            <a:r>
              <a:rPr lang="en">
                <a:solidFill>
                  <a:srgbClr val="CCCCCC"/>
                </a:solidFill>
              </a:rPr>
              <a:t>, cells will be unable to function normally.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glucose is unavailable, the cell will not be able to </a:t>
            </a:r>
            <a:r>
              <a:rPr lang="en" b="1">
                <a:solidFill>
                  <a:srgbClr val="CCCCCC"/>
                </a:solidFill>
              </a:rPr>
              <a:t>respire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10" name="Google Shape;110;p19"/>
          <p:cNvGrpSpPr/>
          <p:nvPr/>
        </p:nvGrpSpPr>
        <p:grpSpPr>
          <a:xfrm>
            <a:off x="6382821" y="1489571"/>
            <a:ext cx="1778199" cy="1778207"/>
            <a:chOff x="405800" y="1458900"/>
            <a:chExt cx="2097675" cy="2098675"/>
          </a:xfrm>
        </p:grpSpPr>
        <p:sp>
          <p:nvSpPr>
            <p:cNvPr id="111" name="Google Shape;111;p19"/>
            <p:cNvSpPr/>
            <p:nvPr/>
          </p:nvSpPr>
          <p:spPr>
            <a:xfrm>
              <a:off x="405800" y="1458900"/>
              <a:ext cx="2097675" cy="2098675"/>
            </a:xfrm>
            <a:custGeom>
              <a:avLst/>
              <a:gdLst/>
              <a:ahLst/>
              <a:cxnLst/>
              <a:rect l="l" t="t" r="r" b="b"/>
              <a:pathLst>
                <a:path w="83907" h="83947" extrusionOk="0">
                  <a:moveTo>
                    <a:pt x="41933" y="0"/>
                  </a:moveTo>
                  <a:cubicBezTo>
                    <a:pt x="18765" y="0"/>
                    <a:pt x="1" y="18806"/>
                    <a:pt x="1" y="41973"/>
                  </a:cubicBezTo>
                  <a:cubicBezTo>
                    <a:pt x="1" y="65141"/>
                    <a:pt x="18765" y="83947"/>
                    <a:pt x="41933" y="83947"/>
                  </a:cubicBezTo>
                  <a:cubicBezTo>
                    <a:pt x="65142" y="83947"/>
                    <a:pt x="83907" y="65141"/>
                    <a:pt x="83907" y="41973"/>
                  </a:cubicBezTo>
                  <a:cubicBezTo>
                    <a:pt x="83907" y="18806"/>
                    <a:pt x="65142" y="0"/>
                    <a:pt x="41933" y="0"/>
                  </a:cubicBezTo>
                  <a:close/>
                </a:path>
              </a:pathLst>
            </a:custGeom>
            <a:solidFill>
              <a:srgbClr val="032835"/>
            </a:solidFill>
            <a:ln w="10300" cap="flat" cmpd="sng">
              <a:solidFill>
                <a:srgbClr val="FFFFFF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949000" y="2813850"/>
              <a:ext cx="539100" cy="495825"/>
            </a:xfrm>
            <a:custGeom>
              <a:avLst/>
              <a:gdLst/>
              <a:ahLst/>
              <a:cxnLst/>
              <a:rect l="l" t="t" r="r" b="b"/>
              <a:pathLst>
                <a:path w="21564" h="19833" extrusionOk="0">
                  <a:moveTo>
                    <a:pt x="16370" y="1"/>
                  </a:moveTo>
                  <a:cubicBezTo>
                    <a:pt x="15989" y="1"/>
                    <a:pt x="15532" y="335"/>
                    <a:pt x="14979" y="1190"/>
                  </a:cubicBezTo>
                  <a:cubicBezTo>
                    <a:pt x="14650" y="1684"/>
                    <a:pt x="15267" y="3248"/>
                    <a:pt x="14444" y="3865"/>
                  </a:cubicBezTo>
                  <a:cubicBezTo>
                    <a:pt x="14020" y="4204"/>
                    <a:pt x="13608" y="4390"/>
                    <a:pt x="13195" y="4390"/>
                  </a:cubicBezTo>
                  <a:cubicBezTo>
                    <a:pt x="12805" y="4390"/>
                    <a:pt x="12416" y="4225"/>
                    <a:pt x="12016" y="3865"/>
                  </a:cubicBezTo>
                  <a:cubicBezTo>
                    <a:pt x="12614" y="2049"/>
                    <a:pt x="11792" y="1264"/>
                    <a:pt x="10927" y="1264"/>
                  </a:cubicBezTo>
                  <a:cubicBezTo>
                    <a:pt x="10126" y="1264"/>
                    <a:pt x="9288" y="1936"/>
                    <a:pt x="9506" y="3083"/>
                  </a:cubicBezTo>
                  <a:cubicBezTo>
                    <a:pt x="9422" y="3077"/>
                    <a:pt x="9343" y="3074"/>
                    <a:pt x="9269" y="3074"/>
                  </a:cubicBezTo>
                  <a:cubicBezTo>
                    <a:pt x="7857" y="3074"/>
                    <a:pt x="8199" y="4157"/>
                    <a:pt x="7613" y="5017"/>
                  </a:cubicBezTo>
                  <a:cubicBezTo>
                    <a:pt x="6378" y="6869"/>
                    <a:pt x="0" y="5100"/>
                    <a:pt x="1317" y="7980"/>
                  </a:cubicBezTo>
                  <a:cubicBezTo>
                    <a:pt x="1605" y="8556"/>
                    <a:pt x="2675" y="8680"/>
                    <a:pt x="3086" y="9379"/>
                  </a:cubicBezTo>
                  <a:cubicBezTo>
                    <a:pt x="3457" y="10038"/>
                    <a:pt x="3416" y="11108"/>
                    <a:pt x="3498" y="11848"/>
                  </a:cubicBezTo>
                  <a:cubicBezTo>
                    <a:pt x="3621" y="12589"/>
                    <a:pt x="4115" y="12630"/>
                    <a:pt x="3868" y="13536"/>
                  </a:cubicBezTo>
                  <a:cubicBezTo>
                    <a:pt x="3786" y="13947"/>
                    <a:pt x="2675" y="13824"/>
                    <a:pt x="2469" y="14276"/>
                  </a:cubicBezTo>
                  <a:cubicBezTo>
                    <a:pt x="2140" y="15017"/>
                    <a:pt x="2346" y="16951"/>
                    <a:pt x="2963" y="17527"/>
                  </a:cubicBezTo>
                  <a:cubicBezTo>
                    <a:pt x="3786" y="18227"/>
                    <a:pt x="6049" y="17692"/>
                    <a:pt x="7078" y="18144"/>
                  </a:cubicBezTo>
                  <a:cubicBezTo>
                    <a:pt x="8156" y="18612"/>
                    <a:pt x="8575" y="19832"/>
                    <a:pt x="9788" y="19832"/>
                  </a:cubicBezTo>
                  <a:cubicBezTo>
                    <a:pt x="9964" y="19832"/>
                    <a:pt x="10156" y="19807"/>
                    <a:pt x="10370" y="19749"/>
                  </a:cubicBezTo>
                  <a:cubicBezTo>
                    <a:pt x="11728" y="19420"/>
                    <a:pt x="11893" y="17692"/>
                    <a:pt x="13374" y="17321"/>
                  </a:cubicBezTo>
                  <a:cubicBezTo>
                    <a:pt x="13497" y="17296"/>
                    <a:pt x="13625" y="17285"/>
                    <a:pt x="13758" y="17285"/>
                  </a:cubicBezTo>
                  <a:cubicBezTo>
                    <a:pt x="14533" y="17285"/>
                    <a:pt x="15457" y="17660"/>
                    <a:pt x="16369" y="17660"/>
                  </a:cubicBezTo>
                  <a:cubicBezTo>
                    <a:pt x="16551" y="17660"/>
                    <a:pt x="16733" y="17645"/>
                    <a:pt x="16913" y="17609"/>
                  </a:cubicBezTo>
                  <a:cubicBezTo>
                    <a:pt x="21563" y="16786"/>
                    <a:pt x="17983" y="14400"/>
                    <a:pt x="17983" y="11848"/>
                  </a:cubicBezTo>
                  <a:cubicBezTo>
                    <a:pt x="17942" y="10655"/>
                    <a:pt x="18765" y="9750"/>
                    <a:pt x="19259" y="8762"/>
                  </a:cubicBezTo>
                  <a:cubicBezTo>
                    <a:pt x="19423" y="8433"/>
                    <a:pt x="19547" y="8104"/>
                    <a:pt x="19629" y="7775"/>
                  </a:cubicBezTo>
                  <a:cubicBezTo>
                    <a:pt x="19917" y="5882"/>
                    <a:pt x="18641" y="5429"/>
                    <a:pt x="18230" y="3948"/>
                  </a:cubicBezTo>
                  <a:cubicBezTo>
                    <a:pt x="17953" y="2903"/>
                    <a:pt x="17493" y="1"/>
                    <a:pt x="16370" y="1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1080675" y="2933100"/>
              <a:ext cx="254125" cy="244700"/>
            </a:xfrm>
            <a:custGeom>
              <a:avLst/>
              <a:gdLst/>
              <a:ahLst/>
              <a:cxnLst/>
              <a:rect l="l" t="t" r="r" b="b"/>
              <a:pathLst>
                <a:path w="10165" h="9788" extrusionOk="0">
                  <a:moveTo>
                    <a:pt x="9918" y="1"/>
                  </a:moveTo>
                  <a:lnTo>
                    <a:pt x="9918" y="1"/>
                  </a:lnTo>
                  <a:cubicBezTo>
                    <a:pt x="8724" y="782"/>
                    <a:pt x="8971" y="2264"/>
                    <a:pt x="7531" y="2428"/>
                  </a:cubicBezTo>
                  <a:cubicBezTo>
                    <a:pt x="7476" y="2435"/>
                    <a:pt x="7421" y="2439"/>
                    <a:pt x="7366" y="2439"/>
                  </a:cubicBezTo>
                  <a:cubicBezTo>
                    <a:pt x="6411" y="2439"/>
                    <a:pt x="5309" y="1469"/>
                    <a:pt x="5309" y="536"/>
                  </a:cubicBezTo>
                  <a:cubicBezTo>
                    <a:pt x="4609" y="1194"/>
                    <a:pt x="4239" y="2346"/>
                    <a:pt x="4856" y="3169"/>
                  </a:cubicBezTo>
                  <a:cubicBezTo>
                    <a:pt x="5234" y="2835"/>
                    <a:pt x="5601" y="2694"/>
                    <a:pt x="5928" y="2694"/>
                  </a:cubicBezTo>
                  <a:cubicBezTo>
                    <a:pt x="7132" y="2694"/>
                    <a:pt x="7796" y="4597"/>
                    <a:pt x="6502" y="5762"/>
                  </a:cubicBezTo>
                  <a:cubicBezTo>
                    <a:pt x="6016" y="6208"/>
                    <a:pt x="5498" y="6409"/>
                    <a:pt x="5025" y="6409"/>
                  </a:cubicBezTo>
                  <a:cubicBezTo>
                    <a:pt x="4058" y="6409"/>
                    <a:pt x="3278" y="5566"/>
                    <a:pt x="3334" y="4239"/>
                  </a:cubicBezTo>
                  <a:lnTo>
                    <a:pt x="3334" y="4239"/>
                  </a:lnTo>
                  <a:cubicBezTo>
                    <a:pt x="1852" y="4527"/>
                    <a:pt x="0" y="5186"/>
                    <a:pt x="823" y="6996"/>
                  </a:cubicBezTo>
                  <a:cubicBezTo>
                    <a:pt x="1176" y="6835"/>
                    <a:pt x="1434" y="6765"/>
                    <a:pt x="1630" y="6765"/>
                  </a:cubicBezTo>
                  <a:cubicBezTo>
                    <a:pt x="2235" y="6765"/>
                    <a:pt x="2241" y="7433"/>
                    <a:pt x="2552" y="8148"/>
                  </a:cubicBezTo>
                  <a:cubicBezTo>
                    <a:pt x="2799" y="8683"/>
                    <a:pt x="1646" y="9054"/>
                    <a:pt x="2428" y="9753"/>
                  </a:cubicBezTo>
                  <a:cubicBezTo>
                    <a:pt x="2452" y="9777"/>
                    <a:pt x="2531" y="9787"/>
                    <a:pt x="2653" y="9787"/>
                  </a:cubicBezTo>
                  <a:cubicBezTo>
                    <a:pt x="3598" y="9787"/>
                    <a:pt x="7139" y="9149"/>
                    <a:pt x="7613" y="8930"/>
                  </a:cubicBezTo>
                  <a:cubicBezTo>
                    <a:pt x="9300" y="8107"/>
                    <a:pt x="10165" y="5515"/>
                    <a:pt x="10041" y="3786"/>
                  </a:cubicBezTo>
                  <a:cubicBezTo>
                    <a:pt x="10041" y="3375"/>
                    <a:pt x="9753" y="2758"/>
                    <a:pt x="9671" y="2264"/>
                  </a:cubicBezTo>
                  <a:cubicBezTo>
                    <a:pt x="9671" y="2223"/>
                    <a:pt x="9630" y="2182"/>
                    <a:pt x="9630" y="2099"/>
                  </a:cubicBezTo>
                  <a:cubicBezTo>
                    <a:pt x="9547" y="1441"/>
                    <a:pt x="9959" y="700"/>
                    <a:pt x="9918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05375" y="2493975"/>
              <a:ext cx="497950" cy="481950"/>
            </a:xfrm>
            <a:custGeom>
              <a:avLst/>
              <a:gdLst/>
              <a:ahLst/>
              <a:cxnLst/>
              <a:rect l="l" t="t" r="r" b="b"/>
              <a:pathLst>
                <a:path w="19918" h="19278" extrusionOk="0">
                  <a:moveTo>
                    <a:pt x="6187" y="0"/>
                  </a:moveTo>
                  <a:cubicBezTo>
                    <a:pt x="5442" y="0"/>
                    <a:pt x="4659" y="125"/>
                    <a:pt x="3787" y="488"/>
                  </a:cubicBezTo>
                  <a:cubicBezTo>
                    <a:pt x="124" y="2011"/>
                    <a:pt x="1071" y="3780"/>
                    <a:pt x="906" y="6825"/>
                  </a:cubicBezTo>
                  <a:cubicBezTo>
                    <a:pt x="865" y="7813"/>
                    <a:pt x="248" y="8512"/>
                    <a:pt x="124" y="9500"/>
                  </a:cubicBezTo>
                  <a:cubicBezTo>
                    <a:pt x="2182" y="9788"/>
                    <a:pt x="2182" y="11228"/>
                    <a:pt x="1523" y="12833"/>
                  </a:cubicBezTo>
                  <a:cubicBezTo>
                    <a:pt x="700" y="14891"/>
                    <a:pt x="1" y="14603"/>
                    <a:pt x="1770" y="16331"/>
                  </a:cubicBezTo>
                  <a:cubicBezTo>
                    <a:pt x="2139" y="16085"/>
                    <a:pt x="2484" y="15981"/>
                    <a:pt x="2813" y="15981"/>
                  </a:cubicBezTo>
                  <a:cubicBezTo>
                    <a:pt x="4245" y="15981"/>
                    <a:pt x="5354" y="17956"/>
                    <a:pt x="6626" y="18759"/>
                  </a:cubicBezTo>
                  <a:cubicBezTo>
                    <a:pt x="7215" y="19128"/>
                    <a:pt x="7714" y="19278"/>
                    <a:pt x="8161" y="19278"/>
                  </a:cubicBezTo>
                  <a:cubicBezTo>
                    <a:pt x="9809" y="19278"/>
                    <a:pt x="10763" y="17252"/>
                    <a:pt x="12963" y="16701"/>
                  </a:cubicBezTo>
                  <a:cubicBezTo>
                    <a:pt x="13743" y="16499"/>
                    <a:pt x="14358" y="16458"/>
                    <a:pt x="14854" y="16458"/>
                  </a:cubicBezTo>
                  <a:cubicBezTo>
                    <a:pt x="15185" y="16458"/>
                    <a:pt x="15463" y="16476"/>
                    <a:pt x="15700" y="16476"/>
                  </a:cubicBezTo>
                  <a:cubicBezTo>
                    <a:pt x="16552" y="16476"/>
                    <a:pt x="16889" y="16244"/>
                    <a:pt x="17325" y="14109"/>
                  </a:cubicBezTo>
                  <a:cubicBezTo>
                    <a:pt x="17613" y="12669"/>
                    <a:pt x="17531" y="10076"/>
                    <a:pt x="19753" y="9294"/>
                  </a:cubicBezTo>
                  <a:cubicBezTo>
                    <a:pt x="19794" y="9253"/>
                    <a:pt x="19877" y="9253"/>
                    <a:pt x="19918" y="9212"/>
                  </a:cubicBezTo>
                  <a:cubicBezTo>
                    <a:pt x="19918" y="8101"/>
                    <a:pt x="18971" y="7731"/>
                    <a:pt x="18272" y="6866"/>
                  </a:cubicBezTo>
                  <a:cubicBezTo>
                    <a:pt x="18066" y="6908"/>
                    <a:pt x="18066" y="7031"/>
                    <a:pt x="17860" y="7072"/>
                  </a:cubicBezTo>
                  <a:cubicBezTo>
                    <a:pt x="16831" y="5426"/>
                    <a:pt x="18272" y="3039"/>
                    <a:pt x="16626" y="1435"/>
                  </a:cubicBezTo>
                  <a:cubicBezTo>
                    <a:pt x="15808" y="617"/>
                    <a:pt x="14795" y="418"/>
                    <a:pt x="13765" y="418"/>
                  </a:cubicBezTo>
                  <a:cubicBezTo>
                    <a:pt x="13031" y="418"/>
                    <a:pt x="12290" y="519"/>
                    <a:pt x="11605" y="570"/>
                  </a:cubicBezTo>
                  <a:cubicBezTo>
                    <a:pt x="11415" y="584"/>
                    <a:pt x="11230" y="590"/>
                    <a:pt x="11047" y="590"/>
                  </a:cubicBezTo>
                  <a:cubicBezTo>
                    <a:pt x="9253" y="590"/>
                    <a:pt x="7809" y="0"/>
                    <a:pt x="6187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683575" y="2518325"/>
              <a:ext cx="319975" cy="322775"/>
            </a:xfrm>
            <a:custGeom>
              <a:avLst/>
              <a:gdLst/>
              <a:ahLst/>
              <a:cxnLst/>
              <a:rect l="l" t="t" r="r" b="b"/>
              <a:pathLst>
                <a:path w="12799" h="12911" extrusionOk="0">
                  <a:moveTo>
                    <a:pt x="3794" y="0"/>
                  </a:moveTo>
                  <a:cubicBezTo>
                    <a:pt x="3011" y="0"/>
                    <a:pt x="2261" y="304"/>
                    <a:pt x="1646" y="1119"/>
                  </a:cubicBezTo>
                  <a:cubicBezTo>
                    <a:pt x="864" y="2189"/>
                    <a:pt x="700" y="8444"/>
                    <a:pt x="0" y="8732"/>
                  </a:cubicBezTo>
                  <a:cubicBezTo>
                    <a:pt x="311" y="8610"/>
                    <a:pt x="630" y="8564"/>
                    <a:pt x="952" y="8564"/>
                  </a:cubicBezTo>
                  <a:cubicBezTo>
                    <a:pt x="1613" y="8564"/>
                    <a:pt x="2286" y="8758"/>
                    <a:pt x="2922" y="8896"/>
                  </a:cubicBezTo>
                  <a:cubicBezTo>
                    <a:pt x="3045" y="9761"/>
                    <a:pt x="2634" y="10584"/>
                    <a:pt x="2181" y="11242"/>
                  </a:cubicBezTo>
                  <a:cubicBezTo>
                    <a:pt x="2922" y="11489"/>
                    <a:pt x="3333" y="12065"/>
                    <a:pt x="3251" y="12888"/>
                  </a:cubicBezTo>
                  <a:cubicBezTo>
                    <a:pt x="3358" y="12903"/>
                    <a:pt x="3467" y="12911"/>
                    <a:pt x="3576" y="12911"/>
                  </a:cubicBezTo>
                  <a:cubicBezTo>
                    <a:pt x="5181" y="12911"/>
                    <a:pt x="7007" y="11370"/>
                    <a:pt x="8646" y="11370"/>
                  </a:cubicBezTo>
                  <a:cubicBezTo>
                    <a:pt x="8998" y="11370"/>
                    <a:pt x="9341" y="11440"/>
                    <a:pt x="9671" y="11612"/>
                  </a:cubicBezTo>
                  <a:cubicBezTo>
                    <a:pt x="8107" y="10378"/>
                    <a:pt x="6749" y="10584"/>
                    <a:pt x="4897" y="10460"/>
                  </a:cubicBezTo>
                  <a:cubicBezTo>
                    <a:pt x="4774" y="9637"/>
                    <a:pt x="5103" y="8773"/>
                    <a:pt x="5597" y="8156"/>
                  </a:cubicBezTo>
                  <a:cubicBezTo>
                    <a:pt x="4486" y="7991"/>
                    <a:pt x="2305" y="5687"/>
                    <a:pt x="4115" y="4740"/>
                  </a:cubicBezTo>
                  <a:cubicBezTo>
                    <a:pt x="4325" y="4626"/>
                    <a:pt x="4605" y="4580"/>
                    <a:pt x="4923" y="4580"/>
                  </a:cubicBezTo>
                  <a:cubicBezTo>
                    <a:pt x="5977" y="4580"/>
                    <a:pt x="7443" y="5085"/>
                    <a:pt x="8107" y="5275"/>
                  </a:cubicBezTo>
                  <a:cubicBezTo>
                    <a:pt x="7983" y="6469"/>
                    <a:pt x="7202" y="7456"/>
                    <a:pt x="7078" y="8526"/>
                  </a:cubicBezTo>
                  <a:cubicBezTo>
                    <a:pt x="7556" y="8487"/>
                    <a:pt x="8124" y="8420"/>
                    <a:pt x="8666" y="8420"/>
                  </a:cubicBezTo>
                  <a:cubicBezTo>
                    <a:pt x="9850" y="8420"/>
                    <a:pt x="10912" y="8741"/>
                    <a:pt x="10658" y="10378"/>
                  </a:cubicBezTo>
                  <a:cubicBezTo>
                    <a:pt x="12716" y="8650"/>
                    <a:pt x="12798" y="6880"/>
                    <a:pt x="11564" y="4658"/>
                  </a:cubicBezTo>
                  <a:cubicBezTo>
                    <a:pt x="10823" y="3259"/>
                    <a:pt x="8806" y="2312"/>
                    <a:pt x="7448" y="1489"/>
                  </a:cubicBezTo>
                  <a:cubicBezTo>
                    <a:pt x="7366" y="1407"/>
                    <a:pt x="7243" y="1366"/>
                    <a:pt x="7160" y="1325"/>
                  </a:cubicBezTo>
                  <a:cubicBezTo>
                    <a:pt x="6179" y="663"/>
                    <a:pt x="4950" y="0"/>
                    <a:pt x="3794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476975" y="2078250"/>
              <a:ext cx="644825" cy="357900"/>
            </a:xfrm>
            <a:custGeom>
              <a:avLst/>
              <a:gdLst/>
              <a:ahLst/>
              <a:cxnLst/>
              <a:rect l="l" t="t" r="r" b="b"/>
              <a:pathLst>
                <a:path w="25793" h="14316" extrusionOk="0">
                  <a:moveTo>
                    <a:pt x="1305" y="1"/>
                  </a:moveTo>
                  <a:cubicBezTo>
                    <a:pt x="173" y="1"/>
                    <a:pt x="1" y="675"/>
                    <a:pt x="650" y="2550"/>
                  </a:cubicBezTo>
                  <a:cubicBezTo>
                    <a:pt x="1308" y="4402"/>
                    <a:pt x="2625" y="5101"/>
                    <a:pt x="856" y="6788"/>
                  </a:cubicBezTo>
                  <a:cubicBezTo>
                    <a:pt x="3242" y="8764"/>
                    <a:pt x="3366" y="11644"/>
                    <a:pt x="6329" y="13208"/>
                  </a:cubicBezTo>
                  <a:cubicBezTo>
                    <a:pt x="7316" y="13743"/>
                    <a:pt x="8263" y="13990"/>
                    <a:pt x="9209" y="14113"/>
                  </a:cubicBezTo>
                  <a:cubicBezTo>
                    <a:pt x="9720" y="14186"/>
                    <a:pt x="10225" y="14213"/>
                    <a:pt x="10737" y="14213"/>
                  </a:cubicBezTo>
                  <a:cubicBezTo>
                    <a:pt x="11668" y="14213"/>
                    <a:pt x="12618" y="14125"/>
                    <a:pt x="13653" y="14072"/>
                  </a:cubicBezTo>
                  <a:cubicBezTo>
                    <a:pt x="13796" y="14063"/>
                    <a:pt x="13938" y="14060"/>
                    <a:pt x="14079" y="14060"/>
                  </a:cubicBezTo>
                  <a:cubicBezTo>
                    <a:pt x="15237" y="14060"/>
                    <a:pt x="16355" y="14315"/>
                    <a:pt x="17433" y="14315"/>
                  </a:cubicBezTo>
                  <a:cubicBezTo>
                    <a:pt x="18123" y="14315"/>
                    <a:pt x="18798" y="14210"/>
                    <a:pt x="19456" y="13866"/>
                  </a:cubicBezTo>
                  <a:cubicBezTo>
                    <a:pt x="20526" y="13290"/>
                    <a:pt x="23859" y="10903"/>
                    <a:pt x="23694" y="9628"/>
                  </a:cubicBezTo>
                  <a:cubicBezTo>
                    <a:pt x="23447" y="7941"/>
                    <a:pt x="21637" y="9463"/>
                    <a:pt x="22995" y="7118"/>
                  </a:cubicBezTo>
                  <a:cubicBezTo>
                    <a:pt x="23324" y="6500"/>
                    <a:pt x="25793" y="5472"/>
                    <a:pt x="24023" y="4443"/>
                  </a:cubicBezTo>
                  <a:cubicBezTo>
                    <a:pt x="23845" y="4331"/>
                    <a:pt x="23595" y="4287"/>
                    <a:pt x="23300" y="4287"/>
                  </a:cubicBezTo>
                  <a:cubicBezTo>
                    <a:pt x="22152" y="4287"/>
                    <a:pt x="20312" y="4957"/>
                    <a:pt x="19280" y="4957"/>
                  </a:cubicBezTo>
                  <a:cubicBezTo>
                    <a:pt x="19108" y="4957"/>
                    <a:pt x="18959" y="4939"/>
                    <a:pt x="18838" y="4895"/>
                  </a:cubicBezTo>
                  <a:cubicBezTo>
                    <a:pt x="17604" y="4484"/>
                    <a:pt x="17810" y="3743"/>
                    <a:pt x="16699" y="3126"/>
                  </a:cubicBezTo>
                  <a:cubicBezTo>
                    <a:pt x="16282" y="2882"/>
                    <a:pt x="15911" y="2813"/>
                    <a:pt x="15563" y="2813"/>
                  </a:cubicBezTo>
                  <a:cubicBezTo>
                    <a:pt x="15116" y="2813"/>
                    <a:pt x="14709" y="2927"/>
                    <a:pt x="14297" y="2927"/>
                  </a:cubicBezTo>
                  <a:cubicBezTo>
                    <a:pt x="14112" y="2927"/>
                    <a:pt x="13926" y="2904"/>
                    <a:pt x="13736" y="2838"/>
                  </a:cubicBezTo>
                  <a:cubicBezTo>
                    <a:pt x="12295" y="2344"/>
                    <a:pt x="12254" y="1439"/>
                    <a:pt x="11061" y="780"/>
                  </a:cubicBezTo>
                  <a:cubicBezTo>
                    <a:pt x="10539" y="489"/>
                    <a:pt x="10185" y="380"/>
                    <a:pt x="9921" y="380"/>
                  </a:cubicBezTo>
                  <a:cubicBezTo>
                    <a:pt x="9288" y="380"/>
                    <a:pt x="9165" y="1001"/>
                    <a:pt x="8468" y="1233"/>
                  </a:cubicBezTo>
                  <a:cubicBezTo>
                    <a:pt x="8007" y="1400"/>
                    <a:pt x="7569" y="1469"/>
                    <a:pt x="7144" y="1469"/>
                  </a:cubicBezTo>
                  <a:cubicBezTo>
                    <a:pt x="5372" y="1469"/>
                    <a:pt x="3835" y="272"/>
                    <a:pt x="1843" y="40"/>
                  </a:cubicBezTo>
                  <a:cubicBezTo>
                    <a:pt x="1644" y="14"/>
                    <a:pt x="1465" y="1"/>
                    <a:pt x="1305" y="1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561100" y="2140950"/>
              <a:ext cx="448575" cy="231675"/>
            </a:xfrm>
            <a:custGeom>
              <a:avLst/>
              <a:gdLst/>
              <a:ahLst/>
              <a:cxnLst/>
              <a:rect l="l" t="t" r="r" b="b"/>
              <a:pathLst>
                <a:path w="17943" h="9267" extrusionOk="0">
                  <a:moveTo>
                    <a:pt x="1" y="1"/>
                  </a:moveTo>
                  <a:lnTo>
                    <a:pt x="1" y="1"/>
                  </a:lnTo>
                  <a:cubicBezTo>
                    <a:pt x="2141" y="1606"/>
                    <a:pt x="1647" y="5680"/>
                    <a:pt x="3869" y="6914"/>
                  </a:cubicBezTo>
                  <a:cubicBezTo>
                    <a:pt x="4179" y="7081"/>
                    <a:pt x="4492" y="7137"/>
                    <a:pt x="4809" y="7137"/>
                  </a:cubicBezTo>
                  <a:cubicBezTo>
                    <a:pt x="5474" y="7137"/>
                    <a:pt x="6159" y="6890"/>
                    <a:pt x="6873" y="6890"/>
                  </a:cubicBezTo>
                  <a:cubicBezTo>
                    <a:pt x="6995" y="6890"/>
                    <a:pt x="7119" y="6897"/>
                    <a:pt x="7243" y="6914"/>
                  </a:cubicBezTo>
                  <a:cubicBezTo>
                    <a:pt x="8272" y="7037"/>
                    <a:pt x="9218" y="7655"/>
                    <a:pt x="10165" y="8107"/>
                  </a:cubicBezTo>
                  <a:cubicBezTo>
                    <a:pt x="10247" y="8149"/>
                    <a:pt x="10330" y="8190"/>
                    <a:pt x="10412" y="8231"/>
                  </a:cubicBezTo>
                  <a:cubicBezTo>
                    <a:pt x="10749" y="8384"/>
                    <a:pt x="13275" y="9267"/>
                    <a:pt x="14408" y="9267"/>
                  </a:cubicBezTo>
                  <a:cubicBezTo>
                    <a:pt x="14797" y="9267"/>
                    <a:pt x="15023" y="9163"/>
                    <a:pt x="14938" y="8889"/>
                  </a:cubicBezTo>
                  <a:cubicBezTo>
                    <a:pt x="14897" y="8683"/>
                    <a:pt x="14733" y="8313"/>
                    <a:pt x="14609" y="8107"/>
                  </a:cubicBezTo>
                  <a:cubicBezTo>
                    <a:pt x="14139" y="8193"/>
                    <a:pt x="13614" y="8267"/>
                    <a:pt x="13091" y="8267"/>
                  </a:cubicBezTo>
                  <a:cubicBezTo>
                    <a:pt x="12606" y="8267"/>
                    <a:pt x="12123" y="8203"/>
                    <a:pt x="11687" y="8025"/>
                  </a:cubicBezTo>
                  <a:cubicBezTo>
                    <a:pt x="12922" y="5680"/>
                    <a:pt x="16338" y="5021"/>
                    <a:pt x="17942" y="2799"/>
                  </a:cubicBezTo>
                  <a:lnTo>
                    <a:pt x="17942" y="2799"/>
                  </a:lnTo>
                  <a:cubicBezTo>
                    <a:pt x="17549" y="3290"/>
                    <a:pt x="17059" y="3417"/>
                    <a:pt x="16527" y="3417"/>
                  </a:cubicBezTo>
                  <a:cubicBezTo>
                    <a:pt x="15964" y="3417"/>
                    <a:pt x="15356" y="3275"/>
                    <a:pt x="14769" y="3275"/>
                  </a:cubicBezTo>
                  <a:cubicBezTo>
                    <a:pt x="14518" y="3275"/>
                    <a:pt x="14271" y="3301"/>
                    <a:pt x="14033" y="3375"/>
                  </a:cubicBezTo>
                  <a:cubicBezTo>
                    <a:pt x="12716" y="3828"/>
                    <a:pt x="12222" y="5391"/>
                    <a:pt x="10823" y="5680"/>
                  </a:cubicBezTo>
                  <a:cubicBezTo>
                    <a:pt x="10577" y="5734"/>
                    <a:pt x="10309" y="5765"/>
                    <a:pt x="10047" y="5765"/>
                  </a:cubicBezTo>
                  <a:cubicBezTo>
                    <a:pt x="9127" y="5765"/>
                    <a:pt x="8285" y="5388"/>
                    <a:pt x="8766" y="4363"/>
                  </a:cubicBezTo>
                  <a:cubicBezTo>
                    <a:pt x="8231" y="3663"/>
                    <a:pt x="7572" y="3252"/>
                    <a:pt x="6749" y="3087"/>
                  </a:cubicBezTo>
                  <a:lnTo>
                    <a:pt x="6749" y="3087"/>
                  </a:lnTo>
                  <a:cubicBezTo>
                    <a:pt x="7231" y="4212"/>
                    <a:pt x="6831" y="4616"/>
                    <a:pt x="6155" y="4616"/>
                  </a:cubicBezTo>
                  <a:cubicBezTo>
                    <a:pt x="5273" y="4616"/>
                    <a:pt x="3923" y="3927"/>
                    <a:pt x="3457" y="3252"/>
                  </a:cubicBezTo>
                  <a:cubicBezTo>
                    <a:pt x="2223" y="1564"/>
                    <a:pt x="2922" y="207"/>
                    <a:pt x="1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391350" y="2815625"/>
              <a:ext cx="636850" cy="533575"/>
            </a:xfrm>
            <a:custGeom>
              <a:avLst/>
              <a:gdLst/>
              <a:ahLst/>
              <a:cxnLst/>
              <a:rect l="l" t="t" r="r" b="b"/>
              <a:pathLst>
                <a:path w="25474" h="21343" extrusionOk="0">
                  <a:moveTo>
                    <a:pt x="9844" y="0"/>
                  </a:moveTo>
                  <a:cubicBezTo>
                    <a:pt x="9015" y="0"/>
                    <a:pt x="8362" y="593"/>
                    <a:pt x="7819" y="1408"/>
                  </a:cubicBezTo>
                  <a:cubicBezTo>
                    <a:pt x="7367" y="2148"/>
                    <a:pt x="7573" y="3506"/>
                    <a:pt x="6955" y="4123"/>
                  </a:cubicBezTo>
                  <a:cubicBezTo>
                    <a:pt x="6544" y="4535"/>
                    <a:pt x="6225" y="4632"/>
                    <a:pt x="5924" y="4632"/>
                  </a:cubicBezTo>
                  <a:cubicBezTo>
                    <a:pt x="5657" y="4632"/>
                    <a:pt x="5404" y="4555"/>
                    <a:pt x="5112" y="4555"/>
                  </a:cubicBezTo>
                  <a:cubicBezTo>
                    <a:pt x="4947" y="4555"/>
                    <a:pt x="4769" y="4580"/>
                    <a:pt x="4569" y="4658"/>
                  </a:cubicBezTo>
                  <a:cubicBezTo>
                    <a:pt x="1" y="6222"/>
                    <a:pt x="5638" y="8732"/>
                    <a:pt x="6420" y="10173"/>
                  </a:cubicBezTo>
                  <a:cubicBezTo>
                    <a:pt x="7038" y="11407"/>
                    <a:pt x="6544" y="12436"/>
                    <a:pt x="7161" y="13670"/>
                  </a:cubicBezTo>
                  <a:cubicBezTo>
                    <a:pt x="7737" y="14864"/>
                    <a:pt x="8437" y="16098"/>
                    <a:pt x="9177" y="17250"/>
                  </a:cubicBezTo>
                  <a:cubicBezTo>
                    <a:pt x="9301" y="17374"/>
                    <a:pt x="9383" y="17497"/>
                    <a:pt x="9507" y="17662"/>
                  </a:cubicBezTo>
                  <a:cubicBezTo>
                    <a:pt x="10165" y="18567"/>
                    <a:pt x="11070" y="19555"/>
                    <a:pt x="12058" y="19966"/>
                  </a:cubicBezTo>
                  <a:cubicBezTo>
                    <a:pt x="12443" y="20120"/>
                    <a:pt x="12807" y="20177"/>
                    <a:pt x="13159" y="20177"/>
                  </a:cubicBezTo>
                  <a:cubicBezTo>
                    <a:pt x="14181" y="20177"/>
                    <a:pt x="15094" y="19694"/>
                    <a:pt x="16079" y="19694"/>
                  </a:cubicBezTo>
                  <a:cubicBezTo>
                    <a:pt x="16205" y="19694"/>
                    <a:pt x="16332" y="19702"/>
                    <a:pt x="16461" y="19719"/>
                  </a:cubicBezTo>
                  <a:cubicBezTo>
                    <a:pt x="17860" y="19925"/>
                    <a:pt x="18601" y="21201"/>
                    <a:pt x="20041" y="21324"/>
                  </a:cubicBezTo>
                  <a:cubicBezTo>
                    <a:pt x="20173" y="21336"/>
                    <a:pt x="20303" y="21342"/>
                    <a:pt x="20429" y="21342"/>
                  </a:cubicBezTo>
                  <a:cubicBezTo>
                    <a:pt x="22036" y="21342"/>
                    <a:pt x="23185" y="20396"/>
                    <a:pt x="23909" y="19061"/>
                  </a:cubicBezTo>
                  <a:cubicBezTo>
                    <a:pt x="25020" y="17086"/>
                    <a:pt x="25473" y="13753"/>
                    <a:pt x="23786" y="12107"/>
                  </a:cubicBezTo>
                  <a:cubicBezTo>
                    <a:pt x="23004" y="11325"/>
                    <a:pt x="21728" y="11160"/>
                    <a:pt x="20988" y="10131"/>
                  </a:cubicBezTo>
                  <a:cubicBezTo>
                    <a:pt x="20165" y="9062"/>
                    <a:pt x="20165" y="7539"/>
                    <a:pt x="19218" y="6634"/>
                  </a:cubicBezTo>
                  <a:cubicBezTo>
                    <a:pt x="18519" y="5975"/>
                    <a:pt x="17120" y="5934"/>
                    <a:pt x="16297" y="5235"/>
                  </a:cubicBezTo>
                  <a:cubicBezTo>
                    <a:pt x="15268" y="4412"/>
                    <a:pt x="14568" y="3054"/>
                    <a:pt x="13498" y="2231"/>
                  </a:cubicBezTo>
                  <a:cubicBezTo>
                    <a:pt x="13251" y="2025"/>
                    <a:pt x="12305" y="1984"/>
                    <a:pt x="11893" y="1696"/>
                  </a:cubicBezTo>
                  <a:cubicBezTo>
                    <a:pt x="11523" y="1449"/>
                    <a:pt x="11482" y="585"/>
                    <a:pt x="10823" y="255"/>
                  </a:cubicBezTo>
                  <a:cubicBezTo>
                    <a:pt x="10471" y="79"/>
                    <a:pt x="10146" y="0"/>
                    <a:pt x="9844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575125" y="2906350"/>
              <a:ext cx="321000" cy="324100"/>
            </a:xfrm>
            <a:custGeom>
              <a:avLst/>
              <a:gdLst/>
              <a:ahLst/>
              <a:cxnLst/>
              <a:rect l="l" t="t" r="r" b="b"/>
              <a:pathLst>
                <a:path w="12840" h="12964" extrusionOk="0">
                  <a:moveTo>
                    <a:pt x="2814" y="1"/>
                  </a:moveTo>
                  <a:cubicBezTo>
                    <a:pt x="0" y="238"/>
                    <a:pt x="4132" y="4216"/>
                    <a:pt x="1759" y="4216"/>
                  </a:cubicBezTo>
                  <a:cubicBezTo>
                    <a:pt x="1668" y="4216"/>
                    <a:pt x="1567" y="4210"/>
                    <a:pt x="1456" y="4198"/>
                  </a:cubicBezTo>
                  <a:lnTo>
                    <a:pt x="1456" y="4198"/>
                  </a:lnTo>
                  <a:cubicBezTo>
                    <a:pt x="2073" y="5515"/>
                    <a:pt x="3637" y="6173"/>
                    <a:pt x="4254" y="7531"/>
                  </a:cubicBezTo>
                  <a:cubicBezTo>
                    <a:pt x="4460" y="7943"/>
                    <a:pt x="4872" y="10988"/>
                    <a:pt x="4542" y="11111"/>
                  </a:cubicBezTo>
                  <a:cubicBezTo>
                    <a:pt x="4653" y="11078"/>
                    <a:pt x="4767" y="11069"/>
                    <a:pt x="4883" y="11069"/>
                  </a:cubicBezTo>
                  <a:cubicBezTo>
                    <a:pt x="5035" y="11069"/>
                    <a:pt x="5193" y="11085"/>
                    <a:pt x="5355" y="11085"/>
                  </a:cubicBezTo>
                  <a:cubicBezTo>
                    <a:pt x="5531" y="11085"/>
                    <a:pt x="5713" y="11066"/>
                    <a:pt x="5900" y="10988"/>
                  </a:cubicBezTo>
                  <a:cubicBezTo>
                    <a:pt x="6078" y="11900"/>
                    <a:pt x="6505" y="12188"/>
                    <a:pt x="7057" y="12188"/>
                  </a:cubicBezTo>
                  <a:cubicBezTo>
                    <a:pt x="7401" y="12188"/>
                    <a:pt x="7794" y="12076"/>
                    <a:pt x="8205" y="11934"/>
                  </a:cubicBezTo>
                  <a:cubicBezTo>
                    <a:pt x="9002" y="11669"/>
                    <a:pt x="9870" y="11291"/>
                    <a:pt x="10653" y="11291"/>
                  </a:cubicBezTo>
                  <a:cubicBezTo>
                    <a:pt x="11446" y="11291"/>
                    <a:pt x="12152" y="11679"/>
                    <a:pt x="12608" y="12963"/>
                  </a:cubicBezTo>
                  <a:cubicBezTo>
                    <a:pt x="12839" y="10736"/>
                    <a:pt x="12766" y="10237"/>
                    <a:pt x="11859" y="10237"/>
                  </a:cubicBezTo>
                  <a:cubicBezTo>
                    <a:pt x="11475" y="10237"/>
                    <a:pt x="10943" y="10326"/>
                    <a:pt x="10221" y="10412"/>
                  </a:cubicBezTo>
                  <a:cubicBezTo>
                    <a:pt x="9829" y="10461"/>
                    <a:pt x="9384" y="10510"/>
                    <a:pt x="8937" y="10510"/>
                  </a:cubicBezTo>
                  <a:cubicBezTo>
                    <a:pt x="8259" y="10510"/>
                    <a:pt x="7573" y="10397"/>
                    <a:pt x="7053" y="10000"/>
                  </a:cubicBezTo>
                  <a:cubicBezTo>
                    <a:pt x="5612" y="8889"/>
                    <a:pt x="6723" y="7778"/>
                    <a:pt x="6147" y="6502"/>
                  </a:cubicBezTo>
                  <a:cubicBezTo>
                    <a:pt x="5448" y="4939"/>
                    <a:pt x="1744" y="4198"/>
                    <a:pt x="3761" y="1894"/>
                  </a:cubicBezTo>
                  <a:lnTo>
                    <a:pt x="3761" y="1894"/>
                  </a:lnTo>
                  <a:cubicBezTo>
                    <a:pt x="5365" y="2758"/>
                    <a:pt x="6394" y="3540"/>
                    <a:pt x="7958" y="4774"/>
                  </a:cubicBezTo>
                  <a:cubicBezTo>
                    <a:pt x="7176" y="3457"/>
                    <a:pt x="6518" y="1852"/>
                    <a:pt x="5036" y="1071"/>
                  </a:cubicBezTo>
                  <a:cubicBezTo>
                    <a:pt x="4924" y="1009"/>
                    <a:pt x="4812" y="985"/>
                    <a:pt x="4701" y="985"/>
                  </a:cubicBezTo>
                  <a:cubicBezTo>
                    <a:pt x="4357" y="985"/>
                    <a:pt x="4022" y="1212"/>
                    <a:pt x="3708" y="1212"/>
                  </a:cubicBezTo>
                  <a:cubicBezTo>
                    <a:pt x="3386" y="1212"/>
                    <a:pt x="3084" y="973"/>
                    <a:pt x="2814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1030250" y="2300400"/>
              <a:ext cx="587450" cy="474675"/>
            </a:xfrm>
            <a:custGeom>
              <a:avLst/>
              <a:gdLst/>
              <a:ahLst/>
              <a:cxnLst/>
              <a:rect l="l" t="t" r="r" b="b"/>
              <a:pathLst>
                <a:path w="23498" h="18987" extrusionOk="0">
                  <a:moveTo>
                    <a:pt x="18564" y="3738"/>
                  </a:moveTo>
                  <a:cubicBezTo>
                    <a:pt x="18648" y="3738"/>
                    <a:pt x="18742" y="3753"/>
                    <a:pt x="18848" y="3787"/>
                  </a:cubicBezTo>
                  <a:cubicBezTo>
                    <a:pt x="18908" y="3813"/>
                    <a:pt x="18953" y="3840"/>
                    <a:pt x="18990" y="3869"/>
                  </a:cubicBezTo>
                  <a:lnTo>
                    <a:pt x="18990" y="3869"/>
                  </a:lnTo>
                  <a:cubicBezTo>
                    <a:pt x="18408" y="3954"/>
                    <a:pt x="18061" y="4404"/>
                    <a:pt x="17977" y="4981"/>
                  </a:cubicBezTo>
                  <a:lnTo>
                    <a:pt x="17977" y="4981"/>
                  </a:lnTo>
                  <a:cubicBezTo>
                    <a:pt x="17944" y="4299"/>
                    <a:pt x="18065" y="3738"/>
                    <a:pt x="18564" y="3738"/>
                  </a:cubicBezTo>
                  <a:close/>
                  <a:moveTo>
                    <a:pt x="17781" y="1"/>
                  </a:moveTo>
                  <a:cubicBezTo>
                    <a:pt x="17766" y="1"/>
                    <a:pt x="17751" y="1"/>
                    <a:pt x="17737" y="1"/>
                  </a:cubicBezTo>
                  <a:cubicBezTo>
                    <a:pt x="15885" y="1"/>
                    <a:pt x="14527" y="2799"/>
                    <a:pt x="13128" y="3663"/>
                  </a:cubicBezTo>
                  <a:cubicBezTo>
                    <a:pt x="12022" y="4306"/>
                    <a:pt x="10627" y="4467"/>
                    <a:pt x="9254" y="4467"/>
                  </a:cubicBezTo>
                  <a:cubicBezTo>
                    <a:pt x="8430" y="4467"/>
                    <a:pt x="7614" y="4409"/>
                    <a:pt x="6873" y="4363"/>
                  </a:cubicBezTo>
                  <a:cubicBezTo>
                    <a:pt x="6955" y="4075"/>
                    <a:pt x="6997" y="3581"/>
                    <a:pt x="7079" y="3334"/>
                  </a:cubicBezTo>
                  <a:lnTo>
                    <a:pt x="7079" y="3334"/>
                  </a:lnTo>
                  <a:cubicBezTo>
                    <a:pt x="5886" y="3417"/>
                    <a:pt x="4528" y="3458"/>
                    <a:pt x="3581" y="4404"/>
                  </a:cubicBezTo>
                  <a:cubicBezTo>
                    <a:pt x="2347" y="5598"/>
                    <a:pt x="3416" y="6585"/>
                    <a:pt x="3128" y="7943"/>
                  </a:cubicBezTo>
                  <a:cubicBezTo>
                    <a:pt x="2799" y="9507"/>
                    <a:pt x="1112" y="9877"/>
                    <a:pt x="742" y="11276"/>
                  </a:cubicBezTo>
                  <a:cubicBezTo>
                    <a:pt x="1" y="13828"/>
                    <a:pt x="4486" y="17120"/>
                    <a:pt x="6379" y="18066"/>
                  </a:cubicBezTo>
                  <a:cubicBezTo>
                    <a:pt x="7293" y="18538"/>
                    <a:pt x="8567" y="18987"/>
                    <a:pt x="9706" y="18987"/>
                  </a:cubicBezTo>
                  <a:cubicBezTo>
                    <a:pt x="10055" y="18987"/>
                    <a:pt x="10391" y="18945"/>
                    <a:pt x="10700" y="18848"/>
                  </a:cubicBezTo>
                  <a:cubicBezTo>
                    <a:pt x="12223" y="18395"/>
                    <a:pt x="12634" y="16749"/>
                    <a:pt x="13992" y="16091"/>
                  </a:cubicBezTo>
                  <a:cubicBezTo>
                    <a:pt x="14159" y="16011"/>
                    <a:pt x="14385" y="15981"/>
                    <a:pt x="14649" y="15981"/>
                  </a:cubicBezTo>
                  <a:cubicBezTo>
                    <a:pt x="15351" y="15981"/>
                    <a:pt x="16321" y="16189"/>
                    <a:pt x="17160" y="16189"/>
                  </a:cubicBezTo>
                  <a:cubicBezTo>
                    <a:pt x="17945" y="16189"/>
                    <a:pt x="18615" y="16008"/>
                    <a:pt x="18848" y="15309"/>
                  </a:cubicBezTo>
                  <a:cubicBezTo>
                    <a:pt x="19054" y="14651"/>
                    <a:pt x="18231" y="12881"/>
                    <a:pt x="17572" y="11729"/>
                  </a:cubicBezTo>
                  <a:cubicBezTo>
                    <a:pt x="17284" y="11194"/>
                    <a:pt x="17037" y="10782"/>
                    <a:pt x="16914" y="10659"/>
                  </a:cubicBezTo>
                  <a:cubicBezTo>
                    <a:pt x="16297" y="9959"/>
                    <a:pt x="14939" y="10824"/>
                    <a:pt x="16091" y="9219"/>
                  </a:cubicBezTo>
                  <a:cubicBezTo>
                    <a:pt x="16955" y="8025"/>
                    <a:pt x="17943" y="9013"/>
                    <a:pt x="18395" y="7367"/>
                  </a:cubicBezTo>
                  <a:cubicBezTo>
                    <a:pt x="18411" y="7319"/>
                    <a:pt x="18229" y="6688"/>
                    <a:pt x="18098" y="5965"/>
                  </a:cubicBezTo>
                  <a:lnTo>
                    <a:pt x="18098" y="5965"/>
                  </a:lnTo>
                  <a:cubicBezTo>
                    <a:pt x="18150" y="5960"/>
                    <a:pt x="18202" y="5958"/>
                    <a:pt x="18253" y="5958"/>
                  </a:cubicBezTo>
                  <a:cubicBezTo>
                    <a:pt x="19302" y="5958"/>
                    <a:pt x="20196" y="6842"/>
                    <a:pt x="21113" y="6842"/>
                  </a:cubicBezTo>
                  <a:cubicBezTo>
                    <a:pt x="21167" y="6842"/>
                    <a:pt x="21222" y="6839"/>
                    <a:pt x="21276" y="6832"/>
                  </a:cubicBezTo>
                  <a:cubicBezTo>
                    <a:pt x="23498" y="6626"/>
                    <a:pt x="22222" y="6009"/>
                    <a:pt x="21893" y="4651"/>
                  </a:cubicBezTo>
                  <a:cubicBezTo>
                    <a:pt x="21484" y="3138"/>
                    <a:pt x="20019" y="1"/>
                    <a:pt x="17781" y="1"/>
                  </a:cubicBezTo>
                  <a:close/>
                </a:path>
              </a:pathLst>
            </a:custGeom>
            <a:solidFill>
              <a:srgbClr val="E21B1B"/>
            </a:solidFill>
            <a:ln w="925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1110500" y="2337450"/>
              <a:ext cx="334375" cy="343525"/>
            </a:xfrm>
            <a:custGeom>
              <a:avLst/>
              <a:gdLst/>
              <a:ahLst/>
              <a:cxnLst/>
              <a:rect l="l" t="t" r="r" b="b"/>
              <a:pathLst>
                <a:path w="13375" h="13741" extrusionOk="0">
                  <a:moveTo>
                    <a:pt x="13375" y="0"/>
                  </a:moveTo>
                  <a:cubicBezTo>
                    <a:pt x="13061" y="176"/>
                    <a:pt x="12774" y="432"/>
                    <a:pt x="12523" y="735"/>
                  </a:cubicBezTo>
                  <a:lnTo>
                    <a:pt x="12523" y="735"/>
                  </a:lnTo>
                  <a:cubicBezTo>
                    <a:pt x="12862" y="459"/>
                    <a:pt x="13151" y="207"/>
                    <a:pt x="13375" y="0"/>
                  </a:cubicBezTo>
                  <a:close/>
                  <a:moveTo>
                    <a:pt x="12523" y="735"/>
                  </a:moveTo>
                  <a:cubicBezTo>
                    <a:pt x="11239" y="1781"/>
                    <a:pt x="9248" y="3157"/>
                    <a:pt x="7490" y="3581"/>
                  </a:cubicBezTo>
                  <a:cubicBezTo>
                    <a:pt x="7314" y="3623"/>
                    <a:pt x="7144" y="3641"/>
                    <a:pt x="6979" y="3641"/>
                  </a:cubicBezTo>
                  <a:cubicBezTo>
                    <a:pt x="5739" y="3641"/>
                    <a:pt x="4795" y="2591"/>
                    <a:pt x="3795" y="2591"/>
                  </a:cubicBezTo>
                  <a:cubicBezTo>
                    <a:pt x="3498" y="2591"/>
                    <a:pt x="3197" y="2683"/>
                    <a:pt x="2881" y="2922"/>
                  </a:cubicBezTo>
                  <a:cubicBezTo>
                    <a:pt x="1318" y="4074"/>
                    <a:pt x="3169" y="6008"/>
                    <a:pt x="2141" y="7572"/>
                  </a:cubicBezTo>
                  <a:cubicBezTo>
                    <a:pt x="1688" y="8272"/>
                    <a:pt x="659" y="8354"/>
                    <a:pt x="412" y="9177"/>
                  </a:cubicBezTo>
                  <a:cubicBezTo>
                    <a:pt x="1" y="10576"/>
                    <a:pt x="741" y="10041"/>
                    <a:pt x="1482" y="10782"/>
                  </a:cubicBezTo>
                  <a:cubicBezTo>
                    <a:pt x="1729" y="10988"/>
                    <a:pt x="2387" y="11152"/>
                    <a:pt x="2593" y="11317"/>
                  </a:cubicBezTo>
                  <a:cubicBezTo>
                    <a:pt x="2922" y="11564"/>
                    <a:pt x="3252" y="12510"/>
                    <a:pt x="3704" y="12922"/>
                  </a:cubicBezTo>
                  <a:cubicBezTo>
                    <a:pt x="4311" y="13449"/>
                    <a:pt x="5002" y="13740"/>
                    <a:pt x="5724" y="13740"/>
                  </a:cubicBezTo>
                  <a:cubicBezTo>
                    <a:pt x="6128" y="13740"/>
                    <a:pt x="6541" y="13649"/>
                    <a:pt x="6955" y="13457"/>
                  </a:cubicBezTo>
                  <a:cubicBezTo>
                    <a:pt x="7902" y="13004"/>
                    <a:pt x="8231" y="11687"/>
                    <a:pt x="9177" y="11399"/>
                  </a:cubicBezTo>
                  <a:cubicBezTo>
                    <a:pt x="9321" y="11359"/>
                    <a:pt x="9459" y="11342"/>
                    <a:pt x="9595" y="11342"/>
                  </a:cubicBezTo>
                  <a:cubicBezTo>
                    <a:pt x="10329" y="11342"/>
                    <a:pt x="10965" y="11841"/>
                    <a:pt x="11734" y="11841"/>
                  </a:cubicBezTo>
                  <a:cubicBezTo>
                    <a:pt x="11839" y="11841"/>
                    <a:pt x="11947" y="11832"/>
                    <a:pt x="12058" y="11811"/>
                  </a:cubicBezTo>
                  <a:cubicBezTo>
                    <a:pt x="10412" y="11276"/>
                    <a:pt x="8272" y="9300"/>
                    <a:pt x="8807" y="7531"/>
                  </a:cubicBezTo>
                  <a:cubicBezTo>
                    <a:pt x="9177" y="6091"/>
                    <a:pt x="11688" y="6091"/>
                    <a:pt x="12099" y="4815"/>
                  </a:cubicBezTo>
                  <a:cubicBezTo>
                    <a:pt x="12469" y="3869"/>
                    <a:pt x="11441" y="3827"/>
                    <a:pt x="11482" y="3128"/>
                  </a:cubicBezTo>
                  <a:cubicBezTo>
                    <a:pt x="11568" y="2356"/>
                    <a:pt x="11951" y="1425"/>
                    <a:pt x="12523" y="735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1715425" y="2437975"/>
              <a:ext cx="482500" cy="538275"/>
            </a:xfrm>
            <a:custGeom>
              <a:avLst/>
              <a:gdLst/>
              <a:ahLst/>
              <a:cxnLst/>
              <a:rect l="l" t="t" r="r" b="b"/>
              <a:pathLst>
                <a:path w="19300" h="21531" extrusionOk="0">
                  <a:moveTo>
                    <a:pt x="7348" y="0"/>
                  </a:moveTo>
                  <a:cubicBezTo>
                    <a:pt x="7297" y="0"/>
                    <a:pt x="7248" y="4"/>
                    <a:pt x="7202" y="12"/>
                  </a:cubicBezTo>
                  <a:cubicBezTo>
                    <a:pt x="6338" y="136"/>
                    <a:pt x="4445" y="2893"/>
                    <a:pt x="3539" y="3551"/>
                  </a:cubicBezTo>
                  <a:cubicBezTo>
                    <a:pt x="1523" y="4991"/>
                    <a:pt x="0" y="6802"/>
                    <a:pt x="2511" y="8901"/>
                  </a:cubicBezTo>
                  <a:cubicBezTo>
                    <a:pt x="2698" y="9062"/>
                    <a:pt x="2886" y="9096"/>
                    <a:pt x="3075" y="9096"/>
                  </a:cubicBezTo>
                  <a:cubicBezTo>
                    <a:pt x="3215" y="9096"/>
                    <a:pt x="3355" y="9077"/>
                    <a:pt x="3497" y="9077"/>
                  </a:cubicBezTo>
                  <a:cubicBezTo>
                    <a:pt x="3752" y="9077"/>
                    <a:pt x="4012" y="9138"/>
                    <a:pt x="4280" y="9477"/>
                  </a:cubicBezTo>
                  <a:cubicBezTo>
                    <a:pt x="4815" y="10135"/>
                    <a:pt x="4733" y="10752"/>
                    <a:pt x="4691" y="11617"/>
                  </a:cubicBezTo>
                  <a:cubicBezTo>
                    <a:pt x="4650" y="13057"/>
                    <a:pt x="3951" y="13798"/>
                    <a:pt x="4609" y="14991"/>
                  </a:cubicBezTo>
                  <a:cubicBezTo>
                    <a:pt x="4733" y="15238"/>
                    <a:pt x="4938" y="15526"/>
                    <a:pt x="5226" y="15814"/>
                  </a:cubicBezTo>
                  <a:cubicBezTo>
                    <a:pt x="6132" y="16802"/>
                    <a:pt x="7284" y="17419"/>
                    <a:pt x="8189" y="18406"/>
                  </a:cubicBezTo>
                  <a:cubicBezTo>
                    <a:pt x="9177" y="19600"/>
                    <a:pt x="9218" y="20382"/>
                    <a:pt x="10946" y="20999"/>
                  </a:cubicBezTo>
                  <a:cubicBezTo>
                    <a:pt x="11368" y="21139"/>
                    <a:pt x="11694" y="21189"/>
                    <a:pt x="11973" y="21189"/>
                  </a:cubicBezTo>
                  <a:cubicBezTo>
                    <a:pt x="12594" y="21189"/>
                    <a:pt x="12981" y="20945"/>
                    <a:pt x="13662" y="20917"/>
                  </a:cubicBezTo>
                  <a:cubicBezTo>
                    <a:pt x="14194" y="20917"/>
                    <a:pt x="14726" y="20706"/>
                    <a:pt x="15193" y="20706"/>
                  </a:cubicBezTo>
                  <a:cubicBezTo>
                    <a:pt x="15232" y="20706"/>
                    <a:pt x="15270" y="20708"/>
                    <a:pt x="15308" y="20711"/>
                  </a:cubicBezTo>
                  <a:cubicBezTo>
                    <a:pt x="15896" y="20711"/>
                    <a:pt x="16254" y="21531"/>
                    <a:pt x="16969" y="21531"/>
                  </a:cubicBezTo>
                  <a:cubicBezTo>
                    <a:pt x="17055" y="21531"/>
                    <a:pt x="17145" y="21519"/>
                    <a:pt x="17242" y="21493"/>
                  </a:cubicBezTo>
                  <a:cubicBezTo>
                    <a:pt x="18724" y="21081"/>
                    <a:pt x="19300" y="16966"/>
                    <a:pt x="19135" y="15485"/>
                  </a:cubicBezTo>
                  <a:cubicBezTo>
                    <a:pt x="18888" y="12728"/>
                    <a:pt x="15926" y="11123"/>
                    <a:pt x="14156" y="9271"/>
                  </a:cubicBezTo>
                  <a:cubicBezTo>
                    <a:pt x="13333" y="8407"/>
                    <a:pt x="12551" y="7831"/>
                    <a:pt x="12099" y="6473"/>
                  </a:cubicBezTo>
                  <a:cubicBezTo>
                    <a:pt x="11852" y="5568"/>
                    <a:pt x="11975" y="4292"/>
                    <a:pt x="11564" y="3428"/>
                  </a:cubicBezTo>
                  <a:cubicBezTo>
                    <a:pt x="11089" y="2360"/>
                    <a:pt x="8601" y="0"/>
                    <a:pt x="7348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1888250" y="2553500"/>
              <a:ext cx="243850" cy="311725"/>
            </a:xfrm>
            <a:custGeom>
              <a:avLst/>
              <a:gdLst/>
              <a:ahLst/>
              <a:cxnLst/>
              <a:rect l="l" t="t" r="r" b="b"/>
              <a:pathLst>
                <a:path w="9754" h="12469" extrusionOk="0">
                  <a:moveTo>
                    <a:pt x="2346" y="0"/>
                  </a:moveTo>
                  <a:cubicBezTo>
                    <a:pt x="2346" y="82"/>
                    <a:pt x="1976" y="741"/>
                    <a:pt x="1935" y="947"/>
                  </a:cubicBezTo>
                  <a:cubicBezTo>
                    <a:pt x="1700" y="712"/>
                    <a:pt x="1451" y="611"/>
                    <a:pt x="1208" y="611"/>
                  </a:cubicBezTo>
                  <a:cubicBezTo>
                    <a:pt x="729" y="611"/>
                    <a:pt x="274" y="1003"/>
                    <a:pt x="1" y="1523"/>
                  </a:cubicBezTo>
                  <a:cubicBezTo>
                    <a:pt x="6" y="1513"/>
                    <a:pt x="13" y="1508"/>
                    <a:pt x="20" y="1508"/>
                  </a:cubicBezTo>
                  <a:cubicBezTo>
                    <a:pt x="218" y="1508"/>
                    <a:pt x="950" y="5280"/>
                    <a:pt x="1029" y="5638"/>
                  </a:cubicBezTo>
                  <a:cubicBezTo>
                    <a:pt x="1359" y="7284"/>
                    <a:pt x="2017" y="8600"/>
                    <a:pt x="3252" y="9670"/>
                  </a:cubicBezTo>
                  <a:cubicBezTo>
                    <a:pt x="3334" y="9712"/>
                    <a:pt x="3416" y="9794"/>
                    <a:pt x="3498" y="9835"/>
                  </a:cubicBezTo>
                  <a:cubicBezTo>
                    <a:pt x="4609" y="10658"/>
                    <a:pt x="5967" y="10740"/>
                    <a:pt x="5721" y="12469"/>
                  </a:cubicBezTo>
                  <a:cubicBezTo>
                    <a:pt x="7073" y="12291"/>
                    <a:pt x="7687" y="10605"/>
                    <a:pt x="9052" y="10605"/>
                  </a:cubicBezTo>
                  <a:cubicBezTo>
                    <a:pt x="9266" y="10605"/>
                    <a:pt x="9497" y="10646"/>
                    <a:pt x="9753" y="10740"/>
                  </a:cubicBezTo>
                  <a:cubicBezTo>
                    <a:pt x="8683" y="9012"/>
                    <a:pt x="5926" y="10164"/>
                    <a:pt x="4321" y="8971"/>
                  </a:cubicBezTo>
                  <a:cubicBezTo>
                    <a:pt x="2881" y="7860"/>
                    <a:pt x="3540" y="7489"/>
                    <a:pt x="3293" y="6296"/>
                  </a:cubicBezTo>
                  <a:cubicBezTo>
                    <a:pt x="2840" y="4156"/>
                    <a:pt x="2675" y="2140"/>
                    <a:pt x="2346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1579600" y="1630900"/>
              <a:ext cx="309700" cy="595425"/>
            </a:xfrm>
            <a:custGeom>
              <a:avLst/>
              <a:gdLst/>
              <a:ahLst/>
              <a:cxnLst/>
              <a:rect l="l" t="t" r="r" b="b"/>
              <a:pathLst>
                <a:path w="12388" h="23817" extrusionOk="0">
                  <a:moveTo>
                    <a:pt x="2404" y="1"/>
                  </a:moveTo>
                  <a:cubicBezTo>
                    <a:pt x="1193" y="1"/>
                    <a:pt x="1" y="1101"/>
                    <a:pt x="413" y="2338"/>
                  </a:cubicBezTo>
                  <a:cubicBezTo>
                    <a:pt x="948" y="4066"/>
                    <a:pt x="5145" y="5836"/>
                    <a:pt x="6339" y="7317"/>
                  </a:cubicBezTo>
                  <a:cubicBezTo>
                    <a:pt x="7409" y="8675"/>
                    <a:pt x="6709" y="8510"/>
                    <a:pt x="7203" y="9827"/>
                  </a:cubicBezTo>
                  <a:cubicBezTo>
                    <a:pt x="7532" y="10815"/>
                    <a:pt x="7902" y="11720"/>
                    <a:pt x="8808" y="12214"/>
                  </a:cubicBezTo>
                  <a:cubicBezTo>
                    <a:pt x="8314" y="14107"/>
                    <a:pt x="8396" y="14889"/>
                    <a:pt x="9137" y="16658"/>
                  </a:cubicBezTo>
                  <a:cubicBezTo>
                    <a:pt x="9384" y="17193"/>
                    <a:pt x="10289" y="18469"/>
                    <a:pt x="10413" y="18880"/>
                  </a:cubicBezTo>
                  <a:cubicBezTo>
                    <a:pt x="10577" y="19456"/>
                    <a:pt x="10618" y="19991"/>
                    <a:pt x="10659" y="20362"/>
                  </a:cubicBezTo>
                  <a:cubicBezTo>
                    <a:pt x="10742" y="20855"/>
                    <a:pt x="10371" y="21720"/>
                    <a:pt x="10536" y="22378"/>
                  </a:cubicBezTo>
                  <a:cubicBezTo>
                    <a:pt x="10779" y="23369"/>
                    <a:pt x="11090" y="23816"/>
                    <a:pt x="11373" y="23816"/>
                  </a:cubicBezTo>
                  <a:cubicBezTo>
                    <a:pt x="11712" y="23816"/>
                    <a:pt x="12010" y="23171"/>
                    <a:pt x="12100" y="22049"/>
                  </a:cubicBezTo>
                  <a:cubicBezTo>
                    <a:pt x="12182" y="20855"/>
                    <a:pt x="11812" y="19785"/>
                    <a:pt x="11853" y="18592"/>
                  </a:cubicBezTo>
                  <a:cubicBezTo>
                    <a:pt x="11853" y="18263"/>
                    <a:pt x="12388" y="16535"/>
                    <a:pt x="12347" y="16370"/>
                  </a:cubicBezTo>
                  <a:cubicBezTo>
                    <a:pt x="11935" y="14724"/>
                    <a:pt x="9919" y="13366"/>
                    <a:pt x="9425" y="11473"/>
                  </a:cubicBezTo>
                  <a:cubicBezTo>
                    <a:pt x="9343" y="11062"/>
                    <a:pt x="9301" y="10568"/>
                    <a:pt x="9260" y="10074"/>
                  </a:cubicBezTo>
                  <a:cubicBezTo>
                    <a:pt x="9219" y="8757"/>
                    <a:pt x="9260" y="7235"/>
                    <a:pt x="8643" y="6288"/>
                  </a:cubicBezTo>
                  <a:cubicBezTo>
                    <a:pt x="7779" y="4971"/>
                    <a:pt x="6174" y="4148"/>
                    <a:pt x="5228" y="2832"/>
                  </a:cubicBezTo>
                  <a:cubicBezTo>
                    <a:pt x="4528" y="1926"/>
                    <a:pt x="4075" y="280"/>
                    <a:pt x="2759" y="33"/>
                  </a:cubicBezTo>
                  <a:cubicBezTo>
                    <a:pt x="2641" y="11"/>
                    <a:pt x="2522" y="1"/>
                    <a:pt x="2404" y="1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310250" y="2687100"/>
              <a:ext cx="583175" cy="351025"/>
            </a:xfrm>
            <a:custGeom>
              <a:avLst/>
              <a:gdLst/>
              <a:ahLst/>
              <a:cxnLst/>
              <a:rect l="l" t="t" r="r" b="b"/>
              <a:pathLst>
                <a:path w="23327" h="14041" extrusionOk="0">
                  <a:moveTo>
                    <a:pt x="11900" y="1"/>
                  </a:moveTo>
                  <a:cubicBezTo>
                    <a:pt x="11843" y="1"/>
                    <a:pt x="11784" y="2"/>
                    <a:pt x="11722" y="6"/>
                  </a:cubicBezTo>
                  <a:cubicBezTo>
                    <a:pt x="11352" y="6"/>
                    <a:pt x="10652" y="294"/>
                    <a:pt x="9911" y="623"/>
                  </a:cubicBezTo>
                  <a:cubicBezTo>
                    <a:pt x="9006" y="993"/>
                    <a:pt x="8059" y="1528"/>
                    <a:pt x="7689" y="1775"/>
                  </a:cubicBezTo>
                  <a:cubicBezTo>
                    <a:pt x="6331" y="2763"/>
                    <a:pt x="5590" y="4409"/>
                    <a:pt x="4397" y="5602"/>
                  </a:cubicBezTo>
                  <a:cubicBezTo>
                    <a:pt x="3409" y="6549"/>
                    <a:pt x="2093" y="7166"/>
                    <a:pt x="1352" y="8400"/>
                  </a:cubicBezTo>
                  <a:cubicBezTo>
                    <a:pt x="525" y="9778"/>
                    <a:pt x="0" y="13527"/>
                    <a:pt x="2404" y="13527"/>
                  </a:cubicBezTo>
                  <a:cubicBezTo>
                    <a:pt x="2514" y="13527"/>
                    <a:pt x="2629" y="13519"/>
                    <a:pt x="2751" y="13503"/>
                  </a:cubicBezTo>
                  <a:cubicBezTo>
                    <a:pt x="2833" y="13503"/>
                    <a:pt x="2998" y="12762"/>
                    <a:pt x="3368" y="12762"/>
                  </a:cubicBezTo>
                  <a:cubicBezTo>
                    <a:pt x="3428" y="12753"/>
                    <a:pt x="3486" y="12749"/>
                    <a:pt x="3542" y="12749"/>
                  </a:cubicBezTo>
                  <a:cubicBezTo>
                    <a:pt x="3995" y="12749"/>
                    <a:pt x="4361" y="13009"/>
                    <a:pt x="4726" y="13009"/>
                  </a:cubicBezTo>
                  <a:cubicBezTo>
                    <a:pt x="5220" y="13050"/>
                    <a:pt x="5879" y="13544"/>
                    <a:pt x="6331" y="13585"/>
                  </a:cubicBezTo>
                  <a:cubicBezTo>
                    <a:pt x="6402" y="13590"/>
                    <a:pt x="6471" y="13593"/>
                    <a:pt x="6539" y="13593"/>
                  </a:cubicBezTo>
                  <a:cubicBezTo>
                    <a:pt x="7315" y="13593"/>
                    <a:pt x="7948" y="13282"/>
                    <a:pt x="8782" y="13282"/>
                  </a:cubicBezTo>
                  <a:cubicBezTo>
                    <a:pt x="9028" y="13282"/>
                    <a:pt x="9292" y="13309"/>
                    <a:pt x="9582" y="13379"/>
                  </a:cubicBezTo>
                  <a:cubicBezTo>
                    <a:pt x="10491" y="13577"/>
                    <a:pt x="11096" y="14040"/>
                    <a:pt x="12018" y="14040"/>
                  </a:cubicBezTo>
                  <a:cubicBezTo>
                    <a:pt x="12056" y="14040"/>
                    <a:pt x="12094" y="14040"/>
                    <a:pt x="12133" y="14038"/>
                  </a:cubicBezTo>
                  <a:cubicBezTo>
                    <a:pt x="13738" y="14038"/>
                    <a:pt x="16413" y="13462"/>
                    <a:pt x="17483" y="12474"/>
                  </a:cubicBezTo>
                  <a:cubicBezTo>
                    <a:pt x="18512" y="11528"/>
                    <a:pt x="18800" y="9594"/>
                    <a:pt x="20034" y="8729"/>
                  </a:cubicBezTo>
                  <a:cubicBezTo>
                    <a:pt x="20775" y="8195"/>
                    <a:pt x="21475" y="8524"/>
                    <a:pt x="22174" y="7865"/>
                  </a:cubicBezTo>
                  <a:cubicBezTo>
                    <a:pt x="22709" y="7330"/>
                    <a:pt x="23162" y="6096"/>
                    <a:pt x="23285" y="5396"/>
                  </a:cubicBezTo>
                  <a:cubicBezTo>
                    <a:pt x="23326" y="5191"/>
                    <a:pt x="22997" y="3791"/>
                    <a:pt x="22997" y="3503"/>
                  </a:cubicBezTo>
                  <a:cubicBezTo>
                    <a:pt x="22956" y="2680"/>
                    <a:pt x="23203" y="1981"/>
                    <a:pt x="22956" y="1076"/>
                  </a:cubicBezTo>
                  <a:cubicBezTo>
                    <a:pt x="22489" y="857"/>
                    <a:pt x="21903" y="757"/>
                    <a:pt x="21360" y="757"/>
                  </a:cubicBezTo>
                  <a:cubicBezTo>
                    <a:pt x="21187" y="757"/>
                    <a:pt x="21017" y="768"/>
                    <a:pt x="20857" y="787"/>
                  </a:cubicBezTo>
                  <a:cubicBezTo>
                    <a:pt x="20940" y="1868"/>
                    <a:pt x="20499" y="2140"/>
                    <a:pt x="19904" y="2140"/>
                  </a:cubicBezTo>
                  <a:cubicBezTo>
                    <a:pt x="19321" y="2140"/>
                    <a:pt x="18589" y="1878"/>
                    <a:pt x="18059" y="1857"/>
                  </a:cubicBezTo>
                  <a:cubicBezTo>
                    <a:pt x="17910" y="1845"/>
                    <a:pt x="17754" y="1841"/>
                    <a:pt x="17593" y="1841"/>
                  </a:cubicBezTo>
                  <a:cubicBezTo>
                    <a:pt x="17224" y="1841"/>
                    <a:pt x="16829" y="1863"/>
                    <a:pt x="16425" y="1863"/>
                  </a:cubicBezTo>
                  <a:cubicBezTo>
                    <a:pt x="15785" y="1863"/>
                    <a:pt x="15124" y="1809"/>
                    <a:pt x="14520" y="1528"/>
                  </a:cubicBezTo>
                  <a:cubicBezTo>
                    <a:pt x="13255" y="935"/>
                    <a:pt x="13281" y="1"/>
                    <a:pt x="11900" y="1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401650" y="2786250"/>
              <a:ext cx="408450" cy="168650"/>
            </a:xfrm>
            <a:custGeom>
              <a:avLst/>
              <a:gdLst/>
              <a:ahLst/>
              <a:cxnLst/>
              <a:rect l="l" t="t" r="r" b="b"/>
              <a:pathLst>
                <a:path w="16338" h="6746" extrusionOk="0">
                  <a:moveTo>
                    <a:pt x="8775" y="1"/>
                  </a:moveTo>
                  <a:cubicBezTo>
                    <a:pt x="7919" y="1"/>
                    <a:pt x="7060" y="126"/>
                    <a:pt x="6173" y="484"/>
                  </a:cubicBezTo>
                  <a:cubicBezTo>
                    <a:pt x="5185" y="895"/>
                    <a:pt x="4403" y="1595"/>
                    <a:pt x="3663" y="2377"/>
                  </a:cubicBezTo>
                  <a:cubicBezTo>
                    <a:pt x="2511" y="3611"/>
                    <a:pt x="1441" y="4887"/>
                    <a:pt x="0" y="5792"/>
                  </a:cubicBezTo>
                  <a:cubicBezTo>
                    <a:pt x="1145" y="5754"/>
                    <a:pt x="2324" y="5079"/>
                    <a:pt x="3474" y="5079"/>
                  </a:cubicBezTo>
                  <a:cubicBezTo>
                    <a:pt x="3565" y="5079"/>
                    <a:pt x="3655" y="5084"/>
                    <a:pt x="3745" y="5093"/>
                  </a:cubicBezTo>
                  <a:cubicBezTo>
                    <a:pt x="4897" y="5257"/>
                    <a:pt x="5103" y="6121"/>
                    <a:pt x="6214" y="6492"/>
                  </a:cubicBezTo>
                  <a:cubicBezTo>
                    <a:pt x="6739" y="6667"/>
                    <a:pt x="7245" y="6746"/>
                    <a:pt x="7735" y="6746"/>
                  </a:cubicBezTo>
                  <a:cubicBezTo>
                    <a:pt x="8973" y="6746"/>
                    <a:pt x="10114" y="6241"/>
                    <a:pt x="11234" y="5504"/>
                  </a:cubicBezTo>
                  <a:cubicBezTo>
                    <a:pt x="12469" y="4681"/>
                    <a:pt x="15185" y="3611"/>
                    <a:pt x="15638" y="2171"/>
                  </a:cubicBezTo>
                  <a:cubicBezTo>
                    <a:pt x="16337" y="114"/>
                    <a:pt x="14238" y="690"/>
                    <a:pt x="12469" y="443"/>
                  </a:cubicBezTo>
                  <a:cubicBezTo>
                    <a:pt x="11192" y="250"/>
                    <a:pt x="9986" y="1"/>
                    <a:pt x="8775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43650" y="1971525"/>
              <a:ext cx="553500" cy="385500"/>
            </a:xfrm>
            <a:custGeom>
              <a:avLst/>
              <a:gdLst/>
              <a:ahLst/>
              <a:cxnLst/>
              <a:rect l="l" t="t" r="r" b="b"/>
              <a:pathLst>
                <a:path w="22140" h="15420" extrusionOk="0">
                  <a:moveTo>
                    <a:pt x="6487" y="0"/>
                  </a:moveTo>
                  <a:cubicBezTo>
                    <a:pt x="6010" y="0"/>
                    <a:pt x="5554" y="218"/>
                    <a:pt x="4980" y="893"/>
                  </a:cubicBezTo>
                  <a:cubicBezTo>
                    <a:pt x="4568" y="1387"/>
                    <a:pt x="5227" y="2045"/>
                    <a:pt x="4486" y="2580"/>
                  </a:cubicBezTo>
                  <a:cubicBezTo>
                    <a:pt x="4214" y="2780"/>
                    <a:pt x="3838" y="2852"/>
                    <a:pt x="3449" y="2852"/>
                  </a:cubicBezTo>
                  <a:cubicBezTo>
                    <a:pt x="2957" y="2852"/>
                    <a:pt x="2444" y="2737"/>
                    <a:pt x="2099" y="2622"/>
                  </a:cubicBezTo>
                  <a:cubicBezTo>
                    <a:pt x="2095" y="2620"/>
                    <a:pt x="2090" y="2619"/>
                    <a:pt x="2085" y="2619"/>
                  </a:cubicBezTo>
                  <a:cubicBezTo>
                    <a:pt x="1794" y="2619"/>
                    <a:pt x="206" y="4807"/>
                    <a:pt x="206" y="5049"/>
                  </a:cubicBezTo>
                  <a:cubicBezTo>
                    <a:pt x="1" y="6860"/>
                    <a:pt x="1523" y="6037"/>
                    <a:pt x="2799" y="7189"/>
                  </a:cubicBezTo>
                  <a:cubicBezTo>
                    <a:pt x="3581" y="7889"/>
                    <a:pt x="4363" y="8630"/>
                    <a:pt x="4733" y="9576"/>
                  </a:cubicBezTo>
                  <a:cubicBezTo>
                    <a:pt x="5103" y="10440"/>
                    <a:pt x="4527" y="11222"/>
                    <a:pt x="5268" y="12004"/>
                  </a:cubicBezTo>
                  <a:cubicBezTo>
                    <a:pt x="6009" y="12786"/>
                    <a:pt x="7696" y="12662"/>
                    <a:pt x="8972" y="13115"/>
                  </a:cubicBezTo>
                  <a:cubicBezTo>
                    <a:pt x="9218" y="13197"/>
                    <a:pt x="9424" y="13321"/>
                    <a:pt x="9630" y="13485"/>
                  </a:cubicBezTo>
                  <a:cubicBezTo>
                    <a:pt x="11144" y="14613"/>
                    <a:pt x="11095" y="14992"/>
                    <a:pt x="12030" y="14992"/>
                  </a:cubicBezTo>
                  <a:cubicBezTo>
                    <a:pt x="12392" y="14992"/>
                    <a:pt x="12901" y="14935"/>
                    <a:pt x="13704" y="14843"/>
                  </a:cubicBezTo>
                  <a:cubicBezTo>
                    <a:pt x="13968" y="14812"/>
                    <a:pt x="14226" y="14798"/>
                    <a:pt x="14479" y="14798"/>
                  </a:cubicBezTo>
                  <a:cubicBezTo>
                    <a:pt x="16187" y="14798"/>
                    <a:pt x="17635" y="15419"/>
                    <a:pt x="18756" y="15419"/>
                  </a:cubicBezTo>
                  <a:cubicBezTo>
                    <a:pt x="19875" y="15419"/>
                    <a:pt x="20668" y="14801"/>
                    <a:pt x="21070" y="12333"/>
                  </a:cubicBezTo>
                  <a:cubicBezTo>
                    <a:pt x="21317" y="10810"/>
                    <a:pt x="22140" y="9288"/>
                    <a:pt x="21564" y="7683"/>
                  </a:cubicBezTo>
                  <a:cubicBezTo>
                    <a:pt x="21029" y="6284"/>
                    <a:pt x="19794" y="4967"/>
                    <a:pt x="19136" y="3650"/>
                  </a:cubicBezTo>
                  <a:cubicBezTo>
                    <a:pt x="19011" y="3629"/>
                    <a:pt x="18887" y="3620"/>
                    <a:pt x="18763" y="3620"/>
                  </a:cubicBezTo>
                  <a:cubicBezTo>
                    <a:pt x="18162" y="3620"/>
                    <a:pt x="17577" y="3831"/>
                    <a:pt x="17043" y="3831"/>
                  </a:cubicBezTo>
                  <a:cubicBezTo>
                    <a:pt x="16637" y="3831"/>
                    <a:pt x="16260" y="3709"/>
                    <a:pt x="15926" y="3280"/>
                  </a:cubicBezTo>
                  <a:cubicBezTo>
                    <a:pt x="15967" y="3074"/>
                    <a:pt x="16091" y="3033"/>
                    <a:pt x="16132" y="2868"/>
                  </a:cubicBezTo>
                  <a:cubicBezTo>
                    <a:pt x="15597" y="2128"/>
                    <a:pt x="14115" y="317"/>
                    <a:pt x="13169" y="111"/>
                  </a:cubicBezTo>
                  <a:cubicBezTo>
                    <a:pt x="13063" y="92"/>
                    <a:pt x="12955" y="84"/>
                    <a:pt x="12844" y="84"/>
                  </a:cubicBezTo>
                  <a:cubicBezTo>
                    <a:pt x="11907" y="84"/>
                    <a:pt x="10825" y="698"/>
                    <a:pt x="9657" y="698"/>
                  </a:cubicBezTo>
                  <a:cubicBezTo>
                    <a:pt x="9472" y="698"/>
                    <a:pt x="9284" y="682"/>
                    <a:pt x="9095" y="646"/>
                  </a:cubicBezTo>
                  <a:cubicBezTo>
                    <a:pt x="7905" y="452"/>
                    <a:pt x="7174" y="0"/>
                    <a:pt x="6487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55800" y="2046525"/>
              <a:ext cx="340550" cy="226125"/>
            </a:xfrm>
            <a:custGeom>
              <a:avLst/>
              <a:gdLst/>
              <a:ahLst/>
              <a:cxnLst/>
              <a:rect l="l" t="t" r="r" b="b"/>
              <a:pathLst>
                <a:path w="13622" h="9045" extrusionOk="0">
                  <a:moveTo>
                    <a:pt x="8683" y="157"/>
                  </a:moveTo>
                  <a:cubicBezTo>
                    <a:pt x="8677" y="157"/>
                    <a:pt x="8671" y="158"/>
                    <a:pt x="8666" y="159"/>
                  </a:cubicBezTo>
                  <a:lnTo>
                    <a:pt x="8666" y="159"/>
                  </a:lnTo>
                  <a:cubicBezTo>
                    <a:pt x="8671" y="158"/>
                    <a:pt x="8677" y="157"/>
                    <a:pt x="8683" y="157"/>
                  </a:cubicBezTo>
                  <a:close/>
                  <a:moveTo>
                    <a:pt x="4851" y="1"/>
                  </a:moveTo>
                  <a:cubicBezTo>
                    <a:pt x="4647" y="1"/>
                    <a:pt x="4443" y="10"/>
                    <a:pt x="4239" y="33"/>
                  </a:cubicBezTo>
                  <a:cubicBezTo>
                    <a:pt x="3459" y="111"/>
                    <a:pt x="795" y="1777"/>
                    <a:pt x="98" y="1777"/>
                  </a:cubicBezTo>
                  <a:cubicBezTo>
                    <a:pt x="59" y="1777"/>
                    <a:pt x="26" y="1772"/>
                    <a:pt x="0" y="1761"/>
                  </a:cubicBezTo>
                  <a:lnTo>
                    <a:pt x="0" y="1761"/>
                  </a:lnTo>
                  <a:cubicBezTo>
                    <a:pt x="1482" y="2420"/>
                    <a:pt x="2099" y="3531"/>
                    <a:pt x="2428" y="5136"/>
                  </a:cubicBezTo>
                  <a:cubicBezTo>
                    <a:pt x="2849" y="4602"/>
                    <a:pt x="3390" y="4366"/>
                    <a:pt x="3902" y="4366"/>
                  </a:cubicBezTo>
                  <a:cubicBezTo>
                    <a:pt x="4891" y="4366"/>
                    <a:pt x="5771" y="5248"/>
                    <a:pt x="5473" y="6576"/>
                  </a:cubicBezTo>
                  <a:cubicBezTo>
                    <a:pt x="5679" y="6329"/>
                    <a:pt x="6379" y="6041"/>
                    <a:pt x="6543" y="5835"/>
                  </a:cubicBezTo>
                  <a:cubicBezTo>
                    <a:pt x="6543" y="6206"/>
                    <a:pt x="6831" y="6699"/>
                    <a:pt x="6831" y="7111"/>
                  </a:cubicBezTo>
                  <a:cubicBezTo>
                    <a:pt x="7166" y="7082"/>
                    <a:pt x="7471" y="7068"/>
                    <a:pt x="7753" y="7068"/>
                  </a:cubicBezTo>
                  <a:cubicBezTo>
                    <a:pt x="8268" y="7068"/>
                    <a:pt x="8710" y="7114"/>
                    <a:pt x="9136" y="7193"/>
                  </a:cubicBezTo>
                  <a:cubicBezTo>
                    <a:pt x="10494" y="7440"/>
                    <a:pt x="11440" y="8140"/>
                    <a:pt x="13004" y="9045"/>
                  </a:cubicBezTo>
                  <a:cubicBezTo>
                    <a:pt x="12592" y="7810"/>
                    <a:pt x="13621" y="6741"/>
                    <a:pt x="13210" y="5588"/>
                  </a:cubicBezTo>
                  <a:cubicBezTo>
                    <a:pt x="12839" y="4560"/>
                    <a:pt x="11646" y="4148"/>
                    <a:pt x="10740" y="3654"/>
                  </a:cubicBezTo>
                  <a:cubicBezTo>
                    <a:pt x="10576" y="3531"/>
                    <a:pt x="6152" y="582"/>
                    <a:pt x="8666" y="159"/>
                  </a:cubicBezTo>
                  <a:lnTo>
                    <a:pt x="8666" y="159"/>
                  </a:lnTo>
                  <a:cubicBezTo>
                    <a:pt x="8385" y="205"/>
                    <a:pt x="8104" y="223"/>
                    <a:pt x="7824" y="223"/>
                  </a:cubicBezTo>
                  <a:cubicBezTo>
                    <a:pt x="6833" y="223"/>
                    <a:pt x="5842" y="1"/>
                    <a:pt x="4851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046725" y="1839500"/>
              <a:ext cx="620375" cy="354325"/>
            </a:xfrm>
            <a:custGeom>
              <a:avLst/>
              <a:gdLst/>
              <a:ahLst/>
              <a:cxnLst/>
              <a:rect l="l" t="t" r="r" b="b"/>
              <a:pathLst>
                <a:path w="24815" h="14173" extrusionOk="0">
                  <a:moveTo>
                    <a:pt x="11333" y="0"/>
                  </a:moveTo>
                  <a:cubicBezTo>
                    <a:pt x="11016" y="0"/>
                    <a:pt x="10594" y="86"/>
                    <a:pt x="9918" y="290"/>
                  </a:cubicBezTo>
                  <a:cubicBezTo>
                    <a:pt x="8642" y="701"/>
                    <a:pt x="7366" y="1113"/>
                    <a:pt x="7408" y="2718"/>
                  </a:cubicBezTo>
                  <a:cubicBezTo>
                    <a:pt x="7328" y="2722"/>
                    <a:pt x="7249" y="2724"/>
                    <a:pt x="7170" y="2724"/>
                  </a:cubicBezTo>
                  <a:cubicBezTo>
                    <a:pt x="5982" y="2724"/>
                    <a:pt x="4754" y="2288"/>
                    <a:pt x="3593" y="2288"/>
                  </a:cubicBezTo>
                  <a:cubicBezTo>
                    <a:pt x="3296" y="2288"/>
                    <a:pt x="3003" y="2317"/>
                    <a:pt x="2716" y="2388"/>
                  </a:cubicBezTo>
                  <a:cubicBezTo>
                    <a:pt x="741" y="2923"/>
                    <a:pt x="0" y="4775"/>
                    <a:pt x="1770" y="6092"/>
                  </a:cubicBezTo>
                  <a:cubicBezTo>
                    <a:pt x="3992" y="7738"/>
                    <a:pt x="6050" y="6092"/>
                    <a:pt x="7037" y="9219"/>
                  </a:cubicBezTo>
                  <a:cubicBezTo>
                    <a:pt x="7654" y="11195"/>
                    <a:pt x="7449" y="12100"/>
                    <a:pt x="9630" y="13458"/>
                  </a:cubicBezTo>
                  <a:cubicBezTo>
                    <a:pt x="10466" y="13977"/>
                    <a:pt x="11180" y="14173"/>
                    <a:pt x="11817" y="14173"/>
                  </a:cubicBezTo>
                  <a:cubicBezTo>
                    <a:pt x="12088" y="14173"/>
                    <a:pt x="12346" y="14137"/>
                    <a:pt x="12592" y="14075"/>
                  </a:cubicBezTo>
                  <a:cubicBezTo>
                    <a:pt x="13539" y="13828"/>
                    <a:pt x="14362" y="13129"/>
                    <a:pt x="15391" y="12347"/>
                  </a:cubicBezTo>
                  <a:cubicBezTo>
                    <a:pt x="16666" y="11400"/>
                    <a:pt x="17572" y="10701"/>
                    <a:pt x="19218" y="9960"/>
                  </a:cubicBezTo>
                  <a:cubicBezTo>
                    <a:pt x="22057" y="8643"/>
                    <a:pt x="24814" y="8684"/>
                    <a:pt x="24074" y="4446"/>
                  </a:cubicBezTo>
                  <a:cubicBezTo>
                    <a:pt x="23716" y="2607"/>
                    <a:pt x="22803" y="1117"/>
                    <a:pt x="21769" y="1117"/>
                  </a:cubicBezTo>
                  <a:cubicBezTo>
                    <a:pt x="21137" y="1117"/>
                    <a:pt x="20459" y="1673"/>
                    <a:pt x="19835" y="3047"/>
                  </a:cubicBezTo>
                  <a:cubicBezTo>
                    <a:pt x="19012" y="1524"/>
                    <a:pt x="14979" y="1524"/>
                    <a:pt x="13498" y="907"/>
                  </a:cubicBezTo>
                  <a:cubicBezTo>
                    <a:pt x="12220" y="424"/>
                    <a:pt x="12039" y="0"/>
                    <a:pt x="11333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139300" y="1897600"/>
              <a:ext cx="454750" cy="197875"/>
            </a:xfrm>
            <a:custGeom>
              <a:avLst/>
              <a:gdLst/>
              <a:ahLst/>
              <a:cxnLst/>
              <a:rect l="l" t="t" r="r" b="b"/>
              <a:pathLst>
                <a:path w="18190" h="7915" extrusionOk="0">
                  <a:moveTo>
                    <a:pt x="9333" y="0"/>
                  </a:moveTo>
                  <a:cubicBezTo>
                    <a:pt x="7386" y="0"/>
                    <a:pt x="5274" y="514"/>
                    <a:pt x="6215" y="2369"/>
                  </a:cubicBezTo>
                  <a:cubicBezTo>
                    <a:pt x="6083" y="2377"/>
                    <a:pt x="5950" y="2381"/>
                    <a:pt x="5814" y="2381"/>
                  </a:cubicBezTo>
                  <a:cubicBezTo>
                    <a:pt x="4685" y="2381"/>
                    <a:pt x="3410" y="2128"/>
                    <a:pt x="2239" y="2128"/>
                  </a:cubicBezTo>
                  <a:cubicBezTo>
                    <a:pt x="1430" y="2128"/>
                    <a:pt x="670" y="2249"/>
                    <a:pt x="42" y="2657"/>
                  </a:cubicBezTo>
                  <a:cubicBezTo>
                    <a:pt x="1" y="2698"/>
                    <a:pt x="4569" y="4262"/>
                    <a:pt x="4857" y="4509"/>
                  </a:cubicBezTo>
                  <a:cubicBezTo>
                    <a:pt x="5749" y="5168"/>
                    <a:pt x="6239" y="7914"/>
                    <a:pt x="7569" y="7914"/>
                  </a:cubicBezTo>
                  <a:cubicBezTo>
                    <a:pt x="7649" y="7914"/>
                    <a:pt x="7733" y="7904"/>
                    <a:pt x="7820" y="7883"/>
                  </a:cubicBezTo>
                  <a:cubicBezTo>
                    <a:pt x="8807" y="7636"/>
                    <a:pt x="8190" y="6319"/>
                    <a:pt x="8725" y="5990"/>
                  </a:cubicBezTo>
                  <a:cubicBezTo>
                    <a:pt x="9342" y="5579"/>
                    <a:pt x="11441" y="5620"/>
                    <a:pt x="12305" y="5455"/>
                  </a:cubicBezTo>
                  <a:cubicBezTo>
                    <a:pt x="12675" y="5373"/>
                    <a:pt x="13128" y="5373"/>
                    <a:pt x="13581" y="5373"/>
                  </a:cubicBezTo>
                  <a:cubicBezTo>
                    <a:pt x="13891" y="5385"/>
                    <a:pt x="14205" y="5398"/>
                    <a:pt x="14510" y="5398"/>
                  </a:cubicBezTo>
                  <a:cubicBezTo>
                    <a:pt x="15217" y="5398"/>
                    <a:pt x="15878" y="5331"/>
                    <a:pt x="16338" y="5044"/>
                  </a:cubicBezTo>
                  <a:cubicBezTo>
                    <a:pt x="17613" y="4262"/>
                    <a:pt x="18190" y="1998"/>
                    <a:pt x="17408" y="764"/>
                  </a:cubicBezTo>
                  <a:lnTo>
                    <a:pt x="17408" y="764"/>
                  </a:lnTo>
                  <a:cubicBezTo>
                    <a:pt x="18144" y="1941"/>
                    <a:pt x="15984" y="2560"/>
                    <a:pt x="15078" y="2560"/>
                  </a:cubicBezTo>
                  <a:cubicBezTo>
                    <a:pt x="14970" y="2560"/>
                    <a:pt x="14881" y="2551"/>
                    <a:pt x="14815" y="2533"/>
                  </a:cubicBezTo>
                  <a:cubicBezTo>
                    <a:pt x="13663" y="2245"/>
                    <a:pt x="12922" y="641"/>
                    <a:pt x="11688" y="270"/>
                  </a:cubicBezTo>
                  <a:cubicBezTo>
                    <a:pt x="11189" y="122"/>
                    <a:pt x="10281" y="0"/>
                    <a:pt x="9333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804975" y="2082925"/>
              <a:ext cx="490250" cy="477800"/>
            </a:xfrm>
            <a:custGeom>
              <a:avLst/>
              <a:gdLst/>
              <a:ahLst/>
              <a:cxnLst/>
              <a:rect l="l" t="t" r="r" b="b"/>
              <a:pathLst>
                <a:path w="19610" h="19112" extrusionOk="0">
                  <a:moveTo>
                    <a:pt x="18999" y="0"/>
                  </a:moveTo>
                  <a:cubicBezTo>
                    <a:pt x="18131" y="0"/>
                    <a:pt x="16273" y="1181"/>
                    <a:pt x="15720" y="1375"/>
                  </a:cubicBezTo>
                  <a:cubicBezTo>
                    <a:pt x="13950" y="2075"/>
                    <a:pt x="12510" y="1458"/>
                    <a:pt x="11358" y="3351"/>
                  </a:cubicBezTo>
                  <a:cubicBezTo>
                    <a:pt x="10411" y="4997"/>
                    <a:pt x="11028" y="6478"/>
                    <a:pt x="9341" y="7712"/>
                  </a:cubicBezTo>
                  <a:cubicBezTo>
                    <a:pt x="7037" y="9358"/>
                    <a:pt x="1728" y="7836"/>
                    <a:pt x="823" y="10470"/>
                  </a:cubicBezTo>
                  <a:cubicBezTo>
                    <a:pt x="535" y="11334"/>
                    <a:pt x="700" y="14502"/>
                    <a:pt x="617" y="15654"/>
                  </a:cubicBezTo>
                  <a:cubicBezTo>
                    <a:pt x="453" y="17424"/>
                    <a:pt x="0" y="18782"/>
                    <a:pt x="2222" y="19111"/>
                  </a:cubicBezTo>
                  <a:cubicBezTo>
                    <a:pt x="2263" y="17630"/>
                    <a:pt x="1687" y="14708"/>
                    <a:pt x="2634" y="13309"/>
                  </a:cubicBezTo>
                  <a:cubicBezTo>
                    <a:pt x="4115" y="11169"/>
                    <a:pt x="6131" y="11293"/>
                    <a:pt x="8148" y="10305"/>
                  </a:cubicBezTo>
                  <a:cubicBezTo>
                    <a:pt x="8518" y="10140"/>
                    <a:pt x="8847" y="9893"/>
                    <a:pt x="9177" y="9564"/>
                  </a:cubicBezTo>
                  <a:cubicBezTo>
                    <a:pt x="11028" y="7877"/>
                    <a:pt x="12345" y="4585"/>
                    <a:pt x="14238" y="4050"/>
                  </a:cubicBezTo>
                  <a:cubicBezTo>
                    <a:pt x="15555" y="3721"/>
                    <a:pt x="18765" y="2569"/>
                    <a:pt x="19300" y="1087"/>
                  </a:cubicBezTo>
                  <a:cubicBezTo>
                    <a:pt x="19609" y="280"/>
                    <a:pt x="19421" y="0"/>
                    <a:pt x="18999" y="0"/>
                  </a:cubicBezTo>
                  <a:close/>
                </a:path>
              </a:pathLst>
            </a:custGeom>
            <a:solidFill>
              <a:srgbClr val="E21B1B"/>
            </a:solidFill>
            <a:ln w="10300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766400" y="2218025"/>
              <a:ext cx="562200" cy="515700"/>
            </a:xfrm>
            <a:custGeom>
              <a:avLst/>
              <a:gdLst/>
              <a:ahLst/>
              <a:cxnLst/>
              <a:rect l="l" t="t" r="r" b="b"/>
              <a:pathLst>
                <a:path w="22488" h="20628" extrusionOk="0">
                  <a:moveTo>
                    <a:pt x="17611" y="1"/>
                  </a:moveTo>
                  <a:cubicBezTo>
                    <a:pt x="17589" y="1"/>
                    <a:pt x="17568" y="2"/>
                    <a:pt x="17549" y="4"/>
                  </a:cubicBezTo>
                  <a:cubicBezTo>
                    <a:pt x="15615" y="210"/>
                    <a:pt x="16479" y="2144"/>
                    <a:pt x="15368" y="3502"/>
                  </a:cubicBezTo>
                  <a:cubicBezTo>
                    <a:pt x="14751" y="4243"/>
                    <a:pt x="13393" y="4654"/>
                    <a:pt x="12446" y="5477"/>
                  </a:cubicBezTo>
                  <a:cubicBezTo>
                    <a:pt x="11500" y="6300"/>
                    <a:pt x="10841" y="7288"/>
                    <a:pt x="9936" y="8111"/>
                  </a:cubicBezTo>
                  <a:cubicBezTo>
                    <a:pt x="7961" y="9880"/>
                    <a:pt x="1171" y="10621"/>
                    <a:pt x="1171" y="14366"/>
                  </a:cubicBezTo>
                  <a:cubicBezTo>
                    <a:pt x="1171" y="15134"/>
                    <a:pt x="2036" y="15275"/>
                    <a:pt x="2913" y="15275"/>
                  </a:cubicBezTo>
                  <a:cubicBezTo>
                    <a:pt x="3425" y="15275"/>
                    <a:pt x="3941" y="15227"/>
                    <a:pt x="4292" y="15227"/>
                  </a:cubicBezTo>
                  <a:cubicBezTo>
                    <a:pt x="4338" y="15227"/>
                    <a:pt x="4382" y="15228"/>
                    <a:pt x="4422" y="15230"/>
                  </a:cubicBezTo>
                  <a:cubicBezTo>
                    <a:pt x="4663" y="16556"/>
                    <a:pt x="0" y="20628"/>
                    <a:pt x="4108" y="20628"/>
                  </a:cubicBezTo>
                  <a:cubicBezTo>
                    <a:pt x="4208" y="20628"/>
                    <a:pt x="4312" y="20625"/>
                    <a:pt x="4422" y="20620"/>
                  </a:cubicBezTo>
                  <a:cubicBezTo>
                    <a:pt x="4909" y="19612"/>
                    <a:pt x="5572" y="17693"/>
                    <a:pt x="6734" y="17693"/>
                  </a:cubicBezTo>
                  <a:cubicBezTo>
                    <a:pt x="6947" y="17693"/>
                    <a:pt x="7177" y="17758"/>
                    <a:pt x="7426" y="17904"/>
                  </a:cubicBezTo>
                  <a:cubicBezTo>
                    <a:pt x="7014" y="14448"/>
                    <a:pt x="11829" y="15477"/>
                    <a:pt x="13722" y="14942"/>
                  </a:cubicBezTo>
                  <a:cubicBezTo>
                    <a:pt x="15697" y="14407"/>
                    <a:pt x="15574" y="13213"/>
                    <a:pt x="16520" y="11979"/>
                  </a:cubicBezTo>
                  <a:cubicBezTo>
                    <a:pt x="18043" y="10045"/>
                    <a:pt x="22446" y="9098"/>
                    <a:pt x="22487" y="5971"/>
                  </a:cubicBezTo>
                  <a:cubicBezTo>
                    <a:pt x="22487" y="4942"/>
                    <a:pt x="21623" y="4819"/>
                    <a:pt x="21376" y="4037"/>
                  </a:cubicBezTo>
                  <a:cubicBezTo>
                    <a:pt x="21170" y="3502"/>
                    <a:pt x="21335" y="2267"/>
                    <a:pt x="21047" y="1856"/>
                  </a:cubicBezTo>
                  <a:cubicBezTo>
                    <a:pt x="20727" y="1376"/>
                    <a:pt x="18383" y="1"/>
                    <a:pt x="17611" y="1"/>
                  </a:cubicBezTo>
                  <a:close/>
                </a:path>
              </a:pathLst>
            </a:custGeom>
            <a:solidFill>
              <a:srgbClr val="E21B1B"/>
            </a:solidFill>
            <a:ln w="13375" cap="flat" cmpd="sng">
              <a:solidFill>
                <a:srgbClr val="8F0000"/>
              </a:solidFill>
              <a:prstDash val="solid"/>
              <a:miter lim="4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912950" y="2293225"/>
              <a:ext cx="336425" cy="252375"/>
            </a:xfrm>
            <a:custGeom>
              <a:avLst/>
              <a:gdLst/>
              <a:ahLst/>
              <a:cxnLst/>
              <a:rect l="l" t="t" r="r" b="b"/>
              <a:pathLst>
                <a:path w="13457" h="10095" extrusionOk="0">
                  <a:moveTo>
                    <a:pt x="12469" y="0"/>
                  </a:moveTo>
                  <a:cubicBezTo>
                    <a:pt x="10535" y="0"/>
                    <a:pt x="10370" y="2592"/>
                    <a:pt x="9218" y="3745"/>
                  </a:cubicBezTo>
                  <a:cubicBezTo>
                    <a:pt x="7449" y="5473"/>
                    <a:pt x="5556" y="5391"/>
                    <a:pt x="4856" y="8065"/>
                  </a:cubicBezTo>
                  <a:cubicBezTo>
                    <a:pt x="4711" y="8057"/>
                    <a:pt x="4551" y="8052"/>
                    <a:pt x="4380" y="8052"/>
                  </a:cubicBezTo>
                  <a:cubicBezTo>
                    <a:pt x="2906" y="8052"/>
                    <a:pt x="627" y="8391"/>
                    <a:pt x="0" y="9423"/>
                  </a:cubicBezTo>
                  <a:cubicBezTo>
                    <a:pt x="535" y="9753"/>
                    <a:pt x="1070" y="9958"/>
                    <a:pt x="1564" y="10041"/>
                  </a:cubicBezTo>
                  <a:cubicBezTo>
                    <a:pt x="1776" y="10077"/>
                    <a:pt x="1988" y="10094"/>
                    <a:pt x="2199" y="10094"/>
                  </a:cubicBezTo>
                  <a:cubicBezTo>
                    <a:pt x="5586" y="10094"/>
                    <a:pt x="8772" y="5655"/>
                    <a:pt x="10864" y="3950"/>
                  </a:cubicBezTo>
                  <a:cubicBezTo>
                    <a:pt x="12222" y="2881"/>
                    <a:pt x="13456" y="1934"/>
                    <a:pt x="12469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41400" y="2551425"/>
              <a:ext cx="47325" cy="86450"/>
            </a:xfrm>
            <a:custGeom>
              <a:avLst/>
              <a:gdLst/>
              <a:ahLst/>
              <a:cxnLst/>
              <a:rect l="l" t="t" r="r" b="b"/>
              <a:pathLst>
                <a:path w="1893" h="3458" extrusionOk="0">
                  <a:moveTo>
                    <a:pt x="1728" y="1"/>
                  </a:moveTo>
                  <a:cubicBezTo>
                    <a:pt x="206" y="330"/>
                    <a:pt x="0" y="2223"/>
                    <a:pt x="124" y="3457"/>
                  </a:cubicBezTo>
                  <a:cubicBezTo>
                    <a:pt x="658" y="3169"/>
                    <a:pt x="1152" y="2676"/>
                    <a:pt x="1728" y="2387"/>
                  </a:cubicBezTo>
                  <a:cubicBezTo>
                    <a:pt x="1481" y="1688"/>
                    <a:pt x="1358" y="947"/>
                    <a:pt x="1893" y="371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25950" y="2683125"/>
              <a:ext cx="35000" cy="36050"/>
            </a:xfrm>
            <a:custGeom>
              <a:avLst/>
              <a:gdLst/>
              <a:ahLst/>
              <a:cxnLst/>
              <a:rect l="l" t="t" r="r" b="b"/>
              <a:pathLst>
                <a:path w="1400" h="1442" extrusionOk="0">
                  <a:moveTo>
                    <a:pt x="1071" y="0"/>
                  </a:moveTo>
                  <a:lnTo>
                    <a:pt x="1235" y="370"/>
                  </a:lnTo>
                  <a:cubicBezTo>
                    <a:pt x="865" y="700"/>
                    <a:pt x="289" y="1029"/>
                    <a:pt x="1" y="1276"/>
                  </a:cubicBezTo>
                  <a:cubicBezTo>
                    <a:pt x="170" y="1391"/>
                    <a:pt x="331" y="1441"/>
                    <a:pt x="480" y="1441"/>
                  </a:cubicBezTo>
                  <a:cubicBezTo>
                    <a:pt x="1020" y="1441"/>
                    <a:pt x="1400" y="778"/>
                    <a:pt x="1400" y="165"/>
                  </a:cubicBezTo>
                  <a:cubicBezTo>
                    <a:pt x="1318" y="41"/>
                    <a:pt x="1235" y="0"/>
                    <a:pt x="107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629800" y="2771575"/>
              <a:ext cx="94950" cy="116275"/>
            </a:xfrm>
            <a:custGeom>
              <a:avLst/>
              <a:gdLst/>
              <a:ahLst/>
              <a:cxnLst/>
              <a:rect l="l" t="t" r="r" b="b"/>
              <a:pathLst>
                <a:path w="3798" h="4651" extrusionOk="0">
                  <a:moveTo>
                    <a:pt x="3797" y="1"/>
                  </a:moveTo>
                  <a:cubicBezTo>
                    <a:pt x="3205" y="593"/>
                    <a:pt x="2424" y="1374"/>
                    <a:pt x="1562" y="1546"/>
                  </a:cubicBezTo>
                  <a:lnTo>
                    <a:pt x="1562" y="1546"/>
                  </a:lnTo>
                  <a:cubicBezTo>
                    <a:pt x="1610" y="1420"/>
                    <a:pt x="1643" y="1302"/>
                    <a:pt x="1657" y="1194"/>
                  </a:cubicBezTo>
                  <a:lnTo>
                    <a:pt x="1657" y="1194"/>
                  </a:lnTo>
                  <a:lnTo>
                    <a:pt x="1452" y="1565"/>
                  </a:lnTo>
                  <a:cubicBezTo>
                    <a:pt x="1489" y="1560"/>
                    <a:pt x="1526" y="1553"/>
                    <a:pt x="1562" y="1546"/>
                  </a:cubicBezTo>
                  <a:lnTo>
                    <a:pt x="1562" y="1546"/>
                  </a:lnTo>
                  <a:cubicBezTo>
                    <a:pt x="1194" y="2530"/>
                    <a:pt x="0" y="3994"/>
                    <a:pt x="876" y="4651"/>
                  </a:cubicBezTo>
                  <a:cubicBezTo>
                    <a:pt x="1040" y="3499"/>
                    <a:pt x="2439" y="3170"/>
                    <a:pt x="2892" y="2470"/>
                  </a:cubicBezTo>
                  <a:lnTo>
                    <a:pt x="2892" y="2470"/>
                  </a:lnTo>
                  <a:cubicBezTo>
                    <a:pt x="2889" y="2472"/>
                    <a:pt x="2887" y="2474"/>
                    <a:pt x="2885" y="2474"/>
                  </a:cubicBezTo>
                  <a:cubicBezTo>
                    <a:pt x="2824" y="2474"/>
                    <a:pt x="3057" y="1234"/>
                    <a:pt x="3057" y="1194"/>
                  </a:cubicBezTo>
                  <a:cubicBezTo>
                    <a:pt x="3221" y="659"/>
                    <a:pt x="3797" y="618"/>
                    <a:pt x="3797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715150" y="2833300"/>
              <a:ext cx="136125" cy="112175"/>
            </a:xfrm>
            <a:custGeom>
              <a:avLst/>
              <a:gdLst/>
              <a:ahLst/>
              <a:cxnLst/>
              <a:rect l="l" t="t" r="r" b="b"/>
              <a:pathLst>
                <a:path w="5445" h="4487" extrusionOk="0">
                  <a:moveTo>
                    <a:pt x="5445" y="1"/>
                  </a:moveTo>
                  <a:cubicBezTo>
                    <a:pt x="4313" y="274"/>
                    <a:pt x="2774" y="584"/>
                    <a:pt x="2127" y="1634"/>
                  </a:cubicBezTo>
                  <a:lnTo>
                    <a:pt x="2127" y="1634"/>
                  </a:lnTo>
                  <a:cubicBezTo>
                    <a:pt x="2017" y="1622"/>
                    <a:pt x="1917" y="1617"/>
                    <a:pt x="1825" y="1617"/>
                  </a:cubicBezTo>
                  <a:cubicBezTo>
                    <a:pt x="0" y="1617"/>
                    <a:pt x="1731" y="3830"/>
                    <a:pt x="2194" y="4486"/>
                  </a:cubicBezTo>
                  <a:cubicBezTo>
                    <a:pt x="2112" y="2017"/>
                    <a:pt x="3675" y="1400"/>
                    <a:pt x="5445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904800" y="2797300"/>
              <a:ext cx="82150" cy="85425"/>
            </a:xfrm>
            <a:custGeom>
              <a:avLst/>
              <a:gdLst/>
              <a:ahLst/>
              <a:cxnLst/>
              <a:rect l="l" t="t" r="r" b="b"/>
              <a:pathLst>
                <a:path w="3286" h="3417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03" y="439"/>
                    <a:pt x="703" y="783"/>
                    <a:pt x="958" y="1085"/>
                  </a:cubicBezTo>
                  <a:lnTo>
                    <a:pt x="958" y="1085"/>
                  </a:lnTo>
                  <a:cubicBezTo>
                    <a:pt x="968" y="1080"/>
                    <a:pt x="977" y="1075"/>
                    <a:pt x="986" y="1071"/>
                  </a:cubicBezTo>
                  <a:lnTo>
                    <a:pt x="822" y="1"/>
                  </a:lnTo>
                  <a:close/>
                  <a:moveTo>
                    <a:pt x="958" y="1085"/>
                  </a:moveTo>
                  <a:cubicBezTo>
                    <a:pt x="319" y="1416"/>
                    <a:pt x="0" y="1986"/>
                    <a:pt x="122" y="2675"/>
                  </a:cubicBezTo>
                  <a:cubicBezTo>
                    <a:pt x="156" y="2674"/>
                    <a:pt x="190" y="2674"/>
                    <a:pt x="223" y="2674"/>
                  </a:cubicBezTo>
                  <a:cubicBezTo>
                    <a:pt x="1363" y="2674"/>
                    <a:pt x="2168" y="3336"/>
                    <a:pt x="3167" y="3416"/>
                  </a:cubicBezTo>
                  <a:cubicBezTo>
                    <a:pt x="3286" y="2350"/>
                    <a:pt x="1613" y="1859"/>
                    <a:pt x="958" y="1085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898575" y="2526825"/>
              <a:ext cx="94675" cy="68875"/>
            </a:xfrm>
            <a:custGeom>
              <a:avLst/>
              <a:gdLst/>
              <a:ahLst/>
              <a:cxnLst/>
              <a:rect l="l" t="t" r="r" b="b"/>
              <a:pathLst>
                <a:path w="3787" h="2755" extrusionOk="0">
                  <a:moveTo>
                    <a:pt x="2035" y="1"/>
                  </a:moveTo>
                  <a:cubicBezTo>
                    <a:pt x="1286" y="1"/>
                    <a:pt x="369" y="308"/>
                    <a:pt x="1" y="614"/>
                  </a:cubicBezTo>
                  <a:cubicBezTo>
                    <a:pt x="577" y="738"/>
                    <a:pt x="1194" y="902"/>
                    <a:pt x="1811" y="985"/>
                  </a:cubicBezTo>
                  <a:lnTo>
                    <a:pt x="1235" y="450"/>
                  </a:lnTo>
                  <a:lnTo>
                    <a:pt x="1235" y="450"/>
                  </a:lnTo>
                  <a:cubicBezTo>
                    <a:pt x="2346" y="697"/>
                    <a:pt x="3540" y="1643"/>
                    <a:pt x="3787" y="2754"/>
                  </a:cubicBezTo>
                  <a:cubicBezTo>
                    <a:pt x="3622" y="1767"/>
                    <a:pt x="3745" y="614"/>
                    <a:pt x="2717" y="121"/>
                  </a:cubicBezTo>
                  <a:cubicBezTo>
                    <a:pt x="2528" y="37"/>
                    <a:pt x="2291" y="1"/>
                    <a:pt x="2035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813200" y="2314825"/>
              <a:ext cx="151250" cy="181075"/>
            </a:xfrm>
            <a:custGeom>
              <a:avLst/>
              <a:gdLst/>
              <a:ahLst/>
              <a:cxnLst/>
              <a:rect l="l" t="t" r="r" b="b"/>
              <a:pathLst>
                <a:path w="6050" h="7243" extrusionOk="0">
                  <a:moveTo>
                    <a:pt x="6049" y="0"/>
                  </a:moveTo>
                  <a:lnTo>
                    <a:pt x="6049" y="0"/>
                  </a:lnTo>
                  <a:cubicBezTo>
                    <a:pt x="4650" y="412"/>
                    <a:pt x="3169" y="124"/>
                    <a:pt x="1770" y="576"/>
                  </a:cubicBezTo>
                  <a:lnTo>
                    <a:pt x="2223" y="576"/>
                  </a:lnTo>
                  <a:cubicBezTo>
                    <a:pt x="1435" y="655"/>
                    <a:pt x="1288" y="1030"/>
                    <a:pt x="1070" y="2181"/>
                  </a:cubicBezTo>
                  <a:cubicBezTo>
                    <a:pt x="823" y="3745"/>
                    <a:pt x="0" y="5720"/>
                    <a:pt x="124" y="7243"/>
                  </a:cubicBezTo>
                  <a:cubicBezTo>
                    <a:pt x="1152" y="5761"/>
                    <a:pt x="535" y="3251"/>
                    <a:pt x="1729" y="1852"/>
                  </a:cubicBezTo>
                  <a:cubicBezTo>
                    <a:pt x="2716" y="659"/>
                    <a:pt x="4774" y="905"/>
                    <a:pt x="6049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693850" y="2193425"/>
              <a:ext cx="41175" cy="58775"/>
            </a:xfrm>
            <a:custGeom>
              <a:avLst/>
              <a:gdLst/>
              <a:ahLst/>
              <a:cxnLst/>
              <a:rect l="l" t="t" r="r" b="b"/>
              <a:pathLst>
                <a:path w="1647" h="2351" extrusionOk="0">
                  <a:moveTo>
                    <a:pt x="1647" y="0"/>
                  </a:moveTo>
                  <a:lnTo>
                    <a:pt x="1276" y="165"/>
                  </a:lnTo>
                  <a:cubicBezTo>
                    <a:pt x="618" y="618"/>
                    <a:pt x="165" y="1276"/>
                    <a:pt x="1" y="2017"/>
                  </a:cubicBezTo>
                  <a:cubicBezTo>
                    <a:pt x="343" y="2131"/>
                    <a:pt x="721" y="2351"/>
                    <a:pt x="1133" y="2351"/>
                  </a:cubicBezTo>
                  <a:cubicBezTo>
                    <a:pt x="1167" y="2351"/>
                    <a:pt x="1201" y="2349"/>
                    <a:pt x="1235" y="2346"/>
                  </a:cubicBezTo>
                  <a:cubicBezTo>
                    <a:pt x="42" y="1811"/>
                    <a:pt x="1400" y="741"/>
                    <a:pt x="1647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588925" y="2120125"/>
              <a:ext cx="66900" cy="20850"/>
            </a:xfrm>
            <a:custGeom>
              <a:avLst/>
              <a:gdLst/>
              <a:ahLst/>
              <a:cxnLst/>
              <a:rect l="l" t="t" r="r" b="b"/>
              <a:pathLst>
                <a:path w="2676" h="834" extrusionOk="0">
                  <a:moveTo>
                    <a:pt x="1353" y="0"/>
                  </a:moveTo>
                  <a:cubicBezTo>
                    <a:pt x="906" y="0"/>
                    <a:pt x="453" y="11"/>
                    <a:pt x="0" y="11"/>
                  </a:cubicBezTo>
                  <a:lnTo>
                    <a:pt x="371" y="11"/>
                  </a:lnTo>
                  <a:cubicBezTo>
                    <a:pt x="1029" y="381"/>
                    <a:pt x="1729" y="669"/>
                    <a:pt x="2428" y="834"/>
                  </a:cubicBezTo>
                  <a:cubicBezTo>
                    <a:pt x="2552" y="669"/>
                    <a:pt x="2675" y="258"/>
                    <a:pt x="2675" y="52"/>
                  </a:cubicBezTo>
                  <a:cubicBezTo>
                    <a:pt x="2243" y="11"/>
                    <a:pt x="1801" y="0"/>
                    <a:pt x="1353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672250" y="2002075"/>
              <a:ext cx="58675" cy="54550"/>
            </a:xfrm>
            <a:custGeom>
              <a:avLst/>
              <a:gdLst/>
              <a:ahLst/>
              <a:cxnLst/>
              <a:rect l="l" t="t" r="r" b="b"/>
              <a:pathLst>
                <a:path w="2347" h="2182" extrusionOk="0">
                  <a:moveTo>
                    <a:pt x="1029" y="0"/>
                  </a:moveTo>
                  <a:lnTo>
                    <a:pt x="659" y="206"/>
                  </a:lnTo>
                  <a:cubicBezTo>
                    <a:pt x="453" y="865"/>
                    <a:pt x="206" y="1523"/>
                    <a:pt x="165" y="2181"/>
                  </a:cubicBezTo>
                  <a:cubicBezTo>
                    <a:pt x="2346" y="1358"/>
                    <a:pt x="1" y="700"/>
                    <a:pt x="1029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784375" y="1993850"/>
              <a:ext cx="67925" cy="29850"/>
            </a:xfrm>
            <a:custGeom>
              <a:avLst/>
              <a:gdLst/>
              <a:ahLst/>
              <a:cxnLst/>
              <a:rect l="l" t="t" r="r" b="b"/>
              <a:pathLst>
                <a:path w="2717" h="1194" extrusionOk="0">
                  <a:moveTo>
                    <a:pt x="371" y="329"/>
                  </a:moveTo>
                  <a:lnTo>
                    <a:pt x="1" y="700"/>
                  </a:lnTo>
                  <a:cubicBezTo>
                    <a:pt x="177" y="644"/>
                    <a:pt x="352" y="588"/>
                    <a:pt x="528" y="533"/>
                  </a:cubicBezTo>
                  <a:lnTo>
                    <a:pt x="528" y="533"/>
                  </a:lnTo>
                  <a:cubicBezTo>
                    <a:pt x="471" y="471"/>
                    <a:pt x="418" y="403"/>
                    <a:pt x="371" y="329"/>
                  </a:cubicBezTo>
                  <a:close/>
                  <a:moveTo>
                    <a:pt x="2717" y="0"/>
                  </a:moveTo>
                  <a:cubicBezTo>
                    <a:pt x="1987" y="100"/>
                    <a:pt x="1257" y="306"/>
                    <a:pt x="528" y="533"/>
                  </a:cubicBezTo>
                  <a:lnTo>
                    <a:pt x="528" y="533"/>
                  </a:lnTo>
                  <a:cubicBezTo>
                    <a:pt x="918" y="965"/>
                    <a:pt x="1514" y="1158"/>
                    <a:pt x="2017" y="1194"/>
                  </a:cubicBezTo>
                  <a:cubicBezTo>
                    <a:pt x="1853" y="1029"/>
                    <a:pt x="1770" y="700"/>
                    <a:pt x="1647" y="576"/>
                  </a:cubicBezTo>
                  <a:cubicBezTo>
                    <a:pt x="1976" y="453"/>
                    <a:pt x="2470" y="41"/>
                    <a:pt x="2717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916075" y="2078950"/>
              <a:ext cx="88500" cy="22425"/>
            </a:xfrm>
            <a:custGeom>
              <a:avLst/>
              <a:gdLst/>
              <a:ahLst/>
              <a:cxnLst/>
              <a:rect l="l" t="t" r="r" b="b"/>
              <a:pathLst>
                <a:path w="3540" h="897" extrusionOk="0">
                  <a:moveTo>
                    <a:pt x="1441" y="12"/>
                  </a:moveTo>
                  <a:lnTo>
                    <a:pt x="1315" y="44"/>
                  </a:lnTo>
                  <a:lnTo>
                    <a:pt x="1315" y="44"/>
                  </a:lnTo>
                  <a:cubicBezTo>
                    <a:pt x="1342" y="41"/>
                    <a:pt x="1369" y="38"/>
                    <a:pt x="1396" y="36"/>
                  </a:cubicBezTo>
                  <a:lnTo>
                    <a:pt x="1396" y="36"/>
                  </a:lnTo>
                  <a:cubicBezTo>
                    <a:pt x="1411" y="28"/>
                    <a:pt x="1426" y="20"/>
                    <a:pt x="1441" y="12"/>
                  </a:cubicBezTo>
                  <a:close/>
                  <a:moveTo>
                    <a:pt x="1315" y="44"/>
                  </a:moveTo>
                  <a:cubicBezTo>
                    <a:pt x="840" y="95"/>
                    <a:pt x="386" y="198"/>
                    <a:pt x="0" y="382"/>
                  </a:cubicBezTo>
                  <a:lnTo>
                    <a:pt x="1315" y="44"/>
                  </a:lnTo>
                  <a:close/>
                  <a:moveTo>
                    <a:pt x="2193" y="1"/>
                  </a:moveTo>
                  <a:cubicBezTo>
                    <a:pt x="1927" y="1"/>
                    <a:pt x="1659" y="11"/>
                    <a:pt x="1396" y="36"/>
                  </a:cubicBezTo>
                  <a:lnTo>
                    <a:pt x="1396" y="36"/>
                  </a:lnTo>
                  <a:cubicBezTo>
                    <a:pt x="958" y="270"/>
                    <a:pt x="519" y="430"/>
                    <a:pt x="41" y="629"/>
                  </a:cubicBezTo>
                  <a:cubicBezTo>
                    <a:pt x="391" y="711"/>
                    <a:pt x="1307" y="896"/>
                    <a:pt x="2094" y="896"/>
                  </a:cubicBezTo>
                  <a:cubicBezTo>
                    <a:pt x="2881" y="896"/>
                    <a:pt x="3539" y="711"/>
                    <a:pt x="3375" y="53"/>
                  </a:cubicBezTo>
                  <a:cubicBezTo>
                    <a:pt x="3005" y="24"/>
                    <a:pt x="2602" y="1"/>
                    <a:pt x="2193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993225" y="2125525"/>
              <a:ext cx="58675" cy="108050"/>
            </a:xfrm>
            <a:custGeom>
              <a:avLst/>
              <a:gdLst/>
              <a:ahLst/>
              <a:cxnLst/>
              <a:rect l="l" t="t" r="r" b="b"/>
              <a:pathLst>
                <a:path w="2347" h="4322" extrusionOk="0">
                  <a:moveTo>
                    <a:pt x="577" y="0"/>
                  </a:moveTo>
                  <a:cubicBezTo>
                    <a:pt x="412" y="330"/>
                    <a:pt x="83" y="700"/>
                    <a:pt x="1" y="1070"/>
                  </a:cubicBezTo>
                  <a:lnTo>
                    <a:pt x="1" y="1235"/>
                  </a:lnTo>
                  <a:cubicBezTo>
                    <a:pt x="1112" y="1688"/>
                    <a:pt x="947" y="3457"/>
                    <a:pt x="412" y="4321"/>
                  </a:cubicBezTo>
                  <a:cubicBezTo>
                    <a:pt x="865" y="4116"/>
                    <a:pt x="1317" y="3951"/>
                    <a:pt x="1811" y="3951"/>
                  </a:cubicBezTo>
                  <a:cubicBezTo>
                    <a:pt x="2346" y="2716"/>
                    <a:pt x="1688" y="659"/>
                    <a:pt x="577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760450" y="2651225"/>
              <a:ext cx="50700" cy="57625"/>
            </a:xfrm>
            <a:custGeom>
              <a:avLst/>
              <a:gdLst/>
              <a:ahLst/>
              <a:cxnLst/>
              <a:rect l="l" t="t" r="r" b="b"/>
              <a:pathLst>
                <a:path w="2028" h="2305" extrusionOk="0">
                  <a:moveTo>
                    <a:pt x="1328" y="0"/>
                  </a:moveTo>
                  <a:lnTo>
                    <a:pt x="1328" y="0"/>
                  </a:lnTo>
                  <a:cubicBezTo>
                    <a:pt x="1294" y="10"/>
                    <a:pt x="1262" y="21"/>
                    <a:pt x="1231" y="32"/>
                  </a:cubicBezTo>
                  <a:lnTo>
                    <a:pt x="1231" y="32"/>
                  </a:lnTo>
                  <a:cubicBezTo>
                    <a:pt x="1071" y="50"/>
                    <a:pt x="923" y="109"/>
                    <a:pt x="793" y="206"/>
                  </a:cubicBezTo>
                  <a:lnTo>
                    <a:pt x="1055" y="105"/>
                  </a:lnTo>
                  <a:lnTo>
                    <a:pt x="1055" y="105"/>
                  </a:lnTo>
                  <a:cubicBezTo>
                    <a:pt x="0" y="630"/>
                    <a:pt x="1291" y="1807"/>
                    <a:pt x="1904" y="2305"/>
                  </a:cubicBezTo>
                  <a:cubicBezTo>
                    <a:pt x="1616" y="1729"/>
                    <a:pt x="1658" y="1070"/>
                    <a:pt x="1740" y="412"/>
                  </a:cubicBezTo>
                  <a:cubicBezTo>
                    <a:pt x="1822" y="371"/>
                    <a:pt x="2028" y="288"/>
                    <a:pt x="2028" y="247"/>
                  </a:cubicBezTo>
                  <a:cubicBezTo>
                    <a:pt x="1793" y="98"/>
                    <a:pt x="1558" y="26"/>
                    <a:pt x="1340" y="26"/>
                  </a:cubicBezTo>
                  <a:cubicBezTo>
                    <a:pt x="1310" y="26"/>
                    <a:pt x="1281" y="27"/>
                    <a:pt x="1252" y="30"/>
                  </a:cubicBezTo>
                  <a:lnTo>
                    <a:pt x="1252" y="3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52900" y="2415625"/>
              <a:ext cx="122450" cy="193450"/>
            </a:xfrm>
            <a:custGeom>
              <a:avLst/>
              <a:gdLst/>
              <a:ahLst/>
              <a:cxnLst/>
              <a:rect l="l" t="t" r="r" b="b"/>
              <a:pathLst>
                <a:path w="4898" h="7738" extrusionOk="0">
                  <a:moveTo>
                    <a:pt x="4897" y="1"/>
                  </a:moveTo>
                  <a:lnTo>
                    <a:pt x="4897" y="1"/>
                  </a:lnTo>
                  <a:cubicBezTo>
                    <a:pt x="4871" y="4"/>
                    <a:pt x="4845" y="7"/>
                    <a:pt x="4819" y="11"/>
                  </a:cubicBezTo>
                  <a:lnTo>
                    <a:pt x="4819" y="11"/>
                  </a:lnTo>
                  <a:lnTo>
                    <a:pt x="4897" y="1"/>
                  </a:lnTo>
                  <a:close/>
                  <a:moveTo>
                    <a:pt x="4819" y="11"/>
                  </a:moveTo>
                  <a:lnTo>
                    <a:pt x="3622" y="166"/>
                  </a:lnTo>
                  <a:cubicBezTo>
                    <a:pt x="1564" y="1112"/>
                    <a:pt x="3334" y="2758"/>
                    <a:pt x="2757" y="4034"/>
                  </a:cubicBezTo>
                  <a:cubicBezTo>
                    <a:pt x="2222" y="5145"/>
                    <a:pt x="0" y="6050"/>
                    <a:pt x="906" y="7737"/>
                  </a:cubicBezTo>
                  <a:cubicBezTo>
                    <a:pt x="1441" y="5927"/>
                    <a:pt x="2799" y="5145"/>
                    <a:pt x="4115" y="3992"/>
                  </a:cubicBezTo>
                  <a:cubicBezTo>
                    <a:pt x="2858" y="2978"/>
                    <a:pt x="3000" y="283"/>
                    <a:pt x="4819" y="1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166050" y="2649175"/>
              <a:ext cx="190350" cy="115225"/>
            </a:xfrm>
            <a:custGeom>
              <a:avLst/>
              <a:gdLst/>
              <a:ahLst/>
              <a:cxnLst/>
              <a:rect l="l" t="t" r="r" b="b"/>
              <a:pathLst>
                <a:path w="7614" h="4609" extrusionOk="0">
                  <a:moveTo>
                    <a:pt x="536" y="1193"/>
                  </a:moveTo>
                  <a:cubicBezTo>
                    <a:pt x="575" y="1278"/>
                    <a:pt x="614" y="1358"/>
                    <a:pt x="654" y="1435"/>
                  </a:cubicBezTo>
                  <a:lnTo>
                    <a:pt x="654" y="1435"/>
                  </a:lnTo>
                  <a:cubicBezTo>
                    <a:pt x="817" y="1393"/>
                    <a:pt x="969" y="1358"/>
                    <a:pt x="1071" y="1358"/>
                  </a:cubicBezTo>
                  <a:lnTo>
                    <a:pt x="536" y="1193"/>
                  </a:lnTo>
                  <a:close/>
                  <a:moveTo>
                    <a:pt x="6544" y="0"/>
                  </a:moveTo>
                  <a:cubicBezTo>
                    <a:pt x="5529" y="789"/>
                    <a:pt x="3838" y="2699"/>
                    <a:pt x="2358" y="2699"/>
                  </a:cubicBezTo>
                  <a:cubicBezTo>
                    <a:pt x="1730" y="2699"/>
                    <a:pt x="1139" y="2355"/>
                    <a:pt x="654" y="1435"/>
                  </a:cubicBezTo>
                  <a:lnTo>
                    <a:pt x="654" y="1435"/>
                  </a:lnTo>
                  <a:cubicBezTo>
                    <a:pt x="423" y="1493"/>
                    <a:pt x="170" y="1564"/>
                    <a:pt x="1" y="1564"/>
                  </a:cubicBezTo>
                  <a:cubicBezTo>
                    <a:pt x="371" y="2593"/>
                    <a:pt x="2923" y="4074"/>
                    <a:pt x="3951" y="4609"/>
                  </a:cubicBezTo>
                  <a:cubicBezTo>
                    <a:pt x="4445" y="3169"/>
                    <a:pt x="5597" y="3457"/>
                    <a:pt x="6503" y="2593"/>
                  </a:cubicBezTo>
                  <a:cubicBezTo>
                    <a:pt x="7614" y="1481"/>
                    <a:pt x="5885" y="1193"/>
                    <a:pt x="6544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352225" y="2569950"/>
              <a:ext cx="107050" cy="77175"/>
            </a:xfrm>
            <a:custGeom>
              <a:avLst/>
              <a:gdLst/>
              <a:ahLst/>
              <a:cxnLst/>
              <a:rect l="l" t="t" r="r" b="b"/>
              <a:pathLst>
                <a:path w="4282" h="3087" extrusionOk="0">
                  <a:moveTo>
                    <a:pt x="1442" y="0"/>
                  </a:moveTo>
                  <a:lnTo>
                    <a:pt x="1442" y="0"/>
                  </a:lnTo>
                  <a:cubicBezTo>
                    <a:pt x="1100" y="158"/>
                    <a:pt x="868" y="298"/>
                    <a:pt x="722" y="424"/>
                  </a:cubicBezTo>
                  <a:lnTo>
                    <a:pt x="722" y="424"/>
                  </a:lnTo>
                  <a:cubicBezTo>
                    <a:pt x="661" y="457"/>
                    <a:pt x="600" y="495"/>
                    <a:pt x="537" y="535"/>
                  </a:cubicBezTo>
                  <a:lnTo>
                    <a:pt x="714" y="431"/>
                  </a:lnTo>
                  <a:lnTo>
                    <a:pt x="714" y="431"/>
                  </a:lnTo>
                  <a:cubicBezTo>
                    <a:pt x="0" y="1055"/>
                    <a:pt x="1410" y="1311"/>
                    <a:pt x="1854" y="1482"/>
                  </a:cubicBezTo>
                  <a:cubicBezTo>
                    <a:pt x="3047" y="1976"/>
                    <a:pt x="3500" y="2264"/>
                    <a:pt x="4282" y="3087"/>
                  </a:cubicBezTo>
                  <a:cubicBezTo>
                    <a:pt x="3819" y="1997"/>
                    <a:pt x="2986" y="165"/>
                    <a:pt x="1632" y="165"/>
                  </a:cubicBezTo>
                  <a:cubicBezTo>
                    <a:pt x="1364" y="165"/>
                    <a:pt x="1076" y="236"/>
                    <a:pt x="766" y="400"/>
                  </a:cubicBezTo>
                  <a:lnTo>
                    <a:pt x="766" y="40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410575" y="2430050"/>
              <a:ext cx="46650" cy="66875"/>
            </a:xfrm>
            <a:custGeom>
              <a:avLst/>
              <a:gdLst/>
              <a:ahLst/>
              <a:cxnLst/>
              <a:rect l="l" t="t" r="r" b="b"/>
              <a:pathLst>
                <a:path w="1866" h="2675" extrusionOk="0">
                  <a:moveTo>
                    <a:pt x="14" y="1605"/>
                  </a:moveTo>
                  <a:lnTo>
                    <a:pt x="14" y="1915"/>
                  </a:lnTo>
                  <a:lnTo>
                    <a:pt x="14" y="1915"/>
                  </a:lnTo>
                  <a:cubicBezTo>
                    <a:pt x="26" y="1838"/>
                    <a:pt x="51" y="1760"/>
                    <a:pt x="86" y="1681"/>
                  </a:cubicBezTo>
                  <a:lnTo>
                    <a:pt x="86" y="1681"/>
                  </a:lnTo>
                  <a:cubicBezTo>
                    <a:pt x="61" y="1656"/>
                    <a:pt x="37" y="1630"/>
                    <a:pt x="14" y="1605"/>
                  </a:cubicBezTo>
                  <a:close/>
                  <a:moveTo>
                    <a:pt x="14" y="1915"/>
                  </a:moveTo>
                  <a:cubicBezTo>
                    <a:pt x="1" y="1991"/>
                    <a:pt x="1" y="2066"/>
                    <a:pt x="14" y="2140"/>
                  </a:cubicBezTo>
                  <a:lnTo>
                    <a:pt x="14" y="1915"/>
                  </a:lnTo>
                  <a:close/>
                  <a:moveTo>
                    <a:pt x="1454" y="0"/>
                  </a:moveTo>
                  <a:cubicBezTo>
                    <a:pt x="1098" y="517"/>
                    <a:pt x="336" y="1111"/>
                    <a:pt x="86" y="1681"/>
                  </a:cubicBezTo>
                  <a:lnTo>
                    <a:pt x="86" y="1681"/>
                  </a:lnTo>
                  <a:cubicBezTo>
                    <a:pt x="499" y="2099"/>
                    <a:pt x="1114" y="2442"/>
                    <a:pt x="1619" y="2675"/>
                  </a:cubicBezTo>
                  <a:cubicBezTo>
                    <a:pt x="1866" y="1934"/>
                    <a:pt x="1495" y="823"/>
                    <a:pt x="1454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93025" y="2161525"/>
              <a:ext cx="27800" cy="48375"/>
            </a:xfrm>
            <a:custGeom>
              <a:avLst/>
              <a:gdLst/>
              <a:ahLst/>
              <a:cxnLst/>
              <a:rect l="l" t="t" r="r" b="b"/>
              <a:pathLst>
                <a:path w="1112" h="1935" extrusionOk="0">
                  <a:moveTo>
                    <a:pt x="1111" y="1"/>
                  </a:moveTo>
                  <a:lnTo>
                    <a:pt x="1071" y="13"/>
                  </a:lnTo>
                  <a:lnTo>
                    <a:pt x="1071" y="13"/>
                  </a:lnTo>
                  <a:cubicBezTo>
                    <a:pt x="1071" y="19"/>
                    <a:pt x="1071" y="25"/>
                    <a:pt x="1071" y="31"/>
                  </a:cubicBezTo>
                  <a:lnTo>
                    <a:pt x="1071" y="31"/>
                  </a:lnTo>
                  <a:cubicBezTo>
                    <a:pt x="1085" y="21"/>
                    <a:pt x="1098" y="11"/>
                    <a:pt x="1111" y="1"/>
                  </a:cubicBezTo>
                  <a:close/>
                  <a:moveTo>
                    <a:pt x="1070" y="1"/>
                  </a:moveTo>
                  <a:lnTo>
                    <a:pt x="1070" y="1"/>
                  </a:lnTo>
                  <a:cubicBezTo>
                    <a:pt x="952" y="30"/>
                    <a:pt x="835" y="81"/>
                    <a:pt x="717" y="122"/>
                  </a:cubicBezTo>
                  <a:lnTo>
                    <a:pt x="717" y="122"/>
                  </a:lnTo>
                  <a:lnTo>
                    <a:pt x="1071" y="13"/>
                  </a:lnTo>
                  <a:lnTo>
                    <a:pt x="1071" y="13"/>
                  </a:lnTo>
                  <a:cubicBezTo>
                    <a:pt x="1071" y="9"/>
                    <a:pt x="1070" y="5"/>
                    <a:pt x="1070" y="1"/>
                  </a:cubicBezTo>
                  <a:close/>
                  <a:moveTo>
                    <a:pt x="717" y="122"/>
                  </a:moveTo>
                  <a:lnTo>
                    <a:pt x="576" y="165"/>
                  </a:lnTo>
                  <a:cubicBezTo>
                    <a:pt x="623" y="154"/>
                    <a:pt x="670" y="139"/>
                    <a:pt x="717" y="122"/>
                  </a:cubicBezTo>
                  <a:close/>
                  <a:moveTo>
                    <a:pt x="1071" y="31"/>
                  </a:moveTo>
                  <a:cubicBezTo>
                    <a:pt x="438" y="521"/>
                    <a:pt x="81" y="1169"/>
                    <a:pt x="0" y="1935"/>
                  </a:cubicBezTo>
                  <a:cubicBezTo>
                    <a:pt x="447" y="1326"/>
                    <a:pt x="1094" y="797"/>
                    <a:pt x="1071" y="3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76975" y="1921225"/>
              <a:ext cx="66475" cy="62350"/>
            </a:xfrm>
            <a:custGeom>
              <a:avLst/>
              <a:gdLst/>
              <a:ahLst/>
              <a:cxnLst/>
              <a:rect l="l" t="t" r="r" b="b"/>
              <a:pathLst>
                <a:path w="2659" h="2494" extrusionOk="0">
                  <a:moveTo>
                    <a:pt x="1514" y="1"/>
                  </a:moveTo>
                  <a:cubicBezTo>
                    <a:pt x="259" y="1"/>
                    <a:pt x="0" y="2264"/>
                    <a:pt x="1671" y="2494"/>
                  </a:cubicBezTo>
                  <a:cubicBezTo>
                    <a:pt x="864" y="1456"/>
                    <a:pt x="1026" y="455"/>
                    <a:pt x="2190" y="193"/>
                  </a:cubicBezTo>
                  <a:lnTo>
                    <a:pt x="2190" y="193"/>
                  </a:lnTo>
                  <a:cubicBezTo>
                    <a:pt x="2338" y="273"/>
                    <a:pt x="2495" y="380"/>
                    <a:pt x="2659" y="519"/>
                  </a:cubicBezTo>
                  <a:lnTo>
                    <a:pt x="2453" y="148"/>
                  </a:lnTo>
                  <a:cubicBezTo>
                    <a:pt x="2360" y="159"/>
                    <a:pt x="2272" y="174"/>
                    <a:pt x="2190" y="193"/>
                  </a:cubicBezTo>
                  <a:lnTo>
                    <a:pt x="2190" y="193"/>
                  </a:lnTo>
                  <a:cubicBezTo>
                    <a:pt x="1942" y="59"/>
                    <a:pt x="1715" y="1"/>
                    <a:pt x="1514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214400" y="1861000"/>
              <a:ext cx="101875" cy="80400"/>
            </a:xfrm>
            <a:custGeom>
              <a:avLst/>
              <a:gdLst/>
              <a:ahLst/>
              <a:cxnLst/>
              <a:rect l="l" t="t" r="r" b="b"/>
              <a:pathLst>
                <a:path w="4075" h="3216" extrusionOk="0">
                  <a:moveTo>
                    <a:pt x="3942" y="1"/>
                  </a:moveTo>
                  <a:cubicBezTo>
                    <a:pt x="3352" y="1"/>
                    <a:pt x="2899" y="305"/>
                    <a:pt x="2600" y="744"/>
                  </a:cubicBezTo>
                  <a:lnTo>
                    <a:pt x="2600" y="744"/>
                  </a:lnTo>
                  <a:lnTo>
                    <a:pt x="4075" y="6"/>
                  </a:lnTo>
                  <a:cubicBezTo>
                    <a:pt x="4030" y="2"/>
                    <a:pt x="3986" y="1"/>
                    <a:pt x="3942" y="1"/>
                  </a:cubicBezTo>
                  <a:close/>
                  <a:moveTo>
                    <a:pt x="2017" y="713"/>
                  </a:moveTo>
                  <a:cubicBezTo>
                    <a:pt x="0" y="713"/>
                    <a:pt x="1879" y="2318"/>
                    <a:pt x="2340" y="3036"/>
                  </a:cubicBezTo>
                  <a:lnTo>
                    <a:pt x="2340" y="3036"/>
                  </a:lnTo>
                  <a:cubicBezTo>
                    <a:pt x="2049" y="2348"/>
                    <a:pt x="2154" y="1397"/>
                    <a:pt x="2600" y="744"/>
                  </a:cubicBezTo>
                  <a:lnTo>
                    <a:pt x="2600" y="744"/>
                  </a:lnTo>
                  <a:lnTo>
                    <a:pt x="2593" y="747"/>
                  </a:lnTo>
                  <a:cubicBezTo>
                    <a:pt x="2373" y="724"/>
                    <a:pt x="2182" y="713"/>
                    <a:pt x="2017" y="713"/>
                  </a:cubicBezTo>
                  <a:close/>
                  <a:moveTo>
                    <a:pt x="2340" y="3036"/>
                  </a:moveTo>
                  <a:lnTo>
                    <a:pt x="2340" y="3036"/>
                  </a:lnTo>
                  <a:cubicBezTo>
                    <a:pt x="2366" y="3098"/>
                    <a:pt x="2396" y="3158"/>
                    <a:pt x="2429" y="3216"/>
                  </a:cubicBezTo>
                  <a:cubicBezTo>
                    <a:pt x="2415" y="3165"/>
                    <a:pt x="2384" y="3105"/>
                    <a:pt x="2340" y="3036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236025" y="2040150"/>
              <a:ext cx="30025" cy="43225"/>
            </a:xfrm>
            <a:custGeom>
              <a:avLst/>
              <a:gdLst/>
              <a:ahLst/>
              <a:cxnLst/>
              <a:rect l="l" t="t" r="r" b="b"/>
              <a:pathLst>
                <a:path w="1201" h="1729" extrusionOk="0">
                  <a:moveTo>
                    <a:pt x="1175" y="1358"/>
                  </a:moveTo>
                  <a:cubicBezTo>
                    <a:pt x="1169" y="1358"/>
                    <a:pt x="1163" y="1359"/>
                    <a:pt x="1155" y="1361"/>
                  </a:cubicBezTo>
                  <a:lnTo>
                    <a:pt x="1155" y="1361"/>
                  </a:lnTo>
                  <a:lnTo>
                    <a:pt x="1193" y="1399"/>
                  </a:lnTo>
                  <a:cubicBezTo>
                    <a:pt x="1201" y="1370"/>
                    <a:pt x="1194" y="1358"/>
                    <a:pt x="1175" y="1358"/>
                  </a:cubicBezTo>
                  <a:close/>
                  <a:moveTo>
                    <a:pt x="288" y="0"/>
                  </a:moveTo>
                  <a:lnTo>
                    <a:pt x="288" y="0"/>
                  </a:lnTo>
                  <a:cubicBezTo>
                    <a:pt x="0" y="494"/>
                    <a:pt x="82" y="1152"/>
                    <a:pt x="329" y="1728"/>
                  </a:cubicBezTo>
                  <a:cubicBezTo>
                    <a:pt x="710" y="1633"/>
                    <a:pt x="1042" y="1391"/>
                    <a:pt x="1155" y="1361"/>
                  </a:cubicBezTo>
                  <a:lnTo>
                    <a:pt x="1155" y="1361"/>
                  </a:lnTo>
                  <a:lnTo>
                    <a:pt x="823" y="1029"/>
                  </a:lnTo>
                  <a:cubicBezTo>
                    <a:pt x="905" y="494"/>
                    <a:pt x="782" y="165"/>
                    <a:pt x="288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265175" y="2060400"/>
              <a:ext cx="194100" cy="117250"/>
            </a:xfrm>
            <a:custGeom>
              <a:avLst/>
              <a:gdLst/>
              <a:ahLst/>
              <a:cxnLst/>
              <a:rect l="l" t="t" r="r" b="b"/>
              <a:pathLst>
                <a:path w="7764" h="4690" extrusionOk="0">
                  <a:moveTo>
                    <a:pt x="4572" y="0"/>
                  </a:moveTo>
                  <a:cubicBezTo>
                    <a:pt x="4472" y="0"/>
                    <a:pt x="4371" y="4"/>
                    <a:pt x="4266" y="13"/>
                  </a:cubicBezTo>
                  <a:cubicBezTo>
                    <a:pt x="4719" y="219"/>
                    <a:pt x="6035" y="466"/>
                    <a:pt x="6035" y="1124"/>
                  </a:cubicBezTo>
                  <a:cubicBezTo>
                    <a:pt x="6035" y="1523"/>
                    <a:pt x="5862" y="1603"/>
                    <a:pt x="5622" y="1603"/>
                  </a:cubicBezTo>
                  <a:cubicBezTo>
                    <a:pt x="5461" y="1603"/>
                    <a:pt x="5269" y="1566"/>
                    <a:pt x="5081" y="1566"/>
                  </a:cubicBezTo>
                  <a:cubicBezTo>
                    <a:pt x="4971" y="1566"/>
                    <a:pt x="4861" y="1579"/>
                    <a:pt x="4760" y="1618"/>
                  </a:cubicBezTo>
                  <a:cubicBezTo>
                    <a:pt x="3905" y="1952"/>
                    <a:pt x="1942" y="3261"/>
                    <a:pt x="1692" y="3723"/>
                  </a:cubicBezTo>
                  <a:lnTo>
                    <a:pt x="1692" y="3723"/>
                  </a:lnTo>
                  <a:lnTo>
                    <a:pt x="1838" y="2770"/>
                  </a:lnTo>
                  <a:lnTo>
                    <a:pt x="1838" y="2770"/>
                  </a:lnTo>
                  <a:cubicBezTo>
                    <a:pt x="0" y="3442"/>
                    <a:pt x="985" y="4690"/>
                    <a:pt x="2265" y="4690"/>
                  </a:cubicBezTo>
                  <a:cubicBezTo>
                    <a:pt x="2475" y="4690"/>
                    <a:pt x="2693" y="4656"/>
                    <a:pt x="2908" y="4581"/>
                  </a:cubicBezTo>
                  <a:cubicBezTo>
                    <a:pt x="3608" y="4334"/>
                    <a:pt x="4472" y="3182"/>
                    <a:pt x="5254" y="2811"/>
                  </a:cubicBezTo>
                  <a:cubicBezTo>
                    <a:pt x="6077" y="2400"/>
                    <a:pt x="7188" y="2194"/>
                    <a:pt x="7764" y="1494"/>
                  </a:cubicBezTo>
                  <a:cubicBezTo>
                    <a:pt x="6769" y="729"/>
                    <a:pt x="5882" y="0"/>
                    <a:pt x="4572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575500" y="1920800"/>
              <a:ext cx="38525" cy="95575"/>
            </a:xfrm>
            <a:custGeom>
              <a:avLst/>
              <a:gdLst/>
              <a:ahLst/>
              <a:cxnLst/>
              <a:rect l="l" t="t" r="r" b="b"/>
              <a:pathLst>
                <a:path w="1541" h="3823" extrusionOk="0">
                  <a:moveTo>
                    <a:pt x="865" y="1"/>
                  </a:moveTo>
                  <a:lnTo>
                    <a:pt x="495" y="165"/>
                  </a:lnTo>
                  <a:cubicBezTo>
                    <a:pt x="568" y="339"/>
                    <a:pt x="686" y="636"/>
                    <a:pt x="803" y="987"/>
                  </a:cubicBezTo>
                  <a:lnTo>
                    <a:pt x="803" y="987"/>
                  </a:lnTo>
                  <a:cubicBezTo>
                    <a:pt x="841" y="675"/>
                    <a:pt x="865" y="352"/>
                    <a:pt x="865" y="1"/>
                  </a:cubicBezTo>
                  <a:close/>
                  <a:moveTo>
                    <a:pt x="803" y="987"/>
                  </a:moveTo>
                  <a:lnTo>
                    <a:pt x="803" y="987"/>
                  </a:lnTo>
                  <a:cubicBezTo>
                    <a:pt x="729" y="1588"/>
                    <a:pt x="603" y="2149"/>
                    <a:pt x="495" y="2799"/>
                  </a:cubicBezTo>
                  <a:cubicBezTo>
                    <a:pt x="453" y="3087"/>
                    <a:pt x="42" y="3375"/>
                    <a:pt x="1" y="3786"/>
                  </a:cubicBezTo>
                  <a:cubicBezTo>
                    <a:pt x="122" y="3811"/>
                    <a:pt x="233" y="3822"/>
                    <a:pt x="332" y="3822"/>
                  </a:cubicBezTo>
                  <a:cubicBezTo>
                    <a:pt x="1541" y="3822"/>
                    <a:pt x="1179" y="2120"/>
                    <a:pt x="803" y="987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1429425" y="2051800"/>
              <a:ext cx="66900" cy="22300"/>
            </a:xfrm>
            <a:custGeom>
              <a:avLst/>
              <a:gdLst/>
              <a:ahLst/>
              <a:cxnLst/>
              <a:rect l="l" t="t" r="r" b="b"/>
              <a:pathLst>
                <a:path w="2676" h="892" extrusionOk="0">
                  <a:moveTo>
                    <a:pt x="961" y="0"/>
                  </a:moveTo>
                  <a:cubicBezTo>
                    <a:pt x="821" y="0"/>
                    <a:pt x="683" y="23"/>
                    <a:pt x="547" y="68"/>
                  </a:cubicBezTo>
                  <a:lnTo>
                    <a:pt x="547" y="68"/>
                  </a:lnTo>
                  <a:cubicBezTo>
                    <a:pt x="359" y="48"/>
                    <a:pt x="175" y="36"/>
                    <a:pt x="0" y="28"/>
                  </a:cubicBezTo>
                  <a:lnTo>
                    <a:pt x="0" y="28"/>
                  </a:lnTo>
                  <a:lnTo>
                    <a:pt x="440" y="109"/>
                  </a:lnTo>
                  <a:lnTo>
                    <a:pt x="440" y="109"/>
                  </a:lnTo>
                  <a:cubicBezTo>
                    <a:pt x="362" y="142"/>
                    <a:pt x="284" y="184"/>
                    <a:pt x="206" y="234"/>
                  </a:cubicBezTo>
                  <a:cubicBezTo>
                    <a:pt x="1029" y="439"/>
                    <a:pt x="1935" y="727"/>
                    <a:pt x="2675" y="892"/>
                  </a:cubicBezTo>
                  <a:cubicBezTo>
                    <a:pt x="2463" y="666"/>
                    <a:pt x="2188" y="498"/>
                    <a:pt x="1882" y="373"/>
                  </a:cubicBezTo>
                  <a:lnTo>
                    <a:pt x="1882" y="373"/>
                  </a:lnTo>
                  <a:lnTo>
                    <a:pt x="2017" y="398"/>
                  </a:lnTo>
                  <a:cubicBezTo>
                    <a:pt x="1662" y="138"/>
                    <a:pt x="1308" y="0"/>
                    <a:pt x="96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530250" y="2174900"/>
              <a:ext cx="56175" cy="80925"/>
            </a:xfrm>
            <a:custGeom>
              <a:avLst/>
              <a:gdLst/>
              <a:ahLst/>
              <a:cxnLst/>
              <a:rect l="l" t="t" r="r" b="b"/>
              <a:pathLst>
                <a:path w="2247" h="3237" extrusionOk="0">
                  <a:moveTo>
                    <a:pt x="329" y="1"/>
                  </a:moveTo>
                  <a:cubicBezTo>
                    <a:pt x="526" y="186"/>
                    <a:pt x="768" y="426"/>
                    <a:pt x="1010" y="699"/>
                  </a:cubicBezTo>
                  <a:lnTo>
                    <a:pt x="1010" y="699"/>
                  </a:lnTo>
                  <a:cubicBezTo>
                    <a:pt x="1035" y="587"/>
                    <a:pt x="1055" y="477"/>
                    <a:pt x="1070" y="371"/>
                  </a:cubicBezTo>
                  <a:lnTo>
                    <a:pt x="329" y="1"/>
                  </a:lnTo>
                  <a:close/>
                  <a:moveTo>
                    <a:pt x="1010" y="699"/>
                  </a:moveTo>
                  <a:cubicBezTo>
                    <a:pt x="835" y="1494"/>
                    <a:pt x="433" y="2401"/>
                    <a:pt x="0" y="3087"/>
                  </a:cubicBezTo>
                  <a:cubicBezTo>
                    <a:pt x="334" y="3185"/>
                    <a:pt x="677" y="3237"/>
                    <a:pt x="1016" y="3237"/>
                  </a:cubicBezTo>
                  <a:cubicBezTo>
                    <a:pt x="1388" y="3237"/>
                    <a:pt x="1755" y="3175"/>
                    <a:pt x="2099" y="3046"/>
                  </a:cubicBezTo>
                  <a:cubicBezTo>
                    <a:pt x="2247" y="2306"/>
                    <a:pt x="1629" y="1396"/>
                    <a:pt x="1010" y="699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1607400" y="2328825"/>
              <a:ext cx="195500" cy="68725"/>
            </a:xfrm>
            <a:custGeom>
              <a:avLst/>
              <a:gdLst/>
              <a:ahLst/>
              <a:cxnLst/>
              <a:rect l="l" t="t" r="r" b="b"/>
              <a:pathLst>
                <a:path w="7820" h="2749" extrusionOk="0">
                  <a:moveTo>
                    <a:pt x="3372" y="1"/>
                  </a:moveTo>
                  <a:cubicBezTo>
                    <a:pt x="2615" y="1"/>
                    <a:pt x="1883" y="139"/>
                    <a:pt x="1235" y="551"/>
                  </a:cubicBezTo>
                  <a:lnTo>
                    <a:pt x="1333" y="674"/>
                  </a:lnTo>
                  <a:lnTo>
                    <a:pt x="1333" y="674"/>
                  </a:lnTo>
                  <a:cubicBezTo>
                    <a:pt x="1088" y="386"/>
                    <a:pt x="781" y="232"/>
                    <a:pt x="465" y="232"/>
                  </a:cubicBezTo>
                  <a:cubicBezTo>
                    <a:pt x="310" y="232"/>
                    <a:pt x="153" y="269"/>
                    <a:pt x="0" y="345"/>
                  </a:cubicBezTo>
                  <a:cubicBezTo>
                    <a:pt x="83" y="798"/>
                    <a:pt x="1029" y="2321"/>
                    <a:pt x="1441" y="2568"/>
                  </a:cubicBezTo>
                  <a:cubicBezTo>
                    <a:pt x="1684" y="2703"/>
                    <a:pt x="1944" y="2749"/>
                    <a:pt x="2214" y="2749"/>
                  </a:cubicBezTo>
                  <a:cubicBezTo>
                    <a:pt x="2767" y="2749"/>
                    <a:pt x="3357" y="2554"/>
                    <a:pt x="3910" y="2526"/>
                  </a:cubicBezTo>
                  <a:cubicBezTo>
                    <a:pt x="4963" y="2526"/>
                    <a:pt x="5990" y="2737"/>
                    <a:pt x="7033" y="2737"/>
                  </a:cubicBezTo>
                  <a:cubicBezTo>
                    <a:pt x="7294" y="2737"/>
                    <a:pt x="7556" y="2724"/>
                    <a:pt x="7819" y="2691"/>
                  </a:cubicBezTo>
                  <a:cubicBezTo>
                    <a:pt x="6667" y="2403"/>
                    <a:pt x="3293" y="2238"/>
                    <a:pt x="4280" y="57"/>
                  </a:cubicBezTo>
                  <a:cubicBezTo>
                    <a:pt x="3976" y="22"/>
                    <a:pt x="3672" y="1"/>
                    <a:pt x="3372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847100" y="2379625"/>
              <a:ext cx="50425" cy="29850"/>
            </a:xfrm>
            <a:custGeom>
              <a:avLst/>
              <a:gdLst/>
              <a:ahLst/>
              <a:cxnLst/>
              <a:rect l="l" t="t" r="r" b="b"/>
              <a:pathLst>
                <a:path w="2017" h="1194" extrusionOk="0">
                  <a:moveTo>
                    <a:pt x="1" y="1"/>
                  </a:moveTo>
                  <a:cubicBezTo>
                    <a:pt x="1" y="371"/>
                    <a:pt x="206" y="865"/>
                    <a:pt x="371" y="1194"/>
                  </a:cubicBezTo>
                  <a:cubicBezTo>
                    <a:pt x="906" y="947"/>
                    <a:pt x="1441" y="783"/>
                    <a:pt x="2017" y="659"/>
                  </a:cubicBezTo>
                  <a:cubicBezTo>
                    <a:pt x="1564" y="124"/>
                    <a:pt x="700" y="83"/>
                    <a:pt x="1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1885175" y="2210900"/>
              <a:ext cx="179025" cy="118350"/>
            </a:xfrm>
            <a:custGeom>
              <a:avLst/>
              <a:gdLst/>
              <a:ahLst/>
              <a:cxnLst/>
              <a:rect l="l" t="t" r="r" b="b"/>
              <a:pathLst>
                <a:path w="7161" h="4734" extrusionOk="0">
                  <a:moveTo>
                    <a:pt x="5326" y="4268"/>
                  </a:moveTo>
                  <a:lnTo>
                    <a:pt x="5326" y="4268"/>
                  </a:lnTo>
                  <a:cubicBezTo>
                    <a:pt x="5444" y="4299"/>
                    <a:pt x="5562" y="4331"/>
                    <a:pt x="5679" y="4363"/>
                  </a:cubicBezTo>
                  <a:cubicBezTo>
                    <a:pt x="5563" y="4327"/>
                    <a:pt x="5446" y="4295"/>
                    <a:pt x="5326" y="4268"/>
                  </a:cubicBezTo>
                  <a:close/>
                  <a:moveTo>
                    <a:pt x="7160" y="1"/>
                  </a:moveTo>
                  <a:lnTo>
                    <a:pt x="7160" y="1"/>
                  </a:lnTo>
                  <a:cubicBezTo>
                    <a:pt x="5473" y="536"/>
                    <a:pt x="3580" y="1524"/>
                    <a:pt x="2305" y="2717"/>
                  </a:cubicBezTo>
                  <a:lnTo>
                    <a:pt x="3210" y="2552"/>
                  </a:lnTo>
                  <a:lnTo>
                    <a:pt x="3210" y="2552"/>
                  </a:lnTo>
                  <a:cubicBezTo>
                    <a:pt x="1811" y="2964"/>
                    <a:pt x="741" y="3458"/>
                    <a:pt x="0" y="4733"/>
                  </a:cubicBezTo>
                  <a:cubicBezTo>
                    <a:pt x="1134" y="4382"/>
                    <a:pt x="2481" y="4102"/>
                    <a:pt x="3761" y="4102"/>
                  </a:cubicBezTo>
                  <a:cubicBezTo>
                    <a:pt x="4302" y="4102"/>
                    <a:pt x="4830" y="4152"/>
                    <a:pt x="5326" y="4268"/>
                  </a:cubicBezTo>
                  <a:lnTo>
                    <a:pt x="5326" y="4268"/>
                  </a:lnTo>
                  <a:cubicBezTo>
                    <a:pt x="4529" y="4055"/>
                    <a:pt x="3705" y="3858"/>
                    <a:pt x="2881" y="3787"/>
                  </a:cubicBezTo>
                  <a:cubicBezTo>
                    <a:pt x="3210" y="2511"/>
                    <a:pt x="6090" y="989"/>
                    <a:pt x="7160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1697925" y="2126550"/>
              <a:ext cx="157425" cy="138900"/>
            </a:xfrm>
            <a:custGeom>
              <a:avLst/>
              <a:gdLst/>
              <a:ahLst/>
              <a:cxnLst/>
              <a:rect l="l" t="t" r="r" b="b"/>
              <a:pathLst>
                <a:path w="6297" h="5556" extrusionOk="0">
                  <a:moveTo>
                    <a:pt x="1400" y="1"/>
                  </a:moveTo>
                  <a:lnTo>
                    <a:pt x="1400" y="1"/>
                  </a:lnTo>
                  <a:cubicBezTo>
                    <a:pt x="2593" y="1852"/>
                    <a:pt x="577" y="2717"/>
                    <a:pt x="1" y="4280"/>
                  </a:cubicBezTo>
                  <a:cubicBezTo>
                    <a:pt x="906" y="4033"/>
                    <a:pt x="1688" y="3005"/>
                    <a:pt x="2017" y="2140"/>
                  </a:cubicBezTo>
                  <a:cubicBezTo>
                    <a:pt x="2124" y="2121"/>
                    <a:pt x="2229" y="2111"/>
                    <a:pt x="2331" y="2111"/>
                  </a:cubicBezTo>
                  <a:cubicBezTo>
                    <a:pt x="2662" y="2111"/>
                    <a:pt x="2969" y="2218"/>
                    <a:pt x="3252" y="2470"/>
                  </a:cubicBezTo>
                  <a:lnTo>
                    <a:pt x="3377" y="2595"/>
                  </a:lnTo>
                  <a:lnTo>
                    <a:pt x="3377" y="2595"/>
                  </a:lnTo>
                  <a:cubicBezTo>
                    <a:pt x="3631" y="3547"/>
                    <a:pt x="3869" y="4673"/>
                    <a:pt x="3622" y="5556"/>
                  </a:cubicBezTo>
                  <a:cubicBezTo>
                    <a:pt x="6297" y="4733"/>
                    <a:pt x="2305" y="947"/>
                    <a:pt x="1400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1624900" y="2148175"/>
              <a:ext cx="45275" cy="23375"/>
            </a:xfrm>
            <a:custGeom>
              <a:avLst/>
              <a:gdLst/>
              <a:ahLst/>
              <a:cxnLst/>
              <a:rect l="l" t="t" r="r" b="b"/>
              <a:pathLst>
                <a:path w="1811" h="935" extrusionOk="0">
                  <a:moveTo>
                    <a:pt x="534" y="0"/>
                  </a:moveTo>
                  <a:cubicBezTo>
                    <a:pt x="312" y="0"/>
                    <a:pt x="117" y="95"/>
                    <a:pt x="0" y="329"/>
                  </a:cubicBezTo>
                  <a:lnTo>
                    <a:pt x="165" y="164"/>
                  </a:lnTo>
                  <a:cubicBezTo>
                    <a:pt x="450" y="672"/>
                    <a:pt x="882" y="935"/>
                    <a:pt x="1366" y="935"/>
                  </a:cubicBezTo>
                  <a:cubicBezTo>
                    <a:pt x="1510" y="935"/>
                    <a:pt x="1659" y="911"/>
                    <a:pt x="1811" y="864"/>
                  </a:cubicBezTo>
                  <a:cubicBezTo>
                    <a:pt x="1614" y="442"/>
                    <a:pt x="1013" y="0"/>
                    <a:pt x="534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579300" y="1661500"/>
              <a:ext cx="77500" cy="66950"/>
            </a:xfrm>
            <a:custGeom>
              <a:avLst/>
              <a:gdLst/>
              <a:ahLst/>
              <a:cxnLst/>
              <a:rect l="l" t="t" r="r" b="b"/>
              <a:pathLst>
                <a:path w="3100" h="2678" extrusionOk="0">
                  <a:moveTo>
                    <a:pt x="2241" y="1"/>
                  </a:moveTo>
                  <a:cubicBezTo>
                    <a:pt x="1" y="1"/>
                    <a:pt x="2048" y="2354"/>
                    <a:pt x="3100" y="2677"/>
                  </a:cubicBezTo>
                  <a:cubicBezTo>
                    <a:pt x="2812" y="1854"/>
                    <a:pt x="2318" y="1114"/>
                    <a:pt x="1865" y="332"/>
                  </a:cubicBezTo>
                  <a:cubicBezTo>
                    <a:pt x="2030" y="44"/>
                    <a:pt x="2236" y="44"/>
                    <a:pt x="2524" y="3"/>
                  </a:cubicBezTo>
                  <a:lnTo>
                    <a:pt x="2359" y="3"/>
                  </a:lnTo>
                  <a:cubicBezTo>
                    <a:pt x="2319" y="1"/>
                    <a:pt x="2279" y="1"/>
                    <a:pt x="2241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1728800" y="1770600"/>
              <a:ext cx="73225" cy="122450"/>
            </a:xfrm>
            <a:custGeom>
              <a:avLst/>
              <a:gdLst/>
              <a:ahLst/>
              <a:cxnLst/>
              <a:rect l="l" t="t" r="r" b="b"/>
              <a:pathLst>
                <a:path w="2929" h="4898" extrusionOk="0">
                  <a:moveTo>
                    <a:pt x="206" y="1"/>
                  </a:moveTo>
                  <a:lnTo>
                    <a:pt x="0" y="536"/>
                  </a:lnTo>
                  <a:cubicBezTo>
                    <a:pt x="62" y="437"/>
                    <a:pt x="129" y="364"/>
                    <a:pt x="198" y="315"/>
                  </a:cubicBezTo>
                  <a:lnTo>
                    <a:pt x="198" y="315"/>
                  </a:lnTo>
                  <a:cubicBezTo>
                    <a:pt x="294" y="1146"/>
                    <a:pt x="1351" y="1333"/>
                    <a:pt x="1646" y="2182"/>
                  </a:cubicBezTo>
                  <a:cubicBezTo>
                    <a:pt x="1976" y="3046"/>
                    <a:pt x="1687" y="3992"/>
                    <a:pt x="2181" y="4898"/>
                  </a:cubicBezTo>
                  <a:cubicBezTo>
                    <a:pt x="2928" y="4008"/>
                    <a:pt x="1493" y="230"/>
                    <a:pt x="452" y="230"/>
                  </a:cubicBezTo>
                  <a:cubicBezTo>
                    <a:pt x="364" y="230"/>
                    <a:pt x="279" y="257"/>
                    <a:pt x="198" y="315"/>
                  </a:cubicBezTo>
                  <a:lnTo>
                    <a:pt x="198" y="315"/>
                  </a:lnTo>
                  <a:cubicBezTo>
                    <a:pt x="187" y="219"/>
                    <a:pt x="189" y="115"/>
                    <a:pt x="206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1812200" y="2002075"/>
              <a:ext cx="46975" cy="90550"/>
            </a:xfrm>
            <a:custGeom>
              <a:avLst/>
              <a:gdLst/>
              <a:ahLst/>
              <a:cxnLst/>
              <a:rect l="l" t="t" r="r" b="b"/>
              <a:pathLst>
                <a:path w="1879" h="3622" extrusionOk="0">
                  <a:moveTo>
                    <a:pt x="862" y="0"/>
                  </a:moveTo>
                  <a:lnTo>
                    <a:pt x="327" y="206"/>
                  </a:lnTo>
                  <a:cubicBezTo>
                    <a:pt x="409" y="221"/>
                    <a:pt x="487" y="245"/>
                    <a:pt x="562" y="278"/>
                  </a:cubicBezTo>
                  <a:lnTo>
                    <a:pt x="562" y="278"/>
                  </a:lnTo>
                  <a:cubicBezTo>
                    <a:pt x="628" y="177"/>
                    <a:pt x="726" y="83"/>
                    <a:pt x="862" y="0"/>
                  </a:cubicBezTo>
                  <a:close/>
                  <a:moveTo>
                    <a:pt x="562" y="278"/>
                  </a:moveTo>
                  <a:cubicBezTo>
                    <a:pt x="1" y="1135"/>
                    <a:pt x="1652" y="2592"/>
                    <a:pt x="1726" y="3622"/>
                  </a:cubicBezTo>
                  <a:cubicBezTo>
                    <a:pt x="1879" y="2628"/>
                    <a:pt x="1535" y="711"/>
                    <a:pt x="562" y="278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998375" y="2983400"/>
              <a:ext cx="98775" cy="77300"/>
            </a:xfrm>
            <a:custGeom>
              <a:avLst/>
              <a:gdLst/>
              <a:ahLst/>
              <a:cxnLst/>
              <a:rect l="l" t="t" r="r" b="b"/>
              <a:pathLst>
                <a:path w="3951" h="3092" extrusionOk="0">
                  <a:moveTo>
                    <a:pt x="2041" y="0"/>
                  </a:moveTo>
                  <a:cubicBezTo>
                    <a:pt x="1133" y="0"/>
                    <a:pt x="154" y="204"/>
                    <a:pt x="0" y="869"/>
                  </a:cubicBezTo>
                  <a:cubicBezTo>
                    <a:pt x="111" y="853"/>
                    <a:pt x="212" y="845"/>
                    <a:pt x="304" y="845"/>
                  </a:cubicBezTo>
                  <a:cubicBezTo>
                    <a:pt x="1612" y="845"/>
                    <a:pt x="1116" y="2399"/>
                    <a:pt x="1770" y="3091"/>
                  </a:cubicBezTo>
                  <a:cubicBezTo>
                    <a:pt x="2058" y="2474"/>
                    <a:pt x="2017" y="1363"/>
                    <a:pt x="2552" y="910"/>
                  </a:cubicBezTo>
                  <a:cubicBezTo>
                    <a:pt x="2684" y="808"/>
                    <a:pt x="2816" y="777"/>
                    <a:pt x="2946" y="777"/>
                  </a:cubicBezTo>
                  <a:cubicBezTo>
                    <a:pt x="3151" y="777"/>
                    <a:pt x="3349" y="856"/>
                    <a:pt x="3527" y="856"/>
                  </a:cubicBezTo>
                  <a:cubicBezTo>
                    <a:pt x="3688" y="856"/>
                    <a:pt x="3833" y="791"/>
                    <a:pt x="3951" y="540"/>
                  </a:cubicBezTo>
                  <a:cubicBezTo>
                    <a:pt x="3868" y="416"/>
                    <a:pt x="3796" y="396"/>
                    <a:pt x="3714" y="396"/>
                  </a:cubicBezTo>
                  <a:cubicBezTo>
                    <a:pt x="3673" y="396"/>
                    <a:pt x="3629" y="401"/>
                    <a:pt x="3580" y="401"/>
                  </a:cubicBezTo>
                  <a:cubicBezTo>
                    <a:pt x="3532" y="401"/>
                    <a:pt x="3478" y="396"/>
                    <a:pt x="3416" y="375"/>
                  </a:cubicBezTo>
                  <a:lnTo>
                    <a:pt x="3416" y="170"/>
                  </a:lnTo>
                  <a:cubicBezTo>
                    <a:pt x="3120" y="76"/>
                    <a:pt x="2594" y="0"/>
                    <a:pt x="204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142400" y="2923850"/>
              <a:ext cx="51450" cy="81300"/>
            </a:xfrm>
            <a:custGeom>
              <a:avLst/>
              <a:gdLst/>
              <a:ahLst/>
              <a:cxnLst/>
              <a:rect l="l" t="t" r="r" b="b"/>
              <a:pathLst>
                <a:path w="2058" h="3252" extrusionOk="0">
                  <a:moveTo>
                    <a:pt x="1111" y="0"/>
                  </a:moveTo>
                  <a:lnTo>
                    <a:pt x="947" y="371"/>
                  </a:lnTo>
                  <a:cubicBezTo>
                    <a:pt x="330" y="1235"/>
                    <a:pt x="0" y="2263"/>
                    <a:pt x="453" y="3251"/>
                  </a:cubicBezTo>
                  <a:cubicBezTo>
                    <a:pt x="988" y="2634"/>
                    <a:pt x="1400" y="1687"/>
                    <a:pt x="2058" y="1111"/>
                  </a:cubicBezTo>
                  <a:cubicBezTo>
                    <a:pt x="1729" y="782"/>
                    <a:pt x="1358" y="371"/>
                    <a:pt x="111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019975" y="3151200"/>
              <a:ext cx="89450" cy="87500"/>
            </a:xfrm>
            <a:custGeom>
              <a:avLst/>
              <a:gdLst/>
              <a:ahLst/>
              <a:cxnLst/>
              <a:rect l="l" t="t" r="r" b="b"/>
              <a:pathLst>
                <a:path w="3578" h="3500" extrusionOk="0">
                  <a:moveTo>
                    <a:pt x="2922" y="0"/>
                  </a:moveTo>
                  <a:lnTo>
                    <a:pt x="2922" y="535"/>
                  </a:lnTo>
                  <a:cubicBezTo>
                    <a:pt x="2934" y="542"/>
                    <a:pt x="2946" y="549"/>
                    <a:pt x="2957" y="556"/>
                  </a:cubicBezTo>
                  <a:lnTo>
                    <a:pt x="2957" y="556"/>
                  </a:lnTo>
                  <a:cubicBezTo>
                    <a:pt x="3013" y="409"/>
                    <a:pt x="3009" y="227"/>
                    <a:pt x="2922" y="0"/>
                  </a:cubicBezTo>
                  <a:close/>
                  <a:moveTo>
                    <a:pt x="2957" y="556"/>
                  </a:moveTo>
                  <a:cubicBezTo>
                    <a:pt x="2665" y="1319"/>
                    <a:pt x="732" y="1145"/>
                    <a:pt x="42" y="1317"/>
                  </a:cubicBezTo>
                  <a:cubicBezTo>
                    <a:pt x="206" y="1770"/>
                    <a:pt x="0" y="3375"/>
                    <a:pt x="577" y="3498"/>
                  </a:cubicBezTo>
                  <a:cubicBezTo>
                    <a:pt x="584" y="3499"/>
                    <a:pt x="591" y="3499"/>
                    <a:pt x="598" y="3499"/>
                  </a:cubicBezTo>
                  <a:cubicBezTo>
                    <a:pt x="960" y="3499"/>
                    <a:pt x="1281" y="2507"/>
                    <a:pt x="1523" y="2305"/>
                  </a:cubicBezTo>
                  <a:cubicBezTo>
                    <a:pt x="2099" y="1852"/>
                    <a:pt x="2716" y="1564"/>
                    <a:pt x="3457" y="1441"/>
                  </a:cubicBezTo>
                  <a:cubicBezTo>
                    <a:pt x="3577" y="921"/>
                    <a:pt x="3347" y="790"/>
                    <a:pt x="2957" y="556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1164375" y="3217050"/>
              <a:ext cx="42850" cy="56600"/>
            </a:xfrm>
            <a:custGeom>
              <a:avLst/>
              <a:gdLst/>
              <a:ahLst/>
              <a:cxnLst/>
              <a:rect l="l" t="t" r="r" b="b"/>
              <a:pathLst>
                <a:path w="1714" h="2264" extrusionOk="0">
                  <a:moveTo>
                    <a:pt x="1344" y="0"/>
                  </a:moveTo>
                  <a:cubicBezTo>
                    <a:pt x="1253" y="150"/>
                    <a:pt x="1200" y="320"/>
                    <a:pt x="1175" y="501"/>
                  </a:cubicBezTo>
                  <a:lnTo>
                    <a:pt x="1175" y="501"/>
                  </a:lnTo>
                  <a:cubicBezTo>
                    <a:pt x="1279" y="578"/>
                    <a:pt x="1391" y="684"/>
                    <a:pt x="1508" y="823"/>
                  </a:cubicBezTo>
                  <a:lnTo>
                    <a:pt x="1714" y="82"/>
                  </a:lnTo>
                  <a:cubicBezTo>
                    <a:pt x="1590" y="41"/>
                    <a:pt x="1467" y="0"/>
                    <a:pt x="1344" y="0"/>
                  </a:cubicBezTo>
                  <a:close/>
                  <a:moveTo>
                    <a:pt x="742" y="329"/>
                  </a:moveTo>
                  <a:cubicBezTo>
                    <a:pt x="18" y="329"/>
                    <a:pt x="1" y="2071"/>
                    <a:pt x="1508" y="2263"/>
                  </a:cubicBezTo>
                  <a:cubicBezTo>
                    <a:pt x="1290" y="1734"/>
                    <a:pt x="1096" y="1063"/>
                    <a:pt x="1175" y="501"/>
                  </a:cubicBezTo>
                  <a:lnTo>
                    <a:pt x="1175" y="501"/>
                  </a:lnTo>
                  <a:cubicBezTo>
                    <a:pt x="1012" y="381"/>
                    <a:pt x="866" y="329"/>
                    <a:pt x="742" y="329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1271275" y="3141950"/>
              <a:ext cx="99525" cy="83500"/>
            </a:xfrm>
            <a:custGeom>
              <a:avLst/>
              <a:gdLst/>
              <a:ahLst/>
              <a:cxnLst/>
              <a:rect l="l" t="t" r="r" b="b"/>
              <a:pathLst>
                <a:path w="3981" h="3340" extrusionOk="0">
                  <a:moveTo>
                    <a:pt x="2870" y="0"/>
                  </a:moveTo>
                  <a:lnTo>
                    <a:pt x="2870" y="0"/>
                  </a:lnTo>
                  <a:cubicBezTo>
                    <a:pt x="2349" y="230"/>
                    <a:pt x="2117" y="553"/>
                    <a:pt x="2082" y="898"/>
                  </a:cubicBezTo>
                  <a:lnTo>
                    <a:pt x="2082" y="898"/>
                  </a:lnTo>
                  <a:cubicBezTo>
                    <a:pt x="2108" y="897"/>
                    <a:pt x="2134" y="896"/>
                    <a:pt x="2160" y="896"/>
                  </a:cubicBezTo>
                  <a:cubicBezTo>
                    <a:pt x="2217" y="896"/>
                    <a:pt x="2276" y="899"/>
                    <a:pt x="2335" y="905"/>
                  </a:cubicBezTo>
                  <a:lnTo>
                    <a:pt x="2870" y="0"/>
                  </a:lnTo>
                  <a:close/>
                  <a:moveTo>
                    <a:pt x="2082" y="898"/>
                  </a:moveTo>
                  <a:lnTo>
                    <a:pt x="2082" y="898"/>
                  </a:lnTo>
                  <a:cubicBezTo>
                    <a:pt x="649" y="967"/>
                    <a:pt x="0" y="2903"/>
                    <a:pt x="1635" y="3292"/>
                  </a:cubicBezTo>
                  <a:cubicBezTo>
                    <a:pt x="1766" y="3325"/>
                    <a:pt x="1918" y="3340"/>
                    <a:pt x="2083" y="3340"/>
                  </a:cubicBezTo>
                  <a:cubicBezTo>
                    <a:pt x="2752" y="3340"/>
                    <a:pt x="3618" y="3095"/>
                    <a:pt x="3981" y="2798"/>
                  </a:cubicBezTo>
                  <a:cubicBezTo>
                    <a:pt x="3052" y="2682"/>
                    <a:pt x="1999" y="1726"/>
                    <a:pt x="2082" y="898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348150" y="3032725"/>
              <a:ext cx="51475" cy="68100"/>
            </a:xfrm>
            <a:custGeom>
              <a:avLst/>
              <a:gdLst/>
              <a:ahLst/>
              <a:cxnLst/>
              <a:rect l="l" t="t" r="r" b="b"/>
              <a:pathLst>
                <a:path w="2059" h="2724" extrusionOk="0">
                  <a:moveTo>
                    <a:pt x="1422" y="0"/>
                  </a:moveTo>
                  <a:cubicBezTo>
                    <a:pt x="683" y="0"/>
                    <a:pt x="129" y="667"/>
                    <a:pt x="165" y="1489"/>
                  </a:cubicBezTo>
                  <a:lnTo>
                    <a:pt x="535" y="1118"/>
                  </a:lnTo>
                  <a:lnTo>
                    <a:pt x="535" y="1118"/>
                  </a:lnTo>
                  <a:cubicBezTo>
                    <a:pt x="247" y="1653"/>
                    <a:pt x="1" y="2188"/>
                    <a:pt x="1" y="2723"/>
                  </a:cubicBezTo>
                  <a:cubicBezTo>
                    <a:pt x="494" y="1859"/>
                    <a:pt x="2058" y="1242"/>
                    <a:pt x="1770" y="48"/>
                  </a:cubicBezTo>
                  <a:cubicBezTo>
                    <a:pt x="1651" y="16"/>
                    <a:pt x="1534" y="0"/>
                    <a:pt x="1422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1275100" y="2842325"/>
              <a:ext cx="81300" cy="104175"/>
            </a:xfrm>
            <a:custGeom>
              <a:avLst/>
              <a:gdLst/>
              <a:ahLst/>
              <a:cxnLst/>
              <a:rect l="l" t="t" r="r" b="b"/>
              <a:pathLst>
                <a:path w="3252" h="4167" extrusionOk="0">
                  <a:moveTo>
                    <a:pt x="2629" y="0"/>
                  </a:moveTo>
                  <a:cubicBezTo>
                    <a:pt x="2490" y="0"/>
                    <a:pt x="2346" y="31"/>
                    <a:pt x="2182" y="93"/>
                  </a:cubicBezTo>
                  <a:cubicBezTo>
                    <a:pt x="2286" y="531"/>
                    <a:pt x="2322" y="1034"/>
                    <a:pt x="2274" y="1534"/>
                  </a:cubicBezTo>
                  <a:lnTo>
                    <a:pt x="2274" y="1534"/>
                  </a:lnTo>
                  <a:lnTo>
                    <a:pt x="2346" y="1451"/>
                  </a:lnTo>
                  <a:cubicBezTo>
                    <a:pt x="2634" y="1451"/>
                    <a:pt x="3252" y="833"/>
                    <a:pt x="3046" y="93"/>
                  </a:cubicBezTo>
                  <a:cubicBezTo>
                    <a:pt x="2902" y="31"/>
                    <a:pt x="2768" y="0"/>
                    <a:pt x="2629" y="0"/>
                  </a:cubicBezTo>
                  <a:close/>
                  <a:moveTo>
                    <a:pt x="2274" y="1534"/>
                  </a:moveTo>
                  <a:lnTo>
                    <a:pt x="1" y="4167"/>
                  </a:lnTo>
                  <a:cubicBezTo>
                    <a:pt x="1481" y="4078"/>
                    <a:pt x="2152" y="2817"/>
                    <a:pt x="2274" y="1534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1326550" y="2874450"/>
              <a:ext cx="86450" cy="113200"/>
            </a:xfrm>
            <a:custGeom>
              <a:avLst/>
              <a:gdLst/>
              <a:ahLst/>
              <a:cxnLst/>
              <a:rect l="l" t="t" r="r" b="b"/>
              <a:pathLst>
                <a:path w="3458" h="4528" extrusionOk="0">
                  <a:moveTo>
                    <a:pt x="3375" y="1"/>
                  </a:moveTo>
                  <a:cubicBezTo>
                    <a:pt x="2140" y="947"/>
                    <a:pt x="0" y="2758"/>
                    <a:pt x="330" y="4528"/>
                  </a:cubicBezTo>
                  <a:cubicBezTo>
                    <a:pt x="947" y="3622"/>
                    <a:pt x="1770" y="2882"/>
                    <a:pt x="2469" y="2017"/>
                  </a:cubicBezTo>
                  <a:cubicBezTo>
                    <a:pt x="2675" y="1812"/>
                    <a:pt x="3046" y="1935"/>
                    <a:pt x="3210" y="1647"/>
                  </a:cubicBezTo>
                  <a:cubicBezTo>
                    <a:pt x="3457" y="1277"/>
                    <a:pt x="3169" y="454"/>
                    <a:pt x="3375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479825" y="2733350"/>
              <a:ext cx="192400" cy="68100"/>
            </a:xfrm>
            <a:custGeom>
              <a:avLst/>
              <a:gdLst/>
              <a:ahLst/>
              <a:cxnLst/>
              <a:rect l="l" t="t" r="r" b="b"/>
              <a:pathLst>
                <a:path w="7696" h="2724" extrusionOk="0">
                  <a:moveTo>
                    <a:pt x="2721" y="0"/>
                  </a:moveTo>
                  <a:cubicBezTo>
                    <a:pt x="1383" y="0"/>
                    <a:pt x="159" y="1457"/>
                    <a:pt x="1" y="2723"/>
                  </a:cubicBezTo>
                  <a:cubicBezTo>
                    <a:pt x="320" y="2431"/>
                    <a:pt x="777" y="2018"/>
                    <a:pt x="1149" y="2018"/>
                  </a:cubicBezTo>
                  <a:cubicBezTo>
                    <a:pt x="1352" y="2018"/>
                    <a:pt x="1530" y="2142"/>
                    <a:pt x="1647" y="2476"/>
                  </a:cubicBezTo>
                  <a:cubicBezTo>
                    <a:pt x="2411" y="1676"/>
                    <a:pt x="3268" y="1475"/>
                    <a:pt x="4157" y="1475"/>
                  </a:cubicBezTo>
                  <a:cubicBezTo>
                    <a:pt x="5054" y="1475"/>
                    <a:pt x="5984" y="1680"/>
                    <a:pt x="6886" y="1680"/>
                  </a:cubicBezTo>
                  <a:cubicBezTo>
                    <a:pt x="7159" y="1680"/>
                    <a:pt x="7430" y="1661"/>
                    <a:pt x="7696" y="1612"/>
                  </a:cubicBezTo>
                  <a:cubicBezTo>
                    <a:pt x="6042" y="1021"/>
                    <a:pt x="4161" y="167"/>
                    <a:pt x="2415" y="167"/>
                  </a:cubicBezTo>
                  <a:cubicBezTo>
                    <a:pt x="2337" y="167"/>
                    <a:pt x="2259" y="168"/>
                    <a:pt x="2182" y="172"/>
                  </a:cubicBezTo>
                  <a:lnTo>
                    <a:pt x="2881" y="7"/>
                  </a:lnTo>
                  <a:cubicBezTo>
                    <a:pt x="2828" y="3"/>
                    <a:pt x="2774" y="0"/>
                    <a:pt x="272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1455300" y="2960175"/>
              <a:ext cx="109950" cy="59375"/>
            </a:xfrm>
            <a:custGeom>
              <a:avLst/>
              <a:gdLst/>
              <a:ahLst/>
              <a:cxnLst/>
              <a:rect l="l" t="t" r="r" b="b"/>
              <a:pathLst>
                <a:path w="4398" h="2375" extrusionOk="0">
                  <a:moveTo>
                    <a:pt x="2675" y="0"/>
                  </a:moveTo>
                  <a:cubicBezTo>
                    <a:pt x="1532" y="0"/>
                    <a:pt x="1" y="1274"/>
                    <a:pt x="77" y="2374"/>
                  </a:cubicBezTo>
                  <a:cubicBezTo>
                    <a:pt x="858" y="2045"/>
                    <a:pt x="1723" y="1922"/>
                    <a:pt x="2587" y="1798"/>
                  </a:cubicBezTo>
                  <a:cubicBezTo>
                    <a:pt x="2343" y="721"/>
                    <a:pt x="2980" y="319"/>
                    <a:pt x="3878" y="319"/>
                  </a:cubicBezTo>
                  <a:cubicBezTo>
                    <a:pt x="4044" y="319"/>
                    <a:pt x="4218" y="332"/>
                    <a:pt x="4397" y="358"/>
                  </a:cubicBezTo>
                  <a:lnTo>
                    <a:pt x="2957" y="29"/>
                  </a:lnTo>
                  <a:cubicBezTo>
                    <a:pt x="2867" y="9"/>
                    <a:pt x="2772" y="0"/>
                    <a:pt x="2675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643400" y="2903275"/>
              <a:ext cx="134800" cy="104200"/>
            </a:xfrm>
            <a:custGeom>
              <a:avLst/>
              <a:gdLst/>
              <a:ahLst/>
              <a:cxnLst/>
              <a:rect l="l" t="t" r="r" b="b"/>
              <a:pathLst>
                <a:path w="5392" h="4168" extrusionOk="0">
                  <a:moveTo>
                    <a:pt x="5392" y="0"/>
                  </a:moveTo>
                  <a:lnTo>
                    <a:pt x="5392" y="0"/>
                  </a:lnTo>
                  <a:cubicBezTo>
                    <a:pt x="3857" y="110"/>
                    <a:pt x="2452" y="1582"/>
                    <a:pt x="1177" y="2631"/>
                  </a:cubicBezTo>
                  <a:lnTo>
                    <a:pt x="1177" y="2631"/>
                  </a:lnTo>
                  <a:cubicBezTo>
                    <a:pt x="605" y="2869"/>
                    <a:pt x="144" y="3350"/>
                    <a:pt x="1" y="3951"/>
                  </a:cubicBezTo>
                  <a:cubicBezTo>
                    <a:pt x="263" y="4101"/>
                    <a:pt x="534" y="4168"/>
                    <a:pt x="807" y="4168"/>
                  </a:cubicBezTo>
                  <a:cubicBezTo>
                    <a:pt x="2634" y="4168"/>
                    <a:pt x="4604" y="1181"/>
                    <a:pt x="5392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832700" y="2771575"/>
              <a:ext cx="47350" cy="88500"/>
            </a:xfrm>
            <a:custGeom>
              <a:avLst/>
              <a:gdLst/>
              <a:ahLst/>
              <a:cxnLst/>
              <a:rect l="l" t="t" r="r" b="b"/>
              <a:pathLst>
                <a:path w="1894" h="3540" extrusionOk="0">
                  <a:moveTo>
                    <a:pt x="618" y="1"/>
                  </a:moveTo>
                  <a:cubicBezTo>
                    <a:pt x="618" y="1030"/>
                    <a:pt x="330" y="2141"/>
                    <a:pt x="412" y="3211"/>
                  </a:cubicBezTo>
                  <a:lnTo>
                    <a:pt x="206" y="2305"/>
                  </a:lnTo>
                  <a:cubicBezTo>
                    <a:pt x="83" y="2593"/>
                    <a:pt x="0" y="3211"/>
                    <a:pt x="42" y="3540"/>
                  </a:cubicBezTo>
                  <a:cubicBezTo>
                    <a:pt x="865" y="3458"/>
                    <a:pt x="1688" y="1441"/>
                    <a:pt x="1893" y="618"/>
                  </a:cubicBezTo>
                  <a:cubicBezTo>
                    <a:pt x="1523" y="371"/>
                    <a:pt x="1070" y="166"/>
                    <a:pt x="618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1561400" y="3077850"/>
              <a:ext cx="103625" cy="132025"/>
            </a:xfrm>
            <a:custGeom>
              <a:avLst/>
              <a:gdLst/>
              <a:ahLst/>
              <a:cxnLst/>
              <a:rect l="l" t="t" r="r" b="b"/>
              <a:pathLst>
                <a:path w="4145" h="5281" extrusionOk="0">
                  <a:moveTo>
                    <a:pt x="1431" y="0"/>
                  </a:moveTo>
                  <a:cubicBezTo>
                    <a:pt x="1" y="0"/>
                    <a:pt x="1405" y="4176"/>
                    <a:pt x="2375" y="5280"/>
                  </a:cubicBezTo>
                  <a:cubicBezTo>
                    <a:pt x="3075" y="4786"/>
                    <a:pt x="2252" y="4334"/>
                    <a:pt x="2334" y="3634"/>
                  </a:cubicBezTo>
                  <a:cubicBezTo>
                    <a:pt x="2458" y="2523"/>
                    <a:pt x="3075" y="1782"/>
                    <a:pt x="4145" y="1453"/>
                  </a:cubicBezTo>
                  <a:cubicBezTo>
                    <a:pt x="4021" y="918"/>
                    <a:pt x="3528" y="342"/>
                    <a:pt x="2910" y="219"/>
                  </a:cubicBezTo>
                  <a:lnTo>
                    <a:pt x="2910" y="753"/>
                  </a:lnTo>
                  <a:cubicBezTo>
                    <a:pt x="2240" y="222"/>
                    <a:pt x="1760" y="0"/>
                    <a:pt x="1431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1721600" y="3224250"/>
              <a:ext cx="71000" cy="77175"/>
            </a:xfrm>
            <a:custGeom>
              <a:avLst/>
              <a:gdLst/>
              <a:ahLst/>
              <a:cxnLst/>
              <a:rect l="l" t="t" r="r" b="b"/>
              <a:pathLst>
                <a:path w="2840" h="3087" extrusionOk="0">
                  <a:moveTo>
                    <a:pt x="1564" y="0"/>
                  </a:moveTo>
                  <a:cubicBezTo>
                    <a:pt x="453" y="288"/>
                    <a:pt x="535" y="2099"/>
                    <a:pt x="0" y="3086"/>
                  </a:cubicBezTo>
                  <a:cubicBezTo>
                    <a:pt x="1646" y="1934"/>
                    <a:pt x="2058" y="2181"/>
                    <a:pt x="1399" y="206"/>
                  </a:cubicBezTo>
                  <a:cubicBezTo>
                    <a:pt x="1893" y="165"/>
                    <a:pt x="2346" y="82"/>
                    <a:pt x="2840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1848125" y="3228350"/>
              <a:ext cx="51475" cy="118350"/>
            </a:xfrm>
            <a:custGeom>
              <a:avLst/>
              <a:gdLst/>
              <a:ahLst/>
              <a:cxnLst/>
              <a:rect l="l" t="t" r="r" b="b"/>
              <a:pathLst>
                <a:path w="2059" h="4734" extrusionOk="0">
                  <a:moveTo>
                    <a:pt x="1071" y="1"/>
                  </a:moveTo>
                  <a:cubicBezTo>
                    <a:pt x="700" y="783"/>
                    <a:pt x="618" y="1770"/>
                    <a:pt x="1" y="2223"/>
                  </a:cubicBezTo>
                  <a:cubicBezTo>
                    <a:pt x="495" y="3005"/>
                    <a:pt x="1071" y="3910"/>
                    <a:pt x="1606" y="4733"/>
                  </a:cubicBezTo>
                  <a:cubicBezTo>
                    <a:pt x="2058" y="3910"/>
                    <a:pt x="1276" y="2964"/>
                    <a:pt x="1235" y="2017"/>
                  </a:cubicBezTo>
                  <a:cubicBezTo>
                    <a:pt x="1153" y="1276"/>
                    <a:pt x="1523" y="618"/>
                    <a:pt x="1235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1920150" y="3127525"/>
              <a:ext cx="69975" cy="123500"/>
            </a:xfrm>
            <a:custGeom>
              <a:avLst/>
              <a:gdLst/>
              <a:ahLst/>
              <a:cxnLst/>
              <a:rect l="l" t="t" r="r" b="b"/>
              <a:pathLst>
                <a:path w="2799" h="4940" extrusionOk="0">
                  <a:moveTo>
                    <a:pt x="0" y="2593"/>
                  </a:moveTo>
                  <a:lnTo>
                    <a:pt x="0" y="2758"/>
                  </a:lnTo>
                  <a:cubicBezTo>
                    <a:pt x="6" y="2722"/>
                    <a:pt x="13" y="2685"/>
                    <a:pt x="21" y="2648"/>
                  </a:cubicBezTo>
                  <a:lnTo>
                    <a:pt x="21" y="2648"/>
                  </a:lnTo>
                  <a:cubicBezTo>
                    <a:pt x="14" y="2630"/>
                    <a:pt x="7" y="2612"/>
                    <a:pt x="0" y="2593"/>
                  </a:cubicBezTo>
                  <a:close/>
                  <a:moveTo>
                    <a:pt x="1811" y="1"/>
                  </a:moveTo>
                  <a:lnTo>
                    <a:pt x="1811" y="1"/>
                  </a:lnTo>
                  <a:cubicBezTo>
                    <a:pt x="1058" y="635"/>
                    <a:pt x="228" y="1689"/>
                    <a:pt x="21" y="2648"/>
                  </a:cubicBezTo>
                  <a:lnTo>
                    <a:pt x="21" y="2648"/>
                  </a:lnTo>
                  <a:cubicBezTo>
                    <a:pt x="294" y="3375"/>
                    <a:pt x="416" y="4176"/>
                    <a:pt x="576" y="4939"/>
                  </a:cubicBezTo>
                  <a:cubicBezTo>
                    <a:pt x="2799" y="4322"/>
                    <a:pt x="2799" y="1853"/>
                    <a:pt x="1811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1732900" y="3010250"/>
              <a:ext cx="172875" cy="132950"/>
            </a:xfrm>
            <a:custGeom>
              <a:avLst/>
              <a:gdLst/>
              <a:ahLst/>
              <a:cxnLst/>
              <a:rect l="l" t="t" r="r" b="b"/>
              <a:pathLst>
                <a:path w="6915" h="5318" extrusionOk="0">
                  <a:moveTo>
                    <a:pt x="5474" y="1"/>
                  </a:moveTo>
                  <a:cubicBezTo>
                    <a:pt x="5465" y="128"/>
                    <a:pt x="5466" y="257"/>
                    <a:pt x="5474" y="386"/>
                  </a:cubicBezTo>
                  <a:lnTo>
                    <a:pt x="5474" y="386"/>
                  </a:lnTo>
                  <a:lnTo>
                    <a:pt x="5474" y="1"/>
                  </a:lnTo>
                  <a:close/>
                  <a:moveTo>
                    <a:pt x="5474" y="386"/>
                  </a:moveTo>
                  <a:lnTo>
                    <a:pt x="5474" y="536"/>
                  </a:lnTo>
                  <a:cubicBezTo>
                    <a:pt x="3663" y="1235"/>
                    <a:pt x="2593" y="3252"/>
                    <a:pt x="947" y="4198"/>
                  </a:cubicBezTo>
                  <a:cubicBezTo>
                    <a:pt x="577" y="3910"/>
                    <a:pt x="371" y="3416"/>
                    <a:pt x="371" y="2923"/>
                  </a:cubicBezTo>
                  <a:lnTo>
                    <a:pt x="371" y="2923"/>
                  </a:lnTo>
                  <a:cubicBezTo>
                    <a:pt x="83" y="3581"/>
                    <a:pt x="1" y="5103"/>
                    <a:pt x="1071" y="5309"/>
                  </a:cubicBezTo>
                  <a:cubicBezTo>
                    <a:pt x="1102" y="5315"/>
                    <a:pt x="1135" y="5318"/>
                    <a:pt x="1168" y="5318"/>
                  </a:cubicBezTo>
                  <a:cubicBezTo>
                    <a:pt x="1841" y="5318"/>
                    <a:pt x="2956" y="4190"/>
                    <a:pt x="3622" y="4034"/>
                  </a:cubicBezTo>
                  <a:cubicBezTo>
                    <a:pt x="3866" y="3976"/>
                    <a:pt x="4125" y="3959"/>
                    <a:pt x="4389" y="3959"/>
                  </a:cubicBezTo>
                  <a:cubicBezTo>
                    <a:pt x="4792" y="3959"/>
                    <a:pt x="5205" y="3999"/>
                    <a:pt x="5592" y="3999"/>
                  </a:cubicBezTo>
                  <a:cubicBezTo>
                    <a:pt x="5677" y="3999"/>
                    <a:pt x="5762" y="3997"/>
                    <a:pt x="5844" y="3992"/>
                  </a:cubicBezTo>
                  <a:cubicBezTo>
                    <a:pt x="5597" y="3540"/>
                    <a:pt x="5350" y="3005"/>
                    <a:pt x="5145" y="2552"/>
                  </a:cubicBezTo>
                  <a:lnTo>
                    <a:pt x="5145" y="2552"/>
                  </a:lnTo>
                  <a:cubicBezTo>
                    <a:pt x="5803" y="2634"/>
                    <a:pt x="6297" y="3087"/>
                    <a:pt x="6914" y="3375"/>
                  </a:cubicBezTo>
                  <a:cubicBezTo>
                    <a:pt x="6213" y="2637"/>
                    <a:pt x="5545" y="1502"/>
                    <a:pt x="5474" y="386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1766850" y="2979400"/>
              <a:ext cx="53525" cy="51450"/>
            </a:xfrm>
            <a:custGeom>
              <a:avLst/>
              <a:gdLst/>
              <a:ahLst/>
              <a:cxnLst/>
              <a:rect l="l" t="t" r="r" b="b"/>
              <a:pathLst>
                <a:path w="2141" h="2058" extrusionOk="0">
                  <a:moveTo>
                    <a:pt x="289" y="0"/>
                  </a:moveTo>
                  <a:lnTo>
                    <a:pt x="289" y="0"/>
                  </a:lnTo>
                  <a:cubicBezTo>
                    <a:pt x="153" y="102"/>
                    <a:pt x="185" y="176"/>
                    <a:pt x="361" y="176"/>
                  </a:cubicBezTo>
                  <a:cubicBezTo>
                    <a:pt x="399" y="176"/>
                    <a:pt x="444" y="172"/>
                    <a:pt x="495" y="165"/>
                  </a:cubicBezTo>
                  <a:lnTo>
                    <a:pt x="495" y="535"/>
                  </a:lnTo>
                  <a:cubicBezTo>
                    <a:pt x="1" y="1111"/>
                    <a:pt x="207" y="1729"/>
                    <a:pt x="824" y="2058"/>
                  </a:cubicBezTo>
                  <a:cubicBezTo>
                    <a:pt x="1235" y="1605"/>
                    <a:pt x="1729" y="864"/>
                    <a:pt x="2141" y="371"/>
                  </a:cubicBezTo>
                  <a:cubicBezTo>
                    <a:pt x="1482" y="288"/>
                    <a:pt x="906" y="83"/>
                    <a:pt x="289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1864600" y="2778775"/>
              <a:ext cx="154325" cy="153325"/>
            </a:xfrm>
            <a:custGeom>
              <a:avLst/>
              <a:gdLst/>
              <a:ahLst/>
              <a:cxnLst/>
              <a:rect l="l" t="t" r="r" b="b"/>
              <a:pathLst>
                <a:path w="6173" h="6133" extrusionOk="0">
                  <a:moveTo>
                    <a:pt x="2593" y="1"/>
                  </a:moveTo>
                  <a:cubicBezTo>
                    <a:pt x="0" y="1482"/>
                    <a:pt x="3045" y="3005"/>
                    <a:pt x="3333" y="4322"/>
                  </a:cubicBezTo>
                  <a:cubicBezTo>
                    <a:pt x="3602" y="4191"/>
                    <a:pt x="3835" y="4134"/>
                    <a:pt x="4037" y="4134"/>
                  </a:cubicBezTo>
                  <a:cubicBezTo>
                    <a:pt x="4921" y="4134"/>
                    <a:pt x="5231" y="5228"/>
                    <a:pt x="5432" y="6132"/>
                  </a:cubicBezTo>
                  <a:cubicBezTo>
                    <a:pt x="5679" y="5639"/>
                    <a:pt x="5926" y="4939"/>
                    <a:pt x="6173" y="4404"/>
                  </a:cubicBezTo>
                  <a:cubicBezTo>
                    <a:pt x="5679" y="4075"/>
                    <a:pt x="5391" y="3252"/>
                    <a:pt x="5432" y="2923"/>
                  </a:cubicBezTo>
                  <a:lnTo>
                    <a:pt x="5432" y="2923"/>
                  </a:lnTo>
                  <a:cubicBezTo>
                    <a:pt x="5555" y="3046"/>
                    <a:pt x="5844" y="3170"/>
                    <a:pt x="5967" y="3252"/>
                  </a:cubicBezTo>
                  <a:cubicBezTo>
                    <a:pt x="5473" y="1482"/>
                    <a:pt x="3580" y="1400"/>
                    <a:pt x="2387" y="742"/>
                  </a:cubicBezTo>
                  <a:lnTo>
                    <a:pt x="2593" y="1"/>
                  </a:ln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2083725" y="2833300"/>
              <a:ext cx="79750" cy="112175"/>
            </a:xfrm>
            <a:custGeom>
              <a:avLst/>
              <a:gdLst/>
              <a:ahLst/>
              <a:cxnLst/>
              <a:rect l="l" t="t" r="r" b="b"/>
              <a:pathLst>
                <a:path w="3190" h="4487" extrusionOk="0">
                  <a:moveTo>
                    <a:pt x="1605" y="1"/>
                  </a:moveTo>
                  <a:cubicBezTo>
                    <a:pt x="1661" y="32"/>
                    <a:pt x="1714" y="64"/>
                    <a:pt x="1765" y="98"/>
                  </a:cubicBezTo>
                  <a:lnTo>
                    <a:pt x="1765" y="98"/>
                  </a:lnTo>
                  <a:cubicBezTo>
                    <a:pt x="1958" y="50"/>
                    <a:pt x="2154" y="18"/>
                    <a:pt x="2346" y="1"/>
                  </a:cubicBezTo>
                  <a:close/>
                  <a:moveTo>
                    <a:pt x="1765" y="98"/>
                  </a:moveTo>
                  <a:cubicBezTo>
                    <a:pt x="1009" y="286"/>
                    <a:pt x="295" y="720"/>
                    <a:pt x="0" y="1441"/>
                  </a:cubicBezTo>
                  <a:cubicBezTo>
                    <a:pt x="220" y="1395"/>
                    <a:pt x="429" y="1374"/>
                    <a:pt x="626" y="1374"/>
                  </a:cubicBezTo>
                  <a:cubicBezTo>
                    <a:pt x="2172" y="1374"/>
                    <a:pt x="2956" y="2723"/>
                    <a:pt x="2179" y="4404"/>
                  </a:cubicBezTo>
                  <a:lnTo>
                    <a:pt x="2179" y="4404"/>
                  </a:lnTo>
                  <a:cubicBezTo>
                    <a:pt x="2794" y="3087"/>
                    <a:pt x="3190" y="1036"/>
                    <a:pt x="1765" y="98"/>
                  </a:cubicBezTo>
                  <a:close/>
                  <a:moveTo>
                    <a:pt x="2179" y="4404"/>
                  </a:moveTo>
                  <a:cubicBezTo>
                    <a:pt x="2166" y="4431"/>
                    <a:pt x="2153" y="4459"/>
                    <a:pt x="2140" y="4486"/>
                  </a:cubicBezTo>
                  <a:cubicBezTo>
                    <a:pt x="2154" y="4459"/>
                    <a:pt x="2167" y="4431"/>
                    <a:pt x="2179" y="4404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994225" y="2634750"/>
              <a:ext cx="57625" cy="128625"/>
            </a:xfrm>
            <a:custGeom>
              <a:avLst/>
              <a:gdLst/>
              <a:ahLst/>
              <a:cxnLst/>
              <a:rect l="l" t="t" r="r" b="b"/>
              <a:pathLst>
                <a:path w="2305" h="5145" extrusionOk="0">
                  <a:moveTo>
                    <a:pt x="412" y="1"/>
                  </a:moveTo>
                  <a:cubicBezTo>
                    <a:pt x="0" y="1647"/>
                    <a:pt x="0" y="3334"/>
                    <a:pt x="124" y="5021"/>
                  </a:cubicBezTo>
                  <a:lnTo>
                    <a:pt x="124" y="4692"/>
                  </a:lnTo>
                  <a:cubicBezTo>
                    <a:pt x="823" y="4898"/>
                    <a:pt x="1564" y="5021"/>
                    <a:pt x="2305" y="5145"/>
                  </a:cubicBezTo>
                  <a:cubicBezTo>
                    <a:pt x="1152" y="4281"/>
                    <a:pt x="1317" y="4034"/>
                    <a:pt x="1235" y="2840"/>
                  </a:cubicBezTo>
                  <a:cubicBezTo>
                    <a:pt x="1235" y="2470"/>
                    <a:pt x="1440" y="2264"/>
                    <a:pt x="1358" y="1770"/>
                  </a:cubicBezTo>
                  <a:cubicBezTo>
                    <a:pt x="1276" y="1277"/>
                    <a:pt x="576" y="618"/>
                    <a:pt x="412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875900" y="2562725"/>
              <a:ext cx="106000" cy="108075"/>
            </a:xfrm>
            <a:custGeom>
              <a:avLst/>
              <a:gdLst/>
              <a:ahLst/>
              <a:cxnLst/>
              <a:rect l="l" t="t" r="r" b="b"/>
              <a:pathLst>
                <a:path w="4240" h="4323" extrusionOk="0">
                  <a:moveTo>
                    <a:pt x="1811" y="1"/>
                  </a:moveTo>
                  <a:cubicBezTo>
                    <a:pt x="1260" y="1"/>
                    <a:pt x="759" y="265"/>
                    <a:pt x="700" y="824"/>
                  </a:cubicBezTo>
                  <a:cubicBezTo>
                    <a:pt x="742" y="816"/>
                    <a:pt x="784" y="813"/>
                    <a:pt x="828" y="813"/>
                  </a:cubicBezTo>
                  <a:cubicBezTo>
                    <a:pt x="1003" y="813"/>
                    <a:pt x="1194" y="866"/>
                    <a:pt x="1359" y="866"/>
                  </a:cubicBezTo>
                  <a:cubicBezTo>
                    <a:pt x="1523" y="2059"/>
                    <a:pt x="371" y="3211"/>
                    <a:pt x="1" y="4322"/>
                  </a:cubicBezTo>
                  <a:cubicBezTo>
                    <a:pt x="1071" y="2553"/>
                    <a:pt x="2017" y="701"/>
                    <a:pt x="4239" y="289"/>
                  </a:cubicBezTo>
                  <a:lnTo>
                    <a:pt x="4239" y="289"/>
                  </a:lnTo>
                  <a:cubicBezTo>
                    <a:pt x="4137" y="299"/>
                    <a:pt x="4036" y="303"/>
                    <a:pt x="3936" y="303"/>
                  </a:cubicBezTo>
                  <a:cubicBezTo>
                    <a:pt x="3358" y="303"/>
                    <a:pt x="2805" y="168"/>
                    <a:pt x="2221" y="125"/>
                  </a:cubicBezTo>
                  <a:lnTo>
                    <a:pt x="2470" y="125"/>
                  </a:lnTo>
                  <a:cubicBezTo>
                    <a:pt x="2259" y="43"/>
                    <a:pt x="2031" y="1"/>
                    <a:pt x="1811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830650" y="2466050"/>
              <a:ext cx="180050" cy="95700"/>
            </a:xfrm>
            <a:custGeom>
              <a:avLst/>
              <a:gdLst/>
              <a:ahLst/>
              <a:cxnLst/>
              <a:rect l="l" t="t" r="r" b="b"/>
              <a:pathLst>
                <a:path w="7202" h="3828" extrusionOk="0">
                  <a:moveTo>
                    <a:pt x="7202" y="0"/>
                  </a:moveTo>
                  <a:lnTo>
                    <a:pt x="7202" y="0"/>
                  </a:lnTo>
                  <a:cubicBezTo>
                    <a:pt x="6394" y="31"/>
                    <a:pt x="4271" y="673"/>
                    <a:pt x="3546" y="1322"/>
                  </a:cubicBezTo>
                  <a:lnTo>
                    <a:pt x="3546" y="1322"/>
                  </a:lnTo>
                  <a:cubicBezTo>
                    <a:pt x="4177" y="1044"/>
                    <a:pt x="4810" y="856"/>
                    <a:pt x="5364" y="856"/>
                  </a:cubicBezTo>
                  <a:cubicBezTo>
                    <a:pt x="5810" y="856"/>
                    <a:pt x="6205" y="979"/>
                    <a:pt x="6502" y="1276"/>
                  </a:cubicBezTo>
                  <a:cubicBezTo>
                    <a:pt x="6625" y="823"/>
                    <a:pt x="6872" y="329"/>
                    <a:pt x="7202" y="0"/>
                  </a:cubicBezTo>
                  <a:close/>
                  <a:moveTo>
                    <a:pt x="3546" y="1322"/>
                  </a:moveTo>
                  <a:lnTo>
                    <a:pt x="3546" y="1322"/>
                  </a:lnTo>
                  <a:cubicBezTo>
                    <a:pt x="3054" y="1538"/>
                    <a:pt x="2564" y="1809"/>
                    <a:pt x="2117" y="2087"/>
                  </a:cubicBezTo>
                  <a:lnTo>
                    <a:pt x="2117" y="2087"/>
                  </a:lnTo>
                  <a:cubicBezTo>
                    <a:pt x="2427" y="1945"/>
                    <a:pt x="2729" y="1859"/>
                    <a:pt x="2993" y="1859"/>
                  </a:cubicBezTo>
                  <a:cubicBezTo>
                    <a:pt x="3132" y="1859"/>
                    <a:pt x="3260" y="1882"/>
                    <a:pt x="3375" y="1934"/>
                  </a:cubicBezTo>
                  <a:cubicBezTo>
                    <a:pt x="3223" y="1743"/>
                    <a:pt x="3312" y="1532"/>
                    <a:pt x="3546" y="1322"/>
                  </a:cubicBezTo>
                  <a:close/>
                  <a:moveTo>
                    <a:pt x="2117" y="2087"/>
                  </a:moveTo>
                  <a:lnTo>
                    <a:pt x="2117" y="2087"/>
                  </a:lnTo>
                  <a:cubicBezTo>
                    <a:pt x="1546" y="2348"/>
                    <a:pt x="946" y="2799"/>
                    <a:pt x="494" y="3251"/>
                  </a:cubicBezTo>
                  <a:lnTo>
                    <a:pt x="494" y="3251"/>
                  </a:lnTo>
                  <a:lnTo>
                    <a:pt x="494" y="3251"/>
                  </a:lnTo>
                  <a:cubicBezTo>
                    <a:pt x="834" y="2963"/>
                    <a:pt x="1425" y="2517"/>
                    <a:pt x="2117" y="2087"/>
                  </a:cubicBezTo>
                  <a:close/>
                  <a:moveTo>
                    <a:pt x="288" y="2881"/>
                  </a:moveTo>
                  <a:cubicBezTo>
                    <a:pt x="167" y="3285"/>
                    <a:pt x="205" y="3530"/>
                    <a:pt x="11" y="3812"/>
                  </a:cubicBezTo>
                  <a:lnTo>
                    <a:pt x="11" y="3812"/>
                  </a:lnTo>
                  <a:cubicBezTo>
                    <a:pt x="137" y="3634"/>
                    <a:pt x="302" y="3442"/>
                    <a:pt x="494" y="3251"/>
                  </a:cubicBezTo>
                  <a:lnTo>
                    <a:pt x="494" y="3251"/>
                  </a:lnTo>
                  <a:lnTo>
                    <a:pt x="288" y="2881"/>
                  </a:lnTo>
                  <a:close/>
                  <a:moveTo>
                    <a:pt x="11" y="3812"/>
                  </a:moveTo>
                  <a:lnTo>
                    <a:pt x="11" y="3812"/>
                  </a:lnTo>
                  <a:cubicBezTo>
                    <a:pt x="7" y="3817"/>
                    <a:pt x="4" y="3822"/>
                    <a:pt x="0" y="3827"/>
                  </a:cubicBezTo>
                  <a:cubicBezTo>
                    <a:pt x="4" y="3822"/>
                    <a:pt x="8" y="3817"/>
                    <a:pt x="11" y="3812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097100" y="2322025"/>
              <a:ext cx="101875" cy="87450"/>
            </a:xfrm>
            <a:custGeom>
              <a:avLst/>
              <a:gdLst/>
              <a:ahLst/>
              <a:cxnLst/>
              <a:rect l="l" t="t" r="r" b="b"/>
              <a:pathLst>
                <a:path w="4075" h="3498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866" y="442"/>
                    <a:pt x="1221" y="1179"/>
                    <a:pt x="594" y="1859"/>
                  </a:cubicBezTo>
                  <a:lnTo>
                    <a:pt x="594" y="1859"/>
                  </a:lnTo>
                  <a:cubicBezTo>
                    <a:pt x="640" y="1760"/>
                    <a:pt x="689" y="1661"/>
                    <a:pt x="741" y="1564"/>
                  </a:cubicBezTo>
                  <a:lnTo>
                    <a:pt x="741" y="1564"/>
                  </a:lnTo>
                  <a:lnTo>
                    <a:pt x="371" y="2099"/>
                  </a:lnTo>
                  <a:cubicBezTo>
                    <a:pt x="445" y="2020"/>
                    <a:pt x="519" y="1940"/>
                    <a:pt x="594" y="1859"/>
                  </a:cubicBezTo>
                  <a:lnTo>
                    <a:pt x="594" y="1859"/>
                  </a:lnTo>
                  <a:cubicBezTo>
                    <a:pt x="347" y="2389"/>
                    <a:pt x="173" y="2944"/>
                    <a:pt x="0" y="3498"/>
                  </a:cubicBezTo>
                  <a:cubicBezTo>
                    <a:pt x="741" y="2840"/>
                    <a:pt x="4074" y="1235"/>
                    <a:pt x="2675" y="0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2221575" y="2319950"/>
              <a:ext cx="62775" cy="82325"/>
            </a:xfrm>
            <a:custGeom>
              <a:avLst/>
              <a:gdLst/>
              <a:ahLst/>
              <a:cxnLst/>
              <a:rect l="l" t="t" r="r" b="b"/>
              <a:pathLst>
                <a:path w="2511" h="3293" extrusionOk="0">
                  <a:moveTo>
                    <a:pt x="1564" y="1"/>
                  </a:moveTo>
                  <a:lnTo>
                    <a:pt x="1194" y="536"/>
                  </a:lnTo>
                  <a:cubicBezTo>
                    <a:pt x="1646" y="1853"/>
                    <a:pt x="700" y="2470"/>
                    <a:pt x="0" y="3293"/>
                  </a:cubicBezTo>
                  <a:cubicBezTo>
                    <a:pt x="578" y="2972"/>
                    <a:pt x="1231" y="2626"/>
                    <a:pt x="1881" y="2626"/>
                  </a:cubicBezTo>
                  <a:cubicBezTo>
                    <a:pt x="2064" y="2626"/>
                    <a:pt x="2247" y="2653"/>
                    <a:pt x="2428" y="2717"/>
                  </a:cubicBezTo>
                  <a:cubicBezTo>
                    <a:pt x="2511" y="1647"/>
                    <a:pt x="1235" y="1071"/>
                    <a:pt x="1564" y="1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075600" y="2451650"/>
              <a:ext cx="85300" cy="113175"/>
            </a:xfrm>
            <a:custGeom>
              <a:avLst/>
              <a:gdLst/>
              <a:ahLst/>
              <a:cxnLst/>
              <a:rect l="l" t="t" r="r" b="b"/>
              <a:pathLst>
                <a:path w="3412" h="4527" extrusionOk="0">
                  <a:moveTo>
                    <a:pt x="3412" y="0"/>
                  </a:moveTo>
                  <a:lnTo>
                    <a:pt x="2506" y="206"/>
                  </a:lnTo>
                  <a:cubicBezTo>
                    <a:pt x="2680" y="274"/>
                    <a:pt x="2788" y="387"/>
                    <a:pt x="2844" y="533"/>
                  </a:cubicBezTo>
                  <a:lnTo>
                    <a:pt x="2844" y="533"/>
                  </a:lnTo>
                  <a:cubicBezTo>
                    <a:pt x="3046" y="350"/>
                    <a:pt x="3239" y="173"/>
                    <a:pt x="3412" y="0"/>
                  </a:cubicBezTo>
                  <a:close/>
                  <a:moveTo>
                    <a:pt x="2844" y="533"/>
                  </a:moveTo>
                  <a:cubicBezTo>
                    <a:pt x="1600" y="1656"/>
                    <a:pt x="0" y="2969"/>
                    <a:pt x="531" y="4527"/>
                  </a:cubicBezTo>
                  <a:cubicBezTo>
                    <a:pt x="1141" y="4060"/>
                    <a:pt x="3222" y="1528"/>
                    <a:pt x="2844" y="533"/>
                  </a:cubicBezTo>
                  <a:close/>
                </a:path>
              </a:pathLst>
            </a:custGeom>
            <a:solidFill>
              <a:srgbClr val="F44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9"/>
          <p:cNvSpPr txBox="1"/>
          <p:nvPr/>
        </p:nvSpPr>
        <p:spPr>
          <a:xfrm>
            <a:off x="5933325" y="3302675"/>
            <a:ext cx="267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If the ψ of the blood plasma dips below the ψ of the red blood cells, water will leave the cells during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lysis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The cells will shrivel and die.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Feedback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Receptors in the body detect </a:t>
            </a:r>
            <a:r>
              <a:rPr lang="en" sz="1600" b="1">
                <a:solidFill>
                  <a:srgbClr val="CCCCCC"/>
                </a:solidFill>
              </a:rPr>
              <a:t>changes </a:t>
            </a:r>
            <a:r>
              <a:rPr lang="en" sz="1600">
                <a:solidFill>
                  <a:srgbClr val="CCCCCC"/>
                </a:solidFill>
              </a:rPr>
              <a:t>to a particular biological system.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Thermoreceptors in the body detect changes in </a:t>
            </a:r>
            <a:r>
              <a:rPr lang="en" sz="1200" b="1">
                <a:solidFill>
                  <a:srgbClr val="CCCCCC"/>
                </a:solidFill>
              </a:rPr>
              <a:t>temperature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Baroreceptors in the body detect changes in </a:t>
            </a:r>
            <a:r>
              <a:rPr lang="en" sz="1200" b="1">
                <a:solidFill>
                  <a:srgbClr val="CCCCCC"/>
                </a:solidFill>
              </a:rPr>
              <a:t>pressure</a:t>
            </a:r>
            <a:r>
              <a:rPr lang="en" sz="1200">
                <a:solidFill>
                  <a:srgbClr val="CCCCCC"/>
                </a:solidFill>
              </a:rPr>
              <a:t>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These changes are communicated to </a:t>
            </a:r>
            <a:r>
              <a:rPr lang="en" sz="1600" b="1">
                <a:solidFill>
                  <a:srgbClr val="CCCCCC"/>
                </a:solidFill>
              </a:rPr>
              <a:t>effectors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Changes may be communicated through </a:t>
            </a:r>
            <a:r>
              <a:rPr lang="en" sz="1200" b="1">
                <a:solidFill>
                  <a:srgbClr val="CCCCCC"/>
                </a:solidFill>
              </a:rPr>
              <a:t>electrical signals </a:t>
            </a:r>
            <a:r>
              <a:rPr lang="en" sz="1200">
                <a:solidFill>
                  <a:srgbClr val="CCCCCC"/>
                </a:solidFill>
              </a:rPr>
              <a:t>(the nervous system).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They may also be communicated through </a:t>
            </a:r>
            <a:r>
              <a:rPr lang="en" sz="1200" b="1">
                <a:solidFill>
                  <a:srgbClr val="CCCCCC"/>
                </a:solidFill>
              </a:rPr>
              <a:t>chemical signals </a:t>
            </a:r>
            <a:r>
              <a:rPr lang="en" sz="1200">
                <a:solidFill>
                  <a:srgbClr val="CCCCCC"/>
                </a:solidFill>
              </a:rPr>
              <a:t>(the hormonal system).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Effectors work to </a:t>
            </a:r>
            <a:r>
              <a:rPr lang="en" sz="1600" b="1">
                <a:solidFill>
                  <a:srgbClr val="CCCCCC"/>
                </a:solidFill>
              </a:rPr>
              <a:t>counteract </a:t>
            </a:r>
            <a:r>
              <a:rPr lang="en" sz="1600">
                <a:solidFill>
                  <a:srgbClr val="CCCCCC"/>
                </a:solidFill>
              </a:rPr>
              <a:t>this change.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Effectors are </a:t>
            </a:r>
            <a:r>
              <a:rPr lang="en" sz="1200" b="1">
                <a:solidFill>
                  <a:srgbClr val="CCCCCC"/>
                </a:solidFill>
              </a:rPr>
              <a:t>muscles </a:t>
            </a:r>
            <a:r>
              <a:rPr lang="en" sz="1200">
                <a:solidFill>
                  <a:srgbClr val="CCCCCC"/>
                </a:solidFill>
              </a:rPr>
              <a:t>or </a:t>
            </a:r>
            <a:r>
              <a:rPr lang="en" sz="1200" b="1">
                <a:solidFill>
                  <a:srgbClr val="CCCCCC"/>
                </a:solidFill>
              </a:rPr>
              <a:t>glands </a:t>
            </a:r>
            <a:r>
              <a:rPr lang="en" sz="1200">
                <a:solidFill>
                  <a:srgbClr val="CCCCCC"/>
                </a:solidFill>
              </a:rPr>
              <a:t>in the body.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This mechanism of counteraction is called a </a:t>
            </a:r>
            <a:r>
              <a:rPr lang="en" sz="1600" b="1">
                <a:solidFill>
                  <a:srgbClr val="CCCCCC"/>
                </a:solidFill>
              </a:rPr>
              <a:t>negative feedback loop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Negative feedback is a </a:t>
            </a:r>
            <a:r>
              <a:rPr lang="en" sz="1200" b="1">
                <a:solidFill>
                  <a:srgbClr val="CCCCCC"/>
                </a:solidFill>
              </a:rPr>
              <a:t>homeostatic mechanism </a:t>
            </a:r>
            <a:r>
              <a:rPr lang="en" sz="1200">
                <a:solidFill>
                  <a:srgbClr val="CCCCCC"/>
                </a:solidFill>
              </a:rPr>
              <a:t>that is used to </a:t>
            </a:r>
            <a:r>
              <a:rPr lang="en" sz="1200" b="1">
                <a:solidFill>
                  <a:srgbClr val="CCCCCC"/>
                </a:solidFill>
              </a:rPr>
              <a:t>maintain </a:t>
            </a:r>
            <a:r>
              <a:rPr lang="en" sz="1200">
                <a:solidFill>
                  <a:srgbClr val="CCCCCC"/>
                </a:solidFill>
              </a:rPr>
              <a:t>particular conditions in many biological systems.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Negative feedback only works within </a:t>
            </a:r>
            <a:r>
              <a:rPr lang="en" sz="1600" b="1">
                <a:solidFill>
                  <a:srgbClr val="CCCCCC"/>
                </a:solidFill>
              </a:rPr>
              <a:t>certain limits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If a change is too large (for example a massive </a:t>
            </a:r>
            <a:r>
              <a:rPr lang="en" sz="1200" b="1">
                <a:solidFill>
                  <a:srgbClr val="CCCCCC"/>
                </a:solidFill>
              </a:rPr>
              <a:t>drop </a:t>
            </a:r>
            <a:r>
              <a:rPr lang="en" sz="1200">
                <a:solidFill>
                  <a:srgbClr val="CCCCCC"/>
                </a:solidFill>
              </a:rPr>
              <a:t>in body temperature), effectors may be incapable of sufficiently counteracting this change.</a:t>
            </a:r>
            <a:endParaRPr sz="1200">
              <a:solidFill>
                <a:srgbClr val="CCCCCC"/>
              </a:solidFill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1295500" y="1076725"/>
            <a:ext cx="3940950" cy="3561550"/>
            <a:chOff x="1402975" y="305000"/>
            <a:chExt cx="3940950" cy="3561550"/>
          </a:xfrm>
        </p:grpSpPr>
        <p:sp>
          <p:nvSpPr>
            <p:cNvPr id="208" name="Google Shape;208;p21"/>
            <p:cNvSpPr txBox="1"/>
            <p:nvPr/>
          </p:nvSpPr>
          <p:spPr>
            <a:xfrm>
              <a:off x="1402975" y="305000"/>
              <a:ext cx="181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STIMULUS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1402975" y="1225375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RECEPTOR DETECTS CHANGE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10" name="Google Shape;210;p21"/>
            <p:cNvCxnSpPr>
              <a:stCxn id="208" idx="2"/>
              <a:endCxn id="209" idx="0"/>
            </p:cNvCxnSpPr>
            <p:nvPr/>
          </p:nvCxnSpPr>
          <p:spPr>
            <a:xfrm>
              <a:off x="2309275" y="64370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211" name="Google Shape;211;p21"/>
            <p:cNvGrpSpPr/>
            <p:nvPr/>
          </p:nvGrpSpPr>
          <p:grpSpPr>
            <a:xfrm>
              <a:off x="1402975" y="1717950"/>
              <a:ext cx="1812600" cy="1074300"/>
              <a:chOff x="1402975" y="1717950"/>
              <a:chExt cx="1812600" cy="1074300"/>
            </a:xfrm>
          </p:grpSpPr>
          <p:sp>
            <p:nvSpPr>
              <p:cNvPr id="212" name="Google Shape;212;p21"/>
              <p:cNvSpPr txBox="1"/>
              <p:nvPr/>
            </p:nvSpPr>
            <p:spPr>
              <a:xfrm>
                <a:off x="1402975" y="2299650"/>
                <a:ext cx="18126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ELECTRICAL OR CHEMICAL COORDINATION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213" name="Google Shape;213;p21"/>
              <p:cNvCxnSpPr>
                <a:endCxn id="212" idx="0"/>
              </p:cNvCxnSpPr>
              <p:nvPr/>
            </p:nvCxnSpPr>
            <p:spPr>
              <a:xfrm>
                <a:off x="2309275" y="1717950"/>
                <a:ext cx="0" cy="58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214" name="Google Shape;214;p21"/>
            <p:cNvSpPr txBox="1"/>
            <p:nvPr/>
          </p:nvSpPr>
          <p:spPr>
            <a:xfrm>
              <a:off x="1402975" y="337395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EFFECTOR RESPONDS TO CHANGE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15" name="Google Shape;215;p21"/>
            <p:cNvCxnSpPr>
              <a:endCxn id="214" idx="0"/>
            </p:cNvCxnSpPr>
            <p:nvPr/>
          </p:nvCxnSpPr>
          <p:spPr>
            <a:xfrm>
              <a:off x="2309275" y="279225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6" name="Google Shape;216;p21"/>
            <p:cNvCxnSpPr>
              <a:stCxn id="214" idx="3"/>
              <a:endCxn id="208" idx="3"/>
            </p:cNvCxnSpPr>
            <p:nvPr/>
          </p:nvCxnSpPr>
          <p:spPr>
            <a:xfrm rot="10800000" flipH="1">
              <a:off x="3215575" y="474450"/>
              <a:ext cx="600" cy="31458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1FD61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7" name="Google Shape;217;p21"/>
            <p:cNvSpPr txBox="1"/>
            <p:nvPr/>
          </p:nvSpPr>
          <p:spPr>
            <a:xfrm>
              <a:off x="3531325" y="1801050"/>
              <a:ext cx="1812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CONDITIONS RETURNED TO NORMAL THROUGH </a:t>
              </a:r>
              <a:r>
                <a:rPr lang="en" sz="10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NEGATIVE FEEDBACK</a:t>
              </a:r>
              <a:endParaRPr sz="1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5523850" y="1076725"/>
            <a:ext cx="1813200" cy="3561550"/>
            <a:chOff x="1402975" y="305000"/>
            <a:chExt cx="1813200" cy="3561550"/>
          </a:xfrm>
        </p:grpSpPr>
        <p:sp>
          <p:nvSpPr>
            <p:cNvPr id="219" name="Google Shape;219;p21"/>
            <p:cNvSpPr txBox="1"/>
            <p:nvPr/>
          </p:nvSpPr>
          <p:spPr>
            <a:xfrm>
              <a:off x="1402975" y="30500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BODY TEMPERATURE EXCEEDS 37°C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1402975" y="1225375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THERMORECEPTORS IN BODY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21" name="Google Shape;221;p21"/>
            <p:cNvCxnSpPr>
              <a:stCxn id="219" idx="2"/>
              <a:endCxn id="220" idx="0"/>
            </p:cNvCxnSpPr>
            <p:nvPr/>
          </p:nvCxnSpPr>
          <p:spPr>
            <a:xfrm>
              <a:off x="2309275" y="797600"/>
              <a:ext cx="0" cy="427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222" name="Google Shape;222;p21"/>
            <p:cNvGrpSpPr/>
            <p:nvPr/>
          </p:nvGrpSpPr>
          <p:grpSpPr>
            <a:xfrm>
              <a:off x="1402975" y="1717950"/>
              <a:ext cx="1812600" cy="1074300"/>
              <a:chOff x="1402975" y="1717950"/>
              <a:chExt cx="1812600" cy="1074300"/>
            </a:xfrm>
          </p:grpSpPr>
          <p:sp>
            <p:nvSpPr>
              <p:cNvPr id="223" name="Google Shape;223;p21"/>
              <p:cNvSpPr txBox="1"/>
              <p:nvPr/>
            </p:nvSpPr>
            <p:spPr>
              <a:xfrm>
                <a:off x="1402975" y="2299650"/>
                <a:ext cx="18126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IMPULSES SENT TO HYPOTHALAMUS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224" name="Google Shape;224;p21"/>
              <p:cNvCxnSpPr>
                <a:endCxn id="223" idx="0"/>
              </p:cNvCxnSpPr>
              <p:nvPr/>
            </p:nvCxnSpPr>
            <p:spPr>
              <a:xfrm>
                <a:off x="2309275" y="1717950"/>
                <a:ext cx="0" cy="58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225" name="Google Shape;225;p21"/>
            <p:cNvSpPr txBox="1"/>
            <p:nvPr/>
          </p:nvSpPr>
          <p:spPr>
            <a:xfrm>
              <a:off x="1402975" y="3373950"/>
              <a:ext cx="18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SWEAT GLANDS OPENED ON SURFACE OF SKIN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26" name="Google Shape;226;p21"/>
            <p:cNvCxnSpPr>
              <a:endCxn id="225" idx="0"/>
            </p:cNvCxnSpPr>
            <p:nvPr/>
          </p:nvCxnSpPr>
          <p:spPr>
            <a:xfrm>
              <a:off x="2309275" y="2792250"/>
              <a:ext cx="0" cy="58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7" name="Google Shape;227;p21"/>
            <p:cNvCxnSpPr>
              <a:stCxn id="225" idx="3"/>
              <a:endCxn id="219" idx="3"/>
            </p:cNvCxnSpPr>
            <p:nvPr/>
          </p:nvCxnSpPr>
          <p:spPr>
            <a:xfrm rot="10800000" flipH="1">
              <a:off x="3215575" y="551250"/>
              <a:ext cx="600" cy="30690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1FD61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28" name="Google Shape;228;p21"/>
          <p:cNvSpPr txBox="1"/>
          <p:nvPr/>
        </p:nvSpPr>
        <p:spPr>
          <a:xfrm>
            <a:off x="1831350" y="289375"/>
            <a:ext cx="54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 example of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negative feedback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loop.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On-screen Show (16:9)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Kalam</vt:lpstr>
      <vt:lpstr>Arial</vt:lpstr>
      <vt:lpstr>Cambria</vt:lpstr>
      <vt:lpstr>Times New Roman</vt:lpstr>
      <vt:lpstr>gg sans</vt:lpstr>
      <vt:lpstr>Simple Dark</vt:lpstr>
      <vt:lpstr>AQA A Level Biology 47 - Homeostasis</vt:lpstr>
      <vt:lpstr>Homeostasis  </vt:lpstr>
      <vt:lpstr>Body Temperature  </vt:lpstr>
      <vt:lpstr>PowerPoint Presentation</vt:lpstr>
      <vt:lpstr>Blood pH  </vt:lpstr>
      <vt:lpstr>PowerPoint Presentation</vt:lpstr>
      <vt:lpstr>Blood Glucose Concentration  </vt:lpstr>
      <vt:lpstr>Negative Feedback  </vt:lpstr>
      <vt:lpstr>PowerPoint Presentation</vt:lpstr>
      <vt:lpstr>PowerPoint Presentation</vt:lpstr>
      <vt:lpstr>PowerPoint Presentation</vt:lpstr>
      <vt:lpstr>Positive Feedback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47 - Homeostasis</dc:title>
  <cp:lastModifiedBy>Chezka Mae Madrona</cp:lastModifiedBy>
  <cp:revision>2</cp:revision>
  <dcterms:modified xsi:type="dcterms:W3CDTF">2025-07-25T11:00:58Z</dcterms:modified>
</cp:coreProperties>
</file>