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gg sans" panose="00000800000000000000" pitchFamily="2" charset="0"/>
      <p:bold r:id="rId29"/>
    </p:embeddedFont>
    <p:embeddedFont>
      <p:font typeface="Kalam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93CBE3-7FD9-4EFB-963B-9744A65A612A}">
  <a:tblStyle styleId="{9293CBE3-7FD9-4EFB-963B-9744A65A61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592aa5a43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592aa5a43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592aa5a43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592aa5a43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22fd7aca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22fd7aca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592aa5a43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c592aa5a43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592aa5a43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c592aa5a43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592aa5a43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c592aa5a43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592aa5a43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592aa5a43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592aa5a43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592aa5a43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592aa5a43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592aa5a43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c592aa5a43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c592aa5a43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c592aa5a43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c592aa5a43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592aa5a43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592aa5a43_0_1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c592aa5a43_0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c592aa5a43_0_1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d146dbe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d146dbe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589b2726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589b2726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592aa5a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592aa5a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592aa5a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c592aa5a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592aa5a43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592aa5a43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592aa5a43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592aa5a43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592aa5a43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c592aa5a43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EA6FBBB-6395-C6B5-899C-2D9927F3C5E6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0D0F18-DB43-93C5-483E-E6E15700987D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47DA8-9C03-CFF2-0BB3-2041E29CC9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4D32F-8917-7BD6-A11F-F3791ED77D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45 - Nerves and Synapses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Action Potentials and Neurotransmitters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Speed of Conduction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1"/>
          </p:nvPr>
        </p:nvSpPr>
        <p:spPr>
          <a:xfrm>
            <a:off x="311700" y="1149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Various factors affect </a:t>
            </a:r>
            <a:r>
              <a:rPr lang="en" sz="1500" b="1">
                <a:solidFill>
                  <a:srgbClr val="CCCCCC"/>
                </a:solidFill>
              </a:rPr>
              <a:t>how quickly </a:t>
            </a:r>
            <a:r>
              <a:rPr lang="en" sz="1500">
                <a:solidFill>
                  <a:srgbClr val="CCCCCC"/>
                </a:solidFill>
              </a:rPr>
              <a:t>an impulse travels down a neurone.</a:t>
            </a:r>
            <a:endParaRPr sz="15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Mammalian nerves are covered in a </a:t>
            </a:r>
            <a:r>
              <a:rPr lang="en" sz="1500" b="1">
                <a:solidFill>
                  <a:srgbClr val="CCCCCC"/>
                </a:solidFill>
              </a:rPr>
              <a:t>myelin sheath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Myelin is a </a:t>
            </a:r>
            <a:r>
              <a:rPr lang="en" sz="1100" b="1">
                <a:solidFill>
                  <a:srgbClr val="CCCCCC"/>
                </a:solidFill>
              </a:rPr>
              <a:t>fatty </a:t>
            </a:r>
            <a:r>
              <a:rPr lang="en" sz="1100">
                <a:solidFill>
                  <a:srgbClr val="CCCCCC"/>
                </a:solidFill>
              </a:rPr>
              <a:t>substance that </a:t>
            </a:r>
            <a:r>
              <a:rPr lang="en" sz="1100" b="1">
                <a:solidFill>
                  <a:srgbClr val="CCCCCC"/>
                </a:solidFill>
              </a:rPr>
              <a:t>insulates </a:t>
            </a:r>
            <a:r>
              <a:rPr lang="en" sz="1100">
                <a:solidFill>
                  <a:srgbClr val="CCCCCC"/>
                </a:solidFill>
              </a:rPr>
              <a:t>the axon of the neurone.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Myelin is made by specialised cells called </a:t>
            </a:r>
            <a:r>
              <a:rPr lang="en" sz="1100" b="1">
                <a:solidFill>
                  <a:srgbClr val="CCCCCC"/>
                </a:solidFill>
              </a:rPr>
              <a:t>Schwann cells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There are small gaps between Schwann cells called </a:t>
            </a:r>
            <a:r>
              <a:rPr lang="en" sz="1100" b="1">
                <a:solidFill>
                  <a:srgbClr val="CCCCCC"/>
                </a:solidFill>
              </a:rPr>
              <a:t>nodes of Ranvier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Nodes of Ranvier allow for a process called </a:t>
            </a:r>
            <a:r>
              <a:rPr lang="en" sz="1500" b="1">
                <a:solidFill>
                  <a:srgbClr val="CCCCCC"/>
                </a:solidFill>
              </a:rPr>
              <a:t>saltatory conduction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Na</a:t>
            </a:r>
            <a:r>
              <a:rPr lang="en" sz="1100" baseline="30000">
                <a:solidFill>
                  <a:srgbClr val="CCCCCC"/>
                </a:solidFill>
              </a:rPr>
              <a:t>+</a:t>
            </a:r>
            <a:r>
              <a:rPr lang="en" sz="1100">
                <a:solidFill>
                  <a:srgbClr val="CCCCCC"/>
                </a:solidFill>
              </a:rPr>
              <a:t> ions may only diffuse through the axon at nodes of Ranvier.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As the Na</a:t>
            </a:r>
            <a:r>
              <a:rPr lang="en" sz="1100" baseline="30000">
                <a:solidFill>
                  <a:srgbClr val="CCCCCC"/>
                </a:solidFill>
              </a:rPr>
              <a:t>+</a:t>
            </a:r>
            <a:r>
              <a:rPr lang="en" sz="1100">
                <a:solidFill>
                  <a:srgbClr val="CCCCCC"/>
                </a:solidFill>
              </a:rPr>
              <a:t> diffuses </a:t>
            </a:r>
            <a:r>
              <a:rPr lang="en" sz="1100" b="1">
                <a:solidFill>
                  <a:srgbClr val="CCCCCC"/>
                </a:solidFill>
              </a:rPr>
              <a:t>across </a:t>
            </a:r>
            <a:r>
              <a:rPr lang="en" sz="1100">
                <a:solidFill>
                  <a:srgbClr val="CCCCCC"/>
                </a:solidFill>
              </a:rPr>
              <a:t>the axon, it depolarises the </a:t>
            </a:r>
            <a:r>
              <a:rPr lang="en" sz="1100" b="1">
                <a:solidFill>
                  <a:srgbClr val="CCCCCC"/>
                </a:solidFill>
              </a:rPr>
              <a:t>adjacent node.</a:t>
            </a:r>
            <a:endParaRPr sz="1100" b="1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‘jumping’ from 1 node to the next is referred to as </a:t>
            </a:r>
            <a:r>
              <a:rPr lang="en" sz="1100" b="1">
                <a:solidFill>
                  <a:srgbClr val="CCCCCC"/>
                </a:solidFill>
              </a:rPr>
              <a:t>saltatory conduction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Impulses are faster through axons with a </a:t>
            </a:r>
            <a:r>
              <a:rPr lang="en" sz="1500" b="1">
                <a:solidFill>
                  <a:srgbClr val="CCCCCC"/>
                </a:solidFill>
              </a:rPr>
              <a:t>larger diameter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 diameter with a larger diameter has more internal volume relative to its surface area.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means there is </a:t>
            </a:r>
            <a:r>
              <a:rPr lang="en" sz="1100" b="1">
                <a:solidFill>
                  <a:srgbClr val="CCCCCC"/>
                </a:solidFill>
              </a:rPr>
              <a:t>less resistance </a:t>
            </a:r>
            <a:r>
              <a:rPr lang="en" sz="1100">
                <a:solidFill>
                  <a:srgbClr val="CCCCCC"/>
                </a:solidFill>
              </a:rPr>
              <a:t>to the flow of Na</a:t>
            </a:r>
            <a:r>
              <a:rPr lang="en" sz="1100" baseline="30000">
                <a:solidFill>
                  <a:srgbClr val="CCCCCC"/>
                </a:solidFill>
              </a:rPr>
              <a:t>+ </a:t>
            </a:r>
            <a:r>
              <a:rPr lang="en" sz="1100">
                <a:solidFill>
                  <a:srgbClr val="CCCCCC"/>
                </a:solidFill>
              </a:rPr>
              <a:t>ions.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Impulses are faster at </a:t>
            </a:r>
            <a:r>
              <a:rPr lang="en" sz="1500" b="1">
                <a:solidFill>
                  <a:srgbClr val="CCCCCC"/>
                </a:solidFill>
              </a:rPr>
              <a:t>higher temperatures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Ions diffuse more quickly at higher temperatures.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only holds true to around 40°C; at higher temperatures protein channels will begin to </a:t>
            </a:r>
            <a:r>
              <a:rPr lang="en" sz="1100" b="1">
                <a:solidFill>
                  <a:srgbClr val="CCCCCC"/>
                </a:solidFill>
              </a:rPr>
              <a:t>denature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247" name="Google Shape;2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53" name="Google Shape;253;p23"/>
          <p:cNvGrpSpPr/>
          <p:nvPr/>
        </p:nvGrpSpPr>
        <p:grpSpPr>
          <a:xfrm>
            <a:off x="1256675" y="848175"/>
            <a:ext cx="6630637" cy="3945525"/>
            <a:chOff x="1171688" y="723675"/>
            <a:chExt cx="6630637" cy="3945525"/>
          </a:xfrm>
        </p:grpSpPr>
        <p:sp>
          <p:nvSpPr>
            <p:cNvPr id="254" name="Google Shape;254;p23"/>
            <p:cNvSpPr/>
            <p:nvPr/>
          </p:nvSpPr>
          <p:spPr>
            <a:xfrm>
              <a:off x="1452375" y="1468338"/>
              <a:ext cx="1897600" cy="2759350"/>
            </a:xfrm>
            <a:custGeom>
              <a:avLst/>
              <a:gdLst/>
              <a:ahLst/>
              <a:cxnLst/>
              <a:rect l="l" t="t" r="r" b="b"/>
              <a:pathLst>
                <a:path w="75904" h="110374" extrusionOk="0">
                  <a:moveTo>
                    <a:pt x="48282" y="22600"/>
                  </a:moveTo>
                  <a:lnTo>
                    <a:pt x="48282" y="22600"/>
                  </a:lnTo>
                  <a:cubicBezTo>
                    <a:pt x="46948" y="23583"/>
                    <a:pt x="45754" y="24558"/>
                    <a:pt x="44689" y="25521"/>
                  </a:cubicBezTo>
                  <a:lnTo>
                    <a:pt x="44689" y="25521"/>
                  </a:lnTo>
                  <a:cubicBezTo>
                    <a:pt x="44715" y="25558"/>
                    <a:pt x="44751" y="25576"/>
                    <a:pt x="44795" y="25576"/>
                  </a:cubicBezTo>
                  <a:cubicBezTo>
                    <a:pt x="45206" y="25576"/>
                    <a:pt x="46374" y="24050"/>
                    <a:pt x="48282" y="22600"/>
                  </a:cubicBezTo>
                  <a:close/>
                  <a:moveTo>
                    <a:pt x="5531" y="73728"/>
                  </a:moveTo>
                  <a:lnTo>
                    <a:pt x="5531" y="73728"/>
                  </a:lnTo>
                  <a:cubicBezTo>
                    <a:pt x="4599" y="73885"/>
                    <a:pt x="4053" y="73963"/>
                    <a:pt x="4053" y="73963"/>
                  </a:cubicBezTo>
                  <a:cubicBezTo>
                    <a:pt x="4656" y="73936"/>
                    <a:pt x="5142" y="73854"/>
                    <a:pt x="5531" y="73728"/>
                  </a:cubicBezTo>
                  <a:close/>
                  <a:moveTo>
                    <a:pt x="56424" y="99957"/>
                  </a:moveTo>
                  <a:lnTo>
                    <a:pt x="56424" y="99957"/>
                  </a:lnTo>
                  <a:cubicBezTo>
                    <a:pt x="56235" y="101461"/>
                    <a:pt x="56105" y="103252"/>
                    <a:pt x="55644" y="104666"/>
                  </a:cubicBezTo>
                  <a:cubicBezTo>
                    <a:pt x="56302" y="103362"/>
                    <a:pt x="56509" y="101727"/>
                    <a:pt x="56424" y="99957"/>
                  </a:cubicBezTo>
                  <a:close/>
                  <a:moveTo>
                    <a:pt x="9064" y="98813"/>
                  </a:moveTo>
                  <a:lnTo>
                    <a:pt x="9064" y="98813"/>
                  </a:lnTo>
                  <a:cubicBezTo>
                    <a:pt x="7486" y="101017"/>
                    <a:pt x="5479" y="105579"/>
                    <a:pt x="5479" y="105579"/>
                  </a:cubicBezTo>
                  <a:cubicBezTo>
                    <a:pt x="5479" y="105579"/>
                    <a:pt x="7238" y="102299"/>
                    <a:pt x="9064" y="98813"/>
                  </a:cubicBezTo>
                  <a:close/>
                  <a:moveTo>
                    <a:pt x="65075" y="104457"/>
                  </a:moveTo>
                  <a:cubicBezTo>
                    <a:pt x="65852" y="105948"/>
                    <a:pt x="67058" y="107291"/>
                    <a:pt x="67058" y="107291"/>
                  </a:cubicBezTo>
                  <a:cubicBezTo>
                    <a:pt x="66349" y="106257"/>
                    <a:pt x="65689" y="105314"/>
                    <a:pt x="65075" y="104457"/>
                  </a:cubicBezTo>
                  <a:close/>
                  <a:moveTo>
                    <a:pt x="22144" y="0"/>
                  </a:moveTo>
                  <a:cubicBezTo>
                    <a:pt x="22144" y="0"/>
                    <a:pt x="20717" y="2169"/>
                    <a:pt x="20489" y="5022"/>
                  </a:cubicBezTo>
                  <a:cubicBezTo>
                    <a:pt x="20440" y="5638"/>
                    <a:pt x="20300" y="5887"/>
                    <a:pt x="20104" y="5887"/>
                  </a:cubicBezTo>
                  <a:cubicBezTo>
                    <a:pt x="19393" y="5887"/>
                    <a:pt x="17944" y="2607"/>
                    <a:pt x="17407" y="1712"/>
                  </a:cubicBezTo>
                  <a:cubicBezTo>
                    <a:pt x="17362" y="1639"/>
                    <a:pt x="17340" y="1604"/>
                    <a:pt x="17337" y="1604"/>
                  </a:cubicBezTo>
                  <a:cubicBezTo>
                    <a:pt x="17297" y="1604"/>
                    <a:pt x="21912" y="9992"/>
                    <a:pt x="18320" y="17121"/>
                  </a:cubicBezTo>
                  <a:cubicBezTo>
                    <a:pt x="18320" y="17121"/>
                    <a:pt x="14145" y="10250"/>
                    <a:pt x="12781" y="10250"/>
                  </a:cubicBezTo>
                  <a:cubicBezTo>
                    <a:pt x="12582" y="10250"/>
                    <a:pt x="12443" y="10396"/>
                    <a:pt x="12385" y="10729"/>
                  </a:cubicBezTo>
                  <a:cubicBezTo>
                    <a:pt x="11928" y="13354"/>
                    <a:pt x="23799" y="27622"/>
                    <a:pt x="24027" y="28535"/>
                  </a:cubicBezTo>
                  <a:cubicBezTo>
                    <a:pt x="24237" y="29428"/>
                    <a:pt x="30106" y="35351"/>
                    <a:pt x="24358" y="35351"/>
                  </a:cubicBezTo>
                  <a:cubicBezTo>
                    <a:pt x="23862" y="35351"/>
                    <a:pt x="23280" y="35307"/>
                    <a:pt x="22600" y="35212"/>
                  </a:cubicBezTo>
                  <a:cubicBezTo>
                    <a:pt x="19747" y="34984"/>
                    <a:pt x="18092" y="33329"/>
                    <a:pt x="16665" y="30932"/>
                  </a:cubicBezTo>
                  <a:cubicBezTo>
                    <a:pt x="15238" y="28535"/>
                    <a:pt x="12157" y="23798"/>
                    <a:pt x="12157" y="23798"/>
                  </a:cubicBezTo>
                  <a:lnTo>
                    <a:pt x="5251" y="15980"/>
                  </a:lnTo>
                  <a:lnTo>
                    <a:pt x="4795" y="5022"/>
                  </a:lnTo>
                  <a:lnTo>
                    <a:pt x="3824" y="7647"/>
                  </a:lnTo>
                  <a:lnTo>
                    <a:pt x="2169" y="5992"/>
                  </a:lnTo>
                  <a:lnTo>
                    <a:pt x="3596" y="9302"/>
                  </a:lnTo>
                  <a:lnTo>
                    <a:pt x="3824" y="13811"/>
                  </a:lnTo>
                  <a:lnTo>
                    <a:pt x="2169" y="14553"/>
                  </a:lnTo>
                  <a:cubicBezTo>
                    <a:pt x="2169" y="14553"/>
                    <a:pt x="16292" y="28837"/>
                    <a:pt x="11185" y="28837"/>
                  </a:cubicBezTo>
                  <a:cubicBezTo>
                    <a:pt x="10219" y="28837"/>
                    <a:pt x="8563" y="28325"/>
                    <a:pt x="5993" y="27108"/>
                  </a:cubicBezTo>
                  <a:lnTo>
                    <a:pt x="5993" y="27108"/>
                  </a:lnTo>
                  <a:cubicBezTo>
                    <a:pt x="5993" y="27108"/>
                    <a:pt x="1" y="28820"/>
                    <a:pt x="13355" y="32130"/>
                  </a:cubicBezTo>
                  <a:cubicBezTo>
                    <a:pt x="13355" y="32130"/>
                    <a:pt x="14268" y="37609"/>
                    <a:pt x="25682" y="38294"/>
                  </a:cubicBezTo>
                  <a:cubicBezTo>
                    <a:pt x="25682" y="38294"/>
                    <a:pt x="34243" y="47596"/>
                    <a:pt x="36411" y="56385"/>
                  </a:cubicBezTo>
                  <a:cubicBezTo>
                    <a:pt x="36411" y="56385"/>
                    <a:pt x="37657" y="66258"/>
                    <a:pt x="34249" y="66258"/>
                  </a:cubicBezTo>
                  <a:cubicBezTo>
                    <a:pt x="32929" y="66258"/>
                    <a:pt x="30910" y="64777"/>
                    <a:pt x="27851" y="60665"/>
                  </a:cubicBezTo>
                  <a:lnTo>
                    <a:pt x="27851" y="60665"/>
                  </a:lnTo>
                  <a:cubicBezTo>
                    <a:pt x="27851" y="60666"/>
                    <a:pt x="29962" y="65916"/>
                    <a:pt x="28536" y="65916"/>
                  </a:cubicBezTo>
                  <a:cubicBezTo>
                    <a:pt x="27109" y="65916"/>
                    <a:pt x="20261" y="61864"/>
                    <a:pt x="19290" y="61864"/>
                  </a:cubicBezTo>
                  <a:cubicBezTo>
                    <a:pt x="18320" y="61864"/>
                    <a:pt x="15467" y="63291"/>
                    <a:pt x="15467" y="63291"/>
                  </a:cubicBezTo>
                  <a:cubicBezTo>
                    <a:pt x="15467" y="63291"/>
                    <a:pt x="34756" y="68027"/>
                    <a:pt x="16665" y="68256"/>
                  </a:cubicBezTo>
                  <a:cubicBezTo>
                    <a:pt x="16665" y="68256"/>
                    <a:pt x="15986" y="68494"/>
                    <a:pt x="15001" y="68494"/>
                  </a:cubicBezTo>
                  <a:cubicBezTo>
                    <a:pt x="11704" y="68494"/>
                    <a:pt x="4979" y="65821"/>
                    <a:pt x="8847" y="42574"/>
                  </a:cubicBezTo>
                  <a:lnTo>
                    <a:pt x="8847" y="42574"/>
                  </a:lnTo>
                  <a:cubicBezTo>
                    <a:pt x="8846" y="42575"/>
                    <a:pt x="8055" y="46637"/>
                    <a:pt x="7100" y="46637"/>
                  </a:cubicBezTo>
                  <a:cubicBezTo>
                    <a:pt x="6650" y="46637"/>
                    <a:pt x="6164" y="45737"/>
                    <a:pt x="5708" y="43088"/>
                  </a:cubicBezTo>
                  <a:cubicBezTo>
                    <a:pt x="5708" y="43088"/>
                    <a:pt x="1941" y="61864"/>
                    <a:pt x="5708" y="69226"/>
                  </a:cubicBezTo>
                  <a:cubicBezTo>
                    <a:pt x="5708" y="69226"/>
                    <a:pt x="8525" y="72758"/>
                    <a:pt x="5531" y="73728"/>
                  </a:cubicBezTo>
                  <a:lnTo>
                    <a:pt x="5531" y="73728"/>
                  </a:lnTo>
                  <a:cubicBezTo>
                    <a:pt x="7801" y="73344"/>
                    <a:pt x="12362" y="72485"/>
                    <a:pt x="16893" y="71109"/>
                  </a:cubicBezTo>
                  <a:lnTo>
                    <a:pt x="16893" y="71109"/>
                  </a:lnTo>
                  <a:cubicBezTo>
                    <a:pt x="16893" y="71109"/>
                    <a:pt x="12157" y="80640"/>
                    <a:pt x="9760" y="80640"/>
                  </a:cubicBezTo>
                  <a:cubicBezTo>
                    <a:pt x="9760" y="80640"/>
                    <a:pt x="11928" y="81096"/>
                    <a:pt x="9531" y="82523"/>
                  </a:cubicBezTo>
                  <a:cubicBezTo>
                    <a:pt x="9531" y="82523"/>
                    <a:pt x="9810" y="83079"/>
                    <a:pt x="10471" y="83079"/>
                  </a:cubicBezTo>
                  <a:cubicBezTo>
                    <a:pt x="11045" y="83079"/>
                    <a:pt x="11907" y="82661"/>
                    <a:pt x="13127" y="81096"/>
                  </a:cubicBezTo>
                  <a:cubicBezTo>
                    <a:pt x="15659" y="77832"/>
                    <a:pt x="19413" y="69906"/>
                    <a:pt x="28438" y="69906"/>
                  </a:cubicBezTo>
                  <a:cubicBezTo>
                    <a:pt x="28565" y="69906"/>
                    <a:pt x="28692" y="69907"/>
                    <a:pt x="28821" y="69911"/>
                  </a:cubicBezTo>
                  <a:cubicBezTo>
                    <a:pt x="31903" y="70881"/>
                    <a:pt x="43317" y="80411"/>
                    <a:pt x="25968" y="83722"/>
                  </a:cubicBezTo>
                  <a:cubicBezTo>
                    <a:pt x="20717" y="85890"/>
                    <a:pt x="971" y="93024"/>
                    <a:pt x="2626" y="94165"/>
                  </a:cubicBezTo>
                  <a:cubicBezTo>
                    <a:pt x="2757" y="94260"/>
                    <a:pt x="2940" y="94303"/>
                    <a:pt x="3165" y="94303"/>
                  </a:cubicBezTo>
                  <a:cubicBezTo>
                    <a:pt x="5204" y="94303"/>
                    <a:pt x="10707" y="90803"/>
                    <a:pt x="12337" y="90803"/>
                  </a:cubicBezTo>
                  <a:cubicBezTo>
                    <a:pt x="12803" y="90803"/>
                    <a:pt x="12952" y="91089"/>
                    <a:pt x="12613" y="91825"/>
                  </a:cubicBezTo>
                  <a:cubicBezTo>
                    <a:pt x="11896" y="93359"/>
                    <a:pt x="10461" y="96146"/>
                    <a:pt x="9064" y="98813"/>
                  </a:cubicBezTo>
                  <a:lnTo>
                    <a:pt x="9064" y="98813"/>
                  </a:lnTo>
                  <a:cubicBezTo>
                    <a:pt x="9567" y="98111"/>
                    <a:pt x="10026" y="97648"/>
                    <a:pt x="10363" y="97648"/>
                  </a:cubicBezTo>
                  <a:cubicBezTo>
                    <a:pt x="10898" y="97648"/>
                    <a:pt x="11125" y="98814"/>
                    <a:pt x="10730" y="102041"/>
                  </a:cubicBezTo>
                  <a:cubicBezTo>
                    <a:pt x="10740" y="102055"/>
                    <a:pt x="10753" y="102062"/>
                    <a:pt x="10770" y="102062"/>
                  </a:cubicBezTo>
                  <a:cubicBezTo>
                    <a:pt x="11531" y="102062"/>
                    <a:pt x="19224" y="87873"/>
                    <a:pt x="20647" y="87873"/>
                  </a:cubicBezTo>
                  <a:cubicBezTo>
                    <a:pt x="21358" y="87873"/>
                    <a:pt x="20504" y="91415"/>
                    <a:pt x="16437" y="102041"/>
                  </a:cubicBezTo>
                  <a:cubicBezTo>
                    <a:pt x="16452" y="102087"/>
                    <a:pt x="16480" y="102108"/>
                    <a:pt x="16518" y="102108"/>
                  </a:cubicBezTo>
                  <a:cubicBezTo>
                    <a:pt x="16808" y="102108"/>
                    <a:pt x="17712" y="100904"/>
                    <a:pt x="18531" y="100904"/>
                  </a:cubicBezTo>
                  <a:cubicBezTo>
                    <a:pt x="19186" y="100904"/>
                    <a:pt x="19786" y="101673"/>
                    <a:pt x="19975" y="104438"/>
                  </a:cubicBezTo>
                  <a:cubicBezTo>
                    <a:pt x="19975" y="104438"/>
                    <a:pt x="20191" y="85379"/>
                    <a:pt x="31941" y="85379"/>
                  </a:cubicBezTo>
                  <a:cubicBezTo>
                    <a:pt x="33709" y="85379"/>
                    <a:pt x="35738" y="85811"/>
                    <a:pt x="38066" y="86803"/>
                  </a:cubicBezTo>
                  <a:cubicBezTo>
                    <a:pt x="38523" y="93252"/>
                    <a:pt x="34756" y="102041"/>
                    <a:pt x="24769" y="107976"/>
                  </a:cubicBezTo>
                  <a:cubicBezTo>
                    <a:pt x="30067" y="104898"/>
                    <a:pt x="33063" y="102710"/>
                    <a:pt x="34058" y="102710"/>
                  </a:cubicBezTo>
                  <a:cubicBezTo>
                    <a:pt x="34982" y="102710"/>
                    <a:pt x="34183" y="104595"/>
                    <a:pt x="31903" y="109403"/>
                  </a:cubicBezTo>
                  <a:cubicBezTo>
                    <a:pt x="32939" y="108342"/>
                    <a:pt x="33751" y="107807"/>
                    <a:pt x="34399" y="107807"/>
                  </a:cubicBezTo>
                  <a:cubicBezTo>
                    <a:pt x="35214" y="107807"/>
                    <a:pt x="35770" y="108655"/>
                    <a:pt x="36183" y="110373"/>
                  </a:cubicBezTo>
                  <a:cubicBezTo>
                    <a:pt x="37096" y="99644"/>
                    <a:pt x="39037" y="96334"/>
                    <a:pt x="40920" y="94679"/>
                  </a:cubicBezTo>
                  <a:cubicBezTo>
                    <a:pt x="42803" y="99644"/>
                    <a:pt x="43545" y="101813"/>
                    <a:pt x="43774" y="103011"/>
                  </a:cubicBezTo>
                  <a:cubicBezTo>
                    <a:pt x="43781" y="103046"/>
                    <a:pt x="43786" y="103063"/>
                    <a:pt x="43790" y="103063"/>
                  </a:cubicBezTo>
                  <a:cubicBezTo>
                    <a:pt x="43915" y="103063"/>
                    <a:pt x="42568" y="86089"/>
                    <a:pt x="42347" y="85148"/>
                  </a:cubicBezTo>
                  <a:cubicBezTo>
                    <a:pt x="42236" y="84677"/>
                    <a:pt x="44427" y="84556"/>
                    <a:pt x="46711" y="84556"/>
                  </a:cubicBezTo>
                  <a:cubicBezTo>
                    <a:pt x="49128" y="84556"/>
                    <a:pt x="51649" y="84692"/>
                    <a:pt x="51649" y="84692"/>
                  </a:cubicBezTo>
                  <a:cubicBezTo>
                    <a:pt x="51649" y="84692"/>
                    <a:pt x="56106" y="93284"/>
                    <a:pt x="56424" y="99957"/>
                  </a:cubicBezTo>
                  <a:lnTo>
                    <a:pt x="56424" y="99957"/>
                  </a:lnTo>
                  <a:cubicBezTo>
                    <a:pt x="56639" y="98251"/>
                    <a:pt x="56929" y="96913"/>
                    <a:pt x="57865" y="96913"/>
                  </a:cubicBezTo>
                  <a:cubicBezTo>
                    <a:pt x="58995" y="96913"/>
                    <a:pt x="61064" y="98861"/>
                    <a:pt x="65075" y="104457"/>
                  </a:cubicBezTo>
                  <a:lnTo>
                    <a:pt x="65075" y="104457"/>
                  </a:lnTo>
                  <a:cubicBezTo>
                    <a:pt x="64107" y="102599"/>
                    <a:pt x="63808" y="100511"/>
                    <a:pt x="67348" y="100511"/>
                  </a:cubicBezTo>
                  <a:cubicBezTo>
                    <a:pt x="68532" y="100511"/>
                    <a:pt x="70146" y="100745"/>
                    <a:pt x="72309" y="101299"/>
                  </a:cubicBezTo>
                  <a:cubicBezTo>
                    <a:pt x="67572" y="97532"/>
                    <a:pt x="58783" y="92282"/>
                    <a:pt x="56386" y="88230"/>
                  </a:cubicBezTo>
                  <a:cubicBezTo>
                    <a:pt x="54692" y="85366"/>
                    <a:pt x="53967" y="81817"/>
                    <a:pt x="56288" y="81817"/>
                  </a:cubicBezTo>
                  <a:cubicBezTo>
                    <a:pt x="57250" y="81817"/>
                    <a:pt x="58737" y="82427"/>
                    <a:pt x="60895" y="83950"/>
                  </a:cubicBezTo>
                  <a:cubicBezTo>
                    <a:pt x="67609" y="88738"/>
                    <a:pt x="71949" y="90916"/>
                    <a:pt x="73224" y="90916"/>
                  </a:cubicBezTo>
                  <a:cubicBezTo>
                    <a:pt x="73347" y="90916"/>
                    <a:pt x="73442" y="90895"/>
                    <a:pt x="73507" y="90855"/>
                  </a:cubicBezTo>
                  <a:cubicBezTo>
                    <a:pt x="74072" y="90479"/>
                    <a:pt x="64150" y="85868"/>
                    <a:pt x="69888" y="85868"/>
                  </a:cubicBezTo>
                  <a:cubicBezTo>
                    <a:pt x="71105" y="85868"/>
                    <a:pt x="73027" y="86076"/>
                    <a:pt x="75904" y="86575"/>
                  </a:cubicBezTo>
                  <a:cubicBezTo>
                    <a:pt x="65403" y="82066"/>
                    <a:pt x="48054" y="78243"/>
                    <a:pt x="72765" y="68027"/>
                  </a:cubicBezTo>
                  <a:cubicBezTo>
                    <a:pt x="75333" y="66943"/>
                    <a:pt x="73507" y="63519"/>
                    <a:pt x="73507" y="63519"/>
                  </a:cubicBezTo>
                  <a:cubicBezTo>
                    <a:pt x="73507" y="63519"/>
                    <a:pt x="54731" y="59923"/>
                    <a:pt x="58498" y="46398"/>
                  </a:cubicBezTo>
                  <a:lnTo>
                    <a:pt x="62321" y="32815"/>
                  </a:lnTo>
                  <a:cubicBezTo>
                    <a:pt x="62321" y="32815"/>
                    <a:pt x="66830" y="29505"/>
                    <a:pt x="70654" y="26880"/>
                  </a:cubicBezTo>
                  <a:cubicBezTo>
                    <a:pt x="73514" y="24916"/>
                    <a:pt x="73564" y="23911"/>
                    <a:pt x="72118" y="23911"/>
                  </a:cubicBezTo>
                  <a:cubicBezTo>
                    <a:pt x="71631" y="23911"/>
                    <a:pt x="70974" y="24025"/>
                    <a:pt x="70197" y="24255"/>
                  </a:cubicBezTo>
                  <a:cubicBezTo>
                    <a:pt x="69683" y="23342"/>
                    <a:pt x="71852" y="20945"/>
                    <a:pt x="72080" y="20488"/>
                  </a:cubicBezTo>
                  <a:cubicBezTo>
                    <a:pt x="72217" y="20180"/>
                    <a:pt x="73733" y="16889"/>
                    <a:pt x="73168" y="16889"/>
                  </a:cubicBezTo>
                  <a:cubicBezTo>
                    <a:pt x="72792" y="16889"/>
                    <a:pt x="71495" y="18347"/>
                    <a:pt x="68257" y="23113"/>
                  </a:cubicBezTo>
                  <a:cubicBezTo>
                    <a:pt x="68257" y="23482"/>
                    <a:pt x="66259" y="25930"/>
                    <a:pt x="65043" y="25930"/>
                  </a:cubicBezTo>
                  <a:cubicBezTo>
                    <a:pt x="63998" y="25930"/>
                    <a:pt x="63531" y="24123"/>
                    <a:pt x="65403" y="17635"/>
                  </a:cubicBezTo>
                  <a:cubicBezTo>
                    <a:pt x="65403" y="17635"/>
                    <a:pt x="68229" y="4059"/>
                    <a:pt x="67391" y="4059"/>
                  </a:cubicBezTo>
                  <a:cubicBezTo>
                    <a:pt x="67087" y="4059"/>
                    <a:pt x="66299" y="5849"/>
                    <a:pt x="64718" y="10729"/>
                  </a:cubicBezTo>
                  <a:cubicBezTo>
                    <a:pt x="64718" y="10729"/>
                    <a:pt x="63926" y="13233"/>
                    <a:pt x="62931" y="13233"/>
                  </a:cubicBezTo>
                  <a:cubicBezTo>
                    <a:pt x="62592" y="13233"/>
                    <a:pt x="62228" y="12941"/>
                    <a:pt x="61865" y="12156"/>
                  </a:cubicBezTo>
                  <a:lnTo>
                    <a:pt x="61865" y="12156"/>
                  </a:lnTo>
                  <a:cubicBezTo>
                    <a:pt x="61865" y="12157"/>
                    <a:pt x="64718" y="21688"/>
                    <a:pt x="55929" y="44971"/>
                  </a:cubicBezTo>
                  <a:cubicBezTo>
                    <a:pt x="53761" y="43088"/>
                    <a:pt x="52334" y="41147"/>
                    <a:pt x="52334" y="41147"/>
                  </a:cubicBezTo>
                  <a:cubicBezTo>
                    <a:pt x="51649" y="39949"/>
                    <a:pt x="51136" y="37095"/>
                    <a:pt x="54503" y="30932"/>
                  </a:cubicBezTo>
                  <a:cubicBezTo>
                    <a:pt x="57813" y="24768"/>
                    <a:pt x="59696" y="20945"/>
                    <a:pt x="59696" y="20945"/>
                  </a:cubicBezTo>
                  <a:cubicBezTo>
                    <a:pt x="59696" y="20945"/>
                    <a:pt x="61361" y="17738"/>
                    <a:pt x="60748" y="17738"/>
                  </a:cubicBezTo>
                  <a:cubicBezTo>
                    <a:pt x="60527" y="17738"/>
                    <a:pt x="60009" y="18155"/>
                    <a:pt x="59011" y="19290"/>
                  </a:cubicBezTo>
                  <a:cubicBezTo>
                    <a:pt x="59011" y="19290"/>
                    <a:pt x="59099" y="14072"/>
                    <a:pt x="58595" y="14072"/>
                  </a:cubicBezTo>
                  <a:cubicBezTo>
                    <a:pt x="58286" y="14072"/>
                    <a:pt x="57754" y="16035"/>
                    <a:pt x="56843" y="22371"/>
                  </a:cubicBezTo>
                  <a:cubicBezTo>
                    <a:pt x="56843" y="22371"/>
                    <a:pt x="54959" y="25225"/>
                    <a:pt x="53761" y="26423"/>
                  </a:cubicBezTo>
                  <a:cubicBezTo>
                    <a:pt x="53761" y="26423"/>
                    <a:pt x="56385" y="20181"/>
                    <a:pt x="54141" y="20181"/>
                  </a:cubicBezTo>
                  <a:cubicBezTo>
                    <a:pt x="53864" y="20181"/>
                    <a:pt x="53514" y="20275"/>
                    <a:pt x="53076" y="20488"/>
                  </a:cubicBezTo>
                  <a:cubicBezTo>
                    <a:pt x="53076" y="20488"/>
                    <a:pt x="52194" y="18446"/>
                    <a:pt x="51614" y="18446"/>
                  </a:cubicBezTo>
                  <a:cubicBezTo>
                    <a:pt x="51285" y="18446"/>
                    <a:pt x="51053" y="19105"/>
                    <a:pt x="51136" y="21173"/>
                  </a:cubicBezTo>
                  <a:cubicBezTo>
                    <a:pt x="51364" y="26880"/>
                    <a:pt x="52562" y="28078"/>
                    <a:pt x="51877" y="31388"/>
                  </a:cubicBezTo>
                  <a:cubicBezTo>
                    <a:pt x="51573" y="32770"/>
                    <a:pt x="51192" y="33345"/>
                    <a:pt x="50832" y="33345"/>
                  </a:cubicBezTo>
                  <a:cubicBezTo>
                    <a:pt x="50315" y="33345"/>
                    <a:pt x="49843" y="32158"/>
                    <a:pt x="49709" y="30475"/>
                  </a:cubicBezTo>
                  <a:cubicBezTo>
                    <a:pt x="49661" y="29877"/>
                    <a:pt x="49320" y="29540"/>
                    <a:pt x="48911" y="29540"/>
                  </a:cubicBezTo>
                  <a:cubicBezTo>
                    <a:pt x="47371" y="29540"/>
                    <a:pt x="44871" y="34339"/>
                    <a:pt x="53532" y="48053"/>
                  </a:cubicBezTo>
                  <a:cubicBezTo>
                    <a:pt x="53532" y="48053"/>
                    <a:pt x="55615" y="57908"/>
                    <a:pt x="51062" y="57908"/>
                  </a:cubicBezTo>
                  <a:cubicBezTo>
                    <a:pt x="49446" y="57908"/>
                    <a:pt x="46994" y="56667"/>
                    <a:pt x="43317" y="53303"/>
                  </a:cubicBezTo>
                  <a:cubicBezTo>
                    <a:pt x="43317" y="53303"/>
                    <a:pt x="27703" y="40873"/>
                    <a:pt x="44689" y="25521"/>
                  </a:cubicBezTo>
                  <a:lnTo>
                    <a:pt x="44689" y="25521"/>
                  </a:lnTo>
                  <a:cubicBezTo>
                    <a:pt x="44592" y="25386"/>
                    <a:pt x="44610" y="24995"/>
                    <a:pt x="44744" y="24255"/>
                  </a:cubicBezTo>
                  <a:cubicBezTo>
                    <a:pt x="45124" y="21877"/>
                    <a:pt x="44871" y="21679"/>
                    <a:pt x="44775" y="21679"/>
                  </a:cubicBezTo>
                  <a:cubicBezTo>
                    <a:pt x="44756" y="21679"/>
                    <a:pt x="44744" y="21687"/>
                    <a:pt x="44744" y="21687"/>
                  </a:cubicBezTo>
                  <a:cubicBezTo>
                    <a:pt x="44744" y="21687"/>
                    <a:pt x="42118" y="26652"/>
                    <a:pt x="40463" y="27850"/>
                  </a:cubicBezTo>
                  <a:cubicBezTo>
                    <a:pt x="39970" y="28207"/>
                    <a:pt x="39032" y="28645"/>
                    <a:pt x="38346" y="28645"/>
                  </a:cubicBezTo>
                  <a:cubicBezTo>
                    <a:pt x="36729" y="28645"/>
                    <a:pt x="36518" y="26212"/>
                    <a:pt x="46855" y="14553"/>
                  </a:cubicBezTo>
                  <a:lnTo>
                    <a:pt x="46855" y="14553"/>
                  </a:lnTo>
                  <a:cubicBezTo>
                    <a:pt x="45505" y="15552"/>
                    <a:pt x="43631" y="16985"/>
                    <a:pt x="42582" y="16985"/>
                  </a:cubicBezTo>
                  <a:cubicBezTo>
                    <a:pt x="41413" y="16985"/>
                    <a:pt x="41266" y="15208"/>
                    <a:pt x="44002" y="9074"/>
                  </a:cubicBezTo>
                  <a:lnTo>
                    <a:pt x="44002" y="9074"/>
                  </a:lnTo>
                  <a:cubicBezTo>
                    <a:pt x="40388" y="14765"/>
                    <a:pt x="37771" y="21122"/>
                    <a:pt x="35515" y="21122"/>
                  </a:cubicBezTo>
                  <a:cubicBezTo>
                    <a:pt x="34671" y="21122"/>
                    <a:pt x="33878" y="20234"/>
                    <a:pt x="33101" y="18091"/>
                  </a:cubicBezTo>
                  <a:lnTo>
                    <a:pt x="33101" y="18091"/>
                  </a:lnTo>
                  <a:cubicBezTo>
                    <a:pt x="33101" y="18092"/>
                    <a:pt x="34860" y="36946"/>
                    <a:pt x="32547" y="36946"/>
                  </a:cubicBezTo>
                  <a:cubicBezTo>
                    <a:pt x="31798" y="36946"/>
                    <a:pt x="30622" y="34969"/>
                    <a:pt x="28821" y="29733"/>
                  </a:cubicBezTo>
                  <a:cubicBezTo>
                    <a:pt x="28821" y="29733"/>
                    <a:pt x="26196" y="25453"/>
                    <a:pt x="32359" y="4280"/>
                  </a:cubicBezTo>
                  <a:lnTo>
                    <a:pt x="32359" y="4280"/>
                  </a:lnTo>
                  <a:cubicBezTo>
                    <a:pt x="31189" y="6937"/>
                    <a:pt x="30072" y="10154"/>
                    <a:pt x="29395" y="10154"/>
                  </a:cubicBezTo>
                  <a:cubicBezTo>
                    <a:pt x="28851" y="10154"/>
                    <a:pt x="28592" y="8072"/>
                    <a:pt x="28821" y="1940"/>
                  </a:cubicBezTo>
                  <a:lnTo>
                    <a:pt x="28821" y="1940"/>
                  </a:lnTo>
                  <a:cubicBezTo>
                    <a:pt x="28821" y="1940"/>
                    <a:pt x="26652" y="2626"/>
                    <a:pt x="27109" y="17863"/>
                  </a:cubicBezTo>
                  <a:cubicBezTo>
                    <a:pt x="27109" y="17863"/>
                    <a:pt x="24720" y="23361"/>
                    <a:pt x="23122" y="23361"/>
                  </a:cubicBezTo>
                  <a:cubicBezTo>
                    <a:pt x="22059" y="23361"/>
                    <a:pt x="21346" y="20931"/>
                    <a:pt x="21916" y="12841"/>
                  </a:cubicBezTo>
                  <a:cubicBezTo>
                    <a:pt x="21916" y="12841"/>
                    <a:pt x="24027" y="3824"/>
                    <a:pt x="24256" y="2169"/>
                  </a:cubicBezTo>
                  <a:cubicBezTo>
                    <a:pt x="24331" y="1729"/>
                    <a:pt x="24286" y="1555"/>
                    <a:pt x="24170" y="1555"/>
                  </a:cubicBezTo>
                  <a:cubicBezTo>
                    <a:pt x="23847" y="1555"/>
                    <a:pt x="22978" y="2883"/>
                    <a:pt x="22600" y="3595"/>
                  </a:cubicBezTo>
                  <a:cubicBezTo>
                    <a:pt x="22557" y="3689"/>
                    <a:pt x="22517" y="3731"/>
                    <a:pt x="22481" y="3731"/>
                  </a:cubicBezTo>
                  <a:cubicBezTo>
                    <a:pt x="22144" y="3731"/>
                    <a:pt x="22144" y="0"/>
                    <a:pt x="22144" y="0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2526875" y="3150713"/>
              <a:ext cx="263825" cy="268550"/>
            </a:xfrm>
            <a:custGeom>
              <a:avLst/>
              <a:gdLst/>
              <a:ahLst/>
              <a:cxnLst/>
              <a:rect l="l" t="t" r="r" b="b"/>
              <a:pathLst>
                <a:path w="10553" h="10742" extrusionOk="0">
                  <a:moveTo>
                    <a:pt x="2401" y="0"/>
                  </a:moveTo>
                  <a:cubicBezTo>
                    <a:pt x="811" y="0"/>
                    <a:pt x="1" y="1081"/>
                    <a:pt x="52" y="3928"/>
                  </a:cubicBezTo>
                  <a:cubicBezTo>
                    <a:pt x="52" y="3928"/>
                    <a:pt x="851" y="4955"/>
                    <a:pt x="1307" y="5526"/>
                  </a:cubicBezTo>
                  <a:cubicBezTo>
                    <a:pt x="1764" y="6154"/>
                    <a:pt x="3875" y="8323"/>
                    <a:pt x="4446" y="8779"/>
                  </a:cubicBezTo>
                  <a:cubicBezTo>
                    <a:pt x="4960" y="9236"/>
                    <a:pt x="6215" y="10035"/>
                    <a:pt x="7014" y="10434"/>
                  </a:cubicBezTo>
                  <a:cubicBezTo>
                    <a:pt x="7437" y="10676"/>
                    <a:pt x="7764" y="10742"/>
                    <a:pt x="8079" y="10742"/>
                  </a:cubicBezTo>
                  <a:cubicBezTo>
                    <a:pt x="8360" y="10742"/>
                    <a:pt x="8632" y="10689"/>
                    <a:pt x="8955" y="10662"/>
                  </a:cubicBezTo>
                  <a:cubicBezTo>
                    <a:pt x="9696" y="10548"/>
                    <a:pt x="10039" y="9407"/>
                    <a:pt x="10324" y="8836"/>
                  </a:cubicBezTo>
                  <a:cubicBezTo>
                    <a:pt x="10552" y="8323"/>
                    <a:pt x="10324" y="7695"/>
                    <a:pt x="10210" y="7067"/>
                  </a:cubicBezTo>
                  <a:cubicBezTo>
                    <a:pt x="10153" y="6439"/>
                    <a:pt x="10039" y="5812"/>
                    <a:pt x="9868" y="5184"/>
                  </a:cubicBezTo>
                  <a:cubicBezTo>
                    <a:pt x="9696" y="4556"/>
                    <a:pt x="8555" y="2958"/>
                    <a:pt x="7699" y="2102"/>
                  </a:cubicBezTo>
                  <a:cubicBezTo>
                    <a:pt x="6900" y="1189"/>
                    <a:pt x="4960" y="276"/>
                    <a:pt x="3019" y="47"/>
                  </a:cubicBezTo>
                  <a:cubicBezTo>
                    <a:pt x="2801" y="16"/>
                    <a:pt x="2595" y="0"/>
                    <a:pt x="2401" y="0"/>
                  </a:cubicBezTo>
                  <a:close/>
                </a:path>
              </a:pathLst>
            </a:custGeom>
            <a:solidFill>
              <a:srgbClr val="FF0000"/>
            </a:solidFill>
            <a:ln w="18550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3284325" y="3044463"/>
              <a:ext cx="764775" cy="315450"/>
            </a:xfrm>
            <a:custGeom>
              <a:avLst/>
              <a:gdLst/>
              <a:ahLst/>
              <a:cxnLst/>
              <a:rect l="l" t="t" r="r" b="b"/>
              <a:pathLst>
                <a:path w="30591" h="12618" extrusionOk="0">
                  <a:moveTo>
                    <a:pt x="4598" y="0"/>
                  </a:moveTo>
                  <a:cubicBezTo>
                    <a:pt x="2196" y="0"/>
                    <a:pt x="679" y="284"/>
                    <a:pt x="800" y="645"/>
                  </a:cubicBezTo>
                  <a:cubicBezTo>
                    <a:pt x="1142" y="1615"/>
                    <a:pt x="1599" y="2642"/>
                    <a:pt x="1" y="5895"/>
                  </a:cubicBezTo>
                  <a:cubicBezTo>
                    <a:pt x="6209" y="11680"/>
                    <a:pt x="14554" y="12617"/>
                    <a:pt x="19314" y="12617"/>
                  </a:cubicBezTo>
                  <a:cubicBezTo>
                    <a:pt x="21598" y="12617"/>
                    <a:pt x="23057" y="12401"/>
                    <a:pt x="23057" y="12401"/>
                  </a:cubicBezTo>
                  <a:cubicBezTo>
                    <a:pt x="30590" y="7037"/>
                    <a:pt x="22201" y="4183"/>
                    <a:pt x="22201" y="4183"/>
                  </a:cubicBezTo>
                  <a:cubicBezTo>
                    <a:pt x="16466" y="964"/>
                    <a:pt x="9027" y="0"/>
                    <a:pt x="4598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3947775" y="3255488"/>
              <a:ext cx="667750" cy="270225"/>
            </a:xfrm>
            <a:custGeom>
              <a:avLst/>
              <a:gdLst/>
              <a:ahLst/>
              <a:cxnLst/>
              <a:rect l="l" t="t" r="r" b="b"/>
              <a:pathLst>
                <a:path w="26710" h="10809" extrusionOk="0">
                  <a:moveTo>
                    <a:pt x="6161" y="0"/>
                  </a:moveTo>
                  <a:cubicBezTo>
                    <a:pt x="4900" y="0"/>
                    <a:pt x="3463" y="35"/>
                    <a:pt x="3082" y="194"/>
                  </a:cubicBezTo>
                  <a:cubicBezTo>
                    <a:pt x="2340" y="479"/>
                    <a:pt x="1655" y="479"/>
                    <a:pt x="799" y="2762"/>
                  </a:cubicBezTo>
                  <a:cubicBezTo>
                    <a:pt x="0" y="5102"/>
                    <a:pt x="2626" y="6357"/>
                    <a:pt x="2626" y="6357"/>
                  </a:cubicBezTo>
                  <a:cubicBezTo>
                    <a:pt x="4395" y="8241"/>
                    <a:pt x="9988" y="9724"/>
                    <a:pt x="10444" y="10181"/>
                  </a:cubicBezTo>
                  <a:cubicBezTo>
                    <a:pt x="10901" y="10638"/>
                    <a:pt x="21516" y="10809"/>
                    <a:pt x="24027" y="10809"/>
                  </a:cubicBezTo>
                  <a:cubicBezTo>
                    <a:pt x="26481" y="10809"/>
                    <a:pt x="26709" y="8241"/>
                    <a:pt x="26709" y="7442"/>
                  </a:cubicBezTo>
                  <a:cubicBezTo>
                    <a:pt x="26709" y="6643"/>
                    <a:pt x="26081" y="4645"/>
                    <a:pt x="24198" y="3047"/>
                  </a:cubicBezTo>
                  <a:cubicBezTo>
                    <a:pt x="22315" y="1449"/>
                    <a:pt x="8561" y="23"/>
                    <a:pt x="8218" y="23"/>
                  </a:cubicBezTo>
                  <a:cubicBezTo>
                    <a:pt x="8066" y="23"/>
                    <a:pt x="7170" y="0"/>
                    <a:pt x="6161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4664000" y="3293363"/>
              <a:ext cx="693425" cy="286575"/>
            </a:xfrm>
            <a:custGeom>
              <a:avLst/>
              <a:gdLst/>
              <a:ahLst/>
              <a:cxnLst/>
              <a:rect l="l" t="t" r="r" b="b"/>
              <a:pathLst>
                <a:path w="27737" h="11463" extrusionOk="0">
                  <a:moveTo>
                    <a:pt x="21672" y="1"/>
                  </a:moveTo>
                  <a:cubicBezTo>
                    <a:pt x="18347" y="1"/>
                    <a:pt x="5318" y="1893"/>
                    <a:pt x="4794" y="2103"/>
                  </a:cubicBezTo>
                  <a:cubicBezTo>
                    <a:pt x="4281" y="2274"/>
                    <a:pt x="2340" y="2788"/>
                    <a:pt x="1541" y="3244"/>
                  </a:cubicBezTo>
                  <a:cubicBezTo>
                    <a:pt x="685" y="3701"/>
                    <a:pt x="343" y="4386"/>
                    <a:pt x="172" y="6269"/>
                  </a:cubicBezTo>
                  <a:cubicBezTo>
                    <a:pt x="1" y="8152"/>
                    <a:pt x="2055" y="9922"/>
                    <a:pt x="6792" y="11462"/>
                  </a:cubicBezTo>
                  <a:cubicBezTo>
                    <a:pt x="6792" y="11462"/>
                    <a:pt x="12042" y="11462"/>
                    <a:pt x="14610" y="11234"/>
                  </a:cubicBezTo>
                  <a:cubicBezTo>
                    <a:pt x="17236" y="11063"/>
                    <a:pt x="20089" y="10036"/>
                    <a:pt x="23913" y="8381"/>
                  </a:cubicBezTo>
                  <a:cubicBezTo>
                    <a:pt x="27737" y="6783"/>
                    <a:pt x="26025" y="4329"/>
                    <a:pt x="25853" y="3244"/>
                  </a:cubicBezTo>
                  <a:cubicBezTo>
                    <a:pt x="25682" y="2160"/>
                    <a:pt x="23799" y="391"/>
                    <a:pt x="22315" y="48"/>
                  </a:cubicBezTo>
                  <a:cubicBezTo>
                    <a:pt x="22189" y="16"/>
                    <a:pt x="21969" y="1"/>
                    <a:pt x="21672" y="1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5361675" y="3022388"/>
              <a:ext cx="547900" cy="390300"/>
            </a:xfrm>
            <a:custGeom>
              <a:avLst/>
              <a:gdLst/>
              <a:ahLst/>
              <a:cxnLst/>
              <a:rect l="l" t="t" r="r" b="b"/>
              <a:pathLst>
                <a:path w="21916" h="15612" extrusionOk="0">
                  <a:moveTo>
                    <a:pt x="17187" y="0"/>
                  </a:moveTo>
                  <a:cubicBezTo>
                    <a:pt x="15729" y="0"/>
                    <a:pt x="14277" y="500"/>
                    <a:pt x="13641" y="786"/>
                  </a:cubicBezTo>
                  <a:cubicBezTo>
                    <a:pt x="12499" y="1300"/>
                    <a:pt x="5194" y="6151"/>
                    <a:pt x="2569" y="7406"/>
                  </a:cubicBezTo>
                  <a:cubicBezTo>
                    <a:pt x="1" y="8662"/>
                    <a:pt x="343" y="9803"/>
                    <a:pt x="286" y="12999"/>
                  </a:cubicBezTo>
                  <a:cubicBezTo>
                    <a:pt x="210" y="15130"/>
                    <a:pt x="768" y="15612"/>
                    <a:pt x="2434" y="15612"/>
                  </a:cubicBezTo>
                  <a:cubicBezTo>
                    <a:pt x="3266" y="15612"/>
                    <a:pt x="4376" y="15491"/>
                    <a:pt x="5822" y="15396"/>
                  </a:cubicBezTo>
                  <a:cubicBezTo>
                    <a:pt x="8675" y="15225"/>
                    <a:pt x="18206" y="8433"/>
                    <a:pt x="19975" y="6493"/>
                  </a:cubicBezTo>
                  <a:cubicBezTo>
                    <a:pt x="21745" y="4553"/>
                    <a:pt x="21916" y="3525"/>
                    <a:pt x="20261" y="1300"/>
                  </a:cubicBezTo>
                  <a:cubicBezTo>
                    <a:pt x="19503" y="315"/>
                    <a:pt x="18343" y="0"/>
                    <a:pt x="17187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5836800" y="2460263"/>
              <a:ext cx="510800" cy="581150"/>
            </a:xfrm>
            <a:custGeom>
              <a:avLst/>
              <a:gdLst/>
              <a:ahLst/>
              <a:cxnLst/>
              <a:rect l="l" t="t" r="r" b="b"/>
              <a:pathLst>
                <a:path w="20432" h="23246" extrusionOk="0">
                  <a:moveTo>
                    <a:pt x="13709" y="0"/>
                  </a:moveTo>
                  <a:cubicBezTo>
                    <a:pt x="12383" y="0"/>
                    <a:pt x="11370" y="506"/>
                    <a:pt x="11243" y="729"/>
                  </a:cubicBezTo>
                  <a:cubicBezTo>
                    <a:pt x="10958" y="1071"/>
                    <a:pt x="3196" y="12142"/>
                    <a:pt x="1598" y="14425"/>
                  </a:cubicBezTo>
                  <a:cubicBezTo>
                    <a:pt x="0" y="16765"/>
                    <a:pt x="685" y="18534"/>
                    <a:pt x="2397" y="21730"/>
                  </a:cubicBezTo>
                  <a:cubicBezTo>
                    <a:pt x="2994" y="22843"/>
                    <a:pt x="3733" y="23246"/>
                    <a:pt x="4565" y="23246"/>
                  </a:cubicBezTo>
                  <a:cubicBezTo>
                    <a:pt x="5482" y="23246"/>
                    <a:pt x="6513" y="22755"/>
                    <a:pt x="7590" y="22187"/>
                  </a:cubicBezTo>
                  <a:cubicBezTo>
                    <a:pt x="9645" y="21160"/>
                    <a:pt x="15409" y="12028"/>
                    <a:pt x="17920" y="8661"/>
                  </a:cubicBezTo>
                  <a:cubicBezTo>
                    <a:pt x="20431" y="5237"/>
                    <a:pt x="19861" y="3639"/>
                    <a:pt x="17178" y="1356"/>
                  </a:cubicBezTo>
                  <a:cubicBezTo>
                    <a:pt x="16015" y="320"/>
                    <a:pt x="14763" y="0"/>
                    <a:pt x="13709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3446975" y="3110513"/>
              <a:ext cx="119875" cy="77075"/>
            </a:xfrm>
            <a:custGeom>
              <a:avLst/>
              <a:gdLst/>
              <a:ahLst/>
              <a:cxnLst/>
              <a:rect l="l" t="t" r="r" b="b"/>
              <a:pathLst>
                <a:path w="4795" h="3083" extrusionOk="0">
                  <a:moveTo>
                    <a:pt x="2398" y="0"/>
                  </a:moveTo>
                  <a:cubicBezTo>
                    <a:pt x="1085" y="0"/>
                    <a:pt x="1" y="685"/>
                    <a:pt x="1" y="1541"/>
                  </a:cubicBezTo>
                  <a:cubicBezTo>
                    <a:pt x="1" y="2397"/>
                    <a:pt x="1085" y="3082"/>
                    <a:pt x="2398" y="3082"/>
                  </a:cubicBezTo>
                  <a:cubicBezTo>
                    <a:pt x="3710" y="3082"/>
                    <a:pt x="4795" y="2397"/>
                    <a:pt x="4795" y="1541"/>
                  </a:cubicBezTo>
                  <a:cubicBezTo>
                    <a:pt x="4795" y="685"/>
                    <a:pt x="3710" y="0"/>
                    <a:pt x="2398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4193175" y="3358763"/>
              <a:ext cx="121300" cy="75650"/>
            </a:xfrm>
            <a:custGeom>
              <a:avLst/>
              <a:gdLst/>
              <a:ahLst/>
              <a:cxnLst/>
              <a:rect l="l" t="t" r="r" b="b"/>
              <a:pathLst>
                <a:path w="4852" h="3026" extrusionOk="0">
                  <a:moveTo>
                    <a:pt x="2397" y="1"/>
                  </a:moveTo>
                  <a:cubicBezTo>
                    <a:pt x="1085" y="1"/>
                    <a:pt x="0" y="685"/>
                    <a:pt x="0" y="1484"/>
                  </a:cubicBezTo>
                  <a:cubicBezTo>
                    <a:pt x="0" y="2340"/>
                    <a:pt x="1085" y="3025"/>
                    <a:pt x="2397" y="3025"/>
                  </a:cubicBezTo>
                  <a:cubicBezTo>
                    <a:pt x="3767" y="3025"/>
                    <a:pt x="4851" y="2340"/>
                    <a:pt x="4851" y="1484"/>
                  </a:cubicBezTo>
                  <a:cubicBezTo>
                    <a:pt x="4851" y="685"/>
                    <a:pt x="3767" y="1"/>
                    <a:pt x="2397" y="1"/>
                  </a:cubicBezTo>
                  <a:close/>
                </a:path>
              </a:pathLst>
            </a:custGeom>
            <a:solidFill>
              <a:srgbClr val="E68B60"/>
            </a:solidFill>
            <a:ln w="9525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4946500" y="3411563"/>
              <a:ext cx="121300" cy="77050"/>
            </a:xfrm>
            <a:custGeom>
              <a:avLst/>
              <a:gdLst/>
              <a:ahLst/>
              <a:cxnLst/>
              <a:rect l="l" t="t" r="r" b="b"/>
              <a:pathLst>
                <a:path w="4852" h="3082" extrusionOk="0">
                  <a:moveTo>
                    <a:pt x="2454" y="0"/>
                  </a:moveTo>
                  <a:cubicBezTo>
                    <a:pt x="1085" y="0"/>
                    <a:pt x="0" y="685"/>
                    <a:pt x="0" y="1541"/>
                  </a:cubicBezTo>
                  <a:cubicBezTo>
                    <a:pt x="0" y="2397"/>
                    <a:pt x="1085" y="3082"/>
                    <a:pt x="2454" y="3082"/>
                  </a:cubicBezTo>
                  <a:cubicBezTo>
                    <a:pt x="3767" y="3082"/>
                    <a:pt x="4851" y="2397"/>
                    <a:pt x="4851" y="1541"/>
                  </a:cubicBezTo>
                  <a:cubicBezTo>
                    <a:pt x="4851" y="685"/>
                    <a:pt x="3767" y="0"/>
                    <a:pt x="2454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5557150" y="3164488"/>
              <a:ext cx="127000" cy="84700"/>
            </a:xfrm>
            <a:custGeom>
              <a:avLst/>
              <a:gdLst/>
              <a:ahLst/>
              <a:cxnLst/>
              <a:rect l="l" t="t" r="r" b="b"/>
              <a:pathLst>
                <a:path w="5080" h="3388" extrusionOk="0">
                  <a:moveTo>
                    <a:pt x="3303" y="0"/>
                  </a:moveTo>
                  <a:cubicBezTo>
                    <a:pt x="2878" y="0"/>
                    <a:pt x="2405" y="96"/>
                    <a:pt x="1941" y="295"/>
                  </a:cubicBezTo>
                  <a:cubicBezTo>
                    <a:pt x="685" y="866"/>
                    <a:pt x="0" y="1950"/>
                    <a:pt x="343" y="2692"/>
                  </a:cubicBezTo>
                  <a:cubicBezTo>
                    <a:pt x="553" y="3147"/>
                    <a:pt x="1105" y="3387"/>
                    <a:pt x="1777" y="3387"/>
                  </a:cubicBezTo>
                  <a:cubicBezTo>
                    <a:pt x="2202" y="3387"/>
                    <a:pt x="2675" y="3291"/>
                    <a:pt x="3139" y="3092"/>
                  </a:cubicBezTo>
                  <a:cubicBezTo>
                    <a:pt x="4395" y="2521"/>
                    <a:pt x="5080" y="1494"/>
                    <a:pt x="4737" y="695"/>
                  </a:cubicBezTo>
                  <a:cubicBezTo>
                    <a:pt x="4528" y="241"/>
                    <a:pt x="3975" y="0"/>
                    <a:pt x="3303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6018000" y="2675488"/>
              <a:ext cx="99875" cy="109425"/>
            </a:xfrm>
            <a:custGeom>
              <a:avLst/>
              <a:gdLst/>
              <a:ahLst/>
              <a:cxnLst/>
              <a:rect l="l" t="t" r="r" b="b"/>
              <a:pathLst>
                <a:path w="3995" h="4377" extrusionOk="0">
                  <a:moveTo>
                    <a:pt x="2735" y="0"/>
                  </a:moveTo>
                  <a:cubicBezTo>
                    <a:pt x="2088" y="0"/>
                    <a:pt x="1301" y="504"/>
                    <a:pt x="742" y="1365"/>
                  </a:cubicBezTo>
                  <a:cubicBezTo>
                    <a:pt x="0" y="2506"/>
                    <a:pt x="0" y="3762"/>
                    <a:pt x="685" y="4218"/>
                  </a:cubicBezTo>
                  <a:cubicBezTo>
                    <a:pt x="860" y="4326"/>
                    <a:pt x="1058" y="4377"/>
                    <a:pt x="1267" y="4377"/>
                  </a:cubicBezTo>
                  <a:cubicBezTo>
                    <a:pt x="1944" y="4377"/>
                    <a:pt x="2743" y="3848"/>
                    <a:pt x="3310" y="3020"/>
                  </a:cubicBezTo>
                  <a:cubicBezTo>
                    <a:pt x="3995" y="1878"/>
                    <a:pt x="3995" y="623"/>
                    <a:pt x="3310" y="166"/>
                  </a:cubicBezTo>
                  <a:cubicBezTo>
                    <a:pt x="3142" y="54"/>
                    <a:pt x="2946" y="0"/>
                    <a:pt x="2735" y="0"/>
                  </a:cubicBezTo>
                  <a:close/>
                </a:path>
              </a:pathLst>
            </a:custGeom>
            <a:solidFill>
              <a:srgbClr val="E68B60"/>
            </a:solidFill>
            <a:ln w="17125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3894975" y="3258888"/>
              <a:ext cx="111325" cy="65650"/>
            </a:xfrm>
            <a:custGeom>
              <a:avLst/>
              <a:gdLst/>
              <a:ahLst/>
              <a:cxnLst/>
              <a:rect l="l" t="t" r="r" b="b"/>
              <a:pathLst>
                <a:path w="4453" h="2626" extrusionOk="0">
                  <a:moveTo>
                    <a:pt x="1770" y="1"/>
                  </a:moveTo>
                  <a:lnTo>
                    <a:pt x="1" y="2569"/>
                  </a:lnTo>
                  <a:lnTo>
                    <a:pt x="2911" y="2626"/>
                  </a:lnTo>
                  <a:lnTo>
                    <a:pt x="4452" y="343"/>
                  </a:lnTo>
                  <a:cubicBezTo>
                    <a:pt x="4452" y="343"/>
                    <a:pt x="3368" y="343"/>
                    <a:pt x="1770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4608350" y="3398713"/>
              <a:ext cx="72800" cy="74225"/>
            </a:xfrm>
            <a:custGeom>
              <a:avLst/>
              <a:gdLst/>
              <a:ahLst/>
              <a:cxnLst/>
              <a:rect l="l" t="t" r="r" b="b"/>
              <a:pathLst>
                <a:path w="2912" h="2969" extrusionOk="0">
                  <a:moveTo>
                    <a:pt x="2911" y="1"/>
                  </a:moveTo>
                  <a:lnTo>
                    <a:pt x="1" y="172"/>
                  </a:lnTo>
                  <a:cubicBezTo>
                    <a:pt x="286" y="514"/>
                    <a:pt x="58" y="2968"/>
                    <a:pt x="58" y="2968"/>
                  </a:cubicBezTo>
                  <a:lnTo>
                    <a:pt x="2341" y="2968"/>
                  </a:lnTo>
                  <a:lnTo>
                    <a:pt x="2911" y="1"/>
                  </a:ln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5294625" y="3282238"/>
              <a:ext cx="75650" cy="112225"/>
            </a:xfrm>
            <a:custGeom>
              <a:avLst/>
              <a:gdLst/>
              <a:ahLst/>
              <a:cxnLst/>
              <a:rect l="l" t="t" r="r" b="b"/>
              <a:pathLst>
                <a:path w="3026" h="4489" extrusionOk="0">
                  <a:moveTo>
                    <a:pt x="2604" y="1"/>
                  </a:moveTo>
                  <a:cubicBezTo>
                    <a:pt x="2593" y="1"/>
                    <a:pt x="2581" y="12"/>
                    <a:pt x="2569" y="37"/>
                  </a:cubicBezTo>
                  <a:cubicBezTo>
                    <a:pt x="2397" y="493"/>
                    <a:pt x="1" y="2263"/>
                    <a:pt x="1" y="2263"/>
                  </a:cubicBezTo>
                  <a:lnTo>
                    <a:pt x="1370" y="4488"/>
                  </a:lnTo>
                  <a:cubicBezTo>
                    <a:pt x="1370" y="4488"/>
                    <a:pt x="3025" y="4146"/>
                    <a:pt x="2968" y="3861"/>
                  </a:cubicBezTo>
                  <a:cubicBezTo>
                    <a:pt x="2860" y="3591"/>
                    <a:pt x="2803" y="1"/>
                    <a:pt x="2604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5818250" y="2950713"/>
              <a:ext cx="101325" cy="111325"/>
            </a:xfrm>
            <a:custGeom>
              <a:avLst/>
              <a:gdLst/>
              <a:ahLst/>
              <a:cxnLst/>
              <a:rect l="l" t="t" r="r" b="b"/>
              <a:pathLst>
                <a:path w="4053" h="4453" extrusionOk="0">
                  <a:moveTo>
                    <a:pt x="1998" y="1"/>
                  </a:moveTo>
                  <a:lnTo>
                    <a:pt x="0" y="2740"/>
                  </a:lnTo>
                  <a:cubicBezTo>
                    <a:pt x="1370" y="2968"/>
                    <a:pt x="2625" y="4452"/>
                    <a:pt x="2625" y="4452"/>
                  </a:cubicBezTo>
                  <a:lnTo>
                    <a:pt x="4052" y="3139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6030825" y="1518213"/>
              <a:ext cx="1310300" cy="1434475"/>
            </a:xfrm>
            <a:custGeom>
              <a:avLst/>
              <a:gdLst/>
              <a:ahLst/>
              <a:cxnLst/>
              <a:rect l="l" t="t" r="r" b="b"/>
              <a:pathLst>
                <a:path w="52412" h="57379" extrusionOk="0">
                  <a:moveTo>
                    <a:pt x="39771" y="1"/>
                  </a:moveTo>
                  <a:cubicBezTo>
                    <a:pt x="39401" y="1"/>
                    <a:pt x="39042" y="558"/>
                    <a:pt x="38751" y="630"/>
                  </a:cubicBezTo>
                  <a:cubicBezTo>
                    <a:pt x="38295" y="744"/>
                    <a:pt x="36012" y="1715"/>
                    <a:pt x="35784" y="2171"/>
                  </a:cubicBezTo>
                  <a:cubicBezTo>
                    <a:pt x="35555" y="2685"/>
                    <a:pt x="36868" y="4454"/>
                    <a:pt x="36754" y="5025"/>
                  </a:cubicBezTo>
                  <a:cubicBezTo>
                    <a:pt x="36583" y="5652"/>
                    <a:pt x="30876" y="12158"/>
                    <a:pt x="29734" y="12672"/>
                  </a:cubicBezTo>
                  <a:cubicBezTo>
                    <a:pt x="28536" y="13129"/>
                    <a:pt x="19119" y="18721"/>
                    <a:pt x="15923" y="20491"/>
                  </a:cubicBezTo>
                  <a:cubicBezTo>
                    <a:pt x="15467" y="9819"/>
                    <a:pt x="20204" y="7650"/>
                    <a:pt x="20546" y="7536"/>
                  </a:cubicBezTo>
                  <a:cubicBezTo>
                    <a:pt x="20585" y="7523"/>
                    <a:pt x="20637" y="7517"/>
                    <a:pt x="20700" y="7517"/>
                  </a:cubicBezTo>
                  <a:cubicBezTo>
                    <a:pt x="21075" y="7517"/>
                    <a:pt x="21848" y="7715"/>
                    <a:pt x="22714" y="7715"/>
                  </a:cubicBezTo>
                  <a:cubicBezTo>
                    <a:pt x="22975" y="7715"/>
                    <a:pt x="23244" y="7697"/>
                    <a:pt x="23514" y="7650"/>
                  </a:cubicBezTo>
                  <a:cubicBezTo>
                    <a:pt x="23981" y="7968"/>
                    <a:pt x="24387" y="8090"/>
                    <a:pt x="24730" y="8090"/>
                  </a:cubicBezTo>
                  <a:cubicBezTo>
                    <a:pt x="25434" y="8090"/>
                    <a:pt x="25871" y="7577"/>
                    <a:pt x="26025" y="7193"/>
                  </a:cubicBezTo>
                  <a:cubicBezTo>
                    <a:pt x="26873" y="5585"/>
                    <a:pt x="25100" y="5411"/>
                    <a:pt x="24289" y="5411"/>
                  </a:cubicBezTo>
                  <a:cubicBezTo>
                    <a:pt x="24064" y="5411"/>
                    <a:pt x="23913" y="5424"/>
                    <a:pt x="23913" y="5424"/>
                  </a:cubicBezTo>
                  <a:cubicBezTo>
                    <a:pt x="23913" y="5424"/>
                    <a:pt x="22011" y="5666"/>
                    <a:pt x="20886" y="5666"/>
                  </a:cubicBezTo>
                  <a:cubicBezTo>
                    <a:pt x="20464" y="5666"/>
                    <a:pt x="20152" y="5632"/>
                    <a:pt x="20089" y="5538"/>
                  </a:cubicBezTo>
                  <a:cubicBezTo>
                    <a:pt x="19861" y="5139"/>
                    <a:pt x="20204" y="4112"/>
                    <a:pt x="19975" y="3712"/>
                  </a:cubicBezTo>
                  <a:cubicBezTo>
                    <a:pt x="21060" y="2457"/>
                    <a:pt x="19975" y="2285"/>
                    <a:pt x="17807" y="2057"/>
                  </a:cubicBezTo>
                  <a:cubicBezTo>
                    <a:pt x="17706" y="2046"/>
                    <a:pt x="17616" y="2041"/>
                    <a:pt x="17536" y="2041"/>
                  </a:cubicBezTo>
                  <a:cubicBezTo>
                    <a:pt x="15928" y="2041"/>
                    <a:pt x="18206" y="4112"/>
                    <a:pt x="18206" y="4112"/>
                  </a:cubicBezTo>
                  <a:cubicBezTo>
                    <a:pt x="18206" y="4112"/>
                    <a:pt x="17807" y="6451"/>
                    <a:pt x="17122" y="7079"/>
                  </a:cubicBezTo>
                  <a:cubicBezTo>
                    <a:pt x="16380" y="7650"/>
                    <a:pt x="15181" y="8734"/>
                    <a:pt x="15181" y="9819"/>
                  </a:cubicBezTo>
                  <a:cubicBezTo>
                    <a:pt x="15181" y="10521"/>
                    <a:pt x="14808" y="10690"/>
                    <a:pt x="14261" y="10690"/>
                  </a:cubicBezTo>
                  <a:cubicBezTo>
                    <a:pt x="14009" y="10690"/>
                    <a:pt x="13719" y="10654"/>
                    <a:pt x="13412" y="10617"/>
                  </a:cubicBezTo>
                  <a:cubicBezTo>
                    <a:pt x="12442" y="10503"/>
                    <a:pt x="10330" y="9419"/>
                    <a:pt x="7363" y="7650"/>
                  </a:cubicBezTo>
                  <a:cubicBezTo>
                    <a:pt x="4395" y="5881"/>
                    <a:pt x="7705" y="5310"/>
                    <a:pt x="6621" y="4454"/>
                  </a:cubicBezTo>
                  <a:cubicBezTo>
                    <a:pt x="6255" y="4149"/>
                    <a:pt x="6005" y="3989"/>
                    <a:pt x="5711" y="3989"/>
                  </a:cubicBezTo>
                  <a:cubicBezTo>
                    <a:pt x="5180" y="3989"/>
                    <a:pt x="4504" y="4513"/>
                    <a:pt x="2740" y="5652"/>
                  </a:cubicBezTo>
                  <a:cubicBezTo>
                    <a:pt x="1" y="7422"/>
                    <a:pt x="3767" y="7422"/>
                    <a:pt x="5194" y="8734"/>
                  </a:cubicBezTo>
                  <a:cubicBezTo>
                    <a:pt x="6621" y="10047"/>
                    <a:pt x="7705" y="11474"/>
                    <a:pt x="5708" y="11816"/>
                  </a:cubicBezTo>
                  <a:cubicBezTo>
                    <a:pt x="3653" y="12158"/>
                    <a:pt x="3197" y="12558"/>
                    <a:pt x="3311" y="13699"/>
                  </a:cubicBezTo>
                  <a:cubicBezTo>
                    <a:pt x="3364" y="14258"/>
                    <a:pt x="3838" y="14531"/>
                    <a:pt x="4411" y="14531"/>
                  </a:cubicBezTo>
                  <a:cubicBezTo>
                    <a:pt x="5067" y="14531"/>
                    <a:pt x="5852" y="14172"/>
                    <a:pt x="6278" y="13471"/>
                  </a:cubicBezTo>
                  <a:cubicBezTo>
                    <a:pt x="7134" y="12158"/>
                    <a:pt x="6164" y="13014"/>
                    <a:pt x="8904" y="12158"/>
                  </a:cubicBezTo>
                  <a:cubicBezTo>
                    <a:pt x="9148" y="12087"/>
                    <a:pt x="9379" y="12054"/>
                    <a:pt x="9598" y="12054"/>
                  </a:cubicBezTo>
                  <a:cubicBezTo>
                    <a:pt x="11831" y="12054"/>
                    <a:pt x="12758" y="15462"/>
                    <a:pt x="13070" y="15982"/>
                  </a:cubicBezTo>
                  <a:cubicBezTo>
                    <a:pt x="13412" y="16553"/>
                    <a:pt x="13070" y="22146"/>
                    <a:pt x="12100" y="24543"/>
                  </a:cubicBezTo>
                  <a:cubicBezTo>
                    <a:pt x="11186" y="26882"/>
                    <a:pt x="9303" y="32247"/>
                    <a:pt x="6963" y="37440"/>
                  </a:cubicBezTo>
                  <a:lnTo>
                    <a:pt x="6906" y="37612"/>
                  </a:lnTo>
                  <a:cubicBezTo>
                    <a:pt x="6906" y="37612"/>
                    <a:pt x="7705" y="38239"/>
                    <a:pt x="9360" y="38696"/>
                  </a:cubicBezTo>
                  <a:cubicBezTo>
                    <a:pt x="11581" y="35339"/>
                    <a:pt x="13388" y="34119"/>
                    <a:pt x="14828" y="34119"/>
                  </a:cubicBezTo>
                  <a:cubicBezTo>
                    <a:pt x="18089" y="34119"/>
                    <a:pt x="19462" y="40374"/>
                    <a:pt x="19462" y="42234"/>
                  </a:cubicBezTo>
                  <a:cubicBezTo>
                    <a:pt x="17692" y="45259"/>
                    <a:pt x="18891" y="46172"/>
                    <a:pt x="20432" y="46514"/>
                  </a:cubicBezTo>
                  <a:cubicBezTo>
                    <a:pt x="23171" y="45601"/>
                    <a:pt x="21174" y="43319"/>
                    <a:pt x="20888" y="42405"/>
                  </a:cubicBezTo>
                  <a:cubicBezTo>
                    <a:pt x="20660" y="41435"/>
                    <a:pt x="20888" y="38810"/>
                    <a:pt x="20774" y="36185"/>
                  </a:cubicBezTo>
                  <a:lnTo>
                    <a:pt x="20774" y="36185"/>
                  </a:lnTo>
                  <a:cubicBezTo>
                    <a:pt x="23913" y="38924"/>
                    <a:pt x="23514" y="39894"/>
                    <a:pt x="23514" y="41435"/>
                  </a:cubicBezTo>
                  <a:cubicBezTo>
                    <a:pt x="22542" y="43935"/>
                    <a:pt x="23784" y="44332"/>
                    <a:pt x="24471" y="44332"/>
                  </a:cubicBezTo>
                  <a:cubicBezTo>
                    <a:pt x="24632" y="44332"/>
                    <a:pt x="24761" y="44310"/>
                    <a:pt x="24826" y="44289"/>
                  </a:cubicBezTo>
                  <a:cubicBezTo>
                    <a:pt x="27109" y="43547"/>
                    <a:pt x="25054" y="41892"/>
                    <a:pt x="25054" y="41435"/>
                  </a:cubicBezTo>
                  <a:cubicBezTo>
                    <a:pt x="25169" y="37155"/>
                    <a:pt x="22600" y="35500"/>
                    <a:pt x="21174" y="33331"/>
                  </a:cubicBezTo>
                  <a:cubicBezTo>
                    <a:pt x="22535" y="32704"/>
                    <a:pt x="23830" y="32421"/>
                    <a:pt x="25106" y="32421"/>
                  </a:cubicBezTo>
                  <a:cubicBezTo>
                    <a:pt x="28588" y="32421"/>
                    <a:pt x="31918" y="34531"/>
                    <a:pt x="36012" y="37497"/>
                  </a:cubicBezTo>
                  <a:cubicBezTo>
                    <a:pt x="41605" y="41549"/>
                    <a:pt x="40292" y="44745"/>
                    <a:pt x="40064" y="45487"/>
                  </a:cubicBezTo>
                  <a:cubicBezTo>
                    <a:pt x="39836" y="46172"/>
                    <a:pt x="38980" y="47485"/>
                    <a:pt x="37096" y="49140"/>
                  </a:cubicBezTo>
                  <a:cubicBezTo>
                    <a:pt x="36207" y="49898"/>
                    <a:pt x="35953" y="50093"/>
                    <a:pt x="35884" y="50093"/>
                  </a:cubicBezTo>
                  <a:cubicBezTo>
                    <a:pt x="35810" y="50093"/>
                    <a:pt x="35946" y="49872"/>
                    <a:pt x="35750" y="49872"/>
                  </a:cubicBezTo>
                  <a:cubicBezTo>
                    <a:pt x="35727" y="49872"/>
                    <a:pt x="35701" y="49875"/>
                    <a:pt x="35670" y="49882"/>
                  </a:cubicBezTo>
                  <a:cubicBezTo>
                    <a:pt x="35042" y="49996"/>
                    <a:pt x="34699" y="50338"/>
                    <a:pt x="34699" y="51537"/>
                  </a:cubicBezTo>
                  <a:cubicBezTo>
                    <a:pt x="34699" y="52184"/>
                    <a:pt x="35432" y="52382"/>
                    <a:pt x="36178" y="52382"/>
                  </a:cubicBezTo>
                  <a:cubicBezTo>
                    <a:pt x="36813" y="52382"/>
                    <a:pt x="37457" y="52238"/>
                    <a:pt x="37667" y="52107"/>
                  </a:cubicBezTo>
                  <a:cubicBezTo>
                    <a:pt x="38124" y="51879"/>
                    <a:pt x="38409" y="51537"/>
                    <a:pt x="39208" y="49653"/>
                  </a:cubicBezTo>
                  <a:cubicBezTo>
                    <a:pt x="39674" y="48597"/>
                    <a:pt x="39785" y="48437"/>
                    <a:pt x="39881" y="48437"/>
                  </a:cubicBezTo>
                  <a:cubicBezTo>
                    <a:pt x="39923" y="48437"/>
                    <a:pt x="39962" y="48467"/>
                    <a:pt x="40026" y="48467"/>
                  </a:cubicBezTo>
                  <a:cubicBezTo>
                    <a:pt x="40086" y="48467"/>
                    <a:pt x="40167" y="48441"/>
                    <a:pt x="40292" y="48341"/>
                  </a:cubicBezTo>
                  <a:cubicBezTo>
                    <a:pt x="40619" y="48046"/>
                    <a:pt x="40759" y="47921"/>
                    <a:pt x="40937" y="47921"/>
                  </a:cubicBezTo>
                  <a:cubicBezTo>
                    <a:pt x="41069" y="47921"/>
                    <a:pt x="41223" y="47991"/>
                    <a:pt x="41491" y="48112"/>
                  </a:cubicBezTo>
                  <a:cubicBezTo>
                    <a:pt x="42061" y="48341"/>
                    <a:pt x="41491" y="49767"/>
                    <a:pt x="41833" y="51537"/>
                  </a:cubicBezTo>
                  <a:cubicBezTo>
                    <a:pt x="42176" y="53306"/>
                    <a:pt x="44002" y="54504"/>
                    <a:pt x="44801" y="55817"/>
                  </a:cubicBezTo>
                  <a:cubicBezTo>
                    <a:pt x="45357" y="56670"/>
                    <a:pt x="46709" y="57378"/>
                    <a:pt x="48041" y="57378"/>
                  </a:cubicBezTo>
                  <a:cubicBezTo>
                    <a:pt x="48759" y="57378"/>
                    <a:pt x="49472" y="57172"/>
                    <a:pt x="50051" y="56673"/>
                  </a:cubicBezTo>
                  <a:cubicBezTo>
                    <a:pt x="51706" y="55246"/>
                    <a:pt x="49195" y="54504"/>
                    <a:pt x="46342" y="54276"/>
                  </a:cubicBezTo>
                  <a:cubicBezTo>
                    <a:pt x="43488" y="54048"/>
                    <a:pt x="43260" y="47142"/>
                    <a:pt x="42803" y="43946"/>
                  </a:cubicBezTo>
                  <a:cubicBezTo>
                    <a:pt x="42290" y="40693"/>
                    <a:pt x="41605" y="40351"/>
                    <a:pt x="38409" y="36698"/>
                  </a:cubicBezTo>
                  <a:cubicBezTo>
                    <a:pt x="36858" y="34930"/>
                    <a:pt x="36461" y="34355"/>
                    <a:pt x="36793" y="34355"/>
                  </a:cubicBezTo>
                  <a:cubicBezTo>
                    <a:pt x="37157" y="34355"/>
                    <a:pt x="38397" y="35047"/>
                    <a:pt x="39950" y="35614"/>
                  </a:cubicBezTo>
                  <a:cubicBezTo>
                    <a:pt x="42917" y="36698"/>
                    <a:pt x="42689" y="36813"/>
                    <a:pt x="44687" y="37497"/>
                  </a:cubicBezTo>
                  <a:cubicBezTo>
                    <a:pt x="46741" y="38239"/>
                    <a:pt x="45999" y="38239"/>
                    <a:pt x="49937" y="38468"/>
                  </a:cubicBezTo>
                  <a:cubicBezTo>
                    <a:pt x="50731" y="38514"/>
                    <a:pt x="51205" y="38541"/>
                    <a:pt x="51448" y="38541"/>
                  </a:cubicBezTo>
                  <a:cubicBezTo>
                    <a:pt x="52412" y="38541"/>
                    <a:pt x="49764" y="38111"/>
                    <a:pt x="49081" y="36698"/>
                  </a:cubicBezTo>
                  <a:cubicBezTo>
                    <a:pt x="48649" y="35710"/>
                    <a:pt x="48550" y="35641"/>
                    <a:pt x="48117" y="35641"/>
                  </a:cubicBezTo>
                  <a:cubicBezTo>
                    <a:pt x="48047" y="35641"/>
                    <a:pt x="47968" y="35643"/>
                    <a:pt x="47877" y="35643"/>
                  </a:cubicBezTo>
                  <a:cubicBezTo>
                    <a:pt x="47494" y="35643"/>
                    <a:pt x="46901" y="35610"/>
                    <a:pt x="45885" y="35272"/>
                  </a:cubicBezTo>
                  <a:cubicBezTo>
                    <a:pt x="43146" y="34301"/>
                    <a:pt x="43260" y="34416"/>
                    <a:pt x="39208" y="33103"/>
                  </a:cubicBezTo>
                  <a:cubicBezTo>
                    <a:pt x="35156" y="31790"/>
                    <a:pt x="37553" y="32247"/>
                    <a:pt x="36126" y="31562"/>
                  </a:cubicBezTo>
                  <a:cubicBezTo>
                    <a:pt x="34699" y="30820"/>
                    <a:pt x="34243" y="31106"/>
                    <a:pt x="31846" y="30364"/>
                  </a:cubicBezTo>
                  <a:cubicBezTo>
                    <a:pt x="30647" y="30021"/>
                    <a:pt x="30476" y="29907"/>
                    <a:pt x="30276" y="29907"/>
                  </a:cubicBezTo>
                  <a:cubicBezTo>
                    <a:pt x="30077" y="29907"/>
                    <a:pt x="29848" y="30021"/>
                    <a:pt x="28536" y="30135"/>
                  </a:cubicBezTo>
                  <a:cubicBezTo>
                    <a:pt x="27981" y="30184"/>
                    <a:pt x="27570" y="30206"/>
                    <a:pt x="27257" y="30206"/>
                  </a:cubicBezTo>
                  <a:cubicBezTo>
                    <a:pt x="26090" y="30206"/>
                    <a:pt x="26313" y="29889"/>
                    <a:pt x="25682" y="29393"/>
                  </a:cubicBezTo>
                  <a:cubicBezTo>
                    <a:pt x="24826" y="28823"/>
                    <a:pt x="25796" y="29051"/>
                    <a:pt x="26253" y="28709"/>
                  </a:cubicBezTo>
                  <a:cubicBezTo>
                    <a:pt x="26710" y="28366"/>
                    <a:pt x="28022" y="27738"/>
                    <a:pt x="28022" y="27738"/>
                  </a:cubicBezTo>
                  <a:cubicBezTo>
                    <a:pt x="28022" y="27738"/>
                    <a:pt x="29620" y="27510"/>
                    <a:pt x="30191" y="27396"/>
                  </a:cubicBezTo>
                  <a:cubicBezTo>
                    <a:pt x="30761" y="27282"/>
                    <a:pt x="31389" y="27168"/>
                    <a:pt x="31389" y="27168"/>
                  </a:cubicBezTo>
                  <a:lnTo>
                    <a:pt x="33729" y="26711"/>
                  </a:lnTo>
                  <a:lnTo>
                    <a:pt x="34471" y="25741"/>
                  </a:lnTo>
                  <a:lnTo>
                    <a:pt x="34014" y="25855"/>
                  </a:lnTo>
                  <a:cubicBezTo>
                    <a:pt x="34014" y="25855"/>
                    <a:pt x="33051" y="25906"/>
                    <a:pt x="32307" y="25906"/>
                  </a:cubicBezTo>
                  <a:cubicBezTo>
                    <a:pt x="31935" y="25906"/>
                    <a:pt x="31618" y="25893"/>
                    <a:pt x="31503" y="25855"/>
                  </a:cubicBezTo>
                  <a:cubicBezTo>
                    <a:pt x="31161" y="25741"/>
                    <a:pt x="30647" y="25113"/>
                    <a:pt x="30647" y="25113"/>
                  </a:cubicBezTo>
                  <a:lnTo>
                    <a:pt x="30647" y="24428"/>
                  </a:lnTo>
                  <a:lnTo>
                    <a:pt x="31161" y="24086"/>
                  </a:lnTo>
                  <a:lnTo>
                    <a:pt x="32302" y="23458"/>
                  </a:lnTo>
                  <a:lnTo>
                    <a:pt x="34014" y="23344"/>
                  </a:lnTo>
                  <a:cubicBezTo>
                    <a:pt x="34014" y="23344"/>
                    <a:pt x="35156" y="23002"/>
                    <a:pt x="35555" y="22773"/>
                  </a:cubicBezTo>
                  <a:cubicBezTo>
                    <a:pt x="35898" y="22545"/>
                    <a:pt x="36982" y="22260"/>
                    <a:pt x="36982" y="22260"/>
                  </a:cubicBezTo>
                  <a:lnTo>
                    <a:pt x="37439" y="21803"/>
                  </a:lnTo>
                  <a:cubicBezTo>
                    <a:pt x="37439" y="21803"/>
                    <a:pt x="38865" y="20719"/>
                    <a:pt x="38865" y="20376"/>
                  </a:cubicBezTo>
                  <a:cubicBezTo>
                    <a:pt x="38865" y="20034"/>
                    <a:pt x="38751" y="19692"/>
                    <a:pt x="38523" y="18836"/>
                  </a:cubicBezTo>
                  <a:cubicBezTo>
                    <a:pt x="38295" y="17980"/>
                    <a:pt x="37895" y="17980"/>
                    <a:pt x="37895" y="17980"/>
                  </a:cubicBezTo>
                  <a:lnTo>
                    <a:pt x="36868" y="18265"/>
                  </a:lnTo>
                  <a:lnTo>
                    <a:pt x="36240" y="18721"/>
                  </a:lnTo>
                  <a:lnTo>
                    <a:pt x="35670" y="19806"/>
                  </a:lnTo>
                  <a:lnTo>
                    <a:pt x="34928" y="20719"/>
                  </a:lnTo>
                  <a:cubicBezTo>
                    <a:pt x="34928" y="20719"/>
                    <a:pt x="34357" y="21118"/>
                    <a:pt x="34014" y="21689"/>
                  </a:cubicBezTo>
                  <a:cubicBezTo>
                    <a:pt x="33833" y="21948"/>
                    <a:pt x="33522" y="22019"/>
                    <a:pt x="33236" y="22019"/>
                  </a:cubicBezTo>
                  <a:cubicBezTo>
                    <a:pt x="32893" y="22019"/>
                    <a:pt x="32588" y="21917"/>
                    <a:pt x="32588" y="21917"/>
                  </a:cubicBezTo>
                  <a:lnTo>
                    <a:pt x="32474" y="21689"/>
                  </a:lnTo>
                  <a:cubicBezTo>
                    <a:pt x="32474" y="21689"/>
                    <a:pt x="32702" y="21232"/>
                    <a:pt x="32930" y="20376"/>
                  </a:cubicBezTo>
                  <a:cubicBezTo>
                    <a:pt x="33158" y="19577"/>
                    <a:pt x="32702" y="19692"/>
                    <a:pt x="32474" y="19064"/>
                  </a:cubicBezTo>
                  <a:cubicBezTo>
                    <a:pt x="32315" y="18747"/>
                    <a:pt x="32139" y="18676"/>
                    <a:pt x="31935" y="18676"/>
                  </a:cubicBezTo>
                  <a:cubicBezTo>
                    <a:pt x="31773" y="18676"/>
                    <a:pt x="31592" y="18721"/>
                    <a:pt x="31389" y="18721"/>
                  </a:cubicBezTo>
                  <a:cubicBezTo>
                    <a:pt x="30876" y="18721"/>
                    <a:pt x="30876" y="18950"/>
                    <a:pt x="30761" y="19577"/>
                  </a:cubicBezTo>
                  <a:cubicBezTo>
                    <a:pt x="30647" y="20148"/>
                    <a:pt x="29962" y="21347"/>
                    <a:pt x="29734" y="21917"/>
                  </a:cubicBezTo>
                  <a:cubicBezTo>
                    <a:pt x="29449" y="22545"/>
                    <a:pt x="29106" y="22146"/>
                    <a:pt x="28764" y="22545"/>
                  </a:cubicBezTo>
                  <a:cubicBezTo>
                    <a:pt x="28422" y="22888"/>
                    <a:pt x="26767" y="23344"/>
                    <a:pt x="26253" y="23458"/>
                  </a:cubicBezTo>
                  <a:cubicBezTo>
                    <a:pt x="25796" y="23572"/>
                    <a:pt x="24826" y="24428"/>
                    <a:pt x="24141" y="24999"/>
                  </a:cubicBezTo>
                  <a:cubicBezTo>
                    <a:pt x="23399" y="25627"/>
                    <a:pt x="22600" y="26426"/>
                    <a:pt x="22201" y="27168"/>
                  </a:cubicBezTo>
                  <a:cubicBezTo>
                    <a:pt x="21859" y="27853"/>
                    <a:pt x="21060" y="28709"/>
                    <a:pt x="20318" y="29565"/>
                  </a:cubicBezTo>
                  <a:cubicBezTo>
                    <a:pt x="19633" y="30364"/>
                    <a:pt x="19747" y="30021"/>
                    <a:pt x="18891" y="30592"/>
                  </a:cubicBezTo>
                  <a:cubicBezTo>
                    <a:pt x="18035" y="31220"/>
                    <a:pt x="17578" y="31220"/>
                    <a:pt x="17008" y="31220"/>
                  </a:cubicBezTo>
                  <a:cubicBezTo>
                    <a:pt x="16380" y="31220"/>
                    <a:pt x="13412" y="30820"/>
                    <a:pt x="13412" y="30820"/>
                  </a:cubicBezTo>
                  <a:lnTo>
                    <a:pt x="13755" y="29165"/>
                  </a:lnTo>
                  <a:lnTo>
                    <a:pt x="15353" y="27396"/>
                  </a:lnTo>
                  <a:lnTo>
                    <a:pt x="15809" y="25284"/>
                  </a:lnTo>
                  <a:cubicBezTo>
                    <a:pt x="15809" y="25284"/>
                    <a:pt x="16266" y="24086"/>
                    <a:pt x="16494" y="23686"/>
                  </a:cubicBezTo>
                  <a:cubicBezTo>
                    <a:pt x="16779" y="23344"/>
                    <a:pt x="17578" y="22431"/>
                    <a:pt x="18035" y="21803"/>
                  </a:cubicBezTo>
                  <a:cubicBezTo>
                    <a:pt x="18548" y="21232"/>
                    <a:pt x="20318" y="20605"/>
                    <a:pt x="20318" y="20605"/>
                  </a:cubicBezTo>
                  <a:cubicBezTo>
                    <a:pt x="20318" y="20605"/>
                    <a:pt x="22315" y="19692"/>
                    <a:pt x="23514" y="18836"/>
                  </a:cubicBezTo>
                  <a:cubicBezTo>
                    <a:pt x="24712" y="17980"/>
                    <a:pt x="25568" y="17751"/>
                    <a:pt x="26767" y="17066"/>
                  </a:cubicBezTo>
                  <a:cubicBezTo>
                    <a:pt x="27908" y="16324"/>
                    <a:pt x="29221" y="15640"/>
                    <a:pt x="31161" y="14099"/>
                  </a:cubicBezTo>
                  <a:cubicBezTo>
                    <a:pt x="33044" y="12558"/>
                    <a:pt x="34014" y="12273"/>
                    <a:pt x="34014" y="12273"/>
                  </a:cubicBezTo>
                  <a:cubicBezTo>
                    <a:pt x="34014" y="12273"/>
                    <a:pt x="35784" y="11702"/>
                    <a:pt x="36754" y="11588"/>
                  </a:cubicBezTo>
                  <a:cubicBezTo>
                    <a:pt x="37667" y="11474"/>
                    <a:pt x="38751" y="11017"/>
                    <a:pt x="40292" y="10503"/>
                  </a:cubicBezTo>
                  <a:cubicBezTo>
                    <a:pt x="41833" y="10047"/>
                    <a:pt x="42689" y="9419"/>
                    <a:pt x="43146" y="8848"/>
                  </a:cubicBezTo>
                  <a:cubicBezTo>
                    <a:pt x="43602" y="8278"/>
                    <a:pt x="43374" y="8506"/>
                    <a:pt x="43146" y="7650"/>
                  </a:cubicBezTo>
                  <a:cubicBezTo>
                    <a:pt x="43065" y="7367"/>
                    <a:pt x="42862" y="7256"/>
                    <a:pt x="42608" y="7256"/>
                  </a:cubicBezTo>
                  <a:cubicBezTo>
                    <a:pt x="42147" y="7256"/>
                    <a:pt x="41517" y="7624"/>
                    <a:pt x="41148" y="7992"/>
                  </a:cubicBezTo>
                  <a:cubicBezTo>
                    <a:pt x="40520" y="8620"/>
                    <a:pt x="36126" y="9419"/>
                    <a:pt x="36126" y="9419"/>
                  </a:cubicBezTo>
                  <a:lnTo>
                    <a:pt x="40863" y="5652"/>
                  </a:lnTo>
                  <a:cubicBezTo>
                    <a:pt x="40863" y="5652"/>
                    <a:pt x="40666" y="5013"/>
                    <a:pt x="40364" y="5013"/>
                  </a:cubicBezTo>
                  <a:cubicBezTo>
                    <a:pt x="40341" y="5013"/>
                    <a:pt x="40317" y="5016"/>
                    <a:pt x="40292" y="5025"/>
                  </a:cubicBezTo>
                  <a:cubicBezTo>
                    <a:pt x="40257" y="5036"/>
                    <a:pt x="40224" y="5042"/>
                    <a:pt x="40193" y="5042"/>
                  </a:cubicBezTo>
                  <a:cubicBezTo>
                    <a:pt x="39926" y="5042"/>
                    <a:pt x="39824" y="4612"/>
                    <a:pt x="39721" y="3997"/>
                  </a:cubicBezTo>
                  <a:cubicBezTo>
                    <a:pt x="39607" y="3255"/>
                    <a:pt x="39950" y="3027"/>
                    <a:pt x="40406" y="2685"/>
                  </a:cubicBezTo>
                  <a:cubicBezTo>
                    <a:pt x="40863" y="2285"/>
                    <a:pt x="41034" y="2285"/>
                    <a:pt x="40406" y="744"/>
                  </a:cubicBezTo>
                  <a:cubicBezTo>
                    <a:pt x="40199" y="183"/>
                    <a:pt x="39983" y="1"/>
                    <a:pt x="39771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2998975" y="2205963"/>
              <a:ext cx="552175" cy="721950"/>
            </a:xfrm>
            <a:custGeom>
              <a:avLst/>
              <a:gdLst/>
              <a:ahLst/>
              <a:cxnLst/>
              <a:rect l="l" t="t" r="r" b="b"/>
              <a:pathLst>
                <a:path w="22087" h="28878" extrusionOk="0">
                  <a:moveTo>
                    <a:pt x="22087" y="0"/>
                  </a:moveTo>
                  <a:lnTo>
                    <a:pt x="1" y="2887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2998975" y="2205963"/>
              <a:ext cx="552175" cy="721950"/>
            </a:xfrm>
            <a:custGeom>
              <a:avLst/>
              <a:gdLst/>
              <a:ahLst/>
              <a:cxnLst/>
              <a:rect l="l" t="t" r="r" b="b"/>
              <a:pathLst>
                <a:path w="22087" h="28878" fill="none" extrusionOk="0">
                  <a:moveTo>
                    <a:pt x="22087" y="0"/>
                  </a:moveTo>
                  <a:lnTo>
                    <a:pt x="1" y="2887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2329825" y="1144463"/>
              <a:ext cx="27150" cy="830375"/>
            </a:xfrm>
            <a:custGeom>
              <a:avLst/>
              <a:gdLst/>
              <a:ahLst/>
              <a:cxnLst/>
              <a:rect l="l" t="t" r="r" b="b"/>
              <a:pathLst>
                <a:path w="1086" h="33215" extrusionOk="0">
                  <a:moveTo>
                    <a:pt x="1" y="0"/>
                  </a:moveTo>
                  <a:lnTo>
                    <a:pt x="1085" y="3321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2329825" y="1144463"/>
              <a:ext cx="27150" cy="830375"/>
            </a:xfrm>
            <a:custGeom>
              <a:avLst/>
              <a:gdLst/>
              <a:ahLst/>
              <a:cxnLst/>
              <a:rect l="l" t="t" r="r" b="b"/>
              <a:pathLst>
                <a:path w="1086" h="33215" fill="none" extrusionOk="0">
                  <a:moveTo>
                    <a:pt x="1" y="0"/>
                  </a:moveTo>
                  <a:lnTo>
                    <a:pt x="1085" y="3321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1786250" y="3347363"/>
              <a:ext cx="820400" cy="1034400"/>
            </a:xfrm>
            <a:custGeom>
              <a:avLst/>
              <a:gdLst/>
              <a:ahLst/>
              <a:cxnLst/>
              <a:rect l="l" t="t" r="r" b="b"/>
              <a:pathLst>
                <a:path w="32816" h="41376" fill="none" extrusionOk="0">
                  <a:moveTo>
                    <a:pt x="32815" y="0"/>
                  </a:moveTo>
                  <a:lnTo>
                    <a:pt x="0" y="4137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3284325" y="3191838"/>
              <a:ext cx="276825" cy="512225"/>
            </a:xfrm>
            <a:custGeom>
              <a:avLst/>
              <a:gdLst/>
              <a:ahLst/>
              <a:cxnLst/>
              <a:rect l="l" t="t" r="r" b="b"/>
              <a:pathLst>
                <a:path w="11073" h="20489" fill="none" extrusionOk="0">
                  <a:moveTo>
                    <a:pt x="1" y="0"/>
                  </a:moveTo>
                  <a:lnTo>
                    <a:pt x="11072" y="2048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5059200" y="3579913"/>
              <a:ext cx="8600" cy="507950"/>
            </a:xfrm>
            <a:custGeom>
              <a:avLst/>
              <a:gdLst/>
              <a:ahLst/>
              <a:cxnLst/>
              <a:rect l="l" t="t" r="r" b="b"/>
              <a:pathLst>
                <a:path w="344" h="20318" fill="none" extrusionOk="0">
                  <a:moveTo>
                    <a:pt x="1" y="0"/>
                  </a:moveTo>
                  <a:lnTo>
                    <a:pt x="343" y="2031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5635625" y="3241763"/>
              <a:ext cx="796150" cy="418075"/>
            </a:xfrm>
            <a:custGeom>
              <a:avLst/>
              <a:gdLst/>
              <a:ahLst/>
              <a:cxnLst/>
              <a:rect l="l" t="t" r="r" b="b"/>
              <a:pathLst>
                <a:path w="31846" h="16723" fill="none" extrusionOk="0">
                  <a:moveTo>
                    <a:pt x="0" y="1"/>
                  </a:moveTo>
                  <a:lnTo>
                    <a:pt x="31845" y="1672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5558575" y="2046163"/>
              <a:ext cx="285375" cy="927400"/>
            </a:xfrm>
            <a:custGeom>
              <a:avLst/>
              <a:gdLst/>
              <a:ahLst/>
              <a:cxnLst/>
              <a:rect l="l" t="t" r="r" b="b"/>
              <a:pathLst>
                <a:path w="11415" h="37096" fill="none" extrusionOk="0">
                  <a:moveTo>
                    <a:pt x="11415" y="37096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7235000" y="1448363"/>
              <a:ext cx="22850" cy="987325"/>
            </a:xfrm>
            <a:custGeom>
              <a:avLst/>
              <a:gdLst/>
              <a:ahLst/>
              <a:cxnLst/>
              <a:rect l="l" t="t" r="r" b="b"/>
              <a:pathLst>
                <a:path w="914" h="39493" fill="none" extrusionOk="0">
                  <a:moveTo>
                    <a:pt x="914" y="39492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 txBox="1"/>
            <p:nvPr/>
          </p:nvSpPr>
          <p:spPr>
            <a:xfrm>
              <a:off x="1304650" y="723675"/>
              <a:ext cx="2077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DENDRITES (PROJECTIONS THAT CONNECT TO OTHER NEURONES)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2" name="Google Shape;282;p23"/>
            <p:cNvSpPr txBox="1"/>
            <p:nvPr/>
          </p:nvSpPr>
          <p:spPr>
            <a:xfrm>
              <a:off x="3349354" y="2003340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CELL BODY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3" name="Google Shape;283;p23"/>
            <p:cNvSpPr txBox="1"/>
            <p:nvPr/>
          </p:nvSpPr>
          <p:spPr>
            <a:xfrm>
              <a:off x="3081363" y="3672350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AXON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4" name="Google Shape;284;p23"/>
            <p:cNvSpPr txBox="1"/>
            <p:nvPr/>
          </p:nvSpPr>
          <p:spPr>
            <a:xfrm>
              <a:off x="1171688" y="4346100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NUCLEUS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5" name="Google Shape;285;p23"/>
            <p:cNvSpPr txBox="1"/>
            <p:nvPr/>
          </p:nvSpPr>
          <p:spPr>
            <a:xfrm>
              <a:off x="4507588" y="4087875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MYELIN SHEATH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6" name="Google Shape;286;p23"/>
            <p:cNvSpPr txBox="1"/>
            <p:nvPr/>
          </p:nvSpPr>
          <p:spPr>
            <a:xfrm>
              <a:off x="6357928" y="3556113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SCHWANN CELL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7" name="Google Shape;287;p23"/>
            <p:cNvSpPr txBox="1"/>
            <p:nvPr/>
          </p:nvSpPr>
          <p:spPr>
            <a:xfrm>
              <a:off x="6690525" y="1178514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AXON TERMINAL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88" name="Google Shape;288;p23"/>
            <p:cNvSpPr txBox="1"/>
            <p:nvPr/>
          </p:nvSpPr>
          <p:spPr>
            <a:xfrm>
              <a:off x="4882775" y="1636237"/>
              <a:ext cx="1036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NODE OF RANVIER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89" name="Google Shape;289;p23"/>
          <p:cNvSpPr txBox="1"/>
          <p:nvPr/>
        </p:nvSpPr>
        <p:spPr>
          <a:xfrm>
            <a:off x="743550" y="249025"/>
            <a:ext cx="76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mammalian motor neurone. Impulses travel from the start of the axon to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axon terminal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0" name="Google Shape;290;p23"/>
          <p:cNvCxnSpPr/>
          <p:nvPr/>
        </p:nvCxnSpPr>
        <p:spPr>
          <a:xfrm>
            <a:off x="4046325" y="2995825"/>
            <a:ext cx="131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1" name="Google Shape;291;p23"/>
          <p:cNvSpPr txBox="1"/>
          <p:nvPr/>
        </p:nvSpPr>
        <p:spPr>
          <a:xfrm>
            <a:off x="4144612" y="2579101"/>
            <a:ext cx="111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DIRECTION OF IMPULSE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/>
          <p:nvPr/>
        </p:nvSpPr>
        <p:spPr>
          <a:xfrm>
            <a:off x="-6575" y="-6575"/>
            <a:ext cx="4788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98" name="Google Shape;298;p24"/>
          <p:cNvSpPr txBox="1"/>
          <p:nvPr/>
        </p:nvSpPr>
        <p:spPr>
          <a:xfrm>
            <a:off x="5284650" y="1964800"/>
            <a:ext cx="3360000" cy="1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fatty substance called </a:t>
            </a:r>
            <a:r>
              <a:rPr lang="en" sz="1300" b="1">
                <a:solidFill>
                  <a:srgbClr val="D8C8A8"/>
                </a:solidFill>
                <a:latin typeface="Cambria"/>
                <a:ea typeface="Cambria"/>
                <a:cs typeface="Cambria"/>
                <a:sym typeface="Cambria"/>
              </a:rPr>
              <a:t>myelin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speeds up the rate of electrical transmission in neurones.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Myelin helps to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insulate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neurone and is found in all mammals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9" name="Google Shape;299;p24"/>
          <p:cNvPicPr preferRelativeResize="0"/>
          <p:nvPr/>
        </p:nvPicPr>
        <p:blipFill rotWithShape="1">
          <a:blip r:embed="rId3">
            <a:alphaModFix/>
          </a:blip>
          <a:srcRect l="4995" r="3345"/>
          <a:stretch/>
        </p:blipFill>
        <p:spPr>
          <a:xfrm>
            <a:off x="172100" y="197800"/>
            <a:ext cx="4399899" cy="480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24"/>
          <p:cNvCxnSpPr/>
          <p:nvPr/>
        </p:nvCxnSpPr>
        <p:spPr>
          <a:xfrm>
            <a:off x="47973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Synapses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6" name="Google Shape;30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3.6.2.2 - Synaptic transmission.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junction between 1 neurone and an adjacent neurone is called a </a:t>
            </a:r>
            <a:r>
              <a:rPr lang="en" sz="1700" b="1">
                <a:solidFill>
                  <a:srgbClr val="CCCCCC"/>
                </a:solidFill>
              </a:rPr>
              <a:t>synapse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Synapses may also be found at the junction between </a:t>
            </a:r>
            <a:r>
              <a:rPr lang="en" sz="1300" b="1">
                <a:solidFill>
                  <a:srgbClr val="CCCCCC"/>
                </a:solidFill>
              </a:rPr>
              <a:t>motor neurones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effectors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gap between 2 neurones is referred to as the </a:t>
            </a:r>
            <a:r>
              <a:rPr lang="en" sz="1700" b="1">
                <a:solidFill>
                  <a:srgbClr val="CCCCCC"/>
                </a:solidFill>
              </a:rPr>
              <a:t>synaptic cleft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Mammalian synaptic clefts are about </a:t>
            </a:r>
            <a:r>
              <a:rPr lang="en" sz="1300" b="1">
                <a:solidFill>
                  <a:srgbClr val="CCCCCC"/>
                </a:solidFill>
              </a:rPr>
              <a:t>20 nm </a:t>
            </a:r>
            <a:r>
              <a:rPr lang="en" sz="1300">
                <a:solidFill>
                  <a:srgbClr val="CCCCCC"/>
                </a:solidFill>
              </a:rPr>
              <a:t>wide.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synapse has </a:t>
            </a:r>
            <a:r>
              <a:rPr lang="en" sz="1700" b="1">
                <a:solidFill>
                  <a:srgbClr val="CCCCCC"/>
                </a:solidFill>
              </a:rPr>
              <a:t>2 parts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presynaptic knob </a:t>
            </a:r>
            <a:r>
              <a:rPr lang="en" sz="1300">
                <a:solidFill>
                  <a:srgbClr val="CCCCCC"/>
                </a:solidFill>
              </a:rPr>
              <a:t>appears </a:t>
            </a:r>
            <a:r>
              <a:rPr lang="en" sz="1300" b="1">
                <a:solidFill>
                  <a:srgbClr val="CCCCCC"/>
                </a:solidFill>
              </a:rPr>
              <a:t>before </a:t>
            </a:r>
            <a:r>
              <a:rPr lang="en" sz="1300">
                <a:solidFill>
                  <a:srgbClr val="CCCCCC"/>
                </a:solidFill>
              </a:rPr>
              <a:t>the synaptic cleft.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postsynaptic knob </a:t>
            </a:r>
            <a:r>
              <a:rPr lang="en" sz="1300">
                <a:solidFill>
                  <a:srgbClr val="CCCCCC"/>
                </a:solidFill>
              </a:rPr>
              <a:t>appear </a:t>
            </a:r>
            <a:r>
              <a:rPr lang="en" sz="1300" b="1">
                <a:solidFill>
                  <a:srgbClr val="CCCCCC"/>
                </a:solidFill>
              </a:rPr>
              <a:t>after </a:t>
            </a:r>
            <a:r>
              <a:rPr lang="en" sz="1300">
                <a:solidFill>
                  <a:srgbClr val="CCCCCC"/>
                </a:solidFill>
              </a:rPr>
              <a:t>the synaptic cleft.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Electrical information is </a:t>
            </a:r>
            <a:r>
              <a:rPr lang="en" sz="1700" b="1">
                <a:solidFill>
                  <a:srgbClr val="CCCCCC"/>
                </a:solidFill>
              </a:rPr>
              <a:t>converted </a:t>
            </a:r>
            <a:r>
              <a:rPr lang="en" sz="1700">
                <a:solidFill>
                  <a:srgbClr val="CCCCCC"/>
                </a:solidFill>
              </a:rPr>
              <a:t>into chemical information at synapses.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When the action potential reaches the </a:t>
            </a:r>
            <a:r>
              <a:rPr lang="en" sz="1300" b="1">
                <a:solidFill>
                  <a:srgbClr val="CCCCCC"/>
                </a:solidFill>
              </a:rPr>
              <a:t>end </a:t>
            </a:r>
            <a:r>
              <a:rPr lang="en" sz="1300">
                <a:solidFill>
                  <a:srgbClr val="CCCCCC"/>
                </a:solidFill>
              </a:rPr>
              <a:t>of the neurone, it stimulates the release of chemicals called </a:t>
            </a:r>
            <a:r>
              <a:rPr lang="en" sz="1300" b="1">
                <a:solidFill>
                  <a:srgbClr val="CCCCCC"/>
                </a:solidFill>
              </a:rPr>
              <a:t>neurotransmitters </a:t>
            </a:r>
            <a:r>
              <a:rPr lang="en" sz="1300">
                <a:solidFill>
                  <a:srgbClr val="CCCCCC"/>
                </a:solidFill>
              </a:rPr>
              <a:t>into the synaptic cleft.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Neurotransmitters then bind to </a:t>
            </a:r>
            <a:r>
              <a:rPr lang="en" sz="1300" b="1">
                <a:solidFill>
                  <a:srgbClr val="CCCCCC"/>
                </a:solidFill>
              </a:rPr>
              <a:t>receptors </a:t>
            </a:r>
            <a:r>
              <a:rPr lang="en" sz="1300">
                <a:solidFill>
                  <a:srgbClr val="CCCCCC"/>
                </a:solidFill>
              </a:rPr>
              <a:t>on the postsynaptic neurone, triggering an action potential in this neurone.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307" name="Google Shape;30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Acetylcholine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3" name="Google Shape;31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Synapses allow for the </a:t>
            </a:r>
            <a:r>
              <a:rPr lang="en" b="1">
                <a:solidFill>
                  <a:srgbClr val="CCCCCC"/>
                </a:solidFill>
              </a:rPr>
              <a:t>unidirectional </a:t>
            </a:r>
            <a:r>
              <a:rPr lang="en">
                <a:solidFill>
                  <a:srgbClr val="CCCCCC"/>
                </a:solidFill>
              </a:rPr>
              <a:t>transmission of impulses.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the </a:t>
            </a:r>
            <a:r>
              <a:rPr lang="en" b="1">
                <a:solidFill>
                  <a:srgbClr val="CCCCCC"/>
                </a:solidFill>
              </a:rPr>
              <a:t>receptors </a:t>
            </a:r>
            <a:r>
              <a:rPr lang="en">
                <a:solidFill>
                  <a:srgbClr val="CCCCCC"/>
                </a:solidFill>
              </a:rPr>
              <a:t>for neurotransmitters are only found on the </a:t>
            </a:r>
            <a:r>
              <a:rPr lang="en" b="1">
                <a:solidFill>
                  <a:srgbClr val="CCCCCC"/>
                </a:solidFill>
              </a:rPr>
              <a:t>postsynaptic </a:t>
            </a:r>
            <a:r>
              <a:rPr lang="en">
                <a:solidFill>
                  <a:srgbClr val="CCCCCC"/>
                </a:solidFill>
              </a:rPr>
              <a:t>neurone, impulses can only travel in </a:t>
            </a:r>
            <a:r>
              <a:rPr lang="en" b="1">
                <a:solidFill>
                  <a:srgbClr val="CCCCCC"/>
                </a:solidFill>
              </a:rPr>
              <a:t>1 direction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Acetylcholine is an example of a neurotransmitter.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Acetylcholine is involved in both the CNS and PNS.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Synapses that use acetylcholine are referred to as </a:t>
            </a:r>
            <a:r>
              <a:rPr lang="en" b="1">
                <a:solidFill>
                  <a:srgbClr val="CCCCCC"/>
                </a:solidFill>
              </a:rPr>
              <a:t>cholinergic synapses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14" name="Google Shape;31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315" name="Google Shape;315;p26"/>
          <p:cNvGrpSpPr/>
          <p:nvPr/>
        </p:nvGrpSpPr>
        <p:grpSpPr>
          <a:xfrm>
            <a:off x="1508025" y="3258587"/>
            <a:ext cx="6127950" cy="1159364"/>
            <a:chOff x="1602250" y="3166388"/>
            <a:chExt cx="6127950" cy="1159364"/>
          </a:xfrm>
        </p:grpSpPr>
        <p:sp>
          <p:nvSpPr>
            <p:cNvPr id="316" name="Google Shape;316;p26"/>
            <p:cNvSpPr txBox="1"/>
            <p:nvPr/>
          </p:nvSpPr>
          <p:spPr>
            <a:xfrm>
              <a:off x="4837300" y="3268975"/>
              <a:ext cx="28929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Acetylcholine is a neurotransmitter found in the brain and body of many different types of animal.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317" name="Google Shape;317;p26"/>
            <p:cNvGrpSpPr/>
            <p:nvPr/>
          </p:nvGrpSpPr>
          <p:grpSpPr>
            <a:xfrm>
              <a:off x="1602250" y="3166387"/>
              <a:ext cx="3306545" cy="1159364"/>
              <a:chOff x="416300" y="1648575"/>
              <a:chExt cx="6748050" cy="2366050"/>
            </a:xfrm>
          </p:grpSpPr>
          <p:sp>
            <p:nvSpPr>
              <p:cNvPr id="318" name="Google Shape;318;p26"/>
              <p:cNvSpPr/>
              <p:nvPr/>
            </p:nvSpPr>
            <p:spPr>
              <a:xfrm>
                <a:off x="4456400" y="3111300"/>
                <a:ext cx="4040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6162" h="17487" extrusionOk="0">
                    <a:moveTo>
                      <a:pt x="8122" y="1906"/>
                    </a:moveTo>
                    <a:cubicBezTo>
                      <a:pt x="9200" y="1906"/>
                      <a:pt x="10277" y="2238"/>
                      <a:pt x="11106" y="2735"/>
                    </a:cubicBezTo>
                    <a:cubicBezTo>
                      <a:pt x="12017" y="3315"/>
                      <a:pt x="12680" y="4144"/>
                      <a:pt x="13178" y="5138"/>
                    </a:cubicBezTo>
                    <a:cubicBezTo>
                      <a:pt x="13675" y="6216"/>
                      <a:pt x="13841" y="7376"/>
                      <a:pt x="13841" y="8785"/>
                    </a:cubicBezTo>
                    <a:cubicBezTo>
                      <a:pt x="13841" y="10939"/>
                      <a:pt x="13343" y="12597"/>
                      <a:pt x="12266" y="13840"/>
                    </a:cubicBezTo>
                    <a:cubicBezTo>
                      <a:pt x="11189" y="15000"/>
                      <a:pt x="9780" y="15580"/>
                      <a:pt x="8122" y="15580"/>
                    </a:cubicBezTo>
                    <a:cubicBezTo>
                      <a:pt x="6465" y="15580"/>
                      <a:pt x="5056" y="15000"/>
                      <a:pt x="3979" y="13840"/>
                    </a:cubicBezTo>
                    <a:cubicBezTo>
                      <a:pt x="2901" y="12680"/>
                      <a:pt x="2321" y="11022"/>
                      <a:pt x="2321" y="9033"/>
                    </a:cubicBezTo>
                    <a:cubicBezTo>
                      <a:pt x="2321" y="6464"/>
                      <a:pt x="2901" y="4641"/>
                      <a:pt x="4062" y="3564"/>
                    </a:cubicBezTo>
                    <a:cubicBezTo>
                      <a:pt x="5139" y="2486"/>
                      <a:pt x="6548" y="1906"/>
                      <a:pt x="8122" y="1906"/>
                    </a:cubicBezTo>
                    <a:close/>
                    <a:moveTo>
                      <a:pt x="8122" y="0"/>
                    </a:moveTo>
                    <a:cubicBezTo>
                      <a:pt x="5719" y="0"/>
                      <a:pt x="3813" y="829"/>
                      <a:pt x="2238" y="2403"/>
                    </a:cubicBezTo>
                    <a:cubicBezTo>
                      <a:pt x="747" y="3978"/>
                      <a:pt x="1" y="6133"/>
                      <a:pt x="1" y="8950"/>
                    </a:cubicBezTo>
                    <a:cubicBezTo>
                      <a:pt x="1" y="10442"/>
                      <a:pt x="332" y="11851"/>
                      <a:pt x="995" y="13177"/>
                    </a:cubicBezTo>
                    <a:cubicBezTo>
                      <a:pt x="1658" y="14503"/>
                      <a:pt x="2570" y="15580"/>
                      <a:pt x="3813" y="16326"/>
                    </a:cubicBezTo>
                    <a:cubicBezTo>
                      <a:pt x="5056" y="17155"/>
                      <a:pt x="6548" y="17486"/>
                      <a:pt x="8122" y="17486"/>
                    </a:cubicBezTo>
                    <a:cubicBezTo>
                      <a:pt x="9531" y="17486"/>
                      <a:pt x="10940" y="17155"/>
                      <a:pt x="12183" y="16492"/>
                    </a:cubicBezTo>
                    <a:cubicBezTo>
                      <a:pt x="13509" y="15746"/>
                      <a:pt x="14421" y="14752"/>
                      <a:pt x="15167" y="13343"/>
                    </a:cubicBezTo>
                    <a:cubicBezTo>
                      <a:pt x="15830" y="12017"/>
                      <a:pt x="16161" y="10525"/>
                      <a:pt x="16161" y="8785"/>
                    </a:cubicBezTo>
                    <a:cubicBezTo>
                      <a:pt x="16161" y="7127"/>
                      <a:pt x="15830" y="5553"/>
                      <a:pt x="15167" y="4227"/>
                    </a:cubicBezTo>
                    <a:cubicBezTo>
                      <a:pt x="14504" y="2901"/>
                      <a:pt x="13592" y="1906"/>
                      <a:pt x="12349" y="1160"/>
                    </a:cubicBezTo>
                    <a:cubicBezTo>
                      <a:pt x="11106" y="414"/>
                      <a:pt x="9697" y="0"/>
                      <a:pt x="8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814125" y="2796375"/>
                <a:ext cx="634025" cy="404025"/>
              </a:xfrm>
              <a:custGeom>
                <a:avLst/>
                <a:gdLst/>
                <a:ahLst/>
                <a:cxnLst/>
                <a:rect l="l" t="t" r="r" b="b"/>
                <a:pathLst>
                  <a:path w="25361" h="16161" extrusionOk="0">
                    <a:moveTo>
                      <a:pt x="1" y="0"/>
                    </a:moveTo>
                    <a:lnTo>
                      <a:pt x="1" y="1989"/>
                    </a:lnTo>
                    <a:lnTo>
                      <a:pt x="24531" y="16161"/>
                    </a:lnTo>
                    <a:lnTo>
                      <a:pt x="25360" y="146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2968825" y="2796375"/>
                <a:ext cx="845325" cy="536625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21465" extrusionOk="0">
                    <a:moveTo>
                      <a:pt x="33813" y="0"/>
                    </a:moveTo>
                    <a:lnTo>
                      <a:pt x="0" y="19558"/>
                    </a:lnTo>
                    <a:lnTo>
                      <a:pt x="0" y="21465"/>
                    </a:lnTo>
                    <a:lnTo>
                      <a:pt x="33813" y="1989"/>
                    </a:lnTo>
                    <a:lnTo>
                      <a:pt x="338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1955675" y="2630625"/>
                <a:ext cx="331525" cy="422675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16907" extrusionOk="0">
                    <a:moveTo>
                      <a:pt x="1" y="0"/>
                    </a:moveTo>
                    <a:lnTo>
                      <a:pt x="1" y="16907"/>
                    </a:lnTo>
                    <a:lnTo>
                      <a:pt x="2155" y="16907"/>
                    </a:lnTo>
                    <a:lnTo>
                      <a:pt x="2155" y="3647"/>
                    </a:lnTo>
                    <a:lnTo>
                      <a:pt x="11023" y="16907"/>
                    </a:lnTo>
                    <a:lnTo>
                      <a:pt x="13261" y="16907"/>
                    </a:lnTo>
                    <a:lnTo>
                      <a:pt x="13261" y="0"/>
                    </a:lnTo>
                    <a:lnTo>
                      <a:pt x="11106" y="0"/>
                    </a:lnTo>
                    <a:lnTo>
                      <a:pt x="11106" y="13260"/>
                    </a:lnTo>
                    <a:lnTo>
                      <a:pt x="22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2363825" y="2947625"/>
                <a:ext cx="605025" cy="385375"/>
              </a:xfrm>
              <a:custGeom>
                <a:avLst/>
                <a:gdLst/>
                <a:ahLst/>
                <a:cxnLst/>
                <a:rect l="l" t="t" r="r" b="b"/>
                <a:pathLst>
                  <a:path w="24201" h="15415" extrusionOk="0">
                    <a:moveTo>
                      <a:pt x="830" y="0"/>
                    </a:moveTo>
                    <a:lnTo>
                      <a:pt x="1" y="1492"/>
                    </a:lnTo>
                    <a:lnTo>
                      <a:pt x="24200" y="15415"/>
                    </a:lnTo>
                    <a:lnTo>
                      <a:pt x="24200" y="13508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416300" y="2143750"/>
                <a:ext cx="329450" cy="422675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16907" extrusionOk="0">
                    <a:moveTo>
                      <a:pt x="0" y="0"/>
                    </a:moveTo>
                    <a:lnTo>
                      <a:pt x="0" y="16906"/>
                    </a:lnTo>
                    <a:lnTo>
                      <a:pt x="2238" y="16906"/>
                    </a:lnTo>
                    <a:lnTo>
                      <a:pt x="2238" y="8950"/>
                    </a:lnTo>
                    <a:lnTo>
                      <a:pt x="10940" y="8950"/>
                    </a:lnTo>
                    <a:lnTo>
                      <a:pt x="10940" y="16906"/>
                    </a:lnTo>
                    <a:lnTo>
                      <a:pt x="13177" y="16906"/>
                    </a:lnTo>
                    <a:lnTo>
                      <a:pt x="13177" y="0"/>
                    </a:lnTo>
                    <a:lnTo>
                      <a:pt x="10940" y="0"/>
                    </a:lnTo>
                    <a:lnTo>
                      <a:pt x="10940" y="6961"/>
                    </a:lnTo>
                    <a:lnTo>
                      <a:pt x="2238" y="6961"/>
                    </a:lnTo>
                    <a:lnTo>
                      <a:pt x="22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795450" y="2359200"/>
                <a:ext cx="209275" cy="32325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2930" extrusionOk="0">
                    <a:moveTo>
                      <a:pt x="3978" y="1"/>
                    </a:moveTo>
                    <a:cubicBezTo>
                      <a:pt x="2984" y="1"/>
                      <a:pt x="2155" y="250"/>
                      <a:pt x="1492" y="830"/>
                    </a:cubicBezTo>
                    <a:cubicBezTo>
                      <a:pt x="829" y="1410"/>
                      <a:pt x="415" y="2238"/>
                      <a:pt x="166" y="3233"/>
                    </a:cubicBezTo>
                    <a:lnTo>
                      <a:pt x="1740" y="3564"/>
                    </a:lnTo>
                    <a:cubicBezTo>
                      <a:pt x="1823" y="2736"/>
                      <a:pt x="2072" y="2238"/>
                      <a:pt x="2486" y="1824"/>
                    </a:cubicBezTo>
                    <a:cubicBezTo>
                      <a:pt x="2901" y="1410"/>
                      <a:pt x="3398" y="1244"/>
                      <a:pt x="4061" y="1244"/>
                    </a:cubicBezTo>
                    <a:cubicBezTo>
                      <a:pt x="4641" y="1244"/>
                      <a:pt x="5138" y="1410"/>
                      <a:pt x="5553" y="1824"/>
                    </a:cubicBezTo>
                    <a:cubicBezTo>
                      <a:pt x="5884" y="2156"/>
                      <a:pt x="6133" y="2653"/>
                      <a:pt x="6133" y="3233"/>
                    </a:cubicBezTo>
                    <a:cubicBezTo>
                      <a:pt x="6133" y="3979"/>
                      <a:pt x="5884" y="4476"/>
                      <a:pt x="5304" y="4808"/>
                    </a:cubicBezTo>
                    <a:cubicBezTo>
                      <a:pt x="4807" y="5139"/>
                      <a:pt x="4227" y="5305"/>
                      <a:pt x="3564" y="5305"/>
                    </a:cubicBezTo>
                    <a:lnTo>
                      <a:pt x="3315" y="5305"/>
                    </a:lnTo>
                    <a:lnTo>
                      <a:pt x="3066" y="6714"/>
                    </a:lnTo>
                    <a:cubicBezTo>
                      <a:pt x="3564" y="6548"/>
                      <a:pt x="3895" y="6548"/>
                      <a:pt x="4227" y="6548"/>
                    </a:cubicBezTo>
                    <a:cubicBezTo>
                      <a:pt x="4890" y="6548"/>
                      <a:pt x="5553" y="6714"/>
                      <a:pt x="5967" y="7211"/>
                    </a:cubicBezTo>
                    <a:cubicBezTo>
                      <a:pt x="6464" y="7708"/>
                      <a:pt x="6713" y="8288"/>
                      <a:pt x="6713" y="8951"/>
                    </a:cubicBezTo>
                    <a:cubicBezTo>
                      <a:pt x="6713" y="9697"/>
                      <a:pt x="6464" y="10360"/>
                      <a:pt x="5967" y="10857"/>
                    </a:cubicBezTo>
                    <a:cubicBezTo>
                      <a:pt x="5470" y="11355"/>
                      <a:pt x="4807" y="11603"/>
                      <a:pt x="4061" y="11603"/>
                    </a:cubicBezTo>
                    <a:cubicBezTo>
                      <a:pt x="3481" y="11603"/>
                      <a:pt x="2901" y="11437"/>
                      <a:pt x="2486" y="11023"/>
                    </a:cubicBezTo>
                    <a:cubicBezTo>
                      <a:pt x="2072" y="10609"/>
                      <a:pt x="1740" y="10029"/>
                      <a:pt x="1575" y="9117"/>
                    </a:cubicBezTo>
                    <a:lnTo>
                      <a:pt x="0" y="9366"/>
                    </a:lnTo>
                    <a:cubicBezTo>
                      <a:pt x="166" y="10443"/>
                      <a:pt x="580" y="11272"/>
                      <a:pt x="1326" y="11935"/>
                    </a:cubicBezTo>
                    <a:cubicBezTo>
                      <a:pt x="1989" y="12598"/>
                      <a:pt x="2984" y="12929"/>
                      <a:pt x="4061" y="12929"/>
                    </a:cubicBezTo>
                    <a:cubicBezTo>
                      <a:pt x="5304" y="12929"/>
                      <a:pt x="6299" y="12515"/>
                      <a:pt x="7127" y="11769"/>
                    </a:cubicBezTo>
                    <a:cubicBezTo>
                      <a:pt x="7956" y="11023"/>
                      <a:pt x="8370" y="10029"/>
                      <a:pt x="8370" y="8951"/>
                    </a:cubicBezTo>
                    <a:cubicBezTo>
                      <a:pt x="8370" y="8123"/>
                      <a:pt x="8122" y="7460"/>
                      <a:pt x="7707" y="6879"/>
                    </a:cubicBezTo>
                    <a:cubicBezTo>
                      <a:pt x="7293" y="6382"/>
                      <a:pt x="6713" y="5968"/>
                      <a:pt x="5967" y="5802"/>
                    </a:cubicBezTo>
                    <a:cubicBezTo>
                      <a:pt x="6547" y="5553"/>
                      <a:pt x="6962" y="5222"/>
                      <a:pt x="7293" y="4725"/>
                    </a:cubicBezTo>
                    <a:cubicBezTo>
                      <a:pt x="7542" y="4310"/>
                      <a:pt x="7707" y="3813"/>
                      <a:pt x="7707" y="3233"/>
                    </a:cubicBezTo>
                    <a:cubicBezTo>
                      <a:pt x="7707" y="2653"/>
                      <a:pt x="7542" y="2156"/>
                      <a:pt x="7293" y="1658"/>
                    </a:cubicBezTo>
                    <a:cubicBezTo>
                      <a:pt x="6962" y="1078"/>
                      <a:pt x="6464" y="747"/>
                      <a:pt x="5884" y="415"/>
                    </a:cubicBezTo>
                    <a:cubicBezTo>
                      <a:pt x="5304" y="84"/>
                      <a:pt x="4724" y="1"/>
                      <a:pt x="3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1033700" y="2135450"/>
                <a:ext cx="37502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7487" extrusionOk="0">
                    <a:moveTo>
                      <a:pt x="8039" y="1"/>
                    </a:moveTo>
                    <a:cubicBezTo>
                      <a:pt x="6548" y="1"/>
                      <a:pt x="5139" y="332"/>
                      <a:pt x="3896" y="995"/>
                    </a:cubicBezTo>
                    <a:cubicBezTo>
                      <a:pt x="2653" y="1741"/>
                      <a:pt x="1741" y="2735"/>
                      <a:pt x="1078" y="4061"/>
                    </a:cubicBezTo>
                    <a:cubicBezTo>
                      <a:pt x="332" y="5304"/>
                      <a:pt x="1" y="6879"/>
                      <a:pt x="1" y="8619"/>
                    </a:cubicBezTo>
                    <a:cubicBezTo>
                      <a:pt x="1" y="10277"/>
                      <a:pt x="332" y="11769"/>
                      <a:pt x="912" y="13177"/>
                    </a:cubicBezTo>
                    <a:cubicBezTo>
                      <a:pt x="1492" y="14586"/>
                      <a:pt x="2404" y="15664"/>
                      <a:pt x="3564" y="16410"/>
                    </a:cubicBezTo>
                    <a:cubicBezTo>
                      <a:pt x="4642" y="17155"/>
                      <a:pt x="6133" y="17487"/>
                      <a:pt x="7957" y="17487"/>
                    </a:cubicBezTo>
                    <a:cubicBezTo>
                      <a:pt x="9697" y="17487"/>
                      <a:pt x="11189" y="16990"/>
                      <a:pt x="12432" y="16078"/>
                    </a:cubicBezTo>
                    <a:cubicBezTo>
                      <a:pt x="13675" y="15084"/>
                      <a:pt x="14504" y="13675"/>
                      <a:pt x="15001" y="11851"/>
                    </a:cubicBezTo>
                    <a:lnTo>
                      <a:pt x="12680" y="11271"/>
                    </a:lnTo>
                    <a:cubicBezTo>
                      <a:pt x="12432" y="12680"/>
                      <a:pt x="11852" y="13758"/>
                      <a:pt x="10940" y="14503"/>
                    </a:cubicBezTo>
                    <a:cubicBezTo>
                      <a:pt x="10111" y="15249"/>
                      <a:pt x="9034" y="15581"/>
                      <a:pt x="7791" y="15581"/>
                    </a:cubicBezTo>
                    <a:cubicBezTo>
                      <a:pt x="6713" y="15581"/>
                      <a:pt x="5802" y="15332"/>
                      <a:pt x="4890" y="14835"/>
                    </a:cubicBezTo>
                    <a:cubicBezTo>
                      <a:pt x="4062" y="14255"/>
                      <a:pt x="3399" y="13426"/>
                      <a:pt x="2984" y="12432"/>
                    </a:cubicBezTo>
                    <a:cubicBezTo>
                      <a:pt x="2570" y="11354"/>
                      <a:pt x="2321" y="10028"/>
                      <a:pt x="2321" y="8619"/>
                    </a:cubicBezTo>
                    <a:cubicBezTo>
                      <a:pt x="2321" y="7542"/>
                      <a:pt x="2487" y="6465"/>
                      <a:pt x="2901" y="5387"/>
                    </a:cubicBezTo>
                    <a:cubicBezTo>
                      <a:pt x="3233" y="4310"/>
                      <a:pt x="3813" y="3481"/>
                      <a:pt x="4724" y="2901"/>
                    </a:cubicBezTo>
                    <a:cubicBezTo>
                      <a:pt x="5553" y="2238"/>
                      <a:pt x="6631" y="1907"/>
                      <a:pt x="7957" y="1907"/>
                    </a:cubicBezTo>
                    <a:cubicBezTo>
                      <a:pt x="9117" y="1907"/>
                      <a:pt x="10028" y="2238"/>
                      <a:pt x="10774" y="2818"/>
                    </a:cubicBezTo>
                    <a:cubicBezTo>
                      <a:pt x="11520" y="3315"/>
                      <a:pt x="12100" y="4227"/>
                      <a:pt x="12432" y="5470"/>
                    </a:cubicBezTo>
                    <a:lnTo>
                      <a:pt x="14669" y="4973"/>
                    </a:lnTo>
                    <a:cubicBezTo>
                      <a:pt x="14255" y="3398"/>
                      <a:pt x="13426" y="2155"/>
                      <a:pt x="12266" y="1327"/>
                    </a:cubicBezTo>
                    <a:cubicBezTo>
                      <a:pt x="11106" y="415"/>
                      <a:pt x="9697" y="1"/>
                      <a:pt x="8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1508150" y="2454525"/>
                <a:ext cx="372975" cy="238275"/>
              </a:xfrm>
              <a:custGeom>
                <a:avLst/>
                <a:gdLst/>
                <a:ahLst/>
                <a:cxnLst/>
                <a:rect l="l" t="t" r="r" b="b"/>
                <a:pathLst>
                  <a:path w="14919" h="9531" extrusionOk="0">
                    <a:moveTo>
                      <a:pt x="830" y="0"/>
                    </a:moveTo>
                    <a:lnTo>
                      <a:pt x="1" y="1492"/>
                    </a:lnTo>
                    <a:lnTo>
                      <a:pt x="14089" y="9531"/>
                    </a:lnTo>
                    <a:lnTo>
                      <a:pt x="14918" y="8122"/>
                    </a:ln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2428050" y="1779100"/>
                <a:ext cx="3729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4919" h="17487" extrusionOk="0">
                    <a:moveTo>
                      <a:pt x="7957" y="0"/>
                    </a:moveTo>
                    <a:cubicBezTo>
                      <a:pt x="6465" y="0"/>
                      <a:pt x="5139" y="332"/>
                      <a:pt x="3896" y="995"/>
                    </a:cubicBezTo>
                    <a:cubicBezTo>
                      <a:pt x="2653" y="1741"/>
                      <a:pt x="1658" y="2735"/>
                      <a:pt x="995" y="3978"/>
                    </a:cubicBezTo>
                    <a:cubicBezTo>
                      <a:pt x="332" y="5304"/>
                      <a:pt x="1" y="6879"/>
                      <a:pt x="1" y="8619"/>
                    </a:cubicBezTo>
                    <a:cubicBezTo>
                      <a:pt x="1" y="10277"/>
                      <a:pt x="332" y="11768"/>
                      <a:pt x="913" y="13177"/>
                    </a:cubicBezTo>
                    <a:cubicBezTo>
                      <a:pt x="1493" y="14586"/>
                      <a:pt x="2321" y="15663"/>
                      <a:pt x="3482" y="16409"/>
                    </a:cubicBezTo>
                    <a:cubicBezTo>
                      <a:pt x="4642" y="17155"/>
                      <a:pt x="6134" y="17487"/>
                      <a:pt x="7957" y="17487"/>
                    </a:cubicBezTo>
                    <a:cubicBezTo>
                      <a:pt x="9697" y="17487"/>
                      <a:pt x="11189" y="16989"/>
                      <a:pt x="12432" y="16078"/>
                    </a:cubicBezTo>
                    <a:cubicBezTo>
                      <a:pt x="13592" y="15083"/>
                      <a:pt x="14421" y="13674"/>
                      <a:pt x="14918" y="11851"/>
                    </a:cubicBezTo>
                    <a:lnTo>
                      <a:pt x="12681" y="11271"/>
                    </a:lnTo>
                    <a:cubicBezTo>
                      <a:pt x="12349" y="12680"/>
                      <a:pt x="11769" y="13757"/>
                      <a:pt x="10940" y="14503"/>
                    </a:cubicBezTo>
                    <a:cubicBezTo>
                      <a:pt x="10029" y="15249"/>
                      <a:pt x="9034" y="15581"/>
                      <a:pt x="7791" y="15581"/>
                    </a:cubicBezTo>
                    <a:cubicBezTo>
                      <a:pt x="6714" y="15581"/>
                      <a:pt x="5802" y="15332"/>
                      <a:pt x="4891" y="14752"/>
                    </a:cubicBezTo>
                    <a:cubicBezTo>
                      <a:pt x="3979" y="14255"/>
                      <a:pt x="3316" y="13426"/>
                      <a:pt x="2902" y="12348"/>
                    </a:cubicBezTo>
                    <a:cubicBezTo>
                      <a:pt x="2487" y="11271"/>
                      <a:pt x="2321" y="10028"/>
                      <a:pt x="2321" y="8619"/>
                    </a:cubicBezTo>
                    <a:cubicBezTo>
                      <a:pt x="2321" y="7459"/>
                      <a:pt x="2487" y="6382"/>
                      <a:pt x="2819" y="5387"/>
                    </a:cubicBezTo>
                    <a:cubicBezTo>
                      <a:pt x="3150" y="4310"/>
                      <a:pt x="3813" y="3481"/>
                      <a:pt x="4642" y="2818"/>
                    </a:cubicBezTo>
                    <a:cubicBezTo>
                      <a:pt x="5554" y="2238"/>
                      <a:pt x="6631" y="1906"/>
                      <a:pt x="7957" y="1906"/>
                    </a:cubicBezTo>
                    <a:cubicBezTo>
                      <a:pt x="9034" y="1906"/>
                      <a:pt x="10029" y="2238"/>
                      <a:pt x="10775" y="2735"/>
                    </a:cubicBezTo>
                    <a:cubicBezTo>
                      <a:pt x="11520" y="3315"/>
                      <a:pt x="12018" y="4227"/>
                      <a:pt x="12432" y="5470"/>
                    </a:cubicBezTo>
                    <a:lnTo>
                      <a:pt x="14670" y="4890"/>
                    </a:lnTo>
                    <a:cubicBezTo>
                      <a:pt x="14172" y="3398"/>
                      <a:pt x="13344" y="2155"/>
                      <a:pt x="12266" y="1326"/>
                    </a:cubicBezTo>
                    <a:cubicBezTo>
                      <a:pt x="11106" y="415"/>
                      <a:pt x="9697" y="0"/>
                      <a:pt x="7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2873500" y="1787375"/>
                <a:ext cx="329450" cy="422675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16907" extrusionOk="0">
                    <a:moveTo>
                      <a:pt x="1" y="1"/>
                    </a:moveTo>
                    <a:lnTo>
                      <a:pt x="1" y="16907"/>
                    </a:lnTo>
                    <a:lnTo>
                      <a:pt x="2238" y="16907"/>
                    </a:lnTo>
                    <a:lnTo>
                      <a:pt x="2238" y="8868"/>
                    </a:lnTo>
                    <a:lnTo>
                      <a:pt x="10940" y="8868"/>
                    </a:lnTo>
                    <a:lnTo>
                      <a:pt x="10940" y="16907"/>
                    </a:lnTo>
                    <a:lnTo>
                      <a:pt x="13178" y="16907"/>
                    </a:lnTo>
                    <a:lnTo>
                      <a:pt x="13178" y="1"/>
                    </a:lnTo>
                    <a:lnTo>
                      <a:pt x="10940" y="1"/>
                    </a:lnTo>
                    <a:lnTo>
                      <a:pt x="10940" y="6879"/>
                    </a:lnTo>
                    <a:lnTo>
                      <a:pt x="2238" y="6879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3242300" y="2000775"/>
                <a:ext cx="209275" cy="32530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3012" extrusionOk="0">
                    <a:moveTo>
                      <a:pt x="3978" y="1"/>
                    </a:moveTo>
                    <a:cubicBezTo>
                      <a:pt x="2984" y="1"/>
                      <a:pt x="2155" y="332"/>
                      <a:pt x="1492" y="912"/>
                    </a:cubicBezTo>
                    <a:cubicBezTo>
                      <a:pt x="829" y="1492"/>
                      <a:pt x="332" y="2321"/>
                      <a:pt x="166" y="3316"/>
                    </a:cubicBezTo>
                    <a:lnTo>
                      <a:pt x="1741" y="3564"/>
                    </a:lnTo>
                    <a:cubicBezTo>
                      <a:pt x="1824" y="2818"/>
                      <a:pt x="2072" y="2238"/>
                      <a:pt x="2487" y="1907"/>
                    </a:cubicBezTo>
                    <a:cubicBezTo>
                      <a:pt x="2901" y="1492"/>
                      <a:pt x="3398" y="1327"/>
                      <a:pt x="4061" y="1327"/>
                    </a:cubicBezTo>
                    <a:cubicBezTo>
                      <a:pt x="4641" y="1327"/>
                      <a:pt x="5139" y="1492"/>
                      <a:pt x="5553" y="1907"/>
                    </a:cubicBezTo>
                    <a:cubicBezTo>
                      <a:pt x="5885" y="2238"/>
                      <a:pt x="6133" y="2736"/>
                      <a:pt x="6133" y="3316"/>
                    </a:cubicBezTo>
                    <a:cubicBezTo>
                      <a:pt x="6133" y="3979"/>
                      <a:pt x="5885" y="4559"/>
                      <a:pt x="5304" y="4890"/>
                    </a:cubicBezTo>
                    <a:cubicBezTo>
                      <a:pt x="4807" y="5222"/>
                      <a:pt x="4144" y="5388"/>
                      <a:pt x="3481" y="5388"/>
                    </a:cubicBezTo>
                    <a:lnTo>
                      <a:pt x="3233" y="5388"/>
                    </a:lnTo>
                    <a:lnTo>
                      <a:pt x="3067" y="6796"/>
                    </a:lnTo>
                    <a:cubicBezTo>
                      <a:pt x="3564" y="6631"/>
                      <a:pt x="3896" y="6548"/>
                      <a:pt x="4227" y="6548"/>
                    </a:cubicBezTo>
                    <a:cubicBezTo>
                      <a:pt x="4890" y="6548"/>
                      <a:pt x="5553" y="6796"/>
                      <a:pt x="5967" y="7294"/>
                    </a:cubicBezTo>
                    <a:cubicBezTo>
                      <a:pt x="6465" y="7708"/>
                      <a:pt x="6713" y="8371"/>
                      <a:pt x="6713" y="9034"/>
                    </a:cubicBezTo>
                    <a:cubicBezTo>
                      <a:pt x="6713" y="9780"/>
                      <a:pt x="6465" y="10443"/>
                      <a:pt x="5967" y="10940"/>
                    </a:cubicBezTo>
                    <a:cubicBezTo>
                      <a:pt x="5470" y="11437"/>
                      <a:pt x="4807" y="11686"/>
                      <a:pt x="4061" y="11686"/>
                    </a:cubicBezTo>
                    <a:cubicBezTo>
                      <a:pt x="3481" y="11686"/>
                      <a:pt x="2901" y="11520"/>
                      <a:pt x="2487" y="11106"/>
                    </a:cubicBezTo>
                    <a:cubicBezTo>
                      <a:pt x="2072" y="10691"/>
                      <a:pt x="1741" y="10111"/>
                      <a:pt x="1575" y="9200"/>
                    </a:cubicBezTo>
                    <a:lnTo>
                      <a:pt x="0" y="9448"/>
                    </a:lnTo>
                    <a:cubicBezTo>
                      <a:pt x="166" y="10443"/>
                      <a:pt x="581" y="11354"/>
                      <a:pt x="1326" y="12017"/>
                    </a:cubicBezTo>
                    <a:cubicBezTo>
                      <a:pt x="1989" y="12680"/>
                      <a:pt x="2984" y="13012"/>
                      <a:pt x="4061" y="13012"/>
                    </a:cubicBezTo>
                    <a:cubicBezTo>
                      <a:pt x="5304" y="13012"/>
                      <a:pt x="6299" y="12598"/>
                      <a:pt x="7128" y="11852"/>
                    </a:cubicBezTo>
                    <a:cubicBezTo>
                      <a:pt x="7956" y="11023"/>
                      <a:pt x="8371" y="10111"/>
                      <a:pt x="8371" y="9034"/>
                    </a:cubicBezTo>
                    <a:cubicBezTo>
                      <a:pt x="8371" y="8205"/>
                      <a:pt x="8122" y="7542"/>
                      <a:pt x="7708" y="6962"/>
                    </a:cubicBezTo>
                    <a:cubicBezTo>
                      <a:pt x="7293" y="6382"/>
                      <a:pt x="6713" y="6051"/>
                      <a:pt x="5967" y="5885"/>
                    </a:cubicBezTo>
                    <a:cubicBezTo>
                      <a:pt x="6548" y="5636"/>
                      <a:pt x="6962" y="5305"/>
                      <a:pt x="7293" y="4807"/>
                    </a:cubicBezTo>
                    <a:cubicBezTo>
                      <a:pt x="7542" y="4393"/>
                      <a:pt x="7708" y="3896"/>
                      <a:pt x="7708" y="3316"/>
                    </a:cubicBezTo>
                    <a:cubicBezTo>
                      <a:pt x="7708" y="2736"/>
                      <a:pt x="7542" y="2238"/>
                      <a:pt x="7211" y="1658"/>
                    </a:cubicBezTo>
                    <a:cubicBezTo>
                      <a:pt x="6962" y="1161"/>
                      <a:pt x="6465" y="747"/>
                      <a:pt x="5885" y="498"/>
                    </a:cubicBezTo>
                    <a:cubicBezTo>
                      <a:pt x="5304" y="166"/>
                      <a:pt x="4724" y="1"/>
                      <a:pt x="3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2256100" y="2214175"/>
                <a:ext cx="227925" cy="354325"/>
              </a:xfrm>
              <a:custGeom>
                <a:avLst/>
                <a:gdLst/>
                <a:ahLst/>
                <a:cxnLst/>
                <a:rect l="l" t="t" r="r" b="b"/>
                <a:pathLst>
                  <a:path w="9117" h="14173" extrusionOk="0">
                    <a:moveTo>
                      <a:pt x="7708" y="1"/>
                    </a:moveTo>
                    <a:lnTo>
                      <a:pt x="0" y="13343"/>
                    </a:lnTo>
                    <a:lnTo>
                      <a:pt x="1492" y="14172"/>
                    </a:lnTo>
                    <a:lnTo>
                      <a:pt x="9117" y="829"/>
                    </a:lnTo>
                    <a:lnTo>
                      <a:pt x="77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774725" y="3475925"/>
                <a:ext cx="329450" cy="4227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16908" extrusionOk="0">
                    <a:moveTo>
                      <a:pt x="0" y="1"/>
                    </a:moveTo>
                    <a:lnTo>
                      <a:pt x="0" y="16907"/>
                    </a:lnTo>
                    <a:lnTo>
                      <a:pt x="2238" y="16907"/>
                    </a:lnTo>
                    <a:lnTo>
                      <a:pt x="2238" y="8951"/>
                    </a:lnTo>
                    <a:lnTo>
                      <a:pt x="10940" y="8951"/>
                    </a:lnTo>
                    <a:lnTo>
                      <a:pt x="10940" y="16907"/>
                    </a:lnTo>
                    <a:lnTo>
                      <a:pt x="13177" y="16907"/>
                    </a:lnTo>
                    <a:lnTo>
                      <a:pt x="13177" y="1"/>
                    </a:lnTo>
                    <a:lnTo>
                      <a:pt x="10940" y="1"/>
                    </a:lnTo>
                    <a:lnTo>
                      <a:pt x="10940" y="6962"/>
                    </a:lnTo>
                    <a:lnTo>
                      <a:pt x="2238" y="6962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6"/>
              <p:cNvSpPr/>
              <p:nvPr/>
            </p:nvSpPr>
            <p:spPr>
              <a:xfrm>
                <a:off x="1153875" y="3691400"/>
                <a:ext cx="209275" cy="32322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2929" extrusionOk="0">
                    <a:moveTo>
                      <a:pt x="3978" y="1"/>
                    </a:moveTo>
                    <a:cubicBezTo>
                      <a:pt x="2984" y="1"/>
                      <a:pt x="2155" y="249"/>
                      <a:pt x="1492" y="829"/>
                    </a:cubicBezTo>
                    <a:cubicBezTo>
                      <a:pt x="829" y="1410"/>
                      <a:pt x="332" y="2238"/>
                      <a:pt x="166" y="3233"/>
                    </a:cubicBezTo>
                    <a:lnTo>
                      <a:pt x="1741" y="3564"/>
                    </a:lnTo>
                    <a:cubicBezTo>
                      <a:pt x="1824" y="2735"/>
                      <a:pt x="2072" y="2238"/>
                      <a:pt x="2487" y="1824"/>
                    </a:cubicBezTo>
                    <a:cubicBezTo>
                      <a:pt x="2901" y="1410"/>
                      <a:pt x="3398" y="1244"/>
                      <a:pt x="3978" y="1244"/>
                    </a:cubicBezTo>
                    <a:cubicBezTo>
                      <a:pt x="4641" y="1244"/>
                      <a:pt x="5139" y="1410"/>
                      <a:pt x="5553" y="1824"/>
                    </a:cubicBezTo>
                    <a:cubicBezTo>
                      <a:pt x="5884" y="2155"/>
                      <a:pt x="6133" y="2653"/>
                      <a:pt x="6133" y="3233"/>
                    </a:cubicBezTo>
                    <a:cubicBezTo>
                      <a:pt x="6133" y="3979"/>
                      <a:pt x="5802" y="4476"/>
                      <a:pt x="5304" y="4807"/>
                    </a:cubicBezTo>
                    <a:cubicBezTo>
                      <a:pt x="4807" y="5139"/>
                      <a:pt x="4144" y="5305"/>
                      <a:pt x="3481" y="5305"/>
                    </a:cubicBezTo>
                    <a:lnTo>
                      <a:pt x="3232" y="5305"/>
                    </a:lnTo>
                    <a:lnTo>
                      <a:pt x="3067" y="6713"/>
                    </a:lnTo>
                    <a:cubicBezTo>
                      <a:pt x="3564" y="6548"/>
                      <a:pt x="3895" y="6548"/>
                      <a:pt x="4227" y="6548"/>
                    </a:cubicBezTo>
                    <a:cubicBezTo>
                      <a:pt x="4890" y="6548"/>
                      <a:pt x="5470" y="6713"/>
                      <a:pt x="5967" y="7211"/>
                    </a:cubicBezTo>
                    <a:cubicBezTo>
                      <a:pt x="6465" y="7708"/>
                      <a:pt x="6713" y="8288"/>
                      <a:pt x="6713" y="8951"/>
                    </a:cubicBezTo>
                    <a:cubicBezTo>
                      <a:pt x="6713" y="9697"/>
                      <a:pt x="6465" y="10360"/>
                      <a:pt x="5967" y="10857"/>
                    </a:cubicBezTo>
                    <a:cubicBezTo>
                      <a:pt x="5387" y="11354"/>
                      <a:pt x="4807" y="11603"/>
                      <a:pt x="4061" y="11603"/>
                    </a:cubicBezTo>
                    <a:cubicBezTo>
                      <a:pt x="3398" y="11603"/>
                      <a:pt x="2901" y="11437"/>
                      <a:pt x="2487" y="11023"/>
                    </a:cubicBezTo>
                    <a:cubicBezTo>
                      <a:pt x="2072" y="10691"/>
                      <a:pt x="1741" y="10028"/>
                      <a:pt x="1575" y="9117"/>
                    </a:cubicBezTo>
                    <a:lnTo>
                      <a:pt x="0" y="9365"/>
                    </a:lnTo>
                    <a:cubicBezTo>
                      <a:pt x="83" y="10443"/>
                      <a:pt x="498" y="11271"/>
                      <a:pt x="1243" y="11934"/>
                    </a:cubicBezTo>
                    <a:cubicBezTo>
                      <a:pt x="1989" y="12597"/>
                      <a:pt x="2901" y="12929"/>
                      <a:pt x="4061" y="12929"/>
                    </a:cubicBezTo>
                    <a:cubicBezTo>
                      <a:pt x="5304" y="12929"/>
                      <a:pt x="6299" y="12515"/>
                      <a:pt x="7128" y="11769"/>
                    </a:cubicBezTo>
                    <a:cubicBezTo>
                      <a:pt x="7956" y="11023"/>
                      <a:pt x="8371" y="10028"/>
                      <a:pt x="8371" y="8951"/>
                    </a:cubicBezTo>
                    <a:cubicBezTo>
                      <a:pt x="8371" y="8122"/>
                      <a:pt x="8122" y="7459"/>
                      <a:pt x="7708" y="6879"/>
                    </a:cubicBezTo>
                    <a:cubicBezTo>
                      <a:pt x="7293" y="6382"/>
                      <a:pt x="6713" y="5968"/>
                      <a:pt x="5967" y="5802"/>
                    </a:cubicBezTo>
                    <a:cubicBezTo>
                      <a:pt x="6547" y="5553"/>
                      <a:pt x="6962" y="5222"/>
                      <a:pt x="7293" y="4724"/>
                    </a:cubicBezTo>
                    <a:cubicBezTo>
                      <a:pt x="7542" y="4310"/>
                      <a:pt x="7708" y="3813"/>
                      <a:pt x="7708" y="3233"/>
                    </a:cubicBezTo>
                    <a:cubicBezTo>
                      <a:pt x="7708" y="2653"/>
                      <a:pt x="7542" y="2155"/>
                      <a:pt x="7210" y="1658"/>
                    </a:cubicBezTo>
                    <a:cubicBezTo>
                      <a:pt x="6962" y="1078"/>
                      <a:pt x="6465" y="747"/>
                      <a:pt x="5884" y="415"/>
                    </a:cubicBezTo>
                    <a:cubicBezTo>
                      <a:pt x="5304" y="84"/>
                      <a:pt x="4641" y="1"/>
                      <a:pt x="3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6"/>
              <p:cNvSpPr/>
              <p:nvPr/>
            </p:nvSpPr>
            <p:spPr>
              <a:xfrm>
                <a:off x="1392125" y="3467650"/>
                <a:ext cx="3729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4919" h="17487" extrusionOk="0">
                    <a:moveTo>
                      <a:pt x="7957" y="0"/>
                    </a:moveTo>
                    <a:cubicBezTo>
                      <a:pt x="6465" y="0"/>
                      <a:pt x="5139" y="332"/>
                      <a:pt x="3896" y="1078"/>
                    </a:cubicBezTo>
                    <a:cubicBezTo>
                      <a:pt x="2653" y="1741"/>
                      <a:pt x="1658" y="2735"/>
                      <a:pt x="995" y="4061"/>
                    </a:cubicBezTo>
                    <a:cubicBezTo>
                      <a:pt x="332" y="5304"/>
                      <a:pt x="1" y="6879"/>
                      <a:pt x="1" y="8619"/>
                    </a:cubicBezTo>
                    <a:cubicBezTo>
                      <a:pt x="1" y="10277"/>
                      <a:pt x="332" y="11768"/>
                      <a:pt x="913" y="13177"/>
                    </a:cubicBezTo>
                    <a:cubicBezTo>
                      <a:pt x="1493" y="14586"/>
                      <a:pt x="2404" y="15663"/>
                      <a:pt x="3482" y="16409"/>
                    </a:cubicBezTo>
                    <a:cubicBezTo>
                      <a:pt x="4642" y="17155"/>
                      <a:pt x="6134" y="17487"/>
                      <a:pt x="7957" y="17487"/>
                    </a:cubicBezTo>
                    <a:cubicBezTo>
                      <a:pt x="9697" y="17487"/>
                      <a:pt x="11189" y="16989"/>
                      <a:pt x="12432" y="16078"/>
                    </a:cubicBezTo>
                    <a:cubicBezTo>
                      <a:pt x="13592" y="15083"/>
                      <a:pt x="14504" y="13674"/>
                      <a:pt x="14918" y="11851"/>
                    </a:cubicBezTo>
                    <a:lnTo>
                      <a:pt x="12681" y="11271"/>
                    </a:lnTo>
                    <a:cubicBezTo>
                      <a:pt x="12432" y="12680"/>
                      <a:pt x="11769" y="13757"/>
                      <a:pt x="10940" y="14503"/>
                    </a:cubicBezTo>
                    <a:cubicBezTo>
                      <a:pt x="10112" y="15249"/>
                      <a:pt x="9034" y="15581"/>
                      <a:pt x="7791" y="15581"/>
                    </a:cubicBezTo>
                    <a:cubicBezTo>
                      <a:pt x="6714" y="15581"/>
                      <a:pt x="5802" y="15332"/>
                      <a:pt x="4890" y="14835"/>
                    </a:cubicBezTo>
                    <a:cubicBezTo>
                      <a:pt x="3979" y="14255"/>
                      <a:pt x="3399" y="13426"/>
                      <a:pt x="2984" y="12431"/>
                    </a:cubicBezTo>
                    <a:cubicBezTo>
                      <a:pt x="2570" y="11354"/>
                      <a:pt x="2321" y="10028"/>
                      <a:pt x="2321" y="8619"/>
                    </a:cubicBezTo>
                    <a:cubicBezTo>
                      <a:pt x="2321" y="7542"/>
                      <a:pt x="2487" y="6464"/>
                      <a:pt x="2819" y="5387"/>
                    </a:cubicBezTo>
                    <a:cubicBezTo>
                      <a:pt x="3233" y="4310"/>
                      <a:pt x="3813" y="3481"/>
                      <a:pt x="4725" y="2901"/>
                    </a:cubicBezTo>
                    <a:cubicBezTo>
                      <a:pt x="5553" y="2238"/>
                      <a:pt x="6631" y="1906"/>
                      <a:pt x="7957" y="1906"/>
                    </a:cubicBezTo>
                    <a:cubicBezTo>
                      <a:pt x="9034" y="1906"/>
                      <a:pt x="10029" y="2238"/>
                      <a:pt x="10775" y="2818"/>
                    </a:cubicBezTo>
                    <a:cubicBezTo>
                      <a:pt x="11520" y="3315"/>
                      <a:pt x="12101" y="4227"/>
                      <a:pt x="12432" y="5470"/>
                    </a:cubicBezTo>
                    <a:lnTo>
                      <a:pt x="14670" y="4973"/>
                    </a:lnTo>
                    <a:cubicBezTo>
                      <a:pt x="14172" y="3398"/>
                      <a:pt x="13427" y="2155"/>
                      <a:pt x="12266" y="1326"/>
                    </a:cubicBezTo>
                    <a:cubicBezTo>
                      <a:pt x="11106" y="415"/>
                      <a:pt x="9697" y="0"/>
                      <a:pt x="7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6"/>
              <p:cNvSpPr/>
              <p:nvPr/>
            </p:nvSpPr>
            <p:spPr>
              <a:xfrm>
                <a:off x="1748500" y="3105075"/>
                <a:ext cx="22377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13758" extrusionOk="0">
                    <a:moveTo>
                      <a:pt x="7459" y="0"/>
                    </a:moveTo>
                    <a:lnTo>
                      <a:pt x="0" y="12929"/>
                    </a:lnTo>
                    <a:lnTo>
                      <a:pt x="1409" y="13757"/>
                    </a:lnTo>
                    <a:lnTo>
                      <a:pt x="8951" y="829"/>
                    </a:lnTo>
                    <a:lnTo>
                      <a:pt x="7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6"/>
              <p:cNvSpPr/>
              <p:nvPr/>
            </p:nvSpPr>
            <p:spPr>
              <a:xfrm>
                <a:off x="4872850" y="2796375"/>
                <a:ext cx="631950" cy="4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8" h="16078" extrusionOk="0">
                    <a:moveTo>
                      <a:pt x="25277" y="0"/>
                    </a:moveTo>
                    <a:lnTo>
                      <a:pt x="0" y="14669"/>
                    </a:lnTo>
                    <a:lnTo>
                      <a:pt x="829" y="16078"/>
                    </a:lnTo>
                    <a:lnTo>
                      <a:pt x="25277" y="1989"/>
                    </a:lnTo>
                    <a:lnTo>
                      <a:pt x="25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6"/>
              <p:cNvSpPr/>
              <p:nvPr/>
            </p:nvSpPr>
            <p:spPr>
              <a:xfrm>
                <a:off x="6165675" y="3111300"/>
                <a:ext cx="3750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5002" h="17487" extrusionOk="0">
                    <a:moveTo>
                      <a:pt x="8040" y="0"/>
                    </a:moveTo>
                    <a:cubicBezTo>
                      <a:pt x="6548" y="0"/>
                      <a:pt x="5139" y="332"/>
                      <a:pt x="3896" y="995"/>
                    </a:cubicBezTo>
                    <a:cubicBezTo>
                      <a:pt x="2653" y="1740"/>
                      <a:pt x="1741" y="2735"/>
                      <a:pt x="1078" y="3978"/>
                    </a:cubicBezTo>
                    <a:cubicBezTo>
                      <a:pt x="332" y="5304"/>
                      <a:pt x="1" y="6879"/>
                      <a:pt x="1" y="8619"/>
                    </a:cubicBezTo>
                    <a:cubicBezTo>
                      <a:pt x="1" y="10276"/>
                      <a:pt x="332" y="11768"/>
                      <a:pt x="913" y="13177"/>
                    </a:cubicBezTo>
                    <a:cubicBezTo>
                      <a:pt x="1493" y="14586"/>
                      <a:pt x="2404" y="15663"/>
                      <a:pt x="3564" y="16409"/>
                    </a:cubicBezTo>
                    <a:cubicBezTo>
                      <a:pt x="4642" y="17155"/>
                      <a:pt x="6134" y="17486"/>
                      <a:pt x="7957" y="17486"/>
                    </a:cubicBezTo>
                    <a:cubicBezTo>
                      <a:pt x="9697" y="17486"/>
                      <a:pt x="11189" y="16989"/>
                      <a:pt x="12432" y="16078"/>
                    </a:cubicBezTo>
                    <a:cubicBezTo>
                      <a:pt x="13675" y="15083"/>
                      <a:pt x="14504" y="13674"/>
                      <a:pt x="15001" y="11851"/>
                    </a:cubicBezTo>
                    <a:lnTo>
                      <a:pt x="12681" y="11271"/>
                    </a:lnTo>
                    <a:cubicBezTo>
                      <a:pt x="12432" y="12680"/>
                      <a:pt x="11852" y="13757"/>
                      <a:pt x="10940" y="14503"/>
                    </a:cubicBezTo>
                    <a:cubicBezTo>
                      <a:pt x="10112" y="15249"/>
                      <a:pt x="9034" y="15580"/>
                      <a:pt x="7791" y="15580"/>
                    </a:cubicBezTo>
                    <a:cubicBezTo>
                      <a:pt x="6714" y="15580"/>
                      <a:pt x="5802" y="15332"/>
                      <a:pt x="4890" y="14752"/>
                    </a:cubicBezTo>
                    <a:cubicBezTo>
                      <a:pt x="4062" y="14254"/>
                      <a:pt x="3399" y="13426"/>
                      <a:pt x="2984" y="12348"/>
                    </a:cubicBezTo>
                    <a:cubicBezTo>
                      <a:pt x="2570" y="11271"/>
                      <a:pt x="2321" y="10028"/>
                      <a:pt x="2321" y="8619"/>
                    </a:cubicBezTo>
                    <a:cubicBezTo>
                      <a:pt x="2321" y="7459"/>
                      <a:pt x="2487" y="6381"/>
                      <a:pt x="2901" y="5387"/>
                    </a:cubicBezTo>
                    <a:cubicBezTo>
                      <a:pt x="3233" y="4309"/>
                      <a:pt x="3813" y="3481"/>
                      <a:pt x="4725" y="2818"/>
                    </a:cubicBezTo>
                    <a:cubicBezTo>
                      <a:pt x="5553" y="2238"/>
                      <a:pt x="6631" y="1906"/>
                      <a:pt x="7957" y="1906"/>
                    </a:cubicBezTo>
                    <a:cubicBezTo>
                      <a:pt x="9117" y="1906"/>
                      <a:pt x="10029" y="2238"/>
                      <a:pt x="10775" y="2735"/>
                    </a:cubicBezTo>
                    <a:cubicBezTo>
                      <a:pt x="11520" y="3315"/>
                      <a:pt x="12101" y="4227"/>
                      <a:pt x="12432" y="5470"/>
                    </a:cubicBezTo>
                    <a:lnTo>
                      <a:pt x="14670" y="4972"/>
                    </a:lnTo>
                    <a:cubicBezTo>
                      <a:pt x="14255" y="3398"/>
                      <a:pt x="13427" y="2155"/>
                      <a:pt x="12266" y="1326"/>
                    </a:cubicBezTo>
                    <a:cubicBezTo>
                      <a:pt x="11106" y="414"/>
                      <a:pt x="9697" y="0"/>
                      <a:pt x="8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6"/>
              <p:cNvSpPr/>
              <p:nvPr/>
            </p:nvSpPr>
            <p:spPr>
              <a:xfrm>
                <a:off x="6611125" y="3119575"/>
                <a:ext cx="331525" cy="422675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16907" extrusionOk="0">
                    <a:moveTo>
                      <a:pt x="1" y="1"/>
                    </a:moveTo>
                    <a:lnTo>
                      <a:pt x="1" y="16907"/>
                    </a:lnTo>
                    <a:lnTo>
                      <a:pt x="2238" y="16907"/>
                    </a:lnTo>
                    <a:lnTo>
                      <a:pt x="2238" y="8951"/>
                    </a:lnTo>
                    <a:lnTo>
                      <a:pt x="11023" y="8951"/>
                    </a:lnTo>
                    <a:lnTo>
                      <a:pt x="11023" y="16907"/>
                    </a:lnTo>
                    <a:lnTo>
                      <a:pt x="13261" y="16907"/>
                    </a:lnTo>
                    <a:lnTo>
                      <a:pt x="13261" y="1"/>
                    </a:lnTo>
                    <a:lnTo>
                      <a:pt x="11023" y="1"/>
                    </a:lnTo>
                    <a:lnTo>
                      <a:pt x="11023" y="6879"/>
                    </a:lnTo>
                    <a:lnTo>
                      <a:pt x="2238" y="6879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6"/>
              <p:cNvSpPr/>
              <p:nvPr/>
            </p:nvSpPr>
            <p:spPr>
              <a:xfrm>
                <a:off x="6957125" y="3332975"/>
                <a:ext cx="207225" cy="325300"/>
              </a:xfrm>
              <a:custGeom>
                <a:avLst/>
                <a:gdLst/>
                <a:ahLst/>
                <a:cxnLst/>
                <a:rect l="l" t="t" r="r" b="b"/>
                <a:pathLst>
                  <a:path w="8289" h="13012" extrusionOk="0">
                    <a:moveTo>
                      <a:pt x="3979" y="1"/>
                    </a:moveTo>
                    <a:cubicBezTo>
                      <a:pt x="2984" y="1"/>
                      <a:pt x="2073" y="332"/>
                      <a:pt x="1410" y="912"/>
                    </a:cubicBezTo>
                    <a:cubicBezTo>
                      <a:pt x="747" y="1492"/>
                      <a:pt x="332" y="2321"/>
                      <a:pt x="167" y="3315"/>
                    </a:cubicBezTo>
                    <a:lnTo>
                      <a:pt x="1658" y="3564"/>
                    </a:lnTo>
                    <a:cubicBezTo>
                      <a:pt x="1824" y="2818"/>
                      <a:pt x="2073" y="2238"/>
                      <a:pt x="2487" y="1907"/>
                    </a:cubicBezTo>
                    <a:cubicBezTo>
                      <a:pt x="2901" y="1492"/>
                      <a:pt x="3399" y="1326"/>
                      <a:pt x="3979" y="1326"/>
                    </a:cubicBezTo>
                    <a:cubicBezTo>
                      <a:pt x="4642" y="1326"/>
                      <a:pt x="5139" y="1492"/>
                      <a:pt x="5471" y="1907"/>
                    </a:cubicBezTo>
                    <a:cubicBezTo>
                      <a:pt x="5885" y="2238"/>
                      <a:pt x="6051" y="2735"/>
                      <a:pt x="6051" y="3315"/>
                    </a:cubicBezTo>
                    <a:cubicBezTo>
                      <a:pt x="6051" y="3978"/>
                      <a:pt x="5802" y="4559"/>
                      <a:pt x="5305" y="4890"/>
                    </a:cubicBezTo>
                    <a:cubicBezTo>
                      <a:pt x="4725" y="5222"/>
                      <a:pt x="4145" y="5387"/>
                      <a:pt x="3482" y="5387"/>
                    </a:cubicBezTo>
                    <a:lnTo>
                      <a:pt x="3233" y="5387"/>
                    </a:lnTo>
                    <a:lnTo>
                      <a:pt x="3067" y="6796"/>
                    </a:lnTo>
                    <a:cubicBezTo>
                      <a:pt x="3482" y="6630"/>
                      <a:pt x="3896" y="6548"/>
                      <a:pt x="4145" y="6548"/>
                    </a:cubicBezTo>
                    <a:cubicBezTo>
                      <a:pt x="4890" y="6548"/>
                      <a:pt x="5471" y="6796"/>
                      <a:pt x="5968" y="7293"/>
                    </a:cubicBezTo>
                    <a:cubicBezTo>
                      <a:pt x="6382" y="7708"/>
                      <a:pt x="6631" y="8371"/>
                      <a:pt x="6631" y="9034"/>
                    </a:cubicBezTo>
                    <a:cubicBezTo>
                      <a:pt x="6631" y="9780"/>
                      <a:pt x="6382" y="10443"/>
                      <a:pt x="5885" y="10940"/>
                    </a:cubicBezTo>
                    <a:cubicBezTo>
                      <a:pt x="5388" y="11437"/>
                      <a:pt x="4808" y="11686"/>
                      <a:pt x="4062" y="11686"/>
                    </a:cubicBezTo>
                    <a:cubicBezTo>
                      <a:pt x="3399" y="11686"/>
                      <a:pt x="2901" y="11520"/>
                      <a:pt x="2487" y="11106"/>
                    </a:cubicBezTo>
                    <a:cubicBezTo>
                      <a:pt x="1990" y="10691"/>
                      <a:pt x="1741" y="10111"/>
                      <a:pt x="1575" y="9199"/>
                    </a:cubicBezTo>
                    <a:lnTo>
                      <a:pt x="1" y="9448"/>
                    </a:lnTo>
                    <a:cubicBezTo>
                      <a:pt x="84" y="10443"/>
                      <a:pt x="498" y="11354"/>
                      <a:pt x="1244" y="12017"/>
                    </a:cubicBezTo>
                    <a:cubicBezTo>
                      <a:pt x="1990" y="12680"/>
                      <a:pt x="2901" y="13012"/>
                      <a:pt x="4062" y="13012"/>
                    </a:cubicBezTo>
                    <a:cubicBezTo>
                      <a:pt x="5222" y="13012"/>
                      <a:pt x="6299" y="12597"/>
                      <a:pt x="7128" y="11851"/>
                    </a:cubicBezTo>
                    <a:cubicBezTo>
                      <a:pt x="7874" y="11023"/>
                      <a:pt x="8288" y="10111"/>
                      <a:pt x="8288" y="9034"/>
                    </a:cubicBezTo>
                    <a:cubicBezTo>
                      <a:pt x="8288" y="8205"/>
                      <a:pt x="8122" y="7542"/>
                      <a:pt x="7708" y="6962"/>
                    </a:cubicBezTo>
                    <a:cubicBezTo>
                      <a:pt x="7294" y="6465"/>
                      <a:pt x="6714" y="6050"/>
                      <a:pt x="5885" y="5885"/>
                    </a:cubicBezTo>
                    <a:cubicBezTo>
                      <a:pt x="6465" y="5636"/>
                      <a:pt x="6962" y="5304"/>
                      <a:pt x="7211" y="4807"/>
                    </a:cubicBezTo>
                    <a:cubicBezTo>
                      <a:pt x="7542" y="4393"/>
                      <a:pt x="7708" y="3896"/>
                      <a:pt x="7708" y="3315"/>
                    </a:cubicBezTo>
                    <a:cubicBezTo>
                      <a:pt x="7708" y="2735"/>
                      <a:pt x="7542" y="2238"/>
                      <a:pt x="7211" y="1658"/>
                    </a:cubicBezTo>
                    <a:cubicBezTo>
                      <a:pt x="6879" y="1161"/>
                      <a:pt x="6465" y="746"/>
                      <a:pt x="5885" y="498"/>
                    </a:cubicBezTo>
                    <a:cubicBezTo>
                      <a:pt x="5305" y="166"/>
                      <a:pt x="4642" y="1"/>
                      <a:pt x="3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6"/>
              <p:cNvSpPr/>
              <p:nvPr/>
            </p:nvSpPr>
            <p:spPr>
              <a:xfrm>
                <a:off x="5504775" y="2796375"/>
                <a:ext cx="646425" cy="410250"/>
              </a:xfrm>
              <a:custGeom>
                <a:avLst/>
                <a:gdLst/>
                <a:ahLst/>
                <a:cxnLst/>
                <a:rect l="l" t="t" r="r" b="b"/>
                <a:pathLst>
                  <a:path w="25857" h="16410" extrusionOk="0">
                    <a:moveTo>
                      <a:pt x="0" y="0"/>
                    </a:moveTo>
                    <a:lnTo>
                      <a:pt x="0" y="1989"/>
                    </a:lnTo>
                    <a:lnTo>
                      <a:pt x="25028" y="16409"/>
                    </a:lnTo>
                    <a:lnTo>
                      <a:pt x="25857" y="149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6"/>
              <p:cNvSpPr/>
              <p:nvPr/>
            </p:nvSpPr>
            <p:spPr>
              <a:xfrm>
                <a:off x="5301725" y="1648575"/>
                <a:ext cx="40402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6161" h="17487" extrusionOk="0">
                    <a:moveTo>
                      <a:pt x="8122" y="1906"/>
                    </a:moveTo>
                    <a:cubicBezTo>
                      <a:pt x="9199" y="1906"/>
                      <a:pt x="10277" y="2238"/>
                      <a:pt x="11106" y="2735"/>
                    </a:cubicBezTo>
                    <a:cubicBezTo>
                      <a:pt x="12017" y="3315"/>
                      <a:pt x="12680" y="4144"/>
                      <a:pt x="13177" y="5138"/>
                    </a:cubicBezTo>
                    <a:cubicBezTo>
                      <a:pt x="13675" y="6216"/>
                      <a:pt x="13840" y="7376"/>
                      <a:pt x="13840" y="8785"/>
                    </a:cubicBezTo>
                    <a:cubicBezTo>
                      <a:pt x="13840" y="10940"/>
                      <a:pt x="13343" y="12597"/>
                      <a:pt x="12266" y="13840"/>
                    </a:cubicBezTo>
                    <a:cubicBezTo>
                      <a:pt x="11188" y="15000"/>
                      <a:pt x="9780" y="15580"/>
                      <a:pt x="8039" y="15580"/>
                    </a:cubicBezTo>
                    <a:cubicBezTo>
                      <a:pt x="6465" y="15580"/>
                      <a:pt x="5056" y="15000"/>
                      <a:pt x="3978" y="13840"/>
                    </a:cubicBezTo>
                    <a:cubicBezTo>
                      <a:pt x="2818" y="12680"/>
                      <a:pt x="2321" y="11022"/>
                      <a:pt x="2321" y="9033"/>
                    </a:cubicBezTo>
                    <a:cubicBezTo>
                      <a:pt x="2321" y="6464"/>
                      <a:pt x="2901" y="4641"/>
                      <a:pt x="4061" y="3564"/>
                    </a:cubicBezTo>
                    <a:cubicBezTo>
                      <a:pt x="5139" y="2486"/>
                      <a:pt x="6547" y="1906"/>
                      <a:pt x="8122" y="1906"/>
                    </a:cubicBezTo>
                    <a:close/>
                    <a:moveTo>
                      <a:pt x="8122" y="0"/>
                    </a:moveTo>
                    <a:cubicBezTo>
                      <a:pt x="5719" y="0"/>
                      <a:pt x="3813" y="829"/>
                      <a:pt x="2238" y="2404"/>
                    </a:cubicBezTo>
                    <a:cubicBezTo>
                      <a:pt x="746" y="3978"/>
                      <a:pt x="0" y="6133"/>
                      <a:pt x="0" y="8951"/>
                    </a:cubicBezTo>
                    <a:cubicBezTo>
                      <a:pt x="0" y="10442"/>
                      <a:pt x="332" y="11851"/>
                      <a:pt x="995" y="13177"/>
                    </a:cubicBezTo>
                    <a:cubicBezTo>
                      <a:pt x="1658" y="14503"/>
                      <a:pt x="2569" y="15580"/>
                      <a:pt x="3813" y="16326"/>
                    </a:cubicBezTo>
                    <a:cubicBezTo>
                      <a:pt x="5056" y="17155"/>
                      <a:pt x="6465" y="17487"/>
                      <a:pt x="8122" y="17487"/>
                    </a:cubicBezTo>
                    <a:cubicBezTo>
                      <a:pt x="9531" y="17487"/>
                      <a:pt x="10940" y="17155"/>
                      <a:pt x="12183" y="16492"/>
                    </a:cubicBezTo>
                    <a:cubicBezTo>
                      <a:pt x="13509" y="15746"/>
                      <a:pt x="14420" y="14752"/>
                      <a:pt x="15166" y="13426"/>
                    </a:cubicBezTo>
                    <a:cubicBezTo>
                      <a:pt x="15829" y="12017"/>
                      <a:pt x="16161" y="10525"/>
                      <a:pt x="16161" y="8785"/>
                    </a:cubicBezTo>
                    <a:cubicBezTo>
                      <a:pt x="16161" y="7127"/>
                      <a:pt x="15829" y="5553"/>
                      <a:pt x="15166" y="4227"/>
                    </a:cubicBezTo>
                    <a:cubicBezTo>
                      <a:pt x="14503" y="2901"/>
                      <a:pt x="13592" y="1906"/>
                      <a:pt x="12349" y="1160"/>
                    </a:cubicBezTo>
                    <a:cubicBezTo>
                      <a:pt x="11106" y="415"/>
                      <a:pt x="9697" y="0"/>
                      <a:pt x="8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6"/>
              <p:cNvSpPr/>
              <p:nvPr/>
            </p:nvSpPr>
            <p:spPr>
              <a:xfrm>
                <a:off x="5409450" y="2141675"/>
                <a:ext cx="41475" cy="721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8841" extrusionOk="0">
                    <a:moveTo>
                      <a:pt x="1" y="0"/>
                    </a:moveTo>
                    <a:lnTo>
                      <a:pt x="1" y="28840"/>
                    </a:lnTo>
                    <a:lnTo>
                      <a:pt x="1658" y="28840"/>
                    </a:lnTo>
                    <a:lnTo>
                      <a:pt x="1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6"/>
              <p:cNvSpPr/>
              <p:nvPr/>
            </p:nvSpPr>
            <p:spPr>
              <a:xfrm>
                <a:off x="5556550" y="2141675"/>
                <a:ext cx="41475" cy="721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8841" extrusionOk="0">
                    <a:moveTo>
                      <a:pt x="1" y="0"/>
                    </a:moveTo>
                    <a:lnTo>
                      <a:pt x="1" y="28840"/>
                    </a:lnTo>
                    <a:lnTo>
                      <a:pt x="1658" y="28840"/>
                    </a:lnTo>
                    <a:lnTo>
                      <a:pt x="1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48" name="Google Shape;348;p27"/>
          <p:cNvSpPr txBox="1"/>
          <p:nvPr/>
        </p:nvSpPr>
        <p:spPr>
          <a:xfrm>
            <a:off x="6051873" y="389206"/>
            <a:ext cx="26463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An action potential arrives at the end of the presynaptic</a:t>
            </a: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neurone.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2.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This change in voltage opens calcium ion (Ca</a:t>
            </a:r>
            <a:r>
              <a:rPr lang="en" sz="1000" baseline="30000" dirty="0"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) channels.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3.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Ca</a:t>
            </a:r>
            <a:r>
              <a:rPr lang="en" sz="1000" baseline="30000" dirty="0"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enters the presynaptic knob, signalling vesicles containing acetylcholine to migrate and fuse with the presynaptic membrane.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4.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Acetylcholine is released into the synaptic cleft through exocytosis. It diffuses across the cleft and binds to receptors on the postsynaptic knob.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5.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These receptors open sodium ion channels (Na</a:t>
            </a:r>
            <a:r>
              <a:rPr lang="en" sz="1000" baseline="30000" dirty="0"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), also on the postsynaptic knob.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6.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Na</a:t>
            </a:r>
            <a:r>
              <a:rPr lang="en" sz="1000" baseline="30000" dirty="0"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enters the postsynaptic knob, leading to its depolarisation. The action potential is thus propagated from one neurone to the next.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Cambria"/>
                <a:ea typeface="Cambria"/>
                <a:cs typeface="Cambria"/>
                <a:sym typeface="Cambria"/>
              </a:rPr>
              <a:t>7.</a:t>
            </a:r>
            <a:r>
              <a:rPr lang="en" sz="1000" dirty="0">
                <a:latin typeface="Cambria"/>
                <a:ea typeface="Cambria"/>
                <a:cs typeface="Cambria"/>
                <a:sym typeface="Cambria"/>
              </a:rPr>
              <a:t> Acetylcholine is reabsorbed back into the presynaptic knob through channel proteins. It is then broken down by the enzyme acetylcholinesterase.</a:t>
            </a:r>
            <a:endParaRPr sz="10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639686" y="4032521"/>
            <a:ext cx="4706912" cy="1111061"/>
          </a:xfrm>
          <a:custGeom>
            <a:avLst/>
            <a:gdLst/>
            <a:ahLst/>
            <a:cxnLst/>
            <a:rect l="l" t="t" r="r" b="b"/>
            <a:pathLst>
              <a:path w="136799" h="32794" extrusionOk="0">
                <a:moveTo>
                  <a:pt x="39849" y="1"/>
                </a:moveTo>
                <a:cubicBezTo>
                  <a:pt x="35115" y="1"/>
                  <a:pt x="30357" y="949"/>
                  <a:pt x="26442" y="3555"/>
                </a:cubicBezTo>
                <a:cubicBezTo>
                  <a:pt x="21387" y="6933"/>
                  <a:pt x="18419" y="12571"/>
                  <a:pt x="14916" y="17547"/>
                </a:cubicBezTo>
                <a:cubicBezTo>
                  <a:pt x="10887" y="23287"/>
                  <a:pt x="5638" y="28605"/>
                  <a:pt x="0" y="32793"/>
                </a:cubicBezTo>
                <a:lnTo>
                  <a:pt x="136798" y="32793"/>
                </a:lnTo>
                <a:cubicBezTo>
                  <a:pt x="133740" y="27795"/>
                  <a:pt x="132336" y="24223"/>
                  <a:pt x="129437" y="19555"/>
                </a:cubicBezTo>
                <a:cubicBezTo>
                  <a:pt x="124644" y="11840"/>
                  <a:pt x="118151" y="4297"/>
                  <a:pt x="109283" y="2323"/>
                </a:cubicBezTo>
                <a:cubicBezTo>
                  <a:pt x="107528" y="1935"/>
                  <a:pt x="105755" y="1781"/>
                  <a:pt x="103973" y="1781"/>
                </a:cubicBezTo>
                <a:cubicBezTo>
                  <a:pt x="99570" y="1781"/>
                  <a:pt x="95111" y="2721"/>
                  <a:pt x="90716" y="3395"/>
                </a:cubicBezTo>
                <a:cubicBezTo>
                  <a:pt x="85738" y="4154"/>
                  <a:pt x="80697" y="4555"/>
                  <a:pt x="75659" y="4555"/>
                </a:cubicBezTo>
                <a:cubicBezTo>
                  <a:pt x="70463" y="4555"/>
                  <a:pt x="65270" y="4128"/>
                  <a:pt x="60154" y="3224"/>
                </a:cubicBezTo>
                <a:cubicBezTo>
                  <a:pt x="54459" y="2231"/>
                  <a:pt x="48867" y="645"/>
                  <a:pt x="43104" y="143"/>
                </a:cubicBezTo>
                <a:cubicBezTo>
                  <a:pt x="42027" y="51"/>
                  <a:pt x="40939" y="1"/>
                  <a:pt x="39849" y="1"/>
                </a:cubicBezTo>
                <a:close/>
              </a:path>
            </a:pathLst>
          </a:custGeom>
          <a:solidFill>
            <a:srgbClr val="FF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"/>
          <p:cNvSpPr/>
          <p:nvPr/>
        </p:nvSpPr>
        <p:spPr>
          <a:xfrm>
            <a:off x="599222" y="4008432"/>
            <a:ext cx="4776793" cy="1135149"/>
          </a:xfrm>
          <a:custGeom>
            <a:avLst/>
            <a:gdLst/>
            <a:ahLst/>
            <a:cxnLst/>
            <a:rect l="l" t="t" r="r" b="b"/>
            <a:pathLst>
              <a:path w="138830" h="33505" extrusionOk="0">
                <a:moveTo>
                  <a:pt x="41036" y="0"/>
                </a:moveTo>
                <a:cubicBezTo>
                  <a:pt x="35587" y="0"/>
                  <a:pt x="30863" y="1251"/>
                  <a:pt x="27230" y="3673"/>
                </a:cubicBezTo>
                <a:cubicBezTo>
                  <a:pt x="23110" y="6423"/>
                  <a:pt x="20349" y="10600"/>
                  <a:pt x="17667" y="14651"/>
                </a:cubicBezTo>
                <a:cubicBezTo>
                  <a:pt x="16971" y="15713"/>
                  <a:pt x="16240" y="16808"/>
                  <a:pt x="15510" y="17847"/>
                </a:cubicBezTo>
                <a:cubicBezTo>
                  <a:pt x="11732" y="23233"/>
                  <a:pt x="5935" y="29076"/>
                  <a:pt x="1" y="33504"/>
                </a:cubicBezTo>
                <a:lnTo>
                  <a:pt x="2340" y="33504"/>
                </a:lnTo>
                <a:cubicBezTo>
                  <a:pt x="7864" y="29156"/>
                  <a:pt x="13136" y="23713"/>
                  <a:pt x="16674" y="18668"/>
                </a:cubicBezTo>
                <a:cubicBezTo>
                  <a:pt x="17427" y="17607"/>
                  <a:pt x="18157" y="16500"/>
                  <a:pt x="18854" y="15439"/>
                </a:cubicBezTo>
                <a:cubicBezTo>
                  <a:pt x="21456" y="11513"/>
                  <a:pt x="24149" y="7450"/>
                  <a:pt x="28018" y="4860"/>
                </a:cubicBezTo>
                <a:cubicBezTo>
                  <a:pt x="31408" y="2599"/>
                  <a:pt x="35858" y="1430"/>
                  <a:pt x="41018" y="1430"/>
                </a:cubicBezTo>
                <a:cubicBezTo>
                  <a:pt x="42058" y="1430"/>
                  <a:pt x="43128" y="1477"/>
                  <a:pt x="44223" y="1573"/>
                </a:cubicBezTo>
                <a:cubicBezTo>
                  <a:pt x="47920" y="1892"/>
                  <a:pt x="51641" y="2680"/>
                  <a:pt x="55236" y="3445"/>
                </a:cubicBezTo>
                <a:cubicBezTo>
                  <a:pt x="57187" y="3855"/>
                  <a:pt x="59207" y="4289"/>
                  <a:pt x="61204" y="4643"/>
                </a:cubicBezTo>
                <a:cubicBezTo>
                  <a:pt x="66271" y="5532"/>
                  <a:pt x="71483" y="5978"/>
                  <a:pt x="76800" y="5978"/>
                </a:cubicBezTo>
                <a:cubicBezTo>
                  <a:pt x="81784" y="5978"/>
                  <a:pt x="86860" y="5587"/>
                  <a:pt x="91994" y="4803"/>
                </a:cubicBezTo>
                <a:cubicBezTo>
                  <a:pt x="92964" y="4666"/>
                  <a:pt x="93957" y="4494"/>
                  <a:pt x="94904" y="4335"/>
                </a:cubicBezTo>
                <a:cubicBezTo>
                  <a:pt x="98288" y="3776"/>
                  <a:pt x="101747" y="3207"/>
                  <a:pt x="105151" y="3207"/>
                </a:cubicBezTo>
                <a:cubicBezTo>
                  <a:pt x="106891" y="3207"/>
                  <a:pt x="108617" y="3355"/>
                  <a:pt x="110311" y="3730"/>
                </a:cubicBezTo>
                <a:cubicBezTo>
                  <a:pt x="117489" y="5339"/>
                  <a:pt x="123937" y="10862"/>
                  <a:pt x="130008" y="20643"/>
                </a:cubicBezTo>
                <a:cubicBezTo>
                  <a:pt x="131446" y="22971"/>
                  <a:pt x="132588" y="25105"/>
                  <a:pt x="133786" y="27376"/>
                </a:cubicBezTo>
                <a:cubicBezTo>
                  <a:pt x="134813" y="29327"/>
                  <a:pt x="135874" y="31336"/>
                  <a:pt x="137164" y="33504"/>
                </a:cubicBezTo>
                <a:lnTo>
                  <a:pt x="138830" y="33504"/>
                </a:lnTo>
                <a:cubicBezTo>
                  <a:pt x="137358" y="31085"/>
                  <a:pt x="136182" y="28859"/>
                  <a:pt x="135041" y="26714"/>
                </a:cubicBezTo>
                <a:cubicBezTo>
                  <a:pt x="133831" y="24420"/>
                  <a:pt x="132690" y="22263"/>
                  <a:pt x="131218" y="19889"/>
                </a:cubicBezTo>
                <a:cubicBezTo>
                  <a:pt x="124941" y="9767"/>
                  <a:pt x="118197" y="4027"/>
                  <a:pt x="110619" y="2338"/>
                </a:cubicBezTo>
                <a:cubicBezTo>
                  <a:pt x="108812" y="1939"/>
                  <a:pt x="106986" y="1781"/>
                  <a:pt x="105156" y="1781"/>
                </a:cubicBezTo>
                <a:cubicBezTo>
                  <a:pt x="101646" y="1781"/>
                  <a:pt x="98119" y="2361"/>
                  <a:pt x="94676" y="2931"/>
                </a:cubicBezTo>
                <a:cubicBezTo>
                  <a:pt x="93729" y="3091"/>
                  <a:pt x="92748" y="3250"/>
                  <a:pt x="91789" y="3399"/>
                </a:cubicBezTo>
                <a:cubicBezTo>
                  <a:pt x="86720" y="4167"/>
                  <a:pt x="81713" y="4553"/>
                  <a:pt x="76798" y="4553"/>
                </a:cubicBezTo>
                <a:cubicBezTo>
                  <a:pt x="71566" y="4553"/>
                  <a:pt x="66439" y="4116"/>
                  <a:pt x="61455" y="3239"/>
                </a:cubicBezTo>
                <a:cubicBezTo>
                  <a:pt x="59481" y="2885"/>
                  <a:pt x="57472" y="2463"/>
                  <a:pt x="55532" y="2052"/>
                </a:cubicBezTo>
                <a:cubicBezTo>
                  <a:pt x="51892" y="1276"/>
                  <a:pt x="48137" y="477"/>
                  <a:pt x="44337" y="146"/>
                </a:cubicBezTo>
                <a:cubicBezTo>
                  <a:pt x="43210" y="49"/>
                  <a:pt x="42109" y="0"/>
                  <a:pt x="41036" y="0"/>
                </a:cubicBez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7"/>
          <p:cNvSpPr/>
          <p:nvPr/>
        </p:nvSpPr>
        <p:spPr>
          <a:xfrm>
            <a:off x="601597" y="5143547"/>
            <a:ext cx="78552" cy="34"/>
          </a:xfrm>
          <a:custGeom>
            <a:avLst/>
            <a:gdLst/>
            <a:ahLst/>
            <a:cxnLst/>
            <a:rect l="l" t="t" r="r" b="b"/>
            <a:pathLst>
              <a:path w="2283" h="1" extrusionOk="0">
                <a:moveTo>
                  <a:pt x="2283" y="0"/>
                </a:moveTo>
                <a:lnTo>
                  <a:pt x="0" y="0"/>
                </a:lnTo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7"/>
          <p:cNvSpPr/>
          <p:nvPr/>
        </p:nvSpPr>
        <p:spPr>
          <a:xfrm>
            <a:off x="1123042" y="21"/>
            <a:ext cx="3609416" cy="3536428"/>
          </a:xfrm>
          <a:custGeom>
            <a:avLst/>
            <a:gdLst/>
            <a:ahLst/>
            <a:cxnLst/>
            <a:rect l="l" t="t" r="r" b="b"/>
            <a:pathLst>
              <a:path w="104902" h="104381" extrusionOk="0">
                <a:moveTo>
                  <a:pt x="31932" y="0"/>
                </a:moveTo>
                <a:cubicBezTo>
                  <a:pt x="31977" y="3001"/>
                  <a:pt x="32000" y="6322"/>
                  <a:pt x="32000" y="10214"/>
                </a:cubicBezTo>
                <a:cubicBezTo>
                  <a:pt x="32320" y="22037"/>
                  <a:pt x="29706" y="30425"/>
                  <a:pt x="21535" y="38995"/>
                </a:cubicBezTo>
                <a:cubicBezTo>
                  <a:pt x="15384" y="45420"/>
                  <a:pt x="7829" y="51206"/>
                  <a:pt x="4246" y="59606"/>
                </a:cubicBezTo>
                <a:cubicBezTo>
                  <a:pt x="0" y="69534"/>
                  <a:pt x="3436" y="80741"/>
                  <a:pt x="10283" y="88604"/>
                </a:cubicBezTo>
                <a:cubicBezTo>
                  <a:pt x="17918" y="97392"/>
                  <a:pt x="29455" y="101409"/>
                  <a:pt x="40651" y="103166"/>
                </a:cubicBezTo>
                <a:cubicBezTo>
                  <a:pt x="45822" y="103980"/>
                  <a:pt x="50945" y="104381"/>
                  <a:pt x="56066" y="104381"/>
                </a:cubicBezTo>
                <a:cubicBezTo>
                  <a:pt x="59206" y="104381"/>
                  <a:pt x="62346" y="104230"/>
                  <a:pt x="65495" y="103931"/>
                </a:cubicBezTo>
                <a:cubicBezTo>
                  <a:pt x="66271" y="103851"/>
                  <a:pt x="66785" y="103063"/>
                  <a:pt x="66522" y="102333"/>
                </a:cubicBezTo>
                <a:cubicBezTo>
                  <a:pt x="66191" y="101443"/>
                  <a:pt x="66031" y="100484"/>
                  <a:pt x="66054" y="99480"/>
                </a:cubicBezTo>
                <a:cubicBezTo>
                  <a:pt x="66168" y="95314"/>
                  <a:pt x="69626" y="91936"/>
                  <a:pt x="73792" y="91925"/>
                </a:cubicBezTo>
                <a:cubicBezTo>
                  <a:pt x="78083" y="91925"/>
                  <a:pt x="81563" y="95394"/>
                  <a:pt x="81563" y="99685"/>
                </a:cubicBezTo>
                <a:lnTo>
                  <a:pt x="81563" y="99697"/>
                </a:lnTo>
                <a:cubicBezTo>
                  <a:pt x="81563" y="100291"/>
                  <a:pt x="82031" y="100741"/>
                  <a:pt x="82579" y="100741"/>
                </a:cubicBezTo>
                <a:cubicBezTo>
                  <a:pt x="82684" y="100741"/>
                  <a:pt x="82791" y="100724"/>
                  <a:pt x="82899" y="100690"/>
                </a:cubicBezTo>
                <a:cubicBezTo>
                  <a:pt x="88730" y="98829"/>
                  <a:pt x="94014" y="95862"/>
                  <a:pt x="98066" y="90624"/>
                </a:cubicBezTo>
                <a:cubicBezTo>
                  <a:pt x="104901" y="81802"/>
                  <a:pt x="104297" y="67012"/>
                  <a:pt x="99823" y="57221"/>
                </a:cubicBezTo>
                <a:cubicBezTo>
                  <a:pt x="95292" y="47281"/>
                  <a:pt x="85991" y="40799"/>
                  <a:pt x="79623" y="32182"/>
                </a:cubicBezTo>
                <a:cubicBezTo>
                  <a:pt x="72616" y="22733"/>
                  <a:pt x="72525" y="11378"/>
                  <a:pt x="72525" y="0"/>
                </a:cubicBezTo>
                <a:close/>
              </a:path>
            </a:pathLst>
          </a:custGeom>
          <a:solidFill>
            <a:srgbClr val="FF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1123042" y="21"/>
            <a:ext cx="3609416" cy="3547880"/>
          </a:xfrm>
          <a:custGeom>
            <a:avLst/>
            <a:gdLst/>
            <a:ahLst/>
            <a:cxnLst/>
            <a:rect l="l" t="t" r="r" b="b"/>
            <a:pathLst>
              <a:path w="104902" h="104719" fill="none" extrusionOk="0">
                <a:moveTo>
                  <a:pt x="31932" y="0"/>
                </a:moveTo>
                <a:cubicBezTo>
                  <a:pt x="31977" y="3001"/>
                  <a:pt x="32000" y="6322"/>
                  <a:pt x="32000" y="10214"/>
                </a:cubicBezTo>
                <a:cubicBezTo>
                  <a:pt x="32320" y="22037"/>
                  <a:pt x="29706" y="30425"/>
                  <a:pt x="21535" y="38995"/>
                </a:cubicBezTo>
                <a:cubicBezTo>
                  <a:pt x="15384" y="45420"/>
                  <a:pt x="7829" y="51206"/>
                  <a:pt x="4246" y="59606"/>
                </a:cubicBezTo>
                <a:cubicBezTo>
                  <a:pt x="0" y="69534"/>
                  <a:pt x="3436" y="80741"/>
                  <a:pt x="10283" y="88604"/>
                </a:cubicBezTo>
                <a:cubicBezTo>
                  <a:pt x="17918" y="97392"/>
                  <a:pt x="29455" y="101409"/>
                  <a:pt x="40651" y="103166"/>
                </a:cubicBezTo>
                <a:cubicBezTo>
                  <a:pt x="48993" y="104478"/>
                  <a:pt x="57210" y="104718"/>
                  <a:pt x="65495" y="103931"/>
                </a:cubicBezTo>
                <a:cubicBezTo>
                  <a:pt x="66271" y="103851"/>
                  <a:pt x="66785" y="103063"/>
                  <a:pt x="66522" y="102333"/>
                </a:cubicBezTo>
                <a:cubicBezTo>
                  <a:pt x="66191" y="101443"/>
                  <a:pt x="66031" y="100484"/>
                  <a:pt x="66054" y="99480"/>
                </a:cubicBezTo>
                <a:cubicBezTo>
                  <a:pt x="66168" y="95314"/>
                  <a:pt x="69626" y="91936"/>
                  <a:pt x="73792" y="91925"/>
                </a:cubicBezTo>
                <a:cubicBezTo>
                  <a:pt x="78083" y="91925"/>
                  <a:pt x="81563" y="95394"/>
                  <a:pt x="81563" y="99685"/>
                </a:cubicBezTo>
                <a:lnTo>
                  <a:pt x="81563" y="99697"/>
                </a:lnTo>
                <a:cubicBezTo>
                  <a:pt x="81563" y="100404"/>
                  <a:pt x="82225" y="100906"/>
                  <a:pt x="82899" y="100690"/>
                </a:cubicBezTo>
                <a:cubicBezTo>
                  <a:pt x="88730" y="98829"/>
                  <a:pt x="94014" y="95862"/>
                  <a:pt x="98066" y="90624"/>
                </a:cubicBezTo>
                <a:cubicBezTo>
                  <a:pt x="104901" y="81802"/>
                  <a:pt x="104297" y="67012"/>
                  <a:pt x="99823" y="57221"/>
                </a:cubicBezTo>
                <a:cubicBezTo>
                  <a:pt x="95292" y="47281"/>
                  <a:pt x="85991" y="40799"/>
                  <a:pt x="79623" y="32182"/>
                </a:cubicBezTo>
                <a:cubicBezTo>
                  <a:pt x="72616" y="22733"/>
                  <a:pt x="72525" y="11378"/>
                  <a:pt x="72525" y="0"/>
                </a:cubicBezTo>
              </a:path>
            </a:pathLst>
          </a:custGeom>
          <a:noFill/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7"/>
          <p:cNvSpPr/>
          <p:nvPr/>
        </p:nvSpPr>
        <p:spPr>
          <a:xfrm>
            <a:off x="2330470" y="2636156"/>
            <a:ext cx="533695" cy="525479"/>
          </a:xfrm>
          <a:custGeom>
            <a:avLst/>
            <a:gdLst/>
            <a:ahLst/>
            <a:cxnLst/>
            <a:rect l="l" t="t" r="r" b="b"/>
            <a:pathLst>
              <a:path w="15511" h="15510" extrusionOk="0">
                <a:moveTo>
                  <a:pt x="7761" y="0"/>
                </a:moveTo>
                <a:cubicBezTo>
                  <a:pt x="3482" y="0"/>
                  <a:pt x="1" y="3470"/>
                  <a:pt x="1" y="7749"/>
                </a:cubicBezTo>
                <a:cubicBezTo>
                  <a:pt x="1" y="12040"/>
                  <a:pt x="3482" y="15509"/>
                  <a:pt x="7761" y="15509"/>
                </a:cubicBezTo>
                <a:cubicBezTo>
                  <a:pt x="12041" y="15509"/>
                  <a:pt x="15510" y="12040"/>
                  <a:pt x="15510" y="7749"/>
                </a:cubicBezTo>
                <a:cubicBezTo>
                  <a:pt x="15510" y="3470"/>
                  <a:pt x="12041" y="0"/>
                  <a:pt x="7761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"/>
          <p:cNvSpPr/>
          <p:nvPr/>
        </p:nvSpPr>
        <p:spPr>
          <a:xfrm>
            <a:off x="3847359" y="2191515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49" y="0"/>
                </a:moveTo>
                <a:cubicBezTo>
                  <a:pt x="3470" y="0"/>
                  <a:pt x="0" y="3470"/>
                  <a:pt x="0" y="7749"/>
                </a:cubicBezTo>
                <a:cubicBezTo>
                  <a:pt x="0" y="12040"/>
                  <a:pt x="3470" y="15509"/>
                  <a:pt x="7749" y="15509"/>
                </a:cubicBezTo>
                <a:cubicBezTo>
                  <a:pt x="12040" y="15509"/>
                  <a:pt x="15509" y="12040"/>
                  <a:pt x="15509" y="7749"/>
                </a:cubicBezTo>
                <a:cubicBezTo>
                  <a:pt x="15509" y="3470"/>
                  <a:pt x="12040" y="0"/>
                  <a:pt x="7749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7"/>
          <p:cNvSpPr/>
          <p:nvPr/>
        </p:nvSpPr>
        <p:spPr>
          <a:xfrm>
            <a:off x="2993296" y="1113555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50" y="0"/>
                </a:moveTo>
                <a:cubicBezTo>
                  <a:pt x="3470" y="0"/>
                  <a:pt x="1" y="3481"/>
                  <a:pt x="1" y="7760"/>
                </a:cubicBezTo>
                <a:cubicBezTo>
                  <a:pt x="1" y="12040"/>
                  <a:pt x="3470" y="15509"/>
                  <a:pt x="7750" y="15509"/>
                </a:cubicBezTo>
                <a:cubicBezTo>
                  <a:pt x="12041" y="15509"/>
                  <a:pt x="15510" y="12040"/>
                  <a:pt x="15510" y="7760"/>
                </a:cubicBezTo>
                <a:cubicBezTo>
                  <a:pt x="15510" y="3481"/>
                  <a:pt x="12041" y="0"/>
                  <a:pt x="7750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1874227" y="1567852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49" y="0"/>
                </a:moveTo>
                <a:cubicBezTo>
                  <a:pt x="3469" y="0"/>
                  <a:pt x="0" y="3481"/>
                  <a:pt x="0" y="7761"/>
                </a:cubicBezTo>
                <a:cubicBezTo>
                  <a:pt x="0" y="12040"/>
                  <a:pt x="3469" y="15510"/>
                  <a:pt x="7749" y="15510"/>
                </a:cubicBezTo>
                <a:cubicBezTo>
                  <a:pt x="12040" y="15510"/>
                  <a:pt x="15509" y="12040"/>
                  <a:pt x="15509" y="7761"/>
                </a:cubicBezTo>
                <a:cubicBezTo>
                  <a:pt x="15509" y="3481"/>
                  <a:pt x="12040" y="0"/>
                  <a:pt x="7749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2388619" y="2774556"/>
            <a:ext cx="84849" cy="73892"/>
          </a:xfrm>
          <a:custGeom>
            <a:avLst/>
            <a:gdLst/>
            <a:ahLst/>
            <a:cxnLst/>
            <a:rect l="l" t="t" r="r" b="b"/>
            <a:pathLst>
              <a:path w="2466" h="2181" extrusionOk="0">
                <a:moveTo>
                  <a:pt x="651" y="1"/>
                </a:moveTo>
                <a:lnTo>
                  <a:pt x="0" y="1051"/>
                </a:lnTo>
                <a:lnTo>
                  <a:pt x="593" y="2135"/>
                </a:lnTo>
                <a:lnTo>
                  <a:pt x="1826" y="2180"/>
                </a:lnTo>
                <a:lnTo>
                  <a:pt x="2465" y="1131"/>
                </a:lnTo>
                <a:lnTo>
                  <a:pt x="1883" y="46"/>
                </a:lnTo>
                <a:lnTo>
                  <a:pt x="65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7"/>
          <p:cNvSpPr/>
          <p:nvPr/>
        </p:nvSpPr>
        <p:spPr>
          <a:xfrm>
            <a:off x="2555495" y="2741320"/>
            <a:ext cx="84849" cy="72706"/>
          </a:xfrm>
          <a:custGeom>
            <a:avLst/>
            <a:gdLst/>
            <a:ahLst/>
            <a:cxnLst/>
            <a:rect l="l" t="t" r="r" b="b"/>
            <a:pathLst>
              <a:path w="2466" h="2146" extrusionOk="0">
                <a:moveTo>
                  <a:pt x="616" y="0"/>
                </a:moveTo>
                <a:lnTo>
                  <a:pt x="0" y="1073"/>
                </a:lnTo>
                <a:lnTo>
                  <a:pt x="616" y="2146"/>
                </a:lnTo>
                <a:lnTo>
                  <a:pt x="1849" y="2146"/>
                </a:lnTo>
                <a:lnTo>
                  <a:pt x="2465" y="1073"/>
                </a:lnTo>
                <a:lnTo>
                  <a:pt x="184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"/>
          <p:cNvSpPr/>
          <p:nvPr/>
        </p:nvSpPr>
        <p:spPr>
          <a:xfrm>
            <a:off x="2705478" y="2745961"/>
            <a:ext cx="79344" cy="82769"/>
          </a:xfrm>
          <a:custGeom>
            <a:avLst/>
            <a:gdLst/>
            <a:ahLst/>
            <a:cxnLst/>
            <a:rect l="l" t="t" r="r" b="b"/>
            <a:pathLst>
              <a:path w="2306" h="2443" extrusionOk="0">
                <a:moveTo>
                  <a:pt x="1347" y="0"/>
                </a:moveTo>
                <a:lnTo>
                  <a:pt x="195" y="445"/>
                </a:lnTo>
                <a:lnTo>
                  <a:pt x="1" y="1666"/>
                </a:lnTo>
                <a:lnTo>
                  <a:pt x="959" y="2442"/>
                </a:lnTo>
                <a:lnTo>
                  <a:pt x="2112" y="1997"/>
                </a:lnTo>
                <a:lnTo>
                  <a:pt x="2306" y="788"/>
                </a:lnTo>
                <a:lnTo>
                  <a:pt x="1347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7"/>
          <p:cNvSpPr/>
          <p:nvPr/>
        </p:nvSpPr>
        <p:spPr>
          <a:xfrm>
            <a:off x="2681530" y="2900624"/>
            <a:ext cx="78174" cy="82769"/>
          </a:xfrm>
          <a:custGeom>
            <a:avLst/>
            <a:gdLst/>
            <a:ahLst/>
            <a:cxnLst/>
            <a:rect l="l" t="t" r="r" b="b"/>
            <a:pathLst>
              <a:path w="2272" h="2443" extrusionOk="0">
                <a:moveTo>
                  <a:pt x="993" y="0"/>
                </a:moveTo>
                <a:lnTo>
                  <a:pt x="1" y="742"/>
                </a:lnTo>
                <a:lnTo>
                  <a:pt x="149" y="1963"/>
                </a:lnTo>
                <a:lnTo>
                  <a:pt x="1290" y="2442"/>
                </a:lnTo>
                <a:lnTo>
                  <a:pt x="2272" y="1701"/>
                </a:lnTo>
                <a:lnTo>
                  <a:pt x="2123" y="479"/>
                </a:lnTo>
                <a:lnTo>
                  <a:pt x="993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"/>
          <p:cNvSpPr/>
          <p:nvPr/>
        </p:nvSpPr>
        <p:spPr>
          <a:xfrm>
            <a:off x="3506140" y="3306574"/>
            <a:ext cx="78174" cy="82803"/>
          </a:xfrm>
          <a:custGeom>
            <a:avLst/>
            <a:gdLst/>
            <a:ahLst/>
            <a:cxnLst/>
            <a:rect l="l" t="t" r="r" b="b"/>
            <a:pathLst>
              <a:path w="2272" h="2444" extrusionOk="0">
                <a:moveTo>
                  <a:pt x="993" y="1"/>
                </a:moveTo>
                <a:lnTo>
                  <a:pt x="0" y="743"/>
                </a:lnTo>
                <a:lnTo>
                  <a:pt x="148" y="1964"/>
                </a:lnTo>
                <a:lnTo>
                  <a:pt x="1290" y="2443"/>
                </a:lnTo>
                <a:lnTo>
                  <a:pt x="2271" y="1701"/>
                </a:lnTo>
                <a:lnTo>
                  <a:pt x="2123" y="480"/>
                </a:lnTo>
                <a:lnTo>
                  <a:pt x="99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7"/>
          <p:cNvSpPr/>
          <p:nvPr/>
        </p:nvSpPr>
        <p:spPr>
          <a:xfrm>
            <a:off x="3772764" y="3417158"/>
            <a:ext cx="84849" cy="74265"/>
          </a:xfrm>
          <a:custGeom>
            <a:avLst/>
            <a:gdLst/>
            <a:ahLst/>
            <a:cxnLst/>
            <a:rect l="l" t="t" r="r" b="b"/>
            <a:pathLst>
              <a:path w="2466" h="2192" extrusionOk="0">
                <a:moveTo>
                  <a:pt x="673" y="1"/>
                </a:moveTo>
                <a:lnTo>
                  <a:pt x="0" y="1039"/>
                </a:lnTo>
                <a:lnTo>
                  <a:pt x="559" y="2135"/>
                </a:lnTo>
                <a:lnTo>
                  <a:pt x="1792" y="2192"/>
                </a:lnTo>
                <a:lnTo>
                  <a:pt x="2465" y="1153"/>
                </a:lnTo>
                <a:lnTo>
                  <a:pt x="1906" y="58"/>
                </a:lnTo>
                <a:lnTo>
                  <a:pt x="67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7"/>
          <p:cNvSpPr/>
          <p:nvPr/>
        </p:nvSpPr>
        <p:spPr>
          <a:xfrm>
            <a:off x="3517529" y="3707544"/>
            <a:ext cx="84849" cy="73892"/>
          </a:xfrm>
          <a:custGeom>
            <a:avLst/>
            <a:gdLst/>
            <a:ahLst/>
            <a:cxnLst/>
            <a:rect l="l" t="t" r="r" b="b"/>
            <a:pathLst>
              <a:path w="2466" h="2181" extrusionOk="0">
                <a:moveTo>
                  <a:pt x="651" y="0"/>
                </a:moveTo>
                <a:lnTo>
                  <a:pt x="0" y="1039"/>
                </a:lnTo>
                <a:lnTo>
                  <a:pt x="582" y="2134"/>
                </a:lnTo>
                <a:lnTo>
                  <a:pt x="1815" y="2180"/>
                </a:lnTo>
                <a:lnTo>
                  <a:pt x="2465" y="1130"/>
                </a:lnTo>
                <a:lnTo>
                  <a:pt x="1883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3775482" y="3756263"/>
            <a:ext cx="79378" cy="82396"/>
          </a:xfrm>
          <a:custGeom>
            <a:avLst/>
            <a:gdLst/>
            <a:ahLst/>
            <a:cxnLst/>
            <a:rect l="l" t="t" r="r" b="b"/>
            <a:pathLst>
              <a:path w="2307" h="2432" extrusionOk="0">
                <a:moveTo>
                  <a:pt x="1348" y="0"/>
                </a:moveTo>
                <a:lnTo>
                  <a:pt x="195" y="445"/>
                </a:lnTo>
                <a:lnTo>
                  <a:pt x="1" y="1666"/>
                </a:lnTo>
                <a:lnTo>
                  <a:pt x="971" y="2431"/>
                </a:lnTo>
                <a:lnTo>
                  <a:pt x="2112" y="1997"/>
                </a:lnTo>
                <a:lnTo>
                  <a:pt x="2306" y="776"/>
                </a:lnTo>
                <a:lnTo>
                  <a:pt x="1348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7"/>
          <p:cNvSpPr/>
          <p:nvPr/>
        </p:nvSpPr>
        <p:spPr>
          <a:xfrm>
            <a:off x="3812814" y="3878434"/>
            <a:ext cx="83266" cy="79686"/>
          </a:xfrm>
          <a:custGeom>
            <a:avLst/>
            <a:gdLst/>
            <a:ahLst/>
            <a:cxnLst/>
            <a:rect l="l" t="t" r="r" b="b"/>
            <a:pathLst>
              <a:path w="2420" h="2352" extrusionOk="0">
                <a:moveTo>
                  <a:pt x="1598" y="1"/>
                </a:moveTo>
                <a:lnTo>
                  <a:pt x="388" y="263"/>
                </a:lnTo>
                <a:lnTo>
                  <a:pt x="0" y="1427"/>
                </a:lnTo>
                <a:lnTo>
                  <a:pt x="822" y="2351"/>
                </a:lnTo>
                <a:lnTo>
                  <a:pt x="2031" y="2100"/>
                </a:lnTo>
                <a:lnTo>
                  <a:pt x="2419" y="925"/>
                </a:lnTo>
                <a:lnTo>
                  <a:pt x="159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7"/>
          <p:cNvSpPr/>
          <p:nvPr/>
        </p:nvSpPr>
        <p:spPr>
          <a:xfrm>
            <a:off x="3373809" y="3934878"/>
            <a:ext cx="77761" cy="83175"/>
          </a:xfrm>
          <a:custGeom>
            <a:avLst/>
            <a:gdLst/>
            <a:ahLst/>
            <a:cxnLst/>
            <a:rect l="l" t="t" r="r" b="b"/>
            <a:pathLst>
              <a:path w="2260" h="2455" extrusionOk="0">
                <a:moveTo>
                  <a:pt x="1267" y="1"/>
                </a:moveTo>
                <a:lnTo>
                  <a:pt x="137" y="491"/>
                </a:lnTo>
                <a:lnTo>
                  <a:pt x="0" y="1724"/>
                </a:lnTo>
                <a:lnTo>
                  <a:pt x="993" y="2454"/>
                </a:lnTo>
                <a:lnTo>
                  <a:pt x="2123" y="1952"/>
                </a:lnTo>
                <a:lnTo>
                  <a:pt x="2260" y="720"/>
                </a:lnTo>
                <a:lnTo>
                  <a:pt x="126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7"/>
          <p:cNvSpPr/>
          <p:nvPr/>
        </p:nvSpPr>
        <p:spPr>
          <a:xfrm>
            <a:off x="3183742" y="3692060"/>
            <a:ext cx="84849" cy="75451"/>
          </a:xfrm>
          <a:custGeom>
            <a:avLst/>
            <a:gdLst/>
            <a:ahLst/>
            <a:cxnLst/>
            <a:rect l="l" t="t" r="r" b="b"/>
            <a:pathLst>
              <a:path w="2466" h="2227" extrusionOk="0">
                <a:moveTo>
                  <a:pt x="697" y="1"/>
                </a:moveTo>
                <a:lnTo>
                  <a:pt x="1" y="1028"/>
                </a:lnTo>
                <a:lnTo>
                  <a:pt x="548" y="2135"/>
                </a:lnTo>
                <a:lnTo>
                  <a:pt x="1770" y="2226"/>
                </a:lnTo>
                <a:lnTo>
                  <a:pt x="2466" y="1199"/>
                </a:lnTo>
                <a:lnTo>
                  <a:pt x="1929" y="92"/>
                </a:lnTo>
                <a:lnTo>
                  <a:pt x="69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7"/>
          <p:cNvSpPr/>
          <p:nvPr/>
        </p:nvSpPr>
        <p:spPr>
          <a:xfrm>
            <a:off x="3355745" y="3750063"/>
            <a:ext cx="84436" cy="75451"/>
          </a:xfrm>
          <a:custGeom>
            <a:avLst/>
            <a:gdLst/>
            <a:ahLst/>
            <a:cxnLst/>
            <a:rect l="l" t="t" r="r" b="b"/>
            <a:pathLst>
              <a:path w="2454" h="2227" extrusionOk="0">
                <a:moveTo>
                  <a:pt x="1769" y="1"/>
                </a:moveTo>
                <a:lnTo>
                  <a:pt x="537" y="92"/>
                </a:lnTo>
                <a:lnTo>
                  <a:pt x="0" y="1199"/>
                </a:lnTo>
                <a:lnTo>
                  <a:pt x="685" y="2226"/>
                </a:lnTo>
                <a:lnTo>
                  <a:pt x="1917" y="2135"/>
                </a:lnTo>
                <a:lnTo>
                  <a:pt x="2454" y="1028"/>
                </a:lnTo>
                <a:lnTo>
                  <a:pt x="176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7"/>
          <p:cNvSpPr/>
          <p:nvPr/>
        </p:nvSpPr>
        <p:spPr>
          <a:xfrm>
            <a:off x="4654662" y="3432235"/>
            <a:ext cx="78174" cy="82803"/>
          </a:xfrm>
          <a:custGeom>
            <a:avLst/>
            <a:gdLst/>
            <a:ahLst/>
            <a:cxnLst/>
            <a:rect l="l" t="t" r="r" b="b"/>
            <a:pathLst>
              <a:path w="2272" h="2444" extrusionOk="0">
                <a:moveTo>
                  <a:pt x="994" y="1"/>
                </a:moveTo>
                <a:lnTo>
                  <a:pt x="1" y="743"/>
                </a:lnTo>
                <a:lnTo>
                  <a:pt x="149" y="1964"/>
                </a:lnTo>
                <a:lnTo>
                  <a:pt x="1290" y="2443"/>
                </a:lnTo>
                <a:lnTo>
                  <a:pt x="2272" y="1701"/>
                </a:lnTo>
                <a:lnTo>
                  <a:pt x="2123" y="480"/>
                </a:lnTo>
                <a:lnTo>
                  <a:pt x="994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7"/>
          <p:cNvSpPr/>
          <p:nvPr/>
        </p:nvSpPr>
        <p:spPr>
          <a:xfrm>
            <a:off x="3138186" y="3905877"/>
            <a:ext cx="78174" cy="82769"/>
          </a:xfrm>
          <a:custGeom>
            <a:avLst/>
            <a:gdLst/>
            <a:ahLst/>
            <a:cxnLst/>
            <a:rect l="l" t="t" r="r" b="b"/>
            <a:pathLst>
              <a:path w="2272" h="2443" extrusionOk="0">
                <a:moveTo>
                  <a:pt x="982" y="1"/>
                </a:moveTo>
                <a:lnTo>
                  <a:pt x="1" y="743"/>
                </a:lnTo>
                <a:lnTo>
                  <a:pt x="149" y="1964"/>
                </a:lnTo>
                <a:lnTo>
                  <a:pt x="1279" y="2443"/>
                </a:lnTo>
                <a:lnTo>
                  <a:pt x="2272" y="1701"/>
                </a:lnTo>
                <a:lnTo>
                  <a:pt x="2124" y="480"/>
                </a:lnTo>
                <a:lnTo>
                  <a:pt x="98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7"/>
          <p:cNvSpPr/>
          <p:nvPr/>
        </p:nvSpPr>
        <p:spPr>
          <a:xfrm>
            <a:off x="2507566" y="2877788"/>
            <a:ext cx="82509" cy="80092"/>
          </a:xfrm>
          <a:custGeom>
            <a:avLst/>
            <a:gdLst/>
            <a:ahLst/>
            <a:cxnLst/>
            <a:rect l="l" t="t" r="r" b="b"/>
            <a:pathLst>
              <a:path w="2398" h="2364" extrusionOk="0">
                <a:moveTo>
                  <a:pt x="1542" y="1"/>
                </a:moveTo>
                <a:lnTo>
                  <a:pt x="343" y="298"/>
                </a:lnTo>
                <a:lnTo>
                  <a:pt x="1" y="1473"/>
                </a:lnTo>
                <a:lnTo>
                  <a:pt x="857" y="2363"/>
                </a:lnTo>
                <a:lnTo>
                  <a:pt x="2055" y="2066"/>
                </a:lnTo>
                <a:lnTo>
                  <a:pt x="2397" y="891"/>
                </a:lnTo>
                <a:lnTo>
                  <a:pt x="154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2602221" y="3002297"/>
            <a:ext cx="79722" cy="82396"/>
          </a:xfrm>
          <a:custGeom>
            <a:avLst/>
            <a:gdLst/>
            <a:ahLst/>
            <a:cxnLst/>
            <a:rect l="l" t="t" r="r" b="b"/>
            <a:pathLst>
              <a:path w="2317" h="2432" extrusionOk="0">
                <a:moveTo>
                  <a:pt x="1358" y="1"/>
                </a:moveTo>
                <a:lnTo>
                  <a:pt x="206" y="434"/>
                </a:lnTo>
                <a:lnTo>
                  <a:pt x="0" y="1644"/>
                </a:lnTo>
                <a:lnTo>
                  <a:pt x="959" y="2431"/>
                </a:lnTo>
                <a:lnTo>
                  <a:pt x="2111" y="1998"/>
                </a:lnTo>
                <a:lnTo>
                  <a:pt x="2317" y="788"/>
                </a:lnTo>
                <a:lnTo>
                  <a:pt x="135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7"/>
          <p:cNvSpPr/>
          <p:nvPr/>
        </p:nvSpPr>
        <p:spPr>
          <a:xfrm>
            <a:off x="1961381" y="1740301"/>
            <a:ext cx="85227" cy="73858"/>
          </a:xfrm>
          <a:custGeom>
            <a:avLst/>
            <a:gdLst/>
            <a:ahLst/>
            <a:cxnLst/>
            <a:rect l="l" t="t" r="r" b="b"/>
            <a:pathLst>
              <a:path w="2477" h="2180" extrusionOk="0">
                <a:moveTo>
                  <a:pt x="651" y="0"/>
                </a:moveTo>
                <a:lnTo>
                  <a:pt x="1" y="1050"/>
                </a:lnTo>
                <a:lnTo>
                  <a:pt x="594" y="2134"/>
                </a:lnTo>
                <a:lnTo>
                  <a:pt x="1826" y="2180"/>
                </a:lnTo>
                <a:lnTo>
                  <a:pt x="2477" y="1130"/>
                </a:lnTo>
                <a:lnTo>
                  <a:pt x="1884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7"/>
          <p:cNvSpPr/>
          <p:nvPr/>
        </p:nvSpPr>
        <p:spPr>
          <a:xfrm>
            <a:off x="2110193" y="1669153"/>
            <a:ext cx="82096" cy="80838"/>
          </a:xfrm>
          <a:custGeom>
            <a:avLst/>
            <a:gdLst/>
            <a:ahLst/>
            <a:cxnLst/>
            <a:rect l="l" t="t" r="r" b="b"/>
            <a:pathLst>
              <a:path w="2386" h="2386" extrusionOk="0">
                <a:moveTo>
                  <a:pt x="879" y="0"/>
                </a:moveTo>
                <a:lnTo>
                  <a:pt x="1" y="868"/>
                </a:lnTo>
                <a:lnTo>
                  <a:pt x="320" y="2066"/>
                </a:lnTo>
                <a:lnTo>
                  <a:pt x="1507" y="2386"/>
                </a:lnTo>
                <a:lnTo>
                  <a:pt x="2386" y="1518"/>
                </a:lnTo>
                <a:lnTo>
                  <a:pt x="2066" y="320"/>
                </a:lnTo>
                <a:lnTo>
                  <a:pt x="87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"/>
          <p:cNvSpPr/>
          <p:nvPr/>
        </p:nvSpPr>
        <p:spPr>
          <a:xfrm>
            <a:off x="2249200" y="1711673"/>
            <a:ext cx="78965" cy="82769"/>
          </a:xfrm>
          <a:custGeom>
            <a:avLst/>
            <a:gdLst/>
            <a:ahLst/>
            <a:cxnLst/>
            <a:rect l="l" t="t" r="r" b="b"/>
            <a:pathLst>
              <a:path w="2295" h="2443" extrusionOk="0">
                <a:moveTo>
                  <a:pt x="1347" y="1"/>
                </a:moveTo>
                <a:lnTo>
                  <a:pt x="195" y="446"/>
                </a:lnTo>
                <a:lnTo>
                  <a:pt x="1" y="1667"/>
                </a:lnTo>
                <a:lnTo>
                  <a:pt x="959" y="2443"/>
                </a:lnTo>
                <a:lnTo>
                  <a:pt x="2112" y="1998"/>
                </a:lnTo>
                <a:lnTo>
                  <a:pt x="2295" y="788"/>
                </a:lnTo>
                <a:lnTo>
                  <a:pt x="134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7"/>
          <p:cNvSpPr/>
          <p:nvPr/>
        </p:nvSpPr>
        <p:spPr>
          <a:xfrm>
            <a:off x="2171060" y="1832319"/>
            <a:ext cx="78174" cy="83142"/>
          </a:xfrm>
          <a:custGeom>
            <a:avLst/>
            <a:gdLst/>
            <a:ahLst/>
            <a:cxnLst/>
            <a:rect l="l" t="t" r="r" b="b"/>
            <a:pathLst>
              <a:path w="2272" h="2454" extrusionOk="0">
                <a:moveTo>
                  <a:pt x="994" y="0"/>
                </a:moveTo>
                <a:lnTo>
                  <a:pt x="1" y="742"/>
                </a:lnTo>
                <a:lnTo>
                  <a:pt x="149" y="1963"/>
                </a:lnTo>
                <a:lnTo>
                  <a:pt x="1290" y="2454"/>
                </a:lnTo>
                <a:lnTo>
                  <a:pt x="2272" y="1712"/>
                </a:lnTo>
                <a:lnTo>
                  <a:pt x="2123" y="491"/>
                </a:lnTo>
                <a:lnTo>
                  <a:pt x="994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"/>
          <p:cNvSpPr/>
          <p:nvPr/>
        </p:nvSpPr>
        <p:spPr>
          <a:xfrm>
            <a:off x="2006936" y="1853190"/>
            <a:ext cx="82475" cy="80058"/>
          </a:xfrm>
          <a:custGeom>
            <a:avLst/>
            <a:gdLst/>
            <a:ahLst/>
            <a:cxnLst/>
            <a:rect l="l" t="t" r="r" b="b"/>
            <a:pathLst>
              <a:path w="2397" h="2363" extrusionOk="0">
                <a:moveTo>
                  <a:pt x="1541" y="1"/>
                </a:moveTo>
                <a:lnTo>
                  <a:pt x="343" y="297"/>
                </a:lnTo>
                <a:lnTo>
                  <a:pt x="0" y="1473"/>
                </a:lnTo>
                <a:lnTo>
                  <a:pt x="856" y="2363"/>
                </a:lnTo>
                <a:lnTo>
                  <a:pt x="2055" y="2066"/>
                </a:lnTo>
                <a:lnTo>
                  <a:pt x="2397" y="891"/>
                </a:lnTo>
                <a:lnTo>
                  <a:pt x="154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7"/>
          <p:cNvSpPr/>
          <p:nvPr/>
        </p:nvSpPr>
        <p:spPr>
          <a:xfrm>
            <a:off x="2121204" y="1958353"/>
            <a:ext cx="79722" cy="82396"/>
          </a:xfrm>
          <a:custGeom>
            <a:avLst/>
            <a:gdLst/>
            <a:ahLst/>
            <a:cxnLst/>
            <a:rect l="l" t="t" r="r" b="b"/>
            <a:pathLst>
              <a:path w="2317" h="2432" extrusionOk="0">
                <a:moveTo>
                  <a:pt x="1358" y="1"/>
                </a:moveTo>
                <a:lnTo>
                  <a:pt x="206" y="434"/>
                </a:lnTo>
                <a:lnTo>
                  <a:pt x="0" y="1644"/>
                </a:lnTo>
                <a:lnTo>
                  <a:pt x="959" y="2431"/>
                </a:lnTo>
                <a:lnTo>
                  <a:pt x="2112" y="1998"/>
                </a:lnTo>
                <a:lnTo>
                  <a:pt x="2317" y="788"/>
                </a:lnTo>
                <a:lnTo>
                  <a:pt x="135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7"/>
          <p:cNvSpPr/>
          <p:nvPr/>
        </p:nvSpPr>
        <p:spPr>
          <a:xfrm>
            <a:off x="3105224" y="1310330"/>
            <a:ext cx="84849" cy="73520"/>
          </a:xfrm>
          <a:custGeom>
            <a:avLst/>
            <a:gdLst/>
            <a:ahLst/>
            <a:cxnLst/>
            <a:rect l="l" t="t" r="r" b="b"/>
            <a:pathLst>
              <a:path w="2466" h="2170" extrusionOk="0">
                <a:moveTo>
                  <a:pt x="651" y="1"/>
                </a:moveTo>
                <a:lnTo>
                  <a:pt x="0" y="1051"/>
                </a:lnTo>
                <a:lnTo>
                  <a:pt x="594" y="2135"/>
                </a:lnTo>
                <a:lnTo>
                  <a:pt x="1826" y="2169"/>
                </a:lnTo>
                <a:lnTo>
                  <a:pt x="2465" y="1119"/>
                </a:lnTo>
                <a:lnTo>
                  <a:pt x="1883" y="35"/>
                </a:lnTo>
                <a:lnTo>
                  <a:pt x="65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7"/>
          <p:cNvSpPr/>
          <p:nvPr/>
        </p:nvSpPr>
        <p:spPr>
          <a:xfrm>
            <a:off x="3208481" y="1199746"/>
            <a:ext cx="84849" cy="72368"/>
          </a:xfrm>
          <a:custGeom>
            <a:avLst/>
            <a:gdLst/>
            <a:ahLst/>
            <a:cxnLst/>
            <a:rect l="l" t="t" r="r" b="b"/>
            <a:pathLst>
              <a:path w="2466" h="2136" extrusionOk="0">
                <a:moveTo>
                  <a:pt x="617" y="1"/>
                </a:moveTo>
                <a:lnTo>
                  <a:pt x="1" y="1074"/>
                </a:lnTo>
                <a:lnTo>
                  <a:pt x="617" y="2135"/>
                </a:lnTo>
                <a:lnTo>
                  <a:pt x="1849" y="2135"/>
                </a:lnTo>
                <a:lnTo>
                  <a:pt x="2466" y="1074"/>
                </a:lnTo>
                <a:lnTo>
                  <a:pt x="184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7"/>
          <p:cNvSpPr/>
          <p:nvPr/>
        </p:nvSpPr>
        <p:spPr>
          <a:xfrm>
            <a:off x="3319204" y="1243078"/>
            <a:ext cx="78965" cy="82362"/>
          </a:xfrm>
          <a:custGeom>
            <a:avLst/>
            <a:gdLst/>
            <a:ahLst/>
            <a:cxnLst/>
            <a:rect l="l" t="t" r="r" b="b"/>
            <a:pathLst>
              <a:path w="2295" h="2431" extrusionOk="0">
                <a:moveTo>
                  <a:pt x="1348" y="0"/>
                </a:moveTo>
                <a:lnTo>
                  <a:pt x="195" y="434"/>
                </a:lnTo>
                <a:lnTo>
                  <a:pt x="1" y="1655"/>
                </a:lnTo>
                <a:lnTo>
                  <a:pt x="960" y="2431"/>
                </a:lnTo>
                <a:lnTo>
                  <a:pt x="2112" y="1997"/>
                </a:lnTo>
                <a:lnTo>
                  <a:pt x="2295" y="776"/>
                </a:lnTo>
                <a:lnTo>
                  <a:pt x="1348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7"/>
          <p:cNvSpPr/>
          <p:nvPr/>
        </p:nvSpPr>
        <p:spPr>
          <a:xfrm>
            <a:off x="3295256" y="1493994"/>
            <a:ext cx="78174" cy="83175"/>
          </a:xfrm>
          <a:custGeom>
            <a:avLst/>
            <a:gdLst/>
            <a:ahLst/>
            <a:cxnLst/>
            <a:rect l="l" t="t" r="r" b="b"/>
            <a:pathLst>
              <a:path w="2272" h="2455" extrusionOk="0">
                <a:moveTo>
                  <a:pt x="982" y="1"/>
                </a:moveTo>
                <a:lnTo>
                  <a:pt x="1" y="742"/>
                </a:lnTo>
                <a:lnTo>
                  <a:pt x="149" y="1964"/>
                </a:lnTo>
                <a:lnTo>
                  <a:pt x="1279" y="2454"/>
                </a:lnTo>
                <a:lnTo>
                  <a:pt x="2272" y="1712"/>
                </a:lnTo>
                <a:lnTo>
                  <a:pt x="2123" y="491"/>
                </a:lnTo>
                <a:lnTo>
                  <a:pt x="98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7"/>
          <p:cNvSpPr/>
          <p:nvPr/>
        </p:nvSpPr>
        <p:spPr>
          <a:xfrm>
            <a:off x="3278397" y="1355187"/>
            <a:ext cx="82475" cy="80465"/>
          </a:xfrm>
          <a:custGeom>
            <a:avLst/>
            <a:gdLst/>
            <a:ahLst/>
            <a:cxnLst/>
            <a:rect l="l" t="t" r="r" b="b"/>
            <a:pathLst>
              <a:path w="2397" h="2375" extrusionOk="0">
                <a:moveTo>
                  <a:pt x="1541" y="1"/>
                </a:moveTo>
                <a:lnTo>
                  <a:pt x="331" y="297"/>
                </a:lnTo>
                <a:lnTo>
                  <a:pt x="0" y="1484"/>
                </a:lnTo>
                <a:lnTo>
                  <a:pt x="856" y="2374"/>
                </a:lnTo>
                <a:lnTo>
                  <a:pt x="2054" y="2078"/>
                </a:lnTo>
                <a:lnTo>
                  <a:pt x="2397" y="891"/>
                </a:lnTo>
                <a:lnTo>
                  <a:pt x="154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7"/>
          <p:cNvSpPr/>
          <p:nvPr/>
        </p:nvSpPr>
        <p:spPr>
          <a:xfrm>
            <a:off x="3127589" y="1417052"/>
            <a:ext cx="79378" cy="82396"/>
          </a:xfrm>
          <a:custGeom>
            <a:avLst/>
            <a:gdLst/>
            <a:ahLst/>
            <a:cxnLst/>
            <a:rect l="l" t="t" r="r" b="b"/>
            <a:pathLst>
              <a:path w="2307" h="2432" extrusionOk="0">
                <a:moveTo>
                  <a:pt x="959" y="1"/>
                </a:moveTo>
                <a:lnTo>
                  <a:pt x="1" y="777"/>
                </a:lnTo>
                <a:lnTo>
                  <a:pt x="195" y="1998"/>
                </a:lnTo>
                <a:lnTo>
                  <a:pt x="1347" y="2431"/>
                </a:lnTo>
                <a:lnTo>
                  <a:pt x="2306" y="1655"/>
                </a:lnTo>
                <a:lnTo>
                  <a:pt x="2112" y="434"/>
                </a:lnTo>
                <a:lnTo>
                  <a:pt x="95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7"/>
          <p:cNvSpPr/>
          <p:nvPr/>
        </p:nvSpPr>
        <p:spPr>
          <a:xfrm>
            <a:off x="3944354" y="2378262"/>
            <a:ext cx="85227" cy="73892"/>
          </a:xfrm>
          <a:custGeom>
            <a:avLst/>
            <a:gdLst/>
            <a:ahLst/>
            <a:cxnLst/>
            <a:rect l="l" t="t" r="r" b="b"/>
            <a:pathLst>
              <a:path w="2477" h="2181" extrusionOk="0">
                <a:moveTo>
                  <a:pt x="651" y="0"/>
                </a:moveTo>
                <a:lnTo>
                  <a:pt x="0" y="1050"/>
                </a:lnTo>
                <a:lnTo>
                  <a:pt x="594" y="2134"/>
                </a:lnTo>
                <a:lnTo>
                  <a:pt x="1826" y="2180"/>
                </a:lnTo>
                <a:lnTo>
                  <a:pt x="2477" y="1130"/>
                </a:lnTo>
                <a:lnTo>
                  <a:pt x="1883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7"/>
          <p:cNvSpPr/>
          <p:nvPr/>
        </p:nvSpPr>
        <p:spPr>
          <a:xfrm>
            <a:off x="4175228" y="2292037"/>
            <a:ext cx="84849" cy="72334"/>
          </a:xfrm>
          <a:custGeom>
            <a:avLst/>
            <a:gdLst/>
            <a:ahLst/>
            <a:cxnLst/>
            <a:rect l="l" t="t" r="r" b="b"/>
            <a:pathLst>
              <a:path w="2466" h="2135" extrusionOk="0">
                <a:moveTo>
                  <a:pt x="617" y="0"/>
                </a:moveTo>
                <a:lnTo>
                  <a:pt x="1" y="1073"/>
                </a:lnTo>
                <a:lnTo>
                  <a:pt x="617" y="2134"/>
                </a:lnTo>
                <a:lnTo>
                  <a:pt x="1849" y="2134"/>
                </a:lnTo>
                <a:lnTo>
                  <a:pt x="2466" y="1073"/>
                </a:lnTo>
                <a:lnTo>
                  <a:pt x="184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7"/>
          <p:cNvSpPr/>
          <p:nvPr/>
        </p:nvSpPr>
        <p:spPr>
          <a:xfrm>
            <a:off x="3986744" y="2513951"/>
            <a:ext cx="78965" cy="82803"/>
          </a:xfrm>
          <a:custGeom>
            <a:avLst/>
            <a:gdLst/>
            <a:ahLst/>
            <a:cxnLst/>
            <a:rect l="l" t="t" r="r" b="b"/>
            <a:pathLst>
              <a:path w="2295" h="2444" extrusionOk="0">
                <a:moveTo>
                  <a:pt x="1347" y="1"/>
                </a:moveTo>
                <a:lnTo>
                  <a:pt x="195" y="446"/>
                </a:lnTo>
                <a:lnTo>
                  <a:pt x="1" y="1667"/>
                </a:lnTo>
                <a:lnTo>
                  <a:pt x="959" y="2443"/>
                </a:lnTo>
                <a:lnTo>
                  <a:pt x="2112" y="1998"/>
                </a:lnTo>
                <a:lnTo>
                  <a:pt x="2295" y="788"/>
                </a:lnTo>
                <a:lnTo>
                  <a:pt x="134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7"/>
          <p:cNvSpPr/>
          <p:nvPr/>
        </p:nvSpPr>
        <p:spPr>
          <a:xfrm>
            <a:off x="4026416" y="2291631"/>
            <a:ext cx="78174" cy="82803"/>
          </a:xfrm>
          <a:custGeom>
            <a:avLst/>
            <a:gdLst/>
            <a:ahLst/>
            <a:cxnLst/>
            <a:rect l="l" t="t" r="r" b="b"/>
            <a:pathLst>
              <a:path w="2272" h="2444" extrusionOk="0">
                <a:moveTo>
                  <a:pt x="993" y="1"/>
                </a:moveTo>
                <a:lnTo>
                  <a:pt x="0" y="743"/>
                </a:lnTo>
                <a:lnTo>
                  <a:pt x="149" y="1964"/>
                </a:lnTo>
                <a:lnTo>
                  <a:pt x="1290" y="2443"/>
                </a:lnTo>
                <a:lnTo>
                  <a:pt x="2271" y="1701"/>
                </a:lnTo>
                <a:lnTo>
                  <a:pt x="2123" y="480"/>
                </a:lnTo>
                <a:lnTo>
                  <a:pt x="99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7"/>
          <p:cNvSpPr/>
          <p:nvPr/>
        </p:nvSpPr>
        <p:spPr>
          <a:xfrm>
            <a:off x="4127333" y="2418477"/>
            <a:ext cx="82475" cy="80431"/>
          </a:xfrm>
          <a:custGeom>
            <a:avLst/>
            <a:gdLst/>
            <a:ahLst/>
            <a:cxnLst/>
            <a:rect l="l" t="t" r="r" b="b"/>
            <a:pathLst>
              <a:path w="2397" h="2374" extrusionOk="0">
                <a:moveTo>
                  <a:pt x="1541" y="0"/>
                </a:moveTo>
                <a:lnTo>
                  <a:pt x="343" y="297"/>
                </a:lnTo>
                <a:lnTo>
                  <a:pt x="0" y="1484"/>
                </a:lnTo>
                <a:lnTo>
                  <a:pt x="856" y="2374"/>
                </a:lnTo>
                <a:lnTo>
                  <a:pt x="2054" y="2077"/>
                </a:lnTo>
                <a:lnTo>
                  <a:pt x="2397" y="890"/>
                </a:lnTo>
                <a:lnTo>
                  <a:pt x="154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7"/>
          <p:cNvSpPr/>
          <p:nvPr/>
        </p:nvSpPr>
        <p:spPr>
          <a:xfrm>
            <a:off x="4187787" y="2514358"/>
            <a:ext cx="79344" cy="82396"/>
          </a:xfrm>
          <a:custGeom>
            <a:avLst/>
            <a:gdLst/>
            <a:ahLst/>
            <a:cxnLst/>
            <a:rect l="l" t="t" r="r" b="b"/>
            <a:pathLst>
              <a:path w="2306" h="2432" extrusionOk="0">
                <a:moveTo>
                  <a:pt x="1359" y="0"/>
                </a:moveTo>
                <a:lnTo>
                  <a:pt x="206" y="423"/>
                </a:lnTo>
                <a:lnTo>
                  <a:pt x="1" y="1644"/>
                </a:lnTo>
                <a:lnTo>
                  <a:pt x="948" y="2431"/>
                </a:lnTo>
                <a:lnTo>
                  <a:pt x="2112" y="1998"/>
                </a:lnTo>
                <a:lnTo>
                  <a:pt x="2306" y="776"/>
                </a:lnTo>
                <a:lnTo>
                  <a:pt x="135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"/>
          <p:cNvSpPr/>
          <p:nvPr/>
        </p:nvSpPr>
        <p:spPr>
          <a:xfrm>
            <a:off x="2409401" y="1260865"/>
            <a:ext cx="524646" cy="199147"/>
          </a:xfrm>
          <a:custGeom>
            <a:avLst/>
            <a:gdLst/>
            <a:ahLst/>
            <a:cxnLst/>
            <a:rect l="l" t="t" r="r" b="b"/>
            <a:pathLst>
              <a:path w="15248" h="5878" fill="none" extrusionOk="0">
                <a:moveTo>
                  <a:pt x="1" y="5877"/>
                </a:moveTo>
                <a:cubicBezTo>
                  <a:pt x="594" y="5284"/>
                  <a:pt x="1233" y="4725"/>
                  <a:pt x="1918" y="4211"/>
                </a:cubicBezTo>
                <a:cubicBezTo>
                  <a:pt x="5741" y="1313"/>
                  <a:pt x="10375" y="0"/>
                  <a:pt x="15248" y="137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7"/>
          <p:cNvSpPr/>
          <p:nvPr/>
        </p:nvSpPr>
        <p:spPr>
          <a:xfrm>
            <a:off x="2325791" y="1411631"/>
            <a:ext cx="136288" cy="146971"/>
          </a:xfrm>
          <a:custGeom>
            <a:avLst/>
            <a:gdLst/>
            <a:ahLst/>
            <a:cxnLst/>
            <a:rect l="l" t="t" r="r" b="b"/>
            <a:pathLst>
              <a:path w="3961" h="4338" extrusionOk="0">
                <a:moveTo>
                  <a:pt x="2066" y="1"/>
                </a:moveTo>
                <a:lnTo>
                  <a:pt x="0" y="4337"/>
                </a:lnTo>
                <a:lnTo>
                  <a:pt x="3960" y="1610"/>
                </a:lnTo>
                <a:lnTo>
                  <a:pt x="20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7"/>
          <p:cNvSpPr/>
          <p:nvPr/>
        </p:nvSpPr>
        <p:spPr>
          <a:xfrm>
            <a:off x="2197760" y="2155535"/>
            <a:ext cx="116676" cy="387079"/>
          </a:xfrm>
          <a:custGeom>
            <a:avLst/>
            <a:gdLst/>
            <a:ahLst/>
            <a:cxnLst/>
            <a:rect l="l" t="t" r="r" b="b"/>
            <a:pathLst>
              <a:path w="3391" h="11425" fill="none" extrusionOk="0">
                <a:moveTo>
                  <a:pt x="3390" y="11424"/>
                </a:moveTo>
                <a:cubicBezTo>
                  <a:pt x="1587" y="7658"/>
                  <a:pt x="457" y="3778"/>
                  <a:pt x="1" y="1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7"/>
          <p:cNvSpPr/>
          <p:nvPr/>
        </p:nvSpPr>
        <p:spPr>
          <a:xfrm>
            <a:off x="2263341" y="2497350"/>
            <a:ext cx="112719" cy="158558"/>
          </a:xfrm>
          <a:custGeom>
            <a:avLst/>
            <a:gdLst/>
            <a:ahLst/>
            <a:cxnLst/>
            <a:rect l="l" t="t" r="r" b="b"/>
            <a:pathLst>
              <a:path w="3276" h="4680" extrusionOk="0">
                <a:moveTo>
                  <a:pt x="2192" y="0"/>
                </a:moveTo>
                <a:lnTo>
                  <a:pt x="1" y="1164"/>
                </a:lnTo>
                <a:lnTo>
                  <a:pt x="3276" y="4679"/>
                </a:lnTo>
                <a:lnTo>
                  <a:pt x="219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"/>
          <p:cNvSpPr/>
          <p:nvPr/>
        </p:nvSpPr>
        <p:spPr>
          <a:xfrm>
            <a:off x="2846067" y="3127586"/>
            <a:ext cx="347929" cy="139213"/>
          </a:xfrm>
          <a:custGeom>
            <a:avLst/>
            <a:gdLst/>
            <a:ahLst/>
            <a:cxnLst/>
            <a:rect l="l" t="t" r="r" b="b"/>
            <a:pathLst>
              <a:path w="10112" h="4109" fill="none" extrusionOk="0">
                <a:moveTo>
                  <a:pt x="10111" y="4108"/>
                </a:moveTo>
                <a:cubicBezTo>
                  <a:pt x="6699" y="3378"/>
                  <a:pt x="3264" y="1986"/>
                  <a:pt x="0" y="0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7"/>
          <p:cNvSpPr/>
          <p:nvPr/>
        </p:nvSpPr>
        <p:spPr>
          <a:xfrm>
            <a:off x="3158624" y="3219604"/>
            <a:ext cx="164571" cy="83142"/>
          </a:xfrm>
          <a:custGeom>
            <a:avLst/>
            <a:gdLst/>
            <a:ahLst/>
            <a:cxnLst/>
            <a:rect l="l" t="t" r="r" b="b"/>
            <a:pathLst>
              <a:path w="4783" h="2454" extrusionOk="0">
                <a:moveTo>
                  <a:pt x="388" y="0"/>
                </a:moveTo>
                <a:lnTo>
                  <a:pt x="0" y="2454"/>
                </a:lnTo>
                <a:lnTo>
                  <a:pt x="4782" y="1940"/>
                </a:lnTo>
                <a:lnTo>
                  <a:pt x="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7"/>
          <p:cNvSpPr/>
          <p:nvPr/>
        </p:nvSpPr>
        <p:spPr>
          <a:xfrm>
            <a:off x="3669094" y="1588722"/>
            <a:ext cx="367954" cy="550245"/>
          </a:xfrm>
          <a:custGeom>
            <a:avLst/>
            <a:gdLst/>
            <a:ahLst/>
            <a:cxnLst/>
            <a:rect l="l" t="t" r="r" b="b"/>
            <a:pathLst>
              <a:path w="10694" h="16241" fill="none" extrusionOk="0">
                <a:moveTo>
                  <a:pt x="0" y="1"/>
                </a:moveTo>
                <a:cubicBezTo>
                  <a:pt x="1666" y="1564"/>
                  <a:pt x="3253" y="3310"/>
                  <a:pt x="4702" y="5227"/>
                </a:cubicBezTo>
                <a:cubicBezTo>
                  <a:pt x="7361" y="8720"/>
                  <a:pt x="9358" y="12463"/>
                  <a:pt x="10693" y="16240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7"/>
          <p:cNvSpPr/>
          <p:nvPr/>
        </p:nvSpPr>
        <p:spPr>
          <a:xfrm>
            <a:off x="3569725" y="1505615"/>
            <a:ext cx="148881" cy="134199"/>
          </a:xfrm>
          <a:custGeom>
            <a:avLst/>
            <a:gdLst/>
            <a:ahLst/>
            <a:cxnLst/>
            <a:rect l="l" t="t" r="r" b="b"/>
            <a:pathLst>
              <a:path w="4327" h="3961" extrusionOk="0">
                <a:moveTo>
                  <a:pt x="1" y="0"/>
                </a:moveTo>
                <a:lnTo>
                  <a:pt x="2706" y="3960"/>
                </a:lnTo>
                <a:lnTo>
                  <a:pt x="4326" y="2077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7"/>
          <p:cNvSpPr/>
          <p:nvPr/>
        </p:nvSpPr>
        <p:spPr>
          <a:xfrm>
            <a:off x="3161377" y="4122031"/>
            <a:ext cx="15724" cy="136909"/>
          </a:xfrm>
          <a:custGeom>
            <a:avLst/>
            <a:gdLst/>
            <a:ahLst/>
            <a:cxnLst/>
            <a:rect l="l" t="t" r="r" b="b"/>
            <a:pathLst>
              <a:path w="457" h="4041" extrusionOk="0">
                <a:moveTo>
                  <a:pt x="0" y="0"/>
                </a:moveTo>
                <a:lnTo>
                  <a:pt x="0" y="4040"/>
                </a:lnTo>
                <a:lnTo>
                  <a:pt x="457" y="4040"/>
                </a:lnTo>
                <a:lnTo>
                  <a:pt x="457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7"/>
          <p:cNvSpPr/>
          <p:nvPr/>
        </p:nvSpPr>
        <p:spPr>
          <a:xfrm>
            <a:off x="3173936" y="3988951"/>
            <a:ext cx="104496" cy="332024"/>
          </a:xfrm>
          <a:custGeom>
            <a:avLst/>
            <a:gdLst/>
            <a:ahLst/>
            <a:cxnLst/>
            <a:rect l="l" t="t" r="r" b="b"/>
            <a:pathLst>
              <a:path w="3037" h="9800" extrusionOk="0">
                <a:moveTo>
                  <a:pt x="1484" y="0"/>
                </a:moveTo>
                <a:cubicBezTo>
                  <a:pt x="1338" y="0"/>
                  <a:pt x="1279" y="140"/>
                  <a:pt x="1279" y="299"/>
                </a:cubicBezTo>
                <a:lnTo>
                  <a:pt x="1279" y="425"/>
                </a:lnTo>
                <a:lnTo>
                  <a:pt x="1279" y="1212"/>
                </a:lnTo>
                <a:cubicBezTo>
                  <a:pt x="1279" y="1281"/>
                  <a:pt x="1244" y="1349"/>
                  <a:pt x="1176" y="1395"/>
                </a:cubicBezTo>
                <a:lnTo>
                  <a:pt x="103" y="1977"/>
                </a:lnTo>
                <a:cubicBezTo>
                  <a:pt x="46" y="2022"/>
                  <a:pt x="0" y="2091"/>
                  <a:pt x="0" y="2159"/>
                </a:cubicBezTo>
                <a:lnTo>
                  <a:pt x="0" y="9520"/>
                </a:lnTo>
                <a:cubicBezTo>
                  <a:pt x="0" y="9731"/>
                  <a:pt x="81" y="9800"/>
                  <a:pt x="176" y="9800"/>
                </a:cubicBezTo>
                <a:cubicBezTo>
                  <a:pt x="204" y="9800"/>
                  <a:pt x="234" y="9793"/>
                  <a:pt x="263" y="9783"/>
                </a:cubicBezTo>
                <a:cubicBezTo>
                  <a:pt x="388" y="9726"/>
                  <a:pt x="480" y="9406"/>
                  <a:pt x="605" y="9258"/>
                </a:cubicBezTo>
                <a:cubicBezTo>
                  <a:pt x="799" y="9041"/>
                  <a:pt x="1164" y="9064"/>
                  <a:pt x="1244" y="8790"/>
                </a:cubicBezTo>
                <a:cubicBezTo>
                  <a:pt x="1313" y="8539"/>
                  <a:pt x="1290" y="8276"/>
                  <a:pt x="1279" y="8025"/>
                </a:cubicBezTo>
                <a:cubicBezTo>
                  <a:pt x="1096" y="5982"/>
                  <a:pt x="833" y="6291"/>
                  <a:pt x="1050" y="4248"/>
                </a:cubicBezTo>
                <a:cubicBezTo>
                  <a:pt x="1062" y="4054"/>
                  <a:pt x="1073" y="3871"/>
                  <a:pt x="1347" y="3540"/>
                </a:cubicBezTo>
                <a:cubicBezTo>
                  <a:pt x="1381" y="3495"/>
                  <a:pt x="1427" y="3472"/>
                  <a:pt x="1461" y="3460"/>
                </a:cubicBezTo>
                <a:cubicBezTo>
                  <a:pt x="2146" y="3312"/>
                  <a:pt x="2796" y="2901"/>
                  <a:pt x="2911" y="2205"/>
                </a:cubicBezTo>
                <a:cubicBezTo>
                  <a:pt x="3036" y="1429"/>
                  <a:pt x="2511" y="117"/>
                  <a:pt x="1518" y="2"/>
                </a:cubicBezTo>
                <a:cubicBezTo>
                  <a:pt x="1506" y="1"/>
                  <a:pt x="1495" y="0"/>
                  <a:pt x="1484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3060460" y="3988951"/>
            <a:ext cx="104874" cy="332024"/>
          </a:xfrm>
          <a:custGeom>
            <a:avLst/>
            <a:gdLst/>
            <a:ahLst/>
            <a:cxnLst/>
            <a:rect l="l" t="t" r="r" b="b"/>
            <a:pathLst>
              <a:path w="3048" h="9800" extrusionOk="0">
                <a:moveTo>
                  <a:pt x="1563" y="0"/>
                </a:moveTo>
                <a:cubicBezTo>
                  <a:pt x="1553" y="0"/>
                  <a:pt x="1541" y="1"/>
                  <a:pt x="1530" y="2"/>
                </a:cubicBezTo>
                <a:cubicBezTo>
                  <a:pt x="537" y="117"/>
                  <a:pt x="0" y="1429"/>
                  <a:pt x="126" y="2205"/>
                </a:cubicBezTo>
                <a:cubicBezTo>
                  <a:pt x="240" y="2901"/>
                  <a:pt x="902" y="3312"/>
                  <a:pt x="1575" y="3460"/>
                </a:cubicBezTo>
                <a:cubicBezTo>
                  <a:pt x="1621" y="3472"/>
                  <a:pt x="1666" y="3495"/>
                  <a:pt x="1689" y="3540"/>
                </a:cubicBezTo>
                <a:cubicBezTo>
                  <a:pt x="1963" y="3871"/>
                  <a:pt x="1975" y="4054"/>
                  <a:pt x="1997" y="4248"/>
                </a:cubicBezTo>
                <a:cubicBezTo>
                  <a:pt x="2214" y="6291"/>
                  <a:pt x="1940" y="5982"/>
                  <a:pt x="1769" y="8025"/>
                </a:cubicBezTo>
                <a:cubicBezTo>
                  <a:pt x="1746" y="8276"/>
                  <a:pt x="1724" y="8539"/>
                  <a:pt x="1792" y="8790"/>
                </a:cubicBezTo>
                <a:cubicBezTo>
                  <a:pt x="1872" y="9064"/>
                  <a:pt x="2237" y="9041"/>
                  <a:pt x="2431" y="9258"/>
                </a:cubicBezTo>
                <a:cubicBezTo>
                  <a:pt x="2568" y="9406"/>
                  <a:pt x="2659" y="9726"/>
                  <a:pt x="2785" y="9783"/>
                </a:cubicBezTo>
                <a:cubicBezTo>
                  <a:pt x="2814" y="9793"/>
                  <a:pt x="2844" y="9800"/>
                  <a:pt x="2872" y="9800"/>
                </a:cubicBezTo>
                <a:cubicBezTo>
                  <a:pt x="2967" y="9800"/>
                  <a:pt x="3047" y="9731"/>
                  <a:pt x="3047" y="9520"/>
                </a:cubicBezTo>
                <a:lnTo>
                  <a:pt x="3047" y="2159"/>
                </a:lnTo>
                <a:cubicBezTo>
                  <a:pt x="3047" y="2091"/>
                  <a:pt x="3002" y="2022"/>
                  <a:pt x="2933" y="1977"/>
                </a:cubicBezTo>
                <a:lnTo>
                  <a:pt x="1872" y="1395"/>
                </a:lnTo>
                <a:cubicBezTo>
                  <a:pt x="1803" y="1349"/>
                  <a:pt x="1769" y="1281"/>
                  <a:pt x="1769" y="1212"/>
                </a:cubicBezTo>
                <a:lnTo>
                  <a:pt x="1769" y="425"/>
                </a:lnTo>
                <a:lnTo>
                  <a:pt x="1769" y="299"/>
                </a:lnTo>
                <a:cubicBezTo>
                  <a:pt x="1769" y="140"/>
                  <a:pt x="1710" y="0"/>
                  <a:pt x="1563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7"/>
          <p:cNvSpPr/>
          <p:nvPr/>
        </p:nvSpPr>
        <p:spPr>
          <a:xfrm>
            <a:off x="2540941" y="4041973"/>
            <a:ext cx="38124" cy="137316"/>
          </a:xfrm>
          <a:custGeom>
            <a:avLst/>
            <a:gdLst/>
            <a:ahLst/>
            <a:cxnLst/>
            <a:rect l="l" t="t" r="r" b="b"/>
            <a:pathLst>
              <a:path w="1108" h="4053" extrusionOk="0">
                <a:moveTo>
                  <a:pt x="651" y="1"/>
                </a:moveTo>
                <a:lnTo>
                  <a:pt x="1" y="3984"/>
                </a:lnTo>
                <a:lnTo>
                  <a:pt x="457" y="4052"/>
                </a:lnTo>
                <a:lnTo>
                  <a:pt x="1108" y="69"/>
                </a:lnTo>
                <a:lnTo>
                  <a:pt x="65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7"/>
          <p:cNvSpPr/>
          <p:nvPr/>
        </p:nvSpPr>
        <p:spPr>
          <a:xfrm>
            <a:off x="2543590" y="3920141"/>
            <a:ext cx="149741" cy="320539"/>
          </a:xfrm>
          <a:custGeom>
            <a:avLst/>
            <a:gdLst/>
            <a:ahLst/>
            <a:cxnLst/>
            <a:rect l="l" t="t" r="r" b="b"/>
            <a:pathLst>
              <a:path w="4352" h="9461" extrusionOk="0">
                <a:moveTo>
                  <a:pt x="3000" y="0"/>
                </a:moveTo>
                <a:cubicBezTo>
                  <a:pt x="2879" y="0"/>
                  <a:pt x="2817" y="122"/>
                  <a:pt x="2788" y="276"/>
                </a:cubicBezTo>
                <a:cubicBezTo>
                  <a:pt x="2788" y="310"/>
                  <a:pt x="2777" y="344"/>
                  <a:pt x="2777" y="390"/>
                </a:cubicBezTo>
                <a:lnTo>
                  <a:pt x="2651" y="1166"/>
                </a:lnTo>
                <a:cubicBezTo>
                  <a:pt x="2640" y="1235"/>
                  <a:pt x="2583" y="1303"/>
                  <a:pt x="2515" y="1326"/>
                </a:cubicBezTo>
                <a:lnTo>
                  <a:pt x="1362" y="1737"/>
                </a:lnTo>
                <a:cubicBezTo>
                  <a:pt x="1293" y="1760"/>
                  <a:pt x="1248" y="1828"/>
                  <a:pt x="1236" y="1896"/>
                </a:cubicBezTo>
                <a:lnTo>
                  <a:pt x="38" y="9166"/>
                </a:lnTo>
                <a:cubicBezTo>
                  <a:pt x="0" y="9384"/>
                  <a:pt x="80" y="9460"/>
                  <a:pt x="187" y="9460"/>
                </a:cubicBezTo>
                <a:cubicBezTo>
                  <a:pt x="209" y="9460"/>
                  <a:pt x="232" y="9457"/>
                  <a:pt x="255" y="9451"/>
                </a:cubicBezTo>
                <a:cubicBezTo>
                  <a:pt x="380" y="9429"/>
                  <a:pt x="529" y="9120"/>
                  <a:pt x="677" y="8995"/>
                </a:cubicBezTo>
                <a:cubicBezTo>
                  <a:pt x="905" y="8824"/>
                  <a:pt x="1259" y="8892"/>
                  <a:pt x="1385" y="8630"/>
                </a:cubicBezTo>
                <a:cubicBezTo>
                  <a:pt x="1499" y="8401"/>
                  <a:pt x="1510" y="8150"/>
                  <a:pt x="1533" y="7888"/>
                </a:cubicBezTo>
                <a:cubicBezTo>
                  <a:pt x="1693" y="5845"/>
                  <a:pt x="1385" y="6108"/>
                  <a:pt x="1921" y="4122"/>
                </a:cubicBezTo>
                <a:cubicBezTo>
                  <a:pt x="1967" y="3939"/>
                  <a:pt x="2012" y="3757"/>
                  <a:pt x="2343" y="3471"/>
                </a:cubicBezTo>
                <a:cubicBezTo>
                  <a:pt x="2378" y="3437"/>
                  <a:pt x="2423" y="3426"/>
                  <a:pt x="2469" y="3426"/>
                </a:cubicBezTo>
                <a:cubicBezTo>
                  <a:pt x="3154" y="3380"/>
                  <a:pt x="3873" y="3083"/>
                  <a:pt x="4101" y="2410"/>
                </a:cubicBezTo>
                <a:cubicBezTo>
                  <a:pt x="4352" y="1668"/>
                  <a:pt x="4044" y="287"/>
                  <a:pt x="3074" y="13"/>
                </a:cubicBezTo>
                <a:cubicBezTo>
                  <a:pt x="3047" y="5"/>
                  <a:pt x="3022" y="0"/>
                  <a:pt x="3000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7"/>
          <p:cNvSpPr/>
          <p:nvPr/>
        </p:nvSpPr>
        <p:spPr>
          <a:xfrm>
            <a:off x="2478526" y="3905877"/>
            <a:ext cx="99403" cy="335141"/>
          </a:xfrm>
          <a:custGeom>
            <a:avLst/>
            <a:gdLst/>
            <a:ahLst/>
            <a:cxnLst/>
            <a:rect l="l" t="t" r="r" b="b"/>
            <a:pathLst>
              <a:path w="2889" h="9892" extrusionOk="0">
                <a:moveTo>
                  <a:pt x="1680" y="1"/>
                </a:moveTo>
                <a:cubicBezTo>
                  <a:pt x="704" y="1"/>
                  <a:pt x="1" y="1170"/>
                  <a:pt x="1" y="1954"/>
                </a:cubicBezTo>
                <a:cubicBezTo>
                  <a:pt x="1" y="2661"/>
                  <a:pt x="583" y="3163"/>
                  <a:pt x="1222" y="3426"/>
                </a:cubicBezTo>
                <a:cubicBezTo>
                  <a:pt x="1268" y="3449"/>
                  <a:pt x="1302" y="3471"/>
                  <a:pt x="1325" y="3517"/>
                </a:cubicBezTo>
                <a:cubicBezTo>
                  <a:pt x="1542" y="3894"/>
                  <a:pt x="1519" y="4076"/>
                  <a:pt x="1507" y="4270"/>
                </a:cubicBezTo>
                <a:cubicBezTo>
                  <a:pt x="1393" y="6313"/>
                  <a:pt x="1176" y="5971"/>
                  <a:pt x="674" y="7968"/>
                </a:cubicBezTo>
                <a:cubicBezTo>
                  <a:pt x="606" y="8207"/>
                  <a:pt x="549" y="8459"/>
                  <a:pt x="572" y="8710"/>
                </a:cubicBezTo>
                <a:cubicBezTo>
                  <a:pt x="606" y="8995"/>
                  <a:pt x="971" y="9041"/>
                  <a:pt x="1131" y="9280"/>
                </a:cubicBezTo>
                <a:cubicBezTo>
                  <a:pt x="1234" y="9451"/>
                  <a:pt x="1279" y="9782"/>
                  <a:pt x="1393" y="9851"/>
                </a:cubicBezTo>
                <a:cubicBezTo>
                  <a:pt x="1430" y="9876"/>
                  <a:pt x="1469" y="9891"/>
                  <a:pt x="1506" y="9891"/>
                </a:cubicBezTo>
                <a:cubicBezTo>
                  <a:pt x="1586" y="9891"/>
                  <a:pt x="1659" y="9824"/>
                  <a:pt x="1690" y="9645"/>
                </a:cubicBezTo>
                <a:lnTo>
                  <a:pt x="2877" y="2376"/>
                </a:lnTo>
                <a:cubicBezTo>
                  <a:pt x="2888" y="2307"/>
                  <a:pt x="2865" y="2227"/>
                  <a:pt x="2808" y="2182"/>
                </a:cubicBezTo>
                <a:lnTo>
                  <a:pt x="1850" y="1429"/>
                </a:lnTo>
                <a:cubicBezTo>
                  <a:pt x="1793" y="1383"/>
                  <a:pt x="1758" y="1314"/>
                  <a:pt x="1770" y="1235"/>
                </a:cubicBezTo>
                <a:lnTo>
                  <a:pt x="1895" y="459"/>
                </a:lnTo>
                <a:cubicBezTo>
                  <a:pt x="1907" y="424"/>
                  <a:pt x="1918" y="379"/>
                  <a:pt x="1918" y="344"/>
                </a:cubicBezTo>
                <a:cubicBezTo>
                  <a:pt x="1952" y="162"/>
                  <a:pt x="1907" y="14"/>
                  <a:pt x="1736" y="2"/>
                </a:cubicBezTo>
                <a:cubicBezTo>
                  <a:pt x="1717" y="1"/>
                  <a:pt x="1698" y="1"/>
                  <a:pt x="1680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7"/>
          <p:cNvSpPr/>
          <p:nvPr/>
        </p:nvSpPr>
        <p:spPr>
          <a:xfrm>
            <a:off x="3683992" y="4087982"/>
            <a:ext cx="32240" cy="137688"/>
          </a:xfrm>
          <a:custGeom>
            <a:avLst/>
            <a:gdLst/>
            <a:ahLst/>
            <a:cxnLst/>
            <a:rect l="l" t="t" r="r" b="b"/>
            <a:pathLst>
              <a:path w="937" h="4064" extrusionOk="0">
                <a:moveTo>
                  <a:pt x="469" y="1"/>
                </a:moveTo>
                <a:lnTo>
                  <a:pt x="1" y="47"/>
                </a:lnTo>
                <a:lnTo>
                  <a:pt x="480" y="4064"/>
                </a:lnTo>
                <a:lnTo>
                  <a:pt x="937" y="4007"/>
                </a:lnTo>
                <a:lnTo>
                  <a:pt x="469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7"/>
          <p:cNvSpPr/>
          <p:nvPr/>
        </p:nvSpPr>
        <p:spPr>
          <a:xfrm>
            <a:off x="3689119" y="3949582"/>
            <a:ext cx="101330" cy="335209"/>
          </a:xfrm>
          <a:custGeom>
            <a:avLst/>
            <a:gdLst/>
            <a:ahLst/>
            <a:cxnLst/>
            <a:rect l="l" t="t" r="r" b="b"/>
            <a:pathLst>
              <a:path w="2945" h="9894" extrusionOk="0">
                <a:moveTo>
                  <a:pt x="1256" y="0"/>
                </a:moveTo>
                <a:cubicBezTo>
                  <a:pt x="1084" y="0"/>
                  <a:pt x="1039" y="149"/>
                  <a:pt x="1062" y="331"/>
                </a:cubicBezTo>
                <a:cubicBezTo>
                  <a:pt x="1073" y="366"/>
                  <a:pt x="1073" y="411"/>
                  <a:pt x="1073" y="445"/>
                </a:cubicBezTo>
                <a:lnTo>
                  <a:pt x="1176" y="1233"/>
                </a:lnTo>
                <a:cubicBezTo>
                  <a:pt x="1176" y="1301"/>
                  <a:pt x="1153" y="1381"/>
                  <a:pt x="1084" y="1427"/>
                </a:cubicBezTo>
                <a:lnTo>
                  <a:pt x="103" y="2134"/>
                </a:lnTo>
                <a:cubicBezTo>
                  <a:pt x="34" y="2180"/>
                  <a:pt x="0" y="2249"/>
                  <a:pt x="12" y="2328"/>
                </a:cubicBezTo>
                <a:lnTo>
                  <a:pt x="879" y="9632"/>
                </a:lnTo>
                <a:cubicBezTo>
                  <a:pt x="903" y="9825"/>
                  <a:pt x="978" y="9893"/>
                  <a:pt x="1060" y="9893"/>
                </a:cubicBezTo>
                <a:cubicBezTo>
                  <a:pt x="1094" y="9893"/>
                  <a:pt x="1130" y="9881"/>
                  <a:pt x="1164" y="9860"/>
                </a:cubicBezTo>
                <a:cubicBezTo>
                  <a:pt x="1278" y="9792"/>
                  <a:pt x="1335" y="9461"/>
                  <a:pt x="1450" y="9301"/>
                </a:cubicBezTo>
                <a:cubicBezTo>
                  <a:pt x="1621" y="9073"/>
                  <a:pt x="1986" y="9039"/>
                  <a:pt x="2032" y="8754"/>
                </a:cubicBezTo>
                <a:cubicBezTo>
                  <a:pt x="2066" y="8502"/>
                  <a:pt x="2020" y="8251"/>
                  <a:pt x="1963" y="8000"/>
                </a:cubicBezTo>
                <a:cubicBezTo>
                  <a:pt x="1552" y="5992"/>
                  <a:pt x="1324" y="6323"/>
                  <a:pt x="1290" y="4269"/>
                </a:cubicBezTo>
                <a:cubicBezTo>
                  <a:pt x="1290" y="4086"/>
                  <a:pt x="1278" y="3903"/>
                  <a:pt x="1518" y="3527"/>
                </a:cubicBezTo>
                <a:cubicBezTo>
                  <a:pt x="1541" y="3493"/>
                  <a:pt x="1575" y="3470"/>
                  <a:pt x="1621" y="3447"/>
                </a:cubicBezTo>
                <a:cubicBezTo>
                  <a:pt x="2271" y="3219"/>
                  <a:pt x="2876" y="2728"/>
                  <a:pt x="2910" y="2032"/>
                </a:cubicBezTo>
                <a:cubicBezTo>
                  <a:pt x="2945" y="1233"/>
                  <a:pt x="2260" y="0"/>
                  <a:pt x="1256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7"/>
          <p:cNvSpPr/>
          <p:nvPr/>
        </p:nvSpPr>
        <p:spPr>
          <a:xfrm>
            <a:off x="3574060" y="3962423"/>
            <a:ext cx="137252" cy="324638"/>
          </a:xfrm>
          <a:custGeom>
            <a:avLst/>
            <a:gdLst/>
            <a:ahLst/>
            <a:cxnLst/>
            <a:rect l="l" t="t" r="r" b="b"/>
            <a:pathLst>
              <a:path w="3989" h="9582" extrusionOk="0">
                <a:moveTo>
                  <a:pt x="1409" y="1"/>
                </a:moveTo>
                <a:cubicBezTo>
                  <a:pt x="1390" y="1"/>
                  <a:pt x="1370" y="3"/>
                  <a:pt x="1347" y="9"/>
                </a:cubicBezTo>
                <a:cubicBezTo>
                  <a:pt x="366" y="238"/>
                  <a:pt x="0" y="1607"/>
                  <a:pt x="217" y="2360"/>
                </a:cubicBezTo>
                <a:cubicBezTo>
                  <a:pt x="411" y="3045"/>
                  <a:pt x="1107" y="3365"/>
                  <a:pt x="1804" y="3444"/>
                </a:cubicBezTo>
                <a:cubicBezTo>
                  <a:pt x="1849" y="3444"/>
                  <a:pt x="1883" y="3467"/>
                  <a:pt x="1918" y="3502"/>
                </a:cubicBezTo>
                <a:cubicBezTo>
                  <a:pt x="2237" y="3798"/>
                  <a:pt x="2271" y="3981"/>
                  <a:pt x="2306" y="4163"/>
                </a:cubicBezTo>
                <a:cubicBezTo>
                  <a:pt x="2762" y="6172"/>
                  <a:pt x="2454" y="5898"/>
                  <a:pt x="2523" y="7952"/>
                </a:cubicBezTo>
                <a:cubicBezTo>
                  <a:pt x="2534" y="8203"/>
                  <a:pt x="2545" y="8466"/>
                  <a:pt x="2637" y="8705"/>
                </a:cubicBezTo>
                <a:cubicBezTo>
                  <a:pt x="2751" y="8968"/>
                  <a:pt x="3116" y="8911"/>
                  <a:pt x="3333" y="9093"/>
                </a:cubicBezTo>
                <a:cubicBezTo>
                  <a:pt x="3481" y="9219"/>
                  <a:pt x="3607" y="9539"/>
                  <a:pt x="3744" y="9573"/>
                </a:cubicBezTo>
                <a:cubicBezTo>
                  <a:pt x="3765" y="9579"/>
                  <a:pt x="3786" y="9582"/>
                  <a:pt x="3807" y="9582"/>
                </a:cubicBezTo>
                <a:cubicBezTo>
                  <a:pt x="3907" y="9582"/>
                  <a:pt x="3989" y="9505"/>
                  <a:pt x="3960" y="9287"/>
                </a:cubicBezTo>
                <a:lnTo>
                  <a:pt x="3105" y="1984"/>
                </a:lnTo>
                <a:cubicBezTo>
                  <a:pt x="3093" y="1904"/>
                  <a:pt x="3047" y="1835"/>
                  <a:pt x="2979" y="1813"/>
                </a:cubicBezTo>
                <a:lnTo>
                  <a:pt x="1849" y="1345"/>
                </a:lnTo>
                <a:cubicBezTo>
                  <a:pt x="1781" y="1322"/>
                  <a:pt x="1724" y="1253"/>
                  <a:pt x="1724" y="1185"/>
                </a:cubicBezTo>
                <a:lnTo>
                  <a:pt x="1632" y="397"/>
                </a:lnTo>
                <a:cubicBezTo>
                  <a:pt x="1621" y="363"/>
                  <a:pt x="1621" y="318"/>
                  <a:pt x="1610" y="283"/>
                </a:cubicBezTo>
                <a:cubicBezTo>
                  <a:pt x="1590" y="125"/>
                  <a:pt x="1535" y="1"/>
                  <a:pt x="1409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7"/>
          <p:cNvSpPr/>
          <p:nvPr/>
        </p:nvSpPr>
        <p:spPr>
          <a:xfrm>
            <a:off x="3636097" y="3931795"/>
            <a:ext cx="83266" cy="86258"/>
          </a:xfrm>
          <a:custGeom>
            <a:avLst/>
            <a:gdLst/>
            <a:ahLst/>
            <a:cxnLst/>
            <a:rect l="l" t="t" r="r" b="b"/>
            <a:pathLst>
              <a:path w="2420" h="2546" extrusionOk="0">
                <a:moveTo>
                  <a:pt x="1062" y="0"/>
                </a:moveTo>
                <a:lnTo>
                  <a:pt x="1" y="776"/>
                </a:lnTo>
                <a:lnTo>
                  <a:pt x="149" y="2043"/>
                </a:lnTo>
                <a:lnTo>
                  <a:pt x="1359" y="2545"/>
                </a:lnTo>
                <a:lnTo>
                  <a:pt x="2420" y="1769"/>
                </a:lnTo>
                <a:lnTo>
                  <a:pt x="2272" y="503"/>
                </a:lnTo>
                <a:lnTo>
                  <a:pt x="1062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7"/>
          <p:cNvSpPr/>
          <p:nvPr/>
        </p:nvSpPr>
        <p:spPr>
          <a:xfrm>
            <a:off x="4225876" y="4018393"/>
            <a:ext cx="20060" cy="137316"/>
          </a:xfrm>
          <a:custGeom>
            <a:avLst/>
            <a:gdLst/>
            <a:ahLst/>
            <a:cxnLst/>
            <a:rect l="l" t="t" r="r" b="b"/>
            <a:pathLst>
              <a:path w="583" h="4053" extrusionOk="0">
                <a:moveTo>
                  <a:pt x="126" y="1"/>
                </a:moveTo>
                <a:lnTo>
                  <a:pt x="1" y="4029"/>
                </a:lnTo>
                <a:lnTo>
                  <a:pt x="457" y="4052"/>
                </a:lnTo>
                <a:lnTo>
                  <a:pt x="583" y="12"/>
                </a:lnTo>
                <a:lnTo>
                  <a:pt x="126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"/>
          <p:cNvSpPr/>
          <p:nvPr/>
        </p:nvSpPr>
        <p:spPr>
          <a:xfrm>
            <a:off x="4236955" y="3886870"/>
            <a:ext cx="113029" cy="330838"/>
          </a:xfrm>
          <a:custGeom>
            <a:avLst/>
            <a:gdLst/>
            <a:ahLst/>
            <a:cxnLst/>
            <a:rect l="l" t="t" r="r" b="b"/>
            <a:pathLst>
              <a:path w="3285" h="9765" extrusionOk="0">
                <a:moveTo>
                  <a:pt x="1777" y="0"/>
                </a:moveTo>
                <a:cubicBezTo>
                  <a:pt x="1623" y="0"/>
                  <a:pt x="1572" y="140"/>
                  <a:pt x="1562" y="299"/>
                </a:cubicBezTo>
                <a:cubicBezTo>
                  <a:pt x="1562" y="345"/>
                  <a:pt x="1562" y="379"/>
                  <a:pt x="1562" y="425"/>
                </a:cubicBezTo>
                <a:lnTo>
                  <a:pt x="1539" y="1212"/>
                </a:lnTo>
                <a:cubicBezTo>
                  <a:pt x="1539" y="1281"/>
                  <a:pt x="1493" y="1349"/>
                  <a:pt x="1425" y="1383"/>
                </a:cubicBezTo>
                <a:lnTo>
                  <a:pt x="341" y="1943"/>
                </a:lnTo>
                <a:cubicBezTo>
                  <a:pt x="272" y="1977"/>
                  <a:pt x="238" y="2045"/>
                  <a:pt x="226" y="2125"/>
                </a:cubicBezTo>
                <a:lnTo>
                  <a:pt x="10" y="9486"/>
                </a:lnTo>
                <a:cubicBezTo>
                  <a:pt x="1" y="9692"/>
                  <a:pt x="83" y="9764"/>
                  <a:pt x="179" y="9764"/>
                </a:cubicBezTo>
                <a:cubicBezTo>
                  <a:pt x="206" y="9764"/>
                  <a:pt x="233" y="9759"/>
                  <a:pt x="261" y="9749"/>
                </a:cubicBezTo>
                <a:cubicBezTo>
                  <a:pt x="386" y="9692"/>
                  <a:pt x="478" y="9372"/>
                  <a:pt x="626" y="9235"/>
                </a:cubicBezTo>
                <a:cubicBezTo>
                  <a:pt x="820" y="9030"/>
                  <a:pt x="1185" y="9052"/>
                  <a:pt x="1276" y="8779"/>
                </a:cubicBezTo>
                <a:cubicBezTo>
                  <a:pt x="1356" y="8539"/>
                  <a:pt x="1333" y="8276"/>
                  <a:pt x="1322" y="8025"/>
                </a:cubicBezTo>
                <a:cubicBezTo>
                  <a:pt x="1208" y="5971"/>
                  <a:pt x="934" y="6268"/>
                  <a:pt x="1208" y="4237"/>
                </a:cubicBezTo>
                <a:cubicBezTo>
                  <a:pt x="1231" y="4054"/>
                  <a:pt x="1254" y="3871"/>
                  <a:pt x="1539" y="3540"/>
                </a:cubicBezTo>
                <a:cubicBezTo>
                  <a:pt x="1573" y="3506"/>
                  <a:pt x="1607" y="3483"/>
                  <a:pt x="1653" y="3472"/>
                </a:cubicBezTo>
                <a:cubicBezTo>
                  <a:pt x="2338" y="3335"/>
                  <a:pt x="3000" y="2947"/>
                  <a:pt x="3137" y="2251"/>
                </a:cubicBezTo>
                <a:cubicBezTo>
                  <a:pt x="3285" y="1475"/>
                  <a:pt x="2806" y="151"/>
                  <a:pt x="1813" y="3"/>
                </a:cubicBezTo>
                <a:cubicBezTo>
                  <a:pt x="1800" y="1"/>
                  <a:pt x="1788" y="0"/>
                  <a:pt x="1777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"/>
          <p:cNvSpPr/>
          <p:nvPr/>
        </p:nvSpPr>
        <p:spPr>
          <a:xfrm>
            <a:off x="4132425" y="3883753"/>
            <a:ext cx="103704" cy="333379"/>
          </a:xfrm>
          <a:custGeom>
            <a:avLst/>
            <a:gdLst/>
            <a:ahLst/>
            <a:cxnLst/>
            <a:rect l="l" t="t" r="r" b="b"/>
            <a:pathLst>
              <a:path w="3014" h="9840" extrusionOk="0">
                <a:moveTo>
                  <a:pt x="1598" y="1"/>
                </a:moveTo>
                <a:cubicBezTo>
                  <a:pt x="1587" y="1"/>
                  <a:pt x="1576" y="2"/>
                  <a:pt x="1564" y="3"/>
                </a:cubicBezTo>
                <a:cubicBezTo>
                  <a:pt x="560" y="83"/>
                  <a:pt x="1" y="1373"/>
                  <a:pt x="103" y="2160"/>
                </a:cubicBezTo>
                <a:cubicBezTo>
                  <a:pt x="195" y="2856"/>
                  <a:pt x="834" y="3290"/>
                  <a:pt x="1507" y="3461"/>
                </a:cubicBezTo>
                <a:cubicBezTo>
                  <a:pt x="1553" y="3473"/>
                  <a:pt x="1587" y="3507"/>
                  <a:pt x="1621" y="3541"/>
                </a:cubicBezTo>
                <a:cubicBezTo>
                  <a:pt x="1884" y="3883"/>
                  <a:pt x="1895" y="4066"/>
                  <a:pt x="1906" y="4260"/>
                </a:cubicBezTo>
                <a:cubicBezTo>
                  <a:pt x="2055" y="6303"/>
                  <a:pt x="1792" y="5995"/>
                  <a:pt x="1564" y="8037"/>
                </a:cubicBezTo>
                <a:cubicBezTo>
                  <a:pt x="1530" y="8289"/>
                  <a:pt x="1496" y="8540"/>
                  <a:pt x="1564" y="8791"/>
                </a:cubicBezTo>
                <a:cubicBezTo>
                  <a:pt x="1633" y="9065"/>
                  <a:pt x="1998" y="9065"/>
                  <a:pt x="2192" y="9281"/>
                </a:cubicBezTo>
                <a:cubicBezTo>
                  <a:pt x="2317" y="9430"/>
                  <a:pt x="2397" y="9761"/>
                  <a:pt x="2523" y="9818"/>
                </a:cubicBezTo>
                <a:cubicBezTo>
                  <a:pt x="2553" y="9832"/>
                  <a:pt x="2584" y="9840"/>
                  <a:pt x="2613" y="9840"/>
                </a:cubicBezTo>
                <a:cubicBezTo>
                  <a:pt x="2703" y="9840"/>
                  <a:pt x="2777" y="9765"/>
                  <a:pt x="2785" y="9567"/>
                </a:cubicBezTo>
                <a:lnTo>
                  <a:pt x="3013" y="2206"/>
                </a:lnTo>
                <a:cubicBezTo>
                  <a:pt x="3013" y="2137"/>
                  <a:pt x="2968" y="2058"/>
                  <a:pt x="2911" y="2023"/>
                </a:cubicBezTo>
                <a:lnTo>
                  <a:pt x="1861" y="1396"/>
                </a:lnTo>
                <a:cubicBezTo>
                  <a:pt x="1792" y="1361"/>
                  <a:pt x="1758" y="1293"/>
                  <a:pt x="1758" y="1213"/>
                </a:cubicBezTo>
                <a:lnTo>
                  <a:pt x="1781" y="437"/>
                </a:lnTo>
                <a:cubicBezTo>
                  <a:pt x="1781" y="391"/>
                  <a:pt x="1792" y="346"/>
                  <a:pt x="1792" y="311"/>
                </a:cubicBezTo>
                <a:cubicBezTo>
                  <a:pt x="1792" y="141"/>
                  <a:pt x="1743" y="1"/>
                  <a:pt x="1598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7"/>
          <p:cNvSpPr/>
          <p:nvPr/>
        </p:nvSpPr>
        <p:spPr>
          <a:xfrm>
            <a:off x="4228629" y="3181319"/>
            <a:ext cx="134327" cy="151986"/>
          </a:xfrm>
          <a:custGeom>
            <a:avLst/>
            <a:gdLst/>
            <a:ahLst/>
            <a:cxnLst/>
            <a:rect l="l" t="t" r="r" b="b"/>
            <a:pathLst>
              <a:path w="3904" h="4486" extrusionOk="0">
                <a:moveTo>
                  <a:pt x="1690" y="0"/>
                </a:moveTo>
                <a:lnTo>
                  <a:pt x="1" y="1107"/>
                </a:lnTo>
                <a:lnTo>
                  <a:pt x="2215" y="4485"/>
                </a:lnTo>
                <a:lnTo>
                  <a:pt x="3904" y="3378"/>
                </a:lnTo>
                <a:lnTo>
                  <a:pt x="169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7"/>
          <p:cNvSpPr/>
          <p:nvPr/>
        </p:nvSpPr>
        <p:spPr>
          <a:xfrm>
            <a:off x="4072728" y="3123961"/>
            <a:ext cx="314175" cy="351641"/>
          </a:xfrm>
          <a:custGeom>
            <a:avLst/>
            <a:gdLst/>
            <a:ahLst/>
            <a:cxnLst/>
            <a:rect l="l" t="t" r="r" b="b"/>
            <a:pathLst>
              <a:path w="9131" h="10379" extrusionOk="0">
                <a:moveTo>
                  <a:pt x="1484" y="1"/>
                </a:moveTo>
                <a:cubicBezTo>
                  <a:pt x="1345" y="1"/>
                  <a:pt x="1212" y="42"/>
                  <a:pt x="1085" y="130"/>
                </a:cubicBezTo>
                <a:cubicBezTo>
                  <a:pt x="1" y="872"/>
                  <a:pt x="880" y="4021"/>
                  <a:pt x="2614" y="6521"/>
                </a:cubicBezTo>
                <a:cubicBezTo>
                  <a:pt x="4085" y="8653"/>
                  <a:pt x="6219" y="10378"/>
                  <a:pt x="7481" y="10378"/>
                </a:cubicBezTo>
                <a:cubicBezTo>
                  <a:pt x="7698" y="10378"/>
                  <a:pt x="7889" y="10327"/>
                  <a:pt x="8047" y="10218"/>
                </a:cubicBezTo>
                <a:cubicBezTo>
                  <a:pt x="9131" y="9465"/>
                  <a:pt x="7179" y="7069"/>
                  <a:pt x="5445" y="4558"/>
                </a:cubicBezTo>
                <a:cubicBezTo>
                  <a:pt x="3923" y="2351"/>
                  <a:pt x="2534" y="1"/>
                  <a:pt x="1484" y="1"/>
                </a:cubicBezTo>
                <a:close/>
              </a:path>
            </a:pathLst>
          </a:custGeom>
          <a:solidFill>
            <a:srgbClr val="F17322"/>
          </a:solidFill>
          <a:ln w="17975" cap="flat" cmpd="sng">
            <a:solidFill>
              <a:srgbClr val="B75739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7"/>
          <p:cNvSpPr/>
          <p:nvPr/>
        </p:nvSpPr>
        <p:spPr>
          <a:xfrm>
            <a:off x="4196045" y="3038888"/>
            <a:ext cx="314175" cy="351641"/>
          </a:xfrm>
          <a:custGeom>
            <a:avLst/>
            <a:gdLst/>
            <a:ahLst/>
            <a:cxnLst/>
            <a:rect l="l" t="t" r="r" b="b"/>
            <a:pathLst>
              <a:path w="9131" h="10379" extrusionOk="0">
                <a:moveTo>
                  <a:pt x="1662" y="0"/>
                </a:moveTo>
                <a:cubicBezTo>
                  <a:pt x="1441" y="0"/>
                  <a:pt x="1246" y="53"/>
                  <a:pt x="1085" y="164"/>
                </a:cubicBezTo>
                <a:cubicBezTo>
                  <a:pt x="0" y="906"/>
                  <a:pt x="1963" y="3314"/>
                  <a:pt x="3686" y="5814"/>
                </a:cubicBezTo>
                <a:cubicBezTo>
                  <a:pt x="5221" y="8025"/>
                  <a:pt x="6613" y="10378"/>
                  <a:pt x="7656" y="10378"/>
                </a:cubicBezTo>
                <a:cubicBezTo>
                  <a:pt x="7792" y="10378"/>
                  <a:pt x="7922" y="10338"/>
                  <a:pt x="8046" y="10253"/>
                </a:cubicBezTo>
                <a:cubicBezTo>
                  <a:pt x="9130" y="9511"/>
                  <a:pt x="8251" y="6361"/>
                  <a:pt x="6528" y="3851"/>
                </a:cubicBezTo>
                <a:cubicBezTo>
                  <a:pt x="5051" y="1723"/>
                  <a:pt x="2929" y="0"/>
                  <a:pt x="1662" y="0"/>
                </a:cubicBezTo>
                <a:close/>
              </a:path>
            </a:pathLst>
          </a:custGeom>
          <a:solidFill>
            <a:srgbClr val="F17322"/>
          </a:solidFill>
          <a:ln w="17975" cap="flat" cmpd="sng">
            <a:solidFill>
              <a:srgbClr val="B75739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7"/>
          <p:cNvSpPr/>
          <p:nvPr/>
        </p:nvSpPr>
        <p:spPr>
          <a:xfrm>
            <a:off x="4375101" y="3376197"/>
            <a:ext cx="236035" cy="100556"/>
          </a:xfrm>
          <a:custGeom>
            <a:avLst/>
            <a:gdLst/>
            <a:ahLst/>
            <a:cxnLst/>
            <a:rect l="l" t="t" r="r" b="b"/>
            <a:pathLst>
              <a:path w="6860" h="2968" fill="none" extrusionOk="0">
                <a:moveTo>
                  <a:pt x="0" y="0"/>
                </a:moveTo>
                <a:cubicBezTo>
                  <a:pt x="1575" y="2283"/>
                  <a:pt x="4326" y="2967"/>
                  <a:pt x="6859" y="2933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7"/>
          <p:cNvSpPr/>
          <p:nvPr/>
        </p:nvSpPr>
        <p:spPr>
          <a:xfrm>
            <a:off x="4163839" y="2943516"/>
            <a:ext cx="44420" cy="194539"/>
          </a:xfrm>
          <a:custGeom>
            <a:avLst/>
            <a:gdLst/>
            <a:ahLst/>
            <a:cxnLst/>
            <a:rect l="l" t="t" r="r" b="b"/>
            <a:pathLst>
              <a:path w="1291" h="5742" fill="none" extrusionOk="0">
                <a:moveTo>
                  <a:pt x="1290" y="5741"/>
                </a:moveTo>
                <a:cubicBezTo>
                  <a:pt x="80" y="3995"/>
                  <a:pt x="1" y="1930"/>
                  <a:pt x="446" y="1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7"/>
          <p:cNvSpPr/>
          <p:nvPr/>
        </p:nvSpPr>
        <p:spPr>
          <a:xfrm>
            <a:off x="4135178" y="2885547"/>
            <a:ext cx="82096" cy="81990"/>
          </a:xfrm>
          <a:custGeom>
            <a:avLst/>
            <a:gdLst/>
            <a:ahLst/>
            <a:cxnLst/>
            <a:rect l="l" t="t" r="r" b="b"/>
            <a:pathLst>
              <a:path w="2386" h="2420" extrusionOk="0">
                <a:moveTo>
                  <a:pt x="1815" y="0"/>
                </a:moveTo>
                <a:lnTo>
                  <a:pt x="0" y="1700"/>
                </a:lnTo>
                <a:lnTo>
                  <a:pt x="2386" y="2419"/>
                </a:lnTo>
                <a:lnTo>
                  <a:pt x="18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7"/>
          <p:cNvSpPr/>
          <p:nvPr/>
        </p:nvSpPr>
        <p:spPr>
          <a:xfrm>
            <a:off x="4208225" y="3138021"/>
            <a:ext cx="166911" cy="238210"/>
          </a:xfrm>
          <a:custGeom>
            <a:avLst/>
            <a:gdLst/>
            <a:ahLst/>
            <a:cxnLst/>
            <a:rect l="l" t="t" r="r" b="b"/>
            <a:pathLst>
              <a:path w="4851" h="7031" fill="none" extrusionOk="0">
                <a:moveTo>
                  <a:pt x="0" y="0"/>
                </a:moveTo>
                <a:lnTo>
                  <a:pt x="4850" y="7030"/>
                </a:ln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7"/>
          <p:cNvSpPr/>
          <p:nvPr/>
        </p:nvSpPr>
        <p:spPr>
          <a:xfrm>
            <a:off x="1789378" y="3152691"/>
            <a:ext cx="186970" cy="297297"/>
          </a:xfrm>
          <a:custGeom>
            <a:avLst/>
            <a:gdLst/>
            <a:ahLst/>
            <a:cxnLst/>
            <a:rect l="l" t="t" r="r" b="b"/>
            <a:pathLst>
              <a:path w="5434" h="8775" extrusionOk="0">
                <a:moveTo>
                  <a:pt x="4217" y="1"/>
                </a:moveTo>
                <a:cubicBezTo>
                  <a:pt x="3282" y="1"/>
                  <a:pt x="1934" y="1538"/>
                  <a:pt x="1040" y="3687"/>
                </a:cubicBezTo>
                <a:cubicBezTo>
                  <a:pt x="58" y="6084"/>
                  <a:pt x="1" y="8332"/>
                  <a:pt x="937" y="8720"/>
                </a:cubicBezTo>
                <a:cubicBezTo>
                  <a:pt x="1027" y="8756"/>
                  <a:pt x="1122" y="8774"/>
                  <a:pt x="1223" y="8774"/>
                </a:cubicBezTo>
                <a:cubicBezTo>
                  <a:pt x="2157" y="8774"/>
                  <a:pt x="3509" y="7243"/>
                  <a:pt x="4395" y="5079"/>
                </a:cubicBezTo>
                <a:cubicBezTo>
                  <a:pt x="5388" y="2683"/>
                  <a:pt x="5433" y="435"/>
                  <a:pt x="4509" y="58"/>
                </a:cubicBezTo>
                <a:cubicBezTo>
                  <a:pt x="4417" y="19"/>
                  <a:pt x="4319" y="1"/>
                  <a:pt x="4217" y="1"/>
                </a:cubicBezTo>
                <a:close/>
              </a:path>
            </a:pathLst>
          </a:custGeom>
          <a:solidFill>
            <a:srgbClr val="E8499C"/>
          </a:solidFill>
          <a:ln w="17975" cap="flat" cmpd="sng">
            <a:solidFill>
              <a:srgbClr val="AA2688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7"/>
          <p:cNvSpPr/>
          <p:nvPr/>
        </p:nvSpPr>
        <p:spPr>
          <a:xfrm>
            <a:off x="1907602" y="3200631"/>
            <a:ext cx="186936" cy="297263"/>
          </a:xfrm>
          <a:custGeom>
            <a:avLst/>
            <a:gdLst/>
            <a:ahLst/>
            <a:cxnLst/>
            <a:rect l="l" t="t" r="r" b="b"/>
            <a:pathLst>
              <a:path w="5433" h="8774" extrusionOk="0">
                <a:moveTo>
                  <a:pt x="4204" y="1"/>
                </a:moveTo>
                <a:cubicBezTo>
                  <a:pt x="3270" y="1"/>
                  <a:pt x="1923" y="1538"/>
                  <a:pt x="1039" y="3687"/>
                </a:cubicBezTo>
                <a:cubicBezTo>
                  <a:pt x="46" y="6084"/>
                  <a:pt x="0" y="8332"/>
                  <a:pt x="924" y="8720"/>
                </a:cubicBezTo>
                <a:cubicBezTo>
                  <a:pt x="1014" y="8756"/>
                  <a:pt x="1109" y="8774"/>
                  <a:pt x="1209" y="8774"/>
                </a:cubicBezTo>
                <a:cubicBezTo>
                  <a:pt x="2144" y="8774"/>
                  <a:pt x="3497" y="7234"/>
                  <a:pt x="4394" y="5079"/>
                </a:cubicBezTo>
                <a:cubicBezTo>
                  <a:pt x="5375" y="2683"/>
                  <a:pt x="5432" y="435"/>
                  <a:pt x="4496" y="58"/>
                </a:cubicBezTo>
                <a:cubicBezTo>
                  <a:pt x="4405" y="20"/>
                  <a:pt x="4307" y="1"/>
                  <a:pt x="4204" y="1"/>
                </a:cubicBezTo>
                <a:close/>
              </a:path>
            </a:pathLst>
          </a:custGeom>
          <a:solidFill>
            <a:srgbClr val="E8499C"/>
          </a:solidFill>
          <a:ln w="17975" cap="flat" cmpd="sng">
            <a:solidFill>
              <a:srgbClr val="AA2688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7"/>
          <p:cNvSpPr/>
          <p:nvPr/>
        </p:nvSpPr>
        <p:spPr>
          <a:xfrm>
            <a:off x="2811900" y="3369218"/>
            <a:ext cx="125278" cy="317489"/>
          </a:xfrm>
          <a:custGeom>
            <a:avLst/>
            <a:gdLst/>
            <a:ahLst/>
            <a:cxnLst/>
            <a:rect l="l" t="t" r="r" b="b"/>
            <a:pathLst>
              <a:path w="3641" h="9371" extrusionOk="0">
                <a:moveTo>
                  <a:pt x="1815" y="1"/>
                </a:moveTo>
                <a:cubicBezTo>
                  <a:pt x="811" y="1"/>
                  <a:pt x="0" y="2101"/>
                  <a:pt x="0" y="4691"/>
                </a:cubicBezTo>
                <a:cubicBezTo>
                  <a:pt x="0" y="7282"/>
                  <a:pt x="811" y="9370"/>
                  <a:pt x="1815" y="9370"/>
                </a:cubicBezTo>
                <a:cubicBezTo>
                  <a:pt x="2819" y="9370"/>
                  <a:pt x="3641" y="7282"/>
                  <a:pt x="3641" y="4691"/>
                </a:cubicBezTo>
                <a:cubicBezTo>
                  <a:pt x="3641" y="2101"/>
                  <a:pt x="2819" y="1"/>
                  <a:pt x="1815" y="1"/>
                </a:cubicBezTo>
                <a:close/>
              </a:path>
            </a:pathLst>
          </a:custGeom>
          <a:solidFill>
            <a:srgbClr val="E8499C"/>
          </a:solidFill>
          <a:ln w="17975" cap="flat" cmpd="sng">
            <a:solidFill>
              <a:srgbClr val="AA2688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7"/>
          <p:cNvSpPr/>
          <p:nvPr/>
        </p:nvSpPr>
        <p:spPr>
          <a:xfrm>
            <a:off x="2939517" y="3369218"/>
            <a:ext cx="125278" cy="317489"/>
          </a:xfrm>
          <a:custGeom>
            <a:avLst/>
            <a:gdLst/>
            <a:ahLst/>
            <a:cxnLst/>
            <a:rect l="l" t="t" r="r" b="b"/>
            <a:pathLst>
              <a:path w="3641" h="9371" extrusionOk="0">
                <a:moveTo>
                  <a:pt x="1815" y="1"/>
                </a:moveTo>
                <a:cubicBezTo>
                  <a:pt x="811" y="1"/>
                  <a:pt x="0" y="2101"/>
                  <a:pt x="0" y="4691"/>
                </a:cubicBezTo>
                <a:cubicBezTo>
                  <a:pt x="0" y="7282"/>
                  <a:pt x="811" y="9370"/>
                  <a:pt x="1815" y="9370"/>
                </a:cubicBezTo>
                <a:cubicBezTo>
                  <a:pt x="2819" y="9370"/>
                  <a:pt x="3641" y="7282"/>
                  <a:pt x="3641" y="4691"/>
                </a:cubicBezTo>
                <a:cubicBezTo>
                  <a:pt x="3641" y="2101"/>
                  <a:pt x="2819" y="1"/>
                  <a:pt x="1815" y="1"/>
                </a:cubicBezTo>
                <a:close/>
              </a:path>
            </a:pathLst>
          </a:custGeom>
          <a:solidFill>
            <a:srgbClr val="E8499C"/>
          </a:solidFill>
          <a:ln w="17975" cap="flat" cmpd="sng">
            <a:solidFill>
              <a:srgbClr val="AA2688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7"/>
          <p:cNvSpPr/>
          <p:nvPr/>
        </p:nvSpPr>
        <p:spPr>
          <a:xfrm>
            <a:off x="896090" y="1835403"/>
            <a:ext cx="976967" cy="34"/>
          </a:xfrm>
          <a:custGeom>
            <a:avLst/>
            <a:gdLst/>
            <a:ahLst/>
            <a:cxnLst/>
            <a:rect l="l" t="t" r="r" b="b"/>
            <a:pathLst>
              <a:path w="28394" h="1" fill="none" extrusionOk="0">
                <a:moveTo>
                  <a:pt x="28394" y="1"/>
                </a:moveTo>
                <a:lnTo>
                  <a:pt x="0" y="1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7"/>
          <p:cNvSpPr/>
          <p:nvPr/>
        </p:nvSpPr>
        <p:spPr>
          <a:xfrm>
            <a:off x="1128547" y="697509"/>
            <a:ext cx="996992" cy="986382"/>
          </a:xfrm>
          <a:custGeom>
            <a:avLst/>
            <a:gdLst/>
            <a:ahLst/>
            <a:cxnLst/>
            <a:rect l="l" t="t" r="r" b="b"/>
            <a:pathLst>
              <a:path w="28976" h="29114" fill="none" extrusionOk="0">
                <a:moveTo>
                  <a:pt x="28976" y="29113"/>
                </a:moveTo>
                <a:lnTo>
                  <a:pt x="0" y="1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7"/>
          <p:cNvSpPr/>
          <p:nvPr/>
        </p:nvSpPr>
        <p:spPr>
          <a:xfrm>
            <a:off x="4476397" y="1605730"/>
            <a:ext cx="736665" cy="1673841"/>
          </a:xfrm>
          <a:custGeom>
            <a:avLst/>
            <a:gdLst/>
            <a:ahLst/>
            <a:cxnLst/>
            <a:rect l="l" t="t" r="r" b="b"/>
            <a:pathLst>
              <a:path w="21410" h="49405" fill="none" extrusionOk="0">
                <a:moveTo>
                  <a:pt x="21410" y="1"/>
                </a:moveTo>
                <a:lnTo>
                  <a:pt x="21410" y="27961"/>
                </a:lnTo>
                <a:lnTo>
                  <a:pt x="21410" y="27995"/>
                </a:lnTo>
                <a:lnTo>
                  <a:pt x="1" y="49404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7"/>
          <p:cNvSpPr/>
          <p:nvPr/>
        </p:nvSpPr>
        <p:spPr>
          <a:xfrm>
            <a:off x="4341726" y="3956934"/>
            <a:ext cx="628281" cy="34"/>
          </a:xfrm>
          <a:custGeom>
            <a:avLst/>
            <a:gdLst/>
            <a:ahLst/>
            <a:cxnLst/>
            <a:rect l="l" t="t" r="r" b="b"/>
            <a:pathLst>
              <a:path w="18260" h="1" fill="none" extrusionOk="0">
                <a:moveTo>
                  <a:pt x="0" y="0"/>
                </a:moveTo>
                <a:lnTo>
                  <a:pt x="18260" y="0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7"/>
          <p:cNvSpPr/>
          <p:nvPr/>
        </p:nvSpPr>
        <p:spPr>
          <a:xfrm>
            <a:off x="1125385" y="3265167"/>
            <a:ext cx="736631" cy="72350"/>
          </a:xfrm>
          <a:custGeom>
            <a:avLst/>
            <a:gdLst/>
            <a:ahLst/>
            <a:cxnLst/>
            <a:rect l="l" t="t" r="r" b="b"/>
            <a:pathLst>
              <a:path w="26968" h="1" fill="none" extrusionOk="0">
                <a:moveTo>
                  <a:pt x="26967" y="0"/>
                </a:moveTo>
                <a:lnTo>
                  <a:pt x="0" y="0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27"/>
          <p:cNvGrpSpPr/>
          <p:nvPr/>
        </p:nvGrpSpPr>
        <p:grpSpPr>
          <a:xfrm rot="-1435101">
            <a:off x="1872228" y="3877094"/>
            <a:ext cx="304384" cy="346125"/>
            <a:chOff x="2172700" y="3779900"/>
            <a:chExt cx="221725" cy="254725"/>
          </a:xfrm>
        </p:grpSpPr>
        <p:sp>
          <p:nvSpPr>
            <p:cNvPr id="430" name="Google Shape;430;p27"/>
            <p:cNvSpPr/>
            <p:nvPr/>
          </p:nvSpPr>
          <p:spPr>
            <a:xfrm>
              <a:off x="2172700" y="3779900"/>
              <a:ext cx="135850" cy="219375"/>
            </a:xfrm>
            <a:custGeom>
              <a:avLst/>
              <a:gdLst/>
              <a:ahLst/>
              <a:cxnLst/>
              <a:rect l="l" t="t" r="r" b="b"/>
              <a:pathLst>
                <a:path w="5434" h="8775" extrusionOk="0">
                  <a:moveTo>
                    <a:pt x="4217" y="1"/>
                  </a:moveTo>
                  <a:cubicBezTo>
                    <a:pt x="3282" y="1"/>
                    <a:pt x="1934" y="1538"/>
                    <a:pt x="1040" y="3687"/>
                  </a:cubicBezTo>
                  <a:cubicBezTo>
                    <a:pt x="58" y="6084"/>
                    <a:pt x="1" y="8332"/>
                    <a:pt x="937" y="8720"/>
                  </a:cubicBezTo>
                  <a:cubicBezTo>
                    <a:pt x="1027" y="8756"/>
                    <a:pt x="1122" y="8774"/>
                    <a:pt x="1223" y="8774"/>
                  </a:cubicBezTo>
                  <a:cubicBezTo>
                    <a:pt x="2157" y="8774"/>
                    <a:pt x="3509" y="7243"/>
                    <a:pt x="4395" y="5079"/>
                  </a:cubicBezTo>
                  <a:cubicBezTo>
                    <a:pt x="5388" y="2683"/>
                    <a:pt x="5433" y="435"/>
                    <a:pt x="4509" y="58"/>
                  </a:cubicBezTo>
                  <a:cubicBezTo>
                    <a:pt x="4417" y="19"/>
                    <a:pt x="4319" y="1"/>
                    <a:pt x="4217" y="1"/>
                  </a:cubicBezTo>
                  <a:close/>
                </a:path>
              </a:pathLst>
            </a:custGeom>
            <a:solidFill>
              <a:srgbClr val="4A86E8"/>
            </a:solidFill>
            <a:ln w="17975" cap="flat" cmpd="sng">
              <a:solidFill>
                <a:srgbClr val="0000FF"/>
              </a:solidFill>
              <a:prstDash val="solid"/>
              <a:miter lim="1141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2258600" y="3815275"/>
              <a:ext cx="135825" cy="219350"/>
            </a:xfrm>
            <a:custGeom>
              <a:avLst/>
              <a:gdLst/>
              <a:ahLst/>
              <a:cxnLst/>
              <a:rect l="l" t="t" r="r" b="b"/>
              <a:pathLst>
                <a:path w="5433" h="8774" extrusionOk="0">
                  <a:moveTo>
                    <a:pt x="4204" y="1"/>
                  </a:moveTo>
                  <a:cubicBezTo>
                    <a:pt x="3270" y="1"/>
                    <a:pt x="1923" y="1538"/>
                    <a:pt x="1039" y="3687"/>
                  </a:cubicBezTo>
                  <a:cubicBezTo>
                    <a:pt x="46" y="6084"/>
                    <a:pt x="0" y="8332"/>
                    <a:pt x="924" y="8720"/>
                  </a:cubicBezTo>
                  <a:cubicBezTo>
                    <a:pt x="1014" y="8756"/>
                    <a:pt x="1109" y="8774"/>
                    <a:pt x="1209" y="8774"/>
                  </a:cubicBezTo>
                  <a:cubicBezTo>
                    <a:pt x="2144" y="8774"/>
                    <a:pt x="3497" y="7234"/>
                    <a:pt x="4394" y="5079"/>
                  </a:cubicBezTo>
                  <a:cubicBezTo>
                    <a:pt x="5375" y="2683"/>
                    <a:pt x="5432" y="435"/>
                    <a:pt x="4496" y="58"/>
                  </a:cubicBezTo>
                  <a:cubicBezTo>
                    <a:pt x="4405" y="20"/>
                    <a:pt x="4307" y="1"/>
                    <a:pt x="4204" y="1"/>
                  </a:cubicBezTo>
                  <a:close/>
                </a:path>
              </a:pathLst>
            </a:custGeom>
            <a:solidFill>
              <a:srgbClr val="4A86E8"/>
            </a:solidFill>
            <a:ln w="17975" cap="flat" cmpd="sng">
              <a:solidFill>
                <a:srgbClr val="0000FF"/>
              </a:solidFill>
              <a:prstDash val="solid"/>
              <a:miter lim="1141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27"/>
          <p:cNvSpPr txBox="1"/>
          <p:nvPr/>
        </p:nvSpPr>
        <p:spPr>
          <a:xfrm>
            <a:off x="412350" y="448000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ACETYLCHOLINE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3" name="Google Shape;433;p27"/>
          <p:cNvSpPr txBox="1"/>
          <p:nvPr/>
        </p:nvSpPr>
        <p:spPr>
          <a:xfrm>
            <a:off x="261550" y="1630475"/>
            <a:ext cx="6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SECRETORY</a:t>
            </a:r>
            <a:endParaRPr sz="7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VESICLE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4" name="Google Shape;434;p27"/>
          <p:cNvSpPr txBox="1"/>
          <p:nvPr/>
        </p:nvSpPr>
        <p:spPr>
          <a:xfrm>
            <a:off x="199375" y="3070925"/>
            <a:ext cx="95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VOLTAGE-GATED CALCIUM ION CHANNEL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5" name="Google Shape;435;p27"/>
          <p:cNvSpPr txBox="1"/>
          <p:nvPr/>
        </p:nvSpPr>
        <p:spPr>
          <a:xfrm>
            <a:off x="194225" y="3756275"/>
            <a:ext cx="1049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CHEMICALLY-GATED SODIUM ION CHANNEL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6" name="Google Shape;436;p27"/>
          <p:cNvSpPr/>
          <p:nvPr/>
        </p:nvSpPr>
        <p:spPr>
          <a:xfrm>
            <a:off x="1145885" y="4014267"/>
            <a:ext cx="736631" cy="72350"/>
          </a:xfrm>
          <a:custGeom>
            <a:avLst/>
            <a:gdLst/>
            <a:ahLst/>
            <a:cxnLst/>
            <a:rect l="l" t="t" r="r" b="b"/>
            <a:pathLst>
              <a:path w="26968" h="1" fill="none" extrusionOk="0">
                <a:moveTo>
                  <a:pt x="26967" y="0"/>
                </a:moveTo>
                <a:lnTo>
                  <a:pt x="0" y="0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"/>
          <p:cNvSpPr txBox="1"/>
          <p:nvPr/>
        </p:nvSpPr>
        <p:spPr>
          <a:xfrm>
            <a:off x="4867550" y="3756850"/>
            <a:ext cx="10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RECEPTOR FOR ACETYLCHOLINE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8" name="Google Shape;438;p27"/>
          <p:cNvSpPr txBox="1"/>
          <p:nvPr/>
        </p:nvSpPr>
        <p:spPr>
          <a:xfrm>
            <a:off x="4732825" y="1159425"/>
            <a:ext cx="1049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CHANNEL PROTEIN FOR REABSORBING ACETYLCHOLINE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9" name="Google Shape;439;p27"/>
          <p:cNvSpPr txBox="1"/>
          <p:nvPr/>
        </p:nvSpPr>
        <p:spPr>
          <a:xfrm>
            <a:off x="2289500" y="267675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PRESYNAPTIC KNOB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40" name="Google Shape;440;p27"/>
          <p:cNvSpPr txBox="1"/>
          <p:nvPr/>
        </p:nvSpPr>
        <p:spPr>
          <a:xfrm>
            <a:off x="2474638" y="4599000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POSTSYNAPTIC KNOB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Excitation and Inhibition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6" name="Google Shape;44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Excitatory neurotransmitters lead to </a:t>
            </a:r>
            <a:r>
              <a:rPr lang="en" b="1">
                <a:solidFill>
                  <a:srgbClr val="CCCCCC"/>
                </a:solidFill>
              </a:rPr>
              <a:t>depolarisation </a:t>
            </a:r>
            <a:r>
              <a:rPr lang="en">
                <a:solidFill>
                  <a:srgbClr val="CCCCCC"/>
                </a:solidFill>
              </a:rPr>
              <a:t>of the postsynaptic knob.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the threshold potential is reached, an </a:t>
            </a:r>
            <a:r>
              <a:rPr lang="en" b="1">
                <a:solidFill>
                  <a:srgbClr val="CCCCCC"/>
                </a:solidFill>
              </a:rPr>
              <a:t>action potential </a:t>
            </a:r>
            <a:r>
              <a:rPr lang="en">
                <a:solidFill>
                  <a:srgbClr val="CCCCCC"/>
                </a:solidFill>
              </a:rPr>
              <a:t>will be created in the postsynaptic neurone.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Acetylcholine is an example of an excitatory neurotransmitter.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Acetylcholine leads to depolarisation at cholinergic synapses.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Inhibitory neurotransmitters lead to </a:t>
            </a:r>
            <a:r>
              <a:rPr lang="en" b="1">
                <a:solidFill>
                  <a:srgbClr val="CCCCCC"/>
                </a:solidFill>
              </a:rPr>
              <a:t>hyperpolarisation </a:t>
            </a:r>
            <a:r>
              <a:rPr lang="en">
                <a:solidFill>
                  <a:srgbClr val="CCCCCC"/>
                </a:solidFill>
              </a:rPr>
              <a:t>of the postsynaptic knob.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</a:t>
            </a:r>
            <a:r>
              <a:rPr lang="en" b="1">
                <a:solidFill>
                  <a:srgbClr val="CCCCCC"/>
                </a:solidFill>
              </a:rPr>
              <a:t>prevents </a:t>
            </a:r>
            <a:r>
              <a:rPr lang="en">
                <a:solidFill>
                  <a:srgbClr val="CCCCCC"/>
                </a:solidFill>
              </a:rPr>
              <a:t>the postsynaptic neurone from creating an action potential.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Gamma aminobutyric acid (GABA) is an example of an inhibitory neurotransmitter.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GABA opens potassium ion channels, leading to hyperpolarisation.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447" name="Google Shape;4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9"/>
          <p:cNvPicPr preferRelativeResize="0"/>
          <p:nvPr/>
        </p:nvPicPr>
        <p:blipFill rotWithShape="1">
          <a:blip r:embed="rId3">
            <a:alphaModFix/>
          </a:blip>
          <a:srcRect t="14831" b="12924"/>
          <a:stretch/>
        </p:blipFill>
        <p:spPr>
          <a:xfrm>
            <a:off x="0" y="740550"/>
            <a:ext cx="9144003" cy="440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54" name="Google Shape;454;p29"/>
          <p:cNvSpPr/>
          <p:nvPr/>
        </p:nvSpPr>
        <p:spPr>
          <a:xfrm>
            <a:off x="601597" y="5143547"/>
            <a:ext cx="78552" cy="34"/>
          </a:xfrm>
          <a:custGeom>
            <a:avLst/>
            <a:gdLst/>
            <a:ahLst/>
            <a:cxnLst/>
            <a:rect l="l" t="t" r="r" b="b"/>
            <a:pathLst>
              <a:path w="2283" h="1" extrusionOk="0">
                <a:moveTo>
                  <a:pt x="2283" y="0"/>
                </a:moveTo>
                <a:lnTo>
                  <a:pt x="0" y="0"/>
                </a:lnTo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9"/>
          <p:cNvSpPr txBox="1"/>
          <p:nvPr/>
        </p:nvSpPr>
        <p:spPr>
          <a:xfrm>
            <a:off x="864750" y="196925"/>
            <a:ext cx="7414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Synapses in the brain are often calmed through the impact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GABA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 an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inhibitory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neurotransmitter.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56" name="Google Shape;456;p29"/>
          <p:cNvCxnSpPr/>
          <p:nvPr/>
        </p:nvCxnSpPr>
        <p:spPr>
          <a:xfrm flipH="1">
            <a:off x="-125" y="737675"/>
            <a:ext cx="9151800" cy="3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2" name="Google Shape;46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36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Weak stimuli are </a:t>
            </a:r>
            <a:r>
              <a:rPr lang="en" sz="1500" b="1">
                <a:solidFill>
                  <a:srgbClr val="CCCCCC"/>
                </a:solidFill>
              </a:rPr>
              <a:t>unlikely </a:t>
            </a:r>
            <a:r>
              <a:rPr lang="en" sz="1500">
                <a:solidFill>
                  <a:srgbClr val="CCCCCC"/>
                </a:solidFill>
              </a:rPr>
              <a:t>to trigger action potentials.	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is because they will only lead to the release of </a:t>
            </a:r>
            <a:r>
              <a:rPr lang="en" sz="1100" b="1">
                <a:solidFill>
                  <a:srgbClr val="CCCCCC"/>
                </a:solidFill>
              </a:rPr>
              <a:t>small quantities </a:t>
            </a:r>
            <a:r>
              <a:rPr lang="en" sz="1100">
                <a:solidFill>
                  <a:srgbClr val="CCCCCC"/>
                </a:solidFill>
              </a:rPr>
              <a:t>of neurotransmitter into the synaptic cleft.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resulting </a:t>
            </a:r>
            <a:r>
              <a:rPr lang="en" sz="1100" b="1">
                <a:solidFill>
                  <a:srgbClr val="CCCCCC"/>
                </a:solidFill>
              </a:rPr>
              <a:t>influx </a:t>
            </a:r>
            <a:r>
              <a:rPr lang="en" sz="1100">
                <a:solidFill>
                  <a:srgbClr val="CCCCCC"/>
                </a:solidFill>
              </a:rPr>
              <a:t>of Na</a:t>
            </a:r>
            <a:r>
              <a:rPr lang="en" sz="1100" baseline="30000">
                <a:solidFill>
                  <a:srgbClr val="CCCCCC"/>
                </a:solidFill>
              </a:rPr>
              <a:t>+</a:t>
            </a:r>
            <a:r>
              <a:rPr lang="en" sz="1100">
                <a:solidFill>
                  <a:srgbClr val="CCCCCC"/>
                </a:solidFill>
              </a:rPr>
              <a:t> is unlikely to exceed the threshold potential.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neurotransmitters from </a:t>
            </a:r>
            <a:r>
              <a:rPr lang="en" sz="1500" b="1">
                <a:solidFill>
                  <a:srgbClr val="CCCCCC"/>
                </a:solidFill>
              </a:rPr>
              <a:t>2 or more neurones</a:t>
            </a:r>
            <a:r>
              <a:rPr lang="en" sz="1500">
                <a:solidFill>
                  <a:srgbClr val="CCCCCC"/>
                </a:solidFill>
              </a:rPr>
              <a:t> are combined during </a:t>
            </a:r>
            <a:r>
              <a:rPr lang="en" sz="1500" b="1">
                <a:solidFill>
                  <a:srgbClr val="CCCCCC"/>
                </a:solidFill>
              </a:rPr>
              <a:t>spatial summation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cumulative effect of both neurones may offer a depolarising effect that is </a:t>
            </a:r>
            <a:r>
              <a:rPr lang="en" sz="1100" b="1">
                <a:solidFill>
                  <a:srgbClr val="CCCCCC"/>
                </a:solidFill>
              </a:rPr>
              <a:t>sufficient </a:t>
            </a:r>
            <a:r>
              <a:rPr lang="en" sz="1100">
                <a:solidFill>
                  <a:srgbClr val="CCCCCC"/>
                </a:solidFill>
              </a:rPr>
              <a:t>to depolarise the postsynaptic neurone.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 b="1">
                <a:solidFill>
                  <a:srgbClr val="CCCCCC"/>
                </a:solidFill>
              </a:rPr>
              <a:t>Temporal summation </a:t>
            </a:r>
            <a:r>
              <a:rPr lang="en" sz="1500">
                <a:solidFill>
                  <a:srgbClr val="CCCCCC"/>
                </a:solidFill>
              </a:rPr>
              <a:t>occurs when </a:t>
            </a:r>
            <a:r>
              <a:rPr lang="en" sz="1500" b="1">
                <a:solidFill>
                  <a:srgbClr val="CCCCCC"/>
                </a:solidFill>
              </a:rPr>
              <a:t>1 neurone </a:t>
            </a:r>
            <a:r>
              <a:rPr lang="en" sz="1500">
                <a:solidFill>
                  <a:srgbClr val="CCCCCC"/>
                </a:solidFill>
              </a:rPr>
              <a:t>fires several impulses in </a:t>
            </a:r>
            <a:r>
              <a:rPr lang="en" sz="1500" b="1">
                <a:solidFill>
                  <a:srgbClr val="CCCCCC"/>
                </a:solidFill>
              </a:rPr>
              <a:t>quick succession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will lead to the release of </a:t>
            </a:r>
            <a:r>
              <a:rPr lang="en" sz="1100" b="1">
                <a:solidFill>
                  <a:srgbClr val="CCCCCC"/>
                </a:solidFill>
              </a:rPr>
              <a:t>more </a:t>
            </a:r>
            <a:r>
              <a:rPr lang="en" sz="1100">
                <a:solidFill>
                  <a:srgbClr val="CCCCCC"/>
                </a:solidFill>
              </a:rPr>
              <a:t>neurotransmitter than usual.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increased volume of neurotransmitter may be sufficient to depolarise the postsynaptic neurone.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463" name="Google Shape;46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464" name="Google Shape;464;p30"/>
          <p:cNvGrpSpPr/>
          <p:nvPr/>
        </p:nvGrpSpPr>
        <p:grpSpPr>
          <a:xfrm>
            <a:off x="5914925" y="1813438"/>
            <a:ext cx="2318450" cy="2188975"/>
            <a:chOff x="5914925" y="1592975"/>
            <a:chExt cx="2318450" cy="2188975"/>
          </a:xfrm>
        </p:grpSpPr>
        <p:sp>
          <p:nvSpPr>
            <p:cNvPr id="465" name="Google Shape;465;p30"/>
            <p:cNvSpPr txBox="1"/>
            <p:nvPr/>
          </p:nvSpPr>
          <p:spPr>
            <a:xfrm>
              <a:off x="5914925" y="1592975"/>
              <a:ext cx="2182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SPATIAL SUMMATION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6" name="Google Shape;466;p30"/>
            <p:cNvSpPr txBox="1"/>
            <p:nvPr/>
          </p:nvSpPr>
          <p:spPr>
            <a:xfrm>
              <a:off x="5977675" y="3257425"/>
              <a:ext cx="225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TEMPORAL SUMMATION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467" name="Google Shape;467;p30"/>
            <p:cNvGrpSpPr/>
            <p:nvPr/>
          </p:nvGrpSpPr>
          <p:grpSpPr>
            <a:xfrm>
              <a:off x="6011050" y="1854595"/>
              <a:ext cx="2188941" cy="994817"/>
              <a:chOff x="4251913" y="2089682"/>
              <a:chExt cx="1989946" cy="904379"/>
            </a:xfrm>
          </p:grpSpPr>
          <p:grpSp>
            <p:nvGrpSpPr>
              <p:cNvPr id="468" name="Google Shape;468;p30"/>
              <p:cNvGrpSpPr/>
              <p:nvPr/>
            </p:nvGrpSpPr>
            <p:grpSpPr>
              <a:xfrm>
                <a:off x="4251913" y="2089682"/>
                <a:ext cx="1989946" cy="904379"/>
                <a:chOff x="248625" y="278525"/>
                <a:chExt cx="7106950" cy="3283875"/>
              </a:xfrm>
            </p:grpSpPr>
            <p:sp>
              <p:nvSpPr>
                <p:cNvPr id="469" name="Google Shape;469;p30"/>
                <p:cNvSpPr/>
                <p:nvPr/>
              </p:nvSpPr>
              <p:spPr>
                <a:xfrm>
                  <a:off x="248625" y="278525"/>
                  <a:ext cx="3891475" cy="32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9" h="13135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16" y="1316"/>
                        <a:pt x="264" y="2210"/>
                        <a:pt x="685" y="2525"/>
                      </a:cubicBezTo>
                      <a:cubicBezTo>
                        <a:pt x="1895" y="3472"/>
                        <a:pt x="3262" y="4209"/>
                        <a:pt x="4683" y="4840"/>
                      </a:cubicBezTo>
                      <a:cubicBezTo>
                        <a:pt x="7576" y="5892"/>
                        <a:pt x="10627" y="6629"/>
                        <a:pt x="13573" y="7575"/>
                      </a:cubicBezTo>
                      <a:cubicBezTo>
                        <a:pt x="21306" y="10206"/>
                        <a:pt x="29039" y="12836"/>
                        <a:pt x="36772" y="15466"/>
                      </a:cubicBezTo>
                      <a:cubicBezTo>
                        <a:pt x="40191" y="16624"/>
                        <a:pt x="43610" y="17623"/>
                        <a:pt x="46977" y="18780"/>
                      </a:cubicBezTo>
                      <a:cubicBezTo>
                        <a:pt x="53027" y="20779"/>
                        <a:pt x="59076" y="22884"/>
                        <a:pt x="65178" y="24830"/>
                      </a:cubicBezTo>
                      <a:cubicBezTo>
                        <a:pt x="72543" y="27302"/>
                        <a:pt x="79908" y="29670"/>
                        <a:pt x="87325" y="32089"/>
                      </a:cubicBezTo>
                      <a:cubicBezTo>
                        <a:pt x="92638" y="33773"/>
                        <a:pt x="97899" y="35772"/>
                        <a:pt x="103264" y="37350"/>
                      </a:cubicBezTo>
                      <a:cubicBezTo>
                        <a:pt x="110839" y="39612"/>
                        <a:pt x="117362" y="43662"/>
                        <a:pt x="124043" y="48502"/>
                      </a:cubicBezTo>
                      <a:lnTo>
                        <a:pt x="114574" y="63074"/>
                      </a:lnTo>
                      <a:lnTo>
                        <a:pt x="5630" y="87009"/>
                      </a:lnTo>
                      <a:cubicBezTo>
                        <a:pt x="5776" y="89311"/>
                        <a:pt x="7109" y="89697"/>
                        <a:pt x="8565" y="89697"/>
                      </a:cubicBezTo>
                      <a:cubicBezTo>
                        <a:pt x="8673" y="89697"/>
                        <a:pt x="8782" y="89695"/>
                        <a:pt x="8891" y="89692"/>
                      </a:cubicBezTo>
                      <a:cubicBezTo>
                        <a:pt x="10680" y="89586"/>
                        <a:pt x="12416" y="89271"/>
                        <a:pt x="14152" y="88850"/>
                      </a:cubicBezTo>
                      <a:cubicBezTo>
                        <a:pt x="24094" y="86641"/>
                        <a:pt x="33984" y="84221"/>
                        <a:pt x="43926" y="82011"/>
                      </a:cubicBezTo>
                      <a:cubicBezTo>
                        <a:pt x="56814" y="79171"/>
                        <a:pt x="69650" y="76435"/>
                        <a:pt x="82538" y="73647"/>
                      </a:cubicBezTo>
                      <a:cubicBezTo>
                        <a:pt x="93112" y="71385"/>
                        <a:pt x="103685" y="69176"/>
                        <a:pt x="114206" y="66861"/>
                      </a:cubicBezTo>
                      <a:cubicBezTo>
                        <a:pt x="120361" y="65546"/>
                        <a:pt x="126463" y="63968"/>
                        <a:pt x="132618" y="62600"/>
                      </a:cubicBezTo>
                      <a:cubicBezTo>
                        <a:pt x="132942" y="62532"/>
                        <a:pt x="133272" y="62497"/>
                        <a:pt x="133602" y="62497"/>
                      </a:cubicBezTo>
                      <a:cubicBezTo>
                        <a:pt x="134289" y="62497"/>
                        <a:pt x="134977" y="62649"/>
                        <a:pt x="135616" y="62968"/>
                      </a:cubicBezTo>
                      <a:cubicBezTo>
                        <a:pt x="138352" y="64389"/>
                        <a:pt x="140982" y="65967"/>
                        <a:pt x="143665" y="67545"/>
                      </a:cubicBezTo>
                      <a:cubicBezTo>
                        <a:pt x="144349" y="68018"/>
                        <a:pt x="145033" y="68545"/>
                        <a:pt x="145664" y="69071"/>
                      </a:cubicBezTo>
                      <a:lnTo>
                        <a:pt x="97267" y="129566"/>
                      </a:lnTo>
                      <a:lnTo>
                        <a:pt x="99161" y="131355"/>
                      </a:lnTo>
                      <a:lnTo>
                        <a:pt x="155659" y="60759"/>
                      </a:lnTo>
                      <a:lnTo>
                        <a:pt x="153607" y="59181"/>
                      </a:lnTo>
                      <a:lnTo>
                        <a:pt x="147768" y="66335"/>
                      </a:lnTo>
                      <a:cubicBezTo>
                        <a:pt x="144138" y="64178"/>
                        <a:pt x="140719" y="61916"/>
                        <a:pt x="137089" y="60023"/>
                      </a:cubicBezTo>
                      <a:cubicBezTo>
                        <a:pt x="135881" y="59481"/>
                        <a:pt x="134607" y="59236"/>
                        <a:pt x="133319" y="59236"/>
                      </a:cubicBezTo>
                      <a:cubicBezTo>
                        <a:pt x="132981" y="59236"/>
                        <a:pt x="132642" y="59253"/>
                        <a:pt x="132302" y="59286"/>
                      </a:cubicBezTo>
                      <a:cubicBezTo>
                        <a:pt x="129882" y="59549"/>
                        <a:pt x="127568" y="60286"/>
                        <a:pt x="125201" y="60759"/>
                      </a:cubicBezTo>
                      <a:cubicBezTo>
                        <a:pt x="123096" y="61232"/>
                        <a:pt x="120992" y="61601"/>
                        <a:pt x="118625" y="62074"/>
                      </a:cubicBezTo>
                      <a:cubicBezTo>
                        <a:pt x="118730" y="61601"/>
                        <a:pt x="118888" y="61127"/>
                        <a:pt x="119098" y="60706"/>
                      </a:cubicBezTo>
                      <a:cubicBezTo>
                        <a:pt x="121466" y="57287"/>
                        <a:pt x="123885" y="53868"/>
                        <a:pt x="126253" y="50501"/>
                      </a:cubicBezTo>
                      <a:cubicBezTo>
                        <a:pt x="127726" y="48344"/>
                        <a:pt x="127515" y="47029"/>
                        <a:pt x="125411" y="45661"/>
                      </a:cubicBezTo>
                      <a:cubicBezTo>
                        <a:pt x="122833" y="43925"/>
                        <a:pt x="120256" y="42242"/>
                        <a:pt x="117678" y="40454"/>
                      </a:cubicBezTo>
                      <a:cubicBezTo>
                        <a:pt x="117152" y="40033"/>
                        <a:pt x="116626" y="39612"/>
                        <a:pt x="116153" y="39086"/>
                      </a:cubicBezTo>
                      <a:lnTo>
                        <a:pt x="126989" y="31879"/>
                      </a:lnTo>
                      <a:lnTo>
                        <a:pt x="125727" y="29933"/>
                      </a:lnTo>
                      <a:cubicBezTo>
                        <a:pt x="125043" y="30248"/>
                        <a:pt x="124517" y="30406"/>
                        <a:pt x="124043" y="30722"/>
                      </a:cubicBezTo>
                      <a:cubicBezTo>
                        <a:pt x="120729" y="32510"/>
                        <a:pt x="117520" y="34404"/>
                        <a:pt x="114154" y="36035"/>
                      </a:cubicBezTo>
                      <a:cubicBezTo>
                        <a:pt x="113425" y="36366"/>
                        <a:pt x="112634" y="36551"/>
                        <a:pt x="111846" y="36551"/>
                      </a:cubicBezTo>
                      <a:cubicBezTo>
                        <a:pt x="111382" y="36551"/>
                        <a:pt x="110920" y="36487"/>
                        <a:pt x="110471" y="36350"/>
                      </a:cubicBezTo>
                      <a:cubicBezTo>
                        <a:pt x="75542" y="24830"/>
                        <a:pt x="40559" y="13257"/>
                        <a:pt x="5630" y="1684"/>
                      </a:cubicBezTo>
                      <a:cubicBezTo>
                        <a:pt x="3999" y="1105"/>
                        <a:pt x="2315" y="63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0"/>
                <p:cNvSpPr/>
                <p:nvPr/>
              </p:nvSpPr>
              <p:spPr>
                <a:xfrm>
                  <a:off x="3828400" y="1118875"/>
                  <a:ext cx="3527175" cy="49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87" h="19781" extrusionOk="0">
                      <a:moveTo>
                        <a:pt x="139877" y="1"/>
                      </a:moveTo>
                      <a:cubicBezTo>
                        <a:pt x="135406" y="2473"/>
                        <a:pt x="131355" y="4788"/>
                        <a:pt x="127252" y="6945"/>
                      </a:cubicBezTo>
                      <a:cubicBezTo>
                        <a:pt x="125884" y="7734"/>
                        <a:pt x="124411" y="8155"/>
                        <a:pt x="122886" y="8207"/>
                      </a:cubicBezTo>
                      <a:lnTo>
                        <a:pt x="15361" y="8207"/>
                      </a:lnTo>
                      <a:cubicBezTo>
                        <a:pt x="13170" y="3869"/>
                        <a:pt x="10864" y="1926"/>
                        <a:pt x="7895" y="1926"/>
                      </a:cubicBezTo>
                      <a:cubicBezTo>
                        <a:pt x="7372" y="1926"/>
                        <a:pt x="6828" y="1987"/>
                        <a:pt x="6260" y="2105"/>
                      </a:cubicBezTo>
                      <a:cubicBezTo>
                        <a:pt x="2894" y="2842"/>
                        <a:pt x="421" y="5787"/>
                        <a:pt x="211" y="9259"/>
                      </a:cubicBezTo>
                      <a:cubicBezTo>
                        <a:pt x="0" y="12468"/>
                        <a:pt x="2526" y="17150"/>
                        <a:pt x="5051" y="17781"/>
                      </a:cubicBezTo>
                      <a:cubicBezTo>
                        <a:pt x="5918" y="18013"/>
                        <a:pt x="6802" y="18133"/>
                        <a:pt x="7684" y="18133"/>
                      </a:cubicBezTo>
                      <a:cubicBezTo>
                        <a:pt x="8406" y="18133"/>
                        <a:pt x="9127" y="18052"/>
                        <a:pt x="9838" y="17887"/>
                      </a:cubicBezTo>
                      <a:cubicBezTo>
                        <a:pt x="13047" y="17045"/>
                        <a:pt x="14204" y="14046"/>
                        <a:pt x="15256" y="11469"/>
                      </a:cubicBezTo>
                      <a:cubicBezTo>
                        <a:pt x="17886" y="11627"/>
                        <a:pt x="20306" y="11942"/>
                        <a:pt x="22726" y="11942"/>
                      </a:cubicBezTo>
                      <a:cubicBezTo>
                        <a:pt x="33580" y="11925"/>
                        <a:pt x="44440" y="11919"/>
                        <a:pt x="55304" y="11919"/>
                      </a:cubicBezTo>
                      <a:cubicBezTo>
                        <a:pt x="77032" y="11919"/>
                        <a:pt x="98775" y="11942"/>
                        <a:pt x="120518" y="11942"/>
                      </a:cubicBezTo>
                      <a:cubicBezTo>
                        <a:pt x="120662" y="11938"/>
                        <a:pt x="120806" y="11936"/>
                        <a:pt x="120949" y="11936"/>
                      </a:cubicBezTo>
                      <a:cubicBezTo>
                        <a:pt x="122541" y="11936"/>
                        <a:pt x="124121" y="12205"/>
                        <a:pt x="125568" y="12784"/>
                      </a:cubicBezTo>
                      <a:cubicBezTo>
                        <a:pt x="129040" y="14415"/>
                        <a:pt x="132354" y="16466"/>
                        <a:pt x="135774" y="18307"/>
                      </a:cubicBezTo>
                      <a:cubicBezTo>
                        <a:pt x="136721" y="18833"/>
                        <a:pt x="137720" y="19254"/>
                        <a:pt x="138772" y="19780"/>
                      </a:cubicBezTo>
                      <a:lnTo>
                        <a:pt x="139930" y="17729"/>
                      </a:lnTo>
                      <a:lnTo>
                        <a:pt x="128777" y="9943"/>
                      </a:lnTo>
                      <a:cubicBezTo>
                        <a:pt x="132775" y="6524"/>
                        <a:pt x="137931" y="5630"/>
                        <a:pt x="141087" y="1421"/>
                      </a:cubicBezTo>
                      <a:lnTo>
                        <a:pt x="1398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71" name="Google Shape;471;p30"/>
              <p:cNvCxnSpPr/>
              <p:nvPr/>
            </p:nvCxnSpPr>
            <p:spPr>
              <a:xfrm rot="10800000" flipH="1">
                <a:off x="5117575" y="2681163"/>
                <a:ext cx="162600" cy="182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72" name="Google Shape;472;p30"/>
              <p:cNvCxnSpPr/>
              <p:nvPr/>
            </p:nvCxnSpPr>
            <p:spPr>
              <a:xfrm rot="10800000" flipH="1">
                <a:off x="4639950" y="2628663"/>
                <a:ext cx="281400" cy="5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73" name="Google Shape;473;p30"/>
              <p:cNvCxnSpPr/>
              <p:nvPr/>
            </p:nvCxnSpPr>
            <p:spPr>
              <a:xfrm>
                <a:off x="4437300" y="2238538"/>
                <a:ext cx="300300" cy="92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474" name="Google Shape;474;p30"/>
            <p:cNvGrpSpPr/>
            <p:nvPr/>
          </p:nvGrpSpPr>
          <p:grpSpPr>
            <a:xfrm>
              <a:off x="6066338" y="3580517"/>
              <a:ext cx="2078361" cy="201432"/>
              <a:chOff x="7052563" y="2358742"/>
              <a:chExt cx="1889419" cy="183120"/>
            </a:xfrm>
          </p:grpSpPr>
          <p:grpSp>
            <p:nvGrpSpPr>
              <p:cNvPr id="475" name="Google Shape;475;p30"/>
              <p:cNvGrpSpPr/>
              <p:nvPr/>
            </p:nvGrpSpPr>
            <p:grpSpPr>
              <a:xfrm>
                <a:off x="7052563" y="2358742"/>
                <a:ext cx="1889419" cy="120827"/>
                <a:chOff x="226275" y="4894600"/>
                <a:chExt cx="6747925" cy="502400"/>
              </a:xfrm>
            </p:grpSpPr>
            <p:sp>
              <p:nvSpPr>
                <p:cNvPr id="476" name="Google Shape;476;p30"/>
                <p:cNvSpPr/>
                <p:nvPr/>
              </p:nvSpPr>
              <p:spPr>
                <a:xfrm>
                  <a:off x="3464100" y="4894600"/>
                  <a:ext cx="3510100" cy="5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04" h="20096" extrusionOk="0">
                      <a:moveTo>
                        <a:pt x="138931" y="0"/>
                      </a:moveTo>
                      <a:cubicBezTo>
                        <a:pt x="134670" y="2368"/>
                        <a:pt x="130619" y="4735"/>
                        <a:pt x="126463" y="6786"/>
                      </a:cubicBezTo>
                      <a:cubicBezTo>
                        <a:pt x="124727" y="7681"/>
                        <a:pt x="122833" y="8207"/>
                        <a:pt x="120887" y="8259"/>
                      </a:cubicBezTo>
                      <a:lnTo>
                        <a:pt x="15572" y="8259"/>
                      </a:lnTo>
                      <a:lnTo>
                        <a:pt x="14783" y="6418"/>
                      </a:lnTo>
                      <a:cubicBezTo>
                        <a:pt x="13450" y="3476"/>
                        <a:pt x="10912" y="1900"/>
                        <a:pt x="7766" y="1900"/>
                      </a:cubicBezTo>
                      <a:cubicBezTo>
                        <a:pt x="7311" y="1900"/>
                        <a:pt x="6844" y="1933"/>
                        <a:pt x="6366" y="1999"/>
                      </a:cubicBezTo>
                      <a:cubicBezTo>
                        <a:pt x="3525" y="2420"/>
                        <a:pt x="737" y="5524"/>
                        <a:pt x="369" y="8733"/>
                      </a:cubicBezTo>
                      <a:cubicBezTo>
                        <a:pt x="1" y="12100"/>
                        <a:pt x="2368" y="16413"/>
                        <a:pt x="5261" y="17623"/>
                      </a:cubicBezTo>
                      <a:cubicBezTo>
                        <a:pt x="6253" y="18045"/>
                        <a:pt x="7168" y="18272"/>
                        <a:pt x="8038" y="18272"/>
                      </a:cubicBezTo>
                      <a:cubicBezTo>
                        <a:pt x="9985" y="18272"/>
                        <a:pt x="11703" y="17137"/>
                        <a:pt x="13520" y="14519"/>
                      </a:cubicBezTo>
                      <a:cubicBezTo>
                        <a:pt x="15187" y="12095"/>
                        <a:pt x="17241" y="11465"/>
                        <a:pt x="19870" y="11465"/>
                      </a:cubicBezTo>
                      <a:cubicBezTo>
                        <a:pt x="19979" y="11465"/>
                        <a:pt x="20090" y="11466"/>
                        <a:pt x="20201" y="11468"/>
                      </a:cubicBezTo>
                      <a:cubicBezTo>
                        <a:pt x="31774" y="11626"/>
                        <a:pt x="43400" y="11784"/>
                        <a:pt x="54973" y="11784"/>
                      </a:cubicBezTo>
                      <a:lnTo>
                        <a:pt x="120308" y="11784"/>
                      </a:lnTo>
                      <a:cubicBezTo>
                        <a:pt x="124359" y="11784"/>
                        <a:pt x="127831" y="13362"/>
                        <a:pt x="131040" y="15729"/>
                      </a:cubicBezTo>
                      <a:cubicBezTo>
                        <a:pt x="133249" y="17255"/>
                        <a:pt x="135564" y="18570"/>
                        <a:pt x="138036" y="20095"/>
                      </a:cubicBezTo>
                      <a:cubicBezTo>
                        <a:pt x="138562" y="18938"/>
                        <a:pt x="138773" y="18412"/>
                        <a:pt x="139088" y="17728"/>
                      </a:cubicBezTo>
                      <a:lnTo>
                        <a:pt x="127726" y="9680"/>
                      </a:lnTo>
                      <a:lnTo>
                        <a:pt x="140403" y="1842"/>
                      </a:lnTo>
                      <a:lnTo>
                        <a:pt x="1389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0"/>
                <p:cNvSpPr/>
                <p:nvPr/>
              </p:nvSpPr>
              <p:spPr>
                <a:xfrm>
                  <a:off x="226275" y="4899850"/>
                  <a:ext cx="3173425" cy="46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37" h="18547" extrusionOk="0">
                      <a:moveTo>
                        <a:pt x="126463" y="1"/>
                      </a:moveTo>
                      <a:lnTo>
                        <a:pt x="126463" y="1"/>
                      </a:lnTo>
                      <a:cubicBezTo>
                        <a:pt x="125358" y="474"/>
                        <a:pt x="124885" y="685"/>
                        <a:pt x="124411" y="895"/>
                      </a:cubicBezTo>
                      <a:cubicBezTo>
                        <a:pt x="121097" y="2736"/>
                        <a:pt x="117836" y="4683"/>
                        <a:pt x="114416" y="6313"/>
                      </a:cubicBezTo>
                      <a:cubicBezTo>
                        <a:pt x="112891" y="7050"/>
                        <a:pt x="111207" y="7471"/>
                        <a:pt x="109471" y="7523"/>
                      </a:cubicBezTo>
                      <a:cubicBezTo>
                        <a:pt x="73858" y="7523"/>
                        <a:pt x="38297" y="7471"/>
                        <a:pt x="2683" y="7471"/>
                      </a:cubicBezTo>
                      <a:cubicBezTo>
                        <a:pt x="2000" y="7471"/>
                        <a:pt x="1316" y="7576"/>
                        <a:pt x="579" y="7681"/>
                      </a:cubicBezTo>
                      <a:cubicBezTo>
                        <a:pt x="1" y="10101"/>
                        <a:pt x="1631" y="10469"/>
                        <a:pt x="3104" y="10522"/>
                      </a:cubicBezTo>
                      <a:cubicBezTo>
                        <a:pt x="4998" y="10616"/>
                        <a:pt x="6892" y="10635"/>
                        <a:pt x="8786" y="10635"/>
                      </a:cubicBezTo>
                      <a:cubicBezTo>
                        <a:pt x="10048" y="10635"/>
                        <a:pt x="11311" y="10627"/>
                        <a:pt x="12573" y="10627"/>
                      </a:cubicBezTo>
                      <a:lnTo>
                        <a:pt x="65546" y="10627"/>
                      </a:lnTo>
                      <a:cubicBezTo>
                        <a:pt x="74454" y="10627"/>
                        <a:pt x="83362" y="10674"/>
                        <a:pt x="92270" y="10674"/>
                      </a:cubicBezTo>
                      <a:cubicBezTo>
                        <a:pt x="96723" y="10674"/>
                        <a:pt x="101177" y="10662"/>
                        <a:pt x="105631" y="10627"/>
                      </a:cubicBezTo>
                      <a:cubicBezTo>
                        <a:pt x="105691" y="10626"/>
                        <a:pt x="105751" y="10626"/>
                        <a:pt x="105811" y="10626"/>
                      </a:cubicBezTo>
                      <a:cubicBezTo>
                        <a:pt x="111831" y="10626"/>
                        <a:pt x="116724" y="13239"/>
                        <a:pt x="121308" y="16729"/>
                      </a:cubicBezTo>
                      <a:cubicBezTo>
                        <a:pt x="122254" y="17518"/>
                        <a:pt x="123359" y="18150"/>
                        <a:pt x="124569" y="18518"/>
                      </a:cubicBezTo>
                      <a:cubicBezTo>
                        <a:pt x="124656" y="18538"/>
                        <a:pt x="124746" y="18547"/>
                        <a:pt x="124840" y="18547"/>
                      </a:cubicBezTo>
                      <a:cubicBezTo>
                        <a:pt x="125479" y="18547"/>
                        <a:pt x="126248" y="18123"/>
                        <a:pt x="126936" y="17939"/>
                      </a:cubicBezTo>
                      <a:lnTo>
                        <a:pt x="126936" y="17045"/>
                      </a:lnTo>
                      <a:lnTo>
                        <a:pt x="115731" y="9207"/>
                      </a:lnTo>
                      <a:cubicBezTo>
                        <a:pt x="118046" y="7786"/>
                        <a:pt x="119835" y="6787"/>
                        <a:pt x="121571" y="5682"/>
                      </a:cubicBezTo>
                      <a:cubicBezTo>
                        <a:pt x="123149" y="4735"/>
                        <a:pt x="124727" y="3683"/>
                        <a:pt x="126147" y="2526"/>
                      </a:cubicBezTo>
                      <a:cubicBezTo>
                        <a:pt x="126568" y="2210"/>
                        <a:pt x="126358" y="1158"/>
                        <a:pt x="12646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78" name="Google Shape;478;p30"/>
              <p:cNvCxnSpPr/>
              <p:nvPr/>
            </p:nvCxnSpPr>
            <p:spPr>
              <a:xfrm>
                <a:off x="7082725" y="2541863"/>
                <a:ext cx="227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79" name="Google Shape;479;p30"/>
              <p:cNvCxnSpPr/>
              <p:nvPr/>
            </p:nvCxnSpPr>
            <p:spPr>
              <a:xfrm>
                <a:off x="7410125" y="2541850"/>
                <a:ext cx="227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80" name="Google Shape;480;p30"/>
              <p:cNvCxnSpPr/>
              <p:nvPr/>
            </p:nvCxnSpPr>
            <p:spPr>
              <a:xfrm>
                <a:off x="7711275" y="2541850"/>
                <a:ext cx="227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8C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Neuromuscular Junctions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neuromuscular junction is a synapse between a </a:t>
            </a:r>
            <a:r>
              <a:rPr lang="en" b="1">
                <a:solidFill>
                  <a:srgbClr val="CCCCCC"/>
                </a:solidFill>
              </a:rPr>
              <a:t>motor neurone </a:t>
            </a:r>
            <a:r>
              <a:rPr lang="en">
                <a:solidFill>
                  <a:srgbClr val="CCCCCC"/>
                </a:solidFill>
              </a:rPr>
              <a:t>and a </a:t>
            </a:r>
            <a:r>
              <a:rPr lang="en" b="1">
                <a:solidFill>
                  <a:srgbClr val="CCCCCC"/>
                </a:solidFill>
              </a:rPr>
              <a:t>muscle cell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neuromuscular junction is a specialised type of </a:t>
            </a:r>
            <a:r>
              <a:rPr lang="en" b="1">
                <a:solidFill>
                  <a:srgbClr val="CCCCCC"/>
                </a:solidFill>
              </a:rPr>
              <a:t>cholinergic synapse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Acetylcholine binds to receptors on the postsynaptic knob called </a:t>
            </a:r>
            <a:r>
              <a:rPr lang="en" b="1">
                <a:solidFill>
                  <a:srgbClr val="CCCCCC"/>
                </a:solidFill>
              </a:rPr>
              <a:t>nicotinic cholinergic receptors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a number of </a:t>
            </a:r>
            <a:r>
              <a:rPr lang="en" b="1">
                <a:solidFill>
                  <a:srgbClr val="CCCCCC"/>
                </a:solidFill>
              </a:rPr>
              <a:t>differences </a:t>
            </a:r>
            <a:r>
              <a:rPr lang="en">
                <a:solidFill>
                  <a:srgbClr val="CCCCCC"/>
                </a:solidFill>
              </a:rPr>
              <a:t>between neuromuscular junctions and </a:t>
            </a:r>
            <a:r>
              <a:rPr lang="en" b="1">
                <a:solidFill>
                  <a:srgbClr val="CCCCCC"/>
                </a:solidFill>
              </a:rPr>
              <a:t>traditional </a:t>
            </a:r>
            <a:r>
              <a:rPr lang="en">
                <a:solidFill>
                  <a:srgbClr val="CCCCCC"/>
                </a:solidFill>
              </a:rPr>
              <a:t>cholinergic synapses: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Neuromuscular junctions have </a:t>
            </a:r>
            <a:r>
              <a:rPr lang="en" b="1">
                <a:solidFill>
                  <a:srgbClr val="CCCCCC"/>
                </a:solidFill>
              </a:rPr>
              <a:t>more receptors </a:t>
            </a:r>
            <a:r>
              <a:rPr lang="en">
                <a:solidFill>
                  <a:srgbClr val="CCCCCC"/>
                </a:solidFill>
              </a:rPr>
              <a:t>on their postsynaptic membranes.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Acetylcholine always has an </a:t>
            </a:r>
            <a:r>
              <a:rPr lang="en" b="1">
                <a:solidFill>
                  <a:srgbClr val="CCCCCC"/>
                </a:solidFill>
              </a:rPr>
              <a:t>excitatory </a:t>
            </a:r>
            <a:r>
              <a:rPr lang="en">
                <a:solidFill>
                  <a:srgbClr val="CCCCCC"/>
                </a:solidFill>
              </a:rPr>
              <a:t>effect on effectors; this is </a:t>
            </a:r>
            <a:r>
              <a:rPr lang="en" b="1">
                <a:solidFill>
                  <a:srgbClr val="CCCCCC"/>
                </a:solidFill>
              </a:rPr>
              <a:t>not true</a:t>
            </a:r>
            <a:r>
              <a:rPr lang="en">
                <a:solidFill>
                  <a:srgbClr val="CCCCCC"/>
                </a:solidFill>
              </a:rPr>
              <a:t> for all cholinergic synapses.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Neuromuscular junctions contain</a:t>
            </a:r>
            <a:r>
              <a:rPr lang="en" b="1">
                <a:solidFill>
                  <a:srgbClr val="CCCCCC"/>
                </a:solidFill>
              </a:rPr>
              <a:t> junctional folds</a:t>
            </a:r>
            <a:r>
              <a:rPr lang="en">
                <a:solidFill>
                  <a:srgbClr val="CCCCCC"/>
                </a:solidFill>
              </a:rPr>
              <a:t>. These folds </a:t>
            </a:r>
            <a:r>
              <a:rPr lang="en" b="1">
                <a:solidFill>
                  <a:srgbClr val="CCCCCC"/>
                </a:solidFill>
              </a:rPr>
              <a:t>store </a:t>
            </a:r>
            <a:r>
              <a:rPr lang="en">
                <a:solidFill>
                  <a:srgbClr val="CCCCCC"/>
                </a:solidFill>
              </a:rPr>
              <a:t>acetylcholine and increase the likelihood of a depolarisation leading to a </a:t>
            </a:r>
            <a:r>
              <a:rPr lang="en" b="1">
                <a:solidFill>
                  <a:srgbClr val="CCCCCC"/>
                </a:solidFill>
              </a:rPr>
              <a:t>muscular response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487" name="Google Shape;48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Resting Potential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3.6.2.1 - Nerve impulses.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at rest, fluid on the </a:t>
            </a:r>
            <a:r>
              <a:rPr lang="en" b="1">
                <a:solidFill>
                  <a:srgbClr val="CCCCCC"/>
                </a:solidFill>
              </a:rPr>
              <a:t>inside </a:t>
            </a:r>
            <a:r>
              <a:rPr lang="en">
                <a:solidFill>
                  <a:srgbClr val="CCCCCC"/>
                </a:solidFill>
              </a:rPr>
              <a:t>of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neurone’s membrane</a:t>
            </a:r>
            <a:r>
              <a:rPr lang="en">
                <a:solidFill>
                  <a:srgbClr val="CCCCCC"/>
                </a:solidFill>
              </a:rPr>
              <a:t> is significantly more </a:t>
            </a:r>
            <a:r>
              <a:rPr lang="en" b="1">
                <a:solidFill>
                  <a:srgbClr val="CCCCCC"/>
                </a:solidFill>
              </a:rPr>
              <a:t>negative </a:t>
            </a:r>
            <a:r>
              <a:rPr lang="en">
                <a:solidFill>
                  <a:srgbClr val="CCCCCC"/>
                </a:solidFill>
              </a:rPr>
              <a:t>than fluid outside the membrane.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resting potential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 most neurones the resting potential across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the membrane is around </a:t>
            </a:r>
            <a:r>
              <a:rPr lang="en" b="1">
                <a:solidFill>
                  <a:srgbClr val="CCCCCC"/>
                </a:solidFill>
              </a:rPr>
              <a:t>-70 mV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resting potential is established by the </a:t>
            </a:r>
            <a:r>
              <a:rPr lang="en" b="1">
                <a:solidFill>
                  <a:srgbClr val="CCCCCC"/>
                </a:solidFill>
              </a:rPr>
              <a:t>sodium-potassium pump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sodium-potassium pump uses </a:t>
            </a:r>
            <a:r>
              <a:rPr lang="en" b="1">
                <a:solidFill>
                  <a:srgbClr val="CCCCCC"/>
                </a:solidFill>
              </a:rPr>
              <a:t>active transport </a:t>
            </a:r>
            <a:r>
              <a:rPr lang="en">
                <a:solidFill>
                  <a:srgbClr val="CCCCCC"/>
                </a:solidFill>
              </a:rPr>
              <a:t>to move </a:t>
            </a:r>
            <a:r>
              <a:rPr lang="en" b="1">
                <a:solidFill>
                  <a:srgbClr val="CCCCCC"/>
                </a:solidFill>
              </a:rPr>
              <a:t>3 sodium </a:t>
            </a:r>
            <a:r>
              <a:rPr lang="en">
                <a:solidFill>
                  <a:srgbClr val="CCCCCC"/>
                </a:solidFill>
              </a:rPr>
              <a:t>ions (</a:t>
            </a:r>
            <a:r>
              <a:rPr lang="en" b="1">
                <a:solidFill>
                  <a:srgbClr val="CCCCCC"/>
                </a:solidFill>
              </a:rPr>
              <a:t>Na</a:t>
            </a:r>
            <a:r>
              <a:rPr lang="en" b="1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) </a:t>
            </a:r>
            <a:r>
              <a:rPr lang="en" b="1">
                <a:solidFill>
                  <a:srgbClr val="CCCCCC"/>
                </a:solidFill>
              </a:rPr>
              <a:t>out </a:t>
            </a:r>
            <a:r>
              <a:rPr lang="en">
                <a:solidFill>
                  <a:srgbClr val="CCCCCC"/>
                </a:solidFill>
              </a:rPr>
              <a:t>of the neurone.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 the same time, the pump moves </a:t>
            </a:r>
            <a:r>
              <a:rPr lang="en" b="1">
                <a:solidFill>
                  <a:srgbClr val="CCCCCC"/>
                </a:solidFill>
              </a:rPr>
              <a:t>2 potassium </a:t>
            </a:r>
            <a:r>
              <a:rPr lang="en">
                <a:solidFill>
                  <a:srgbClr val="CCCCCC"/>
                </a:solidFill>
              </a:rPr>
              <a:t>ions (</a:t>
            </a:r>
            <a:r>
              <a:rPr lang="en" b="1">
                <a:solidFill>
                  <a:srgbClr val="CCCCCC"/>
                </a:solidFill>
              </a:rPr>
              <a:t>K</a:t>
            </a:r>
            <a:r>
              <a:rPr lang="en" b="1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) into the neurone.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Energy is required for this process in the form of </a:t>
            </a:r>
            <a:r>
              <a:rPr lang="en" b="1">
                <a:solidFill>
                  <a:srgbClr val="CCCCCC"/>
                </a:solidFill>
              </a:rPr>
              <a:t>ATP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there are more positively charged ions </a:t>
            </a:r>
            <a:r>
              <a:rPr lang="en" b="1">
                <a:solidFill>
                  <a:srgbClr val="CCCCCC"/>
                </a:solidFill>
              </a:rPr>
              <a:t>outside </a:t>
            </a:r>
            <a:r>
              <a:rPr lang="en">
                <a:solidFill>
                  <a:srgbClr val="CCCCCC"/>
                </a:solidFill>
              </a:rPr>
              <a:t>of the neurone</a:t>
            </a:r>
            <a:r>
              <a:rPr lang="en" b="1">
                <a:solidFill>
                  <a:srgbClr val="CCCCCC"/>
                </a:solidFill>
              </a:rPr>
              <a:t> than inside</a:t>
            </a:r>
            <a:r>
              <a:rPr lang="en">
                <a:solidFill>
                  <a:srgbClr val="CCCCCC"/>
                </a:solidFill>
              </a:rPr>
              <a:t>, an </a:t>
            </a:r>
            <a:r>
              <a:rPr lang="en" b="1">
                <a:solidFill>
                  <a:srgbClr val="CCCCCC"/>
                </a:solidFill>
              </a:rPr>
              <a:t>electrochemical gradient</a:t>
            </a:r>
            <a:r>
              <a:rPr lang="en">
                <a:solidFill>
                  <a:srgbClr val="CCCCCC"/>
                </a:solidFill>
              </a:rPr>
              <a:t> is created.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93" name="Google Shape;493;p32"/>
          <p:cNvSpPr/>
          <p:nvPr/>
        </p:nvSpPr>
        <p:spPr>
          <a:xfrm>
            <a:off x="1081101" y="1079746"/>
            <a:ext cx="1385616" cy="24"/>
          </a:xfrm>
          <a:custGeom>
            <a:avLst/>
            <a:gdLst/>
            <a:ahLst/>
            <a:cxnLst/>
            <a:rect l="l" t="t" r="r" b="b"/>
            <a:pathLst>
              <a:path w="57734" h="1" fill="none" extrusionOk="0">
                <a:moveTo>
                  <a:pt x="1" y="0"/>
                </a:moveTo>
                <a:lnTo>
                  <a:pt x="57734" y="0"/>
                </a:lnTo>
              </a:path>
            </a:pathLst>
          </a:custGeom>
          <a:noFill/>
          <a:ln w="16025" cap="flat" cmpd="sng">
            <a:solidFill>
              <a:srgbClr val="00000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2"/>
          <p:cNvSpPr/>
          <p:nvPr/>
        </p:nvSpPr>
        <p:spPr>
          <a:xfrm>
            <a:off x="2105190" y="1216291"/>
            <a:ext cx="248904" cy="247346"/>
          </a:xfrm>
          <a:custGeom>
            <a:avLst/>
            <a:gdLst/>
            <a:ahLst/>
            <a:cxnLst/>
            <a:rect l="l" t="t" r="r" b="b"/>
            <a:pathLst>
              <a:path w="10371" h="10319" extrusionOk="0">
                <a:moveTo>
                  <a:pt x="5186" y="1"/>
                </a:moveTo>
                <a:cubicBezTo>
                  <a:pt x="2352" y="1"/>
                  <a:pt x="0" y="2300"/>
                  <a:pt x="0" y="5133"/>
                </a:cubicBezTo>
                <a:cubicBezTo>
                  <a:pt x="0" y="8019"/>
                  <a:pt x="2352" y="10318"/>
                  <a:pt x="5186" y="10318"/>
                </a:cubicBezTo>
                <a:cubicBezTo>
                  <a:pt x="8019" y="10318"/>
                  <a:pt x="10371" y="8019"/>
                  <a:pt x="10371" y="5133"/>
                </a:cubicBezTo>
                <a:cubicBezTo>
                  <a:pt x="10371" y="2300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2"/>
          <p:cNvSpPr/>
          <p:nvPr/>
        </p:nvSpPr>
        <p:spPr>
          <a:xfrm>
            <a:off x="1112292" y="89694"/>
            <a:ext cx="3492240" cy="2767576"/>
          </a:xfrm>
          <a:custGeom>
            <a:avLst/>
            <a:gdLst/>
            <a:ahLst/>
            <a:cxnLst/>
            <a:rect l="l" t="t" r="r" b="b"/>
            <a:pathLst>
              <a:path w="145510" h="115460" extrusionOk="0">
                <a:moveTo>
                  <a:pt x="51159" y="0"/>
                </a:moveTo>
                <a:cubicBezTo>
                  <a:pt x="51159" y="0"/>
                  <a:pt x="48593" y="47577"/>
                  <a:pt x="29135" y="62063"/>
                </a:cubicBezTo>
                <a:cubicBezTo>
                  <a:pt x="1" y="83767"/>
                  <a:pt x="16679" y="96543"/>
                  <a:pt x="26195" y="103118"/>
                </a:cubicBezTo>
                <a:cubicBezTo>
                  <a:pt x="38225" y="111439"/>
                  <a:pt x="54334" y="115460"/>
                  <a:pt x="71628" y="115460"/>
                </a:cubicBezTo>
                <a:cubicBezTo>
                  <a:pt x="91218" y="115460"/>
                  <a:pt x="112329" y="110301"/>
                  <a:pt x="130755" y="100392"/>
                </a:cubicBezTo>
                <a:cubicBezTo>
                  <a:pt x="145509" y="92480"/>
                  <a:pt x="143211" y="81361"/>
                  <a:pt x="119155" y="60246"/>
                </a:cubicBezTo>
                <a:cubicBezTo>
                  <a:pt x="104882" y="47737"/>
                  <a:pt x="100606" y="0"/>
                  <a:pt x="100606" y="0"/>
                </a:cubicBezTo>
                <a:close/>
              </a:path>
            </a:pathLst>
          </a:custGeom>
          <a:solidFill>
            <a:srgbClr val="C7DB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2"/>
          <p:cNvSpPr/>
          <p:nvPr/>
        </p:nvSpPr>
        <p:spPr>
          <a:xfrm>
            <a:off x="1112292" y="0"/>
            <a:ext cx="3638496" cy="2981940"/>
          </a:xfrm>
          <a:custGeom>
            <a:avLst/>
            <a:gdLst/>
            <a:ahLst/>
            <a:cxnLst/>
            <a:rect l="l" t="t" r="r" b="b"/>
            <a:pathLst>
              <a:path w="151604" h="124403" extrusionOk="0">
                <a:moveTo>
                  <a:pt x="100606" y="5079"/>
                </a:moveTo>
                <a:cubicBezTo>
                  <a:pt x="100606" y="5079"/>
                  <a:pt x="104882" y="51479"/>
                  <a:pt x="119155" y="63988"/>
                </a:cubicBezTo>
                <a:cubicBezTo>
                  <a:pt x="143211" y="85103"/>
                  <a:pt x="145509" y="96222"/>
                  <a:pt x="130755" y="104134"/>
                </a:cubicBezTo>
                <a:cubicBezTo>
                  <a:pt x="112329" y="114043"/>
                  <a:pt x="91218" y="119202"/>
                  <a:pt x="71628" y="119202"/>
                </a:cubicBezTo>
                <a:cubicBezTo>
                  <a:pt x="54334" y="119202"/>
                  <a:pt x="38225" y="115181"/>
                  <a:pt x="26195" y="106860"/>
                </a:cubicBezTo>
                <a:cubicBezTo>
                  <a:pt x="16679" y="100285"/>
                  <a:pt x="1" y="87509"/>
                  <a:pt x="29135" y="65805"/>
                </a:cubicBezTo>
                <a:cubicBezTo>
                  <a:pt x="48593" y="51319"/>
                  <a:pt x="51159" y="5079"/>
                  <a:pt x="51159" y="5079"/>
                </a:cubicBezTo>
                <a:close/>
                <a:moveTo>
                  <a:pt x="46455" y="0"/>
                </a:moveTo>
                <a:lnTo>
                  <a:pt x="46241" y="2566"/>
                </a:lnTo>
                <a:lnTo>
                  <a:pt x="46080" y="4704"/>
                </a:lnTo>
                <a:cubicBezTo>
                  <a:pt x="44102" y="27370"/>
                  <a:pt x="39291" y="54954"/>
                  <a:pt x="18550" y="68104"/>
                </a:cubicBezTo>
                <a:cubicBezTo>
                  <a:pt x="5988" y="77192"/>
                  <a:pt x="3689" y="97184"/>
                  <a:pt x="17214" y="106432"/>
                </a:cubicBezTo>
                <a:cubicBezTo>
                  <a:pt x="32962" y="119070"/>
                  <a:pt x="52277" y="124402"/>
                  <a:pt x="71996" y="124402"/>
                </a:cubicBezTo>
                <a:cubicBezTo>
                  <a:pt x="94984" y="124402"/>
                  <a:pt x="118521" y="117157"/>
                  <a:pt x="137598" y="105791"/>
                </a:cubicBezTo>
                <a:cubicBezTo>
                  <a:pt x="151603" y="96436"/>
                  <a:pt x="142516" y="78154"/>
                  <a:pt x="132466" y="69654"/>
                </a:cubicBezTo>
                <a:cubicBezTo>
                  <a:pt x="110923" y="54098"/>
                  <a:pt x="107929" y="24483"/>
                  <a:pt x="105096" y="0"/>
                </a:cubicBezTo>
                <a:close/>
              </a:path>
            </a:pathLst>
          </a:custGeom>
          <a:solidFill>
            <a:srgbClr val="6AA0C1"/>
          </a:solidFill>
          <a:ln w="10700" cap="flat" cmpd="sng">
            <a:solidFill>
              <a:srgbClr val="00000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"/>
          <p:cNvSpPr/>
          <p:nvPr/>
        </p:nvSpPr>
        <p:spPr>
          <a:xfrm>
            <a:off x="-12" y="3001254"/>
            <a:ext cx="5884920" cy="1604024"/>
          </a:xfrm>
          <a:custGeom>
            <a:avLst/>
            <a:gdLst/>
            <a:ahLst/>
            <a:cxnLst/>
            <a:rect l="l" t="t" r="r" b="b"/>
            <a:pathLst>
              <a:path w="245205" h="66918" extrusionOk="0">
                <a:moveTo>
                  <a:pt x="34515" y="1"/>
                </a:moveTo>
                <a:cubicBezTo>
                  <a:pt x="30527" y="1"/>
                  <a:pt x="26447" y="157"/>
                  <a:pt x="22398" y="412"/>
                </a:cubicBezTo>
                <a:cubicBezTo>
                  <a:pt x="13680" y="936"/>
                  <a:pt x="6192" y="1015"/>
                  <a:pt x="2484" y="1015"/>
                </a:cubicBezTo>
                <a:cubicBezTo>
                  <a:pt x="895" y="1015"/>
                  <a:pt x="0" y="1000"/>
                  <a:pt x="0" y="1000"/>
                </a:cubicBezTo>
                <a:lnTo>
                  <a:pt x="0" y="1000"/>
                </a:lnTo>
                <a:lnTo>
                  <a:pt x="54" y="8057"/>
                </a:lnTo>
                <a:cubicBezTo>
                  <a:pt x="4758" y="7683"/>
                  <a:pt x="25873" y="6720"/>
                  <a:pt x="28118" y="6667"/>
                </a:cubicBezTo>
                <a:cubicBezTo>
                  <a:pt x="34381" y="6524"/>
                  <a:pt x="38871" y="6285"/>
                  <a:pt x="42584" y="6285"/>
                </a:cubicBezTo>
                <a:cubicBezTo>
                  <a:pt x="49964" y="6285"/>
                  <a:pt x="54278" y="7229"/>
                  <a:pt x="63346" y="11745"/>
                </a:cubicBezTo>
                <a:cubicBezTo>
                  <a:pt x="71792" y="15701"/>
                  <a:pt x="62063" y="46064"/>
                  <a:pt x="65591" y="56221"/>
                </a:cubicBezTo>
                <a:cubicBezTo>
                  <a:pt x="66706" y="63590"/>
                  <a:pt x="73215" y="66684"/>
                  <a:pt x="80525" y="66684"/>
                </a:cubicBezTo>
                <a:cubicBezTo>
                  <a:pt x="91087" y="66684"/>
                  <a:pt x="103322" y="60226"/>
                  <a:pt x="103385" y="50875"/>
                </a:cubicBezTo>
                <a:cubicBezTo>
                  <a:pt x="102262" y="40665"/>
                  <a:pt x="99750" y="32700"/>
                  <a:pt x="101460" y="25430"/>
                </a:cubicBezTo>
                <a:cubicBezTo>
                  <a:pt x="103131" y="18332"/>
                  <a:pt x="106890" y="11948"/>
                  <a:pt x="114032" y="11948"/>
                </a:cubicBezTo>
                <a:cubicBezTo>
                  <a:pt x="114205" y="11948"/>
                  <a:pt x="114380" y="11951"/>
                  <a:pt x="114557" y="11959"/>
                </a:cubicBezTo>
                <a:cubicBezTo>
                  <a:pt x="121132" y="12280"/>
                  <a:pt x="122148" y="20459"/>
                  <a:pt x="121186" y="29867"/>
                </a:cubicBezTo>
                <a:cubicBezTo>
                  <a:pt x="120277" y="39329"/>
                  <a:pt x="119422" y="49967"/>
                  <a:pt x="121079" y="55366"/>
                </a:cubicBezTo>
                <a:cubicBezTo>
                  <a:pt x="121721" y="63488"/>
                  <a:pt x="127085" y="66918"/>
                  <a:pt x="133822" y="66918"/>
                </a:cubicBezTo>
                <a:cubicBezTo>
                  <a:pt x="139989" y="66918"/>
                  <a:pt x="147305" y="64045"/>
                  <a:pt x="153206" y="59268"/>
                </a:cubicBezTo>
                <a:cubicBezTo>
                  <a:pt x="165555" y="49272"/>
                  <a:pt x="148663" y="21100"/>
                  <a:pt x="159942" y="9928"/>
                </a:cubicBezTo>
                <a:cubicBezTo>
                  <a:pt x="173317" y="6758"/>
                  <a:pt x="185733" y="5929"/>
                  <a:pt x="198114" y="5929"/>
                </a:cubicBezTo>
                <a:cubicBezTo>
                  <a:pt x="211690" y="5929"/>
                  <a:pt x="225225" y="6926"/>
                  <a:pt x="239939" y="6926"/>
                </a:cubicBezTo>
                <a:cubicBezTo>
                  <a:pt x="241677" y="6926"/>
                  <a:pt x="243432" y="6912"/>
                  <a:pt x="245205" y="6881"/>
                </a:cubicBezTo>
                <a:lnTo>
                  <a:pt x="244991" y="1963"/>
                </a:lnTo>
                <a:cubicBezTo>
                  <a:pt x="244991" y="1963"/>
                  <a:pt x="224812" y="1132"/>
                  <a:pt x="203899" y="1132"/>
                </a:cubicBezTo>
                <a:cubicBezTo>
                  <a:pt x="187681" y="1132"/>
                  <a:pt x="171021" y="1631"/>
                  <a:pt x="162989" y="3406"/>
                </a:cubicBezTo>
                <a:cubicBezTo>
                  <a:pt x="144600" y="7469"/>
                  <a:pt x="152511" y="39168"/>
                  <a:pt x="153206" y="48951"/>
                </a:cubicBezTo>
                <a:cubicBezTo>
                  <a:pt x="153651" y="55207"/>
                  <a:pt x="142530" y="62928"/>
                  <a:pt x="134021" y="62928"/>
                </a:cubicBezTo>
                <a:cubicBezTo>
                  <a:pt x="129225" y="62928"/>
                  <a:pt x="125258" y="60475"/>
                  <a:pt x="124661" y="53922"/>
                </a:cubicBezTo>
                <a:cubicBezTo>
                  <a:pt x="123003" y="35801"/>
                  <a:pt x="130274" y="16984"/>
                  <a:pt x="121720" y="8645"/>
                </a:cubicBezTo>
                <a:cubicBezTo>
                  <a:pt x="119803" y="6787"/>
                  <a:pt x="117421" y="5972"/>
                  <a:pt x="114883" y="5972"/>
                </a:cubicBezTo>
                <a:cubicBezTo>
                  <a:pt x="106029" y="5972"/>
                  <a:pt x="95272" y="15892"/>
                  <a:pt x="95687" y="26072"/>
                </a:cubicBezTo>
                <a:cubicBezTo>
                  <a:pt x="96008" y="33288"/>
                  <a:pt x="98788" y="44568"/>
                  <a:pt x="97451" y="51570"/>
                </a:cubicBezTo>
                <a:cubicBezTo>
                  <a:pt x="96168" y="58573"/>
                  <a:pt x="90716" y="59482"/>
                  <a:pt x="84141" y="61032"/>
                </a:cubicBezTo>
                <a:cubicBezTo>
                  <a:pt x="82706" y="61371"/>
                  <a:pt x="81294" y="61571"/>
                  <a:pt x="79952" y="61571"/>
                </a:cubicBezTo>
                <a:cubicBezTo>
                  <a:pt x="75145" y="61571"/>
                  <a:pt x="71238" y="58994"/>
                  <a:pt x="70402" y="50929"/>
                </a:cubicBezTo>
                <a:cubicBezTo>
                  <a:pt x="69333" y="40612"/>
                  <a:pt x="77459" y="32700"/>
                  <a:pt x="71632" y="14204"/>
                </a:cubicBezTo>
                <a:cubicBezTo>
                  <a:pt x="68141" y="3079"/>
                  <a:pt x="52224" y="1"/>
                  <a:pt x="34515" y="1"/>
                </a:cubicBezTo>
                <a:close/>
              </a:path>
            </a:pathLst>
          </a:custGeom>
          <a:solidFill>
            <a:srgbClr val="C67F79"/>
          </a:solidFill>
          <a:ln w="10700" cap="flat" cmpd="sng">
            <a:solidFill>
              <a:srgbClr val="6F292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2"/>
          <p:cNvSpPr/>
          <p:nvPr/>
        </p:nvSpPr>
        <p:spPr>
          <a:xfrm>
            <a:off x="1675524" y="2553215"/>
            <a:ext cx="166920" cy="148111"/>
          </a:xfrm>
          <a:custGeom>
            <a:avLst/>
            <a:gdLst/>
            <a:ahLst/>
            <a:cxnLst/>
            <a:rect l="l" t="t" r="r" b="b"/>
            <a:pathLst>
              <a:path w="6955" h="6179" extrusionOk="0">
                <a:moveTo>
                  <a:pt x="4806" y="1"/>
                </a:moveTo>
                <a:cubicBezTo>
                  <a:pt x="4124" y="1"/>
                  <a:pt x="3895" y="1899"/>
                  <a:pt x="2727" y="2693"/>
                </a:cubicBezTo>
                <a:cubicBezTo>
                  <a:pt x="268" y="4297"/>
                  <a:pt x="0" y="5901"/>
                  <a:pt x="1657" y="6168"/>
                </a:cubicBezTo>
                <a:cubicBezTo>
                  <a:pt x="1701" y="6175"/>
                  <a:pt x="1745" y="6178"/>
                  <a:pt x="1791" y="6178"/>
                </a:cubicBezTo>
                <a:cubicBezTo>
                  <a:pt x="3503" y="6178"/>
                  <a:pt x="6954" y="1429"/>
                  <a:pt x="5132" y="127"/>
                </a:cubicBezTo>
                <a:cubicBezTo>
                  <a:pt x="5011" y="40"/>
                  <a:pt x="4904" y="1"/>
                  <a:pt x="4806" y="1"/>
                </a:cubicBezTo>
                <a:close/>
              </a:path>
            </a:pathLst>
          </a:custGeom>
          <a:solidFill>
            <a:srgbClr val="82DEAD"/>
          </a:solidFill>
          <a:ln w="13375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2"/>
          <p:cNvSpPr/>
          <p:nvPr/>
        </p:nvSpPr>
        <p:spPr>
          <a:xfrm>
            <a:off x="1809612" y="2605972"/>
            <a:ext cx="126360" cy="168917"/>
          </a:xfrm>
          <a:custGeom>
            <a:avLst/>
            <a:gdLst/>
            <a:ahLst/>
            <a:cxnLst/>
            <a:rect l="l" t="t" r="r" b="b"/>
            <a:pathLst>
              <a:path w="5265" h="7047" extrusionOk="0">
                <a:moveTo>
                  <a:pt x="3604" y="0"/>
                </a:moveTo>
                <a:cubicBezTo>
                  <a:pt x="1346" y="0"/>
                  <a:pt x="1" y="5375"/>
                  <a:pt x="1309" y="6533"/>
                </a:cubicBezTo>
                <a:cubicBezTo>
                  <a:pt x="1685" y="6880"/>
                  <a:pt x="2049" y="7047"/>
                  <a:pt x="2372" y="7047"/>
                </a:cubicBezTo>
                <a:cubicBezTo>
                  <a:pt x="3243" y="7047"/>
                  <a:pt x="3813" y="5830"/>
                  <a:pt x="3501" y="3646"/>
                </a:cubicBezTo>
                <a:cubicBezTo>
                  <a:pt x="3341" y="1989"/>
                  <a:pt x="5265" y="492"/>
                  <a:pt x="4035" y="65"/>
                </a:cubicBezTo>
                <a:cubicBezTo>
                  <a:pt x="3889" y="21"/>
                  <a:pt x="3745" y="0"/>
                  <a:pt x="3604" y="0"/>
                </a:cubicBezTo>
                <a:close/>
              </a:path>
            </a:pathLst>
          </a:custGeom>
          <a:solidFill>
            <a:srgbClr val="82DEAD"/>
          </a:solidFill>
          <a:ln w="14700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2"/>
          <p:cNvSpPr/>
          <p:nvPr/>
        </p:nvSpPr>
        <p:spPr>
          <a:xfrm>
            <a:off x="1699884" y="2551130"/>
            <a:ext cx="206592" cy="221699"/>
          </a:xfrm>
          <a:custGeom>
            <a:avLst/>
            <a:gdLst/>
            <a:ahLst/>
            <a:cxnLst/>
            <a:rect l="l" t="t" r="r" b="b"/>
            <a:pathLst>
              <a:path w="8608" h="9249" extrusionOk="0">
                <a:moveTo>
                  <a:pt x="4331" y="0"/>
                </a:moveTo>
                <a:cubicBezTo>
                  <a:pt x="6131" y="1509"/>
                  <a:pt x="2883" y="6516"/>
                  <a:pt x="632" y="6516"/>
                </a:cubicBezTo>
                <a:cubicBezTo>
                  <a:pt x="410" y="6516"/>
                  <a:pt x="198" y="6467"/>
                  <a:pt x="1" y="6362"/>
                </a:cubicBezTo>
                <a:lnTo>
                  <a:pt x="1" y="6362"/>
                </a:lnTo>
                <a:cubicBezTo>
                  <a:pt x="1979" y="7538"/>
                  <a:pt x="3957" y="8447"/>
                  <a:pt x="5935" y="9248"/>
                </a:cubicBezTo>
                <a:cubicBezTo>
                  <a:pt x="3848" y="6069"/>
                  <a:pt x="6378" y="2013"/>
                  <a:pt x="8205" y="2013"/>
                </a:cubicBezTo>
                <a:cubicBezTo>
                  <a:pt x="8344" y="2013"/>
                  <a:pt x="8479" y="2036"/>
                  <a:pt x="8607" y="2085"/>
                </a:cubicBezTo>
                <a:cubicBezTo>
                  <a:pt x="7164" y="1444"/>
                  <a:pt x="5721" y="802"/>
                  <a:pt x="4331" y="0"/>
                </a:cubicBezTo>
                <a:close/>
              </a:path>
            </a:pathLst>
          </a:custGeom>
          <a:solidFill>
            <a:srgbClr val="55D2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2"/>
          <p:cNvSpPr/>
          <p:nvPr/>
        </p:nvSpPr>
        <p:spPr>
          <a:xfrm>
            <a:off x="2297100" y="2782101"/>
            <a:ext cx="131544" cy="165657"/>
          </a:xfrm>
          <a:custGeom>
            <a:avLst/>
            <a:gdLst/>
            <a:ahLst/>
            <a:cxnLst/>
            <a:rect l="l" t="t" r="r" b="b"/>
            <a:pathLst>
              <a:path w="5481" h="6911" extrusionOk="0">
                <a:moveTo>
                  <a:pt x="3071" y="0"/>
                </a:moveTo>
                <a:cubicBezTo>
                  <a:pt x="2243" y="0"/>
                  <a:pt x="2680" y="2107"/>
                  <a:pt x="1738" y="3248"/>
                </a:cubicBezTo>
                <a:cubicBezTo>
                  <a:pt x="1" y="5333"/>
                  <a:pt x="107" y="6911"/>
                  <a:pt x="1459" y="6911"/>
                </a:cubicBezTo>
                <a:cubicBezTo>
                  <a:pt x="1563" y="6911"/>
                  <a:pt x="1674" y="6902"/>
                  <a:pt x="1792" y="6883"/>
                </a:cubicBezTo>
                <a:cubicBezTo>
                  <a:pt x="3449" y="6669"/>
                  <a:pt x="5480" y="789"/>
                  <a:pt x="3289" y="40"/>
                </a:cubicBezTo>
                <a:cubicBezTo>
                  <a:pt x="3207" y="13"/>
                  <a:pt x="3135" y="0"/>
                  <a:pt x="3071" y="0"/>
                </a:cubicBezTo>
                <a:close/>
              </a:path>
            </a:pathLst>
          </a:custGeom>
          <a:solidFill>
            <a:srgbClr val="82DEAD"/>
          </a:solidFill>
          <a:ln w="13375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2"/>
          <p:cNvSpPr/>
          <p:nvPr/>
        </p:nvSpPr>
        <p:spPr>
          <a:xfrm>
            <a:off x="2431188" y="2800989"/>
            <a:ext cx="102432" cy="172488"/>
          </a:xfrm>
          <a:custGeom>
            <a:avLst/>
            <a:gdLst/>
            <a:ahLst/>
            <a:cxnLst/>
            <a:rect l="l" t="t" r="r" b="b"/>
            <a:pathLst>
              <a:path w="4268" h="7196" extrusionOk="0">
                <a:moveTo>
                  <a:pt x="2619" y="1"/>
                </a:moveTo>
                <a:cubicBezTo>
                  <a:pt x="0" y="1"/>
                  <a:pt x="267" y="6201"/>
                  <a:pt x="1978" y="7003"/>
                </a:cubicBezTo>
                <a:cubicBezTo>
                  <a:pt x="2275" y="7133"/>
                  <a:pt x="2544" y="7195"/>
                  <a:pt x="2780" y="7195"/>
                </a:cubicBezTo>
                <a:cubicBezTo>
                  <a:pt x="3904" y="7195"/>
                  <a:pt x="4268" y="5782"/>
                  <a:pt x="3208" y="3529"/>
                </a:cubicBezTo>
                <a:cubicBezTo>
                  <a:pt x="2513" y="2032"/>
                  <a:pt x="3956" y="1"/>
                  <a:pt x="2619" y="1"/>
                </a:cubicBezTo>
                <a:close/>
              </a:path>
            </a:pathLst>
          </a:custGeom>
          <a:solidFill>
            <a:srgbClr val="82DEAD"/>
          </a:solidFill>
          <a:ln w="14700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2"/>
          <p:cNvSpPr/>
          <p:nvPr/>
        </p:nvSpPr>
        <p:spPr>
          <a:xfrm>
            <a:off x="2325971" y="2776635"/>
            <a:ext cx="166824" cy="201204"/>
          </a:xfrm>
          <a:custGeom>
            <a:avLst/>
            <a:gdLst/>
            <a:ahLst/>
            <a:cxnLst/>
            <a:rect l="l" t="t" r="r" b="b"/>
            <a:pathLst>
              <a:path w="6951" h="8394" extrusionOk="0">
                <a:moveTo>
                  <a:pt x="2246" y="1"/>
                </a:moveTo>
                <a:lnTo>
                  <a:pt x="2246" y="1"/>
                </a:lnTo>
                <a:cubicBezTo>
                  <a:pt x="4518" y="982"/>
                  <a:pt x="2599" y="7402"/>
                  <a:pt x="249" y="7402"/>
                </a:cubicBezTo>
                <a:cubicBezTo>
                  <a:pt x="167" y="7402"/>
                  <a:pt x="84" y="7394"/>
                  <a:pt x="1" y="7378"/>
                </a:cubicBezTo>
                <a:lnTo>
                  <a:pt x="1" y="7378"/>
                </a:lnTo>
                <a:cubicBezTo>
                  <a:pt x="2246" y="7912"/>
                  <a:pt x="4384" y="8180"/>
                  <a:pt x="6576" y="8394"/>
                </a:cubicBezTo>
                <a:cubicBezTo>
                  <a:pt x="3401" y="5801"/>
                  <a:pt x="4940" y="694"/>
                  <a:pt x="6890" y="694"/>
                </a:cubicBezTo>
                <a:cubicBezTo>
                  <a:pt x="6910" y="694"/>
                  <a:pt x="6930" y="695"/>
                  <a:pt x="6950" y="696"/>
                </a:cubicBezTo>
                <a:cubicBezTo>
                  <a:pt x="5346" y="535"/>
                  <a:pt x="3796" y="375"/>
                  <a:pt x="2246" y="1"/>
                </a:cubicBezTo>
                <a:close/>
              </a:path>
            </a:pathLst>
          </a:custGeom>
          <a:solidFill>
            <a:srgbClr val="55D2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2"/>
          <p:cNvSpPr/>
          <p:nvPr/>
        </p:nvSpPr>
        <p:spPr>
          <a:xfrm>
            <a:off x="2566956" y="2825893"/>
            <a:ext cx="124680" cy="167023"/>
          </a:xfrm>
          <a:custGeom>
            <a:avLst/>
            <a:gdLst/>
            <a:ahLst/>
            <a:cxnLst/>
            <a:rect l="l" t="t" r="r" b="b"/>
            <a:pathLst>
              <a:path w="5195" h="6968" extrusionOk="0">
                <a:moveTo>
                  <a:pt x="2755" y="0"/>
                </a:moveTo>
                <a:cubicBezTo>
                  <a:pt x="1909" y="0"/>
                  <a:pt x="2464" y="2091"/>
                  <a:pt x="1613" y="3292"/>
                </a:cubicBezTo>
                <a:cubicBezTo>
                  <a:pt x="0" y="5442"/>
                  <a:pt x="130" y="6967"/>
                  <a:pt x="1431" y="6967"/>
                </a:cubicBezTo>
                <a:cubicBezTo>
                  <a:pt x="1553" y="6967"/>
                  <a:pt x="1685" y="6954"/>
                  <a:pt x="1827" y="6927"/>
                </a:cubicBezTo>
                <a:cubicBezTo>
                  <a:pt x="3484" y="6606"/>
                  <a:pt x="5195" y="672"/>
                  <a:pt x="2950" y="31"/>
                </a:cubicBezTo>
                <a:cubicBezTo>
                  <a:pt x="2878" y="10"/>
                  <a:pt x="2813" y="0"/>
                  <a:pt x="2755" y="0"/>
                </a:cubicBezTo>
                <a:close/>
              </a:path>
            </a:pathLst>
          </a:custGeom>
          <a:solidFill>
            <a:srgbClr val="82DEAD"/>
          </a:solidFill>
          <a:ln w="13375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2"/>
          <p:cNvSpPr/>
          <p:nvPr/>
        </p:nvSpPr>
        <p:spPr>
          <a:xfrm>
            <a:off x="2694180" y="2836847"/>
            <a:ext cx="109896" cy="171889"/>
          </a:xfrm>
          <a:custGeom>
            <a:avLst/>
            <a:gdLst/>
            <a:ahLst/>
            <a:cxnLst/>
            <a:rect l="l" t="t" r="r" b="b"/>
            <a:pathLst>
              <a:path w="4579" h="7171" extrusionOk="0">
                <a:moveTo>
                  <a:pt x="2667" y="0"/>
                </a:moveTo>
                <a:cubicBezTo>
                  <a:pt x="2652" y="0"/>
                  <a:pt x="2636" y="1"/>
                  <a:pt x="2620" y="1"/>
                </a:cubicBezTo>
                <a:cubicBezTo>
                  <a:pt x="1" y="162"/>
                  <a:pt x="589" y="6363"/>
                  <a:pt x="2353" y="7004"/>
                </a:cubicBezTo>
                <a:cubicBezTo>
                  <a:pt x="2629" y="7116"/>
                  <a:pt x="2881" y="7170"/>
                  <a:pt x="3102" y="7170"/>
                </a:cubicBezTo>
                <a:cubicBezTo>
                  <a:pt x="4248" y="7170"/>
                  <a:pt x="4579" y="5726"/>
                  <a:pt x="3368" y="3529"/>
                </a:cubicBezTo>
                <a:cubicBezTo>
                  <a:pt x="2629" y="2052"/>
                  <a:pt x="3871" y="0"/>
                  <a:pt x="2667" y="0"/>
                </a:cubicBezTo>
                <a:close/>
              </a:path>
            </a:pathLst>
          </a:custGeom>
          <a:solidFill>
            <a:srgbClr val="82DEAD"/>
          </a:solidFill>
          <a:ln w="14700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2"/>
          <p:cNvSpPr/>
          <p:nvPr/>
        </p:nvSpPr>
        <p:spPr>
          <a:xfrm>
            <a:off x="2596692" y="2820212"/>
            <a:ext cx="159096" cy="193510"/>
          </a:xfrm>
          <a:custGeom>
            <a:avLst/>
            <a:gdLst/>
            <a:ahLst/>
            <a:cxnLst/>
            <a:rect l="l" t="t" r="r" b="b"/>
            <a:pathLst>
              <a:path w="6629" h="8073" extrusionOk="0">
                <a:moveTo>
                  <a:pt x="1871" y="0"/>
                </a:moveTo>
                <a:cubicBezTo>
                  <a:pt x="4222" y="836"/>
                  <a:pt x="2590" y="7495"/>
                  <a:pt x="169" y="7495"/>
                </a:cubicBezTo>
                <a:cubicBezTo>
                  <a:pt x="113" y="7495"/>
                  <a:pt x="57" y="7492"/>
                  <a:pt x="0" y="7484"/>
                </a:cubicBezTo>
                <a:lnTo>
                  <a:pt x="0" y="7484"/>
                </a:lnTo>
                <a:cubicBezTo>
                  <a:pt x="2299" y="7858"/>
                  <a:pt x="4437" y="8019"/>
                  <a:pt x="6629" y="8072"/>
                </a:cubicBezTo>
                <a:cubicBezTo>
                  <a:pt x="3314" y="5667"/>
                  <a:pt x="4651" y="428"/>
                  <a:pt x="6575" y="428"/>
                </a:cubicBezTo>
                <a:cubicBezTo>
                  <a:pt x="5025" y="321"/>
                  <a:pt x="3421" y="268"/>
                  <a:pt x="1871" y="0"/>
                </a:cubicBezTo>
                <a:close/>
              </a:path>
            </a:pathLst>
          </a:custGeom>
          <a:solidFill>
            <a:srgbClr val="55D2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2"/>
          <p:cNvSpPr/>
          <p:nvPr/>
        </p:nvSpPr>
        <p:spPr>
          <a:xfrm>
            <a:off x="2932812" y="2843271"/>
            <a:ext cx="88392" cy="171889"/>
          </a:xfrm>
          <a:custGeom>
            <a:avLst/>
            <a:gdLst/>
            <a:ahLst/>
            <a:cxnLst/>
            <a:rect l="l" t="t" r="r" b="b"/>
            <a:pathLst>
              <a:path w="3683" h="7171" extrusionOk="0">
                <a:moveTo>
                  <a:pt x="1207" y="0"/>
                </a:moveTo>
                <a:cubicBezTo>
                  <a:pt x="1197" y="0"/>
                  <a:pt x="1187" y="0"/>
                  <a:pt x="1177" y="1"/>
                </a:cubicBezTo>
                <a:cubicBezTo>
                  <a:pt x="1" y="54"/>
                  <a:pt x="1390" y="2032"/>
                  <a:pt x="909" y="3529"/>
                </a:cubicBezTo>
                <a:cubicBezTo>
                  <a:pt x="126" y="5793"/>
                  <a:pt x="512" y="7170"/>
                  <a:pt x="1491" y="7170"/>
                </a:cubicBezTo>
                <a:cubicBezTo>
                  <a:pt x="1714" y="7170"/>
                  <a:pt x="1968" y="7099"/>
                  <a:pt x="2246" y="6950"/>
                </a:cubicBezTo>
                <a:cubicBezTo>
                  <a:pt x="3683" y="6152"/>
                  <a:pt x="3530" y="0"/>
                  <a:pt x="1207" y="0"/>
                </a:cubicBezTo>
                <a:close/>
              </a:path>
            </a:pathLst>
          </a:custGeom>
          <a:solidFill>
            <a:srgbClr val="82DEAD"/>
          </a:solidFill>
          <a:ln w="13375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2"/>
          <p:cNvSpPr/>
          <p:nvPr/>
        </p:nvSpPr>
        <p:spPr>
          <a:xfrm>
            <a:off x="3018780" y="2816425"/>
            <a:ext cx="153648" cy="164099"/>
          </a:xfrm>
          <a:custGeom>
            <a:avLst/>
            <a:gdLst/>
            <a:ahLst/>
            <a:cxnLst/>
            <a:rect l="l" t="t" r="r" b="b"/>
            <a:pathLst>
              <a:path w="6402" h="6846" extrusionOk="0">
                <a:moveTo>
                  <a:pt x="2737" y="0"/>
                </a:moveTo>
                <a:cubicBezTo>
                  <a:pt x="2656" y="0"/>
                  <a:pt x="2564" y="17"/>
                  <a:pt x="2459" y="51"/>
                </a:cubicBezTo>
                <a:cubicBezTo>
                  <a:pt x="0" y="1014"/>
                  <a:pt x="2513" y="6680"/>
                  <a:pt x="4330" y="6840"/>
                </a:cubicBezTo>
                <a:cubicBezTo>
                  <a:pt x="4387" y="6844"/>
                  <a:pt x="4443" y="6845"/>
                  <a:pt x="4498" y="6845"/>
                </a:cubicBezTo>
                <a:cubicBezTo>
                  <a:pt x="6215" y="6845"/>
                  <a:pt x="6401" y="5225"/>
                  <a:pt x="4277" y="3152"/>
                </a:cubicBezTo>
                <a:cubicBezTo>
                  <a:pt x="3197" y="2072"/>
                  <a:pt x="3649" y="0"/>
                  <a:pt x="2737" y="0"/>
                </a:cubicBezTo>
                <a:close/>
              </a:path>
            </a:pathLst>
          </a:custGeom>
          <a:solidFill>
            <a:srgbClr val="82DEAD"/>
          </a:solidFill>
          <a:ln w="14700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2963604" y="2812518"/>
            <a:ext cx="166800" cy="208899"/>
          </a:xfrm>
          <a:custGeom>
            <a:avLst/>
            <a:gdLst/>
            <a:ahLst/>
            <a:cxnLst/>
            <a:rect l="l" t="t" r="r" b="b"/>
            <a:pathLst>
              <a:path w="6950" h="8715" extrusionOk="0">
                <a:moveTo>
                  <a:pt x="4651" y="1"/>
                </a:moveTo>
                <a:lnTo>
                  <a:pt x="4651" y="1"/>
                </a:lnTo>
                <a:cubicBezTo>
                  <a:pt x="3101" y="375"/>
                  <a:pt x="1551" y="802"/>
                  <a:pt x="1" y="963"/>
                </a:cubicBezTo>
                <a:cubicBezTo>
                  <a:pt x="2566" y="1123"/>
                  <a:pt x="2941" y="8286"/>
                  <a:pt x="482" y="8714"/>
                </a:cubicBezTo>
                <a:cubicBezTo>
                  <a:pt x="2780" y="8393"/>
                  <a:pt x="4865" y="7859"/>
                  <a:pt x="6950" y="7271"/>
                </a:cubicBezTo>
                <a:cubicBezTo>
                  <a:pt x="3048" y="5934"/>
                  <a:pt x="2727" y="535"/>
                  <a:pt x="4651" y="1"/>
                </a:cubicBezTo>
                <a:close/>
              </a:path>
            </a:pathLst>
          </a:custGeom>
          <a:solidFill>
            <a:srgbClr val="55D2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3634596" y="2713356"/>
            <a:ext cx="109272" cy="168965"/>
          </a:xfrm>
          <a:custGeom>
            <a:avLst/>
            <a:gdLst/>
            <a:ahLst/>
            <a:cxnLst/>
            <a:rect l="l" t="t" r="r" b="b"/>
            <a:pathLst>
              <a:path w="4553" h="7049" extrusionOk="0">
                <a:moveTo>
                  <a:pt x="1405" y="0"/>
                </a:moveTo>
                <a:cubicBezTo>
                  <a:pt x="1330" y="0"/>
                  <a:pt x="1254" y="7"/>
                  <a:pt x="1176" y="21"/>
                </a:cubicBezTo>
                <a:cubicBezTo>
                  <a:pt x="0" y="235"/>
                  <a:pt x="1657" y="1946"/>
                  <a:pt x="1444" y="3550"/>
                </a:cubicBezTo>
                <a:cubicBezTo>
                  <a:pt x="1031" y="5776"/>
                  <a:pt x="1541" y="7048"/>
                  <a:pt x="2409" y="7048"/>
                </a:cubicBezTo>
                <a:cubicBezTo>
                  <a:pt x="2666" y="7048"/>
                  <a:pt x="2955" y="6936"/>
                  <a:pt x="3261" y="6704"/>
                </a:cubicBezTo>
                <a:cubicBezTo>
                  <a:pt x="4552" y="5722"/>
                  <a:pt x="3548" y="0"/>
                  <a:pt x="1405" y="0"/>
                </a:cubicBezTo>
                <a:close/>
              </a:path>
            </a:pathLst>
          </a:custGeom>
          <a:solidFill>
            <a:srgbClr val="82DEAD"/>
          </a:solidFill>
          <a:ln w="13375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3720084" y="2667766"/>
            <a:ext cx="168552" cy="156404"/>
          </a:xfrm>
          <a:custGeom>
            <a:avLst/>
            <a:gdLst/>
            <a:ahLst/>
            <a:cxnLst/>
            <a:rect l="l" t="t" r="r" b="b"/>
            <a:pathLst>
              <a:path w="7023" h="6525" extrusionOk="0">
                <a:moveTo>
                  <a:pt x="2598" y="1"/>
                </a:moveTo>
                <a:cubicBezTo>
                  <a:pt x="2501" y="1"/>
                  <a:pt x="2392" y="34"/>
                  <a:pt x="2265" y="106"/>
                </a:cubicBezTo>
                <a:cubicBezTo>
                  <a:pt x="1" y="1422"/>
                  <a:pt x="3182" y="6524"/>
                  <a:pt x="5066" y="6524"/>
                </a:cubicBezTo>
                <a:cubicBezTo>
                  <a:pt x="5095" y="6524"/>
                  <a:pt x="5123" y="6523"/>
                  <a:pt x="5152" y="6521"/>
                </a:cubicBezTo>
                <a:cubicBezTo>
                  <a:pt x="7023" y="6360"/>
                  <a:pt x="6969" y="4650"/>
                  <a:pt x="4510" y="2886"/>
                </a:cubicBezTo>
                <a:cubicBezTo>
                  <a:pt x="3325" y="2032"/>
                  <a:pt x="3359" y="1"/>
                  <a:pt x="2598" y="1"/>
                </a:cubicBezTo>
                <a:close/>
              </a:path>
            </a:pathLst>
          </a:custGeom>
          <a:solidFill>
            <a:srgbClr val="82DEAD"/>
          </a:solidFill>
          <a:ln w="14700" cap="flat" cmpd="sng">
            <a:solidFill>
              <a:srgbClr val="2A9D6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3662820" y="2665177"/>
            <a:ext cx="189888" cy="221699"/>
          </a:xfrm>
          <a:custGeom>
            <a:avLst/>
            <a:gdLst/>
            <a:ahLst/>
            <a:cxnLst/>
            <a:rect l="l" t="t" r="r" b="b"/>
            <a:pathLst>
              <a:path w="7912" h="9249" extrusionOk="0">
                <a:moveTo>
                  <a:pt x="4437" y="0"/>
                </a:moveTo>
                <a:lnTo>
                  <a:pt x="4437" y="0"/>
                </a:lnTo>
                <a:cubicBezTo>
                  <a:pt x="2994" y="642"/>
                  <a:pt x="1551" y="1283"/>
                  <a:pt x="0" y="1711"/>
                </a:cubicBezTo>
                <a:cubicBezTo>
                  <a:pt x="48" y="1706"/>
                  <a:pt x="96" y="1703"/>
                  <a:pt x="143" y="1703"/>
                </a:cubicBezTo>
                <a:cubicBezTo>
                  <a:pt x="2621" y="1703"/>
                  <a:pt x="4019" y="8461"/>
                  <a:pt x="1711" y="9248"/>
                </a:cubicBezTo>
                <a:cubicBezTo>
                  <a:pt x="3903" y="8607"/>
                  <a:pt x="5934" y="7751"/>
                  <a:pt x="7912" y="6843"/>
                </a:cubicBezTo>
                <a:cubicBezTo>
                  <a:pt x="3796" y="6148"/>
                  <a:pt x="2673" y="855"/>
                  <a:pt x="4437" y="0"/>
                </a:cubicBezTo>
                <a:close/>
              </a:path>
            </a:pathLst>
          </a:custGeom>
          <a:solidFill>
            <a:srgbClr val="55D2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2"/>
          <p:cNvSpPr/>
          <p:nvPr/>
        </p:nvSpPr>
        <p:spPr>
          <a:xfrm>
            <a:off x="2531820" y="3177742"/>
            <a:ext cx="131592" cy="144156"/>
          </a:xfrm>
          <a:custGeom>
            <a:avLst/>
            <a:gdLst/>
            <a:ahLst/>
            <a:cxnLst/>
            <a:rect l="l" t="t" r="r" b="b"/>
            <a:pathLst>
              <a:path w="5483" h="6014" extrusionOk="0">
                <a:moveTo>
                  <a:pt x="1649" y="0"/>
                </a:moveTo>
                <a:cubicBezTo>
                  <a:pt x="1344" y="0"/>
                  <a:pt x="1041" y="193"/>
                  <a:pt x="779" y="587"/>
                </a:cubicBezTo>
                <a:cubicBezTo>
                  <a:pt x="1" y="1753"/>
                  <a:pt x="2184" y="6014"/>
                  <a:pt x="3993" y="6014"/>
                </a:cubicBezTo>
                <a:cubicBezTo>
                  <a:pt x="4174" y="6014"/>
                  <a:pt x="4351" y="5971"/>
                  <a:pt x="4521" y="5879"/>
                </a:cubicBezTo>
                <a:cubicBezTo>
                  <a:pt x="5483" y="5344"/>
                  <a:pt x="3505" y="4329"/>
                  <a:pt x="3291" y="2832"/>
                </a:cubicBezTo>
                <a:cubicBezTo>
                  <a:pt x="3032" y="980"/>
                  <a:pt x="2336" y="0"/>
                  <a:pt x="1649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2411940" y="3271727"/>
            <a:ext cx="178848" cy="121360"/>
          </a:xfrm>
          <a:custGeom>
            <a:avLst/>
            <a:gdLst/>
            <a:ahLst/>
            <a:cxnLst/>
            <a:rect l="l" t="t" r="r" b="b"/>
            <a:pathLst>
              <a:path w="7452" h="5063" extrusionOk="0">
                <a:moveTo>
                  <a:pt x="2053" y="1"/>
                </a:moveTo>
                <a:cubicBezTo>
                  <a:pt x="1886" y="1"/>
                  <a:pt x="1735" y="28"/>
                  <a:pt x="1604" y="87"/>
                </a:cubicBezTo>
                <a:cubicBezTo>
                  <a:pt x="0" y="728"/>
                  <a:pt x="535" y="2225"/>
                  <a:pt x="3154" y="3081"/>
                </a:cubicBezTo>
                <a:cubicBezTo>
                  <a:pt x="4399" y="3481"/>
                  <a:pt x="4941" y="5063"/>
                  <a:pt x="5549" y="5063"/>
                </a:cubicBezTo>
                <a:cubicBezTo>
                  <a:pt x="5673" y="5063"/>
                  <a:pt x="5799" y="4998"/>
                  <a:pt x="5934" y="4845"/>
                </a:cubicBezTo>
                <a:cubicBezTo>
                  <a:pt x="7451" y="3229"/>
                  <a:pt x="3860" y="1"/>
                  <a:pt x="2053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2"/>
          <p:cNvSpPr/>
          <p:nvPr/>
        </p:nvSpPr>
        <p:spPr>
          <a:xfrm>
            <a:off x="2440164" y="3177694"/>
            <a:ext cx="201432" cy="214028"/>
          </a:xfrm>
          <a:custGeom>
            <a:avLst/>
            <a:gdLst/>
            <a:ahLst/>
            <a:cxnLst/>
            <a:rect l="l" t="t" r="r" b="b"/>
            <a:pathLst>
              <a:path w="8393" h="8929" extrusionOk="0">
                <a:moveTo>
                  <a:pt x="4758" y="1"/>
                </a:moveTo>
                <a:lnTo>
                  <a:pt x="4758" y="1"/>
                </a:lnTo>
                <a:cubicBezTo>
                  <a:pt x="3047" y="1230"/>
                  <a:pt x="1497" y="2567"/>
                  <a:pt x="0" y="3903"/>
                </a:cubicBezTo>
                <a:cubicBezTo>
                  <a:pt x="222" y="3872"/>
                  <a:pt x="439" y="3857"/>
                  <a:pt x="651" y="3857"/>
                </a:cubicBezTo>
                <a:cubicBezTo>
                  <a:pt x="4076" y="3857"/>
                  <a:pt x="6230" y="7720"/>
                  <a:pt x="4972" y="8928"/>
                </a:cubicBezTo>
                <a:cubicBezTo>
                  <a:pt x="6094" y="7966"/>
                  <a:pt x="7163" y="7004"/>
                  <a:pt x="8393" y="6148"/>
                </a:cubicBezTo>
                <a:lnTo>
                  <a:pt x="8393" y="6148"/>
                </a:lnTo>
                <a:cubicBezTo>
                  <a:pt x="8217" y="6230"/>
                  <a:pt x="8035" y="6267"/>
                  <a:pt x="7849" y="6267"/>
                </a:cubicBezTo>
                <a:cubicBezTo>
                  <a:pt x="5712" y="6267"/>
                  <a:pt x="3086" y="1279"/>
                  <a:pt x="4758" y="1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2"/>
          <p:cNvSpPr/>
          <p:nvPr/>
        </p:nvSpPr>
        <p:spPr>
          <a:xfrm>
            <a:off x="2278500" y="3539371"/>
            <a:ext cx="155976" cy="102544"/>
          </a:xfrm>
          <a:custGeom>
            <a:avLst/>
            <a:gdLst/>
            <a:ahLst/>
            <a:cxnLst/>
            <a:rect l="l" t="t" r="r" b="b"/>
            <a:pathLst>
              <a:path w="6499" h="4278" extrusionOk="0">
                <a:moveTo>
                  <a:pt x="1728" y="0"/>
                </a:moveTo>
                <a:cubicBezTo>
                  <a:pt x="1204" y="0"/>
                  <a:pt x="774" y="169"/>
                  <a:pt x="535" y="575"/>
                </a:cubicBezTo>
                <a:cubicBezTo>
                  <a:pt x="1" y="1537"/>
                  <a:pt x="2193" y="1430"/>
                  <a:pt x="3155" y="2552"/>
                </a:cubicBezTo>
                <a:cubicBezTo>
                  <a:pt x="4069" y="3732"/>
                  <a:pt x="4951" y="4278"/>
                  <a:pt x="5567" y="4278"/>
                </a:cubicBezTo>
                <a:cubicBezTo>
                  <a:pt x="6067" y="4278"/>
                  <a:pt x="6392" y="3918"/>
                  <a:pt x="6416" y="3247"/>
                </a:cubicBezTo>
                <a:cubicBezTo>
                  <a:pt x="6499" y="2043"/>
                  <a:pt x="3550" y="0"/>
                  <a:pt x="1728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2"/>
          <p:cNvSpPr/>
          <p:nvPr/>
        </p:nvSpPr>
        <p:spPr>
          <a:xfrm>
            <a:off x="2321124" y="3439586"/>
            <a:ext cx="175512" cy="71646"/>
          </a:xfrm>
          <a:custGeom>
            <a:avLst/>
            <a:gdLst/>
            <a:ahLst/>
            <a:cxnLst/>
            <a:rect l="l" t="t" r="r" b="b"/>
            <a:pathLst>
              <a:path w="7313" h="2989" extrusionOk="0">
                <a:moveTo>
                  <a:pt x="822" y="0"/>
                </a:moveTo>
                <a:cubicBezTo>
                  <a:pt x="585" y="0"/>
                  <a:pt x="423" y="119"/>
                  <a:pt x="363" y="461"/>
                </a:cubicBezTo>
                <a:cubicBezTo>
                  <a:pt x="0" y="2057"/>
                  <a:pt x="2492" y="2988"/>
                  <a:pt x="4449" y="2988"/>
                </a:cubicBezTo>
                <a:cubicBezTo>
                  <a:pt x="5376" y="2988"/>
                  <a:pt x="6184" y="2779"/>
                  <a:pt x="6511" y="2332"/>
                </a:cubicBezTo>
                <a:cubicBezTo>
                  <a:pt x="7312" y="1235"/>
                  <a:pt x="6749" y="371"/>
                  <a:pt x="5135" y="371"/>
                </a:cubicBezTo>
                <a:cubicBezTo>
                  <a:pt x="4704" y="371"/>
                  <a:pt x="4198" y="433"/>
                  <a:pt x="3624" y="568"/>
                </a:cubicBezTo>
                <a:cubicBezTo>
                  <a:pt x="3487" y="597"/>
                  <a:pt x="3350" y="610"/>
                  <a:pt x="3213" y="610"/>
                </a:cubicBezTo>
                <a:cubicBezTo>
                  <a:pt x="2271" y="610"/>
                  <a:pt x="1358" y="0"/>
                  <a:pt x="822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2"/>
          <p:cNvSpPr/>
          <p:nvPr/>
        </p:nvSpPr>
        <p:spPr>
          <a:xfrm>
            <a:off x="2286203" y="3450636"/>
            <a:ext cx="201456" cy="180686"/>
          </a:xfrm>
          <a:custGeom>
            <a:avLst/>
            <a:gdLst/>
            <a:ahLst/>
            <a:cxnLst/>
            <a:rect l="l" t="t" r="r" b="b"/>
            <a:pathLst>
              <a:path w="8394" h="7538" extrusionOk="0">
                <a:moveTo>
                  <a:pt x="1497" y="0"/>
                </a:moveTo>
                <a:cubicBezTo>
                  <a:pt x="1070" y="1390"/>
                  <a:pt x="642" y="2780"/>
                  <a:pt x="1" y="4116"/>
                </a:cubicBezTo>
                <a:cubicBezTo>
                  <a:pt x="303" y="3686"/>
                  <a:pt x="812" y="3504"/>
                  <a:pt x="1416" y="3504"/>
                </a:cubicBezTo>
                <a:cubicBezTo>
                  <a:pt x="3586" y="3504"/>
                  <a:pt x="6966" y="5864"/>
                  <a:pt x="6255" y="7537"/>
                </a:cubicBezTo>
                <a:lnTo>
                  <a:pt x="6255" y="7537"/>
                </a:lnTo>
                <a:cubicBezTo>
                  <a:pt x="7110" y="5613"/>
                  <a:pt x="7805" y="3689"/>
                  <a:pt x="8393" y="1764"/>
                </a:cubicBezTo>
                <a:lnTo>
                  <a:pt x="8393" y="1764"/>
                </a:lnTo>
                <a:cubicBezTo>
                  <a:pt x="7499" y="2483"/>
                  <a:pt x="6481" y="2767"/>
                  <a:pt x="5505" y="2767"/>
                </a:cubicBezTo>
                <a:cubicBezTo>
                  <a:pt x="3215" y="2767"/>
                  <a:pt x="1160" y="1200"/>
                  <a:pt x="1497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2"/>
          <p:cNvSpPr/>
          <p:nvPr/>
        </p:nvSpPr>
        <p:spPr>
          <a:xfrm>
            <a:off x="2894796" y="3410990"/>
            <a:ext cx="173712" cy="67979"/>
          </a:xfrm>
          <a:custGeom>
            <a:avLst/>
            <a:gdLst/>
            <a:ahLst/>
            <a:cxnLst/>
            <a:rect l="l" t="t" r="r" b="b"/>
            <a:pathLst>
              <a:path w="7238" h="2836" extrusionOk="0">
                <a:moveTo>
                  <a:pt x="4652" y="1"/>
                </a:moveTo>
                <a:cubicBezTo>
                  <a:pt x="2696" y="1"/>
                  <a:pt x="0" y="950"/>
                  <a:pt x="302" y="2456"/>
                </a:cubicBezTo>
                <a:cubicBezTo>
                  <a:pt x="357" y="2735"/>
                  <a:pt x="504" y="2836"/>
                  <a:pt x="718" y="2836"/>
                </a:cubicBezTo>
                <a:cubicBezTo>
                  <a:pt x="1268" y="2836"/>
                  <a:pt x="2258" y="2168"/>
                  <a:pt x="3266" y="2168"/>
                </a:cubicBezTo>
                <a:cubicBezTo>
                  <a:pt x="3365" y="2168"/>
                  <a:pt x="3464" y="2174"/>
                  <a:pt x="3562" y="2189"/>
                </a:cubicBezTo>
                <a:cubicBezTo>
                  <a:pt x="4035" y="2275"/>
                  <a:pt x="4463" y="2315"/>
                  <a:pt x="4841" y="2315"/>
                </a:cubicBezTo>
                <a:cubicBezTo>
                  <a:pt x="6554" y="2315"/>
                  <a:pt x="7238" y="1495"/>
                  <a:pt x="6449" y="531"/>
                </a:cubicBezTo>
                <a:cubicBezTo>
                  <a:pt x="6165" y="168"/>
                  <a:pt x="5474" y="1"/>
                  <a:pt x="4652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2"/>
          <p:cNvSpPr/>
          <p:nvPr/>
        </p:nvSpPr>
        <p:spPr>
          <a:xfrm>
            <a:off x="2846868" y="3273573"/>
            <a:ext cx="159456" cy="110669"/>
          </a:xfrm>
          <a:custGeom>
            <a:avLst/>
            <a:gdLst/>
            <a:ahLst/>
            <a:cxnLst/>
            <a:rect l="l" t="t" r="r" b="b"/>
            <a:pathLst>
              <a:path w="6644" h="4617" extrusionOk="0">
                <a:moveTo>
                  <a:pt x="5529" y="0"/>
                </a:moveTo>
                <a:cubicBezTo>
                  <a:pt x="4896" y="0"/>
                  <a:pt x="4044" y="587"/>
                  <a:pt x="3207" y="1828"/>
                </a:cubicBezTo>
                <a:cubicBezTo>
                  <a:pt x="2245" y="3057"/>
                  <a:pt x="0" y="2843"/>
                  <a:pt x="641" y="3912"/>
                </a:cubicBezTo>
                <a:cubicBezTo>
                  <a:pt x="923" y="4411"/>
                  <a:pt x="1415" y="4616"/>
                  <a:pt x="1999" y="4616"/>
                </a:cubicBezTo>
                <a:cubicBezTo>
                  <a:pt x="3857" y="4616"/>
                  <a:pt x="6644" y="2541"/>
                  <a:pt x="6522" y="1240"/>
                </a:cubicBezTo>
                <a:cubicBezTo>
                  <a:pt x="6448" y="427"/>
                  <a:pt x="6068" y="0"/>
                  <a:pt x="5529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2"/>
          <p:cNvSpPr/>
          <p:nvPr/>
        </p:nvSpPr>
        <p:spPr>
          <a:xfrm>
            <a:off x="2857116" y="3294306"/>
            <a:ext cx="204024" cy="175556"/>
          </a:xfrm>
          <a:custGeom>
            <a:avLst/>
            <a:gdLst/>
            <a:ahLst/>
            <a:cxnLst/>
            <a:rect l="l" t="t" r="r" b="b"/>
            <a:pathLst>
              <a:path w="8501" h="7324" extrusionOk="0">
                <a:moveTo>
                  <a:pt x="6309" y="0"/>
                </a:moveTo>
                <a:cubicBezTo>
                  <a:pt x="5862" y="2645"/>
                  <a:pt x="3339" y="3940"/>
                  <a:pt x="1597" y="3940"/>
                </a:cubicBezTo>
                <a:cubicBezTo>
                  <a:pt x="838" y="3940"/>
                  <a:pt x="228" y="3694"/>
                  <a:pt x="1" y="3208"/>
                </a:cubicBezTo>
                <a:lnTo>
                  <a:pt x="1" y="3208"/>
                </a:lnTo>
                <a:cubicBezTo>
                  <a:pt x="535" y="4544"/>
                  <a:pt x="1177" y="5881"/>
                  <a:pt x="1551" y="7324"/>
                </a:cubicBezTo>
                <a:cubicBezTo>
                  <a:pt x="1377" y="5760"/>
                  <a:pt x="4051" y="4625"/>
                  <a:pt x="6148" y="4625"/>
                </a:cubicBezTo>
                <a:cubicBezTo>
                  <a:pt x="7277" y="4625"/>
                  <a:pt x="8238" y="4954"/>
                  <a:pt x="8500" y="5720"/>
                </a:cubicBezTo>
                <a:cubicBezTo>
                  <a:pt x="7912" y="3689"/>
                  <a:pt x="7110" y="1818"/>
                  <a:pt x="6309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2"/>
          <p:cNvSpPr/>
          <p:nvPr/>
        </p:nvSpPr>
        <p:spPr>
          <a:xfrm>
            <a:off x="2768604" y="3157081"/>
            <a:ext cx="128112" cy="151107"/>
          </a:xfrm>
          <a:custGeom>
            <a:avLst/>
            <a:gdLst/>
            <a:ahLst/>
            <a:cxnLst/>
            <a:rect l="l" t="t" r="r" b="b"/>
            <a:pathLst>
              <a:path w="5338" h="6304" extrusionOk="0">
                <a:moveTo>
                  <a:pt x="3894" y="0"/>
                </a:moveTo>
                <a:cubicBezTo>
                  <a:pt x="3845" y="0"/>
                  <a:pt x="3794" y="2"/>
                  <a:pt x="3742" y="5"/>
                </a:cubicBezTo>
                <a:cubicBezTo>
                  <a:pt x="2192" y="166"/>
                  <a:pt x="0" y="5458"/>
                  <a:pt x="2032" y="6260"/>
                </a:cubicBezTo>
                <a:cubicBezTo>
                  <a:pt x="2112" y="6289"/>
                  <a:pt x="2182" y="6303"/>
                  <a:pt x="2245" y="6303"/>
                </a:cubicBezTo>
                <a:cubicBezTo>
                  <a:pt x="2981" y="6303"/>
                  <a:pt x="2646" y="4407"/>
                  <a:pt x="3582" y="3373"/>
                </a:cubicBezTo>
                <a:cubicBezTo>
                  <a:pt x="5338" y="1462"/>
                  <a:pt x="5297" y="0"/>
                  <a:pt x="3894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2"/>
          <p:cNvSpPr/>
          <p:nvPr/>
        </p:nvSpPr>
        <p:spPr>
          <a:xfrm>
            <a:off x="2679971" y="3126016"/>
            <a:ext cx="88128" cy="158130"/>
          </a:xfrm>
          <a:custGeom>
            <a:avLst/>
            <a:gdLst/>
            <a:ahLst/>
            <a:cxnLst/>
            <a:rect l="l" t="t" r="r" b="b"/>
            <a:pathLst>
              <a:path w="3672" h="6597" extrusionOk="0">
                <a:moveTo>
                  <a:pt x="1348" y="0"/>
                </a:moveTo>
                <a:cubicBezTo>
                  <a:pt x="385" y="0"/>
                  <a:pt x="0" y="1269"/>
                  <a:pt x="860" y="3333"/>
                </a:cubicBezTo>
                <a:cubicBezTo>
                  <a:pt x="1395" y="4776"/>
                  <a:pt x="5" y="6540"/>
                  <a:pt x="1234" y="6594"/>
                </a:cubicBezTo>
                <a:cubicBezTo>
                  <a:pt x="1267" y="6596"/>
                  <a:pt x="1300" y="6597"/>
                  <a:pt x="1333" y="6597"/>
                </a:cubicBezTo>
                <a:cubicBezTo>
                  <a:pt x="3641" y="6597"/>
                  <a:pt x="3672" y="1023"/>
                  <a:pt x="2143" y="232"/>
                </a:cubicBezTo>
                <a:cubicBezTo>
                  <a:pt x="1850" y="75"/>
                  <a:pt x="1582" y="0"/>
                  <a:pt x="1348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2"/>
          <p:cNvSpPr/>
          <p:nvPr/>
        </p:nvSpPr>
        <p:spPr>
          <a:xfrm>
            <a:off x="2709588" y="3122612"/>
            <a:ext cx="162960" cy="189651"/>
          </a:xfrm>
          <a:custGeom>
            <a:avLst/>
            <a:gdLst/>
            <a:ahLst/>
            <a:cxnLst/>
            <a:rect l="l" t="t" r="r" b="b"/>
            <a:pathLst>
              <a:path w="6790" h="7912" extrusionOk="0">
                <a:moveTo>
                  <a:pt x="749" y="0"/>
                </a:moveTo>
                <a:lnTo>
                  <a:pt x="749" y="0"/>
                </a:lnTo>
                <a:cubicBezTo>
                  <a:pt x="3504" y="2496"/>
                  <a:pt x="1911" y="7014"/>
                  <a:pt x="149" y="7014"/>
                </a:cubicBezTo>
                <a:cubicBezTo>
                  <a:pt x="100" y="7014"/>
                  <a:pt x="50" y="7010"/>
                  <a:pt x="0" y="7003"/>
                </a:cubicBezTo>
                <a:lnTo>
                  <a:pt x="0" y="7003"/>
                </a:lnTo>
                <a:cubicBezTo>
                  <a:pt x="1443" y="7270"/>
                  <a:pt x="2887" y="7484"/>
                  <a:pt x="4330" y="7912"/>
                </a:cubicBezTo>
                <a:cubicBezTo>
                  <a:pt x="2288" y="6891"/>
                  <a:pt x="4341" y="1190"/>
                  <a:pt x="6485" y="1190"/>
                </a:cubicBezTo>
                <a:cubicBezTo>
                  <a:pt x="6586" y="1190"/>
                  <a:pt x="6688" y="1203"/>
                  <a:pt x="6789" y="1230"/>
                </a:cubicBezTo>
                <a:cubicBezTo>
                  <a:pt x="4704" y="642"/>
                  <a:pt x="2726" y="267"/>
                  <a:pt x="749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2"/>
          <p:cNvSpPr/>
          <p:nvPr/>
        </p:nvSpPr>
        <p:spPr>
          <a:xfrm>
            <a:off x="2887907" y="3703227"/>
            <a:ext cx="163776" cy="81786"/>
          </a:xfrm>
          <a:custGeom>
            <a:avLst/>
            <a:gdLst/>
            <a:ahLst/>
            <a:cxnLst/>
            <a:rect l="l" t="t" r="r" b="b"/>
            <a:pathLst>
              <a:path w="6824" h="3412" extrusionOk="0">
                <a:moveTo>
                  <a:pt x="2197" y="1"/>
                </a:moveTo>
                <a:cubicBezTo>
                  <a:pt x="1310" y="1"/>
                  <a:pt x="586" y="270"/>
                  <a:pt x="375" y="955"/>
                </a:cubicBezTo>
                <a:cubicBezTo>
                  <a:pt x="1" y="1971"/>
                  <a:pt x="2139" y="1383"/>
                  <a:pt x="3315" y="2238"/>
                </a:cubicBezTo>
                <a:cubicBezTo>
                  <a:pt x="4323" y="3045"/>
                  <a:pt x="5189" y="3412"/>
                  <a:pt x="5794" y="3412"/>
                </a:cubicBezTo>
                <a:cubicBezTo>
                  <a:pt x="6472" y="3412"/>
                  <a:pt x="6824" y="2951"/>
                  <a:pt x="6683" y="2131"/>
                </a:cubicBezTo>
                <a:cubicBezTo>
                  <a:pt x="6503" y="1126"/>
                  <a:pt x="4010" y="1"/>
                  <a:pt x="2197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2"/>
          <p:cNvSpPr/>
          <p:nvPr/>
        </p:nvSpPr>
        <p:spPr>
          <a:xfrm>
            <a:off x="2909268" y="3585848"/>
            <a:ext cx="165576" cy="71742"/>
          </a:xfrm>
          <a:custGeom>
            <a:avLst/>
            <a:gdLst/>
            <a:ahLst/>
            <a:cxnLst/>
            <a:rect l="l" t="t" r="r" b="b"/>
            <a:pathLst>
              <a:path w="6899" h="2993" extrusionOk="0">
                <a:moveTo>
                  <a:pt x="5472" y="0"/>
                </a:moveTo>
                <a:cubicBezTo>
                  <a:pt x="4909" y="0"/>
                  <a:pt x="4163" y="206"/>
                  <a:pt x="3280" y="667"/>
                </a:cubicBezTo>
                <a:cubicBezTo>
                  <a:pt x="2967" y="811"/>
                  <a:pt x="2628" y="858"/>
                  <a:pt x="2289" y="858"/>
                </a:cubicBezTo>
                <a:cubicBezTo>
                  <a:pt x="1662" y="858"/>
                  <a:pt x="1040" y="697"/>
                  <a:pt x="606" y="697"/>
                </a:cubicBezTo>
                <a:cubicBezTo>
                  <a:pt x="234" y="697"/>
                  <a:pt x="0" y="815"/>
                  <a:pt x="19" y="1255"/>
                </a:cubicBezTo>
                <a:cubicBezTo>
                  <a:pt x="46" y="2484"/>
                  <a:pt x="1489" y="2992"/>
                  <a:pt x="3013" y="2992"/>
                </a:cubicBezTo>
                <a:cubicBezTo>
                  <a:pt x="4536" y="2992"/>
                  <a:pt x="6140" y="2484"/>
                  <a:pt x="6488" y="1683"/>
                </a:cubicBezTo>
                <a:cubicBezTo>
                  <a:pt x="6899" y="655"/>
                  <a:pt x="6476" y="0"/>
                  <a:pt x="5472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2"/>
          <p:cNvSpPr/>
          <p:nvPr/>
        </p:nvSpPr>
        <p:spPr>
          <a:xfrm>
            <a:off x="2890475" y="3617201"/>
            <a:ext cx="182208" cy="149932"/>
          </a:xfrm>
          <a:custGeom>
            <a:avLst/>
            <a:gdLst/>
            <a:ahLst/>
            <a:cxnLst/>
            <a:rect l="l" t="t" r="r" b="b"/>
            <a:pathLst>
              <a:path w="7592" h="6255" extrusionOk="0">
                <a:moveTo>
                  <a:pt x="535" y="0"/>
                </a:moveTo>
                <a:cubicBezTo>
                  <a:pt x="375" y="1497"/>
                  <a:pt x="321" y="2941"/>
                  <a:pt x="1" y="4384"/>
                </a:cubicBezTo>
                <a:cubicBezTo>
                  <a:pt x="273" y="3668"/>
                  <a:pt x="1106" y="3370"/>
                  <a:pt x="2102" y="3370"/>
                </a:cubicBezTo>
                <a:cubicBezTo>
                  <a:pt x="4229" y="3370"/>
                  <a:pt x="7098" y="4726"/>
                  <a:pt x="6843" y="6255"/>
                </a:cubicBezTo>
                <a:cubicBezTo>
                  <a:pt x="7271" y="4170"/>
                  <a:pt x="7484" y="2192"/>
                  <a:pt x="7591" y="214"/>
                </a:cubicBezTo>
                <a:lnTo>
                  <a:pt x="7591" y="214"/>
                </a:lnTo>
                <a:cubicBezTo>
                  <a:pt x="6599" y="1477"/>
                  <a:pt x="5180" y="1960"/>
                  <a:pt x="3874" y="1960"/>
                </a:cubicBezTo>
                <a:cubicBezTo>
                  <a:pt x="2082" y="1960"/>
                  <a:pt x="504" y="1051"/>
                  <a:pt x="535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2"/>
          <p:cNvSpPr/>
          <p:nvPr/>
        </p:nvSpPr>
        <p:spPr>
          <a:xfrm>
            <a:off x="3593604" y="3603442"/>
            <a:ext cx="164664" cy="65246"/>
          </a:xfrm>
          <a:custGeom>
            <a:avLst/>
            <a:gdLst/>
            <a:ahLst/>
            <a:cxnLst/>
            <a:rect l="l" t="t" r="r" b="b"/>
            <a:pathLst>
              <a:path w="6861" h="2722" extrusionOk="0">
                <a:moveTo>
                  <a:pt x="1396" y="1"/>
                </a:moveTo>
                <a:cubicBezTo>
                  <a:pt x="418" y="1"/>
                  <a:pt x="0" y="571"/>
                  <a:pt x="372" y="1483"/>
                </a:cubicBezTo>
                <a:cubicBezTo>
                  <a:pt x="677" y="2232"/>
                  <a:pt x="2347" y="2721"/>
                  <a:pt x="3914" y="2721"/>
                </a:cubicBezTo>
                <a:cubicBezTo>
                  <a:pt x="5370" y="2721"/>
                  <a:pt x="6737" y="2299"/>
                  <a:pt x="6840" y="1269"/>
                </a:cubicBezTo>
                <a:cubicBezTo>
                  <a:pt x="6861" y="833"/>
                  <a:pt x="6583" y="728"/>
                  <a:pt x="6156" y="728"/>
                </a:cubicBezTo>
                <a:cubicBezTo>
                  <a:pt x="5760" y="728"/>
                  <a:pt x="5236" y="818"/>
                  <a:pt x="4705" y="818"/>
                </a:cubicBezTo>
                <a:cubicBezTo>
                  <a:pt x="4338" y="818"/>
                  <a:pt x="3967" y="775"/>
                  <a:pt x="3633" y="628"/>
                </a:cubicBezTo>
                <a:cubicBezTo>
                  <a:pt x="2727" y="195"/>
                  <a:pt x="1967" y="1"/>
                  <a:pt x="1396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2"/>
          <p:cNvSpPr/>
          <p:nvPr/>
        </p:nvSpPr>
        <p:spPr>
          <a:xfrm>
            <a:off x="3611124" y="3714805"/>
            <a:ext cx="164616" cy="87730"/>
          </a:xfrm>
          <a:custGeom>
            <a:avLst/>
            <a:gdLst/>
            <a:ahLst/>
            <a:cxnLst/>
            <a:rect l="l" t="t" r="r" b="b"/>
            <a:pathLst>
              <a:path w="6859" h="3660" extrusionOk="0">
                <a:moveTo>
                  <a:pt x="4513" y="1"/>
                </a:moveTo>
                <a:cubicBezTo>
                  <a:pt x="2719" y="1"/>
                  <a:pt x="383" y="1081"/>
                  <a:pt x="176" y="2183"/>
                </a:cubicBezTo>
                <a:cubicBezTo>
                  <a:pt x="0" y="3123"/>
                  <a:pt x="373" y="3659"/>
                  <a:pt x="1108" y="3659"/>
                </a:cubicBezTo>
                <a:cubicBezTo>
                  <a:pt x="1710" y="3659"/>
                  <a:pt x="2557" y="3298"/>
                  <a:pt x="3544" y="2504"/>
                </a:cubicBezTo>
                <a:cubicBezTo>
                  <a:pt x="4720" y="1541"/>
                  <a:pt x="6858" y="2397"/>
                  <a:pt x="6538" y="1167"/>
                </a:cubicBezTo>
                <a:cubicBezTo>
                  <a:pt x="6329" y="330"/>
                  <a:pt x="5504" y="1"/>
                  <a:pt x="4513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2"/>
          <p:cNvSpPr/>
          <p:nvPr/>
        </p:nvSpPr>
        <p:spPr>
          <a:xfrm>
            <a:off x="3593532" y="3627459"/>
            <a:ext cx="180912" cy="146097"/>
          </a:xfrm>
          <a:custGeom>
            <a:avLst/>
            <a:gdLst/>
            <a:ahLst/>
            <a:cxnLst/>
            <a:rect l="l" t="t" r="r" b="b"/>
            <a:pathLst>
              <a:path w="7538" h="6095" extrusionOk="0">
                <a:moveTo>
                  <a:pt x="1" y="0"/>
                </a:moveTo>
                <a:cubicBezTo>
                  <a:pt x="54" y="2138"/>
                  <a:pt x="268" y="4116"/>
                  <a:pt x="589" y="6094"/>
                </a:cubicBezTo>
                <a:cubicBezTo>
                  <a:pt x="1509" y="4194"/>
                  <a:pt x="3452" y="3432"/>
                  <a:pt x="5052" y="3432"/>
                </a:cubicBezTo>
                <a:cubicBezTo>
                  <a:pt x="6334" y="3432"/>
                  <a:pt x="7395" y="3920"/>
                  <a:pt x="7538" y="4704"/>
                </a:cubicBezTo>
                <a:cubicBezTo>
                  <a:pt x="7324" y="3261"/>
                  <a:pt x="7110" y="1818"/>
                  <a:pt x="7110" y="374"/>
                </a:cubicBezTo>
                <a:cubicBezTo>
                  <a:pt x="6939" y="1450"/>
                  <a:pt x="5460" y="1944"/>
                  <a:pt x="3895" y="1944"/>
                </a:cubicBezTo>
                <a:cubicBezTo>
                  <a:pt x="2038" y="1944"/>
                  <a:pt x="59" y="1248"/>
                  <a:pt x="1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2"/>
          <p:cNvSpPr/>
          <p:nvPr/>
        </p:nvSpPr>
        <p:spPr>
          <a:xfrm>
            <a:off x="3617843" y="3359144"/>
            <a:ext cx="163032" cy="85357"/>
          </a:xfrm>
          <a:custGeom>
            <a:avLst/>
            <a:gdLst/>
            <a:ahLst/>
            <a:cxnLst/>
            <a:rect l="l" t="t" r="r" b="b"/>
            <a:pathLst>
              <a:path w="6793" h="3561" extrusionOk="0">
                <a:moveTo>
                  <a:pt x="998" y="1"/>
                </a:moveTo>
                <a:cubicBezTo>
                  <a:pt x="354" y="1"/>
                  <a:pt x="1" y="431"/>
                  <a:pt x="110" y="1198"/>
                </a:cubicBezTo>
                <a:cubicBezTo>
                  <a:pt x="259" y="2276"/>
                  <a:pt x="2888" y="3560"/>
                  <a:pt x="4729" y="3560"/>
                </a:cubicBezTo>
                <a:cubicBezTo>
                  <a:pt x="5535" y="3560"/>
                  <a:pt x="6190" y="3313"/>
                  <a:pt x="6418" y="2694"/>
                </a:cubicBezTo>
                <a:cubicBezTo>
                  <a:pt x="6792" y="1679"/>
                  <a:pt x="4601" y="2213"/>
                  <a:pt x="3478" y="1251"/>
                </a:cubicBezTo>
                <a:cubicBezTo>
                  <a:pt x="2487" y="391"/>
                  <a:pt x="1611" y="1"/>
                  <a:pt x="998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2"/>
          <p:cNvSpPr/>
          <p:nvPr/>
        </p:nvSpPr>
        <p:spPr>
          <a:xfrm>
            <a:off x="3586668" y="3487621"/>
            <a:ext cx="167256" cy="69465"/>
          </a:xfrm>
          <a:custGeom>
            <a:avLst/>
            <a:gdLst/>
            <a:ahLst/>
            <a:cxnLst/>
            <a:rect l="l" t="t" r="r" b="b"/>
            <a:pathLst>
              <a:path w="6969" h="2898" extrusionOk="0">
                <a:moveTo>
                  <a:pt x="3711" y="1"/>
                </a:moveTo>
                <a:cubicBezTo>
                  <a:pt x="2282" y="1"/>
                  <a:pt x="850" y="435"/>
                  <a:pt x="500" y="1183"/>
                </a:cubicBezTo>
                <a:cubicBezTo>
                  <a:pt x="0" y="2220"/>
                  <a:pt x="456" y="2898"/>
                  <a:pt x="1563" y="2898"/>
                </a:cubicBezTo>
                <a:cubicBezTo>
                  <a:pt x="2113" y="2898"/>
                  <a:pt x="2822" y="2731"/>
                  <a:pt x="3654" y="2359"/>
                </a:cubicBezTo>
                <a:cubicBezTo>
                  <a:pt x="3942" y="2242"/>
                  <a:pt x="4244" y="2202"/>
                  <a:pt x="4543" y="2202"/>
                </a:cubicBezTo>
                <a:cubicBezTo>
                  <a:pt x="5236" y="2202"/>
                  <a:pt x="5917" y="2419"/>
                  <a:pt x="6381" y="2419"/>
                </a:cubicBezTo>
                <a:cubicBezTo>
                  <a:pt x="6726" y="2419"/>
                  <a:pt x="6950" y="2299"/>
                  <a:pt x="6969" y="1878"/>
                </a:cubicBezTo>
                <a:cubicBezTo>
                  <a:pt x="6969" y="567"/>
                  <a:pt x="5342" y="1"/>
                  <a:pt x="3711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2"/>
          <p:cNvSpPr/>
          <p:nvPr/>
        </p:nvSpPr>
        <p:spPr>
          <a:xfrm>
            <a:off x="3590963" y="3375036"/>
            <a:ext cx="186048" cy="156332"/>
          </a:xfrm>
          <a:custGeom>
            <a:avLst/>
            <a:gdLst/>
            <a:ahLst/>
            <a:cxnLst/>
            <a:rect l="l" t="t" r="r" b="b"/>
            <a:pathLst>
              <a:path w="7752" h="6522" extrusionOk="0">
                <a:moveTo>
                  <a:pt x="963" y="0"/>
                </a:moveTo>
                <a:cubicBezTo>
                  <a:pt x="482" y="2031"/>
                  <a:pt x="215" y="4063"/>
                  <a:pt x="1" y="6041"/>
                </a:cubicBezTo>
                <a:cubicBezTo>
                  <a:pt x="986" y="4884"/>
                  <a:pt x="2332" y="4440"/>
                  <a:pt x="3585" y="4440"/>
                </a:cubicBezTo>
                <a:cubicBezTo>
                  <a:pt x="5458" y="4440"/>
                  <a:pt x="7121" y="5433"/>
                  <a:pt x="7057" y="6522"/>
                </a:cubicBezTo>
                <a:cubicBezTo>
                  <a:pt x="7217" y="5078"/>
                  <a:pt x="7378" y="3635"/>
                  <a:pt x="7752" y="2192"/>
                </a:cubicBezTo>
                <a:lnTo>
                  <a:pt x="7752" y="2192"/>
                </a:lnTo>
                <a:cubicBezTo>
                  <a:pt x="7467" y="2840"/>
                  <a:pt x="6715" y="3109"/>
                  <a:pt x="5809" y="3109"/>
                </a:cubicBezTo>
                <a:cubicBezTo>
                  <a:pt x="3653" y="3109"/>
                  <a:pt x="624" y="1581"/>
                  <a:pt x="963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2"/>
          <p:cNvSpPr/>
          <p:nvPr/>
        </p:nvSpPr>
        <p:spPr>
          <a:xfrm>
            <a:off x="3804612" y="3085771"/>
            <a:ext cx="128928" cy="145090"/>
          </a:xfrm>
          <a:custGeom>
            <a:avLst/>
            <a:gdLst/>
            <a:ahLst/>
            <a:cxnLst/>
            <a:rect l="l" t="t" r="r" b="b"/>
            <a:pathLst>
              <a:path w="5372" h="6053" extrusionOk="0">
                <a:moveTo>
                  <a:pt x="1704" y="0"/>
                </a:moveTo>
                <a:cubicBezTo>
                  <a:pt x="1405" y="0"/>
                  <a:pt x="1102" y="188"/>
                  <a:pt x="828" y="575"/>
                </a:cubicBezTo>
                <a:cubicBezTo>
                  <a:pt x="0" y="1695"/>
                  <a:pt x="2100" y="6053"/>
                  <a:pt x="3894" y="6053"/>
                </a:cubicBezTo>
                <a:cubicBezTo>
                  <a:pt x="4070" y="6053"/>
                  <a:pt x="4243" y="6011"/>
                  <a:pt x="4409" y="5921"/>
                </a:cubicBezTo>
                <a:cubicBezTo>
                  <a:pt x="5372" y="5439"/>
                  <a:pt x="3447" y="4370"/>
                  <a:pt x="3287" y="2874"/>
                </a:cubicBezTo>
                <a:cubicBezTo>
                  <a:pt x="3063" y="1007"/>
                  <a:pt x="2395" y="0"/>
                  <a:pt x="1704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2"/>
          <p:cNvSpPr/>
          <p:nvPr/>
        </p:nvSpPr>
        <p:spPr>
          <a:xfrm>
            <a:off x="3683339" y="3175969"/>
            <a:ext cx="177768" cy="124332"/>
          </a:xfrm>
          <a:custGeom>
            <a:avLst/>
            <a:gdLst/>
            <a:ahLst/>
            <a:cxnLst/>
            <a:rect l="l" t="t" r="r" b="b"/>
            <a:pathLst>
              <a:path w="7407" h="5187" extrusionOk="0">
                <a:moveTo>
                  <a:pt x="2017" y="1"/>
                </a:moveTo>
                <a:cubicBezTo>
                  <a:pt x="1866" y="1"/>
                  <a:pt x="1727" y="24"/>
                  <a:pt x="1604" y="73"/>
                </a:cubicBezTo>
                <a:cubicBezTo>
                  <a:pt x="1" y="714"/>
                  <a:pt x="482" y="2211"/>
                  <a:pt x="3101" y="3120"/>
                </a:cubicBezTo>
                <a:cubicBezTo>
                  <a:pt x="4313" y="3569"/>
                  <a:pt x="4809" y="5187"/>
                  <a:pt x="5443" y="5187"/>
                </a:cubicBezTo>
                <a:cubicBezTo>
                  <a:pt x="5564" y="5187"/>
                  <a:pt x="5690" y="5128"/>
                  <a:pt x="5827" y="4991"/>
                </a:cubicBezTo>
                <a:cubicBezTo>
                  <a:pt x="7407" y="3362"/>
                  <a:pt x="3836" y="1"/>
                  <a:pt x="2017" y="1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2"/>
          <p:cNvSpPr/>
          <p:nvPr/>
        </p:nvSpPr>
        <p:spPr>
          <a:xfrm>
            <a:off x="3712860" y="3085436"/>
            <a:ext cx="200160" cy="214028"/>
          </a:xfrm>
          <a:custGeom>
            <a:avLst/>
            <a:gdLst/>
            <a:ahLst/>
            <a:cxnLst/>
            <a:rect l="l" t="t" r="r" b="b"/>
            <a:pathLst>
              <a:path w="8340" h="8929" extrusionOk="0">
                <a:moveTo>
                  <a:pt x="4865" y="1"/>
                </a:moveTo>
                <a:lnTo>
                  <a:pt x="4865" y="1"/>
                </a:lnTo>
                <a:cubicBezTo>
                  <a:pt x="3047" y="1177"/>
                  <a:pt x="1497" y="2460"/>
                  <a:pt x="0" y="3743"/>
                </a:cubicBezTo>
                <a:cubicBezTo>
                  <a:pt x="175" y="3723"/>
                  <a:pt x="348" y="3714"/>
                  <a:pt x="517" y="3714"/>
                </a:cubicBezTo>
                <a:cubicBezTo>
                  <a:pt x="4010" y="3714"/>
                  <a:pt x="6139" y="7755"/>
                  <a:pt x="4865" y="8928"/>
                </a:cubicBezTo>
                <a:cubicBezTo>
                  <a:pt x="5987" y="7966"/>
                  <a:pt x="7056" y="7004"/>
                  <a:pt x="8339" y="6202"/>
                </a:cubicBezTo>
                <a:lnTo>
                  <a:pt x="8339" y="6202"/>
                </a:lnTo>
                <a:cubicBezTo>
                  <a:pt x="8170" y="6275"/>
                  <a:pt x="7995" y="6309"/>
                  <a:pt x="7817" y="6309"/>
                </a:cubicBezTo>
                <a:cubicBezTo>
                  <a:pt x="5646" y="6309"/>
                  <a:pt x="3086" y="1236"/>
                  <a:pt x="4865" y="1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2"/>
          <p:cNvSpPr/>
          <p:nvPr/>
        </p:nvSpPr>
        <p:spPr>
          <a:xfrm>
            <a:off x="1396547" y="3114822"/>
            <a:ext cx="149424" cy="140872"/>
          </a:xfrm>
          <a:custGeom>
            <a:avLst/>
            <a:gdLst/>
            <a:ahLst/>
            <a:cxnLst/>
            <a:rect l="l" t="t" r="r" b="b"/>
            <a:pathLst>
              <a:path w="6226" h="5877" extrusionOk="0">
                <a:moveTo>
                  <a:pt x="4597" y="0"/>
                </a:moveTo>
                <a:cubicBezTo>
                  <a:pt x="3022" y="0"/>
                  <a:pt x="1" y="4621"/>
                  <a:pt x="1788" y="5778"/>
                </a:cubicBezTo>
                <a:cubicBezTo>
                  <a:pt x="1893" y="5846"/>
                  <a:pt x="1986" y="5876"/>
                  <a:pt x="2070" y="5876"/>
                </a:cubicBezTo>
                <a:cubicBezTo>
                  <a:pt x="2713" y="5876"/>
                  <a:pt x="2833" y="4069"/>
                  <a:pt x="3873" y="3265"/>
                </a:cubicBezTo>
                <a:cubicBezTo>
                  <a:pt x="6065" y="1662"/>
                  <a:pt x="6225" y="165"/>
                  <a:pt x="4675" y="4"/>
                </a:cubicBezTo>
                <a:cubicBezTo>
                  <a:pt x="4649" y="2"/>
                  <a:pt x="4623" y="0"/>
                  <a:pt x="4597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2"/>
          <p:cNvSpPr/>
          <p:nvPr/>
        </p:nvSpPr>
        <p:spPr>
          <a:xfrm>
            <a:off x="1309884" y="3055354"/>
            <a:ext cx="110040" cy="156716"/>
          </a:xfrm>
          <a:custGeom>
            <a:avLst/>
            <a:gdLst/>
            <a:ahLst/>
            <a:cxnLst/>
            <a:rect l="l" t="t" r="r" b="b"/>
            <a:pathLst>
              <a:path w="4585" h="6538" extrusionOk="0">
                <a:moveTo>
                  <a:pt x="2375" y="0"/>
                </a:moveTo>
                <a:cubicBezTo>
                  <a:pt x="1541" y="0"/>
                  <a:pt x="1044" y="1142"/>
                  <a:pt x="1444" y="3180"/>
                </a:cubicBezTo>
                <a:cubicBezTo>
                  <a:pt x="1711" y="4677"/>
                  <a:pt x="0" y="6174"/>
                  <a:pt x="1176" y="6495"/>
                </a:cubicBezTo>
                <a:cubicBezTo>
                  <a:pt x="1293" y="6524"/>
                  <a:pt x="1406" y="6538"/>
                  <a:pt x="1517" y="6538"/>
                </a:cubicBezTo>
                <a:cubicBezTo>
                  <a:pt x="3634" y="6538"/>
                  <a:pt x="4585" y="1417"/>
                  <a:pt x="3315" y="401"/>
                </a:cubicBezTo>
                <a:cubicBezTo>
                  <a:pt x="2977" y="131"/>
                  <a:pt x="2657" y="0"/>
                  <a:pt x="2375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2"/>
          <p:cNvSpPr/>
          <p:nvPr/>
        </p:nvSpPr>
        <p:spPr>
          <a:xfrm>
            <a:off x="1336812" y="3054683"/>
            <a:ext cx="186048" cy="203769"/>
          </a:xfrm>
          <a:custGeom>
            <a:avLst/>
            <a:gdLst/>
            <a:ahLst/>
            <a:cxnLst/>
            <a:rect l="l" t="t" r="r" b="b"/>
            <a:pathLst>
              <a:path w="7752" h="8501" extrusionOk="0">
                <a:moveTo>
                  <a:pt x="2086" y="1"/>
                </a:moveTo>
                <a:lnTo>
                  <a:pt x="2086" y="1"/>
                </a:lnTo>
                <a:cubicBezTo>
                  <a:pt x="4250" y="2921"/>
                  <a:pt x="2053" y="6836"/>
                  <a:pt x="317" y="6836"/>
                </a:cubicBezTo>
                <a:cubicBezTo>
                  <a:pt x="209" y="6836"/>
                  <a:pt x="104" y="6821"/>
                  <a:pt x="1" y="6790"/>
                </a:cubicBezTo>
                <a:lnTo>
                  <a:pt x="1" y="6790"/>
                </a:lnTo>
                <a:cubicBezTo>
                  <a:pt x="1391" y="7324"/>
                  <a:pt x="2781" y="7806"/>
                  <a:pt x="4063" y="8501"/>
                </a:cubicBezTo>
                <a:cubicBezTo>
                  <a:pt x="2346" y="7127"/>
                  <a:pt x="5133" y="2284"/>
                  <a:pt x="7214" y="2284"/>
                </a:cubicBezTo>
                <a:cubicBezTo>
                  <a:pt x="7400" y="2284"/>
                  <a:pt x="7581" y="2323"/>
                  <a:pt x="7752" y="2406"/>
                </a:cubicBezTo>
                <a:cubicBezTo>
                  <a:pt x="5881" y="1444"/>
                  <a:pt x="4010" y="696"/>
                  <a:pt x="2086" y="1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2"/>
          <p:cNvSpPr/>
          <p:nvPr/>
        </p:nvSpPr>
        <p:spPr>
          <a:xfrm>
            <a:off x="1578828" y="3331891"/>
            <a:ext cx="178368" cy="79796"/>
          </a:xfrm>
          <a:custGeom>
            <a:avLst/>
            <a:gdLst/>
            <a:ahLst/>
            <a:cxnLst/>
            <a:rect l="l" t="t" r="r" b="b"/>
            <a:pathLst>
              <a:path w="7432" h="3329" extrusionOk="0">
                <a:moveTo>
                  <a:pt x="5155" y="0"/>
                </a:moveTo>
                <a:cubicBezTo>
                  <a:pt x="3212" y="0"/>
                  <a:pt x="0" y="1391"/>
                  <a:pt x="501" y="2976"/>
                </a:cubicBezTo>
                <a:cubicBezTo>
                  <a:pt x="578" y="3232"/>
                  <a:pt x="716" y="3328"/>
                  <a:pt x="901" y="3328"/>
                </a:cubicBezTo>
                <a:cubicBezTo>
                  <a:pt x="1480" y="3328"/>
                  <a:pt x="2526" y="2387"/>
                  <a:pt x="3639" y="2387"/>
                </a:cubicBezTo>
                <a:cubicBezTo>
                  <a:pt x="3662" y="2387"/>
                  <a:pt x="3685" y="2387"/>
                  <a:pt x="3709" y="2388"/>
                </a:cubicBezTo>
                <a:cubicBezTo>
                  <a:pt x="3881" y="2398"/>
                  <a:pt x="4048" y="2403"/>
                  <a:pt x="4208" y="2403"/>
                </a:cubicBezTo>
                <a:cubicBezTo>
                  <a:pt x="6517" y="2403"/>
                  <a:pt x="7431" y="1357"/>
                  <a:pt x="6381" y="357"/>
                </a:cubicBezTo>
                <a:cubicBezTo>
                  <a:pt x="6147" y="110"/>
                  <a:pt x="5701" y="0"/>
                  <a:pt x="5155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1521563" y="3199698"/>
            <a:ext cx="157272" cy="119922"/>
          </a:xfrm>
          <a:custGeom>
            <a:avLst/>
            <a:gdLst/>
            <a:ahLst/>
            <a:cxnLst/>
            <a:rect l="l" t="t" r="r" b="b"/>
            <a:pathLst>
              <a:path w="6553" h="5003" extrusionOk="0">
                <a:moveTo>
                  <a:pt x="5277" y="0"/>
                </a:moveTo>
                <a:cubicBezTo>
                  <a:pt x="4643" y="0"/>
                  <a:pt x="3811" y="672"/>
                  <a:pt x="3048" y="2076"/>
                </a:cubicBezTo>
                <a:cubicBezTo>
                  <a:pt x="2299" y="3413"/>
                  <a:pt x="1" y="3466"/>
                  <a:pt x="749" y="4428"/>
                </a:cubicBezTo>
                <a:cubicBezTo>
                  <a:pt x="1044" y="4833"/>
                  <a:pt x="1464" y="5003"/>
                  <a:pt x="1943" y="5003"/>
                </a:cubicBezTo>
                <a:cubicBezTo>
                  <a:pt x="3805" y="5003"/>
                  <a:pt x="6553" y="2432"/>
                  <a:pt x="6255" y="1114"/>
                </a:cubicBezTo>
                <a:cubicBezTo>
                  <a:pt x="6117" y="380"/>
                  <a:pt x="5753" y="0"/>
                  <a:pt x="5277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2"/>
          <p:cNvSpPr/>
          <p:nvPr/>
        </p:nvSpPr>
        <p:spPr>
          <a:xfrm>
            <a:off x="1534404" y="3217412"/>
            <a:ext cx="210408" cy="187110"/>
          </a:xfrm>
          <a:custGeom>
            <a:avLst/>
            <a:gdLst/>
            <a:ahLst/>
            <a:cxnLst/>
            <a:rect l="l" t="t" r="r" b="b"/>
            <a:pathLst>
              <a:path w="8767" h="7806" extrusionOk="0">
                <a:moveTo>
                  <a:pt x="5934" y="1"/>
                </a:moveTo>
                <a:cubicBezTo>
                  <a:pt x="5774" y="2839"/>
                  <a:pt x="3074" y="4481"/>
                  <a:pt x="1319" y="4481"/>
                </a:cubicBezTo>
                <a:cubicBezTo>
                  <a:pt x="727" y="4481"/>
                  <a:pt x="243" y="4294"/>
                  <a:pt x="0" y="3903"/>
                </a:cubicBezTo>
                <a:lnTo>
                  <a:pt x="0" y="3903"/>
                </a:lnTo>
                <a:cubicBezTo>
                  <a:pt x="748" y="5186"/>
                  <a:pt x="1497" y="6416"/>
                  <a:pt x="2085" y="7806"/>
                </a:cubicBezTo>
                <a:cubicBezTo>
                  <a:pt x="1665" y="6125"/>
                  <a:pt x="4765" y="4554"/>
                  <a:pt x="6920" y="4554"/>
                </a:cubicBezTo>
                <a:cubicBezTo>
                  <a:pt x="7782" y="4554"/>
                  <a:pt x="8492" y="4805"/>
                  <a:pt x="8767" y="5400"/>
                </a:cubicBezTo>
                <a:cubicBezTo>
                  <a:pt x="7912" y="3476"/>
                  <a:pt x="6949" y="1712"/>
                  <a:pt x="5934" y="1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2"/>
          <p:cNvSpPr/>
          <p:nvPr/>
        </p:nvSpPr>
        <p:spPr>
          <a:xfrm>
            <a:off x="1586988" y="3584961"/>
            <a:ext cx="165480" cy="73900"/>
          </a:xfrm>
          <a:custGeom>
            <a:avLst/>
            <a:gdLst/>
            <a:ahLst/>
            <a:cxnLst/>
            <a:rect l="l" t="t" r="r" b="b"/>
            <a:pathLst>
              <a:path w="6895" h="3083" extrusionOk="0">
                <a:moveTo>
                  <a:pt x="2405" y="0"/>
                </a:moveTo>
                <a:cubicBezTo>
                  <a:pt x="1315" y="0"/>
                  <a:pt x="398" y="318"/>
                  <a:pt x="215" y="1132"/>
                </a:cubicBezTo>
                <a:cubicBezTo>
                  <a:pt x="1" y="2201"/>
                  <a:pt x="2086" y="1399"/>
                  <a:pt x="3315" y="2147"/>
                </a:cubicBezTo>
                <a:cubicBezTo>
                  <a:pt x="4288" y="2796"/>
                  <a:pt x="5120" y="3083"/>
                  <a:pt x="5720" y="3083"/>
                </a:cubicBezTo>
                <a:cubicBezTo>
                  <a:pt x="6506" y="3083"/>
                  <a:pt x="6895" y="2591"/>
                  <a:pt x="6683" y="1773"/>
                </a:cubicBezTo>
                <a:cubicBezTo>
                  <a:pt x="6418" y="845"/>
                  <a:pt x="4182" y="0"/>
                  <a:pt x="2405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2"/>
          <p:cNvSpPr/>
          <p:nvPr/>
        </p:nvSpPr>
        <p:spPr>
          <a:xfrm>
            <a:off x="1594836" y="3459481"/>
            <a:ext cx="164136" cy="77639"/>
          </a:xfrm>
          <a:custGeom>
            <a:avLst/>
            <a:gdLst/>
            <a:ahLst/>
            <a:cxnLst/>
            <a:rect l="l" t="t" r="r" b="b"/>
            <a:pathLst>
              <a:path w="6839" h="3239" extrusionOk="0">
                <a:moveTo>
                  <a:pt x="5562" y="0"/>
                </a:moveTo>
                <a:cubicBezTo>
                  <a:pt x="4982" y="0"/>
                  <a:pt x="4190" y="266"/>
                  <a:pt x="3255" y="861"/>
                </a:cubicBezTo>
                <a:cubicBezTo>
                  <a:pt x="2819" y="1105"/>
                  <a:pt x="2313" y="1156"/>
                  <a:pt x="1835" y="1156"/>
                </a:cubicBezTo>
                <a:cubicBezTo>
                  <a:pt x="1499" y="1156"/>
                  <a:pt x="1176" y="1131"/>
                  <a:pt x="899" y="1131"/>
                </a:cubicBezTo>
                <a:cubicBezTo>
                  <a:pt x="364" y="1131"/>
                  <a:pt x="1" y="1224"/>
                  <a:pt x="48" y="1769"/>
                </a:cubicBezTo>
                <a:cubicBezTo>
                  <a:pt x="165" y="2820"/>
                  <a:pt x="1311" y="3238"/>
                  <a:pt x="2610" y="3238"/>
                </a:cubicBezTo>
                <a:cubicBezTo>
                  <a:pt x="4286" y="3238"/>
                  <a:pt x="6215" y="2542"/>
                  <a:pt x="6516" y="1609"/>
                </a:cubicBezTo>
                <a:cubicBezTo>
                  <a:pt x="6838" y="610"/>
                  <a:pt x="6442" y="0"/>
                  <a:pt x="5562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2"/>
          <p:cNvSpPr/>
          <p:nvPr/>
        </p:nvSpPr>
        <p:spPr>
          <a:xfrm>
            <a:off x="1586988" y="3492918"/>
            <a:ext cx="173232" cy="146097"/>
          </a:xfrm>
          <a:custGeom>
            <a:avLst/>
            <a:gdLst/>
            <a:ahLst/>
            <a:cxnLst/>
            <a:rect l="l" t="t" r="r" b="b"/>
            <a:pathLst>
              <a:path w="7218" h="6095" extrusionOk="0">
                <a:moveTo>
                  <a:pt x="7164" y="0"/>
                </a:moveTo>
                <a:cubicBezTo>
                  <a:pt x="6201" y="1520"/>
                  <a:pt x="4591" y="2104"/>
                  <a:pt x="3151" y="2104"/>
                </a:cubicBezTo>
                <a:cubicBezTo>
                  <a:pt x="1552" y="2104"/>
                  <a:pt x="164" y="1384"/>
                  <a:pt x="108" y="428"/>
                </a:cubicBezTo>
                <a:lnTo>
                  <a:pt x="108" y="428"/>
                </a:lnTo>
                <a:cubicBezTo>
                  <a:pt x="108" y="1925"/>
                  <a:pt x="161" y="3368"/>
                  <a:pt x="1" y="4811"/>
                </a:cubicBezTo>
                <a:cubicBezTo>
                  <a:pt x="239" y="3979"/>
                  <a:pt x="1284" y="3624"/>
                  <a:pt x="2498" y="3624"/>
                </a:cubicBezTo>
                <a:cubicBezTo>
                  <a:pt x="4559" y="3624"/>
                  <a:pt x="7105" y="4647"/>
                  <a:pt x="7004" y="6094"/>
                </a:cubicBezTo>
                <a:cubicBezTo>
                  <a:pt x="7217" y="4009"/>
                  <a:pt x="7217" y="1978"/>
                  <a:pt x="7164" y="0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2"/>
          <p:cNvSpPr/>
          <p:nvPr/>
        </p:nvSpPr>
        <p:spPr>
          <a:xfrm>
            <a:off x="1558763" y="3845367"/>
            <a:ext cx="163872" cy="79269"/>
          </a:xfrm>
          <a:custGeom>
            <a:avLst/>
            <a:gdLst/>
            <a:ahLst/>
            <a:cxnLst/>
            <a:rect l="l" t="t" r="r" b="b"/>
            <a:pathLst>
              <a:path w="6828" h="3307" extrusionOk="0">
                <a:moveTo>
                  <a:pt x="2202" y="0"/>
                </a:moveTo>
                <a:cubicBezTo>
                  <a:pt x="1276" y="0"/>
                  <a:pt x="520" y="272"/>
                  <a:pt x="322" y="959"/>
                </a:cubicBezTo>
                <a:cubicBezTo>
                  <a:pt x="1" y="2028"/>
                  <a:pt x="2139" y="1333"/>
                  <a:pt x="3315" y="2242"/>
                </a:cubicBezTo>
                <a:cubicBezTo>
                  <a:pt x="4293" y="2975"/>
                  <a:pt x="5137" y="3306"/>
                  <a:pt x="5739" y="3306"/>
                </a:cubicBezTo>
                <a:cubicBezTo>
                  <a:pt x="6453" y="3306"/>
                  <a:pt x="6828" y="2840"/>
                  <a:pt x="6683" y="2028"/>
                </a:cubicBezTo>
                <a:cubicBezTo>
                  <a:pt x="6471" y="1038"/>
                  <a:pt x="4012" y="0"/>
                  <a:pt x="2202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2"/>
          <p:cNvSpPr/>
          <p:nvPr/>
        </p:nvSpPr>
        <p:spPr>
          <a:xfrm>
            <a:off x="1576260" y="3725855"/>
            <a:ext cx="165504" cy="72869"/>
          </a:xfrm>
          <a:custGeom>
            <a:avLst/>
            <a:gdLst/>
            <a:ahLst/>
            <a:cxnLst/>
            <a:rect l="l" t="t" r="r" b="b"/>
            <a:pathLst>
              <a:path w="6896" h="3040" extrusionOk="0">
                <a:moveTo>
                  <a:pt x="5467" y="0"/>
                </a:moveTo>
                <a:cubicBezTo>
                  <a:pt x="4891" y="0"/>
                  <a:pt x="4127" y="217"/>
                  <a:pt x="3228" y="706"/>
                </a:cubicBezTo>
                <a:cubicBezTo>
                  <a:pt x="2888" y="883"/>
                  <a:pt x="2510" y="935"/>
                  <a:pt x="2137" y="935"/>
                </a:cubicBezTo>
                <a:cubicBezTo>
                  <a:pt x="1594" y="935"/>
                  <a:pt x="1059" y="824"/>
                  <a:pt x="662" y="824"/>
                </a:cubicBezTo>
                <a:cubicBezTo>
                  <a:pt x="260" y="824"/>
                  <a:pt x="0" y="939"/>
                  <a:pt x="20" y="1401"/>
                </a:cubicBezTo>
                <a:cubicBezTo>
                  <a:pt x="72" y="2564"/>
                  <a:pt x="1435" y="3040"/>
                  <a:pt x="2903" y="3040"/>
                </a:cubicBezTo>
                <a:cubicBezTo>
                  <a:pt x="4471" y="3040"/>
                  <a:pt x="6157" y="2497"/>
                  <a:pt x="6488" y="1668"/>
                </a:cubicBezTo>
                <a:cubicBezTo>
                  <a:pt x="6895" y="652"/>
                  <a:pt x="6464" y="0"/>
                  <a:pt x="5467" y="0"/>
                </a:cubicBezTo>
                <a:close/>
              </a:path>
            </a:pathLst>
          </a:custGeom>
          <a:solidFill>
            <a:srgbClr val="34783C"/>
          </a:solidFill>
          <a:ln w="13375" cap="flat" cmpd="sng">
            <a:solidFill>
              <a:srgbClr val="103B24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2"/>
          <p:cNvSpPr/>
          <p:nvPr/>
        </p:nvSpPr>
        <p:spPr>
          <a:xfrm>
            <a:off x="1560060" y="3760706"/>
            <a:ext cx="179640" cy="146097"/>
          </a:xfrm>
          <a:custGeom>
            <a:avLst/>
            <a:gdLst/>
            <a:ahLst/>
            <a:cxnLst/>
            <a:rect l="l" t="t" r="r" b="b"/>
            <a:pathLst>
              <a:path w="7485" h="6095" extrusionOk="0">
                <a:moveTo>
                  <a:pt x="7484" y="1"/>
                </a:moveTo>
                <a:lnTo>
                  <a:pt x="7484" y="1"/>
                </a:lnTo>
                <a:cubicBezTo>
                  <a:pt x="6497" y="1340"/>
                  <a:pt x="5004" y="1853"/>
                  <a:pt x="3645" y="1853"/>
                </a:cubicBezTo>
                <a:cubicBezTo>
                  <a:pt x="1913" y="1853"/>
                  <a:pt x="398" y="1019"/>
                  <a:pt x="428" y="1"/>
                </a:cubicBezTo>
                <a:lnTo>
                  <a:pt x="428" y="1"/>
                </a:lnTo>
                <a:cubicBezTo>
                  <a:pt x="321" y="1444"/>
                  <a:pt x="268" y="2941"/>
                  <a:pt x="0" y="4384"/>
                </a:cubicBezTo>
                <a:cubicBezTo>
                  <a:pt x="286" y="3633"/>
                  <a:pt x="1188" y="3319"/>
                  <a:pt x="2250" y="3319"/>
                </a:cubicBezTo>
                <a:cubicBezTo>
                  <a:pt x="4363" y="3319"/>
                  <a:pt x="7110" y="4565"/>
                  <a:pt x="6896" y="6095"/>
                </a:cubicBezTo>
                <a:cubicBezTo>
                  <a:pt x="7270" y="4010"/>
                  <a:pt x="7431" y="1978"/>
                  <a:pt x="7484" y="1"/>
                </a:cubicBezTo>
                <a:close/>
              </a:path>
            </a:pathLst>
          </a:custGeom>
          <a:solidFill>
            <a:srgbClr val="2A6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2"/>
          <p:cNvSpPr/>
          <p:nvPr/>
        </p:nvSpPr>
        <p:spPr>
          <a:xfrm>
            <a:off x="3130404" y="1941272"/>
            <a:ext cx="248904" cy="247346"/>
          </a:xfrm>
          <a:custGeom>
            <a:avLst/>
            <a:gdLst/>
            <a:ahLst/>
            <a:cxnLst/>
            <a:rect l="l" t="t" r="r" b="b"/>
            <a:pathLst>
              <a:path w="10371" h="10319" extrusionOk="0">
                <a:moveTo>
                  <a:pt x="5186" y="1"/>
                </a:moveTo>
                <a:cubicBezTo>
                  <a:pt x="2352" y="1"/>
                  <a:pt x="0" y="2300"/>
                  <a:pt x="0" y="5133"/>
                </a:cubicBezTo>
                <a:cubicBezTo>
                  <a:pt x="0" y="8019"/>
                  <a:pt x="2352" y="10318"/>
                  <a:pt x="5186" y="10318"/>
                </a:cubicBezTo>
                <a:cubicBezTo>
                  <a:pt x="8019" y="10318"/>
                  <a:pt x="10371" y="8019"/>
                  <a:pt x="10371" y="5133"/>
                </a:cubicBezTo>
                <a:cubicBezTo>
                  <a:pt x="10371" y="2300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2"/>
          <p:cNvSpPr/>
          <p:nvPr/>
        </p:nvSpPr>
        <p:spPr>
          <a:xfrm>
            <a:off x="2950764" y="2334589"/>
            <a:ext cx="247656" cy="247322"/>
          </a:xfrm>
          <a:custGeom>
            <a:avLst/>
            <a:gdLst/>
            <a:ahLst/>
            <a:cxnLst/>
            <a:rect l="l" t="t" r="r" b="b"/>
            <a:pathLst>
              <a:path w="10319" h="10318" extrusionOk="0">
                <a:moveTo>
                  <a:pt x="5186" y="0"/>
                </a:moveTo>
                <a:cubicBezTo>
                  <a:pt x="2300" y="0"/>
                  <a:pt x="1" y="2299"/>
                  <a:pt x="1" y="5132"/>
                </a:cubicBezTo>
                <a:cubicBezTo>
                  <a:pt x="1" y="8019"/>
                  <a:pt x="2300" y="10317"/>
                  <a:pt x="5186" y="10317"/>
                </a:cubicBezTo>
                <a:cubicBezTo>
                  <a:pt x="8019" y="10317"/>
                  <a:pt x="10318" y="8019"/>
                  <a:pt x="10318" y="5132"/>
                </a:cubicBezTo>
                <a:cubicBezTo>
                  <a:pt x="10318" y="2299"/>
                  <a:pt x="8019" y="0"/>
                  <a:pt x="5186" y="0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2"/>
          <p:cNvSpPr/>
          <p:nvPr/>
        </p:nvSpPr>
        <p:spPr>
          <a:xfrm>
            <a:off x="2358588" y="2259923"/>
            <a:ext cx="247632" cy="247322"/>
          </a:xfrm>
          <a:custGeom>
            <a:avLst/>
            <a:gdLst/>
            <a:ahLst/>
            <a:cxnLst/>
            <a:rect l="l" t="t" r="r" b="b"/>
            <a:pathLst>
              <a:path w="10318" h="10318" extrusionOk="0">
                <a:moveTo>
                  <a:pt x="5133" y="0"/>
                </a:moveTo>
                <a:cubicBezTo>
                  <a:pt x="2299" y="0"/>
                  <a:pt x="1" y="2299"/>
                  <a:pt x="1" y="5132"/>
                </a:cubicBezTo>
                <a:cubicBezTo>
                  <a:pt x="1" y="8019"/>
                  <a:pt x="2299" y="10317"/>
                  <a:pt x="5133" y="10317"/>
                </a:cubicBezTo>
                <a:cubicBezTo>
                  <a:pt x="8019" y="10317"/>
                  <a:pt x="10318" y="8019"/>
                  <a:pt x="10318" y="5132"/>
                </a:cubicBezTo>
                <a:cubicBezTo>
                  <a:pt x="10318" y="2299"/>
                  <a:pt x="8019" y="0"/>
                  <a:pt x="5133" y="0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2"/>
          <p:cNvSpPr/>
          <p:nvPr/>
        </p:nvSpPr>
        <p:spPr>
          <a:xfrm>
            <a:off x="1748976" y="1965541"/>
            <a:ext cx="247632" cy="247322"/>
          </a:xfrm>
          <a:custGeom>
            <a:avLst/>
            <a:gdLst/>
            <a:ahLst/>
            <a:cxnLst/>
            <a:rect l="l" t="t" r="r" b="b"/>
            <a:pathLst>
              <a:path w="10318" h="10318" extrusionOk="0">
                <a:moveTo>
                  <a:pt x="5186" y="1"/>
                </a:moveTo>
                <a:cubicBezTo>
                  <a:pt x="2299" y="1"/>
                  <a:pt x="1" y="2299"/>
                  <a:pt x="1" y="5132"/>
                </a:cubicBezTo>
                <a:cubicBezTo>
                  <a:pt x="1" y="8019"/>
                  <a:pt x="2299" y="10318"/>
                  <a:pt x="5186" y="10318"/>
                </a:cubicBezTo>
                <a:cubicBezTo>
                  <a:pt x="8019" y="10318"/>
                  <a:pt x="10318" y="8019"/>
                  <a:pt x="10318" y="5132"/>
                </a:cubicBezTo>
                <a:cubicBezTo>
                  <a:pt x="10318" y="2299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2"/>
          <p:cNvSpPr/>
          <p:nvPr/>
        </p:nvSpPr>
        <p:spPr>
          <a:xfrm>
            <a:off x="3294611" y="2333294"/>
            <a:ext cx="247632" cy="247322"/>
          </a:xfrm>
          <a:custGeom>
            <a:avLst/>
            <a:gdLst/>
            <a:ahLst/>
            <a:cxnLst/>
            <a:rect l="l" t="t" r="r" b="b"/>
            <a:pathLst>
              <a:path w="10318" h="10318" extrusionOk="0">
                <a:moveTo>
                  <a:pt x="5186" y="1"/>
                </a:moveTo>
                <a:cubicBezTo>
                  <a:pt x="2299" y="1"/>
                  <a:pt x="0" y="2299"/>
                  <a:pt x="0" y="5133"/>
                </a:cubicBezTo>
                <a:cubicBezTo>
                  <a:pt x="0" y="8019"/>
                  <a:pt x="2299" y="10318"/>
                  <a:pt x="5186" y="10318"/>
                </a:cubicBezTo>
                <a:cubicBezTo>
                  <a:pt x="8019" y="10318"/>
                  <a:pt x="10317" y="8019"/>
                  <a:pt x="10317" y="5133"/>
                </a:cubicBezTo>
                <a:cubicBezTo>
                  <a:pt x="10317" y="2299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"/>
          <p:cNvSpPr/>
          <p:nvPr/>
        </p:nvSpPr>
        <p:spPr>
          <a:xfrm>
            <a:off x="3585828" y="1517082"/>
            <a:ext cx="1096968" cy="868793"/>
          </a:xfrm>
          <a:custGeom>
            <a:avLst/>
            <a:gdLst/>
            <a:ahLst/>
            <a:cxnLst/>
            <a:rect l="l" t="t" r="r" b="b"/>
            <a:pathLst>
              <a:path w="45707" h="36245" fill="none" extrusionOk="0">
                <a:moveTo>
                  <a:pt x="1" y="36245"/>
                </a:moveTo>
                <a:lnTo>
                  <a:pt x="45706" y="1"/>
                </a:lnTo>
              </a:path>
            </a:pathLst>
          </a:custGeom>
          <a:noFill/>
          <a:ln w="16025" cap="flat" cmpd="sng">
            <a:solidFill>
              <a:srgbClr val="00000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2"/>
          <p:cNvSpPr/>
          <p:nvPr/>
        </p:nvSpPr>
        <p:spPr>
          <a:xfrm>
            <a:off x="3903332" y="3274861"/>
            <a:ext cx="256608" cy="401090"/>
          </a:xfrm>
          <a:custGeom>
            <a:avLst/>
            <a:gdLst/>
            <a:ahLst/>
            <a:cxnLst/>
            <a:rect l="l" t="t" r="r" b="b"/>
            <a:pathLst>
              <a:path w="10692" h="16733" fill="none" extrusionOk="0">
                <a:moveTo>
                  <a:pt x="10691" y="16732"/>
                </a:moveTo>
                <a:lnTo>
                  <a:pt x="0" y="0"/>
                </a:lnTo>
              </a:path>
            </a:pathLst>
          </a:custGeom>
          <a:noFill/>
          <a:ln w="16025" cap="flat" cmpd="sng">
            <a:solidFill>
              <a:srgbClr val="000000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2"/>
          <p:cNvSpPr/>
          <p:nvPr/>
        </p:nvSpPr>
        <p:spPr>
          <a:xfrm>
            <a:off x="2733960" y="1624059"/>
            <a:ext cx="248904" cy="247346"/>
          </a:xfrm>
          <a:custGeom>
            <a:avLst/>
            <a:gdLst/>
            <a:ahLst/>
            <a:cxnLst/>
            <a:rect l="l" t="t" r="r" b="b"/>
            <a:pathLst>
              <a:path w="10371" h="10319" extrusionOk="0">
                <a:moveTo>
                  <a:pt x="5186" y="1"/>
                </a:moveTo>
                <a:cubicBezTo>
                  <a:pt x="2352" y="1"/>
                  <a:pt x="0" y="2300"/>
                  <a:pt x="0" y="5133"/>
                </a:cubicBezTo>
                <a:cubicBezTo>
                  <a:pt x="0" y="8019"/>
                  <a:pt x="2352" y="10318"/>
                  <a:pt x="5186" y="10318"/>
                </a:cubicBezTo>
                <a:cubicBezTo>
                  <a:pt x="8019" y="10318"/>
                  <a:pt x="10371" y="8019"/>
                  <a:pt x="10371" y="5133"/>
                </a:cubicBezTo>
                <a:cubicBezTo>
                  <a:pt x="10371" y="2300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2"/>
          <p:cNvSpPr/>
          <p:nvPr/>
        </p:nvSpPr>
        <p:spPr>
          <a:xfrm>
            <a:off x="2232036" y="1693918"/>
            <a:ext cx="248904" cy="247346"/>
          </a:xfrm>
          <a:custGeom>
            <a:avLst/>
            <a:gdLst/>
            <a:ahLst/>
            <a:cxnLst/>
            <a:rect l="l" t="t" r="r" b="b"/>
            <a:pathLst>
              <a:path w="10371" h="10319" extrusionOk="0">
                <a:moveTo>
                  <a:pt x="5186" y="1"/>
                </a:moveTo>
                <a:cubicBezTo>
                  <a:pt x="2352" y="1"/>
                  <a:pt x="0" y="2300"/>
                  <a:pt x="0" y="5133"/>
                </a:cubicBezTo>
                <a:cubicBezTo>
                  <a:pt x="0" y="8019"/>
                  <a:pt x="2352" y="10318"/>
                  <a:pt x="5186" y="10318"/>
                </a:cubicBezTo>
                <a:cubicBezTo>
                  <a:pt x="8019" y="10318"/>
                  <a:pt x="10371" y="8019"/>
                  <a:pt x="10371" y="5133"/>
                </a:cubicBezTo>
                <a:cubicBezTo>
                  <a:pt x="10371" y="2300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2"/>
          <p:cNvSpPr/>
          <p:nvPr/>
        </p:nvSpPr>
        <p:spPr>
          <a:xfrm>
            <a:off x="3505019" y="1665310"/>
            <a:ext cx="248904" cy="247346"/>
          </a:xfrm>
          <a:custGeom>
            <a:avLst/>
            <a:gdLst/>
            <a:ahLst/>
            <a:cxnLst/>
            <a:rect l="l" t="t" r="r" b="b"/>
            <a:pathLst>
              <a:path w="10371" h="10319" extrusionOk="0">
                <a:moveTo>
                  <a:pt x="5186" y="1"/>
                </a:moveTo>
                <a:cubicBezTo>
                  <a:pt x="2352" y="1"/>
                  <a:pt x="0" y="2300"/>
                  <a:pt x="0" y="5133"/>
                </a:cubicBezTo>
                <a:cubicBezTo>
                  <a:pt x="0" y="8019"/>
                  <a:pt x="2352" y="10318"/>
                  <a:pt x="5186" y="10318"/>
                </a:cubicBezTo>
                <a:cubicBezTo>
                  <a:pt x="8019" y="10318"/>
                  <a:pt x="10371" y="8019"/>
                  <a:pt x="10371" y="5133"/>
                </a:cubicBezTo>
                <a:cubicBezTo>
                  <a:pt x="10371" y="2300"/>
                  <a:pt x="8019" y="1"/>
                  <a:pt x="5186" y="1"/>
                </a:cubicBezTo>
                <a:close/>
              </a:path>
            </a:pathLst>
          </a:custGeom>
          <a:solidFill>
            <a:srgbClr val="E5F2FB"/>
          </a:solidFill>
          <a:ln w="24050" cap="flat" cmpd="sng">
            <a:solidFill>
              <a:srgbClr val="A7BFD3"/>
            </a:solidFill>
            <a:prstDash val="solid"/>
            <a:miter lim="534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2"/>
          <p:cNvSpPr txBox="1"/>
          <p:nvPr/>
        </p:nvSpPr>
        <p:spPr>
          <a:xfrm>
            <a:off x="470814" y="918196"/>
            <a:ext cx="73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AXON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60" name="Google Shape;560;p32"/>
          <p:cNvSpPr txBox="1"/>
          <p:nvPr/>
        </p:nvSpPr>
        <p:spPr>
          <a:xfrm>
            <a:off x="4621875" y="1329300"/>
            <a:ext cx="73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VESICLE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61" name="Google Shape;561;p32"/>
          <p:cNvSpPr txBox="1"/>
          <p:nvPr/>
        </p:nvSpPr>
        <p:spPr>
          <a:xfrm>
            <a:off x="3720084" y="3674816"/>
            <a:ext cx="128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ACETYLCHOLINE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RECEPTOR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62" name="Google Shape;562;p32"/>
          <p:cNvSpPr txBox="1"/>
          <p:nvPr/>
        </p:nvSpPr>
        <p:spPr>
          <a:xfrm>
            <a:off x="6128250" y="2079150"/>
            <a:ext cx="2416818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A neuromuscular junction. 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Junctional folds 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are visible on the postsynaptic membrane.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Effects of Drugs on Synapses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8" name="Google Shape;56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Many </a:t>
            </a:r>
            <a:r>
              <a:rPr lang="en" b="1">
                <a:solidFill>
                  <a:srgbClr val="CCCCCC"/>
                </a:solidFill>
              </a:rPr>
              <a:t>drugs </a:t>
            </a:r>
            <a:r>
              <a:rPr lang="en">
                <a:solidFill>
                  <a:srgbClr val="CCCCCC"/>
                </a:solidFill>
              </a:rPr>
              <a:t>have an impact on synaptic transmission: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569" name="Google Shape;56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aphicFrame>
        <p:nvGraphicFramePr>
          <p:cNvPr id="570" name="Google Shape;570;p33"/>
          <p:cNvGraphicFramePr/>
          <p:nvPr/>
        </p:nvGraphicFramePr>
        <p:xfrm>
          <a:off x="525825" y="1714500"/>
          <a:ext cx="7946625" cy="3124050"/>
        </p:xfrm>
        <a:graphic>
          <a:graphicData uri="http://schemas.openxmlformats.org/drawingml/2006/table">
            <a:tbl>
              <a:tblPr>
                <a:noFill/>
                <a:tableStyleId>{9293CBE3-7FD9-4EFB-963B-9744A65A612A}</a:tableStyleId>
              </a:tblPr>
              <a:tblGrid>
                <a:gridCol w="264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Drug Family</a:t>
                      </a:r>
                      <a:endParaRPr sz="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Mechanism</a:t>
                      </a:r>
                      <a:endParaRPr sz="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Examples</a:t>
                      </a:r>
                      <a:endParaRPr sz="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Agonists.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Agonists are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similar shapes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as the genuine neurotransmitter. As such, they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mimic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action of the neurotransmitter when they bind to receptors. This leads to more frequent depolarisations.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Nicotine, morphine, heroin.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Antagonists.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Antagonists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block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receptors by binding to them. This means that the receptor cannot be activated. The leads to more infrequent depolarisations.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Curare, naltrexone.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Nerve gases.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Nerve gases usually work by inhibiting enzymes, such as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acetylcholinesterase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This means acetylcholine remains in the cleft for much longer than normal, leading to repeated depolarisations.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Sarin, VX.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Stimulants.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Stimulants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encourage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release of neurotransmitter. This leads to more frequent depolarisations.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Caffeine, amphetamines.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Sedatives.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Sedatives </a:t>
                      </a:r>
                      <a:r>
                        <a:rPr lang="en" sz="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inhibit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release of neurotransmitter. This leads to more infrequent depolarisations.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Alcohol.</a:t>
                      </a:r>
                      <a:endParaRPr sz="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34"/>
          <p:cNvPicPr preferRelativeResize="0"/>
          <p:nvPr/>
        </p:nvPicPr>
        <p:blipFill rotWithShape="1">
          <a:blip r:embed="rId3">
            <a:alphaModFix/>
          </a:blip>
          <a:srcRect t="11372" b="10196"/>
          <a:stretch/>
        </p:blipFill>
        <p:spPr>
          <a:xfrm>
            <a:off x="4766775" y="600"/>
            <a:ext cx="4377226" cy="51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77" name="Google Shape;577;p34"/>
          <p:cNvSpPr txBox="1"/>
          <p:nvPr/>
        </p:nvSpPr>
        <p:spPr>
          <a:xfrm>
            <a:off x="361950" y="1979100"/>
            <a:ext cx="39717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Caffeine is a well-known component of most coffees.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Caffeine acts as an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stimulant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increasing the likelihood of depolarisations in brain tissue, famously leading to increased alertness.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78" name="Google Shape;578;p34"/>
          <p:cNvCxnSpPr/>
          <p:nvPr/>
        </p:nvCxnSpPr>
        <p:spPr>
          <a:xfrm>
            <a:off x="47667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9" name="Google Shape;69;p15"/>
          <p:cNvGrpSpPr/>
          <p:nvPr/>
        </p:nvGrpSpPr>
        <p:grpSpPr>
          <a:xfrm>
            <a:off x="974730" y="866851"/>
            <a:ext cx="3597277" cy="3466597"/>
            <a:chOff x="783780" y="1124201"/>
            <a:chExt cx="3597277" cy="3466597"/>
          </a:xfrm>
        </p:grpSpPr>
        <p:grpSp>
          <p:nvGrpSpPr>
            <p:cNvPr id="70" name="Google Shape;70;p15"/>
            <p:cNvGrpSpPr/>
            <p:nvPr/>
          </p:nvGrpSpPr>
          <p:grpSpPr>
            <a:xfrm>
              <a:off x="783804" y="1729755"/>
              <a:ext cx="3525959" cy="2255505"/>
              <a:chOff x="331754" y="1563080"/>
              <a:chExt cx="3525959" cy="2255505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382941" y="1733624"/>
                <a:ext cx="204832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10004" h="10747" fill="none" extrusionOk="0">
                    <a:moveTo>
                      <a:pt x="10003" y="5373"/>
                    </a:moveTo>
                    <a:cubicBezTo>
                      <a:pt x="10003" y="8313"/>
                      <a:pt x="7773" y="10746"/>
                      <a:pt x="5002" y="10746"/>
                    </a:cubicBezTo>
                    <a:cubicBezTo>
                      <a:pt x="2231" y="10746"/>
                      <a:pt x="1" y="8313"/>
                      <a:pt x="1" y="5373"/>
                    </a:cubicBezTo>
                    <a:cubicBezTo>
                      <a:pt x="1" y="2400"/>
                      <a:pt x="2231" y="0"/>
                      <a:pt x="5002" y="0"/>
                    </a:cubicBezTo>
                    <a:cubicBezTo>
                      <a:pt x="7773" y="0"/>
                      <a:pt x="10003" y="2400"/>
                      <a:pt x="10003" y="53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385030" y="1950909"/>
                <a:ext cx="199283" cy="757854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41" fill="none" extrusionOk="0">
                    <a:moveTo>
                      <a:pt x="4968" y="1"/>
                    </a:moveTo>
                    <a:lnTo>
                      <a:pt x="4968" y="5408"/>
                    </a:lnTo>
                    <a:lnTo>
                      <a:pt x="1217" y="6928"/>
                    </a:lnTo>
                    <a:lnTo>
                      <a:pt x="3008" y="11017"/>
                    </a:lnTo>
                    <a:lnTo>
                      <a:pt x="304" y="14464"/>
                    </a:lnTo>
                    <a:lnTo>
                      <a:pt x="3008" y="16289"/>
                    </a:lnTo>
                    <a:lnTo>
                      <a:pt x="3177" y="17945"/>
                    </a:lnTo>
                    <a:lnTo>
                      <a:pt x="0" y="21121"/>
                    </a:lnTo>
                    <a:lnTo>
                      <a:pt x="2704" y="24129"/>
                    </a:lnTo>
                    <a:lnTo>
                      <a:pt x="2399" y="28218"/>
                    </a:lnTo>
                    <a:lnTo>
                      <a:pt x="1352" y="29704"/>
                    </a:lnTo>
                    <a:lnTo>
                      <a:pt x="1217" y="32577"/>
                    </a:lnTo>
                    <a:lnTo>
                      <a:pt x="3616" y="36193"/>
                    </a:lnTo>
                    <a:lnTo>
                      <a:pt x="3481" y="37240"/>
                    </a:lnTo>
                    <a:moveTo>
                      <a:pt x="5001" y="5509"/>
                    </a:moveTo>
                    <a:lnTo>
                      <a:pt x="7232" y="6759"/>
                    </a:lnTo>
                    <a:lnTo>
                      <a:pt x="5306" y="8922"/>
                    </a:lnTo>
                    <a:lnTo>
                      <a:pt x="7874" y="11321"/>
                    </a:lnTo>
                    <a:lnTo>
                      <a:pt x="7874" y="13450"/>
                    </a:lnTo>
                    <a:lnTo>
                      <a:pt x="5542" y="15208"/>
                    </a:lnTo>
                    <a:lnTo>
                      <a:pt x="6928" y="17573"/>
                    </a:lnTo>
                    <a:lnTo>
                      <a:pt x="9732" y="18587"/>
                    </a:lnTo>
                    <a:lnTo>
                      <a:pt x="6421" y="21324"/>
                    </a:lnTo>
                    <a:lnTo>
                      <a:pt x="7603" y="27812"/>
                    </a:lnTo>
                    <a:lnTo>
                      <a:pt x="5846" y="33118"/>
                    </a:lnTo>
                    <a:lnTo>
                      <a:pt x="9293" y="3612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616807" y="1733624"/>
                <a:ext cx="204136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9970" h="10747" fill="none" extrusionOk="0">
                    <a:moveTo>
                      <a:pt x="9969" y="5373"/>
                    </a:moveTo>
                    <a:cubicBezTo>
                      <a:pt x="9969" y="8313"/>
                      <a:pt x="7739" y="10746"/>
                      <a:pt x="5002" y="10746"/>
                    </a:cubicBezTo>
                    <a:cubicBezTo>
                      <a:pt x="2231" y="10746"/>
                      <a:pt x="1" y="8313"/>
                      <a:pt x="1" y="5373"/>
                    </a:cubicBezTo>
                    <a:cubicBezTo>
                      <a:pt x="1" y="2400"/>
                      <a:pt x="2231" y="0"/>
                      <a:pt x="5002" y="0"/>
                    </a:cubicBezTo>
                    <a:cubicBezTo>
                      <a:pt x="7739" y="0"/>
                      <a:pt x="9969" y="2400"/>
                      <a:pt x="9969" y="53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618199" y="1950909"/>
                <a:ext cx="199283" cy="757854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41" fill="none" extrusionOk="0">
                    <a:moveTo>
                      <a:pt x="5002" y="1"/>
                    </a:moveTo>
                    <a:lnTo>
                      <a:pt x="5002" y="5408"/>
                    </a:lnTo>
                    <a:lnTo>
                      <a:pt x="1217" y="6928"/>
                    </a:lnTo>
                    <a:lnTo>
                      <a:pt x="3042" y="11017"/>
                    </a:lnTo>
                    <a:lnTo>
                      <a:pt x="304" y="14464"/>
                    </a:lnTo>
                    <a:lnTo>
                      <a:pt x="3042" y="16289"/>
                    </a:lnTo>
                    <a:lnTo>
                      <a:pt x="3177" y="17945"/>
                    </a:lnTo>
                    <a:lnTo>
                      <a:pt x="0" y="21121"/>
                    </a:lnTo>
                    <a:lnTo>
                      <a:pt x="2737" y="24129"/>
                    </a:lnTo>
                    <a:lnTo>
                      <a:pt x="2433" y="28218"/>
                    </a:lnTo>
                    <a:lnTo>
                      <a:pt x="1386" y="29704"/>
                    </a:lnTo>
                    <a:lnTo>
                      <a:pt x="1217" y="32577"/>
                    </a:lnTo>
                    <a:lnTo>
                      <a:pt x="3650" y="36193"/>
                    </a:lnTo>
                    <a:lnTo>
                      <a:pt x="3481" y="37240"/>
                    </a:lnTo>
                    <a:moveTo>
                      <a:pt x="5002" y="5509"/>
                    </a:moveTo>
                    <a:lnTo>
                      <a:pt x="7266" y="6759"/>
                    </a:lnTo>
                    <a:lnTo>
                      <a:pt x="5306" y="8922"/>
                    </a:lnTo>
                    <a:lnTo>
                      <a:pt x="7874" y="11321"/>
                    </a:lnTo>
                    <a:lnTo>
                      <a:pt x="7908" y="13450"/>
                    </a:lnTo>
                    <a:lnTo>
                      <a:pt x="5542" y="15208"/>
                    </a:lnTo>
                    <a:lnTo>
                      <a:pt x="6928" y="17573"/>
                    </a:lnTo>
                    <a:lnTo>
                      <a:pt x="9733" y="18587"/>
                    </a:lnTo>
                    <a:lnTo>
                      <a:pt x="6421" y="21324"/>
                    </a:lnTo>
                    <a:lnTo>
                      <a:pt x="7637" y="27812"/>
                    </a:lnTo>
                    <a:lnTo>
                      <a:pt x="5880" y="33118"/>
                    </a:lnTo>
                    <a:lnTo>
                      <a:pt x="9293" y="3612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849976" y="1733624"/>
                <a:ext cx="204832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10004" h="10747" fill="none" extrusionOk="0">
                    <a:moveTo>
                      <a:pt x="10003" y="5373"/>
                    </a:moveTo>
                    <a:cubicBezTo>
                      <a:pt x="10003" y="8313"/>
                      <a:pt x="7773" y="10746"/>
                      <a:pt x="5002" y="10746"/>
                    </a:cubicBezTo>
                    <a:cubicBezTo>
                      <a:pt x="2231" y="10746"/>
                      <a:pt x="1" y="8313"/>
                      <a:pt x="1" y="5373"/>
                    </a:cubicBezTo>
                    <a:cubicBezTo>
                      <a:pt x="1" y="2400"/>
                      <a:pt x="2231" y="0"/>
                      <a:pt x="5002" y="0"/>
                    </a:cubicBezTo>
                    <a:cubicBezTo>
                      <a:pt x="7773" y="0"/>
                      <a:pt x="10003" y="2400"/>
                      <a:pt x="10003" y="53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852065" y="1950909"/>
                <a:ext cx="199283" cy="757854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41" fill="none" extrusionOk="0">
                    <a:moveTo>
                      <a:pt x="4968" y="1"/>
                    </a:moveTo>
                    <a:lnTo>
                      <a:pt x="4968" y="5408"/>
                    </a:lnTo>
                    <a:lnTo>
                      <a:pt x="1217" y="6928"/>
                    </a:lnTo>
                    <a:lnTo>
                      <a:pt x="3008" y="11017"/>
                    </a:lnTo>
                    <a:lnTo>
                      <a:pt x="304" y="14464"/>
                    </a:lnTo>
                    <a:lnTo>
                      <a:pt x="3008" y="16289"/>
                    </a:lnTo>
                    <a:lnTo>
                      <a:pt x="3177" y="17945"/>
                    </a:lnTo>
                    <a:lnTo>
                      <a:pt x="0" y="21121"/>
                    </a:lnTo>
                    <a:lnTo>
                      <a:pt x="2704" y="24129"/>
                    </a:lnTo>
                    <a:lnTo>
                      <a:pt x="2399" y="28218"/>
                    </a:lnTo>
                    <a:lnTo>
                      <a:pt x="1352" y="29704"/>
                    </a:lnTo>
                    <a:lnTo>
                      <a:pt x="1217" y="32577"/>
                    </a:lnTo>
                    <a:lnTo>
                      <a:pt x="3616" y="36193"/>
                    </a:lnTo>
                    <a:lnTo>
                      <a:pt x="3481" y="37240"/>
                    </a:lnTo>
                    <a:moveTo>
                      <a:pt x="5001" y="5509"/>
                    </a:moveTo>
                    <a:lnTo>
                      <a:pt x="7232" y="6759"/>
                    </a:lnTo>
                    <a:lnTo>
                      <a:pt x="5306" y="8922"/>
                    </a:lnTo>
                    <a:lnTo>
                      <a:pt x="7874" y="11321"/>
                    </a:lnTo>
                    <a:lnTo>
                      <a:pt x="7874" y="13450"/>
                    </a:lnTo>
                    <a:lnTo>
                      <a:pt x="5542" y="15208"/>
                    </a:lnTo>
                    <a:lnTo>
                      <a:pt x="6928" y="17573"/>
                    </a:lnTo>
                    <a:lnTo>
                      <a:pt x="9732" y="18587"/>
                    </a:lnTo>
                    <a:lnTo>
                      <a:pt x="6421" y="21324"/>
                    </a:lnTo>
                    <a:lnTo>
                      <a:pt x="7603" y="27812"/>
                    </a:lnTo>
                    <a:lnTo>
                      <a:pt x="5846" y="33118"/>
                    </a:lnTo>
                    <a:lnTo>
                      <a:pt x="9293" y="3612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3167849" y="1759060"/>
                <a:ext cx="204832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10004" h="10747" fill="none" extrusionOk="0">
                    <a:moveTo>
                      <a:pt x="10003" y="5374"/>
                    </a:moveTo>
                    <a:cubicBezTo>
                      <a:pt x="10003" y="8348"/>
                      <a:pt x="7773" y="10747"/>
                      <a:pt x="5002" y="10747"/>
                    </a:cubicBezTo>
                    <a:cubicBezTo>
                      <a:pt x="2231" y="10747"/>
                      <a:pt x="1" y="8348"/>
                      <a:pt x="1" y="5374"/>
                    </a:cubicBezTo>
                    <a:cubicBezTo>
                      <a:pt x="1" y="2400"/>
                      <a:pt x="2231" y="1"/>
                      <a:pt x="5002" y="1"/>
                    </a:cubicBezTo>
                    <a:cubicBezTo>
                      <a:pt x="7773" y="1"/>
                      <a:pt x="10003" y="2400"/>
                      <a:pt x="10003" y="53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3169937" y="1976365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4968" y="0"/>
                    </a:moveTo>
                    <a:lnTo>
                      <a:pt x="4968" y="5441"/>
                    </a:lnTo>
                    <a:lnTo>
                      <a:pt x="1217" y="6961"/>
                    </a:lnTo>
                    <a:lnTo>
                      <a:pt x="3008" y="11017"/>
                    </a:lnTo>
                    <a:lnTo>
                      <a:pt x="304" y="14497"/>
                    </a:lnTo>
                    <a:lnTo>
                      <a:pt x="3008" y="16288"/>
                    </a:lnTo>
                    <a:lnTo>
                      <a:pt x="3177" y="17944"/>
                    </a:lnTo>
                    <a:lnTo>
                      <a:pt x="0" y="21121"/>
                    </a:lnTo>
                    <a:lnTo>
                      <a:pt x="2704" y="24128"/>
                    </a:lnTo>
                    <a:lnTo>
                      <a:pt x="2400" y="28217"/>
                    </a:lnTo>
                    <a:lnTo>
                      <a:pt x="1352" y="29738"/>
                    </a:lnTo>
                    <a:lnTo>
                      <a:pt x="1217" y="32576"/>
                    </a:lnTo>
                    <a:lnTo>
                      <a:pt x="3616" y="36226"/>
                    </a:lnTo>
                    <a:lnTo>
                      <a:pt x="3481" y="37273"/>
                    </a:lnTo>
                    <a:moveTo>
                      <a:pt x="5002" y="5508"/>
                    </a:moveTo>
                    <a:lnTo>
                      <a:pt x="7232" y="6793"/>
                    </a:lnTo>
                    <a:lnTo>
                      <a:pt x="5306" y="8955"/>
                    </a:lnTo>
                    <a:lnTo>
                      <a:pt x="7874" y="11354"/>
                    </a:lnTo>
                    <a:lnTo>
                      <a:pt x="7874" y="13450"/>
                    </a:lnTo>
                    <a:lnTo>
                      <a:pt x="5542" y="15241"/>
                    </a:lnTo>
                    <a:lnTo>
                      <a:pt x="6928" y="17572"/>
                    </a:lnTo>
                    <a:lnTo>
                      <a:pt x="9733" y="18586"/>
                    </a:lnTo>
                    <a:lnTo>
                      <a:pt x="6421" y="21357"/>
                    </a:lnTo>
                    <a:lnTo>
                      <a:pt x="7604" y="27811"/>
                    </a:lnTo>
                    <a:lnTo>
                      <a:pt x="5846" y="33117"/>
                    </a:lnTo>
                    <a:lnTo>
                      <a:pt x="9293" y="36124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3392726" y="1759060"/>
                <a:ext cx="204832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10004" h="10747" fill="none" extrusionOk="0">
                    <a:moveTo>
                      <a:pt x="10003" y="5374"/>
                    </a:moveTo>
                    <a:cubicBezTo>
                      <a:pt x="10003" y="8348"/>
                      <a:pt x="7773" y="10747"/>
                      <a:pt x="5002" y="10747"/>
                    </a:cubicBezTo>
                    <a:cubicBezTo>
                      <a:pt x="2231" y="10747"/>
                      <a:pt x="0" y="8348"/>
                      <a:pt x="0" y="5374"/>
                    </a:cubicBezTo>
                    <a:cubicBezTo>
                      <a:pt x="0" y="2400"/>
                      <a:pt x="2231" y="1"/>
                      <a:pt x="5002" y="1"/>
                    </a:cubicBezTo>
                    <a:cubicBezTo>
                      <a:pt x="7773" y="1"/>
                      <a:pt x="10003" y="2400"/>
                      <a:pt x="10003" y="53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3394794" y="1976365"/>
                <a:ext cx="199304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37274" fill="none" extrusionOk="0">
                    <a:moveTo>
                      <a:pt x="4968" y="0"/>
                    </a:moveTo>
                    <a:lnTo>
                      <a:pt x="4968" y="5441"/>
                    </a:lnTo>
                    <a:lnTo>
                      <a:pt x="1217" y="6961"/>
                    </a:lnTo>
                    <a:lnTo>
                      <a:pt x="3008" y="11017"/>
                    </a:lnTo>
                    <a:lnTo>
                      <a:pt x="305" y="14497"/>
                    </a:lnTo>
                    <a:lnTo>
                      <a:pt x="3008" y="16288"/>
                    </a:lnTo>
                    <a:lnTo>
                      <a:pt x="3177" y="17944"/>
                    </a:lnTo>
                    <a:lnTo>
                      <a:pt x="1" y="21121"/>
                    </a:lnTo>
                    <a:lnTo>
                      <a:pt x="2704" y="24128"/>
                    </a:lnTo>
                    <a:lnTo>
                      <a:pt x="2400" y="28217"/>
                    </a:lnTo>
                    <a:lnTo>
                      <a:pt x="1353" y="29738"/>
                    </a:lnTo>
                    <a:lnTo>
                      <a:pt x="1217" y="32576"/>
                    </a:lnTo>
                    <a:lnTo>
                      <a:pt x="3617" y="36226"/>
                    </a:lnTo>
                    <a:lnTo>
                      <a:pt x="3481" y="37273"/>
                    </a:lnTo>
                    <a:moveTo>
                      <a:pt x="5002" y="5508"/>
                    </a:moveTo>
                    <a:lnTo>
                      <a:pt x="7232" y="6793"/>
                    </a:lnTo>
                    <a:lnTo>
                      <a:pt x="5306" y="8955"/>
                    </a:lnTo>
                    <a:lnTo>
                      <a:pt x="7875" y="11354"/>
                    </a:lnTo>
                    <a:lnTo>
                      <a:pt x="7875" y="13450"/>
                    </a:lnTo>
                    <a:lnTo>
                      <a:pt x="5543" y="15241"/>
                    </a:lnTo>
                    <a:lnTo>
                      <a:pt x="6928" y="17572"/>
                    </a:lnTo>
                    <a:lnTo>
                      <a:pt x="9733" y="18586"/>
                    </a:lnTo>
                    <a:lnTo>
                      <a:pt x="6421" y="21357"/>
                    </a:lnTo>
                    <a:lnTo>
                      <a:pt x="7604" y="27811"/>
                    </a:lnTo>
                    <a:lnTo>
                      <a:pt x="5847" y="33117"/>
                    </a:lnTo>
                    <a:lnTo>
                      <a:pt x="9294" y="36124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3626591" y="1750818"/>
                <a:ext cx="204136" cy="218701"/>
              </a:xfrm>
              <a:custGeom>
                <a:avLst/>
                <a:gdLst/>
                <a:ahLst/>
                <a:cxnLst/>
                <a:rect l="l" t="t" r="r" b="b"/>
                <a:pathLst>
                  <a:path w="9970" h="10747" fill="none" extrusionOk="0">
                    <a:moveTo>
                      <a:pt x="9969" y="5373"/>
                    </a:moveTo>
                    <a:cubicBezTo>
                      <a:pt x="9969" y="8313"/>
                      <a:pt x="7739" y="10746"/>
                      <a:pt x="5002" y="10746"/>
                    </a:cubicBezTo>
                    <a:cubicBezTo>
                      <a:pt x="2231" y="10746"/>
                      <a:pt x="0" y="8313"/>
                      <a:pt x="0" y="5373"/>
                    </a:cubicBezTo>
                    <a:cubicBezTo>
                      <a:pt x="0" y="2400"/>
                      <a:pt x="2231" y="0"/>
                      <a:pt x="5002" y="0"/>
                    </a:cubicBezTo>
                    <a:cubicBezTo>
                      <a:pt x="7739" y="0"/>
                      <a:pt x="9969" y="2400"/>
                      <a:pt x="9969" y="53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3627963" y="1968104"/>
                <a:ext cx="199304" cy="757834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37240" fill="none" extrusionOk="0">
                    <a:moveTo>
                      <a:pt x="5002" y="1"/>
                    </a:moveTo>
                    <a:lnTo>
                      <a:pt x="5002" y="5408"/>
                    </a:lnTo>
                    <a:lnTo>
                      <a:pt x="1217" y="6928"/>
                    </a:lnTo>
                    <a:lnTo>
                      <a:pt x="3042" y="11017"/>
                    </a:lnTo>
                    <a:lnTo>
                      <a:pt x="305" y="14464"/>
                    </a:lnTo>
                    <a:lnTo>
                      <a:pt x="3042" y="16289"/>
                    </a:lnTo>
                    <a:lnTo>
                      <a:pt x="3177" y="17945"/>
                    </a:lnTo>
                    <a:lnTo>
                      <a:pt x="1" y="21121"/>
                    </a:lnTo>
                    <a:lnTo>
                      <a:pt x="2738" y="24129"/>
                    </a:lnTo>
                    <a:lnTo>
                      <a:pt x="2434" y="28217"/>
                    </a:lnTo>
                    <a:lnTo>
                      <a:pt x="1386" y="29704"/>
                    </a:lnTo>
                    <a:lnTo>
                      <a:pt x="1217" y="32577"/>
                    </a:lnTo>
                    <a:lnTo>
                      <a:pt x="3651" y="36192"/>
                    </a:lnTo>
                    <a:lnTo>
                      <a:pt x="3482" y="37240"/>
                    </a:lnTo>
                    <a:moveTo>
                      <a:pt x="5002" y="5509"/>
                    </a:moveTo>
                    <a:lnTo>
                      <a:pt x="7266" y="6759"/>
                    </a:lnTo>
                    <a:lnTo>
                      <a:pt x="5306" y="8922"/>
                    </a:lnTo>
                    <a:lnTo>
                      <a:pt x="7875" y="11321"/>
                    </a:lnTo>
                    <a:lnTo>
                      <a:pt x="7908" y="13450"/>
                    </a:lnTo>
                    <a:lnTo>
                      <a:pt x="5543" y="15207"/>
                    </a:lnTo>
                    <a:lnTo>
                      <a:pt x="6928" y="17573"/>
                    </a:lnTo>
                    <a:lnTo>
                      <a:pt x="9733" y="18587"/>
                    </a:lnTo>
                    <a:lnTo>
                      <a:pt x="6422" y="21324"/>
                    </a:lnTo>
                    <a:lnTo>
                      <a:pt x="7638" y="27812"/>
                    </a:lnTo>
                    <a:lnTo>
                      <a:pt x="5881" y="33117"/>
                    </a:lnTo>
                    <a:lnTo>
                      <a:pt x="9294" y="3612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331754" y="3457539"/>
                <a:ext cx="273996" cy="292267"/>
              </a:xfrm>
              <a:custGeom>
                <a:avLst/>
                <a:gdLst/>
                <a:ahLst/>
                <a:cxnLst/>
                <a:rect l="l" t="t" r="r" b="b"/>
                <a:pathLst>
                  <a:path w="13382" h="14362" fill="none" extrusionOk="0">
                    <a:moveTo>
                      <a:pt x="11692" y="7198"/>
                    </a:moveTo>
                    <a:cubicBezTo>
                      <a:pt x="11692" y="11963"/>
                      <a:pt x="6319" y="14362"/>
                      <a:pt x="3177" y="10983"/>
                    </a:cubicBezTo>
                    <a:cubicBezTo>
                      <a:pt x="0" y="7603"/>
                      <a:pt x="2230" y="1825"/>
                      <a:pt x="6691" y="1825"/>
                    </a:cubicBezTo>
                    <a:cubicBezTo>
                      <a:pt x="11152" y="1825"/>
                      <a:pt x="13382" y="7603"/>
                      <a:pt x="10239" y="10983"/>
                    </a:cubicBezTo>
                    <a:cubicBezTo>
                      <a:pt x="7097" y="14362"/>
                      <a:pt x="1690" y="11963"/>
                      <a:pt x="1690" y="7198"/>
                    </a:cubicBezTo>
                    <a:cubicBezTo>
                      <a:pt x="1690" y="2399"/>
                      <a:pt x="7097" y="0"/>
                      <a:pt x="10239" y="3379"/>
                    </a:cubicBezTo>
                    <a:cubicBezTo>
                      <a:pt x="13382" y="6759"/>
                      <a:pt x="11152" y="12571"/>
                      <a:pt x="6691" y="12571"/>
                    </a:cubicBezTo>
                    <a:cubicBezTo>
                      <a:pt x="2230" y="12571"/>
                      <a:pt x="0" y="6759"/>
                      <a:pt x="3177" y="3379"/>
                    </a:cubicBezTo>
                    <a:cubicBezTo>
                      <a:pt x="6319" y="0"/>
                      <a:pt x="11692" y="2399"/>
                      <a:pt x="11692" y="71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368425" y="2737576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4968" y="37274"/>
                    </a:moveTo>
                    <a:lnTo>
                      <a:pt x="4968" y="31833"/>
                    </a:lnTo>
                    <a:lnTo>
                      <a:pt x="1217" y="30312"/>
                    </a:lnTo>
                    <a:lnTo>
                      <a:pt x="3008" y="26257"/>
                    </a:lnTo>
                    <a:lnTo>
                      <a:pt x="304" y="22777"/>
                    </a:lnTo>
                    <a:lnTo>
                      <a:pt x="3008" y="20952"/>
                    </a:lnTo>
                    <a:lnTo>
                      <a:pt x="3177" y="19296"/>
                    </a:lnTo>
                    <a:lnTo>
                      <a:pt x="0" y="16153"/>
                    </a:lnTo>
                    <a:lnTo>
                      <a:pt x="2704" y="13112"/>
                    </a:lnTo>
                    <a:lnTo>
                      <a:pt x="2399" y="9057"/>
                    </a:lnTo>
                    <a:lnTo>
                      <a:pt x="1352" y="7536"/>
                    </a:lnTo>
                    <a:lnTo>
                      <a:pt x="1217" y="4664"/>
                    </a:lnTo>
                    <a:lnTo>
                      <a:pt x="3616" y="1048"/>
                    </a:lnTo>
                    <a:lnTo>
                      <a:pt x="3481" y="0"/>
                    </a:lnTo>
                    <a:moveTo>
                      <a:pt x="5001" y="31765"/>
                    </a:moveTo>
                    <a:lnTo>
                      <a:pt x="7232" y="30481"/>
                    </a:lnTo>
                    <a:lnTo>
                      <a:pt x="5306" y="28319"/>
                    </a:lnTo>
                    <a:lnTo>
                      <a:pt x="7874" y="25919"/>
                    </a:lnTo>
                    <a:lnTo>
                      <a:pt x="7874" y="23824"/>
                    </a:lnTo>
                    <a:lnTo>
                      <a:pt x="5542" y="22033"/>
                    </a:lnTo>
                    <a:lnTo>
                      <a:pt x="6928" y="19668"/>
                    </a:lnTo>
                    <a:lnTo>
                      <a:pt x="9732" y="18654"/>
                    </a:lnTo>
                    <a:lnTo>
                      <a:pt x="6421" y="15917"/>
                    </a:lnTo>
                    <a:lnTo>
                      <a:pt x="7603" y="9429"/>
                    </a:lnTo>
                    <a:lnTo>
                      <a:pt x="5846" y="4157"/>
                    </a:lnTo>
                    <a:lnTo>
                      <a:pt x="9293" y="111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565619" y="3457539"/>
                <a:ext cx="273321" cy="292267"/>
              </a:xfrm>
              <a:custGeom>
                <a:avLst/>
                <a:gdLst/>
                <a:ahLst/>
                <a:cxnLst/>
                <a:rect l="l" t="t" r="r" b="b"/>
                <a:pathLst>
                  <a:path w="13349" h="14362" fill="none" extrusionOk="0">
                    <a:moveTo>
                      <a:pt x="11658" y="7198"/>
                    </a:moveTo>
                    <a:cubicBezTo>
                      <a:pt x="11658" y="11963"/>
                      <a:pt x="6285" y="14362"/>
                      <a:pt x="3143" y="10983"/>
                    </a:cubicBezTo>
                    <a:cubicBezTo>
                      <a:pt x="0" y="7603"/>
                      <a:pt x="2230" y="1825"/>
                      <a:pt x="6691" y="1825"/>
                    </a:cubicBezTo>
                    <a:cubicBezTo>
                      <a:pt x="11118" y="1825"/>
                      <a:pt x="13348" y="7603"/>
                      <a:pt x="10205" y="10983"/>
                    </a:cubicBezTo>
                    <a:cubicBezTo>
                      <a:pt x="7063" y="14362"/>
                      <a:pt x="1690" y="11963"/>
                      <a:pt x="1690" y="7198"/>
                    </a:cubicBezTo>
                    <a:cubicBezTo>
                      <a:pt x="1690" y="2399"/>
                      <a:pt x="7063" y="0"/>
                      <a:pt x="10205" y="3379"/>
                    </a:cubicBezTo>
                    <a:cubicBezTo>
                      <a:pt x="13348" y="6759"/>
                      <a:pt x="11118" y="12571"/>
                      <a:pt x="6691" y="12571"/>
                    </a:cubicBezTo>
                    <a:cubicBezTo>
                      <a:pt x="2230" y="12571"/>
                      <a:pt x="0" y="6759"/>
                      <a:pt x="3143" y="3379"/>
                    </a:cubicBezTo>
                    <a:cubicBezTo>
                      <a:pt x="6285" y="0"/>
                      <a:pt x="11658" y="2399"/>
                      <a:pt x="11658" y="71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601594" y="2737576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5002" y="37274"/>
                    </a:moveTo>
                    <a:lnTo>
                      <a:pt x="5002" y="31833"/>
                    </a:lnTo>
                    <a:lnTo>
                      <a:pt x="1217" y="30312"/>
                    </a:lnTo>
                    <a:lnTo>
                      <a:pt x="3042" y="26257"/>
                    </a:lnTo>
                    <a:lnTo>
                      <a:pt x="304" y="22777"/>
                    </a:lnTo>
                    <a:lnTo>
                      <a:pt x="3042" y="20952"/>
                    </a:lnTo>
                    <a:lnTo>
                      <a:pt x="3177" y="19296"/>
                    </a:lnTo>
                    <a:lnTo>
                      <a:pt x="0" y="16153"/>
                    </a:lnTo>
                    <a:lnTo>
                      <a:pt x="2737" y="13112"/>
                    </a:lnTo>
                    <a:lnTo>
                      <a:pt x="2433" y="9057"/>
                    </a:lnTo>
                    <a:lnTo>
                      <a:pt x="1386" y="7536"/>
                    </a:lnTo>
                    <a:lnTo>
                      <a:pt x="1217" y="4664"/>
                    </a:lnTo>
                    <a:lnTo>
                      <a:pt x="3650" y="1048"/>
                    </a:lnTo>
                    <a:lnTo>
                      <a:pt x="3481" y="0"/>
                    </a:lnTo>
                    <a:moveTo>
                      <a:pt x="5002" y="31765"/>
                    </a:moveTo>
                    <a:lnTo>
                      <a:pt x="7266" y="30481"/>
                    </a:lnTo>
                    <a:lnTo>
                      <a:pt x="5306" y="28319"/>
                    </a:lnTo>
                    <a:lnTo>
                      <a:pt x="7874" y="25919"/>
                    </a:lnTo>
                    <a:lnTo>
                      <a:pt x="7908" y="23824"/>
                    </a:lnTo>
                    <a:lnTo>
                      <a:pt x="5542" y="22033"/>
                    </a:lnTo>
                    <a:lnTo>
                      <a:pt x="6928" y="19668"/>
                    </a:lnTo>
                    <a:lnTo>
                      <a:pt x="9732" y="18654"/>
                    </a:lnTo>
                    <a:lnTo>
                      <a:pt x="6421" y="15917"/>
                    </a:lnTo>
                    <a:lnTo>
                      <a:pt x="7637" y="9429"/>
                    </a:lnTo>
                    <a:lnTo>
                      <a:pt x="5880" y="4157"/>
                    </a:lnTo>
                    <a:lnTo>
                      <a:pt x="9293" y="111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798789" y="3457539"/>
                <a:ext cx="273996" cy="292267"/>
              </a:xfrm>
              <a:custGeom>
                <a:avLst/>
                <a:gdLst/>
                <a:ahLst/>
                <a:cxnLst/>
                <a:rect l="l" t="t" r="r" b="b"/>
                <a:pathLst>
                  <a:path w="13382" h="14362" fill="none" extrusionOk="0">
                    <a:moveTo>
                      <a:pt x="11692" y="7198"/>
                    </a:moveTo>
                    <a:cubicBezTo>
                      <a:pt x="11692" y="11963"/>
                      <a:pt x="6319" y="14362"/>
                      <a:pt x="3177" y="10983"/>
                    </a:cubicBezTo>
                    <a:cubicBezTo>
                      <a:pt x="0" y="7603"/>
                      <a:pt x="2230" y="1825"/>
                      <a:pt x="6691" y="1825"/>
                    </a:cubicBezTo>
                    <a:cubicBezTo>
                      <a:pt x="11152" y="1825"/>
                      <a:pt x="13382" y="7603"/>
                      <a:pt x="10239" y="10983"/>
                    </a:cubicBezTo>
                    <a:cubicBezTo>
                      <a:pt x="7097" y="14362"/>
                      <a:pt x="1690" y="11963"/>
                      <a:pt x="1690" y="7198"/>
                    </a:cubicBezTo>
                    <a:cubicBezTo>
                      <a:pt x="1690" y="2399"/>
                      <a:pt x="7097" y="0"/>
                      <a:pt x="10239" y="3379"/>
                    </a:cubicBezTo>
                    <a:cubicBezTo>
                      <a:pt x="13382" y="6759"/>
                      <a:pt x="11152" y="12571"/>
                      <a:pt x="6691" y="12571"/>
                    </a:cubicBezTo>
                    <a:cubicBezTo>
                      <a:pt x="2230" y="12571"/>
                      <a:pt x="0" y="6759"/>
                      <a:pt x="3177" y="3379"/>
                    </a:cubicBezTo>
                    <a:cubicBezTo>
                      <a:pt x="6319" y="0"/>
                      <a:pt x="11692" y="2399"/>
                      <a:pt x="11692" y="71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835459" y="2737576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4968" y="37274"/>
                    </a:moveTo>
                    <a:lnTo>
                      <a:pt x="4968" y="31833"/>
                    </a:lnTo>
                    <a:lnTo>
                      <a:pt x="1217" y="30312"/>
                    </a:lnTo>
                    <a:lnTo>
                      <a:pt x="3008" y="26257"/>
                    </a:lnTo>
                    <a:lnTo>
                      <a:pt x="304" y="22777"/>
                    </a:lnTo>
                    <a:lnTo>
                      <a:pt x="3008" y="20952"/>
                    </a:lnTo>
                    <a:lnTo>
                      <a:pt x="3177" y="19296"/>
                    </a:lnTo>
                    <a:lnTo>
                      <a:pt x="0" y="16153"/>
                    </a:lnTo>
                    <a:lnTo>
                      <a:pt x="2704" y="13112"/>
                    </a:lnTo>
                    <a:lnTo>
                      <a:pt x="2399" y="9057"/>
                    </a:lnTo>
                    <a:lnTo>
                      <a:pt x="1352" y="7536"/>
                    </a:lnTo>
                    <a:lnTo>
                      <a:pt x="1217" y="4664"/>
                    </a:lnTo>
                    <a:lnTo>
                      <a:pt x="3616" y="1048"/>
                    </a:lnTo>
                    <a:lnTo>
                      <a:pt x="3481" y="0"/>
                    </a:lnTo>
                    <a:moveTo>
                      <a:pt x="5001" y="31765"/>
                    </a:moveTo>
                    <a:lnTo>
                      <a:pt x="7232" y="30481"/>
                    </a:lnTo>
                    <a:lnTo>
                      <a:pt x="5306" y="28319"/>
                    </a:lnTo>
                    <a:lnTo>
                      <a:pt x="7874" y="25919"/>
                    </a:lnTo>
                    <a:lnTo>
                      <a:pt x="7874" y="23824"/>
                    </a:lnTo>
                    <a:lnTo>
                      <a:pt x="5542" y="22033"/>
                    </a:lnTo>
                    <a:lnTo>
                      <a:pt x="6928" y="19668"/>
                    </a:lnTo>
                    <a:lnTo>
                      <a:pt x="9732" y="18654"/>
                    </a:lnTo>
                    <a:lnTo>
                      <a:pt x="6421" y="15917"/>
                    </a:lnTo>
                    <a:lnTo>
                      <a:pt x="7603" y="9429"/>
                    </a:lnTo>
                    <a:lnTo>
                      <a:pt x="5846" y="4157"/>
                    </a:lnTo>
                    <a:lnTo>
                      <a:pt x="9293" y="111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3115269" y="3524914"/>
                <a:ext cx="274017" cy="292287"/>
              </a:xfrm>
              <a:custGeom>
                <a:avLst/>
                <a:gdLst/>
                <a:ahLst/>
                <a:cxnLst/>
                <a:rect l="l" t="t" r="r" b="b"/>
                <a:pathLst>
                  <a:path w="13383" h="14363" fill="none" extrusionOk="0">
                    <a:moveTo>
                      <a:pt x="11693" y="7165"/>
                    </a:moveTo>
                    <a:cubicBezTo>
                      <a:pt x="11693" y="11963"/>
                      <a:pt x="6320" y="14363"/>
                      <a:pt x="3143" y="10983"/>
                    </a:cubicBezTo>
                    <a:cubicBezTo>
                      <a:pt x="1" y="7604"/>
                      <a:pt x="2231" y="1792"/>
                      <a:pt x="6692" y="1792"/>
                    </a:cubicBezTo>
                    <a:cubicBezTo>
                      <a:pt x="11152" y="1792"/>
                      <a:pt x="13383" y="7604"/>
                      <a:pt x="10240" y="10983"/>
                    </a:cubicBezTo>
                    <a:cubicBezTo>
                      <a:pt x="7063" y="14363"/>
                      <a:pt x="1690" y="11963"/>
                      <a:pt x="1690" y="7165"/>
                    </a:cubicBezTo>
                    <a:cubicBezTo>
                      <a:pt x="1690" y="2400"/>
                      <a:pt x="7063" y="1"/>
                      <a:pt x="10240" y="3380"/>
                    </a:cubicBezTo>
                    <a:cubicBezTo>
                      <a:pt x="13383" y="6759"/>
                      <a:pt x="11152" y="12538"/>
                      <a:pt x="6692" y="12538"/>
                    </a:cubicBezTo>
                    <a:cubicBezTo>
                      <a:pt x="2231" y="12538"/>
                      <a:pt x="1" y="6759"/>
                      <a:pt x="3143" y="3380"/>
                    </a:cubicBezTo>
                    <a:cubicBezTo>
                      <a:pt x="6320" y="1"/>
                      <a:pt x="11693" y="2400"/>
                      <a:pt x="11693" y="716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3151940" y="2804280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4968" y="37273"/>
                    </a:moveTo>
                    <a:lnTo>
                      <a:pt x="4968" y="31833"/>
                    </a:lnTo>
                    <a:lnTo>
                      <a:pt x="1217" y="30346"/>
                    </a:lnTo>
                    <a:lnTo>
                      <a:pt x="3008" y="26257"/>
                    </a:lnTo>
                    <a:lnTo>
                      <a:pt x="305" y="22810"/>
                    </a:lnTo>
                    <a:lnTo>
                      <a:pt x="3008" y="20985"/>
                    </a:lnTo>
                    <a:lnTo>
                      <a:pt x="3143" y="19330"/>
                    </a:lnTo>
                    <a:lnTo>
                      <a:pt x="1" y="16153"/>
                    </a:lnTo>
                    <a:lnTo>
                      <a:pt x="2704" y="13146"/>
                    </a:lnTo>
                    <a:lnTo>
                      <a:pt x="2400" y="9057"/>
                    </a:lnTo>
                    <a:lnTo>
                      <a:pt x="1352" y="7570"/>
                    </a:lnTo>
                    <a:lnTo>
                      <a:pt x="1217" y="4697"/>
                    </a:lnTo>
                    <a:lnTo>
                      <a:pt x="3616" y="1082"/>
                    </a:lnTo>
                    <a:lnTo>
                      <a:pt x="3481" y="0"/>
                    </a:lnTo>
                    <a:moveTo>
                      <a:pt x="5002" y="31765"/>
                    </a:moveTo>
                    <a:lnTo>
                      <a:pt x="7232" y="30515"/>
                    </a:lnTo>
                    <a:lnTo>
                      <a:pt x="5306" y="28352"/>
                    </a:lnTo>
                    <a:lnTo>
                      <a:pt x="7841" y="25953"/>
                    </a:lnTo>
                    <a:lnTo>
                      <a:pt x="7874" y="23824"/>
                    </a:lnTo>
                    <a:lnTo>
                      <a:pt x="5543" y="22067"/>
                    </a:lnTo>
                    <a:lnTo>
                      <a:pt x="6928" y="19701"/>
                    </a:lnTo>
                    <a:lnTo>
                      <a:pt x="9733" y="18688"/>
                    </a:lnTo>
                    <a:lnTo>
                      <a:pt x="6387" y="15917"/>
                    </a:lnTo>
                    <a:lnTo>
                      <a:pt x="7604" y="9462"/>
                    </a:lnTo>
                    <a:lnTo>
                      <a:pt x="5847" y="4157"/>
                    </a:lnTo>
                    <a:lnTo>
                      <a:pt x="9294" y="114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3350527" y="3526298"/>
                <a:ext cx="273321" cy="292287"/>
              </a:xfrm>
              <a:custGeom>
                <a:avLst/>
                <a:gdLst/>
                <a:ahLst/>
                <a:cxnLst/>
                <a:rect l="l" t="t" r="r" b="b"/>
                <a:pathLst>
                  <a:path w="13349" h="14363" fill="none" extrusionOk="0">
                    <a:moveTo>
                      <a:pt x="11692" y="7198"/>
                    </a:moveTo>
                    <a:cubicBezTo>
                      <a:pt x="11692" y="11963"/>
                      <a:pt x="6286" y="14362"/>
                      <a:pt x="3143" y="10983"/>
                    </a:cubicBezTo>
                    <a:cubicBezTo>
                      <a:pt x="0" y="7604"/>
                      <a:pt x="2230" y="1825"/>
                      <a:pt x="6691" y="1825"/>
                    </a:cubicBezTo>
                    <a:cubicBezTo>
                      <a:pt x="11118" y="1825"/>
                      <a:pt x="13348" y="7604"/>
                      <a:pt x="10205" y="10983"/>
                    </a:cubicBezTo>
                    <a:cubicBezTo>
                      <a:pt x="7063" y="14362"/>
                      <a:pt x="1690" y="11963"/>
                      <a:pt x="1690" y="7198"/>
                    </a:cubicBezTo>
                    <a:cubicBezTo>
                      <a:pt x="1690" y="2400"/>
                      <a:pt x="7063" y="0"/>
                      <a:pt x="10205" y="3380"/>
                    </a:cubicBezTo>
                    <a:cubicBezTo>
                      <a:pt x="13348" y="6759"/>
                      <a:pt x="11118" y="12571"/>
                      <a:pt x="6691" y="12571"/>
                    </a:cubicBezTo>
                    <a:cubicBezTo>
                      <a:pt x="2230" y="12571"/>
                      <a:pt x="0" y="6759"/>
                      <a:pt x="3143" y="3380"/>
                    </a:cubicBezTo>
                    <a:cubicBezTo>
                      <a:pt x="6286" y="0"/>
                      <a:pt x="11692" y="2400"/>
                      <a:pt x="11692" y="71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3386501" y="2806335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5002" y="37274"/>
                    </a:moveTo>
                    <a:lnTo>
                      <a:pt x="5002" y="31833"/>
                    </a:lnTo>
                    <a:lnTo>
                      <a:pt x="1217" y="30313"/>
                    </a:lnTo>
                    <a:lnTo>
                      <a:pt x="3042" y="26257"/>
                    </a:lnTo>
                    <a:lnTo>
                      <a:pt x="304" y="22777"/>
                    </a:lnTo>
                    <a:lnTo>
                      <a:pt x="3042" y="20952"/>
                    </a:lnTo>
                    <a:lnTo>
                      <a:pt x="3177" y="19296"/>
                    </a:lnTo>
                    <a:lnTo>
                      <a:pt x="0" y="16154"/>
                    </a:lnTo>
                    <a:lnTo>
                      <a:pt x="2738" y="13112"/>
                    </a:lnTo>
                    <a:lnTo>
                      <a:pt x="2433" y="9057"/>
                    </a:lnTo>
                    <a:lnTo>
                      <a:pt x="1386" y="7536"/>
                    </a:lnTo>
                    <a:lnTo>
                      <a:pt x="1217" y="4664"/>
                    </a:lnTo>
                    <a:lnTo>
                      <a:pt x="3650" y="1048"/>
                    </a:lnTo>
                    <a:lnTo>
                      <a:pt x="3481" y="1"/>
                    </a:lnTo>
                    <a:moveTo>
                      <a:pt x="5002" y="31766"/>
                    </a:moveTo>
                    <a:lnTo>
                      <a:pt x="7266" y="30482"/>
                    </a:lnTo>
                    <a:lnTo>
                      <a:pt x="5306" y="28319"/>
                    </a:lnTo>
                    <a:lnTo>
                      <a:pt x="7874" y="25920"/>
                    </a:lnTo>
                    <a:lnTo>
                      <a:pt x="7908" y="23824"/>
                    </a:lnTo>
                    <a:lnTo>
                      <a:pt x="5576" y="22033"/>
                    </a:lnTo>
                    <a:lnTo>
                      <a:pt x="6928" y="19668"/>
                    </a:lnTo>
                    <a:lnTo>
                      <a:pt x="9733" y="18654"/>
                    </a:lnTo>
                    <a:lnTo>
                      <a:pt x="6421" y="15917"/>
                    </a:lnTo>
                    <a:lnTo>
                      <a:pt x="7637" y="9429"/>
                    </a:lnTo>
                    <a:lnTo>
                      <a:pt x="5880" y="4157"/>
                    </a:lnTo>
                    <a:lnTo>
                      <a:pt x="9327" y="111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3583696" y="3526298"/>
                <a:ext cx="274017" cy="292287"/>
              </a:xfrm>
              <a:custGeom>
                <a:avLst/>
                <a:gdLst/>
                <a:ahLst/>
                <a:cxnLst/>
                <a:rect l="l" t="t" r="r" b="b"/>
                <a:pathLst>
                  <a:path w="13383" h="14363" fill="none" extrusionOk="0">
                    <a:moveTo>
                      <a:pt x="11692" y="7198"/>
                    </a:moveTo>
                    <a:cubicBezTo>
                      <a:pt x="11692" y="11963"/>
                      <a:pt x="6319" y="14362"/>
                      <a:pt x="3177" y="10983"/>
                    </a:cubicBezTo>
                    <a:cubicBezTo>
                      <a:pt x="0" y="7604"/>
                      <a:pt x="2231" y="1825"/>
                      <a:pt x="6691" y="1825"/>
                    </a:cubicBezTo>
                    <a:cubicBezTo>
                      <a:pt x="11152" y="1825"/>
                      <a:pt x="13382" y="7604"/>
                      <a:pt x="10239" y="10983"/>
                    </a:cubicBezTo>
                    <a:cubicBezTo>
                      <a:pt x="7097" y="14362"/>
                      <a:pt x="1690" y="11963"/>
                      <a:pt x="1690" y="7198"/>
                    </a:cubicBezTo>
                    <a:cubicBezTo>
                      <a:pt x="1690" y="2400"/>
                      <a:pt x="7097" y="0"/>
                      <a:pt x="10239" y="3380"/>
                    </a:cubicBezTo>
                    <a:cubicBezTo>
                      <a:pt x="13382" y="6759"/>
                      <a:pt x="11152" y="12571"/>
                      <a:pt x="6691" y="12571"/>
                    </a:cubicBezTo>
                    <a:cubicBezTo>
                      <a:pt x="2231" y="12571"/>
                      <a:pt x="0" y="6759"/>
                      <a:pt x="3177" y="3380"/>
                    </a:cubicBezTo>
                    <a:cubicBezTo>
                      <a:pt x="6319" y="0"/>
                      <a:pt x="11692" y="2400"/>
                      <a:pt x="11692" y="71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3620367" y="2806335"/>
                <a:ext cx="199283" cy="758526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37274" fill="none" extrusionOk="0">
                    <a:moveTo>
                      <a:pt x="4968" y="37274"/>
                    </a:moveTo>
                    <a:lnTo>
                      <a:pt x="4968" y="31833"/>
                    </a:lnTo>
                    <a:lnTo>
                      <a:pt x="1217" y="30313"/>
                    </a:lnTo>
                    <a:lnTo>
                      <a:pt x="3008" y="26257"/>
                    </a:lnTo>
                    <a:lnTo>
                      <a:pt x="304" y="22777"/>
                    </a:lnTo>
                    <a:lnTo>
                      <a:pt x="3008" y="20952"/>
                    </a:lnTo>
                    <a:lnTo>
                      <a:pt x="3177" y="19296"/>
                    </a:lnTo>
                    <a:lnTo>
                      <a:pt x="0" y="16154"/>
                    </a:lnTo>
                    <a:lnTo>
                      <a:pt x="2704" y="13112"/>
                    </a:lnTo>
                    <a:lnTo>
                      <a:pt x="2400" y="9057"/>
                    </a:lnTo>
                    <a:lnTo>
                      <a:pt x="1352" y="7536"/>
                    </a:lnTo>
                    <a:lnTo>
                      <a:pt x="1217" y="4664"/>
                    </a:lnTo>
                    <a:lnTo>
                      <a:pt x="3616" y="1048"/>
                    </a:lnTo>
                    <a:lnTo>
                      <a:pt x="3481" y="1"/>
                    </a:lnTo>
                    <a:moveTo>
                      <a:pt x="5002" y="31766"/>
                    </a:moveTo>
                    <a:lnTo>
                      <a:pt x="7232" y="30482"/>
                    </a:lnTo>
                    <a:lnTo>
                      <a:pt x="5306" y="28319"/>
                    </a:lnTo>
                    <a:lnTo>
                      <a:pt x="7874" y="25920"/>
                    </a:lnTo>
                    <a:lnTo>
                      <a:pt x="7874" y="23824"/>
                    </a:lnTo>
                    <a:lnTo>
                      <a:pt x="5542" y="22033"/>
                    </a:lnTo>
                    <a:lnTo>
                      <a:pt x="6928" y="19668"/>
                    </a:lnTo>
                    <a:lnTo>
                      <a:pt x="9732" y="18654"/>
                    </a:lnTo>
                    <a:lnTo>
                      <a:pt x="6421" y="15917"/>
                    </a:lnTo>
                    <a:lnTo>
                      <a:pt x="7604" y="9429"/>
                    </a:lnTo>
                    <a:lnTo>
                      <a:pt x="5880" y="4157"/>
                    </a:lnTo>
                    <a:lnTo>
                      <a:pt x="9293" y="111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962077" y="1767321"/>
                <a:ext cx="2331734" cy="1832497"/>
              </a:xfrm>
              <a:custGeom>
                <a:avLst/>
                <a:gdLst/>
                <a:ahLst/>
                <a:cxnLst/>
                <a:rect l="l" t="t" r="r" b="b"/>
                <a:pathLst>
                  <a:path w="113882" h="90049" extrusionOk="0">
                    <a:moveTo>
                      <a:pt x="93504" y="0"/>
                    </a:moveTo>
                    <a:cubicBezTo>
                      <a:pt x="78946" y="0"/>
                      <a:pt x="67172" y="23032"/>
                      <a:pt x="56544" y="23032"/>
                    </a:cubicBezTo>
                    <a:cubicBezTo>
                      <a:pt x="55700" y="23032"/>
                      <a:pt x="54864" y="22887"/>
                      <a:pt x="54034" y="22574"/>
                    </a:cubicBezTo>
                    <a:cubicBezTo>
                      <a:pt x="43166" y="17612"/>
                      <a:pt x="38518" y="6267"/>
                      <a:pt x="27337" y="6267"/>
                    </a:cubicBezTo>
                    <a:cubicBezTo>
                      <a:pt x="24125" y="6267"/>
                      <a:pt x="20374" y="7204"/>
                      <a:pt x="15781" y="9496"/>
                    </a:cubicBezTo>
                    <a:cubicBezTo>
                      <a:pt x="0" y="17370"/>
                      <a:pt x="1352" y="79244"/>
                      <a:pt x="17707" y="87421"/>
                    </a:cubicBezTo>
                    <a:cubicBezTo>
                      <a:pt x="21443" y="89289"/>
                      <a:pt x="25111" y="90049"/>
                      <a:pt x="28640" y="90049"/>
                    </a:cubicBezTo>
                    <a:cubicBezTo>
                      <a:pt x="44000" y="90049"/>
                      <a:pt x="56731" y="75663"/>
                      <a:pt x="61013" y="75663"/>
                    </a:cubicBezTo>
                    <a:cubicBezTo>
                      <a:pt x="61247" y="75663"/>
                      <a:pt x="61455" y="75706"/>
                      <a:pt x="61638" y="75797"/>
                    </a:cubicBezTo>
                    <a:cubicBezTo>
                      <a:pt x="70869" y="80423"/>
                      <a:pt x="81132" y="89176"/>
                      <a:pt x="90310" y="89176"/>
                    </a:cubicBezTo>
                    <a:cubicBezTo>
                      <a:pt x="95612" y="89176"/>
                      <a:pt x="100553" y="86254"/>
                      <a:pt x="104723" y="77926"/>
                    </a:cubicBezTo>
                    <a:cubicBezTo>
                      <a:pt x="111583" y="64138"/>
                      <a:pt x="113881" y="0"/>
                      <a:pt x="935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1FE9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1238141" y="1595414"/>
                <a:ext cx="677395" cy="2208830"/>
              </a:xfrm>
              <a:custGeom>
                <a:avLst/>
                <a:gdLst/>
                <a:ahLst/>
                <a:cxnLst/>
                <a:rect l="l" t="t" r="r" b="b"/>
                <a:pathLst>
                  <a:path w="33084" h="108542" fill="none" extrusionOk="0">
                    <a:moveTo>
                      <a:pt x="6759" y="108542"/>
                    </a:moveTo>
                    <a:cubicBezTo>
                      <a:pt x="33083" y="76101"/>
                      <a:pt x="30143" y="28893"/>
                      <a:pt x="0" y="0"/>
                    </a:cubicBezTo>
                  </a:path>
                </a:pathLst>
              </a:custGeom>
              <a:solidFill>
                <a:srgbClr val="069FFF"/>
              </a:solidFill>
              <a:ln w="9525" cap="rnd" cmpd="sng">
                <a:solidFill>
                  <a:srgbClr val="069FFF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69FFF"/>
                  </a:solidFill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1204235" y="1563080"/>
                <a:ext cx="105876" cy="103174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5070" extrusionOk="0">
                    <a:moveTo>
                      <a:pt x="1" y="1"/>
                    </a:moveTo>
                    <a:lnTo>
                      <a:pt x="2941" y="5070"/>
                    </a:lnTo>
                    <a:lnTo>
                      <a:pt x="2907" y="2806"/>
                    </a:lnTo>
                    <a:lnTo>
                      <a:pt x="5171" y="27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9FFF"/>
              </a:solidFill>
              <a:ln w="9525" cap="flat" cmpd="sng">
                <a:solidFill>
                  <a:srgbClr val="069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2172211" y="1565847"/>
                <a:ext cx="678091" cy="2209522"/>
              </a:xfrm>
              <a:custGeom>
                <a:avLst/>
                <a:gdLst/>
                <a:ahLst/>
                <a:cxnLst/>
                <a:rect l="l" t="t" r="r" b="b"/>
                <a:pathLst>
                  <a:path w="33118" h="108576" fill="none" extrusionOk="0">
                    <a:moveTo>
                      <a:pt x="26359" y="0"/>
                    </a:moveTo>
                    <a:cubicBezTo>
                      <a:pt x="0" y="32441"/>
                      <a:pt x="2940" y="79649"/>
                      <a:pt x="33117" y="108575"/>
                    </a:cubicBezTo>
                  </a:path>
                </a:pathLst>
              </a:custGeom>
              <a:solidFill>
                <a:srgbClr val="FF06B5"/>
              </a:solidFill>
              <a:ln w="9525" cap="rnd" cmpd="sng">
                <a:solidFill>
                  <a:srgbClr val="FF06B5"/>
                </a:solidFill>
                <a:prstDash val="solid"/>
                <a:miter lim="337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2777616" y="3703700"/>
                <a:ext cx="105897" cy="103175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070" extrusionOk="0">
                    <a:moveTo>
                      <a:pt x="2231" y="1"/>
                    </a:moveTo>
                    <a:lnTo>
                      <a:pt x="2265" y="2265"/>
                    </a:lnTo>
                    <a:lnTo>
                      <a:pt x="1" y="2333"/>
                    </a:lnTo>
                    <a:lnTo>
                      <a:pt x="5171" y="5070"/>
                    </a:lnTo>
                    <a:lnTo>
                      <a:pt x="5171" y="5070"/>
                    </a:lnTo>
                    <a:lnTo>
                      <a:pt x="2231" y="1"/>
                    </a:lnTo>
                    <a:close/>
                  </a:path>
                </a:pathLst>
              </a:custGeom>
              <a:solidFill>
                <a:srgbClr val="FF06B5"/>
              </a:solidFill>
              <a:ln w="9525" cap="flat" cmpd="sng">
                <a:solidFill>
                  <a:srgbClr val="FF06B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" name="Google Shape;100;p15"/>
            <p:cNvSpPr txBox="1"/>
            <p:nvPr/>
          </p:nvSpPr>
          <p:spPr>
            <a:xfrm>
              <a:off x="3044171" y="3985259"/>
              <a:ext cx="6888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06B5"/>
                  </a:solidFill>
                  <a:latin typeface="Kalam"/>
                  <a:ea typeface="Kalam"/>
                  <a:cs typeface="Kalam"/>
                  <a:sym typeface="Kalam"/>
                </a:rPr>
                <a:t>2X </a:t>
              </a:r>
              <a:r>
                <a:rPr lang="en" sz="900">
                  <a:solidFill>
                    <a:srgbClr val="FF06B5"/>
                  </a:solidFill>
                  <a:latin typeface="Kalam"/>
                  <a:ea typeface="Kalam"/>
                  <a:cs typeface="Kalam"/>
                  <a:sym typeface="Kalam"/>
                </a:rPr>
                <a:t>K</a:t>
              </a:r>
              <a:r>
                <a:rPr lang="en" sz="900" baseline="30000">
                  <a:solidFill>
                    <a:srgbClr val="FF06B5"/>
                  </a:solidFill>
                  <a:latin typeface="Kalam"/>
                  <a:ea typeface="Kalam"/>
                  <a:cs typeface="Kalam"/>
                  <a:sym typeface="Kalam"/>
                </a:rPr>
                <a:t>+</a:t>
              </a:r>
              <a:endParaRPr sz="900" baseline="30000">
                <a:solidFill>
                  <a:srgbClr val="FF06B5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1" name="Google Shape;101;p15"/>
            <p:cNvSpPr txBox="1"/>
            <p:nvPr/>
          </p:nvSpPr>
          <p:spPr>
            <a:xfrm>
              <a:off x="2054486" y="3693050"/>
              <a:ext cx="9846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ATP → ADP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2" name="Google Shape;102;p15"/>
            <p:cNvSpPr txBox="1"/>
            <p:nvPr/>
          </p:nvSpPr>
          <p:spPr>
            <a:xfrm>
              <a:off x="1262531" y="1437543"/>
              <a:ext cx="6888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69FFF"/>
                  </a:solidFill>
                  <a:latin typeface="Kalam"/>
                  <a:ea typeface="Kalam"/>
                  <a:cs typeface="Kalam"/>
                  <a:sym typeface="Kalam"/>
                </a:rPr>
                <a:t>3X </a:t>
              </a:r>
              <a:r>
                <a:rPr lang="en" sz="900">
                  <a:solidFill>
                    <a:srgbClr val="069FFF"/>
                  </a:solidFill>
                  <a:latin typeface="Kalam"/>
                  <a:ea typeface="Kalam"/>
                  <a:cs typeface="Kalam"/>
                  <a:sym typeface="Kalam"/>
                </a:rPr>
                <a:t>Na</a:t>
              </a:r>
              <a:r>
                <a:rPr lang="en" sz="900" baseline="30000">
                  <a:solidFill>
                    <a:srgbClr val="069FFF"/>
                  </a:solidFill>
                  <a:latin typeface="Kalam"/>
                  <a:ea typeface="Kalam"/>
                  <a:cs typeface="Kalam"/>
                  <a:sym typeface="Kalam"/>
                </a:rPr>
                <a:t>+</a:t>
              </a:r>
              <a:endParaRPr sz="900" baseline="30000">
                <a:solidFill>
                  <a:srgbClr val="069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3" name="Google Shape;103;p15"/>
            <p:cNvSpPr txBox="1"/>
            <p:nvPr/>
          </p:nvSpPr>
          <p:spPr>
            <a:xfrm>
              <a:off x="783780" y="1124201"/>
              <a:ext cx="13947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OUTSIDE OF NEURONE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4" name="Google Shape;104;p15"/>
            <p:cNvSpPr txBox="1"/>
            <p:nvPr/>
          </p:nvSpPr>
          <p:spPr>
            <a:xfrm>
              <a:off x="2986357" y="1124201"/>
              <a:ext cx="13947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NET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POSITIVE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CHARGE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5" name="Google Shape;105;p15"/>
            <p:cNvSpPr txBox="1"/>
            <p:nvPr/>
          </p:nvSpPr>
          <p:spPr>
            <a:xfrm>
              <a:off x="2915082" y="4298598"/>
              <a:ext cx="13947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NET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NEGATIVE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CHARGE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" name="Google Shape;106;p15"/>
            <p:cNvSpPr txBox="1"/>
            <p:nvPr/>
          </p:nvSpPr>
          <p:spPr>
            <a:xfrm>
              <a:off x="783794" y="4298598"/>
              <a:ext cx="13947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INSIDE OF NEURONE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7" name="Google Shape;107;p15"/>
          <p:cNvSpPr txBox="1"/>
          <p:nvPr/>
        </p:nvSpPr>
        <p:spPr>
          <a:xfrm>
            <a:off x="5307500" y="1638050"/>
            <a:ext cx="30864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1FE91F"/>
                </a:solidFill>
                <a:latin typeface="Cambria"/>
                <a:ea typeface="Cambria"/>
                <a:cs typeface="Cambria"/>
                <a:sym typeface="Cambria"/>
              </a:rPr>
              <a:t>sodium-potassium pump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establishes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resting potential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between the inside and outside of the neurone.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 Na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ions are pumped out for every 2 K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ions pumped in.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resting potential for most neurones is around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-70 mV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Action Potential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During an </a:t>
            </a:r>
            <a:r>
              <a:rPr lang="en" sz="1600" b="1">
                <a:solidFill>
                  <a:srgbClr val="CCCCCC"/>
                </a:solidFill>
              </a:rPr>
              <a:t>action potential</a:t>
            </a:r>
            <a:r>
              <a:rPr lang="en" sz="1600">
                <a:solidFill>
                  <a:srgbClr val="CCCCCC"/>
                </a:solidFill>
              </a:rPr>
              <a:t>, a neurone is </a:t>
            </a:r>
            <a:r>
              <a:rPr lang="en" sz="1600" b="1">
                <a:solidFill>
                  <a:srgbClr val="CCCCCC"/>
                </a:solidFill>
              </a:rPr>
              <a:t>excited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neurone carries an </a:t>
            </a:r>
            <a:r>
              <a:rPr lang="en" sz="1200" b="1">
                <a:solidFill>
                  <a:srgbClr val="CCCCCC"/>
                </a:solidFill>
              </a:rPr>
              <a:t>electrical </a:t>
            </a:r>
            <a:r>
              <a:rPr lang="en" sz="1200">
                <a:solidFill>
                  <a:srgbClr val="CCCCCC"/>
                </a:solidFill>
              </a:rPr>
              <a:t>impulse down a section of </a:t>
            </a:r>
            <a:r>
              <a:rPr lang="en" sz="1200" b="1">
                <a:solidFill>
                  <a:srgbClr val="CCCCCC"/>
                </a:solidFill>
              </a:rPr>
              <a:t>conductive </a:t>
            </a:r>
            <a:r>
              <a:rPr lang="en" sz="1200">
                <a:solidFill>
                  <a:srgbClr val="CCCCCC"/>
                </a:solidFill>
              </a:rPr>
              <a:t>fibre called an </a:t>
            </a:r>
            <a:r>
              <a:rPr lang="en" sz="1200" b="1">
                <a:solidFill>
                  <a:srgbClr val="CCCCCC"/>
                </a:solidFill>
              </a:rPr>
              <a:t>axon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A stimulus </a:t>
            </a:r>
            <a:r>
              <a:rPr lang="en" sz="1600" b="1">
                <a:solidFill>
                  <a:srgbClr val="CCCCCC"/>
                </a:solidFill>
              </a:rPr>
              <a:t>excites </a:t>
            </a:r>
            <a:r>
              <a:rPr lang="en" sz="1600">
                <a:solidFill>
                  <a:srgbClr val="CCCCCC"/>
                </a:solidFill>
              </a:rPr>
              <a:t>the neurone.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causes </a:t>
            </a:r>
            <a:r>
              <a:rPr lang="en" sz="1200" b="1">
                <a:solidFill>
                  <a:srgbClr val="CCCCCC"/>
                </a:solidFill>
              </a:rPr>
              <a:t>voltage-gated sodium ion channels </a:t>
            </a:r>
            <a:r>
              <a:rPr lang="en" sz="1200">
                <a:solidFill>
                  <a:srgbClr val="CCCCCC"/>
                </a:solidFill>
              </a:rPr>
              <a:t>on the axon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to </a:t>
            </a:r>
            <a:r>
              <a:rPr lang="en" sz="1200" b="1">
                <a:solidFill>
                  <a:srgbClr val="CCCCCC"/>
                </a:solidFill>
              </a:rPr>
              <a:t>open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Na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moves into the axon by </a:t>
            </a:r>
            <a:r>
              <a:rPr lang="en" sz="1200" b="1">
                <a:solidFill>
                  <a:srgbClr val="CCCCCC"/>
                </a:solidFill>
              </a:rPr>
              <a:t>facilitated diffusion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causes the inside of the neurone to become </a:t>
            </a:r>
            <a:r>
              <a:rPr lang="en" sz="1200" b="1">
                <a:solidFill>
                  <a:srgbClr val="CCCCCC"/>
                </a:solidFill>
              </a:rPr>
              <a:t>less negatively charged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neurone is </a:t>
            </a:r>
            <a:r>
              <a:rPr lang="en" sz="1600" b="1">
                <a:solidFill>
                  <a:srgbClr val="CCCCCC"/>
                </a:solidFill>
              </a:rPr>
              <a:t>depolarised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If the </a:t>
            </a:r>
            <a:r>
              <a:rPr lang="en" sz="1200" b="1">
                <a:solidFill>
                  <a:srgbClr val="CCCCCC"/>
                </a:solidFill>
              </a:rPr>
              <a:t>influx </a:t>
            </a:r>
            <a:r>
              <a:rPr lang="en" sz="1200">
                <a:solidFill>
                  <a:srgbClr val="CCCCCC"/>
                </a:solidFill>
              </a:rPr>
              <a:t>of Na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is sufficient to exceed the </a:t>
            </a:r>
            <a:r>
              <a:rPr lang="en" sz="1200" b="1">
                <a:solidFill>
                  <a:srgbClr val="CCCCCC"/>
                </a:solidFill>
              </a:rPr>
              <a:t>threshold potential</a:t>
            </a:r>
            <a:r>
              <a:rPr lang="en" sz="1200">
                <a:solidFill>
                  <a:srgbClr val="CCCCCC"/>
                </a:solidFill>
              </a:rPr>
              <a:t> (around -55 mV in most neurones), an </a:t>
            </a:r>
            <a:r>
              <a:rPr lang="en" sz="1200" b="1">
                <a:solidFill>
                  <a:srgbClr val="CCCCCC"/>
                </a:solidFill>
              </a:rPr>
              <a:t>action potential </a:t>
            </a:r>
            <a:r>
              <a:rPr lang="en" sz="1200">
                <a:solidFill>
                  <a:srgbClr val="CCCCCC"/>
                </a:solidFill>
              </a:rPr>
              <a:t>is triggered.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More sodium ion channels open and more Na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floods </a:t>
            </a:r>
            <a:r>
              <a:rPr lang="en" sz="1200" b="1">
                <a:solidFill>
                  <a:srgbClr val="CCCCCC"/>
                </a:solidFill>
              </a:rPr>
              <a:t>into </a:t>
            </a:r>
            <a:r>
              <a:rPr lang="en" sz="1200">
                <a:solidFill>
                  <a:srgbClr val="CCCCCC"/>
                </a:solidFill>
              </a:rPr>
              <a:t>the neurone.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causes the inside of the neurone to become </a:t>
            </a:r>
            <a:r>
              <a:rPr lang="en" sz="1200" b="1">
                <a:solidFill>
                  <a:srgbClr val="CCCCCC"/>
                </a:solidFill>
              </a:rPr>
              <a:t>positively charged </a:t>
            </a:r>
            <a:r>
              <a:rPr lang="en" sz="1200">
                <a:solidFill>
                  <a:srgbClr val="CCCCCC"/>
                </a:solidFill>
              </a:rPr>
              <a:t>(up to around 40 mV).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neurone is </a:t>
            </a:r>
            <a:r>
              <a:rPr lang="en" sz="1600" b="1">
                <a:solidFill>
                  <a:srgbClr val="CCCCCC"/>
                </a:solidFill>
              </a:rPr>
              <a:t>repolarised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Sodium ion channels </a:t>
            </a:r>
            <a:r>
              <a:rPr lang="en" sz="1200" b="1">
                <a:solidFill>
                  <a:srgbClr val="CCCCCC"/>
                </a:solidFill>
              </a:rPr>
              <a:t>close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b="1">
                <a:solidFill>
                  <a:srgbClr val="CCCCCC"/>
                </a:solidFill>
              </a:rPr>
              <a:t>voltage-gated</a:t>
            </a:r>
            <a:r>
              <a:rPr lang="en" sz="1200">
                <a:solidFill>
                  <a:srgbClr val="CCCCCC"/>
                </a:solidFill>
              </a:rPr>
              <a:t> </a:t>
            </a:r>
            <a:r>
              <a:rPr lang="en" sz="1200" b="1">
                <a:solidFill>
                  <a:srgbClr val="CCCCCC"/>
                </a:solidFill>
              </a:rPr>
              <a:t>potassium ion channels</a:t>
            </a:r>
            <a:r>
              <a:rPr lang="en" sz="1200">
                <a:solidFill>
                  <a:srgbClr val="CCCCCC"/>
                </a:solidFill>
              </a:rPr>
              <a:t> </a:t>
            </a:r>
            <a:r>
              <a:rPr lang="en" sz="1200" b="1">
                <a:solidFill>
                  <a:srgbClr val="CCCCCC"/>
                </a:solidFill>
              </a:rPr>
              <a:t>open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K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moves out of the neurone by </a:t>
            </a:r>
            <a:r>
              <a:rPr lang="en" sz="1200" b="1">
                <a:solidFill>
                  <a:srgbClr val="CCCCCC"/>
                </a:solidFill>
              </a:rPr>
              <a:t>facilitated diffusion </a:t>
            </a:r>
            <a:r>
              <a:rPr lang="en" sz="1200">
                <a:solidFill>
                  <a:srgbClr val="CCCCCC"/>
                </a:solidFill>
              </a:rPr>
              <a:t>(efflux).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neurone becomes </a:t>
            </a:r>
            <a:r>
              <a:rPr lang="en" sz="1200" b="1">
                <a:solidFill>
                  <a:srgbClr val="CCCCCC"/>
                </a:solidFill>
              </a:rPr>
              <a:t>negatively charged</a:t>
            </a:r>
            <a:r>
              <a:rPr lang="en" sz="1200">
                <a:solidFill>
                  <a:srgbClr val="CCCCCC"/>
                </a:solidFill>
              </a:rPr>
              <a:t> again.</a:t>
            </a:r>
            <a:endParaRPr sz="1200" b="1">
              <a:solidFill>
                <a:srgbClr val="CCCCCC"/>
              </a:solidFill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Action Potential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 startAt="4"/>
            </a:pPr>
            <a:r>
              <a:rPr lang="en" sz="1600">
                <a:solidFill>
                  <a:srgbClr val="CCCCCC"/>
                </a:solidFill>
              </a:rPr>
              <a:t>The neurone undergoes </a:t>
            </a:r>
            <a:r>
              <a:rPr lang="en" sz="1600" b="1">
                <a:solidFill>
                  <a:srgbClr val="CCCCCC"/>
                </a:solidFill>
              </a:rPr>
              <a:t>hyperpolarisation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Potassium ion channels </a:t>
            </a:r>
            <a:r>
              <a:rPr lang="en" sz="1200" b="1">
                <a:solidFill>
                  <a:srgbClr val="CCCCCC"/>
                </a:solidFill>
              </a:rPr>
              <a:t>close slowly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leads to an </a:t>
            </a:r>
            <a:r>
              <a:rPr lang="en" sz="1200" b="1">
                <a:solidFill>
                  <a:srgbClr val="CCCCCC"/>
                </a:solidFill>
              </a:rPr>
              <a:t>overshoot</a:t>
            </a:r>
            <a:r>
              <a:rPr lang="en" sz="1200">
                <a:solidFill>
                  <a:srgbClr val="CCCCCC"/>
                </a:solidFill>
              </a:rPr>
              <a:t>, where slightly too many K</a:t>
            </a:r>
            <a:r>
              <a:rPr lang="en" sz="1200" baseline="30000">
                <a:solidFill>
                  <a:srgbClr val="CCCCCC"/>
                </a:solidFill>
              </a:rPr>
              <a:t>+ </a:t>
            </a:r>
            <a:r>
              <a:rPr lang="en" sz="1200">
                <a:solidFill>
                  <a:srgbClr val="CCCCCC"/>
                </a:solidFill>
              </a:rPr>
              <a:t>ions leave the neurone.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axon becomes slightly </a:t>
            </a:r>
            <a:r>
              <a:rPr lang="en" sz="1200" b="1">
                <a:solidFill>
                  <a:srgbClr val="CCCCCC"/>
                </a:solidFill>
              </a:rPr>
              <a:t>more negative </a:t>
            </a:r>
            <a:r>
              <a:rPr lang="en" sz="1200">
                <a:solidFill>
                  <a:srgbClr val="CCCCCC"/>
                </a:solidFill>
              </a:rPr>
              <a:t>than its default resting potential.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 startAt="4"/>
            </a:pPr>
            <a:r>
              <a:rPr lang="en" sz="1600">
                <a:solidFill>
                  <a:srgbClr val="CCCCCC"/>
                </a:solidFill>
              </a:rPr>
              <a:t>The neurone is returned to its </a:t>
            </a:r>
            <a:r>
              <a:rPr lang="en" sz="1600" b="1">
                <a:solidFill>
                  <a:srgbClr val="CCCCCC"/>
                </a:solidFill>
              </a:rPr>
              <a:t>resting potential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sodium-potassium pump corrects the </a:t>
            </a:r>
            <a:r>
              <a:rPr lang="en" sz="1200" b="1">
                <a:solidFill>
                  <a:srgbClr val="CCCCCC"/>
                </a:solidFill>
              </a:rPr>
              <a:t>ion </a:t>
            </a:r>
            <a:r>
              <a:rPr lang="en" sz="1200">
                <a:solidFill>
                  <a:srgbClr val="CCCCCC"/>
                </a:solidFill>
              </a:rPr>
              <a:t>imbalance.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Na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is pumped out of and K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 is pumped into the </a:t>
            </a:r>
            <a:r>
              <a:rPr lang="en" sz="1200" b="1">
                <a:solidFill>
                  <a:srgbClr val="CCCCCC"/>
                </a:solidFill>
              </a:rPr>
              <a:t>axon</a:t>
            </a:r>
            <a:r>
              <a:rPr lang="en" sz="1200">
                <a:solidFill>
                  <a:srgbClr val="CCCCCC"/>
                </a:solidFill>
              </a:rPr>
              <a:t>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resting potential is </a:t>
            </a:r>
            <a:r>
              <a:rPr lang="en" sz="1200" b="1">
                <a:solidFill>
                  <a:srgbClr val="CCCCCC"/>
                </a:solidFill>
              </a:rPr>
              <a:t>maintained </a:t>
            </a:r>
            <a:r>
              <a:rPr lang="en" sz="1200">
                <a:solidFill>
                  <a:srgbClr val="CCCCCC"/>
                </a:solidFill>
              </a:rPr>
              <a:t>until the neurone is triggered by </a:t>
            </a:r>
            <a:r>
              <a:rPr lang="en" sz="1200" b="1">
                <a:solidFill>
                  <a:srgbClr val="CCCCCC"/>
                </a:solidFill>
              </a:rPr>
              <a:t>another </a:t>
            </a:r>
            <a:r>
              <a:rPr lang="en" sz="1200">
                <a:solidFill>
                  <a:srgbClr val="CCCCCC"/>
                </a:solidFill>
              </a:rPr>
              <a:t>stimulus.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Action potentials cannot be triggered during the </a:t>
            </a:r>
            <a:r>
              <a:rPr lang="en" sz="1600" b="1">
                <a:solidFill>
                  <a:srgbClr val="CCCCCC"/>
                </a:solidFill>
              </a:rPr>
              <a:t>refractory period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this time, the axon is </a:t>
            </a:r>
            <a:r>
              <a:rPr lang="en" sz="1200" b="1">
                <a:solidFill>
                  <a:srgbClr val="CCCCCC"/>
                </a:solidFill>
              </a:rPr>
              <a:t>incapable </a:t>
            </a:r>
            <a:r>
              <a:rPr lang="en" sz="1200">
                <a:solidFill>
                  <a:srgbClr val="CCCCCC"/>
                </a:solidFill>
              </a:rPr>
              <a:t>of repeating the action potential.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Both sodium and potassium ion channels take time to </a:t>
            </a:r>
            <a:r>
              <a:rPr lang="en" sz="1200" b="1">
                <a:solidFill>
                  <a:srgbClr val="CCCCCC"/>
                </a:solidFill>
              </a:rPr>
              <a:t>recover </a:t>
            </a:r>
            <a:r>
              <a:rPr lang="en" sz="1200">
                <a:solidFill>
                  <a:srgbClr val="CCCCCC"/>
                </a:solidFill>
              </a:rPr>
              <a:t>from the action potential.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During this recovery, these ion channels are </a:t>
            </a:r>
            <a:r>
              <a:rPr lang="en" sz="1200" b="1">
                <a:solidFill>
                  <a:srgbClr val="CCCCCC"/>
                </a:solidFill>
              </a:rPr>
              <a:t>closed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refractory period </a:t>
            </a:r>
            <a:r>
              <a:rPr lang="en" sz="1200" b="1">
                <a:solidFill>
                  <a:srgbClr val="CCCCCC"/>
                </a:solidFill>
              </a:rPr>
              <a:t>limits </a:t>
            </a:r>
            <a:r>
              <a:rPr lang="en" sz="1200">
                <a:solidFill>
                  <a:srgbClr val="CCCCCC"/>
                </a:solidFill>
              </a:rPr>
              <a:t>the number of times the neurone can be stimulated in a set period of time.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also ensures that impulses are </a:t>
            </a:r>
            <a:r>
              <a:rPr lang="en" sz="1200" b="1">
                <a:solidFill>
                  <a:srgbClr val="CCCCCC"/>
                </a:solidFill>
              </a:rPr>
              <a:t>unidirectional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This means they only travel in </a:t>
            </a:r>
            <a:r>
              <a:rPr lang="en" sz="1200" b="1">
                <a:solidFill>
                  <a:srgbClr val="CCCCCC"/>
                </a:solidFill>
              </a:rPr>
              <a:t>1 direction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1363490" y="1427553"/>
            <a:ext cx="12132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latin typeface="Kalam"/>
                <a:ea typeface="Kalam"/>
                <a:cs typeface="Kalam"/>
                <a:sym typeface="Kalam"/>
              </a:rPr>
              <a:t>1. DEPOLARISATION 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- SODIUM ION CHANNELS OPEN AND Na</a:t>
            </a:r>
            <a:r>
              <a:rPr lang="en" sz="700" baseline="30000"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 IONS ENTER THE NEURONE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3318291" y="1427553"/>
            <a:ext cx="14793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latin typeface="Kalam"/>
                <a:ea typeface="Kalam"/>
                <a:cs typeface="Kalam"/>
                <a:sym typeface="Kalam"/>
              </a:rPr>
              <a:t>2. REPOLARISATION 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- SODIUM ION CHANNELS CLOSE. POTASSIUM ION CHANNELS OPEN AND K</a:t>
            </a:r>
            <a:r>
              <a:rPr lang="en" sz="700" baseline="30000"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 LEAVES THE NEURONE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4486317" y="3374720"/>
            <a:ext cx="12765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latin typeface="Kalam"/>
                <a:ea typeface="Kalam"/>
                <a:cs typeface="Kalam"/>
                <a:sym typeface="Kalam"/>
              </a:rPr>
              <a:t>3. HYPERPOLARISATION 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- POTASSIUM ION CHANNELS ARE SLOW TO CLOSE. SLIGHT OVERSHOOT OF K</a:t>
            </a:r>
            <a:r>
              <a:rPr lang="en" sz="7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0" name="Google Shape;130;p18"/>
          <p:cNvCxnSpPr>
            <a:cxnSpLocks/>
          </p:cNvCxnSpPr>
          <p:nvPr/>
        </p:nvCxnSpPr>
        <p:spPr>
          <a:xfrm>
            <a:off x="3529584" y="3121569"/>
            <a:ext cx="107899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31" name="Google Shape;131;p18"/>
          <p:cNvSpPr txBox="1"/>
          <p:nvPr/>
        </p:nvSpPr>
        <p:spPr>
          <a:xfrm>
            <a:off x="3419690" y="2839088"/>
            <a:ext cx="13169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REFRACTORY PERIOD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132" name="Google Shape;132;p18"/>
          <p:cNvGrpSpPr/>
          <p:nvPr/>
        </p:nvGrpSpPr>
        <p:grpSpPr>
          <a:xfrm>
            <a:off x="522410" y="267653"/>
            <a:ext cx="4687117" cy="4569990"/>
            <a:chOff x="1779300" y="178653"/>
            <a:chExt cx="4932768" cy="4810516"/>
          </a:xfrm>
        </p:grpSpPr>
        <p:sp>
          <p:nvSpPr>
            <p:cNvPr id="133" name="Google Shape;133;p18"/>
            <p:cNvSpPr txBox="1"/>
            <p:nvPr/>
          </p:nvSpPr>
          <p:spPr>
            <a:xfrm>
              <a:off x="3919045" y="4650469"/>
              <a:ext cx="1305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TIME (ms) →</a:t>
              </a:r>
              <a:endParaRPr sz="10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4" name="Google Shape;134;p18"/>
            <p:cNvSpPr txBox="1"/>
            <p:nvPr/>
          </p:nvSpPr>
          <p:spPr>
            <a:xfrm rot="16200000">
              <a:off x="559350" y="2099398"/>
              <a:ext cx="2778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VOLTAGE ACROSS MEMBRANE (mV) →</a:t>
              </a:r>
              <a:endParaRPr sz="10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5" name="Google Shape;135;p18"/>
            <p:cNvSpPr txBox="1"/>
            <p:nvPr/>
          </p:nvSpPr>
          <p:spPr>
            <a:xfrm>
              <a:off x="2262751" y="4446450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6" name="Google Shape;136;p18"/>
            <p:cNvSpPr txBox="1"/>
            <p:nvPr/>
          </p:nvSpPr>
          <p:spPr>
            <a:xfrm>
              <a:off x="2944368" y="4446450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0.5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7" name="Google Shape;137;p18"/>
            <p:cNvSpPr txBox="1"/>
            <p:nvPr/>
          </p:nvSpPr>
          <p:spPr>
            <a:xfrm>
              <a:off x="3630168" y="4446450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1.0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8" name="Google Shape;138;p18"/>
            <p:cNvSpPr txBox="1"/>
            <p:nvPr/>
          </p:nvSpPr>
          <p:spPr>
            <a:xfrm>
              <a:off x="4315968" y="4446450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1.5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9" name="Google Shape;139;p18"/>
            <p:cNvSpPr txBox="1"/>
            <p:nvPr/>
          </p:nvSpPr>
          <p:spPr>
            <a:xfrm>
              <a:off x="5001768" y="4443984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2.0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0" name="Google Shape;140;p18"/>
            <p:cNvSpPr txBox="1"/>
            <p:nvPr/>
          </p:nvSpPr>
          <p:spPr>
            <a:xfrm>
              <a:off x="5687568" y="4443984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2.5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1" name="Google Shape;141;p18"/>
            <p:cNvSpPr txBox="1"/>
            <p:nvPr/>
          </p:nvSpPr>
          <p:spPr>
            <a:xfrm>
              <a:off x="6373368" y="4443984"/>
              <a:ext cx="3387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3.0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2" name="Google Shape;142;p18"/>
            <p:cNvSpPr txBox="1"/>
            <p:nvPr/>
          </p:nvSpPr>
          <p:spPr>
            <a:xfrm>
              <a:off x="1981575" y="425420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-120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1981575" y="374904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-100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" name="Google Shape;144;p18"/>
            <p:cNvSpPr txBox="1"/>
            <p:nvPr/>
          </p:nvSpPr>
          <p:spPr>
            <a:xfrm>
              <a:off x="1981575" y="324612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-80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1981575" y="274320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-60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1981575" y="224028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-40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1981575" y="173736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-20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8" name="Google Shape;148;p18"/>
            <p:cNvSpPr txBox="1"/>
            <p:nvPr/>
          </p:nvSpPr>
          <p:spPr>
            <a:xfrm>
              <a:off x="1981575" y="123444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1981575" y="73152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1981575" y="228600"/>
              <a:ext cx="4566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40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51" name="Google Shape;151;p18"/>
            <p:cNvGrpSpPr/>
            <p:nvPr/>
          </p:nvGrpSpPr>
          <p:grpSpPr>
            <a:xfrm>
              <a:off x="2437450" y="178653"/>
              <a:ext cx="4268384" cy="4267791"/>
              <a:chOff x="1055886" y="763513"/>
              <a:chExt cx="3617274" cy="3616466"/>
            </a:xfrm>
          </p:grpSpPr>
          <p:grpSp>
            <p:nvGrpSpPr>
              <p:cNvPr id="152" name="Google Shape;152;p18"/>
              <p:cNvGrpSpPr/>
              <p:nvPr/>
            </p:nvGrpSpPr>
            <p:grpSpPr>
              <a:xfrm>
                <a:off x="1055886" y="763513"/>
                <a:ext cx="3617274" cy="3616466"/>
                <a:chOff x="1775536" y="445325"/>
                <a:chExt cx="3617274" cy="3616466"/>
              </a:xfrm>
            </p:grpSpPr>
            <p:sp>
              <p:nvSpPr>
                <p:cNvPr id="153" name="Google Shape;153;p18"/>
                <p:cNvSpPr/>
                <p:nvPr/>
              </p:nvSpPr>
              <p:spPr>
                <a:xfrm>
                  <a:off x="1775536" y="541731"/>
                  <a:ext cx="3596700" cy="3349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35" h="164773" fill="none" extrusionOk="0">
                      <a:moveTo>
                        <a:pt x="0" y="120132"/>
                      </a:moveTo>
                      <a:lnTo>
                        <a:pt x="55268" y="120132"/>
                      </a:lnTo>
                      <a:cubicBezTo>
                        <a:pt x="56678" y="115455"/>
                        <a:pt x="58191" y="110537"/>
                        <a:pt x="59739" y="105584"/>
                      </a:cubicBezTo>
                      <a:cubicBezTo>
                        <a:pt x="65035" y="88457"/>
                        <a:pt x="70435" y="70951"/>
                        <a:pt x="72085" y="62594"/>
                      </a:cubicBezTo>
                      <a:cubicBezTo>
                        <a:pt x="84570" y="1"/>
                        <a:pt x="88903" y="3750"/>
                        <a:pt x="92549" y="63936"/>
                      </a:cubicBezTo>
                      <a:cubicBezTo>
                        <a:pt x="94303" y="92997"/>
                        <a:pt x="102041" y="126288"/>
                        <a:pt x="109332" y="138704"/>
                      </a:cubicBezTo>
                      <a:cubicBezTo>
                        <a:pt x="120715" y="158135"/>
                        <a:pt x="126940" y="164773"/>
                        <a:pt x="141798" y="142074"/>
                      </a:cubicBezTo>
                      <a:cubicBezTo>
                        <a:pt x="155382" y="121267"/>
                        <a:pt x="160404" y="120373"/>
                        <a:pt x="179835" y="120132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791F5"/>
                  </a:solidFill>
                  <a:prstDash val="solid"/>
                  <a:miter lim="3439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18"/>
                <p:cNvSpPr/>
                <p:nvPr/>
              </p:nvSpPr>
              <p:spPr>
                <a:xfrm>
                  <a:off x="1776150" y="445325"/>
                  <a:ext cx="3616660" cy="36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33" h="177910" fill="none" extrusionOk="0">
                      <a:moveTo>
                        <a:pt x="0" y="0"/>
                      </a:moveTo>
                      <a:lnTo>
                        <a:pt x="0" y="177910"/>
                      </a:lnTo>
                      <a:lnTo>
                        <a:pt x="180832" y="17791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miter lim="3439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55" name="Google Shape;155;p18"/>
                <p:cNvCxnSpPr/>
                <p:nvPr/>
              </p:nvCxnSpPr>
              <p:spPr>
                <a:xfrm rot="10800000" flipH="1">
                  <a:off x="1788523" y="2369658"/>
                  <a:ext cx="3591900" cy="54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dot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56" name="Google Shape;156;p18"/>
              <p:cNvSpPr txBox="1"/>
              <p:nvPr/>
            </p:nvSpPr>
            <p:spPr>
              <a:xfrm>
                <a:off x="1056500" y="2425505"/>
                <a:ext cx="13059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THRESHOLD POTENTIAL</a:t>
                </a:r>
                <a:endParaRPr sz="7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57" name="Google Shape;157;p18"/>
              <p:cNvCxnSpPr/>
              <p:nvPr/>
            </p:nvCxnSpPr>
            <p:spPr>
              <a:xfrm flipH="1">
                <a:off x="1772514" y="3362855"/>
                <a:ext cx="39360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sp>
            <p:nvSpPr>
              <p:cNvPr id="158" name="Google Shape;158;p18"/>
              <p:cNvSpPr txBox="1"/>
              <p:nvPr/>
            </p:nvSpPr>
            <p:spPr>
              <a:xfrm>
                <a:off x="1091751" y="3860382"/>
                <a:ext cx="13059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STIMULUS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  <p:sp>
        <p:nvSpPr>
          <p:cNvPr id="159" name="Google Shape;159;p18"/>
          <p:cNvSpPr txBox="1"/>
          <p:nvPr/>
        </p:nvSpPr>
        <p:spPr>
          <a:xfrm>
            <a:off x="5878275" y="2079150"/>
            <a:ext cx="2635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action potential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can be broken down into three key stages: depolarisation, repolarisation and hyperpolarisation.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Waves of Depolarisation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19"/>
          <p:cNvSpPr txBox="1">
            <a:spLocks noGrp="1"/>
          </p:cNvSpPr>
          <p:nvPr>
            <p:ph type="body" idx="1"/>
          </p:nvPr>
        </p:nvSpPr>
        <p:spPr>
          <a:xfrm>
            <a:off x="311700" y="1149300"/>
            <a:ext cx="8520600" cy="1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 ions diffuse into the neurone some 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 moves </a:t>
            </a:r>
            <a:r>
              <a:rPr lang="en" b="1">
                <a:solidFill>
                  <a:srgbClr val="CCCCCC"/>
                </a:solidFill>
              </a:rPr>
              <a:t>sideways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a </a:t>
            </a:r>
            <a:r>
              <a:rPr lang="en" b="1">
                <a:solidFill>
                  <a:srgbClr val="CCCCCC"/>
                </a:solidFill>
              </a:rPr>
              <a:t>wave of depolarisation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sideways movement of 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opens </a:t>
            </a:r>
            <a:r>
              <a:rPr lang="en">
                <a:solidFill>
                  <a:srgbClr val="CCCCCC"/>
                </a:solidFill>
              </a:rPr>
              <a:t>adjacent sodium ion channels.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ensures a </a:t>
            </a:r>
            <a:r>
              <a:rPr lang="en" b="1">
                <a:solidFill>
                  <a:srgbClr val="CCCCCC"/>
                </a:solidFill>
              </a:rPr>
              <a:t>unidirectional impulse</a:t>
            </a:r>
            <a:r>
              <a:rPr lang="en">
                <a:solidFill>
                  <a:srgbClr val="CCCCCC"/>
                </a:solidFill>
              </a:rPr>
              <a:t> as the region behind the wave is still vulnerable to the refractory period.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6" name="Google Shape;16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4367021" y="2792028"/>
            <a:ext cx="147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LATERAL DIFFUSION OF </a:t>
            </a:r>
            <a:r>
              <a:rPr lang="en" sz="80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endParaRPr sz="800">
              <a:solidFill>
                <a:srgbClr val="990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168" name="Google Shape;168;p19"/>
          <p:cNvGrpSpPr/>
          <p:nvPr/>
        </p:nvGrpSpPr>
        <p:grpSpPr>
          <a:xfrm>
            <a:off x="2110050" y="2867772"/>
            <a:ext cx="4843766" cy="1979635"/>
            <a:chOff x="3143025" y="2934772"/>
            <a:chExt cx="4403424" cy="1799668"/>
          </a:xfrm>
        </p:grpSpPr>
        <p:grpSp>
          <p:nvGrpSpPr>
            <p:cNvPr id="169" name="Google Shape;169;p19"/>
            <p:cNvGrpSpPr/>
            <p:nvPr/>
          </p:nvGrpSpPr>
          <p:grpSpPr>
            <a:xfrm>
              <a:off x="3143025" y="2934772"/>
              <a:ext cx="2857948" cy="1799668"/>
              <a:chOff x="1385850" y="1497225"/>
              <a:chExt cx="4611825" cy="2917750"/>
            </a:xfrm>
          </p:grpSpPr>
          <p:grpSp>
            <p:nvGrpSpPr>
              <p:cNvPr id="170" name="Google Shape;170;p19"/>
              <p:cNvGrpSpPr/>
              <p:nvPr/>
            </p:nvGrpSpPr>
            <p:grpSpPr>
              <a:xfrm>
                <a:off x="1385850" y="2417445"/>
                <a:ext cx="4611825" cy="1347081"/>
                <a:chOff x="4194375" y="874725"/>
                <a:chExt cx="3074550" cy="817850"/>
              </a:xfrm>
            </p:grpSpPr>
            <p:sp>
              <p:nvSpPr>
                <p:cNvPr id="171" name="Google Shape;171;p19"/>
                <p:cNvSpPr/>
                <p:nvPr/>
              </p:nvSpPr>
              <p:spPr>
                <a:xfrm>
                  <a:off x="4194375" y="1021975"/>
                  <a:ext cx="3074550" cy="46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82" h="18745" extrusionOk="0">
                      <a:moveTo>
                        <a:pt x="0" y="0"/>
                      </a:moveTo>
                      <a:lnTo>
                        <a:pt x="122981" y="0"/>
                      </a:lnTo>
                      <a:lnTo>
                        <a:pt x="122981" y="18745"/>
                      </a:lnTo>
                      <a:lnTo>
                        <a:pt x="0" y="18745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19"/>
                <p:cNvSpPr/>
                <p:nvPr/>
              </p:nvSpPr>
              <p:spPr>
                <a:xfrm>
                  <a:off x="5440225" y="916725"/>
                  <a:ext cx="611150" cy="7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46" h="30921" extrusionOk="0">
                      <a:moveTo>
                        <a:pt x="5078" y="30487"/>
                      </a:moveTo>
                      <a:cubicBezTo>
                        <a:pt x="8174" y="30921"/>
                        <a:pt x="16536" y="30411"/>
                        <a:pt x="19424" y="30260"/>
                      </a:cubicBezTo>
                      <a:cubicBezTo>
                        <a:pt x="22313" y="30109"/>
                        <a:pt x="21746" y="30222"/>
                        <a:pt x="22426" y="29599"/>
                      </a:cubicBezTo>
                      <a:cubicBezTo>
                        <a:pt x="23124" y="28976"/>
                        <a:pt x="23275" y="27655"/>
                        <a:pt x="23596" y="26522"/>
                      </a:cubicBezTo>
                      <a:cubicBezTo>
                        <a:pt x="23898" y="25371"/>
                        <a:pt x="24446" y="23974"/>
                        <a:pt x="24276" y="22766"/>
                      </a:cubicBezTo>
                      <a:cubicBezTo>
                        <a:pt x="24125" y="21558"/>
                        <a:pt x="22973" y="20482"/>
                        <a:pt x="22671" y="19236"/>
                      </a:cubicBezTo>
                      <a:cubicBezTo>
                        <a:pt x="22350" y="17990"/>
                        <a:pt x="22709" y="17103"/>
                        <a:pt x="22426" y="15272"/>
                      </a:cubicBezTo>
                      <a:cubicBezTo>
                        <a:pt x="22162" y="13441"/>
                        <a:pt x="21539" y="10232"/>
                        <a:pt x="21048" y="8212"/>
                      </a:cubicBezTo>
                      <a:cubicBezTo>
                        <a:pt x="20538" y="6192"/>
                        <a:pt x="20274" y="4399"/>
                        <a:pt x="19424" y="3153"/>
                      </a:cubicBezTo>
                      <a:cubicBezTo>
                        <a:pt x="18575" y="1907"/>
                        <a:pt x="17197" y="1247"/>
                        <a:pt x="15951" y="718"/>
                      </a:cubicBezTo>
                      <a:cubicBezTo>
                        <a:pt x="14724" y="208"/>
                        <a:pt x="13535" y="1"/>
                        <a:pt x="12025" y="57"/>
                      </a:cubicBezTo>
                      <a:cubicBezTo>
                        <a:pt x="10515" y="133"/>
                        <a:pt x="8325" y="246"/>
                        <a:pt x="6928" y="1171"/>
                      </a:cubicBezTo>
                      <a:cubicBezTo>
                        <a:pt x="5550" y="2077"/>
                        <a:pt x="4512" y="3549"/>
                        <a:pt x="3700" y="5569"/>
                      </a:cubicBezTo>
                      <a:cubicBezTo>
                        <a:pt x="2889" y="7589"/>
                        <a:pt x="2549" y="11270"/>
                        <a:pt x="2077" y="13290"/>
                      </a:cubicBezTo>
                      <a:cubicBezTo>
                        <a:pt x="1624" y="15310"/>
                        <a:pt x="1265" y="16084"/>
                        <a:pt x="925" y="17688"/>
                      </a:cubicBezTo>
                      <a:cubicBezTo>
                        <a:pt x="567" y="19312"/>
                        <a:pt x="0" y="21331"/>
                        <a:pt x="0" y="22992"/>
                      </a:cubicBezTo>
                      <a:cubicBezTo>
                        <a:pt x="0" y="24635"/>
                        <a:pt x="76" y="26371"/>
                        <a:pt x="925" y="27617"/>
                      </a:cubicBezTo>
                      <a:cubicBezTo>
                        <a:pt x="1775" y="28863"/>
                        <a:pt x="2001" y="30033"/>
                        <a:pt x="5078" y="30487"/>
                      </a:cubicBezTo>
                      <a:close/>
                    </a:path>
                  </a:pathLst>
                </a:custGeom>
                <a:solidFill>
                  <a:srgbClr val="970000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19"/>
                <p:cNvSpPr/>
                <p:nvPr/>
              </p:nvSpPr>
              <p:spPr>
                <a:xfrm>
                  <a:off x="5744600" y="896425"/>
                  <a:ext cx="317150" cy="7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" h="31507" extrusionOk="0">
                      <a:moveTo>
                        <a:pt x="775" y="662"/>
                      </a:moveTo>
                      <a:cubicBezTo>
                        <a:pt x="1549" y="1"/>
                        <a:pt x="5437" y="1171"/>
                        <a:pt x="6796" y="2191"/>
                      </a:cubicBezTo>
                      <a:cubicBezTo>
                        <a:pt x="8137" y="3229"/>
                        <a:pt x="8363" y="4909"/>
                        <a:pt x="8873" y="6834"/>
                      </a:cubicBezTo>
                      <a:cubicBezTo>
                        <a:pt x="9383" y="8741"/>
                        <a:pt x="9458" y="11497"/>
                        <a:pt x="9798" y="13668"/>
                      </a:cubicBezTo>
                      <a:cubicBezTo>
                        <a:pt x="10138" y="15820"/>
                        <a:pt x="10572" y="17670"/>
                        <a:pt x="10949" y="19840"/>
                      </a:cubicBezTo>
                      <a:cubicBezTo>
                        <a:pt x="11346" y="21992"/>
                        <a:pt x="12686" y="24786"/>
                        <a:pt x="12101" y="26674"/>
                      </a:cubicBezTo>
                      <a:cubicBezTo>
                        <a:pt x="11534" y="28543"/>
                        <a:pt x="8533" y="30638"/>
                        <a:pt x="7476" y="31072"/>
                      </a:cubicBezTo>
                      <a:cubicBezTo>
                        <a:pt x="6438" y="31506"/>
                        <a:pt x="6438" y="30883"/>
                        <a:pt x="5871" y="29316"/>
                      </a:cubicBezTo>
                      <a:cubicBezTo>
                        <a:pt x="5286" y="27731"/>
                        <a:pt x="3323" y="23465"/>
                        <a:pt x="4022" y="21596"/>
                      </a:cubicBezTo>
                      <a:cubicBezTo>
                        <a:pt x="4701" y="19727"/>
                        <a:pt x="10100" y="19142"/>
                        <a:pt x="10024" y="18066"/>
                      </a:cubicBezTo>
                      <a:cubicBezTo>
                        <a:pt x="9949" y="17009"/>
                        <a:pt x="4739" y="16386"/>
                        <a:pt x="3550" y="15197"/>
                      </a:cubicBezTo>
                      <a:cubicBezTo>
                        <a:pt x="2360" y="14026"/>
                        <a:pt x="2002" y="12195"/>
                        <a:pt x="2851" y="11006"/>
                      </a:cubicBezTo>
                      <a:cubicBezTo>
                        <a:pt x="3701" y="9836"/>
                        <a:pt x="8760" y="8967"/>
                        <a:pt x="8646" y="8156"/>
                      </a:cubicBezTo>
                      <a:cubicBezTo>
                        <a:pt x="8533" y="7344"/>
                        <a:pt x="3474" y="7420"/>
                        <a:pt x="2172" y="6174"/>
                      </a:cubicBezTo>
                      <a:cubicBezTo>
                        <a:pt x="850" y="4909"/>
                        <a:pt x="1" y="1322"/>
                        <a:pt x="775" y="66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19"/>
                <p:cNvSpPr/>
                <p:nvPr/>
              </p:nvSpPr>
              <p:spPr>
                <a:xfrm>
                  <a:off x="5443525" y="895500"/>
                  <a:ext cx="308650" cy="79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6" h="31883" extrusionOk="0">
                      <a:moveTo>
                        <a:pt x="12119" y="718"/>
                      </a:moveTo>
                      <a:cubicBezTo>
                        <a:pt x="12346" y="1416"/>
                        <a:pt x="11553" y="4361"/>
                        <a:pt x="11062" y="5116"/>
                      </a:cubicBezTo>
                      <a:cubicBezTo>
                        <a:pt x="10590" y="5890"/>
                        <a:pt x="9741" y="5078"/>
                        <a:pt x="9212" y="5286"/>
                      </a:cubicBezTo>
                      <a:cubicBezTo>
                        <a:pt x="8703" y="5493"/>
                        <a:pt x="8231" y="5890"/>
                        <a:pt x="7948" y="6324"/>
                      </a:cubicBezTo>
                      <a:cubicBezTo>
                        <a:pt x="7664" y="6777"/>
                        <a:pt x="7532" y="7381"/>
                        <a:pt x="7551" y="7928"/>
                      </a:cubicBezTo>
                      <a:cubicBezTo>
                        <a:pt x="7551" y="8476"/>
                        <a:pt x="7702" y="9155"/>
                        <a:pt x="8004" y="9590"/>
                      </a:cubicBezTo>
                      <a:cubicBezTo>
                        <a:pt x="8306" y="10005"/>
                        <a:pt x="9005" y="10326"/>
                        <a:pt x="9344" y="10515"/>
                      </a:cubicBezTo>
                      <a:cubicBezTo>
                        <a:pt x="9665" y="10703"/>
                        <a:pt x="9911" y="10307"/>
                        <a:pt x="9967" y="10741"/>
                      </a:cubicBezTo>
                      <a:cubicBezTo>
                        <a:pt x="10043" y="11175"/>
                        <a:pt x="10062" y="12761"/>
                        <a:pt x="9741" y="13157"/>
                      </a:cubicBezTo>
                      <a:cubicBezTo>
                        <a:pt x="9420" y="13573"/>
                        <a:pt x="8552" y="13044"/>
                        <a:pt x="8004" y="13157"/>
                      </a:cubicBezTo>
                      <a:cubicBezTo>
                        <a:pt x="7457" y="13289"/>
                        <a:pt x="6740" y="13535"/>
                        <a:pt x="6437" y="13875"/>
                      </a:cubicBezTo>
                      <a:cubicBezTo>
                        <a:pt x="6154" y="14214"/>
                        <a:pt x="6230" y="14705"/>
                        <a:pt x="6211" y="15196"/>
                      </a:cubicBezTo>
                      <a:cubicBezTo>
                        <a:pt x="6211" y="15706"/>
                        <a:pt x="6192" y="16404"/>
                        <a:pt x="6381" y="16857"/>
                      </a:cubicBezTo>
                      <a:cubicBezTo>
                        <a:pt x="6589" y="17310"/>
                        <a:pt x="7117" y="17669"/>
                        <a:pt x="7419" y="17952"/>
                      </a:cubicBezTo>
                      <a:cubicBezTo>
                        <a:pt x="7740" y="18254"/>
                        <a:pt x="8118" y="18216"/>
                        <a:pt x="8231" y="18613"/>
                      </a:cubicBezTo>
                      <a:cubicBezTo>
                        <a:pt x="8363" y="19028"/>
                        <a:pt x="8193" y="19953"/>
                        <a:pt x="8174" y="20387"/>
                      </a:cubicBezTo>
                      <a:cubicBezTo>
                        <a:pt x="8174" y="20802"/>
                        <a:pt x="8438" y="20991"/>
                        <a:pt x="8174" y="21161"/>
                      </a:cubicBezTo>
                      <a:cubicBezTo>
                        <a:pt x="7929" y="21312"/>
                        <a:pt x="7211" y="21274"/>
                        <a:pt x="6683" y="21369"/>
                      </a:cubicBezTo>
                      <a:cubicBezTo>
                        <a:pt x="6154" y="21482"/>
                        <a:pt x="5380" y="21387"/>
                        <a:pt x="5003" y="21765"/>
                      </a:cubicBezTo>
                      <a:cubicBezTo>
                        <a:pt x="4606" y="22143"/>
                        <a:pt x="4380" y="23030"/>
                        <a:pt x="4361" y="23634"/>
                      </a:cubicBezTo>
                      <a:cubicBezTo>
                        <a:pt x="4342" y="24238"/>
                        <a:pt x="4512" y="24936"/>
                        <a:pt x="4890" y="25333"/>
                      </a:cubicBezTo>
                      <a:cubicBezTo>
                        <a:pt x="5267" y="25748"/>
                        <a:pt x="6551" y="25144"/>
                        <a:pt x="6626" y="26107"/>
                      </a:cubicBezTo>
                      <a:cubicBezTo>
                        <a:pt x="6702" y="27088"/>
                        <a:pt x="6003" y="30486"/>
                        <a:pt x="5343" y="31184"/>
                      </a:cubicBezTo>
                      <a:cubicBezTo>
                        <a:pt x="4682" y="31883"/>
                        <a:pt x="3398" y="30713"/>
                        <a:pt x="2681" y="30297"/>
                      </a:cubicBezTo>
                      <a:cubicBezTo>
                        <a:pt x="1983" y="29901"/>
                        <a:pt x="1530" y="29335"/>
                        <a:pt x="1133" y="28749"/>
                      </a:cubicBezTo>
                      <a:cubicBezTo>
                        <a:pt x="737" y="28183"/>
                        <a:pt x="491" y="27655"/>
                        <a:pt x="321" y="26881"/>
                      </a:cubicBezTo>
                      <a:cubicBezTo>
                        <a:pt x="133" y="26126"/>
                        <a:pt x="1" y="25125"/>
                        <a:pt x="19" y="24181"/>
                      </a:cubicBezTo>
                      <a:cubicBezTo>
                        <a:pt x="38" y="23237"/>
                        <a:pt x="189" y="22161"/>
                        <a:pt x="435" y="21199"/>
                      </a:cubicBezTo>
                      <a:cubicBezTo>
                        <a:pt x="680" y="20255"/>
                        <a:pt x="1171" y="19085"/>
                        <a:pt x="1473" y="18462"/>
                      </a:cubicBezTo>
                      <a:cubicBezTo>
                        <a:pt x="1775" y="17820"/>
                        <a:pt x="2039" y="18273"/>
                        <a:pt x="2228" y="17405"/>
                      </a:cubicBezTo>
                      <a:cubicBezTo>
                        <a:pt x="2398" y="16536"/>
                        <a:pt x="2436" y="14667"/>
                        <a:pt x="2568" y="13271"/>
                      </a:cubicBezTo>
                      <a:cubicBezTo>
                        <a:pt x="2700" y="11893"/>
                        <a:pt x="2813" y="10345"/>
                        <a:pt x="3040" y="9080"/>
                      </a:cubicBezTo>
                      <a:cubicBezTo>
                        <a:pt x="3247" y="7815"/>
                        <a:pt x="3398" y="6777"/>
                        <a:pt x="3908" y="5663"/>
                      </a:cubicBezTo>
                      <a:cubicBezTo>
                        <a:pt x="4399" y="4549"/>
                        <a:pt x="5078" y="3209"/>
                        <a:pt x="6041" y="2416"/>
                      </a:cubicBezTo>
                      <a:cubicBezTo>
                        <a:pt x="7004" y="1624"/>
                        <a:pt x="8665" y="1152"/>
                        <a:pt x="9684" y="869"/>
                      </a:cubicBezTo>
                      <a:cubicBezTo>
                        <a:pt x="10704" y="585"/>
                        <a:pt x="11874" y="0"/>
                        <a:pt x="12119" y="7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19"/>
                <p:cNvSpPr/>
                <p:nvPr/>
              </p:nvSpPr>
              <p:spPr>
                <a:xfrm>
                  <a:off x="6618600" y="965800"/>
                  <a:ext cx="354900" cy="65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6" h="26278" extrusionOk="0">
                      <a:moveTo>
                        <a:pt x="0" y="13139"/>
                      </a:moveTo>
                      <a:cubicBezTo>
                        <a:pt x="0" y="5890"/>
                        <a:pt x="3172" y="1"/>
                        <a:pt x="7098" y="1"/>
                      </a:cubicBezTo>
                      <a:cubicBezTo>
                        <a:pt x="8986" y="1"/>
                        <a:pt x="10798" y="1379"/>
                        <a:pt x="12119" y="3852"/>
                      </a:cubicBezTo>
                      <a:cubicBezTo>
                        <a:pt x="13459" y="6306"/>
                        <a:pt x="14196" y="9666"/>
                        <a:pt x="14196" y="13139"/>
                      </a:cubicBezTo>
                      <a:cubicBezTo>
                        <a:pt x="14196" y="20407"/>
                        <a:pt x="11024" y="26277"/>
                        <a:pt x="7098" y="26277"/>
                      </a:cubicBezTo>
                      <a:cubicBezTo>
                        <a:pt x="3172" y="26277"/>
                        <a:pt x="0" y="20407"/>
                        <a:pt x="0" y="13139"/>
                      </a:cubicBezTo>
                      <a:close/>
                    </a:path>
                  </a:pathLst>
                </a:custGeom>
                <a:solidFill>
                  <a:srgbClr val="CFE2F3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19"/>
                <p:cNvSpPr/>
                <p:nvPr/>
              </p:nvSpPr>
              <p:spPr>
                <a:xfrm>
                  <a:off x="6456250" y="918625"/>
                  <a:ext cx="269975" cy="75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9" h="30128" extrusionOk="0">
                      <a:moveTo>
                        <a:pt x="9156" y="3794"/>
                      </a:moveTo>
                      <a:cubicBezTo>
                        <a:pt x="8325" y="0"/>
                        <a:pt x="5834" y="3228"/>
                        <a:pt x="4626" y="3794"/>
                      </a:cubicBezTo>
                      <a:cubicBezTo>
                        <a:pt x="3436" y="4380"/>
                        <a:pt x="2719" y="5002"/>
                        <a:pt x="1964" y="7249"/>
                      </a:cubicBezTo>
                      <a:cubicBezTo>
                        <a:pt x="1209" y="9495"/>
                        <a:pt x="1" y="14346"/>
                        <a:pt x="95" y="17272"/>
                      </a:cubicBezTo>
                      <a:cubicBezTo>
                        <a:pt x="190" y="20217"/>
                        <a:pt x="888" y="23332"/>
                        <a:pt x="2493" y="24880"/>
                      </a:cubicBezTo>
                      <a:cubicBezTo>
                        <a:pt x="4097" y="26446"/>
                        <a:pt x="8590" y="30127"/>
                        <a:pt x="9703" y="26616"/>
                      </a:cubicBezTo>
                      <a:cubicBezTo>
                        <a:pt x="10798" y="23105"/>
                        <a:pt x="10005" y="7607"/>
                        <a:pt x="9156" y="3794"/>
                      </a:cubicBezTo>
                      <a:close/>
                    </a:path>
                  </a:pathLst>
                </a:custGeom>
                <a:solidFill>
                  <a:srgbClr val="00A2FA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19"/>
                <p:cNvSpPr/>
                <p:nvPr/>
              </p:nvSpPr>
              <p:spPr>
                <a:xfrm>
                  <a:off x="6866825" y="916725"/>
                  <a:ext cx="269950" cy="7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8" h="30147" extrusionOk="0">
                      <a:moveTo>
                        <a:pt x="1643" y="26334"/>
                      </a:moveTo>
                      <a:cubicBezTo>
                        <a:pt x="2492" y="30147"/>
                        <a:pt x="4965" y="26919"/>
                        <a:pt x="6173" y="26334"/>
                      </a:cubicBezTo>
                      <a:cubicBezTo>
                        <a:pt x="7381" y="25767"/>
                        <a:pt x="8080" y="25126"/>
                        <a:pt x="8835" y="22879"/>
                      </a:cubicBezTo>
                      <a:cubicBezTo>
                        <a:pt x="9590" y="20633"/>
                        <a:pt x="10798" y="15800"/>
                        <a:pt x="10704" y="12856"/>
                      </a:cubicBezTo>
                      <a:cubicBezTo>
                        <a:pt x="10628" y="9911"/>
                        <a:pt x="9911" y="6796"/>
                        <a:pt x="8306" y="5248"/>
                      </a:cubicBezTo>
                      <a:cubicBezTo>
                        <a:pt x="6702" y="3700"/>
                        <a:pt x="2209" y="1"/>
                        <a:pt x="1114" y="3512"/>
                      </a:cubicBezTo>
                      <a:cubicBezTo>
                        <a:pt x="1" y="7042"/>
                        <a:pt x="793" y="22539"/>
                        <a:pt x="1643" y="26334"/>
                      </a:cubicBezTo>
                      <a:close/>
                    </a:path>
                  </a:pathLst>
                </a:custGeom>
                <a:solidFill>
                  <a:srgbClr val="00A2FA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19"/>
                <p:cNvSpPr/>
                <p:nvPr/>
              </p:nvSpPr>
              <p:spPr>
                <a:xfrm>
                  <a:off x="4532250" y="921925"/>
                  <a:ext cx="354900" cy="66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6" h="26749" extrusionOk="0">
                      <a:moveTo>
                        <a:pt x="1" y="13384"/>
                      </a:moveTo>
                      <a:cubicBezTo>
                        <a:pt x="1" y="5984"/>
                        <a:pt x="3172" y="0"/>
                        <a:pt x="7098" y="0"/>
                      </a:cubicBezTo>
                      <a:cubicBezTo>
                        <a:pt x="8986" y="0"/>
                        <a:pt x="10798" y="1416"/>
                        <a:pt x="12120" y="3927"/>
                      </a:cubicBezTo>
                      <a:cubicBezTo>
                        <a:pt x="13460" y="6437"/>
                        <a:pt x="14196" y="9835"/>
                        <a:pt x="14196" y="13384"/>
                      </a:cubicBezTo>
                      <a:cubicBezTo>
                        <a:pt x="14196" y="20765"/>
                        <a:pt x="11025" y="26749"/>
                        <a:pt x="7098" y="26749"/>
                      </a:cubicBezTo>
                      <a:cubicBezTo>
                        <a:pt x="3172" y="26749"/>
                        <a:pt x="1" y="20765"/>
                        <a:pt x="1" y="13384"/>
                      </a:cubicBezTo>
                      <a:close/>
                    </a:path>
                  </a:pathLst>
                </a:custGeom>
                <a:solidFill>
                  <a:srgbClr val="CFE2F3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19"/>
                <p:cNvSpPr/>
                <p:nvPr/>
              </p:nvSpPr>
              <p:spPr>
                <a:xfrm>
                  <a:off x="4456750" y="874725"/>
                  <a:ext cx="269950" cy="75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8" h="30128" extrusionOk="0">
                      <a:moveTo>
                        <a:pt x="9156" y="3795"/>
                      </a:moveTo>
                      <a:cubicBezTo>
                        <a:pt x="8306" y="1"/>
                        <a:pt x="5814" y="3229"/>
                        <a:pt x="4625" y="3795"/>
                      </a:cubicBezTo>
                      <a:cubicBezTo>
                        <a:pt x="3417" y="4380"/>
                        <a:pt x="2700" y="5003"/>
                        <a:pt x="1945" y="7249"/>
                      </a:cubicBezTo>
                      <a:cubicBezTo>
                        <a:pt x="1190" y="9496"/>
                        <a:pt x="0" y="14347"/>
                        <a:pt x="76" y="17273"/>
                      </a:cubicBezTo>
                      <a:cubicBezTo>
                        <a:pt x="170" y="20218"/>
                        <a:pt x="888" y="23332"/>
                        <a:pt x="2473" y="24880"/>
                      </a:cubicBezTo>
                      <a:cubicBezTo>
                        <a:pt x="4078" y="26447"/>
                        <a:pt x="8570" y="30128"/>
                        <a:pt x="9684" y="26617"/>
                      </a:cubicBezTo>
                      <a:cubicBezTo>
                        <a:pt x="10798" y="23106"/>
                        <a:pt x="9986" y="7608"/>
                        <a:pt x="9156" y="3795"/>
                      </a:cubicBezTo>
                      <a:close/>
                    </a:path>
                  </a:pathLst>
                </a:custGeom>
                <a:solidFill>
                  <a:srgbClr val="00A2FA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19"/>
                <p:cNvSpPr/>
                <p:nvPr/>
              </p:nvSpPr>
              <p:spPr>
                <a:xfrm>
                  <a:off x="4699775" y="878975"/>
                  <a:ext cx="269975" cy="75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9" h="30128" extrusionOk="0">
                      <a:moveTo>
                        <a:pt x="1643" y="26333"/>
                      </a:moveTo>
                      <a:cubicBezTo>
                        <a:pt x="2493" y="30128"/>
                        <a:pt x="4984" y="26900"/>
                        <a:pt x="6174" y="26333"/>
                      </a:cubicBezTo>
                      <a:cubicBezTo>
                        <a:pt x="7382" y="25748"/>
                        <a:pt x="8080" y="25125"/>
                        <a:pt x="8835" y="22879"/>
                      </a:cubicBezTo>
                      <a:cubicBezTo>
                        <a:pt x="9590" y="20633"/>
                        <a:pt x="10798" y="15781"/>
                        <a:pt x="10704" y="12856"/>
                      </a:cubicBezTo>
                      <a:cubicBezTo>
                        <a:pt x="10628" y="9911"/>
                        <a:pt x="9911" y="6796"/>
                        <a:pt x="8307" y="5248"/>
                      </a:cubicBezTo>
                      <a:cubicBezTo>
                        <a:pt x="6702" y="3681"/>
                        <a:pt x="2210" y="1"/>
                        <a:pt x="1115" y="3512"/>
                      </a:cubicBezTo>
                      <a:cubicBezTo>
                        <a:pt x="1" y="7023"/>
                        <a:pt x="794" y="22520"/>
                        <a:pt x="1643" y="26333"/>
                      </a:cubicBezTo>
                      <a:close/>
                    </a:path>
                  </a:pathLst>
                </a:custGeom>
                <a:solidFill>
                  <a:srgbClr val="00A2FA"/>
                </a:solidFill>
                <a:ln w="75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1" name="Google Shape;181;p19"/>
              <p:cNvSpPr/>
              <p:nvPr/>
            </p:nvSpPr>
            <p:spPr>
              <a:xfrm>
                <a:off x="2274350" y="19760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9"/>
              <p:cNvSpPr/>
              <p:nvPr/>
            </p:nvSpPr>
            <p:spPr>
              <a:xfrm>
                <a:off x="2724850" y="16429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9"/>
              <p:cNvSpPr/>
              <p:nvPr/>
            </p:nvSpPr>
            <p:spPr>
              <a:xfrm>
                <a:off x="3297650" y="1497225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9"/>
              <p:cNvSpPr/>
              <p:nvPr/>
            </p:nvSpPr>
            <p:spPr>
              <a:xfrm>
                <a:off x="2688050" y="222155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9"/>
              <p:cNvSpPr/>
              <p:nvPr/>
            </p:nvSpPr>
            <p:spPr>
              <a:xfrm>
                <a:off x="3752700" y="19760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9"/>
              <p:cNvSpPr/>
              <p:nvPr/>
            </p:nvSpPr>
            <p:spPr>
              <a:xfrm>
                <a:off x="4390600" y="22808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9"/>
              <p:cNvSpPr/>
              <p:nvPr/>
            </p:nvSpPr>
            <p:spPr>
              <a:xfrm>
                <a:off x="4330050" y="18388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9"/>
              <p:cNvSpPr/>
              <p:nvPr/>
            </p:nvSpPr>
            <p:spPr>
              <a:xfrm>
                <a:off x="4022525" y="16429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4813725" y="20849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>
                <a:off x="3188750" y="20849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9"/>
              <p:cNvSpPr/>
              <p:nvPr/>
            </p:nvSpPr>
            <p:spPr>
              <a:xfrm>
                <a:off x="5210400" y="2645200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9"/>
              <p:cNvSpPr/>
              <p:nvPr/>
            </p:nvSpPr>
            <p:spPr>
              <a:xfrm>
                <a:off x="5210400" y="3248563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9"/>
              <p:cNvSpPr/>
              <p:nvPr/>
            </p:nvSpPr>
            <p:spPr>
              <a:xfrm>
                <a:off x="5118525" y="4219075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9"/>
              <p:cNvSpPr/>
              <p:nvPr/>
            </p:nvSpPr>
            <p:spPr>
              <a:xfrm>
                <a:off x="5162025" y="3764525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9"/>
              <p:cNvSpPr/>
              <p:nvPr/>
            </p:nvSpPr>
            <p:spPr>
              <a:xfrm>
                <a:off x="4770225" y="3901175"/>
                <a:ext cx="195900" cy="1959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96" name="Google Shape;196;p19"/>
            <p:cNvCxnSpPr/>
            <p:nvPr/>
          </p:nvCxnSpPr>
          <p:spPr>
            <a:xfrm rot="10800000">
              <a:off x="6188350" y="3464909"/>
              <a:ext cx="10500" cy="8502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7" name="Google Shape;197;p19"/>
            <p:cNvCxnSpPr>
              <a:cxnSpLocks/>
            </p:cNvCxnSpPr>
            <p:nvPr/>
          </p:nvCxnSpPr>
          <p:spPr>
            <a:xfrm flipV="1">
              <a:off x="5403424" y="3141539"/>
              <a:ext cx="838039" cy="1648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8" name="Google Shape;198;p19"/>
            <p:cNvSpPr txBox="1"/>
            <p:nvPr/>
          </p:nvSpPr>
          <p:spPr>
            <a:xfrm>
              <a:off x="6188349" y="3577164"/>
              <a:ext cx="1358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SODIUM ION CHANNEL OPENS AND MORE </a:t>
              </a:r>
              <a:r>
                <a:rPr lang="en" sz="800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Na</a:t>
              </a:r>
              <a:r>
                <a:rPr lang="en" sz="800" baseline="30000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+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ENTERS THE NEURONE, PROPAGATING THE IMPULSE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5699604" y="3269150"/>
              <a:ext cx="121500" cy="1209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All-Or-Nothing Principle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5" name="Google Shape;205;p20"/>
          <p:cNvSpPr txBox="1">
            <a:spLocks noGrp="1"/>
          </p:cNvSpPr>
          <p:nvPr>
            <p:ph type="body" idx="1"/>
          </p:nvPr>
        </p:nvSpPr>
        <p:spPr>
          <a:xfrm>
            <a:off x="311700" y="1149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the threshold potential is </a:t>
            </a:r>
            <a:r>
              <a:rPr lang="en" b="1">
                <a:solidFill>
                  <a:srgbClr val="CCCCCC"/>
                </a:solidFill>
              </a:rPr>
              <a:t>exceeded</a:t>
            </a:r>
            <a:r>
              <a:rPr lang="en">
                <a:solidFill>
                  <a:srgbClr val="CCCCCC"/>
                </a:solidFill>
              </a:rPr>
              <a:t>, an action potential will be triggered.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action potential will fire with the </a:t>
            </a:r>
            <a:r>
              <a:rPr lang="en" b="1">
                <a:solidFill>
                  <a:srgbClr val="CCCCCC"/>
                </a:solidFill>
              </a:rPr>
              <a:t>same ferocity</a:t>
            </a:r>
            <a:r>
              <a:rPr lang="en">
                <a:solidFill>
                  <a:srgbClr val="CCCCCC"/>
                </a:solidFill>
              </a:rPr>
              <a:t>, regardless of the </a:t>
            </a:r>
            <a:r>
              <a:rPr lang="en" b="1">
                <a:solidFill>
                  <a:srgbClr val="CCCCCC"/>
                </a:solidFill>
              </a:rPr>
              <a:t>size </a:t>
            </a:r>
            <a:r>
              <a:rPr lang="en">
                <a:solidFill>
                  <a:srgbClr val="CCCCCC"/>
                </a:solidFill>
              </a:rPr>
              <a:t>of the </a:t>
            </a:r>
            <a:r>
              <a:rPr lang="en" b="1">
                <a:solidFill>
                  <a:srgbClr val="CCCCCC"/>
                </a:solidFill>
              </a:rPr>
              <a:t>stimulus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larger stimulus will </a:t>
            </a:r>
            <a:r>
              <a:rPr lang="en" b="1">
                <a:solidFill>
                  <a:srgbClr val="CCCCCC"/>
                </a:solidFill>
              </a:rPr>
              <a:t>not </a:t>
            </a:r>
            <a:r>
              <a:rPr lang="en">
                <a:solidFill>
                  <a:srgbClr val="CCCCCC"/>
                </a:solidFill>
              </a:rPr>
              <a:t>result in a larger action potential.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all-or-nothing principle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Larger stimuli will however produce </a:t>
            </a:r>
            <a:r>
              <a:rPr lang="en" b="1">
                <a:solidFill>
                  <a:srgbClr val="CCCCCC"/>
                </a:solidFill>
              </a:rPr>
              <a:t>more frequent </a:t>
            </a:r>
            <a:r>
              <a:rPr lang="en">
                <a:solidFill>
                  <a:srgbClr val="CCCCCC"/>
                </a:solidFill>
              </a:rPr>
              <a:t>action potentials.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Larger stimuli </a:t>
            </a:r>
            <a:r>
              <a:rPr lang="en" b="1">
                <a:solidFill>
                  <a:srgbClr val="CCCCCC"/>
                </a:solidFill>
              </a:rPr>
              <a:t>reduce </a:t>
            </a:r>
            <a:r>
              <a:rPr lang="en">
                <a:solidFill>
                  <a:srgbClr val="CCCCCC"/>
                </a:solidFill>
              </a:rPr>
              <a:t>the duration of the refractory period.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allows another action potential to be generated more quickly.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12" name="Google Shape;212;p21"/>
          <p:cNvGrpSpPr/>
          <p:nvPr/>
        </p:nvGrpSpPr>
        <p:grpSpPr>
          <a:xfrm>
            <a:off x="529600" y="1394638"/>
            <a:ext cx="4900325" cy="2354216"/>
            <a:chOff x="429700" y="1237125"/>
            <a:chExt cx="4900325" cy="2354216"/>
          </a:xfrm>
        </p:grpSpPr>
        <p:sp>
          <p:nvSpPr>
            <p:cNvPr id="213" name="Google Shape;213;p21"/>
            <p:cNvSpPr/>
            <p:nvPr/>
          </p:nvSpPr>
          <p:spPr>
            <a:xfrm>
              <a:off x="768400" y="1237125"/>
              <a:ext cx="3502500" cy="23541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1099922" y="3472135"/>
              <a:ext cx="22" cy="118966"/>
            </a:xfrm>
            <a:custGeom>
              <a:avLst/>
              <a:gdLst/>
              <a:ahLst/>
              <a:cxnLst/>
              <a:rect l="l" t="t" r="r" b="b"/>
              <a:pathLst>
                <a:path w="1" h="5391" fill="none" extrusionOk="0">
                  <a:moveTo>
                    <a:pt x="1" y="5391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1383612" y="3354363"/>
              <a:ext cx="22" cy="236762"/>
            </a:xfrm>
            <a:custGeom>
              <a:avLst/>
              <a:gdLst/>
              <a:ahLst/>
              <a:cxnLst/>
              <a:rect l="l" t="t" r="r" b="b"/>
              <a:pathLst>
                <a:path w="1" h="10729" fill="none" extrusionOk="0">
                  <a:moveTo>
                    <a:pt x="0" y="10729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1667280" y="3236304"/>
              <a:ext cx="22" cy="354845"/>
            </a:xfrm>
            <a:custGeom>
              <a:avLst/>
              <a:gdLst/>
              <a:ahLst/>
              <a:cxnLst/>
              <a:rect l="l" t="t" r="r" b="b"/>
              <a:pathLst>
                <a:path w="1" h="16080" fill="none" extrusionOk="0">
                  <a:moveTo>
                    <a:pt x="1" y="16080"/>
                  </a:moveTo>
                  <a:lnTo>
                    <a:pt x="1" y="0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1950970" y="3118509"/>
              <a:ext cx="22" cy="472664"/>
            </a:xfrm>
            <a:custGeom>
              <a:avLst/>
              <a:gdLst/>
              <a:ahLst/>
              <a:cxnLst/>
              <a:rect l="l" t="t" r="r" b="b"/>
              <a:pathLst>
                <a:path w="1" h="21419" fill="none" extrusionOk="0">
                  <a:moveTo>
                    <a:pt x="0" y="21419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2234638" y="3000737"/>
              <a:ext cx="22" cy="589335"/>
            </a:xfrm>
            <a:custGeom>
              <a:avLst/>
              <a:gdLst/>
              <a:ahLst/>
              <a:cxnLst/>
              <a:rect l="l" t="t" r="r" b="b"/>
              <a:pathLst>
                <a:path w="1" h="26706" fill="none" extrusionOk="0">
                  <a:moveTo>
                    <a:pt x="1" y="26705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2518328" y="2882965"/>
              <a:ext cx="22" cy="708256"/>
            </a:xfrm>
            <a:custGeom>
              <a:avLst/>
              <a:gdLst/>
              <a:ahLst/>
              <a:cxnLst/>
              <a:rect l="l" t="t" r="r" b="b"/>
              <a:pathLst>
                <a:path w="1" h="32095" fill="none" extrusionOk="0">
                  <a:moveTo>
                    <a:pt x="0" y="32095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2801996" y="2765170"/>
              <a:ext cx="22" cy="824949"/>
            </a:xfrm>
            <a:custGeom>
              <a:avLst/>
              <a:gdLst/>
              <a:ahLst/>
              <a:cxnLst/>
              <a:rect l="l" t="t" r="r" b="b"/>
              <a:pathLst>
                <a:path w="1" h="37383" fill="none" extrusionOk="0">
                  <a:moveTo>
                    <a:pt x="1" y="37382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3085686" y="2647398"/>
              <a:ext cx="22" cy="943871"/>
            </a:xfrm>
            <a:custGeom>
              <a:avLst/>
              <a:gdLst/>
              <a:ahLst/>
              <a:cxnLst/>
              <a:rect l="l" t="t" r="r" b="b"/>
              <a:pathLst>
                <a:path w="1" h="42772" fill="none" extrusionOk="0">
                  <a:moveTo>
                    <a:pt x="1" y="42772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3369376" y="2529626"/>
              <a:ext cx="22" cy="1061667"/>
            </a:xfrm>
            <a:custGeom>
              <a:avLst/>
              <a:gdLst/>
              <a:ahLst/>
              <a:cxnLst/>
              <a:rect l="l" t="t" r="r" b="b"/>
              <a:pathLst>
                <a:path w="1" h="48110" fill="none" extrusionOk="0">
                  <a:moveTo>
                    <a:pt x="0" y="48110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3653044" y="2411544"/>
              <a:ext cx="22" cy="1179773"/>
            </a:xfrm>
            <a:custGeom>
              <a:avLst/>
              <a:gdLst/>
              <a:ahLst/>
              <a:cxnLst/>
              <a:rect l="l" t="t" r="r" b="b"/>
              <a:pathLst>
                <a:path w="1" h="53462" fill="none" extrusionOk="0">
                  <a:moveTo>
                    <a:pt x="1" y="53462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3936734" y="2293772"/>
              <a:ext cx="22" cy="1297569"/>
            </a:xfrm>
            <a:custGeom>
              <a:avLst/>
              <a:gdLst/>
              <a:ahLst/>
              <a:cxnLst/>
              <a:rect l="l" t="t" r="r" b="b"/>
              <a:pathLst>
                <a:path w="1" h="58800" fill="none" extrusionOk="0">
                  <a:moveTo>
                    <a:pt x="0" y="58800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2518328" y="1596758"/>
              <a:ext cx="22" cy="1221900"/>
            </a:xfrm>
            <a:custGeom>
              <a:avLst/>
              <a:gdLst/>
              <a:ahLst/>
              <a:cxnLst/>
              <a:rect l="l" t="t" r="r" b="b"/>
              <a:pathLst>
                <a:path w="1" h="55371" fill="none" extrusionOk="0">
                  <a:moveTo>
                    <a:pt x="0" y="55370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2801996" y="1596758"/>
              <a:ext cx="22" cy="1104368"/>
            </a:xfrm>
            <a:custGeom>
              <a:avLst/>
              <a:gdLst/>
              <a:ahLst/>
              <a:cxnLst/>
              <a:rect l="l" t="t" r="r" b="b"/>
              <a:pathLst>
                <a:path w="1" h="50045" fill="none" extrusionOk="0">
                  <a:moveTo>
                    <a:pt x="1" y="50045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3085686" y="1596758"/>
              <a:ext cx="22" cy="986859"/>
            </a:xfrm>
            <a:custGeom>
              <a:avLst/>
              <a:gdLst/>
              <a:ahLst/>
              <a:cxnLst/>
              <a:rect l="l" t="t" r="r" b="b"/>
              <a:pathLst>
                <a:path w="1" h="44720" fill="none" extrusionOk="0">
                  <a:moveTo>
                    <a:pt x="1" y="44719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3369376" y="1596758"/>
              <a:ext cx="22" cy="869040"/>
            </a:xfrm>
            <a:custGeom>
              <a:avLst/>
              <a:gdLst/>
              <a:ahLst/>
              <a:cxnLst/>
              <a:rect l="l" t="t" r="r" b="b"/>
              <a:pathLst>
                <a:path w="1" h="39381" fill="none" extrusionOk="0">
                  <a:moveTo>
                    <a:pt x="0" y="39381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3653044" y="1596758"/>
              <a:ext cx="22" cy="751531"/>
            </a:xfrm>
            <a:custGeom>
              <a:avLst/>
              <a:gdLst/>
              <a:ahLst/>
              <a:cxnLst/>
              <a:rect l="l" t="t" r="r" b="b"/>
              <a:pathLst>
                <a:path w="1" h="34056" fill="none" extrusionOk="0">
                  <a:moveTo>
                    <a:pt x="1" y="34055"/>
                  </a:moveTo>
                  <a:lnTo>
                    <a:pt x="1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3936734" y="1596758"/>
              <a:ext cx="22" cy="633734"/>
            </a:xfrm>
            <a:custGeom>
              <a:avLst/>
              <a:gdLst/>
              <a:ahLst/>
              <a:cxnLst/>
              <a:rect l="l" t="t" r="r" b="b"/>
              <a:pathLst>
                <a:path w="1" h="28718" fill="none" extrusionOk="0">
                  <a:moveTo>
                    <a:pt x="0" y="28717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rgbClr val="008CFF"/>
              </a:solidFill>
              <a:prstDash val="solid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2446850" y="1478985"/>
              <a:ext cx="142978" cy="119540"/>
            </a:xfrm>
            <a:custGeom>
              <a:avLst/>
              <a:gdLst/>
              <a:ahLst/>
              <a:cxnLst/>
              <a:rect l="l" t="t" r="r" b="b"/>
              <a:pathLst>
                <a:path w="6499" h="5417" extrusionOk="0">
                  <a:moveTo>
                    <a:pt x="3520" y="0"/>
                  </a:moveTo>
                  <a:lnTo>
                    <a:pt x="0" y="5416"/>
                  </a:lnTo>
                  <a:lnTo>
                    <a:pt x="6499" y="5365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2730518" y="1479272"/>
              <a:ext cx="143000" cy="119253"/>
            </a:xfrm>
            <a:custGeom>
              <a:avLst/>
              <a:gdLst/>
              <a:ahLst/>
              <a:cxnLst/>
              <a:rect l="l" t="t" r="r" b="b"/>
              <a:pathLst>
                <a:path w="6500" h="5404" extrusionOk="0">
                  <a:moveTo>
                    <a:pt x="3521" y="0"/>
                  </a:moveTo>
                  <a:lnTo>
                    <a:pt x="1" y="5403"/>
                  </a:lnTo>
                  <a:lnTo>
                    <a:pt x="1" y="5403"/>
                  </a:lnTo>
                  <a:lnTo>
                    <a:pt x="6499" y="5352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3014208" y="1479272"/>
              <a:ext cx="142978" cy="119540"/>
            </a:xfrm>
            <a:custGeom>
              <a:avLst/>
              <a:gdLst/>
              <a:ahLst/>
              <a:cxnLst/>
              <a:rect l="l" t="t" r="r" b="b"/>
              <a:pathLst>
                <a:path w="6499" h="5417" extrusionOk="0">
                  <a:moveTo>
                    <a:pt x="3520" y="0"/>
                  </a:moveTo>
                  <a:lnTo>
                    <a:pt x="0" y="5416"/>
                  </a:lnTo>
                  <a:lnTo>
                    <a:pt x="6499" y="5352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3297876" y="1479272"/>
              <a:ext cx="143000" cy="119540"/>
            </a:xfrm>
            <a:custGeom>
              <a:avLst/>
              <a:gdLst/>
              <a:ahLst/>
              <a:cxnLst/>
              <a:rect l="l" t="t" r="r" b="b"/>
              <a:pathLst>
                <a:path w="6500" h="5417" extrusionOk="0">
                  <a:moveTo>
                    <a:pt x="3521" y="0"/>
                  </a:moveTo>
                  <a:lnTo>
                    <a:pt x="1" y="5416"/>
                  </a:lnTo>
                  <a:lnTo>
                    <a:pt x="6500" y="5352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3581566" y="1479272"/>
              <a:ext cx="143000" cy="119253"/>
            </a:xfrm>
            <a:custGeom>
              <a:avLst/>
              <a:gdLst/>
              <a:ahLst/>
              <a:cxnLst/>
              <a:rect l="l" t="t" r="r" b="b"/>
              <a:pathLst>
                <a:path w="6500" h="5404" extrusionOk="0">
                  <a:moveTo>
                    <a:pt x="3520" y="0"/>
                  </a:moveTo>
                  <a:lnTo>
                    <a:pt x="0" y="5403"/>
                  </a:lnTo>
                  <a:lnTo>
                    <a:pt x="0" y="5403"/>
                  </a:lnTo>
                  <a:lnTo>
                    <a:pt x="6499" y="5352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3865234" y="1479272"/>
              <a:ext cx="143000" cy="119540"/>
            </a:xfrm>
            <a:custGeom>
              <a:avLst/>
              <a:gdLst/>
              <a:ahLst/>
              <a:cxnLst/>
              <a:rect l="l" t="t" r="r" b="b"/>
              <a:pathLst>
                <a:path w="6500" h="5417" extrusionOk="0">
                  <a:moveTo>
                    <a:pt x="3521" y="0"/>
                  </a:moveTo>
                  <a:lnTo>
                    <a:pt x="1" y="5416"/>
                  </a:lnTo>
                  <a:lnTo>
                    <a:pt x="6500" y="5352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rgbClr val="008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816254" y="2885524"/>
              <a:ext cx="3454682" cy="22"/>
            </a:xfrm>
            <a:custGeom>
              <a:avLst/>
              <a:gdLst/>
              <a:ahLst/>
              <a:cxnLst/>
              <a:rect l="l" t="t" r="r" b="b"/>
              <a:pathLst>
                <a:path w="157031" h="1" fill="none" extrusionOk="0">
                  <a:moveTo>
                    <a:pt x="0" y="0"/>
                  </a:moveTo>
                  <a:lnTo>
                    <a:pt x="157030" y="0"/>
                  </a:lnTo>
                </a:path>
              </a:pathLst>
            </a:custGeom>
            <a:noFill/>
            <a:ln w="19050" cap="flat" cmpd="sng">
              <a:solidFill>
                <a:srgbClr val="F7606A"/>
              </a:solidFill>
              <a:prstDash val="dash"/>
              <a:miter lim="128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 txBox="1"/>
            <p:nvPr/>
          </p:nvSpPr>
          <p:spPr>
            <a:xfrm rot="-5400000">
              <a:off x="-479150" y="2244825"/>
              <a:ext cx="2156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STRENGTH OF STIMULUS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4059825" y="2654688"/>
              <a:ext cx="127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7606A"/>
                  </a:solidFill>
                  <a:latin typeface="Kalam"/>
                  <a:ea typeface="Kalam"/>
                  <a:cs typeface="Kalam"/>
                  <a:sym typeface="Kalam"/>
                </a:rPr>
                <a:t>THRESHOLD </a:t>
              </a:r>
              <a:endParaRPr sz="900">
                <a:solidFill>
                  <a:srgbClr val="F7606A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7606A"/>
                  </a:solidFill>
                  <a:latin typeface="Kalam"/>
                  <a:ea typeface="Kalam"/>
                  <a:cs typeface="Kalam"/>
                  <a:sym typeface="Kalam"/>
                </a:rPr>
                <a:t>POTENTIAL</a:t>
              </a:r>
              <a:endParaRPr sz="900">
                <a:solidFill>
                  <a:srgbClr val="F7606A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40" name="Google Shape;240;p21"/>
          <p:cNvSpPr txBox="1"/>
          <p:nvPr/>
        </p:nvSpPr>
        <p:spPr>
          <a:xfrm>
            <a:off x="5510950" y="2079150"/>
            <a:ext cx="287867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Regardless of the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strength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stimulus, the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all-or-nothing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principle ensures the strength of action potential will remain the same.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2070</Words>
  <Application>Microsoft Office PowerPoint</Application>
  <PresentationFormat>On-screen Show (16:9)</PresentationFormat>
  <Paragraphs>251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Kalam</vt:lpstr>
      <vt:lpstr>Arial</vt:lpstr>
      <vt:lpstr>Cambria</vt:lpstr>
      <vt:lpstr>Times New Roman</vt:lpstr>
      <vt:lpstr>gg sans</vt:lpstr>
      <vt:lpstr>Simple Dark</vt:lpstr>
      <vt:lpstr>AQA A Level Biology 45 - Nerves and Synapses</vt:lpstr>
      <vt:lpstr>The Resting Potential  </vt:lpstr>
      <vt:lpstr>PowerPoint Presentation</vt:lpstr>
      <vt:lpstr>The Action Potential  </vt:lpstr>
      <vt:lpstr>The Action Potential  </vt:lpstr>
      <vt:lpstr>PowerPoint Presentation</vt:lpstr>
      <vt:lpstr>Waves of Depolarisation  </vt:lpstr>
      <vt:lpstr>The All-Or-Nothing Principle  </vt:lpstr>
      <vt:lpstr>PowerPoint Presentation</vt:lpstr>
      <vt:lpstr>The Speed of Conduction  </vt:lpstr>
      <vt:lpstr>PowerPoint Presentation</vt:lpstr>
      <vt:lpstr>PowerPoint Presentation</vt:lpstr>
      <vt:lpstr>Synapses  </vt:lpstr>
      <vt:lpstr>Acetylcholine  </vt:lpstr>
      <vt:lpstr>PowerPoint Presentation</vt:lpstr>
      <vt:lpstr>Excitation and Inhibition  </vt:lpstr>
      <vt:lpstr>PowerPoint Presentation</vt:lpstr>
      <vt:lpstr>Summation  </vt:lpstr>
      <vt:lpstr>Neuromuscular Junctions  </vt:lpstr>
      <vt:lpstr>PowerPoint Presentation</vt:lpstr>
      <vt:lpstr>The Effects of Drugs on Synapses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45 - Nerves and Synapses</dc:title>
  <cp:lastModifiedBy>Chezka Mae Madrona</cp:lastModifiedBy>
  <cp:revision>2</cp:revision>
  <dcterms:modified xsi:type="dcterms:W3CDTF">2025-07-25T11:00:36Z</dcterms:modified>
</cp:coreProperties>
</file>