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g sans" panose="00000800000000000000" pitchFamily="2" charset="0"/>
      <p:bold r:id="rId25"/>
    </p:embeddedFont>
    <p:embeddedFont>
      <p:font typeface="Kala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b0017b25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b0017b25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b0017b25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b0017b25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b0017b25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b0017b25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b0017b25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b0017b25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b41e1268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b41e1268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b0017b2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b0017b25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b0017b256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bb0017b256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b0017b25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b0017b25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b0017b25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bb0017b25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b0017b2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b0017b2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6769128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6769128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367691282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367691282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ab44f4f5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ab44f4f5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b0017afe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b0017afe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b0017b25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b0017b25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b0017b25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b0017b25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8861AFF-02C8-0479-77EC-5334394DA52E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C96D0-5FAF-D7D7-11A6-0D0774F1E8F9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10FEE-8272-6249-CDC9-A1E24CC3CA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2CE7D-F2F2-E6DD-BBE2-94A8FEAF91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2Dp5fNdD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32 - Natural Selection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Adaptations and Mechanisms of Selection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/>
          </a:blip>
          <a:srcRect t="6200" b="10901"/>
          <a:stretch/>
        </p:blipFill>
        <p:spPr>
          <a:xfrm>
            <a:off x="0" y="0"/>
            <a:ext cx="9143999" cy="426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823650" y="4392000"/>
            <a:ext cx="749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Whales have a thick layer of blubber to insulate themselves against icy seas in the Antarctic. This is an example of an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anatomical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adaptation.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7" name="Google Shape;157;p22"/>
          <p:cNvCxnSpPr/>
          <p:nvPr/>
        </p:nvCxnSpPr>
        <p:spPr>
          <a:xfrm rot="10800000">
            <a:off x="0" y="42641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Selection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frequency </a:t>
            </a:r>
            <a:r>
              <a:rPr lang="en" sz="1700">
                <a:solidFill>
                  <a:srgbClr val="CCCCCC"/>
                </a:solidFill>
              </a:rPr>
              <a:t>of a particular allele in a population can affected by </a:t>
            </a:r>
            <a:r>
              <a:rPr lang="en" sz="1700" b="1">
                <a:solidFill>
                  <a:srgbClr val="CCCCCC"/>
                </a:solidFill>
              </a:rPr>
              <a:t>natural selection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>
                <a:solidFill>
                  <a:srgbClr val="CCCCCC"/>
                </a:solidFill>
              </a:rPr>
              <a:t>Directional selection </a:t>
            </a:r>
            <a:r>
              <a:rPr lang="en" sz="1700">
                <a:solidFill>
                  <a:srgbClr val="CCCCCC"/>
                </a:solidFill>
              </a:rPr>
              <a:t>occurs when 1 allele is </a:t>
            </a:r>
            <a:r>
              <a:rPr lang="en" sz="1700" b="1">
                <a:solidFill>
                  <a:srgbClr val="CCCCCC"/>
                </a:solidFill>
              </a:rPr>
              <a:t>favoured </a:t>
            </a:r>
            <a:r>
              <a:rPr lang="en" sz="1700">
                <a:solidFill>
                  <a:srgbClr val="CCCCCC"/>
                </a:solidFill>
              </a:rPr>
              <a:t>over other alleles.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causes the frequency of this allele to </a:t>
            </a:r>
            <a:r>
              <a:rPr lang="en" sz="1300" b="1">
                <a:solidFill>
                  <a:srgbClr val="CCCCCC"/>
                </a:solidFill>
              </a:rPr>
              <a:t>increase </a:t>
            </a:r>
            <a:r>
              <a:rPr lang="en" sz="1300">
                <a:solidFill>
                  <a:srgbClr val="CCCCCC"/>
                </a:solidFill>
              </a:rPr>
              <a:t>in the population.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usually occurs because the allele offers a </a:t>
            </a:r>
            <a:r>
              <a:rPr lang="en" sz="1300" b="1">
                <a:solidFill>
                  <a:srgbClr val="CCCCCC"/>
                </a:solidFill>
              </a:rPr>
              <a:t>survival advantage </a:t>
            </a:r>
            <a:r>
              <a:rPr lang="en" sz="1300">
                <a:solidFill>
                  <a:srgbClr val="CCCCCC"/>
                </a:solidFill>
              </a:rPr>
              <a:t>to the individual.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allele may be responsible for an </a:t>
            </a:r>
            <a:r>
              <a:rPr lang="en" sz="1300" b="1">
                <a:solidFill>
                  <a:srgbClr val="CCCCCC"/>
                </a:solidFill>
              </a:rPr>
              <a:t>extreme phenotype</a:t>
            </a:r>
            <a:r>
              <a:rPr lang="en" sz="1300">
                <a:solidFill>
                  <a:srgbClr val="CCCCCC"/>
                </a:solidFill>
              </a:rPr>
              <a:t>, such as </a:t>
            </a:r>
            <a:r>
              <a:rPr lang="en" sz="1300" b="1">
                <a:solidFill>
                  <a:srgbClr val="CCCCCC"/>
                </a:solidFill>
              </a:rPr>
              <a:t>antibiotic resistance </a:t>
            </a:r>
            <a:r>
              <a:rPr lang="en" sz="1300">
                <a:solidFill>
                  <a:srgbClr val="CCCCCC"/>
                </a:solidFill>
              </a:rPr>
              <a:t>in a species of bacteria.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>
                <a:solidFill>
                  <a:srgbClr val="CCCCCC"/>
                </a:solidFill>
              </a:rPr>
              <a:t>Stabilising selection </a:t>
            </a:r>
            <a:r>
              <a:rPr lang="en" sz="1700">
                <a:solidFill>
                  <a:srgbClr val="CCCCCC"/>
                </a:solidFill>
              </a:rPr>
              <a:t>occurs when alleles towards the </a:t>
            </a:r>
            <a:r>
              <a:rPr lang="en" sz="1700" b="1">
                <a:solidFill>
                  <a:srgbClr val="CCCCCC"/>
                </a:solidFill>
              </a:rPr>
              <a:t>middle </a:t>
            </a:r>
            <a:r>
              <a:rPr lang="en" sz="1700">
                <a:solidFill>
                  <a:srgbClr val="CCCCCC"/>
                </a:solidFill>
              </a:rPr>
              <a:t>of a particular range are </a:t>
            </a:r>
            <a:r>
              <a:rPr lang="en" sz="1700" b="1">
                <a:solidFill>
                  <a:srgbClr val="CCCCCC"/>
                </a:solidFill>
              </a:rPr>
              <a:t>favoured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because individuals with </a:t>
            </a:r>
            <a:r>
              <a:rPr lang="en" sz="1300" b="1">
                <a:solidFill>
                  <a:srgbClr val="CCCCCC"/>
                </a:solidFill>
              </a:rPr>
              <a:t>moderate </a:t>
            </a:r>
            <a:r>
              <a:rPr lang="en" sz="1300">
                <a:solidFill>
                  <a:srgbClr val="CCCCCC"/>
                </a:solidFill>
              </a:rPr>
              <a:t>phenotypes may be more likely to survive than those with extreme phenotypes.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For example, the range of </a:t>
            </a:r>
            <a:r>
              <a:rPr lang="en" sz="1300" b="1">
                <a:solidFill>
                  <a:srgbClr val="CCCCCC"/>
                </a:solidFill>
              </a:rPr>
              <a:t>human birth weights </a:t>
            </a:r>
            <a:r>
              <a:rPr lang="en" sz="1300">
                <a:solidFill>
                  <a:srgbClr val="CCCCCC"/>
                </a:solidFill>
              </a:rPr>
              <a:t>is very narrow. This is because both very small and very large babies are </a:t>
            </a:r>
            <a:r>
              <a:rPr lang="en" sz="1300" b="1">
                <a:solidFill>
                  <a:srgbClr val="CCCCCC"/>
                </a:solidFill>
              </a:rPr>
              <a:t>less likely </a:t>
            </a:r>
            <a:r>
              <a:rPr lang="en" sz="1300">
                <a:solidFill>
                  <a:srgbClr val="CCCCCC"/>
                </a:solidFill>
              </a:rPr>
              <a:t>to </a:t>
            </a:r>
            <a:r>
              <a:rPr lang="en" sz="1300" b="1">
                <a:solidFill>
                  <a:srgbClr val="CCCCCC"/>
                </a:solidFill>
              </a:rPr>
              <a:t>survive </a:t>
            </a:r>
            <a:r>
              <a:rPr lang="en" sz="1300">
                <a:solidFill>
                  <a:srgbClr val="CCCCCC"/>
                </a:solidFill>
              </a:rPr>
              <a:t>than moderately sized babies.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70" name="Google Shape;170;p24"/>
          <p:cNvGrpSpPr/>
          <p:nvPr/>
        </p:nvGrpSpPr>
        <p:grpSpPr>
          <a:xfrm>
            <a:off x="828225" y="822300"/>
            <a:ext cx="7203100" cy="2749675"/>
            <a:chOff x="813100" y="1181475"/>
            <a:chExt cx="7203100" cy="2749675"/>
          </a:xfrm>
        </p:grpSpPr>
        <p:grpSp>
          <p:nvGrpSpPr>
            <p:cNvPr id="171" name="Google Shape;171;p24"/>
            <p:cNvGrpSpPr/>
            <p:nvPr/>
          </p:nvGrpSpPr>
          <p:grpSpPr>
            <a:xfrm>
              <a:off x="1136200" y="1535467"/>
              <a:ext cx="6871587" cy="2072576"/>
              <a:chOff x="2169338" y="396413"/>
              <a:chExt cx="4642964" cy="1406853"/>
            </a:xfrm>
          </p:grpSpPr>
          <p:sp>
            <p:nvSpPr>
              <p:cNvPr id="172" name="Google Shape;172;p24"/>
              <p:cNvSpPr/>
              <p:nvPr/>
            </p:nvSpPr>
            <p:spPr>
              <a:xfrm>
                <a:off x="3039600" y="638050"/>
                <a:ext cx="1305425" cy="1101350"/>
              </a:xfrm>
              <a:custGeom>
                <a:avLst/>
                <a:gdLst/>
                <a:ahLst/>
                <a:cxnLst/>
                <a:rect l="l" t="t" r="r" b="b"/>
                <a:pathLst>
                  <a:path w="52217" h="44054" fill="none" extrusionOk="0">
                    <a:moveTo>
                      <a:pt x="18806" y="43392"/>
                    </a:moveTo>
                    <a:cubicBezTo>
                      <a:pt x="22888" y="43392"/>
                      <a:pt x="43251" y="43723"/>
                      <a:pt x="47734" y="43392"/>
                    </a:cubicBezTo>
                    <a:cubicBezTo>
                      <a:pt x="52217" y="43062"/>
                      <a:pt x="46932" y="42944"/>
                      <a:pt x="45705" y="41410"/>
                    </a:cubicBezTo>
                    <a:cubicBezTo>
                      <a:pt x="44454" y="39900"/>
                      <a:pt x="42330" y="39641"/>
                      <a:pt x="40325" y="34285"/>
                    </a:cubicBezTo>
                    <a:cubicBezTo>
                      <a:pt x="38319" y="28928"/>
                      <a:pt x="35677" y="14795"/>
                      <a:pt x="33647" y="9321"/>
                    </a:cubicBezTo>
                    <a:cubicBezTo>
                      <a:pt x="31618" y="3823"/>
                      <a:pt x="29967" y="2761"/>
                      <a:pt x="28079" y="1393"/>
                    </a:cubicBezTo>
                    <a:cubicBezTo>
                      <a:pt x="26191" y="1"/>
                      <a:pt x="23737" y="732"/>
                      <a:pt x="22345" y="992"/>
                    </a:cubicBezTo>
                    <a:cubicBezTo>
                      <a:pt x="20953" y="1251"/>
                      <a:pt x="20882" y="1251"/>
                      <a:pt x="19750" y="2974"/>
                    </a:cubicBezTo>
                    <a:cubicBezTo>
                      <a:pt x="18594" y="4696"/>
                      <a:pt x="16706" y="7386"/>
                      <a:pt x="15479" y="11303"/>
                    </a:cubicBezTo>
                    <a:cubicBezTo>
                      <a:pt x="14229" y="15196"/>
                      <a:pt x="13332" y="22062"/>
                      <a:pt x="12317" y="26357"/>
                    </a:cubicBezTo>
                    <a:cubicBezTo>
                      <a:pt x="11303" y="30651"/>
                      <a:pt x="11020" y="34285"/>
                      <a:pt x="9344" y="37045"/>
                    </a:cubicBezTo>
                    <a:cubicBezTo>
                      <a:pt x="7693" y="39830"/>
                      <a:pt x="1" y="41953"/>
                      <a:pt x="2313" y="42991"/>
                    </a:cubicBezTo>
                    <a:cubicBezTo>
                      <a:pt x="4625" y="44053"/>
                      <a:pt x="20505" y="43322"/>
                      <a:pt x="23266" y="43392"/>
                    </a:cubicBezTo>
                    <a:cubicBezTo>
                      <a:pt x="26003" y="43463"/>
                      <a:pt x="14724" y="43392"/>
                      <a:pt x="18806" y="43392"/>
                    </a:cubicBezTo>
                    <a:close/>
                  </a:path>
                </a:pathLst>
              </a:custGeom>
              <a:solidFill>
                <a:srgbClr val="0094FF"/>
              </a:solidFill>
              <a:ln w="19050" cap="flat" cmpd="sng">
                <a:solidFill>
                  <a:srgbClr val="0094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4"/>
              <p:cNvSpPr/>
              <p:nvPr/>
            </p:nvSpPr>
            <p:spPr>
              <a:xfrm>
                <a:off x="2465650" y="1015000"/>
                <a:ext cx="1652875" cy="708475"/>
              </a:xfrm>
              <a:custGeom>
                <a:avLst/>
                <a:gdLst/>
                <a:ahLst/>
                <a:cxnLst/>
                <a:rect l="l" t="t" r="r" b="b"/>
                <a:pathLst>
                  <a:path w="66115" h="28339" fill="none" extrusionOk="0">
                    <a:moveTo>
                      <a:pt x="1" y="28338"/>
                    </a:moveTo>
                    <a:cubicBezTo>
                      <a:pt x="1275" y="28196"/>
                      <a:pt x="5522" y="28126"/>
                      <a:pt x="7622" y="27394"/>
                    </a:cubicBezTo>
                    <a:cubicBezTo>
                      <a:pt x="9698" y="26639"/>
                      <a:pt x="11279" y="25625"/>
                      <a:pt x="12506" y="23855"/>
                    </a:cubicBezTo>
                    <a:cubicBezTo>
                      <a:pt x="13733" y="22085"/>
                      <a:pt x="13922" y="19513"/>
                      <a:pt x="14960" y="16776"/>
                    </a:cubicBezTo>
                    <a:cubicBezTo>
                      <a:pt x="15998" y="14039"/>
                      <a:pt x="17013" y="9863"/>
                      <a:pt x="18759" y="7433"/>
                    </a:cubicBezTo>
                    <a:cubicBezTo>
                      <a:pt x="20528" y="5026"/>
                      <a:pt x="22841" y="3539"/>
                      <a:pt x="25578" y="2289"/>
                    </a:cubicBezTo>
                    <a:cubicBezTo>
                      <a:pt x="28291" y="1062"/>
                      <a:pt x="32066" y="0"/>
                      <a:pt x="35087" y="47"/>
                    </a:cubicBezTo>
                    <a:cubicBezTo>
                      <a:pt x="38130" y="94"/>
                      <a:pt x="41316" y="1321"/>
                      <a:pt x="43793" y="2619"/>
                    </a:cubicBezTo>
                    <a:cubicBezTo>
                      <a:pt x="46294" y="3917"/>
                      <a:pt x="48371" y="5097"/>
                      <a:pt x="50046" y="7763"/>
                    </a:cubicBezTo>
                    <a:cubicBezTo>
                      <a:pt x="51745" y="10453"/>
                      <a:pt x="52830" y="16068"/>
                      <a:pt x="53868" y="18711"/>
                    </a:cubicBezTo>
                    <a:cubicBezTo>
                      <a:pt x="54907" y="21330"/>
                      <a:pt x="54859" y="22132"/>
                      <a:pt x="56322" y="23525"/>
                    </a:cubicBezTo>
                    <a:cubicBezTo>
                      <a:pt x="57762" y="24917"/>
                      <a:pt x="60947" y="26356"/>
                      <a:pt x="62575" y="27064"/>
                    </a:cubicBezTo>
                    <a:cubicBezTo>
                      <a:pt x="64203" y="27748"/>
                      <a:pt x="65524" y="27607"/>
                      <a:pt x="66114" y="27701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74" name="Google Shape;174;p24"/>
              <p:cNvCxnSpPr/>
              <p:nvPr/>
            </p:nvCxnSpPr>
            <p:spPr>
              <a:xfrm flipH="1">
                <a:off x="2169338" y="396413"/>
                <a:ext cx="5700" cy="1391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24"/>
              <p:cNvCxnSpPr/>
              <p:nvPr/>
            </p:nvCxnSpPr>
            <p:spPr>
              <a:xfrm>
                <a:off x="2169350" y="1788113"/>
                <a:ext cx="2091900" cy="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" name="Google Shape;176;p24"/>
              <p:cNvGrpSpPr/>
              <p:nvPr/>
            </p:nvGrpSpPr>
            <p:grpSpPr>
              <a:xfrm>
                <a:off x="4720389" y="403866"/>
                <a:ext cx="2091913" cy="1399400"/>
                <a:chOff x="2321738" y="2299525"/>
                <a:chExt cx="2091913" cy="1400100"/>
              </a:xfrm>
            </p:grpSpPr>
            <p:sp>
              <p:nvSpPr>
                <p:cNvPr id="177" name="Google Shape;177;p24"/>
                <p:cNvSpPr/>
                <p:nvPr/>
              </p:nvSpPr>
              <p:spPr>
                <a:xfrm>
                  <a:off x="3032150" y="2394925"/>
                  <a:ext cx="978625" cy="124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5" h="49693" fill="none" extrusionOk="0">
                      <a:moveTo>
                        <a:pt x="14110" y="48961"/>
                      </a:moveTo>
                      <a:cubicBezTo>
                        <a:pt x="17154" y="48961"/>
                        <a:pt x="32420" y="49315"/>
                        <a:pt x="35771" y="48961"/>
                      </a:cubicBezTo>
                      <a:cubicBezTo>
                        <a:pt x="39145" y="48584"/>
                        <a:pt x="35181" y="48418"/>
                        <a:pt x="34261" y="46720"/>
                      </a:cubicBezTo>
                      <a:cubicBezTo>
                        <a:pt x="33317" y="44997"/>
                        <a:pt x="31736" y="44714"/>
                        <a:pt x="30226" y="38674"/>
                      </a:cubicBezTo>
                      <a:cubicBezTo>
                        <a:pt x="28716" y="32633"/>
                        <a:pt x="26757" y="16706"/>
                        <a:pt x="25224" y="10501"/>
                      </a:cubicBezTo>
                      <a:cubicBezTo>
                        <a:pt x="23690" y="4319"/>
                        <a:pt x="22463" y="3139"/>
                        <a:pt x="21047" y="1582"/>
                      </a:cubicBezTo>
                      <a:cubicBezTo>
                        <a:pt x="19632" y="1"/>
                        <a:pt x="17791" y="827"/>
                        <a:pt x="16729" y="1133"/>
                      </a:cubicBezTo>
                      <a:cubicBezTo>
                        <a:pt x="15691" y="1417"/>
                        <a:pt x="15644" y="1417"/>
                        <a:pt x="14795" y="3351"/>
                      </a:cubicBezTo>
                      <a:cubicBezTo>
                        <a:pt x="13945" y="5286"/>
                        <a:pt x="12529" y="8354"/>
                        <a:pt x="11609" y="12742"/>
                      </a:cubicBezTo>
                      <a:cubicBezTo>
                        <a:pt x="10665" y="17131"/>
                        <a:pt x="10005" y="24894"/>
                        <a:pt x="9226" y="29731"/>
                      </a:cubicBezTo>
                      <a:cubicBezTo>
                        <a:pt x="8471" y="34568"/>
                        <a:pt x="8259" y="38674"/>
                        <a:pt x="7008" y="41812"/>
                      </a:cubicBezTo>
                      <a:cubicBezTo>
                        <a:pt x="5758" y="44926"/>
                        <a:pt x="0" y="47309"/>
                        <a:pt x="1723" y="48513"/>
                      </a:cubicBezTo>
                      <a:cubicBezTo>
                        <a:pt x="3469" y="49693"/>
                        <a:pt x="15384" y="48867"/>
                        <a:pt x="17437" y="48961"/>
                      </a:cubicBezTo>
                      <a:cubicBezTo>
                        <a:pt x="19490" y="49032"/>
                        <a:pt x="11043" y="48961"/>
                        <a:pt x="14110" y="4896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0094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4"/>
                <p:cNvSpPr/>
                <p:nvPr/>
              </p:nvSpPr>
              <p:spPr>
                <a:xfrm>
                  <a:off x="2618050" y="2914625"/>
                  <a:ext cx="1652875" cy="70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15" h="28362" fill="none" extrusionOk="0">
                      <a:moveTo>
                        <a:pt x="1" y="28362"/>
                      </a:moveTo>
                      <a:cubicBezTo>
                        <a:pt x="1275" y="28197"/>
                        <a:pt x="5522" y="28150"/>
                        <a:pt x="7622" y="27395"/>
                      </a:cubicBezTo>
                      <a:cubicBezTo>
                        <a:pt x="9698" y="26639"/>
                        <a:pt x="11279" y="25625"/>
                        <a:pt x="12506" y="23855"/>
                      </a:cubicBezTo>
                      <a:cubicBezTo>
                        <a:pt x="13733" y="22086"/>
                        <a:pt x="13922" y="19514"/>
                        <a:pt x="14960" y="16777"/>
                      </a:cubicBezTo>
                      <a:cubicBezTo>
                        <a:pt x="15998" y="14040"/>
                        <a:pt x="17013" y="9863"/>
                        <a:pt x="18782" y="7456"/>
                      </a:cubicBezTo>
                      <a:cubicBezTo>
                        <a:pt x="20528" y="5026"/>
                        <a:pt x="22841" y="3540"/>
                        <a:pt x="25578" y="2313"/>
                      </a:cubicBezTo>
                      <a:cubicBezTo>
                        <a:pt x="28291" y="1062"/>
                        <a:pt x="32066" y="0"/>
                        <a:pt x="35087" y="48"/>
                      </a:cubicBezTo>
                      <a:cubicBezTo>
                        <a:pt x="38130" y="95"/>
                        <a:pt x="41316" y="1345"/>
                        <a:pt x="43793" y="2619"/>
                      </a:cubicBezTo>
                      <a:cubicBezTo>
                        <a:pt x="46294" y="3917"/>
                        <a:pt x="48371" y="5097"/>
                        <a:pt x="50046" y="7763"/>
                      </a:cubicBezTo>
                      <a:cubicBezTo>
                        <a:pt x="51745" y="10453"/>
                        <a:pt x="52830" y="16069"/>
                        <a:pt x="53868" y="18711"/>
                      </a:cubicBezTo>
                      <a:cubicBezTo>
                        <a:pt x="54907" y="21331"/>
                        <a:pt x="54859" y="22133"/>
                        <a:pt x="56322" y="23525"/>
                      </a:cubicBezTo>
                      <a:cubicBezTo>
                        <a:pt x="57762" y="24917"/>
                        <a:pt x="60947" y="26380"/>
                        <a:pt x="62575" y="27064"/>
                      </a:cubicBezTo>
                      <a:cubicBezTo>
                        <a:pt x="64203" y="27772"/>
                        <a:pt x="65524" y="27607"/>
                        <a:pt x="66114" y="2770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9" name="Google Shape;179;p24"/>
                <p:cNvCxnSpPr/>
                <p:nvPr/>
              </p:nvCxnSpPr>
              <p:spPr>
                <a:xfrm flipH="1">
                  <a:off x="2321738" y="2299525"/>
                  <a:ext cx="5700" cy="1391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" name="Google Shape;180;p24"/>
                <p:cNvCxnSpPr/>
                <p:nvPr/>
              </p:nvCxnSpPr>
              <p:spPr>
                <a:xfrm>
                  <a:off x="2321750" y="3691225"/>
                  <a:ext cx="2091900" cy="84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81" name="Google Shape;181;p24"/>
            <p:cNvSpPr txBox="1"/>
            <p:nvPr/>
          </p:nvSpPr>
          <p:spPr>
            <a:xfrm>
              <a:off x="1931700" y="1181475"/>
              <a:ext cx="1824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DIRECTIONAL SELECTION</a:t>
              </a:r>
              <a:endParaRPr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2" name="Google Shape;182;p24"/>
            <p:cNvSpPr txBox="1"/>
            <p:nvPr/>
          </p:nvSpPr>
          <p:spPr>
            <a:xfrm>
              <a:off x="5704825" y="1181475"/>
              <a:ext cx="1824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STABILISING SELECTION</a:t>
              </a:r>
              <a:endParaRPr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3" name="Google Shape;183;p24"/>
            <p:cNvSpPr txBox="1"/>
            <p:nvPr/>
          </p:nvSpPr>
          <p:spPr>
            <a:xfrm>
              <a:off x="4920200" y="3608050"/>
              <a:ext cx="3096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PHENOTYPE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4" name="Google Shape;184;p24"/>
            <p:cNvSpPr txBox="1"/>
            <p:nvPr/>
          </p:nvSpPr>
          <p:spPr>
            <a:xfrm>
              <a:off x="1136200" y="3608050"/>
              <a:ext cx="3096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PHENOTYPE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5" name="Google Shape;185;p24"/>
            <p:cNvSpPr txBox="1"/>
            <p:nvPr/>
          </p:nvSpPr>
          <p:spPr>
            <a:xfrm rot="-5400000">
              <a:off x="-34400" y="2415200"/>
              <a:ext cx="2018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FREQUENCY OF ALLELE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6" name="Google Shape;186;p24"/>
            <p:cNvSpPr txBox="1"/>
            <p:nvPr/>
          </p:nvSpPr>
          <p:spPr>
            <a:xfrm rot="-5400000">
              <a:off x="3707400" y="2398100"/>
              <a:ext cx="2052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FREQUENCY OF ALLELE 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7" name="Google Shape;187;p24"/>
            <p:cNvSpPr txBox="1"/>
            <p:nvPr/>
          </p:nvSpPr>
          <p:spPr>
            <a:xfrm>
              <a:off x="1284350" y="1836025"/>
              <a:ext cx="14715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BEFORE</a:t>
              </a:r>
              <a:endParaRPr sz="900" b="1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94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94FF"/>
                  </a:solidFill>
                  <a:latin typeface="Kalam"/>
                  <a:ea typeface="Kalam"/>
                  <a:cs typeface="Kalam"/>
                  <a:sym typeface="Kalam"/>
                </a:rPr>
                <a:t>AFTER</a:t>
              </a:r>
              <a:endParaRPr sz="900" b="1">
                <a:solidFill>
                  <a:srgbClr val="0094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8" name="Google Shape;188;p24"/>
            <p:cNvSpPr txBox="1"/>
            <p:nvPr/>
          </p:nvSpPr>
          <p:spPr>
            <a:xfrm>
              <a:off x="4895100" y="1836025"/>
              <a:ext cx="14715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BEFORE</a:t>
              </a:r>
              <a:endParaRPr sz="900" b="1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94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94FF"/>
                  </a:solidFill>
                  <a:latin typeface="Kalam"/>
                  <a:ea typeface="Kalam"/>
                  <a:cs typeface="Kalam"/>
                  <a:sym typeface="Kalam"/>
                </a:rPr>
                <a:t>AFTER</a:t>
              </a:r>
              <a:endParaRPr sz="900" b="1">
                <a:solidFill>
                  <a:srgbClr val="0094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89" name="Google Shape;189;p24"/>
            <p:cNvCxnSpPr/>
            <p:nvPr/>
          </p:nvCxnSpPr>
          <p:spPr>
            <a:xfrm>
              <a:off x="2485050" y="1601650"/>
              <a:ext cx="7182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0" name="Google Shape;190;p24"/>
            <p:cNvCxnSpPr/>
            <p:nvPr/>
          </p:nvCxnSpPr>
          <p:spPr>
            <a:xfrm>
              <a:off x="5648400" y="1601650"/>
              <a:ext cx="7182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1" name="Google Shape;191;p24"/>
            <p:cNvCxnSpPr/>
            <p:nvPr/>
          </p:nvCxnSpPr>
          <p:spPr>
            <a:xfrm flipH="1">
              <a:off x="6962725" y="1600000"/>
              <a:ext cx="715500" cy="33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92" name="Google Shape;192;p24"/>
          <p:cNvSpPr txBox="1"/>
          <p:nvPr/>
        </p:nvSpPr>
        <p:spPr>
          <a:xfrm>
            <a:off x="1121100" y="3741625"/>
            <a:ext cx="6901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Graphs to show the effect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directional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stabilising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selection on the frequency of certain alleles. In directional selection, 1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extreme allele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selected for. In stabilising selection,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median alleles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selected for.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Selection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Char char="●"/>
            </a:pPr>
            <a:r>
              <a:rPr lang="en">
                <a:solidFill>
                  <a:srgbClr val="8E7CC3"/>
                </a:solidFill>
              </a:rPr>
              <a:t>Practical 6 - The use of aseptic techniques to investigate the effect of antimicrobial substances on microbial growth.</a:t>
            </a:r>
            <a:endParaRPr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Antimicrobial substances are substances that </a:t>
            </a:r>
            <a:r>
              <a:rPr lang="en" b="1">
                <a:solidFill>
                  <a:srgbClr val="CCCCCC"/>
                </a:solidFill>
              </a:rPr>
              <a:t>kill microbes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Antibiotics are a type of antimicrobial that </a:t>
            </a:r>
            <a:r>
              <a:rPr lang="en" b="1">
                <a:solidFill>
                  <a:srgbClr val="CCCCCC"/>
                </a:solidFill>
              </a:rPr>
              <a:t>kill bacteria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efficacy </a:t>
            </a:r>
            <a:r>
              <a:rPr lang="en">
                <a:solidFill>
                  <a:srgbClr val="CCCCCC"/>
                </a:solidFill>
              </a:rPr>
              <a:t>of different antibiotics on bacterial colonies can be investigated using </a:t>
            </a:r>
            <a:r>
              <a:rPr lang="en" b="1">
                <a:solidFill>
                  <a:srgbClr val="CCCCCC"/>
                </a:solidFill>
              </a:rPr>
              <a:t>aseptic technique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Aseptic technique is used to reduce the chance of </a:t>
            </a:r>
            <a:r>
              <a:rPr lang="en" b="1">
                <a:solidFill>
                  <a:srgbClr val="CCCCCC"/>
                </a:solidFill>
              </a:rPr>
              <a:t>contamination</a:t>
            </a:r>
            <a:r>
              <a:rPr lang="en">
                <a:solidFill>
                  <a:srgbClr val="CCCCCC"/>
                </a:solidFill>
              </a:rPr>
              <a:t> of bacterial cultures with </a:t>
            </a:r>
            <a:r>
              <a:rPr lang="en" b="1">
                <a:solidFill>
                  <a:srgbClr val="CCCCCC"/>
                </a:solidFill>
              </a:rPr>
              <a:t>unwanted </a:t>
            </a:r>
            <a:r>
              <a:rPr lang="en">
                <a:solidFill>
                  <a:srgbClr val="CCCCCC"/>
                </a:solidFill>
              </a:rPr>
              <a:t>microorganisms.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microorganisms might be </a:t>
            </a:r>
            <a:r>
              <a:rPr lang="en" b="1">
                <a:solidFill>
                  <a:srgbClr val="CCCCCC"/>
                </a:solidFill>
              </a:rPr>
              <a:t>pathogenic</a:t>
            </a:r>
            <a:r>
              <a:rPr lang="en">
                <a:solidFill>
                  <a:srgbClr val="CCCCCC"/>
                </a:solidFill>
              </a:rPr>
              <a:t>, so could cause disease.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Antibiotics practical video.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t="8285" b="5403"/>
          <a:stretch/>
        </p:blipFill>
        <p:spPr>
          <a:xfrm>
            <a:off x="0" y="0"/>
            <a:ext cx="9144000" cy="44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206" name="Google Shape;206;p26"/>
          <p:cNvCxnSpPr/>
          <p:nvPr/>
        </p:nvCxnSpPr>
        <p:spPr>
          <a:xfrm rot="10800000">
            <a:off x="0" y="44392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6"/>
          <p:cNvSpPr txBox="1"/>
          <p:nvPr/>
        </p:nvSpPr>
        <p:spPr>
          <a:xfrm>
            <a:off x="1041300" y="4563700"/>
            <a:ext cx="70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rise of </a:t>
            </a:r>
            <a:r>
              <a:rPr lang="en" b="1">
                <a:solidFill>
                  <a:srgbClr val="F2544F"/>
                </a:solidFill>
                <a:latin typeface="Cambria"/>
                <a:ea typeface="Cambria"/>
                <a:cs typeface="Cambria"/>
                <a:sym typeface="Cambria"/>
              </a:rPr>
              <a:t>antibiotic-resistant bacteria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demonstrable example of natural selection.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Aseptic Technique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>
                <a:solidFill>
                  <a:srgbClr val="CCCCCC"/>
                </a:solidFill>
              </a:rPr>
              <a:t>Disinfect </a:t>
            </a:r>
            <a:r>
              <a:rPr lang="en" sz="1700">
                <a:solidFill>
                  <a:srgbClr val="CCCCCC"/>
                </a:solidFill>
              </a:rPr>
              <a:t>surfaces with an antibacterial cleaner, both before and after the experiment.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Ensure that all utensils and equipment are also disinfected.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Work near a </a:t>
            </a:r>
            <a:r>
              <a:rPr lang="en" sz="1700" b="1">
                <a:solidFill>
                  <a:srgbClr val="FF9900"/>
                </a:solidFill>
              </a:rPr>
              <a:t>Bunsen flame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will ensure that convection currents draw microbes away from the culture.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Ensure that all vessels containing bacteria are only open for the </a:t>
            </a:r>
            <a:r>
              <a:rPr lang="en" sz="1700" b="1">
                <a:solidFill>
                  <a:srgbClr val="CCCCCC"/>
                </a:solidFill>
              </a:rPr>
              <a:t>minimum amount </a:t>
            </a:r>
            <a:r>
              <a:rPr lang="en" sz="1700">
                <a:solidFill>
                  <a:srgbClr val="CCCCCC"/>
                </a:solidFill>
              </a:rPr>
              <a:t>of </a:t>
            </a:r>
            <a:r>
              <a:rPr lang="en" sz="1700" b="1">
                <a:solidFill>
                  <a:srgbClr val="CCCCCC"/>
                </a:solidFill>
              </a:rPr>
              <a:t>time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reduces the chance of unwanted microbes contaminating the bacterial broth.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>
                <a:solidFill>
                  <a:srgbClr val="CCCCCC"/>
                </a:solidFill>
              </a:rPr>
              <a:t>Flame </a:t>
            </a:r>
            <a:r>
              <a:rPr lang="en" sz="1700">
                <a:solidFill>
                  <a:srgbClr val="CCCCCC"/>
                </a:solidFill>
              </a:rPr>
              <a:t>the wire loop before using it to transfer bacteria.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will </a:t>
            </a:r>
            <a:r>
              <a:rPr lang="en" sz="1300" b="1">
                <a:solidFill>
                  <a:srgbClr val="CCCCCC"/>
                </a:solidFill>
              </a:rPr>
              <a:t>sterilise </a:t>
            </a:r>
            <a:r>
              <a:rPr lang="en" sz="1300">
                <a:solidFill>
                  <a:srgbClr val="CCCCCC"/>
                </a:solidFill>
              </a:rPr>
              <a:t>the loop to remove any lingering microbes.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Flame the neck of any bottles before using them.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also creates convection currents which will prevent unwanted organisms from entering the bottles.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14" name="Google Shape;2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20" name="Google Shape;220;p28"/>
          <p:cNvSpPr txBox="1"/>
          <p:nvPr/>
        </p:nvSpPr>
        <p:spPr>
          <a:xfrm>
            <a:off x="5269050" y="2263950"/>
            <a:ext cx="314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 laboratories should have a protocol for practicing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aseptic technique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 t="11245" b="13180"/>
          <a:stretch/>
        </p:blipFill>
        <p:spPr>
          <a:xfrm>
            <a:off x="0" y="-1"/>
            <a:ext cx="453620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8"/>
          <p:cNvCxnSpPr/>
          <p:nvPr/>
        </p:nvCxnSpPr>
        <p:spPr>
          <a:xfrm>
            <a:off x="45362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Different Antibiotics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Use a sterile pipette or wire loop to transfer bacteria from a </a:t>
            </a:r>
            <a:r>
              <a:rPr lang="en" sz="1700" b="1">
                <a:solidFill>
                  <a:srgbClr val="CCCCCC"/>
                </a:solidFill>
              </a:rPr>
              <a:t>broth </a:t>
            </a:r>
            <a:r>
              <a:rPr lang="en" sz="1700">
                <a:solidFill>
                  <a:srgbClr val="CCCCCC"/>
                </a:solidFill>
              </a:rPr>
              <a:t>to an </a:t>
            </a:r>
            <a:r>
              <a:rPr lang="en" sz="1700" b="1">
                <a:solidFill>
                  <a:srgbClr val="CCCCCC"/>
                </a:solidFill>
              </a:rPr>
              <a:t>agar plate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bacterial broth is a mixture of distilled water, the bacterial colonies and nutrients.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agar plate contains a substance called </a:t>
            </a:r>
            <a:r>
              <a:rPr lang="en" sz="1300" b="1">
                <a:solidFill>
                  <a:srgbClr val="CCCCCC"/>
                </a:solidFill>
              </a:rPr>
              <a:t>agar jelly</a:t>
            </a:r>
            <a:r>
              <a:rPr lang="en" sz="1300">
                <a:solidFill>
                  <a:srgbClr val="CCCCCC"/>
                </a:solidFill>
              </a:rPr>
              <a:t> - a substrate to grow the bacteria 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Spread the bacteria evenly over plate using a sterile plastic spreader.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Use sterile forceps to place a paper discs </a:t>
            </a:r>
            <a:r>
              <a:rPr lang="en" sz="1700" b="1">
                <a:solidFill>
                  <a:srgbClr val="CCCCCC"/>
                </a:solidFill>
              </a:rPr>
              <a:t>soaked </a:t>
            </a:r>
            <a:r>
              <a:rPr lang="en" sz="1700">
                <a:solidFill>
                  <a:srgbClr val="CCCCCC"/>
                </a:solidFill>
              </a:rPr>
              <a:t>with </a:t>
            </a:r>
            <a:r>
              <a:rPr lang="en" sz="1700" b="1">
                <a:solidFill>
                  <a:srgbClr val="CCCCCC"/>
                </a:solidFill>
              </a:rPr>
              <a:t>different antibiotics</a:t>
            </a:r>
            <a:r>
              <a:rPr lang="en" sz="1700">
                <a:solidFill>
                  <a:srgbClr val="CCCCCC"/>
                </a:solidFill>
              </a:rPr>
              <a:t> onto the plate. 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Lightly tape a lid on the plate, invert and incubate at </a:t>
            </a:r>
            <a:r>
              <a:rPr lang="en" sz="1700" b="1">
                <a:solidFill>
                  <a:srgbClr val="CCCCCC"/>
                </a:solidFill>
              </a:rPr>
              <a:t>25°C</a:t>
            </a:r>
            <a:r>
              <a:rPr lang="en" sz="1700">
                <a:solidFill>
                  <a:srgbClr val="CCCCCC"/>
                </a:solidFill>
              </a:rPr>
              <a:t> for </a:t>
            </a:r>
            <a:r>
              <a:rPr lang="en" sz="1700" b="1">
                <a:solidFill>
                  <a:srgbClr val="CCCCCC"/>
                </a:solidFill>
              </a:rPr>
              <a:t>48 hours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Ensure that the lid is </a:t>
            </a:r>
            <a:r>
              <a:rPr lang="en" sz="1300" b="1">
                <a:solidFill>
                  <a:srgbClr val="CCCCCC"/>
                </a:solidFill>
              </a:rPr>
              <a:t>not sealed</a:t>
            </a:r>
            <a:r>
              <a:rPr lang="en" sz="1300">
                <a:solidFill>
                  <a:srgbClr val="CCCCCC"/>
                </a:solidFill>
              </a:rPr>
              <a:t>. This creates </a:t>
            </a:r>
            <a:r>
              <a:rPr lang="en" sz="1300" b="1">
                <a:solidFill>
                  <a:srgbClr val="CCCCCC"/>
                </a:solidFill>
              </a:rPr>
              <a:t>anaerobic </a:t>
            </a:r>
            <a:r>
              <a:rPr lang="en" sz="1300">
                <a:solidFill>
                  <a:srgbClr val="CCCCCC"/>
                </a:solidFill>
              </a:rPr>
              <a:t>conditions which promote the growth of </a:t>
            </a:r>
            <a:r>
              <a:rPr lang="en" sz="1300" b="1">
                <a:solidFill>
                  <a:srgbClr val="CCCCCC"/>
                </a:solidFill>
              </a:rPr>
              <a:t>pathogenic </a:t>
            </a:r>
            <a:r>
              <a:rPr lang="en" sz="1300">
                <a:solidFill>
                  <a:srgbClr val="CCCCCC"/>
                </a:solidFill>
              </a:rPr>
              <a:t>bacteria.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Different antibiotics will have </a:t>
            </a:r>
            <a:r>
              <a:rPr lang="en" sz="1700" b="1">
                <a:solidFill>
                  <a:srgbClr val="CCCCCC"/>
                </a:solidFill>
              </a:rPr>
              <a:t>different toxicities </a:t>
            </a:r>
            <a:r>
              <a:rPr lang="en" sz="1700">
                <a:solidFill>
                  <a:srgbClr val="CCCCCC"/>
                </a:solidFill>
              </a:rPr>
              <a:t>to the bacteria.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will create </a:t>
            </a:r>
            <a:r>
              <a:rPr lang="en" sz="1300" b="1">
                <a:solidFill>
                  <a:srgbClr val="CCCCCC"/>
                </a:solidFill>
              </a:rPr>
              <a:t>zones of inhibition </a:t>
            </a:r>
            <a:r>
              <a:rPr lang="en" sz="1300">
                <a:solidFill>
                  <a:srgbClr val="CCCCCC"/>
                </a:solidFill>
              </a:rPr>
              <a:t>where no bacteria will grow.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larger </a:t>
            </a:r>
            <a:r>
              <a:rPr lang="en" sz="1300">
                <a:solidFill>
                  <a:srgbClr val="CCCCCC"/>
                </a:solidFill>
              </a:rPr>
              <a:t>the zone of inhibition, the more </a:t>
            </a:r>
            <a:r>
              <a:rPr lang="en" sz="1300" b="1">
                <a:solidFill>
                  <a:srgbClr val="CCCCCC"/>
                </a:solidFill>
              </a:rPr>
              <a:t>effective </a:t>
            </a:r>
            <a:r>
              <a:rPr lang="en" sz="1300">
                <a:solidFill>
                  <a:srgbClr val="CCCCCC"/>
                </a:solidFill>
              </a:rPr>
              <a:t>the antibiotic.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l="9662" r="12667"/>
          <a:stretch/>
        </p:blipFill>
        <p:spPr>
          <a:xfrm>
            <a:off x="0" y="0"/>
            <a:ext cx="594069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36" name="Google Shape;236;p30"/>
          <p:cNvSpPr txBox="1"/>
          <p:nvPr/>
        </p:nvSpPr>
        <p:spPr>
          <a:xfrm>
            <a:off x="6335850" y="1779000"/>
            <a:ext cx="22734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Bacterial lawns displaying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zones of inhibition 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with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different diameters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The larger the zone of inhibition, the more effective the antibiotic.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Selection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3.4.4 - Genetic diversity and adaptation.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New alleles are formed by </a:t>
            </a:r>
            <a:r>
              <a:rPr lang="en" b="1">
                <a:solidFill>
                  <a:srgbClr val="CCCCCC"/>
                </a:solidFill>
              </a:rPr>
              <a:t>mutations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a change to the base sequence of DNA.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50B2A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Most mutations result in </a:t>
            </a:r>
            <a:r>
              <a:rPr lang="en" b="1">
                <a:solidFill>
                  <a:srgbClr val="E50B2A"/>
                </a:solidFill>
              </a:rPr>
              <a:t>deleterious </a:t>
            </a:r>
            <a:r>
              <a:rPr lang="en">
                <a:solidFill>
                  <a:srgbClr val="CCCCCC"/>
                </a:solidFill>
              </a:rPr>
              <a:t>alleles.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alleles </a:t>
            </a:r>
            <a:r>
              <a:rPr lang="en" b="1">
                <a:solidFill>
                  <a:srgbClr val="CCCCCC"/>
                </a:solidFill>
              </a:rPr>
              <a:t>reduce </a:t>
            </a:r>
            <a:r>
              <a:rPr lang="en">
                <a:solidFill>
                  <a:srgbClr val="CCCCCC"/>
                </a:solidFill>
              </a:rPr>
              <a:t>the survivability of the organism.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a result, these alleles are quickly </a:t>
            </a:r>
            <a:r>
              <a:rPr lang="en" b="1">
                <a:solidFill>
                  <a:srgbClr val="CCCCCC"/>
                </a:solidFill>
              </a:rPr>
              <a:t>removed </a:t>
            </a:r>
            <a:r>
              <a:rPr lang="en">
                <a:solidFill>
                  <a:srgbClr val="CCCCCC"/>
                </a:solidFill>
              </a:rPr>
              <a:t>from the gene pool.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EBD2D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mutations result in </a:t>
            </a:r>
            <a:r>
              <a:rPr lang="en" b="1">
                <a:solidFill>
                  <a:srgbClr val="0EBD2D"/>
                </a:solidFill>
              </a:rPr>
              <a:t>beneficial </a:t>
            </a:r>
            <a:r>
              <a:rPr lang="en">
                <a:solidFill>
                  <a:srgbClr val="CCCCCC"/>
                </a:solidFill>
              </a:rPr>
              <a:t>alleles.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alleles </a:t>
            </a:r>
            <a:r>
              <a:rPr lang="en" b="1">
                <a:solidFill>
                  <a:srgbClr val="CCCCCC"/>
                </a:solidFill>
              </a:rPr>
              <a:t>increase</a:t>
            </a:r>
            <a:r>
              <a:rPr lang="en">
                <a:solidFill>
                  <a:srgbClr val="CCCCCC"/>
                </a:solidFill>
              </a:rPr>
              <a:t> the survivability of the organism.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alleles are</a:t>
            </a:r>
            <a:r>
              <a:rPr lang="en" b="1">
                <a:solidFill>
                  <a:srgbClr val="CCCCCC"/>
                </a:solidFill>
              </a:rPr>
              <a:t> passed on</a:t>
            </a:r>
            <a:r>
              <a:rPr lang="en">
                <a:solidFill>
                  <a:srgbClr val="CCCCCC"/>
                </a:solidFill>
              </a:rPr>
              <a:t> when the organism </a:t>
            </a:r>
            <a:r>
              <a:rPr lang="en" b="1">
                <a:solidFill>
                  <a:srgbClr val="CCCCCC"/>
                </a:solidFill>
              </a:rPr>
              <a:t>reproduces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Over several generations, the </a:t>
            </a:r>
            <a:r>
              <a:rPr lang="en" b="1">
                <a:solidFill>
                  <a:srgbClr val="CCCCCC"/>
                </a:solidFill>
              </a:rPr>
              <a:t>frequency </a:t>
            </a:r>
            <a:r>
              <a:rPr lang="en">
                <a:solidFill>
                  <a:srgbClr val="CCCCCC"/>
                </a:solidFill>
              </a:rPr>
              <a:t>of a beneficial allele in a population will </a:t>
            </a:r>
            <a:r>
              <a:rPr lang="en" b="1">
                <a:solidFill>
                  <a:srgbClr val="CCCCCC"/>
                </a:solidFill>
              </a:rPr>
              <a:t>increase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the process of </a:t>
            </a:r>
            <a:r>
              <a:rPr lang="en" b="1">
                <a:solidFill>
                  <a:srgbClr val="CCCCCC"/>
                </a:solidFill>
              </a:rPr>
              <a:t>natural selection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Selection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phenomenon of </a:t>
            </a:r>
            <a:r>
              <a:rPr lang="en" b="1">
                <a:solidFill>
                  <a:srgbClr val="CCCCCC"/>
                </a:solidFill>
              </a:rPr>
              <a:t>natural selection </a:t>
            </a:r>
            <a:r>
              <a:rPr lang="en">
                <a:solidFill>
                  <a:srgbClr val="CCCCCC"/>
                </a:solidFill>
              </a:rPr>
              <a:t>can be explained in several stages: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differing levels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reproductive success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Individuals </a:t>
            </a:r>
            <a:r>
              <a:rPr lang="en" b="1">
                <a:solidFill>
                  <a:srgbClr val="CCCCCC"/>
                </a:solidFill>
              </a:rPr>
              <a:t>with </a:t>
            </a:r>
            <a:r>
              <a:rPr lang="en">
                <a:solidFill>
                  <a:srgbClr val="CCCCCC"/>
                </a:solidFill>
              </a:rPr>
              <a:t>an allele that increases their chances of survival are </a:t>
            </a:r>
            <a:r>
              <a:rPr lang="en" b="1">
                <a:solidFill>
                  <a:srgbClr val="CCCCCC"/>
                </a:solidFill>
              </a:rPr>
              <a:t>more likely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reproduce</a:t>
            </a:r>
            <a:r>
              <a:rPr lang="en">
                <a:solidFill>
                  <a:srgbClr val="CCCCCC"/>
                </a:solidFill>
              </a:rPr>
              <a:t> that those </a:t>
            </a:r>
            <a:r>
              <a:rPr lang="en" b="1">
                <a:solidFill>
                  <a:srgbClr val="CCCCCC"/>
                </a:solidFill>
              </a:rPr>
              <a:t>without </a:t>
            </a:r>
            <a:r>
              <a:rPr lang="en">
                <a:solidFill>
                  <a:srgbClr val="CCCCCC"/>
                </a:solidFill>
              </a:rPr>
              <a:t>the allele.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As such, there is a greater </a:t>
            </a:r>
            <a:r>
              <a:rPr lang="en" b="1">
                <a:solidFill>
                  <a:srgbClr val="CCCCCC"/>
                </a:solidFill>
              </a:rPr>
              <a:t>frequency </a:t>
            </a:r>
            <a:r>
              <a:rPr lang="en">
                <a:solidFill>
                  <a:srgbClr val="CCCCCC"/>
                </a:solidFill>
              </a:rPr>
              <a:t>of this allele in the </a:t>
            </a:r>
            <a:r>
              <a:rPr lang="en" b="1">
                <a:solidFill>
                  <a:srgbClr val="CCCCCC"/>
                </a:solidFill>
              </a:rPr>
              <a:t>next generation</a:t>
            </a:r>
            <a:r>
              <a:rPr lang="en">
                <a:solidFill>
                  <a:srgbClr val="CCCCCC"/>
                </a:solidFill>
              </a:rPr>
              <a:t> of individuals.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These individuals are also </a:t>
            </a:r>
            <a:r>
              <a:rPr lang="en" b="1">
                <a:solidFill>
                  <a:srgbClr val="CCCCCC"/>
                </a:solidFill>
              </a:rPr>
              <a:t>more likely </a:t>
            </a:r>
            <a:r>
              <a:rPr lang="en">
                <a:solidFill>
                  <a:srgbClr val="CCCCCC"/>
                </a:solidFill>
              </a:rPr>
              <a:t>to have </a:t>
            </a:r>
            <a:r>
              <a:rPr lang="en" b="1">
                <a:solidFill>
                  <a:srgbClr val="CCCCCC"/>
                </a:solidFill>
              </a:rPr>
              <a:t>reproductive </a:t>
            </a:r>
            <a:r>
              <a:rPr lang="en">
                <a:solidFill>
                  <a:srgbClr val="CCCCCC"/>
                </a:solidFill>
              </a:rPr>
              <a:t>success than those without the allele.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Over several generations, the allele becomes </a:t>
            </a:r>
            <a:r>
              <a:rPr lang="en" b="1">
                <a:solidFill>
                  <a:srgbClr val="CCCCCC"/>
                </a:solidFill>
              </a:rPr>
              <a:t>much more common </a:t>
            </a:r>
            <a:r>
              <a:rPr lang="en">
                <a:solidFill>
                  <a:srgbClr val="CCCCCC"/>
                </a:solidFill>
              </a:rPr>
              <a:t>in the population.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population thus becomes </a:t>
            </a:r>
            <a:r>
              <a:rPr lang="en" b="1">
                <a:solidFill>
                  <a:srgbClr val="CCCCCC"/>
                </a:solidFill>
              </a:rPr>
              <a:t>better adapted </a:t>
            </a:r>
            <a:r>
              <a:rPr lang="en">
                <a:solidFill>
                  <a:srgbClr val="CCCCCC"/>
                </a:solidFill>
              </a:rPr>
              <a:t>to living in a particular habitat.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process leads to </a:t>
            </a:r>
            <a:r>
              <a:rPr lang="en" b="1">
                <a:solidFill>
                  <a:srgbClr val="CCCCCC"/>
                </a:solidFill>
              </a:rPr>
              <a:t>evolution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3273275" y="232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close/>
              </a:path>
            </a:pathLst>
          </a:custGeom>
          <a:noFill/>
          <a:ln w="5750" cap="flat" cmpd="sng">
            <a:solidFill>
              <a:srgbClr val="000000"/>
            </a:solidFill>
            <a:prstDash val="solid"/>
            <a:miter lim="209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6"/>
          <p:cNvGrpSpPr/>
          <p:nvPr/>
        </p:nvGrpSpPr>
        <p:grpSpPr>
          <a:xfrm>
            <a:off x="907350" y="812325"/>
            <a:ext cx="3286325" cy="3518848"/>
            <a:chOff x="1523025" y="365750"/>
            <a:chExt cx="4694750" cy="5026925"/>
          </a:xfrm>
        </p:grpSpPr>
        <p:sp>
          <p:nvSpPr>
            <p:cNvPr id="78" name="Google Shape;78;p16"/>
            <p:cNvSpPr/>
            <p:nvPr/>
          </p:nvSpPr>
          <p:spPr>
            <a:xfrm>
              <a:off x="3281650" y="3147550"/>
              <a:ext cx="1350125" cy="2214775"/>
            </a:xfrm>
            <a:custGeom>
              <a:avLst/>
              <a:gdLst/>
              <a:ahLst/>
              <a:cxnLst/>
              <a:rect l="l" t="t" r="r" b="b"/>
              <a:pathLst>
                <a:path w="54005" h="88591" extrusionOk="0">
                  <a:moveTo>
                    <a:pt x="8851" y="3578"/>
                  </a:moveTo>
                  <a:cubicBezTo>
                    <a:pt x="7993" y="0"/>
                    <a:pt x="1465" y="11383"/>
                    <a:pt x="1005" y="13308"/>
                  </a:cubicBezTo>
                  <a:cubicBezTo>
                    <a:pt x="1" y="17576"/>
                    <a:pt x="1005" y="23811"/>
                    <a:pt x="1005" y="28247"/>
                  </a:cubicBezTo>
                  <a:cubicBezTo>
                    <a:pt x="1005" y="36344"/>
                    <a:pt x="3265" y="38981"/>
                    <a:pt x="6006" y="46179"/>
                  </a:cubicBezTo>
                  <a:cubicBezTo>
                    <a:pt x="7512" y="50112"/>
                    <a:pt x="8851" y="55134"/>
                    <a:pt x="8851" y="60386"/>
                  </a:cubicBezTo>
                  <a:cubicBezTo>
                    <a:pt x="8851" y="64863"/>
                    <a:pt x="3872" y="81309"/>
                    <a:pt x="3872" y="85787"/>
                  </a:cubicBezTo>
                  <a:cubicBezTo>
                    <a:pt x="3872" y="88591"/>
                    <a:pt x="8851" y="87858"/>
                    <a:pt x="8851" y="79803"/>
                  </a:cubicBezTo>
                  <a:cubicBezTo>
                    <a:pt x="8851" y="74153"/>
                    <a:pt x="11216" y="72166"/>
                    <a:pt x="12408" y="67102"/>
                  </a:cubicBezTo>
                  <a:cubicBezTo>
                    <a:pt x="13350" y="63148"/>
                    <a:pt x="13831" y="59632"/>
                    <a:pt x="13831" y="55155"/>
                  </a:cubicBezTo>
                  <a:lnTo>
                    <a:pt x="13831" y="41701"/>
                  </a:lnTo>
                  <a:cubicBezTo>
                    <a:pt x="13831" y="36156"/>
                    <a:pt x="13455" y="35717"/>
                    <a:pt x="18832" y="35717"/>
                  </a:cubicBezTo>
                  <a:cubicBezTo>
                    <a:pt x="22159" y="35717"/>
                    <a:pt x="27348" y="39253"/>
                    <a:pt x="30947" y="40194"/>
                  </a:cubicBezTo>
                  <a:cubicBezTo>
                    <a:pt x="34650" y="41178"/>
                    <a:pt x="39923" y="40194"/>
                    <a:pt x="43773" y="40194"/>
                  </a:cubicBezTo>
                  <a:cubicBezTo>
                    <a:pt x="45133" y="40194"/>
                    <a:pt x="44484" y="55511"/>
                    <a:pt x="44484" y="56640"/>
                  </a:cubicBezTo>
                  <a:cubicBezTo>
                    <a:pt x="44484" y="61118"/>
                    <a:pt x="39337" y="86770"/>
                    <a:pt x="50029" y="86017"/>
                  </a:cubicBezTo>
                  <a:cubicBezTo>
                    <a:pt x="52205" y="85871"/>
                    <a:pt x="48376" y="78819"/>
                    <a:pt x="47330" y="70848"/>
                  </a:cubicBezTo>
                  <a:cubicBezTo>
                    <a:pt x="46786" y="66746"/>
                    <a:pt x="48041" y="62959"/>
                    <a:pt x="48041" y="57394"/>
                  </a:cubicBezTo>
                  <a:cubicBezTo>
                    <a:pt x="48041" y="55280"/>
                    <a:pt x="51535" y="50070"/>
                    <a:pt x="52310" y="48417"/>
                  </a:cubicBezTo>
                  <a:cubicBezTo>
                    <a:pt x="54004" y="44902"/>
                    <a:pt x="53021" y="38311"/>
                    <a:pt x="53021" y="34231"/>
                  </a:cubicBezTo>
                  <a:lnTo>
                    <a:pt x="53021" y="22263"/>
                  </a:lnTo>
                  <a:cubicBezTo>
                    <a:pt x="53021" y="17325"/>
                    <a:pt x="50615" y="15986"/>
                    <a:pt x="47330" y="12554"/>
                  </a:cubicBezTo>
                  <a:cubicBezTo>
                    <a:pt x="43647" y="8683"/>
                    <a:pt x="41450" y="8725"/>
                    <a:pt x="37349" y="6570"/>
                  </a:cubicBezTo>
                  <a:cubicBezTo>
                    <a:pt x="33646" y="4624"/>
                    <a:pt x="29796" y="4603"/>
                    <a:pt x="25946" y="3578"/>
                  </a:cubicBezTo>
                  <a:cubicBezTo>
                    <a:pt x="22640" y="2720"/>
                    <a:pt x="18016" y="3578"/>
                    <a:pt x="14543" y="3578"/>
                  </a:cubicBezTo>
                  <a:close/>
                </a:path>
              </a:pathLst>
            </a:custGeom>
            <a:solidFill>
              <a:srgbClr val="FFD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3340250" y="2149475"/>
              <a:ext cx="804525" cy="1614300"/>
            </a:xfrm>
            <a:custGeom>
              <a:avLst/>
              <a:gdLst/>
              <a:ahLst/>
              <a:cxnLst/>
              <a:rect l="l" t="t" r="r" b="b"/>
              <a:pathLst>
                <a:path w="32181" h="64572" extrusionOk="0">
                  <a:moveTo>
                    <a:pt x="628" y="45761"/>
                  </a:moveTo>
                  <a:cubicBezTo>
                    <a:pt x="209" y="43459"/>
                    <a:pt x="84" y="36889"/>
                    <a:pt x="84" y="32307"/>
                  </a:cubicBezTo>
                  <a:lnTo>
                    <a:pt x="84" y="16614"/>
                  </a:lnTo>
                  <a:lnTo>
                    <a:pt x="84" y="3160"/>
                  </a:lnTo>
                  <a:cubicBezTo>
                    <a:pt x="84" y="1"/>
                    <a:pt x="7428" y="2114"/>
                    <a:pt x="8328" y="2407"/>
                  </a:cubicBezTo>
                  <a:cubicBezTo>
                    <a:pt x="8600" y="2512"/>
                    <a:pt x="8328" y="11927"/>
                    <a:pt x="8328" y="12869"/>
                  </a:cubicBezTo>
                  <a:cubicBezTo>
                    <a:pt x="8328" y="19564"/>
                    <a:pt x="11696" y="22264"/>
                    <a:pt x="12722" y="27808"/>
                  </a:cubicBezTo>
                  <a:cubicBezTo>
                    <a:pt x="13517" y="32181"/>
                    <a:pt x="16404" y="35090"/>
                    <a:pt x="18769" y="38270"/>
                  </a:cubicBezTo>
                  <a:cubicBezTo>
                    <a:pt x="20945" y="41262"/>
                    <a:pt x="21886" y="44673"/>
                    <a:pt x="23707" y="48000"/>
                  </a:cubicBezTo>
                  <a:cubicBezTo>
                    <a:pt x="25778" y="51745"/>
                    <a:pt x="27556" y="54695"/>
                    <a:pt x="29753" y="57708"/>
                  </a:cubicBezTo>
                  <a:cubicBezTo>
                    <a:pt x="31825" y="60533"/>
                    <a:pt x="32181" y="62939"/>
                    <a:pt x="28665" y="62939"/>
                  </a:cubicBezTo>
                  <a:lnTo>
                    <a:pt x="16572" y="62939"/>
                  </a:lnTo>
                  <a:lnTo>
                    <a:pt x="5022" y="62939"/>
                  </a:lnTo>
                  <a:cubicBezTo>
                    <a:pt x="628" y="62939"/>
                    <a:pt x="84" y="64571"/>
                    <a:pt x="84" y="58461"/>
                  </a:cubicBezTo>
                  <a:cubicBezTo>
                    <a:pt x="84" y="54109"/>
                    <a:pt x="0" y="50029"/>
                    <a:pt x="628" y="45761"/>
                  </a:cubicBezTo>
                  <a:close/>
                </a:path>
              </a:pathLst>
            </a:custGeom>
            <a:solidFill>
              <a:srgbClr val="FFD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2968325" y="2112350"/>
              <a:ext cx="625125" cy="291375"/>
            </a:xfrm>
            <a:custGeom>
              <a:avLst/>
              <a:gdLst/>
              <a:ahLst/>
              <a:cxnLst/>
              <a:rect l="l" t="t" r="r" b="b"/>
              <a:pathLst>
                <a:path w="25005" h="11655" extrusionOk="0">
                  <a:moveTo>
                    <a:pt x="15798" y="816"/>
                  </a:moveTo>
                  <a:cubicBezTo>
                    <a:pt x="19208" y="816"/>
                    <a:pt x="9332" y="4080"/>
                    <a:pt x="5922" y="4080"/>
                  </a:cubicBezTo>
                  <a:cubicBezTo>
                    <a:pt x="1612" y="4080"/>
                    <a:pt x="0" y="3495"/>
                    <a:pt x="0" y="8977"/>
                  </a:cubicBezTo>
                  <a:cubicBezTo>
                    <a:pt x="0" y="11655"/>
                    <a:pt x="7805" y="10609"/>
                    <a:pt x="9228" y="10609"/>
                  </a:cubicBezTo>
                  <a:lnTo>
                    <a:pt x="19752" y="10609"/>
                  </a:lnTo>
                  <a:cubicBezTo>
                    <a:pt x="23163" y="10609"/>
                    <a:pt x="25004" y="7596"/>
                    <a:pt x="25004" y="3264"/>
                  </a:cubicBezTo>
                  <a:cubicBezTo>
                    <a:pt x="25004" y="419"/>
                    <a:pt x="20631" y="0"/>
                    <a:pt x="18434" y="0"/>
                  </a:cubicBezTo>
                </a:path>
              </a:pathLst>
            </a:custGeom>
            <a:solidFill>
              <a:srgbClr val="FFD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237725" y="1957500"/>
              <a:ext cx="197225" cy="204050"/>
            </a:xfrm>
            <a:custGeom>
              <a:avLst/>
              <a:gdLst/>
              <a:ahLst/>
              <a:cxnLst/>
              <a:rect l="l" t="t" r="r" b="b"/>
              <a:pathLst>
                <a:path w="7889" h="8162" extrusionOk="0">
                  <a:moveTo>
                    <a:pt x="7888" y="8161"/>
                  </a:moveTo>
                  <a:cubicBezTo>
                    <a:pt x="6068" y="7471"/>
                    <a:pt x="4059" y="4353"/>
                    <a:pt x="2616" y="2784"/>
                  </a:cubicBezTo>
                  <a:cubicBezTo>
                    <a:pt x="0" y="1"/>
                    <a:pt x="5901" y="1403"/>
                    <a:pt x="7533" y="1654"/>
                  </a:cubicBezTo>
                  <a:cubicBezTo>
                    <a:pt x="7679" y="1696"/>
                    <a:pt x="7533" y="5525"/>
                    <a:pt x="7533" y="5901"/>
                  </a:cubicBezTo>
                  <a:lnTo>
                    <a:pt x="7533" y="6759"/>
                  </a:lnTo>
                </a:path>
              </a:pathLst>
            </a:custGeom>
            <a:solidFill>
              <a:srgbClr val="FFD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399875" y="2045400"/>
              <a:ext cx="388150" cy="138100"/>
            </a:xfrm>
            <a:custGeom>
              <a:avLst/>
              <a:gdLst/>
              <a:ahLst/>
              <a:cxnLst/>
              <a:rect l="l" t="t" r="r" b="b"/>
              <a:pathLst>
                <a:path w="15526" h="5524" extrusionOk="0">
                  <a:moveTo>
                    <a:pt x="0" y="5503"/>
                  </a:moveTo>
                  <a:cubicBezTo>
                    <a:pt x="0" y="5524"/>
                    <a:pt x="10651" y="2344"/>
                    <a:pt x="12324" y="1548"/>
                  </a:cubicBezTo>
                  <a:cubicBezTo>
                    <a:pt x="15526" y="0"/>
                    <a:pt x="13580" y="2636"/>
                    <a:pt x="12324" y="4645"/>
                  </a:cubicBezTo>
                  <a:cubicBezTo>
                    <a:pt x="11780" y="5503"/>
                    <a:pt x="6905" y="5210"/>
                    <a:pt x="5629" y="5210"/>
                  </a:cubicBezTo>
                  <a:cubicBezTo>
                    <a:pt x="4604" y="5210"/>
                    <a:pt x="3662" y="4813"/>
                    <a:pt x="2804" y="4645"/>
                  </a:cubicBezTo>
                </a:path>
              </a:pathLst>
            </a:custGeom>
            <a:solidFill>
              <a:srgbClr val="FFD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1862000" y="3177350"/>
              <a:ext cx="1350100" cy="2215325"/>
            </a:xfrm>
            <a:custGeom>
              <a:avLst/>
              <a:gdLst/>
              <a:ahLst/>
              <a:cxnLst/>
              <a:rect l="l" t="t" r="r" b="b"/>
              <a:pathLst>
                <a:path w="54004" h="88613" extrusionOk="0">
                  <a:moveTo>
                    <a:pt x="8851" y="3600"/>
                  </a:moveTo>
                  <a:cubicBezTo>
                    <a:pt x="7993" y="1"/>
                    <a:pt x="1486" y="11404"/>
                    <a:pt x="1025" y="13329"/>
                  </a:cubicBezTo>
                  <a:cubicBezTo>
                    <a:pt x="0" y="17598"/>
                    <a:pt x="1025" y="23833"/>
                    <a:pt x="1025" y="28269"/>
                  </a:cubicBezTo>
                  <a:cubicBezTo>
                    <a:pt x="1025" y="36366"/>
                    <a:pt x="3264" y="39002"/>
                    <a:pt x="6005" y="46200"/>
                  </a:cubicBezTo>
                  <a:cubicBezTo>
                    <a:pt x="7512" y="50134"/>
                    <a:pt x="8851" y="55155"/>
                    <a:pt x="8851" y="60407"/>
                  </a:cubicBezTo>
                  <a:cubicBezTo>
                    <a:pt x="8851" y="64885"/>
                    <a:pt x="3871" y="81331"/>
                    <a:pt x="3871" y="85809"/>
                  </a:cubicBezTo>
                  <a:cubicBezTo>
                    <a:pt x="3871" y="88612"/>
                    <a:pt x="8851" y="87880"/>
                    <a:pt x="8851" y="79824"/>
                  </a:cubicBezTo>
                  <a:cubicBezTo>
                    <a:pt x="8851" y="74175"/>
                    <a:pt x="11215" y="72187"/>
                    <a:pt x="12429" y="67124"/>
                  </a:cubicBezTo>
                  <a:cubicBezTo>
                    <a:pt x="13370" y="63169"/>
                    <a:pt x="13851" y="59654"/>
                    <a:pt x="13851" y="55176"/>
                  </a:cubicBezTo>
                  <a:lnTo>
                    <a:pt x="13851" y="41722"/>
                  </a:lnTo>
                  <a:cubicBezTo>
                    <a:pt x="13851" y="36178"/>
                    <a:pt x="13475" y="35738"/>
                    <a:pt x="18831" y="35738"/>
                  </a:cubicBezTo>
                  <a:cubicBezTo>
                    <a:pt x="22158" y="35738"/>
                    <a:pt x="27347" y="39274"/>
                    <a:pt x="30946" y="40216"/>
                  </a:cubicBezTo>
                  <a:cubicBezTo>
                    <a:pt x="34650" y="41199"/>
                    <a:pt x="39922" y="40216"/>
                    <a:pt x="43772" y="40216"/>
                  </a:cubicBezTo>
                  <a:cubicBezTo>
                    <a:pt x="45132" y="40216"/>
                    <a:pt x="44484" y="55532"/>
                    <a:pt x="44484" y="56662"/>
                  </a:cubicBezTo>
                  <a:cubicBezTo>
                    <a:pt x="44484" y="61140"/>
                    <a:pt x="39336" y="86771"/>
                    <a:pt x="50028" y="86039"/>
                  </a:cubicBezTo>
                  <a:cubicBezTo>
                    <a:pt x="52225" y="85871"/>
                    <a:pt x="48375" y="78841"/>
                    <a:pt x="47329" y="70869"/>
                  </a:cubicBezTo>
                  <a:cubicBezTo>
                    <a:pt x="46806" y="66768"/>
                    <a:pt x="48041" y="62981"/>
                    <a:pt x="48041" y="57415"/>
                  </a:cubicBezTo>
                  <a:cubicBezTo>
                    <a:pt x="48041" y="55302"/>
                    <a:pt x="51535" y="50092"/>
                    <a:pt x="52330" y="48439"/>
                  </a:cubicBezTo>
                  <a:cubicBezTo>
                    <a:pt x="54004" y="44924"/>
                    <a:pt x="53041" y="38333"/>
                    <a:pt x="53041" y="34253"/>
                  </a:cubicBezTo>
                  <a:lnTo>
                    <a:pt x="53041" y="22284"/>
                  </a:lnTo>
                  <a:cubicBezTo>
                    <a:pt x="53041" y="17326"/>
                    <a:pt x="50614" y="16007"/>
                    <a:pt x="47329" y="12576"/>
                  </a:cubicBezTo>
                  <a:cubicBezTo>
                    <a:pt x="43647" y="8705"/>
                    <a:pt x="41450" y="8747"/>
                    <a:pt x="37370" y="6592"/>
                  </a:cubicBezTo>
                  <a:cubicBezTo>
                    <a:pt x="33645" y="4646"/>
                    <a:pt x="29795" y="4604"/>
                    <a:pt x="25966" y="3600"/>
                  </a:cubicBezTo>
                  <a:cubicBezTo>
                    <a:pt x="22639" y="2742"/>
                    <a:pt x="18015" y="3600"/>
                    <a:pt x="14563" y="360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1885525" y="2630725"/>
              <a:ext cx="804550" cy="1285250"/>
            </a:xfrm>
            <a:custGeom>
              <a:avLst/>
              <a:gdLst/>
              <a:ahLst/>
              <a:cxnLst/>
              <a:rect l="l" t="t" r="r" b="b"/>
              <a:pathLst>
                <a:path w="32182" h="51410" extrusionOk="0">
                  <a:moveTo>
                    <a:pt x="628" y="36429"/>
                  </a:moveTo>
                  <a:cubicBezTo>
                    <a:pt x="210" y="34608"/>
                    <a:pt x="84" y="29377"/>
                    <a:pt x="84" y="25716"/>
                  </a:cubicBezTo>
                  <a:lnTo>
                    <a:pt x="84" y="13224"/>
                  </a:lnTo>
                  <a:lnTo>
                    <a:pt x="84" y="2532"/>
                  </a:lnTo>
                  <a:cubicBezTo>
                    <a:pt x="84" y="1"/>
                    <a:pt x="7428" y="1695"/>
                    <a:pt x="8328" y="1926"/>
                  </a:cubicBezTo>
                  <a:cubicBezTo>
                    <a:pt x="8600" y="2009"/>
                    <a:pt x="8328" y="9500"/>
                    <a:pt x="8328" y="10253"/>
                  </a:cubicBezTo>
                  <a:cubicBezTo>
                    <a:pt x="8328" y="15589"/>
                    <a:pt x="11697" y="17723"/>
                    <a:pt x="12722" y="22159"/>
                  </a:cubicBezTo>
                  <a:cubicBezTo>
                    <a:pt x="13517" y="25632"/>
                    <a:pt x="16405" y="27934"/>
                    <a:pt x="18769" y="30486"/>
                  </a:cubicBezTo>
                  <a:cubicBezTo>
                    <a:pt x="20945" y="32851"/>
                    <a:pt x="21887" y="35571"/>
                    <a:pt x="23707" y="38228"/>
                  </a:cubicBezTo>
                  <a:cubicBezTo>
                    <a:pt x="25778" y="41199"/>
                    <a:pt x="27536" y="43564"/>
                    <a:pt x="29754" y="45949"/>
                  </a:cubicBezTo>
                  <a:cubicBezTo>
                    <a:pt x="31825" y="48209"/>
                    <a:pt x="32181" y="50113"/>
                    <a:pt x="28666" y="50113"/>
                  </a:cubicBezTo>
                  <a:lnTo>
                    <a:pt x="16572" y="50113"/>
                  </a:lnTo>
                  <a:lnTo>
                    <a:pt x="5022" y="50113"/>
                  </a:lnTo>
                  <a:cubicBezTo>
                    <a:pt x="628" y="50113"/>
                    <a:pt x="84" y="51410"/>
                    <a:pt x="84" y="46556"/>
                  </a:cubicBezTo>
                  <a:cubicBezTo>
                    <a:pt x="84" y="43082"/>
                    <a:pt x="1" y="39839"/>
                    <a:pt x="628" y="36429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1566450" y="2475375"/>
              <a:ext cx="625100" cy="291900"/>
            </a:xfrm>
            <a:custGeom>
              <a:avLst/>
              <a:gdLst/>
              <a:ahLst/>
              <a:cxnLst/>
              <a:rect l="l" t="t" r="r" b="b"/>
              <a:pathLst>
                <a:path w="25004" h="11676" extrusionOk="0">
                  <a:moveTo>
                    <a:pt x="15798" y="816"/>
                  </a:moveTo>
                  <a:cubicBezTo>
                    <a:pt x="19208" y="816"/>
                    <a:pt x="9332" y="4080"/>
                    <a:pt x="5922" y="4080"/>
                  </a:cubicBezTo>
                  <a:cubicBezTo>
                    <a:pt x="1611" y="4080"/>
                    <a:pt x="0" y="3495"/>
                    <a:pt x="0" y="8977"/>
                  </a:cubicBezTo>
                  <a:cubicBezTo>
                    <a:pt x="0" y="11676"/>
                    <a:pt x="7826" y="10609"/>
                    <a:pt x="9228" y="10609"/>
                  </a:cubicBezTo>
                  <a:lnTo>
                    <a:pt x="19752" y="10609"/>
                  </a:lnTo>
                  <a:cubicBezTo>
                    <a:pt x="23163" y="10609"/>
                    <a:pt x="25004" y="7596"/>
                    <a:pt x="25004" y="3264"/>
                  </a:cubicBezTo>
                  <a:cubicBezTo>
                    <a:pt x="25004" y="419"/>
                    <a:pt x="20631" y="0"/>
                    <a:pt x="18434" y="0"/>
                  </a:cubicBez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1835825" y="2320525"/>
              <a:ext cx="197250" cy="204050"/>
            </a:xfrm>
            <a:custGeom>
              <a:avLst/>
              <a:gdLst/>
              <a:ahLst/>
              <a:cxnLst/>
              <a:rect l="l" t="t" r="r" b="b"/>
              <a:pathLst>
                <a:path w="7890" h="8162" extrusionOk="0">
                  <a:moveTo>
                    <a:pt x="7889" y="8161"/>
                  </a:moveTo>
                  <a:cubicBezTo>
                    <a:pt x="6069" y="7471"/>
                    <a:pt x="4081" y="4353"/>
                    <a:pt x="2616" y="2805"/>
                  </a:cubicBezTo>
                  <a:cubicBezTo>
                    <a:pt x="1" y="1"/>
                    <a:pt x="5901" y="1403"/>
                    <a:pt x="7533" y="1675"/>
                  </a:cubicBezTo>
                  <a:cubicBezTo>
                    <a:pt x="7701" y="1696"/>
                    <a:pt x="7533" y="5546"/>
                    <a:pt x="7533" y="5901"/>
                  </a:cubicBezTo>
                  <a:lnTo>
                    <a:pt x="7533" y="6759"/>
                  </a:ln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1998000" y="2408425"/>
              <a:ext cx="388150" cy="138100"/>
            </a:xfrm>
            <a:custGeom>
              <a:avLst/>
              <a:gdLst/>
              <a:ahLst/>
              <a:cxnLst/>
              <a:rect l="l" t="t" r="r" b="b"/>
              <a:pathLst>
                <a:path w="15526" h="5524" extrusionOk="0">
                  <a:moveTo>
                    <a:pt x="0" y="5503"/>
                  </a:moveTo>
                  <a:cubicBezTo>
                    <a:pt x="0" y="5524"/>
                    <a:pt x="10650" y="2344"/>
                    <a:pt x="12324" y="1548"/>
                  </a:cubicBezTo>
                  <a:cubicBezTo>
                    <a:pt x="15525" y="0"/>
                    <a:pt x="13580" y="2657"/>
                    <a:pt x="12324" y="4645"/>
                  </a:cubicBezTo>
                  <a:cubicBezTo>
                    <a:pt x="11780" y="5503"/>
                    <a:pt x="6905" y="5231"/>
                    <a:pt x="5629" y="5231"/>
                  </a:cubicBezTo>
                  <a:cubicBezTo>
                    <a:pt x="4603" y="5231"/>
                    <a:pt x="3662" y="4833"/>
                    <a:pt x="2825" y="4645"/>
                  </a:cubicBez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1523025" y="471400"/>
              <a:ext cx="4465125" cy="812925"/>
            </a:xfrm>
            <a:custGeom>
              <a:avLst/>
              <a:gdLst/>
              <a:ahLst/>
              <a:cxnLst/>
              <a:rect l="l" t="t" r="r" b="b"/>
              <a:pathLst>
                <a:path w="178605" h="32517" extrusionOk="0">
                  <a:moveTo>
                    <a:pt x="1" y="22075"/>
                  </a:moveTo>
                  <a:cubicBezTo>
                    <a:pt x="8935" y="21552"/>
                    <a:pt x="21510" y="17640"/>
                    <a:pt x="32244" y="16070"/>
                  </a:cubicBezTo>
                  <a:cubicBezTo>
                    <a:pt x="44484" y="14271"/>
                    <a:pt x="58712" y="11237"/>
                    <a:pt x="70660" y="8454"/>
                  </a:cubicBezTo>
                  <a:cubicBezTo>
                    <a:pt x="86938" y="4646"/>
                    <a:pt x="105539" y="4458"/>
                    <a:pt x="122111" y="2031"/>
                  </a:cubicBezTo>
                  <a:cubicBezTo>
                    <a:pt x="124161" y="1738"/>
                    <a:pt x="126212" y="1507"/>
                    <a:pt x="128283" y="1235"/>
                  </a:cubicBezTo>
                  <a:cubicBezTo>
                    <a:pt x="137824" y="1"/>
                    <a:pt x="147909" y="440"/>
                    <a:pt x="157785" y="440"/>
                  </a:cubicBezTo>
                  <a:lnTo>
                    <a:pt x="170800" y="440"/>
                  </a:lnTo>
                  <a:cubicBezTo>
                    <a:pt x="173373" y="440"/>
                    <a:pt x="176073" y="566"/>
                    <a:pt x="178353" y="1235"/>
                  </a:cubicBezTo>
                  <a:cubicBezTo>
                    <a:pt x="178604" y="1298"/>
                    <a:pt x="169356" y="2658"/>
                    <a:pt x="168059" y="2847"/>
                  </a:cubicBezTo>
                  <a:cubicBezTo>
                    <a:pt x="163226" y="3537"/>
                    <a:pt x="157827" y="2930"/>
                    <a:pt x="152973" y="3642"/>
                  </a:cubicBezTo>
                  <a:cubicBezTo>
                    <a:pt x="147617" y="4416"/>
                    <a:pt x="142260" y="4500"/>
                    <a:pt x="137197" y="5253"/>
                  </a:cubicBezTo>
                  <a:cubicBezTo>
                    <a:pt x="130585" y="6215"/>
                    <a:pt x="125563" y="7533"/>
                    <a:pt x="120730" y="9647"/>
                  </a:cubicBezTo>
                  <a:cubicBezTo>
                    <a:pt x="116189" y="11634"/>
                    <a:pt x="111209" y="11007"/>
                    <a:pt x="105644" y="11655"/>
                  </a:cubicBezTo>
                  <a:cubicBezTo>
                    <a:pt x="104493" y="11802"/>
                    <a:pt x="103363" y="11927"/>
                    <a:pt x="102212" y="12053"/>
                  </a:cubicBezTo>
                  <a:cubicBezTo>
                    <a:pt x="94240" y="12994"/>
                    <a:pt x="87064" y="15505"/>
                    <a:pt x="78883" y="16468"/>
                  </a:cubicBezTo>
                  <a:cubicBezTo>
                    <a:pt x="70116" y="17493"/>
                    <a:pt x="62185" y="21678"/>
                    <a:pt x="52833" y="21678"/>
                  </a:cubicBezTo>
                  <a:cubicBezTo>
                    <a:pt x="47518" y="21678"/>
                    <a:pt x="39986" y="23352"/>
                    <a:pt x="34985" y="24084"/>
                  </a:cubicBezTo>
                  <a:cubicBezTo>
                    <a:pt x="30528" y="24733"/>
                    <a:pt x="25569" y="24670"/>
                    <a:pt x="21280" y="25298"/>
                  </a:cubicBezTo>
                  <a:cubicBezTo>
                    <a:pt x="17283" y="25883"/>
                    <a:pt x="13831" y="27641"/>
                    <a:pt x="10985" y="28896"/>
                  </a:cubicBezTo>
                  <a:cubicBezTo>
                    <a:pt x="7993" y="30215"/>
                    <a:pt x="4562" y="31575"/>
                    <a:pt x="1381" y="32516"/>
                  </a:cubicBezTo>
                </a:path>
              </a:pathLst>
            </a:custGeom>
            <a:solidFill>
              <a:srgbClr val="D38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1523025" y="471400"/>
              <a:ext cx="4465125" cy="812925"/>
            </a:xfrm>
            <a:custGeom>
              <a:avLst/>
              <a:gdLst/>
              <a:ahLst/>
              <a:cxnLst/>
              <a:rect l="l" t="t" r="r" b="b"/>
              <a:pathLst>
                <a:path w="178605" h="32517" fill="none" extrusionOk="0">
                  <a:moveTo>
                    <a:pt x="1" y="22075"/>
                  </a:moveTo>
                  <a:cubicBezTo>
                    <a:pt x="8935" y="21552"/>
                    <a:pt x="21510" y="17640"/>
                    <a:pt x="32244" y="16070"/>
                  </a:cubicBezTo>
                  <a:cubicBezTo>
                    <a:pt x="44484" y="14271"/>
                    <a:pt x="58712" y="11237"/>
                    <a:pt x="70660" y="8454"/>
                  </a:cubicBezTo>
                  <a:cubicBezTo>
                    <a:pt x="86938" y="4646"/>
                    <a:pt x="105539" y="4458"/>
                    <a:pt x="122111" y="2031"/>
                  </a:cubicBezTo>
                  <a:cubicBezTo>
                    <a:pt x="124161" y="1738"/>
                    <a:pt x="126212" y="1507"/>
                    <a:pt x="128283" y="1235"/>
                  </a:cubicBezTo>
                  <a:cubicBezTo>
                    <a:pt x="137824" y="1"/>
                    <a:pt x="147909" y="440"/>
                    <a:pt x="157785" y="440"/>
                  </a:cubicBezTo>
                  <a:lnTo>
                    <a:pt x="170800" y="440"/>
                  </a:lnTo>
                  <a:cubicBezTo>
                    <a:pt x="173373" y="440"/>
                    <a:pt x="176073" y="566"/>
                    <a:pt x="178353" y="1235"/>
                  </a:cubicBezTo>
                  <a:cubicBezTo>
                    <a:pt x="178604" y="1298"/>
                    <a:pt x="169356" y="2658"/>
                    <a:pt x="168059" y="2847"/>
                  </a:cubicBezTo>
                  <a:cubicBezTo>
                    <a:pt x="163226" y="3537"/>
                    <a:pt x="157827" y="2930"/>
                    <a:pt x="152973" y="3642"/>
                  </a:cubicBezTo>
                  <a:cubicBezTo>
                    <a:pt x="147617" y="4416"/>
                    <a:pt x="142260" y="4500"/>
                    <a:pt x="137197" y="5253"/>
                  </a:cubicBezTo>
                  <a:cubicBezTo>
                    <a:pt x="130585" y="6215"/>
                    <a:pt x="125563" y="7533"/>
                    <a:pt x="120730" y="9647"/>
                  </a:cubicBezTo>
                  <a:cubicBezTo>
                    <a:pt x="116189" y="11634"/>
                    <a:pt x="111209" y="11007"/>
                    <a:pt x="105644" y="11655"/>
                  </a:cubicBezTo>
                  <a:cubicBezTo>
                    <a:pt x="104493" y="11802"/>
                    <a:pt x="103363" y="11927"/>
                    <a:pt x="102212" y="12053"/>
                  </a:cubicBezTo>
                  <a:cubicBezTo>
                    <a:pt x="94240" y="12994"/>
                    <a:pt x="87064" y="15505"/>
                    <a:pt x="78883" y="16468"/>
                  </a:cubicBezTo>
                  <a:cubicBezTo>
                    <a:pt x="70116" y="17493"/>
                    <a:pt x="62185" y="21678"/>
                    <a:pt x="52833" y="21678"/>
                  </a:cubicBezTo>
                  <a:cubicBezTo>
                    <a:pt x="47518" y="21678"/>
                    <a:pt x="39986" y="23352"/>
                    <a:pt x="34985" y="24084"/>
                  </a:cubicBezTo>
                  <a:cubicBezTo>
                    <a:pt x="30528" y="24733"/>
                    <a:pt x="25569" y="24670"/>
                    <a:pt x="21280" y="25298"/>
                  </a:cubicBezTo>
                  <a:cubicBezTo>
                    <a:pt x="17283" y="25883"/>
                    <a:pt x="13831" y="27641"/>
                    <a:pt x="10985" y="28896"/>
                  </a:cubicBezTo>
                  <a:cubicBezTo>
                    <a:pt x="7993" y="30215"/>
                    <a:pt x="4562" y="31575"/>
                    <a:pt x="1381" y="32516"/>
                  </a:cubicBezTo>
                </a:path>
              </a:pathLst>
            </a:custGeom>
            <a:noFill/>
            <a:ln w="470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3015400" y="806700"/>
              <a:ext cx="419550" cy="651275"/>
            </a:xfrm>
            <a:custGeom>
              <a:avLst/>
              <a:gdLst/>
              <a:ahLst/>
              <a:cxnLst/>
              <a:rect l="l" t="t" r="r" b="b"/>
              <a:pathLst>
                <a:path w="16782" h="26051" extrusionOk="0">
                  <a:moveTo>
                    <a:pt x="1361" y="1"/>
                  </a:moveTo>
                  <a:cubicBezTo>
                    <a:pt x="942" y="1047"/>
                    <a:pt x="1" y="8245"/>
                    <a:pt x="1" y="12932"/>
                  </a:cubicBezTo>
                  <a:cubicBezTo>
                    <a:pt x="1" y="17179"/>
                    <a:pt x="10630" y="21929"/>
                    <a:pt x="13706" y="24000"/>
                  </a:cubicBezTo>
                  <a:cubicBezTo>
                    <a:pt x="16781" y="26051"/>
                    <a:pt x="11697" y="17347"/>
                    <a:pt x="10274" y="14145"/>
                  </a:cubicBezTo>
                  <a:cubicBezTo>
                    <a:pt x="8579" y="10337"/>
                    <a:pt x="5901" y="7743"/>
                    <a:pt x="2742" y="4918"/>
                  </a:cubicBezTo>
                  <a:cubicBezTo>
                    <a:pt x="733" y="3119"/>
                    <a:pt x="1361" y="2575"/>
                    <a:pt x="1361" y="1"/>
                  </a:cubicBezTo>
                  <a:close/>
                </a:path>
              </a:pathLst>
            </a:custGeom>
            <a:solidFill>
              <a:srgbClr val="AAD400"/>
            </a:solidFill>
            <a:ln w="57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3610150" y="636700"/>
              <a:ext cx="497500" cy="378750"/>
            </a:xfrm>
            <a:custGeom>
              <a:avLst/>
              <a:gdLst/>
              <a:ahLst/>
              <a:cxnLst/>
              <a:rect l="l" t="t" r="r" b="b"/>
              <a:pathLst>
                <a:path w="19900" h="15150" extrusionOk="0">
                  <a:moveTo>
                    <a:pt x="5253" y="22"/>
                  </a:moveTo>
                  <a:cubicBezTo>
                    <a:pt x="5211" y="1"/>
                    <a:pt x="3955" y="5336"/>
                    <a:pt x="1612" y="9563"/>
                  </a:cubicBezTo>
                  <a:cubicBezTo>
                    <a:pt x="1" y="12450"/>
                    <a:pt x="9793" y="14438"/>
                    <a:pt x="15317" y="14836"/>
                  </a:cubicBezTo>
                  <a:cubicBezTo>
                    <a:pt x="19899" y="15149"/>
                    <a:pt x="17472" y="7408"/>
                    <a:pt x="17137" y="6927"/>
                  </a:cubicBezTo>
                  <a:cubicBezTo>
                    <a:pt x="15819" y="5022"/>
                    <a:pt x="9082" y="3014"/>
                    <a:pt x="5253" y="1989"/>
                  </a:cubicBezTo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610150" y="636700"/>
              <a:ext cx="497500" cy="378750"/>
            </a:xfrm>
            <a:custGeom>
              <a:avLst/>
              <a:gdLst/>
              <a:ahLst/>
              <a:cxnLst/>
              <a:rect l="l" t="t" r="r" b="b"/>
              <a:pathLst>
                <a:path w="19900" h="15150" fill="none" extrusionOk="0">
                  <a:moveTo>
                    <a:pt x="5253" y="22"/>
                  </a:moveTo>
                  <a:cubicBezTo>
                    <a:pt x="5211" y="1"/>
                    <a:pt x="3955" y="5336"/>
                    <a:pt x="1612" y="9563"/>
                  </a:cubicBezTo>
                  <a:cubicBezTo>
                    <a:pt x="1" y="12450"/>
                    <a:pt x="9793" y="14438"/>
                    <a:pt x="15317" y="14836"/>
                  </a:cubicBezTo>
                  <a:cubicBezTo>
                    <a:pt x="19899" y="15149"/>
                    <a:pt x="17472" y="7408"/>
                    <a:pt x="17137" y="6927"/>
                  </a:cubicBezTo>
                  <a:cubicBezTo>
                    <a:pt x="15819" y="5022"/>
                    <a:pt x="9082" y="3014"/>
                    <a:pt x="5253" y="1989"/>
                  </a:cubicBezTo>
                </a:path>
              </a:pathLst>
            </a:custGeom>
            <a:noFill/>
            <a:ln w="470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5184650" y="406025"/>
              <a:ext cx="332200" cy="675325"/>
            </a:xfrm>
            <a:custGeom>
              <a:avLst/>
              <a:gdLst/>
              <a:ahLst/>
              <a:cxnLst/>
              <a:rect l="l" t="t" r="r" b="b"/>
              <a:pathLst>
                <a:path w="13288" h="27013" extrusionOk="0">
                  <a:moveTo>
                    <a:pt x="838" y="4646"/>
                  </a:moveTo>
                  <a:cubicBezTo>
                    <a:pt x="1" y="0"/>
                    <a:pt x="4395" y="16802"/>
                    <a:pt x="7219" y="22619"/>
                  </a:cubicBezTo>
                  <a:cubicBezTo>
                    <a:pt x="9102" y="26532"/>
                    <a:pt x="9144" y="27013"/>
                    <a:pt x="10902" y="22159"/>
                  </a:cubicBezTo>
                  <a:cubicBezTo>
                    <a:pt x="13287" y="15589"/>
                    <a:pt x="10525" y="11885"/>
                    <a:pt x="6885" y="7868"/>
                  </a:cubicBezTo>
                  <a:cubicBezTo>
                    <a:pt x="4709" y="5482"/>
                    <a:pt x="3328" y="3285"/>
                    <a:pt x="838" y="4646"/>
                  </a:cubicBezTo>
                  <a:close/>
                </a:path>
              </a:pathLst>
            </a:custGeom>
            <a:solidFill>
              <a:srgbClr val="D4FF2A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2594825" y="856400"/>
              <a:ext cx="302900" cy="572300"/>
            </a:xfrm>
            <a:custGeom>
              <a:avLst/>
              <a:gdLst/>
              <a:ahLst/>
              <a:cxnLst/>
              <a:rect l="l" t="t" r="r" b="b"/>
              <a:pathLst>
                <a:path w="12116" h="22892" extrusionOk="0">
                  <a:moveTo>
                    <a:pt x="1884" y="419"/>
                  </a:moveTo>
                  <a:cubicBezTo>
                    <a:pt x="1361" y="1"/>
                    <a:pt x="1" y="8349"/>
                    <a:pt x="294" y="9856"/>
                  </a:cubicBezTo>
                  <a:cubicBezTo>
                    <a:pt x="1173" y="14375"/>
                    <a:pt x="5567" y="17828"/>
                    <a:pt x="9040" y="20506"/>
                  </a:cubicBezTo>
                  <a:cubicBezTo>
                    <a:pt x="12116" y="22891"/>
                    <a:pt x="11425" y="17535"/>
                    <a:pt x="11425" y="16007"/>
                  </a:cubicBezTo>
                  <a:cubicBezTo>
                    <a:pt x="11425" y="13141"/>
                    <a:pt x="10463" y="11279"/>
                    <a:pt x="9040" y="9437"/>
                  </a:cubicBezTo>
                  <a:cubicBezTo>
                    <a:pt x="7303" y="7198"/>
                    <a:pt x="5295" y="5169"/>
                    <a:pt x="3077" y="2888"/>
                  </a:cubicBezTo>
                  <a:cubicBezTo>
                    <a:pt x="2177" y="1947"/>
                    <a:pt x="2742" y="2658"/>
                    <a:pt x="1884" y="419"/>
                  </a:cubicBezTo>
                  <a:close/>
                </a:path>
              </a:pathLst>
            </a:custGeom>
            <a:solidFill>
              <a:srgbClr val="D4FF2A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1903825" y="673325"/>
              <a:ext cx="637675" cy="272025"/>
            </a:xfrm>
            <a:custGeom>
              <a:avLst/>
              <a:gdLst/>
              <a:ahLst/>
              <a:cxnLst/>
              <a:rect l="l" t="t" r="r" b="b"/>
              <a:pathLst>
                <a:path w="25507" h="10881" extrusionOk="0">
                  <a:moveTo>
                    <a:pt x="482" y="9186"/>
                  </a:moveTo>
                  <a:cubicBezTo>
                    <a:pt x="1" y="9646"/>
                    <a:pt x="9312" y="10881"/>
                    <a:pt x="10986" y="10609"/>
                  </a:cubicBezTo>
                  <a:cubicBezTo>
                    <a:pt x="16028" y="9814"/>
                    <a:pt x="19878" y="5859"/>
                    <a:pt x="22849" y="2762"/>
                  </a:cubicBezTo>
                  <a:cubicBezTo>
                    <a:pt x="25507" y="0"/>
                    <a:pt x="19544" y="607"/>
                    <a:pt x="17828" y="607"/>
                  </a:cubicBezTo>
                  <a:cubicBezTo>
                    <a:pt x="14627" y="607"/>
                    <a:pt x="12576" y="1486"/>
                    <a:pt x="10525" y="2762"/>
                  </a:cubicBezTo>
                  <a:cubicBezTo>
                    <a:pt x="8015" y="4332"/>
                    <a:pt x="5755" y="6131"/>
                    <a:pt x="3223" y="8119"/>
                  </a:cubicBezTo>
                  <a:cubicBezTo>
                    <a:pt x="2177" y="8914"/>
                    <a:pt x="2951" y="8412"/>
                    <a:pt x="482" y="9186"/>
                  </a:cubicBezTo>
                  <a:close/>
                </a:path>
              </a:pathLst>
            </a:custGeom>
            <a:solidFill>
              <a:srgbClr val="D4FF2A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325600" y="698425"/>
              <a:ext cx="302900" cy="571775"/>
            </a:xfrm>
            <a:custGeom>
              <a:avLst/>
              <a:gdLst/>
              <a:ahLst/>
              <a:cxnLst/>
              <a:rect l="l" t="t" r="r" b="b"/>
              <a:pathLst>
                <a:path w="12116" h="22871" extrusionOk="0">
                  <a:moveTo>
                    <a:pt x="1883" y="419"/>
                  </a:moveTo>
                  <a:cubicBezTo>
                    <a:pt x="1360" y="1"/>
                    <a:pt x="0" y="8349"/>
                    <a:pt x="293" y="9835"/>
                  </a:cubicBezTo>
                  <a:cubicBezTo>
                    <a:pt x="1172" y="14375"/>
                    <a:pt x="5566" y="17828"/>
                    <a:pt x="9039" y="20506"/>
                  </a:cubicBezTo>
                  <a:cubicBezTo>
                    <a:pt x="12115" y="22870"/>
                    <a:pt x="11425" y="17535"/>
                    <a:pt x="11425" y="15986"/>
                  </a:cubicBezTo>
                  <a:cubicBezTo>
                    <a:pt x="11425" y="13120"/>
                    <a:pt x="10462" y="11279"/>
                    <a:pt x="9039" y="9437"/>
                  </a:cubicBezTo>
                  <a:cubicBezTo>
                    <a:pt x="7282" y="7178"/>
                    <a:pt x="5294" y="5169"/>
                    <a:pt x="3076" y="2867"/>
                  </a:cubicBezTo>
                  <a:cubicBezTo>
                    <a:pt x="2176" y="1947"/>
                    <a:pt x="2741" y="2637"/>
                    <a:pt x="1883" y="419"/>
                  </a:cubicBezTo>
                  <a:close/>
                </a:path>
              </a:pathLst>
            </a:custGeom>
            <a:solidFill>
              <a:srgbClr val="D4FF2A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4080925" y="365750"/>
              <a:ext cx="638200" cy="272025"/>
            </a:xfrm>
            <a:custGeom>
              <a:avLst/>
              <a:gdLst/>
              <a:ahLst/>
              <a:cxnLst/>
              <a:rect l="l" t="t" r="r" b="b"/>
              <a:pathLst>
                <a:path w="25528" h="10881" extrusionOk="0">
                  <a:moveTo>
                    <a:pt x="482" y="9186"/>
                  </a:moveTo>
                  <a:cubicBezTo>
                    <a:pt x="1" y="9646"/>
                    <a:pt x="9312" y="10881"/>
                    <a:pt x="10986" y="10609"/>
                  </a:cubicBezTo>
                  <a:cubicBezTo>
                    <a:pt x="16028" y="9814"/>
                    <a:pt x="19878" y="5859"/>
                    <a:pt x="22870" y="2762"/>
                  </a:cubicBezTo>
                  <a:cubicBezTo>
                    <a:pt x="25528" y="0"/>
                    <a:pt x="19564" y="607"/>
                    <a:pt x="17849" y="607"/>
                  </a:cubicBezTo>
                  <a:cubicBezTo>
                    <a:pt x="14647" y="607"/>
                    <a:pt x="12576" y="1486"/>
                    <a:pt x="10526" y="2762"/>
                  </a:cubicBezTo>
                  <a:cubicBezTo>
                    <a:pt x="8036" y="4332"/>
                    <a:pt x="5776" y="6110"/>
                    <a:pt x="3223" y="8119"/>
                  </a:cubicBezTo>
                  <a:cubicBezTo>
                    <a:pt x="2198" y="8914"/>
                    <a:pt x="2972" y="8412"/>
                    <a:pt x="482" y="9186"/>
                  </a:cubicBezTo>
                  <a:close/>
                </a:path>
              </a:pathLst>
            </a:custGeom>
            <a:solidFill>
              <a:srgbClr val="D4FF2A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3050450" y="464100"/>
              <a:ext cx="726075" cy="376650"/>
            </a:xfrm>
            <a:custGeom>
              <a:avLst/>
              <a:gdLst/>
              <a:ahLst/>
              <a:cxnLst/>
              <a:rect l="l" t="t" r="r" b="b"/>
              <a:pathLst>
                <a:path w="29043" h="15066" extrusionOk="0">
                  <a:moveTo>
                    <a:pt x="29042" y="1234"/>
                  </a:moveTo>
                  <a:cubicBezTo>
                    <a:pt x="27892" y="858"/>
                    <a:pt x="19857" y="0"/>
                    <a:pt x="14647" y="0"/>
                  </a:cubicBezTo>
                  <a:cubicBezTo>
                    <a:pt x="9897" y="0"/>
                    <a:pt x="4625" y="9541"/>
                    <a:pt x="2302" y="12303"/>
                  </a:cubicBezTo>
                  <a:cubicBezTo>
                    <a:pt x="0" y="15065"/>
                    <a:pt x="9709" y="10504"/>
                    <a:pt x="13266" y="9227"/>
                  </a:cubicBezTo>
                  <a:cubicBezTo>
                    <a:pt x="17534" y="7700"/>
                    <a:pt x="20422" y="5294"/>
                    <a:pt x="23560" y="2469"/>
                  </a:cubicBezTo>
                  <a:cubicBezTo>
                    <a:pt x="25569" y="670"/>
                    <a:pt x="26197" y="1234"/>
                    <a:pt x="29042" y="1234"/>
                  </a:cubicBezTo>
                  <a:close/>
                </a:path>
              </a:pathLst>
            </a:custGeom>
            <a:solidFill>
              <a:srgbClr val="AAD400"/>
            </a:solidFill>
            <a:ln w="57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4801750" y="3052850"/>
              <a:ext cx="1416025" cy="2276000"/>
            </a:xfrm>
            <a:custGeom>
              <a:avLst/>
              <a:gdLst/>
              <a:ahLst/>
              <a:cxnLst/>
              <a:rect l="l" t="t" r="r" b="b"/>
              <a:pathLst>
                <a:path w="56641" h="91040" extrusionOk="0">
                  <a:moveTo>
                    <a:pt x="9291" y="3704"/>
                  </a:moveTo>
                  <a:cubicBezTo>
                    <a:pt x="8391" y="1"/>
                    <a:pt x="1549" y="11718"/>
                    <a:pt x="1068" y="13685"/>
                  </a:cubicBezTo>
                  <a:cubicBezTo>
                    <a:pt x="1" y="18079"/>
                    <a:pt x="1068" y="24482"/>
                    <a:pt x="1068" y="29043"/>
                  </a:cubicBezTo>
                  <a:cubicBezTo>
                    <a:pt x="1068" y="37371"/>
                    <a:pt x="3432" y="40070"/>
                    <a:pt x="6299" y="47456"/>
                  </a:cubicBezTo>
                  <a:cubicBezTo>
                    <a:pt x="7889" y="51515"/>
                    <a:pt x="9291" y="56662"/>
                    <a:pt x="9291" y="62060"/>
                  </a:cubicBezTo>
                  <a:cubicBezTo>
                    <a:pt x="9291" y="66664"/>
                    <a:pt x="4060" y="83549"/>
                    <a:pt x="4060" y="88152"/>
                  </a:cubicBezTo>
                  <a:cubicBezTo>
                    <a:pt x="4060" y="91040"/>
                    <a:pt x="9291" y="90286"/>
                    <a:pt x="9291" y="82022"/>
                  </a:cubicBezTo>
                  <a:cubicBezTo>
                    <a:pt x="9291" y="76205"/>
                    <a:pt x="11760" y="74175"/>
                    <a:pt x="13036" y="68965"/>
                  </a:cubicBezTo>
                  <a:cubicBezTo>
                    <a:pt x="14019" y="64906"/>
                    <a:pt x="14522" y="61286"/>
                    <a:pt x="14522" y="56683"/>
                  </a:cubicBezTo>
                  <a:lnTo>
                    <a:pt x="14522" y="42853"/>
                  </a:lnTo>
                  <a:cubicBezTo>
                    <a:pt x="14522" y="37161"/>
                    <a:pt x="14124" y="36722"/>
                    <a:pt x="19753" y="36722"/>
                  </a:cubicBezTo>
                  <a:cubicBezTo>
                    <a:pt x="23247" y="36722"/>
                    <a:pt x="28687" y="40342"/>
                    <a:pt x="32453" y="41325"/>
                  </a:cubicBezTo>
                  <a:cubicBezTo>
                    <a:pt x="36345" y="42309"/>
                    <a:pt x="41869" y="41325"/>
                    <a:pt x="45907" y="41325"/>
                  </a:cubicBezTo>
                  <a:cubicBezTo>
                    <a:pt x="47330" y="41325"/>
                    <a:pt x="46660" y="57060"/>
                    <a:pt x="46660" y="58210"/>
                  </a:cubicBezTo>
                  <a:cubicBezTo>
                    <a:pt x="46660" y="62814"/>
                    <a:pt x="41262" y="89156"/>
                    <a:pt x="52477" y="88382"/>
                  </a:cubicBezTo>
                  <a:cubicBezTo>
                    <a:pt x="54758" y="88236"/>
                    <a:pt x="50740" y="80996"/>
                    <a:pt x="49652" y="72794"/>
                  </a:cubicBezTo>
                  <a:cubicBezTo>
                    <a:pt x="49087" y="68589"/>
                    <a:pt x="50385" y="64697"/>
                    <a:pt x="50385" y="58985"/>
                  </a:cubicBezTo>
                  <a:cubicBezTo>
                    <a:pt x="50385" y="56809"/>
                    <a:pt x="54046" y="51452"/>
                    <a:pt x="54883" y="49757"/>
                  </a:cubicBezTo>
                  <a:cubicBezTo>
                    <a:pt x="56641" y="46158"/>
                    <a:pt x="55616" y="39379"/>
                    <a:pt x="55616" y="35174"/>
                  </a:cubicBezTo>
                  <a:lnTo>
                    <a:pt x="55616" y="22891"/>
                  </a:lnTo>
                  <a:cubicBezTo>
                    <a:pt x="55616" y="17807"/>
                    <a:pt x="53084" y="16447"/>
                    <a:pt x="49652" y="12911"/>
                  </a:cubicBezTo>
                  <a:cubicBezTo>
                    <a:pt x="45781" y="8935"/>
                    <a:pt x="43480" y="8977"/>
                    <a:pt x="39191" y="6780"/>
                  </a:cubicBezTo>
                  <a:cubicBezTo>
                    <a:pt x="35299" y="4772"/>
                    <a:pt x="31261" y="4730"/>
                    <a:pt x="27222" y="3704"/>
                  </a:cubicBezTo>
                  <a:cubicBezTo>
                    <a:pt x="23749" y="2805"/>
                    <a:pt x="18895" y="3704"/>
                    <a:pt x="15275" y="370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4826350" y="1522300"/>
              <a:ext cx="843750" cy="2175025"/>
            </a:xfrm>
            <a:custGeom>
              <a:avLst/>
              <a:gdLst/>
              <a:ahLst/>
              <a:cxnLst/>
              <a:rect l="l" t="t" r="r" b="b"/>
              <a:pathLst>
                <a:path w="33750" h="87001" extrusionOk="0">
                  <a:moveTo>
                    <a:pt x="670" y="61662"/>
                  </a:moveTo>
                  <a:cubicBezTo>
                    <a:pt x="230" y="58566"/>
                    <a:pt x="84" y="49694"/>
                    <a:pt x="84" y="43522"/>
                  </a:cubicBezTo>
                  <a:lnTo>
                    <a:pt x="84" y="22368"/>
                  </a:lnTo>
                  <a:lnTo>
                    <a:pt x="84" y="4248"/>
                  </a:lnTo>
                  <a:cubicBezTo>
                    <a:pt x="84" y="0"/>
                    <a:pt x="7805" y="2825"/>
                    <a:pt x="8725" y="3244"/>
                  </a:cubicBezTo>
                  <a:cubicBezTo>
                    <a:pt x="9018" y="3369"/>
                    <a:pt x="8725" y="16070"/>
                    <a:pt x="8725" y="17346"/>
                  </a:cubicBezTo>
                  <a:cubicBezTo>
                    <a:pt x="8725" y="26364"/>
                    <a:pt x="12282" y="29984"/>
                    <a:pt x="13349" y="37475"/>
                  </a:cubicBezTo>
                  <a:cubicBezTo>
                    <a:pt x="14186" y="43375"/>
                    <a:pt x="17220" y="47267"/>
                    <a:pt x="19689" y="51577"/>
                  </a:cubicBezTo>
                  <a:cubicBezTo>
                    <a:pt x="21970" y="55595"/>
                    <a:pt x="22953" y="60219"/>
                    <a:pt x="24878" y="64675"/>
                  </a:cubicBezTo>
                  <a:cubicBezTo>
                    <a:pt x="27033" y="69718"/>
                    <a:pt x="28896" y="73714"/>
                    <a:pt x="31218" y="77774"/>
                  </a:cubicBezTo>
                  <a:cubicBezTo>
                    <a:pt x="33394" y="81582"/>
                    <a:pt x="33750" y="84825"/>
                    <a:pt x="30067" y="84825"/>
                  </a:cubicBezTo>
                  <a:lnTo>
                    <a:pt x="17388" y="84825"/>
                  </a:lnTo>
                  <a:lnTo>
                    <a:pt x="5273" y="84825"/>
                  </a:lnTo>
                  <a:cubicBezTo>
                    <a:pt x="670" y="84825"/>
                    <a:pt x="84" y="87001"/>
                    <a:pt x="84" y="78778"/>
                  </a:cubicBezTo>
                  <a:cubicBezTo>
                    <a:pt x="84" y="72919"/>
                    <a:pt x="0" y="67416"/>
                    <a:pt x="670" y="61662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482675" y="1104350"/>
              <a:ext cx="613075" cy="612050"/>
            </a:xfrm>
            <a:custGeom>
              <a:avLst/>
              <a:gdLst/>
              <a:ahLst/>
              <a:cxnLst/>
              <a:rect l="l" t="t" r="r" b="b"/>
              <a:pathLst>
                <a:path w="24523" h="24482" extrusionOk="0">
                  <a:moveTo>
                    <a:pt x="18518" y="12136"/>
                  </a:moveTo>
                  <a:cubicBezTo>
                    <a:pt x="20631" y="15086"/>
                    <a:pt x="11906" y="8475"/>
                    <a:pt x="9792" y="5503"/>
                  </a:cubicBezTo>
                  <a:cubicBezTo>
                    <a:pt x="7135" y="1758"/>
                    <a:pt x="6612" y="1"/>
                    <a:pt x="2176" y="3327"/>
                  </a:cubicBezTo>
                  <a:cubicBezTo>
                    <a:pt x="0" y="4938"/>
                    <a:pt x="5691" y="11111"/>
                    <a:pt x="6549" y="12325"/>
                  </a:cubicBezTo>
                  <a:lnTo>
                    <a:pt x="13057" y="21489"/>
                  </a:lnTo>
                  <a:cubicBezTo>
                    <a:pt x="15170" y="24481"/>
                    <a:pt x="18727" y="24251"/>
                    <a:pt x="22242" y="21636"/>
                  </a:cubicBezTo>
                  <a:cubicBezTo>
                    <a:pt x="24523" y="19920"/>
                    <a:pt x="22179" y="15840"/>
                    <a:pt x="20819" y="13936"/>
                  </a:cubicBez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4952400" y="1192750"/>
              <a:ext cx="142300" cy="295050"/>
            </a:xfrm>
            <a:custGeom>
              <a:avLst/>
              <a:gdLst/>
              <a:ahLst/>
              <a:cxnLst/>
              <a:rect l="l" t="t" r="r" b="b"/>
              <a:pathLst>
                <a:path w="5692" h="11802" extrusionOk="0">
                  <a:moveTo>
                    <a:pt x="566" y="11802"/>
                  </a:moveTo>
                  <a:cubicBezTo>
                    <a:pt x="1" y="9793"/>
                    <a:pt x="1298" y="6152"/>
                    <a:pt x="1654" y="3955"/>
                  </a:cubicBezTo>
                  <a:cubicBezTo>
                    <a:pt x="2302" y="1"/>
                    <a:pt x="4813" y="5964"/>
                    <a:pt x="5608" y="7554"/>
                  </a:cubicBezTo>
                  <a:cubicBezTo>
                    <a:pt x="5692" y="7700"/>
                    <a:pt x="2491" y="9897"/>
                    <a:pt x="2177" y="10128"/>
                  </a:cubicBezTo>
                  <a:lnTo>
                    <a:pt x="1507" y="1063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927300" y="1470000"/>
              <a:ext cx="351525" cy="256850"/>
            </a:xfrm>
            <a:custGeom>
              <a:avLst/>
              <a:gdLst/>
              <a:ahLst/>
              <a:cxnLst/>
              <a:rect l="l" t="t" r="r" b="b"/>
              <a:pathLst>
                <a:path w="14061" h="10274" extrusionOk="0">
                  <a:moveTo>
                    <a:pt x="21" y="0"/>
                  </a:moveTo>
                  <a:cubicBezTo>
                    <a:pt x="0" y="0"/>
                    <a:pt x="9144" y="7365"/>
                    <a:pt x="10839" y="8328"/>
                  </a:cubicBezTo>
                  <a:cubicBezTo>
                    <a:pt x="14061" y="10190"/>
                    <a:pt x="10713" y="10085"/>
                    <a:pt x="8307" y="10211"/>
                  </a:cubicBezTo>
                  <a:cubicBezTo>
                    <a:pt x="7303" y="10274"/>
                    <a:pt x="4520" y="5838"/>
                    <a:pt x="3725" y="4729"/>
                  </a:cubicBezTo>
                  <a:cubicBezTo>
                    <a:pt x="3097" y="3829"/>
                    <a:pt x="2825" y="2783"/>
                    <a:pt x="2448" y="1946"/>
                  </a:cubicBezTo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307950" y="576550"/>
              <a:ext cx="272050" cy="637675"/>
            </a:xfrm>
            <a:custGeom>
              <a:avLst/>
              <a:gdLst/>
              <a:ahLst/>
              <a:cxnLst/>
              <a:rect l="l" t="t" r="r" b="b"/>
              <a:pathLst>
                <a:path w="10882" h="25507" extrusionOk="0">
                  <a:moveTo>
                    <a:pt x="1696" y="461"/>
                  </a:moveTo>
                  <a:cubicBezTo>
                    <a:pt x="1214" y="1"/>
                    <a:pt x="1" y="9291"/>
                    <a:pt x="252" y="10965"/>
                  </a:cubicBezTo>
                  <a:cubicBezTo>
                    <a:pt x="1047" y="16028"/>
                    <a:pt x="5002" y="19857"/>
                    <a:pt x="8119" y="22849"/>
                  </a:cubicBezTo>
                  <a:cubicBezTo>
                    <a:pt x="10881" y="25506"/>
                    <a:pt x="10253" y="19543"/>
                    <a:pt x="10253" y="17828"/>
                  </a:cubicBezTo>
                  <a:cubicBezTo>
                    <a:pt x="10253" y="14626"/>
                    <a:pt x="9395" y="12555"/>
                    <a:pt x="8119" y="10525"/>
                  </a:cubicBezTo>
                  <a:cubicBezTo>
                    <a:pt x="6550" y="8014"/>
                    <a:pt x="4750" y="5755"/>
                    <a:pt x="2763" y="3202"/>
                  </a:cubicBezTo>
                  <a:cubicBezTo>
                    <a:pt x="1947" y="2177"/>
                    <a:pt x="2470" y="2951"/>
                    <a:pt x="1696" y="461"/>
                  </a:cubicBezTo>
                  <a:close/>
                </a:path>
              </a:pathLst>
            </a:custGeom>
            <a:solidFill>
              <a:srgbClr val="AAD400"/>
            </a:solidFill>
            <a:ln w="3650" cap="flat" cmpd="sng">
              <a:solidFill>
                <a:srgbClr val="00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3343900" y="2884425"/>
              <a:ext cx="1340700" cy="1597025"/>
            </a:xfrm>
            <a:custGeom>
              <a:avLst/>
              <a:gdLst/>
              <a:ahLst/>
              <a:cxnLst/>
              <a:rect l="l" t="t" r="r" b="b"/>
              <a:pathLst>
                <a:path w="53628" h="63881" extrusionOk="0">
                  <a:moveTo>
                    <a:pt x="47183" y="1"/>
                  </a:moveTo>
                  <a:lnTo>
                    <a:pt x="1" y="58921"/>
                  </a:lnTo>
                  <a:lnTo>
                    <a:pt x="6466" y="63880"/>
                  </a:lnTo>
                  <a:lnTo>
                    <a:pt x="53628" y="4980"/>
                  </a:lnTo>
                  <a:lnTo>
                    <a:pt x="47183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325600" y="2884425"/>
              <a:ext cx="1340700" cy="1597025"/>
            </a:xfrm>
            <a:custGeom>
              <a:avLst/>
              <a:gdLst/>
              <a:ahLst/>
              <a:cxnLst/>
              <a:rect l="l" t="t" r="r" b="b"/>
              <a:pathLst>
                <a:path w="53628" h="63881" extrusionOk="0">
                  <a:moveTo>
                    <a:pt x="6445" y="1"/>
                  </a:moveTo>
                  <a:lnTo>
                    <a:pt x="0" y="4980"/>
                  </a:lnTo>
                  <a:lnTo>
                    <a:pt x="47162" y="63880"/>
                  </a:lnTo>
                  <a:lnTo>
                    <a:pt x="53627" y="58921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1818050" y="2958700"/>
              <a:ext cx="1340700" cy="1597025"/>
            </a:xfrm>
            <a:custGeom>
              <a:avLst/>
              <a:gdLst/>
              <a:ahLst/>
              <a:cxnLst/>
              <a:rect l="l" t="t" r="r" b="b"/>
              <a:pathLst>
                <a:path w="53628" h="63881" extrusionOk="0">
                  <a:moveTo>
                    <a:pt x="47183" y="1"/>
                  </a:moveTo>
                  <a:lnTo>
                    <a:pt x="0" y="58922"/>
                  </a:lnTo>
                  <a:lnTo>
                    <a:pt x="6466" y="63881"/>
                  </a:lnTo>
                  <a:lnTo>
                    <a:pt x="53628" y="4960"/>
                  </a:lnTo>
                  <a:lnTo>
                    <a:pt x="47183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1799750" y="2958700"/>
              <a:ext cx="1340700" cy="1597025"/>
            </a:xfrm>
            <a:custGeom>
              <a:avLst/>
              <a:gdLst/>
              <a:ahLst/>
              <a:cxnLst/>
              <a:rect l="l" t="t" r="r" b="b"/>
              <a:pathLst>
                <a:path w="53628" h="63881" extrusionOk="0">
                  <a:moveTo>
                    <a:pt x="6445" y="1"/>
                  </a:moveTo>
                  <a:lnTo>
                    <a:pt x="0" y="4960"/>
                  </a:lnTo>
                  <a:lnTo>
                    <a:pt x="47162" y="63881"/>
                  </a:lnTo>
                  <a:lnTo>
                    <a:pt x="53627" y="58922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6"/>
          <p:cNvSpPr txBox="1"/>
          <p:nvPr/>
        </p:nvSpPr>
        <p:spPr>
          <a:xfrm>
            <a:off x="4864608" y="1509750"/>
            <a:ext cx="3552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evolution of giraffes is a good demonstration of natural selection.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Alleles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tallness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gave a greater chance of survival and thus reproductive success.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 many generations giraffes became progressively taller until they reached the average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metres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seen today.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l="16198" r="29913"/>
          <a:stretch/>
        </p:blipFill>
        <p:spPr>
          <a:xfrm>
            <a:off x="0" y="0"/>
            <a:ext cx="41986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3273275" y="232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close/>
              </a:path>
            </a:pathLst>
          </a:custGeom>
          <a:noFill/>
          <a:ln w="5750" cap="flat" cmpd="sng">
            <a:solidFill>
              <a:srgbClr val="000000"/>
            </a:solidFill>
            <a:prstDash val="solid"/>
            <a:miter lim="209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4864608" y="1509750"/>
            <a:ext cx="3552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evolution of giraffes is a good demonstration of natural selection.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Alleles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tallness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gave a greater chance of survival and thus reproductive success.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 many generations giraffes became progressively taller until they reached the average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metres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seen today.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8" name="Google Shape;118;p17"/>
          <p:cNvCxnSpPr/>
          <p:nvPr/>
        </p:nvCxnSpPr>
        <p:spPr>
          <a:xfrm>
            <a:off x="41986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t="8895" b="1434"/>
          <a:stretch/>
        </p:blipFill>
        <p:spPr>
          <a:xfrm>
            <a:off x="5320800" y="0"/>
            <a:ext cx="38232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791875" y="1725150"/>
            <a:ext cx="3643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Male peacocks with brightly coloured feathers had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greater reproductive success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than those with dull feathers.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Over several generations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allele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 brightly coloured feathers became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most common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population.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6" name="Google Shape;126;p18"/>
          <p:cNvCxnSpPr/>
          <p:nvPr/>
        </p:nvCxnSpPr>
        <p:spPr>
          <a:xfrm>
            <a:off x="53151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a population </a:t>
            </a:r>
            <a:r>
              <a:rPr lang="en" b="1">
                <a:solidFill>
                  <a:srgbClr val="CCCCCC"/>
                </a:solidFill>
              </a:rPr>
              <a:t>evolves</a:t>
            </a:r>
            <a:r>
              <a:rPr lang="en">
                <a:solidFill>
                  <a:srgbClr val="CCCCCC"/>
                </a:solidFill>
              </a:rPr>
              <a:t>, it becomes </a:t>
            </a:r>
            <a:r>
              <a:rPr lang="en" b="1">
                <a:solidFill>
                  <a:srgbClr val="CCCCCC"/>
                </a:solidFill>
              </a:rPr>
              <a:t>better adapted </a:t>
            </a:r>
            <a:r>
              <a:rPr lang="en">
                <a:solidFill>
                  <a:srgbClr val="CCCCCC"/>
                </a:solidFill>
              </a:rPr>
              <a:t>to its surroundings.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Adaptations can be either </a:t>
            </a:r>
            <a:r>
              <a:rPr lang="en" b="1">
                <a:solidFill>
                  <a:srgbClr val="CCCCCC"/>
                </a:solidFill>
              </a:rPr>
              <a:t>behavioural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physiological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anatomical </a:t>
            </a:r>
            <a:r>
              <a:rPr lang="en">
                <a:solidFill>
                  <a:srgbClr val="CCCCCC"/>
                </a:solidFill>
              </a:rPr>
              <a:t>in nature.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Behavioural adaptations are </a:t>
            </a:r>
            <a:r>
              <a:rPr lang="en" b="1">
                <a:solidFill>
                  <a:srgbClr val="CCCCCC"/>
                </a:solidFill>
              </a:rPr>
              <a:t>acts </a:t>
            </a:r>
            <a:r>
              <a:rPr lang="en">
                <a:solidFill>
                  <a:srgbClr val="CCCCCC"/>
                </a:solidFill>
              </a:rPr>
              <a:t>made by an organism that increase its chances of survival.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Penguins </a:t>
            </a:r>
            <a:r>
              <a:rPr lang="en" b="1">
                <a:solidFill>
                  <a:srgbClr val="CCCCCC"/>
                </a:solidFill>
              </a:rPr>
              <a:t>huddle together </a:t>
            </a:r>
            <a:r>
              <a:rPr lang="en">
                <a:solidFill>
                  <a:srgbClr val="CCCCCC"/>
                </a:solidFill>
              </a:rPr>
              <a:t>during winter to minimize heat loss.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Physiological adaptations are </a:t>
            </a:r>
            <a:r>
              <a:rPr lang="en" b="1">
                <a:solidFill>
                  <a:srgbClr val="CCCCCC"/>
                </a:solidFill>
              </a:rPr>
              <a:t>processes </a:t>
            </a:r>
            <a:r>
              <a:rPr lang="en">
                <a:solidFill>
                  <a:srgbClr val="CCCCCC"/>
                </a:solidFill>
              </a:rPr>
              <a:t>that occur </a:t>
            </a:r>
            <a:r>
              <a:rPr lang="en" b="1">
                <a:solidFill>
                  <a:srgbClr val="CCCCCC"/>
                </a:solidFill>
              </a:rPr>
              <a:t>inside </a:t>
            </a:r>
            <a:r>
              <a:rPr lang="en">
                <a:solidFill>
                  <a:srgbClr val="CCCCCC"/>
                </a:solidFill>
              </a:rPr>
              <a:t>an organism that increase its chance or survival.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Bears </a:t>
            </a:r>
            <a:r>
              <a:rPr lang="en" b="1">
                <a:solidFill>
                  <a:srgbClr val="CCCCCC"/>
                </a:solidFill>
              </a:rPr>
              <a:t>hibernate </a:t>
            </a:r>
            <a:r>
              <a:rPr lang="en">
                <a:solidFill>
                  <a:srgbClr val="CCCCCC"/>
                </a:solidFill>
              </a:rPr>
              <a:t>over winter to conserve energy.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Anatomical adaptations are the </a:t>
            </a:r>
            <a:r>
              <a:rPr lang="en" b="1">
                <a:solidFill>
                  <a:srgbClr val="CCCCCC"/>
                </a:solidFill>
              </a:rPr>
              <a:t>physical features </a:t>
            </a:r>
            <a:r>
              <a:rPr lang="en">
                <a:solidFill>
                  <a:srgbClr val="CCCCCC"/>
                </a:solidFill>
              </a:rPr>
              <a:t>of an organism that increases its chance of survival.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Whales have a </a:t>
            </a:r>
            <a:r>
              <a:rPr lang="en" b="1">
                <a:solidFill>
                  <a:srgbClr val="CCCCCC"/>
                </a:solidFill>
              </a:rPr>
              <a:t>thick layer</a:t>
            </a:r>
            <a:r>
              <a:rPr lang="en">
                <a:solidFill>
                  <a:srgbClr val="CCCCCC"/>
                </a:solidFill>
              </a:rPr>
              <a:t> of </a:t>
            </a:r>
            <a:r>
              <a:rPr lang="en" b="1">
                <a:solidFill>
                  <a:srgbClr val="CCCCCC"/>
                </a:solidFill>
              </a:rPr>
              <a:t>blubber </a:t>
            </a:r>
            <a:r>
              <a:rPr lang="en">
                <a:solidFill>
                  <a:srgbClr val="CCCCCC"/>
                </a:solidFill>
              </a:rPr>
              <a:t>to help insulate them against cold polar seas.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t="3606" b="9277"/>
          <a:stretch/>
        </p:blipFill>
        <p:spPr>
          <a:xfrm>
            <a:off x="0" y="0"/>
            <a:ext cx="9144000" cy="44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416100" y="4580100"/>
            <a:ext cx="83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Emperor penguins huddle together to conserve body heat. This is an example of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behavioural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adaptation.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1" name="Google Shape;141;p20"/>
          <p:cNvCxnSpPr/>
          <p:nvPr/>
        </p:nvCxnSpPr>
        <p:spPr>
          <a:xfrm rot="10800000">
            <a:off x="0" y="44797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 l="12069" r="17428"/>
          <a:stretch/>
        </p:blipFill>
        <p:spPr>
          <a:xfrm>
            <a:off x="0" y="0"/>
            <a:ext cx="54847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5999825" y="1940700"/>
            <a:ext cx="2547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Bears hibernate over winter when food is scarce.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an example of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physiological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adaptation.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9" name="Google Shape;149;p21"/>
          <p:cNvCxnSpPr/>
          <p:nvPr/>
        </p:nvCxnSpPr>
        <p:spPr>
          <a:xfrm>
            <a:off x="54847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1151</Words>
  <Application>Microsoft Office PowerPoint</Application>
  <PresentationFormat>On-screen Show (16:9)</PresentationFormat>
  <Paragraphs>126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Kalam</vt:lpstr>
      <vt:lpstr>Arial</vt:lpstr>
      <vt:lpstr>Cambria</vt:lpstr>
      <vt:lpstr>Times New Roman</vt:lpstr>
      <vt:lpstr>gg sans</vt:lpstr>
      <vt:lpstr>Simple Dark</vt:lpstr>
      <vt:lpstr>AQA A Level Biology 32 - Natural Selection</vt:lpstr>
      <vt:lpstr>Natural Selection  </vt:lpstr>
      <vt:lpstr>Natural Selection  </vt:lpstr>
      <vt:lpstr>PowerPoint Presentation</vt:lpstr>
      <vt:lpstr>PowerPoint Presentation</vt:lpstr>
      <vt:lpstr>PowerPoint Presentation</vt:lpstr>
      <vt:lpstr>Adaptations  </vt:lpstr>
      <vt:lpstr>PowerPoint Presentation</vt:lpstr>
      <vt:lpstr>PowerPoint Presentation</vt:lpstr>
      <vt:lpstr>PowerPoint Presentation</vt:lpstr>
      <vt:lpstr>Types of Selection   </vt:lpstr>
      <vt:lpstr>PowerPoint Presentation</vt:lpstr>
      <vt:lpstr>Investigating Selection  </vt:lpstr>
      <vt:lpstr>PowerPoint Presentation</vt:lpstr>
      <vt:lpstr>Aseptic Technique  </vt:lpstr>
      <vt:lpstr>PowerPoint Presentation</vt:lpstr>
      <vt:lpstr>Testing Different Antibiotics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2025-07-25T10:46:42Z</dcterms:modified>
</cp:coreProperties>
</file>