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327"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Lst>
  <p:sldSz cx="18288000" cy="10287000"/>
  <p:notesSz cx="6858000" cy="9144000"/>
  <p:embeddedFontLst>
    <p:embeddedFont>
      <p:font typeface="Alatsi" panose="020B0604020202020204" charset="0"/>
      <p:regular r:id="rId74"/>
    </p:embeddedFont>
    <p:embeddedFont>
      <p:font typeface="Open Sans" panose="020B0606030504020204" pitchFamily="34" charset="0"/>
      <p:regular r:id="rId75"/>
      <p:bold r:id="rId76"/>
      <p:italic r:id="rId77"/>
      <p:boldItalic r:id="rId78"/>
    </p:embeddedFont>
    <p:embeddedFont>
      <p:font typeface="Open Sans Bold" panose="020B0806030504020204" charset="0"/>
      <p:regular r:id="rId79"/>
      <p:bold r:id="rId80"/>
    </p:embeddedFont>
    <p:embeddedFont>
      <p:font typeface="Open Sans Bold Italics" panose="020B0604020202020204" charset="0"/>
      <p:regular r:id="rId81"/>
      <p:bold r:id="rId82"/>
      <p:italic r:id="rId83"/>
      <p:boldItalic r:id="rId84"/>
    </p:embeddedFont>
    <p:embeddedFont>
      <p:font typeface="Open Sans Italics" panose="020B0604020202020204" charset="0"/>
      <p:regular r:id="rId85"/>
      <p:italic r:id="rId86"/>
    </p:embeddedFont>
    <p:embeddedFont>
      <p:font typeface="Poppins" panose="00000500000000000000" pitchFamily="2" charset="0"/>
      <p:regular r:id="rId87"/>
      <p:bold r:id="rId88"/>
      <p:italic r:id="rId89"/>
      <p:boldItalic r:id="rId90"/>
    </p:embeddedFont>
    <p:embeddedFont>
      <p:font typeface="Poppins Bold" panose="00000800000000000000" charset="0"/>
      <p:regular r:id="rId91"/>
      <p:bold r:id="rId92"/>
    </p:embeddedFont>
    <p:embeddedFont>
      <p:font typeface="Poppins Bold Italics" panose="020B0604020202020204" charset="0"/>
      <p:regular r:id="rId93"/>
      <p:bold r:id="rId94"/>
      <p:italic r:id="rId95"/>
      <p:boldItalic r:id="rId96"/>
    </p:embeddedFont>
    <p:embeddedFont>
      <p:font typeface="Poppins Italics" panose="020B0604020202020204" charset="0"/>
      <p:regular r:id="rId9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233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1.fntdata"/><Relationship Id="rId89" Type="http://schemas.openxmlformats.org/officeDocument/2006/relationships/font" Target="fonts/font16.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fntdata"/><Relationship Id="rId79" Type="http://schemas.openxmlformats.org/officeDocument/2006/relationships/font" Target="fonts/font6.fntdata"/><Relationship Id="rId5" Type="http://schemas.openxmlformats.org/officeDocument/2006/relationships/slide" Target="slides/slide4.xml"/><Relationship Id="rId90" Type="http://schemas.openxmlformats.org/officeDocument/2006/relationships/font" Target="fonts/font17.fntdata"/><Relationship Id="rId95" Type="http://schemas.openxmlformats.org/officeDocument/2006/relationships/font" Target="fonts/font22.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font" Target="fonts/font7.fntdata"/><Relationship Id="rId85" Type="http://schemas.openxmlformats.org/officeDocument/2006/relationships/font" Target="fonts/font12.fntdata"/><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2.fntdata"/><Relationship Id="rId83" Type="http://schemas.openxmlformats.org/officeDocument/2006/relationships/font" Target="fonts/font10.fntdata"/><Relationship Id="rId88" Type="http://schemas.openxmlformats.org/officeDocument/2006/relationships/font" Target="fonts/font15.fntdata"/><Relationship Id="rId91" Type="http://schemas.openxmlformats.org/officeDocument/2006/relationships/font" Target="fonts/font18.fntdata"/><Relationship Id="rId96"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5.fntdata"/><Relationship Id="rId81" Type="http://schemas.openxmlformats.org/officeDocument/2006/relationships/font" Target="fonts/font8.fntdata"/><Relationship Id="rId86" Type="http://schemas.openxmlformats.org/officeDocument/2006/relationships/font" Target="fonts/font13.fntdata"/><Relationship Id="rId94" Type="http://schemas.openxmlformats.org/officeDocument/2006/relationships/font" Target="fonts/font21.fntdata"/><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3.fntdata"/><Relationship Id="rId97" Type="http://schemas.openxmlformats.org/officeDocument/2006/relationships/font" Target="fonts/font24.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9.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4.fntdata"/><Relationship Id="rId61" Type="http://schemas.openxmlformats.org/officeDocument/2006/relationships/slide" Target="slides/slide60.xml"/><Relationship Id="rId82" Type="http://schemas.openxmlformats.org/officeDocument/2006/relationships/font" Target="fonts/font9.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4.fntdata"/><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20.fntdata"/><Relationship Id="rId98" Type="http://schemas.openxmlformats.org/officeDocument/2006/relationships/presProps" Target="presProps.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17AAD-B067-B9A7-16FC-294EE6174C38}"/>
              </a:ext>
            </a:extLst>
          </p:cNvPr>
          <p:cNvSpPr>
            <a:spLocks noGrp="1"/>
          </p:cNvSpPr>
          <p:nvPr>
            <p:ph type="ctrTitle"/>
          </p:nvPr>
        </p:nvSpPr>
        <p:spPr>
          <a:xfrm>
            <a:off x="2286000" y="1684338"/>
            <a:ext cx="13716000" cy="3581400"/>
          </a:xfr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id="{C98B5E6E-10FD-BB44-33C3-7A8D35B72C19}"/>
              </a:ext>
            </a:extLst>
          </p:cNvPr>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DB1E2754-A556-6099-FCBE-A893E147EEB3}"/>
              </a:ext>
            </a:extLst>
          </p:cNvPr>
          <p:cNvSpPr>
            <a:spLocks noGrp="1"/>
          </p:cNvSpPr>
          <p:nvPr>
            <p:ph type="dt" sz="half" idx="10"/>
          </p:nvPr>
        </p:nvSpPr>
        <p:spPr/>
        <p:txBody>
          <a:bodyPr/>
          <a:lstStyle/>
          <a:p>
            <a:fld id="{A7C9DAF8-D271-481D-B129-8C5849F2CA46}" type="datetimeFigureOut">
              <a:rPr lang="en-PH" smtClean="0"/>
              <a:t>11/10/2024</a:t>
            </a:fld>
            <a:endParaRPr lang="en-PH"/>
          </a:p>
        </p:txBody>
      </p:sp>
      <p:sp>
        <p:nvSpPr>
          <p:cNvPr id="5" name="Footer Placeholder 4">
            <a:extLst>
              <a:ext uri="{FF2B5EF4-FFF2-40B4-BE49-F238E27FC236}">
                <a16:creationId xmlns:a16="http://schemas.microsoft.com/office/drawing/2014/main" id="{A63A0315-C5B1-B720-69FD-E5FAD0A8C46D}"/>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AD13041D-C683-132A-C9D5-C12D8911CD5C}"/>
              </a:ext>
            </a:extLst>
          </p:cNvPr>
          <p:cNvSpPr>
            <a:spLocks noGrp="1"/>
          </p:cNvSpPr>
          <p:nvPr>
            <p:ph type="sldNum" sz="quarter" idx="12"/>
          </p:nvPr>
        </p:nvSpPr>
        <p:spPr/>
        <p:txBody>
          <a:bodyPr/>
          <a:lstStyle/>
          <a:p>
            <a:fld id="{3071C09E-8ECC-4C62-977F-28D3C682761D}" type="slidenum">
              <a:rPr lang="en-PH" smtClean="0"/>
              <a:t>‹#›</a:t>
            </a:fld>
            <a:endParaRPr lang="en-PH"/>
          </a:p>
        </p:txBody>
      </p:sp>
    </p:spTree>
    <p:extLst>
      <p:ext uri="{BB962C8B-B14F-4D97-AF65-F5344CB8AC3E}">
        <p14:creationId xmlns:p14="http://schemas.microsoft.com/office/powerpoint/2010/main" val="162266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AE63E-0724-5242-F74B-0390763A0FF3}"/>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3BE81541-99B9-2436-D94C-F340319F73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B97A57EC-CB88-0A42-89DE-C80DE5654BF2}"/>
              </a:ext>
            </a:extLst>
          </p:cNvPr>
          <p:cNvSpPr>
            <a:spLocks noGrp="1"/>
          </p:cNvSpPr>
          <p:nvPr>
            <p:ph type="dt" sz="half" idx="10"/>
          </p:nvPr>
        </p:nvSpPr>
        <p:spPr/>
        <p:txBody>
          <a:bodyPr/>
          <a:lstStyle/>
          <a:p>
            <a:fld id="{A7C9DAF8-D271-481D-B129-8C5849F2CA46}" type="datetimeFigureOut">
              <a:rPr lang="en-PH" smtClean="0"/>
              <a:t>11/10/2024</a:t>
            </a:fld>
            <a:endParaRPr lang="en-PH"/>
          </a:p>
        </p:txBody>
      </p:sp>
      <p:sp>
        <p:nvSpPr>
          <p:cNvPr id="5" name="Footer Placeholder 4">
            <a:extLst>
              <a:ext uri="{FF2B5EF4-FFF2-40B4-BE49-F238E27FC236}">
                <a16:creationId xmlns:a16="http://schemas.microsoft.com/office/drawing/2014/main" id="{CB8A9424-0040-E3B9-6249-1244FD43028C}"/>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3C0C7961-6C31-2C16-70EE-A279C5A199E8}"/>
              </a:ext>
            </a:extLst>
          </p:cNvPr>
          <p:cNvSpPr>
            <a:spLocks noGrp="1"/>
          </p:cNvSpPr>
          <p:nvPr>
            <p:ph type="sldNum" sz="quarter" idx="12"/>
          </p:nvPr>
        </p:nvSpPr>
        <p:spPr/>
        <p:txBody>
          <a:bodyPr/>
          <a:lstStyle/>
          <a:p>
            <a:fld id="{3071C09E-8ECC-4C62-977F-28D3C682761D}" type="slidenum">
              <a:rPr lang="en-PH" smtClean="0"/>
              <a:t>‹#›</a:t>
            </a:fld>
            <a:endParaRPr lang="en-PH"/>
          </a:p>
        </p:txBody>
      </p:sp>
    </p:spTree>
    <p:extLst>
      <p:ext uri="{BB962C8B-B14F-4D97-AF65-F5344CB8AC3E}">
        <p14:creationId xmlns:p14="http://schemas.microsoft.com/office/powerpoint/2010/main" val="1201653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1FEDA0-49E1-213E-4E4B-3E858F12ABBC}"/>
              </a:ext>
            </a:extLst>
          </p:cNvPr>
          <p:cNvSpPr>
            <a:spLocks noGrp="1"/>
          </p:cNvSpPr>
          <p:nvPr>
            <p:ph type="title" orient="vert"/>
          </p:nvPr>
        </p:nvSpPr>
        <p:spPr>
          <a:xfrm>
            <a:off x="13087350" y="547688"/>
            <a:ext cx="3943350" cy="8718550"/>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EB15319A-33EF-2940-E4A8-3C0C80D72140}"/>
              </a:ext>
            </a:extLst>
          </p:cNvPr>
          <p:cNvSpPr>
            <a:spLocks noGrp="1"/>
          </p:cNvSpPr>
          <p:nvPr>
            <p:ph type="body" orient="vert" idx="1"/>
          </p:nvPr>
        </p:nvSpPr>
        <p:spPr>
          <a:xfrm>
            <a:off x="1257300" y="547688"/>
            <a:ext cx="11677650" cy="8718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99E601E3-438B-C378-40BB-4043C750408A}"/>
              </a:ext>
            </a:extLst>
          </p:cNvPr>
          <p:cNvSpPr>
            <a:spLocks noGrp="1"/>
          </p:cNvSpPr>
          <p:nvPr>
            <p:ph type="dt" sz="half" idx="10"/>
          </p:nvPr>
        </p:nvSpPr>
        <p:spPr/>
        <p:txBody>
          <a:bodyPr/>
          <a:lstStyle/>
          <a:p>
            <a:fld id="{A7C9DAF8-D271-481D-B129-8C5849F2CA46}" type="datetimeFigureOut">
              <a:rPr lang="en-PH" smtClean="0"/>
              <a:t>11/10/2024</a:t>
            </a:fld>
            <a:endParaRPr lang="en-PH"/>
          </a:p>
        </p:txBody>
      </p:sp>
      <p:sp>
        <p:nvSpPr>
          <p:cNvPr id="5" name="Footer Placeholder 4">
            <a:extLst>
              <a:ext uri="{FF2B5EF4-FFF2-40B4-BE49-F238E27FC236}">
                <a16:creationId xmlns:a16="http://schemas.microsoft.com/office/drawing/2014/main" id="{1B4145A0-7110-A0F5-8269-EFAAD81A2C11}"/>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F6C25157-2560-3FF9-5998-EDF22FD046C2}"/>
              </a:ext>
            </a:extLst>
          </p:cNvPr>
          <p:cNvSpPr>
            <a:spLocks noGrp="1"/>
          </p:cNvSpPr>
          <p:nvPr>
            <p:ph type="sldNum" sz="quarter" idx="12"/>
          </p:nvPr>
        </p:nvSpPr>
        <p:spPr/>
        <p:txBody>
          <a:bodyPr/>
          <a:lstStyle/>
          <a:p>
            <a:fld id="{3071C09E-8ECC-4C62-977F-28D3C682761D}" type="slidenum">
              <a:rPr lang="en-PH" smtClean="0"/>
              <a:t>‹#›</a:t>
            </a:fld>
            <a:endParaRPr lang="en-PH"/>
          </a:p>
        </p:txBody>
      </p:sp>
    </p:spTree>
    <p:extLst>
      <p:ext uri="{BB962C8B-B14F-4D97-AF65-F5344CB8AC3E}">
        <p14:creationId xmlns:p14="http://schemas.microsoft.com/office/powerpoint/2010/main" val="2326512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75F46-6A04-8100-3866-F3B3248CB038}"/>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14B637E1-0F58-97EC-978C-FFD9EBCACE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19D42743-65D4-706D-B33B-93A72FCF304E}"/>
              </a:ext>
            </a:extLst>
          </p:cNvPr>
          <p:cNvSpPr>
            <a:spLocks noGrp="1"/>
          </p:cNvSpPr>
          <p:nvPr>
            <p:ph type="dt" sz="half" idx="10"/>
          </p:nvPr>
        </p:nvSpPr>
        <p:spPr/>
        <p:txBody>
          <a:bodyPr/>
          <a:lstStyle/>
          <a:p>
            <a:fld id="{A7C9DAF8-D271-481D-B129-8C5849F2CA46}" type="datetimeFigureOut">
              <a:rPr lang="en-PH" smtClean="0"/>
              <a:t>11/10/2024</a:t>
            </a:fld>
            <a:endParaRPr lang="en-PH"/>
          </a:p>
        </p:txBody>
      </p:sp>
      <p:sp>
        <p:nvSpPr>
          <p:cNvPr id="5" name="Footer Placeholder 4">
            <a:extLst>
              <a:ext uri="{FF2B5EF4-FFF2-40B4-BE49-F238E27FC236}">
                <a16:creationId xmlns:a16="http://schemas.microsoft.com/office/drawing/2014/main" id="{3CB7A5D3-8AF4-DBD5-B867-45BDE09409BE}"/>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F854300C-EAFA-E27C-65C8-DC5A878F8836}"/>
              </a:ext>
            </a:extLst>
          </p:cNvPr>
          <p:cNvSpPr>
            <a:spLocks noGrp="1"/>
          </p:cNvSpPr>
          <p:nvPr>
            <p:ph type="sldNum" sz="quarter" idx="12"/>
          </p:nvPr>
        </p:nvSpPr>
        <p:spPr/>
        <p:txBody>
          <a:bodyPr/>
          <a:lstStyle/>
          <a:p>
            <a:fld id="{3071C09E-8ECC-4C62-977F-28D3C682761D}" type="slidenum">
              <a:rPr lang="en-PH" smtClean="0"/>
              <a:t>‹#›</a:t>
            </a:fld>
            <a:endParaRPr lang="en-PH"/>
          </a:p>
        </p:txBody>
      </p:sp>
    </p:spTree>
    <p:extLst>
      <p:ext uri="{BB962C8B-B14F-4D97-AF65-F5344CB8AC3E}">
        <p14:creationId xmlns:p14="http://schemas.microsoft.com/office/powerpoint/2010/main" val="1072645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F4F79-9CDE-8B90-CB43-CEF624C8BF85}"/>
              </a:ext>
            </a:extLst>
          </p:cNvPr>
          <p:cNvSpPr>
            <a:spLocks noGrp="1"/>
          </p:cNvSpPr>
          <p:nvPr>
            <p:ph type="title"/>
          </p:nvPr>
        </p:nvSpPr>
        <p:spPr>
          <a:xfrm>
            <a:off x="1247775" y="2565400"/>
            <a:ext cx="15773400" cy="4278313"/>
          </a:xfr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60FFFEFE-BF0E-94FD-3365-9CB9821DC0C5}"/>
              </a:ext>
            </a:extLst>
          </p:cNvPr>
          <p:cNvSpPr>
            <a:spLocks noGrp="1"/>
          </p:cNvSpPr>
          <p:nvPr>
            <p:ph type="body" idx="1"/>
          </p:nvPr>
        </p:nvSpPr>
        <p:spPr>
          <a:xfrm>
            <a:off x="1247775" y="6884988"/>
            <a:ext cx="15773400" cy="22494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4892C2-6045-7962-5A2C-4F9AA4569049}"/>
              </a:ext>
            </a:extLst>
          </p:cNvPr>
          <p:cNvSpPr>
            <a:spLocks noGrp="1"/>
          </p:cNvSpPr>
          <p:nvPr>
            <p:ph type="dt" sz="half" idx="10"/>
          </p:nvPr>
        </p:nvSpPr>
        <p:spPr/>
        <p:txBody>
          <a:bodyPr/>
          <a:lstStyle/>
          <a:p>
            <a:fld id="{A7C9DAF8-D271-481D-B129-8C5849F2CA46}" type="datetimeFigureOut">
              <a:rPr lang="en-PH" smtClean="0"/>
              <a:t>11/10/2024</a:t>
            </a:fld>
            <a:endParaRPr lang="en-PH"/>
          </a:p>
        </p:txBody>
      </p:sp>
      <p:sp>
        <p:nvSpPr>
          <p:cNvPr id="5" name="Footer Placeholder 4">
            <a:extLst>
              <a:ext uri="{FF2B5EF4-FFF2-40B4-BE49-F238E27FC236}">
                <a16:creationId xmlns:a16="http://schemas.microsoft.com/office/drawing/2014/main" id="{E182CA0E-63FA-5FD0-7BFD-ED0688442505}"/>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03006AB5-13E2-D857-C283-8A0F6B512203}"/>
              </a:ext>
            </a:extLst>
          </p:cNvPr>
          <p:cNvSpPr>
            <a:spLocks noGrp="1"/>
          </p:cNvSpPr>
          <p:nvPr>
            <p:ph type="sldNum" sz="quarter" idx="12"/>
          </p:nvPr>
        </p:nvSpPr>
        <p:spPr/>
        <p:txBody>
          <a:bodyPr/>
          <a:lstStyle/>
          <a:p>
            <a:fld id="{3071C09E-8ECC-4C62-977F-28D3C682761D}" type="slidenum">
              <a:rPr lang="en-PH" smtClean="0"/>
              <a:t>‹#›</a:t>
            </a:fld>
            <a:endParaRPr lang="en-PH"/>
          </a:p>
        </p:txBody>
      </p:sp>
    </p:spTree>
    <p:extLst>
      <p:ext uri="{BB962C8B-B14F-4D97-AF65-F5344CB8AC3E}">
        <p14:creationId xmlns:p14="http://schemas.microsoft.com/office/powerpoint/2010/main" val="3332067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312BF-A84C-AB10-0FC8-FDB0BE15B08C}"/>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43745D14-96D5-DAFA-5825-D63F48FEE9E1}"/>
              </a:ext>
            </a:extLst>
          </p:cNvPr>
          <p:cNvSpPr>
            <a:spLocks noGrp="1"/>
          </p:cNvSpPr>
          <p:nvPr>
            <p:ph sz="half" idx="1"/>
          </p:nvPr>
        </p:nvSpPr>
        <p:spPr>
          <a:xfrm>
            <a:off x="12573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7FF467D9-1D25-9A9D-47EC-140548EB0724}"/>
              </a:ext>
            </a:extLst>
          </p:cNvPr>
          <p:cNvSpPr>
            <a:spLocks noGrp="1"/>
          </p:cNvSpPr>
          <p:nvPr>
            <p:ph sz="half" idx="2"/>
          </p:nvPr>
        </p:nvSpPr>
        <p:spPr>
          <a:xfrm>
            <a:off x="92202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id="{4C993786-5F30-353F-E52C-99772C0A731B}"/>
              </a:ext>
            </a:extLst>
          </p:cNvPr>
          <p:cNvSpPr>
            <a:spLocks noGrp="1"/>
          </p:cNvSpPr>
          <p:nvPr>
            <p:ph type="dt" sz="half" idx="10"/>
          </p:nvPr>
        </p:nvSpPr>
        <p:spPr/>
        <p:txBody>
          <a:bodyPr/>
          <a:lstStyle/>
          <a:p>
            <a:fld id="{A7C9DAF8-D271-481D-B129-8C5849F2CA46}" type="datetimeFigureOut">
              <a:rPr lang="en-PH" smtClean="0"/>
              <a:t>11/10/2024</a:t>
            </a:fld>
            <a:endParaRPr lang="en-PH"/>
          </a:p>
        </p:txBody>
      </p:sp>
      <p:sp>
        <p:nvSpPr>
          <p:cNvPr id="6" name="Footer Placeholder 5">
            <a:extLst>
              <a:ext uri="{FF2B5EF4-FFF2-40B4-BE49-F238E27FC236}">
                <a16:creationId xmlns:a16="http://schemas.microsoft.com/office/drawing/2014/main" id="{4B8CB749-1349-DAB4-F7D5-49DC3E22B863}"/>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DD38A6F4-C1F2-CB30-EFD7-1A20BA3C03DE}"/>
              </a:ext>
            </a:extLst>
          </p:cNvPr>
          <p:cNvSpPr>
            <a:spLocks noGrp="1"/>
          </p:cNvSpPr>
          <p:nvPr>
            <p:ph type="sldNum" sz="quarter" idx="12"/>
          </p:nvPr>
        </p:nvSpPr>
        <p:spPr/>
        <p:txBody>
          <a:bodyPr/>
          <a:lstStyle/>
          <a:p>
            <a:fld id="{3071C09E-8ECC-4C62-977F-28D3C682761D}" type="slidenum">
              <a:rPr lang="en-PH" smtClean="0"/>
              <a:t>‹#›</a:t>
            </a:fld>
            <a:endParaRPr lang="en-PH"/>
          </a:p>
        </p:txBody>
      </p:sp>
    </p:spTree>
    <p:extLst>
      <p:ext uri="{BB962C8B-B14F-4D97-AF65-F5344CB8AC3E}">
        <p14:creationId xmlns:p14="http://schemas.microsoft.com/office/powerpoint/2010/main" val="144066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C1AC0-1D4B-AB20-B956-E9ED00CEA1D8}"/>
              </a:ext>
            </a:extLst>
          </p:cNvPr>
          <p:cNvSpPr>
            <a:spLocks noGrp="1"/>
          </p:cNvSpPr>
          <p:nvPr>
            <p:ph type="title"/>
          </p:nvPr>
        </p:nvSpPr>
        <p:spPr>
          <a:xfrm>
            <a:off x="1260475" y="547688"/>
            <a:ext cx="15773400" cy="1989137"/>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id="{28C9C888-9995-EDC7-1551-032C7F3CE7C2}"/>
              </a:ext>
            </a:extLst>
          </p:cNvPr>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57334E-425B-C386-73B3-4E97CE9F1B7F}"/>
              </a:ext>
            </a:extLst>
          </p:cNvPr>
          <p:cNvSpPr>
            <a:spLocks noGrp="1"/>
          </p:cNvSpPr>
          <p:nvPr>
            <p:ph sz="half" idx="2"/>
          </p:nvPr>
        </p:nvSpPr>
        <p:spPr>
          <a:xfrm>
            <a:off x="1260475" y="3757613"/>
            <a:ext cx="7735888"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549CFBB1-629F-732D-C896-59A0F952515E}"/>
              </a:ext>
            </a:extLst>
          </p:cNvPr>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2CF532-EA43-58A9-CA0F-50E05D20E014}"/>
              </a:ext>
            </a:extLst>
          </p:cNvPr>
          <p:cNvSpPr>
            <a:spLocks noGrp="1"/>
          </p:cNvSpPr>
          <p:nvPr>
            <p:ph sz="quarter" idx="4"/>
          </p:nvPr>
        </p:nvSpPr>
        <p:spPr>
          <a:xfrm>
            <a:off x="9258300" y="3757613"/>
            <a:ext cx="7775575"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id="{CC5099A3-21C8-935B-C1C5-6956680E59EE}"/>
              </a:ext>
            </a:extLst>
          </p:cNvPr>
          <p:cNvSpPr>
            <a:spLocks noGrp="1"/>
          </p:cNvSpPr>
          <p:nvPr>
            <p:ph type="dt" sz="half" idx="10"/>
          </p:nvPr>
        </p:nvSpPr>
        <p:spPr/>
        <p:txBody>
          <a:bodyPr/>
          <a:lstStyle/>
          <a:p>
            <a:fld id="{A7C9DAF8-D271-481D-B129-8C5849F2CA46}" type="datetimeFigureOut">
              <a:rPr lang="en-PH" smtClean="0"/>
              <a:t>11/10/2024</a:t>
            </a:fld>
            <a:endParaRPr lang="en-PH"/>
          </a:p>
        </p:txBody>
      </p:sp>
      <p:sp>
        <p:nvSpPr>
          <p:cNvPr id="8" name="Footer Placeholder 7">
            <a:extLst>
              <a:ext uri="{FF2B5EF4-FFF2-40B4-BE49-F238E27FC236}">
                <a16:creationId xmlns:a16="http://schemas.microsoft.com/office/drawing/2014/main" id="{178CD01C-2013-0333-936D-E411B49BE514}"/>
              </a:ext>
            </a:extLst>
          </p:cNvPr>
          <p:cNvSpPr>
            <a:spLocks noGrp="1"/>
          </p:cNvSpPr>
          <p:nvPr>
            <p:ph type="ftr" sz="quarter" idx="11"/>
          </p:nvPr>
        </p:nvSpPr>
        <p:spPr/>
        <p:txBody>
          <a:bodyPr/>
          <a:lstStyle/>
          <a:p>
            <a:endParaRPr lang="en-PH"/>
          </a:p>
        </p:txBody>
      </p:sp>
      <p:sp>
        <p:nvSpPr>
          <p:cNvPr id="9" name="Slide Number Placeholder 8">
            <a:extLst>
              <a:ext uri="{FF2B5EF4-FFF2-40B4-BE49-F238E27FC236}">
                <a16:creationId xmlns:a16="http://schemas.microsoft.com/office/drawing/2014/main" id="{B0FE3F10-7FF5-DB15-9933-DF38AF70FBBE}"/>
              </a:ext>
            </a:extLst>
          </p:cNvPr>
          <p:cNvSpPr>
            <a:spLocks noGrp="1"/>
          </p:cNvSpPr>
          <p:nvPr>
            <p:ph type="sldNum" sz="quarter" idx="12"/>
          </p:nvPr>
        </p:nvSpPr>
        <p:spPr/>
        <p:txBody>
          <a:bodyPr/>
          <a:lstStyle/>
          <a:p>
            <a:fld id="{3071C09E-8ECC-4C62-977F-28D3C682761D}" type="slidenum">
              <a:rPr lang="en-PH" smtClean="0"/>
              <a:t>‹#›</a:t>
            </a:fld>
            <a:endParaRPr lang="en-PH"/>
          </a:p>
        </p:txBody>
      </p:sp>
    </p:spTree>
    <p:extLst>
      <p:ext uri="{BB962C8B-B14F-4D97-AF65-F5344CB8AC3E}">
        <p14:creationId xmlns:p14="http://schemas.microsoft.com/office/powerpoint/2010/main" val="1986295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06CF5-C47E-D3C0-825A-A8ABA04F8D18}"/>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69E224ED-54C5-6F4B-B1C1-15942BD83AA1}"/>
              </a:ext>
            </a:extLst>
          </p:cNvPr>
          <p:cNvSpPr>
            <a:spLocks noGrp="1"/>
          </p:cNvSpPr>
          <p:nvPr>
            <p:ph type="dt" sz="half" idx="10"/>
          </p:nvPr>
        </p:nvSpPr>
        <p:spPr/>
        <p:txBody>
          <a:bodyPr/>
          <a:lstStyle/>
          <a:p>
            <a:fld id="{A7C9DAF8-D271-481D-B129-8C5849F2CA46}" type="datetimeFigureOut">
              <a:rPr lang="en-PH" smtClean="0"/>
              <a:t>11/10/2024</a:t>
            </a:fld>
            <a:endParaRPr lang="en-PH"/>
          </a:p>
        </p:txBody>
      </p:sp>
      <p:sp>
        <p:nvSpPr>
          <p:cNvPr id="4" name="Footer Placeholder 3">
            <a:extLst>
              <a:ext uri="{FF2B5EF4-FFF2-40B4-BE49-F238E27FC236}">
                <a16:creationId xmlns:a16="http://schemas.microsoft.com/office/drawing/2014/main" id="{1D4D481F-EFF2-0243-C2F4-F419323FAF68}"/>
              </a:ext>
            </a:extLst>
          </p:cNvPr>
          <p:cNvSpPr>
            <a:spLocks noGrp="1"/>
          </p:cNvSpPr>
          <p:nvPr>
            <p:ph type="ftr" sz="quarter" idx="11"/>
          </p:nvPr>
        </p:nvSpPr>
        <p:spPr/>
        <p:txBody>
          <a:bodyPr/>
          <a:lstStyle/>
          <a:p>
            <a:endParaRPr lang="en-PH"/>
          </a:p>
        </p:txBody>
      </p:sp>
      <p:sp>
        <p:nvSpPr>
          <p:cNvPr id="5" name="Slide Number Placeholder 4">
            <a:extLst>
              <a:ext uri="{FF2B5EF4-FFF2-40B4-BE49-F238E27FC236}">
                <a16:creationId xmlns:a16="http://schemas.microsoft.com/office/drawing/2014/main" id="{CFE28685-0B26-5372-95BD-DB0ECBAECBD5}"/>
              </a:ext>
            </a:extLst>
          </p:cNvPr>
          <p:cNvSpPr>
            <a:spLocks noGrp="1"/>
          </p:cNvSpPr>
          <p:nvPr>
            <p:ph type="sldNum" sz="quarter" idx="12"/>
          </p:nvPr>
        </p:nvSpPr>
        <p:spPr/>
        <p:txBody>
          <a:bodyPr/>
          <a:lstStyle/>
          <a:p>
            <a:fld id="{3071C09E-8ECC-4C62-977F-28D3C682761D}" type="slidenum">
              <a:rPr lang="en-PH" smtClean="0"/>
              <a:t>‹#›</a:t>
            </a:fld>
            <a:endParaRPr lang="en-PH"/>
          </a:p>
        </p:txBody>
      </p:sp>
    </p:spTree>
    <p:extLst>
      <p:ext uri="{BB962C8B-B14F-4D97-AF65-F5344CB8AC3E}">
        <p14:creationId xmlns:p14="http://schemas.microsoft.com/office/powerpoint/2010/main" val="2066482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50BD09-2BE4-7B9E-9936-7B1CD71A11FB}"/>
              </a:ext>
            </a:extLst>
          </p:cNvPr>
          <p:cNvSpPr>
            <a:spLocks noGrp="1"/>
          </p:cNvSpPr>
          <p:nvPr>
            <p:ph type="dt" sz="half" idx="10"/>
          </p:nvPr>
        </p:nvSpPr>
        <p:spPr/>
        <p:txBody>
          <a:bodyPr/>
          <a:lstStyle/>
          <a:p>
            <a:fld id="{A7C9DAF8-D271-481D-B129-8C5849F2CA46}" type="datetimeFigureOut">
              <a:rPr lang="en-PH" smtClean="0"/>
              <a:t>11/10/2024</a:t>
            </a:fld>
            <a:endParaRPr lang="en-PH"/>
          </a:p>
        </p:txBody>
      </p:sp>
      <p:sp>
        <p:nvSpPr>
          <p:cNvPr id="3" name="Footer Placeholder 2">
            <a:extLst>
              <a:ext uri="{FF2B5EF4-FFF2-40B4-BE49-F238E27FC236}">
                <a16:creationId xmlns:a16="http://schemas.microsoft.com/office/drawing/2014/main" id="{83AF48EF-031D-3043-B593-20AF95A7D4F9}"/>
              </a:ext>
            </a:extLst>
          </p:cNvPr>
          <p:cNvSpPr>
            <a:spLocks noGrp="1"/>
          </p:cNvSpPr>
          <p:nvPr>
            <p:ph type="ftr" sz="quarter" idx="11"/>
          </p:nvPr>
        </p:nvSpPr>
        <p:spPr/>
        <p:txBody>
          <a:bodyPr/>
          <a:lstStyle/>
          <a:p>
            <a:endParaRPr lang="en-PH"/>
          </a:p>
        </p:txBody>
      </p:sp>
      <p:sp>
        <p:nvSpPr>
          <p:cNvPr id="4" name="Slide Number Placeholder 3">
            <a:extLst>
              <a:ext uri="{FF2B5EF4-FFF2-40B4-BE49-F238E27FC236}">
                <a16:creationId xmlns:a16="http://schemas.microsoft.com/office/drawing/2014/main" id="{230C5AAA-DA4D-08C0-1DFB-9C247FCE367C}"/>
              </a:ext>
            </a:extLst>
          </p:cNvPr>
          <p:cNvSpPr>
            <a:spLocks noGrp="1"/>
          </p:cNvSpPr>
          <p:nvPr>
            <p:ph type="sldNum" sz="quarter" idx="12"/>
          </p:nvPr>
        </p:nvSpPr>
        <p:spPr/>
        <p:txBody>
          <a:bodyPr/>
          <a:lstStyle/>
          <a:p>
            <a:fld id="{3071C09E-8ECC-4C62-977F-28D3C682761D}" type="slidenum">
              <a:rPr lang="en-PH" smtClean="0"/>
              <a:t>‹#›</a:t>
            </a:fld>
            <a:endParaRPr lang="en-PH"/>
          </a:p>
        </p:txBody>
      </p:sp>
    </p:spTree>
    <p:extLst>
      <p:ext uri="{BB962C8B-B14F-4D97-AF65-F5344CB8AC3E}">
        <p14:creationId xmlns:p14="http://schemas.microsoft.com/office/powerpoint/2010/main" val="1977771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80B0-EB14-0500-F07C-8488A8990E4E}"/>
              </a:ext>
            </a:extLst>
          </p:cNvPr>
          <p:cNvSpPr>
            <a:spLocks noGrp="1"/>
          </p:cNvSpPr>
          <p:nvPr>
            <p:ph type="title"/>
          </p:nvPr>
        </p:nvSpPr>
        <p:spPr>
          <a:xfrm>
            <a:off x="1260475" y="685800"/>
            <a:ext cx="5897563" cy="2400300"/>
          </a:xfr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8D55C501-E018-4991-EE26-54927FE5D2F6}"/>
              </a:ext>
            </a:extLst>
          </p:cNvPr>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48C1F1E2-F54D-5FC4-AFA8-3D89E6E42762}"/>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85DEFE-6F77-178F-54FD-671712FD3725}"/>
              </a:ext>
            </a:extLst>
          </p:cNvPr>
          <p:cNvSpPr>
            <a:spLocks noGrp="1"/>
          </p:cNvSpPr>
          <p:nvPr>
            <p:ph type="dt" sz="half" idx="10"/>
          </p:nvPr>
        </p:nvSpPr>
        <p:spPr/>
        <p:txBody>
          <a:bodyPr/>
          <a:lstStyle/>
          <a:p>
            <a:fld id="{A7C9DAF8-D271-481D-B129-8C5849F2CA46}" type="datetimeFigureOut">
              <a:rPr lang="en-PH" smtClean="0"/>
              <a:t>11/10/2024</a:t>
            </a:fld>
            <a:endParaRPr lang="en-PH"/>
          </a:p>
        </p:txBody>
      </p:sp>
      <p:sp>
        <p:nvSpPr>
          <p:cNvPr id="6" name="Footer Placeholder 5">
            <a:extLst>
              <a:ext uri="{FF2B5EF4-FFF2-40B4-BE49-F238E27FC236}">
                <a16:creationId xmlns:a16="http://schemas.microsoft.com/office/drawing/2014/main" id="{87676287-A0D8-D243-B87D-4C247EB61DE7}"/>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6286EA37-65AF-9DAB-D260-7F7932A6C8A1}"/>
              </a:ext>
            </a:extLst>
          </p:cNvPr>
          <p:cNvSpPr>
            <a:spLocks noGrp="1"/>
          </p:cNvSpPr>
          <p:nvPr>
            <p:ph type="sldNum" sz="quarter" idx="12"/>
          </p:nvPr>
        </p:nvSpPr>
        <p:spPr/>
        <p:txBody>
          <a:bodyPr/>
          <a:lstStyle/>
          <a:p>
            <a:fld id="{3071C09E-8ECC-4C62-977F-28D3C682761D}" type="slidenum">
              <a:rPr lang="en-PH" smtClean="0"/>
              <a:t>‹#›</a:t>
            </a:fld>
            <a:endParaRPr lang="en-PH"/>
          </a:p>
        </p:txBody>
      </p:sp>
    </p:spTree>
    <p:extLst>
      <p:ext uri="{BB962C8B-B14F-4D97-AF65-F5344CB8AC3E}">
        <p14:creationId xmlns:p14="http://schemas.microsoft.com/office/powerpoint/2010/main" val="2740094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942AA-44E6-C21C-D34E-324538F7E00D}"/>
              </a:ext>
            </a:extLst>
          </p:cNvPr>
          <p:cNvSpPr>
            <a:spLocks noGrp="1"/>
          </p:cNvSpPr>
          <p:nvPr>
            <p:ph type="title"/>
          </p:nvPr>
        </p:nvSpPr>
        <p:spPr>
          <a:xfrm>
            <a:off x="1260475" y="685800"/>
            <a:ext cx="5897563" cy="2400300"/>
          </a:xfr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0B0C16BB-ED13-EEA4-FEE0-2D4E35FE84CE}"/>
              </a:ext>
            </a:extLst>
          </p:cNvPr>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a16="http://schemas.microsoft.com/office/drawing/2014/main" id="{774E6847-9E39-E966-70A1-006097772374}"/>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531A91-5F57-A49C-B1F8-FA72BBDC43F8}"/>
              </a:ext>
            </a:extLst>
          </p:cNvPr>
          <p:cNvSpPr>
            <a:spLocks noGrp="1"/>
          </p:cNvSpPr>
          <p:nvPr>
            <p:ph type="dt" sz="half" idx="10"/>
          </p:nvPr>
        </p:nvSpPr>
        <p:spPr/>
        <p:txBody>
          <a:bodyPr/>
          <a:lstStyle/>
          <a:p>
            <a:fld id="{A7C9DAF8-D271-481D-B129-8C5849F2CA46}" type="datetimeFigureOut">
              <a:rPr lang="en-PH" smtClean="0"/>
              <a:t>11/10/2024</a:t>
            </a:fld>
            <a:endParaRPr lang="en-PH"/>
          </a:p>
        </p:txBody>
      </p:sp>
      <p:sp>
        <p:nvSpPr>
          <p:cNvPr id="6" name="Footer Placeholder 5">
            <a:extLst>
              <a:ext uri="{FF2B5EF4-FFF2-40B4-BE49-F238E27FC236}">
                <a16:creationId xmlns:a16="http://schemas.microsoft.com/office/drawing/2014/main" id="{8AC1A93A-D0CC-CC46-116A-400B93956CFA}"/>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59D1C846-859C-9073-B6B3-5C851F8AA8C0}"/>
              </a:ext>
            </a:extLst>
          </p:cNvPr>
          <p:cNvSpPr>
            <a:spLocks noGrp="1"/>
          </p:cNvSpPr>
          <p:nvPr>
            <p:ph type="sldNum" sz="quarter" idx="12"/>
          </p:nvPr>
        </p:nvSpPr>
        <p:spPr/>
        <p:txBody>
          <a:bodyPr/>
          <a:lstStyle/>
          <a:p>
            <a:fld id="{3071C09E-8ECC-4C62-977F-28D3C682761D}" type="slidenum">
              <a:rPr lang="en-PH" smtClean="0"/>
              <a:t>‹#›</a:t>
            </a:fld>
            <a:endParaRPr lang="en-PH"/>
          </a:p>
        </p:txBody>
      </p:sp>
    </p:spTree>
    <p:extLst>
      <p:ext uri="{BB962C8B-B14F-4D97-AF65-F5344CB8AC3E}">
        <p14:creationId xmlns:p14="http://schemas.microsoft.com/office/powerpoint/2010/main" val="1001412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exampaperspractice.co.uk/"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70D1AD-301F-47FF-55FE-CBD0E10CC281}"/>
              </a:ext>
            </a:extLst>
          </p:cNvPr>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id="{36276C27-350C-6E84-4E2E-D3FF74B4A515}"/>
              </a:ext>
            </a:extLst>
          </p:cNvPr>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1E1B1AE1-0050-0AF1-78DD-54349B30A982}"/>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82000"/>
                  </a:schemeClr>
                </a:solidFill>
              </a:defRPr>
            </a:lvl1pPr>
          </a:lstStyle>
          <a:p>
            <a:fld id="{A7C9DAF8-D271-481D-B129-8C5849F2CA46}" type="datetimeFigureOut">
              <a:rPr lang="en-PH" smtClean="0"/>
              <a:t>11/10/2024</a:t>
            </a:fld>
            <a:endParaRPr lang="en-PH"/>
          </a:p>
        </p:txBody>
      </p:sp>
      <p:sp>
        <p:nvSpPr>
          <p:cNvPr id="5" name="Footer Placeholder 4">
            <a:extLst>
              <a:ext uri="{FF2B5EF4-FFF2-40B4-BE49-F238E27FC236}">
                <a16:creationId xmlns:a16="http://schemas.microsoft.com/office/drawing/2014/main" id="{598A6E8A-5E84-02AA-F559-0C63C30A582B}"/>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PH"/>
          </a:p>
        </p:txBody>
      </p:sp>
      <p:sp>
        <p:nvSpPr>
          <p:cNvPr id="6" name="Slide Number Placeholder 5">
            <a:extLst>
              <a:ext uri="{FF2B5EF4-FFF2-40B4-BE49-F238E27FC236}">
                <a16:creationId xmlns:a16="http://schemas.microsoft.com/office/drawing/2014/main" id="{96C9365E-0290-7102-0162-7E6782A17099}"/>
              </a:ext>
            </a:extLst>
          </p:cNvPr>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82000"/>
                  </a:schemeClr>
                </a:solidFill>
              </a:defRPr>
            </a:lvl1pPr>
          </a:lstStyle>
          <a:p>
            <a:fld id="{3071C09E-8ECC-4C62-977F-28D3C682761D}" type="slidenum">
              <a:rPr lang="en-PH" smtClean="0"/>
              <a:t>‹#›</a:t>
            </a:fld>
            <a:endParaRPr lang="en-PH"/>
          </a:p>
        </p:txBody>
      </p:sp>
      <p:pic>
        <p:nvPicPr>
          <p:cNvPr id="7" name="Picture 6">
            <a:extLst>
              <a:ext uri="{FF2B5EF4-FFF2-40B4-BE49-F238E27FC236}">
                <a16:creationId xmlns:a16="http://schemas.microsoft.com/office/drawing/2014/main" id="{281F4CA3-BEE5-DD6E-7A30-49F22ADA4AC4}"/>
              </a:ext>
            </a:extLst>
          </p:cNvPr>
          <p:cNvPicPr>
            <a:picLocks noChangeAspect="1"/>
          </p:cNvPicPr>
          <p:nvPr userDrawn="1"/>
        </p:nvPicPr>
        <p:blipFill>
          <a:blip r:embed="rId13" cstate="print">
            <a:alphaModFix amt="5000"/>
            <a:extLst>
              <a:ext uri="{28A0092B-C50C-407E-A947-70E740481C1C}">
                <a14:useLocalDpi xmlns:a14="http://schemas.microsoft.com/office/drawing/2010/main" val="0"/>
              </a:ext>
            </a:extLst>
          </a:blip>
          <a:stretch>
            <a:fillRect/>
          </a:stretch>
        </p:blipFill>
        <p:spPr>
          <a:xfrm>
            <a:off x="3531289" y="2724641"/>
            <a:ext cx="11225420" cy="4661093"/>
          </a:xfrm>
          <a:prstGeom prst="rect">
            <a:avLst/>
          </a:prstGeom>
        </p:spPr>
      </p:pic>
      <p:sp>
        <p:nvSpPr>
          <p:cNvPr id="8" name="TextBox 7">
            <a:extLst>
              <a:ext uri="{FF2B5EF4-FFF2-40B4-BE49-F238E27FC236}">
                <a16:creationId xmlns:a16="http://schemas.microsoft.com/office/drawing/2014/main" id="{F66FE025-E077-12E9-BF03-958F4F0A2E65}"/>
              </a:ext>
            </a:extLst>
          </p:cNvPr>
          <p:cNvSpPr txBox="1"/>
          <p:nvPr userDrawn="1"/>
        </p:nvSpPr>
        <p:spPr>
          <a:xfrm>
            <a:off x="7172096" y="7341774"/>
            <a:ext cx="394380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0" i="0" dirty="0">
                <a:solidFill>
                  <a:schemeClr val="bg1">
                    <a:lumMod val="75000"/>
                  </a:schemeClr>
                </a:solidFill>
                <a:effectLst/>
                <a:latin typeface="Times New Roman" panose="02020603050405020304" pitchFamily="18" charset="0"/>
                <a:cs typeface="Times New Roman" panose="02020603050405020304" pitchFamily="18" charset="0"/>
              </a:rPr>
              <a:t>© 2024 Exams Papers Practice. All Rights Reserved</a:t>
            </a:r>
            <a:endParaRPr lang="en-PH" sz="1400" dirty="0">
              <a:solidFill>
                <a:schemeClr val="bg1">
                  <a:lumMod val="75000"/>
                </a:schemeClr>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35884E89-3ACE-CA8E-31FA-0A757A2F7E57}"/>
              </a:ext>
            </a:extLst>
          </p:cNvPr>
          <p:cNvPicPr>
            <a:picLocks noChangeAspect="1"/>
          </p:cNvPicPr>
          <p:nvPr userDrawn="1"/>
        </p:nvPicPr>
        <p:blipFill>
          <a:blip r:embed="rId14" cstate="print">
            <a:alphaModFix amt="85000"/>
            <a:extLst>
              <a:ext uri="{28A0092B-C50C-407E-A947-70E740481C1C}">
                <a14:useLocalDpi xmlns:a14="http://schemas.microsoft.com/office/drawing/2010/main" val="0"/>
              </a:ext>
            </a:extLst>
          </a:blip>
          <a:stretch>
            <a:fillRect/>
          </a:stretch>
        </p:blipFill>
        <p:spPr>
          <a:xfrm>
            <a:off x="8098295" y="126680"/>
            <a:ext cx="2091410" cy="842015"/>
          </a:xfrm>
          <a:prstGeom prst="rect">
            <a:avLst/>
          </a:prstGeom>
        </p:spPr>
      </p:pic>
      <p:sp>
        <p:nvSpPr>
          <p:cNvPr id="10" name="Footer Placeholder 2">
            <a:extLst>
              <a:ext uri="{FF2B5EF4-FFF2-40B4-BE49-F238E27FC236}">
                <a16:creationId xmlns:a16="http://schemas.microsoft.com/office/drawing/2014/main" id="{63657A0E-2638-A541-8009-721A126E78CF}"/>
              </a:ext>
            </a:extLst>
          </p:cNvPr>
          <p:cNvSpPr txBox="1">
            <a:spLocks/>
          </p:cNvSpPr>
          <p:nvPr userDrawn="1"/>
        </p:nvSpPr>
        <p:spPr>
          <a:xfrm>
            <a:off x="6215062" y="9469847"/>
            <a:ext cx="58578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hlinkClick r:id="rId15">
                  <a:extLst>
                    <a:ext uri="{A12FA001-AC4F-418D-AE19-62706E023703}">
                      <ahyp:hlinkClr xmlns:ahyp="http://schemas.microsoft.com/office/drawing/2018/hyperlinkcolor" val="tx"/>
                    </a:ext>
                  </a:extLst>
                </a:hlinkClick>
              </a:rPr>
              <a:t>www.exampaperspractice.co.uk</a:t>
            </a:r>
            <a:endParaRPr lang="en-GB" sz="15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3077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30.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8.sv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4.svg"/><Relationship Id="rId7" Type="http://schemas.openxmlformats.org/officeDocument/2006/relationships/image" Target="../media/image32.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30.sv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4.svg"/><Relationship Id="rId7" Type="http://schemas.openxmlformats.org/officeDocument/2006/relationships/image" Target="../media/image36.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38.sv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4.svg"/><Relationship Id="rId7" Type="http://schemas.openxmlformats.org/officeDocument/2006/relationships/image" Target="../media/image40.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38.svg"/><Relationship Id="rId5" Type="http://schemas.openxmlformats.org/officeDocument/2006/relationships/image" Target="../media/image34.svg"/><Relationship Id="rId10" Type="http://schemas.openxmlformats.org/officeDocument/2006/relationships/image" Target="../media/image37.png"/><Relationship Id="rId4" Type="http://schemas.openxmlformats.org/officeDocument/2006/relationships/image" Target="../media/image33.png"/><Relationship Id="rId9" Type="http://schemas.openxmlformats.org/officeDocument/2006/relationships/image" Target="../media/image36.sv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4.svg"/><Relationship Id="rId7" Type="http://schemas.openxmlformats.org/officeDocument/2006/relationships/image" Target="../media/image40.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38.svg"/><Relationship Id="rId5" Type="http://schemas.openxmlformats.org/officeDocument/2006/relationships/image" Target="../media/image34.svg"/><Relationship Id="rId10" Type="http://schemas.openxmlformats.org/officeDocument/2006/relationships/image" Target="../media/image37.png"/><Relationship Id="rId4" Type="http://schemas.openxmlformats.org/officeDocument/2006/relationships/image" Target="../media/image33.png"/><Relationship Id="rId9" Type="http://schemas.openxmlformats.org/officeDocument/2006/relationships/image" Target="../media/image36.sv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4.svg"/><Relationship Id="rId7" Type="http://schemas.openxmlformats.org/officeDocument/2006/relationships/image" Target="../media/image40.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38.svg"/><Relationship Id="rId5" Type="http://schemas.openxmlformats.org/officeDocument/2006/relationships/image" Target="../media/image34.svg"/><Relationship Id="rId10" Type="http://schemas.openxmlformats.org/officeDocument/2006/relationships/image" Target="../media/image37.png"/><Relationship Id="rId4" Type="http://schemas.openxmlformats.org/officeDocument/2006/relationships/image" Target="../media/image33.png"/><Relationship Id="rId9" Type="http://schemas.openxmlformats.org/officeDocument/2006/relationships/image" Target="../media/image36.sv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4.svg"/><Relationship Id="rId7" Type="http://schemas.openxmlformats.org/officeDocument/2006/relationships/image" Target="../media/image40.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36.svg"/><Relationship Id="rId5" Type="http://schemas.openxmlformats.org/officeDocument/2006/relationships/image" Target="../media/image34.svg"/><Relationship Id="rId10" Type="http://schemas.openxmlformats.org/officeDocument/2006/relationships/image" Target="../media/image35.png"/><Relationship Id="rId4" Type="http://schemas.openxmlformats.org/officeDocument/2006/relationships/image" Target="../media/image33.png"/><Relationship Id="rId9" Type="http://schemas.openxmlformats.org/officeDocument/2006/relationships/image" Target="../media/image38.svg"/></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30.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8.sv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4.sv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4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4.svg"/><Relationship Id="rId7" Type="http://schemas.openxmlformats.org/officeDocument/2006/relationships/image" Target="../media/image4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50.svg"/></Relationships>
</file>

<file path=ppt/slides/_rels/slide2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4.svg"/><Relationship Id="rId7" Type="http://schemas.openxmlformats.org/officeDocument/2006/relationships/image" Target="../media/image4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52.svg"/></Relationships>
</file>

<file path=ppt/slides/_rels/slide28.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52.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46.sv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4.svg"/><Relationship Id="rId7" Type="http://schemas.openxmlformats.org/officeDocument/2006/relationships/image" Target="../media/image52.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54.sv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52.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46.sv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14.svg"/><Relationship Id="rId7" Type="http://schemas.openxmlformats.org/officeDocument/2006/relationships/image" Target="../media/image52.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56.svg"/></Relationships>
</file>

<file path=ppt/slides/_rels/slide3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14.svg"/><Relationship Id="rId7" Type="http://schemas.openxmlformats.org/officeDocument/2006/relationships/image" Target="../media/image52.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56.svg"/></Relationships>
</file>

<file path=ppt/slides/_rels/slide3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56.svg"/><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5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14.sv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10.svg"/><Relationship Id="rId7" Type="http://schemas.openxmlformats.org/officeDocument/2006/relationships/image" Target="../media/image5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svg"/><Relationship Id="rId5" Type="http://schemas.openxmlformats.org/officeDocument/2006/relationships/image" Target="../media/image14.svg"/><Relationship Id="rId10" Type="http://schemas.openxmlformats.org/officeDocument/2006/relationships/image" Target="../media/image61.png"/><Relationship Id="rId4" Type="http://schemas.openxmlformats.org/officeDocument/2006/relationships/image" Target="../media/image13.png"/><Relationship Id="rId9" Type="http://schemas.openxmlformats.org/officeDocument/2006/relationships/image" Target="../media/image60.svg"/></Relationships>
</file>

<file path=ppt/slides/_rels/slide3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10.svg"/><Relationship Id="rId7" Type="http://schemas.openxmlformats.org/officeDocument/2006/relationships/image" Target="../media/image5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svg"/><Relationship Id="rId5" Type="http://schemas.openxmlformats.org/officeDocument/2006/relationships/image" Target="../media/image14.svg"/><Relationship Id="rId10" Type="http://schemas.openxmlformats.org/officeDocument/2006/relationships/image" Target="../media/image61.png"/><Relationship Id="rId4" Type="http://schemas.openxmlformats.org/officeDocument/2006/relationships/image" Target="../media/image13.png"/><Relationship Id="rId9" Type="http://schemas.openxmlformats.org/officeDocument/2006/relationships/image" Target="../media/image60.svg"/></Relationships>
</file>

<file path=ppt/slides/_rels/slide3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0.svg"/><Relationship Id="rId7" Type="http://schemas.openxmlformats.org/officeDocument/2006/relationships/image" Target="../media/image5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64.svg"/></Relationships>
</file>

<file path=ppt/slides/_rels/slide3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0.svg"/><Relationship Id="rId7" Type="http://schemas.openxmlformats.org/officeDocument/2006/relationships/image" Target="../media/image5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64.svg"/></Relationships>
</file>

<file path=ppt/slides/_rels/slide3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10.svg"/><Relationship Id="rId7" Type="http://schemas.openxmlformats.org/officeDocument/2006/relationships/image" Target="../media/image5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66.svg"/></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10.svg"/><Relationship Id="rId7" Type="http://schemas.openxmlformats.org/officeDocument/2006/relationships/image" Target="../media/image5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66.svg"/></Relationships>
</file>

<file path=ppt/slides/_rels/slide4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10.svg"/><Relationship Id="rId7" Type="http://schemas.openxmlformats.org/officeDocument/2006/relationships/image" Target="../media/image5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68.svg"/></Relationships>
</file>

<file path=ppt/slides/_rels/slide4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10.svg"/><Relationship Id="rId7" Type="http://schemas.openxmlformats.org/officeDocument/2006/relationships/image" Target="../media/image5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68.svg"/></Relationships>
</file>

<file path=ppt/slides/_rels/slide4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5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14.svg"/><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10.svg"/><Relationship Id="rId7" Type="http://schemas.openxmlformats.org/officeDocument/2006/relationships/image" Target="../media/image5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60.svg"/></Relationships>
</file>

<file path=ppt/slides/_rels/slide4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10.svg"/><Relationship Id="rId7" Type="http://schemas.openxmlformats.org/officeDocument/2006/relationships/image" Target="../media/image5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62.svg"/></Relationships>
</file>

<file path=ppt/slides/_rels/slide4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0.svg"/><Relationship Id="rId7" Type="http://schemas.openxmlformats.org/officeDocument/2006/relationships/image" Target="../media/image5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64.svg"/></Relationships>
</file>

<file path=ppt/slides/_rels/slide47.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10.svg"/><Relationship Id="rId7" Type="http://schemas.openxmlformats.org/officeDocument/2006/relationships/image" Target="../media/image5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66.svg"/></Relationships>
</file>

<file path=ppt/slides/_rels/slide4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10.svg"/><Relationship Id="rId7" Type="http://schemas.openxmlformats.org/officeDocument/2006/relationships/image" Target="../media/image5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70.svg"/><Relationship Id="rId5" Type="http://schemas.openxmlformats.org/officeDocument/2006/relationships/image" Target="../media/image14.svg"/><Relationship Id="rId10" Type="http://schemas.openxmlformats.org/officeDocument/2006/relationships/image" Target="../media/image69.png"/><Relationship Id="rId4" Type="http://schemas.openxmlformats.org/officeDocument/2006/relationships/image" Target="../media/image13.png"/><Relationship Id="rId9" Type="http://schemas.openxmlformats.org/officeDocument/2006/relationships/image" Target="../media/image68.svg"/></Relationships>
</file>

<file path=ppt/slides/_rels/slide49.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5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6.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8.svg"/><Relationship Id="rId4" Type="http://schemas.openxmlformats.org/officeDocument/2006/relationships/image" Target="../media/image17.png"/></Relationships>
</file>

<file path=ppt/slides/_rels/slide50.xml.rels><?xml version="1.0" encoding="UTF-8" standalone="yes"?>
<Relationships xmlns="http://schemas.openxmlformats.org/package/2006/relationships"><Relationship Id="rId3" Type="http://schemas.openxmlformats.org/officeDocument/2006/relationships/image" Target="../media/image72.svg"/><Relationship Id="rId7" Type="http://schemas.openxmlformats.org/officeDocument/2006/relationships/image" Target="../media/image76.sv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svg"/><Relationship Id="rId4" Type="http://schemas.openxmlformats.org/officeDocument/2006/relationships/image" Target="../media/image73.png"/></Relationships>
</file>

<file path=ppt/slides/_rels/slide51.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svg"/><Relationship Id="rId7" Type="http://schemas.openxmlformats.org/officeDocument/2006/relationships/image" Target="../media/image76.sv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svg"/><Relationship Id="rId4" Type="http://schemas.openxmlformats.org/officeDocument/2006/relationships/image" Target="../media/image73.png"/><Relationship Id="rId9" Type="http://schemas.openxmlformats.org/officeDocument/2006/relationships/image" Target="../media/image78.svg"/></Relationships>
</file>

<file path=ppt/slides/_rels/slide52.xml.rels><?xml version="1.0" encoding="UTF-8" standalone="yes"?>
<Relationships xmlns="http://schemas.openxmlformats.org/package/2006/relationships"><Relationship Id="rId3" Type="http://schemas.openxmlformats.org/officeDocument/2006/relationships/image" Target="../media/image72.svg"/><Relationship Id="rId7" Type="http://schemas.openxmlformats.org/officeDocument/2006/relationships/image" Target="../media/image76.sv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svg"/><Relationship Id="rId4" Type="http://schemas.openxmlformats.org/officeDocument/2006/relationships/image" Target="../media/image73.png"/></Relationships>
</file>

<file path=ppt/slides/_rels/slide53.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80.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79.png"/></Relationships>
</file>

<file path=ppt/slides/_rels/slide5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82.svg"/><Relationship Id="rId4" Type="http://schemas.openxmlformats.org/officeDocument/2006/relationships/image" Target="../media/image81.png"/></Relationships>
</file>

<file path=ppt/slides/_rels/slide5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84.svg"/><Relationship Id="rId4" Type="http://schemas.openxmlformats.org/officeDocument/2006/relationships/image" Target="../media/image83.png"/></Relationships>
</file>

<file path=ppt/slides/_rels/slide5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image" Target="../media/image14.svg"/><Relationship Id="rId7" Type="http://schemas.openxmlformats.org/officeDocument/2006/relationships/image" Target="../media/image8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87.svg"/><Relationship Id="rId5" Type="http://schemas.openxmlformats.org/officeDocument/2006/relationships/image" Target="../media/image86.png"/><Relationship Id="rId10" Type="http://schemas.openxmlformats.org/officeDocument/2006/relationships/image" Target="../media/image91.svg"/><Relationship Id="rId4" Type="http://schemas.openxmlformats.org/officeDocument/2006/relationships/image" Target="../media/image85.png"/><Relationship Id="rId9" Type="http://schemas.openxmlformats.org/officeDocument/2006/relationships/image" Target="../media/image90.png"/></Relationships>
</file>

<file path=ppt/slides/_rels/slide58.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14.svg"/><Relationship Id="rId7" Type="http://schemas.openxmlformats.org/officeDocument/2006/relationships/image" Target="../media/image92.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87.svg"/><Relationship Id="rId5" Type="http://schemas.openxmlformats.org/officeDocument/2006/relationships/image" Target="../media/image86.png"/><Relationship Id="rId4" Type="http://schemas.openxmlformats.org/officeDocument/2006/relationships/image" Target="../media/image85.png"/><Relationship Id="rId9" Type="http://schemas.openxmlformats.org/officeDocument/2006/relationships/image" Target="../media/image94.png"/></Relationships>
</file>

<file path=ppt/slides/_rels/slide59.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14.svg"/><Relationship Id="rId7" Type="http://schemas.openxmlformats.org/officeDocument/2006/relationships/image" Target="../media/image55.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87.svg"/><Relationship Id="rId5" Type="http://schemas.openxmlformats.org/officeDocument/2006/relationships/image" Target="../media/image86.png"/><Relationship Id="rId4" Type="http://schemas.openxmlformats.org/officeDocument/2006/relationships/image" Target="../media/image85.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4.sv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60.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97.png"/><Relationship Id="rId3" Type="http://schemas.openxmlformats.org/officeDocument/2006/relationships/image" Target="../media/image14.svg"/><Relationship Id="rId7" Type="http://schemas.openxmlformats.org/officeDocument/2006/relationships/image" Target="../media/image55.png"/><Relationship Id="rId12" Type="http://schemas.openxmlformats.org/officeDocument/2006/relationships/image" Target="../media/image96.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87.svg"/><Relationship Id="rId11" Type="http://schemas.openxmlformats.org/officeDocument/2006/relationships/image" Target="../media/image95.png"/><Relationship Id="rId5" Type="http://schemas.openxmlformats.org/officeDocument/2006/relationships/image" Target="../media/image86.png"/><Relationship Id="rId10" Type="http://schemas.openxmlformats.org/officeDocument/2006/relationships/image" Target="../media/image91.svg"/><Relationship Id="rId4" Type="http://schemas.openxmlformats.org/officeDocument/2006/relationships/image" Target="../media/image85.png"/><Relationship Id="rId9" Type="http://schemas.openxmlformats.org/officeDocument/2006/relationships/image" Target="../media/image90.png"/><Relationship Id="rId14" Type="http://schemas.openxmlformats.org/officeDocument/2006/relationships/image" Target="../media/image98.svg"/></Relationships>
</file>

<file path=ppt/slides/_rels/slide61.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14.svg"/><Relationship Id="rId7" Type="http://schemas.openxmlformats.org/officeDocument/2006/relationships/image" Target="../media/image95.png"/><Relationship Id="rId12" Type="http://schemas.openxmlformats.org/officeDocument/2006/relationships/image" Target="../media/image91.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87.svg"/><Relationship Id="rId11" Type="http://schemas.openxmlformats.org/officeDocument/2006/relationships/image" Target="../media/image90.png"/><Relationship Id="rId5" Type="http://schemas.openxmlformats.org/officeDocument/2006/relationships/image" Target="../media/image86.png"/><Relationship Id="rId10" Type="http://schemas.openxmlformats.org/officeDocument/2006/relationships/image" Target="../media/image100.svg"/><Relationship Id="rId4" Type="http://schemas.openxmlformats.org/officeDocument/2006/relationships/image" Target="../media/image85.png"/><Relationship Id="rId9" Type="http://schemas.openxmlformats.org/officeDocument/2006/relationships/image" Target="../media/image99.png"/></Relationships>
</file>

<file path=ppt/slides/_rels/slide6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02.svg"/><Relationship Id="rId4" Type="http://schemas.openxmlformats.org/officeDocument/2006/relationships/image" Target="../media/image101.png"/></Relationships>
</file>

<file path=ppt/slides/_rels/slide6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04.svg"/><Relationship Id="rId4" Type="http://schemas.openxmlformats.org/officeDocument/2006/relationships/image" Target="../media/image103.png"/></Relationships>
</file>

<file path=ppt/slides/_rels/slide6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4.sv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7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14.svg"/><Relationship Id="rId7" Type="http://schemas.openxmlformats.org/officeDocument/2006/relationships/image" Target="../media/image10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07.png"/><Relationship Id="rId11" Type="http://schemas.openxmlformats.org/officeDocument/2006/relationships/image" Target="../media/image50.svg"/><Relationship Id="rId5" Type="http://schemas.openxmlformats.org/officeDocument/2006/relationships/image" Target="../media/image106.svg"/><Relationship Id="rId10" Type="http://schemas.openxmlformats.org/officeDocument/2006/relationships/image" Target="../media/image49.png"/><Relationship Id="rId4" Type="http://schemas.openxmlformats.org/officeDocument/2006/relationships/image" Target="../media/image105.png"/><Relationship Id="rId9" Type="http://schemas.openxmlformats.org/officeDocument/2006/relationships/image" Target="../media/image91.svg"/></Relationships>
</file>

<file path=ppt/slides/_rels/slide7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30.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8.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79ED-C564-F25F-5E21-39F3FE537DA4}"/>
              </a:ext>
            </a:extLst>
          </p:cNvPr>
          <p:cNvSpPr>
            <a:spLocks noGrp="1"/>
          </p:cNvSpPr>
          <p:nvPr/>
        </p:nvSpPr>
        <p:spPr>
          <a:xfrm>
            <a:off x="3648075" y="1562100"/>
            <a:ext cx="10991850" cy="2560308"/>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b">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5400" dirty="0"/>
              <a:t>Cambridge International </a:t>
            </a:r>
            <a:br>
              <a:rPr lang="en-US" sz="5400" dirty="0"/>
            </a:br>
            <a:r>
              <a:rPr lang="en-US" sz="5400" dirty="0"/>
              <a:t>A Level Computer Science </a:t>
            </a:r>
            <a:br>
              <a:rPr lang="en-US" sz="5400" dirty="0"/>
            </a:br>
            <a:r>
              <a:rPr lang="en-US" sz="5400" dirty="0"/>
              <a:t>(9618) – Revision Notes</a:t>
            </a:r>
            <a:endParaRPr lang="en-GB" sz="5400" dirty="0"/>
          </a:p>
        </p:txBody>
      </p:sp>
      <p:sp>
        <p:nvSpPr>
          <p:cNvPr id="3" name="Subtitle 2">
            <a:extLst>
              <a:ext uri="{FF2B5EF4-FFF2-40B4-BE49-F238E27FC236}">
                <a16:creationId xmlns:a16="http://schemas.microsoft.com/office/drawing/2014/main" id="{800BEAEB-FC62-A416-4EF8-F66AAC822AAF}"/>
              </a:ext>
            </a:extLst>
          </p:cNvPr>
          <p:cNvSpPr>
            <a:spLocks noGrp="1"/>
          </p:cNvSpPr>
          <p:nvPr/>
        </p:nvSpPr>
        <p:spPr>
          <a:xfrm>
            <a:off x="4762500" y="5621069"/>
            <a:ext cx="8763000" cy="2743200"/>
          </a:xfrm>
          <a:prstGeom prst="rect">
            <a:avLst/>
          </a:prstGeom>
        </p:spPr>
        <p:txBody>
          <a:bodyPr vert="horz" lIns="91440" tIns="45720" rIns="91440" bIns="45720" rtlCol="0">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dirty="0"/>
              <a:t>This pack is intended for students to who are taking CIE A Level in Computer Science, either in preparation for their A Level exam, or more likely </a:t>
            </a:r>
            <a:r>
              <a:rPr lang="en-GB" sz="3200" u="sng" dirty="0"/>
              <a:t>alongside year 2 </a:t>
            </a:r>
            <a:r>
              <a:rPr lang="en-GB" sz="3200" dirty="0"/>
              <a:t>of the course to improve fluency, recall and pace </a:t>
            </a:r>
            <a:r>
              <a:rPr lang="en-GB" sz="3200"/>
              <a:t>on AS &amp; A </a:t>
            </a:r>
            <a:r>
              <a:rPr lang="en-GB" sz="3200" dirty="0"/>
              <a:t>topics. It could be used as </a:t>
            </a:r>
            <a:r>
              <a:rPr lang="en-GB" sz="3200" u="sng" dirty="0"/>
              <a:t>lesson starters</a:t>
            </a:r>
            <a:r>
              <a:rPr lang="en-GB" sz="3200" dirty="0"/>
              <a:t>, or supplied to students for </a:t>
            </a:r>
            <a:r>
              <a:rPr lang="en-GB" sz="3200" u="sng" dirty="0"/>
              <a:t>independent use.</a:t>
            </a:r>
          </a:p>
        </p:txBody>
      </p:sp>
      <p:sp>
        <p:nvSpPr>
          <p:cNvPr id="4" name="Rectangle 3">
            <a:extLst>
              <a:ext uri="{FF2B5EF4-FFF2-40B4-BE49-F238E27FC236}">
                <a16:creationId xmlns:a16="http://schemas.microsoft.com/office/drawing/2014/main" id="{5C8C7950-D0C7-5FB2-083E-E722273D861A}"/>
              </a:ext>
            </a:extLst>
          </p:cNvPr>
          <p:cNvSpPr/>
          <p:nvPr/>
        </p:nvSpPr>
        <p:spPr>
          <a:xfrm>
            <a:off x="3648075" y="4271574"/>
            <a:ext cx="10991850" cy="1200329"/>
          </a:xfrm>
          <a:prstGeom prst="rect">
            <a:avLst/>
          </a:prstGeom>
          <a:solidFill>
            <a:schemeClr val="accent4"/>
          </a:solidFill>
        </p:spPr>
        <p:style>
          <a:lnRef idx="0">
            <a:schemeClr val="accent5"/>
          </a:lnRef>
          <a:fillRef idx="3">
            <a:schemeClr val="accent5"/>
          </a:fillRef>
          <a:effectRef idx="3">
            <a:schemeClr val="accent5"/>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3600" dirty="0"/>
              <a:t>Cryptography and Secure Communication Technologies</a:t>
            </a:r>
          </a:p>
        </p:txBody>
      </p:sp>
    </p:spTree>
    <p:extLst>
      <p:ext uri="{BB962C8B-B14F-4D97-AF65-F5344CB8AC3E}">
        <p14:creationId xmlns:p14="http://schemas.microsoft.com/office/powerpoint/2010/main" val="1103798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TextBox 5"/>
          <p:cNvSpPr txBox="1"/>
          <p:nvPr/>
        </p:nvSpPr>
        <p:spPr>
          <a:xfrm>
            <a:off x="384809" y="1938701"/>
            <a:ext cx="786497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Symmetric key encryption</a:t>
            </a:r>
          </a:p>
        </p:txBody>
      </p:sp>
      <p:sp>
        <p:nvSpPr>
          <p:cNvPr id="6" name="TextBox 6"/>
          <p:cNvSpPr txBox="1"/>
          <p:nvPr/>
        </p:nvSpPr>
        <p:spPr>
          <a:xfrm>
            <a:off x="384809" y="2694896"/>
            <a:ext cx="17083257"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Its main disadvantage lies in securely </a:t>
            </a:r>
            <a:r>
              <a:rPr lang="en-US" sz="3000" b="1" i="1">
                <a:solidFill>
                  <a:srgbClr val="000000"/>
                </a:solidFill>
                <a:latin typeface="Open Sans Bold Italics"/>
                <a:ea typeface="Open Sans Bold Italics"/>
                <a:cs typeface="Open Sans Bold Italics"/>
                <a:sym typeface="Open Sans Bold Italics"/>
              </a:rPr>
              <a:t>sharing the key</a:t>
            </a:r>
            <a:r>
              <a:rPr lang="en-US" sz="3000">
                <a:solidFill>
                  <a:srgbClr val="000000"/>
                </a:solidFill>
                <a:latin typeface="Open Sans"/>
                <a:ea typeface="Open Sans"/>
                <a:cs typeface="Open Sans"/>
                <a:sym typeface="Open Sans"/>
              </a:rPr>
              <a:t> between communicating parties without interception, which poses a challenge for secure key distribution.</a:t>
            </a:r>
          </a:p>
        </p:txBody>
      </p:sp>
      <p:sp>
        <p:nvSpPr>
          <p:cNvPr id="7" name="Freeform 7"/>
          <p:cNvSpPr/>
          <p:nvPr/>
        </p:nvSpPr>
        <p:spPr>
          <a:xfrm>
            <a:off x="662357" y="4800614"/>
            <a:ext cx="2762468" cy="880537"/>
          </a:xfrm>
          <a:custGeom>
            <a:avLst/>
            <a:gdLst/>
            <a:ahLst/>
            <a:cxnLst/>
            <a:rect l="l" t="t" r="r" b="b"/>
            <a:pathLst>
              <a:path w="2762468" h="880537">
                <a:moveTo>
                  <a:pt x="0" y="0"/>
                </a:moveTo>
                <a:lnTo>
                  <a:pt x="2762468" y="0"/>
                </a:lnTo>
                <a:lnTo>
                  <a:pt x="2762468" y="880537"/>
                </a:lnTo>
                <a:lnTo>
                  <a:pt x="0" y="880537"/>
                </a:lnTo>
                <a:lnTo>
                  <a:pt x="0" y="0"/>
                </a:lnTo>
                <a:close/>
              </a:path>
            </a:pathLst>
          </a:custGeom>
          <a:blipFill>
            <a:blip r:embed="rId4">
              <a:alphaModFix amt="7999"/>
              <a:extLst>
                <a:ext uri="{96DAC541-7B7A-43D3-8B79-37D633B846F1}">
                  <asvg:svgBlip xmlns:asvg="http://schemas.microsoft.com/office/drawing/2016/SVG/main" r:embed="rId5"/>
                </a:ext>
              </a:extLst>
            </a:blip>
            <a:stretch>
              <a:fillRect/>
            </a:stretch>
          </a:blipFill>
        </p:spPr>
        <p:txBody>
          <a:bodyPr/>
          <a:lstStyle/>
          <a:p>
            <a:endParaRPr lang="en-PH"/>
          </a:p>
        </p:txBody>
      </p:sp>
      <p:sp>
        <p:nvSpPr>
          <p:cNvPr id="8" name="Freeform 8"/>
          <p:cNvSpPr/>
          <p:nvPr/>
        </p:nvSpPr>
        <p:spPr>
          <a:xfrm>
            <a:off x="3925497" y="6240850"/>
            <a:ext cx="2762468" cy="880537"/>
          </a:xfrm>
          <a:custGeom>
            <a:avLst/>
            <a:gdLst/>
            <a:ahLst/>
            <a:cxnLst/>
            <a:rect l="l" t="t" r="r" b="b"/>
            <a:pathLst>
              <a:path w="2762468" h="880537">
                <a:moveTo>
                  <a:pt x="0" y="0"/>
                </a:moveTo>
                <a:lnTo>
                  <a:pt x="2762468" y="0"/>
                </a:lnTo>
                <a:lnTo>
                  <a:pt x="2762468" y="880537"/>
                </a:lnTo>
                <a:lnTo>
                  <a:pt x="0" y="8805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9" name="Freeform 9"/>
          <p:cNvSpPr/>
          <p:nvPr/>
        </p:nvSpPr>
        <p:spPr>
          <a:xfrm>
            <a:off x="7879709" y="4771346"/>
            <a:ext cx="2762468" cy="880537"/>
          </a:xfrm>
          <a:custGeom>
            <a:avLst/>
            <a:gdLst/>
            <a:ahLst/>
            <a:cxnLst/>
            <a:rect l="l" t="t" r="r" b="b"/>
            <a:pathLst>
              <a:path w="2762468" h="880537">
                <a:moveTo>
                  <a:pt x="0" y="0"/>
                </a:moveTo>
                <a:lnTo>
                  <a:pt x="2762469" y="0"/>
                </a:lnTo>
                <a:lnTo>
                  <a:pt x="2762469" y="880537"/>
                </a:lnTo>
                <a:lnTo>
                  <a:pt x="0" y="880537"/>
                </a:lnTo>
                <a:lnTo>
                  <a:pt x="0" y="0"/>
                </a:lnTo>
                <a:close/>
              </a:path>
            </a:pathLst>
          </a:custGeom>
          <a:blipFill>
            <a:blip r:embed="rId4">
              <a:alphaModFix amt="7999"/>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0" name="Freeform 10"/>
          <p:cNvSpPr/>
          <p:nvPr/>
        </p:nvSpPr>
        <p:spPr>
          <a:xfrm>
            <a:off x="11363804" y="6240850"/>
            <a:ext cx="2762468" cy="880537"/>
          </a:xfrm>
          <a:custGeom>
            <a:avLst/>
            <a:gdLst/>
            <a:ahLst/>
            <a:cxnLst/>
            <a:rect l="l" t="t" r="r" b="b"/>
            <a:pathLst>
              <a:path w="2762468" h="880537">
                <a:moveTo>
                  <a:pt x="0" y="0"/>
                </a:moveTo>
                <a:lnTo>
                  <a:pt x="2762468" y="0"/>
                </a:lnTo>
                <a:lnTo>
                  <a:pt x="2762468" y="880537"/>
                </a:lnTo>
                <a:lnTo>
                  <a:pt x="0" y="8805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1" name="Freeform 11"/>
          <p:cNvSpPr/>
          <p:nvPr/>
        </p:nvSpPr>
        <p:spPr>
          <a:xfrm>
            <a:off x="14863175" y="4800614"/>
            <a:ext cx="2762468" cy="880537"/>
          </a:xfrm>
          <a:custGeom>
            <a:avLst/>
            <a:gdLst/>
            <a:ahLst/>
            <a:cxnLst/>
            <a:rect l="l" t="t" r="r" b="b"/>
            <a:pathLst>
              <a:path w="2762468" h="880537">
                <a:moveTo>
                  <a:pt x="0" y="0"/>
                </a:moveTo>
                <a:lnTo>
                  <a:pt x="2762468" y="0"/>
                </a:lnTo>
                <a:lnTo>
                  <a:pt x="2762468" y="880537"/>
                </a:lnTo>
                <a:lnTo>
                  <a:pt x="0" y="880537"/>
                </a:lnTo>
                <a:lnTo>
                  <a:pt x="0" y="0"/>
                </a:lnTo>
                <a:close/>
              </a:path>
            </a:pathLst>
          </a:custGeom>
          <a:blipFill>
            <a:blip r:embed="rId4">
              <a:alphaModFix amt="7999"/>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12" name="Group 12"/>
          <p:cNvGrpSpPr/>
          <p:nvPr/>
        </p:nvGrpSpPr>
        <p:grpSpPr>
          <a:xfrm>
            <a:off x="4119482" y="4771346"/>
            <a:ext cx="2722002" cy="909804"/>
            <a:chOff x="0" y="0"/>
            <a:chExt cx="786406" cy="262849"/>
          </a:xfrm>
        </p:grpSpPr>
        <p:sp>
          <p:nvSpPr>
            <p:cNvPr id="13" name="Freeform 13"/>
            <p:cNvSpPr/>
            <p:nvPr/>
          </p:nvSpPr>
          <p:spPr>
            <a:xfrm>
              <a:off x="0" y="0"/>
              <a:ext cx="786406" cy="262849"/>
            </a:xfrm>
            <a:custGeom>
              <a:avLst/>
              <a:gdLst/>
              <a:ahLst/>
              <a:cxnLst/>
              <a:rect l="l" t="t" r="r" b="b"/>
              <a:pathLst>
                <a:path w="786406" h="262849">
                  <a:moveTo>
                    <a:pt x="0" y="0"/>
                  </a:moveTo>
                  <a:lnTo>
                    <a:pt x="786406" y="0"/>
                  </a:lnTo>
                  <a:lnTo>
                    <a:pt x="786406" y="262849"/>
                  </a:lnTo>
                  <a:lnTo>
                    <a:pt x="0" y="262849"/>
                  </a:lnTo>
                  <a:close/>
                </a:path>
              </a:pathLst>
            </a:custGeom>
            <a:solidFill>
              <a:srgbClr val="019D97">
                <a:alpha val="7843"/>
              </a:srgbClr>
            </a:solidFill>
          </p:spPr>
          <p:txBody>
            <a:bodyPr/>
            <a:lstStyle/>
            <a:p>
              <a:endParaRPr lang="en-PH"/>
            </a:p>
          </p:txBody>
        </p:sp>
        <p:sp>
          <p:nvSpPr>
            <p:cNvPr id="14" name="TextBox 14"/>
            <p:cNvSpPr txBox="1"/>
            <p:nvPr/>
          </p:nvSpPr>
          <p:spPr>
            <a:xfrm>
              <a:off x="0" y="-66675"/>
              <a:ext cx="786406" cy="329524"/>
            </a:xfrm>
            <a:prstGeom prst="rect">
              <a:avLst/>
            </a:prstGeom>
          </p:spPr>
          <p:txBody>
            <a:bodyPr lIns="46310" tIns="46310" rIns="46310" bIns="46310" rtlCol="0" anchor="ctr"/>
            <a:lstStyle/>
            <a:p>
              <a:pPr algn="ctr">
                <a:lnSpc>
                  <a:spcPts val="3359"/>
                </a:lnSpc>
              </a:pPr>
              <a:endParaRPr/>
            </a:p>
          </p:txBody>
        </p:sp>
      </p:grpSp>
      <p:grpSp>
        <p:nvGrpSpPr>
          <p:cNvPr id="15" name="Group 15"/>
          <p:cNvGrpSpPr/>
          <p:nvPr/>
        </p:nvGrpSpPr>
        <p:grpSpPr>
          <a:xfrm>
            <a:off x="11446516" y="4771346"/>
            <a:ext cx="2722002" cy="909804"/>
            <a:chOff x="0" y="0"/>
            <a:chExt cx="786406" cy="262849"/>
          </a:xfrm>
        </p:grpSpPr>
        <p:sp>
          <p:nvSpPr>
            <p:cNvPr id="16" name="Freeform 16"/>
            <p:cNvSpPr/>
            <p:nvPr/>
          </p:nvSpPr>
          <p:spPr>
            <a:xfrm>
              <a:off x="0" y="0"/>
              <a:ext cx="786406" cy="262849"/>
            </a:xfrm>
            <a:custGeom>
              <a:avLst/>
              <a:gdLst/>
              <a:ahLst/>
              <a:cxnLst/>
              <a:rect l="l" t="t" r="r" b="b"/>
              <a:pathLst>
                <a:path w="786406" h="262849">
                  <a:moveTo>
                    <a:pt x="0" y="0"/>
                  </a:moveTo>
                  <a:lnTo>
                    <a:pt x="786406" y="0"/>
                  </a:lnTo>
                  <a:lnTo>
                    <a:pt x="786406" y="262849"/>
                  </a:lnTo>
                  <a:lnTo>
                    <a:pt x="0" y="262849"/>
                  </a:lnTo>
                  <a:close/>
                </a:path>
              </a:pathLst>
            </a:custGeom>
            <a:solidFill>
              <a:srgbClr val="019D97">
                <a:alpha val="7843"/>
              </a:srgbClr>
            </a:solidFill>
          </p:spPr>
          <p:txBody>
            <a:bodyPr/>
            <a:lstStyle/>
            <a:p>
              <a:endParaRPr lang="en-PH"/>
            </a:p>
          </p:txBody>
        </p:sp>
        <p:sp>
          <p:nvSpPr>
            <p:cNvPr id="17" name="TextBox 17"/>
            <p:cNvSpPr txBox="1"/>
            <p:nvPr/>
          </p:nvSpPr>
          <p:spPr>
            <a:xfrm>
              <a:off x="0" y="-66675"/>
              <a:ext cx="786406" cy="329524"/>
            </a:xfrm>
            <a:prstGeom prst="rect">
              <a:avLst/>
            </a:prstGeom>
          </p:spPr>
          <p:txBody>
            <a:bodyPr lIns="46310" tIns="46310" rIns="46310" bIns="46310" rtlCol="0" anchor="ctr"/>
            <a:lstStyle/>
            <a:p>
              <a:pPr algn="ctr">
                <a:lnSpc>
                  <a:spcPts val="3359"/>
                </a:lnSpc>
              </a:pPr>
              <a:endParaRPr/>
            </a:p>
          </p:txBody>
        </p:sp>
      </p:grpSp>
      <p:sp>
        <p:nvSpPr>
          <p:cNvPr id="18" name="AutoShape 18"/>
          <p:cNvSpPr/>
          <p:nvPr/>
        </p:nvSpPr>
        <p:spPr>
          <a:xfrm>
            <a:off x="3086392" y="5259932"/>
            <a:ext cx="839104" cy="0"/>
          </a:xfrm>
          <a:prstGeom prst="line">
            <a:avLst/>
          </a:prstGeom>
          <a:ln w="38100" cap="flat">
            <a:solidFill>
              <a:srgbClr val="000000">
                <a:alpha val="7843"/>
              </a:srgbClr>
            </a:solidFill>
            <a:prstDash val="solid"/>
            <a:headEnd type="none" w="sm" len="sm"/>
            <a:tailEnd type="arrow" w="med" len="sm"/>
          </a:ln>
        </p:spPr>
        <p:txBody>
          <a:bodyPr/>
          <a:lstStyle/>
          <a:p>
            <a:endParaRPr lang="en-PH"/>
          </a:p>
        </p:txBody>
      </p:sp>
      <p:sp>
        <p:nvSpPr>
          <p:cNvPr id="19" name="AutoShape 19"/>
          <p:cNvSpPr/>
          <p:nvPr/>
        </p:nvSpPr>
        <p:spPr>
          <a:xfrm>
            <a:off x="7040605" y="5206213"/>
            <a:ext cx="839104" cy="0"/>
          </a:xfrm>
          <a:prstGeom prst="line">
            <a:avLst/>
          </a:prstGeom>
          <a:ln w="38100" cap="flat">
            <a:solidFill>
              <a:srgbClr val="000000">
                <a:alpha val="7843"/>
              </a:srgbClr>
            </a:solidFill>
            <a:prstDash val="solid"/>
            <a:headEnd type="none" w="sm" len="sm"/>
            <a:tailEnd type="arrow" w="med" len="sm"/>
          </a:ln>
        </p:spPr>
        <p:txBody>
          <a:bodyPr/>
          <a:lstStyle/>
          <a:p>
            <a:endParaRPr lang="en-PH"/>
          </a:p>
        </p:txBody>
      </p:sp>
      <p:sp>
        <p:nvSpPr>
          <p:cNvPr id="20" name="AutoShape 20"/>
          <p:cNvSpPr/>
          <p:nvPr/>
        </p:nvSpPr>
        <p:spPr>
          <a:xfrm flipV="1">
            <a:off x="5398955" y="5704274"/>
            <a:ext cx="0" cy="475519"/>
          </a:xfrm>
          <a:prstGeom prst="line">
            <a:avLst/>
          </a:prstGeom>
          <a:ln w="38100" cap="flat">
            <a:solidFill>
              <a:srgbClr val="000000"/>
            </a:solidFill>
            <a:prstDash val="solid"/>
            <a:headEnd type="none" w="sm" len="sm"/>
            <a:tailEnd type="arrow" w="med" len="sm"/>
          </a:ln>
        </p:spPr>
        <p:txBody>
          <a:bodyPr/>
          <a:lstStyle/>
          <a:p>
            <a:endParaRPr lang="en-PH"/>
          </a:p>
        </p:txBody>
      </p:sp>
      <p:sp>
        <p:nvSpPr>
          <p:cNvPr id="21" name="AutoShape 21"/>
          <p:cNvSpPr/>
          <p:nvPr/>
        </p:nvSpPr>
        <p:spPr>
          <a:xfrm flipV="1">
            <a:off x="12826567" y="5704274"/>
            <a:ext cx="0" cy="475519"/>
          </a:xfrm>
          <a:prstGeom prst="line">
            <a:avLst/>
          </a:prstGeom>
          <a:ln w="38100" cap="flat">
            <a:solidFill>
              <a:srgbClr val="000000"/>
            </a:solidFill>
            <a:prstDash val="solid"/>
            <a:headEnd type="none" w="sm" len="sm"/>
            <a:tailEnd type="arrow" w="med" len="sm"/>
          </a:ln>
        </p:spPr>
        <p:txBody>
          <a:bodyPr/>
          <a:lstStyle/>
          <a:p>
            <a:endParaRPr lang="en-PH"/>
          </a:p>
        </p:txBody>
      </p:sp>
      <p:sp>
        <p:nvSpPr>
          <p:cNvPr id="22" name="AutoShape 22"/>
          <p:cNvSpPr/>
          <p:nvPr/>
        </p:nvSpPr>
        <p:spPr>
          <a:xfrm>
            <a:off x="10382728" y="5230665"/>
            <a:ext cx="839104" cy="0"/>
          </a:xfrm>
          <a:prstGeom prst="line">
            <a:avLst/>
          </a:prstGeom>
          <a:ln w="38100" cap="flat">
            <a:solidFill>
              <a:srgbClr val="000000">
                <a:alpha val="7843"/>
              </a:srgbClr>
            </a:solidFill>
            <a:prstDash val="solid"/>
            <a:headEnd type="none" w="sm" len="sm"/>
            <a:tailEnd type="arrow" w="med" len="sm"/>
          </a:ln>
        </p:spPr>
        <p:txBody>
          <a:bodyPr/>
          <a:lstStyle/>
          <a:p>
            <a:endParaRPr lang="en-PH"/>
          </a:p>
        </p:txBody>
      </p:sp>
      <p:sp>
        <p:nvSpPr>
          <p:cNvPr id="23" name="AutoShape 23"/>
          <p:cNvSpPr/>
          <p:nvPr/>
        </p:nvSpPr>
        <p:spPr>
          <a:xfrm>
            <a:off x="14280208" y="5209849"/>
            <a:ext cx="839104" cy="0"/>
          </a:xfrm>
          <a:prstGeom prst="line">
            <a:avLst/>
          </a:prstGeom>
          <a:ln w="38100" cap="flat">
            <a:solidFill>
              <a:srgbClr val="000000">
                <a:alpha val="7843"/>
              </a:srgbClr>
            </a:solidFill>
            <a:prstDash val="solid"/>
            <a:headEnd type="none" w="sm" len="sm"/>
            <a:tailEnd type="arrow" w="med" len="sm"/>
          </a:ln>
        </p:spPr>
        <p:txBody>
          <a:bodyPr/>
          <a:lstStyle/>
          <a:p>
            <a:endParaRPr lang="en-PH"/>
          </a:p>
        </p:txBody>
      </p:sp>
      <p:sp>
        <p:nvSpPr>
          <p:cNvPr id="24" name="TextBox 24"/>
          <p:cNvSpPr txBox="1"/>
          <p:nvPr/>
        </p:nvSpPr>
        <p:spPr>
          <a:xfrm>
            <a:off x="1204487" y="4984860"/>
            <a:ext cx="1678209" cy="464419"/>
          </a:xfrm>
          <a:prstGeom prst="rect">
            <a:avLst/>
          </a:prstGeom>
        </p:spPr>
        <p:txBody>
          <a:bodyPr lIns="0" tIns="0" rIns="0" bIns="0" rtlCol="0" anchor="t">
            <a:spAutoFit/>
          </a:bodyPr>
          <a:lstStyle/>
          <a:p>
            <a:pPr algn="ctr">
              <a:lnSpc>
                <a:spcPts val="3828"/>
              </a:lnSpc>
              <a:spcBef>
                <a:spcPct val="0"/>
              </a:spcBef>
            </a:pPr>
            <a:r>
              <a:rPr lang="en-US" sz="2734" i="1">
                <a:solidFill>
                  <a:srgbClr val="FFFFFF">
                    <a:alpha val="7843"/>
                  </a:srgbClr>
                </a:solidFill>
                <a:latin typeface="Open Sans Italics"/>
                <a:ea typeface="Open Sans Italics"/>
                <a:cs typeface="Open Sans Italics"/>
                <a:sym typeface="Open Sans Italics"/>
              </a:rPr>
              <a:t>Plaintext</a:t>
            </a:r>
          </a:p>
        </p:txBody>
      </p:sp>
      <p:sp>
        <p:nvSpPr>
          <p:cNvPr id="25" name="TextBox 25"/>
          <p:cNvSpPr txBox="1"/>
          <p:nvPr/>
        </p:nvSpPr>
        <p:spPr>
          <a:xfrm>
            <a:off x="4467626" y="6425096"/>
            <a:ext cx="1678209" cy="463934"/>
          </a:xfrm>
          <a:prstGeom prst="rect">
            <a:avLst/>
          </a:prstGeom>
        </p:spPr>
        <p:txBody>
          <a:bodyPr lIns="0" tIns="0" rIns="0" bIns="0" rtlCol="0" anchor="t">
            <a:spAutoFit/>
          </a:bodyPr>
          <a:lstStyle/>
          <a:p>
            <a:pPr algn="ctr">
              <a:lnSpc>
                <a:spcPts val="3828"/>
              </a:lnSpc>
              <a:spcBef>
                <a:spcPct val="0"/>
              </a:spcBef>
            </a:pPr>
            <a:r>
              <a:rPr lang="en-US" sz="2734" b="1" i="1">
                <a:solidFill>
                  <a:srgbClr val="000000"/>
                </a:solidFill>
                <a:latin typeface="Open Sans Bold Italics"/>
                <a:ea typeface="Open Sans Bold Italics"/>
                <a:cs typeface="Open Sans Bold Italics"/>
                <a:sym typeface="Open Sans Bold Italics"/>
              </a:rPr>
              <a:t>Key</a:t>
            </a:r>
          </a:p>
        </p:txBody>
      </p:sp>
      <p:sp>
        <p:nvSpPr>
          <p:cNvPr id="26" name="TextBox 26"/>
          <p:cNvSpPr txBox="1"/>
          <p:nvPr/>
        </p:nvSpPr>
        <p:spPr>
          <a:xfrm>
            <a:off x="8484731" y="4955593"/>
            <a:ext cx="1552425" cy="433180"/>
          </a:xfrm>
          <a:prstGeom prst="rect">
            <a:avLst/>
          </a:prstGeom>
        </p:spPr>
        <p:txBody>
          <a:bodyPr lIns="0" tIns="0" rIns="0" bIns="0" rtlCol="0" anchor="t">
            <a:spAutoFit/>
          </a:bodyPr>
          <a:lstStyle/>
          <a:p>
            <a:pPr algn="ctr">
              <a:lnSpc>
                <a:spcPts val="3541"/>
              </a:lnSpc>
              <a:spcBef>
                <a:spcPct val="0"/>
              </a:spcBef>
            </a:pPr>
            <a:r>
              <a:rPr lang="en-US" sz="2529" i="1">
                <a:solidFill>
                  <a:srgbClr val="FFFFFF">
                    <a:alpha val="7843"/>
                  </a:srgbClr>
                </a:solidFill>
                <a:latin typeface="Open Sans Italics"/>
                <a:ea typeface="Open Sans Italics"/>
                <a:cs typeface="Open Sans Italics"/>
                <a:sym typeface="Open Sans Italics"/>
              </a:rPr>
              <a:t>Ciphertext</a:t>
            </a:r>
          </a:p>
        </p:txBody>
      </p:sp>
      <p:sp>
        <p:nvSpPr>
          <p:cNvPr id="27" name="TextBox 27"/>
          <p:cNvSpPr txBox="1"/>
          <p:nvPr/>
        </p:nvSpPr>
        <p:spPr>
          <a:xfrm>
            <a:off x="11876316" y="6425096"/>
            <a:ext cx="1678209" cy="463934"/>
          </a:xfrm>
          <a:prstGeom prst="rect">
            <a:avLst/>
          </a:prstGeom>
        </p:spPr>
        <p:txBody>
          <a:bodyPr lIns="0" tIns="0" rIns="0" bIns="0" rtlCol="0" anchor="t">
            <a:spAutoFit/>
          </a:bodyPr>
          <a:lstStyle/>
          <a:p>
            <a:pPr algn="ctr">
              <a:lnSpc>
                <a:spcPts val="3828"/>
              </a:lnSpc>
              <a:spcBef>
                <a:spcPct val="0"/>
              </a:spcBef>
            </a:pPr>
            <a:r>
              <a:rPr lang="en-US" sz="2734" b="1" i="1">
                <a:solidFill>
                  <a:srgbClr val="000000"/>
                </a:solidFill>
                <a:latin typeface="Open Sans Bold Italics"/>
                <a:ea typeface="Open Sans Bold Italics"/>
                <a:cs typeface="Open Sans Bold Italics"/>
                <a:sym typeface="Open Sans Bold Italics"/>
              </a:rPr>
              <a:t>Key</a:t>
            </a:r>
          </a:p>
        </p:txBody>
      </p:sp>
      <p:sp>
        <p:nvSpPr>
          <p:cNvPr id="28" name="TextBox 28"/>
          <p:cNvSpPr txBox="1"/>
          <p:nvPr/>
        </p:nvSpPr>
        <p:spPr>
          <a:xfrm>
            <a:off x="15405304" y="4969240"/>
            <a:ext cx="1678209" cy="464419"/>
          </a:xfrm>
          <a:prstGeom prst="rect">
            <a:avLst/>
          </a:prstGeom>
        </p:spPr>
        <p:txBody>
          <a:bodyPr lIns="0" tIns="0" rIns="0" bIns="0" rtlCol="0" anchor="t">
            <a:spAutoFit/>
          </a:bodyPr>
          <a:lstStyle/>
          <a:p>
            <a:pPr algn="ctr">
              <a:lnSpc>
                <a:spcPts val="3828"/>
              </a:lnSpc>
              <a:spcBef>
                <a:spcPct val="0"/>
              </a:spcBef>
            </a:pPr>
            <a:r>
              <a:rPr lang="en-US" sz="2734" i="1">
                <a:solidFill>
                  <a:srgbClr val="FFFFFF">
                    <a:alpha val="7843"/>
                  </a:srgbClr>
                </a:solidFill>
                <a:latin typeface="Open Sans Italics"/>
                <a:ea typeface="Open Sans Italics"/>
                <a:cs typeface="Open Sans Italics"/>
                <a:sym typeface="Open Sans Italics"/>
              </a:rPr>
              <a:t>Plaintext</a:t>
            </a:r>
          </a:p>
        </p:txBody>
      </p:sp>
      <p:sp>
        <p:nvSpPr>
          <p:cNvPr id="29" name="TextBox 29"/>
          <p:cNvSpPr txBox="1"/>
          <p:nvPr/>
        </p:nvSpPr>
        <p:spPr>
          <a:xfrm>
            <a:off x="4299675" y="4953826"/>
            <a:ext cx="2236660" cy="464419"/>
          </a:xfrm>
          <a:prstGeom prst="rect">
            <a:avLst/>
          </a:prstGeom>
        </p:spPr>
        <p:txBody>
          <a:bodyPr lIns="0" tIns="0" rIns="0" bIns="0" rtlCol="0" anchor="t">
            <a:spAutoFit/>
          </a:bodyPr>
          <a:lstStyle/>
          <a:p>
            <a:pPr algn="ctr">
              <a:lnSpc>
                <a:spcPts val="3828"/>
              </a:lnSpc>
              <a:spcBef>
                <a:spcPct val="0"/>
              </a:spcBef>
            </a:pPr>
            <a:r>
              <a:rPr lang="en-US" sz="2734" i="1">
                <a:solidFill>
                  <a:srgbClr val="FFFFFF">
                    <a:alpha val="7843"/>
                  </a:srgbClr>
                </a:solidFill>
                <a:latin typeface="Open Sans Italics"/>
                <a:ea typeface="Open Sans Italics"/>
                <a:cs typeface="Open Sans Italics"/>
                <a:sym typeface="Open Sans Italics"/>
              </a:rPr>
              <a:t>Encryption</a:t>
            </a:r>
          </a:p>
        </p:txBody>
      </p:sp>
      <p:sp>
        <p:nvSpPr>
          <p:cNvPr id="30" name="TextBox 30"/>
          <p:cNvSpPr txBox="1"/>
          <p:nvPr/>
        </p:nvSpPr>
        <p:spPr>
          <a:xfrm>
            <a:off x="11626708" y="4953826"/>
            <a:ext cx="2236660" cy="464419"/>
          </a:xfrm>
          <a:prstGeom prst="rect">
            <a:avLst/>
          </a:prstGeom>
        </p:spPr>
        <p:txBody>
          <a:bodyPr lIns="0" tIns="0" rIns="0" bIns="0" rtlCol="0" anchor="t">
            <a:spAutoFit/>
          </a:bodyPr>
          <a:lstStyle/>
          <a:p>
            <a:pPr algn="ctr">
              <a:lnSpc>
                <a:spcPts val="3828"/>
              </a:lnSpc>
              <a:spcBef>
                <a:spcPct val="0"/>
              </a:spcBef>
            </a:pPr>
            <a:r>
              <a:rPr lang="en-US" sz="2734" i="1">
                <a:solidFill>
                  <a:srgbClr val="FFFFFF">
                    <a:alpha val="7843"/>
                  </a:srgbClr>
                </a:solidFill>
                <a:latin typeface="Open Sans Italics"/>
                <a:ea typeface="Open Sans Italics"/>
                <a:cs typeface="Open Sans Italics"/>
                <a:sym typeface="Open Sans Italics"/>
              </a:rPr>
              <a:t>Decryption</a:t>
            </a:r>
          </a:p>
        </p:txBody>
      </p:sp>
      <p:sp>
        <p:nvSpPr>
          <p:cNvPr id="31" name="TextBox 31"/>
          <p:cNvSpPr txBox="1"/>
          <p:nvPr/>
        </p:nvSpPr>
        <p:spPr>
          <a:xfrm>
            <a:off x="198451" y="139129"/>
            <a:ext cx="8197987" cy="638490"/>
          </a:xfrm>
          <a:prstGeom prst="rect">
            <a:avLst/>
          </a:prstGeom>
        </p:spPr>
        <p:txBody>
          <a:bodyPr lIns="0" tIns="0" rIns="0" bIns="0" rtlCol="0" anchor="t">
            <a:spAutoFit/>
          </a:bodyPr>
          <a:lstStyle/>
          <a:p>
            <a:pPr marL="0" lvl="0" indent="0" algn="l">
              <a:lnSpc>
                <a:spcPts val="4680"/>
              </a:lnSpc>
              <a:spcBef>
                <a:spcPct val="0"/>
              </a:spcBef>
            </a:pPr>
            <a:r>
              <a:rPr lang="en-US" sz="4179" b="1" spc="-125">
                <a:solidFill>
                  <a:srgbClr val="FFFFFF"/>
                </a:solidFill>
                <a:latin typeface="Poppins Bold"/>
                <a:ea typeface="Poppins Bold"/>
                <a:cs typeface="Poppins Bold"/>
                <a:sym typeface="Poppins Bold"/>
              </a:rPr>
              <a:t>21.1 Core Concepts of Encryption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TextBox 5"/>
          <p:cNvSpPr txBox="1"/>
          <p:nvPr/>
        </p:nvSpPr>
        <p:spPr>
          <a:xfrm>
            <a:off x="384809" y="1938701"/>
            <a:ext cx="786497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Asymmetric encryption</a:t>
            </a:r>
          </a:p>
        </p:txBody>
      </p:sp>
      <p:sp>
        <p:nvSpPr>
          <p:cNvPr id="6" name="TextBox 6"/>
          <p:cNvSpPr txBox="1"/>
          <p:nvPr/>
        </p:nvSpPr>
        <p:spPr>
          <a:xfrm>
            <a:off x="384809" y="2694896"/>
            <a:ext cx="17273464"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Asymmetric encryption uses two keys (public and private) for encryption and decryption, providing enhanced security. Only the private key is secret. </a:t>
            </a:r>
          </a:p>
        </p:txBody>
      </p:sp>
      <p:sp>
        <p:nvSpPr>
          <p:cNvPr id="7" name="Freeform 7"/>
          <p:cNvSpPr/>
          <p:nvPr/>
        </p:nvSpPr>
        <p:spPr>
          <a:xfrm>
            <a:off x="647651" y="4800614"/>
            <a:ext cx="2762468" cy="880537"/>
          </a:xfrm>
          <a:custGeom>
            <a:avLst/>
            <a:gdLst/>
            <a:ahLst/>
            <a:cxnLst/>
            <a:rect l="l" t="t" r="r" b="b"/>
            <a:pathLst>
              <a:path w="2762468" h="880537">
                <a:moveTo>
                  <a:pt x="0" y="0"/>
                </a:moveTo>
                <a:lnTo>
                  <a:pt x="2762469" y="0"/>
                </a:lnTo>
                <a:lnTo>
                  <a:pt x="2762469" y="880537"/>
                </a:lnTo>
                <a:lnTo>
                  <a:pt x="0" y="8805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8" name="Freeform 8"/>
          <p:cNvSpPr/>
          <p:nvPr/>
        </p:nvSpPr>
        <p:spPr>
          <a:xfrm>
            <a:off x="3910791" y="6240850"/>
            <a:ext cx="2762468" cy="880537"/>
          </a:xfrm>
          <a:custGeom>
            <a:avLst/>
            <a:gdLst/>
            <a:ahLst/>
            <a:cxnLst/>
            <a:rect l="l" t="t" r="r" b="b"/>
            <a:pathLst>
              <a:path w="2762468" h="880537">
                <a:moveTo>
                  <a:pt x="0" y="0"/>
                </a:moveTo>
                <a:lnTo>
                  <a:pt x="2762468" y="0"/>
                </a:lnTo>
                <a:lnTo>
                  <a:pt x="2762468" y="880537"/>
                </a:lnTo>
                <a:lnTo>
                  <a:pt x="0" y="8805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9" name="Freeform 9"/>
          <p:cNvSpPr/>
          <p:nvPr/>
        </p:nvSpPr>
        <p:spPr>
          <a:xfrm>
            <a:off x="7865004" y="4771346"/>
            <a:ext cx="2762468" cy="880537"/>
          </a:xfrm>
          <a:custGeom>
            <a:avLst/>
            <a:gdLst/>
            <a:ahLst/>
            <a:cxnLst/>
            <a:rect l="l" t="t" r="r" b="b"/>
            <a:pathLst>
              <a:path w="2762468" h="880537">
                <a:moveTo>
                  <a:pt x="0" y="0"/>
                </a:moveTo>
                <a:lnTo>
                  <a:pt x="2762468" y="0"/>
                </a:lnTo>
                <a:lnTo>
                  <a:pt x="2762468" y="880537"/>
                </a:lnTo>
                <a:lnTo>
                  <a:pt x="0" y="8805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0" name="Freeform 10"/>
          <p:cNvSpPr/>
          <p:nvPr/>
        </p:nvSpPr>
        <p:spPr>
          <a:xfrm>
            <a:off x="11349098" y="6240850"/>
            <a:ext cx="2762468" cy="880537"/>
          </a:xfrm>
          <a:custGeom>
            <a:avLst/>
            <a:gdLst/>
            <a:ahLst/>
            <a:cxnLst/>
            <a:rect l="l" t="t" r="r" b="b"/>
            <a:pathLst>
              <a:path w="2762468" h="880537">
                <a:moveTo>
                  <a:pt x="0" y="0"/>
                </a:moveTo>
                <a:lnTo>
                  <a:pt x="2762468" y="0"/>
                </a:lnTo>
                <a:lnTo>
                  <a:pt x="2762468" y="880537"/>
                </a:lnTo>
                <a:lnTo>
                  <a:pt x="0" y="88053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1" name="Freeform 11"/>
          <p:cNvSpPr/>
          <p:nvPr/>
        </p:nvSpPr>
        <p:spPr>
          <a:xfrm>
            <a:off x="14848469" y="4800614"/>
            <a:ext cx="2762468" cy="880537"/>
          </a:xfrm>
          <a:custGeom>
            <a:avLst/>
            <a:gdLst/>
            <a:ahLst/>
            <a:cxnLst/>
            <a:rect l="l" t="t" r="r" b="b"/>
            <a:pathLst>
              <a:path w="2762468" h="880537">
                <a:moveTo>
                  <a:pt x="0" y="0"/>
                </a:moveTo>
                <a:lnTo>
                  <a:pt x="2762468" y="0"/>
                </a:lnTo>
                <a:lnTo>
                  <a:pt x="2762468" y="880537"/>
                </a:lnTo>
                <a:lnTo>
                  <a:pt x="0" y="8805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12" name="Group 12"/>
          <p:cNvGrpSpPr/>
          <p:nvPr/>
        </p:nvGrpSpPr>
        <p:grpSpPr>
          <a:xfrm>
            <a:off x="4104777" y="4771346"/>
            <a:ext cx="2722002" cy="909804"/>
            <a:chOff x="0" y="0"/>
            <a:chExt cx="786406" cy="262849"/>
          </a:xfrm>
        </p:grpSpPr>
        <p:sp>
          <p:nvSpPr>
            <p:cNvPr id="13" name="Freeform 13"/>
            <p:cNvSpPr/>
            <p:nvPr/>
          </p:nvSpPr>
          <p:spPr>
            <a:xfrm>
              <a:off x="0" y="0"/>
              <a:ext cx="786406" cy="262849"/>
            </a:xfrm>
            <a:custGeom>
              <a:avLst/>
              <a:gdLst/>
              <a:ahLst/>
              <a:cxnLst/>
              <a:rect l="l" t="t" r="r" b="b"/>
              <a:pathLst>
                <a:path w="786406" h="262849">
                  <a:moveTo>
                    <a:pt x="0" y="0"/>
                  </a:moveTo>
                  <a:lnTo>
                    <a:pt x="786406" y="0"/>
                  </a:lnTo>
                  <a:lnTo>
                    <a:pt x="786406" y="262849"/>
                  </a:lnTo>
                  <a:lnTo>
                    <a:pt x="0" y="262849"/>
                  </a:lnTo>
                  <a:close/>
                </a:path>
              </a:pathLst>
            </a:custGeom>
            <a:solidFill>
              <a:srgbClr val="019D97"/>
            </a:solidFill>
          </p:spPr>
          <p:txBody>
            <a:bodyPr/>
            <a:lstStyle/>
            <a:p>
              <a:endParaRPr lang="en-PH"/>
            </a:p>
          </p:txBody>
        </p:sp>
        <p:sp>
          <p:nvSpPr>
            <p:cNvPr id="14" name="TextBox 14"/>
            <p:cNvSpPr txBox="1"/>
            <p:nvPr/>
          </p:nvSpPr>
          <p:spPr>
            <a:xfrm>
              <a:off x="0" y="-66675"/>
              <a:ext cx="786406" cy="329524"/>
            </a:xfrm>
            <a:prstGeom prst="rect">
              <a:avLst/>
            </a:prstGeom>
          </p:spPr>
          <p:txBody>
            <a:bodyPr lIns="46310" tIns="46310" rIns="46310" bIns="46310" rtlCol="0" anchor="ctr"/>
            <a:lstStyle/>
            <a:p>
              <a:pPr algn="ctr">
                <a:lnSpc>
                  <a:spcPts val="3359"/>
                </a:lnSpc>
              </a:pPr>
              <a:endParaRPr/>
            </a:p>
          </p:txBody>
        </p:sp>
      </p:grpSp>
      <p:grpSp>
        <p:nvGrpSpPr>
          <p:cNvPr id="15" name="Group 15"/>
          <p:cNvGrpSpPr/>
          <p:nvPr/>
        </p:nvGrpSpPr>
        <p:grpSpPr>
          <a:xfrm>
            <a:off x="11431810" y="4771346"/>
            <a:ext cx="2722002" cy="909804"/>
            <a:chOff x="0" y="0"/>
            <a:chExt cx="786406" cy="262849"/>
          </a:xfrm>
        </p:grpSpPr>
        <p:sp>
          <p:nvSpPr>
            <p:cNvPr id="16" name="Freeform 16"/>
            <p:cNvSpPr/>
            <p:nvPr/>
          </p:nvSpPr>
          <p:spPr>
            <a:xfrm>
              <a:off x="0" y="0"/>
              <a:ext cx="786406" cy="262849"/>
            </a:xfrm>
            <a:custGeom>
              <a:avLst/>
              <a:gdLst/>
              <a:ahLst/>
              <a:cxnLst/>
              <a:rect l="l" t="t" r="r" b="b"/>
              <a:pathLst>
                <a:path w="786406" h="262849">
                  <a:moveTo>
                    <a:pt x="0" y="0"/>
                  </a:moveTo>
                  <a:lnTo>
                    <a:pt x="786406" y="0"/>
                  </a:lnTo>
                  <a:lnTo>
                    <a:pt x="786406" y="262849"/>
                  </a:lnTo>
                  <a:lnTo>
                    <a:pt x="0" y="262849"/>
                  </a:lnTo>
                  <a:close/>
                </a:path>
              </a:pathLst>
            </a:custGeom>
            <a:solidFill>
              <a:srgbClr val="019D97"/>
            </a:solidFill>
          </p:spPr>
          <p:txBody>
            <a:bodyPr/>
            <a:lstStyle/>
            <a:p>
              <a:endParaRPr lang="en-PH"/>
            </a:p>
          </p:txBody>
        </p:sp>
        <p:sp>
          <p:nvSpPr>
            <p:cNvPr id="17" name="TextBox 17"/>
            <p:cNvSpPr txBox="1"/>
            <p:nvPr/>
          </p:nvSpPr>
          <p:spPr>
            <a:xfrm>
              <a:off x="0" y="-66675"/>
              <a:ext cx="786406" cy="329524"/>
            </a:xfrm>
            <a:prstGeom prst="rect">
              <a:avLst/>
            </a:prstGeom>
          </p:spPr>
          <p:txBody>
            <a:bodyPr lIns="46310" tIns="46310" rIns="46310" bIns="46310" rtlCol="0" anchor="ctr"/>
            <a:lstStyle/>
            <a:p>
              <a:pPr algn="ctr">
                <a:lnSpc>
                  <a:spcPts val="3359"/>
                </a:lnSpc>
              </a:pPr>
              <a:endParaRPr/>
            </a:p>
          </p:txBody>
        </p:sp>
      </p:grpSp>
      <p:sp>
        <p:nvSpPr>
          <p:cNvPr id="18" name="AutoShape 18"/>
          <p:cNvSpPr/>
          <p:nvPr/>
        </p:nvSpPr>
        <p:spPr>
          <a:xfrm>
            <a:off x="3071687" y="5259932"/>
            <a:ext cx="839104" cy="0"/>
          </a:xfrm>
          <a:prstGeom prst="line">
            <a:avLst/>
          </a:prstGeom>
          <a:ln w="38100" cap="flat">
            <a:solidFill>
              <a:srgbClr val="000000"/>
            </a:solidFill>
            <a:prstDash val="solid"/>
            <a:headEnd type="none" w="sm" len="sm"/>
            <a:tailEnd type="arrow" w="med" len="sm"/>
          </a:ln>
        </p:spPr>
        <p:txBody>
          <a:bodyPr/>
          <a:lstStyle/>
          <a:p>
            <a:endParaRPr lang="en-PH"/>
          </a:p>
        </p:txBody>
      </p:sp>
      <p:sp>
        <p:nvSpPr>
          <p:cNvPr id="19" name="AutoShape 19"/>
          <p:cNvSpPr/>
          <p:nvPr/>
        </p:nvSpPr>
        <p:spPr>
          <a:xfrm>
            <a:off x="7025899" y="5206213"/>
            <a:ext cx="839104" cy="0"/>
          </a:xfrm>
          <a:prstGeom prst="line">
            <a:avLst/>
          </a:prstGeom>
          <a:ln w="38100" cap="flat">
            <a:solidFill>
              <a:srgbClr val="000000"/>
            </a:solidFill>
            <a:prstDash val="solid"/>
            <a:headEnd type="none" w="sm" len="sm"/>
            <a:tailEnd type="arrow" w="med" len="sm"/>
          </a:ln>
        </p:spPr>
        <p:txBody>
          <a:bodyPr/>
          <a:lstStyle/>
          <a:p>
            <a:endParaRPr lang="en-PH"/>
          </a:p>
        </p:txBody>
      </p:sp>
      <p:sp>
        <p:nvSpPr>
          <p:cNvPr id="20" name="AutoShape 20"/>
          <p:cNvSpPr/>
          <p:nvPr/>
        </p:nvSpPr>
        <p:spPr>
          <a:xfrm flipV="1">
            <a:off x="5384249" y="5704274"/>
            <a:ext cx="0" cy="475519"/>
          </a:xfrm>
          <a:prstGeom prst="line">
            <a:avLst/>
          </a:prstGeom>
          <a:ln w="38100" cap="flat">
            <a:solidFill>
              <a:srgbClr val="000000"/>
            </a:solidFill>
            <a:prstDash val="solid"/>
            <a:headEnd type="none" w="sm" len="sm"/>
            <a:tailEnd type="arrow" w="med" len="sm"/>
          </a:ln>
        </p:spPr>
        <p:txBody>
          <a:bodyPr/>
          <a:lstStyle/>
          <a:p>
            <a:endParaRPr lang="en-PH"/>
          </a:p>
        </p:txBody>
      </p:sp>
      <p:sp>
        <p:nvSpPr>
          <p:cNvPr id="21" name="AutoShape 21"/>
          <p:cNvSpPr/>
          <p:nvPr/>
        </p:nvSpPr>
        <p:spPr>
          <a:xfrm flipV="1">
            <a:off x="12811861" y="5704274"/>
            <a:ext cx="0" cy="475519"/>
          </a:xfrm>
          <a:prstGeom prst="line">
            <a:avLst/>
          </a:prstGeom>
          <a:ln w="38100" cap="flat">
            <a:solidFill>
              <a:srgbClr val="000000"/>
            </a:solidFill>
            <a:prstDash val="solid"/>
            <a:headEnd type="none" w="sm" len="sm"/>
            <a:tailEnd type="arrow" w="med" len="sm"/>
          </a:ln>
        </p:spPr>
        <p:txBody>
          <a:bodyPr/>
          <a:lstStyle/>
          <a:p>
            <a:endParaRPr lang="en-PH"/>
          </a:p>
        </p:txBody>
      </p:sp>
      <p:sp>
        <p:nvSpPr>
          <p:cNvPr id="22" name="AutoShape 22"/>
          <p:cNvSpPr/>
          <p:nvPr/>
        </p:nvSpPr>
        <p:spPr>
          <a:xfrm>
            <a:off x="10368023" y="5230665"/>
            <a:ext cx="839104" cy="0"/>
          </a:xfrm>
          <a:prstGeom prst="line">
            <a:avLst/>
          </a:prstGeom>
          <a:ln w="38100" cap="flat">
            <a:solidFill>
              <a:srgbClr val="000000"/>
            </a:solidFill>
            <a:prstDash val="solid"/>
            <a:headEnd type="none" w="sm" len="sm"/>
            <a:tailEnd type="arrow" w="med" len="sm"/>
          </a:ln>
        </p:spPr>
        <p:txBody>
          <a:bodyPr/>
          <a:lstStyle/>
          <a:p>
            <a:endParaRPr lang="en-PH"/>
          </a:p>
        </p:txBody>
      </p:sp>
      <p:sp>
        <p:nvSpPr>
          <p:cNvPr id="23" name="AutoShape 23"/>
          <p:cNvSpPr/>
          <p:nvPr/>
        </p:nvSpPr>
        <p:spPr>
          <a:xfrm>
            <a:off x="14265502" y="5209849"/>
            <a:ext cx="839104" cy="0"/>
          </a:xfrm>
          <a:prstGeom prst="line">
            <a:avLst/>
          </a:prstGeom>
          <a:ln w="38100" cap="flat">
            <a:solidFill>
              <a:srgbClr val="000000"/>
            </a:solidFill>
            <a:prstDash val="solid"/>
            <a:headEnd type="none" w="sm" len="sm"/>
            <a:tailEnd type="arrow" w="med" len="sm"/>
          </a:ln>
        </p:spPr>
        <p:txBody>
          <a:bodyPr/>
          <a:lstStyle/>
          <a:p>
            <a:endParaRPr lang="en-PH"/>
          </a:p>
        </p:txBody>
      </p:sp>
      <p:sp>
        <p:nvSpPr>
          <p:cNvPr id="24" name="TextBox 24"/>
          <p:cNvSpPr txBox="1"/>
          <p:nvPr/>
        </p:nvSpPr>
        <p:spPr>
          <a:xfrm>
            <a:off x="1189781" y="4984860"/>
            <a:ext cx="1678209" cy="464419"/>
          </a:xfrm>
          <a:prstGeom prst="rect">
            <a:avLst/>
          </a:prstGeom>
        </p:spPr>
        <p:txBody>
          <a:bodyPr lIns="0" tIns="0" rIns="0" bIns="0" rtlCol="0" anchor="t">
            <a:spAutoFit/>
          </a:bodyPr>
          <a:lstStyle/>
          <a:p>
            <a:pPr algn="ctr">
              <a:lnSpc>
                <a:spcPts val="3828"/>
              </a:lnSpc>
              <a:spcBef>
                <a:spcPct val="0"/>
              </a:spcBef>
            </a:pPr>
            <a:r>
              <a:rPr lang="en-US" sz="2734" i="1">
                <a:solidFill>
                  <a:srgbClr val="FFFFFF"/>
                </a:solidFill>
                <a:latin typeface="Open Sans Italics"/>
                <a:ea typeface="Open Sans Italics"/>
                <a:cs typeface="Open Sans Italics"/>
                <a:sym typeface="Open Sans Italics"/>
              </a:rPr>
              <a:t>Plaintext</a:t>
            </a:r>
          </a:p>
        </p:txBody>
      </p:sp>
      <p:sp>
        <p:nvSpPr>
          <p:cNvPr id="25" name="TextBox 25"/>
          <p:cNvSpPr txBox="1"/>
          <p:nvPr/>
        </p:nvSpPr>
        <p:spPr>
          <a:xfrm>
            <a:off x="4518204" y="6415571"/>
            <a:ext cx="1547643" cy="441070"/>
          </a:xfrm>
          <a:prstGeom prst="rect">
            <a:avLst/>
          </a:prstGeom>
        </p:spPr>
        <p:txBody>
          <a:bodyPr lIns="0" tIns="0" rIns="0" bIns="0" rtlCol="0" anchor="t">
            <a:spAutoFit/>
          </a:bodyPr>
          <a:lstStyle/>
          <a:p>
            <a:pPr algn="ctr">
              <a:lnSpc>
                <a:spcPts val="3530"/>
              </a:lnSpc>
              <a:spcBef>
                <a:spcPct val="0"/>
              </a:spcBef>
            </a:pPr>
            <a:r>
              <a:rPr lang="en-US" sz="2522" b="1" i="1">
                <a:solidFill>
                  <a:srgbClr val="000000"/>
                </a:solidFill>
                <a:latin typeface="Open Sans Bold Italics"/>
                <a:ea typeface="Open Sans Bold Italics"/>
                <a:cs typeface="Open Sans Bold Italics"/>
                <a:sym typeface="Open Sans Bold Italics"/>
              </a:rPr>
              <a:t>Public Key</a:t>
            </a:r>
          </a:p>
        </p:txBody>
      </p:sp>
      <p:sp>
        <p:nvSpPr>
          <p:cNvPr id="26" name="TextBox 26"/>
          <p:cNvSpPr txBox="1"/>
          <p:nvPr/>
        </p:nvSpPr>
        <p:spPr>
          <a:xfrm>
            <a:off x="8470025" y="4955593"/>
            <a:ext cx="1552425" cy="433180"/>
          </a:xfrm>
          <a:prstGeom prst="rect">
            <a:avLst/>
          </a:prstGeom>
        </p:spPr>
        <p:txBody>
          <a:bodyPr lIns="0" tIns="0" rIns="0" bIns="0" rtlCol="0" anchor="t">
            <a:spAutoFit/>
          </a:bodyPr>
          <a:lstStyle/>
          <a:p>
            <a:pPr algn="ctr">
              <a:lnSpc>
                <a:spcPts val="3541"/>
              </a:lnSpc>
              <a:spcBef>
                <a:spcPct val="0"/>
              </a:spcBef>
            </a:pPr>
            <a:r>
              <a:rPr lang="en-US" sz="2529" i="1">
                <a:solidFill>
                  <a:srgbClr val="FFFFFF"/>
                </a:solidFill>
                <a:latin typeface="Open Sans Italics"/>
                <a:ea typeface="Open Sans Italics"/>
                <a:cs typeface="Open Sans Italics"/>
                <a:sym typeface="Open Sans Italics"/>
              </a:rPr>
              <a:t>Ciphertext</a:t>
            </a:r>
          </a:p>
        </p:txBody>
      </p:sp>
      <p:sp>
        <p:nvSpPr>
          <p:cNvPr id="27" name="TextBox 27"/>
          <p:cNvSpPr txBox="1"/>
          <p:nvPr/>
        </p:nvSpPr>
        <p:spPr>
          <a:xfrm>
            <a:off x="11923137" y="6466603"/>
            <a:ext cx="1614390" cy="390931"/>
          </a:xfrm>
          <a:prstGeom prst="rect">
            <a:avLst/>
          </a:prstGeom>
        </p:spPr>
        <p:txBody>
          <a:bodyPr lIns="0" tIns="0" rIns="0" bIns="0" rtlCol="0" anchor="t">
            <a:spAutoFit/>
          </a:bodyPr>
          <a:lstStyle/>
          <a:p>
            <a:pPr algn="ctr">
              <a:lnSpc>
                <a:spcPts val="3279"/>
              </a:lnSpc>
              <a:spcBef>
                <a:spcPct val="0"/>
              </a:spcBef>
            </a:pPr>
            <a:r>
              <a:rPr lang="en-US" sz="2342" b="1" i="1">
                <a:solidFill>
                  <a:srgbClr val="000000"/>
                </a:solidFill>
                <a:latin typeface="Open Sans Bold Italics"/>
                <a:ea typeface="Open Sans Bold Italics"/>
                <a:cs typeface="Open Sans Bold Italics"/>
                <a:sym typeface="Open Sans Bold Italics"/>
              </a:rPr>
              <a:t>Private Key</a:t>
            </a:r>
          </a:p>
        </p:txBody>
      </p:sp>
      <p:sp>
        <p:nvSpPr>
          <p:cNvPr id="28" name="TextBox 28"/>
          <p:cNvSpPr txBox="1"/>
          <p:nvPr/>
        </p:nvSpPr>
        <p:spPr>
          <a:xfrm>
            <a:off x="15390599" y="4969240"/>
            <a:ext cx="1678209" cy="464419"/>
          </a:xfrm>
          <a:prstGeom prst="rect">
            <a:avLst/>
          </a:prstGeom>
        </p:spPr>
        <p:txBody>
          <a:bodyPr lIns="0" tIns="0" rIns="0" bIns="0" rtlCol="0" anchor="t">
            <a:spAutoFit/>
          </a:bodyPr>
          <a:lstStyle/>
          <a:p>
            <a:pPr algn="ctr">
              <a:lnSpc>
                <a:spcPts val="3828"/>
              </a:lnSpc>
              <a:spcBef>
                <a:spcPct val="0"/>
              </a:spcBef>
            </a:pPr>
            <a:r>
              <a:rPr lang="en-US" sz="2734" i="1">
                <a:solidFill>
                  <a:srgbClr val="FFFFFF"/>
                </a:solidFill>
                <a:latin typeface="Open Sans Italics"/>
                <a:ea typeface="Open Sans Italics"/>
                <a:cs typeface="Open Sans Italics"/>
                <a:sym typeface="Open Sans Italics"/>
              </a:rPr>
              <a:t>Plaintext</a:t>
            </a:r>
          </a:p>
        </p:txBody>
      </p:sp>
      <p:sp>
        <p:nvSpPr>
          <p:cNvPr id="29" name="TextBox 29"/>
          <p:cNvSpPr txBox="1"/>
          <p:nvPr/>
        </p:nvSpPr>
        <p:spPr>
          <a:xfrm>
            <a:off x="4284969" y="4953826"/>
            <a:ext cx="2236660" cy="464419"/>
          </a:xfrm>
          <a:prstGeom prst="rect">
            <a:avLst/>
          </a:prstGeom>
        </p:spPr>
        <p:txBody>
          <a:bodyPr lIns="0" tIns="0" rIns="0" bIns="0" rtlCol="0" anchor="t">
            <a:spAutoFit/>
          </a:bodyPr>
          <a:lstStyle/>
          <a:p>
            <a:pPr algn="ctr">
              <a:lnSpc>
                <a:spcPts val="3828"/>
              </a:lnSpc>
              <a:spcBef>
                <a:spcPct val="0"/>
              </a:spcBef>
            </a:pPr>
            <a:r>
              <a:rPr lang="en-US" sz="2734" i="1">
                <a:solidFill>
                  <a:srgbClr val="FFFFFF"/>
                </a:solidFill>
                <a:latin typeface="Open Sans Italics"/>
                <a:ea typeface="Open Sans Italics"/>
                <a:cs typeface="Open Sans Italics"/>
                <a:sym typeface="Open Sans Italics"/>
              </a:rPr>
              <a:t>Encryption</a:t>
            </a:r>
          </a:p>
        </p:txBody>
      </p:sp>
      <p:sp>
        <p:nvSpPr>
          <p:cNvPr id="30" name="TextBox 30"/>
          <p:cNvSpPr txBox="1"/>
          <p:nvPr/>
        </p:nvSpPr>
        <p:spPr>
          <a:xfrm>
            <a:off x="11612002" y="4953826"/>
            <a:ext cx="2236660" cy="464419"/>
          </a:xfrm>
          <a:prstGeom prst="rect">
            <a:avLst/>
          </a:prstGeom>
        </p:spPr>
        <p:txBody>
          <a:bodyPr lIns="0" tIns="0" rIns="0" bIns="0" rtlCol="0" anchor="t">
            <a:spAutoFit/>
          </a:bodyPr>
          <a:lstStyle/>
          <a:p>
            <a:pPr algn="ctr">
              <a:lnSpc>
                <a:spcPts val="3828"/>
              </a:lnSpc>
              <a:spcBef>
                <a:spcPct val="0"/>
              </a:spcBef>
            </a:pPr>
            <a:r>
              <a:rPr lang="en-US" sz="2734" i="1">
                <a:solidFill>
                  <a:srgbClr val="FFFFFF"/>
                </a:solidFill>
                <a:latin typeface="Open Sans Italics"/>
                <a:ea typeface="Open Sans Italics"/>
                <a:cs typeface="Open Sans Italics"/>
                <a:sym typeface="Open Sans Italics"/>
              </a:rPr>
              <a:t>Decryption</a:t>
            </a:r>
          </a:p>
        </p:txBody>
      </p:sp>
      <p:sp>
        <p:nvSpPr>
          <p:cNvPr id="34" name="TextBox 34"/>
          <p:cNvSpPr txBox="1"/>
          <p:nvPr/>
        </p:nvSpPr>
        <p:spPr>
          <a:xfrm>
            <a:off x="198451" y="139129"/>
            <a:ext cx="8197987" cy="638490"/>
          </a:xfrm>
          <a:prstGeom prst="rect">
            <a:avLst/>
          </a:prstGeom>
        </p:spPr>
        <p:txBody>
          <a:bodyPr lIns="0" tIns="0" rIns="0" bIns="0" rtlCol="0" anchor="t">
            <a:spAutoFit/>
          </a:bodyPr>
          <a:lstStyle/>
          <a:p>
            <a:pPr marL="0" lvl="0" indent="0" algn="l">
              <a:lnSpc>
                <a:spcPts val="4680"/>
              </a:lnSpc>
              <a:spcBef>
                <a:spcPct val="0"/>
              </a:spcBef>
            </a:pPr>
            <a:r>
              <a:rPr lang="en-US" sz="4179" b="1" spc="-125">
                <a:solidFill>
                  <a:srgbClr val="FFFFFF"/>
                </a:solidFill>
                <a:latin typeface="Poppins Bold"/>
                <a:ea typeface="Poppins Bold"/>
                <a:cs typeface="Poppins Bold"/>
                <a:sym typeface="Poppins Bold"/>
              </a:rPr>
              <a:t>21.1 Core Concepts of Encryption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8336143" y="5143500"/>
            <a:ext cx="1340607" cy="2035076"/>
          </a:xfrm>
          <a:custGeom>
            <a:avLst/>
            <a:gdLst/>
            <a:ahLst/>
            <a:cxnLst/>
            <a:rect l="l" t="t" r="r" b="b"/>
            <a:pathLst>
              <a:path w="1340607" h="2035076">
                <a:moveTo>
                  <a:pt x="0" y="0"/>
                </a:moveTo>
                <a:lnTo>
                  <a:pt x="1340607" y="0"/>
                </a:lnTo>
                <a:lnTo>
                  <a:pt x="1340607" y="2035076"/>
                </a:lnTo>
                <a:lnTo>
                  <a:pt x="0" y="20350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a:off x="7004345" y="6013253"/>
            <a:ext cx="1331798" cy="582662"/>
          </a:xfrm>
          <a:custGeom>
            <a:avLst/>
            <a:gdLst/>
            <a:ahLst/>
            <a:cxnLst/>
            <a:rect l="l" t="t" r="r" b="b"/>
            <a:pathLst>
              <a:path w="1331798" h="582662">
                <a:moveTo>
                  <a:pt x="0" y="0"/>
                </a:moveTo>
                <a:lnTo>
                  <a:pt x="1331798" y="0"/>
                </a:lnTo>
                <a:lnTo>
                  <a:pt x="1331798" y="582662"/>
                </a:lnTo>
                <a:lnTo>
                  <a:pt x="0" y="5826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384809" y="1938701"/>
            <a:ext cx="1208123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How does asymmetric encryption work?</a:t>
            </a:r>
          </a:p>
        </p:txBody>
      </p:sp>
      <p:sp>
        <p:nvSpPr>
          <p:cNvPr id="8" name="Freeform 8"/>
          <p:cNvSpPr/>
          <p:nvPr/>
        </p:nvSpPr>
        <p:spPr>
          <a:xfrm>
            <a:off x="7004345" y="6595915"/>
            <a:ext cx="1331798" cy="582662"/>
          </a:xfrm>
          <a:custGeom>
            <a:avLst/>
            <a:gdLst/>
            <a:ahLst/>
            <a:cxnLst/>
            <a:rect l="l" t="t" r="r" b="b"/>
            <a:pathLst>
              <a:path w="1331798" h="582662">
                <a:moveTo>
                  <a:pt x="0" y="0"/>
                </a:moveTo>
                <a:lnTo>
                  <a:pt x="1331798" y="0"/>
                </a:lnTo>
                <a:lnTo>
                  <a:pt x="1331798" y="582661"/>
                </a:lnTo>
                <a:lnTo>
                  <a:pt x="0" y="58266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9" name="TextBox 9"/>
          <p:cNvSpPr txBox="1"/>
          <p:nvPr/>
        </p:nvSpPr>
        <p:spPr>
          <a:xfrm>
            <a:off x="4863888" y="6052073"/>
            <a:ext cx="2140456" cy="447872"/>
          </a:xfrm>
          <a:prstGeom prst="rect">
            <a:avLst/>
          </a:prstGeom>
        </p:spPr>
        <p:txBody>
          <a:bodyPr lIns="0" tIns="0" rIns="0" bIns="0" rtlCol="0" anchor="t">
            <a:spAutoFit/>
          </a:bodyPr>
          <a:lstStyle/>
          <a:p>
            <a:pPr algn="ctr">
              <a:lnSpc>
                <a:spcPts val="3664"/>
              </a:lnSpc>
              <a:spcBef>
                <a:spcPct val="0"/>
              </a:spcBef>
            </a:pPr>
            <a:r>
              <a:rPr lang="en-US" sz="2617" b="1">
                <a:solidFill>
                  <a:srgbClr val="000000"/>
                </a:solidFill>
                <a:latin typeface="Open Sans Bold"/>
                <a:ea typeface="Open Sans Bold"/>
                <a:cs typeface="Open Sans Bold"/>
                <a:sym typeface="Open Sans Bold"/>
              </a:rPr>
              <a:t>Public Key</a:t>
            </a:r>
          </a:p>
        </p:txBody>
      </p:sp>
      <p:sp>
        <p:nvSpPr>
          <p:cNvPr id="10" name="TextBox 10"/>
          <p:cNvSpPr txBox="1"/>
          <p:nvPr/>
        </p:nvSpPr>
        <p:spPr>
          <a:xfrm>
            <a:off x="4863888" y="6634734"/>
            <a:ext cx="2140456" cy="447872"/>
          </a:xfrm>
          <a:prstGeom prst="rect">
            <a:avLst/>
          </a:prstGeom>
        </p:spPr>
        <p:txBody>
          <a:bodyPr lIns="0" tIns="0" rIns="0" bIns="0" rtlCol="0" anchor="t">
            <a:spAutoFit/>
          </a:bodyPr>
          <a:lstStyle/>
          <a:p>
            <a:pPr algn="ctr">
              <a:lnSpc>
                <a:spcPts val="3664"/>
              </a:lnSpc>
              <a:spcBef>
                <a:spcPct val="0"/>
              </a:spcBef>
            </a:pPr>
            <a:r>
              <a:rPr lang="en-US" sz="2617" b="1">
                <a:solidFill>
                  <a:srgbClr val="000000"/>
                </a:solidFill>
                <a:latin typeface="Open Sans Bold"/>
                <a:ea typeface="Open Sans Bold"/>
                <a:cs typeface="Open Sans Bold"/>
                <a:sym typeface="Open Sans Bold"/>
              </a:rPr>
              <a:t>Private Key</a:t>
            </a:r>
          </a:p>
        </p:txBody>
      </p:sp>
      <p:sp>
        <p:nvSpPr>
          <p:cNvPr id="11" name="TextBox 11"/>
          <p:cNvSpPr txBox="1"/>
          <p:nvPr/>
        </p:nvSpPr>
        <p:spPr>
          <a:xfrm>
            <a:off x="198451" y="139129"/>
            <a:ext cx="8197987" cy="638490"/>
          </a:xfrm>
          <a:prstGeom prst="rect">
            <a:avLst/>
          </a:prstGeom>
        </p:spPr>
        <p:txBody>
          <a:bodyPr lIns="0" tIns="0" rIns="0" bIns="0" rtlCol="0" anchor="t">
            <a:spAutoFit/>
          </a:bodyPr>
          <a:lstStyle/>
          <a:p>
            <a:pPr marL="0" lvl="0" indent="0" algn="l">
              <a:lnSpc>
                <a:spcPts val="4680"/>
              </a:lnSpc>
              <a:spcBef>
                <a:spcPct val="0"/>
              </a:spcBef>
            </a:pPr>
            <a:r>
              <a:rPr lang="en-US" sz="4179" b="1" spc="-125">
                <a:solidFill>
                  <a:srgbClr val="FFFFFF"/>
                </a:solidFill>
                <a:latin typeface="Poppins Bold"/>
                <a:ea typeface="Poppins Bold"/>
                <a:cs typeface="Poppins Bold"/>
                <a:sym typeface="Poppins Bold"/>
              </a:rPr>
              <a:t>21.1 Core Concepts of Encryption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8473697" y="5143500"/>
            <a:ext cx="1340607" cy="2035076"/>
          </a:xfrm>
          <a:custGeom>
            <a:avLst/>
            <a:gdLst/>
            <a:ahLst/>
            <a:cxnLst/>
            <a:rect l="l" t="t" r="r" b="b"/>
            <a:pathLst>
              <a:path w="1340607" h="2035076">
                <a:moveTo>
                  <a:pt x="0" y="0"/>
                </a:moveTo>
                <a:lnTo>
                  <a:pt x="1340606" y="0"/>
                </a:lnTo>
                <a:lnTo>
                  <a:pt x="1340606" y="2035076"/>
                </a:lnTo>
                <a:lnTo>
                  <a:pt x="0" y="20350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p:cNvSpPr txBox="1"/>
          <p:nvPr/>
        </p:nvSpPr>
        <p:spPr>
          <a:xfrm>
            <a:off x="384809" y="1938701"/>
            <a:ext cx="1208123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How does asymmetric encryption work?</a:t>
            </a:r>
          </a:p>
        </p:txBody>
      </p:sp>
      <p:sp>
        <p:nvSpPr>
          <p:cNvPr id="7" name="Freeform 7"/>
          <p:cNvSpPr/>
          <p:nvPr/>
        </p:nvSpPr>
        <p:spPr>
          <a:xfrm>
            <a:off x="3285309" y="3108424"/>
            <a:ext cx="1340607" cy="2035076"/>
          </a:xfrm>
          <a:custGeom>
            <a:avLst/>
            <a:gdLst/>
            <a:ahLst/>
            <a:cxnLst/>
            <a:rect l="l" t="t" r="r" b="b"/>
            <a:pathLst>
              <a:path w="1340607" h="2035076">
                <a:moveTo>
                  <a:pt x="0" y="0"/>
                </a:moveTo>
                <a:lnTo>
                  <a:pt x="1340606" y="0"/>
                </a:lnTo>
                <a:lnTo>
                  <a:pt x="1340606" y="2035076"/>
                </a:lnTo>
                <a:lnTo>
                  <a:pt x="0" y="20350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8" name="Freeform 8"/>
          <p:cNvSpPr/>
          <p:nvPr/>
        </p:nvSpPr>
        <p:spPr>
          <a:xfrm>
            <a:off x="3326754" y="7556336"/>
            <a:ext cx="1340607" cy="2035076"/>
          </a:xfrm>
          <a:custGeom>
            <a:avLst/>
            <a:gdLst/>
            <a:ahLst/>
            <a:cxnLst/>
            <a:rect l="l" t="t" r="r" b="b"/>
            <a:pathLst>
              <a:path w="1340607" h="2035076">
                <a:moveTo>
                  <a:pt x="0" y="0"/>
                </a:moveTo>
                <a:lnTo>
                  <a:pt x="1340607" y="0"/>
                </a:lnTo>
                <a:lnTo>
                  <a:pt x="1340607" y="2035076"/>
                </a:lnTo>
                <a:lnTo>
                  <a:pt x="0" y="20350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9" name="Freeform 9"/>
          <p:cNvSpPr/>
          <p:nvPr/>
        </p:nvSpPr>
        <p:spPr>
          <a:xfrm>
            <a:off x="13391500" y="3108424"/>
            <a:ext cx="1340607" cy="2035076"/>
          </a:xfrm>
          <a:custGeom>
            <a:avLst/>
            <a:gdLst/>
            <a:ahLst/>
            <a:cxnLst/>
            <a:rect l="l" t="t" r="r" b="b"/>
            <a:pathLst>
              <a:path w="1340607" h="2035076">
                <a:moveTo>
                  <a:pt x="0" y="0"/>
                </a:moveTo>
                <a:lnTo>
                  <a:pt x="1340606" y="0"/>
                </a:lnTo>
                <a:lnTo>
                  <a:pt x="1340606" y="2035076"/>
                </a:lnTo>
                <a:lnTo>
                  <a:pt x="0" y="20350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0" name="Freeform 10"/>
          <p:cNvSpPr/>
          <p:nvPr/>
        </p:nvSpPr>
        <p:spPr>
          <a:xfrm>
            <a:off x="13680834" y="7556336"/>
            <a:ext cx="1340607" cy="2035076"/>
          </a:xfrm>
          <a:custGeom>
            <a:avLst/>
            <a:gdLst/>
            <a:ahLst/>
            <a:cxnLst/>
            <a:rect l="l" t="t" r="r" b="b"/>
            <a:pathLst>
              <a:path w="1340607" h="2035076">
                <a:moveTo>
                  <a:pt x="0" y="0"/>
                </a:moveTo>
                <a:lnTo>
                  <a:pt x="1340607" y="0"/>
                </a:lnTo>
                <a:lnTo>
                  <a:pt x="1340607" y="2035076"/>
                </a:lnTo>
                <a:lnTo>
                  <a:pt x="0" y="20350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1" name="Freeform 11"/>
          <p:cNvSpPr/>
          <p:nvPr/>
        </p:nvSpPr>
        <p:spPr>
          <a:xfrm>
            <a:off x="2338907" y="3865926"/>
            <a:ext cx="1331798" cy="582662"/>
          </a:xfrm>
          <a:custGeom>
            <a:avLst/>
            <a:gdLst/>
            <a:ahLst/>
            <a:cxnLst/>
            <a:rect l="l" t="t" r="r" b="b"/>
            <a:pathLst>
              <a:path w="1331798" h="582662">
                <a:moveTo>
                  <a:pt x="0" y="0"/>
                </a:moveTo>
                <a:lnTo>
                  <a:pt x="1331798" y="0"/>
                </a:lnTo>
                <a:lnTo>
                  <a:pt x="1331798" y="582662"/>
                </a:lnTo>
                <a:lnTo>
                  <a:pt x="0" y="58266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2" name="TextBox 12"/>
          <p:cNvSpPr txBox="1"/>
          <p:nvPr/>
        </p:nvSpPr>
        <p:spPr>
          <a:xfrm>
            <a:off x="198451" y="3904746"/>
            <a:ext cx="2140456" cy="447872"/>
          </a:xfrm>
          <a:prstGeom prst="rect">
            <a:avLst/>
          </a:prstGeom>
        </p:spPr>
        <p:txBody>
          <a:bodyPr lIns="0" tIns="0" rIns="0" bIns="0" rtlCol="0" anchor="t">
            <a:spAutoFit/>
          </a:bodyPr>
          <a:lstStyle/>
          <a:p>
            <a:pPr algn="ctr">
              <a:lnSpc>
                <a:spcPts val="3664"/>
              </a:lnSpc>
              <a:spcBef>
                <a:spcPct val="0"/>
              </a:spcBef>
            </a:pPr>
            <a:r>
              <a:rPr lang="en-US" sz="2617" b="1">
                <a:solidFill>
                  <a:srgbClr val="000000"/>
                </a:solidFill>
                <a:latin typeface="Open Sans Bold"/>
                <a:ea typeface="Open Sans Bold"/>
                <a:cs typeface="Open Sans Bold"/>
                <a:sym typeface="Open Sans Bold"/>
              </a:rPr>
              <a:t>Public Key</a:t>
            </a:r>
          </a:p>
        </p:txBody>
      </p:sp>
      <p:sp>
        <p:nvSpPr>
          <p:cNvPr id="13" name="Freeform 13"/>
          <p:cNvSpPr/>
          <p:nvPr/>
        </p:nvSpPr>
        <p:spPr>
          <a:xfrm>
            <a:off x="2338907" y="8258175"/>
            <a:ext cx="1331798" cy="582662"/>
          </a:xfrm>
          <a:custGeom>
            <a:avLst/>
            <a:gdLst/>
            <a:ahLst/>
            <a:cxnLst/>
            <a:rect l="l" t="t" r="r" b="b"/>
            <a:pathLst>
              <a:path w="1331798" h="582662">
                <a:moveTo>
                  <a:pt x="0" y="0"/>
                </a:moveTo>
                <a:lnTo>
                  <a:pt x="1331798" y="0"/>
                </a:lnTo>
                <a:lnTo>
                  <a:pt x="1331798" y="582662"/>
                </a:lnTo>
                <a:lnTo>
                  <a:pt x="0" y="58266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4" name="TextBox 14"/>
          <p:cNvSpPr txBox="1"/>
          <p:nvPr/>
        </p:nvSpPr>
        <p:spPr>
          <a:xfrm>
            <a:off x="198451" y="8296995"/>
            <a:ext cx="2140456" cy="447872"/>
          </a:xfrm>
          <a:prstGeom prst="rect">
            <a:avLst/>
          </a:prstGeom>
        </p:spPr>
        <p:txBody>
          <a:bodyPr lIns="0" tIns="0" rIns="0" bIns="0" rtlCol="0" anchor="t">
            <a:spAutoFit/>
          </a:bodyPr>
          <a:lstStyle/>
          <a:p>
            <a:pPr algn="ctr">
              <a:lnSpc>
                <a:spcPts val="3664"/>
              </a:lnSpc>
              <a:spcBef>
                <a:spcPct val="0"/>
              </a:spcBef>
            </a:pPr>
            <a:r>
              <a:rPr lang="en-US" sz="2617" b="1">
                <a:solidFill>
                  <a:srgbClr val="000000"/>
                </a:solidFill>
                <a:latin typeface="Open Sans Bold"/>
                <a:ea typeface="Open Sans Bold"/>
                <a:cs typeface="Open Sans Bold"/>
                <a:sym typeface="Open Sans Bold"/>
              </a:rPr>
              <a:t>Public Key</a:t>
            </a:r>
          </a:p>
        </p:txBody>
      </p:sp>
      <p:sp>
        <p:nvSpPr>
          <p:cNvPr id="15" name="Freeform 15"/>
          <p:cNvSpPr/>
          <p:nvPr/>
        </p:nvSpPr>
        <p:spPr>
          <a:xfrm>
            <a:off x="14355542" y="3738661"/>
            <a:ext cx="1331798" cy="582662"/>
          </a:xfrm>
          <a:custGeom>
            <a:avLst/>
            <a:gdLst/>
            <a:ahLst/>
            <a:cxnLst/>
            <a:rect l="l" t="t" r="r" b="b"/>
            <a:pathLst>
              <a:path w="1331798" h="582662">
                <a:moveTo>
                  <a:pt x="0" y="0"/>
                </a:moveTo>
                <a:lnTo>
                  <a:pt x="1331798" y="0"/>
                </a:lnTo>
                <a:lnTo>
                  <a:pt x="1331798" y="582662"/>
                </a:lnTo>
                <a:lnTo>
                  <a:pt x="0" y="58266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6" name="TextBox 16"/>
          <p:cNvSpPr txBox="1"/>
          <p:nvPr/>
        </p:nvSpPr>
        <p:spPr>
          <a:xfrm>
            <a:off x="15570724" y="3709385"/>
            <a:ext cx="2140456" cy="447872"/>
          </a:xfrm>
          <a:prstGeom prst="rect">
            <a:avLst/>
          </a:prstGeom>
        </p:spPr>
        <p:txBody>
          <a:bodyPr lIns="0" tIns="0" rIns="0" bIns="0" rtlCol="0" anchor="t">
            <a:spAutoFit/>
          </a:bodyPr>
          <a:lstStyle/>
          <a:p>
            <a:pPr algn="ctr">
              <a:lnSpc>
                <a:spcPts val="3664"/>
              </a:lnSpc>
              <a:spcBef>
                <a:spcPct val="0"/>
              </a:spcBef>
            </a:pPr>
            <a:r>
              <a:rPr lang="en-US" sz="2617" b="1">
                <a:solidFill>
                  <a:srgbClr val="000000"/>
                </a:solidFill>
                <a:latin typeface="Open Sans Bold"/>
                <a:ea typeface="Open Sans Bold"/>
                <a:cs typeface="Open Sans Bold"/>
                <a:sym typeface="Open Sans Bold"/>
              </a:rPr>
              <a:t>Public Key</a:t>
            </a:r>
          </a:p>
        </p:txBody>
      </p:sp>
      <p:sp>
        <p:nvSpPr>
          <p:cNvPr id="17" name="Freeform 17"/>
          <p:cNvSpPr/>
          <p:nvPr/>
        </p:nvSpPr>
        <p:spPr>
          <a:xfrm>
            <a:off x="14637003" y="8258175"/>
            <a:ext cx="1331798" cy="582662"/>
          </a:xfrm>
          <a:custGeom>
            <a:avLst/>
            <a:gdLst/>
            <a:ahLst/>
            <a:cxnLst/>
            <a:rect l="l" t="t" r="r" b="b"/>
            <a:pathLst>
              <a:path w="1331798" h="582662">
                <a:moveTo>
                  <a:pt x="0" y="0"/>
                </a:moveTo>
                <a:lnTo>
                  <a:pt x="1331798" y="0"/>
                </a:lnTo>
                <a:lnTo>
                  <a:pt x="1331798" y="582662"/>
                </a:lnTo>
                <a:lnTo>
                  <a:pt x="0" y="58266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8" name="TextBox 18"/>
          <p:cNvSpPr txBox="1"/>
          <p:nvPr/>
        </p:nvSpPr>
        <p:spPr>
          <a:xfrm>
            <a:off x="15852185" y="8228899"/>
            <a:ext cx="2140456" cy="447872"/>
          </a:xfrm>
          <a:prstGeom prst="rect">
            <a:avLst/>
          </a:prstGeom>
        </p:spPr>
        <p:txBody>
          <a:bodyPr lIns="0" tIns="0" rIns="0" bIns="0" rtlCol="0" anchor="t">
            <a:spAutoFit/>
          </a:bodyPr>
          <a:lstStyle/>
          <a:p>
            <a:pPr algn="ctr">
              <a:lnSpc>
                <a:spcPts val="3664"/>
              </a:lnSpc>
              <a:spcBef>
                <a:spcPct val="0"/>
              </a:spcBef>
            </a:pPr>
            <a:r>
              <a:rPr lang="en-US" sz="2617" b="1">
                <a:solidFill>
                  <a:srgbClr val="000000"/>
                </a:solidFill>
                <a:latin typeface="Open Sans Bold"/>
                <a:ea typeface="Open Sans Bold"/>
                <a:cs typeface="Open Sans Bold"/>
                <a:sym typeface="Open Sans Bold"/>
              </a:rPr>
              <a:t>Public Key</a:t>
            </a:r>
          </a:p>
        </p:txBody>
      </p:sp>
      <p:sp>
        <p:nvSpPr>
          <p:cNvPr id="19" name="Freeform 19"/>
          <p:cNvSpPr/>
          <p:nvPr/>
        </p:nvSpPr>
        <p:spPr>
          <a:xfrm>
            <a:off x="7348865" y="6056994"/>
            <a:ext cx="1331798" cy="582662"/>
          </a:xfrm>
          <a:custGeom>
            <a:avLst/>
            <a:gdLst/>
            <a:ahLst/>
            <a:cxnLst/>
            <a:rect l="l" t="t" r="r" b="b"/>
            <a:pathLst>
              <a:path w="1331798" h="582662">
                <a:moveTo>
                  <a:pt x="0" y="0"/>
                </a:moveTo>
                <a:lnTo>
                  <a:pt x="1331798" y="0"/>
                </a:lnTo>
                <a:lnTo>
                  <a:pt x="1331798" y="582662"/>
                </a:lnTo>
                <a:lnTo>
                  <a:pt x="0" y="58266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0" name="TextBox 20"/>
          <p:cNvSpPr txBox="1"/>
          <p:nvPr/>
        </p:nvSpPr>
        <p:spPr>
          <a:xfrm>
            <a:off x="5208408" y="6095814"/>
            <a:ext cx="2140456" cy="447872"/>
          </a:xfrm>
          <a:prstGeom prst="rect">
            <a:avLst/>
          </a:prstGeom>
        </p:spPr>
        <p:txBody>
          <a:bodyPr lIns="0" tIns="0" rIns="0" bIns="0" rtlCol="0" anchor="t">
            <a:spAutoFit/>
          </a:bodyPr>
          <a:lstStyle/>
          <a:p>
            <a:pPr algn="ctr">
              <a:lnSpc>
                <a:spcPts val="3664"/>
              </a:lnSpc>
              <a:spcBef>
                <a:spcPct val="0"/>
              </a:spcBef>
            </a:pPr>
            <a:r>
              <a:rPr lang="en-US" sz="2617" b="1">
                <a:solidFill>
                  <a:srgbClr val="000000"/>
                </a:solidFill>
                <a:latin typeface="Open Sans Bold"/>
                <a:ea typeface="Open Sans Bold"/>
                <a:cs typeface="Open Sans Bold"/>
                <a:sym typeface="Open Sans Bold"/>
              </a:rPr>
              <a:t>Private Key</a:t>
            </a:r>
          </a:p>
        </p:txBody>
      </p:sp>
      <p:sp>
        <p:nvSpPr>
          <p:cNvPr id="21" name="TextBox 21"/>
          <p:cNvSpPr txBox="1"/>
          <p:nvPr/>
        </p:nvSpPr>
        <p:spPr>
          <a:xfrm>
            <a:off x="198451" y="139129"/>
            <a:ext cx="8197987" cy="638490"/>
          </a:xfrm>
          <a:prstGeom prst="rect">
            <a:avLst/>
          </a:prstGeom>
        </p:spPr>
        <p:txBody>
          <a:bodyPr lIns="0" tIns="0" rIns="0" bIns="0" rtlCol="0" anchor="t">
            <a:spAutoFit/>
          </a:bodyPr>
          <a:lstStyle/>
          <a:p>
            <a:pPr marL="0" lvl="0" indent="0" algn="l">
              <a:lnSpc>
                <a:spcPts val="4680"/>
              </a:lnSpc>
              <a:spcBef>
                <a:spcPct val="0"/>
              </a:spcBef>
            </a:pPr>
            <a:r>
              <a:rPr lang="en-US" sz="4179" b="1" spc="-125">
                <a:solidFill>
                  <a:srgbClr val="FFFFFF"/>
                </a:solidFill>
                <a:latin typeface="Poppins Bold"/>
                <a:ea typeface="Poppins Bold"/>
                <a:cs typeface="Poppins Bold"/>
                <a:sym typeface="Poppins Bold"/>
              </a:rPr>
              <a:t>21.1 Core Concepts of Encryption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8473697" y="5143500"/>
            <a:ext cx="1340607" cy="2035076"/>
          </a:xfrm>
          <a:custGeom>
            <a:avLst/>
            <a:gdLst/>
            <a:ahLst/>
            <a:cxnLst/>
            <a:rect l="l" t="t" r="r" b="b"/>
            <a:pathLst>
              <a:path w="1340607" h="2035076">
                <a:moveTo>
                  <a:pt x="0" y="0"/>
                </a:moveTo>
                <a:lnTo>
                  <a:pt x="1340606" y="0"/>
                </a:lnTo>
                <a:lnTo>
                  <a:pt x="1340606" y="2035076"/>
                </a:lnTo>
                <a:lnTo>
                  <a:pt x="0" y="20350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p:cNvSpPr txBox="1"/>
          <p:nvPr/>
        </p:nvSpPr>
        <p:spPr>
          <a:xfrm>
            <a:off x="384809" y="1938701"/>
            <a:ext cx="1208123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How does asymmetric encryption work?</a:t>
            </a:r>
          </a:p>
        </p:txBody>
      </p:sp>
      <p:sp>
        <p:nvSpPr>
          <p:cNvPr id="7" name="Freeform 7"/>
          <p:cNvSpPr/>
          <p:nvPr/>
        </p:nvSpPr>
        <p:spPr>
          <a:xfrm>
            <a:off x="3285309" y="3108424"/>
            <a:ext cx="1340607" cy="2035076"/>
          </a:xfrm>
          <a:custGeom>
            <a:avLst/>
            <a:gdLst/>
            <a:ahLst/>
            <a:cxnLst/>
            <a:rect l="l" t="t" r="r" b="b"/>
            <a:pathLst>
              <a:path w="1340607" h="2035076">
                <a:moveTo>
                  <a:pt x="0" y="0"/>
                </a:moveTo>
                <a:lnTo>
                  <a:pt x="1340606" y="0"/>
                </a:lnTo>
                <a:lnTo>
                  <a:pt x="1340606" y="2035076"/>
                </a:lnTo>
                <a:lnTo>
                  <a:pt x="0" y="20350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8" name="Freeform 8"/>
          <p:cNvSpPr/>
          <p:nvPr/>
        </p:nvSpPr>
        <p:spPr>
          <a:xfrm>
            <a:off x="3326754" y="7556336"/>
            <a:ext cx="1340607" cy="2035076"/>
          </a:xfrm>
          <a:custGeom>
            <a:avLst/>
            <a:gdLst/>
            <a:ahLst/>
            <a:cxnLst/>
            <a:rect l="l" t="t" r="r" b="b"/>
            <a:pathLst>
              <a:path w="1340607" h="2035076">
                <a:moveTo>
                  <a:pt x="0" y="0"/>
                </a:moveTo>
                <a:lnTo>
                  <a:pt x="1340607" y="0"/>
                </a:lnTo>
                <a:lnTo>
                  <a:pt x="1340607" y="2035076"/>
                </a:lnTo>
                <a:lnTo>
                  <a:pt x="0" y="20350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9" name="Freeform 9"/>
          <p:cNvSpPr/>
          <p:nvPr/>
        </p:nvSpPr>
        <p:spPr>
          <a:xfrm>
            <a:off x="13391500" y="3108424"/>
            <a:ext cx="1340607" cy="2035076"/>
          </a:xfrm>
          <a:custGeom>
            <a:avLst/>
            <a:gdLst/>
            <a:ahLst/>
            <a:cxnLst/>
            <a:rect l="l" t="t" r="r" b="b"/>
            <a:pathLst>
              <a:path w="1340607" h="2035076">
                <a:moveTo>
                  <a:pt x="0" y="0"/>
                </a:moveTo>
                <a:lnTo>
                  <a:pt x="1340606" y="0"/>
                </a:lnTo>
                <a:lnTo>
                  <a:pt x="1340606" y="2035076"/>
                </a:lnTo>
                <a:lnTo>
                  <a:pt x="0" y="20350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0" name="Freeform 10"/>
          <p:cNvSpPr/>
          <p:nvPr/>
        </p:nvSpPr>
        <p:spPr>
          <a:xfrm>
            <a:off x="13680834" y="7556336"/>
            <a:ext cx="1340607" cy="2035076"/>
          </a:xfrm>
          <a:custGeom>
            <a:avLst/>
            <a:gdLst/>
            <a:ahLst/>
            <a:cxnLst/>
            <a:rect l="l" t="t" r="r" b="b"/>
            <a:pathLst>
              <a:path w="1340607" h="2035076">
                <a:moveTo>
                  <a:pt x="0" y="0"/>
                </a:moveTo>
                <a:lnTo>
                  <a:pt x="1340607" y="0"/>
                </a:lnTo>
                <a:lnTo>
                  <a:pt x="1340607" y="2035076"/>
                </a:lnTo>
                <a:lnTo>
                  <a:pt x="0" y="20350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1" name="Freeform 11"/>
          <p:cNvSpPr/>
          <p:nvPr/>
        </p:nvSpPr>
        <p:spPr>
          <a:xfrm>
            <a:off x="2338907" y="3865926"/>
            <a:ext cx="1331798" cy="582662"/>
          </a:xfrm>
          <a:custGeom>
            <a:avLst/>
            <a:gdLst/>
            <a:ahLst/>
            <a:cxnLst/>
            <a:rect l="l" t="t" r="r" b="b"/>
            <a:pathLst>
              <a:path w="1331798" h="582662">
                <a:moveTo>
                  <a:pt x="0" y="0"/>
                </a:moveTo>
                <a:lnTo>
                  <a:pt x="1331798" y="0"/>
                </a:lnTo>
                <a:lnTo>
                  <a:pt x="1331798" y="582662"/>
                </a:lnTo>
                <a:lnTo>
                  <a:pt x="0" y="58266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2" name="TextBox 12"/>
          <p:cNvSpPr txBox="1"/>
          <p:nvPr/>
        </p:nvSpPr>
        <p:spPr>
          <a:xfrm>
            <a:off x="198451" y="3904746"/>
            <a:ext cx="2140456" cy="447872"/>
          </a:xfrm>
          <a:prstGeom prst="rect">
            <a:avLst/>
          </a:prstGeom>
        </p:spPr>
        <p:txBody>
          <a:bodyPr lIns="0" tIns="0" rIns="0" bIns="0" rtlCol="0" anchor="t">
            <a:spAutoFit/>
          </a:bodyPr>
          <a:lstStyle/>
          <a:p>
            <a:pPr algn="ctr">
              <a:lnSpc>
                <a:spcPts val="3664"/>
              </a:lnSpc>
              <a:spcBef>
                <a:spcPct val="0"/>
              </a:spcBef>
            </a:pPr>
            <a:r>
              <a:rPr lang="en-US" sz="2617" b="1">
                <a:solidFill>
                  <a:srgbClr val="000000"/>
                </a:solidFill>
                <a:latin typeface="Open Sans Bold"/>
                <a:ea typeface="Open Sans Bold"/>
                <a:cs typeface="Open Sans Bold"/>
                <a:sym typeface="Open Sans Bold"/>
              </a:rPr>
              <a:t>Public Key</a:t>
            </a:r>
          </a:p>
        </p:txBody>
      </p:sp>
      <p:sp>
        <p:nvSpPr>
          <p:cNvPr id="13" name="Freeform 13"/>
          <p:cNvSpPr/>
          <p:nvPr/>
        </p:nvSpPr>
        <p:spPr>
          <a:xfrm>
            <a:off x="2338907" y="8258175"/>
            <a:ext cx="1331798" cy="582662"/>
          </a:xfrm>
          <a:custGeom>
            <a:avLst/>
            <a:gdLst/>
            <a:ahLst/>
            <a:cxnLst/>
            <a:rect l="l" t="t" r="r" b="b"/>
            <a:pathLst>
              <a:path w="1331798" h="582662">
                <a:moveTo>
                  <a:pt x="0" y="0"/>
                </a:moveTo>
                <a:lnTo>
                  <a:pt x="1331798" y="0"/>
                </a:lnTo>
                <a:lnTo>
                  <a:pt x="1331798" y="582662"/>
                </a:lnTo>
                <a:lnTo>
                  <a:pt x="0" y="58266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4" name="TextBox 14"/>
          <p:cNvSpPr txBox="1"/>
          <p:nvPr/>
        </p:nvSpPr>
        <p:spPr>
          <a:xfrm>
            <a:off x="198451" y="8296995"/>
            <a:ext cx="2140456" cy="447872"/>
          </a:xfrm>
          <a:prstGeom prst="rect">
            <a:avLst/>
          </a:prstGeom>
        </p:spPr>
        <p:txBody>
          <a:bodyPr lIns="0" tIns="0" rIns="0" bIns="0" rtlCol="0" anchor="t">
            <a:spAutoFit/>
          </a:bodyPr>
          <a:lstStyle/>
          <a:p>
            <a:pPr algn="ctr">
              <a:lnSpc>
                <a:spcPts val="3664"/>
              </a:lnSpc>
              <a:spcBef>
                <a:spcPct val="0"/>
              </a:spcBef>
            </a:pPr>
            <a:r>
              <a:rPr lang="en-US" sz="2617" b="1">
                <a:solidFill>
                  <a:srgbClr val="000000"/>
                </a:solidFill>
                <a:latin typeface="Open Sans Bold"/>
                <a:ea typeface="Open Sans Bold"/>
                <a:cs typeface="Open Sans Bold"/>
                <a:sym typeface="Open Sans Bold"/>
              </a:rPr>
              <a:t>Public Key</a:t>
            </a:r>
          </a:p>
        </p:txBody>
      </p:sp>
      <p:sp>
        <p:nvSpPr>
          <p:cNvPr id="15" name="Freeform 15"/>
          <p:cNvSpPr/>
          <p:nvPr/>
        </p:nvSpPr>
        <p:spPr>
          <a:xfrm>
            <a:off x="14355542" y="3738661"/>
            <a:ext cx="1331798" cy="582662"/>
          </a:xfrm>
          <a:custGeom>
            <a:avLst/>
            <a:gdLst/>
            <a:ahLst/>
            <a:cxnLst/>
            <a:rect l="l" t="t" r="r" b="b"/>
            <a:pathLst>
              <a:path w="1331798" h="582662">
                <a:moveTo>
                  <a:pt x="0" y="0"/>
                </a:moveTo>
                <a:lnTo>
                  <a:pt x="1331798" y="0"/>
                </a:lnTo>
                <a:lnTo>
                  <a:pt x="1331798" y="582662"/>
                </a:lnTo>
                <a:lnTo>
                  <a:pt x="0" y="58266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6" name="TextBox 16"/>
          <p:cNvSpPr txBox="1"/>
          <p:nvPr/>
        </p:nvSpPr>
        <p:spPr>
          <a:xfrm>
            <a:off x="15570724" y="3709385"/>
            <a:ext cx="2140456" cy="447872"/>
          </a:xfrm>
          <a:prstGeom prst="rect">
            <a:avLst/>
          </a:prstGeom>
        </p:spPr>
        <p:txBody>
          <a:bodyPr lIns="0" tIns="0" rIns="0" bIns="0" rtlCol="0" anchor="t">
            <a:spAutoFit/>
          </a:bodyPr>
          <a:lstStyle/>
          <a:p>
            <a:pPr algn="ctr">
              <a:lnSpc>
                <a:spcPts val="3664"/>
              </a:lnSpc>
              <a:spcBef>
                <a:spcPct val="0"/>
              </a:spcBef>
            </a:pPr>
            <a:r>
              <a:rPr lang="en-US" sz="2617" b="1">
                <a:solidFill>
                  <a:srgbClr val="000000"/>
                </a:solidFill>
                <a:latin typeface="Open Sans Bold"/>
                <a:ea typeface="Open Sans Bold"/>
                <a:cs typeface="Open Sans Bold"/>
                <a:sym typeface="Open Sans Bold"/>
              </a:rPr>
              <a:t>Public Key</a:t>
            </a:r>
          </a:p>
        </p:txBody>
      </p:sp>
      <p:sp>
        <p:nvSpPr>
          <p:cNvPr id="17" name="Freeform 17"/>
          <p:cNvSpPr/>
          <p:nvPr/>
        </p:nvSpPr>
        <p:spPr>
          <a:xfrm>
            <a:off x="11153773" y="8038701"/>
            <a:ext cx="721598" cy="315699"/>
          </a:xfrm>
          <a:custGeom>
            <a:avLst/>
            <a:gdLst/>
            <a:ahLst/>
            <a:cxnLst/>
            <a:rect l="l" t="t" r="r" b="b"/>
            <a:pathLst>
              <a:path w="721598" h="315699">
                <a:moveTo>
                  <a:pt x="0" y="0"/>
                </a:moveTo>
                <a:lnTo>
                  <a:pt x="721598" y="0"/>
                </a:lnTo>
                <a:lnTo>
                  <a:pt x="721598" y="315699"/>
                </a:lnTo>
                <a:lnTo>
                  <a:pt x="0" y="3156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8" name="TextBox 18"/>
          <p:cNvSpPr txBox="1"/>
          <p:nvPr/>
        </p:nvSpPr>
        <p:spPr>
          <a:xfrm>
            <a:off x="10741658" y="8395727"/>
            <a:ext cx="1238361" cy="1048166"/>
          </a:xfrm>
          <a:prstGeom prst="rect">
            <a:avLst/>
          </a:prstGeom>
        </p:spPr>
        <p:txBody>
          <a:bodyPr lIns="0" tIns="0" rIns="0" bIns="0" rtlCol="0" anchor="t">
            <a:spAutoFit/>
          </a:bodyPr>
          <a:lstStyle/>
          <a:p>
            <a:pPr algn="ctr">
              <a:lnSpc>
                <a:spcPts val="2119"/>
              </a:lnSpc>
              <a:spcBef>
                <a:spcPct val="0"/>
              </a:spcBef>
            </a:pPr>
            <a:r>
              <a:rPr lang="en-US" sz="1514" b="1">
                <a:solidFill>
                  <a:srgbClr val="000000"/>
                </a:solidFill>
                <a:latin typeface="Open Sans Bold"/>
                <a:ea typeface="Open Sans Bold"/>
                <a:cs typeface="Open Sans Bold"/>
                <a:sym typeface="Open Sans Bold"/>
              </a:rPr>
              <a:t>Public Key can be used to encrypt a message</a:t>
            </a:r>
          </a:p>
        </p:txBody>
      </p:sp>
      <p:sp>
        <p:nvSpPr>
          <p:cNvPr id="19" name="Freeform 19"/>
          <p:cNvSpPr/>
          <p:nvPr/>
        </p:nvSpPr>
        <p:spPr>
          <a:xfrm>
            <a:off x="7348865" y="6056994"/>
            <a:ext cx="1331798" cy="582662"/>
          </a:xfrm>
          <a:custGeom>
            <a:avLst/>
            <a:gdLst/>
            <a:ahLst/>
            <a:cxnLst/>
            <a:rect l="l" t="t" r="r" b="b"/>
            <a:pathLst>
              <a:path w="1331798" h="582662">
                <a:moveTo>
                  <a:pt x="0" y="0"/>
                </a:moveTo>
                <a:lnTo>
                  <a:pt x="1331798" y="0"/>
                </a:lnTo>
                <a:lnTo>
                  <a:pt x="1331798" y="582662"/>
                </a:lnTo>
                <a:lnTo>
                  <a:pt x="0" y="58266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0" name="TextBox 20"/>
          <p:cNvSpPr txBox="1"/>
          <p:nvPr/>
        </p:nvSpPr>
        <p:spPr>
          <a:xfrm>
            <a:off x="5208408" y="6095814"/>
            <a:ext cx="2140456" cy="447872"/>
          </a:xfrm>
          <a:prstGeom prst="rect">
            <a:avLst/>
          </a:prstGeom>
        </p:spPr>
        <p:txBody>
          <a:bodyPr lIns="0" tIns="0" rIns="0" bIns="0" rtlCol="0" anchor="t">
            <a:spAutoFit/>
          </a:bodyPr>
          <a:lstStyle/>
          <a:p>
            <a:pPr algn="ctr">
              <a:lnSpc>
                <a:spcPts val="3664"/>
              </a:lnSpc>
              <a:spcBef>
                <a:spcPct val="0"/>
              </a:spcBef>
            </a:pPr>
            <a:r>
              <a:rPr lang="en-US" sz="2617" b="1">
                <a:solidFill>
                  <a:srgbClr val="000000"/>
                </a:solidFill>
                <a:latin typeface="Open Sans Bold"/>
                <a:ea typeface="Open Sans Bold"/>
                <a:cs typeface="Open Sans Bold"/>
                <a:sym typeface="Open Sans Bold"/>
              </a:rPr>
              <a:t>Private Key</a:t>
            </a:r>
          </a:p>
        </p:txBody>
      </p:sp>
      <p:sp>
        <p:nvSpPr>
          <p:cNvPr id="21" name="AutoShape 21"/>
          <p:cNvSpPr/>
          <p:nvPr/>
        </p:nvSpPr>
        <p:spPr>
          <a:xfrm flipH="1" flipV="1">
            <a:off x="10028381" y="7178576"/>
            <a:ext cx="3652453" cy="1395298"/>
          </a:xfrm>
          <a:prstGeom prst="line">
            <a:avLst/>
          </a:prstGeom>
          <a:ln w="38100" cap="flat">
            <a:solidFill>
              <a:srgbClr val="000000"/>
            </a:solidFill>
            <a:prstDash val="solid"/>
            <a:headEnd type="none" w="sm" len="sm"/>
            <a:tailEnd type="arrow" w="med" len="sm"/>
          </a:ln>
        </p:spPr>
        <p:txBody>
          <a:bodyPr/>
          <a:lstStyle/>
          <a:p>
            <a:endParaRPr lang="en-PH"/>
          </a:p>
        </p:txBody>
      </p:sp>
      <p:sp>
        <p:nvSpPr>
          <p:cNvPr id="22" name="TextBox 22"/>
          <p:cNvSpPr txBox="1"/>
          <p:nvPr/>
        </p:nvSpPr>
        <p:spPr>
          <a:xfrm>
            <a:off x="12214110" y="8592635"/>
            <a:ext cx="1292641" cy="248201"/>
          </a:xfrm>
          <a:prstGeom prst="rect">
            <a:avLst/>
          </a:prstGeom>
        </p:spPr>
        <p:txBody>
          <a:bodyPr lIns="0" tIns="0" rIns="0" bIns="0" rtlCol="0" anchor="t">
            <a:spAutoFit/>
          </a:bodyPr>
          <a:lstStyle/>
          <a:p>
            <a:pPr algn="l">
              <a:lnSpc>
                <a:spcPts val="2017"/>
              </a:lnSpc>
              <a:spcBef>
                <a:spcPct val="0"/>
              </a:spcBef>
            </a:pPr>
            <a:r>
              <a:rPr lang="en-US" sz="1441">
                <a:solidFill>
                  <a:srgbClr val="000000"/>
                </a:solidFill>
                <a:latin typeface="Open Sans"/>
                <a:ea typeface="Open Sans"/>
                <a:cs typeface="Open Sans"/>
                <a:sym typeface="Open Sans"/>
              </a:rPr>
              <a:t>“Hello, I am A”</a:t>
            </a:r>
          </a:p>
        </p:txBody>
      </p:sp>
      <p:sp>
        <p:nvSpPr>
          <p:cNvPr id="23" name="TextBox 23"/>
          <p:cNvSpPr txBox="1"/>
          <p:nvPr/>
        </p:nvSpPr>
        <p:spPr>
          <a:xfrm>
            <a:off x="9129294" y="7648642"/>
            <a:ext cx="1724460" cy="266835"/>
          </a:xfrm>
          <a:prstGeom prst="rect">
            <a:avLst/>
          </a:prstGeom>
        </p:spPr>
        <p:txBody>
          <a:bodyPr lIns="0" tIns="0" rIns="0" bIns="0" rtlCol="0" anchor="t">
            <a:spAutoFit/>
          </a:bodyPr>
          <a:lstStyle/>
          <a:p>
            <a:pPr algn="l">
              <a:lnSpc>
                <a:spcPts val="2188"/>
              </a:lnSpc>
              <a:spcBef>
                <a:spcPct val="0"/>
              </a:spcBef>
            </a:pPr>
            <a:r>
              <a:rPr lang="en-US" sz="1563">
                <a:solidFill>
                  <a:srgbClr val="000000"/>
                </a:solidFill>
                <a:latin typeface="Open Sans"/>
                <a:ea typeface="Open Sans"/>
                <a:cs typeface="Open Sans"/>
                <a:sym typeface="Open Sans"/>
              </a:rPr>
              <a:t>“Pezwd* O lk S”</a:t>
            </a:r>
          </a:p>
        </p:txBody>
      </p:sp>
      <p:sp>
        <p:nvSpPr>
          <p:cNvPr id="24" name="TextBox 24"/>
          <p:cNvSpPr txBox="1"/>
          <p:nvPr/>
        </p:nvSpPr>
        <p:spPr>
          <a:xfrm>
            <a:off x="198451" y="139129"/>
            <a:ext cx="8197987" cy="638490"/>
          </a:xfrm>
          <a:prstGeom prst="rect">
            <a:avLst/>
          </a:prstGeom>
        </p:spPr>
        <p:txBody>
          <a:bodyPr lIns="0" tIns="0" rIns="0" bIns="0" rtlCol="0" anchor="t">
            <a:spAutoFit/>
          </a:bodyPr>
          <a:lstStyle/>
          <a:p>
            <a:pPr marL="0" lvl="0" indent="0" algn="l">
              <a:lnSpc>
                <a:spcPts val="4680"/>
              </a:lnSpc>
              <a:spcBef>
                <a:spcPct val="0"/>
              </a:spcBef>
            </a:pPr>
            <a:r>
              <a:rPr lang="en-US" sz="4179" b="1" spc="-125">
                <a:solidFill>
                  <a:srgbClr val="FFFFFF"/>
                </a:solidFill>
                <a:latin typeface="Poppins Bold"/>
                <a:ea typeface="Poppins Bold"/>
                <a:cs typeface="Poppins Bold"/>
                <a:sym typeface="Poppins Bold"/>
              </a:rPr>
              <a:t>21.1 Core Concepts of Encryption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8473697" y="5143500"/>
            <a:ext cx="1340607" cy="2035076"/>
          </a:xfrm>
          <a:custGeom>
            <a:avLst/>
            <a:gdLst/>
            <a:ahLst/>
            <a:cxnLst/>
            <a:rect l="l" t="t" r="r" b="b"/>
            <a:pathLst>
              <a:path w="1340607" h="2035076">
                <a:moveTo>
                  <a:pt x="0" y="0"/>
                </a:moveTo>
                <a:lnTo>
                  <a:pt x="1340606" y="0"/>
                </a:lnTo>
                <a:lnTo>
                  <a:pt x="1340606" y="2035076"/>
                </a:lnTo>
                <a:lnTo>
                  <a:pt x="0" y="20350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p:cNvSpPr txBox="1"/>
          <p:nvPr/>
        </p:nvSpPr>
        <p:spPr>
          <a:xfrm>
            <a:off x="384809" y="1938701"/>
            <a:ext cx="1208123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How does asymmetric encryption work?</a:t>
            </a:r>
          </a:p>
        </p:txBody>
      </p:sp>
      <p:sp>
        <p:nvSpPr>
          <p:cNvPr id="7" name="Freeform 7"/>
          <p:cNvSpPr/>
          <p:nvPr/>
        </p:nvSpPr>
        <p:spPr>
          <a:xfrm>
            <a:off x="3285309" y="3108424"/>
            <a:ext cx="1340607" cy="2035076"/>
          </a:xfrm>
          <a:custGeom>
            <a:avLst/>
            <a:gdLst/>
            <a:ahLst/>
            <a:cxnLst/>
            <a:rect l="l" t="t" r="r" b="b"/>
            <a:pathLst>
              <a:path w="1340607" h="2035076">
                <a:moveTo>
                  <a:pt x="0" y="0"/>
                </a:moveTo>
                <a:lnTo>
                  <a:pt x="1340606" y="0"/>
                </a:lnTo>
                <a:lnTo>
                  <a:pt x="1340606" y="2035076"/>
                </a:lnTo>
                <a:lnTo>
                  <a:pt x="0" y="20350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8" name="Freeform 8"/>
          <p:cNvSpPr/>
          <p:nvPr/>
        </p:nvSpPr>
        <p:spPr>
          <a:xfrm>
            <a:off x="3326754" y="7556336"/>
            <a:ext cx="1340607" cy="2035076"/>
          </a:xfrm>
          <a:custGeom>
            <a:avLst/>
            <a:gdLst/>
            <a:ahLst/>
            <a:cxnLst/>
            <a:rect l="l" t="t" r="r" b="b"/>
            <a:pathLst>
              <a:path w="1340607" h="2035076">
                <a:moveTo>
                  <a:pt x="0" y="0"/>
                </a:moveTo>
                <a:lnTo>
                  <a:pt x="1340607" y="0"/>
                </a:lnTo>
                <a:lnTo>
                  <a:pt x="1340607" y="2035076"/>
                </a:lnTo>
                <a:lnTo>
                  <a:pt x="0" y="20350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9" name="Freeform 9"/>
          <p:cNvSpPr/>
          <p:nvPr/>
        </p:nvSpPr>
        <p:spPr>
          <a:xfrm>
            <a:off x="13391500" y="3108424"/>
            <a:ext cx="1340607" cy="2035076"/>
          </a:xfrm>
          <a:custGeom>
            <a:avLst/>
            <a:gdLst/>
            <a:ahLst/>
            <a:cxnLst/>
            <a:rect l="l" t="t" r="r" b="b"/>
            <a:pathLst>
              <a:path w="1340607" h="2035076">
                <a:moveTo>
                  <a:pt x="0" y="0"/>
                </a:moveTo>
                <a:lnTo>
                  <a:pt x="1340606" y="0"/>
                </a:lnTo>
                <a:lnTo>
                  <a:pt x="1340606" y="2035076"/>
                </a:lnTo>
                <a:lnTo>
                  <a:pt x="0" y="20350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0" name="Freeform 10"/>
          <p:cNvSpPr/>
          <p:nvPr/>
        </p:nvSpPr>
        <p:spPr>
          <a:xfrm>
            <a:off x="13680834" y="7556336"/>
            <a:ext cx="1340607" cy="2035076"/>
          </a:xfrm>
          <a:custGeom>
            <a:avLst/>
            <a:gdLst/>
            <a:ahLst/>
            <a:cxnLst/>
            <a:rect l="l" t="t" r="r" b="b"/>
            <a:pathLst>
              <a:path w="1340607" h="2035076">
                <a:moveTo>
                  <a:pt x="0" y="0"/>
                </a:moveTo>
                <a:lnTo>
                  <a:pt x="1340607" y="0"/>
                </a:lnTo>
                <a:lnTo>
                  <a:pt x="1340607" y="2035076"/>
                </a:lnTo>
                <a:lnTo>
                  <a:pt x="0" y="20350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1" name="Freeform 11"/>
          <p:cNvSpPr/>
          <p:nvPr/>
        </p:nvSpPr>
        <p:spPr>
          <a:xfrm>
            <a:off x="2338907" y="3865926"/>
            <a:ext cx="1331798" cy="582662"/>
          </a:xfrm>
          <a:custGeom>
            <a:avLst/>
            <a:gdLst/>
            <a:ahLst/>
            <a:cxnLst/>
            <a:rect l="l" t="t" r="r" b="b"/>
            <a:pathLst>
              <a:path w="1331798" h="582662">
                <a:moveTo>
                  <a:pt x="0" y="0"/>
                </a:moveTo>
                <a:lnTo>
                  <a:pt x="1331798" y="0"/>
                </a:lnTo>
                <a:lnTo>
                  <a:pt x="1331798" y="582662"/>
                </a:lnTo>
                <a:lnTo>
                  <a:pt x="0" y="58266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2" name="TextBox 12"/>
          <p:cNvSpPr txBox="1"/>
          <p:nvPr/>
        </p:nvSpPr>
        <p:spPr>
          <a:xfrm>
            <a:off x="198451" y="3904746"/>
            <a:ext cx="2140456" cy="447872"/>
          </a:xfrm>
          <a:prstGeom prst="rect">
            <a:avLst/>
          </a:prstGeom>
        </p:spPr>
        <p:txBody>
          <a:bodyPr lIns="0" tIns="0" rIns="0" bIns="0" rtlCol="0" anchor="t">
            <a:spAutoFit/>
          </a:bodyPr>
          <a:lstStyle/>
          <a:p>
            <a:pPr algn="ctr">
              <a:lnSpc>
                <a:spcPts val="3664"/>
              </a:lnSpc>
              <a:spcBef>
                <a:spcPct val="0"/>
              </a:spcBef>
            </a:pPr>
            <a:r>
              <a:rPr lang="en-US" sz="2617" b="1">
                <a:solidFill>
                  <a:srgbClr val="000000"/>
                </a:solidFill>
                <a:latin typeface="Open Sans Bold"/>
                <a:ea typeface="Open Sans Bold"/>
                <a:cs typeface="Open Sans Bold"/>
                <a:sym typeface="Open Sans Bold"/>
              </a:rPr>
              <a:t>Public Key</a:t>
            </a:r>
          </a:p>
        </p:txBody>
      </p:sp>
      <p:sp>
        <p:nvSpPr>
          <p:cNvPr id="13" name="Freeform 13"/>
          <p:cNvSpPr/>
          <p:nvPr/>
        </p:nvSpPr>
        <p:spPr>
          <a:xfrm>
            <a:off x="2338907" y="8258175"/>
            <a:ext cx="1331798" cy="582662"/>
          </a:xfrm>
          <a:custGeom>
            <a:avLst/>
            <a:gdLst/>
            <a:ahLst/>
            <a:cxnLst/>
            <a:rect l="l" t="t" r="r" b="b"/>
            <a:pathLst>
              <a:path w="1331798" h="582662">
                <a:moveTo>
                  <a:pt x="0" y="0"/>
                </a:moveTo>
                <a:lnTo>
                  <a:pt x="1331798" y="0"/>
                </a:lnTo>
                <a:lnTo>
                  <a:pt x="1331798" y="582662"/>
                </a:lnTo>
                <a:lnTo>
                  <a:pt x="0" y="58266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4" name="TextBox 14"/>
          <p:cNvSpPr txBox="1"/>
          <p:nvPr/>
        </p:nvSpPr>
        <p:spPr>
          <a:xfrm>
            <a:off x="198451" y="8296995"/>
            <a:ext cx="2140456" cy="447872"/>
          </a:xfrm>
          <a:prstGeom prst="rect">
            <a:avLst/>
          </a:prstGeom>
        </p:spPr>
        <p:txBody>
          <a:bodyPr lIns="0" tIns="0" rIns="0" bIns="0" rtlCol="0" anchor="t">
            <a:spAutoFit/>
          </a:bodyPr>
          <a:lstStyle/>
          <a:p>
            <a:pPr algn="ctr">
              <a:lnSpc>
                <a:spcPts val="3664"/>
              </a:lnSpc>
              <a:spcBef>
                <a:spcPct val="0"/>
              </a:spcBef>
            </a:pPr>
            <a:r>
              <a:rPr lang="en-US" sz="2617" b="1">
                <a:solidFill>
                  <a:srgbClr val="000000"/>
                </a:solidFill>
                <a:latin typeface="Open Sans Bold"/>
                <a:ea typeface="Open Sans Bold"/>
                <a:cs typeface="Open Sans Bold"/>
                <a:sym typeface="Open Sans Bold"/>
              </a:rPr>
              <a:t>Public Key</a:t>
            </a:r>
          </a:p>
        </p:txBody>
      </p:sp>
      <p:sp>
        <p:nvSpPr>
          <p:cNvPr id="15" name="Freeform 15"/>
          <p:cNvSpPr/>
          <p:nvPr/>
        </p:nvSpPr>
        <p:spPr>
          <a:xfrm>
            <a:off x="14355542" y="3738661"/>
            <a:ext cx="1331798" cy="582662"/>
          </a:xfrm>
          <a:custGeom>
            <a:avLst/>
            <a:gdLst/>
            <a:ahLst/>
            <a:cxnLst/>
            <a:rect l="l" t="t" r="r" b="b"/>
            <a:pathLst>
              <a:path w="1331798" h="582662">
                <a:moveTo>
                  <a:pt x="0" y="0"/>
                </a:moveTo>
                <a:lnTo>
                  <a:pt x="1331798" y="0"/>
                </a:lnTo>
                <a:lnTo>
                  <a:pt x="1331798" y="582662"/>
                </a:lnTo>
                <a:lnTo>
                  <a:pt x="0" y="58266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6" name="TextBox 16"/>
          <p:cNvSpPr txBox="1"/>
          <p:nvPr/>
        </p:nvSpPr>
        <p:spPr>
          <a:xfrm>
            <a:off x="15570724" y="3709385"/>
            <a:ext cx="2140456" cy="447872"/>
          </a:xfrm>
          <a:prstGeom prst="rect">
            <a:avLst/>
          </a:prstGeom>
        </p:spPr>
        <p:txBody>
          <a:bodyPr lIns="0" tIns="0" rIns="0" bIns="0" rtlCol="0" anchor="t">
            <a:spAutoFit/>
          </a:bodyPr>
          <a:lstStyle/>
          <a:p>
            <a:pPr algn="ctr">
              <a:lnSpc>
                <a:spcPts val="3664"/>
              </a:lnSpc>
              <a:spcBef>
                <a:spcPct val="0"/>
              </a:spcBef>
            </a:pPr>
            <a:r>
              <a:rPr lang="en-US" sz="2617" b="1">
                <a:solidFill>
                  <a:srgbClr val="000000"/>
                </a:solidFill>
                <a:latin typeface="Open Sans Bold"/>
                <a:ea typeface="Open Sans Bold"/>
                <a:cs typeface="Open Sans Bold"/>
                <a:sym typeface="Open Sans Bold"/>
              </a:rPr>
              <a:t>Public Key</a:t>
            </a:r>
          </a:p>
        </p:txBody>
      </p:sp>
      <p:sp>
        <p:nvSpPr>
          <p:cNvPr id="17" name="Freeform 17"/>
          <p:cNvSpPr/>
          <p:nvPr/>
        </p:nvSpPr>
        <p:spPr>
          <a:xfrm>
            <a:off x="6747720" y="4646847"/>
            <a:ext cx="1098976" cy="480802"/>
          </a:xfrm>
          <a:custGeom>
            <a:avLst/>
            <a:gdLst/>
            <a:ahLst/>
            <a:cxnLst/>
            <a:rect l="l" t="t" r="r" b="b"/>
            <a:pathLst>
              <a:path w="1098976" h="480802">
                <a:moveTo>
                  <a:pt x="0" y="0"/>
                </a:moveTo>
                <a:lnTo>
                  <a:pt x="1098977" y="0"/>
                </a:lnTo>
                <a:lnTo>
                  <a:pt x="1098977" y="480802"/>
                </a:lnTo>
                <a:lnTo>
                  <a:pt x="0" y="48080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8" name="TextBox 18"/>
          <p:cNvSpPr txBox="1"/>
          <p:nvPr/>
        </p:nvSpPr>
        <p:spPr>
          <a:xfrm>
            <a:off x="6300375" y="5196397"/>
            <a:ext cx="1993668" cy="844747"/>
          </a:xfrm>
          <a:prstGeom prst="rect">
            <a:avLst/>
          </a:prstGeom>
        </p:spPr>
        <p:txBody>
          <a:bodyPr lIns="0" tIns="0" rIns="0" bIns="0" rtlCol="0" anchor="t">
            <a:spAutoFit/>
          </a:bodyPr>
          <a:lstStyle/>
          <a:p>
            <a:pPr algn="ctr">
              <a:lnSpc>
                <a:spcPts val="2264"/>
              </a:lnSpc>
              <a:spcBef>
                <a:spcPct val="0"/>
              </a:spcBef>
            </a:pPr>
            <a:r>
              <a:rPr lang="en-US" sz="1617" b="1">
                <a:solidFill>
                  <a:srgbClr val="000000"/>
                </a:solidFill>
                <a:latin typeface="Open Sans Bold"/>
                <a:ea typeface="Open Sans Bold"/>
                <a:cs typeface="Open Sans Bold"/>
                <a:sym typeface="Open Sans Bold"/>
              </a:rPr>
              <a:t>Only private key can be used to decrypt a message</a:t>
            </a:r>
          </a:p>
        </p:txBody>
      </p:sp>
      <p:sp>
        <p:nvSpPr>
          <p:cNvPr id="19" name="TextBox 19"/>
          <p:cNvSpPr txBox="1"/>
          <p:nvPr/>
        </p:nvSpPr>
        <p:spPr>
          <a:xfrm>
            <a:off x="6550532" y="6160254"/>
            <a:ext cx="1724460" cy="266835"/>
          </a:xfrm>
          <a:prstGeom prst="rect">
            <a:avLst/>
          </a:prstGeom>
        </p:spPr>
        <p:txBody>
          <a:bodyPr lIns="0" tIns="0" rIns="0" bIns="0" rtlCol="0" anchor="t">
            <a:spAutoFit/>
          </a:bodyPr>
          <a:lstStyle/>
          <a:p>
            <a:pPr algn="l">
              <a:lnSpc>
                <a:spcPts val="2188"/>
              </a:lnSpc>
              <a:spcBef>
                <a:spcPct val="0"/>
              </a:spcBef>
            </a:pPr>
            <a:r>
              <a:rPr lang="en-US" sz="1563">
                <a:solidFill>
                  <a:srgbClr val="000000"/>
                </a:solidFill>
                <a:latin typeface="Open Sans"/>
                <a:ea typeface="Open Sans"/>
                <a:cs typeface="Open Sans"/>
                <a:sym typeface="Open Sans"/>
              </a:rPr>
              <a:t>“Pezwd* O lk S”</a:t>
            </a:r>
          </a:p>
        </p:txBody>
      </p:sp>
      <p:sp>
        <p:nvSpPr>
          <p:cNvPr id="20" name="TextBox 20"/>
          <p:cNvSpPr txBox="1"/>
          <p:nvPr/>
        </p:nvSpPr>
        <p:spPr>
          <a:xfrm>
            <a:off x="6766442" y="7408631"/>
            <a:ext cx="1292641" cy="248201"/>
          </a:xfrm>
          <a:prstGeom prst="rect">
            <a:avLst/>
          </a:prstGeom>
        </p:spPr>
        <p:txBody>
          <a:bodyPr lIns="0" tIns="0" rIns="0" bIns="0" rtlCol="0" anchor="t">
            <a:spAutoFit/>
          </a:bodyPr>
          <a:lstStyle/>
          <a:p>
            <a:pPr algn="l">
              <a:lnSpc>
                <a:spcPts val="2017"/>
              </a:lnSpc>
              <a:spcBef>
                <a:spcPct val="0"/>
              </a:spcBef>
            </a:pPr>
            <a:r>
              <a:rPr lang="en-US" sz="1441">
                <a:solidFill>
                  <a:srgbClr val="000000"/>
                </a:solidFill>
                <a:latin typeface="Open Sans"/>
                <a:ea typeface="Open Sans"/>
                <a:cs typeface="Open Sans"/>
                <a:sym typeface="Open Sans"/>
              </a:rPr>
              <a:t>“Hello, I am A”</a:t>
            </a:r>
          </a:p>
        </p:txBody>
      </p:sp>
      <p:sp>
        <p:nvSpPr>
          <p:cNvPr id="21" name="AutoShape 21"/>
          <p:cNvSpPr/>
          <p:nvPr/>
        </p:nvSpPr>
        <p:spPr>
          <a:xfrm>
            <a:off x="7412762" y="6427089"/>
            <a:ext cx="0" cy="1010116"/>
          </a:xfrm>
          <a:prstGeom prst="line">
            <a:avLst/>
          </a:prstGeom>
          <a:ln w="38100" cap="flat">
            <a:solidFill>
              <a:srgbClr val="000000"/>
            </a:solidFill>
            <a:prstDash val="solid"/>
            <a:headEnd type="none" w="sm" len="sm"/>
            <a:tailEnd type="arrow" w="med" len="sm"/>
          </a:ln>
        </p:spPr>
        <p:txBody>
          <a:bodyPr/>
          <a:lstStyle/>
          <a:p>
            <a:endParaRPr lang="en-PH"/>
          </a:p>
        </p:txBody>
      </p:sp>
      <p:sp>
        <p:nvSpPr>
          <p:cNvPr id="22" name="Freeform 22"/>
          <p:cNvSpPr/>
          <p:nvPr/>
        </p:nvSpPr>
        <p:spPr>
          <a:xfrm>
            <a:off x="14618896" y="8258175"/>
            <a:ext cx="1331798" cy="582662"/>
          </a:xfrm>
          <a:custGeom>
            <a:avLst/>
            <a:gdLst/>
            <a:ahLst/>
            <a:cxnLst/>
            <a:rect l="l" t="t" r="r" b="b"/>
            <a:pathLst>
              <a:path w="1331798" h="582662">
                <a:moveTo>
                  <a:pt x="0" y="0"/>
                </a:moveTo>
                <a:lnTo>
                  <a:pt x="1331798" y="0"/>
                </a:lnTo>
                <a:lnTo>
                  <a:pt x="1331798" y="582662"/>
                </a:lnTo>
                <a:lnTo>
                  <a:pt x="0" y="58266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3" name="TextBox 23"/>
          <p:cNvSpPr txBox="1"/>
          <p:nvPr/>
        </p:nvSpPr>
        <p:spPr>
          <a:xfrm>
            <a:off x="15834079" y="8228899"/>
            <a:ext cx="2140456" cy="447872"/>
          </a:xfrm>
          <a:prstGeom prst="rect">
            <a:avLst/>
          </a:prstGeom>
        </p:spPr>
        <p:txBody>
          <a:bodyPr lIns="0" tIns="0" rIns="0" bIns="0" rtlCol="0" anchor="t">
            <a:spAutoFit/>
          </a:bodyPr>
          <a:lstStyle/>
          <a:p>
            <a:pPr algn="ctr">
              <a:lnSpc>
                <a:spcPts val="3664"/>
              </a:lnSpc>
              <a:spcBef>
                <a:spcPct val="0"/>
              </a:spcBef>
            </a:pPr>
            <a:r>
              <a:rPr lang="en-US" sz="2617" b="1">
                <a:solidFill>
                  <a:srgbClr val="000000"/>
                </a:solidFill>
                <a:latin typeface="Open Sans Bold"/>
                <a:ea typeface="Open Sans Bold"/>
                <a:cs typeface="Open Sans Bold"/>
                <a:sym typeface="Open Sans Bold"/>
              </a:rPr>
              <a:t>Public Key</a:t>
            </a:r>
          </a:p>
        </p:txBody>
      </p:sp>
      <p:sp>
        <p:nvSpPr>
          <p:cNvPr id="24" name="TextBox 24"/>
          <p:cNvSpPr txBox="1"/>
          <p:nvPr/>
        </p:nvSpPr>
        <p:spPr>
          <a:xfrm>
            <a:off x="198451" y="139129"/>
            <a:ext cx="8197987" cy="638490"/>
          </a:xfrm>
          <a:prstGeom prst="rect">
            <a:avLst/>
          </a:prstGeom>
        </p:spPr>
        <p:txBody>
          <a:bodyPr lIns="0" tIns="0" rIns="0" bIns="0" rtlCol="0" anchor="t">
            <a:spAutoFit/>
          </a:bodyPr>
          <a:lstStyle/>
          <a:p>
            <a:pPr marL="0" lvl="0" indent="0" algn="l">
              <a:lnSpc>
                <a:spcPts val="4680"/>
              </a:lnSpc>
              <a:spcBef>
                <a:spcPct val="0"/>
              </a:spcBef>
            </a:pPr>
            <a:r>
              <a:rPr lang="en-US" sz="4179" b="1" spc="-125">
                <a:solidFill>
                  <a:srgbClr val="FFFFFF"/>
                </a:solidFill>
                <a:latin typeface="Poppins Bold"/>
                <a:ea typeface="Poppins Bold"/>
                <a:cs typeface="Poppins Bold"/>
                <a:sym typeface="Poppins Bold"/>
              </a:rPr>
              <a:t>21.1 Core Concepts of Encryption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8783117" y="6121078"/>
            <a:ext cx="913223" cy="1386297"/>
          </a:xfrm>
          <a:custGeom>
            <a:avLst/>
            <a:gdLst/>
            <a:ahLst/>
            <a:cxnLst/>
            <a:rect l="l" t="t" r="r" b="b"/>
            <a:pathLst>
              <a:path w="913223" h="1386297">
                <a:moveTo>
                  <a:pt x="0" y="0"/>
                </a:moveTo>
                <a:lnTo>
                  <a:pt x="913223" y="0"/>
                </a:lnTo>
                <a:lnTo>
                  <a:pt x="913223" y="1386297"/>
                </a:lnTo>
                <a:lnTo>
                  <a:pt x="0" y="13862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p:cNvSpPr txBox="1"/>
          <p:nvPr/>
        </p:nvSpPr>
        <p:spPr>
          <a:xfrm>
            <a:off x="384809" y="1938701"/>
            <a:ext cx="1208123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How does asymmetric encryption work?</a:t>
            </a:r>
          </a:p>
        </p:txBody>
      </p:sp>
      <p:sp>
        <p:nvSpPr>
          <p:cNvPr id="7" name="Freeform 7"/>
          <p:cNvSpPr/>
          <p:nvPr/>
        </p:nvSpPr>
        <p:spPr>
          <a:xfrm>
            <a:off x="5248781" y="4734782"/>
            <a:ext cx="913223" cy="1386297"/>
          </a:xfrm>
          <a:custGeom>
            <a:avLst/>
            <a:gdLst/>
            <a:ahLst/>
            <a:cxnLst/>
            <a:rect l="l" t="t" r="r" b="b"/>
            <a:pathLst>
              <a:path w="913223" h="1386297">
                <a:moveTo>
                  <a:pt x="0" y="0"/>
                </a:moveTo>
                <a:lnTo>
                  <a:pt x="913223" y="0"/>
                </a:lnTo>
                <a:lnTo>
                  <a:pt x="913223" y="1386296"/>
                </a:lnTo>
                <a:lnTo>
                  <a:pt x="0" y="13862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8" name="Freeform 8"/>
          <p:cNvSpPr/>
          <p:nvPr/>
        </p:nvSpPr>
        <p:spPr>
          <a:xfrm>
            <a:off x="5277014" y="7764705"/>
            <a:ext cx="913223" cy="1386297"/>
          </a:xfrm>
          <a:custGeom>
            <a:avLst/>
            <a:gdLst/>
            <a:ahLst/>
            <a:cxnLst/>
            <a:rect l="l" t="t" r="r" b="b"/>
            <a:pathLst>
              <a:path w="913223" h="1386297">
                <a:moveTo>
                  <a:pt x="0" y="0"/>
                </a:moveTo>
                <a:lnTo>
                  <a:pt x="913223" y="0"/>
                </a:lnTo>
                <a:lnTo>
                  <a:pt x="913223" y="1386297"/>
                </a:lnTo>
                <a:lnTo>
                  <a:pt x="0" y="13862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9" name="Freeform 9"/>
          <p:cNvSpPr/>
          <p:nvPr/>
        </p:nvSpPr>
        <p:spPr>
          <a:xfrm>
            <a:off x="12330226" y="4636395"/>
            <a:ext cx="913223" cy="1386297"/>
          </a:xfrm>
          <a:custGeom>
            <a:avLst/>
            <a:gdLst/>
            <a:ahLst/>
            <a:cxnLst/>
            <a:rect l="l" t="t" r="r" b="b"/>
            <a:pathLst>
              <a:path w="913223" h="1386297">
                <a:moveTo>
                  <a:pt x="0" y="0"/>
                </a:moveTo>
                <a:lnTo>
                  <a:pt x="913223" y="0"/>
                </a:lnTo>
                <a:lnTo>
                  <a:pt x="913223" y="1386297"/>
                </a:lnTo>
                <a:lnTo>
                  <a:pt x="0" y="13862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0" name="Freeform 10"/>
          <p:cNvSpPr/>
          <p:nvPr/>
        </p:nvSpPr>
        <p:spPr>
          <a:xfrm>
            <a:off x="12330226" y="7764705"/>
            <a:ext cx="913223" cy="1386297"/>
          </a:xfrm>
          <a:custGeom>
            <a:avLst/>
            <a:gdLst/>
            <a:ahLst/>
            <a:cxnLst/>
            <a:rect l="l" t="t" r="r" b="b"/>
            <a:pathLst>
              <a:path w="913223" h="1386297">
                <a:moveTo>
                  <a:pt x="0" y="0"/>
                </a:moveTo>
                <a:lnTo>
                  <a:pt x="913223" y="0"/>
                </a:lnTo>
                <a:lnTo>
                  <a:pt x="913223" y="1386297"/>
                </a:lnTo>
                <a:lnTo>
                  <a:pt x="0" y="13862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1" name="TextBox 11"/>
          <p:cNvSpPr txBox="1"/>
          <p:nvPr/>
        </p:nvSpPr>
        <p:spPr>
          <a:xfrm>
            <a:off x="384809" y="2694896"/>
            <a:ext cx="17273464"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To allow intercommunication among the 5 individuals, they need to have their own private keys and public key for every other individual.</a:t>
            </a:r>
          </a:p>
        </p:txBody>
      </p:sp>
      <p:grpSp>
        <p:nvGrpSpPr>
          <p:cNvPr id="12" name="Group 12"/>
          <p:cNvGrpSpPr/>
          <p:nvPr/>
        </p:nvGrpSpPr>
        <p:grpSpPr>
          <a:xfrm>
            <a:off x="8041721" y="6092160"/>
            <a:ext cx="692446" cy="1583070"/>
            <a:chOff x="0" y="0"/>
            <a:chExt cx="923261" cy="2110760"/>
          </a:xfrm>
        </p:grpSpPr>
        <p:sp>
          <p:nvSpPr>
            <p:cNvPr id="13" name="Freeform 13"/>
            <p:cNvSpPr/>
            <p:nvPr/>
          </p:nvSpPr>
          <p:spPr>
            <a:xfrm>
              <a:off x="0" y="0"/>
              <a:ext cx="923261" cy="403927"/>
            </a:xfrm>
            <a:custGeom>
              <a:avLst/>
              <a:gdLst/>
              <a:ahLst/>
              <a:cxnLst/>
              <a:rect l="l" t="t" r="r" b="b"/>
              <a:pathLst>
                <a:path w="923261" h="403927">
                  <a:moveTo>
                    <a:pt x="0" y="0"/>
                  </a:moveTo>
                  <a:lnTo>
                    <a:pt x="923261" y="0"/>
                  </a:lnTo>
                  <a:lnTo>
                    <a:pt x="923261" y="403927"/>
                  </a:lnTo>
                  <a:lnTo>
                    <a:pt x="0" y="4039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4" name="Freeform 14"/>
            <p:cNvSpPr/>
            <p:nvPr/>
          </p:nvSpPr>
          <p:spPr>
            <a:xfrm>
              <a:off x="45116" y="403927"/>
              <a:ext cx="833030" cy="364451"/>
            </a:xfrm>
            <a:custGeom>
              <a:avLst/>
              <a:gdLst/>
              <a:ahLst/>
              <a:cxnLst/>
              <a:rect l="l" t="t" r="r" b="b"/>
              <a:pathLst>
                <a:path w="833030" h="364451">
                  <a:moveTo>
                    <a:pt x="0" y="0"/>
                  </a:moveTo>
                  <a:lnTo>
                    <a:pt x="833029" y="0"/>
                  </a:lnTo>
                  <a:lnTo>
                    <a:pt x="833029" y="364450"/>
                  </a:lnTo>
                  <a:lnTo>
                    <a:pt x="0" y="3644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5" name="Freeform 15"/>
            <p:cNvSpPr/>
            <p:nvPr/>
          </p:nvSpPr>
          <p:spPr>
            <a:xfrm>
              <a:off x="45116" y="855838"/>
              <a:ext cx="833030" cy="364451"/>
            </a:xfrm>
            <a:custGeom>
              <a:avLst/>
              <a:gdLst/>
              <a:ahLst/>
              <a:cxnLst/>
              <a:rect l="l" t="t" r="r" b="b"/>
              <a:pathLst>
                <a:path w="833030" h="364451">
                  <a:moveTo>
                    <a:pt x="0" y="0"/>
                  </a:moveTo>
                  <a:lnTo>
                    <a:pt x="833029" y="0"/>
                  </a:lnTo>
                  <a:lnTo>
                    <a:pt x="833029" y="364450"/>
                  </a:lnTo>
                  <a:lnTo>
                    <a:pt x="0" y="3644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6" name="Freeform 16"/>
            <p:cNvSpPr/>
            <p:nvPr/>
          </p:nvSpPr>
          <p:spPr>
            <a:xfrm>
              <a:off x="45116" y="1294399"/>
              <a:ext cx="833030" cy="364451"/>
            </a:xfrm>
            <a:custGeom>
              <a:avLst/>
              <a:gdLst/>
              <a:ahLst/>
              <a:cxnLst/>
              <a:rect l="l" t="t" r="r" b="b"/>
              <a:pathLst>
                <a:path w="833030" h="364451">
                  <a:moveTo>
                    <a:pt x="0" y="0"/>
                  </a:moveTo>
                  <a:lnTo>
                    <a:pt x="833029" y="0"/>
                  </a:lnTo>
                  <a:lnTo>
                    <a:pt x="833029" y="364450"/>
                  </a:lnTo>
                  <a:lnTo>
                    <a:pt x="0" y="3644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7" name="Freeform 17"/>
            <p:cNvSpPr/>
            <p:nvPr/>
          </p:nvSpPr>
          <p:spPr>
            <a:xfrm>
              <a:off x="45116" y="1746310"/>
              <a:ext cx="833030" cy="364451"/>
            </a:xfrm>
            <a:custGeom>
              <a:avLst/>
              <a:gdLst/>
              <a:ahLst/>
              <a:cxnLst/>
              <a:rect l="l" t="t" r="r" b="b"/>
              <a:pathLst>
                <a:path w="833030" h="364451">
                  <a:moveTo>
                    <a:pt x="0" y="0"/>
                  </a:moveTo>
                  <a:lnTo>
                    <a:pt x="833029" y="0"/>
                  </a:lnTo>
                  <a:lnTo>
                    <a:pt x="833029" y="364450"/>
                  </a:lnTo>
                  <a:lnTo>
                    <a:pt x="0" y="3644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grpSp>
      <p:grpSp>
        <p:nvGrpSpPr>
          <p:cNvPr id="18" name="Group 18"/>
          <p:cNvGrpSpPr/>
          <p:nvPr/>
        </p:nvGrpSpPr>
        <p:grpSpPr>
          <a:xfrm>
            <a:off x="4556335" y="4636395"/>
            <a:ext cx="692446" cy="1583070"/>
            <a:chOff x="0" y="0"/>
            <a:chExt cx="923261" cy="2110760"/>
          </a:xfrm>
        </p:grpSpPr>
        <p:sp>
          <p:nvSpPr>
            <p:cNvPr id="19" name="Freeform 19"/>
            <p:cNvSpPr/>
            <p:nvPr/>
          </p:nvSpPr>
          <p:spPr>
            <a:xfrm>
              <a:off x="0" y="0"/>
              <a:ext cx="923261" cy="403927"/>
            </a:xfrm>
            <a:custGeom>
              <a:avLst/>
              <a:gdLst/>
              <a:ahLst/>
              <a:cxnLst/>
              <a:rect l="l" t="t" r="r" b="b"/>
              <a:pathLst>
                <a:path w="923261" h="403927">
                  <a:moveTo>
                    <a:pt x="0" y="0"/>
                  </a:moveTo>
                  <a:lnTo>
                    <a:pt x="923261" y="0"/>
                  </a:lnTo>
                  <a:lnTo>
                    <a:pt x="923261" y="403927"/>
                  </a:lnTo>
                  <a:lnTo>
                    <a:pt x="0" y="4039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0" name="Freeform 20"/>
            <p:cNvSpPr/>
            <p:nvPr/>
          </p:nvSpPr>
          <p:spPr>
            <a:xfrm>
              <a:off x="45116" y="403927"/>
              <a:ext cx="833030" cy="364451"/>
            </a:xfrm>
            <a:custGeom>
              <a:avLst/>
              <a:gdLst/>
              <a:ahLst/>
              <a:cxnLst/>
              <a:rect l="l" t="t" r="r" b="b"/>
              <a:pathLst>
                <a:path w="833030" h="364451">
                  <a:moveTo>
                    <a:pt x="0" y="0"/>
                  </a:moveTo>
                  <a:lnTo>
                    <a:pt x="833029" y="0"/>
                  </a:lnTo>
                  <a:lnTo>
                    <a:pt x="833029" y="364450"/>
                  </a:lnTo>
                  <a:lnTo>
                    <a:pt x="0" y="3644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1" name="Freeform 21"/>
            <p:cNvSpPr/>
            <p:nvPr/>
          </p:nvSpPr>
          <p:spPr>
            <a:xfrm>
              <a:off x="45116" y="855838"/>
              <a:ext cx="833030" cy="364451"/>
            </a:xfrm>
            <a:custGeom>
              <a:avLst/>
              <a:gdLst/>
              <a:ahLst/>
              <a:cxnLst/>
              <a:rect l="l" t="t" r="r" b="b"/>
              <a:pathLst>
                <a:path w="833030" h="364451">
                  <a:moveTo>
                    <a:pt x="0" y="0"/>
                  </a:moveTo>
                  <a:lnTo>
                    <a:pt x="833029" y="0"/>
                  </a:lnTo>
                  <a:lnTo>
                    <a:pt x="833029" y="364450"/>
                  </a:lnTo>
                  <a:lnTo>
                    <a:pt x="0" y="3644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2" name="Freeform 22"/>
            <p:cNvSpPr/>
            <p:nvPr/>
          </p:nvSpPr>
          <p:spPr>
            <a:xfrm>
              <a:off x="45116" y="1294399"/>
              <a:ext cx="833030" cy="364451"/>
            </a:xfrm>
            <a:custGeom>
              <a:avLst/>
              <a:gdLst/>
              <a:ahLst/>
              <a:cxnLst/>
              <a:rect l="l" t="t" r="r" b="b"/>
              <a:pathLst>
                <a:path w="833030" h="364451">
                  <a:moveTo>
                    <a:pt x="0" y="0"/>
                  </a:moveTo>
                  <a:lnTo>
                    <a:pt x="833029" y="0"/>
                  </a:lnTo>
                  <a:lnTo>
                    <a:pt x="833029" y="364450"/>
                  </a:lnTo>
                  <a:lnTo>
                    <a:pt x="0" y="3644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3" name="Freeform 23"/>
            <p:cNvSpPr/>
            <p:nvPr/>
          </p:nvSpPr>
          <p:spPr>
            <a:xfrm>
              <a:off x="45116" y="1746310"/>
              <a:ext cx="833030" cy="364451"/>
            </a:xfrm>
            <a:custGeom>
              <a:avLst/>
              <a:gdLst/>
              <a:ahLst/>
              <a:cxnLst/>
              <a:rect l="l" t="t" r="r" b="b"/>
              <a:pathLst>
                <a:path w="833030" h="364451">
                  <a:moveTo>
                    <a:pt x="0" y="0"/>
                  </a:moveTo>
                  <a:lnTo>
                    <a:pt x="833029" y="0"/>
                  </a:lnTo>
                  <a:lnTo>
                    <a:pt x="833029" y="364450"/>
                  </a:lnTo>
                  <a:lnTo>
                    <a:pt x="0" y="3644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grpSp>
      <p:grpSp>
        <p:nvGrpSpPr>
          <p:cNvPr id="24" name="Group 24"/>
          <p:cNvGrpSpPr/>
          <p:nvPr/>
        </p:nvGrpSpPr>
        <p:grpSpPr>
          <a:xfrm>
            <a:off x="4556335" y="7666318"/>
            <a:ext cx="692446" cy="1583070"/>
            <a:chOff x="0" y="0"/>
            <a:chExt cx="923261" cy="2110760"/>
          </a:xfrm>
        </p:grpSpPr>
        <p:sp>
          <p:nvSpPr>
            <p:cNvPr id="25" name="Freeform 25"/>
            <p:cNvSpPr/>
            <p:nvPr/>
          </p:nvSpPr>
          <p:spPr>
            <a:xfrm>
              <a:off x="0" y="0"/>
              <a:ext cx="923261" cy="403927"/>
            </a:xfrm>
            <a:custGeom>
              <a:avLst/>
              <a:gdLst/>
              <a:ahLst/>
              <a:cxnLst/>
              <a:rect l="l" t="t" r="r" b="b"/>
              <a:pathLst>
                <a:path w="923261" h="403927">
                  <a:moveTo>
                    <a:pt x="0" y="0"/>
                  </a:moveTo>
                  <a:lnTo>
                    <a:pt x="923261" y="0"/>
                  </a:lnTo>
                  <a:lnTo>
                    <a:pt x="923261" y="403927"/>
                  </a:lnTo>
                  <a:lnTo>
                    <a:pt x="0" y="4039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6" name="Freeform 26"/>
            <p:cNvSpPr/>
            <p:nvPr/>
          </p:nvSpPr>
          <p:spPr>
            <a:xfrm>
              <a:off x="45116" y="403927"/>
              <a:ext cx="833030" cy="364451"/>
            </a:xfrm>
            <a:custGeom>
              <a:avLst/>
              <a:gdLst/>
              <a:ahLst/>
              <a:cxnLst/>
              <a:rect l="l" t="t" r="r" b="b"/>
              <a:pathLst>
                <a:path w="833030" h="364451">
                  <a:moveTo>
                    <a:pt x="0" y="0"/>
                  </a:moveTo>
                  <a:lnTo>
                    <a:pt x="833029" y="0"/>
                  </a:lnTo>
                  <a:lnTo>
                    <a:pt x="833029" y="364450"/>
                  </a:lnTo>
                  <a:lnTo>
                    <a:pt x="0" y="3644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7" name="Freeform 27"/>
            <p:cNvSpPr/>
            <p:nvPr/>
          </p:nvSpPr>
          <p:spPr>
            <a:xfrm>
              <a:off x="45116" y="855838"/>
              <a:ext cx="833030" cy="364451"/>
            </a:xfrm>
            <a:custGeom>
              <a:avLst/>
              <a:gdLst/>
              <a:ahLst/>
              <a:cxnLst/>
              <a:rect l="l" t="t" r="r" b="b"/>
              <a:pathLst>
                <a:path w="833030" h="364451">
                  <a:moveTo>
                    <a:pt x="0" y="0"/>
                  </a:moveTo>
                  <a:lnTo>
                    <a:pt x="833029" y="0"/>
                  </a:lnTo>
                  <a:lnTo>
                    <a:pt x="833029" y="364450"/>
                  </a:lnTo>
                  <a:lnTo>
                    <a:pt x="0" y="3644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8" name="Freeform 28"/>
            <p:cNvSpPr/>
            <p:nvPr/>
          </p:nvSpPr>
          <p:spPr>
            <a:xfrm>
              <a:off x="45116" y="1294399"/>
              <a:ext cx="833030" cy="364451"/>
            </a:xfrm>
            <a:custGeom>
              <a:avLst/>
              <a:gdLst/>
              <a:ahLst/>
              <a:cxnLst/>
              <a:rect l="l" t="t" r="r" b="b"/>
              <a:pathLst>
                <a:path w="833030" h="364451">
                  <a:moveTo>
                    <a:pt x="0" y="0"/>
                  </a:moveTo>
                  <a:lnTo>
                    <a:pt x="833029" y="0"/>
                  </a:lnTo>
                  <a:lnTo>
                    <a:pt x="833029" y="364450"/>
                  </a:lnTo>
                  <a:lnTo>
                    <a:pt x="0" y="3644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9" name="Freeform 29"/>
            <p:cNvSpPr/>
            <p:nvPr/>
          </p:nvSpPr>
          <p:spPr>
            <a:xfrm>
              <a:off x="45116" y="1746310"/>
              <a:ext cx="833030" cy="364451"/>
            </a:xfrm>
            <a:custGeom>
              <a:avLst/>
              <a:gdLst/>
              <a:ahLst/>
              <a:cxnLst/>
              <a:rect l="l" t="t" r="r" b="b"/>
              <a:pathLst>
                <a:path w="833030" h="364451">
                  <a:moveTo>
                    <a:pt x="0" y="0"/>
                  </a:moveTo>
                  <a:lnTo>
                    <a:pt x="833029" y="0"/>
                  </a:lnTo>
                  <a:lnTo>
                    <a:pt x="833029" y="364450"/>
                  </a:lnTo>
                  <a:lnTo>
                    <a:pt x="0" y="3644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grpSp>
      <p:grpSp>
        <p:nvGrpSpPr>
          <p:cNvPr id="30" name="Group 30"/>
          <p:cNvGrpSpPr/>
          <p:nvPr/>
        </p:nvGrpSpPr>
        <p:grpSpPr>
          <a:xfrm>
            <a:off x="11637780" y="4538008"/>
            <a:ext cx="692446" cy="1583070"/>
            <a:chOff x="0" y="0"/>
            <a:chExt cx="923261" cy="2110760"/>
          </a:xfrm>
        </p:grpSpPr>
        <p:sp>
          <p:nvSpPr>
            <p:cNvPr id="31" name="Freeform 31"/>
            <p:cNvSpPr/>
            <p:nvPr/>
          </p:nvSpPr>
          <p:spPr>
            <a:xfrm>
              <a:off x="0" y="0"/>
              <a:ext cx="923261" cy="403927"/>
            </a:xfrm>
            <a:custGeom>
              <a:avLst/>
              <a:gdLst/>
              <a:ahLst/>
              <a:cxnLst/>
              <a:rect l="l" t="t" r="r" b="b"/>
              <a:pathLst>
                <a:path w="923261" h="403927">
                  <a:moveTo>
                    <a:pt x="0" y="0"/>
                  </a:moveTo>
                  <a:lnTo>
                    <a:pt x="923261" y="0"/>
                  </a:lnTo>
                  <a:lnTo>
                    <a:pt x="923261" y="403927"/>
                  </a:lnTo>
                  <a:lnTo>
                    <a:pt x="0" y="4039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32" name="Freeform 32"/>
            <p:cNvSpPr/>
            <p:nvPr/>
          </p:nvSpPr>
          <p:spPr>
            <a:xfrm>
              <a:off x="45116" y="403927"/>
              <a:ext cx="833030" cy="364451"/>
            </a:xfrm>
            <a:custGeom>
              <a:avLst/>
              <a:gdLst/>
              <a:ahLst/>
              <a:cxnLst/>
              <a:rect l="l" t="t" r="r" b="b"/>
              <a:pathLst>
                <a:path w="833030" h="364451">
                  <a:moveTo>
                    <a:pt x="0" y="0"/>
                  </a:moveTo>
                  <a:lnTo>
                    <a:pt x="833029" y="0"/>
                  </a:lnTo>
                  <a:lnTo>
                    <a:pt x="833029" y="364450"/>
                  </a:lnTo>
                  <a:lnTo>
                    <a:pt x="0" y="3644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33" name="Freeform 33"/>
            <p:cNvSpPr/>
            <p:nvPr/>
          </p:nvSpPr>
          <p:spPr>
            <a:xfrm>
              <a:off x="45116" y="855838"/>
              <a:ext cx="833030" cy="364451"/>
            </a:xfrm>
            <a:custGeom>
              <a:avLst/>
              <a:gdLst/>
              <a:ahLst/>
              <a:cxnLst/>
              <a:rect l="l" t="t" r="r" b="b"/>
              <a:pathLst>
                <a:path w="833030" h="364451">
                  <a:moveTo>
                    <a:pt x="0" y="0"/>
                  </a:moveTo>
                  <a:lnTo>
                    <a:pt x="833029" y="0"/>
                  </a:lnTo>
                  <a:lnTo>
                    <a:pt x="833029" y="364450"/>
                  </a:lnTo>
                  <a:lnTo>
                    <a:pt x="0" y="3644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34" name="Freeform 34"/>
            <p:cNvSpPr/>
            <p:nvPr/>
          </p:nvSpPr>
          <p:spPr>
            <a:xfrm>
              <a:off x="45116" y="1294399"/>
              <a:ext cx="833030" cy="364451"/>
            </a:xfrm>
            <a:custGeom>
              <a:avLst/>
              <a:gdLst/>
              <a:ahLst/>
              <a:cxnLst/>
              <a:rect l="l" t="t" r="r" b="b"/>
              <a:pathLst>
                <a:path w="833030" h="364451">
                  <a:moveTo>
                    <a:pt x="0" y="0"/>
                  </a:moveTo>
                  <a:lnTo>
                    <a:pt x="833029" y="0"/>
                  </a:lnTo>
                  <a:lnTo>
                    <a:pt x="833029" y="364450"/>
                  </a:lnTo>
                  <a:lnTo>
                    <a:pt x="0" y="3644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35" name="Freeform 35"/>
            <p:cNvSpPr/>
            <p:nvPr/>
          </p:nvSpPr>
          <p:spPr>
            <a:xfrm>
              <a:off x="45116" y="1746310"/>
              <a:ext cx="833030" cy="364451"/>
            </a:xfrm>
            <a:custGeom>
              <a:avLst/>
              <a:gdLst/>
              <a:ahLst/>
              <a:cxnLst/>
              <a:rect l="l" t="t" r="r" b="b"/>
              <a:pathLst>
                <a:path w="833030" h="364451">
                  <a:moveTo>
                    <a:pt x="0" y="0"/>
                  </a:moveTo>
                  <a:lnTo>
                    <a:pt x="833029" y="0"/>
                  </a:lnTo>
                  <a:lnTo>
                    <a:pt x="833029" y="364450"/>
                  </a:lnTo>
                  <a:lnTo>
                    <a:pt x="0" y="3644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grpSp>
      <p:grpSp>
        <p:nvGrpSpPr>
          <p:cNvPr id="36" name="Group 36"/>
          <p:cNvGrpSpPr/>
          <p:nvPr/>
        </p:nvGrpSpPr>
        <p:grpSpPr>
          <a:xfrm>
            <a:off x="11637780" y="7666318"/>
            <a:ext cx="692446" cy="1583070"/>
            <a:chOff x="0" y="0"/>
            <a:chExt cx="923261" cy="2110760"/>
          </a:xfrm>
        </p:grpSpPr>
        <p:sp>
          <p:nvSpPr>
            <p:cNvPr id="37" name="Freeform 37"/>
            <p:cNvSpPr/>
            <p:nvPr/>
          </p:nvSpPr>
          <p:spPr>
            <a:xfrm>
              <a:off x="0" y="0"/>
              <a:ext cx="923261" cy="403927"/>
            </a:xfrm>
            <a:custGeom>
              <a:avLst/>
              <a:gdLst/>
              <a:ahLst/>
              <a:cxnLst/>
              <a:rect l="l" t="t" r="r" b="b"/>
              <a:pathLst>
                <a:path w="923261" h="403927">
                  <a:moveTo>
                    <a:pt x="0" y="0"/>
                  </a:moveTo>
                  <a:lnTo>
                    <a:pt x="923261" y="0"/>
                  </a:lnTo>
                  <a:lnTo>
                    <a:pt x="923261" y="403927"/>
                  </a:lnTo>
                  <a:lnTo>
                    <a:pt x="0" y="4039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38" name="Freeform 38"/>
            <p:cNvSpPr/>
            <p:nvPr/>
          </p:nvSpPr>
          <p:spPr>
            <a:xfrm>
              <a:off x="45116" y="403927"/>
              <a:ext cx="833030" cy="364451"/>
            </a:xfrm>
            <a:custGeom>
              <a:avLst/>
              <a:gdLst/>
              <a:ahLst/>
              <a:cxnLst/>
              <a:rect l="l" t="t" r="r" b="b"/>
              <a:pathLst>
                <a:path w="833030" h="364451">
                  <a:moveTo>
                    <a:pt x="0" y="0"/>
                  </a:moveTo>
                  <a:lnTo>
                    <a:pt x="833029" y="0"/>
                  </a:lnTo>
                  <a:lnTo>
                    <a:pt x="833029" y="364450"/>
                  </a:lnTo>
                  <a:lnTo>
                    <a:pt x="0" y="3644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39" name="Freeform 39"/>
            <p:cNvSpPr/>
            <p:nvPr/>
          </p:nvSpPr>
          <p:spPr>
            <a:xfrm>
              <a:off x="45116" y="855838"/>
              <a:ext cx="833030" cy="364451"/>
            </a:xfrm>
            <a:custGeom>
              <a:avLst/>
              <a:gdLst/>
              <a:ahLst/>
              <a:cxnLst/>
              <a:rect l="l" t="t" r="r" b="b"/>
              <a:pathLst>
                <a:path w="833030" h="364451">
                  <a:moveTo>
                    <a:pt x="0" y="0"/>
                  </a:moveTo>
                  <a:lnTo>
                    <a:pt x="833029" y="0"/>
                  </a:lnTo>
                  <a:lnTo>
                    <a:pt x="833029" y="364450"/>
                  </a:lnTo>
                  <a:lnTo>
                    <a:pt x="0" y="3644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40" name="Freeform 40"/>
            <p:cNvSpPr/>
            <p:nvPr/>
          </p:nvSpPr>
          <p:spPr>
            <a:xfrm>
              <a:off x="45116" y="1294399"/>
              <a:ext cx="833030" cy="364451"/>
            </a:xfrm>
            <a:custGeom>
              <a:avLst/>
              <a:gdLst/>
              <a:ahLst/>
              <a:cxnLst/>
              <a:rect l="l" t="t" r="r" b="b"/>
              <a:pathLst>
                <a:path w="833030" h="364451">
                  <a:moveTo>
                    <a:pt x="0" y="0"/>
                  </a:moveTo>
                  <a:lnTo>
                    <a:pt x="833029" y="0"/>
                  </a:lnTo>
                  <a:lnTo>
                    <a:pt x="833029" y="364450"/>
                  </a:lnTo>
                  <a:lnTo>
                    <a:pt x="0" y="3644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41" name="Freeform 41"/>
            <p:cNvSpPr/>
            <p:nvPr/>
          </p:nvSpPr>
          <p:spPr>
            <a:xfrm>
              <a:off x="45116" y="1746310"/>
              <a:ext cx="833030" cy="364451"/>
            </a:xfrm>
            <a:custGeom>
              <a:avLst/>
              <a:gdLst/>
              <a:ahLst/>
              <a:cxnLst/>
              <a:rect l="l" t="t" r="r" b="b"/>
              <a:pathLst>
                <a:path w="833030" h="364451">
                  <a:moveTo>
                    <a:pt x="0" y="0"/>
                  </a:moveTo>
                  <a:lnTo>
                    <a:pt x="833029" y="0"/>
                  </a:lnTo>
                  <a:lnTo>
                    <a:pt x="833029" y="364450"/>
                  </a:lnTo>
                  <a:lnTo>
                    <a:pt x="0" y="3644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grpSp>
      <p:sp>
        <p:nvSpPr>
          <p:cNvPr id="42" name="TextBox 42"/>
          <p:cNvSpPr txBox="1"/>
          <p:nvPr/>
        </p:nvSpPr>
        <p:spPr>
          <a:xfrm>
            <a:off x="198451" y="139129"/>
            <a:ext cx="8197987" cy="638490"/>
          </a:xfrm>
          <a:prstGeom prst="rect">
            <a:avLst/>
          </a:prstGeom>
        </p:spPr>
        <p:txBody>
          <a:bodyPr lIns="0" tIns="0" rIns="0" bIns="0" rtlCol="0" anchor="t">
            <a:spAutoFit/>
          </a:bodyPr>
          <a:lstStyle/>
          <a:p>
            <a:pPr marL="0" lvl="0" indent="0" algn="l">
              <a:lnSpc>
                <a:spcPts val="4680"/>
              </a:lnSpc>
              <a:spcBef>
                <a:spcPct val="0"/>
              </a:spcBef>
            </a:pPr>
            <a:r>
              <a:rPr lang="en-US" sz="4179" b="1" spc="-125">
                <a:solidFill>
                  <a:srgbClr val="FFFFFF"/>
                </a:solidFill>
                <a:latin typeface="Poppins Bold"/>
                <a:ea typeface="Poppins Bold"/>
                <a:cs typeface="Poppins Bold"/>
                <a:sym typeface="Poppins Bold"/>
              </a:rPr>
              <a:t>21.1 Core Concepts of Encryption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99627" y="61611"/>
            <a:ext cx="8482213" cy="868680"/>
          </a:xfrm>
          <a:prstGeom prst="rect">
            <a:avLst/>
          </a:prstGeom>
        </p:spPr>
        <p:txBody>
          <a:bodyPr lIns="0" tIns="0" rIns="0" bIns="0" rtlCol="0" anchor="t">
            <a:spAutoFit/>
          </a:bodyPr>
          <a:lstStyle/>
          <a:p>
            <a:pPr marL="0" lvl="0" indent="0" algn="l">
              <a:lnSpc>
                <a:spcPts val="3359"/>
              </a:lnSpc>
              <a:spcBef>
                <a:spcPct val="0"/>
              </a:spcBef>
            </a:pPr>
            <a:r>
              <a:rPr lang="en-US" sz="2999" b="1" spc="-89">
                <a:solidFill>
                  <a:srgbClr val="FFFFFF"/>
                </a:solidFill>
                <a:latin typeface="Poppins Bold"/>
                <a:ea typeface="Poppins Bold"/>
                <a:cs typeface="Poppins Bold"/>
                <a:sym typeface="Poppins Bold"/>
              </a:rPr>
              <a:t>21.2 Ensuring Authenticity with Digital Signatures and Certificates</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7" name="Freeform 7"/>
          <p:cNvSpPr/>
          <p:nvPr/>
        </p:nvSpPr>
        <p:spPr>
          <a:xfrm>
            <a:off x="5582060" y="5210517"/>
            <a:ext cx="7123879" cy="4470234"/>
          </a:xfrm>
          <a:custGeom>
            <a:avLst/>
            <a:gdLst/>
            <a:ahLst/>
            <a:cxnLst/>
            <a:rect l="l" t="t" r="r" b="b"/>
            <a:pathLst>
              <a:path w="7123879" h="4470234">
                <a:moveTo>
                  <a:pt x="0" y="0"/>
                </a:moveTo>
                <a:lnTo>
                  <a:pt x="7123880" y="0"/>
                </a:lnTo>
                <a:lnTo>
                  <a:pt x="7123880" y="4470234"/>
                </a:lnTo>
                <a:lnTo>
                  <a:pt x="0" y="4470234"/>
                </a:lnTo>
                <a:lnTo>
                  <a:pt x="0" y="0"/>
                </a:lnTo>
                <a:close/>
              </a:path>
            </a:pathLst>
          </a:custGeom>
          <a:blipFill>
            <a:blip r:embed="rId4"/>
            <a:stretch>
              <a:fillRect/>
            </a:stretch>
          </a:blipFill>
        </p:spPr>
        <p:txBody>
          <a:bodyPr/>
          <a:lstStyle/>
          <a:p>
            <a:endParaRPr lang="en-PH"/>
          </a:p>
        </p:txBody>
      </p:sp>
      <p:sp>
        <p:nvSpPr>
          <p:cNvPr id="8" name="TextBox 8"/>
          <p:cNvSpPr txBox="1"/>
          <p:nvPr/>
        </p:nvSpPr>
        <p:spPr>
          <a:xfrm>
            <a:off x="402046" y="1877010"/>
            <a:ext cx="787548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Digital signature</a:t>
            </a:r>
          </a:p>
        </p:txBody>
      </p:sp>
      <p:sp>
        <p:nvSpPr>
          <p:cNvPr id="9" name="TextBox 9"/>
          <p:cNvSpPr txBox="1"/>
          <p:nvPr/>
        </p:nvSpPr>
        <p:spPr>
          <a:xfrm>
            <a:off x="402046" y="2705441"/>
            <a:ext cx="17276740" cy="1543051"/>
          </a:xfrm>
          <a:prstGeom prst="rect">
            <a:avLst/>
          </a:prstGeom>
        </p:spPr>
        <p:txBody>
          <a:bodyPr lIns="0" tIns="0" rIns="0" bIns="0" rtlCol="0" anchor="t">
            <a:spAutoFit/>
          </a:bodyPr>
          <a:lstStyle/>
          <a:p>
            <a:pPr algn="l">
              <a:lnSpc>
                <a:spcPts val="4199"/>
              </a:lnSpc>
              <a:spcBef>
                <a:spcPct val="0"/>
              </a:spcBef>
            </a:pPr>
            <a:r>
              <a:rPr lang="en-US" sz="2999" spc="-29">
                <a:solidFill>
                  <a:srgbClr val="000000"/>
                </a:solidFill>
                <a:latin typeface="Open Sans"/>
                <a:ea typeface="Open Sans"/>
                <a:cs typeface="Open Sans"/>
                <a:sym typeface="Open Sans"/>
              </a:rPr>
              <a:t>A digital signature is a cryptographic technique used to verify the </a:t>
            </a:r>
            <a:r>
              <a:rPr lang="en-US" sz="2999" b="1" spc="-29">
                <a:solidFill>
                  <a:srgbClr val="642EC7"/>
                </a:solidFill>
                <a:latin typeface="Open Sans Bold"/>
                <a:ea typeface="Open Sans Bold"/>
                <a:cs typeface="Open Sans Bold"/>
                <a:sym typeface="Open Sans Bold"/>
              </a:rPr>
              <a:t>authenticity</a:t>
            </a:r>
            <a:r>
              <a:rPr lang="en-US" sz="2999" spc="-29">
                <a:solidFill>
                  <a:srgbClr val="000000"/>
                </a:solidFill>
                <a:latin typeface="Open Sans"/>
                <a:ea typeface="Open Sans"/>
                <a:cs typeface="Open Sans"/>
                <a:sym typeface="Open Sans"/>
              </a:rPr>
              <a:t> and </a:t>
            </a:r>
            <a:r>
              <a:rPr lang="en-US" sz="2999" b="1" spc="-29">
                <a:solidFill>
                  <a:srgbClr val="642EC7"/>
                </a:solidFill>
                <a:latin typeface="Open Sans Bold"/>
                <a:ea typeface="Open Sans Bold"/>
                <a:cs typeface="Open Sans Bold"/>
                <a:sym typeface="Open Sans Bold"/>
              </a:rPr>
              <a:t>integrity</a:t>
            </a:r>
            <a:r>
              <a:rPr lang="en-US" sz="2999" spc="-29">
                <a:solidFill>
                  <a:srgbClr val="000000"/>
                </a:solidFill>
                <a:latin typeface="Open Sans"/>
                <a:ea typeface="Open Sans"/>
                <a:cs typeface="Open Sans"/>
                <a:sym typeface="Open Sans"/>
              </a:rPr>
              <a:t> of digital data, crucial for ensuring the validity and non-repudiation of electronic documents or transactions.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TextBox 6"/>
          <p:cNvSpPr txBox="1"/>
          <p:nvPr/>
        </p:nvSpPr>
        <p:spPr>
          <a:xfrm>
            <a:off x="402046" y="1877010"/>
            <a:ext cx="787548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Digital signature</a:t>
            </a:r>
          </a:p>
        </p:txBody>
      </p:sp>
      <p:sp>
        <p:nvSpPr>
          <p:cNvPr id="7" name="TextBox 7"/>
          <p:cNvSpPr txBox="1"/>
          <p:nvPr/>
        </p:nvSpPr>
        <p:spPr>
          <a:xfrm>
            <a:off x="402046" y="2705441"/>
            <a:ext cx="17276740" cy="1543051"/>
          </a:xfrm>
          <a:prstGeom prst="rect">
            <a:avLst/>
          </a:prstGeom>
        </p:spPr>
        <p:txBody>
          <a:bodyPr lIns="0" tIns="0" rIns="0" bIns="0" rtlCol="0" anchor="t">
            <a:spAutoFit/>
          </a:bodyPr>
          <a:lstStyle/>
          <a:p>
            <a:pPr algn="l">
              <a:lnSpc>
                <a:spcPts val="4199"/>
              </a:lnSpc>
            </a:pPr>
            <a:r>
              <a:rPr lang="en-US" sz="2999" spc="-29">
                <a:solidFill>
                  <a:srgbClr val="000000"/>
                </a:solidFill>
                <a:latin typeface="Open Sans"/>
                <a:ea typeface="Open Sans"/>
                <a:cs typeface="Open Sans"/>
                <a:sym typeface="Open Sans"/>
              </a:rPr>
              <a:t>How do we verify the identity of the sender? </a:t>
            </a:r>
          </a:p>
          <a:p>
            <a:pPr algn="l">
              <a:lnSpc>
                <a:spcPts val="4199"/>
              </a:lnSpc>
            </a:pPr>
            <a:endParaRPr lang="en-US" sz="2999" spc="-29">
              <a:solidFill>
                <a:srgbClr val="000000"/>
              </a:solidFill>
              <a:latin typeface="Open Sans"/>
              <a:ea typeface="Open Sans"/>
              <a:cs typeface="Open Sans"/>
              <a:sym typeface="Open Sans"/>
            </a:endParaRPr>
          </a:p>
          <a:p>
            <a:pPr algn="l">
              <a:lnSpc>
                <a:spcPts val="4199"/>
              </a:lnSpc>
              <a:spcBef>
                <a:spcPct val="0"/>
              </a:spcBef>
            </a:pPr>
            <a:r>
              <a:rPr lang="en-US" sz="2999" b="1" spc="-29">
                <a:solidFill>
                  <a:srgbClr val="000000"/>
                </a:solidFill>
                <a:latin typeface="Open Sans Bold"/>
                <a:ea typeface="Open Sans Bold"/>
                <a:cs typeface="Open Sans Bold"/>
                <a:sym typeface="Open Sans Bold"/>
              </a:rPr>
              <a:t>One solution: Ask the sender to encrypt a message using their private key. </a:t>
            </a:r>
          </a:p>
        </p:txBody>
      </p:sp>
      <p:sp>
        <p:nvSpPr>
          <p:cNvPr id="8" name="Freeform 8"/>
          <p:cNvSpPr/>
          <p:nvPr/>
        </p:nvSpPr>
        <p:spPr>
          <a:xfrm>
            <a:off x="2856723" y="5164838"/>
            <a:ext cx="2014027" cy="641971"/>
          </a:xfrm>
          <a:custGeom>
            <a:avLst/>
            <a:gdLst/>
            <a:ahLst/>
            <a:cxnLst/>
            <a:rect l="l" t="t" r="r" b="b"/>
            <a:pathLst>
              <a:path w="2014027" h="641971">
                <a:moveTo>
                  <a:pt x="0" y="0"/>
                </a:moveTo>
                <a:lnTo>
                  <a:pt x="2014026" y="0"/>
                </a:lnTo>
                <a:lnTo>
                  <a:pt x="2014026" y="641971"/>
                </a:lnTo>
                <a:lnTo>
                  <a:pt x="0" y="6419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9" name="Freeform 9"/>
          <p:cNvSpPr/>
          <p:nvPr/>
        </p:nvSpPr>
        <p:spPr>
          <a:xfrm>
            <a:off x="4799309" y="6227975"/>
            <a:ext cx="2882889" cy="918921"/>
          </a:xfrm>
          <a:custGeom>
            <a:avLst/>
            <a:gdLst/>
            <a:ahLst/>
            <a:cxnLst/>
            <a:rect l="l" t="t" r="r" b="b"/>
            <a:pathLst>
              <a:path w="2882889" h="918921">
                <a:moveTo>
                  <a:pt x="0" y="0"/>
                </a:moveTo>
                <a:lnTo>
                  <a:pt x="2882889" y="0"/>
                </a:lnTo>
                <a:lnTo>
                  <a:pt x="2882889" y="918921"/>
                </a:lnTo>
                <a:lnTo>
                  <a:pt x="0" y="9189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0" name="Freeform 10"/>
          <p:cNvSpPr/>
          <p:nvPr/>
        </p:nvSpPr>
        <p:spPr>
          <a:xfrm>
            <a:off x="8118662" y="5143500"/>
            <a:ext cx="2014027" cy="641971"/>
          </a:xfrm>
          <a:custGeom>
            <a:avLst/>
            <a:gdLst/>
            <a:ahLst/>
            <a:cxnLst/>
            <a:rect l="l" t="t" r="r" b="b"/>
            <a:pathLst>
              <a:path w="2014027" h="641971">
                <a:moveTo>
                  <a:pt x="0" y="0"/>
                </a:moveTo>
                <a:lnTo>
                  <a:pt x="2014026" y="0"/>
                </a:lnTo>
                <a:lnTo>
                  <a:pt x="2014026" y="641971"/>
                </a:lnTo>
                <a:lnTo>
                  <a:pt x="0" y="6419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1" name="Freeform 11"/>
          <p:cNvSpPr/>
          <p:nvPr/>
        </p:nvSpPr>
        <p:spPr>
          <a:xfrm>
            <a:off x="13210081" y="5164838"/>
            <a:ext cx="2014027" cy="641971"/>
          </a:xfrm>
          <a:custGeom>
            <a:avLst/>
            <a:gdLst/>
            <a:ahLst/>
            <a:cxnLst/>
            <a:rect l="l" t="t" r="r" b="b"/>
            <a:pathLst>
              <a:path w="2014027" h="641971">
                <a:moveTo>
                  <a:pt x="0" y="0"/>
                </a:moveTo>
                <a:lnTo>
                  <a:pt x="2014027" y="0"/>
                </a:lnTo>
                <a:lnTo>
                  <a:pt x="2014027" y="641971"/>
                </a:lnTo>
                <a:lnTo>
                  <a:pt x="0" y="6419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12" name="Group 12"/>
          <p:cNvGrpSpPr/>
          <p:nvPr/>
        </p:nvGrpSpPr>
        <p:grpSpPr>
          <a:xfrm>
            <a:off x="5377201" y="5143500"/>
            <a:ext cx="1984524" cy="663309"/>
            <a:chOff x="0" y="0"/>
            <a:chExt cx="786406" cy="262849"/>
          </a:xfrm>
        </p:grpSpPr>
        <p:sp>
          <p:nvSpPr>
            <p:cNvPr id="13" name="Freeform 13"/>
            <p:cNvSpPr/>
            <p:nvPr/>
          </p:nvSpPr>
          <p:spPr>
            <a:xfrm>
              <a:off x="0" y="0"/>
              <a:ext cx="786406" cy="262849"/>
            </a:xfrm>
            <a:custGeom>
              <a:avLst/>
              <a:gdLst/>
              <a:ahLst/>
              <a:cxnLst/>
              <a:rect l="l" t="t" r="r" b="b"/>
              <a:pathLst>
                <a:path w="786406" h="262849">
                  <a:moveTo>
                    <a:pt x="0" y="0"/>
                  </a:moveTo>
                  <a:lnTo>
                    <a:pt x="786406" y="0"/>
                  </a:lnTo>
                  <a:lnTo>
                    <a:pt x="786406" y="262849"/>
                  </a:lnTo>
                  <a:lnTo>
                    <a:pt x="0" y="262849"/>
                  </a:lnTo>
                  <a:close/>
                </a:path>
              </a:pathLst>
            </a:custGeom>
            <a:solidFill>
              <a:srgbClr val="019D97"/>
            </a:solidFill>
          </p:spPr>
          <p:txBody>
            <a:bodyPr/>
            <a:lstStyle/>
            <a:p>
              <a:endParaRPr lang="en-PH"/>
            </a:p>
          </p:txBody>
        </p:sp>
        <p:sp>
          <p:nvSpPr>
            <p:cNvPr id="14" name="TextBox 14"/>
            <p:cNvSpPr txBox="1"/>
            <p:nvPr/>
          </p:nvSpPr>
          <p:spPr>
            <a:xfrm>
              <a:off x="0" y="-66675"/>
              <a:ext cx="786406" cy="329524"/>
            </a:xfrm>
            <a:prstGeom prst="rect">
              <a:avLst/>
            </a:prstGeom>
          </p:spPr>
          <p:txBody>
            <a:bodyPr lIns="46310" tIns="46310" rIns="46310" bIns="46310" rtlCol="0" anchor="ctr"/>
            <a:lstStyle/>
            <a:p>
              <a:pPr algn="ctr">
                <a:lnSpc>
                  <a:spcPts val="3359"/>
                </a:lnSpc>
              </a:pPr>
              <a:endParaRPr/>
            </a:p>
          </p:txBody>
        </p:sp>
      </p:grpSp>
      <p:grpSp>
        <p:nvGrpSpPr>
          <p:cNvPr id="15" name="Group 15"/>
          <p:cNvGrpSpPr/>
          <p:nvPr/>
        </p:nvGrpSpPr>
        <p:grpSpPr>
          <a:xfrm>
            <a:off x="10719105" y="5143500"/>
            <a:ext cx="1984524" cy="663309"/>
            <a:chOff x="0" y="0"/>
            <a:chExt cx="786406" cy="262849"/>
          </a:xfrm>
        </p:grpSpPr>
        <p:sp>
          <p:nvSpPr>
            <p:cNvPr id="16" name="Freeform 16"/>
            <p:cNvSpPr/>
            <p:nvPr/>
          </p:nvSpPr>
          <p:spPr>
            <a:xfrm>
              <a:off x="0" y="0"/>
              <a:ext cx="786406" cy="262849"/>
            </a:xfrm>
            <a:custGeom>
              <a:avLst/>
              <a:gdLst/>
              <a:ahLst/>
              <a:cxnLst/>
              <a:rect l="l" t="t" r="r" b="b"/>
              <a:pathLst>
                <a:path w="786406" h="262849">
                  <a:moveTo>
                    <a:pt x="0" y="0"/>
                  </a:moveTo>
                  <a:lnTo>
                    <a:pt x="786406" y="0"/>
                  </a:lnTo>
                  <a:lnTo>
                    <a:pt x="786406" y="262849"/>
                  </a:lnTo>
                  <a:lnTo>
                    <a:pt x="0" y="262849"/>
                  </a:lnTo>
                  <a:close/>
                </a:path>
              </a:pathLst>
            </a:custGeom>
            <a:solidFill>
              <a:srgbClr val="019D97"/>
            </a:solidFill>
          </p:spPr>
          <p:txBody>
            <a:bodyPr/>
            <a:lstStyle/>
            <a:p>
              <a:endParaRPr lang="en-PH"/>
            </a:p>
          </p:txBody>
        </p:sp>
        <p:sp>
          <p:nvSpPr>
            <p:cNvPr id="17" name="TextBox 17"/>
            <p:cNvSpPr txBox="1"/>
            <p:nvPr/>
          </p:nvSpPr>
          <p:spPr>
            <a:xfrm>
              <a:off x="0" y="-66675"/>
              <a:ext cx="786406" cy="329524"/>
            </a:xfrm>
            <a:prstGeom prst="rect">
              <a:avLst/>
            </a:prstGeom>
          </p:spPr>
          <p:txBody>
            <a:bodyPr lIns="46310" tIns="46310" rIns="46310" bIns="46310" rtlCol="0" anchor="ctr"/>
            <a:lstStyle/>
            <a:p>
              <a:pPr algn="ctr">
                <a:lnSpc>
                  <a:spcPts val="3359"/>
                </a:lnSpc>
              </a:pPr>
              <a:endParaRPr/>
            </a:p>
          </p:txBody>
        </p:sp>
      </p:grpSp>
      <p:sp>
        <p:nvSpPr>
          <p:cNvPr id="18" name="AutoShape 18"/>
          <p:cNvSpPr/>
          <p:nvPr/>
        </p:nvSpPr>
        <p:spPr>
          <a:xfrm>
            <a:off x="4624009" y="5499712"/>
            <a:ext cx="611764" cy="0"/>
          </a:xfrm>
          <a:prstGeom prst="line">
            <a:avLst/>
          </a:prstGeom>
          <a:ln w="28575" cap="flat">
            <a:solidFill>
              <a:srgbClr val="000000"/>
            </a:solidFill>
            <a:prstDash val="solid"/>
            <a:headEnd type="none" w="sm" len="sm"/>
            <a:tailEnd type="arrow" w="med" len="sm"/>
          </a:ln>
        </p:spPr>
        <p:txBody>
          <a:bodyPr/>
          <a:lstStyle/>
          <a:p>
            <a:endParaRPr lang="en-PH"/>
          </a:p>
        </p:txBody>
      </p:sp>
      <p:sp>
        <p:nvSpPr>
          <p:cNvPr id="19" name="AutoShape 19"/>
          <p:cNvSpPr/>
          <p:nvPr/>
        </p:nvSpPr>
        <p:spPr>
          <a:xfrm>
            <a:off x="7506898" y="5460547"/>
            <a:ext cx="611764" cy="0"/>
          </a:xfrm>
          <a:prstGeom prst="line">
            <a:avLst/>
          </a:prstGeom>
          <a:ln w="28575" cap="flat">
            <a:solidFill>
              <a:srgbClr val="000000"/>
            </a:solidFill>
            <a:prstDash val="solid"/>
            <a:headEnd type="none" w="sm" len="sm"/>
            <a:tailEnd type="arrow" w="med" len="sm"/>
          </a:ln>
        </p:spPr>
        <p:txBody>
          <a:bodyPr/>
          <a:lstStyle/>
          <a:p>
            <a:endParaRPr lang="en-PH"/>
          </a:p>
        </p:txBody>
      </p:sp>
      <p:sp>
        <p:nvSpPr>
          <p:cNvPr id="20" name="AutoShape 20"/>
          <p:cNvSpPr/>
          <p:nvPr/>
        </p:nvSpPr>
        <p:spPr>
          <a:xfrm flipV="1">
            <a:off x="6310023" y="5823667"/>
            <a:ext cx="0" cy="346686"/>
          </a:xfrm>
          <a:prstGeom prst="line">
            <a:avLst/>
          </a:prstGeom>
          <a:ln w="28575" cap="flat">
            <a:solidFill>
              <a:srgbClr val="000000"/>
            </a:solidFill>
            <a:prstDash val="solid"/>
            <a:headEnd type="none" w="sm" len="sm"/>
            <a:tailEnd type="arrow" w="med" len="sm"/>
          </a:ln>
        </p:spPr>
        <p:txBody>
          <a:bodyPr/>
          <a:lstStyle/>
          <a:p>
            <a:endParaRPr lang="en-PH"/>
          </a:p>
        </p:txBody>
      </p:sp>
      <p:sp>
        <p:nvSpPr>
          <p:cNvPr id="21" name="AutoShape 21"/>
          <p:cNvSpPr/>
          <p:nvPr/>
        </p:nvSpPr>
        <p:spPr>
          <a:xfrm flipV="1">
            <a:off x="11725256" y="5823667"/>
            <a:ext cx="0" cy="346686"/>
          </a:xfrm>
          <a:prstGeom prst="line">
            <a:avLst/>
          </a:prstGeom>
          <a:ln w="28575" cap="flat">
            <a:solidFill>
              <a:srgbClr val="000000"/>
            </a:solidFill>
            <a:prstDash val="solid"/>
            <a:headEnd type="none" w="sm" len="sm"/>
            <a:tailEnd type="arrow" w="med" len="sm"/>
          </a:ln>
        </p:spPr>
        <p:txBody>
          <a:bodyPr/>
          <a:lstStyle/>
          <a:p>
            <a:endParaRPr lang="en-PH"/>
          </a:p>
        </p:txBody>
      </p:sp>
      <p:sp>
        <p:nvSpPr>
          <p:cNvPr id="22" name="AutoShape 22"/>
          <p:cNvSpPr/>
          <p:nvPr/>
        </p:nvSpPr>
        <p:spPr>
          <a:xfrm>
            <a:off x="9943532" y="5478374"/>
            <a:ext cx="611764" cy="0"/>
          </a:xfrm>
          <a:prstGeom prst="line">
            <a:avLst/>
          </a:prstGeom>
          <a:ln w="28575" cap="flat">
            <a:solidFill>
              <a:srgbClr val="000000"/>
            </a:solidFill>
            <a:prstDash val="solid"/>
            <a:headEnd type="none" w="sm" len="sm"/>
            <a:tailEnd type="arrow" w="med" len="sm"/>
          </a:ln>
        </p:spPr>
        <p:txBody>
          <a:bodyPr/>
          <a:lstStyle/>
          <a:p>
            <a:endParaRPr lang="en-PH"/>
          </a:p>
        </p:txBody>
      </p:sp>
      <p:sp>
        <p:nvSpPr>
          <p:cNvPr id="23" name="AutoShape 23"/>
          <p:cNvSpPr/>
          <p:nvPr/>
        </p:nvSpPr>
        <p:spPr>
          <a:xfrm>
            <a:off x="12785059" y="5463198"/>
            <a:ext cx="611764" cy="0"/>
          </a:xfrm>
          <a:prstGeom prst="line">
            <a:avLst/>
          </a:prstGeom>
          <a:ln w="28575" cap="flat">
            <a:solidFill>
              <a:srgbClr val="000000"/>
            </a:solidFill>
            <a:prstDash val="solid"/>
            <a:headEnd type="none" w="sm" len="sm"/>
            <a:tailEnd type="arrow" w="med" len="sm"/>
          </a:ln>
        </p:spPr>
        <p:txBody>
          <a:bodyPr/>
          <a:lstStyle/>
          <a:p>
            <a:endParaRPr lang="en-PH"/>
          </a:p>
        </p:txBody>
      </p:sp>
      <p:sp>
        <p:nvSpPr>
          <p:cNvPr id="24" name="TextBox 24"/>
          <p:cNvSpPr txBox="1"/>
          <p:nvPr/>
        </p:nvSpPr>
        <p:spPr>
          <a:xfrm>
            <a:off x="3251972" y="5295788"/>
            <a:ext cx="1223528" cy="341971"/>
          </a:xfrm>
          <a:prstGeom prst="rect">
            <a:avLst/>
          </a:prstGeom>
        </p:spPr>
        <p:txBody>
          <a:bodyPr lIns="0" tIns="0" rIns="0" bIns="0" rtlCol="0" anchor="t">
            <a:spAutoFit/>
          </a:bodyPr>
          <a:lstStyle/>
          <a:p>
            <a:pPr algn="ctr">
              <a:lnSpc>
                <a:spcPts val="2791"/>
              </a:lnSpc>
              <a:spcBef>
                <a:spcPct val="0"/>
              </a:spcBef>
            </a:pPr>
            <a:r>
              <a:rPr lang="en-US" sz="1993" i="1">
                <a:solidFill>
                  <a:srgbClr val="FFFFFF"/>
                </a:solidFill>
                <a:latin typeface="Open Sans Italics"/>
                <a:ea typeface="Open Sans Italics"/>
                <a:cs typeface="Open Sans Italics"/>
                <a:sym typeface="Open Sans Italics"/>
              </a:rPr>
              <a:t>Plaintext</a:t>
            </a:r>
          </a:p>
        </p:txBody>
      </p:sp>
      <p:sp>
        <p:nvSpPr>
          <p:cNvPr id="25" name="TextBox 25"/>
          <p:cNvSpPr txBox="1"/>
          <p:nvPr/>
        </p:nvSpPr>
        <p:spPr>
          <a:xfrm>
            <a:off x="5461378" y="6351328"/>
            <a:ext cx="1558751" cy="610375"/>
          </a:xfrm>
          <a:prstGeom prst="rect">
            <a:avLst/>
          </a:prstGeom>
        </p:spPr>
        <p:txBody>
          <a:bodyPr lIns="0" tIns="0" rIns="0" bIns="0" rtlCol="0" anchor="t">
            <a:spAutoFit/>
          </a:bodyPr>
          <a:lstStyle/>
          <a:p>
            <a:pPr algn="ctr">
              <a:lnSpc>
                <a:spcPts val="2469"/>
              </a:lnSpc>
              <a:spcBef>
                <a:spcPct val="0"/>
              </a:spcBef>
            </a:pPr>
            <a:r>
              <a:rPr lang="en-US" sz="1763" b="1" i="1">
                <a:solidFill>
                  <a:srgbClr val="000000"/>
                </a:solidFill>
                <a:latin typeface="Open Sans Bold Italics"/>
                <a:ea typeface="Open Sans Bold Italics"/>
                <a:cs typeface="Open Sans Bold Italics"/>
                <a:sym typeface="Open Sans Bold Italics"/>
              </a:rPr>
              <a:t>Sender’s private key</a:t>
            </a:r>
          </a:p>
        </p:txBody>
      </p:sp>
      <p:sp>
        <p:nvSpPr>
          <p:cNvPr id="26" name="TextBox 26"/>
          <p:cNvSpPr txBox="1"/>
          <p:nvPr/>
        </p:nvSpPr>
        <p:spPr>
          <a:xfrm>
            <a:off x="8559763" y="5283975"/>
            <a:ext cx="1131823" cy="309671"/>
          </a:xfrm>
          <a:prstGeom prst="rect">
            <a:avLst/>
          </a:prstGeom>
        </p:spPr>
        <p:txBody>
          <a:bodyPr lIns="0" tIns="0" rIns="0" bIns="0" rtlCol="0" anchor="t">
            <a:spAutoFit/>
          </a:bodyPr>
          <a:lstStyle/>
          <a:p>
            <a:pPr algn="ctr">
              <a:lnSpc>
                <a:spcPts val="2582"/>
              </a:lnSpc>
              <a:spcBef>
                <a:spcPct val="0"/>
              </a:spcBef>
            </a:pPr>
            <a:r>
              <a:rPr lang="en-US" sz="1844" i="1">
                <a:solidFill>
                  <a:srgbClr val="FFFFFF"/>
                </a:solidFill>
                <a:latin typeface="Open Sans Italics"/>
                <a:ea typeface="Open Sans Italics"/>
                <a:cs typeface="Open Sans Italics"/>
                <a:sym typeface="Open Sans Italics"/>
              </a:rPr>
              <a:t>Ciphertext</a:t>
            </a:r>
          </a:p>
        </p:txBody>
      </p:sp>
      <p:sp>
        <p:nvSpPr>
          <p:cNvPr id="27" name="TextBox 27"/>
          <p:cNvSpPr txBox="1"/>
          <p:nvPr/>
        </p:nvSpPr>
        <p:spPr>
          <a:xfrm>
            <a:off x="13605331" y="5284400"/>
            <a:ext cx="1223528" cy="341971"/>
          </a:xfrm>
          <a:prstGeom prst="rect">
            <a:avLst/>
          </a:prstGeom>
        </p:spPr>
        <p:txBody>
          <a:bodyPr lIns="0" tIns="0" rIns="0" bIns="0" rtlCol="0" anchor="t">
            <a:spAutoFit/>
          </a:bodyPr>
          <a:lstStyle/>
          <a:p>
            <a:pPr algn="ctr">
              <a:lnSpc>
                <a:spcPts val="2791"/>
              </a:lnSpc>
              <a:spcBef>
                <a:spcPct val="0"/>
              </a:spcBef>
            </a:pPr>
            <a:r>
              <a:rPr lang="en-US" sz="1993" i="1">
                <a:solidFill>
                  <a:srgbClr val="FFFFFF"/>
                </a:solidFill>
                <a:latin typeface="Open Sans Italics"/>
                <a:ea typeface="Open Sans Italics"/>
                <a:cs typeface="Open Sans Italics"/>
                <a:sym typeface="Open Sans Italics"/>
              </a:rPr>
              <a:t>Plaintext</a:t>
            </a:r>
          </a:p>
        </p:txBody>
      </p:sp>
      <p:sp>
        <p:nvSpPr>
          <p:cNvPr id="28" name="TextBox 28"/>
          <p:cNvSpPr txBox="1"/>
          <p:nvPr/>
        </p:nvSpPr>
        <p:spPr>
          <a:xfrm>
            <a:off x="5508574" y="5273162"/>
            <a:ext cx="1630676" cy="341971"/>
          </a:xfrm>
          <a:prstGeom prst="rect">
            <a:avLst/>
          </a:prstGeom>
        </p:spPr>
        <p:txBody>
          <a:bodyPr lIns="0" tIns="0" rIns="0" bIns="0" rtlCol="0" anchor="t">
            <a:spAutoFit/>
          </a:bodyPr>
          <a:lstStyle/>
          <a:p>
            <a:pPr algn="ctr">
              <a:lnSpc>
                <a:spcPts val="2791"/>
              </a:lnSpc>
              <a:spcBef>
                <a:spcPct val="0"/>
              </a:spcBef>
            </a:pPr>
            <a:r>
              <a:rPr lang="en-US" sz="1993" i="1">
                <a:solidFill>
                  <a:srgbClr val="FFFFFF"/>
                </a:solidFill>
                <a:latin typeface="Open Sans Italics"/>
                <a:ea typeface="Open Sans Italics"/>
                <a:cs typeface="Open Sans Italics"/>
                <a:sym typeface="Open Sans Italics"/>
              </a:rPr>
              <a:t>Encryption</a:t>
            </a:r>
          </a:p>
        </p:txBody>
      </p:sp>
      <p:sp>
        <p:nvSpPr>
          <p:cNvPr id="29" name="TextBox 29"/>
          <p:cNvSpPr txBox="1"/>
          <p:nvPr/>
        </p:nvSpPr>
        <p:spPr>
          <a:xfrm>
            <a:off x="10850478" y="5273162"/>
            <a:ext cx="1630676" cy="341971"/>
          </a:xfrm>
          <a:prstGeom prst="rect">
            <a:avLst/>
          </a:prstGeom>
        </p:spPr>
        <p:txBody>
          <a:bodyPr lIns="0" tIns="0" rIns="0" bIns="0" rtlCol="0" anchor="t">
            <a:spAutoFit/>
          </a:bodyPr>
          <a:lstStyle/>
          <a:p>
            <a:pPr algn="ctr">
              <a:lnSpc>
                <a:spcPts val="2791"/>
              </a:lnSpc>
              <a:spcBef>
                <a:spcPct val="0"/>
              </a:spcBef>
            </a:pPr>
            <a:r>
              <a:rPr lang="en-US" sz="1993" i="1">
                <a:solidFill>
                  <a:srgbClr val="FFFFFF"/>
                </a:solidFill>
                <a:latin typeface="Open Sans Italics"/>
                <a:ea typeface="Open Sans Italics"/>
                <a:cs typeface="Open Sans Italics"/>
                <a:sym typeface="Open Sans Italics"/>
              </a:rPr>
              <a:t>Decryption</a:t>
            </a:r>
          </a:p>
        </p:txBody>
      </p:sp>
      <p:sp>
        <p:nvSpPr>
          <p:cNvPr id="30" name="Freeform 30"/>
          <p:cNvSpPr/>
          <p:nvPr/>
        </p:nvSpPr>
        <p:spPr>
          <a:xfrm>
            <a:off x="10132688" y="6227975"/>
            <a:ext cx="2882889" cy="918921"/>
          </a:xfrm>
          <a:custGeom>
            <a:avLst/>
            <a:gdLst/>
            <a:ahLst/>
            <a:cxnLst/>
            <a:rect l="l" t="t" r="r" b="b"/>
            <a:pathLst>
              <a:path w="2882889" h="918921">
                <a:moveTo>
                  <a:pt x="0" y="0"/>
                </a:moveTo>
                <a:lnTo>
                  <a:pt x="2882889" y="0"/>
                </a:lnTo>
                <a:lnTo>
                  <a:pt x="2882889" y="918921"/>
                </a:lnTo>
                <a:lnTo>
                  <a:pt x="0" y="9189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31" name="TextBox 31"/>
          <p:cNvSpPr txBox="1"/>
          <p:nvPr/>
        </p:nvSpPr>
        <p:spPr>
          <a:xfrm>
            <a:off x="10794758" y="6351328"/>
            <a:ext cx="1558751" cy="610375"/>
          </a:xfrm>
          <a:prstGeom prst="rect">
            <a:avLst/>
          </a:prstGeom>
        </p:spPr>
        <p:txBody>
          <a:bodyPr lIns="0" tIns="0" rIns="0" bIns="0" rtlCol="0" anchor="t">
            <a:spAutoFit/>
          </a:bodyPr>
          <a:lstStyle/>
          <a:p>
            <a:pPr algn="ctr">
              <a:lnSpc>
                <a:spcPts val="2469"/>
              </a:lnSpc>
              <a:spcBef>
                <a:spcPct val="0"/>
              </a:spcBef>
            </a:pPr>
            <a:r>
              <a:rPr lang="en-US" sz="1763" b="1" i="1">
                <a:solidFill>
                  <a:srgbClr val="000000"/>
                </a:solidFill>
                <a:latin typeface="Open Sans Bold Italics"/>
                <a:ea typeface="Open Sans Bold Italics"/>
                <a:cs typeface="Open Sans Bold Italics"/>
                <a:sym typeface="Open Sans Bold Italics"/>
              </a:rPr>
              <a:t>Receiver’s public key</a:t>
            </a:r>
          </a:p>
        </p:txBody>
      </p:sp>
      <p:sp>
        <p:nvSpPr>
          <p:cNvPr id="32" name="TextBox 32"/>
          <p:cNvSpPr txBox="1"/>
          <p:nvPr/>
        </p:nvSpPr>
        <p:spPr>
          <a:xfrm>
            <a:off x="505630" y="7889846"/>
            <a:ext cx="17276740" cy="495301"/>
          </a:xfrm>
          <a:prstGeom prst="rect">
            <a:avLst/>
          </a:prstGeom>
        </p:spPr>
        <p:txBody>
          <a:bodyPr lIns="0" tIns="0" rIns="0" bIns="0" rtlCol="0" anchor="t">
            <a:spAutoFit/>
          </a:bodyPr>
          <a:lstStyle/>
          <a:p>
            <a:pPr algn="l">
              <a:lnSpc>
                <a:spcPts val="4199"/>
              </a:lnSpc>
              <a:spcBef>
                <a:spcPct val="0"/>
              </a:spcBef>
            </a:pPr>
            <a:r>
              <a:rPr lang="en-US" sz="2999" i="1" spc="-29">
                <a:solidFill>
                  <a:srgbClr val="000000"/>
                </a:solidFill>
                <a:latin typeface="Open Sans Italics"/>
                <a:ea typeface="Open Sans Italics"/>
                <a:cs typeface="Open Sans Italics"/>
                <a:sym typeface="Open Sans Italics"/>
              </a:rPr>
              <a:t>Disadvantage: It requires the whole message to be encrypted, which could result in slower process. </a:t>
            </a:r>
          </a:p>
        </p:txBody>
      </p:sp>
      <p:sp>
        <p:nvSpPr>
          <p:cNvPr id="33" name="TextBox 33"/>
          <p:cNvSpPr txBox="1"/>
          <p:nvPr/>
        </p:nvSpPr>
        <p:spPr>
          <a:xfrm>
            <a:off x="99627" y="61611"/>
            <a:ext cx="8482213" cy="868680"/>
          </a:xfrm>
          <a:prstGeom prst="rect">
            <a:avLst/>
          </a:prstGeom>
        </p:spPr>
        <p:txBody>
          <a:bodyPr lIns="0" tIns="0" rIns="0" bIns="0" rtlCol="0" anchor="t">
            <a:spAutoFit/>
          </a:bodyPr>
          <a:lstStyle/>
          <a:p>
            <a:pPr marL="0" lvl="0" indent="0" algn="l">
              <a:lnSpc>
                <a:spcPts val="3359"/>
              </a:lnSpc>
              <a:spcBef>
                <a:spcPct val="0"/>
              </a:spcBef>
            </a:pPr>
            <a:r>
              <a:rPr lang="en-US" sz="2999" b="1" spc="-89">
                <a:solidFill>
                  <a:srgbClr val="FFFFFF"/>
                </a:solidFill>
                <a:latin typeface="Poppins Bold"/>
                <a:ea typeface="Poppins Bold"/>
                <a:cs typeface="Poppins Bold"/>
                <a:sym typeface="Poppins Bold"/>
              </a:rPr>
              <a:t>21.2 Ensuring Authenticity with Digital Signatures and Certificates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TextBox 6"/>
          <p:cNvSpPr txBox="1"/>
          <p:nvPr/>
        </p:nvSpPr>
        <p:spPr>
          <a:xfrm>
            <a:off x="402046" y="1877010"/>
            <a:ext cx="787548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Digital signature</a:t>
            </a:r>
          </a:p>
        </p:txBody>
      </p:sp>
      <p:sp>
        <p:nvSpPr>
          <p:cNvPr id="7" name="TextBox 7"/>
          <p:cNvSpPr txBox="1"/>
          <p:nvPr/>
        </p:nvSpPr>
        <p:spPr>
          <a:xfrm>
            <a:off x="402046" y="2705441"/>
            <a:ext cx="17276740" cy="2590801"/>
          </a:xfrm>
          <a:prstGeom prst="rect">
            <a:avLst/>
          </a:prstGeom>
        </p:spPr>
        <p:txBody>
          <a:bodyPr lIns="0" tIns="0" rIns="0" bIns="0" rtlCol="0" anchor="t">
            <a:spAutoFit/>
          </a:bodyPr>
          <a:lstStyle/>
          <a:p>
            <a:pPr algn="l">
              <a:lnSpc>
                <a:spcPts val="4199"/>
              </a:lnSpc>
            </a:pPr>
            <a:r>
              <a:rPr lang="en-US" sz="2999" spc="-29">
                <a:solidFill>
                  <a:srgbClr val="000000"/>
                </a:solidFill>
                <a:latin typeface="Open Sans"/>
                <a:ea typeface="Open Sans"/>
                <a:cs typeface="Open Sans"/>
                <a:sym typeface="Open Sans"/>
              </a:rPr>
              <a:t>How do we make the process faster? </a:t>
            </a:r>
          </a:p>
          <a:p>
            <a:pPr algn="l">
              <a:lnSpc>
                <a:spcPts val="4199"/>
              </a:lnSpc>
            </a:pPr>
            <a:endParaRPr lang="en-US" sz="2999" spc="-29">
              <a:solidFill>
                <a:srgbClr val="000000"/>
              </a:solidFill>
              <a:latin typeface="Open Sans"/>
              <a:ea typeface="Open Sans"/>
              <a:cs typeface="Open Sans"/>
              <a:sym typeface="Open Sans"/>
            </a:endParaRPr>
          </a:p>
          <a:p>
            <a:pPr algn="l">
              <a:lnSpc>
                <a:spcPts val="4199"/>
              </a:lnSpc>
            </a:pPr>
            <a:r>
              <a:rPr lang="en-US" sz="2999" b="1" spc="-29">
                <a:solidFill>
                  <a:srgbClr val="000000"/>
                </a:solidFill>
                <a:latin typeface="Open Sans Bold"/>
                <a:ea typeface="Open Sans Bold"/>
                <a:cs typeface="Open Sans Bold"/>
                <a:sym typeface="Open Sans Bold"/>
              </a:rPr>
              <a:t>Solution: </a:t>
            </a:r>
            <a:r>
              <a:rPr lang="en-US" sz="2999" spc="-29">
                <a:solidFill>
                  <a:srgbClr val="000000"/>
                </a:solidFill>
                <a:latin typeface="Open Sans"/>
                <a:ea typeface="Open Sans"/>
                <a:cs typeface="Open Sans"/>
                <a:sym typeface="Open Sans"/>
              </a:rPr>
              <a:t>Instead of encrypting the whole message, encrypt only the digest. </a:t>
            </a:r>
          </a:p>
          <a:p>
            <a:pPr algn="l">
              <a:lnSpc>
                <a:spcPts val="4199"/>
              </a:lnSpc>
            </a:pPr>
            <a:endParaRPr lang="en-US" sz="2999" spc="-29">
              <a:solidFill>
                <a:srgbClr val="000000"/>
              </a:solidFill>
              <a:latin typeface="Open Sans"/>
              <a:ea typeface="Open Sans"/>
              <a:cs typeface="Open Sans"/>
              <a:sym typeface="Open Sans"/>
            </a:endParaRPr>
          </a:p>
          <a:p>
            <a:pPr algn="l">
              <a:lnSpc>
                <a:spcPts val="4199"/>
              </a:lnSpc>
              <a:spcBef>
                <a:spcPct val="0"/>
              </a:spcBef>
            </a:pPr>
            <a:r>
              <a:rPr lang="en-US" sz="2999" spc="-29">
                <a:solidFill>
                  <a:srgbClr val="000000"/>
                </a:solidFill>
                <a:latin typeface="Open Sans"/>
                <a:ea typeface="Open Sans"/>
                <a:cs typeface="Open Sans"/>
                <a:sym typeface="Open Sans"/>
              </a:rPr>
              <a:t>What is a digest? </a:t>
            </a:r>
            <a:r>
              <a:rPr lang="en-US" sz="2999" b="1" spc="-29">
                <a:solidFill>
                  <a:srgbClr val="000000"/>
                </a:solidFill>
                <a:latin typeface="Open Sans Bold"/>
                <a:ea typeface="Open Sans Bold"/>
                <a:cs typeface="Open Sans Bold"/>
                <a:sym typeface="Open Sans Bold"/>
              </a:rPr>
              <a:t>A number created using a PUBLIC cryptographic one-way hash function. </a:t>
            </a:r>
          </a:p>
        </p:txBody>
      </p:sp>
      <p:sp>
        <p:nvSpPr>
          <p:cNvPr id="8" name="Freeform 8"/>
          <p:cNvSpPr/>
          <p:nvPr/>
        </p:nvSpPr>
        <p:spPr>
          <a:xfrm>
            <a:off x="3100027" y="6427316"/>
            <a:ext cx="2014027" cy="641971"/>
          </a:xfrm>
          <a:custGeom>
            <a:avLst/>
            <a:gdLst/>
            <a:ahLst/>
            <a:cxnLst/>
            <a:rect l="l" t="t" r="r" b="b"/>
            <a:pathLst>
              <a:path w="2014027" h="641971">
                <a:moveTo>
                  <a:pt x="0" y="0"/>
                </a:moveTo>
                <a:lnTo>
                  <a:pt x="2014027" y="0"/>
                </a:lnTo>
                <a:lnTo>
                  <a:pt x="2014027" y="641971"/>
                </a:lnTo>
                <a:lnTo>
                  <a:pt x="0" y="6419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9" name="Freeform 9"/>
          <p:cNvSpPr/>
          <p:nvPr/>
        </p:nvSpPr>
        <p:spPr>
          <a:xfrm>
            <a:off x="8292276" y="6423378"/>
            <a:ext cx="2014027" cy="641971"/>
          </a:xfrm>
          <a:custGeom>
            <a:avLst/>
            <a:gdLst/>
            <a:ahLst/>
            <a:cxnLst/>
            <a:rect l="l" t="t" r="r" b="b"/>
            <a:pathLst>
              <a:path w="2014027" h="641971">
                <a:moveTo>
                  <a:pt x="0" y="0"/>
                </a:moveTo>
                <a:lnTo>
                  <a:pt x="2014026" y="0"/>
                </a:lnTo>
                <a:lnTo>
                  <a:pt x="2014026" y="641971"/>
                </a:lnTo>
                <a:lnTo>
                  <a:pt x="0" y="6419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10" name="Group 10"/>
          <p:cNvGrpSpPr/>
          <p:nvPr/>
        </p:nvGrpSpPr>
        <p:grpSpPr>
          <a:xfrm>
            <a:off x="5621952" y="6258267"/>
            <a:ext cx="1984524" cy="975668"/>
            <a:chOff x="0" y="0"/>
            <a:chExt cx="786406" cy="386627"/>
          </a:xfrm>
        </p:grpSpPr>
        <p:sp>
          <p:nvSpPr>
            <p:cNvPr id="11" name="Freeform 11"/>
            <p:cNvSpPr/>
            <p:nvPr/>
          </p:nvSpPr>
          <p:spPr>
            <a:xfrm>
              <a:off x="0" y="0"/>
              <a:ext cx="786406" cy="386627"/>
            </a:xfrm>
            <a:custGeom>
              <a:avLst/>
              <a:gdLst/>
              <a:ahLst/>
              <a:cxnLst/>
              <a:rect l="l" t="t" r="r" b="b"/>
              <a:pathLst>
                <a:path w="786406" h="386627">
                  <a:moveTo>
                    <a:pt x="0" y="0"/>
                  </a:moveTo>
                  <a:lnTo>
                    <a:pt x="786406" y="0"/>
                  </a:lnTo>
                  <a:lnTo>
                    <a:pt x="786406" y="386627"/>
                  </a:lnTo>
                  <a:lnTo>
                    <a:pt x="0" y="386627"/>
                  </a:lnTo>
                  <a:close/>
                </a:path>
              </a:pathLst>
            </a:custGeom>
            <a:solidFill>
              <a:srgbClr val="642EC7"/>
            </a:solidFill>
          </p:spPr>
          <p:txBody>
            <a:bodyPr/>
            <a:lstStyle/>
            <a:p>
              <a:endParaRPr lang="en-PH"/>
            </a:p>
          </p:txBody>
        </p:sp>
        <p:sp>
          <p:nvSpPr>
            <p:cNvPr id="12" name="TextBox 12"/>
            <p:cNvSpPr txBox="1"/>
            <p:nvPr/>
          </p:nvSpPr>
          <p:spPr>
            <a:xfrm>
              <a:off x="0" y="-66675"/>
              <a:ext cx="786406" cy="453302"/>
            </a:xfrm>
            <a:prstGeom prst="rect">
              <a:avLst/>
            </a:prstGeom>
          </p:spPr>
          <p:txBody>
            <a:bodyPr lIns="46310" tIns="46310" rIns="46310" bIns="46310" rtlCol="0" anchor="ctr"/>
            <a:lstStyle/>
            <a:p>
              <a:pPr algn="ctr">
                <a:lnSpc>
                  <a:spcPts val="3359"/>
                </a:lnSpc>
              </a:pPr>
              <a:endParaRPr/>
            </a:p>
          </p:txBody>
        </p:sp>
      </p:grpSp>
      <p:sp>
        <p:nvSpPr>
          <p:cNvPr id="13" name="AutoShape 13"/>
          <p:cNvSpPr/>
          <p:nvPr/>
        </p:nvSpPr>
        <p:spPr>
          <a:xfrm>
            <a:off x="4867313" y="6762191"/>
            <a:ext cx="611764" cy="0"/>
          </a:xfrm>
          <a:prstGeom prst="line">
            <a:avLst/>
          </a:prstGeom>
          <a:ln w="28575" cap="flat">
            <a:solidFill>
              <a:srgbClr val="000000"/>
            </a:solidFill>
            <a:prstDash val="solid"/>
            <a:headEnd type="none" w="sm" len="sm"/>
            <a:tailEnd type="arrow" w="med" len="sm"/>
          </a:ln>
        </p:spPr>
        <p:txBody>
          <a:bodyPr/>
          <a:lstStyle/>
          <a:p>
            <a:endParaRPr lang="en-PH"/>
          </a:p>
        </p:txBody>
      </p:sp>
      <p:sp>
        <p:nvSpPr>
          <p:cNvPr id="14" name="AutoShape 14"/>
          <p:cNvSpPr/>
          <p:nvPr/>
        </p:nvSpPr>
        <p:spPr>
          <a:xfrm>
            <a:off x="7758876" y="6744363"/>
            <a:ext cx="611764" cy="0"/>
          </a:xfrm>
          <a:prstGeom prst="line">
            <a:avLst/>
          </a:prstGeom>
          <a:ln w="28575" cap="flat">
            <a:solidFill>
              <a:srgbClr val="000000"/>
            </a:solidFill>
            <a:prstDash val="solid"/>
            <a:headEnd type="none" w="sm" len="sm"/>
            <a:tailEnd type="arrow" w="med" len="sm"/>
          </a:ln>
        </p:spPr>
        <p:txBody>
          <a:bodyPr/>
          <a:lstStyle/>
          <a:p>
            <a:endParaRPr lang="en-PH"/>
          </a:p>
        </p:txBody>
      </p:sp>
      <p:sp>
        <p:nvSpPr>
          <p:cNvPr id="15" name="AutoShape 15"/>
          <p:cNvSpPr/>
          <p:nvPr/>
        </p:nvSpPr>
        <p:spPr>
          <a:xfrm>
            <a:off x="7611238" y="8776328"/>
            <a:ext cx="611764" cy="0"/>
          </a:xfrm>
          <a:prstGeom prst="line">
            <a:avLst/>
          </a:prstGeom>
          <a:ln w="28575" cap="flat">
            <a:solidFill>
              <a:srgbClr val="000000"/>
            </a:solidFill>
            <a:prstDash val="solid"/>
            <a:headEnd type="none" w="sm" len="sm"/>
            <a:tailEnd type="arrow" w="med" len="sm"/>
          </a:ln>
        </p:spPr>
        <p:txBody>
          <a:bodyPr/>
          <a:lstStyle/>
          <a:p>
            <a:endParaRPr lang="en-PH"/>
          </a:p>
        </p:txBody>
      </p:sp>
      <p:sp>
        <p:nvSpPr>
          <p:cNvPr id="16" name="TextBox 16"/>
          <p:cNvSpPr txBox="1"/>
          <p:nvPr/>
        </p:nvSpPr>
        <p:spPr>
          <a:xfrm>
            <a:off x="3495276" y="6558266"/>
            <a:ext cx="1223528" cy="341971"/>
          </a:xfrm>
          <a:prstGeom prst="rect">
            <a:avLst/>
          </a:prstGeom>
        </p:spPr>
        <p:txBody>
          <a:bodyPr lIns="0" tIns="0" rIns="0" bIns="0" rtlCol="0" anchor="t">
            <a:spAutoFit/>
          </a:bodyPr>
          <a:lstStyle/>
          <a:p>
            <a:pPr algn="ctr">
              <a:lnSpc>
                <a:spcPts val="2791"/>
              </a:lnSpc>
              <a:spcBef>
                <a:spcPct val="0"/>
              </a:spcBef>
            </a:pPr>
            <a:r>
              <a:rPr lang="en-US" sz="1993" i="1">
                <a:solidFill>
                  <a:srgbClr val="FFFFFF"/>
                </a:solidFill>
                <a:latin typeface="Open Sans Italics"/>
                <a:ea typeface="Open Sans Italics"/>
                <a:cs typeface="Open Sans Italics"/>
                <a:sym typeface="Open Sans Italics"/>
              </a:rPr>
              <a:t>Plaintext</a:t>
            </a:r>
          </a:p>
        </p:txBody>
      </p:sp>
      <p:sp>
        <p:nvSpPr>
          <p:cNvPr id="17" name="TextBox 17"/>
          <p:cNvSpPr txBox="1"/>
          <p:nvPr/>
        </p:nvSpPr>
        <p:spPr>
          <a:xfrm>
            <a:off x="8733377" y="6563853"/>
            <a:ext cx="1131823" cy="309671"/>
          </a:xfrm>
          <a:prstGeom prst="rect">
            <a:avLst/>
          </a:prstGeom>
        </p:spPr>
        <p:txBody>
          <a:bodyPr lIns="0" tIns="0" rIns="0" bIns="0" rtlCol="0" anchor="t">
            <a:spAutoFit/>
          </a:bodyPr>
          <a:lstStyle/>
          <a:p>
            <a:pPr algn="ctr">
              <a:lnSpc>
                <a:spcPts val="2582"/>
              </a:lnSpc>
              <a:spcBef>
                <a:spcPct val="0"/>
              </a:spcBef>
            </a:pPr>
            <a:r>
              <a:rPr lang="en-US" sz="1844" i="1">
                <a:solidFill>
                  <a:srgbClr val="FFFFFF"/>
                </a:solidFill>
                <a:latin typeface="Open Sans Italics"/>
                <a:ea typeface="Open Sans Italics"/>
                <a:cs typeface="Open Sans Italics"/>
                <a:sym typeface="Open Sans Italics"/>
              </a:rPr>
              <a:t>Digest</a:t>
            </a:r>
          </a:p>
        </p:txBody>
      </p:sp>
      <p:sp>
        <p:nvSpPr>
          <p:cNvPr id="18" name="TextBox 18"/>
          <p:cNvSpPr txBox="1"/>
          <p:nvPr/>
        </p:nvSpPr>
        <p:spPr>
          <a:xfrm>
            <a:off x="5803638" y="6365682"/>
            <a:ext cx="1630676" cy="696488"/>
          </a:xfrm>
          <a:prstGeom prst="rect">
            <a:avLst/>
          </a:prstGeom>
        </p:spPr>
        <p:txBody>
          <a:bodyPr lIns="0" tIns="0" rIns="0" bIns="0" rtlCol="0" anchor="t">
            <a:spAutoFit/>
          </a:bodyPr>
          <a:lstStyle/>
          <a:p>
            <a:pPr algn="ctr">
              <a:lnSpc>
                <a:spcPts val="2791"/>
              </a:lnSpc>
              <a:spcBef>
                <a:spcPct val="0"/>
              </a:spcBef>
            </a:pPr>
            <a:r>
              <a:rPr lang="en-US" sz="1993" i="1">
                <a:solidFill>
                  <a:srgbClr val="FFFFFF"/>
                </a:solidFill>
                <a:latin typeface="Open Sans Italics"/>
                <a:ea typeface="Open Sans Italics"/>
                <a:cs typeface="Open Sans Italics"/>
                <a:sym typeface="Open Sans Italics"/>
              </a:rPr>
              <a:t>Crytographic hash function</a:t>
            </a:r>
          </a:p>
        </p:txBody>
      </p:sp>
      <p:grpSp>
        <p:nvGrpSpPr>
          <p:cNvPr id="19" name="Group 19"/>
          <p:cNvGrpSpPr/>
          <p:nvPr/>
        </p:nvGrpSpPr>
        <p:grpSpPr>
          <a:xfrm>
            <a:off x="5479077" y="8288494"/>
            <a:ext cx="1984524" cy="975668"/>
            <a:chOff x="0" y="0"/>
            <a:chExt cx="786406" cy="386627"/>
          </a:xfrm>
        </p:grpSpPr>
        <p:sp>
          <p:nvSpPr>
            <p:cNvPr id="20" name="Freeform 20"/>
            <p:cNvSpPr/>
            <p:nvPr/>
          </p:nvSpPr>
          <p:spPr>
            <a:xfrm>
              <a:off x="0" y="0"/>
              <a:ext cx="786406" cy="386627"/>
            </a:xfrm>
            <a:custGeom>
              <a:avLst/>
              <a:gdLst/>
              <a:ahLst/>
              <a:cxnLst/>
              <a:rect l="l" t="t" r="r" b="b"/>
              <a:pathLst>
                <a:path w="786406" h="386627">
                  <a:moveTo>
                    <a:pt x="0" y="0"/>
                  </a:moveTo>
                  <a:lnTo>
                    <a:pt x="786406" y="0"/>
                  </a:lnTo>
                  <a:lnTo>
                    <a:pt x="786406" y="386627"/>
                  </a:lnTo>
                  <a:lnTo>
                    <a:pt x="0" y="386627"/>
                  </a:lnTo>
                  <a:close/>
                </a:path>
              </a:pathLst>
            </a:custGeom>
            <a:solidFill>
              <a:srgbClr val="642EC7"/>
            </a:solidFill>
          </p:spPr>
          <p:txBody>
            <a:bodyPr/>
            <a:lstStyle/>
            <a:p>
              <a:endParaRPr lang="en-PH"/>
            </a:p>
          </p:txBody>
        </p:sp>
        <p:sp>
          <p:nvSpPr>
            <p:cNvPr id="21" name="TextBox 21"/>
            <p:cNvSpPr txBox="1"/>
            <p:nvPr/>
          </p:nvSpPr>
          <p:spPr>
            <a:xfrm>
              <a:off x="0" y="-66675"/>
              <a:ext cx="786406" cy="453302"/>
            </a:xfrm>
            <a:prstGeom prst="rect">
              <a:avLst/>
            </a:prstGeom>
          </p:spPr>
          <p:txBody>
            <a:bodyPr lIns="46310" tIns="46310" rIns="46310" bIns="46310" rtlCol="0" anchor="ctr"/>
            <a:lstStyle/>
            <a:p>
              <a:pPr algn="ctr">
                <a:lnSpc>
                  <a:spcPts val="3359"/>
                </a:lnSpc>
              </a:pPr>
              <a:endParaRPr/>
            </a:p>
          </p:txBody>
        </p:sp>
      </p:grpSp>
      <p:sp>
        <p:nvSpPr>
          <p:cNvPr id="22" name="TextBox 22"/>
          <p:cNvSpPr txBox="1"/>
          <p:nvPr/>
        </p:nvSpPr>
        <p:spPr>
          <a:xfrm>
            <a:off x="5660763" y="8395909"/>
            <a:ext cx="1630676" cy="696488"/>
          </a:xfrm>
          <a:prstGeom prst="rect">
            <a:avLst/>
          </a:prstGeom>
        </p:spPr>
        <p:txBody>
          <a:bodyPr lIns="0" tIns="0" rIns="0" bIns="0" rtlCol="0" anchor="t">
            <a:spAutoFit/>
          </a:bodyPr>
          <a:lstStyle/>
          <a:p>
            <a:pPr algn="ctr">
              <a:lnSpc>
                <a:spcPts val="2791"/>
              </a:lnSpc>
              <a:spcBef>
                <a:spcPct val="0"/>
              </a:spcBef>
            </a:pPr>
            <a:r>
              <a:rPr lang="en-US" sz="1993" i="1">
                <a:solidFill>
                  <a:srgbClr val="FFFFFF"/>
                </a:solidFill>
                <a:latin typeface="Open Sans Italics"/>
                <a:ea typeface="Open Sans Italics"/>
                <a:cs typeface="Open Sans Italics"/>
                <a:sym typeface="Open Sans Italics"/>
              </a:rPr>
              <a:t>Sender’s private key</a:t>
            </a:r>
          </a:p>
        </p:txBody>
      </p:sp>
      <p:sp>
        <p:nvSpPr>
          <p:cNvPr id="23" name="AutoShape 23"/>
          <p:cNvSpPr/>
          <p:nvPr/>
        </p:nvSpPr>
        <p:spPr>
          <a:xfrm>
            <a:off x="9285002" y="7233935"/>
            <a:ext cx="0" cy="905759"/>
          </a:xfrm>
          <a:prstGeom prst="line">
            <a:avLst/>
          </a:prstGeom>
          <a:ln w="28575" cap="flat">
            <a:solidFill>
              <a:srgbClr val="000000"/>
            </a:solidFill>
            <a:prstDash val="solid"/>
            <a:headEnd type="none" w="sm" len="sm"/>
            <a:tailEnd type="arrow" w="med" len="sm"/>
          </a:ln>
        </p:spPr>
        <p:txBody>
          <a:bodyPr/>
          <a:lstStyle/>
          <a:p>
            <a:endParaRPr lang="en-PH"/>
          </a:p>
        </p:txBody>
      </p:sp>
      <p:grpSp>
        <p:nvGrpSpPr>
          <p:cNvPr id="24" name="Group 24"/>
          <p:cNvGrpSpPr/>
          <p:nvPr/>
        </p:nvGrpSpPr>
        <p:grpSpPr>
          <a:xfrm>
            <a:off x="8370640" y="8301619"/>
            <a:ext cx="1984524" cy="975668"/>
            <a:chOff x="0" y="0"/>
            <a:chExt cx="786406" cy="386627"/>
          </a:xfrm>
        </p:grpSpPr>
        <p:sp>
          <p:nvSpPr>
            <p:cNvPr id="25" name="Freeform 25"/>
            <p:cNvSpPr/>
            <p:nvPr/>
          </p:nvSpPr>
          <p:spPr>
            <a:xfrm>
              <a:off x="0" y="0"/>
              <a:ext cx="786406" cy="386627"/>
            </a:xfrm>
            <a:custGeom>
              <a:avLst/>
              <a:gdLst/>
              <a:ahLst/>
              <a:cxnLst/>
              <a:rect l="l" t="t" r="r" b="b"/>
              <a:pathLst>
                <a:path w="786406" h="386627">
                  <a:moveTo>
                    <a:pt x="0" y="0"/>
                  </a:moveTo>
                  <a:lnTo>
                    <a:pt x="786406" y="0"/>
                  </a:lnTo>
                  <a:lnTo>
                    <a:pt x="786406" y="386627"/>
                  </a:lnTo>
                  <a:lnTo>
                    <a:pt x="0" y="386627"/>
                  </a:lnTo>
                  <a:close/>
                </a:path>
              </a:pathLst>
            </a:custGeom>
            <a:solidFill>
              <a:srgbClr val="642EC7"/>
            </a:solidFill>
          </p:spPr>
          <p:txBody>
            <a:bodyPr/>
            <a:lstStyle/>
            <a:p>
              <a:endParaRPr lang="en-PH"/>
            </a:p>
          </p:txBody>
        </p:sp>
        <p:sp>
          <p:nvSpPr>
            <p:cNvPr id="26" name="TextBox 26"/>
            <p:cNvSpPr txBox="1"/>
            <p:nvPr/>
          </p:nvSpPr>
          <p:spPr>
            <a:xfrm>
              <a:off x="0" y="-66675"/>
              <a:ext cx="786406" cy="453302"/>
            </a:xfrm>
            <a:prstGeom prst="rect">
              <a:avLst/>
            </a:prstGeom>
          </p:spPr>
          <p:txBody>
            <a:bodyPr lIns="46310" tIns="46310" rIns="46310" bIns="46310" rtlCol="0" anchor="ctr"/>
            <a:lstStyle/>
            <a:p>
              <a:pPr algn="ctr">
                <a:lnSpc>
                  <a:spcPts val="3359"/>
                </a:lnSpc>
              </a:pPr>
              <a:endParaRPr/>
            </a:p>
          </p:txBody>
        </p:sp>
      </p:grpSp>
      <p:sp>
        <p:nvSpPr>
          <p:cNvPr id="27" name="TextBox 27"/>
          <p:cNvSpPr txBox="1"/>
          <p:nvPr/>
        </p:nvSpPr>
        <p:spPr>
          <a:xfrm>
            <a:off x="8547563" y="8573167"/>
            <a:ext cx="1630676" cy="341971"/>
          </a:xfrm>
          <a:prstGeom prst="rect">
            <a:avLst/>
          </a:prstGeom>
        </p:spPr>
        <p:txBody>
          <a:bodyPr lIns="0" tIns="0" rIns="0" bIns="0" rtlCol="0" anchor="t">
            <a:spAutoFit/>
          </a:bodyPr>
          <a:lstStyle/>
          <a:p>
            <a:pPr algn="ctr">
              <a:lnSpc>
                <a:spcPts val="2791"/>
              </a:lnSpc>
              <a:spcBef>
                <a:spcPct val="0"/>
              </a:spcBef>
            </a:pPr>
            <a:r>
              <a:rPr lang="en-US" sz="1993" i="1">
                <a:solidFill>
                  <a:srgbClr val="FFFFFF"/>
                </a:solidFill>
                <a:latin typeface="Open Sans Italics"/>
                <a:ea typeface="Open Sans Italics"/>
                <a:cs typeface="Open Sans Italics"/>
                <a:sym typeface="Open Sans Italics"/>
              </a:rPr>
              <a:t>Encryption</a:t>
            </a:r>
          </a:p>
        </p:txBody>
      </p:sp>
      <p:sp>
        <p:nvSpPr>
          <p:cNvPr id="28" name="Freeform 28"/>
          <p:cNvSpPr/>
          <p:nvPr/>
        </p:nvSpPr>
        <p:spPr>
          <a:xfrm>
            <a:off x="11441013" y="8434009"/>
            <a:ext cx="2014027" cy="641971"/>
          </a:xfrm>
          <a:custGeom>
            <a:avLst/>
            <a:gdLst/>
            <a:ahLst/>
            <a:cxnLst/>
            <a:rect l="l" t="t" r="r" b="b"/>
            <a:pathLst>
              <a:path w="2014027" h="641971">
                <a:moveTo>
                  <a:pt x="0" y="0"/>
                </a:moveTo>
                <a:lnTo>
                  <a:pt x="2014027" y="0"/>
                </a:lnTo>
                <a:lnTo>
                  <a:pt x="2014027" y="641971"/>
                </a:lnTo>
                <a:lnTo>
                  <a:pt x="0" y="6419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9" name="TextBox 29"/>
          <p:cNvSpPr txBox="1"/>
          <p:nvPr/>
        </p:nvSpPr>
        <p:spPr>
          <a:xfrm>
            <a:off x="11882115" y="8405434"/>
            <a:ext cx="1131823" cy="637616"/>
          </a:xfrm>
          <a:prstGeom prst="rect">
            <a:avLst/>
          </a:prstGeom>
        </p:spPr>
        <p:txBody>
          <a:bodyPr lIns="0" tIns="0" rIns="0" bIns="0" rtlCol="0" anchor="t">
            <a:spAutoFit/>
          </a:bodyPr>
          <a:lstStyle/>
          <a:p>
            <a:pPr algn="ctr">
              <a:lnSpc>
                <a:spcPts val="2582"/>
              </a:lnSpc>
              <a:spcBef>
                <a:spcPct val="0"/>
              </a:spcBef>
            </a:pPr>
            <a:r>
              <a:rPr lang="en-US" sz="1844" i="1">
                <a:solidFill>
                  <a:srgbClr val="FFFFFF"/>
                </a:solidFill>
                <a:latin typeface="Open Sans Italics"/>
                <a:ea typeface="Open Sans Italics"/>
                <a:cs typeface="Open Sans Italics"/>
                <a:sym typeface="Open Sans Italics"/>
              </a:rPr>
              <a:t>Digital Signature</a:t>
            </a:r>
          </a:p>
        </p:txBody>
      </p:sp>
      <p:sp>
        <p:nvSpPr>
          <p:cNvPr id="30" name="AutoShape 30"/>
          <p:cNvSpPr/>
          <p:nvPr/>
        </p:nvSpPr>
        <p:spPr>
          <a:xfrm>
            <a:off x="10705580" y="8754994"/>
            <a:ext cx="611764" cy="0"/>
          </a:xfrm>
          <a:prstGeom prst="line">
            <a:avLst/>
          </a:prstGeom>
          <a:ln w="28575" cap="flat">
            <a:solidFill>
              <a:srgbClr val="000000"/>
            </a:solidFill>
            <a:prstDash val="solid"/>
            <a:headEnd type="none" w="sm" len="sm"/>
            <a:tailEnd type="arrow" w="med" len="sm"/>
          </a:ln>
        </p:spPr>
        <p:txBody>
          <a:bodyPr/>
          <a:lstStyle/>
          <a:p>
            <a:endParaRPr lang="en-PH"/>
          </a:p>
        </p:txBody>
      </p:sp>
      <p:sp>
        <p:nvSpPr>
          <p:cNvPr id="31" name="TextBox 31"/>
          <p:cNvSpPr txBox="1"/>
          <p:nvPr/>
        </p:nvSpPr>
        <p:spPr>
          <a:xfrm>
            <a:off x="99627" y="61611"/>
            <a:ext cx="8482213" cy="868680"/>
          </a:xfrm>
          <a:prstGeom prst="rect">
            <a:avLst/>
          </a:prstGeom>
        </p:spPr>
        <p:txBody>
          <a:bodyPr lIns="0" tIns="0" rIns="0" bIns="0" rtlCol="0" anchor="t">
            <a:spAutoFit/>
          </a:bodyPr>
          <a:lstStyle/>
          <a:p>
            <a:pPr marL="0" lvl="0" indent="0" algn="l">
              <a:lnSpc>
                <a:spcPts val="3359"/>
              </a:lnSpc>
              <a:spcBef>
                <a:spcPct val="0"/>
              </a:spcBef>
            </a:pPr>
            <a:r>
              <a:rPr lang="en-US" sz="2999" b="1" spc="-89">
                <a:solidFill>
                  <a:srgbClr val="FFFFFF"/>
                </a:solidFill>
                <a:latin typeface="Poppins Bold"/>
                <a:ea typeface="Poppins Bold"/>
                <a:cs typeface="Poppins Bold"/>
                <a:sym typeface="Poppins Bold"/>
              </a:rPr>
              <a:t>21.2 Ensuring Authenticity with Digital Signatures and Certificates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028700" y="0"/>
            <a:ext cx="5940055" cy="1028700"/>
            <a:chOff x="0" y="0"/>
            <a:chExt cx="2210287" cy="382778"/>
          </a:xfrm>
        </p:grpSpPr>
        <p:sp>
          <p:nvSpPr>
            <p:cNvPr id="8" name="Freeform 8"/>
            <p:cNvSpPr/>
            <p:nvPr/>
          </p:nvSpPr>
          <p:spPr>
            <a:xfrm>
              <a:off x="0" y="0"/>
              <a:ext cx="2210287" cy="382778"/>
            </a:xfrm>
            <a:custGeom>
              <a:avLst/>
              <a:gdLst/>
              <a:ahLst/>
              <a:cxnLst/>
              <a:rect l="l" t="t" r="r" b="b"/>
              <a:pathLst>
                <a:path w="2210287" h="382778">
                  <a:moveTo>
                    <a:pt x="0" y="0"/>
                  </a:moveTo>
                  <a:lnTo>
                    <a:pt x="2210287" y="0"/>
                  </a:lnTo>
                  <a:lnTo>
                    <a:pt x="2210287" y="382778"/>
                  </a:lnTo>
                  <a:lnTo>
                    <a:pt x="0" y="382778"/>
                  </a:lnTo>
                  <a:close/>
                </a:path>
              </a:pathLst>
            </a:custGeom>
            <a:solidFill>
              <a:srgbClr val="642EC7"/>
            </a:solidFill>
          </p:spPr>
          <p:txBody>
            <a:bodyPr/>
            <a:lstStyle/>
            <a:p>
              <a:endParaRPr lang="en-PH"/>
            </a:p>
          </p:txBody>
        </p:sp>
      </p:grpSp>
      <p:grpSp>
        <p:nvGrpSpPr>
          <p:cNvPr id="9" name="Group 9"/>
          <p:cNvGrpSpPr/>
          <p:nvPr/>
        </p:nvGrpSpPr>
        <p:grpSpPr>
          <a:xfrm>
            <a:off x="7955678" y="801482"/>
            <a:ext cx="9303622" cy="7878642"/>
            <a:chOff x="0" y="0"/>
            <a:chExt cx="2450337" cy="2075033"/>
          </a:xfrm>
        </p:grpSpPr>
        <p:sp>
          <p:nvSpPr>
            <p:cNvPr id="10" name="Freeform 10"/>
            <p:cNvSpPr/>
            <p:nvPr/>
          </p:nvSpPr>
          <p:spPr>
            <a:xfrm>
              <a:off x="0" y="0"/>
              <a:ext cx="2450337" cy="2075033"/>
            </a:xfrm>
            <a:custGeom>
              <a:avLst/>
              <a:gdLst/>
              <a:ahLst/>
              <a:cxnLst/>
              <a:rect l="l" t="t" r="r" b="b"/>
              <a:pathLst>
                <a:path w="2450337" h="2075033">
                  <a:moveTo>
                    <a:pt x="42439" y="0"/>
                  </a:moveTo>
                  <a:lnTo>
                    <a:pt x="2407898" y="0"/>
                  </a:lnTo>
                  <a:cubicBezTo>
                    <a:pt x="2431336" y="0"/>
                    <a:pt x="2450337" y="19001"/>
                    <a:pt x="2450337" y="42439"/>
                  </a:cubicBezTo>
                  <a:lnTo>
                    <a:pt x="2450337" y="2032594"/>
                  </a:lnTo>
                  <a:cubicBezTo>
                    <a:pt x="2450337" y="2056033"/>
                    <a:pt x="2431336" y="2075033"/>
                    <a:pt x="2407898" y="2075033"/>
                  </a:cubicBezTo>
                  <a:lnTo>
                    <a:pt x="42439" y="2075033"/>
                  </a:lnTo>
                  <a:cubicBezTo>
                    <a:pt x="19001" y="2075033"/>
                    <a:pt x="0" y="2056033"/>
                    <a:pt x="0" y="2032594"/>
                  </a:cubicBezTo>
                  <a:lnTo>
                    <a:pt x="0" y="42439"/>
                  </a:lnTo>
                  <a:cubicBezTo>
                    <a:pt x="0" y="19001"/>
                    <a:pt x="19001" y="0"/>
                    <a:pt x="42439" y="0"/>
                  </a:cubicBezTo>
                  <a:close/>
                </a:path>
              </a:pathLst>
            </a:custGeom>
            <a:solidFill>
              <a:srgbClr val="FFDE59"/>
            </a:solidFill>
          </p:spPr>
          <p:txBody>
            <a:bodyPr/>
            <a:lstStyle/>
            <a:p>
              <a:endParaRPr lang="en-PH"/>
            </a:p>
          </p:txBody>
        </p:sp>
        <p:sp>
          <p:nvSpPr>
            <p:cNvPr id="11" name="TextBox 11"/>
            <p:cNvSpPr txBox="1"/>
            <p:nvPr/>
          </p:nvSpPr>
          <p:spPr>
            <a:xfrm>
              <a:off x="0" y="-76200"/>
              <a:ext cx="2450337" cy="2151233"/>
            </a:xfrm>
            <a:prstGeom prst="rect">
              <a:avLst/>
            </a:prstGeom>
          </p:spPr>
          <p:txBody>
            <a:bodyPr lIns="50800" tIns="50800" rIns="50800" bIns="50800" rtlCol="0" anchor="ctr"/>
            <a:lstStyle/>
            <a:p>
              <a:pPr algn="ctr">
                <a:lnSpc>
                  <a:spcPts val="2700"/>
                </a:lnSpc>
              </a:pPr>
              <a:endParaRPr/>
            </a:p>
          </p:txBody>
        </p:sp>
      </p:grpSp>
      <p:grpSp>
        <p:nvGrpSpPr>
          <p:cNvPr id="12" name="Group 12"/>
          <p:cNvGrpSpPr/>
          <p:nvPr/>
        </p:nvGrpSpPr>
        <p:grpSpPr>
          <a:xfrm>
            <a:off x="2513714" y="1772063"/>
            <a:ext cx="1485014" cy="1485014"/>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1495"/>
            </a:solidFill>
          </p:spPr>
          <p:txBody>
            <a:bodyPr/>
            <a:lstStyle/>
            <a:p>
              <a:endParaRPr lang="en-PH"/>
            </a:p>
          </p:txBody>
        </p:sp>
      </p:grpSp>
      <p:sp>
        <p:nvSpPr>
          <p:cNvPr id="14" name="Freeform 14"/>
          <p:cNvSpPr/>
          <p:nvPr/>
        </p:nvSpPr>
        <p:spPr>
          <a:xfrm>
            <a:off x="1028700" y="1786160"/>
            <a:ext cx="1485014" cy="1485014"/>
          </a:xfrm>
          <a:custGeom>
            <a:avLst/>
            <a:gdLst/>
            <a:ahLst/>
            <a:cxnLst/>
            <a:rect l="l" t="t" r="r" b="b"/>
            <a:pathLst>
              <a:path w="1485014" h="1485014">
                <a:moveTo>
                  <a:pt x="0" y="0"/>
                </a:moveTo>
                <a:lnTo>
                  <a:pt x="1485014" y="0"/>
                </a:lnTo>
                <a:lnTo>
                  <a:pt x="1485014" y="1485014"/>
                </a:lnTo>
                <a:lnTo>
                  <a:pt x="0" y="14850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5" name="Freeform 15"/>
          <p:cNvSpPr/>
          <p:nvPr/>
        </p:nvSpPr>
        <p:spPr>
          <a:xfrm>
            <a:off x="9144000" y="1082493"/>
            <a:ext cx="7316621" cy="7316621"/>
          </a:xfrm>
          <a:custGeom>
            <a:avLst/>
            <a:gdLst/>
            <a:ahLst/>
            <a:cxnLst/>
            <a:rect l="l" t="t" r="r" b="b"/>
            <a:pathLst>
              <a:path w="7316621" h="7316621">
                <a:moveTo>
                  <a:pt x="0" y="0"/>
                </a:moveTo>
                <a:lnTo>
                  <a:pt x="7316621" y="0"/>
                </a:lnTo>
                <a:lnTo>
                  <a:pt x="7316621" y="7316621"/>
                </a:lnTo>
                <a:lnTo>
                  <a:pt x="0" y="73166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6" name="TextBox 16"/>
          <p:cNvSpPr txBox="1"/>
          <p:nvPr/>
        </p:nvSpPr>
        <p:spPr>
          <a:xfrm>
            <a:off x="1133192" y="3564403"/>
            <a:ext cx="6523199" cy="3566139"/>
          </a:xfrm>
          <a:prstGeom prst="rect">
            <a:avLst/>
          </a:prstGeom>
        </p:spPr>
        <p:txBody>
          <a:bodyPr lIns="0" tIns="0" rIns="0" bIns="0" rtlCol="0" anchor="t">
            <a:spAutoFit/>
          </a:bodyPr>
          <a:lstStyle/>
          <a:p>
            <a:pPr marL="0" lvl="0" indent="0" algn="l">
              <a:lnSpc>
                <a:spcPts val="6916"/>
              </a:lnSpc>
              <a:spcBef>
                <a:spcPct val="0"/>
              </a:spcBef>
            </a:pPr>
            <a:r>
              <a:rPr lang="en-US" sz="6175" b="1" spc="-185">
                <a:solidFill>
                  <a:srgbClr val="3F4042"/>
                </a:solidFill>
                <a:latin typeface="Poppins Bold"/>
                <a:ea typeface="Poppins Bold"/>
                <a:cs typeface="Poppins Bold"/>
                <a:sym typeface="Poppins Bold"/>
              </a:rPr>
              <a:t>Cryptography and Secure Communication Technologies</a:t>
            </a:r>
          </a:p>
        </p:txBody>
      </p:sp>
      <p:sp>
        <p:nvSpPr>
          <p:cNvPr id="18" name="TextBox 18"/>
          <p:cNvSpPr txBox="1"/>
          <p:nvPr/>
        </p:nvSpPr>
        <p:spPr>
          <a:xfrm>
            <a:off x="11734800" y="8686169"/>
            <a:ext cx="5524500" cy="413190"/>
          </a:xfrm>
          <a:prstGeom prst="rect">
            <a:avLst/>
          </a:prstGeom>
        </p:spPr>
        <p:txBody>
          <a:bodyPr wrap="square" lIns="0" tIns="0" rIns="0" bIns="0" rtlCol="0" anchor="t">
            <a:spAutoFit/>
          </a:bodyPr>
          <a:lstStyle/>
          <a:p>
            <a:pPr marL="0" lvl="0" indent="0" algn="l">
              <a:lnSpc>
                <a:spcPts val="3359"/>
              </a:lnSpc>
            </a:pPr>
            <a:r>
              <a:rPr lang="en-US" sz="2400" b="1" spc="-24" dirty="0">
                <a:solidFill>
                  <a:srgbClr val="FF1495"/>
                </a:solidFill>
                <a:latin typeface="Poppins Bold"/>
                <a:ea typeface="Poppins Bold"/>
                <a:cs typeface="Poppins Bold"/>
                <a:sym typeface="Poppins Bold"/>
              </a:rPr>
              <a:t>AS &amp; A Level Computer Science 9618</a:t>
            </a:r>
          </a:p>
        </p:txBody>
      </p:sp>
      <p:sp>
        <p:nvSpPr>
          <p:cNvPr id="19" name="TextBox 19"/>
          <p:cNvSpPr txBox="1"/>
          <p:nvPr/>
        </p:nvSpPr>
        <p:spPr>
          <a:xfrm>
            <a:off x="1133192" y="2364584"/>
            <a:ext cx="1255178" cy="337691"/>
          </a:xfrm>
          <a:prstGeom prst="rect">
            <a:avLst/>
          </a:prstGeom>
        </p:spPr>
        <p:txBody>
          <a:bodyPr lIns="0" tIns="0" rIns="0" bIns="0" rtlCol="0" anchor="t">
            <a:spAutoFit/>
          </a:bodyPr>
          <a:lstStyle/>
          <a:p>
            <a:pPr marL="0" lvl="0" indent="0" algn="ctr">
              <a:lnSpc>
                <a:spcPts val="2575"/>
              </a:lnSpc>
              <a:spcBef>
                <a:spcPct val="0"/>
              </a:spcBef>
            </a:pPr>
            <a:r>
              <a:rPr lang="en-US" sz="2299" b="1" spc="-68">
                <a:solidFill>
                  <a:srgbClr val="FAFAFA"/>
                </a:solidFill>
                <a:latin typeface="Poppins Bold"/>
                <a:ea typeface="Poppins Bold"/>
                <a:cs typeface="Poppins Bold"/>
                <a:sym typeface="Poppins Bold"/>
              </a:rPr>
              <a:t>Chapter</a:t>
            </a:r>
          </a:p>
        </p:txBody>
      </p:sp>
      <p:sp>
        <p:nvSpPr>
          <p:cNvPr id="20" name="TextBox 20"/>
          <p:cNvSpPr txBox="1"/>
          <p:nvPr/>
        </p:nvSpPr>
        <p:spPr>
          <a:xfrm>
            <a:off x="2640583" y="2309152"/>
            <a:ext cx="1231276" cy="439030"/>
          </a:xfrm>
          <a:prstGeom prst="rect">
            <a:avLst/>
          </a:prstGeom>
        </p:spPr>
        <p:txBody>
          <a:bodyPr lIns="0" tIns="0" rIns="0" bIns="0" rtlCol="0" anchor="t">
            <a:spAutoFit/>
          </a:bodyPr>
          <a:lstStyle/>
          <a:p>
            <a:pPr marL="0" lvl="0" indent="0" algn="ctr">
              <a:lnSpc>
                <a:spcPts val="3246"/>
              </a:lnSpc>
              <a:spcBef>
                <a:spcPct val="0"/>
              </a:spcBef>
            </a:pPr>
            <a:r>
              <a:rPr lang="en-US" sz="2899" b="1" spc="-86">
                <a:solidFill>
                  <a:srgbClr val="FFDE59"/>
                </a:solidFill>
                <a:latin typeface="Poppins Bold"/>
                <a:ea typeface="Poppins Bold"/>
                <a:cs typeface="Poppins Bold"/>
                <a:sym typeface="Poppins Bold"/>
              </a:rPr>
              <a:t>21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Freeform 6"/>
          <p:cNvSpPr/>
          <p:nvPr/>
        </p:nvSpPr>
        <p:spPr>
          <a:xfrm>
            <a:off x="4240059" y="5458167"/>
            <a:ext cx="9807882" cy="4577787"/>
          </a:xfrm>
          <a:custGeom>
            <a:avLst/>
            <a:gdLst/>
            <a:ahLst/>
            <a:cxnLst/>
            <a:rect l="l" t="t" r="r" b="b"/>
            <a:pathLst>
              <a:path w="9807882" h="4577787">
                <a:moveTo>
                  <a:pt x="0" y="0"/>
                </a:moveTo>
                <a:lnTo>
                  <a:pt x="9807882" y="0"/>
                </a:lnTo>
                <a:lnTo>
                  <a:pt x="9807882" y="4577787"/>
                </a:lnTo>
                <a:lnTo>
                  <a:pt x="0" y="4577787"/>
                </a:lnTo>
                <a:lnTo>
                  <a:pt x="0" y="0"/>
                </a:lnTo>
                <a:close/>
              </a:path>
            </a:pathLst>
          </a:custGeom>
          <a:blipFill>
            <a:blip r:embed="rId4"/>
            <a:stretch>
              <a:fillRect l="-7006" t="-17940" r="-8068" b="-17968"/>
            </a:stretch>
          </a:blipFill>
        </p:spPr>
        <p:txBody>
          <a:bodyPr/>
          <a:lstStyle/>
          <a:p>
            <a:endParaRPr lang="en-PH"/>
          </a:p>
        </p:txBody>
      </p:sp>
      <p:sp>
        <p:nvSpPr>
          <p:cNvPr id="7" name="TextBox 7"/>
          <p:cNvSpPr txBox="1"/>
          <p:nvPr/>
        </p:nvSpPr>
        <p:spPr>
          <a:xfrm>
            <a:off x="402046" y="1877010"/>
            <a:ext cx="787548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Digital signature</a:t>
            </a:r>
          </a:p>
        </p:txBody>
      </p:sp>
      <p:sp>
        <p:nvSpPr>
          <p:cNvPr id="8" name="TextBox 8"/>
          <p:cNvSpPr txBox="1"/>
          <p:nvPr/>
        </p:nvSpPr>
        <p:spPr>
          <a:xfrm>
            <a:off x="402046" y="2705441"/>
            <a:ext cx="17276740" cy="2590801"/>
          </a:xfrm>
          <a:prstGeom prst="rect">
            <a:avLst/>
          </a:prstGeom>
        </p:spPr>
        <p:txBody>
          <a:bodyPr lIns="0" tIns="0" rIns="0" bIns="0" rtlCol="0" anchor="t">
            <a:spAutoFit/>
          </a:bodyPr>
          <a:lstStyle/>
          <a:p>
            <a:pPr algn="l">
              <a:lnSpc>
                <a:spcPts val="4199"/>
              </a:lnSpc>
            </a:pPr>
            <a:r>
              <a:rPr lang="en-US" sz="2999" spc="-29">
                <a:solidFill>
                  <a:srgbClr val="000000"/>
                </a:solidFill>
                <a:latin typeface="Open Sans"/>
                <a:ea typeface="Open Sans"/>
                <a:cs typeface="Open Sans"/>
                <a:sym typeface="Open Sans"/>
              </a:rPr>
              <a:t>How do we make the process faster? </a:t>
            </a:r>
          </a:p>
          <a:p>
            <a:pPr algn="l">
              <a:lnSpc>
                <a:spcPts val="4199"/>
              </a:lnSpc>
            </a:pPr>
            <a:endParaRPr lang="en-US" sz="2999" spc="-29">
              <a:solidFill>
                <a:srgbClr val="000000"/>
              </a:solidFill>
              <a:latin typeface="Open Sans"/>
              <a:ea typeface="Open Sans"/>
              <a:cs typeface="Open Sans"/>
              <a:sym typeface="Open Sans"/>
            </a:endParaRPr>
          </a:p>
          <a:p>
            <a:pPr algn="l">
              <a:lnSpc>
                <a:spcPts val="4199"/>
              </a:lnSpc>
            </a:pPr>
            <a:r>
              <a:rPr lang="en-US" sz="2999" b="1" spc="-29">
                <a:solidFill>
                  <a:srgbClr val="000000"/>
                </a:solidFill>
                <a:latin typeface="Open Sans Bold"/>
                <a:ea typeface="Open Sans Bold"/>
                <a:cs typeface="Open Sans Bold"/>
                <a:sym typeface="Open Sans Bold"/>
              </a:rPr>
              <a:t>Solution: </a:t>
            </a:r>
            <a:r>
              <a:rPr lang="en-US" sz="2999" spc="-29">
                <a:solidFill>
                  <a:srgbClr val="000000"/>
                </a:solidFill>
                <a:latin typeface="Open Sans"/>
                <a:ea typeface="Open Sans"/>
                <a:cs typeface="Open Sans"/>
                <a:sym typeface="Open Sans"/>
              </a:rPr>
              <a:t>Instead of encrypting the whole message, encrypt only the digest. </a:t>
            </a:r>
          </a:p>
          <a:p>
            <a:pPr algn="l">
              <a:lnSpc>
                <a:spcPts val="4199"/>
              </a:lnSpc>
            </a:pPr>
            <a:endParaRPr lang="en-US" sz="2999" spc="-29">
              <a:solidFill>
                <a:srgbClr val="000000"/>
              </a:solidFill>
              <a:latin typeface="Open Sans"/>
              <a:ea typeface="Open Sans"/>
              <a:cs typeface="Open Sans"/>
              <a:sym typeface="Open Sans"/>
            </a:endParaRPr>
          </a:p>
          <a:p>
            <a:pPr algn="l">
              <a:lnSpc>
                <a:spcPts val="4199"/>
              </a:lnSpc>
              <a:spcBef>
                <a:spcPct val="0"/>
              </a:spcBef>
            </a:pPr>
            <a:r>
              <a:rPr lang="en-US" sz="2999" spc="-29">
                <a:solidFill>
                  <a:srgbClr val="000000"/>
                </a:solidFill>
                <a:latin typeface="Open Sans"/>
                <a:ea typeface="Open Sans"/>
                <a:cs typeface="Open Sans"/>
                <a:sym typeface="Open Sans"/>
              </a:rPr>
              <a:t>What is a digest? </a:t>
            </a:r>
            <a:r>
              <a:rPr lang="en-US" sz="2999" b="1" spc="-29">
                <a:solidFill>
                  <a:srgbClr val="000000"/>
                </a:solidFill>
                <a:latin typeface="Open Sans Bold"/>
                <a:ea typeface="Open Sans Bold"/>
                <a:cs typeface="Open Sans Bold"/>
                <a:sym typeface="Open Sans Bold"/>
              </a:rPr>
              <a:t>A number created using a public cryptographic one-way hash function. </a:t>
            </a:r>
          </a:p>
        </p:txBody>
      </p:sp>
      <p:sp>
        <p:nvSpPr>
          <p:cNvPr id="12" name="TextBox 12"/>
          <p:cNvSpPr txBox="1"/>
          <p:nvPr/>
        </p:nvSpPr>
        <p:spPr>
          <a:xfrm>
            <a:off x="99627" y="61611"/>
            <a:ext cx="8482213" cy="868680"/>
          </a:xfrm>
          <a:prstGeom prst="rect">
            <a:avLst/>
          </a:prstGeom>
        </p:spPr>
        <p:txBody>
          <a:bodyPr lIns="0" tIns="0" rIns="0" bIns="0" rtlCol="0" anchor="t">
            <a:spAutoFit/>
          </a:bodyPr>
          <a:lstStyle/>
          <a:p>
            <a:pPr marL="0" lvl="0" indent="0" algn="l">
              <a:lnSpc>
                <a:spcPts val="3359"/>
              </a:lnSpc>
              <a:spcBef>
                <a:spcPct val="0"/>
              </a:spcBef>
            </a:pPr>
            <a:r>
              <a:rPr lang="en-US" sz="2999" b="1" spc="-89">
                <a:solidFill>
                  <a:srgbClr val="FFFFFF"/>
                </a:solidFill>
                <a:latin typeface="Poppins Bold"/>
                <a:ea typeface="Poppins Bold"/>
                <a:cs typeface="Poppins Bold"/>
                <a:sym typeface="Poppins Bold"/>
              </a:rPr>
              <a:t>21.2 Ensuring Authenticity with Digital Signatures and Certificates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TextBox 6"/>
          <p:cNvSpPr txBox="1"/>
          <p:nvPr/>
        </p:nvSpPr>
        <p:spPr>
          <a:xfrm>
            <a:off x="402046" y="1877010"/>
            <a:ext cx="787548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Digital signature</a:t>
            </a:r>
          </a:p>
        </p:txBody>
      </p:sp>
      <p:sp>
        <p:nvSpPr>
          <p:cNvPr id="7" name="TextBox 7"/>
          <p:cNvSpPr txBox="1"/>
          <p:nvPr/>
        </p:nvSpPr>
        <p:spPr>
          <a:xfrm>
            <a:off x="402046" y="2705441"/>
            <a:ext cx="17276740" cy="2066926"/>
          </a:xfrm>
          <a:prstGeom prst="rect">
            <a:avLst/>
          </a:prstGeom>
        </p:spPr>
        <p:txBody>
          <a:bodyPr lIns="0" tIns="0" rIns="0" bIns="0" rtlCol="0" anchor="t">
            <a:spAutoFit/>
          </a:bodyPr>
          <a:lstStyle/>
          <a:p>
            <a:pPr algn="l">
              <a:lnSpc>
                <a:spcPts val="4199"/>
              </a:lnSpc>
            </a:pPr>
            <a:r>
              <a:rPr lang="en-US" sz="2999" spc="-29">
                <a:solidFill>
                  <a:srgbClr val="000000"/>
                </a:solidFill>
                <a:latin typeface="Open Sans"/>
                <a:ea typeface="Open Sans"/>
                <a:cs typeface="Open Sans"/>
                <a:sym typeface="Open Sans"/>
              </a:rPr>
              <a:t>With this method, the encrypted digest can be transmitted as a separate file alongside with the plaintext.  </a:t>
            </a:r>
          </a:p>
          <a:p>
            <a:pPr algn="l">
              <a:lnSpc>
                <a:spcPts val="4199"/>
              </a:lnSpc>
            </a:pPr>
            <a:endParaRPr lang="en-US" sz="2999" spc="-29">
              <a:solidFill>
                <a:srgbClr val="000000"/>
              </a:solidFill>
              <a:latin typeface="Open Sans"/>
              <a:ea typeface="Open Sans"/>
              <a:cs typeface="Open Sans"/>
              <a:sym typeface="Open Sans"/>
            </a:endParaRPr>
          </a:p>
          <a:p>
            <a:pPr algn="l">
              <a:lnSpc>
                <a:spcPts val="4199"/>
              </a:lnSpc>
              <a:spcBef>
                <a:spcPct val="0"/>
              </a:spcBef>
            </a:pPr>
            <a:r>
              <a:rPr lang="en-US" sz="2999" spc="-29">
                <a:solidFill>
                  <a:srgbClr val="000000"/>
                </a:solidFill>
                <a:latin typeface="Open Sans"/>
                <a:ea typeface="Open Sans"/>
                <a:cs typeface="Open Sans"/>
                <a:sym typeface="Open Sans"/>
              </a:rPr>
              <a:t>This process is faster than if the whole message is encrypted. </a:t>
            </a:r>
          </a:p>
        </p:txBody>
      </p:sp>
      <p:sp>
        <p:nvSpPr>
          <p:cNvPr id="8" name="Freeform 8"/>
          <p:cNvSpPr/>
          <p:nvPr/>
        </p:nvSpPr>
        <p:spPr>
          <a:xfrm>
            <a:off x="2865360" y="6132347"/>
            <a:ext cx="2491467" cy="794155"/>
          </a:xfrm>
          <a:custGeom>
            <a:avLst/>
            <a:gdLst/>
            <a:ahLst/>
            <a:cxnLst/>
            <a:rect l="l" t="t" r="r" b="b"/>
            <a:pathLst>
              <a:path w="2491467" h="794155">
                <a:moveTo>
                  <a:pt x="0" y="0"/>
                </a:moveTo>
                <a:lnTo>
                  <a:pt x="2491467" y="0"/>
                </a:lnTo>
                <a:lnTo>
                  <a:pt x="2491467" y="794155"/>
                </a:lnTo>
                <a:lnTo>
                  <a:pt x="0" y="7941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9" name="TextBox 9"/>
          <p:cNvSpPr txBox="1"/>
          <p:nvPr/>
        </p:nvSpPr>
        <p:spPr>
          <a:xfrm>
            <a:off x="3295755" y="6111532"/>
            <a:ext cx="1630676" cy="696488"/>
          </a:xfrm>
          <a:prstGeom prst="rect">
            <a:avLst/>
          </a:prstGeom>
        </p:spPr>
        <p:txBody>
          <a:bodyPr lIns="0" tIns="0" rIns="0" bIns="0" rtlCol="0" anchor="t">
            <a:spAutoFit/>
          </a:bodyPr>
          <a:lstStyle/>
          <a:p>
            <a:pPr algn="ctr">
              <a:lnSpc>
                <a:spcPts val="2791"/>
              </a:lnSpc>
              <a:spcBef>
                <a:spcPct val="0"/>
              </a:spcBef>
            </a:pPr>
            <a:r>
              <a:rPr lang="en-US" sz="1993" i="1">
                <a:solidFill>
                  <a:srgbClr val="FFFFFF"/>
                </a:solidFill>
                <a:latin typeface="Open Sans Italics"/>
                <a:ea typeface="Open Sans Italics"/>
                <a:cs typeface="Open Sans Italics"/>
                <a:sym typeface="Open Sans Italics"/>
              </a:rPr>
              <a:t>Encrypted Digest</a:t>
            </a:r>
          </a:p>
        </p:txBody>
      </p:sp>
      <p:sp>
        <p:nvSpPr>
          <p:cNvPr id="10" name="Freeform 10"/>
          <p:cNvSpPr/>
          <p:nvPr/>
        </p:nvSpPr>
        <p:spPr>
          <a:xfrm>
            <a:off x="2865360" y="7511386"/>
            <a:ext cx="2491467" cy="794155"/>
          </a:xfrm>
          <a:custGeom>
            <a:avLst/>
            <a:gdLst/>
            <a:ahLst/>
            <a:cxnLst/>
            <a:rect l="l" t="t" r="r" b="b"/>
            <a:pathLst>
              <a:path w="2491467" h="794155">
                <a:moveTo>
                  <a:pt x="0" y="0"/>
                </a:moveTo>
                <a:lnTo>
                  <a:pt x="2491467" y="0"/>
                </a:lnTo>
                <a:lnTo>
                  <a:pt x="2491467" y="794156"/>
                </a:lnTo>
                <a:lnTo>
                  <a:pt x="0" y="7941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1" name="TextBox 11"/>
          <p:cNvSpPr txBox="1"/>
          <p:nvPr/>
        </p:nvSpPr>
        <p:spPr>
          <a:xfrm>
            <a:off x="3295755" y="7680329"/>
            <a:ext cx="1630676" cy="341971"/>
          </a:xfrm>
          <a:prstGeom prst="rect">
            <a:avLst/>
          </a:prstGeom>
        </p:spPr>
        <p:txBody>
          <a:bodyPr lIns="0" tIns="0" rIns="0" bIns="0" rtlCol="0" anchor="t">
            <a:spAutoFit/>
          </a:bodyPr>
          <a:lstStyle/>
          <a:p>
            <a:pPr algn="ctr">
              <a:lnSpc>
                <a:spcPts val="2791"/>
              </a:lnSpc>
              <a:spcBef>
                <a:spcPct val="0"/>
              </a:spcBef>
            </a:pPr>
            <a:r>
              <a:rPr lang="en-US" sz="1993" i="1">
                <a:solidFill>
                  <a:srgbClr val="FFFFFF"/>
                </a:solidFill>
                <a:latin typeface="Open Sans Italics"/>
                <a:ea typeface="Open Sans Italics"/>
                <a:cs typeface="Open Sans Italics"/>
                <a:sym typeface="Open Sans Italics"/>
              </a:rPr>
              <a:t>Plaintext</a:t>
            </a:r>
          </a:p>
        </p:txBody>
      </p:sp>
      <p:sp>
        <p:nvSpPr>
          <p:cNvPr id="12" name="AutoShape 12"/>
          <p:cNvSpPr/>
          <p:nvPr/>
        </p:nvSpPr>
        <p:spPr>
          <a:xfrm flipV="1">
            <a:off x="5397760" y="6478826"/>
            <a:ext cx="7763446" cy="38100"/>
          </a:xfrm>
          <a:prstGeom prst="line">
            <a:avLst/>
          </a:prstGeom>
          <a:ln w="38100" cap="flat">
            <a:solidFill>
              <a:srgbClr val="000000"/>
            </a:solidFill>
            <a:prstDash val="solid"/>
            <a:headEnd type="none" w="sm" len="sm"/>
            <a:tailEnd type="arrow" w="med" len="sm"/>
          </a:ln>
        </p:spPr>
        <p:txBody>
          <a:bodyPr/>
          <a:lstStyle/>
          <a:p>
            <a:endParaRPr lang="en-PH"/>
          </a:p>
        </p:txBody>
      </p:sp>
      <p:sp>
        <p:nvSpPr>
          <p:cNvPr id="13" name="AutoShape 13"/>
          <p:cNvSpPr/>
          <p:nvPr/>
        </p:nvSpPr>
        <p:spPr>
          <a:xfrm flipV="1">
            <a:off x="5398704" y="6966661"/>
            <a:ext cx="7762502" cy="941803"/>
          </a:xfrm>
          <a:prstGeom prst="line">
            <a:avLst/>
          </a:prstGeom>
          <a:ln w="38100" cap="flat">
            <a:solidFill>
              <a:srgbClr val="000000"/>
            </a:solidFill>
            <a:prstDash val="solid"/>
            <a:headEnd type="none" w="sm" len="sm"/>
            <a:tailEnd type="arrow" w="med" len="sm"/>
          </a:ln>
        </p:spPr>
        <p:txBody>
          <a:bodyPr/>
          <a:lstStyle/>
          <a:p>
            <a:endParaRPr lang="en-PH"/>
          </a:p>
        </p:txBody>
      </p:sp>
      <p:sp>
        <p:nvSpPr>
          <p:cNvPr id="14" name="TextBox 14"/>
          <p:cNvSpPr txBox="1"/>
          <p:nvPr/>
        </p:nvSpPr>
        <p:spPr>
          <a:xfrm>
            <a:off x="13456574" y="6431201"/>
            <a:ext cx="1683183" cy="495301"/>
          </a:xfrm>
          <a:prstGeom prst="rect">
            <a:avLst/>
          </a:prstGeom>
        </p:spPr>
        <p:txBody>
          <a:bodyPr lIns="0" tIns="0" rIns="0" bIns="0" rtlCol="0" anchor="t">
            <a:spAutoFit/>
          </a:bodyPr>
          <a:lstStyle/>
          <a:p>
            <a:pPr algn="l">
              <a:lnSpc>
                <a:spcPts val="4199"/>
              </a:lnSpc>
              <a:spcBef>
                <a:spcPct val="0"/>
              </a:spcBef>
            </a:pPr>
            <a:r>
              <a:rPr lang="en-US" sz="2999" spc="-29">
                <a:solidFill>
                  <a:srgbClr val="000000"/>
                </a:solidFill>
                <a:latin typeface="Open Sans"/>
                <a:ea typeface="Open Sans"/>
                <a:cs typeface="Open Sans"/>
                <a:sym typeface="Open Sans"/>
              </a:rPr>
              <a:t>Receiver</a:t>
            </a:r>
          </a:p>
        </p:txBody>
      </p:sp>
      <p:sp>
        <p:nvSpPr>
          <p:cNvPr id="15" name="TextBox 15"/>
          <p:cNvSpPr txBox="1"/>
          <p:nvPr/>
        </p:nvSpPr>
        <p:spPr>
          <a:xfrm>
            <a:off x="99627" y="61611"/>
            <a:ext cx="8482213" cy="868680"/>
          </a:xfrm>
          <a:prstGeom prst="rect">
            <a:avLst/>
          </a:prstGeom>
        </p:spPr>
        <p:txBody>
          <a:bodyPr lIns="0" tIns="0" rIns="0" bIns="0" rtlCol="0" anchor="t">
            <a:spAutoFit/>
          </a:bodyPr>
          <a:lstStyle/>
          <a:p>
            <a:pPr marL="0" lvl="0" indent="0" algn="l">
              <a:lnSpc>
                <a:spcPts val="3359"/>
              </a:lnSpc>
              <a:spcBef>
                <a:spcPct val="0"/>
              </a:spcBef>
            </a:pPr>
            <a:r>
              <a:rPr lang="en-US" sz="2999" b="1" spc="-89">
                <a:solidFill>
                  <a:srgbClr val="FFFFFF"/>
                </a:solidFill>
                <a:latin typeface="Poppins Bold"/>
                <a:ea typeface="Poppins Bold"/>
                <a:cs typeface="Poppins Bold"/>
                <a:sym typeface="Poppins Bold"/>
              </a:rPr>
              <a:t>21.2 Ensuring Authenticity with Digital Signatures and Certificates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TextBox 6"/>
          <p:cNvSpPr txBox="1"/>
          <p:nvPr/>
        </p:nvSpPr>
        <p:spPr>
          <a:xfrm>
            <a:off x="402046" y="1877010"/>
            <a:ext cx="787548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Digital signature</a:t>
            </a:r>
          </a:p>
        </p:txBody>
      </p:sp>
      <p:sp>
        <p:nvSpPr>
          <p:cNvPr id="7" name="TextBox 7"/>
          <p:cNvSpPr txBox="1"/>
          <p:nvPr/>
        </p:nvSpPr>
        <p:spPr>
          <a:xfrm>
            <a:off x="6577556" y="2851208"/>
            <a:ext cx="5823557" cy="495301"/>
          </a:xfrm>
          <a:prstGeom prst="rect">
            <a:avLst/>
          </a:prstGeom>
        </p:spPr>
        <p:txBody>
          <a:bodyPr lIns="0" tIns="0" rIns="0" bIns="0" rtlCol="0" anchor="t">
            <a:spAutoFit/>
          </a:bodyPr>
          <a:lstStyle/>
          <a:p>
            <a:pPr algn="ctr">
              <a:lnSpc>
                <a:spcPts val="4199"/>
              </a:lnSpc>
              <a:spcBef>
                <a:spcPct val="0"/>
              </a:spcBef>
            </a:pPr>
            <a:r>
              <a:rPr lang="en-US" sz="2999" b="1" spc="-29">
                <a:solidFill>
                  <a:srgbClr val="642EC7"/>
                </a:solidFill>
                <a:latin typeface="Open Sans Bold"/>
                <a:ea typeface="Open Sans Bold"/>
                <a:cs typeface="Open Sans Bold"/>
                <a:sym typeface="Open Sans Bold"/>
              </a:rPr>
              <a:t>Receiving End (Step 1):</a:t>
            </a:r>
          </a:p>
        </p:txBody>
      </p:sp>
      <p:sp>
        <p:nvSpPr>
          <p:cNvPr id="8" name="Freeform 8"/>
          <p:cNvSpPr/>
          <p:nvPr/>
        </p:nvSpPr>
        <p:spPr>
          <a:xfrm>
            <a:off x="4372444" y="4454050"/>
            <a:ext cx="2491467" cy="794155"/>
          </a:xfrm>
          <a:custGeom>
            <a:avLst/>
            <a:gdLst/>
            <a:ahLst/>
            <a:cxnLst/>
            <a:rect l="l" t="t" r="r" b="b"/>
            <a:pathLst>
              <a:path w="2491467" h="794155">
                <a:moveTo>
                  <a:pt x="0" y="0"/>
                </a:moveTo>
                <a:lnTo>
                  <a:pt x="2491467" y="0"/>
                </a:lnTo>
                <a:lnTo>
                  <a:pt x="2491467" y="794155"/>
                </a:lnTo>
                <a:lnTo>
                  <a:pt x="0" y="7941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9" name="TextBox 9"/>
          <p:cNvSpPr txBox="1"/>
          <p:nvPr/>
        </p:nvSpPr>
        <p:spPr>
          <a:xfrm>
            <a:off x="4802839" y="4622414"/>
            <a:ext cx="1630676" cy="341971"/>
          </a:xfrm>
          <a:prstGeom prst="rect">
            <a:avLst/>
          </a:prstGeom>
        </p:spPr>
        <p:txBody>
          <a:bodyPr lIns="0" tIns="0" rIns="0" bIns="0" rtlCol="0" anchor="t">
            <a:spAutoFit/>
          </a:bodyPr>
          <a:lstStyle/>
          <a:p>
            <a:pPr algn="ctr">
              <a:lnSpc>
                <a:spcPts val="2791"/>
              </a:lnSpc>
              <a:spcBef>
                <a:spcPct val="0"/>
              </a:spcBef>
            </a:pPr>
            <a:r>
              <a:rPr lang="en-US" sz="1993" i="1">
                <a:solidFill>
                  <a:srgbClr val="FFFFFF"/>
                </a:solidFill>
                <a:latin typeface="Open Sans Italics"/>
                <a:ea typeface="Open Sans Italics"/>
                <a:cs typeface="Open Sans Italics"/>
                <a:sym typeface="Open Sans Italics"/>
              </a:rPr>
              <a:t>Plaintext</a:t>
            </a:r>
          </a:p>
        </p:txBody>
      </p:sp>
      <p:sp>
        <p:nvSpPr>
          <p:cNvPr id="10" name="Freeform 10"/>
          <p:cNvSpPr/>
          <p:nvPr/>
        </p:nvSpPr>
        <p:spPr>
          <a:xfrm>
            <a:off x="11350765" y="4491464"/>
            <a:ext cx="2014027" cy="641971"/>
          </a:xfrm>
          <a:custGeom>
            <a:avLst/>
            <a:gdLst/>
            <a:ahLst/>
            <a:cxnLst/>
            <a:rect l="l" t="t" r="r" b="b"/>
            <a:pathLst>
              <a:path w="2014027" h="641971">
                <a:moveTo>
                  <a:pt x="0" y="0"/>
                </a:moveTo>
                <a:lnTo>
                  <a:pt x="2014026" y="0"/>
                </a:lnTo>
                <a:lnTo>
                  <a:pt x="2014026" y="641971"/>
                </a:lnTo>
                <a:lnTo>
                  <a:pt x="0" y="6419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11" name="Group 11"/>
          <p:cNvGrpSpPr/>
          <p:nvPr/>
        </p:nvGrpSpPr>
        <p:grpSpPr>
          <a:xfrm>
            <a:off x="8278227" y="4308534"/>
            <a:ext cx="1984524" cy="975668"/>
            <a:chOff x="0" y="0"/>
            <a:chExt cx="786406" cy="386627"/>
          </a:xfrm>
        </p:grpSpPr>
        <p:sp>
          <p:nvSpPr>
            <p:cNvPr id="12" name="Freeform 12"/>
            <p:cNvSpPr/>
            <p:nvPr/>
          </p:nvSpPr>
          <p:spPr>
            <a:xfrm>
              <a:off x="0" y="0"/>
              <a:ext cx="786406" cy="386627"/>
            </a:xfrm>
            <a:custGeom>
              <a:avLst/>
              <a:gdLst/>
              <a:ahLst/>
              <a:cxnLst/>
              <a:rect l="l" t="t" r="r" b="b"/>
              <a:pathLst>
                <a:path w="786406" h="386627">
                  <a:moveTo>
                    <a:pt x="0" y="0"/>
                  </a:moveTo>
                  <a:lnTo>
                    <a:pt x="786406" y="0"/>
                  </a:lnTo>
                  <a:lnTo>
                    <a:pt x="786406" y="386627"/>
                  </a:lnTo>
                  <a:lnTo>
                    <a:pt x="0" y="386627"/>
                  </a:lnTo>
                  <a:close/>
                </a:path>
              </a:pathLst>
            </a:custGeom>
            <a:solidFill>
              <a:srgbClr val="642EC7"/>
            </a:solidFill>
          </p:spPr>
          <p:txBody>
            <a:bodyPr/>
            <a:lstStyle/>
            <a:p>
              <a:endParaRPr lang="en-PH"/>
            </a:p>
          </p:txBody>
        </p:sp>
        <p:sp>
          <p:nvSpPr>
            <p:cNvPr id="13" name="TextBox 13"/>
            <p:cNvSpPr txBox="1"/>
            <p:nvPr/>
          </p:nvSpPr>
          <p:spPr>
            <a:xfrm>
              <a:off x="0" y="-66675"/>
              <a:ext cx="786406" cy="453302"/>
            </a:xfrm>
            <a:prstGeom prst="rect">
              <a:avLst/>
            </a:prstGeom>
          </p:spPr>
          <p:txBody>
            <a:bodyPr lIns="46310" tIns="46310" rIns="46310" bIns="46310" rtlCol="0" anchor="ctr"/>
            <a:lstStyle/>
            <a:p>
              <a:pPr algn="ctr">
                <a:lnSpc>
                  <a:spcPts val="3359"/>
                </a:lnSpc>
              </a:pPr>
              <a:endParaRPr/>
            </a:p>
          </p:txBody>
        </p:sp>
      </p:grpSp>
      <p:sp>
        <p:nvSpPr>
          <p:cNvPr id="14" name="AutoShape 14"/>
          <p:cNvSpPr/>
          <p:nvPr/>
        </p:nvSpPr>
        <p:spPr>
          <a:xfrm>
            <a:off x="10415151" y="4794631"/>
            <a:ext cx="611764" cy="0"/>
          </a:xfrm>
          <a:prstGeom prst="line">
            <a:avLst/>
          </a:prstGeom>
          <a:ln w="28575" cap="flat">
            <a:solidFill>
              <a:srgbClr val="000000"/>
            </a:solidFill>
            <a:prstDash val="solid"/>
            <a:headEnd type="none" w="sm" len="sm"/>
            <a:tailEnd type="arrow" w="med" len="sm"/>
          </a:ln>
        </p:spPr>
        <p:txBody>
          <a:bodyPr/>
          <a:lstStyle/>
          <a:p>
            <a:endParaRPr lang="en-PH"/>
          </a:p>
        </p:txBody>
      </p:sp>
      <p:sp>
        <p:nvSpPr>
          <p:cNvPr id="15" name="TextBox 15"/>
          <p:cNvSpPr txBox="1"/>
          <p:nvPr/>
        </p:nvSpPr>
        <p:spPr>
          <a:xfrm>
            <a:off x="11791866" y="4631939"/>
            <a:ext cx="1131823" cy="309671"/>
          </a:xfrm>
          <a:prstGeom prst="rect">
            <a:avLst/>
          </a:prstGeom>
        </p:spPr>
        <p:txBody>
          <a:bodyPr lIns="0" tIns="0" rIns="0" bIns="0" rtlCol="0" anchor="t">
            <a:spAutoFit/>
          </a:bodyPr>
          <a:lstStyle/>
          <a:p>
            <a:pPr algn="ctr">
              <a:lnSpc>
                <a:spcPts val="2582"/>
              </a:lnSpc>
              <a:spcBef>
                <a:spcPct val="0"/>
              </a:spcBef>
            </a:pPr>
            <a:r>
              <a:rPr lang="en-US" sz="1844" i="1">
                <a:solidFill>
                  <a:srgbClr val="FFFFFF"/>
                </a:solidFill>
                <a:latin typeface="Open Sans Italics"/>
                <a:ea typeface="Open Sans Italics"/>
                <a:cs typeface="Open Sans Italics"/>
                <a:sym typeface="Open Sans Italics"/>
              </a:rPr>
              <a:t>Digest</a:t>
            </a:r>
          </a:p>
        </p:txBody>
      </p:sp>
      <p:sp>
        <p:nvSpPr>
          <p:cNvPr id="16" name="TextBox 16"/>
          <p:cNvSpPr txBox="1"/>
          <p:nvPr/>
        </p:nvSpPr>
        <p:spPr>
          <a:xfrm>
            <a:off x="8459913" y="4415950"/>
            <a:ext cx="1630676" cy="696488"/>
          </a:xfrm>
          <a:prstGeom prst="rect">
            <a:avLst/>
          </a:prstGeom>
        </p:spPr>
        <p:txBody>
          <a:bodyPr lIns="0" tIns="0" rIns="0" bIns="0" rtlCol="0" anchor="t">
            <a:spAutoFit/>
          </a:bodyPr>
          <a:lstStyle/>
          <a:p>
            <a:pPr algn="ctr">
              <a:lnSpc>
                <a:spcPts val="2791"/>
              </a:lnSpc>
              <a:spcBef>
                <a:spcPct val="0"/>
              </a:spcBef>
            </a:pPr>
            <a:r>
              <a:rPr lang="en-US" sz="1993" i="1">
                <a:solidFill>
                  <a:srgbClr val="FFFFFF"/>
                </a:solidFill>
                <a:latin typeface="Open Sans Italics"/>
                <a:ea typeface="Open Sans Italics"/>
                <a:cs typeface="Open Sans Italics"/>
                <a:sym typeface="Open Sans Italics"/>
              </a:rPr>
              <a:t>Crytographic hash function</a:t>
            </a:r>
          </a:p>
        </p:txBody>
      </p:sp>
      <p:sp>
        <p:nvSpPr>
          <p:cNvPr id="17" name="AutoShape 17"/>
          <p:cNvSpPr/>
          <p:nvPr/>
        </p:nvSpPr>
        <p:spPr>
          <a:xfrm>
            <a:off x="7096860" y="4838700"/>
            <a:ext cx="611764" cy="0"/>
          </a:xfrm>
          <a:prstGeom prst="line">
            <a:avLst/>
          </a:prstGeom>
          <a:ln w="28575" cap="flat">
            <a:solidFill>
              <a:srgbClr val="000000"/>
            </a:solidFill>
            <a:prstDash val="solid"/>
            <a:headEnd type="none" w="sm" len="sm"/>
            <a:tailEnd type="arrow" w="med" len="sm"/>
          </a:ln>
        </p:spPr>
        <p:txBody>
          <a:bodyPr/>
          <a:lstStyle/>
          <a:p>
            <a:endParaRPr lang="en-PH"/>
          </a:p>
        </p:txBody>
      </p:sp>
      <p:sp>
        <p:nvSpPr>
          <p:cNvPr id="18" name="TextBox 18"/>
          <p:cNvSpPr txBox="1"/>
          <p:nvPr/>
        </p:nvSpPr>
        <p:spPr>
          <a:xfrm>
            <a:off x="99627" y="61611"/>
            <a:ext cx="8482213" cy="868680"/>
          </a:xfrm>
          <a:prstGeom prst="rect">
            <a:avLst/>
          </a:prstGeom>
        </p:spPr>
        <p:txBody>
          <a:bodyPr lIns="0" tIns="0" rIns="0" bIns="0" rtlCol="0" anchor="t">
            <a:spAutoFit/>
          </a:bodyPr>
          <a:lstStyle/>
          <a:p>
            <a:pPr marL="0" lvl="0" indent="0" algn="l">
              <a:lnSpc>
                <a:spcPts val="3359"/>
              </a:lnSpc>
              <a:spcBef>
                <a:spcPct val="0"/>
              </a:spcBef>
            </a:pPr>
            <a:r>
              <a:rPr lang="en-US" sz="2999" b="1" spc="-89">
                <a:solidFill>
                  <a:srgbClr val="FFFFFF"/>
                </a:solidFill>
                <a:latin typeface="Poppins Bold"/>
                <a:ea typeface="Poppins Bold"/>
                <a:cs typeface="Poppins Bold"/>
                <a:sym typeface="Poppins Bold"/>
              </a:rPr>
              <a:t>21.2 Ensuring Authenticity with Digital Signatures and Certificates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TextBox 6"/>
          <p:cNvSpPr txBox="1"/>
          <p:nvPr/>
        </p:nvSpPr>
        <p:spPr>
          <a:xfrm>
            <a:off x="402046" y="1877010"/>
            <a:ext cx="787548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Digital signature</a:t>
            </a:r>
          </a:p>
        </p:txBody>
      </p:sp>
      <p:sp>
        <p:nvSpPr>
          <p:cNvPr id="7" name="TextBox 7"/>
          <p:cNvSpPr txBox="1"/>
          <p:nvPr/>
        </p:nvSpPr>
        <p:spPr>
          <a:xfrm>
            <a:off x="6433515" y="2794058"/>
            <a:ext cx="5823557" cy="495301"/>
          </a:xfrm>
          <a:prstGeom prst="rect">
            <a:avLst/>
          </a:prstGeom>
        </p:spPr>
        <p:txBody>
          <a:bodyPr lIns="0" tIns="0" rIns="0" bIns="0" rtlCol="0" anchor="t">
            <a:spAutoFit/>
          </a:bodyPr>
          <a:lstStyle/>
          <a:p>
            <a:pPr algn="ctr">
              <a:lnSpc>
                <a:spcPts val="4199"/>
              </a:lnSpc>
              <a:spcBef>
                <a:spcPct val="0"/>
              </a:spcBef>
            </a:pPr>
            <a:r>
              <a:rPr lang="en-US" sz="2999" b="1" spc="-29">
                <a:solidFill>
                  <a:srgbClr val="642EC7"/>
                </a:solidFill>
                <a:latin typeface="Open Sans Bold"/>
                <a:ea typeface="Open Sans Bold"/>
                <a:cs typeface="Open Sans Bold"/>
                <a:sym typeface="Open Sans Bold"/>
              </a:rPr>
              <a:t>Receiving End (Step 2):</a:t>
            </a:r>
          </a:p>
        </p:txBody>
      </p:sp>
      <p:sp>
        <p:nvSpPr>
          <p:cNvPr id="8" name="Freeform 8"/>
          <p:cNvSpPr/>
          <p:nvPr/>
        </p:nvSpPr>
        <p:spPr>
          <a:xfrm>
            <a:off x="3834099" y="6640984"/>
            <a:ext cx="3568155" cy="1137350"/>
          </a:xfrm>
          <a:custGeom>
            <a:avLst/>
            <a:gdLst/>
            <a:ahLst/>
            <a:cxnLst/>
            <a:rect l="l" t="t" r="r" b="b"/>
            <a:pathLst>
              <a:path w="3568155" h="1137350">
                <a:moveTo>
                  <a:pt x="0" y="0"/>
                </a:moveTo>
                <a:lnTo>
                  <a:pt x="3568156" y="0"/>
                </a:lnTo>
                <a:lnTo>
                  <a:pt x="3568156" y="1137350"/>
                </a:lnTo>
                <a:lnTo>
                  <a:pt x="0" y="11373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9" name="TextBox 9"/>
          <p:cNvSpPr txBox="1"/>
          <p:nvPr/>
        </p:nvSpPr>
        <p:spPr>
          <a:xfrm>
            <a:off x="4729955" y="6646489"/>
            <a:ext cx="1776444" cy="1051004"/>
          </a:xfrm>
          <a:prstGeom prst="rect">
            <a:avLst/>
          </a:prstGeom>
        </p:spPr>
        <p:txBody>
          <a:bodyPr lIns="0" tIns="0" rIns="0" bIns="0" rtlCol="0" anchor="t">
            <a:spAutoFit/>
          </a:bodyPr>
          <a:lstStyle/>
          <a:p>
            <a:pPr algn="ctr">
              <a:lnSpc>
                <a:spcPts val="2791"/>
              </a:lnSpc>
              <a:spcBef>
                <a:spcPct val="0"/>
              </a:spcBef>
            </a:pPr>
            <a:r>
              <a:rPr lang="en-US" sz="1993" i="1">
                <a:solidFill>
                  <a:srgbClr val="FFFFFF"/>
                </a:solidFill>
                <a:latin typeface="Open Sans Italics"/>
                <a:ea typeface="Open Sans Italics"/>
                <a:cs typeface="Open Sans Italics"/>
                <a:sym typeface="Open Sans Italics"/>
              </a:rPr>
              <a:t>Encrypted Digest (Digital Signature)</a:t>
            </a:r>
          </a:p>
        </p:txBody>
      </p:sp>
      <p:sp>
        <p:nvSpPr>
          <p:cNvPr id="10" name="AutoShape 10"/>
          <p:cNvSpPr/>
          <p:nvPr/>
        </p:nvSpPr>
        <p:spPr>
          <a:xfrm>
            <a:off x="7096860" y="7143106"/>
            <a:ext cx="611764" cy="0"/>
          </a:xfrm>
          <a:prstGeom prst="line">
            <a:avLst/>
          </a:prstGeom>
          <a:ln w="28575" cap="flat">
            <a:solidFill>
              <a:srgbClr val="000000"/>
            </a:solidFill>
            <a:prstDash val="solid"/>
            <a:headEnd type="none" w="sm" len="sm"/>
            <a:tailEnd type="arrow" w="med" len="sm"/>
          </a:ln>
        </p:spPr>
        <p:txBody>
          <a:bodyPr/>
          <a:lstStyle/>
          <a:p>
            <a:endParaRPr lang="en-PH"/>
          </a:p>
        </p:txBody>
      </p:sp>
      <p:grpSp>
        <p:nvGrpSpPr>
          <p:cNvPr id="11" name="Group 11"/>
          <p:cNvGrpSpPr/>
          <p:nvPr/>
        </p:nvGrpSpPr>
        <p:grpSpPr>
          <a:xfrm>
            <a:off x="8259569" y="6721825"/>
            <a:ext cx="1984524" cy="975668"/>
            <a:chOff x="0" y="0"/>
            <a:chExt cx="786406" cy="386627"/>
          </a:xfrm>
        </p:grpSpPr>
        <p:sp>
          <p:nvSpPr>
            <p:cNvPr id="12" name="Freeform 12"/>
            <p:cNvSpPr/>
            <p:nvPr/>
          </p:nvSpPr>
          <p:spPr>
            <a:xfrm>
              <a:off x="0" y="0"/>
              <a:ext cx="786406" cy="386627"/>
            </a:xfrm>
            <a:custGeom>
              <a:avLst/>
              <a:gdLst/>
              <a:ahLst/>
              <a:cxnLst/>
              <a:rect l="l" t="t" r="r" b="b"/>
              <a:pathLst>
                <a:path w="786406" h="386627">
                  <a:moveTo>
                    <a:pt x="0" y="0"/>
                  </a:moveTo>
                  <a:lnTo>
                    <a:pt x="786406" y="0"/>
                  </a:lnTo>
                  <a:lnTo>
                    <a:pt x="786406" y="386627"/>
                  </a:lnTo>
                  <a:lnTo>
                    <a:pt x="0" y="386627"/>
                  </a:lnTo>
                  <a:close/>
                </a:path>
              </a:pathLst>
            </a:custGeom>
            <a:solidFill>
              <a:srgbClr val="642EC7"/>
            </a:solidFill>
          </p:spPr>
          <p:txBody>
            <a:bodyPr/>
            <a:lstStyle/>
            <a:p>
              <a:endParaRPr lang="en-PH"/>
            </a:p>
          </p:txBody>
        </p:sp>
        <p:sp>
          <p:nvSpPr>
            <p:cNvPr id="13" name="TextBox 13"/>
            <p:cNvSpPr txBox="1"/>
            <p:nvPr/>
          </p:nvSpPr>
          <p:spPr>
            <a:xfrm>
              <a:off x="0" y="-66675"/>
              <a:ext cx="786406" cy="453302"/>
            </a:xfrm>
            <a:prstGeom prst="rect">
              <a:avLst/>
            </a:prstGeom>
          </p:spPr>
          <p:txBody>
            <a:bodyPr lIns="46310" tIns="46310" rIns="46310" bIns="46310" rtlCol="0" anchor="ctr"/>
            <a:lstStyle/>
            <a:p>
              <a:pPr algn="ctr">
                <a:lnSpc>
                  <a:spcPts val="3359"/>
                </a:lnSpc>
              </a:pPr>
              <a:endParaRPr/>
            </a:p>
          </p:txBody>
        </p:sp>
      </p:grpSp>
      <p:sp>
        <p:nvSpPr>
          <p:cNvPr id="14" name="TextBox 14"/>
          <p:cNvSpPr txBox="1"/>
          <p:nvPr/>
        </p:nvSpPr>
        <p:spPr>
          <a:xfrm>
            <a:off x="8436492" y="6957401"/>
            <a:ext cx="1630676" cy="341971"/>
          </a:xfrm>
          <a:prstGeom prst="rect">
            <a:avLst/>
          </a:prstGeom>
        </p:spPr>
        <p:txBody>
          <a:bodyPr lIns="0" tIns="0" rIns="0" bIns="0" rtlCol="0" anchor="t">
            <a:spAutoFit/>
          </a:bodyPr>
          <a:lstStyle/>
          <a:p>
            <a:pPr algn="ctr">
              <a:lnSpc>
                <a:spcPts val="2791"/>
              </a:lnSpc>
              <a:spcBef>
                <a:spcPct val="0"/>
              </a:spcBef>
            </a:pPr>
            <a:r>
              <a:rPr lang="en-US" sz="1993" i="1">
                <a:solidFill>
                  <a:srgbClr val="FFFFFF"/>
                </a:solidFill>
                <a:latin typeface="Open Sans Italics"/>
                <a:ea typeface="Open Sans Italics"/>
                <a:cs typeface="Open Sans Italics"/>
                <a:sym typeface="Open Sans Italics"/>
              </a:rPr>
              <a:t>Decryption</a:t>
            </a:r>
          </a:p>
        </p:txBody>
      </p:sp>
      <p:grpSp>
        <p:nvGrpSpPr>
          <p:cNvPr id="15" name="Group 15"/>
          <p:cNvGrpSpPr/>
          <p:nvPr/>
        </p:nvGrpSpPr>
        <p:grpSpPr>
          <a:xfrm>
            <a:off x="8297277" y="8472103"/>
            <a:ext cx="1984524" cy="975668"/>
            <a:chOff x="0" y="0"/>
            <a:chExt cx="786406" cy="386627"/>
          </a:xfrm>
        </p:grpSpPr>
        <p:sp>
          <p:nvSpPr>
            <p:cNvPr id="16" name="Freeform 16"/>
            <p:cNvSpPr/>
            <p:nvPr/>
          </p:nvSpPr>
          <p:spPr>
            <a:xfrm>
              <a:off x="0" y="0"/>
              <a:ext cx="786406" cy="386627"/>
            </a:xfrm>
            <a:custGeom>
              <a:avLst/>
              <a:gdLst/>
              <a:ahLst/>
              <a:cxnLst/>
              <a:rect l="l" t="t" r="r" b="b"/>
              <a:pathLst>
                <a:path w="786406" h="386627">
                  <a:moveTo>
                    <a:pt x="0" y="0"/>
                  </a:moveTo>
                  <a:lnTo>
                    <a:pt x="786406" y="0"/>
                  </a:lnTo>
                  <a:lnTo>
                    <a:pt x="786406" y="386627"/>
                  </a:lnTo>
                  <a:lnTo>
                    <a:pt x="0" y="386627"/>
                  </a:lnTo>
                  <a:close/>
                </a:path>
              </a:pathLst>
            </a:custGeom>
            <a:solidFill>
              <a:srgbClr val="642EC7"/>
            </a:solidFill>
          </p:spPr>
          <p:txBody>
            <a:bodyPr/>
            <a:lstStyle/>
            <a:p>
              <a:endParaRPr lang="en-PH"/>
            </a:p>
          </p:txBody>
        </p:sp>
        <p:sp>
          <p:nvSpPr>
            <p:cNvPr id="17" name="TextBox 17"/>
            <p:cNvSpPr txBox="1"/>
            <p:nvPr/>
          </p:nvSpPr>
          <p:spPr>
            <a:xfrm>
              <a:off x="0" y="-66675"/>
              <a:ext cx="786406" cy="453302"/>
            </a:xfrm>
            <a:prstGeom prst="rect">
              <a:avLst/>
            </a:prstGeom>
          </p:spPr>
          <p:txBody>
            <a:bodyPr lIns="46310" tIns="46310" rIns="46310" bIns="46310" rtlCol="0" anchor="ctr"/>
            <a:lstStyle/>
            <a:p>
              <a:pPr algn="ctr">
                <a:lnSpc>
                  <a:spcPts val="3359"/>
                </a:lnSpc>
              </a:pPr>
              <a:endParaRPr/>
            </a:p>
          </p:txBody>
        </p:sp>
      </p:grpSp>
      <p:sp>
        <p:nvSpPr>
          <p:cNvPr id="18" name="TextBox 18"/>
          <p:cNvSpPr txBox="1"/>
          <p:nvPr/>
        </p:nvSpPr>
        <p:spPr>
          <a:xfrm>
            <a:off x="8478963" y="8579518"/>
            <a:ext cx="1630676" cy="696488"/>
          </a:xfrm>
          <a:prstGeom prst="rect">
            <a:avLst/>
          </a:prstGeom>
        </p:spPr>
        <p:txBody>
          <a:bodyPr lIns="0" tIns="0" rIns="0" bIns="0" rtlCol="0" anchor="t">
            <a:spAutoFit/>
          </a:bodyPr>
          <a:lstStyle/>
          <a:p>
            <a:pPr algn="ctr">
              <a:lnSpc>
                <a:spcPts val="2791"/>
              </a:lnSpc>
              <a:spcBef>
                <a:spcPct val="0"/>
              </a:spcBef>
            </a:pPr>
            <a:r>
              <a:rPr lang="en-US" sz="1993" i="1">
                <a:solidFill>
                  <a:srgbClr val="FFFFFF"/>
                </a:solidFill>
                <a:latin typeface="Open Sans Italics"/>
                <a:ea typeface="Open Sans Italics"/>
                <a:cs typeface="Open Sans Italics"/>
                <a:sym typeface="Open Sans Italics"/>
              </a:rPr>
              <a:t>Sender’s public key</a:t>
            </a:r>
          </a:p>
        </p:txBody>
      </p:sp>
      <p:sp>
        <p:nvSpPr>
          <p:cNvPr id="19" name="AutoShape 19"/>
          <p:cNvSpPr/>
          <p:nvPr/>
        </p:nvSpPr>
        <p:spPr>
          <a:xfrm flipV="1">
            <a:off x="9237543" y="7778334"/>
            <a:ext cx="0" cy="490010"/>
          </a:xfrm>
          <a:prstGeom prst="line">
            <a:avLst/>
          </a:prstGeom>
          <a:ln w="28575" cap="flat">
            <a:solidFill>
              <a:srgbClr val="000000"/>
            </a:solidFill>
            <a:prstDash val="solid"/>
            <a:headEnd type="none" w="sm" len="sm"/>
            <a:tailEnd type="arrow" w="med" len="sm"/>
          </a:ln>
        </p:spPr>
        <p:txBody>
          <a:bodyPr/>
          <a:lstStyle/>
          <a:p>
            <a:endParaRPr lang="en-PH"/>
          </a:p>
        </p:txBody>
      </p:sp>
      <p:sp>
        <p:nvSpPr>
          <p:cNvPr id="20" name="AutoShape 20"/>
          <p:cNvSpPr/>
          <p:nvPr/>
        </p:nvSpPr>
        <p:spPr>
          <a:xfrm>
            <a:off x="10415151" y="7128818"/>
            <a:ext cx="611764" cy="0"/>
          </a:xfrm>
          <a:prstGeom prst="line">
            <a:avLst/>
          </a:prstGeom>
          <a:ln w="28575" cap="flat">
            <a:solidFill>
              <a:srgbClr val="000000"/>
            </a:solidFill>
            <a:prstDash val="solid"/>
            <a:headEnd type="none" w="sm" len="sm"/>
            <a:tailEnd type="arrow" w="med" len="sm"/>
          </a:ln>
        </p:spPr>
        <p:txBody>
          <a:bodyPr/>
          <a:lstStyle/>
          <a:p>
            <a:endParaRPr lang="en-PH"/>
          </a:p>
        </p:txBody>
      </p:sp>
      <p:sp>
        <p:nvSpPr>
          <p:cNvPr id="21" name="Freeform 21"/>
          <p:cNvSpPr/>
          <p:nvPr/>
        </p:nvSpPr>
        <p:spPr>
          <a:xfrm>
            <a:off x="11350765" y="6807833"/>
            <a:ext cx="2014027" cy="641971"/>
          </a:xfrm>
          <a:custGeom>
            <a:avLst/>
            <a:gdLst/>
            <a:ahLst/>
            <a:cxnLst/>
            <a:rect l="l" t="t" r="r" b="b"/>
            <a:pathLst>
              <a:path w="2014027" h="641971">
                <a:moveTo>
                  <a:pt x="0" y="0"/>
                </a:moveTo>
                <a:lnTo>
                  <a:pt x="2014026" y="0"/>
                </a:lnTo>
                <a:lnTo>
                  <a:pt x="2014026" y="641971"/>
                </a:lnTo>
                <a:lnTo>
                  <a:pt x="0" y="6419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2" name="TextBox 22"/>
          <p:cNvSpPr txBox="1"/>
          <p:nvPr/>
        </p:nvSpPr>
        <p:spPr>
          <a:xfrm>
            <a:off x="11791866" y="6948308"/>
            <a:ext cx="1131823" cy="309671"/>
          </a:xfrm>
          <a:prstGeom prst="rect">
            <a:avLst/>
          </a:prstGeom>
        </p:spPr>
        <p:txBody>
          <a:bodyPr lIns="0" tIns="0" rIns="0" bIns="0" rtlCol="0" anchor="t">
            <a:spAutoFit/>
          </a:bodyPr>
          <a:lstStyle/>
          <a:p>
            <a:pPr algn="ctr">
              <a:lnSpc>
                <a:spcPts val="2582"/>
              </a:lnSpc>
              <a:spcBef>
                <a:spcPct val="0"/>
              </a:spcBef>
            </a:pPr>
            <a:r>
              <a:rPr lang="en-US" sz="1844" i="1">
                <a:solidFill>
                  <a:srgbClr val="FFFFFF"/>
                </a:solidFill>
                <a:latin typeface="Open Sans Italics"/>
                <a:ea typeface="Open Sans Italics"/>
                <a:cs typeface="Open Sans Italics"/>
                <a:sym typeface="Open Sans Italics"/>
              </a:rPr>
              <a:t>Digest</a:t>
            </a:r>
          </a:p>
        </p:txBody>
      </p:sp>
      <p:sp>
        <p:nvSpPr>
          <p:cNvPr id="23" name="TextBox 23"/>
          <p:cNvSpPr txBox="1"/>
          <p:nvPr/>
        </p:nvSpPr>
        <p:spPr>
          <a:xfrm>
            <a:off x="99627" y="61611"/>
            <a:ext cx="8482213" cy="868680"/>
          </a:xfrm>
          <a:prstGeom prst="rect">
            <a:avLst/>
          </a:prstGeom>
        </p:spPr>
        <p:txBody>
          <a:bodyPr lIns="0" tIns="0" rIns="0" bIns="0" rtlCol="0" anchor="t">
            <a:spAutoFit/>
          </a:bodyPr>
          <a:lstStyle/>
          <a:p>
            <a:pPr marL="0" lvl="0" indent="0" algn="l">
              <a:lnSpc>
                <a:spcPts val="3359"/>
              </a:lnSpc>
              <a:spcBef>
                <a:spcPct val="0"/>
              </a:spcBef>
            </a:pPr>
            <a:r>
              <a:rPr lang="en-US" sz="2999" b="1" spc="-89">
                <a:solidFill>
                  <a:srgbClr val="FFFFFF"/>
                </a:solidFill>
                <a:latin typeface="Poppins Bold"/>
                <a:ea typeface="Poppins Bold"/>
                <a:cs typeface="Poppins Bold"/>
                <a:sym typeface="Poppins Bold"/>
              </a:rPr>
              <a:t>21.2 Ensuring Authenticity with Digital Signatures and Certificates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TextBox 6"/>
          <p:cNvSpPr txBox="1"/>
          <p:nvPr/>
        </p:nvSpPr>
        <p:spPr>
          <a:xfrm>
            <a:off x="402046" y="1877010"/>
            <a:ext cx="787548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Digital signature</a:t>
            </a:r>
          </a:p>
        </p:txBody>
      </p:sp>
      <p:sp>
        <p:nvSpPr>
          <p:cNvPr id="7" name="TextBox 7"/>
          <p:cNvSpPr txBox="1"/>
          <p:nvPr/>
        </p:nvSpPr>
        <p:spPr>
          <a:xfrm>
            <a:off x="4340733" y="2550611"/>
            <a:ext cx="9655167" cy="1543051"/>
          </a:xfrm>
          <a:prstGeom prst="rect">
            <a:avLst/>
          </a:prstGeom>
        </p:spPr>
        <p:txBody>
          <a:bodyPr lIns="0" tIns="0" rIns="0" bIns="0" rtlCol="0" anchor="t">
            <a:spAutoFit/>
          </a:bodyPr>
          <a:lstStyle/>
          <a:p>
            <a:pPr algn="ctr">
              <a:lnSpc>
                <a:spcPts val="4199"/>
              </a:lnSpc>
              <a:spcBef>
                <a:spcPct val="0"/>
              </a:spcBef>
            </a:pPr>
            <a:r>
              <a:rPr lang="en-US" sz="2999" b="1" spc="-29">
                <a:solidFill>
                  <a:srgbClr val="642EC7"/>
                </a:solidFill>
                <a:latin typeface="Open Sans Bold"/>
                <a:ea typeface="Open Sans Bold"/>
                <a:cs typeface="Open Sans Bold"/>
                <a:sym typeface="Open Sans Bold"/>
              </a:rPr>
              <a:t>Receiving End (Step 3): Compare the two digests the check whether the message is authentic and has been transmitted unaltered.</a:t>
            </a:r>
          </a:p>
        </p:txBody>
      </p:sp>
      <p:sp>
        <p:nvSpPr>
          <p:cNvPr id="8" name="Freeform 8"/>
          <p:cNvSpPr/>
          <p:nvPr/>
        </p:nvSpPr>
        <p:spPr>
          <a:xfrm>
            <a:off x="3962869" y="7045237"/>
            <a:ext cx="3568155" cy="1137350"/>
          </a:xfrm>
          <a:custGeom>
            <a:avLst/>
            <a:gdLst/>
            <a:ahLst/>
            <a:cxnLst/>
            <a:rect l="l" t="t" r="r" b="b"/>
            <a:pathLst>
              <a:path w="3568155" h="1137350">
                <a:moveTo>
                  <a:pt x="0" y="0"/>
                </a:moveTo>
                <a:lnTo>
                  <a:pt x="3568155" y="0"/>
                </a:lnTo>
                <a:lnTo>
                  <a:pt x="3568155" y="1137350"/>
                </a:lnTo>
                <a:lnTo>
                  <a:pt x="0" y="1137350"/>
                </a:lnTo>
                <a:lnTo>
                  <a:pt x="0" y="0"/>
                </a:lnTo>
                <a:close/>
              </a:path>
            </a:pathLst>
          </a:custGeom>
          <a:blipFill>
            <a:blip r:embed="rId4">
              <a:alphaModFix amt="73000"/>
              <a:extLst>
                <a:ext uri="{96DAC541-7B7A-43D3-8B79-37D633B846F1}">
                  <asvg:svgBlip xmlns:asvg="http://schemas.microsoft.com/office/drawing/2016/SVG/main" r:embed="rId5"/>
                </a:ext>
              </a:extLst>
            </a:blip>
            <a:stretch>
              <a:fillRect/>
            </a:stretch>
          </a:blipFill>
        </p:spPr>
        <p:txBody>
          <a:bodyPr/>
          <a:lstStyle/>
          <a:p>
            <a:endParaRPr lang="en-PH"/>
          </a:p>
        </p:txBody>
      </p:sp>
      <p:sp>
        <p:nvSpPr>
          <p:cNvPr id="9" name="TextBox 9"/>
          <p:cNvSpPr txBox="1"/>
          <p:nvPr/>
        </p:nvSpPr>
        <p:spPr>
          <a:xfrm>
            <a:off x="4858725" y="7050742"/>
            <a:ext cx="1776444" cy="1051004"/>
          </a:xfrm>
          <a:prstGeom prst="rect">
            <a:avLst/>
          </a:prstGeom>
        </p:spPr>
        <p:txBody>
          <a:bodyPr lIns="0" tIns="0" rIns="0" bIns="0" rtlCol="0" anchor="t">
            <a:spAutoFit/>
          </a:bodyPr>
          <a:lstStyle/>
          <a:p>
            <a:pPr algn="ctr">
              <a:lnSpc>
                <a:spcPts val="2791"/>
              </a:lnSpc>
              <a:spcBef>
                <a:spcPct val="0"/>
              </a:spcBef>
            </a:pPr>
            <a:r>
              <a:rPr lang="en-US" sz="1993" i="1">
                <a:solidFill>
                  <a:srgbClr val="FFFFFF">
                    <a:alpha val="72941"/>
                  </a:srgbClr>
                </a:solidFill>
                <a:latin typeface="Open Sans Italics"/>
                <a:ea typeface="Open Sans Italics"/>
                <a:cs typeface="Open Sans Italics"/>
                <a:sym typeface="Open Sans Italics"/>
              </a:rPr>
              <a:t>Encrypted Digest (Digital Signature)</a:t>
            </a:r>
          </a:p>
        </p:txBody>
      </p:sp>
      <p:sp>
        <p:nvSpPr>
          <p:cNvPr id="10" name="AutoShape 10"/>
          <p:cNvSpPr/>
          <p:nvPr/>
        </p:nvSpPr>
        <p:spPr>
          <a:xfrm>
            <a:off x="7225630" y="7547359"/>
            <a:ext cx="611764" cy="0"/>
          </a:xfrm>
          <a:prstGeom prst="line">
            <a:avLst/>
          </a:prstGeom>
          <a:ln w="28575" cap="flat">
            <a:solidFill>
              <a:srgbClr val="000000">
                <a:alpha val="72941"/>
              </a:srgbClr>
            </a:solidFill>
            <a:prstDash val="solid"/>
            <a:headEnd type="none" w="sm" len="sm"/>
            <a:tailEnd type="arrow" w="med" len="sm"/>
          </a:ln>
        </p:spPr>
        <p:txBody>
          <a:bodyPr/>
          <a:lstStyle/>
          <a:p>
            <a:endParaRPr lang="en-PH"/>
          </a:p>
        </p:txBody>
      </p:sp>
      <p:grpSp>
        <p:nvGrpSpPr>
          <p:cNvPr id="11" name="Group 11"/>
          <p:cNvGrpSpPr/>
          <p:nvPr/>
        </p:nvGrpSpPr>
        <p:grpSpPr>
          <a:xfrm>
            <a:off x="8388338" y="7126078"/>
            <a:ext cx="1984524" cy="975668"/>
            <a:chOff x="0" y="0"/>
            <a:chExt cx="786406" cy="386627"/>
          </a:xfrm>
        </p:grpSpPr>
        <p:sp>
          <p:nvSpPr>
            <p:cNvPr id="12" name="Freeform 12"/>
            <p:cNvSpPr/>
            <p:nvPr/>
          </p:nvSpPr>
          <p:spPr>
            <a:xfrm>
              <a:off x="0" y="0"/>
              <a:ext cx="786406" cy="386627"/>
            </a:xfrm>
            <a:custGeom>
              <a:avLst/>
              <a:gdLst/>
              <a:ahLst/>
              <a:cxnLst/>
              <a:rect l="l" t="t" r="r" b="b"/>
              <a:pathLst>
                <a:path w="786406" h="386627">
                  <a:moveTo>
                    <a:pt x="0" y="0"/>
                  </a:moveTo>
                  <a:lnTo>
                    <a:pt x="786406" y="0"/>
                  </a:lnTo>
                  <a:lnTo>
                    <a:pt x="786406" y="386627"/>
                  </a:lnTo>
                  <a:lnTo>
                    <a:pt x="0" y="386627"/>
                  </a:lnTo>
                  <a:close/>
                </a:path>
              </a:pathLst>
            </a:custGeom>
            <a:solidFill>
              <a:srgbClr val="642EC7">
                <a:alpha val="72941"/>
              </a:srgbClr>
            </a:solidFill>
          </p:spPr>
          <p:txBody>
            <a:bodyPr/>
            <a:lstStyle/>
            <a:p>
              <a:endParaRPr lang="en-PH"/>
            </a:p>
          </p:txBody>
        </p:sp>
        <p:sp>
          <p:nvSpPr>
            <p:cNvPr id="13" name="TextBox 13"/>
            <p:cNvSpPr txBox="1"/>
            <p:nvPr/>
          </p:nvSpPr>
          <p:spPr>
            <a:xfrm>
              <a:off x="0" y="-66675"/>
              <a:ext cx="786406" cy="453302"/>
            </a:xfrm>
            <a:prstGeom prst="rect">
              <a:avLst/>
            </a:prstGeom>
          </p:spPr>
          <p:txBody>
            <a:bodyPr lIns="46310" tIns="46310" rIns="46310" bIns="46310" rtlCol="0" anchor="ctr"/>
            <a:lstStyle/>
            <a:p>
              <a:pPr algn="ctr">
                <a:lnSpc>
                  <a:spcPts val="3359"/>
                </a:lnSpc>
              </a:pPr>
              <a:endParaRPr/>
            </a:p>
          </p:txBody>
        </p:sp>
      </p:grpSp>
      <p:sp>
        <p:nvSpPr>
          <p:cNvPr id="14" name="TextBox 14"/>
          <p:cNvSpPr txBox="1"/>
          <p:nvPr/>
        </p:nvSpPr>
        <p:spPr>
          <a:xfrm>
            <a:off x="8565262" y="7361654"/>
            <a:ext cx="1630676" cy="341971"/>
          </a:xfrm>
          <a:prstGeom prst="rect">
            <a:avLst/>
          </a:prstGeom>
        </p:spPr>
        <p:txBody>
          <a:bodyPr lIns="0" tIns="0" rIns="0" bIns="0" rtlCol="0" anchor="t">
            <a:spAutoFit/>
          </a:bodyPr>
          <a:lstStyle/>
          <a:p>
            <a:pPr algn="ctr">
              <a:lnSpc>
                <a:spcPts val="2791"/>
              </a:lnSpc>
              <a:spcBef>
                <a:spcPct val="0"/>
              </a:spcBef>
            </a:pPr>
            <a:r>
              <a:rPr lang="en-US" sz="1993" i="1">
                <a:solidFill>
                  <a:srgbClr val="FFFFFF">
                    <a:alpha val="72941"/>
                  </a:srgbClr>
                </a:solidFill>
                <a:latin typeface="Open Sans Italics"/>
                <a:ea typeface="Open Sans Italics"/>
                <a:cs typeface="Open Sans Italics"/>
                <a:sym typeface="Open Sans Italics"/>
              </a:rPr>
              <a:t>Decryption</a:t>
            </a:r>
          </a:p>
        </p:txBody>
      </p:sp>
      <p:grpSp>
        <p:nvGrpSpPr>
          <p:cNvPr id="15" name="Group 15"/>
          <p:cNvGrpSpPr/>
          <p:nvPr/>
        </p:nvGrpSpPr>
        <p:grpSpPr>
          <a:xfrm>
            <a:off x="8426047" y="8876356"/>
            <a:ext cx="1984524" cy="975668"/>
            <a:chOff x="0" y="0"/>
            <a:chExt cx="786406" cy="386627"/>
          </a:xfrm>
        </p:grpSpPr>
        <p:sp>
          <p:nvSpPr>
            <p:cNvPr id="16" name="Freeform 16"/>
            <p:cNvSpPr/>
            <p:nvPr/>
          </p:nvSpPr>
          <p:spPr>
            <a:xfrm>
              <a:off x="0" y="0"/>
              <a:ext cx="786406" cy="386627"/>
            </a:xfrm>
            <a:custGeom>
              <a:avLst/>
              <a:gdLst/>
              <a:ahLst/>
              <a:cxnLst/>
              <a:rect l="l" t="t" r="r" b="b"/>
              <a:pathLst>
                <a:path w="786406" h="386627">
                  <a:moveTo>
                    <a:pt x="0" y="0"/>
                  </a:moveTo>
                  <a:lnTo>
                    <a:pt x="786406" y="0"/>
                  </a:lnTo>
                  <a:lnTo>
                    <a:pt x="786406" y="386627"/>
                  </a:lnTo>
                  <a:lnTo>
                    <a:pt x="0" y="386627"/>
                  </a:lnTo>
                  <a:close/>
                </a:path>
              </a:pathLst>
            </a:custGeom>
            <a:solidFill>
              <a:srgbClr val="642EC7">
                <a:alpha val="72941"/>
              </a:srgbClr>
            </a:solidFill>
          </p:spPr>
          <p:txBody>
            <a:bodyPr/>
            <a:lstStyle/>
            <a:p>
              <a:endParaRPr lang="en-PH"/>
            </a:p>
          </p:txBody>
        </p:sp>
        <p:sp>
          <p:nvSpPr>
            <p:cNvPr id="17" name="TextBox 17"/>
            <p:cNvSpPr txBox="1"/>
            <p:nvPr/>
          </p:nvSpPr>
          <p:spPr>
            <a:xfrm>
              <a:off x="0" y="-66675"/>
              <a:ext cx="786406" cy="453302"/>
            </a:xfrm>
            <a:prstGeom prst="rect">
              <a:avLst/>
            </a:prstGeom>
          </p:spPr>
          <p:txBody>
            <a:bodyPr lIns="46310" tIns="46310" rIns="46310" bIns="46310" rtlCol="0" anchor="ctr"/>
            <a:lstStyle/>
            <a:p>
              <a:pPr algn="ctr">
                <a:lnSpc>
                  <a:spcPts val="3359"/>
                </a:lnSpc>
              </a:pPr>
              <a:endParaRPr/>
            </a:p>
          </p:txBody>
        </p:sp>
      </p:grpSp>
      <p:sp>
        <p:nvSpPr>
          <p:cNvPr id="18" name="TextBox 18"/>
          <p:cNvSpPr txBox="1"/>
          <p:nvPr/>
        </p:nvSpPr>
        <p:spPr>
          <a:xfrm>
            <a:off x="8607733" y="8983771"/>
            <a:ext cx="1630676" cy="696488"/>
          </a:xfrm>
          <a:prstGeom prst="rect">
            <a:avLst/>
          </a:prstGeom>
        </p:spPr>
        <p:txBody>
          <a:bodyPr lIns="0" tIns="0" rIns="0" bIns="0" rtlCol="0" anchor="t">
            <a:spAutoFit/>
          </a:bodyPr>
          <a:lstStyle/>
          <a:p>
            <a:pPr algn="ctr">
              <a:lnSpc>
                <a:spcPts val="2791"/>
              </a:lnSpc>
              <a:spcBef>
                <a:spcPct val="0"/>
              </a:spcBef>
            </a:pPr>
            <a:r>
              <a:rPr lang="en-US" sz="1993" i="1">
                <a:solidFill>
                  <a:srgbClr val="FFFFFF">
                    <a:alpha val="72941"/>
                  </a:srgbClr>
                </a:solidFill>
                <a:latin typeface="Open Sans Italics"/>
                <a:ea typeface="Open Sans Italics"/>
                <a:cs typeface="Open Sans Italics"/>
                <a:sym typeface="Open Sans Italics"/>
              </a:rPr>
              <a:t>Sender’s public key</a:t>
            </a:r>
          </a:p>
        </p:txBody>
      </p:sp>
      <p:sp>
        <p:nvSpPr>
          <p:cNvPr id="19" name="AutoShape 19"/>
          <p:cNvSpPr/>
          <p:nvPr/>
        </p:nvSpPr>
        <p:spPr>
          <a:xfrm flipV="1">
            <a:off x="9366312" y="8182587"/>
            <a:ext cx="0" cy="490010"/>
          </a:xfrm>
          <a:prstGeom prst="line">
            <a:avLst/>
          </a:prstGeom>
          <a:ln w="28575" cap="flat">
            <a:solidFill>
              <a:srgbClr val="000000">
                <a:alpha val="72941"/>
              </a:srgbClr>
            </a:solidFill>
            <a:prstDash val="solid"/>
            <a:headEnd type="none" w="sm" len="sm"/>
            <a:tailEnd type="arrow" w="med" len="sm"/>
          </a:ln>
        </p:spPr>
        <p:txBody>
          <a:bodyPr/>
          <a:lstStyle/>
          <a:p>
            <a:endParaRPr lang="en-PH"/>
          </a:p>
        </p:txBody>
      </p:sp>
      <p:sp>
        <p:nvSpPr>
          <p:cNvPr id="20" name="AutoShape 20"/>
          <p:cNvSpPr/>
          <p:nvPr/>
        </p:nvSpPr>
        <p:spPr>
          <a:xfrm>
            <a:off x="10543920" y="7533072"/>
            <a:ext cx="611764" cy="0"/>
          </a:xfrm>
          <a:prstGeom prst="line">
            <a:avLst/>
          </a:prstGeom>
          <a:ln w="28575" cap="flat">
            <a:solidFill>
              <a:srgbClr val="000000">
                <a:alpha val="72941"/>
              </a:srgbClr>
            </a:solidFill>
            <a:prstDash val="solid"/>
            <a:headEnd type="none" w="sm" len="sm"/>
            <a:tailEnd type="arrow" w="med" len="sm"/>
          </a:ln>
        </p:spPr>
        <p:txBody>
          <a:bodyPr/>
          <a:lstStyle/>
          <a:p>
            <a:endParaRPr lang="en-PH"/>
          </a:p>
        </p:txBody>
      </p:sp>
      <p:sp>
        <p:nvSpPr>
          <p:cNvPr id="21" name="Freeform 21"/>
          <p:cNvSpPr/>
          <p:nvPr/>
        </p:nvSpPr>
        <p:spPr>
          <a:xfrm>
            <a:off x="11479534" y="7212086"/>
            <a:ext cx="2014027" cy="641971"/>
          </a:xfrm>
          <a:custGeom>
            <a:avLst/>
            <a:gdLst/>
            <a:ahLst/>
            <a:cxnLst/>
            <a:rect l="l" t="t" r="r" b="b"/>
            <a:pathLst>
              <a:path w="2014027" h="641971">
                <a:moveTo>
                  <a:pt x="0" y="0"/>
                </a:moveTo>
                <a:lnTo>
                  <a:pt x="2014027" y="0"/>
                </a:lnTo>
                <a:lnTo>
                  <a:pt x="2014027" y="641971"/>
                </a:lnTo>
                <a:lnTo>
                  <a:pt x="0" y="6419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2" name="TextBox 22"/>
          <p:cNvSpPr txBox="1"/>
          <p:nvPr/>
        </p:nvSpPr>
        <p:spPr>
          <a:xfrm>
            <a:off x="11920636" y="7352561"/>
            <a:ext cx="1131823" cy="309671"/>
          </a:xfrm>
          <a:prstGeom prst="rect">
            <a:avLst/>
          </a:prstGeom>
        </p:spPr>
        <p:txBody>
          <a:bodyPr lIns="0" tIns="0" rIns="0" bIns="0" rtlCol="0" anchor="t">
            <a:spAutoFit/>
          </a:bodyPr>
          <a:lstStyle/>
          <a:p>
            <a:pPr algn="ctr">
              <a:lnSpc>
                <a:spcPts val="2582"/>
              </a:lnSpc>
              <a:spcBef>
                <a:spcPct val="0"/>
              </a:spcBef>
            </a:pPr>
            <a:r>
              <a:rPr lang="en-US" sz="1844" i="1">
                <a:solidFill>
                  <a:srgbClr val="FFFFFF"/>
                </a:solidFill>
                <a:latin typeface="Open Sans Italics"/>
                <a:ea typeface="Open Sans Italics"/>
                <a:cs typeface="Open Sans Italics"/>
                <a:sym typeface="Open Sans Italics"/>
              </a:rPr>
              <a:t>Digest</a:t>
            </a:r>
          </a:p>
        </p:txBody>
      </p:sp>
      <p:sp>
        <p:nvSpPr>
          <p:cNvPr id="23" name="Freeform 23"/>
          <p:cNvSpPr/>
          <p:nvPr/>
        </p:nvSpPr>
        <p:spPr>
          <a:xfrm>
            <a:off x="4501213" y="4858303"/>
            <a:ext cx="2491467" cy="794155"/>
          </a:xfrm>
          <a:custGeom>
            <a:avLst/>
            <a:gdLst/>
            <a:ahLst/>
            <a:cxnLst/>
            <a:rect l="l" t="t" r="r" b="b"/>
            <a:pathLst>
              <a:path w="2491467" h="794155">
                <a:moveTo>
                  <a:pt x="0" y="0"/>
                </a:moveTo>
                <a:lnTo>
                  <a:pt x="2491467" y="0"/>
                </a:lnTo>
                <a:lnTo>
                  <a:pt x="2491467" y="794155"/>
                </a:lnTo>
                <a:lnTo>
                  <a:pt x="0" y="794155"/>
                </a:lnTo>
                <a:lnTo>
                  <a:pt x="0" y="0"/>
                </a:lnTo>
                <a:close/>
              </a:path>
            </a:pathLst>
          </a:custGeom>
          <a:blipFill>
            <a:blip r:embed="rId4">
              <a:alphaModFix amt="73000"/>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4" name="TextBox 24"/>
          <p:cNvSpPr txBox="1"/>
          <p:nvPr/>
        </p:nvSpPr>
        <p:spPr>
          <a:xfrm>
            <a:off x="4931608" y="5026667"/>
            <a:ext cx="1630676" cy="341971"/>
          </a:xfrm>
          <a:prstGeom prst="rect">
            <a:avLst/>
          </a:prstGeom>
        </p:spPr>
        <p:txBody>
          <a:bodyPr lIns="0" tIns="0" rIns="0" bIns="0" rtlCol="0" anchor="t">
            <a:spAutoFit/>
          </a:bodyPr>
          <a:lstStyle/>
          <a:p>
            <a:pPr algn="ctr">
              <a:lnSpc>
                <a:spcPts val="2791"/>
              </a:lnSpc>
              <a:spcBef>
                <a:spcPct val="0"/>
              </a:spcBef>
            </a:pPr>
            <a:r>
              <a:rPr lang="en-US" sz="1993" i="1">
                <a:solidFill>
                  <a:srgbClr val="FFFFFF">
                    <a:alpha val="72941"/>
                  </a:srgbClr>
                </a:solidFill>
                <a:latin typeface="Open Sans Italics"/>
                <a:ea typeface="Open Sans Italics"/>
                <a:cs typeface="Open Sans Italics"/>
                <a:sym typeface="Open Sans Italics"/>
              </a:rPr>
              <a:t>Plaintext</a:t>
            </a:r>
          </a:p>
        </p:txBody>
      </p:sp>
      <p:sp>
        <p:nvSpPr>
          <p:cNvPr id="25" name="Freeform 25"/>
          <p:cNvSpPr/>
          <p:nvPr/>
        </p:nvSpPr>
        <p:spPr>
          <a:xfrm>
            <a:off x="11479534" y="4895717"/>
            <a:ext cx="2014027" cy="641971"/>
          </a:xfrm>
          <a:custGeom>
            <a:avLst/>
            <a:gdLst/>
            <a:ahLst/>
            <a:cxnLst/>
            <a:rect l="l" t="t" r="r" b="b"/>
            <a:pathLst>
              <a:path w="2014027" h="641971">
                <a:moveTo>
                  <a:pt x="0" y="0"/>
                </a:moveTo>
                <a:lnTo>
                  <a:pt x="2014027" y="0"/>
                </a:lnTo>
                <a:lnTo>
                  <a:pt x="2014027" y="641971"/>
                </a:lnTo>
                <a:lnTo>
                  <a:pt x="0" y="6419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26" name="Group 26"/>
          <p:cNvGrpSpPr/>
          <p:nvPr/>
        </p:nvGrpSpPr>
        <p:grpSpPr>
          <a:xfrm>
            <a:off x="8406997" y="4712787"/>
            <a:ext cx="1984524" cy="975668"/>
            <a:chOff x="0" y="0"/>
            <a:chExt cx="786406" cy="386627"/>
          </a:xfrm>
        </p:grpSpPr>
        <p:sp>
          <p:nvSpPr>
            <p:cNvPr id="27" name="Freeform 27"/>
            <p:cNvSpPr/>
            <p:nvPr/>
          </p:nvSpPr>
          <p:spPr>
            <a:xfrm>
              <a:off x="0" y="0"/>
              <a:ext cx="786406" cy="386627"/>
            </a:xfrm>
            <a:custGeom>
              <a:avLst/>
              <a:gdLst/>
              <a:ahLst/>
              <a:cxnLst/>
              <a:rect l="l" t="t" r="r" b="b"/>
              <a:pathLst>
                <a:path w="786406" h="386627">
                  <a:moveTo>
                    <a:pt x="0" y="0"/>
                  </a:moveTo>
                  <a:lnTo>
                    <a:pt x="786406" y="0"/>
                  </a:lnTo>
                  <a:lnTo>
                    <a:pt x="786406" y="386627"/>
                  </a:lnTo>
                  <a:lnTo>
                    <a:pt x="0" y="386627"/>
                  </a:lnTo>
                  <a:close/>
                </a:path>
              </a:pathLst>
            </a:custGeom>
            <a:solidFill>
              <a:srgbClr val="642EC7">
                <a:alpha val="72941"/>
              </a:srgbClr>
            </a:solidFill>
          </p:spPr>
          <p:txBody>
            <a:bodyPr/>
            <a:lstStyle/>
            <a:p>
              <a:endParaRPr lang="en-PH"/>
            </a:p>
          </p:txBody>
        </p:sp>
        <p:sp>
          <p:nvSpPr>
            <p:cNvPr id="28" name="TextBox 28"/>
            <p:cNvSpPr txBox="1"/>
            <p:nvPr/>
          </p:nvSpPr>
          <p:spPr>
            <a:xfrm>
              <a:off x="0" y="-66675"/>
              <a:ext cx="786406" cy="453302"/>
            </a:xfrm>
            <a:prstGeom prst="rect">
              <a:avLst/>
            </a:prstGeom>
          </p:spPr>
          <p:txBody>
            <a:bodyPr lIns="46310" tIns="46310" rIns="46310" bIns="46310" rtlCol="0" anchor="ctr"/>
            <a:lstStyle/>
            <a:p>
              <a:pPr algn="ctr">
                <a:lnSpc>
                  <a:spcPts val="3359"/>
                </a:lnSpc>
              </a:pPr>
              <a:endParaRPr/>
            </a:p>
          </p:txBody>
        </p:sp>
      </p:grpSp>
      <p:sp>
        <p:nvSpPr>
          <p:cNvPr id="29" name="AutoShape 29"/>
          <p:cNvSpPr/>
          <p:nvPr/>
        </p:nvSpPr>
        <p:spPr>
          <a:xfrm>
            <a:off x="10543920" y="5198884"/>
            <a:ext cx="611764" cy="0"/>
          </a:xfrm>
          <a:prstGeom prst="line">
            <a:avLst/>
          </a:prstGeom>
          <a:ln w="28575" cap="flat">
            <a:solidFill>
              <a:srgbClr val="000000">
                <a:alpha val="72941"/>
              </a:srgbClr>
            </a:solidFill>
            <a:prstDash val="solid"/>
            <a:headEnd type="none" w="sm" len="sm"/>
            <a:tailEnd type="arrow" w="med" len="sm"/>
          </a:ln>
        </p:spPr>
        <p:txBody>
          <a:bodyPr/>
          <a:lstStyle/>
          <a:p>
            <a:endParaRPr lang="en-PH"/>
          </a:p>
        </p:txBody>
      </p:sp>
      <p:sp>
        <p:nvSpPr>
          <p:cNvPr id="30" name="TextBox 30"/>
          <p:cNvSpPr txBox="1"/>
          <p:nvPr/>
        </p:nvSpPr>
        <p:spPr>
          <a:xfrm>
            <a:off x="11920636" y="5036192"/>
            <a:ext cx="1131823" cy="309671"/>
          </a:xfrm>
          <a:prstGeom prst="rect">
            <a:avLst/>
          </a:prstGeom>
        </p:spPr>
        <p:txBody>
          <a:bodyPr lIns="0" tIns="0" rIns="0" bIns="0" rtlCol="0" anchor="t">
            <a:spAutoFit/>
          </a:bodyPr>
          <a:lstStyle/>
          <a:p>
            <a:pPr algn="ctr">
              <a:lnSpc>
                <a:spcPts val="2582"/>
              </a:lnSpc>
              <a:spcBef>
                <a:spcPct val="0"/>
              </a:spcBef>
            </a:pPr>
            <a:r>
              <a:rPr lang="en-US" sz="1844" i="1">
                <a:solidFill>
                  <a:srgbClr val="FFFFFF"/>
                </a:solidFill>
                <a:latin typeface="Open Sans Italics"/>
                <a:ea typeface="Open Sans Italics"/>
                <a:cs typeface="Open Sans Italics"/>
                <a:sym typeface="Open Sans Italics"/>
              </a:rPr>
              <a:t>Digest</a:t>
            </a:r>
          </a:p>
        </p:txBody>
      </p:sp>
      <p:sp>
        <p:nvSpPr>
          <p:cNvPr id="31" name="TextBox 31"/>
          <p:cNvSpPr txBox="1"/>
          <p:nvPr/>
        </p:nvSpPr>
        <p:spPr>
          <a:xfrm>
            <a:off x="8588683" y="4820203"/>
            <a:ext cx="1630676" cy="696488"/>
          </a:xfrm>
          <a:prstGeom prst="rect">
            <a:avLst/>
          </a:prstGeom>
        </p:spPr>
        <p:txBody>
          <a:bodyPr lIns="0" tIns="0" rIns="0" bIns="0" rtlCol="0" anchor="t">
            <a:spAutoFit/>
          </a:bodyPr>
          <a:lstStyle/>
          <a:p>
            <a:pPr algn="ctr">
              <a:lnSpc>
                <a:spcPts val="2791"/>
              </a:lnSpc>
              <a:spcBef>
                <a:spcPct val="0"/>
              </a:spcBef>
            </a:pPr>
            <a:r>
              <a:rPr lang="en-US" sz="1993" i="1">
                <a:solidFill>
                  <a:srgbClr val="FFFFFF">
                    <a:alpha val="72941"/>
                  </a:srgbClr>
                </a:solidFill>
                <a:latin typeface="Open Sans Italics"/>
                <a:ea typeface="Open Sans Italics"/>
                <a:cs typeface="Open Sans Italics"/>
                <a:sym typeface="Open Sans Italics"/>
              </a:rPr>
              <a:t>Crytographic hash function</a:t>
            </a:r>
          </a:p>
        </p:txBody>
      </p:sp>
      <p:sp>
        <p:nvSpPr>
          <p:cNvPr id="32" name="AutoShape 32"/>
          <p:cNvSpPr/>
          <p:nvPr/>
        </p:nvSpPr>
        <p:spPr>
          <a:xfrm>
            <a:off x="7225630" y="5242953"/>
            <a:ext cx="611764" cy="0"/>
          </a:xfrm>
          <a:prstGeom prst="line">
            <a:avLst/>
          </a:prstGeom>
          <a:ln w="28575" cap="flat">
            <a:solidFill>
              <a:srgbClr val="000000">
                <a:alpha val="72941"/>
              </a:srgbClr>
            </a:solidFill>
            <a:prstDash val="solid"/>
            <a:headEnd type="none" w="sm" len="sm"/>
            <a:tailEnd type="arrow" w="med" len="sm"/>
          </a:ln>
        </p:spPr>
        <p:txBody>
          <a:bodyPr/>
          <a:lstStyle/>
          <a:p>
            <a:endParaRPr lang="en-PH"/>
          </a:p>
        </p:txBody>
      </p:sp>
      <p:sp>
        <p:nvSpPr>
          <p:cNvPr id="33" name="TextBox 33"/>
          <p:cNvSpPr txBox="1"/>
          <p:nvPr/>
        </p:nvSpPr>
        <p:spPr>
          <a:xfrm>
            <a:off x="99627" y="61611"/>
            <a:ext cx="8482213" cy="868680"/>
          </a:xfrm>
          <a:prstGeom prst="rect">
            <a:avLst/>
          </a:prstGeom>
        </p:spPr>
        <p:txBody>
          <a:bodyPr lIns="0" tIns="0" rIns="0" bIns="0" rtlCol="0" anchor="t">
            <a:spAutoFit/>
          </a:bodyPr>
          <a:lstStyle/>
          <a:p>
            <a:pPr marL="0" lvl="0" indent="0" algn="l">
              <a:lnSpc>
                <a:spcPts val="3359"/>
              </a:lnSpc>
              <a:spcBef>
                <a:spcPct val="0"/>
              </a:spcBef>
            </a:pPr>
            <a:r>
              <a:rPr lang="en-US" sz="2999" b="1" spc="-89">
                <a:solidFill>
                  <a:srgbClr val="FFFFFF"/>
                </a:solidFill>
                <a:latin typeface="Poppins Bold"/>
                <a:ea typeface="Poppins Bold"/>
                <a:cs typeface="Poppins Bold"/>
                <a:sym typeface="Poppins Bold"/>
              </a:rPr>
              <a:t>21.2 Ensuring Authenticity with Digital Signatures and Certificates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Freeform 6"/>
          <p:cNvSpPr/>
          <p:nvPr/>
        </p:nvSpPr>
        <p:spPr>
          <a:xfrm>
            <a:off x="5239219" y="5972517"/>
            <a:ext cx="1438216" cy="2022096"/>
          </a:xfrm>
          <a:custGeom>
            <a:avLst/>
            <a:gdLst/>
            <a:ahLst/>
            <a:cxnLst/>
            <a:rect l="l" t="t" r="r" b="b"/>
            <a:pathLst>
              <a:path w="1438216" h="2022096">
                <a:moveTo>
                  <a:pt x="0" y="0"/>
                </a:moveTo>
                <a:lnTo>
                  <a:pt x="1438216" y="0"/>
                </a:lnTo>
                <a:lnTo>
                  <a:pt x="1438216" y="2022096"/>
                </a:lnTo>
                <a:lnTo>
                  <a:pt x="0" y="20220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7" name="TextBox 7"/>
          <p:cNvSpPr txBox="1"/>
          <p:nvPr/>
        </p:nvSpPr>
        <p:spPr>
          <a:xfrm>
            <a:off x="402046" y="1877010"/>
            <a:ext cx="787548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Digital signature</a:t>
            </a:r>
          </a:p>
        </p:txBody>
      </p:sp>
      <p:sp>
        <p:nvSpPr>
          <p:cNvPr id="8" name="TextBox 8"/>
          <p:cNvSpPr txBox="1"/>
          <p:nvPr/>
        </p:nvSpPr>
        <p:spPr>
          <a:xfrm>
            <a:off x="402046" y="2705441"/>
            <a:ext cx="17276740" cy="1019176"/>
          </a:xfrm>
          <a:prstGeom prst="rect">
            <a:avLst/>
          </a:prstGeom>
        </p:spPr>
        <p:txBody>
          <a:bodyPr lIns="0" tIns="0" rIns="0" bIns="0" rtlCol="0" anchor="t">
            <a:spAutoFit/>
          </a:bodyPr>
          <a:lstStyle/>
          <a:p>
            <a:pPr algn="l">
              <a:lnSpc>
                <a:spcPts val="4199"/>
              </a:lnSpc>
              <a:spcBef>
                <a:spcPct val="0"/>
              </a:spcBef>
            </a:pPr>
            <a:r>
              <a:rPr lang="en-US" sz="2999" spc="-29">
                <a:solidFill>
                  <a:srgbClr val="000000"/>
                </a:solidFill>
                <a:latin typeface="Open Sans"/>
                <a:ea typeface="Open Sans"/>
                <a:cs typeface="Open Sans"/>
                <a:sym typeface="Open Sans"/>
              </a:rPr>
              <a:t>Problem: The authenticity only confirms to the receiver that the message was sent from the person who had sent them the public key.</a:t>
            </a:r>
          </a:p>
        </p:txBody>
      </p:sp>
      <p:sp>
        <p:nvSpPr>
          <p:cNvPr id="9" name="Freeform 9"/>
          <p:cNvSpPr/>
          <p:nvPr/>
        </p:nvSpPr>
        <p:spPr>
          <a:xfrm flipH="1">
            <a:off x="11826226" y="5972517"/>
            <a:ext cx="1438216" cy="2022096"/>
          </a:xfrm>
          <a:custGeom>
            <a:avLst/>
            <a:gdLst/>
            <a:ahLst/>
            <a:cxnLst/>
            <a:rect l="l" t="t" r="r" b="b"/>
            <a:pathLst>
              <a:path w="1438216" h="2022096">
                <a:moveTo>
                  <a:pt x="1438216" y="0"/>
                </a:moveTo>
                <a:lnTo>
                  <a:pt x="0" y="0"/>
                </a:lnTo>
                <a:lnTo>
                  <a:pt x="0" y="2022096"/>
                </a:lnTo>
                <a:lnTo>
                  <a:pt x="1438216" y="2022096"/>
                </a:lnTo>
                <a:lnTo>
                  <a:pt x="1438216"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0" name="AutoShape 10"/>
          <p:cNvSpPr/>
          <p:nvPr/>
        </p:nvSpPr>
        <p:spPr>
          <a:xfrm>
            <a:off x="6677435" y="7002615"/>
            <a:ext cx="5148790" cy="0"/>
          </a:xfrm>
          <a:prstGeom prst="line">
            <a:avLst/>
          </a:prstGeom>
          <a:ln w="38100" cap="flat">
            <a:solidFill>
              <a:srgbClr val="000000"/>
            </a:solidFill>
            <a:prstDash val="solid"/>
            <a:headEnd type="none" w="sm" len="sm"/>
            <a:tailEnd type="arrow" w="med" len="sm"/>
          </a:ln>
        </p:spPr>
        <p:txBody>
          <a:bodyPr/>
          <a:lstStyle/>
          <a:p>
            <a:endParaRPr lang="en-PH"/>
          </a:p>
        </p:txBody>
      </p:sp>
      <p:sp>
        <p:nvSpPr>
          <p:cNvPr id="11" name="TextBox 11"/>
          <p:cNvSpPr txBox="1"/>
          <p:nvPr/>
        </p:nvSpPr>
        <p:spPr>
          <a:xfrm>
            <a:off x="5089289" y="8108913"/>
            <a:ext cx="1738077" cy="454486"/>
          </a:xfrm>
          <a:prstGeom prst="rect">
            <a:avLst/>
          </a:prstGeom>
        </p:spPr>
        <p:txBody>
          <a:bodyPr lIns="0" tIns="0" rIns="0" bIns="0" rtlCol="0" anchor="t">
            <a:spAutoFit/>
          </a:bodyPr>
          <a:lstStyle/>
          <a:p>
            <a:pPr algn="ctr">
              <a:lnSpc>
                <a:spcPts val="3824"/>
              </a:lnSpc>
              <a:spcBef>
                <a:spcPct val="0"/>
              </a:spcBef>
            </a:pPr>
            <a:r>
              <a:rPr lang="en-US" sz="2731" spc="-27">
                <a:solidFill>
                  <a:srgbClr val="000000"/>
                </a:solidFill>
                <a:latin typeface="Open Sans"/>
                <a:ea typeface="Open Sans"/>
                <a:cs typeface="Open Sans"/>
                <a:sym typeface="Open Sans"/>
              </a:rPr>
              <a:t>Person A</a:t>
            </a:r>
          </a:p>
        </p:txBody>
      </p:sp>
      <p:sp>
        <p:nvSpPr>
          <p:cNvPr id="12" name="TextBox 12"/>
          <p:cNvSpPr txBox="1"/>
          <p:nvPr/>
        </p:nvSpPr>
        <p:spPr>
          <a:xfrm>
            <a:off x="11676295" y="8108913"/>
            <a:ext cx="1738077" cy="454486"/>
          </a:xfrm>
          <a:prstGeom prst="rect">
            <a:avLst/>
          </a:prstGeom>
        </p:spPr>
        <p:txBody>
          <a:bodyPr lIns="0" tIns="0" rIns="0" bIns="0" rtlCol="0" anchor="t">
            <a:spAutoFit/>
          </a:bodyPr>
          <a:lstStyle/>
          <a:p>
            <a:pPr algn="ctr">
              <a:lnSpc>
                <a:spcPts val="3824"/>
              </a:lnSpc>
              <a:spcBef>
                <a:spcPct val="0"/>
              </a:spcBef>
            </a:pPr>
            <a:r>
              <a:rPr lang="en-US" sz="2731" spc="-27">
                <a:solidFill>
                  <a:srgbClr val="000000"/>
                </a:solidFill>
                <a:latin typeface="Open Sans"/>
                <a:ea typeface="Open Sans"/>
                <a:cs typeface="Open Sans"/>
                <a:sym typeface="Open Sans"/>
              </a:rPr>
              <a:t>Person B</a:t>
            </a:r>
          </a:p>
        </p:txBody>
      </p:sp>
      <p:sp>
        <p:nvSpPr>
          <p:cNvPr id="13" name="TextBox 13"/>
          <p:cNvSpPr txBox="1"/>
          <p:nvPr/>
        </p:nvSpPr>
        <p:spPr>
          <a:xfrm>
            <a:off x="8171377" y="6404135"/>
            <a:ext cx="1738077" cy="454486"/>
          </a:xfrm>
          <a:prstGeom prst="rect">
            <a:avLst/>
          </a:prstGeom>
        </p:spPr>
        <p:txBody>
          <a:bodyPr lIns="0" tIns="0" rIns="0" bIns="0" rtlCol="0" anchor="t">
            <a:spAutoFit/>
          </a:bodyPr>
          <a:lstStyle/>
          <a:p>
            <a:pPr algn="ctr">
              <a:lnSpc>
                <a:spcPts val="3824"/>
              </a:lnSpc>
              <a:spcBef>
                <a:spcPct val="0"/>
              </a:spcBef>
            </a:pPr>
            <a:r>
              <a:rPr lang="en-US" sz="2731" spc="-27">
                <a:solidFill>
                  <a:srgbClr val="000000"/>
                </a:solidFill>
                <a:latin typeface="Open Sans"/>
                <a:ea typeface="Open Sans"/>
                <a:cs typeface="Open Sans"/>
                <a:sym typeface="Open Sans"/>
              </a:rPr>
              <a:t>Public Key</a:t>
            </a:r>
          </a:p>
        </p:txBody>
      </p:sp>
      <p:sp>
        <p:nvSpPr>
          <p:cNvPr id="14" name="TextBox 14"/>
          <p:cNvSpPr txBox="1"/>
          <p:nvPr/>
        </p:nvSpPr>
        <p:spPr>
          <a:xfrm>
            <a:off x="99627" y="61611"/>
            <a:ext cx="8482213" cy="868680"/>
          </a:xfrm>
          <a:prstGeom prst="rect">
            <a:avLst/>
          </a:prstGeom>
        </p:spPr>
        <p:txBody>
          <a:bodyPr lIns="0" tIns="0" rIns="0" bIns="0" rtlCol="0" anchor="t">
            <a:spAutoFit/>
          </a:bodyPr>
          <a:lstStyle/>
          <a:p>
            <a:pPr marL="0" lvl="0" indent="0" algn="l">
              <a:lnSpc>
                <a:spcPts val="3359"/>
              </a:lnSpc>
              <a:spcBef>
                <a:spcPct val="0"/>
              </a:spcBef>
            </a:pPr>
            <a:r>
              <a:rPr lang="en-US" sz="2999" b="1" spc="-89">
                <a:solidFill>
                  <a:srgbClr val="FFFFFF"/>
                </a:solidFill>
                <a:latin typeface="Poppins Bold"/>
                <a:ea typeface="Poppins Bold"/>
                <a:cs typeface="Poppins Bold"/>
                <a:sym typeface="Poppins Bold"/>
              </a:rPr>
              <a:t>21.2 Ensuring Authenticity with Digital Signatures and Certificates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Freeform 6"/>
          <p:cNvSpPr/>
          <p:nvPr/>
        </p:nvSpPr>
        <p:spPr>
          <a:xfrm>
            <a:off x="4775846" y="5972517"/>
            <a:ext cx="1438216" cy="2022096"/>
          </a:xfrm>
          <a:custGeom>
            <a:avLst/>
            <a:gdLst/>
            <a:ahLst/>
            <a:cxnLst/>
            <a:rect l="l" t="t" r="r" b="b"/>
            <a:pathLst>
              <a:path w="1438216" h="2022096">
                <a:moveTo>
                  <a:pt x="0" y="0"/>
                </a:moveTo>
                <a:lnTo>
                  <a:pt x="1438216" y="0"/>
                </a:lnTo>
                <a:lnTo>
                  <a:pt x="1438216" y="2022096"/>
                </a:lnTo>
                <a:lnTo>
                  <a:pt x="0" y="2022096"/>
                </a:lnTo>
                <a:lnTo>
                  <a:pt x="0" y="0"/>
                </a:lnTo>
                <a:close/>
              </a:path>
            </a:pathLst>
          </a:custGeom>
          <a:blipFill>
            <a:blip r:embed="rId4">
              <a:alphaModFix amt="27000"/>
              <a:extLst>
                <a:ext uri="{96DAC541-7B7A-43D3-8B79-37D633B846F1}">
                  <asvg:svgBlip xmlns:asvg="http://schemas.microsoft.com/office/drawing/2016/SVG/main" r:embed="rId5"/>
                </a:ext>
              </a:extLst>
            </a:blip>
            <a:stretch>
              <a:fillRect/>
            </a:stretch>
          </a:blipFill>
        </p:spPr>
        <p:txBody>
          <a:bodyPr/>
          <a:lstStyle/>
          <a:p>
            <a:endParaRPr lang="en-PH"/>
          </a:p>
        </p:txBody>
      </p:sp>
      <p:sp>
        <p:nvSpPr>
          <p:cNvPr id="7" name="TextBox 7"/>
          <p:cNvSpPr txBox="1"/>
          <p:nvPr/>
        </p:nvSpPr>
        <p:spPr>
          <a:xfrm>
            <a:off x="402046" y="1877010"/>
            <a:ext cx="787548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Digital signature</a:t>
            </a:r>
          </a:p>
        </p:txBody>
      </p:sp>
      <p:sp>
        <p:nvSpPr>
          <p:cNvPr id="8" name="TextBox 8"/>
          <p:cNvSpPr txBox="1"/>
          <p:nvPr/>
        </p:nvSpPr>
        <p:spPr>
          <a:xfrm>
            <a:off x="402046" y="2705441"/>
            <a:ext cx="17276740" cy="1543051"/>
          </a:xfrm>
          <a:prstGeom prst="rect">
            <a:avLst/>
          </a:prstGeom>
        </p:spPr>
        <p:txBody>
          <a:bodyPr lIns="0" tIns="0" rIns="0" bIns="0" rtlCol="0" anchor="t">
            <a:spAutoFit/>
          </a:bodyPr>
          <a:lstStyle/>
          <a:p>
            <a:pPr algn="l">
              <a:lnSpc>
                <a:spcPts val="4199"/>
              </a:lnSpc>
              <a:spcBef>
                <a:spcPct val="0"/>
              </a:spcBef>
            </a:pPr>
            <a:r>
              <a:rPr lang="en-US" sz="2999" spc="-29">
                <a:solidFill>
                  <a:srgbClr val="000000"/>
                </a:solidFill>
                <a:latin typeface="Open Sans"/>
                <a:ea typeface="Open Sans"/>
                <a:cs typeface="Open Sans"/>
                <a:sym typeface="Open Sans"/>
              </a:rPr>
              <a:t>Problem: The authenticity only confirms to the receiver that the message was sent from the person who had sent them the public key. </a:t>
            </a:r>
            <a:r>
              <a:rPr lang="en-US" sz="2999" b="1" spc="-29">
                <a:solidFill>
                  <a:srgbClr val="000000"/>
                </a:solidFill>
                <a:latin typeface="Open Sans Bold"/>
                <a:ea typeface="Open Sans Bold"/>
                <a:cs typeface="Open Sans Bold"/>
                <a:sym typeface="Open Sans Bold"/>
              </a:rPr>
              <a:t>It does not consider the fact that someone might create a public key and pretend to be someone else.</a:t>
            </a:r>
          </a:p>
        </p:txBody>
      </p:sp>
      <p:sp>
        <p:nvSpPr>
          <p:cNvPr id="9" name="Freeform 9"/>
          <p:cNvSpPr/>
          <p:nvPr/>
        </p:nvSpPr>
        <p:spPr>
          <a:xfrm flipH="1">
            <a:off x="11826226" y="5972517"/>
            <a:ext cx="1438216" cy="2022096"/>
          </a:xfrm>
          <a:custGeom>
            <a:avLst/>
            <a:gdLst/>
            <a:ahLst/>
            <a:cxnLst/>
            <a:rect l="l" t="t" r="r" b="b"/>
            <a:pathLst>
              <a:path w="1438216" h="2022096">
                <a:moveTo>
                  <a:pt x="1438216" y="0"/>
                </a:moveTo>
                <a:lnTo>
                  <a:pt x="0" y="0"/>
                </a:lnTo>
                <a:lnTo>
                  <a:pt x="0" y="2022096"/>
                </a:lnTo>
                <a:lnTo>
                  <a:pt x="1438216" y="2022096"/>
                </a:lnTo>
                <a:lnTo>
                  <a:pt x="1438216"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0" name="AutoShape 10"/>
          <p:cNvSpPr/>
          <p:nvPr/>
        </p:nvSpPr>
        <p:spPr>
          <a:xfrm>
            <a:off x="6214062" y="7002615"/>
            <a:ext cx="5148790" cy="0"/>
          </a:xfrm>
          <a:prstGeom prst="line">
            <a:avLst/>
          </a:prstGeom>
          <a:ln w="38100" cap="flat">
            <a:solidFill>
              <a:srgbClr val="000000">
                <a:alpha val="26667"/>
              </a:srgbClr>
            </a:solidFill>
            <a:prstDash val="solid"/>
            <a:headEnd type="none" w="sm" len="sm"/>
            <a:tailEnd type="arrow" w="med" len="sm"/>
          </a:ln>
        </p:spPr>
        <p:txBody>
          <a:bodyPr/>
          <a:lstStyle/>
          <a:p>
            <a:endParaRPr lang="en-PH"/>
          </a:p>
        </p:txBody>
      </p:sp>
      <p:sp>
        <p:nvSpPr>
          <p:cNvPr id="11" name="TextBox 11"/>
          <p:cNvSpPr txBox="1"/>
          <p:nvPr/>
        </p:nvSpPr>
        <p:spPr>
          <a:xfrm>
            <a:off x="4625915" y="8108913"/>
            <a:ext cx="1738077" cy="454486"/>
          </a:xfrm>
          <a:prstGeom prst="rect">
            <a:avLst/>
          </a:prstGeom>
        </p:spPr>
        <p:txBody>
          <a:bodyPr lIns="0" tIns="0" rIns="0" bIns="0" rtlCol="0" anchor="t">
            <a:spAutoFit/>
          </a:bodyPr>
          <a:lstStyle/>
          <a:p>
            <a:pPr algn="ctr">
              <a:lnSpc>
                <a:spcPts val="3824"/>
              </a:lnSpc>
              <a:spcBef>
                <a:spcPct val="0"/>
              </a:spcBef>
            </a:pPr>
            <a:r>
              <a:rPr lang="en-US" sz="2731" spc="-27">
                <a:solidFill>
                  <a:srgbClr val="000000">
                    <a:alpha val="26667"/>
                  </a:srgbClr>
                </a:solidFill>
                <a:latin typeface="Open Sans"/>
                <a:ea typeface="Open Sans"/>
                <a:cs typeface="Open Sans"/>
                <a:sym typeface="Open Sans"/>
              </a:rPr>
              <a:t>Person A</a:t>
            </a:r>
          </a:p>
        </p:txBody>
      </p:sp>
      <p:sp>
        <p:nvSpPr>
          <p:cNvPr id="12" name="TextBox 12"/>
          <p:cNvSpPr txBox="1"/>
          <p:nvPr/>
        </p:nvSpPr>
        <p:spPr>
          <a:xfrm>
            <a:off x="11676295" y="8108913"/>
            <a:ext cx="1738077" cy="454486"/>
          </a:xfrm>
          <a:prstGeom prst="rect">
            <a:avLst/>
          </a:prstGeom>
        </p:spPr>
        <p:txBody>
          <a:bodyPr lIns="0" tIns="0" rIns="0" bIns="0" rtlCol="0" anchor="t">
            <a:spAutoFit/>
          </a:bodyPr>
          <a:lstStyle/>
          <a:p>
            <a:pPr algn="ctr">
              <a:lnSpc>
                <a:spcPts val="3824"/>
              </a:lnSpc>
              <a:spcBef>
                <a:spcPct val="0"/>
              </a:spcBef>
            </a:pPr>
            <a:r>
              <a:rPr lang="en-US" sz="2731" spc="-27">
                <a:solidFill>
                  <a:srgbClr val="000000"/>
                </a:solidFill>
                <a:latin typeface="Open Sans"/>
                <a:ea typeface="Open Sans"/>
                <a:cs typeface="Open Sans"/>
                <a:sym typeface="Open Sans"/>
              </a:rPr>
              <a:t>Person B</a:t>
            </a:r>
          </a:p>
        </p:txBody>
      </p:sp>
      <p:sp>
        <p:nvSpPr>
          <p:cNvPr id="13" name="TextBox 13"/>
          <p:cNvSpPr txBox="1"/>
          <p:nvPr/>
        </p:nvSpPr>
        <p:spPr>
          <a:xfrm>
            <a:off x="7708003" y="6404135"/>
            <a:ext cx="1738077" cy="454486"/>
          </a:xfrm>
          <a:prstGeom prst="rect">
            <a:avLst/>
          </a:prstGeom>
        </p:spPr>
        <p:txBody>
          <a:bodyPr lIns="0" tIns="0" rIns="0" bIns="0" rtlCol="0" anchor="t">
            <a:spAutoFit/>
          </a:bodyPr>
          <a:lstStyle/>
          <a:p>
            <a:pPr algn="ctr">
              <a:lnSpc>
                <a:spcPts val="3824"/>
              </a:lnSpc>
              <a:spcBef>
                <a:spcPct val="0"/>
              </a:spcBef>
            </a:pPr>
            <a:r>
              <a:rPr lang="en-US" sz="2731" spc="-27">
                <a:solidFill>
                  <a:srgbClr val="000000">
                    <a:alpha val="26667"/>
                  </a:srgbClr>
                </a:solidFill>
                <a:latin typeface="Open Sans"/>
                <a:ea typeface="Open Sans"/>
                <a:cs typeface="Open Sans"/>
                <a:sym typeface="Open Sans"/>
              </a:rPr>
              <a:t>Public Key</a:t>
            </a:r>
          </a:p>
        </p:txBody>
      </p:sp>
      <p:sp>
        <p:nvSpPr>
          <p:cNvPr id="14" name="Freeform 14"/>
          <p:cNvSpPr/>
          <p:nvPr/>
        </p:nvSpPr>
        <p:spPr>
          <a:xfrm>
            <a:off x="6988895" y="7552350"/>
            <a:ext cx="1438216" cy="2022096"/>
          </a:xfrm>
          <a:custGeom>
            <a:avLst/>
            <a:gdLst/>
            <a:ahLst/>
            <a:cxnLst/>
            <a:rect l="l" t="t" r="r" b="b"/>
            <a:pathLst>
              <a:path w="1438216" h="2022096">
                <a:moveTo>
                  <a:pt x="0" y="0"/>
                </a:moveTo>
                <a:lnTo>
                  <a:pt x="1438216" y="0"/>
                </a:lnTo>
                <a:lnTo>
                  <a:pt x="1438216" y="2022097"/>
                </a:lnTo>
                <a:lnTo>
                  <a:pt x="0" y="20220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5" name="TextBox 15"/>
          <p:cNvSpPr txBox="1"/>
          <p:nvPr/>
        </p:nvSpPr>
        <p:spPr>
          <a:xfrm>
            <a:off x="5610351" y="9688747"/>
            <a:ext cx="4195305" cy="454486"/>
          </a:xfrm>
          <a:prstGeom prst="rect">
            <a:avLst/>
          </a:prstGeom>
        </p:spPr>
        <p:txBody>
          <a:bodyPr lIns="0" tIns="0" rIns="0" bIns="0" rtlCol="0" anchor="t">
            <a:spAutoFit/>
          </a:bodyPr>
          <a:lstStyle/>
          <a:p>
            <a:pPr algn="ctr">
              <a:lnSpc>
                <a:spcPts val="3824"/>
              </a:lnSpc>
              <a:spcBef>
                <a:spcPct val="0"/>
              </a:spcBef>
            </a:pPr>
            <a:r>
              <a:rPr lang="en-US" sz="2731" spc="-27">
                <a:solidFill>
                  <a:srgbClr val="000000"/>
                </a:solidFill>
                <a:latin typeface="Open Sans"/>
                <a:ea typeface="Open Sans"/>
                <a:cs typeface="Open Sans"/>
                <a:sym typeface="Open Sans"/>
              </a:rPr>
              <a:t>Pretend to be Person A</a:t>
            </a:r>
          </a:p>
        </p:txBody>
      </p:sp>
      <p:sp>
        <p:nvSpPr>
          <p:cNvPr id="16" name="AutoShape 16"/>
          <p:cNvSpPr/>
          <p:nvPr/>
        </p:nvSpPr>
        <p:spPr>
          <a:xfrm flipV="1">
            <a:off x="8577042" y="7155015"/>
            <a:ext cx="2938210" cy="1700581"/>
          </a:xfrm>
          <a:prstGeom prst="line">
            <a:avLst/>
          </a:prstGeom>
          <a:ln w="38100" cap="flat">
            <a:solidFill>
              <a:srgbClr val="000000"/>
            </a:solidFill>
            <a:prstDash val="solid"/>
            <a:headEnd type="none" w="sm" len="sm"/>
            <a:tailEnd type="arrow" w="med" len="sm"/>
          </a:ln>
        </p:spPr>
        <p:txBody>
          <a:bodyPr/>
          <a:lstStyle/>
          <a:p>
            <a:endParaRPr lang="en-PH"/>
          </a:p>
        </p:txBody>
      </p:sp>
      <p:sp>
        <p:nvSpPr>
          <p:cNvPr id="17" name="TextBox 17"/>
          <p:cNvSpPr txBox="1"/>
          <p:nvPr/>
        </p:nvSpPr>
        <p:spPr>
          <a:xfrm>
            <a:off x="9251830" y="8127963"/>
            <a:ext cx="1738077" cy="454486"/>
          </a:xfrm>
          <a:prstGeom prst="rect">
            <a:avLst/>
          </a:prstGeom>
        </p:spPr>
        <p:txBody>
          <a:bodyPr lIns="0" tIns="0" rIns="0" bIns="0" rtlCol="0" anchor="t">
            <a:spAutoFit/>
          </a:bodyPr>
          <a:lstStyle/>
          <a:p>
            <a:pPr algn="ctr">
              <a:lnSpc>
                <a:spcPts val="3824"/>
              </a:lnSpc>
              <a:spcBef>
                <a:spcPct val="0"/>
              </a:spcBef>
            </a:pPr>
            <a:r>
              <a:rPr lang="en-US" sz="2731" spc="-27">
                <a:solidFill>
                  <a:srgbClr val="000000"/>
                </a:solidFill>
                <a:latin typeface="Open Sans"/>
                <a:ea typeface="Open Sans"/>
                <a:cs typeface="Open Sans"/>
                <a:sym typeface="Open Sans"/>
              </a:rPr>
              <a:t>Public Key</a:t>
            </a:r>
          </a:p>
        </p:txBody>
      </p:sp>
      <p:sp>
        <p:nvSpPr>
          <p:cNvPr id="18" name="TextBox 18"/>
          <p:cNvSpPr txBox="1"/>
          <p:nvPr/>
        </p:nvSpPr>
        <p:spPr>
          <a:xfrm>
            <a:off x="99627" y="61611"/>
            <a:ext cx="8482213" cy="868680"/>
          </a:xfrm>
          <a:prstGeom prst="rect">
            <a:avLst/>
          </a:prstGeom>
        </p:spPr>
        <p:txBody>
          <a:bodyPr lIns="0" tIns="0" rIns="0" bIns="0" rtlCol="0" anchor="t">
            <a:spAutoFit/>
          </a:bodyPr>
          <a:lstStyle/>
          <a:p>
            <a:pPr marL="0" lvl="0" indent="0" algn="l">
              <a:lnSpc>
                <a:spcPts val="3359"/>
              </a:lnSpc>
              <a:spcBef>
                <a:spcPct val="0"/>
              </a:spcBef>
            </a:pPr>
            <a:r>
              <a:rPr lang="en-US" sz="2999" b="1" spc="-89">
                <a:solidFill>
                  <a:srgbClr val="FFFFFF"/>
                </a:solidFill>
                <a:latin typeface="Poppins Bold"/>
                <a:ea typeface="Poppins Bold"/>
                <a:cs typeface="Poppins Bold"/>
                <a:sym typeface="Poppins Bold"/>
              </a:rPr>
              <a:t>21.2 Ensuring Authenticity with Digital Signatures and Certificates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TextBox 6"/>
          <p:cNvSpPr txBox="1"/>
          <p:nvPr/>
        </p:nvSpPr>
        <p:spPr>
          <a:xfrm>
            <a:off x="402046" y="1877010"/>
            <a:ext cx="787548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Digital signature</a:t>
            </a:r>
          </a:p>
        </p:txBody>
      </p:sp>
      <p:sp>
        <p:nvSpPr>
          <p:cNvPr id="7" name="TextBox 7"/>
          <p:cNvSpPr txBox="1"/>
          <p:nvPr/>
        </p:nvSpPr>
        <p:spPr>
          <a:xfrm>
            <a:off x="402046" y="2705441"/>
            <a:ext cx="17714043" cy="2590801"/>
          </a:xfrm>
          <a:prstGeom prst="rect">
            <a:avLst/>
          </a:prstGeom>
        </p:spPr>
        <p:txBody>
          <a:bodyPr lIns="0" tIns="0" rIns="0" bIns="0" rtlCol="0" anchor="t">
            <a:spAutoFit/>
          </a:bodyPr>
          <a:lstStyle/>
          <a:p>
            <a:pPr algn="l">
              <a:lnSpc>
                <a:spcPts val="4199"/>
              </a:lnSpc>
            </a:pPr>
            <a:r>
              <a:rPr lang="en-US" sz="2999" spc="-29">
                <a:solidFill>
                  <a:srgbClr val="000000"/>
                </a:solidFill>
                <a:latin typeface="Open Sans"/>
                <a:ea typeface="Open Sans"/>
                <a:cs typeface="Open Sans"/>
                <a:sym typeface="Open Sans"/>
              </a:rPr>
              <a:t>Solution: Have a third party act as a </a:t>
            </a:r>
            <a:r>
              <a:rPr lang="en-US" sz="2999" b="1" spc="-29">
                <a:solidFill>
                  <a:srgbClr val="000000"/>
                </a:solidFill>
                <a:latin typeface="Open Sans Bold"/>
                <a:ea typeface="Open Sans Bold"/>
                <a:cs typeface="Open Sans Bold"/>
                <a:sym typeface="Open Sans Bold"/>
              </a:rPr>
              <a:t>Certification Authority</a:t>
            </a:r>
            <a:r>
              <a:rPr lang="en-US" sz="2999" spc="-29">
                <a:solidFill>
                  <a:srgbClr val="000000"/>
                </a:solidFill>
                <a:latin typeface="Open Sans"/>
                <a:ea typeface="Open Sans"/>
                <a:cs typeface="Open Sans"/>
                <a:sym typeface="Open Sans"/>
              </a:rPr>
              <a:t>.</a:t>
            </a:r>
          </a:p>
          <a:p>
            <a:pPr algn="l">
              <a:lnSpc>
                <a:spcPts val="4199"/>
              </a:lnSpc>
            </a:pPr>
            <a:endParaRPr lang="en-US" sz="2999" spc="-29">
              <a:solidFill>
                <a:srgbClr val="000000"/>
              </a:solidFill>
              <a:latin typeface="Open Sans"/>
              <a:ea typeface="Open Sans"/>
              <a:cs typeface="Open Sans"/>
              <a:sym typeface="Open Sans"/>
            </a:endParaRPr>
          </a:p>
          <a:p>
            <a:pPr algn="l">
              <a:lnSpc>
                <a:spcPts val="4199"/>
              </a:lnSpc>
              <a:spcBef>
                <a:spcPct val="0"/>
              </a:spcBef>
            </a:pPr>
            <a:r>
              <a:rPr lang="en-US" sz="2999" spc="-29">
                <a:solidFill>
                  <a:srgbClr val="000000"/>
                </a:solidFill>
                <a:latin typeface="Open Sans"/>
                <a:ea typeface="Open Sans"/>
                <a:cs typeface="Open Sans"/>
                <a:sym typeface="Open Sans"/>
              </a:rPr>
              <a:t>Certification Authority: A Certification Authority (CA) is a trusted entity responsible for issuing digital certificates that verify the authenticity of identities or entities in electronic communications or transactions.</a:t>
            </a:r>
          </a:p>
        </p:txBody>
      </p:sp>
      <p:sp>
        <p:nvSpPr>
          <p:cNvPr id="8" name="Freeform 8"/>
          <p:cNvSpPr/>
          <p:nvPr/>
        </p:nvSpPr>
        <p:spPr>
          <a:xfrm>
            <a:off x="6162562" y="8096561"/>
            <a:ext cx="1063348" cy="1495041"/>
          </a:xfrm>
          <a:custGeom>
            <a:avLst/>
            <a:gdLst/>
            <a:ahLst/>
            <a:cxnLst/>
            <a:rect l="l" t="t" r="r" b="b"/>
            <a:pathLst>
              <a:path w="1063348" h="1495041">
                <a:moveTo>
                  <a:pt x="0" y="0"/>
                </a:moveTo>
                <a:lnTo>
                  <a:pt x="1063348" y="0"/>
                </a:lnTo>
                <a:lnTo>
                  <a:pt x="1063348" y="1495041"/>
                </a:lnTo>
                <a:lnTo>
                  <a:pt x="0" y="14950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9" name="Freeform 9"/>
          <p:cNvSpPr/>
          <p:nvPr/>
        </p:nvSpPr>
        <p:spPr>
          <a:xfrm flipH="1">
            <a:off x="10886911" y="8096561"/>
            <a:ext cx="1063348" cy="1495041"/>
          </a:xfrm>
          <a:custGeom>
            <a:avLst/>
            <a:gdLst/>
            <a:ahLst/>
            <a:cxnLst/>
            <a:rect l="l" t="t" r="r" b="b"/>
            <a:pathLst>
              <a:path w="1063348" h="1495041">
                <a:moveTo>
                  <a:pt x="1063348" y="0"/>
                </a:moveTo>
                <a:lnTo>
                  <a:pt x="0" y="0"/>
                </a:lnTo>
                <a:lnTo>
                  <a:pt x="0" y="1495041"/>
                </a:lnTo>
                <a:lnTo>
                  <a:pt x="1063348" y="1495041"/>
                </a:lnTo>
                <a:lnTo>
                  <a:pt x="106334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0" name="AutoShape 10"/>
          <p:cNvSpPr/>
          <p:nvPr/>
        </p:nvSpPr>
        <p:spPr>
          <a:xfrm flipV="1">
            <a:off x="6824831" y="6566950"/>
            <a:ext cx="1184841" cy="1229194"/>
          </a:xfrm>
          <a:prstGeom prst="line">
            <a:avLst/>
          </a:prstGeom>
          <a:ln w="28575" cap="flat">
            <a:solidFill>
              <a:srgbClr val="000000"/>
            </a:solidFill>
            <a:prstDash val="solid"/>
            <a:headEnd type="none" w="sm" len="sm"/>
            <a:tailEnd type="arrow" w="med" len="sm"/>
          </a:ln>
        </p:spPr>
        <p:txBody>
          <a:bodyPr/>
          <a:lstStyle/>
          <a:p>
            <a:endParaRPr lang="en-PH"/>
          </a:p>
        </p:txBody>
      </p:sp>
      <p:sp>
        <p:nvSpPr>
          <p:cNvPr id="11" name="TextBox 11"/>
          <p:cNvSpPr txBox="1"/>
          <p:nvPr/>
        </p:nvSpPr>
        <p:spPr>
          <a:xfrm>
            <a:off x="6051711" y="9663697"/>
            <a:ext cx="1285051" cy="348438"/>
          </a:xfrm>
          <a:prstGeom prst="rect">
            <a:avLst/>
          </a:prstGeom>
        </p:spPr>
        <p:txBody>
          <a:bodyPr lIns="0" tIns="0" rIns="0" bIns="0" rtlCol="0" anchor="t">
            <a:spAutoFit/>
          </a:bodyPr>
          <a:lstStyle/>
          <a:p>
            <a:pPr algn="ctr">
              <a:lnSpc>
                <a:spcPts val="2827"/>
              </a:lnSpc>
              <a:spcBef>
                <a:spcPct val="0"/>
              </a:spcBef>
            </a:pPr>
            <a:r>
              <a:rPr lang="en-US" sz="2019" spc="-20">
                <a:solidFill>
                  <a:srgbClr val="000000"/>
                </a:solidFill>
                <a:latin typeface="Open Sans"/>
                <a:ea typeface="Open Sans"/>
                <a:cs typeface="Open Sans"/>
                <a:sym typeface="Open Sans"/>
              </a:rPr>
              <a:t>Person A</a:t>
            </a:r>
          </a:p>
        </p:txBody>
      </p:sp>
      <p:sp>
        <p:nvSpPr>
          <p:cNvPr id="12" name="TextBox 12"/>
          <p:cNvSpPr txBox="1"/>
          <p:nvPr/>
        </p:nvSpPr>
        <p:spPr>
          <a:xfrm>
            <a:off x="10776060" y="9663697"/>
            <a:ext cx="1285051" cy="348438"/>
          </a:xfrm>
          <a:prstGeom prst="rect">
            <a:avLst/>
          </a:prstGeom>
        </p:spPr>
        <p:txBody>
          <a:bodyPr lIns="0" tIns="0" rIns="0" bIns="0" rtlCol="0" anchor="t">
            <a:spAutoFit/>
          </a:bodyPr>
          <a:lstStyle/>
          <a:p>
            <a:pPr algn="ctr">
              <a:lnSpc>
                <a:spcPts val="2827"/>
              </a:lnSpc>
              <a:spcBef>
                <a:spcPct val="0"/>
              </a:spcBef>
            </a:pPr>
            <a:r>
              <a:rPr lang="en-US" sz="2019" spc="-20">
                <a:solidFill>
                  <a:srgbClr val="000000"/>
                </a:solidFill>
                <a:latin typeface="Open Sans"/>
                <a:ea typeface="Open Sans"/>
                <a:cs typeface="Open Sans"/>
                <a:sym typeface="Open Sans"/>
              </a:rPr>
              <a:t>Person B</a:t>
            </a:r>
          </a:p>
        </p:txBody>
      </p:sp>
      <p:sp>
        <p:nvSpPr>
          <p:cNvPr id="13" name="Freeform 13"/>
          <p:cNvSpPr/>
          <p:nvPr/>
        </p:nvSpPr>
        <p:spPr>
          <a:xfrm flipH="1">
            <a:off x="8598020" y="5458167"/>
            <a:ext cx="696340" cy="979037"/>
          </a:xfrm>
          <a:custGeom>
            <a:avLst/>
            <a:gdLst/>
            <a:ahLst/>
            <a:cxnLst/>
            <a:rect l="l" t="t" r="r" b="b"/>
            <a:pathLst>
              <a:path w="696340" h="979037">
                <a:moveTo>
                  <a:pt x="696340" y="0"/>
                </a:moveTo>
                <a:lnTo>
                  <a:pt x="0" y="0"/>
                </a:lnTo>
                <a:lnTo>
                  <a:pt x="0" y="979037"/>
                </a:lnTo>
                <a:lnTo>
                  <a:pt x="696340" y="979037"/>
                </a:lnTo>
                <a:lnTo>
                  <a:pt x="69634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4" name="TextBox 14"/>
          <p:cNvSpPr txBox="1"/>
          <p:nvPr/>
        </p:nvSpPr>
        <p:spPr>
          <a:xfrm>
            <a:off x="8009672" y="6528850"/>
            <a:ext cx="1926624" cy="745716"/>
          </a:xfrm>
          <a:prstGeom prst="rect">
            <a:avLst/>
          </a:prstGeom>
        </p:spPr>
        <p:txBody>
          <a:bodyPr lIns="0" tIns="0" rIns="0" bIns="0" rtlCol="0" anchor="t">
            <a:spAutoFit/>
          </a:bodyPr>
          <a:lstStyle/>
          <a:p>
            <a:pPr algn="ctr">
              <a:lnSpc>
                <a:spcPts val="3064"/>
              </a:lnSpc>
              <a:spcBef>
                <a:spcPct val="0"/>
              </a:spcBef>
            </a:pPr>
            <a:r>
              <a:rPr lang="en-US" sz="2188" spc="-21">
                <a:solidFill>
                  <a:srgbClr val="000000"/>
                </a:solidFill>
                <a:latin typeface="Open Sans"/>
                <a:ea typeface="Open Sans"/>
                <a:cs typeface="Open Sans"/>
                <a:sym typeface="Open Sans"/>
              </a:rPr>
              <a:t>Certification Authority</a:t>
            </a:r>
          </a:p>
        </p:txBody>
      </p:sp>
      <p:sp>
        <p:nvSpPr>
          <p:cNvPr id="15" name="AutoShape 15"/>
          <p:cNvSpPr/>
          <p:nvPr/>
        </p:nvSpPr>
        <p:spPr>
          <a:xfrm>
            <a:off x="10083585" y="6907958"/>
            <a:ext cx="939339" cy="877747"/>
          </a:xfrm>
          <a:prstGeom prst="line">
            <a:avLst/>
          </a:prstGeom>
          <a:ln w="28575" cap="flat">
            <a:solidFill>
              <a:srgbClr val="000000"/>
            </a:solidFill>
            <a:prstDash val="solid"/>
            <a:headEnd type="none" w="sm" len="sm"/>
            <a:tailEnd type="arrow" w="med" len="sm"/>
          </a:ln>
        </p:spPr>
        <p:txBody>
          <a:bodyPr/>
          <a:lstStyle/>
          <a:p>
            <a:endParaRPr lang="en-PH"/>
          </a:p>
        </p:txBody>
      </p:sp>
      <p:sp>
        <p:nvSpPr>
          <p:cNvPr id="16" name="TextBox 16"/>
          <p:cNvSpPr txBox="1"/>
          <p:nvPr/>
        </p:nvSpPr>
        <p:spPr>
          <a:xfrm>
            <a:off x="5410137" y="6982167"/>
            <a:ext cx="1926624" cy="363500"/>
          </a:xfrm>
          <a:prstGeom prst="rect">
            <a:avLst/>
          </a:prstGeom>
        </p:spPr>
        <p:txBody>
          <a:bodyPr lIns="0" tIns="0" rIns="0" bIns="0" rtlCol="0" anchor="t">
            <a:spAutoFit/>
          </a:bodyPr>
          <a:lstStyle/>
          <a:p>
            <a:pPr algn="ctr">
              <a:lnSpc>
                <a:spcPts val="3064"/>
              </a:lnSpc>
              <a:spcBef>
                <a:spcPct val="0"/>
              </a:spcBef>
            </a:pPr>
            <a:r>
              <a:rPr lang="en-US" sz="2188" b="1" i="1" spc="-21">
                <a:solidFill>
                  <a:srgbClr val="000000"/>
                </a:solidFill>
                <a:latin typeface="Open Sans Bold Italics"/>
                <a:ea typeface="Open Sans Bold Italics"/>
                <a:cs typeface="Open Sans Bold Italics"/>
                <a:sym typeface="Open Sans Bold Italics"/>
              </a:rPr>
              <a:t>public key</a:t>
            </a:r>
          </a:p>
        </p:txBody>
      </p:sp>
      <p:sp>
        <p:nvSpPr>
          <p:cNvPr id="17" name="TextBox 17"/>
          <p:cNvSpPr txBox="1"/>
          <p:nvPr/>
        </p:nvSpPr>
        <p:spPr>
          <a:xfrm>
            <a:off x="10362684" y="6982167"/>
            <a:ext cx="4862804" cy="363500"/>
          </a:xfrm>
          <a:prstGeom prst="rect">
            <a:avLst/>
          </a:prstGeom>
        </p:spPr>
        <p:txBody>
          <a:bodyPr lIns="0" tIns="0" rIns="0" bIns="0" rtlCol="0" anchor="t">
            <a:spAutoFit/>
          </a:bodyPr>
          <a:lstStyle/>
          <a:p>
            <a:pPr algn="ctr">
              <a:lnSpc>
                <a:spcPts val="3064"/>
              </a:lnSpc>
              <a:spcBef>
                <a:spcPct val="0"/>
              </a:spcBef>
            </a:pPr>
            <a:r>
              <a:rPr lang="en-US" sz="2188" b="1" i="1" spc="-21">
                <a:solidFill>
                  <a:srgbClr val="000000"/>
                </a:solidFill>
                <a:latin typeface="Open Sans Bold Italics"/>
                <a:ea typeface="Open Sans Bold Italics"/>
                <a:cs typeface="Open Sans Bold Italics"/>
                <a:sym typeface="Open Sans Bold Italics"/>
              </a:rPr>
              <a:t>public key with digital signature</a:t>
            </a:r>
          </a:p>
        </p:txBody>
      </p:sp>
      <p:sp>
        <p:nvSpPr>
          <p:cNvPr id="18" name="TextBox 18"/>
          <p:cNvSpPr txBox="1"/>
          <p:nvPr/>
        </p:nvSpPr>
        <p:spPr>
          <a:xfrm>
            <a:off x="99627" y="61611"/>
            <a:ext cx="8482213" cy="868680"/>
          </a:xfrm>
          <a:prstGeom prst="rect">
            <a:avLst/>
          </a:prstGeom>
        </p:spPr>
        <p:txBody>
          <a:bodyPr lIns="0" tIns="0" rIns="0" bIns="0" rtlCol="0" anchor="t">
            <a:spAutoFit/>
          </a:bodyPr>
          <a:lstStyle/>
          <a:p>
            <a:pPr marL="0" lvl="0" indent="0" algn="l">
              <a:lnSpc>
                <a:spcPts val="3359"/>
              </a:lnSpc>
              <a:spcBef>
                <a:spcPct val="0"/>
              </a:spcBef>
            </a:pPr>
            <a:r>
              <a:rPr lang="en-US" sz="2999" b="1" spc="-89">
                <a:solidFill>
                  <a:srgbClr val="FFFFFF"/>
                </a:solidFill>
                <a:latin typeface="Poppins Bold"/>
                <a:ea typeface="Poppins Bold"/>
                <a:cs typeface="Poppins Bold"/>
                <a:sym typeface="Poppins Bold"/>
              </a:rPr>
              <a:t>21.2 Ensuring Authenticity with Digital Signatures and Certificates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TextBox 6"/>
          <p:cNvSpPr txBox="1"/>
          <p:nvPr/>
        </p:nvSpPr>
        <p:spPr>
          <a:xfrm>
            <a:off x="402046" y="1877010"/>
            <a:ext cx="787548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How does it work?</a:t>
            </a:r>
          </a:p>
        </p:txBody>
      </p:sp>
      <p:sp>
        <p:nvSpPr>
          <p:cNvPr id="7" name="TextBox 7"/>
          <p:cNvSpPr txBox="1"/>
          <p:nvPr/>
        </p:nvSpPr>
        <p:spPr>
          <a:xfrm>
            <a:off x="402046" y="2705441"/>
            <a:ext cx="17714043" cy="495301"/>
          </a:xfrm>
          <a:prstGeom prst="rect">
            <a:avLst/>
          </a:prstGeom>
        </p:spPr>
        <p:txBody>
          <a:bodyPr lIns="0" tIns="0" rIns="0" bIns="0" rtlCol="0" anchor="t">
            <a:spAutoFit/>
          </a:bodyPr>
          <a:lstStyle/>
          <a:p>
            <a:pPr algn="l">
              <a:lnSpc>
                <a:spcPts val="4199"/>
              </a:lnSpc>
              <a:spcBef>
                <a:spcPct val="0"/>
              </a:spcBef>
            </a:pPr>
            <a:r>
              <a:rPr lang="en-US" sz="2999" spc="-29">
                <a:solidFill>
                  <a:srgbClr val="000000"/>
                </a:solidFill>
                <a:latin typeface="Open Sans"/>
                <a:ea typeface="Open Sans"/>
                <a:cs typeface="Open Sans"/>
                <a:sym typeface="Open Sans"/>
              </a:rPr>
              <a:t>Step 1: Person A contacts a local CA. </a:t>
            </a:r>
          </a:p>
        </p:txBody>
      </p:sp>
      <p:sp>
        <p:nvSpPr>
          <p:cNvPr id="8" name="Freeform 8"/>
          <p:cNvSpPr/>
          <p:nvPr/>
        </p:nvSpPr>
        <p:spPr>
          <a:xfrm>
            <a:off x="6483261" y="4730068"/>
            <a:ext cx="952664" cy="1339422"/>
          </a:xfrm>
          <a:custGeom>
            <a:avLst/>
            <a:gdLst/>
            <a:ahLst/>
            <a:cxnLst/>
            <a:rect l="l" t="t" r="r" b="b"/>
            <a:pathLst>
              <a:path w="952664" h="1339422">
                <a:moveTo>
                  <a:pt x="0" y="0"/>
                </a:moveTo>
                <a:lnTo>
                  <a:pt x="952664" y="0"/>
                </a:lnTo>
                <a:lnTo>
                  <a:pt x="952664" y="1339423"/>
                </a:lnTo>
                <a:lnTo>
                  <a:pt x="0" y="13394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9" name="TextBox 9"/>
          <p:cNvSpPr txBox="1"/>
          <p:nvPr/>
        </p:nvSpPr>
        <p:spPr>
          <a:xfrm>
            <a:off x="6090554" y="6183791"/>
            <a:ext cx="1738077" cy="1406986"/>
          </a:xfrm>
          <a:prstGeom prst="rect">
            <a:avLst/>
          </a:prstGeom>
        </p:spPr>
        <p:txBody>
          <a:bodyPr lIns="0" tIns="0" rIns="0" bIns="0" rtlCol="0" anchor="t">
            <a:spAutoFit/>
          </a:bodyPr>
          <a:lstStyle/>
          <a:p>
            <a:pPr algn="ctr">
              <a:lnSpc>
                <a:spcPts val="3824"/>
              </a:lnSpc>
              <a:spcBef>
                <a:spcPct val="0"/>
              </a:spcBef>
            </a:pPr>
            <a:r>
              <a:rPr lang="en-US" sz="2731" spc="-27">
                <a:solidFill>
                  <a:srgbClr val="000000"/>
                </a:solidFill>
                <a:latin typeface="Open Sans"/>
                <a:ea typeface="Open Sans"/>
                <a:cs typeface="Open Sans"/>
                <a:sym typeface="Open Sans"/>
              </a:rPr>
              <a:t>Person A (would be receiver)</a:t>
            </a:r>
          </a:p>
        </p:txBody>
      </p:sp>
      <p:sp>
        <p:nvSpPr>
          <p:cNvPr id="10" name="Freeform 10"/>
          <p:cNvSpPr/>
          <p:nvPr/>
        </p:nvSpPr>
        <p:spPr>
          <a:xfrm flipH="1">
            <a:off x="11934271" y="4776651"/>
            <a:ext cx="869038" cy="1221846"/>
          </a:xfrm>
          <a:custGeom>
            <a:avLst/>
            <a:gdLst/>
            <a:ahLst/>
            <a:cxnLst/>
            <a:rect l="l" t="t" r="r" b="b"/>
            <a:pathLst>
              <a:path w="869038" h="1221846">
                <a:moveTo>
                  <a:pt x="869038" y="0"/>
                </a:moveTo>
                <a:lnTo>
                  <a:pt x="0" y="0"/>
                </a:lnTo>
                <a:lnTo>
                  <a:pt x="0" y="1221846"/>
                </a:lnTo>
                <a:lnTo>
                  <a:pt x="869038" y="1221846"/>
                </a:lnTo>
                <a:lnTo>
                  <a:pt x="86903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1" name="TextBox 11"/>
          <p:cNvSpPr txBox="1"/>
          <p:nvPr/>
        </p:nvSpPr>
        <p:spPr>
          <a:xfrm>
            <a:off x="11200008" y="6112797"/>
            <a:ext cx="2404444" cy="930736"/>
          </a:xfrm>
          <a:prstGeom prst="rect">
            <a:avLst/>
          </a:prstGeom>
        </p:spPr>
        <p:txBody>
          <a:bodyPr lIns="0" tIns="0" rIns="0" bIns="0" rtlCol="0" anchor="t">
            <a:spAutoFit/>
          </a:bodyPr>
          <a:lstStyle/>
          <a:p>
            <a:pPr algn="ctr">
              <a:lnSpc>
                <a:spcPts val="3824"/>
              </a:lnSpc>
              <a:spcBef>
                <a:spcPct val="0"/>
              </a:spcBef>
            </a:pPr>
            <a:r>
              <a:rPr lang="en-US" sz="2731" spc="-27">
                <a:solidFill>
                  <a:srgbClr val="000000"/>
                </a:solidFill>
                <a:latin typeface="Open Sans"/>
                <a:ea typeface="Open Sans"/>
                <a:cs typeface="Open Sans"/>
                <a:sym typeface="Open Sans"/>
              </a:rPr>
              <a:t>Certification Authority</a:t>
            </a:r>
          </a:p>
        </p:txBody>
      </p:sp>
      <p:sp>
        <p:nvSpPr>
          <p:cNvPr id="12" name="TextBox 12"/>
          <p:cNvSpPr txBox="1"/>
          <p:nvPr/>
        </p:nvSpPr>
        <p:spPr>
          <a:xfrm>
            <a:off x="99627" y="61611"/>
            <a:ext cx="8482213" cy="868680"/>
          </a:xfrm>
          <a:prstGeom prst="rect">
            <a:avLst/>
          </a:prstGeom>
        </p:spPr>
        <p:txBody>
          <a:bodyPr lIns="0" tIns="0" rIns="0" bIns="0" rtlCol="0" anchor="t">
            <a:spAutoFit/>
          </a:bodyPr>
          <a:lstStyle/>
          <a:p>
            <a:pPr marL="0" lvl="0" indent="0" algn="l">
              <a:lnSpc>
                <a:spcPts val="3359"/>
              </a:lnSpc>
              <a:spcBef>
                <a:spcPct val="0"/>
              </a:spcBef>
            </a:pPr>
            <a:r>
              <a:rPr lang="en-US" sz="2999" b="1" spc="-89">
                <a:solidFill>
                  <a:srgbClr val="FFFFFF"/>
                </a:solidFill>
                <a:latin typeface="Poppins Bold"/>
                <a:ea typeface="Poppins Bold"/>
                <a:cs typeface="Poppins Bold"/>
                <a:sym typeface="Poppins Bold"/>
              </a:rPr>
              <a:t>21.2 Ensuring Authenticity with Digital Signatures and Certificates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Freeform 6"/>
          <p:cNvSpPr/>
          <p:nvPr/>
        </p:nvSpPr>
        <p:spPr>
          <a:xfrm>
            <a:off x="6312507" y="5319559"/>
            <a:ext cx="952664" cy="1339422"/>
          </a:xfrm>
          <a:custGeom>
            <a:avLst/>
            <a:gdLst/>
            <a:ahLst/>
            <a:cxnLst/>
            <a:rect l="l" t="t" r="r" b="b"/>
            <a:pathLst>
              <a:path w="952664" h="1339422">
                <a:moveTo>
                  <a:pt x="0" y="0"/>
                </a:moveTo>
                <a:lnTo>
                  <a:pt x="952664" y="0"/>
                </a:lnTo>
                <a:lnTo>
                  <a:pt x="952664" y="1339423"/>
                </a:lnTo>
                <a:lnTo>
                  <a:pt x="0" y="13394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7" name="Freeform 7"/>
          <p:cNvSpPr/>
          <p:nvPr/>
        </p:nvSpPr>
        <p:spPr>
          <a:xfrm flipH="1">
            <a:off x="11763517" y="5366142"/>
            <a:ext cx="869038" cy="1221846"/>
          </a:xfrm>
          <a:custGeom>
            <a:avLst/>
            <a:gdLst/>
            <a:ahLst/>
            <a:cxnLst/>
            <a:rect l="l" t="t" r="r" b="b"/>
            <a:pathLst>
              <a:path w="869038" h="1221846">
                <a:moveTo>
                  <a:pt x="869039" y="0"/>
                </a:moveTo>
                <a:lnTo>
                  <a:pt x="0" y="0"/>
                </a:lnTo>
                <a:lnTo>
                  <a:pt x="0" y="1221846"/>
                </a:lnTo>
                <a:lnTo>
                  <a:pt x="869039" y="1221846"/>
                </a:lnTo>
                <a:lnTo>
                  <a:pt x="869039"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8" name="Freeform 8"/>
          <p:cNvSpPr/>
          <p:nvPr/>
        </p:nvSpPr>
        <p:spPr>
          <a:xfrm>
            <a:off x="9505996" y="4065247"/>
            <a:ext cx="2257521" cy="1667744"/>
          </a:xfrm>
          <a:custGeom>
            <a:avLst/>
            <a:gdLst/>
            <a:ahLst/>
            <a:cxnLst/>
            <a:rect l="l" t="t" r="r" b="b"/>
            <a:pathLst>
              <a:path w="2257521" h="1667744">
                <a:moveTo>
                  <a:pt x="0" y="0"/>
                </a:moveTo>
                <a:lnTo>
                  <a:pt x="2257521" y="0"/>
                </a:lnTo>
                <a:lnTo>
                  <a:pt x="2257521" y="1667744"/>
                </a:lnTo>
                <a:lnTo>
                  <a:pt x="0" y="166774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9" name="TextBox 9"/>
          <p:cNvSpPr txBox="1"/>
          <p:nvPr/>
        </p:nvSpPr>
        <p:spPr>
          <a:xfrm>
            <a:off x="402046" y="1877010"/>
            <a:ext cx="787548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How does it work?</a:t>
            </a:r>
          </a:p>
        </p:txBody>
      </p:sp>
      <p:sp>
        <p:nvSpPr>
          <p:cNvPr id="10" name="TextBox 10"/>
          <p:cNvSpPr txBox="1"/>
          <p:nvPr/>
        </p:nvSpPr>
        <p:spPr>
          <a:xfrm>
            <a:off x="394809" y="2607921"/>
            <a:ext cx="17714043" cy="495301"/>
          </a:xfrm>
          <a:prstGeom prst="rect">
            <a:avLst/>
          </a:prstGeom>
        </p:spPr>
        <p:txBody>
          <a:bodyPr lIns="0" tIns="0" rIns="0" bIns="0" rtlCol="0" anchor="t">
            <a:spAutoFit/>
          </a:bodyPr>
          <a:lstStyle/>
          <a:p>
            <a:pPr algn="l">
              <a:lnSpc>
                <a:spcPts val="4199"/>
              </a:lnSpc>
              <a:spcBef>
                <a:spcPct val="0"/>
              </a:spcBef>
            </a:pPr>
            <a:r>
              <a:rPr lang="en-US" sz="2999" spc="-29">
                <a:solidFill>
                  <a:srgbClr val="000000"/>
                </a:solidFill>
                <a:latin typeface="Open Sans"/>
                <a:ea typeface="Open Sans"/>
                <a:cs typeface="Open Sans"/>
                <a:sym typeface="Open Sans"/>
              </a:rPr>
              <a:t>Step 2: The CA confirms the identity of person A. </a:t>
            </a:r>
          </a:p>
        </p:txBody>
      </p:sp>
      <p:sp>
        <p:nvSpPr>
          <p:cNvPr id="11" name="TextBox 11"/>
          <p:cNvSpPr txBox="1"/>
          <p:nvPr/>
        </p:nvSpPr>
        <p:spPr>
          <a:xfrm>
            <a:off x="5919801" y="6773282"/>
            <a:ext cx="1738077" cy="1406986"/>
          </a:xfrm>
          <a:prstGeom prst="rect">
            <a:avLst/>
          </a:prstGeom>
        </p:spPr>
        <p:txBody>
          <a:bodyPr lIns="0" tIns="0" rIns="0" bIns="0" rtlCol="0" anchor="t">
            <a:spAutoFit/>
          </a:bodyPr>
          <a:lstStyle/>
          <a:p>
            <a:pPr algn="ctr">
              <a:lnSpc>
                <a:spcPts val="3824"/>
              </a:lnSpc>
              <a:spcBef>
                <a:spcPct val="0"/>
              </a:spcBef>
            </a:pPr>
            <a:r>
              <a:rPr lang="en-US" sz="2731" spc="-27">
                <a:solidFill>
                  <a:srgbClr val="000000"/>
                </a:solidFill>
                <a:latin typeface="Open Sans"/>
                <a:ea typeface="Open Sans"/>
                <a:cs typeface="Open Sans"/>
                <a:sym typeface="Open Sans"/>
              </a:rPr>
              <a:t>Person A (would be receiver)</a:t>
            </a:r>
          </a:p>
        </p:txBody>
      </p:sp>
      <p:sp>
        <p:nvSpPr>
          <p:cNvPr id="12" name="TextBox 12"/>
          <p:cNvSpPr txBox="1"/>
          <p:nvPr/>
        </p:nvSpPr>
        <p:spPr>
          <a:xfrm>
            <a:off x="11029254" y="6702288"/>
            <a:ext cx="2404444" cy="930736"/>
          </a:xfrm>
          <a:prstGeom prst="rect">
            <a:avLst/>
          </a:prstGeom>
        </p:spPr>
        <p:txBody>
          <a:bodyPr lIns="0" tIns="0" rIns="0" bIns="0" rtlCol="0" anchor="t">
            <a:spAutoFit/>
          </a:bodyPr>
          <a:lstStyle/>
          <a:p>
            <a:pPr algn="ctr">
              <a:lnSpc>
                <a:spcPts val="3824"/>
              </a:lnSpc>
              <a:spcBef>
                <a:spcPct val="0"/>
              </a:spcBef>
            </a:pPr>
            <a:r>
              <a:rPr lang="en-US" sz="2731" spc="-27">
                <a:solidFill>
                  <a:srgbClr val="000000"/>
                </a:solidFill>
                <a:latin typeface="Open Sans"/>
                <a:ea typeface="Open Sans"/>
                <a:cs typeface="Open Sans"/>
                <a:sym typeface="Open Sans"/>
              </a:rPr>
              <a:t>Certification Authority</a:t>
            </a:r>
          </a:p>
        </p:txBody>
      </p:sp>
      <p:sp>
        <p:nvSpPr>
          <p:cNvPr id="13" name="TextBox 13"/>
          <p:cNvSpPr txBox="1"/>
          <p:nvPr/>
        </p:nvSpPr>
        <p:spPr>
          <a:xfrm>
            <a:off x="9816386" y="4356633"/>
            <a:ext cx="1636741" cy="796985"/>
          </a:xfrm>
          <a:prstGeom prst="rect">
            <a:avLst/>
          </a:prstGeom>
        </p:spPr>
        <p:txBody>
          <a:bodyPr lIns="0" tIns="0" rIns="0" bIns="0" rtlCol="0" anchor="t">
            <a:spAutoFit/>
          </a:bodyPr>
          <a:lstStyle/>
          <a:p>
            <a:pPr algn="ctr">
              <a:lnSpc>
                <a:spcPts val="3286"/>
              </a:lnSpc>
              <a:spcBef>
                <a:spcPct val="0"/>
              </a:spcBef>
            </a:pPr>
            <a:r>
              <a:rPr lang="en-US" sz="2347" spc="-23">
                <a:solidFill>
                  <a:srgbClr val="000000"/>
                </a:solidFill>
                <a:latin typeface="Open Sans"/>
                <a:ea typeface="Open Sans"/>
                <a:cs typeface="Open Sans"/>
                <a:sym typeface="Open Sans"/>
              </a:rPr>
              <a:t>You are indeed A.</a:t>
            </a:r>
          </a:p>
        </p:txBody>
      </p:sp>
      <p:sp>
        <p:nvSpPr>
          <p:cNvPr id="14" name="TextBox 14"/>
          <p:cNvSpPr txBox="1"/>
          <p:nvPr/>
        </p:nvSpPr>
        <p:spPr>
          <a:xfrm>
            <a:off x="99627" y="61611"/>
            <a:ext cx="8482213" cy="868680"/>
          </a:xfrm>
          <a:prstGeom prst="rect">
            <a:avLst/>
          </a:prstGeom>
        </p:spPr>
        <p:txBody>
          <a:bodyPr lIns="0" tIns="0" rIns="0" bIns="0" rtlCol="0" anchor="t">
            <a:spAutoFit/>
          </a:bodyPr>
          <a:lstStyle/>
          <a:p>
            <a:pPr marL="0" lvl="0" indent="0" algn="l">
              <a:lnSpc>
                <a:spcPts val="3359"/>
              </a:lnSpc>
              <a:spcBef>
                <a:spcPct val="0"/>
              </a:spcBef>
            </a:pPr>
            <a:r>
              <a:rPr lang="en-US" sz="2999" b="1" spc="-89">
                <a:solidFill>
                  <a:srgbClr val="FFFFFF"/>
                </a:solidFill>
                <a:latin typeface="Poppins Bold"/>
                <a:ea typeface="Poppins Bold"/>
                <a:cs typeface="Poppins Bold"/>
                <a:sym typeface="Poppins Bold"/>
              </a:rPr>
              <a:t>21.2 Ensuring Authenticity with Digital Signatures and Certificates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367059" y="3912357"/>
            <a:ext cx="2578444" cy="2578444"/>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19D97"/>
            </a:solidFill>
          </p:spPr>
          <p:txBody>
            <a:bodyPr/>
            <a:lstStyle/>
            <a:p>
              <a:endParaRPr lang="en-PH"/>
            </a:p>
          </p:txBody>
        </p:sp>
      </p:grpSp>
      <p:grpSp>
        <p:nvGrpSpPr>
          <p:cNvPr id="4" name="Group 4"/>
          <p:cNvGrpSpPr/>
          <p:nvPr/>
        </p:nvGrpSpPr>
        <p:grpSpPr>
          <a:xfrm>
            <a:off x="8788615" y="1347301"/>
            <a:ext cx="2578444" cy="2578444"/>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1495"/>
            </a:solidFill>
          </p:spPr>
          <p:txBody>
            <a:bodyPr/>
            <a:lstStyle/>
            <a:p>
              <a:endParaRPr lang="en-PH"/>
            </a:p>
          </p:txBody>
        </p:sp>
      </p:grpSp>
      <p:grpSp>
        <p:nvGrpSpPr>
          <p:cNvPr id="6" name="Group 6"/>
          <p:cNvGrpSpPr/>
          <p:nvPr/>
        </p:nvGrpSpPr>
        <p:grpSpPr>
          <a:xfrm>
            <a:off x="6210171" y="1347301"/>
            <a:ext cx="2578444" cy="2578444"/>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19D97"/>
            </a:solidFill>
          </p:spPr>
          <p:txBody>
            <a:bodyPr/>
            <a:lstStyle/>
            <a:p>
              <a:endParaRPr lang="en-PH"/>
            </a:p>
          </p:txBody>
        </p:sp>
      </p:grpSp>
      <p:sp>
        <p:nvSpPr>
          <p:cNvPr id="8" name="Freeform 8"/>
          <p:cNvSpPr/>
          <p:nvPr/>
        </p:nvSpPr>
        <p:spPr>
          <a:xfrm rot="-5400000" flipH="1" flipV="1">
            <a:off x="11367059" y="1347301"/>
            <a:ext cx="2578444" cy="2578444"/>
          </a:xfrm>
          <a:custGeom>
            <a:avLst/>
            <a:gdLst/>
            <a:ahLst/>
            <a:cxnLst/>
            <a:rect l="l" t="t" r="r" b="b"/>
            <a:pathLst>
              <a:path w="2578444" h="2578444">
                <a:moveTo>
                  <a:pt x="2578443" y="2578444"/>
                </a:moveTo>
                <a:lnTo>
                  <a:pt x="0" y="2578444"/>
                </a:lnTo>
                <a:lnTo>
                  <a:pt x="0" y="0"/>
                </a:lnTo>
                <a:lnTo>
                  <a:pt x="2578443" y="0"/>
                </a:lnTo>
                <a:lnTo>
                  <a:pt x="2578443" y="257844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9" name="Freeform 9"/>
          <p:cNvSpPr/>
          <p:nvPr/>
        </p:nvSpPr>
        <p:spPr>
          <a:xfrm rot="-5400000">
            <a:off x="3631728" y="1347301"/>
            <a:ext cx="2578444" cy="2578444"/>
          </a:xfrm>
          <a:custGeom>
            <a:avLst/>
            <a:gdLst/>
            <a:ahLst/>
            <a:cxnLst/>
            <a:rect l="l" t="t" r="r" b="b"/>
            <a:pathLst>
              <a:path w="2578444" h="2578444">
                <a:moveTo>
                  <a:pt x="0" y="0"/>
                </a:moveTo>
                <a:lnTo>
                  <a:pt x="2578443" y="0"/>
                </a:lnTo>
                <a:lnTo>
                  <a:pt x="2578443" y="2578444"/>
                </a:lnTo>
                <a:lnTo>
                  <a:pt x="0" y="25784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0" name="TextBox 10"/>
          <p:cNvSpPr txBox="1"/>
          <p:nvPr/>
        </p:nvSpPr>
        <p:spPr>
          <a:xfrm>
            <a:off x="4279287" y="5213472"/>
            <a:ext cx="6278706" cy="2138659"/>
          </a:xfrm>
          <a:prstGeom prst="rect">
            <a:avLst/>
          </a:prstGeom>
        </p:spPr>
        <p:txBody>
          <a:bodyPr lIns="0" tIns="0" rIns="0" bIns="0" rtlCol="0" anchor="t">
            <a:spAutoFit/>
          </a:bodyPr>
          <a:lstStyle/>
          <a:p>
            <a:pPr algn="ctr">
              <a:lnSpc>
                <a:spcPts val="8241"/>
              </a:lnSpc>
            </a:pPr>
            <a:r>
              <a:rPr lang="en-US" sz="6868" b="1">
                <a:solidFill>
                  <a:srgbClr val="FF1495"/>
                </a:solidFill>
                <a:latin typeface="Poppins Bold"/>
                <a:ea typeface="Poppins Bold"/>
                <a:cs typeface="Poppins Bold"/>
                <a:sym typeface="Poppins Bold"/>
              </a:rPr>
              <a:t>Chapter </a:t>
            </a:r>
          </a:p>
          <a:p>
            <a:pPr marL="0" lvl="0" indent="0" algn="ctr">
              <a:lnSpc>
                <a:spcPts val="8241"/>
              </a:lnSpc>
              <a:spcBef>
                <a:spcPct val="0"/>
              </a:spcBef>
            </a:pPr>
            <a:r>
              <a:rPr lang="en-US" sz="6868" b="1">
                <a:solidFill>
                  <a:srgbClr val="FF1495"/>
                </a:solidFill>
                <a:latin typeface="Poppins Bold"/>
                <a:ea typeface="Poppins Bold"/>
                <a:cs typeface="Poppins Bold"/>
                <a:sym typeface="Poppins Bold"/>
              </a:rPr>
              <a:t>Outline</a:t>
            </a:r>
          </a:p>
        </p:txBody>
      </p:sp>
      <p:grpSp>
        <p:nvGrpSpPr>
          <p:cNvPr id="11" name="Group 11"/>
          <p:cNvGrpSpPr/>
          <p:nvPr/>
        </p:nvGrpSpPr>
        <p:grpSpPr>
          <a:xfrm>
            <a:off x="11367059" y="6490801"/>
            <a:ext cx="2578444" cy="2578444"/>
            <a:chOff x="0" y="0"/>
            <a:chExt cx="1913890" cy="1913890"/>
          </a:xfrm>
        </p:grpSpPr>
        <p:sp>
          <p:nvSpPr>
            <p:cNvPr id="12" name="Freeform 1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1495"/>
            </a:solidFill>
          </p:spPr>
          <p:txBody>
            <a:bodyPr/>
            <a:lstStyle/>
            <a:p>
              <a:endParaRPr lang="en-PH"/>
            </a:p>
          </p:txBody>
        </p:sp>
      </p:grpSp>
      <p:sp>
        <p:nvSpPr>
          <p:cNvPr id="13" name="TextBox 13"/>
          <p:cNvSpPr txBox="1"/>
          <p:nvPr/>
        </p:nvSpPr>
        <p:spPr>
          <a:xfrm>
            <a:off x="4093028" y="2288860"/>
            <a:ext cx="2117143" cy="657225"/>
          </a:xfrm>
          <a:prstGeom prst="rect">
            <a:avLst/>
          </a:prstGeom>
        </p:spPr>
        <p:txBody>
          <a:bodyPr lIns="0" tIns="0" rIns="0" bIns="0" rtlCol="0" anchor="t">
            <a:spAutoFit/>
          </a:bodyPr>
          <a:lstStyle/>
          <a:p>
            <a:pPr marL="0" lvl="0" indent="0" algn="ctr">
              <a:lnSpc>
                <a:spcPts val="2504"/>
              </a:lnSpc>
              <a:spcBef>
                <a:spcPct val="0"/>
              </a:spcBef>
            </a:pPr>
            <a:r>
              <a:rPr lang="en-US" sz="2087" b="1">
                <a:solidFill>
                  <a:srgbClr val="FFFFFF"/>
                </a:solidFill>
                <a:latin typeface="Poppins Bold"/>
                <a:ea typeface="Poppins Bold"/>
                <a:cs typeface="Poppins Bold"/>
                <a:sym typeface="Poppins Bold"/>
              </a:rPr>
              <a:t>Core Concepts of Encryption</a:t>
            </a:r>
          </a:p>
        </p:txBody>
      </p:sp>
      <p:sp>
        <p:nvSpPr>
          <p:cNvPr id="14" name="TextBox 14"/>
          <p:cNvSpPr txBox="1"/>
          <p:nvPr/>
        </p:nvSpPr>
        <p:spPr>
          <a:xfrm>
            <a:off x="4279287" y="1784035"/>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21.1</a:t>
            </a:r>
          </a:p>
        </p:txBody>
      </p:sp>
      <p:sp>
        <p:nvSpPr>
          <p:cNvPr id="15" name="TextBox 15"/>
          <p:cNvSpPr txBox="1"/>
          <p:nvPr/>
        </p:nvSpPr>
        <p:spPr>
          <a:xfrm>
            <a:off x="6321552" y="1984060"/>
            <a:ext cx="2347202" cy="1614661"/>
          </a:xfrm>
          <a:prstGeom prst="rect">
            <a:avLst/>
          </a:prstGeom>
        </p:spPr>
        <p:txBody>
          <a:bodyPr lIns="0" tIns="0" rIns="0" bIns="0" rtlCol="0" anchor="t">
            <a:spAutoFit/>
          </a:bodyPr>
          <a:lstStyle/>
          <a:p>
            <a:pPr marL="0" lvl="0" indent="0" algn="ctr">
              <a:lnSpc>
                <a:spcPts val="2546"/>
              </a:lnSpc>
              <a:spcBef>
                <a:spcPct val="0"/>
              </a:spcBef>
            </a:pPr>
            <a:r>
              <a:rPr lang="en-US" sz="2122" b="1">
                <a:solidFill>
                  <a:srgbClr val="FFFFFF"/>
                </a:solidFill>
                <a:latin typeface="Poppins Bold"/>
                <a:ea typeface="Poppins Bold"/>
                <a:cs typeface="Poppins Bold"/>
                <a:sym typeface="Poppins Bold"/>
              </a:rPr>
              <a:t>Ensuring Authenticity with Digital Signatures and Certificates</a:t>
            </a:r>
          </a:p>
        </p:txBody>
      </p:sp>
      <p:sp>
        <p:nvSpPr>
          <p:cNvPr id="16" name="TextBox 16"/>
          <p:cNvSpPr txBox="1"/>
          <p:nvPr/>
        </p:nvSpPr>
        <p:spPr>
          <a:xfrm>
            <a:off x="6668415" y="1574485"/>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21.2</a:t>
            </a:r>
          </a:p>
        </p:txBody>
      </p:sp>
      <p:sp>
        <p:nvSpPr>
          <p:cNvPr id="17" name="TextBox 17"/>
          <p:cNvSpPr txBox="1"/>
          <p:nvPr/>
        </p:nvSpPr>
        <p:spPr>
          <a:xfrm>
            <a:off x="8975633" y="2193610"/>
            <a:ext cx="2204407" cy="1285809"/>
          </a:xfrm>
          <a:prstGeom prst="rect">
            <a:avLst/>
          </a:prstGeom>
        </p:spPr>
        <p:txBody>
          <a:bodyPr lIns="0" tIns="0" rIns="0" bIns="0" rtlCol="0" anchor="t">
            <a:spAutoFit/>
          </a:bodyPr>
          <a:lstStyle/>
          <a:p>
            <a:pPr marL="0" lvl="0" indent="0" algn="ctr">
              <a:lnSpc>
                <a:spcPts val="2527"/>
              </a:lnSpc>
              <a:spcBef>
                <a:spcPct val="0"/>
              </a:spcBef>
            </a:pPr>
            <a:r>
              <a:rPr lang="en-US" sz="2106" b="1">
                <a:solidFill>
                  <a:srgbClr val="FFFFFF"/>
                </a:solidFill>
                <a:latin typeface="Poppins Bold"/>
                <a:ea typeface="Poppins Bold"/>
                <a:cs typeface="Poppins Bold"/>
                <a:sym typeface="Poppins Bold"/>
              </a:rPr>
              <a:t>Symmetric Encryption: Shared Key Techniques</a:t>
            </a:r>
          </a:p>
        </p:txBody>
      </p:sp>
      <p:sp>
        <p:nvSpPr>
          <p:cNvPr id="18" name="TextBox 18"/>
          <p:cNvSpPr txBox="1"/>
          <p:nvPr/>
        </p:nvSpPr>
        <p:spPr>
          <a:xfrm>
            <a:off x="9245815" y="1784035"/>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21.3</a:t>
            </a:r>
          </a:p>
        </p:txBody>
      </p:sp>
      <p:sp>
        <p:nvSpPr>
          <p:cNvPr id="19" name="TextBox 19"/>
          <p:cNvSpPr txBox="1"/>
          <p:nvPr/>
        </p:nvSpPr>
        <p:spPr>
          <a:xfrm>
            <a:off x="11481359" y="2403160"/>
            <a:ext cx="2117257" cy="1220455"/>
          </a:xfrm>
          <a:prstGeom prst="rect">
            <a:avLst/>
          </a:prstGeom>
        </p:spPr>
        <p:txBody>
          <a:bodyPr lIns="0" tIns="0" rIns="0" bIns="0" rtlCol="0" anchor="t">
            <a:spAutoFit/>
          </a:bodyPr>
          <a:lstStyle/>
          <a:p>
            <a:pPr marL="0" lvl="0" indent="0" algn="ctr">
              <a:lnSpc>
                <a:spcPts val="2396"/>
              </a:lnSpc>
              <a:spcBef>
                <a:spcPct val="0"/>
              </a:spcBef>
            </a:pPr>
            <a:r>
              <a:rPr lang="en-US" sz="1997" b="1">
                <a:solidFill>
                  <a:srgbClr val="000000"/>
                </a:solidFill>
                <a:latin typeface="Poppins Bold"/>
                <a:ea typeface="Poppins Bold"/>
                <a:cs typeface="Poppins Bold"/>
                <a:sym typeface="Poppins Bold"/>
              </a:rPr>
              <a:t>Public Key Cryptography: Secure Key Exchange</a:t>
            </a:r>
          </a:p>
        </p:txBody>
      </p:sp>
      <p:sp>
        <p:nvSpPr>
          <p:cNvPr id="20" name="TextBox 20"/>
          <p:cNvSpPr txBox="1"/>
          <p:nvPr/>
        </p:nvSpPr>
        <p:spPr>
          <a:xfrm>
            <a:off x="11481359" y="4733602"/>
            <a:ext cx="2451447" cy="1045464"/>
          </a:xfrm>
          <a:prstGeom prst="rect">
            <a:avLst/>
          </a:prstGeom>
        </p:spPr>
        <p:txBody>
          <a:bodyPr lIns="0" tIns="0" rIns="0" bIns="0" rtlCol="0" anchor="t">
            <a:spAutoFit/>
          </a:bodyPr>
          <a:lstStyle/>
          <a:p>
            <a:pPr marL="0" lvl="0" indent="0" algn="ctr">
              <a:lnSpc>
                <a:spcPts val="2705"/>
              </a:lnSpc>
              <a:spcBef>
                <a:spcPct val="0"/>
              </a:spcBef>
            </a:pPr>
            <a:r>
              <a:rPr lang="en-US" sz="2254" b="1">
                <a:solidFill>
                  <a:srgbClr val="FFFFFF"/>
                </a:solidFill>
                <a:latin typeface="Poppins Bold"/>
                <a:ea typeface="Poppins Bold"/>
                <a:cs typeface="Poppins Bold"/>
                <a:sym typeface="Poppins Bold"/>
              </a:rPr>
              <a:t>SSL/TLS: Secure Communication Protocols</a:t>
            </a:r>
          </a:p>
        </p:txBody>
      </p:sp>
      <p:sp>
        <p:nvSpPr>
          <p:cNvPr id="21" name="TextBox 21"/>
          <p:cNvSpPr txBox="1"/>
          <p:nvPr/>
        </p:nvSpPr>
        <p:spPr>
          <a:xfrm>
            <a:off x="11829543" y="4333552"/>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21.5</a:t>
            </a:r>
          </a:p>
        </p:txBody>
      </p:sp>
      <p:sp>
        <p:nvSpPr>
          <p:cNvPr id="22" name="TextBox 22"/>
          <p:cNvSpPr txBox="1"/>
          <p:nvPr/>
        </p:nvSpPr>
        <p:spPr>
          <a:xfrm>
            <a:off x="11671859" y="1993585"/>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000000"/>
                </a:solidFill>
                <a:latin typeface="Alatsi"/>
                <a:ea typeface="Alatsi"/>
                <a:cs typeface="Alatsi"/>
                <a:sym typeface="Alatsi"/>
              </a:rPr>
              <a:t>21.4</a:t>
            </a:r>
          </a:p>
        </p:txBody>
      </p:sp>
      <p:sp>
        <p:nvSpPr>
          <p:cNvPr id="23" name="TextBox 23"/>
          <p:cNvSpPr txBox="1"/>
          <p:nvPr/>
        </p:nvSpPr>
        <p:spPr>
          <a:xfrm>
            <a:off x="11481359" y="7024201"/>
            <a:ext cx="2419508" cy="1680779"/>
          </a:xfrm>
          <a:prstGeom prst="rect">
            <a:avLst/>
          </a:prstGeom>
        </p:spPr>
        <p:txBody>
          <a:bodyPr lIns="0" tIns="0" rIns="0" bIns="0" rtlCol="0" anchor="t">
            <a:spAutoFit/>
          </a:bodyPr>
          <a:lstStyle/>
          <a:p>
            <a:pPr marL="0" lvl="0" indent="0" algn="ctr">
              <a:lnSpc>
                <a:spcPts val="2615"/>
              </a:lnSpc>
              <a:spcBef>
                <a:spcPct val="0"/>
              </a:spcBef>
            </a:pPr>
            <a:r>
              <a:rPr lang="en-US" sz="2179" b="1">
                <a:solidFill>
                  <a:srgbClr val="FFFFFF"/>
                </a:solidFill>
                <a:latin typeface="Poppins Bold"/>
                <a:ea typeface="Poppins Bold"/>
                <a:cs typeface="Poppins Bold"/>
                <a:sym typeface="Poppins Bold"/>
              </a:rPr>
              <a:t>Quantum Cryptography: The Future of Secure Communication</a:t>
            </a:r>
          </a:p>
        </p:txBody>
      </p:sp>
      <p:sp>
        <p:nvSpPr>
          <p:cNvPr id="24" name="TextBox 24"/>
          <p:cNvSpPr txBox="1"/>
          <p:nvPr/>
        </p:nvSpPr>
        <p:spPr>
          <a:xfrm>
            <a:off x="11829543" y="6624151"/>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21.6</a:t>
            </a:r>
          </a:p>
        </p:txBody>
      </p:sp>
      <p:sp>
        <p:nvSpPr>
          <p:cNvPr id="25" name="Freeform 25"/>
          <p:cNvSpPr/>
          <p:nvPr/>
        </p:nvSpPr>
        <p:spPr>
          <a:xfrm>
            <a:off x="13797643" y="6039392"/>
            <a:ext cx="4490357" cy="4114800"/>
          </a:xfrm>
          <a:custGeom>
            <a:avLst/>
            <a:gdLst/>
            <a:ahLst/>
            <a:cxnLst/>
            <a:rect l="l" t="t" r="r" b="b"/>
            <a:pathLst>
              <a:path w="4490357" h="4114800">
                <a:moveTo>
                  <a:pt x="0" y="0"/>
                </a:moveTo>
                <a:lnTo>
                  <a:pt x="4490357" y="0"/>
                </a:lnTo>
                <a:lnTo>
                  <a:pt x="4490357"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Freeform 6"/>
          <p:cNvSpPr/>
          <p:nvPr/>
        </p:nvSpPr>
        <p:spPr>
          <a:xfrm>
            <a:off x="6052060" y="4932022"/>
            <a:ext cx="952664" cy="1339422"/>
          </a:xfrm>
          <a:custGeom>
            <a:avLst/>
            <a:gdLst/>
            <a:ahLst/>
            <a:cxnLst/>
            <a:rect l="l" t="t" r="r" b="b"/>
            <a:pathLst>
              <a:path w="952664" h="1339422">
                <a:moveTo>
                  <a:pt x="0" y="0"/>
                </a:moveTo>
                <a:lnTo>
                  <a:pt x="952664" y="0"/>
                </a:lnTo>
                <a:lnTo>
                  <a:pt x="952664" y="1339423"/>
                </a:lnTo>
                <a:lnTo>
                  <a:pt x="0" y="13394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7" name="Freeform 7"/>
          <p:cNvSpPr/>
          <p:nvPr/>
        </p:nvSpPr>
        <p:spPr>
          <a:xfrm flipH="1">
            <a:off x="12023964" y="5138003"/>
            <a:ext cx="869038" cy="1221846"/>
          </a:xfrm>
          <a:custGeom>
            <a:avLst/>
            <a:gdLst/>
            <a:ahLst/>
            <a:cxnLst/>
            <a:rect l="l" t="t" r="r" b="b"/>
            <a:pathLst>
              <a:path w="869038" h="1221846">
                <a:moveTo>
                  <a:pt x="869039" y="0"/>
                </a:moveTo>
                <a:lnTo>
                  <a:pt x="0" y="0"/>
                </a:lnTo>
                <a:lnTo>
                  <a:pt x="0" y="1221847"/>
                </a:lnTo>
                <a:lnTo>
                  <a:pt x="869039" y="1221847"/>
                </a:lnTo>
                <a:lnTo>
                  <a:pt x="869039"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8" name="TextBox 8"/>
          <p:cNvSpPr txBox="1"/>
          <p:nvPr/>
        </p:nvSpPr>
        <p:spPr>
          <a:xfrm>
            <a:off x="402046" y="1877010"/>
            <a:ext cx="787548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How does it work?</a:t>
            </a:r>
          </a:p>
        </p:txBody>
      </p:sp>
      <p:sp>
        <p:nvSpPr>
          <p:cNvPr id="9" name="TextBox 9"/>
          <p:cNvSpPr txBox="1"/>
          <p:nvPr/>
        </p:nvSpPr>
        <p:spPr>
          <a:xfrm>
            <a:off x="394809" y="2607921"/>
            <a:ext cx="17714043" cy="495301"/>
          </a:xfrm>
          <a:prstGeom prst="rect">
            <a:avLst/>
          </a:prstGeom>
        </p:spPr>
        <p:txBody>
          <a:bodyPr lIns="0" tIns="0" rIns="0" bIns="0" rtlCol="0" anchor="t">
            <a:spAutoFit/>
          </a:bodyPr>
          <a:lstStyle/>
          <a:p>
            <a:pPr algn="l">
              <a:lnSpc>
                <a:spcPts val="4199"/>
              </a:lnSpc>
              <a:spcBef>
                <a:spcPct val="0"/>
              </a:spcBef>
            </a:pPr>
            <a:r>
              <a:rPr lang="en-US" sz="2999" spc="-29">
                <a:solidFill>
                  <a:srgbClr val="000000"/>
                </a:solidFill>
                <a:latin typeface="Open Sans"/>
                <a:ea typeface="Open Sans"/>
                <a:cs typeface="Open Sans"/>
                <a:sym typeface="Open Sans"/>
              </a:rPr>
              <a:t>Step 3: Person A sends the public key to the CA.</a:t>
            </a:r>
          </a:p>
        </p:txBody>
      </p:sp>
      <p:sp>
        <p:nvSpPr>
          <p:cNvPr id="10" name="TextBox 10"/>
          <p:cNvSpPr txBox="1"/>
          <p:nvPr/>
        </p:nvSpPr>
        <p:spPr>
          <a:xfrm>
            <a:off x="5659354" y="6338869"/>
            <a:ext cx="1738077" cy="1406986"/>
          </a:xfrm>
          <a:prstGeom prst="rect">
            <a:avLst/>
          </a:prstGeom>
        </p:spPr>
        <p:txBody>
          <a:bodyPr lIns="0" tIns="0" rIns="0" bIns="0" rtlCol="0" anchor="t">
            <a:spAutoFit/>
          </a:bodyPr>
          <a:lstStyle/>
          <a:p>
            <a:pPr algn="ctr">
              <a:lnSpc>
                <a:spcPts val="3824"/>
              </a:lnSpc>
              <a:spcBef>
                <a:spcPct val="0"/>
              </a:spcBef>
            </a:pPr>
            <a:r>
              <a:rPr lang="en-US" sz="2731" spc="-27">
                <a:solidFill>
                  <a:srgbClr val="000000"/>
                </a:solidFill>
                <a:latin typeface="Open Sans"/>
                <a:ea typeface="Open Sans"/>
                <a:cs typeface="Open Sans"/>
                <a:sym typeface="Open Sans"/>
              </a:rPr>
              <a:t>Person A (would be receiver)</a:t>
            </a:r>
          </a:p>
        </p:txBody>
      </p:sp>
      <p:sp>
        <p:nvSpPr>
          <p:cNvPr id="11" name="TextBox 11"/>
          <p:cNvSpPr txBox="1"/>
          <p:nvPr/>
        </p:nvSpPr>
        <p:spPr>
          <a:xfrm>
            <a:off x="11289701" y="6474150"/>
            <a:ext cx="2404444" cy="930736"/>
          </a:xfrm>
          <a:prstGeom prst="rect">
            <a:avLst/>
          </a:prstGeom>
        </p:spPr>
        <p:txBody>
          <a:bodyPr lIns="0" tIns="0" rIns="0" bIns="0" rtlCol="0" anchor="t">
            <a:spAutoFit/>
          </a:bodyPr>
          <a:lstStyle/>
          <a:p>
            <a:pPr algn="ctr">
              <a:lnSpc>
                <a:spcPts val="3824"/>
              </a:lnSpc>
              <a:spcBef>
                <a:spcPct val="0"/>
              </a:spcBef>
            </a:pPr>
            <a:r>
              <a:rPr lang="en-US" sz="2731" spc="-27">
                <a:solidFill>
                  <a:srgbClr val="000000"/>
                </a:solidFill>
                <a:latin typeface="Open Sans"/>
                <a:ea typeface="Open Sans"/>
                <a:cs typeface="Open Sans"/>
                <a:sym typeface="Open Sans"/>
              </a:rPr>
              <a:t>Certification Authority</a:t>
            </a:r>
          </a:p>
        </p:txBody>
      </p:sp>
      <p:sp>
        <p:nvSpPr>
          <p:cNvPr id="12" name="AutoShape 12"/>
          <p:cNvSpPr/>
          <p:nvPr/>
        </p:nvSpPr>
        <p:spPr>
          <a:xfrm>
            <a:off x="7661496" y="6732050"/>
            <a:ext cx="3503261" cy="0"/>
          </a:xfrm>
          <a:prstGeom prst="line">
            <a:avLst/>
          </a:prstGeom>
          <a:ln w="38100" cap="flat">
            <a:solidFill>
              <a:srgbClr val="000000"/>
            </a:solidFill>
            <a:prstDash val="solid"/>
            <a:headEnd type="none" w="sm" len="sm"/>
            <a:tailEnd type="arrow" w="med" len="sm"/>
          </a:ln>
        </p:spPr>
        <p:txBody>
          <a:bodyPr/>
          <a:lstStyle/>
          <a:p>
            <a:endParaRPr lang="en-PH"/>
          </a:p>
        </p:txBody>
      </p:sp>
      <p:sp>
        <p:nvSpPr>
          <p:cNvPr id="13" name="TextBox 13"/>
          <p:cNvSpPr txBox="1"/>
          <p:nvPr/>
        </p:nvSpPr>
        <p:spPr>
          <a:xfrm>
            <a:off x="8225326" y="6223820"/>
            <a:ext cx="2258676" cy="454486"/>
          </a:xfrm>
          <a:prstGeom prst="rect">
            <a:avLst/>
          </a:prstGeom>
        </p:spPr>
        <p:txBody>
          <a:bodyPr lIns="0" tIns="0" rIns="0" bIns="0" rtlCol="0" anchor="t">
            <a:spAutoFit/>
          </a:bodyPr>
          <a:lstStyle/>
          <a:p>
            <a:pPr algn="ctr">
              <a:lnSpc>
                <a:spcPts val="3824"/>
              </a:lnSpc>
              <a:spcBef>
                <a:spcPct val="0"/>
              </a:spcBef>
            </a:pPr>
            <a:r>
              <a:rPr lang="en-US" sz="2731" b="1" spc="-27">
                <a:solidFill>
                  <a:srgbClr val="000000"/>
                </a:solidFill>
                <a:latin typeface="Open Sans Bold"/>
                <a:ea typeface="Open Sans Bold"/>
                <a:cs typeface="Open Sans Bold"/>
                <a:sym typeface="Open Sans Bold"/>
              </a:rPr>
              <a:t>Public Key</a:t>
            </a:r>
          </a:p>
        </p:txBody>
      </p:sp>
      <p:sp>
        <p:nvSpPr>
          <p:cNvPr id="17" name="TextBox 17"/>
          <p:cNvSpPr txBox="1"/>
          <p:nvPr/>
        </p:nvSpPr>
        <p:spPr>
          <a:xfrm>
            <a:off x="99627" y="61611"/>
            <a:ext cx="8482213" cy="868680"/>
          </a:xfrm>
          <a:prstGeom prst="rect">
            <a:avLst/>
          </a:prstGeom>
        </p:spPr>
        <p:txBody>
          <a:bodyPr lIns="0" tIns="0" rIns="0" bIns="0" rtlCol="0" anchor="t">
            <a:spAutoFit/>
          </a:bodyPr>
          <a:lstStyle/>
          <a:p>
            <a:pPr marL="0" lvl="0" indent="0" algn="l">
              <a:lnSpc>
                <a:spcPts val="3359"/>
              </a:lnSpc>
              <a:spcBef>
                <a:spcPct val="0"/>
              </a:spcBef>
            </a:pPr>
            <a:r>
              <a:rPr lang="en-US" sz="2999" b="1" spc="-89">
                <a:solidFill>
                  <a:srgbClr val="FFFFFF"/>
                </a:solidFill>
                <a:latin typeface="Poppins Bold"/>
                <a:ea typeface="Poppins Bold"/>
                <a:cs typeface="Poppins Bold"/>
                <a:sym typeface="Poppins Bold"/>
              </a:rPr>
              <a:t>21.2 Ensuring Authenticity with Digital Signatures and Certificates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Freeform 6"/>
          <p:cNvSpPr/>
          <p:nvPr/>
        </p:nvSpPr>
        <p:spPr>
          <a:xfrm>
            <a:off x="5989162" y="5417797"/>
            <a:ext cx="952664" cy="1339422"/>
          </a:xfrm>
          <a:custGeom>
            <a:avLst/>
            <a:gdLst/>
            <a:ahLst/>
            <a:cxnLst/>
            <a:rect l="l" t="t" r="r" b="b"/>
            <a:pathLst>
              <a:path w="952664" h="1339422">
                <a:moveTo>
                  <a:pt x="0" y="0"/>
                </a:moveTo>
                <a:lnTo>
                  <a:pt x="952665" y="0"/>
                </a:lnTo>
                <a:lnTo>
                  <a:pt x="952665" y="1339423"/>
                </a:lnTo>
                <a:lnTo>
                  <a:pt x="0" y="13394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7" name="Freeform 7"/>
          <p:cNvSpPr/>
          <p:nvPr/>
        </p:nvSpPr>
        <p:spPr>
          <a:xfrm flipH="1">
            <a:off x="11879947" y="5674810"/>
            <a:ext cx="996656" cy="1401274"/>
          </a:xfrm>
          <a:custGeom>
            <a:avLst/>
            <a:gdLst/>
            <a:ahLst/>
            <a:cxnLst/>
            <a:rect l="l" t="t" r="r" b="b"/>
            <a:pathLst>
              <a:path w="996656" h="1401274">
                <a:moveTo>
                  <a:pt x="996656" y="0"/>
                </a:moveTo>
                <a:lnTo>
                  <a:pt x="0" y="0"/>
                </a:lnTo>
                <a:lnTo>
                  <a:pt x="0" y="1401275"/>
                </a:lnTo>
                <a:lnTo>
                  <a:pt x="996656" y="1401275"/>
                </a:lnTo>
                <a:lnTo>
                  <a:pt x="996656"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8" name="TextBox 8"/>
          <p:cNvSpPr txBox="1"/>
          <p:nvPr/>
        </p:nvSpPr>
        <p:spPr>
          <a:xfrm>
            <a:off x="402046" y="1877010"/>
            <a:ext cx="787548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How does it work?</a:t>
            </a:r>
          </a:p>
        </p:txBody>
      </p:sp>
      <p:sp>
        <p:nvSpPr>
          <p:cNvPr id="9" name="TextBox 9"/>
          <p:cNvSpPr txBox="1"/>
          <p:nvPr/>
        </p:nvSpPr>
        <p:spPr>
          <a:xfrm>
            <a:off x="394809" y="2607921"/>
            <a:ext cx="17318387" cy="1543051"/>
          </a:xfrm>
          <a:prstGeom prst="rect">
            <a:avLst/>
          </a:prstGeom>
        </p:spPr>
        <p:txBody>
          <a:bodyPr lIns="0" tIns="0" rIns="0" bIns="0" rtlCol="0" anchor="t">
            <a:spAutoFit/>
          </a:bodyPr>
          <a:lstStyle/>
          <a:p>
            <a:pPr algn="l">
              <a:lnSpc>
                <a:spcPts val="4199"/>
              </a:lnSpc>
              <a:spcBef>
                <a:spcPct val="0"/>
              </a:spcBef>
            </a:pPr>
            <a:r>
              <a:rPr lang="en-US" sz="2999" spc="-29">
                <a:solidFill>
                  <a:srgbClr val="000000"/>
                </a:solidFill>
                <a:latin typeface="Open Sans"/>
                <a:ea typeface="Open Sans"/>
                <a:cs typeface="Open Sans"/>
                <a:sym typeface="Open Sans"/>
              </a:rPr>
              <a:t>Step 4: The Certification Authority (CA) generates a public-key certificate containing person A's public key, and it employs encryption using its private key to append a digital signature to this document.</a:t>
            </a:r>
          </a:p>
        </p:txBody>
      </p:sp>
      <p:sp>
        <p:nvSpPr>
          <p:cNvPr id="10" name="TextBox 10"/>
          <p:cNvSpPr txBox="1"/>
          <p:nvPr/>
        </p:nvSpPr>
        <p:spPr>
          <a:xfrm>
            <a:off x="5596456" y="6824644"/>
            <a:ext cx="1738077" cy="1406986"/>
          </a:xfrm>
          <a:prstGeom prst="rect">
            <a:avLst/>
          </a:prstGeom>
        </p:spPr>
        <p:txBody>
          <a:bodyPr lIns="0" tIns="0" rIns="0" bIns="0" rtlCol="0" anchor="t">
            <a:spAutoFit/>
          </a:bodyPr>
          <a:lstStyle/>
          <a:p>
            <a:pPr algn="ctr">
              <a:lnSpc>
                <a:spcPts val="3824"/>
              </a:lnSpc>
              <a:spcBef>
                <a:spcPct val="0"/>
              </a:spcBef>
            </a:pPr>
            <a:r>
              <a:rPr lang="en-US" sz="2731" spc="-27">
                <a:solidFill>
                  <a:srgbClr val="000000"/>
                </a:solidFill>
                <a:latin typeface="Open Sans"/>
                <a:ea typeface="Open Sans"/>
                <a:cs typeface="Open Sans"/>
                <a:sym typeface="Open Sans"/>
              </a:rPr>
              <a:t>Person A (would be receiver)</a:t>
            </a:r>
          </a:p>
        </p:txBody>
      </p:sp>
      <p:sp>
        <p:nvSpPr>
          <p:cNvPr id="11" name="TextBox 11"/>
          <p:cNvSpPr txBox="1"/>
          <p:nvPr/>
        </p:nvSpPr>
        <p:spPr>
          <a:xfrm>
            <a:off x="10999507" y="7119972"/>
            <a:ext cx="2757536" cy="949756"/>
          </a:xfrm>
          <a:prstGeom prst="rect">
            <a:avLst/>
          </a:prstGeom>
        </p:spPr>
        <p:txBody>
          <a:bodyPr lIns="0" tIns="0" rIns="0" bIns="0" rtlCol="0" anchor="t">
            <a:spAutoFit/>
          </a:bodyPr>
          <a:lstStyle/>
          <a:p>
            <a:pPr algn="ctr">
              <a:lnSpc>
                <a:spcPts val="3826"/>
              </a:lnSpc>
              <a:spcBef>
                <a:spcPct val="0"/>
              </a:spcBef>
            </a:pPr>
            <a:r>
              <a:rPr lang="en-US" sz="2733" spc="-27">
                <a:solidFill>
                  <a:srgbClr val="000000"/>
                </a:solidFill>
                <a:latin typeface="Open Sans"/>
                <a:ea typeface="Open Sans"/>
                <a:cs typeface="Open Sans"/>
                <a:sym typeface="Open Sans"/>
              </a:rPr>
              <a:t>Certification Authority</a:t>
            </a:r>
          </a:p>
        </p:txBody>
      </p:sp>
      <p:grpSp>
        <p:nvGrpSpPr>
          <p:cNvPr id="12" name="Group 12"/>
          <p:cNvGrpSpPr/>
          <p:nvPr/>
        </p:nvGrpSpPr>
        <p:grpSpPr>
          <a:xfrm>
            <a:off x="14241035" y="6779463"/>
            <a:ext cx="3018265" cy="2131650"/>
            <a:chOff x="0" y="0"/>
            <a:chExt cx="4024354" cy="2842200"/>
          </a:xfrm>
        </p:grpSpPr>
        <p:sp>
          <p:nvSpPr>
            <p:cNvPr id="13" name="Freeform 13"/>
            <p:cNvSpPr/>
            <p:nvPr/>
          </p:nvSpPr>
          <p:spPr>
            <a:xfrm>
              <a:off x="0" y="0"/>
              <a:ext cx="4024354" cy="2842200"/>
            </a:xfrm>
            <a:custGeom>
              <a:avLst/>
              <a:gdLst/>
              <a:ahLst/>
              <a:cxnLst/>
              <a:rect l="l" t="t" r="r" b="b"/>
              <a:pathLst>
                <a:path w="4024354" h="2842200">
                  <a:moveTo>
                    <a:pt x="0" y="0"/>
                  </a:moveTo>
                  <a:lnTo>
                    <a:pt x="4024354" y="0"/>
                  </a:lnTo>
                  <a:lnTo>
                    <a:pt x="4024354" y="2842200"/>
                  </a:lnTo>
                  <a:lnTo>
                    <a:pt x="0" y="2842200"/>
                  </a:lnTo>
                  <a:lnTo>
                    <a:pt x="0" y="0"/>
                  </a:lnTo>
                  <a:close/>
                </a:path>
              </a:pathLst>
            </a:custGeom>
            <a:blipFill>
              <a:blip r:embed="rId8">
                <a:alphaModFix amt="61000"/>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4" name="TextBox 14"/>
            <p:cNvSpPr txBox="1"/>
            <p:nvPr/>
          </p:nvSpPr>
          <p:spPr>
            <a:xfrm>
              <a:off x="709677" y="473642"/>
              <a:ext cx="2538918" cy="504966"/>
            </a:xfrm>
            <a:prstGeom prst="rect">
              <a:avLst/>
            </a:prstGeom>
          </p:spPr>
          <p:txBody>
            <a:bodyPr lIns="0" tIns="0" rIns="0" bIns="0" rtlCol="0" anchor="t">
              <a:spAutoFit/>
            </a:bodyPr>
            <a:lstStyle/>
            <a:p>
              <a:pPr algn="ctr">
                <a:lnSpc>
                  <a:spcPts val="3224"/>
                </a:lnSpc>
                <a:spcBef>
                  <a:spcPct val="0"/>
                </a:spcBef>
              </a:pPr>
              <a:r>
                <a:rPr lang="en-US" sz="2303" b="1" spc="-23">
                  <a:solidFill>
                    <a:srgbClr val="000000"/>
                  </a:solidFill>
                  <a:latin typeface="Open Sans Bold"/>
                  <a:ea typeface="Open Sans Bold"/>
                  <a:cs typeface="Open Sans Bold"/>
                  <a:sym typeface="Open Sans Bold"/>
                </a:rPr>
                <a:t>Public Key</a:t>
              </a:r>
            </a:p>
          </p:txBody>
        </p:sp>
        <p:sp>
          <p:nvSpPr>
            <p:cNvPr id="15" name="TextBox 15"/>
            <p:cNvSpPr txBox="1"/>
            <p:nvPr/>
          </p:nvSpPr>
          <p:spPr>
            <a:xfrm>
              <a:off x="931909" y="1033712"/>
              <a:ext cx="2316685" cy="755727"/>
            </a:xfrm>
            <a:prstGeom prst="rect">
              <a:avLst/>
            </a:prstGeom>
          </p:spPr>
          <p:txBody>
            <a:bodyPr lIns="0" tIns="0" rIns="0" bIns="0" rtlCol="0" anchor="t">
              <a:spAutoFit/>
            </a:bodyPr>
            <a:lstStyle/>
            <a:p>
              <a:pPr algn="ctr">
                <a:lnSpc>
                  <a:spcPts val="2392"/>
                </a:lnSpc>
                <a:spcBef>
                  <a:spcPct val="0"/>
                </a:spcBef>
              </a:pPr>
              <a:r>
                <a:rPr lang="en-US" sz="1709" b="1" spc="-17">
                  <a:solidFill>
                    <a:srgbClr val="000000"/>
                  </a:solidFill>
                  <a:latin typeface="Open Sans Bold"/>
                  <a:ea typeface="Open Sans Bold"/>
                  <a:cs typeface="Open Sans Bold"/>
                  <a:sym typeface="Open Sans Bold"/>
                </a:rPr>
                <a:t>(with digital signature)</a:t>
              </a:r>
            </a:p>
          </p:txBody>
        </p:sp>
      </p:grpSp>
      <p:sp>
        <p:nvSpPr>
          <p:cNvPr id="16" name="TextBox 16"/>
          <p:cNvSpPr txBox="1"/>
          <p:nvPr/>
        </p:nvSpPr>
        <p:spPr>
          <a:xfrm>
            <a:off x="99627" y="61611"/>
            <a:ext cx="8482213" cy="868680"/>
          </a:xfrm>
          <a:prstGeom prst="rect">
            <a:avLst/>
          </a:prstGeom>
        </p:spPr>
        <p:txBody>
          <a:bodyPr lIns="0" tIns="0" rIns="0" bIns="0" rtlCol="0" anchor="t">
            <a:spAutoFit/>
          </a:bodyPr>
          <a:lstStyle/>
          <a:p>
            <a:pPr marL="0" lvl="0" indent="0" algn="l">
              <a:lnSpc>
                <a:spcPts val="3359"/>
              </a:lnSpc>
              <a:spcBef>
                <a:spcPct val="0"/>
              </a:spcBef>
            </a:pPr>
            <a:r>
              <a:rPr lang="en-US" sz="2999" b="1" spc="-89">
                <a:solidFill>
                  <a:srgbClr val="FFFFFF"/>
                </a:solidFill>
                <a:latin typeface="Poppins Bold"/>
                <a:ea typeface="Poppins Bold"/>
                <a:cs typeface="Poppins Bold"/>
                <a:sym typeface="Poppins Bold"/>
              </a:rPr>
              <a:t>21.2 Ensuring Authenticity with Digital Signatures and Certificates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Freeform 6"/>
          <p:cNvSpPr/>
          <p:nvPr/>
        </p:nvSpPr>
        <p:spPr>
          <a:xfrm>
            <a:off x="6239050" y="4932022"/>
            <a:ext cx="952664" cy="1339422"/>
          </a:xfrm>
          <a:custGeom>
            <a:avLst/>
            <a:gdLst/>
            <a:ahLst/>
            <a:cxnLst/>
            <a:rect l="l" t="t" r="r" b="b"/>
            <a:pathLst>
              <a:path w="952664" h="1339422">
                <a:moveTo>
                  <a:pt x="0" y="0"/>
                </a:moveTo>
                <a:lnTo>
                  <a:pt x="952664" y="0"/>
                </a:lnTo>
                <a:lnTo>
                  <a:pt x="952664" y="1339423"/>
                </a:lnTo>
                <a:lnTo>
                  <a:pt x="0" y="13394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7" name="Freeform 7"/>
          <p:cNvSpPr/>
          <p:nvPr/>
        </p:nvSpPr>
        <p:spPr>
          <a:xfrm flipH="1">
            <a:off x="12129835" y="5189035"/>
            <a:ext cx="996656" cy="1401274"/>
          </a:xfrm>
          <a:custGeom>
            <a:avLst/>
            <a:gdLst/>
            <a:ahLst/>
            <a:cxnLst/>
            <a:rect l="l" t="t" r="r" b="b"/>
            <a:pathLst>
              <a:path w="996656" h="1401274">
                <a:moveTo>
                  <a:pt x="996656" y="0"/>
                </a:moveTo>
                <a:lnTo>
                  <a:pt x="0" y="0"/>
                </a:lnTo>
                <a:lnTo>
                  <a:pt x="0" y="1401275"/>
                </a:lnTo>
                <a:lnTo>
                  <a:pt x="996656" y="1401275"/>
                </a:lnTo>
                <a:lnTo>
                  <a:pt x="996656"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8" name="TextBox 8"/>
          <p:cNvSpPr txBox="1"/>
          <p:nvPr/>
        </p:nvSpPr>
        <p:spPr>
          <a:xfrm>
            <a:off x="402046" y="1877010"/>
            <a:ext cx="787548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How does it work?</a:t>
            </a:r>
          </a:p>
        </p:txBody>
      </p:sp>
      <p:sp>
        <p:nvSpPr>
          <p:cNvPr id="9" name="TextBox 9"/>
          <p:cNvSpPr txBox="1"/>
          <p:nvPr/>
        </p:nvSpPr>
        <p:spPr>
          <a:xfrm>
            <a:off x="394809" y="2607921"/>
            <a:ext cx="17318387" cy="1019176"/>
          </a:xfrm>
          <a:prstGeom prst="rect">
            <a:avLst/>
          </a:prstGeom>
        </p:spPr>
        <p:txBody>
          <a:bodyPr lIns="0" tIns="0" rIns="0" bIns="0" rtlCol="0" anchor="t">
            <a:spAutoFit/>
          </a:bodyPr>
          <a:lstStyle/>
          <a:p>
            <a:pPr algn="l">
              <a:lnSpc>
                <a:spcPts val="4199"/>
              </a:lnSpc>
              <a:spcBef>
                <a:spcPct val="0"/>
              </a:spcBef>
            </a:pPr>
            <a:r>
              <a:rPr lang="en-US" sz="2999" spc="-29">
                <a:solidFill>
                  <a:srgbClr val="000000"/>
                </a:solidFill>
                <a:latin typeface="Open Sans"/>
                <a:ea typeface="Open Sans"/>
                <a:cs typeface="Open Sans"/>
                <a:sym typeface="Open Sans"/>
              </a:rPr>
              <a:t>Step 5: The digital certificate is given to person A. Person A then posts the digital certificate on a website. </a:t>
            </a:r>
          </a:p>
        </p:txBody>
      </p:sp>
      <p:sp>
        <p:nvSpPr>
          <p:cNvPr id="10" name="TextBox 10"/>
          <p:cNvSpPr txBox="1"/>
          <p:nvPr/>
        </p:nvSpPr>
        <p:spPr>
          <a:xfrm>
            <a:off x="5846344" y="6338869"/>
            <a:ext cx="1738077" cy="1406986"/>
          </a:xfrm>
          <a:prstGeom prst="rect">
            <a:avLst/>
          </a:prstGeom>
        </p:spPr>
        <p:txBody>
          <a:bodyPr lIns="0" tIns="0" rIns="0" bIns="0" rtlCol="0" anchor="t">
            <a:spAutoFit/>
          </a:bodyPr>
          <a:lstStyle/>
          <a:p>
            <a:pPr algn="ctr">
              <a:lnSpc>
                <a:spcPts val="3824"/>
              </a:lnSpc>
              <a:spcBef>
                <a:spcPct val="0"/>
              </a:spcBef>
            </a:pPr>
            <a:r>
              <a:rPr lang="en-US" sz="2731" spc="-27">
                <a:solidFill>
                  <a:srgbClr val="000000"/>
                </a:solidFill>
                <a:latin typeface="Open Sans"/>
                <a:ea typeface="Open Sans"/>
                <a:cs typeface="Open Sans"/>
                <a:sym typeface="Open Sans"/>
              </a:rPr>
              <a:t>Person A (would be receiver)</a:t>
            </a:r>
          </a:p>
        </p:txBody>
      </p:sp>
      <p:sp>
        <p:nvSpPr>
          <p:cNvPr id="11" name="TextBox 11"/>
          <p:cNvSpPr txBox="1"/>
          <p:nvPr/>
        </p:nvSpPr>
        <p:spPr>
          <a:xfrm>
            <a:off x="11249395" y="6634197"/>
            <a:ext cx="2757536" cy="949756"/>
          </a:xfrm>
          <a:prstGeom prst="rect">
            <a:avLst/>
          </a:prstGeom>
        </p:spPr>
        <p:txBody>
          <a:bodyPr lIns="0" tIns="0" rIns="0" bIns="0" rtlCol="0" anchor="t">
            <a:spAutoFit/>
          </a:bodyPr>
          <a:lstStyle/>
          <a:p>
            <a:pPr algn="ctr">
              <a:lnSpc>
                <a:spcPts val="3826"/>
              </a:lnSpc>
              <a:spcBef>
                <a:spcPct val="0"/>
              </a:spcBef>
            </a:pPr>
            <a:r>
              <a:rPr lang="en-US" sz="2733" spc="-27">
                <a:solidFill>
                  <a:srgbClr val="000000"/>
                </a:solidFill>
                <a:latin typeface="Open Sans"/>
                <a:ea typeface="Open Sans"/>
                <a:cs typeface="Open Sans"/>
                <a:sym typeface="Open Sans"/>
              </a:rPr>
              <a:t>Certification Authority</a:t>
            </a:r>
          </a:p>
        </p:txBody>
      </p:sp>
      <p:grpSp>
        <p:nvGrpSpPr>
          <p:cNvPr id="12" name="Group 12"/>
          <p:cNvGrpSpPr/>
          <p:nvPr/>
        </p:nvGrpSpPr>
        <p:grpSpPr>
          <a:xfrm>
            <a:off x="1572355" y="6271445"/>
            <a:ext cx="3018265" cy="2131650"/>
            <a:chOff x="0" y="0"/>
            <a:chExt cx="4024354" cy="2842200"/>
          </a:xfrm>
        </p:grpSpPr>
        <p:sp>
          <p:nvSpPr>
            <p:cNvPr id="13" name="Freeform 13"/>
            <p:cNvSpPr/>
            <p:nvPr/>
          </p:nvSpPr>
          <p:spPr>
            <a:xfrm>
              <a:off x="0" y="0"/>
              <a:ext cx="4024354" cy="2842200"/>
            </a:xfrm>
            <a:custGeom>
              <a:avLst/>
              <a:gdLst/>
              <a:ahLst/>
              <a:cxnLst/>
              <a:rect l="l" t="t" r="r" b="b"/>
              <a:pathLst>
                <a:path w="4024354" h="2842200">
                  <a:moveTo>
                    <a:pt x="0" y="0"/>
                  </a:moveTo>
                  <a:lnTo>
                    <a:pt x="4024354" y="0"/>
                  </a:lnTo>
                  <a:lnTo>
                    <a:pt x="4024354" y="2842200"/>
                  </a:lnTo>
                  <a:lnTo>
                    <a:pt x="0" y="2842200"/>
                  </a:lnTo>
                  <a:lnTo>
                    <a:pt x="0" y="0"/>
                  </a:lnTo>
                  <a:close/>
                </a:path>
              </a:pathLst>
            </a:custGeom>
            <a:blipFill>
              <a:blip r:embed="rId8">
                <a:alphaModFix amt="61000"/>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4" name="TextBox 14"/>
            <p:cNvSpPr txBox="1"/>
            <p:nvPr/>
          </p:nvSpPr>
          <p:spPr>
            <a:xfrm>
              <a:off x="709677" y="473642"/>
              <a:ext cx="2538918" cy="504966"/>
            </a:xfrm>
            <a:prstGeom prst="rect">
              <a:avLst/>
            </a:prstGeom>
          </p:spPr>
          <p:txBody>
            <a:bodyPr lIns="0" tIns="0" rIns="0" bIns="0" rtlCol="0" anchor="t">
              <a:spAutoFit/>
            </a:bodyPr>
            <a:lstStyle/>
            <a:p>
              <a:pPr algn="ctr">
                <a:lnSpc>
                  <a:spcPts val="3224"/>
                </a:lnSpc>
                <a:spcBef>
                  <a:spcPct val="0"/>
                </a:spcBef>
              </a:pPr>
              <a:r>
                <a:rPr lang="en-US" sz="2303" b="1" spc="-23">
                  <a:solidFill>
                    <a:srgbClr val="000000"/>
                  </a:solidFill>
                  <a:latin typeface="Open Sans Bold"/>
                  <a:ea typeface="Open Sans Bold"/>
                  <a:cs typeface="Open Sans Bold"/>
                  <a:sym typeface="Open Sans Bold"/>
                </a:rPr>
                <a:t>Public Key</a:t>
              </a:r>
            </a:p>
          </p:txBody>
        </p:sp>
        <p:sp>
          <p:nvSpPr>
            <p:cNvPr id="15" name="TextBox 15"/>
            <p:cNvSpPr txBox="1"/>
            <p:nvPr/>
          </p:nvSpPr>
          <p:spPr>
            <a:xfrm>
              <a:off x="931909" y="1033712"/>
              <a:ext cx="2316685" cy="755727"/>
            </a:xfrm>
            <a:prstGeom prst="rect">
              <a:avLst/>
            </a:prstGeom>
          </p:spPr>
          <p:txBody>
            <a:bodyPr lIns="0" tIns="0" rIns="0" bIns="0" rtlCol="0" anchor="t">
              <a:spAutoFit/>
            </a:bodyPr>
            <a:lstStyle/>
            <a:p>
              <a:pPr algn="ctr">
                <a:lnSpc>
                  <a:spcPts val="2392"/>
                </a:lnSpc>
                <a:spcBef>
                  <a:spcPct val="0"/>
                </a:spcBef>
              </a:pPr>
              <a:r>
                <a:rPr lang="en-US" sz="1709" b="1" spc="-17">
                  <a:solidFill>
                    <a:srgbClr val="000000"/>
                  </a:solidFill>
                  <a:latin typeface="Open Sans Bold"/>
                  <a:ea typeface="Open Sans Bold"/>
                  <a:cs typeface="Open Sans Bold"/>
                  <a:sym typeface="Open Sans Bold"/>
                </a:rPr>
                <a:t>(with digital signature)</a:t>
              </a:r>
            </a:p>
          </p:txBody>
        </p:sp>
      </p:grpSp>
      <p:sp>
        <p:nvSpPr>
          <p:cNvPr id="16" name="TextBox 16"/>
          <p:cNvSpPr txBox="1"/>
          <p:nvPr/>
        </p:nvSpPr>
        <p:spPr>
          <a:xfrm>
            <a:off x="99627" y="61611"/>
            <a:ext cx="8482213" cy="868680"/>
          </a:xfrm>
          <a:prstGeom prst="rect">
            <a:avLst/>
          </a:prstGeom>
        </p:spPr>
        <p:txBody>
          <a:bodyPr lIns="0" tIns="0" rIns="0" bIns="0" rtlCol="0" anchor="t">
            <a:spAutoFit/>
          </a:bodyPr>
          <a:lstStyle/>
          <a:p>
            <a:pPr marL="0" lvl="0" indent="0" algn="l">
              <a:lnSpc>
                <a:spcPts val="3359"/>
              </a:lnSpc>
              <a:spcBef>
                <a:spcPct val="0"/>
              </a:spcBef>
            </a:pPr>
            <a:r>
              <a:rPr lang="en-US" sz="2999" b="1" spc="-89">
                <a:solidFill>
                  <a:srgbClr val="FFFFFF"/>
                </a:solidFill>
                <a:latin typeface="Poppins Bold"/>
                <a:ea typeface="Poppins Bold"/>
                <a:cs typeface="Poppins Bold"/>
                <a:sym typeface="Poppins Bold"/>
              </a:rPr>
              <a:t>21.2 Ensuring Authenticity with Digital Signatures and Certificates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TextBox 6"/>
          <p:cNvSpPr txBox="1"/>
          <p:nvPr/>
        </p:nvSpPr>
        <p:spPr>
          <a:xfrm>
            <a:off x="402046" y="1877010"/>
            <a:ext cx="787548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How does it work?</a:t>
            </a:r>
          </a:p>
        </p:txBody>
      </p:sp>
      <p:sp>
        <p:nvSpPr>
          <p:cNvPr id="7" name="TextBox 7"/>
          <p:cNvSpPr txBox="1"/>
          <p:nvPr/>
        </p:nvSpPr>
        <p:spPr>
          <a:xfrm>
            <a:off x="394809" y="2691217"/>
            <a:ext cx="17318387" cy="1019176"/>
          </a:xfrm>
          <a:prstGeom prst="rect">
            <a:avLst/>
          </a:prstGeom>
        </p:spPr>
        <p:txBody>
          <a:bodyPr lIns="0" tIns="0" rIns="0" bIns="0" rtlCol="0" anchor="t">
            <a:spAutoFit/>
          </a:bodyPr>
          <a:lstStyle/>
          <a:p>
            <a:pPr algn="l">
              <a:lnSpc>
                <a:spcPts val="4199"/>
              </a:lnSpc>
              <a:spcBef>
                <a:spcPct val="0"/>
              </a:spcBef>
            </a:pPr>
            <a:r>
              <a:rPr lang="en-US" sz="2999" spc="-29">
                <a:solidFill>
                  <a:srgbClr val="000000"/>
                </a:solidFill>
                <a:latin typeface="Open Sans"/>
                <a:ea typeface="Open Sans"/>
                <a:cs typeface="Open Sans"/>
                <a:sym typeface="Open Sans"/>
              </a:rPr>
              <a:t>Anyone who wishes to extract the public key from the certificate has to use the CA’s public key (Remember: the digital signature is created using the CA’s private key). </a:t>
            </a:r>
          </a:p>
        </p:txBody>
      </p:sp>
      <p:grpSp>
        <p:nvGrpSpPr>
          <p:cNvPr id="8" name="Group 8"/>
          <p:cNvGrpSpPr/>
          <p:nvPr/>
        </p:nvGrpSpPr>
        <p:grpSpPr>
          <a:xfrm>
            <a:off x="6626075" y="4577632"/>
            <a:ext cx="4855855" cy="3429448"/>
            <a:chOff x="0" y="0"/>
            <a:chExt cx="6474474" cy="4572597"/>
          </a:xfrm>
        </p:grpSpPr>
        <p:sp>
          <p:nvSpPr>
            <p:cNvPr id="9" name="Freeform 9"/>
            <p:cNvSpPr/>
            <p:nvPr/>
          </p:nvSpPr>
          <p:spPr>
            <a:xfrm>
              <a:off x="0" y="0"/>
              <a:ext cx="6474474" cy="4572597"/>
            </a:xfrm>
            <a:custGeom>
              <a:avLst/>
              <a:gdLst/>
              <a:ahLst/>
              <a:cxnLst/>
              <a:rect l="l" t="t" r="r" b="b"/>
              <a:pathLst>
                <a:path w="6474474" h="4572597">
                  <a:moveTo>
                    <a:pt x="0" y="0"/>
                  </a:moveTo>
                  <a:lnTo>
                    <a:pt x="6474474" y="0"/>
                  </a:lnTo>
                  <a:lnTo>
                    <a:pt x="6474474" y="4572597"/>
                  </a:lnTo>
                  <a:lnTo>
                    <a:pt x="0" y="4572597"/>
                  </a:lnTo>
                  <a:lnTo>
                    <a:pt x="0" y="0"/>
                  </a:lnTo>
                  <a:close/>
                </a:path>
              </a:pathLst>
            </a:custGeom>
            <a:blipFill>
              <a:blip r:embed="rId4">
                <a:alphaModFix amt="61000"/>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0" name="TextBox 10"/>
            <p:cNvSpPr txBox="1"/>
            <p:nvPr/>
          </p:nvSpPr>
          <p:spPr>
            <a:xfrm>
              <a:off x="1141744" y="771951"/>
              <a:ext cx="4084670" cy="802456"/>
            </a:xfrm>
            <a:prstGeom prst="rect">
              <a:avLst/>
            </a:prstGeom>
          </p:spPr>
          <p:txBody>
            <a:bodyPr lIns="0" tIns="0" rIns="0" bIns="0" rtlCol="0" anchor="t">
              <a:spAutoFit/>
            </a:bodyPr>
            <a:lstStyle/>
            <a:p>
              <a:pPr algn="ctr">
                <a:lnSpc>
                  <a:spcPts val="5187"/>
                </a:lnSpc>
                <a:spcBef>
                  <a:spcPct val="0"/>
                </a:spcBef>
              </a:pPr>
              <a:r>
                <a:rPr lang="en-US" sz="3705" b="1" spc="-37">
                  <a:solidFill>
                    <a:srgbClr val="000000"/>
                  </a:solidFill>
                  <a:latin typeface="Open Sans Bold"/>
                  <a:ea typeface="Open Sans Bold"/>
                  <a:cs typeface="Open Sans Bold"/>
                  <a:sym typeface="Open Sans Bold"/>
                </a:rPr>
                <a:t>Public Key</a:t>
              </a:r>
            </a:p>
          </p:txBody>
        </p:sp>
        <p:sp>
          <p:nvSpPr>
            <p:cNvPr id="11" name="TextBox 11"/>
            <p:cNvSpPr txBox="1"/>
            <p:nvPr/>
          </p:nvSpPr>
          <p:spPr>
            <a:xfrm>
              <a:off x="1499277" y="1646082"/>
              <a:ext cx="3727136" cy="1232808"/>
            </a:xfrm>
            <a:prstGeom prst="rect">
              <a:avLst/>
            </a:prstGeom>
          </p:spPr>
          <p:txBody>
            <a:bodyPr lIns="0" tIns="0" rIns="0" bIns="0" rtlCol="0" anchor="t">
              <a:spAutoFit/>
            </a:bodyPr>
            <a:lstStyle/>
            <a:p>
              <a:pPr algn="ctr">
                <a:lnSpc>
                  <a:spcPts val="3849"/>
                </a:lnSpc>
                <a:spcBef>
                  <a:spcPct val="0"/>
                </a:spcBef>
              </a:pPr>
              <a:r>
                <a:rPr lang="en-US" sz="2749" b="1" spc="-27">
                  <a:solidFill>
                    <a:srgbClr val="000000"/>
                  </a:solidFill>
                  <a:latin typeface="Open Sans Bold"/>
                  <a:ea typeface="Open Sans Bold"/>
                  <a:cs typeface="Open Sans Bold"/>
                  <a:sym typeface="Open Sans Bold"/>
                </a:rPr>
                <a:t>(with digital signature)</a:t>
              </a:r>
            </a:p>
          </p:txBody>
        </p:sp>
      </p:grpSp>
      <p:sp>
        <p:nvSpPr>
          <p:cNvPr id="12" name="TextBox 12"/>
          <p:cNvSpPr txBox="1"/>
          <p:nvPr/>
        </p:nvSpPr>
        <p:spPr>
          <a:xfrm>
            <a:off x="99627" y="61611"/>
            <a:ext cx="8482213" cy="868680"/>
          </a:xfrm>
          <a:prstGeom prst="rect">
            <a:avLst/>
          </a:prstGeom>
        </p:spPr>
        <p:txBody>
          <a:bodyPr lIns="0" tIns="0" rIns="0" bIns="0" rtlCol="0" anchor="t">
            <a:spAutoFit/>
          </a:bodyPr>
          <a:lstStyle/>
          <a:p>
            <a:pPr marL="0" lvl="0" indent="0" algn="l">
              <a:lnSpc>
                <a:spcPts val="3359"/>
              </a:lnSpc>
              <a:spcBef>
                <a:spcPct val="0"/>
              </a:spcBef>
            </a:pPr>
            <a:r>
              <a:rPr lang="en-US" sz="2999" b="1" spc="-89">
                <a:solidFill>
                  <a:srgbClr val="FFFFFF"/>
                </a:solidFill>
                <a:latin typeface="Poppins Bold"/>
                <a:ea typeface="Poppins Bold"/>
                <a:cs typeface="Poppins Bold"/>
                <a:sym typeface="Poppins Bold"/>
              </a:rPr>
              <a:t>21.2 Ensuring Authenticity with Digital Signatures and Certificates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1787733" y="3765402"/>
          <a:ext cx="13718842" cy="885825"/>
        </p:xfrm>
        <a:graphic>
          <a:graphicData uri="http://schemas.openxmlformats.org/drawingml/2006/table">
            <a:tbl>
              <a:tblPr/>
              <a:tblGrid>
                <a:gridCol w="1714855">
                  <a:extLst>
                    <a:ext uri="{9D8B030D-6E8A-4147-A177-3AD203B41FA5}">
                      <a16:colId xmlns:a16="http://schemas.microsoft.com/office/drawing/2014/main" val="20000"/>
                    </a:ext>
                  </a:extLst>
                </a:gridCol>
                <a:gridCol w="1714855">
                  <a:extLst>
                    <a:ext uri="{9D8B030D-6E8A-4147-A177-3AD203B41FA5}">
                      <a16:colId xmlns:a16="http://schemas.microsoft.com/office/drawing/2014/main" val="20001"/>
                    </a:ext>
                  </a:extLst>
                </a:gridCol>
                <a:gridCol w="1714855">
                  <a:extLst>
                    <a:ext uri="{9D8B030D-6E8A-4147-A177-3AD203B41FA5}">
                      <a16:colId xmlns:a16="http://schemas.microsoft.com/office/drawing/2014/main" val="20002"/>
                    </a:ext>
                  </a:extLst>
                </a:gridCol>
                <a:gridCol w="1714855">
                  <a:extLst>
                    <a:ext uri="{9D8B030D-6E8A-4147-A177-3AD203B41FA5}">
                      <a16:colId xmlns:a16="http://schemas.microsoft.com/office/drawing/2014/main" val="20003"/>
                    </a:ext>
                  </a:extLst>
                </a:gridCol>
                <a:gridCol w="1714855">
                  <a:extLst>
                    <a:ext uri="{9D8B030D-6E8A-4147-A177-3AD203B41FA5}">
                      <a16:colId xmlns:a16="http://schemas.microsoft.com/office/drawing/2014/main" val="20004"/>
                    </a:ext>
                  </a:extLst>
                </a:gridCol>
                <a:gridCol w="1714855">
                  <a:extLst>
                    <a:ext uri="{9D8B030D-6E8A-4147-A177-3AD203B41FA5}">
                      <a16:colId xmlns:a16="http://schemas.microsoft.com/office/drawing/2014/main" val="20005"/>
                    </a:ext>
                  </a:extLst>
                </a:gridCol>
                <a:gridCol w="1714855">
                  <a:extLst>
                    <a:ext uri="{9D8B030D-6E8A-4147-A177-3AD203B41FA5}">
                      <a16:colId xmlns:a16="http://schemas.microsoft.com/office/drawing/2014/main" val="20006"/>
                    </a:ext>
                  </a:extLst>
                </a:gridCol>
                <a:gridCol w="1714855">
                  <a:extLst>
                    <a:ext uri="{9D8B030D-6E8A-4147-A177-3AD203B41FA5}">
                      <a16:colId xmlns:a16="http://schemas.microsoft.com/office/drawing/2014/main" val="20007"/>
                    </a:ext>
                  </a:extLst>
                </a:gridCol>
              </a:tblGrid>
              <a:tr h="885825">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extLst>
                  <a:ext uri="{0D108BD9-81ED-4DB2-BD59-A6C34878D82A}">
                    <a16:rowId xmlns:a16="http://schemas.microsoft.com/office/drawing/2014/main" val="10000"/>
                  </a:ext>
                </a:extLst>
              </a:tr>
            </a:tbl>
          </a:graphicData>
        </a:graphic>
      </p:graphicFrame>
      <p:grpSp>
        <p:nvGrpSpPr>
          <p:cNvPr id="8" name="Group 8"/>
          <p:cNvGrpSpPr/>
          <p:nvPr/>
        </p:nvGrpSpPr>
        <p:grpSpPr>
          <a:xfrm>
            <a:off x="6397874" y="6408893"/>
            <a:ext cx="5510936" cy="1130810"/>
            <a:chOff x="0" y="0"/>
            <a:chExt cx="1451440" cy="297826"/>
          </a:xfrm>
        </p:grpSpPr>
        <p:sp>
          <p:nvSpPr>
            <p:cNvPr id="9" name="Freeform 9"/>
            <p:cNvSpPr/>
            <p:nvPr/>
          </p:nvSpPr>
          <p:spPr>
            <a:xfrm>
              <a:off x="0" y="0"/>
              <a:ext cx="1451440" cy="297826"/>
            </a:xfrm>
            <a:custGeom>
              <a:avLst/>
              <a:gdLst/>
              <a:ahLst/>
              <a:cxnLst/>
              <a:rect l="l" t="t" r="r" b="b"/>
              <a:pathLst>
                <a:path w="1451440" h="297826">
                  <a:moveTo>
                    <a:pt x="71646" y="0"/>
                  </a:moveTo>
                  <a:lnTo>
                    <a:pt x="1379794" y="0"/>
                  </a:lnTo>
                  <a:cubicBezTo>
                    <a:pt x="1419363" y="0"/>
                    <a:pt x="1451440" y="32077"/>
                    <a:pt x="1451440" y="71646"/>
                  </a:cubicBezTo>
                  <a:lnTo>
                    <a:pt x="1451440" y="226180"/>
                  </a:lnTo>
                  <a:cubicBezTo>
                    <a:pt x="1451440" y="245182"/>
                    <a:pt x="1443892" y="263405"/>
                    <a:pt x="1430455" y="276842"/>
                  </a:cubicBezTo>
                  <a:cubicBezTo>
                    <a:pt x="1417019" y="290278"/>
                    <a:pt x="1398796" y="297826"/>
                    <a:pt x="1379794" y="297826"/>
                  </a:cubicBezTo>
                  <a:lnTo>
                    <a:pt x="71646" y="297826"/>
                  </a:lnTo>
                  <a:cubicBezTo>
                    <a:pt x="52644" y="297826"/>
                    <a:pt x="34421" y="290278"/>
                    <a:pt x="20985" y="276842"/>
                  </a:cubicBezTo>
                  <a:cubicBezTo>
                    <a:pt x="7548" y="263405"/>
                    <a:pt x="0" y="245182"/>
                    <a:pt x="0" y="226180"/>
                  </a:cubicBezTo>
                  <a:lnTo>
                    <a:pt x="0" y="71646"/>
                  </a:lnTo>
                  <a:cubicBezTo>
                    <a:pt x="0" y="52644"/>
                    <a:pt x="7548" y="34421"/>
                    <a:pt x="20985" y="20985"/>
                  </a:cubicBezTo>
                  <a:cubicBezTo>
                    <a:pt x="34421" y="7548"/>
                    <a:pt x="52644" y="0"/>
                    <a:pt x="71646" y="0"/>
                  </a:cubicBezTo>
                  <a:close/>
                </a:path>
              </a:pathLst>
            </a:custGeom>
            <a:solidFill>
              <a:srgbClr val="F0ABC1"/>
            </a:solidFill>
          </p:spPr>
          <p:txBody>
            <a:bodyPr/>
            <a:lstStyle/>
            <a:p>
              <a:endParaRPr lang="en-PH"/>
            </a:p>
          </p:txBody>
        </p:sp>
        <p:sp>
          <p:nvSpPr>
            <p:cNvPr id="10" name="TextBox 10"/>
            <p:cNvSpPr txBox="1"/>
            <p:nvPr/>
          </p:nvSpPr>
          <p:spPr>
            <a:xfrm>
              <a:off x="0" y="-66675"/>
              <a:ext cx="1451440" cy="364501"/>
            </a:xfrm>
            <a:prstGeom prst="rect">
              <a:avLst/>
            </a:prstGeom>
          </p:spPr>
          <p:txBody>
            <a:bodyPr lIns="50800" tIns="50800" rIns="50800" bIns="50800" rtlCol="0" anchor="ctr"/>
            <a:lstStyle/>
            <a:p>
              <a:pPr algn="ctr">
                <a:lnSpc>
                  <a:spcPts val="3359"/>
                </a:lnSpc>
              </a:pPr>
              <a:endParaRPr/>
            </a:p>
          </p:txBody>
        </p:sp>
      </p:grpSp>
      <p:sp>
        <p:nvSpPr>
          <p:cNvPr id="11" name="TextBox 11"/>
          <p:cNvSpPr txBox="1"/>
          <p:nvPr/>
        </p:nvSpPr>
        <p:spPr>
          <a:xfrm>
            <a:off x="796627" y="56078"/>
            <a:ext cx="7850526" cy="916652"/>
          </a:xfrm>
          <a:prstGeom prst="rect">
            <a:avLst/>
          </a:prstGeom>
        </p:spPr>
        <p:txBody>
          <a:bodyPr lIns="0" tIns="0" rIns="0" bIns="0" rtlCol="0" anchor="t">
            <a:spAutoFit/>
          </a:bodyPr>
          <a:lstStyle/>
          <a:p>
            <a:pPr marL="0" lvl="0" indent="0" algn="l">
              <a:lnSpc>
                <a:spcPts val="3497"/>
              </a:lnSpc>
              <a:spcBef>
                <a:spcPct val="0"/>
              </a:spcBef>
            </a:pPr>
            <a:r>
              <a:rPr lang="en-US" sz="3123" b="1" spc="-93">
                <a:solidFill>
                  <a:srgbClr val="FFFFFF"/>
                </a:solidFill>
                <a:latin typeface="Poppins Bold"/>
                <a:ea typeface="Poppins Bold"/>
                <a:cs typeface="Poppins Bold"/>
                <a:sym typeface="Poppins Bold"/>
              </a:rPr>
              <a:t>21.3 Symmetric Encryption: Shared Key Techniques</a:t>
            </a:r>
          </a:p>
        </p:txBody>
      </p:sp>
      <p:sp>
        <p:nvSpPr>
          <p:cNvPr id="12" name="TextBox 12"/>
          <p:cNvSpPr txBox="1"/>
          <p:nvPr/>
        </p:nvSpPr>
        <p:spPr>
          <a:xfrm>
            <a:off x="513454" y="2002104"/>
            <a:ext cx="12001980"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Simplified Data Encryption Standard (S-DES)</a:t>
            </a:r>
          </a:p>
        </p:txBody>
      </p:sp>
      <p:sp>
        <p:nvSpPr>
          <p:cNvPr id="13" name="TextBox 13"/>
          <p:cNvSpPr txBox="1"/>
          <p:nvPr/>
        </p:nvSpPr>
        <p:spPr>
          <a:xfrm>
            <a:off x="530691" y="2758299"/>
            <a:ext cx="8650247"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The algorithm is used to encrypt an 8-bit block.</a:t>
            </a:r>
          </a:p>
        </p:txBody>
      </p:sp>
      <p:sp>
        <p:nvSpPr>
          <p:cNvPr id="14" name="TextBox 14"/>
          <p:cNvSpPr txBox="1"/>
          <p:nvPr/>
        </p:nvSpPr>
        <p:spPr>
          <a:xfrm>
            <a:off x="530691" y="5304139"/>
            <a:ext cx="8650247"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There are 2 stages of encryption: </a:t>
            </a:r>
          </a:p>
        </p:txBody>
      </p:sp>
      <p:grpSp>
        <p:nvGrpSpPr>
          <p:cNvPr id="15" name="Group 15"/>
          <p:cNvGrpSpPr/>
          <p:nvPr/>
        </p:nvGrpSpPr>
        <p:grpSpPr>
          <a:xfrm>
            <a:off x="6397874" y="7634952"/>
            <a:ext cx="5510936" cy="1130810"/>
            <a:chOff x="0" y="0"/>
            <a:chExt cx="1451440" cy="297826"/>
          </a:xfrm>
        </p:grpSpPr>
        <p:sp>
          <p:nvSpPr>
            <p:cNvPr id="16" name="Freeform 16"/>
            <p:cNvSpPr/>
            <p:nvPr/>
          </p:nvSpPr>
          <p:spPr>
            <a:xfrm>
              <a:off x="0" y="0"/>
              <a:ext cx="1451440" cy="297826"/>
            </a:xfrm>
            <a:custGeom>
              <a:avLst/>
              <a:gdLst/>
              <a:ahLst/>
              <a:cxnLst/>
              <a:rect l="l" t="t" r="r" b="b"/>
              <a:pathLst>
                <a:path w="1451440" h="297826">
                  <a:moveTo>
                    <a:pt x="71646" y="0"/>
                  </a:moveTo>
                  <a:lnTo>
                    <a:pt x="1379794" y="0"/>
                  </a:lnTo>
                  <a:cubicBezTo>
                    <a:pt x="1419363" y="0"/>
                    <a:pt x="1451440" y="32077"/>
                    <a:pt x="1451440" y="71646"/>
                  </a:cubicBezTo>
                  <a:lnTo>
                    <a:pt x="1451440" y="226180"/>
                  </a:lnTo>
                  <a:cubicBezTo>
                    <a:pt x="1451440" y="245182"/>
                    <a:pt x="1443892" y="263405"/>
                    <a:pt x="1430455" y="276842"/>
                  </a:cubicBezTo>
                  <a:cubicBezTo>
                    <a:pt x="1417019" y="290278"/>
                    <a:pt x="1398796" y="297826"/>
                    <a:pt x="1379794" y="297826"/>
                  </a:cubicBezTo>
                  <a:lnTo>
                    <a:pt x="71646" y="297826"/>
                  </a:lnTo>
                  <a:cubicBezTo>
                    <a:pt x="52644" y="297826"/>
                    <a:pt x="34421" y="290278"/>
                    <a:pt x="20985" y="276842"/>
                  </a:cubicBezTo>
                  <a:cubicBezTo>
                    <a:pt x="7548" y="263405"/>
                    <a:pt x="0" y="245182"/>
                    <a:pt x="0" y="226180"/>
                  </a:cubicBezTo>
                  <a:lnTo>
                    <a:pt x="0" y="71646"/>
                  </a:lnTo>
                  <a:cubicBezTo>
                    <a:pt x="0" y="52644"/>
                    <a:pt x="7548" y="34421"/>
                    <a:pt x="20985" y="20985"/>
                  </a:cubicBezTo>
                  <a:cubicBezTo>
                    <a:pt x="34421" y="7548"/>
                    <a:pt x="52644" y="0"/>
                    <a:pt x="71646" y="0"/>
                  </a:cubicBezTo>
                  <a:close/>
                </a:path>
              </a:pathLst>
            </a:custGeom>
            <a:solidFill>
              <a:srgbClr val="F0ABC1"/>
            </a:solidFill>
          </p:spPr>
          <p:txBody>
            <a:bodyPr/>
            <a:lstStyle/>
            <a:p>
              <a:endParaRPr lang="en-PH"/>
            </a:p>
          </p:txBody>
        </p:sp>
        <p:sp>
          <p:nvSpPr>
            <p:cNvPr id="17" name="TextBox 17"/>
            <p:cNvSpPr txBox="1"/>
            <p:nvPr/>
          </p:nvSpPr>
          <p:spPr>
            <a:xfrm>
              <a:off x="0" y="-66675"/>
              <a:ext cx="1451440" cy="364501"/>
            </a:xfrm>
            <a:prstGeom prst="rect">
              <a:avLst/>
            </a:prstGeom>
          </p:spPr>
          <p:txBody>
            <a:bodyPr lIns="50800" tIns="50800" rIns="50800" bIns="50800" rtlCol="0" anchor="ctr"/>
            <a:lstStyle/>
            <a:p>
              <a:pPr algn="ctr">
                <a:lnSpc>
                  <a:spcPts val="3359"/>
                </a:lnSpc>
              </a:pPr>
              <a:endParaRPr/>
            </a:p>
          </p:txBody>
        </p:sp>
      </p:grpSp>
      <p:sp>
        <p:nvSpPr>
          <p:cNvPr id="18" name="TextBox 18"/>
          <p:cNvSpPr txBox="1"/>
          <p:nvPr/>
        </p:nvSpPr>
        <p:spPr>
          <a:xfrm>
            <a:off x="6690664" y="6421848"/>
            <a:ext cx="4925356" cy="1047750"/>
          </a:xfrm>
          <a:prstGeom prst="rect">
            <a:avLst/>
          </a:prstGeom>
        </p:spPr>
        <p:txBody>
          <a:bodyPr lIns="0" tIns="0" rIns="0" bIns="0" rtlCol="0" anchor="t">
            <a:spAutoFit/>
          </a:bodyPr>
          <a:lstStyle/>
          <a:p>
            <a:pPr algn="ctr">
              <a:lnSpc>
                <a:spcPts val="4200"/>
              </a:lnSpc>
            </a:pPr>
            <a:r>
              <a:rPr lang="en-US" sz="3000">
                <a:solidFill>
                  <a:srgbClr val="000000"/>
                </a:solidFill>
                <a:latin typeface="Open Sans"/>
                <a:ea typeface="Open Sans"/>
                <a:cs typeface="Open Sans"/>
                <a:sym typeface="Open Sans"/>
              </a:rPr>
              <a:t>Create 2 </a:t>
            </a:r>
            <a:r>
              <a:rPr lang="en-US" sz="3000" b="1" i="1">
                <a:solidFill>
                  <a:srgbClr val="000000"/>
                </a:solidFill>
                <a:latin typeface="Open Sans Bold Italics"/>
                <a:ea typeface="Open Sans Bold Italics"/>
                <a:cs typeface="Open Sans Bold Italics"/>
                <a:sym typeface="Open Sans Bold Italics"/>
              </a:rPr>
              <a:t>8-bit keys</a:t>
            </a:r>
            <a:r>
              <a:rPr lang="en-US" sz="3000">
                <a:solidFill>
                  <a:srgbClr val="000000"/>
                </a:solidFill>
                <a:latin typeface="Open Sans"/>
                <a:ea typeface="Open Sans"/>
                <a:cs typeface="Open Sans"/>
                <a:sym typeface="Open Sans"/>
              </a:rPr>
              <a:t> </a:t>
            </a:r>
          </a:p>
          <a:p>
            <a:pPr algn="ctr">
              <a:lnSpc>
                <a:spcPts val="4200"/>
              </a:lnSpc>
              <a:spcBef>
                <a:spcPct val="0"/>
              </a:spcBef>
            </a:pPr>
            <a:r>
              <a:rPr lang="en-US" sz="3000">
                <a:solidFill>
                  <a:srgbClr val="000000"/>
                </a:solidFill>
                <a:latin typeface="Open Sans"/>
                <a:ea typeface="Open Sans"/>
                <a:cs typeface="Open Sans"/>
                <a:sym typeface="Open Sans"/>
              </a:rPr>
              <a:t>from a </a:t>
            </a:r>
            <a:r>
              <a:rPr lang="en-US" sz="3000" b="1" i="1">
                <a:solidFill>
                  <a:srgbClr val="000000"/>
                </a:solidFill>
                <a:latin typeface="Open Sans Bold Italics"/>
                <a:ea typeface="Open Sans Bold Italics"/>
                <a:cs typeface="Open Sans Bold Italics"/>
                <a:sym typeface="Open Sans Bold Italics"/>
              </a:rPr>
              <a:t>10-bit key</a:t>
            </a:r>
          </a:p>
        </p:txBody>
      </p:sp>
      <p:sp>
        <p:nvSpPr>
          <p:cNvPr id="19" name="TextBox 19"/>
          <p:cNvSpPr txBox="1"/>
          <p:nvPr/>
        </p:nvSpPr>
        <p:spPr>
          <a:xfrm>
            <a:off x="6690664" y="7647907"/>
            <a:ext cx="4925356" cy="10477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Encrypt the data using the 2 </a:t>
            </a:r>
            <a:r>
              <a:rPr lang="en-US" sz="3000" b="1" i="1">
                <a:solidFill>
                  <a:srgbClr val="000000"/>
                </a:solidFill>
                <a:latin typeface="Open Sans Bold Italics"/>
                <a:ea typeface="Open Sans Bold Italics"/>
                <a:cs typeface="Open Sans Bold Italics"/>
                <a:sym typeface="Open Sans Bold Italics"/>
              </a:rPr>
              <a:t>8-bit keys</a:t>
            </a:r>
            <a:r>
              <a:rPr lang="en-US" sz="3000">
                <a:solidFill>
                  <a:srgbClr val="000000"/>
                </a:solidFill>
                <a:latin typeface="Open Sans"/>
                <a:ea typeface="Open Sans"/>
                <a:cs typeface="Open Sans"/>
                <a:sym typeface="Open Sans"/>
              </a:rPr>
              <a:t> generated</a:t>
            </a:r>
          </a:p>
        </p:txBody>
      </p:sp>
      <p:sp>
        <p:nvSpPr>
          <p:cNvPr id="20" name="TextBox 20"/>
          <p:cNvSpPr txBox="1"/>
          <p:nvPr/>
        </p:nvSpPr>
        <p:spPr>
          <a:xfrm>
            <a:off x="4721890" y="6605352"/>
            <a:ext cx="1549179" cy="514350"/>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Open Sans Bold"/>
                <a:ea typeface="Open Sans Bold"/>
                <a:cs typeface="Open Sans Bold"/>
                <a:sym typeface="Open Sans Bold"/>
              </a:rPr>
              <a:t>Stage 1:</a:t>
            </a:r>
          </a:p>
        </p:txBody>
      </p:sp>
      <p:sp>
        <p:nvSpPr>
          <p:cNvPr id="21" name="TextBox 21"/>
          <p:cNvSpPr txBox="1"/>
          <p:nvPr/>
        </p:nvSpPr>
        <p:spPr>
          <a:xfrm>
            <a:off x="4721890" y="7914607"/>
            <a:ext cx="1549179" cy="514350"/>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Open Sans Bold"/>
                <a:ea typeface="Open Sans Bold"/>
                <a:cs typeface="Open Sans Bold"/>
                <a:sym typeface="Open Sans Bold"/>
              </a:rPr>
              <a:t>Stage 2:</a:t>
            </a:r>
          </a:p>
        </p:txBody>
      </p:sp>
      <p:sp>
        <p:nvSpPr>
          <p:cNvPr id="22" name="TextBox 22"/>
          <p:cNvSpPr txBox="1"/>
          <p:nvPr/>
        </p:nvSpPr>
        <p:spPr>
          <a:xfrm>
            <a:off x="513454" y="3922565"/>
            <a:ext cx="1105362" cy="514350"/>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Open Sans Bold"/>
                <a:ea typeface="Open Sans Bold"/>
                <a:cs typeface="Open Sans Bold"/>
                <a:sym typeface="Open Sans Bold"/>
              </a:rPr>
              <a:t>Data: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530691" y="3603817"/>
            <a:ext cx="770324" cy="770324"/>
          </a:xfrm>
          <a:custGeom>
            <a:avLst/>
            <a:gdLst/>
            <a:ahLst/>
            <a:cxnLst/>
            <a:rect l="l" t="t" r="r" b="b"/>
            <a:pathLst>
              <a:path w="770324" h="770324">
                <a:moveTo>
                  <a:pt x="0" y="0"/>
                </a:moveTo>
                <a:lnTo>
                  <a:pt x="770323" y="0"/>
                </a:lnTo>
                <a:lnTo>
                  <a:pt x="770323" y="770323"/>
                </a:lnTo>
                <a:lnTo>
                  <a:pt x="0" y="77032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graphicFrame>
        <p:nvGraphicFramePr>
          <p:cNvPr id="8" name="Table 8"/>
          <p:cNvGraphicFramePr>
            <a:graphicFrameLocks noGrp="1"/>
          </p:cNvGraphicFramePr>
          <p:nvPr/>
        </p:nvGraphicFramePr>
        <p:xfrm>
          <a:off x="1787733" y="4605484"/>
          <a:ext cx="13718842" cy="885825"/>
        </p:xfrm>
        <a:graphic>
          <a:graphicData uri="http://schemas.openxmlformats.org/drawingml/2006/table">
            <a:tbl>
              <a:tblPr/>
              <a:tblGrid>
                <a:gridCol w="1371884">
                  <a:extLst>
                    <a:ext uri="{9D8B030D-6E8A-4147-A177-3AD203B41FA5}">
                      <a16:colId xmlns:a16="http://schemas.microsoft.com/office/drawing/2014/main" val="20000"/>
                    </a:ext>
                  </a:extLst>
                </a:gridCol>
                <a:gridCol w="1371884">
                  <a:extLst>
                    <a:ext uri="{9D8B030D-6E8A-4147-A177-3AD203B41FA5}">
                      <a16:colId xmlns:a16="http://schemas.microsoft.com/office/drawing/2014/main" val="20001"/>
                    </a:ext>
                  </a:extLst>
                </a:gridCol>
                <a:gridCol w="1371884">
                  <a:extLst>
                    <a:ext uri="{9D8B030D-6E8A-4147-A177-3AD203B41FA5}">
                      <a16:colId xmlns:a16="http://schemas.microsoft.com/office/drawing/2014/main" val="20002"/>
                    </a:ext>
                  </a:extLst>
                </a:gridCol>
                <a:gridCol w="1371884">
                  <a:extLst>
                    <a:ext uri="{9D8B030D-6E8A-4147-A177-3AD203B41FA5}">
                      <a16:colId xmlns:a16="http://schemas.microsoft.com/office/drawing/2014/main" val="20003"/>
                    </a:ext>
                  </a:extLst>
                </a:gridCol>
                <a:gridCol w="1371884">
                  <a:extLst>
                    <a:ext uri="{9D8B030D-6E8A-4147-A177-3AD203B41FA5}">
                      <a16:colId xmlns:a16="http://schemas.microsoft.com/office/drawing/2014/main" val="20004"/>
                    </a:ext>
                  </a:extLst>
                </a:gridCol>
                <a:gridCol w="1371884">
                  <a:extLst>
                    <a:ext uri="{9D8B030D-6E8A-4147-A177-3AD203B41FA5}">
                      <a16:colId xmlns:a16="http://schemas.microsoft.com/office/drawing/2014/main" val="20005"/>
                    </a:ext>
                  </a:extLst>
                </a:gridCol>
                <a:gridCol w="1371884">
                  <a:extLst>
                    <a:ext uri="{9D8B030D-6E8A-4147-A177-3AD203B41FA5}">
                      <a16:colId xmlns:a16="http://schemas.microsoft.com/office/drawing/2014/main" val="20006"/>
                    </a:ext>
                  </a:extLst>
                </a:gridCol>
                <a:gridCol w="1371884">
                  <a:extLst>
                    <a:ext uri="{9D8B030D-6E8A-4147-A177-3AD203B41FA5}">
                      <a16:colId xmlns:a16="http://schemas.microsoft.com/office/drawing/2014/main" val="20007"/>
                    </a:ext>
                  </a:extLst>
                </a:gridCol>
                <a:gridCol w="1371884">
                  <a:extLst>
                    <a:ext uri="{9D8B030D-6E8A-4147-A177-3AD203B41FA5}">
                      <a16:colId xmlns:a16="http://schemas.microsoft.com/office/drawing/2014/main" val="20008"/>
                    </a:ext>
                  </a:extLst>
                </a:gridCol>
                <a:gridCol w="1371884">
                  <a:extLst>
                    <a:ext uri="{9D8B030D-6E8A-4147-A177-3AD203B41FA5}">
                      <a16:colId xmlns:a16="http://schemas.microsoft.com/office/drawing/2014/main" val="20009"/>
                    </a:ext>
                  </a:extLst>
                </a:gridCol>
              </a:tblGrid>
              <a:tr h="885825">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extLst>
                  <a:ext uri="{0D108BD9-81ED-4DB2-BD59-A6C34878D82A}">
                    <a16:rowId xmlns:a16="http://schemas.microsoft.com/office/drawing/2014/main" val="10000"/>
                  </a:ext>
                </a:extLst>
              </a:tr>
            </a:tbl>
          </a:graphicData>
        </a:graphic>
      </p:graphicFrame>
      <p:graphicFrame>
        <p:nvGraphicFramePr>
          <p:cNvPr id="9" name="Table 9"/>
          <p:cNvGraphicFramePr>
            <a:graphicFrameLocks noGrp="1"/>
          </p:cNvGraphicFramePr>
          <p:nvPr/>
        </p:nvGraphicFramePr>
        <p:xfrm>
          <a:off x="1787733" y="6866014"/>
          <a:ext cx="13718842" cy="1962150"/>
        </p:xfrm>
        <a:graphic>
          <a:graphicData uri="http://schemas.openxmlformats.org/drawingml/2006/table">
            <a:tbl>
              <a:tblPr/>
              <a:tblGrid>
                <a:gridCol w="1371884">
                  <a:extLst>
                    <a:ext uri="{9D8B030D-6E8A-4147-A177-3AD203B41FA5}">
                      <a16:colId xmlns:a16="http://schemas.microsoft.com/office/drawing/2014/main" val="20000"/>
                    </a:ext>
                  </a:extLst>
                </a:gridCol>
                <a:gridCol w="1371884">
                  <a:extLst>
                    <a:ext uri="{9D8B030D-6E8A-4147-A177-3AD203B41FA5}">
                      <a16:colId xmlns:a16="http://schemas.microsoft.com/office/drawing/2014/main" val="20001"/>
                    </a:ext>
                  </a:extLst>
                </a:gridCol>
                <a:gridCol w="1371884">
                  <a:extLst>
                    <a:ext uri="{9D8B030D-6E8A-4147-A177-3AD203B41FA5}">
                      <a16:colId xmlns:a16="http://schemas.microsoft.com/office/drawing/2014/main" val="20002"/>
                    </a:ext>
                  </a:extLst>
                </a:gridCol>
                <a:gridCol w="1371884">
                  <a:extLst>
                    <a:ext uri="{9D8B030D-6E8A-4147-A177-3AD203B41FA5}">
                      <a16:colId xmlns:a16="http://schemas.microsoft.com/office/drawing/2014/main" val="20003"/>
                    </a:ext>
                  </a:extLst>
                </a:gridCol>
                <a:gridCol w="1371884">
                  <a:extLst>
                    <a:ext uri="{9D8B030D-6E8A-4147-A177-3AD203B41FA5}">
                      <a16:colId xmlns:a16="http://schemas.microsoft.com/office/drawing/2014/main" val="20004"/>
                    </a:ext>
                  </a:extLst>
                </a:gridCol>
                <a:gridCol w="1371884">
                  <a:extLst>
                    <a:ext uri="{9D8B030D-6E8A-4147-A177-3AD203B41FA5}">
                      <a16:colId xmlns:a16="http://schemas.microsoft.com/office/drawing/2014/main" val="20005"/>
                    </a:ext>
                  </a:extLst>
                </a:gridCol>
                <a:gridCol w="1371884">
                  <a:extLst>
                    <a:ext uri="{9D8B030D-6E8A-4147-A177-3AD203B41FA5}">
                      <a16:colId xmlns:a16="http://schemas.microsoft.com/office/drawing/2014/main" val="20006"/>
                    </a:ext>
                  </a:extLst>
                </a:gridCol>
                <a:gridCol w="1371884">
                  <a:extLst>
                    <a:ext uri="{9D8B030D-6E8A-4147-A177-3AD203B41FA5}">
                      <a16:colId xmlns:a16="http://schemas.microsoft.com/office/drawing/2014/main" val="20007"/>
                    </a:ext>
                  </a:extLst>
                </a:gridCol>
                <a:gridCol w="1371884">
                  <a:extLst>
                    <a:ext uri="{9D8B030D-6E8A-4147-A177-3AD203B41FA5}">
                      <a16:colId xmlns:a16="http://schemas.microsoft.com/office/drawing/2014/main" val="20008"/>
                    </a:ext>
                  </a:extLst>
                </a:gridCol>
                <a:gridCol w="1371884">
                  <a:extLst>
                    <a:ext uri="{9D8B030D-6E8A-4147-A177-3AD203B41FA5}">
                      <a16:colId xmlns:a16="http://schemas.microsoft.com/office/drawing/2014/main" val="20009"/>
                    </a:ext>
                  </a:extLst>
                </a:gridCol>
              </a:tblGrid>
              <a:tr h="981075">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extLst>
                  <a:ext uri="{0D108BD9-81ED-4DB2-BD59-A6C34878D82A}">
                    <a16:rowId xmlns:a16="http://schemas.microsoft.com/office/drawing/2014/main" val="10000"/>
                  </a:ext>
                </a:extLst>
              </a:tr>
              <a:tr h="981075">
                <a:tc>
                  <a:txBody>
                    <a:bodyPr/>
                    <a:lstStyle/>
                    <a:p>
                      <a:pPr algn="ctr">
                        <a:lnSpc>
                          <a:spcPts val="2392"/>
                        </a:lnSpc>
                        <a:defRPr/>
                      </a:pPr>
                      <a:r>
                        <a:rPr lang="en-US" sz="1709"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7</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9</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8</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6</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extLst>
                  <a:ext uri="{0D108BD9-81ED-4DB2-BD59-A6C34878D82A}">
                    <a16:rowId xmlns:a16="http://schemas.microsoft.com/office/drawing/2014/main" val="10001"/>
                  </a:ext>
                </a:extLst>
              </a:tr>
            </a:tbl>
          </a:graphicData>
        </a:graphic>
      </p:graphicFrame>
      <p:sp>
        <p:nvSpPr>
          <p:cNvPr id="10" name="Freeform 10"/>
          <p:cNvSpPr/>
          <p:nvPr/>
        </p:nvSpPr>
        <p:spPr>
          <a:xfrm>
            <a:off x="530691" y="5969190"/>
            <a:ext cx="786112" cy="786112"/>
          </a:xfrm>
          <a:custGeom>
            <a:avLst/>
            <a:gdLst/>
            <a:ahLst/>
            <a:cxnLst/>
            <a:rect l="l" t="t" r="r" b="b"/>
            <a:pathLst>
              <a:path w="786112" h="786112">
                <a:moveTo>
                  <a:pt x="0" y="0"/>
                </a:moveTo>
                <a:lnTo>
                  <a:pt x="786112" y="0"/>
                </a:lnTo>
                <a:lnTo>
                  <a:pt x="786112" y="786112"/>
                </a:lnTo>
                <a:lnTo>
                  <a:pt x="0" y="7861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1" name="TextBox 11"/>
          <p:cNvSpPr txBox="1"/>
          <p:nvPr/>
        </p:nvSpPr>
        <p:spPr>
          <a:xfrm>
            <a:off x="513454" y="2002104"/>
            <a:ext cx="12001980"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Simplified Data Encryption Standard (S-DES)</a:t>
            </a:r>
          </a:p>
        </p:txBody>
      </p:sp>
      <p:sp>
        <p:nvSpPr>
          <p:cNvPr id="12" name="TextBox 12"/>
          <p:cNvSpPr txBox="1"/>
          <p:nvPr/>
        </p:nvSpPr>
        <p:spPr>
          <a:xfrm>
            <a:off x="530691" y="2758299"/>
            <a:ext cx="8650247" cy="514350"/>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Open Sans Bold"/>
                <a:ea typeface="Open Sans Bold"/>
                <a:cs typeface="Open Sans Bold"/>
                <a:sym typeface="Open Sans Bold"/>
              </a:rPr>
              <a:t>Stage 1</a:t>
            </a:r>
            <a:r>
              <a:rPr lang="en-US" sz="3000">
                <a:solidFill>
                  <a:srgbClr val="000000"/>
                </a:solidFill>
                <a:latin typeface="Open Sans"/>
                <a:ea typeface="Open Sans"/>
                <a:cs typeface="Open Sans"/>
                <a:sym typeface="Open Sans"/>
              </a:rPr>
              <a:t>: Create 2 8-bit keys from a 10-bit key.</a:t>
            </a:r>
          </a:p>
        </p:txBody>
      </p:sp>
      <p:sp>
        <p:nvSpPr>
          <p:cNvPr id="13" name="TextBox 13"/>
          <p:cNvSpPr txBox="1"/>
          <p:nvPr/>
        </p:nvSpPr>
        <p:spPr>
          <a:xfrm>
            <a:off x="1428069" y="3703229"/>
            <a:ext cx="8491741" cy="514350"/>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Open Sans Bold"/>
                <a:ea typeface="Open Sans Bold"/>
                <a:cs typeface="Open Sans Bold"/>
                <a:sym typeface="Open Sans Bold"/>
              </a:rPr>
              <a:t>Assuming that a 10-key key is selected.</a:t>
            </a:r>
          </a:p>
        </p:txBody>
      </p:sp>
      <p:sp>
        <p:nvSpPr>
          <p:cNvPr id="14" name="TextBox 14"/>
          <p:cNvSpPr txBox="1"/>
          <p:nvPr/>
        </p:nvSpPr>
        <p:spPr>
          <a:xfrm>
            <a:off x="1428069" y="6076496"/>
            <a:ext cx="8491741" cy="514350"/>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Open Sans Bold"/>
                <a:ea typeface="Open Sans Bold"/>
                <a:cs typeface="Open Sans Bold"/>
                <a:sym typeface="Open Sans Bold"/>
              </a:rPr>
              <a:t>Permutate the key</a:t>
            </a:r>
          </a:p>
        </p:txBody>
      </p:sp>
      <p:sp>
        <p:nvSpPr>
          <p:cNvPr id="15" name="TextBox 15"/>
          <p:cNvSpPr txBox="1"/>
          <p:nvPr/>
        </p:nvSpPr>
        <p:spPr>
          <a:xfrm>
            <a:off x="796627" y="56078"/>
            <a:ext cx="7850526" cy="916652"/>
          </a:xfrm>
          <a:prstGeom prst="rect">
            <a:avLst/>
          </a:prstGeom>
        </p:spPr>
        <p:txBody>
          <a:bodyPr lIns="0" tIns="0" rIns="0" bIns="0" rtlCol="0" anchor="t">
            <a:spAutoFit/>
          </a:bodyPr>
          <a:lstStyle/>
          <a:p>
            <a:pPr marL="0" lvl="0" indent="0" algn="l">
              <a:lnSpc>
                <a:spcPts val="3497"/>
              </a:lnSpc>
              <a:spcBef>
                <a:spcPct val="0"/>
              </a:spcBef>
            </a:pPr>
            <a:r>
              <a:rPr lang="en-US" sz="3123" b="1" spc="-93">
                <a:solidFill>
                  <a:srgbClr val="FFFFFF"/>
                </a:solidFill>
                <a:latin typeface="Poppins Bold"/>
                <a:ea typeface="Poppins Bold"/>
                <a:cs typeface="Poppins Bold"/>
                <a:sym typeface="Poppins Bold"/>
              </a:rPr>
              <a:t>21.3 Symmetric Encryption: Shared Key Techniques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530691" y="3603817"/>
            <a:ext cx="770324" cy="770324"/>
          </a:xfrm>
          <a:custGeom>
            <a:avLst/>
            <a:gdLst/>
            <a:ahLst/>
            <a:cxnLst/>
            <a:rect l="l" t="t" r="r" b="b"/>
            <a:pathLst>
              <a:path w="770324" h="770324">
                <a:moveTo>
                  <a:pt x="0" y="0"/>
                </a:moveTo>
                <a:lnTo>
                  <a:pt x="770323" y="0"/>
                </a:lnTo>
                <a:lnTo>
                  <a:pt x="770323" y="770323"/>
                </a:lnTo>
                <a:lnTo>
                  <a:pt x="0" y="77032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8" name="TextBox 8"/>
          <p:cNvSpPr txBox="1"/>
          <p:nvPr/>
        </p:nvSpPr>
        <p:spPr>
          <a:xfrm>
            <a:off x="513454" y="2002104"/>
            <a:ext cx="12001980"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Simplified Data Encryption Standard (S-DES)</a:t>
            </a:r>
          </a:p>
        </p:txBody>
      </p:sp>
      <p:sp>
        <p:nvSpPr>
          <p:cNvPr id="9" name="TextBox 9"/>
          <p:cNvSpPr txBox="1"/>
          <p:nvPr/>
        </p:nvSpPr>
        <p:spPr>
          <a:xfrm>
            <a:off x="1428069" y="3703229"/>
            <a:ext cx="8491741" cy="514350"/>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Open Sans Bold"/>
                <a:ea typeface="Open Sans Bold"/>
                <a:cs typeface="Open Sans Bold"/>
                <a:sym typeface="Open Sans Bold"/>
              </a:rPr>
              <a:t>Assuming that a 10-key key is selected.</a:t>
            </a:r>
          </a:p>
        </p:txBody>
      </p:sp>
      <p:graphicFrame>
        <p:nvGraphicFramePr>
          <p:cNvPr id="10" name="Table 10"/>
          <p:cNvGraphicFramePr>
            <a:graphicFrameLocks noGrp="1"/>
          </p:cNvGraphicFramePr>
          <p:nvPr/>
        </p:nvGraphicFramePr>
        <p:xfrm>
          <a:off x="1787733" y="4605484"/>
          <a:ext cx="13718842" cy="885825"/>
        </p:xfrm>
        <a:graphic>
          <a:graphicData uri="http://schemas.openxmlformats.org/drawingml/2006/table">
            <a:tbl>
              <a:tblPr/>
              <a:tblGrid>
                <a:gridCol w="1371884">
                  <a:extLst>
                    <a:ext uri="{9D8B030D-6E8A-4147-A177-3AD203B41FA5}">
                      <a16:colId xmlns:a16="http://schemas.microsoft.com/office/drawing/2014/main" val="20000"/>
                    </a:ext>
                  </a:extLst>
                </a:gridCol>
                <a:gridCol w="1371884">
                  <a:extLst>
                    <a:ext uri="{9D8B030D-6E8A-4147-A177-3AD203B41FA5}">
                      <a16:colId xmlns:a16="http://schemas.microsoft.com/office/drawing/2014/main" val="20001"/>
                    </a:ext>
                  </a:extLst>
                </a:gridCol>
                <a:gridCol w="1371884">
                  <a:extLst>
                    <a:ext uri="{9D8B030D-6E8A-4147-A177-3AD203B41FA5}">
                      <a16:colId xmlns:a16="http://schemas.microsoft.com/office/drawing/2014/main" val="20002"/>
                    </a:ext>
                  </a:extLst>
                </a:gridCol>
                <a:gridCol w="1371884">
                  <a:extLst>
                    <a:ext uri="{9D8B030D-6E8A-4147-A177-3AD203B41FA5}">
                      <a16:colId xmlns:a16="http://schemas.microsoft.com/office/drawing/2014/main" val="20003"/>
                    </a:ext>
                  </a:extLst>
                </a:gridCol>
                <a:gridCol w="1371884">
                  <a:extLst>
                    <a:ext uri="{9D8B030D-6E8A-4147-A177-3AD203B41FA5}">
                      <a16:colId xmlns:a16="http://schemas.microsoft.com/office/drawing/2014/main" val="20004"/>
                    </a:ext>
                  </a:extLst>
                </a:gridCol>
                <a:gridCol w="1371884">
                  <a:extLst>
                    <a:ext uri="{9D8B030D-6E8A-4147-A177-3AD203B41FA5}">
                      <a16:colId xmlns:a16="http://schemas.microsoft.com/office/drawing/2014/main" val="20005"/>
                    </a:ext>
                  </a:extLst>
                </a:gridCol>
                <a:gridCol w="1371884">
                  <a:extLst>
                    <a:ext uri="{9D8B030D-6E8A-4147-A177-3AD203B41FA5}">
                      <a16:colId xmlns:a16="http://schemas.microsoft.com/office/drawing/2014/main" val="20006"/>
                    </a:ext>
                  </a:extLst>
                </a:gridCol>
                <a:gridCol w="1371884">
                  <a:extLst>
                    <a:ext uri="{9D8B030D-6E8A-4147-A177-3AD203B41FA5}">
                      <a16:colId xmlns:a16="http://schemas.microsoft.com/office/drawing/2014/main" val="20007"/>
                    </a:ext>
                  </a:extLst>
                </a:gridCol>
                <a:gridCol w="1371884">
                  <a:extLst>
                    <a:ext uri="{9D8B030D-6E8A-4147-A177-3AD203B41FA5}">
                      <a16:colId xmlns:a16="http://schemas.microsoft.com/office/drawing/2014/main" val="20008"/>
                    </a:ext>
                  </a:extLst>
                </a:gridCol>
                <a:gridCol w="1371884">
                  <a:extLst>
                    <a:ext uri="{9D8B030D-6E8A-4147-A177-3AD203B41FA5}">
                      <a16:colId xmlns:a16="http://schemas.microsoft.com/office/drawing/2014/main" val="20009"/>
                    </a:ext>
                  </a:extLst>
                </a:gridCol>
              </a:tblGrid>
              <a:tr h="885825">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extLst>
                  <a:ext uri="{0D108BD9-81ED-4DB2-BD59-A6C34878D82A}">
                    <a16:rowId xmlns:a16="http://schemas.microsoft.com/office/drawing/2014/main" val="10000"/>
                  </a:ext>
                </a:extLst>
              </a:tr>
            </a:tbl>
          </a:graphicData>
        </a:graphic>
      </p:graphicFrame>
      <p:sp>
        <p:nvSpPr>
          <p:cNvPr id="11" name="TextBox 11"/>
          <p:cNvSpPr txBox="1"/>
          <p:nvPr/>
        </p:nvSpPr>
        <p:spPr>
          <a:xfrm>
            <a:off x="1428069" y="6076496"/>
            <a:ext cx="8491741" cy="514350"/>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Open Sans Bold"/>
                <a:ea typeface="Open Sans Bold"/>
                <a:cs typeface="Open Sans Bold"/>
                <a:sym typeface="Open Sans Bold"/>
              </a:rPr>
              <a:t>Permutate the key</a:t>
            </a:r>
          </a:p>
        </p:txBody>
      </p:sp>
      <p:graphicFrame>
        <p:nvGraphicFramePr>
          <p:cNvPr id="12" name="Table 12"/>
          <p:cNvGraphicFramePr>
            <a:graphicFrameLocks noGrp="1"/>
          </p:cNvGraphicFramePr>
          <p:nvPr/>
        </p:nvGraphicFramePr>
        <p:xfrm>
          <a:off x="2855371" y="6981371"/>
          <a:ext cx="13718842" cy="3038475"/>
        </p:xfrm>
        <a:graphic>
          <a:graphicData uri="http://schemas.openxmlformats.org/drawingml/2006/table">
            <a:tbl>
              <a:tblPr/>
              <a:tblGrid>
                <a:gridCol w="1371884">
                  <a:extLst>
                    <a:ext uri="{9D8B030D-6E8A-4147-A177-3AD203B41FA5}">
                      <a16:colId xmlns:a16="http://schemas.microsoft.com/office/drawing/2014/main" val="20000"/>
                    </a:ext>
                  </a:extLst>
                </a:gridCol>
                <a:gridCol w="1371884">
                  <a:extLst>
                    <a:ext uri="{9D8B030D-6E8A-4147-A177-3AD203B41FA5}">
                      <a16:colId xmlns:a16="http://schemas.microsoft.com/office/drawing/2014/main" val="20001"/>
                    </a:ext>
                  </a:extLst>
                </a:gridCol>
                <a:gridCol w="1371884">
                  <a:extLst>
                    <a:ext uri="{9D8B030D-6E8A-4147-A177-3AD203B41FA5}">
                      <a16:colId xmlns:a16="http://schemas.microsoft.com/office/drawing/2014/main" val="20002"/>
                    </a:ext>
                  </a:extLst>
                </a:gridCol>
                <a:gridCol w="1371884">
                  <a:extLst>
                    <a:ext uri="{9D8B030D-6E8A-4147-A177-3AD203B41FA5}">
                      <a16:colId xmlns:a16="http://schemas.microsoft.com/office/drawing/2014/main" val="20003"/>
                    </a:ext>
                  </a:extLst>
                </a:gridCol>
                <a:gridCol w="1371884">
                  <a:extLst>
                    <a:ext uri="{9D8B030D-6E8A-4147-A177-3AD203B41FA5}">
                      <a16:colId xmlns:a16="http://schemas.microsoft.com/office/drawing/2014/main" val="20004"/>
                    </a:ext>
                  </a:extLst>
                </a:gridCol>
                <a:gridCol w="1371884">
                  <a:extLst>
                    <a:ext uri="{9D8B030D-6E8A-4147-A177-3AD203B41FA5}">
                      <a16:colId xmlns:a16="http://schemas.microsoft.com/office/drawing/2014/main" val="20005"/>
                    </a:ext>
                  </a:extLst>
                </a:gridCol>
                <a:gridCol w="1371884">
                  <a:extLst>
                    <a:ext uri="{9D8B030D-6E8A-4147-A177-3AD203B41FA5}">
                      <a16:colId xmlns:a16="http://schemas.microsoft.com/office/drawing/2014/main" val="20006"/>
                    </a:ext>
                  </a:extLst>
                </a:gridCol>
                <a:gridCol w="1371884">
                  <a:extLst>
                    <a:ext uri="{9D8B030D-6E8A-4147-A177-3AD203B41FA5}">
                      <a16:colId xmlns:a16="http://schemas.microsoft.com/office/drawing/2014/main" val="20007"/>
                    </a:ext>
                  </a:extLst>
                </a:gridCol>
                <a:gridCol w="1371884">
                  <a:extLst>
                    <a:ext uri="{9D8B030D-6E8A-4147-A177-3AD203B41FA5}">
                      <a16:colId xmlns:a16="http://schemas.microsoft.com/office/drawing/2014/main" val="20008"/>
                    </a:ext>
                  </a:extLst>
                </a:gridCol>
                <a:gridCol w="1371884">
                  <a:extLst>
                    <a:ext uri="{9D8B030D-6E8A-4147-A177-3AD203B41FA5}">
                      <a16:colId xmlns:a16="http://schemas.microsoft.com/office/drawing/2014/main" val="20009"/>
                    </a:ext>
                  </a:extLst>
                </a:gridCol>
              </a:tblGrid>
              <a:tr h="1012825">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extLst>
                  <a:ext uri="{0D108BD9-81ED-4DB2-BD59-A6C34878D82A}">
                    <a16:rowId xmlns:a16="http://schemas.microsoft.com/office/drawing/2014/main" val="10000"/>
                  </a:ext>
                </a:extLst>
              </a:tr>
              <a:tr h="1012825">
                <a:tc>
                  <a:txBody>
                    <a:bodyPr/>
                    <a:lstStyle/>
                    <a:p>
                      <a:pPr algn="ctr">
                        <a:lnSpc>
                          <a:spcPts val="2392"/>
                        </a:lnSpc>
                        <a:defRPr/>
                      </a:pPr>
                      <a:r>
                        <a:rPr lang="en-US" sz="1709"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7</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9</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8</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6</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extLst>
                  <a:ext uri="{0D108BD9-81ED-4DB2-BD59-A6C34878D82A}">
                    <a16:rowId xmlns:a16="http://schemas.microsoft.com/office/drawing/2014/main" val="10001"/>
                  </a:ext>
                </a:extLst>
              </a:tr>
              <a:tr h="1012825">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7E0EC"/>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7E0EC"/>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7E0EC"/>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7E0EC"/>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7E0EC"/>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7E0EC"/>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7E0EC"/>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7E0EC"/>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7E0EC"/>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7E0EC"/>
                    </a:solidFill>
                  </a:tcPr>
                </a:tc>
                <a:extLst>
                  <a:ext uri="{0D108BD9-81ED-4DB2-BD59-A6C34878D82A}">
                    <a16:rowId xmlns:a16="http://schemas.microsoft.com/office/drawing/2014/main" val="10002"/>
                  </a:ext>
                </a:extLst>
              </a:tr>
            </a:tbl>
          </a:graphicData>
        </a:graphic>
      </p:graphicFrame>
      <p:sp>
        <p:nvSpPr>
          <p:cNvPr id="13" name="TextBox 13"/>
          <p:cNvSpPr txBox="1"/>
          <p:nvPr/>
        </p:nvSpPr>
        <p:spPr>
          <a:xfrm>
            <a:off x="1431807" y="7138990"/>
            <a:ext cx="1327271" cy="514350"/>
          </a:xfrm>
          <a:prstGeom prst="rect">
            <a:avLst/>
          </a:prstGeom>
        </p:spPr>
        <p:txBody>
          <a:bodyPr lIns="0" tIns="0" rIns="0" bIns="0" rtlCol="0" anchor="t">
            <a:spAutoFit/>
          </a:bodyPr>
          <a:lstStyle/>
          <a:p>
            <a:pPr algn="ctr">
              <a:lnSpc>
                <a:spcPts val="4200"/>
              </a:lnSpc>
              <a:spcBef>
                <a:spcPct val="0"/>
              </a:spcBef>
            </a:pPr>
            <a:r>
              <a:rPr lang="en-US" sz="3000" b="1">
                <a:solidFill>
                  <a:srgbClr val="642EC7"/>
                </a:solidFill>
                <a:latin typeface="Open Sans Bold"/>
                <a:ea typeface="Open Sans Bold"/>
                <a:cs typeface="Open Sans Bold"/>
                <a:sym typeface="Open Sans Bold"/>
              </a:rPr>
              <a:t>Before</a:t>
            </a:r>
          </a:p>
        </p:txBody>
      </p:sp>
      <p:sp>
        <p:nvSpPr>
          <p:cNvPr id="14" name="TextBox 14"/>
          <p:cNvSpPr txBox="1"/>
          <p:nvPr/>
        </p:nvSpPr>
        <p:spPr>
          <a:xfrm>
            <a:off x="1431807" y="9316507"/>
            <a:ext cx="1327271" cy="514350"/>
          </a:xfrm>
          <a:prstGeom prst="rect">
            <a:avLst/>
          </a:prstGeom>
        </p:spPr>
        <p:txBody>
          <a:bodyPr lIns="0" tIns="0" rIns="0" bIns="0" rtlCol="0" anchor="t">
            <a:spAutoFit/>
          </a:bodyPr>
          <a:lstStyle/>
          <a:p>
            <a:pPr algn="ctr">
              <a:lnSpc>
                <a:spcPts val="4200"/>
              </a:lnSpc>
              <a:spcBef>
                <a:spcPct val="0"/>
              </a:spcBef>
            </a:pPr>
            <a:r>
              <a:rPr lang="en-US" sz="3000" b="1">
                <a:solidFill>
                  <a:srgbClr val="642EC7"/>
                </a:solidFill>
                <a:latin typeface="Open Sans Bold"/>
                <a:ea typeface="Open Sans Bold"/>
                <a:cs typeface="Open Sans Bold"/>
                <a:sym typeface="Open Sans Bold"/>
              </a:rPr>
              <a:t>After</a:t>
            </a:r>
          </a:p>
        </p:txBody>
      </p:sp>
      <p:sp>
        <p:nvSpPr>
          <p:cNvPr id="15" name="Freeform 15"/>
          <p:cNvSpPr/>
          <p:nvPr/>
        </p:nvSpPr>
        <p:spPr>
          <a:xfrm>
            <a:off x="530691" y="5969190"/>
            <a:ext cx="786112" cy="786112"/>
          </a:xfrm>
          <a:custGeom>
            <a:avLst/>
            <a:gdLst/>
            <a:ahLst/>
            <a:cxnLst/>
            <a:rect l="l" t="t" r="r" b="b"/>
            <a:pathLst>
              <a:path w="786112" h="786112">
                <a:moveTo>
                  <a:pt x="0" y="0"/>
                </a:moveTo>
                <a:lnTo>
                  <a:pt x="786112" y="0"/>
                </a:lnTo>
                <a:lnTo>
                  <a:pt x="786112" y="786112"/>
                </a:lnTo>
                <a:lnTo>
                  <a:pt x="0" y="7861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6" name="TextBox 16"/>
          <p:cNvSpPr txBox="1"/>
          <p:nvPr/>
        </p:nvSpPr>
        <p:spPr>
          <a:xfrm>
            <a:off x="530691" y="2758299"/>
            <a:ext cx="8650247" cy="514350"/>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Open Sans Bold"/>
                <a:ea typeface="Open Sans Bold"/>
                <a:cs typeface="Open Sans Bold"/>
                <a:sym typeface="Open Sans Bold"/>
              </a:rPr>
              <a:t>Stage 1</a:t>
            </a:r>
            <a:r>
              <a:rPr lang="en-US" sz="3000">
                <a:solidFill>
                  <a:srgbClr val="000000"/>
                </a:solidFill>
                <a:latin typeface="Open Sans"/>
                <a:ea typeface="Open Sans"/>
                <a:cs typeface="Open Sans"/>
                <a:sym typeface="Open Sans"/>
              </a:rPr>
              <a:t>: Create 2 8-bit keys from a 10-bit key.</a:t>
            </a:r>
          </a:p>
        </p:txBody>
      </p:sp>
      <p:sp>
        <p:nvSpPr>
          <p:cNvPr id="17" name="TextBox 17"/>
          <p:cNvSpPr txBox="1"/>
          <p:nvPr/>
        </p:nvSpPr>
        <p:spPr>
          <a:xfrm>
            <a:off x="796627" y="56078"/>
            <a:ext cx="7850526" cy="916652"/>
          </a:xfrm>
          <a:prstGeom prst="rect">
            <a:avLst/>
          </a:prstGeom>
        </p:spPr>
        <p:txBody>
          <a:bodyPr lIns="0" tIns="0" rIns="0" bIns="0" rtlCol="0" anchor="t">
            <a:spAutoFit/>
          </a:bodyPr>
          <a:lstStyle/>
          <a:p>
            <a:pPr marL="0" lvl="0" indent="0" algn="l">
              <a:lnSpc>
                <a:spcPts val="3497"/>
              </a:lnSpc>
              <a:spcBef>
                <a:spcPct val="0"/>
              </a:spcBef>
            </a:pPr>
            <a:r>
              <a:rPr lang="en-US" sz="3123" b="1" spc="-93">
                <a:solidFill>
                  <a:srgbClr val="FFFFFF"/>
                </a:solidFill>
                <a:latin typeface="Poppins Bold"/>
                <a:ea typeface="Poppins Bold"/>
                <a:cs typeface="Poppins Bold"/>
                <a:sym typeface="Poppins Bold"/>
              </a:rPr>
              <a:t>21.3 Symmetric Encryption: Shared Key Techniques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2321517" y="4700588"/>
          <a:ext cx="13718842" cy="885825"/>
        </p:xfrm>
        <a:graphic>
          <a:graphicData uri="http://schemas.openxmlformats.org/drawingml/2006/table">
            <a:tbl>
              <a:tblPr/>
              <a:tblGrid>
                <a:gridCol w="1371884">
                  <a:extLst>
                    <a:ext uri="{9D8B030D-6E8A-4147-A177-3AD203B41FA5}">
                      <a16:colId xmlns:a16="http://schemas.microsoft.com/office/drawing/2014/main" val="20000"/>
                    </a:ext>
                  </a:extLst>
                </a:gridCol>
                <a:gridCol w="1371884">
                  <a:extLst>
                    <a:ext uri="{9D8B030D-6E8A-4147-A177-3AD203B41FA5}">
                      <a16:colId xmlns:a16="http://schemas.microsoft.com/office/drawing/2014/main" val="20001"/>
                    </a:ext>
                  </a:extLst>
                </a:gridCol>
                <a:gridCol w="1371884">
                  <a:extLst>
                    <a:ext uri="{9D8B030D-6E8A-4147-A177-3AD203B41FA5}">
                      <a16:colId xmlns:a16="http://schemas.microsoft.com/office/drawing/2014/main" val="20002"/>
                    </a:ext>
                  </a:extLst>
                </a:gridCol>
                <a:gridCol w="1371884">
                  <a:extLst>
                    <a:ext uri="{9D8B030D-6E8A-4147-A177-3AD203B41FA5}">
                      <a16:colId xmlns:a16="http://schemas.microsoft.com/office/drawing/2014/main" val="20003"/>
                    </a:ext>
                  </a:extLst>
                </a:gridCol>
                <a:gridCol w="1371884">
                  <a:extLst>
                    <a:ext uri="{9D8B030D-6E8A-4147-A177-3AD203B41FA5}">
                      <a16:colId xmlns:a16="http://schemas.microsoft.com/office/drawing/2014/main" val="20004"/>
                    </a:ext>
                  </a:extLst>
                </a:gridCol>
                <a:gridCol w="1371884">
                  <a:extLst>
                    <a:ext uri="{9D8B030D-6E8A-4147-A177-3AD203B41FA5}">
                      <a16:colId xmlns:a16="http://schemas.microsoft.com/office/drawing/2014/main" val="20005"/>
                    </a:ext>
                  </a:extLst>
                </a:gridCol>
                <a:gridCol w="1371884">
                  <a:extLst>
                    <a:ext uri="{9D8B030D-6E8A-4147-A177-3AD203B41FA5}">
                      <a16:colId xmlns:a16="http://schemas.microsoft.com/office/drawing/2014/main" val="20006"/>
                    </a:ext>
                  </a:extLst>
                </a:gridCol>
                <a:gridCol w="1371884">
                  <a:extLst>
                    <a:ext uri="{9D8B030D-6E8A-4147-A177-3AD203B41FA5}">
                      <a16:colId xmlns:a16="http://schemas.microsoft.com/office/drawing/2014/main" val="20007"/>
                    </a:ext>
                  </a:extLst>
                </a:gridCol>
                <a:gridCol w="1371884">
                  <a:extLst>
                    <a:ext uri="{9D8B030D-6E8A-4147-A177-3AD203B41FA5}">
                      <a16:colId xmlns:a16="http://schemas.microsoft.com/office/drawing/2014/main" val="20008"/>
                    </a:ext>
                  </a:extLst>
                </a:gridCol>
                <a:gridCol w="1371884">
                  <a:extLst>
                    <a:ext uri="{9D8B030D-6E8A-4147-A177-3AD203B41FA5}">
                      <a16:colId xmlns:a16="http://schemas.microsoft.com/office/drawing/2014/main" val="20009"/>
                    </a:ext>
                  </a:extLst>
                </a:gridCol>
              </a:tblGrid>
              <a:tr h="885825">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7E0EC"/>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7E0EC"/>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7E0EC"/>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7E0EC"/>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7E0EC"/>
                    </a:solidFill>
                  </a:tcPr>
                </a:tc>
                <a:extLst>
                  <a:ext uri="{0D108BD9-81ED-4DB2-BD59-A6C34878D82A}">
                    <a16:rowId xmlns:a16="http://schemas.microsoft.com/office/drawing/2014/main" val="10000"/>
                  </a:ext>
                </a:extLst>
              </a:tr>
            </a:tbl>
          </a:graphicData>
        </a:graphic>
      </p:graphicFrame>
      <p:sp>
        <p:nvSpPr>
          <p:cNvPr id="8" name="Freeform 8"/>
          <p:cNvSpPr/>
          <p:nvPr/>
        </p:nvSpPr>
        <p:spPr>
          <a:xfrm>
            <a:off x="530691" y="3678073"/>
            <a:ext cx="806873" cy="806873"/>
          </a:xfrm>
          <a:custGeom>
            <a:avLst/>
            <a:gdLst/>
            <a:ahLst/>
            <a:cxnLst/>
            <a:rect l="l" t="t" r="r" b="b"/>
            <a:pathLst>
              <a:path w="806873" h="806873">
                <a:moveTo>
                  <a:pt x="0" y="0"/>
                </a:moveTo>
                <a:lnTo>
                  <a:pt x="806873" y="0"/>
                </a:lnTo>
                <a:lnTo>
                  <a:pt x="806873" y="806873"/>
                </a:lnTo>
                <a:lnTo>
                  <a:pt x="0" y="8068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9" name="TextBox 9"/>
          <p:cNvSpPr txBox="1"/>
          <p:nvPr/>
        </p:nvSpPr>
        <p:spPr>
          <a:xfrm>
            <a:off x="513454" y="2002104"/>
            <a:ext cx="12001980"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Simplified Data Encryption Standard (S-DES)</a:t>
            </a:r>
          </a:p>
        </p:txBody>
      </p:sp>
      <p:sp>
        <p:nvSpPr>
          <p:cNvPr id="10" name="TextBox 10"/>
          <p:cNvSpPr txBox="1"/>
          <p:nvPr/>
        </p:nvSpPr>
        <p:spPr>
          <a:xfrm>
            <a:off x="1431807" y="3795760"/>
            <a:ext cx="9997548" cy="514350"/>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Open Sans Bold"/>
                <a:ea typeface="Open Sans Bold"/>
                <a:cs typeface="Open Sans Bold"/>
                <a:sym typeface="Open Sans Bold"/>
              </a:rPr>
              <a:t>Apply circular shift to the left and right 5 bits.</a:t>
            </a:r>
          </a:p>
        </p:txBody>
      </p:sp>
      <p:sp>
        <p:nvSpPr>
          <p:cNvPr id="11" name="AutoShape 11"/>
          <p:cNvSpPr/>
          <p:nvPr/>
        </p:nvSpPr>
        <p:spPr>
          <a:xfrm flipH="1">
            <a:off x="5756890" y="5840926"/>
            <a:ext cx="0" cy="1077860"/>
          </a:xfrm>
          <a:prstGeom prst="line">
            <a:avLst/>
          </a:prstGeom>
          <a:ln w="38100" cap="flat">
            <a:solidFill>
              <a:srgbClr val="000000"/>
            </a:solidFill>
            <a:prstDash val="solid"/>
            <a:headEnd type="none" w="sm" len="sm"/>
            <a:tailEnd type="arrow" w="med" len="sm"/>
          </a:ln>
        </p:spPr>
        <p:txBody>
          <a:bodyPr/>
          <a:lstStyle/>
          <a:p>
            <a:endParaRPr lang="en-PH"/>
          </a:p>
        </p:txBody>
      </p:sp>
      <p:sp>
        <p:nvSpPr>
          <p:cNvPr id="12" name="AutoShape 12"/>
          <p:cNvSpPr/>
          <p:nvPr/>
        </p:nvSpPr>
        <p:spPr>
          <a:xfrm flipH="1">
            <a:off x="12836001" y="5840926"/>
            <a:ext cx="0" cy="1077860"/>
          </a:xfrm>
          <a:prstGeom prst="line">
            <a:avLst/>
          </a:prstGeom>
          <a:ln w="38100" cap="flat">
            <a:solidFill>
              <a:srgbClr val="000000"/>
            </a:solidFill>
            <a:prstDash val="solid"/>
            <a:headEnd type="none" w="sm" len="sm"/>
            <a:tailEnd type="arrow" w="med" len="sm"/>
          </a:ln>
        </p:spPr>
        <p:txBody>
          <a:bodyPr/>
          <a:lstStyle/>
          <a:p>
            <a:endParaRPr lang="en-PH"/>
          </a:p>
        </p:txBody>
      </p:sp>
      <p:sp>
        <p:nvSpPr>
          <p:cNvPr id="13" name="TextBox 13"/>
          <p:cNvSpPr txBox="1"/>
          <p:nvPr/>
        </p:nvSpPr>
        <p:spPr>
          <a:xfrm>
            <a:off x="530691" y="2758299"/>
            <a:ext cx="8650247" cy="514350"/>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Open Sans Bold"/>
                <a:ea typeface="Open Sans Bold"/>
                <a:cs typeface="Open Sans Bold"/>
                <a:sym typeface="Open Sans Bold"/>
              </a:rPr>
              <a:t>Stage 1</a:t>
            </a:r>
            <a:r>
              <a:rPr lang="en-US" sz="3000">
                <a:solidFill>
                  <a:srgbClr val="000000"/>
                </a:solidFill>
                <a:latin typeface="Open Sans"/>
                <a:ea typeface="Open Sans"/>
                <a:cs typeface="Open Sans"/>
                <a:sym typeface="Open Sans"/>
              </a:rPr>
              <a:t>: Create 2 8-bit keys from a 10-bit key.</a:t>
            </a:r>
          </a:p>
        </p:txBody>
      </p:sp>
      <p:sp>
        <p:nvSpPr>
          <p:cNvPr id="14" name="TextBox 14"/>
          <p:cNvSpPr txBox="1"/>
          <p:nvPr/>
        </p:nvSpPr>
        <p:spPr>
          <a:xfrm>
            <a:off x="796627" y="56078"/>
            <a:ext cx="7850526" cy="916652"/>
          </a:xfrm>
          <a:prstGeom prst="rect">
            <a:avLst/>
          </a:prstGeom>
        </p:spPr>
        <p:txBody>
          <a:bodyPr lIns="0" tIns="0" rIns="0" bIns="0" rtlCol="0" anchor="t">
            <a:spAutoFit/>
          </a:bodyPr>
          <a:lstStyle/>
          <a:p>
            <a:pPr marL="0" lvl="0" indent="0" algn="l">
              <a:lnSpc>
                <a:spcPts val="3497"/>
              </a:lnSpc>
              <a:spcBef>
                <a:spcPct val="0"/>
              </a:spcBef>
            </a:pPr>
            <a:r>
              <a:rPr lang="en-US" sz="3123" b="1" spc="-93">
                <a:solidFill>
                  <a:srgbClr val="FFFFFF"/>
                </a:solidFill>
                <a:latin typeface="Poppins Bold"/>
                <a:ea typeface="Poppins Bold"/>
                <a:cs typeface="Poppins Bold"/>
                <a:sym typeface="Poppins Bold"/>
              </a:rPr>
              <a:t>21.3 Symmetric Encryption: Shared Key Techniques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2321517" y="4700588"/>
          <a:ext cx="13718842" cy="885825"/>
        </p:xfrm>
        <a:graphic>
          <a:graphicData uri="http://schemas.openxmlformats.org/drawingml/2006/table">
            <a:tbl>
              <a:tblPr/>
              <a:tblGrid>
                <a:gridCol w="1371884">
                  <a:extLst>
                    <a:ext uri="{9D8B030D-6E8A-4147-A177-3AD203B41FA5}">
                      <a16:colId xmlns:a16="http://schemas.microsoft.com/office/drawing/2014/main" val="20000"/>
                    </a:ext>
                  </a:extLst>
                </a:gridCol>
                <a:gridCol w="1371884">
                  <a:extLst>
                    <a:ext uri="{9D8B030D-6E8A-4147-A177-3AD203B41FA5}">
                      <a16:colId xmlns:a16="http://schemas.microsoft.com/office/drawing/2014/main" val="20001"/>
                    </a:ext>
                  </a:extLst>
                </a:gridCol>
                <a:gridCol w="1371884">
                  <a:extLst>
                    <a:ext uri="{9D8B030D-6E8A-4147-A177-3AD203B41FA5}">
                      <a16:colId xmlns:a16="http://schemas.microsoft.com/office/drawing/2014/main" val="20002"/>
                    </a:ext>
                  </a:extLst>
                </a:gridCol>
                <a:gridCol w="1371884">
                  <a:extLst>
                    <a:ext uri="{9D8B030D-6E8A-4147-A177-3AD203B41FA5}">
                      <a16:colId xmlns:a16="http://schemas.microsoft.com/office/drawing/2014/main" val="20003"/>
                    </a:ext>
                  </a:extLst>
                </a:gridCol>
                <a:gridCol w="1371884">
                  <a:extLst>
                    <a:ext uri="{9D8B030D-6E8A-4147-A177-3AD203B41FA5}">
                      <a16:colId xmlns:a16="http://schemas.microsoft.com/office/drawing/2014/main" val="20004"/>
                    </a:ext>
                  </a:extLst>
                </a:gridCol>
                <a:gridCol w="1371884">
                  <a:extLst>
                    <a:ext uri="{9D8B030D-6E8A-4147-A177-3AD203B41FA5}">
                      <a16:colId xmlns:a16="http://schemas.microsoft.com/office/drawing/2014/main" val="20005"/>
                    </a:ext>
                  </a:extLst>
                </a:gridCol>
                <a:gridCol w="1371884">
                  <a:extLst>
                    <a:ext uri="{9D8B030D-6E8A-4147-A177-3AD203B41FA5}">
                      <a16:colId xmlns:a16="http://schemas.microsoft.com/office/drawing/2014/main" val="20006"/>
                    </a:ext>
                  </a:extLst>
                </a:gridCol>
                <a:gridCol w="1371884">
                  <a:extLst>
                    <a:ext uri="{9D8B030D-6E8A-4147-A177-3AD203B41FA5}">
                      <a16:colId xmlns:a16="http://schemas.microsoft.com/office/drawing/2014/main" val="20007"/>
                    </a:ext>
                  </a:extLst>
                </a:gridCol>
                <a:gridCol w="1371884">
                  <a:extLst>
                    <a:ext uri="{9D8B030D-6E8A-4147-A177-3AD203B41FA5}">
                      <a16:colId xmlns:a16="http://schemas.microsoft.com/office/drawing/2014/main" val="20008"/>
                    </a:ext>
                  </a:extLst>
                </a:gridCol>
                <a:gridCol w="1371884">
                  <a:extLst>
                    <a:ext uri="{9D8B030D-6E8A-4147-A177-3AD203B41FA5}">
                      <a16:colId xmlns:a16="http://schemas.microsoft.com/office/drawing/2014/main" val="20009"/>
                    </a:ext>
                  </a:extLst>
                </a:gridCol>
              </a:tblGrid>
              <a:tr h="885825">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7E0EC"/>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7E0EC"/>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7E0EC"/>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7E0EC"/>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7E0EC"/>
                    </a:solidFill>
                  </a:tcPr>
                </a:tc>
                <a:extLst>
                  <a:ext uri="{0D108BD9-81ED-4DB2-BD59-A6C34878D82A}">
                    <a16:rowId xmlns:a16="http://schemas.microsoft.com/office/drawing/2014/main" val="10000"/>
                  </a:ext>
                </a:extLst>
              </a:tr>
            </a:tbl>
          </a:graphicData>
        </a:graphic>
      </p:graphicFrame>
      <p:sp>
        <p:nvSpPr>
          <p:cNvPr id="8" name="Freeform 8"/>
          <p:cNvSpPr/>
          <p:nvPr/>
        </p:nvSpPr>
        <p:spPr>
          <a:xfrm>
            <a:off x="530691" y="3678073"/>
            <a:ext cx="806873" cy="806873"/>
          </a:xfrm>
          <a:custGeom>
            <a:avLst/>
            <a:gdLst/>
            <a:ahLst/>
            <a:cxnLst/>
            <a:rect l="l" t="t" r="r" b="b"/>
            <a:pathLst>
              <a:path w="806873" h="806873">
                <a:moveTo>
                  <a:pt x="0" y="0"/>
                </a:moveTo>
                <a:lnTo>
                  <a:pt x="806873" y="0"/>
                </a:lnTo>
                <a:lnTo>
                  <a:pt x="806873" y="806873"/>
                </a:lnTo>
                <a:lnTo>
                  <a:pt x="0" y="8068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9" name="TextBox 9"/>
          <p:cNvSpPr txBox="1"/>
          <p:nvPr/>
        </p:nvSpPr>
        <p:spPr>
          <a:xfrm>
            <a:off x="513454" y="2002104"/>
            <a:ext cx="12001980"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Simplified Data Encryption Standard (S-DES)</a:t>
            </a:r>
          </a:p>
        </p:txBody>
      </p:sp>
      <p:sp>
        <p:nvSpPr>
          <p:cNvPr id="10" name="TextBox 10"/>
          <p:cNvSpPr txBox="1"/>
          <p:nvPr/>
        </p:nvSpPr>
        <p:spPr>
          <a:xfrm>
            <a:off x="1431807" y="3795760"/>
            <a:ext cx="9997548" cy="514350"/>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Open Sans Bold"/>
                <a:ea typeface="Open Sans Bold"/>
                <a:cs typeface="Open Sans Bold"/>
                <a:sym typeface="Open Sans Bold"/>
              </a:rPr>
              <a:t>Apply circular shift to the left and right 5 bits.</a:t>
            </a:r>
          </a:p>
        </p:txBody>
      </p:sp>
      <p:sp>
        <p:nvSpPr>
          <p:cNvPr id="11" name="AutoShape 11"/>
          <p:cNvSpPr/>
          <p:nvPr/>
        </p:nvSpPr>
        <p:spPr>
          <a:xfrm flipH="1">
            <a:off x="5756890" y="5840926"/>
            <a:ext cx="0" cy="1077860"/>
          </a:xfrm>
          <a:prstGeom prst="line">
            <a:avLst/>
          </a:prstGeom>
          <a:ln w="38100" cap="flat">
            <a:solidFill>
              <a:srgbClr val="000000"/>
            </a:solidFill>
            <a:prstDash val="solid"/>
            <a:headEnd type="none" w="sm" len="sm"/>
            <a:tailEnd type="arrow" w="med" len="sm"/>
          </a:ln>
        </p:spPr>
        <p:txBody>
          <a:bodyPr/>
          <a:lstStyle/>
          <a:p>
            <a:endParaRPr lang="en-PH"/>
          </a:p>
        </p:txBody>
      </p:sp>
      <p:sp>
        <p:nvSpPr>
          <p:cNvPr id="12" name="AutoShape 12"/>
          <p:cNvSpPr/>
          <p:nvPr/>
        </p:nvSpPr>
        <p:spPr>
          <a:xfrm flipH="1">
            <a:off x="12836001" y="5840926"/>
            <a:ext cx="0" cy="1077860"/>
          </a:xfrm>
          <a:prstGeom prst="line">
            <a:avLst/>
          </a:prstGeom>
          <a:ln w="38100" cap="flat">
            <a:solidFill>
              <a:srgbClr val="000000"/>
            </a:solidFill>
            <a:prstDash val="solid"/>
            <a:headEnd type="none" w="sm" len="sm"/>
            <a:tailEnd type="arrow" w="med" len="sm"/>
          </a:ln>
        </p:spPr>
        <p:txBody>
          <a:bodyPr/>
          <a:lstStyle/>
          <a:p>
            <a:endParaRPr lang="en-PH"/>
          </a:p>
        </p:txBody>
      </p:sp>
      <p:graphicFrame>
        <p:nvGraphicFramePr>
          <p:cNvPr id="13" name="Table 13"/>
          <p:cNvGraphicFramePr>
            <a:graphicFrameLocks noGrp="1"/>
          </p:cNvGraphicFramePr>
          <p:nvPr/>
        </p:nvGraphicFramePr>
        <p:xfrm>
          <a:off x="2321517" y="7014037"/>
          <a:ext cx="13718842" cy="885825"/>
        </p:xfrm>
        <a:graphic>
          <a:graphicData uri="http://schemas.openxmlformats.org/drawingml/2006/table">
            <a:tbl>
              <a:tblPr/>
              <a:tblGrid>
                <a:gridCol w="1371884">
                  <a:extLst>
                    <a:ext uri="{9D8B030D-6E8A-4147-A177-3AD203B41FA5}">
                      <a16:colId xmlns:a16="http://schemas.microsoft.com/office/drawing/2014/main" val="20000"/>
                    </a:ext>
                  </a:extLst>
                </a:gridCol>
                <a:gridCol w="1371884">
                  <a:extLst>
                    <a:ext uri="{9D8B030D-6E8A-4147-A177-3AD203B41FA5}">
                      <a16:colId xmlns:a16="http://schemas.microsoft.com/office/drawing/2014/main" val="20001"/>
                    </a:ext>
                  </a:extLst>
                </a:gridCol>
                <a:gridCol w="1371884">
                  <a:extLst>
                    <a:ext uri="{9D8B030D-6E8A-4147-A177-3AD203B41FA5}">
                      <a16:colId xmlns:a16="http://schemas.microsoft.com/office/drawing/2014/main" val="20002"/>
                    </a:ext>
                  </a:extLst>
                </a:gridCol>
                <a:gridCol w="1371884">
                  <a:extLst>
                    <a:ext uri="{9D8B030D-6E8A-4147-A177-3AD203B41FA5}">
                      <a16:colId xmlns:a16="http://schemas.microsoft.com/office/drawing/2014/main" val="20003"/>
                    </a:ext>
                  </a:extLst>
                </a:gridCol>
                <a:gridCol w="1371884">
                  <a:extLst>
                    <a:ext uri="{9D8B030D-6E8A-4147-A177-3AD203B41FA5}">
                      <a16:colId xmlns:a16="http://schemas.microsoft.com/office/drawing/2014/main" val="20004"/>
                    </a:ext>
                  </a:extLst>
                </a:gridCol>
                <a:gridCol w="1371884">
                  <a:extLst>
                    <a:ext uri="{9D8B030D-6E8A-4147-A177-3AD203B41FA5}">
                      <a16:colId xmlns:a16="http://schemas.microsoft.com/office/drawing/2014/main" val="20005"/>
                    </a:ext>
                  </a:extLst>
                </a:gridCol>
                <a:gridCol w="1371884">
                  <a:extLst>
                    <a:ext uri="{9D8B030D-6E8A-4147-A177-3AD203B41FA5}">
                      <a16:colId xmlns:a16="http://schemas.microsoft.com/office/drawing/2014/main" val="20006"/>
                    </a:ext>
                  </a:extLst>
                </a:gridCol>
                <a:gridCol w="1371884">
                  <a:extLst>
                    <a:ext uri="{9D8B030D-6E8A-4147-A177-3AD203B41FA5}">
                      <a16:colId xmlns:a16="http://schemas.microsoft.com/office/drawing/2014/main" val="20007"/>
                    </a:ext>
                  </a:extLst>
                </a:gridCol>
                <a:gridCol w="1371884">
                  <a:extLst>
                    <a:ext uri="{9D8B030D-6E8A-4147-A177-3AD203B41FA5}">
                      <a16:colId xmlns:a16="http://schemas.microsoft.com/office/drawing/2014/main" val="20008"/>
                    </a:ext>
                  </a:extLst>
                </a:gridCol>
                <a:gridCol w="1371884">
                  <a:extLst>
                    <a:ext uri="{9D8B030D-6E8A-4147-A177-3AD203B41FA5}">
                      <a16:colId xmlns:a16="http://schemas.microsoft.com/office/drawing/2014/main" val="20009"/>
                    </a:ext>
                  </a:extLst>
                </a:gridCol>
              </a:tblGrid>
              <a:tr h="885825">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extLst>
                  <a:ext uri="{0D108BD9-81ED-4DB2-BD59-A6C34878D82A}">
                    <a16:rowId xmlns:a16="http://schemas.microsoft.com/office/drawing/2014/main" val="10000"/>
                  </a:ext>
                </a:extLst>
              </a:tr>
            </a:tbl>
          </a:graphicData>
        </a:graphic>
      </p:graphicFrame>
      <p:sp>
        <p:nvSpPr>
          <p:cNvPr id="14" name="TextBox 14"/>
          <p:cNvSpPr txBox="1"/>
          <p:nvPr/>
        </p:nvSpPr>
        <p:spPr>
          <a:xfrm>
            <a:off x="530691" y="2758299"/>
            <a:ext cx="8650247" cy="514350"/>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Open Sans Bold"/>
                <a:ea typeface="Open Sans Bold"/>
                <a:cs typeface="Open Sans Bold"/>
                <a:sym typeface="Open Sans Bold"/>
              </a:rPr>
              <a:t>Stage 1</a:t>
            </a:r>
            <a:r>
              <a:rPr lang="en-US" sz="3000">
                <a:solidFill>
                  <a:srgbClr val="000000"/>
                </a:solidFill>
                <a:latin typeface="Open Sans"/>
                <a:ea typeface="Open Sans"/>
                <a:cs typeface="Open Sans"/>
                <a:sym typeface="Open Sans"/>
              </a:rPr>
              <a:t>: Create 2 8-bit keys from a 10-bit key.</a:t>
            </a:r>
          </a:p>
        </p:txBody>
      </p:sp>
      <p:sp>
        <p:nvSpPr>
          <p:cNvPr id="15" name="TextBox 15"/>
          <p:cNvSpPr txBox="1"/>
          <p:nvPr/>
        </p:nvSpPr>
        <p:spPr>
          <a:xfrm>
            <a:off x="796627" y="56078"/>
            <a:ext cx="7850526" cy="916652"/>
          </a:xfrm>
          <a:prstGeom prst="rect">
            <a:avLst/>
          </a:prstGeom>
        </p:spPr>
        <p:txBody>
          <a:bodyPr lIns="0" tIns="0" rIns="0" bIns="0" rtlCol="0" anchor="t">
            <a:spAutoFit/>
          </a:bodyPr>
          <a:lstStyle/>
          <a:p>
            <a:pPr marL="0" lvl="0" indent="0" algn="l">
              <a:lnSpc>
                <a:spcPts val="3497"/>
              </a:lnSpc>
              <a:spcBef>
                <a:spcPct val="0"/>
              </a:spcBef>
            </a:pPr>
            <a:r>
              <a:rPr lang="en-US" sz="3123" b="1" spc="-93">
                <a:solidFill>
                  <a:srgbClr val="FFFFFF"/>
                </a:solidFill>
                <a:latin typeface="Poppins Bold"/>
                <a:ea typeface="Poppins Bold"/>
                <a:cs typeface="Poppins Bold"/>
                <a:sym typeface="Poppins Bold"/>
              </a:rPr>
              <a:t>21.3 Symmetric Encryption: Shared Key Techniques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2143589" y="4604746"/>
          <a:ext cx="13718840" cy="885825"/>
        </p:xfrm>
        <a:graphic>
          <a:graphicData uri="http://schemas.openxmlformats.org/drawingml/2006/table">
            <a:tbl>
              <a:tblPr/>
              <a:tblGrid>
                <a:gridCol w="1371884">
                  <a:extLst>
                    <a:ext uri="{9D8B030D-6E8A-4147-A177-3AD203B41FA5}">
                      <a16:colId xmlns:a16="http://schemas.microsoft.com/office/drawing/2014/main" val="20000"/>
                    </a:ext>
                  </a:extLst>
                </a:gridCol>
                <a:gridCol w="1371884">
                  <a:extLst>
                    <a:ext uri="{9D8B030D-6E8A-4147-A177-3AD203B41FA5}">
                      <a16:colId xmlns:a16="http://schemas.microsoft.com/office/drawing/2014/main" val="20001"/>
                    </a:ext>
                  </a:extLst>
                </a:gridCol>
                <a:gridCol w="1371884">
                  <a:extLst>
                    <a:ext uri="{9D8B030D-6E8A-4147-A177-3AD203B41FA5}">
                      <a16:colId xmlns:a16="http://schemas.microsoft.com/office/drawing/2014/main" val="20002"/>
                    </a:ext>
                  </a:extLst>
                </a:gridCol>
                <a:gridCol w="1371884">
                  <a:extLst>
                    <a:ext uri="{9D8B030D-6E8A-4147-A177-3AD203B41FA5}">
                      <a16:colId xmlns:a16="http://schemas.microsoft.com/office/drawing/2014/main" val="20003"/>
                    </a:ext>
                  </a:extLst>
                </a:gridCol>
                <a:gridCol w="1371884">
                  <a:extLst>
                    <a:ext uri="{9D8B030D-6E8A-4147-A177-3AD203B41FA5}">
                      <a16:colId xmlns:a16="http://schemas.microsoft.com/office/drawing/2014/main" val="20004"/>
                    </a:ext>
                  </a:extLst>
                </a:gridCol>
                <a:gridCol w="1371884">
                  <a:extLst>
                    <a:ext uri="{9D8B030D-6E8A-4147-A177-3AD203B41FA5}">
                      <a16:colId xmlns:a16="http://schemas.microsoft.com/office/drawing/2014/main" val="20005"/>
                    </a:ext>
                  </a:extLst>
                </a:gridCol>
                <a:gridCol w="1371884">
                  <a:extLst>
                    <a:ext uri="{9D8B030D-6E8A-4147-A177-3AD203B41FA5}">
                      <a16:colId xmlns:a16="http://schemas.microsoft.com/office/drawing/2014/main" val="20006"/>
                    </a:ext>
                  </a:extLst>
                </a:gridCol>
                <a:gridCol w="1371884">
                  <a:extLst>
                    <a:ext uri="{9D8B030D-6E8A-4147-A177-3AD203B41FA5}">
                      <a16:colId xmlns:a16="http://schemas.microsoft.com/office/drawing/2014/main" val="20007"/>
                    </a:ext>
                  </a:extLst>
                </a:gridCol>
                <a:gridCol w="1371884">
                  <a:extLst>
                    <a:ext uri="{9D8B030D-6E8A-4147-A177-3AD203B41FA5}">
                      <a16:colId xmlns:a16="http://schemas.microsoft.com/office/drawing/2014/main" val="20008"/>
                    </a:ext>
                  </a:extLst>
                </a:gridCol>
                <a:gridCol w="1371884">
                  <a:extLst>
                    <a:ext uri="{9D8B030D-6E8A-4147-A177-3AD203B41FA5}">
                      <a16:colId xmlns:a16="http://schemas.microsoft.com/office/drawing/2014/main" val="20009"/>
                    </a:ext>
                  </a:extLst>
                </a:gridCol>
              </a:tblGrid>
              <a:tr h="885825">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extLst>
                  <a:ext uri="{0D108BD9-81ED-4DB2-BD59-A6C34878D82A}">
                    <a16:rowId xmlns:a16="http://schemas.microsoft.com/office/drawing/2014/main" val="10000"/>
                  </a:ext>
                </a:extLst>
              </a:tr>
            </a:tbl>
          </a:graphicData>
        </a:graphic>
      </p:graphicFrame>
      <p:graphicFrame>
        <p:nvGraphicFramePr>
          <p:cNvPr id="8" name="Table 8"/>
          <p:cNvGraphicFramePr>
            <a:graphicFrameLocks noGrp="1"/>
          </p:cNvGraphicFramePr>
          <p:nvPr/>
        </p:nvGraphicFramePr>
        <p:xfrm>
          <a:off x="2143589" y="6372903"/>
          <a:ext cx="13718840" cy="885825"/>
        </p:xfrm>
        <a:graphic>
          <a:graphicData uri="http://schemas.openxmlformats.org/drawingml/2006/table">
            <a:tbl>
              <a:tblPr/>
              <a:tblGrid>
                <a:gridCol w="1714855">
                  <a:extLst>
                    <a:ext uri="{9D8B030D-6E8A-4147-A177-3AD203B41FA5}">
                      <a16:colId xmlns:a16="http://schemas.microsoft.com/office/drawing/2014/main" val="20000"/>
                    </a:ext>
                  </a:extLst>
                </a:gridCol>
                <a:gridCol w="1714855">
                  <a:extLst>
                    <a:ext uri="{9D8B030D-6E8A-4147-A177-3AD203B41FA5}">
                      <a16:colId xmlns:a16="http://schemas.microsoft.com/office/drawing/2014/main" val="20001"/>
                    </a:ext>
                  </a:extLst>
                </a:gridCol>
                <a:gridCol w="1714855">
                  <a:extLst>
                    <a:ext uri="{9D8B030D-6E8A-4147-A177-3AD203B41FA5}">
                      <a16:colId xmlns:a16="http://schemas.microsoft.com/office/drawing/2014/main" val="20002"/>
                    </a:ext>
                  </a:extLst>
                </a:gridCol>
                <a:gridCol w="1714855">
                  <a:extLst>
                    <a:ext uri="{9D8B030D-6E8A-4147-A177-3AD203B41FA5}">
                      <a16:colId xmlns:a16="http://schemas.microsoft.com/office/drawing/2014/main" val="20003"/>
                    </a:ext>
                  </a:extLst>
                </a:gridCol>
                <a:gridCol w="1714855">
                  <a:extLst>
                    <a:ext uri="{9D8B030D-6E8A-4147-A177-3AD203B41FA5}">
                      <a16:colId xmlns:a16="http://schemas.microsoft.com/office/drawing/2014/main" val="20004"/>
                    </a:ext>
                  </a:extLst>
                </a:gridCol>
                <a:gridCol w="1714855">
                  <a:extLst>
                    <a:ext uri="{9D8B030D-6E8A-4147-A177-3AD203B41FA5}">
                      <a16:colId xmlns:a16="http://schemas.microsoft.com/office/drawing/2014/main" val="20005"/>
                    </a:ext>
                  </a:extLst>
                </a:gridCol>
                <a:gridCol w="1714855">
                  <a:extLst>
                    <a:ext uri="{9D8B030D-6E8A-4147-A177-3AD203B41FA5}">
                      <a16:colId xmlns:a16="http://schemas.microsoft.com/office/drawing/2014/main" val="20006"/>
                    </a:ext>
                  </a:extLst>
                </a:gridCol>
                <a:gridCol w="1714855">
                  <a:extLst>
                    <a:ext uri="{9D8B030D-6E8A-4147-A177-3AD203B41FA5}">
                      <a16:colId xmlns:a16="http://schemas.microsoft.com/office/drawing/2014/main" val="20007"/>
                    </a:ext>
                  </a:extLst>
                </a:gridCol>
              </a:tblGrid>
              <a:tr h="885825">
                <a:tc>
                  <a:txBody>
                    <a:bodyPr/>
                    <a:lstStyle/>
                    <a:p>
                      <a:pPr algn="ctr">
                        <a:lnSpc>
                          <a:spcPts val="2392"/>
                        </a:lnSpc>
                        <a:defRPr/>
                      </a:pPr>
                      <a:r>
                        <a:rPr lang="en-US" sz="1709"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7</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9</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6</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extLst>
                  <a:ext uri="{0D108BD9-81ED-4DB2-BD59-A6C34878D82A}">
                    <a16:rowId xmlns:a16="http://schemas.microsoft.com/office/drawing/2014/main" val="10000"/>
                  </a:ext>
                </a:extLst>
              </a:tr>
            </a:tbl>
          </a:graphicData>
        </a:graphic>
      </p:graphicFrame>
      <p:sp>
        <p:nvSpPr>
          <p:cNvPr id="9" name="AutoShape 9"/>
          <p:cNvSpPr/>
          <p:nvPr/>
        </p:nvSpPr>
        <p:spPr>
          <a:xfrm>
            <a:off x="8844132" y="5738723"/>
            <a:ext cx="0" cy="538930"/>
          </a:xfrm>
          <a:prstGeom prst="line">
            <a:avLst/>
          </a:prstGeom>
          <a:ln w="38100" cap="flat">
            <a:solidFill>
              <a:srgbClr val="000000"/>
            </a:solidFill>
            <a:prstDash val="solid"/>
            <a:headEnd type="none" w="sm" len="sm"/>
            <a:tailEnd type="arrow" w="med" len="sm"/>
          </a:ln>
        </p:spPr>
        <p:txBody>
          <a:bodyPr/>
          <a:lstStyle/>
          <a:p>
            <a:endParaRPr lang="en-PH"/>
          </a:p>
        </p:txBody>
      </p:sp>
      <p:sp>
        <p:nvSpPr>
          <p:cNvPr id="10" name="AutoShape 10"/>
          <p:cNvSpPr/>
          <p:nvPr/>
        </p:nvSpPr>
        <p:spPr>
          <a:xfrm>
            <a:off x="8863182" y="7507884"/>
            <a:ext cx="0" cy="538930"/>
          </a:xfrm>
          <a:prstGeom prst="line">
            <a:avLst/>
          </a:prstGeom>
          <a:ln w="38100" cap="flat">
            <a:solidFill>
              <a:srgbClr val="000000"/>
            </a:solidFill>
            <a:prstDash val="solid"/>
            <a:headEnd type="none" w="sm" len="sm"/>
            <a:tailEnd type="arrow" w="med" len="sm"/>
          </a:ln>
        </p:spPr>
        <p:txBody>
          <a:bodyPr/>
          <a:lstStyle/>
          <a:p>
            <a:endParaRPr lang="en-PH"/>
          </a:p>
        </p:txBody>
      </p:sp>
      <p:sp>
        <p:nvSpPr>
          <p:cNvPr id="11" name="Freeform 11"/>
          <p:cNvSpPr/>
          <p:nvPr/>
        </p:nvSpPr>
        <p:spPr>
          <a:xfrm>
            <a:off x="530691" y="3687211"/>
            <a:ext cx="788598" cy="788598"/>
          </a:xfrm>
          <a:custGeom>
            <a:avLst/>
            <a:gdLst/>
            <a:ahLst/>
            <a:cxnLst/>
            <a:rect l="l" t="t" r="r" b="b"/>
            <a:pathLst>
              <a:path w="788598" h="788598">
                <a:moveTo>
                  <a:pt x="0" y="0"/>
                </a:moveTo>
                <a:lnTo>
                  <a:pt x="788598" y="0"/>
                </a:lnTo>
                <a:lnTo>
                  <a:pt x="788598" y="788598"/>
                </a:lnTo>
                <a:lnTo>
                  <a:pt x="0" y="78859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2" name="TextBox 12"/>
          <p:cNvSpPr txBox="1"/>
          <p:nvPr/>
        </p:nvSpPr>
        <p:spPr>
          <a:xfrm>
            <a:off x="513454" y="2002104"/>
            <a:ext cx="12001980"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Simplified Data Encryption Standard (S-DES)</a:t>
            </a:r>
          </a:p>
        </p:txBody>
      </p:sp>
      <p:sp>
        <p:nvSpPr>
          <p:cNvPr id="13" name="TextBox 13"/>
          <p:cNvSpPr txBox="1"/>
          <p:nvPr/>
        </p:nvSpPr>
        <p:spPr>
          <a:xfrm>
            <a:off x="1431807" y="3795760"/>
            <a:ext cx="9997548" cy="514350"/>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Open Sans Bold"/>
                <a:ea typeface="Open Sans Bold"/>
                <a:cs typeface="Open Sans Bold"/>
                <a:sym typeface="Open Sans Bold"/>
              </a:rPr>
              <a:t>Create the first 8-bit key using permutation.</a:t>
            </a:r>
          </a:p>
        </p:txBody>
      </p:sp>
      <p:sp>
        <p:nvSpPr>
          <p:cNvPr id="14" name="TextBox 14"/>
          <p:cNvSpPr txBox="1"/>
          <p:nvPr/>
        </p:nvSpPr>
        <p:spPr>
          <a:xfrm>
            <a:off x="530691" y="2758299"/>
            <a:ext cx="8650247" cy="514350"/>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Open Sans Bold"/>
                <a:ea typeface="Open Sans Bold"/>
                <a:cs typeface="Open Sans Bold"/>
                <a:sym typeface="Open Sans Bold"/>
              </a:rPr>
              <a:t>Stage 1</a:t>
            </a:r>
            <a:r>
              <a:rPr lang="en-US" sz="3000">
                <a:solidFill>
                  <a:srgbClr val="000000"/>
                </a:solidFill>
                <a:latin typeface="Open Sans"/>
                <a:ea typeface="Open Sans"/>
                <a:cs typeface="Open Sans"/>
                <a:sym typeface="Open Sans"/>
              </a:rPr>
              <a:t>: Create 2 8-bit keys from a 10-bit key.</a:t>
            </a:r>
          </a:p>
        </p:txBody>
      </p:sp>
      <p:sp>
        <p:nvSpPr>
          <p:cNvPr id="18" name="TextBox 18"/>
          <p:cNvSpPr txBox="1"/>
          <p:nvPr/>
        </p:nvSpPr>
        <p:spPr>
          <a:xfrm>
            <a:off x="796627" y="56078"/>
            <a:ext cx="7850526" cy="916652"/>
          </a:xfrm>
          <a:prstGeom prst="rect">
            <a:avLst/>
          </a:prstGeom>
        </p:spPr>
        <p:txBody>
          <a:bodyPr lIns="0" tIns="0" rIns="0" bIns="0" rtlCol="0" anchor="t">
            <a:spAutoFit/>
          </a:bodyPr>
          <a:lstStyle/>
          <a:p>
            <a:pPr marL="0" lvl="0" indent="0" algn="l">
              <a:lnSpc>
                <a:spcPts val="3497"/>
              </a:lnSpc>
              <a:spcBef>
                <a:spcPct val="0"/>
              </a:spcBef>
            </a:pPr>
            <a:r>
              <a:rPr lang="en-US" sz="3123" b="1" spc="-93">
                <a:solidFill>
                  <a:srgbClr val="FFFFFF"/>
                </a:solidFill>
                <a:latin typeface="Poppins Bold"/>
                <a:ea typeface="Poppins Bold"/>
                <a:cs typeface="Poppins Bold"/>
                <a:sym typeface="Poppins Bold"/>
              </a:rPr>
              <a:t>21.3 Symmetric Encryption: Shared Key Techniques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198451" y="139129"/>
            <a:ext cx="8197987" cy="638490"/>
          </a:xfrm>
          <a:prstGeom prst="rect">
            <a:avLst/>
          </a:prstGeom>
        </p:spPr>
        <p:txBody>
          <a:bodyPr lIns="0" tIns="0" rIns="0" bIns="0" rtlCol="0" anchor="t">
            <a:spAutoFit/>
          </a:bodyPr>
          <a:lstStyle/>
          <a:p>
            <a:pPr marL="0" lvl="0" indent="0" algn="l">
              <a:lnSpc>
                <a:spcPts val="4680"/>
              </a:lnSpc>
              <a:spcBef>
                <a:spcPct val="0"/>
              </a:spcBef>
            </a:pPr>
            <a:r>
              <a:rPr lang="en-US" sz="4179" b="1" spc="-125">
                <a:solidFill>
                  <a:srgbClr val="FFFFFF"/>
                </a:solidFill>
                <a:latin typeface="Poppins Bold"/>
                <a:ea typeface="Poppins Bold"/>
                <a:cs typeface="Poppins Bold"/>
                <a:sym typeface="Poppins Bold"/>
              </a:rPr>
              <a:t>21.1 Core Concepts of Encryption</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Freeform 6"/>
          <p:cNvSpPr/>
          <p:nvPr/>
        </p:nvSpPr>
        <p:spPr>
          <a:xfrm>
            <a:off x="2687632" y="5485721"/>
            <a:ext cx="3108529" cy="3246505"/>
          </a:xfrm>
          <a:custGeom>
            <a:avLst/>
            <a:gdLst/>
            <a:ahLst/>
            <a:cxnLst/>
            <a:rect l="l" t="t" r="r" b="b"/>
            <a:pathLst>
              <a:path w="3108529" h="3246505">
                <a:moveTo>
                  <a:pt x="0" y="0"/>
                </a:moveTo>
                <a:lnTo>
                  <a:pt x="3108528" y="0"/>
                </a:lnTo>
                <a:lnTo>
                  <a:pt x="3108528" y="3246506"/>
                </a:lnTo>
                <a:lnTo>
                  <a:pt x="0" y="32465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7" name="TextBox 7"/>
          <p:cNvSpPr txBox="1"/>
          <p:nvPr/>
        </p:nvSpPr>
        <p:spPr>
          <a:xfrm>
            <a:off x="384809" y="1938701"/>
            <a:ext cx="786497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Purpose of encryption</a:t>
            </a:r>
          </a:p>
        </p:txBody>
      </p:sp>
      <p:sp>
        <p:nvSpPr>
          <p:cNvPr id="8" name="TextBox 8"/>
          <p:cNvSpPr txBox="1"/>
          <p:nvPr/>
        </p:nvSpPr>
        <p:spPr>
          <a:xfrm>
            <a:off x="384809" y="2694896"/>
            <a:ext cx="15054380"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Encryption is essential when transmitting data over a network to protect it from unauthorised access or interception by converting it into a secure and unreadable format, ensuring confidentiality and privacy.</a:t>
            </a:r>
          </a:p>
        </p:txBody>
      </p:sp>
      <p:sp>
        <p:nvSpPr>
          <p:cNvPr id="9" name="Freeform 9"/>
          <p:cNvSpPr/>
          <p:nvPr/>
        </p:nvSpPr>
        <p:spPr>
          <a:xfrm flipH="1">
            <a:off x="12707500" y="5365408"/>
            <a:ext cx="3108529" cy="3246505"/>
          </a:xfrm>
          <a:custGeom>
            <a:avLst/>
            <a:gdLst/>
            <a:ahLst/>
            <a:cxnLst/>
            <a:rect l="l" t="t" r="r" b="b"/>
            <a:pathLst>
              <a:path w="3108529" h="3246505">
                <a:moveTo>
                  <a:pt x="3108529" y="0"/>
                </a:moveTo>
                <a:lnTo>
                  <a:pt x="0" y="0"/>
                </a:lnTo>
                <a:lnTo>
                  <a:pt x="0" y="3246506"/>
                </a:lnTo>
                <a:lnTo>
                  <a:pt x="3108529" y="3246506"/>
                </a:lnTo>
                <a:lnTo>
                  <a:pt x="3108529"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0" name="AutoShape 10"/>
          <p:cNvSpPr/>
          <p:nvPr/>
        </p:nvSpPr>
        <p:spPr>
          <a:xfrm>
            <a:off x="6005710" y="7410136"/>
            <a:ext cx="6492240" cy="0"/>
          </a:xfrm>
          <a:prstGeom prst="line">
            <a:avLst/>
          </a:prstGeom>
          <a:ln w="38100" cap="flat">
            <a:solidFill>
              <a:srgbClr val="000000"/>
            </a:solidFill>
            <a:prstDash val="solid"/>
            <a:headEnd type="none" w="sm" len="sm"/>
            <a:tailEnd type="arrow" w="med" len="sm"/>
          </a:ln>
        </p:spPr>
        <p:txBody>
          <a:bodyPr/>
          <a:lstStyle/>
          <a:p>
            <a:endParaRPr lang="en-PH"/>
          </a:p>
        </p:txBody>
      </p:sp>
      <p:sp>
        <p:nvSpPr>
          <p:cNvPr id="11" name="TextBox 11"/>
          <p:cNvSpPr txBox="1"/>
          <p:nvPr/>
        </p:nvSpPr>
        <p:spPr>
          <a:xfrm>
            <a:off x="2896439" y="8770327"/>
            <a:ext cx="2690913"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“Hello, I am A”</a:t>
            </a:r>
          </a:p>
        </p:txBody>
      </p:sp>
      <p:sp>
        <p:nvSpPr>
          <p:cNvPr id="12" name="TextBox 12"/>
          <p:cNvSpPr txBox="1"/>
          <p:nvPr/>
        </p:nvSpPr>
        <p:spPr>
          <a:xfrm>
            <a:off x="7474751" y="6823224"/>
            <a:ext cx="330908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“Pezwd* O lk S”</a:t>
            </a:r>
          </a:p>
        </p:txBody>
      </p:sp>
      <p:sp>
        <p:nvSpPr>
          <p:cNvPr id="13" name="TextBox 13"/>
          <p:cNvSpPr txBox="1"/>
          <p:nvPr/>
        </p:nvSpPr>
        <p:spPr>
          <a:xfrm>
            <a:off x="13125116" y="8675077"/>
            <a:ext cx="2690913"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“Hello, I am 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513454" y="2002104"/>
            <a:ext cx="12001980"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Simplified Data Encryption Standard (S-DES)</a:t>
            </a:r>
          </a:p>
        </p:txBody>
      </p:sp>
      <p:sp>
        <p:nvSpPr>
          <p:cNvPr id="8" name="TextBox 8"/>
          <p:cNvSpPr txBox="1"/>
          <p:nvPr/>
        </p:nvSpPr>
        <p:spPr>
          <a:xfrm>
            <a:off x="1431807" y="3795760"/>
            <a:ext cx="9997548" cy="514350"/>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Open Sans Bold"/>
                <a:ea typeface="Open Sans Bold"/>
                <a:cs typeface="Open Sans Bold"/>
                <a:sym typeface="Open Sans Bold"/>
              </a:rPr>
              <a:t>Create the first 8-bit key using permutation.</a:t>
            </a:r>
          </a:p>
        </p:txBody>
      </p:sp>
      <p:graphicFrame>
        <p:nvGraphicFramePr>
          <p:cNvPr id="9" name="Table 9"/>
          <p:cNvGraphicFramePr>
            <a:graphicFrameLocks noGrp="1"/>
          </p:cNvGraphicFramePr>
          <p:nvPr/>
        </p:nvGraphicFramePr>
        <p:xfrm>
          <a:off x="2143589" y="4604746"/>
          <a:ext cx="13718842" cy="885825"/>
        </p:xfrm>
        <a:graphic>
          <a:graphicData uri="http://schemas.openxmlformats.org/drawingml/2006/table">
            <a:tbl>
              <a:tblPr/>
              <a:tblGrid>
                <a:gridCol w="1371884">
                  <a:extLst>
                    <a:ext uri="{9D8B030D-6E8A-4147-A177-3AD203B41FA5}">
                      <a16:colId xmlns:a16="http://schemas.microsoft.com/office/drawing/2014/main" val="20000"/>
                    </a:ext>
                  </a:extLst>
                </a:gridCol>
                <a:gridCol w="1371884">
                  <a:extLst>
                    <a:ext uri="{9D8B030D-6E8A-4147-A177-3AD203B41FA5}">
                      <a16:colId xmlns:a16="http://schemas.microsoft.com/office/drawing/2014/main" val="20001"/>
                    </a:ext>
                  </a:extLst>
                </a:gridCol>
                <a:gridCol w="1371884">
                  <a:extLst>
                    <a:ext uri="{9D8B030D-6E8A-4147-A177-3AD203B41FA5}">
                      <a16:colId xmlns:a16="http://schemas.microsoft.com/office/drawing/2014/main" val="20002"/>
                    </a:ext>
                  </a:extLst>
                </a:gridCol>
                <a:gridCol w="1371884">
                  <a:extLst>
                    <a:ext uri="{9D8B030D-6E8A-4147-A177-3AD203B41FA5}">
                      <a16:colId xmlns:a16="http://schemas.microsoft.com/office/drawing/2014/main" val="20003"/>
                    </a:ext>
                  </a:extLst>
                </a:gridCol>
                <a:gridCol w="1371884">
                  <a:extLst>
                    <a:ext uri="{9D8B030D-6E8A-4147-A177-3AD203B41FA5}">
                      <a16:colId xmlns:a16="http://schemas.microsoft.com/office/drawing/2014/main" val="20004"/>
                    </a:ext>
                  </a:extLst>
                </a:gridCol>
                <a:gridCol w="1371884">
                  <a:extLst>
                    <a:ext uri="{9D8B030D-6E8A-4147-A177-3AD203B41FA5}">
                      <a16:colId xmlns:a16="http://schemas.microsoft.com/office/drawing/2014/main" val="20005"/>
                    </a:ext>
                  </a:extLst>
                </a:gridCol>
                <a:gridCol w="1371884">
                  <a:extLst>
                    <a:ext uri="{9D8B030D-6E8A-4147-A177-3AD203B41FA5}">
                      <a16:colId xmlns:a16="http://schemas.microsoft.com/office/drawing/2014/main" val="20006"/>
                    </a:ext>
                  </a:extLst>
                </a:gridCol>
                <a:gridCol w="1371884">
                  <a:extLst>
                    <a:ext uri="{9D8B030D-6E8A-4147-A177-3AD203B41FA5}">
                      <a16:colId xmlns:a16="http://schemas.microsoft.com/office/drawing/2014/main" val="20007"/>
                    </a:ext>
                  </a:extLst>
                </a:gridCol>
                <a:gridCol w="1371884">
                  <a:extLst>
                    <a:ext uri="{9D8B030D-6E8A-4147-A177-3AD203B41FA5}">
                      <a16:colId xmlns:a16="http://schemas.microsoft.com/office/drawing/2014/main" val="20008"/>
                    </a:ext>
                  </a:extLst>
                </a:gridCol>
                <a:gridCol w="1371884">
                  <a:extLst>
                    <a:ext uri="{9D8B030D-6E8A-4147-A177-3AD203B41FA5}">
                      <a16:colId xmlns:a16="http://schemas.microsoft.com/office/drawing/2014/main" val="20009"/>
                    </a:ext>
                  </a:extLst>
                </a:gridCol>
              </a:tblGrid>
              <a:tr h="885825">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extLst>
                  <a:ext uri="{0D108BD9-81ED-4DB2-BD59-A6C34878D82A}">
                    <a16:rowId xmlns:a16="http://schemas.microsoft.com/office/drawing/2014/main" val="10000"/>
                  </a:ext>
                </a:extLst>
              </a:tr>
            </a:tbl>
          </a:graphicData>
        </a:graphic>
      </p:graphicFrame>
      <p:graphicFrame>
        <p:nvGraphicFramePr>
          <p:cNvPr id="10" name="Table 10"/>
          <p:cNvGraphicFramePr>
            <a:graphicFrameLocks noGrp="1"/>
          </p:cNvGraphicFramePr>
          <p:nvPr/>
        </p:nvGraphicFramePr>
        <p:xfrm>
          <a:off x="2143589" y="6372903"/>
          <a:ext cx="13718842" cy="885825"/>
        </p:xfrm>
        <a:graphic>
          <a:graphicData uri="http://schemas.openxmlformats.org/drawingml/2006/table">
            <a:tbl>
              <a:tblPr/>
              <a:tblGrid>
                <a:gridCol w="1714855">
                  <a:extLst>
                    <a:ext uri="{9D8B030D-6E8A-4147-A177-3AD203B41FA5}">
                      <a16:colId xmlns:a16="http://schemas.microsoft.com/office/drawing/2014/main" val="20000"/>
                    </a:ext>
                  </a:extLst>
                </a:gridCol>
                <a:gridCol w="1714855">
                  <a:extLst>
                    <a:ext uri="{9D8B030D-6E8A-4147-A177-3AD203B41FA5}">
                      <a16:colId xmlns:a16="http://schemas.microsoft.com/office/drawing/2014/main" val="20001"/>
                    </a:ext>
                  </a:extLst>
                </a:gridCol>
                <a:gridCol w="1714855">
                  <a:extLst>
                    <a:ext uri="{9D8B030D-6E8A-4147-A177-3AD203B41FA5}">
                      <a16:colId xmlns:a16="http://schemas.microsoft.com/office/drawing/2014/main" val="20002"/>
                    </a:ext>
                  </a:extLst>
                </a:gridCol>
                <a:gridCol w="1714855">
                  <a:extLst>
                    <a:ext uri="{9D8B030D-6E8A-4147-A177-3AD203B41FA5}">
                      <a16:colId xmlns:a16="http://schemas.microsoft.com/office/drawing/2014/main" val="20003"/>
                    </a:ext>
                  </a:extLst>
                </a:gridCol>
                <a:gridCol w="1714855">
                  <a:extLst>
                    <a:ext uri="{9D8B030D-6E8A-4147-A177-3AD203B41FA5}">
                      <a16:colId xmlns:a16="http://schemas.microsoft.com/office/drawing/2014/main" val="20004"/>
                    </a:ext>
                  </a:extLst>
                </a:gridCol>
                <a:gridCol w="1714855">
                  <a:extLst>
                    <a:ext uri="{9D8B030D-6E8A-4147-A177-3AD203B41FA5}">
                      <a16:colId xmlns:a16="http://schemas.microsoft.com/office/drawing/2014/main" val="20005"/>
                    </a:ext>
                  </a:extLst>
                </a:gridCol>
                <a:gridCol w="1714855">
                  <a:extLst>
                    <a:ext uri="{9D8B030D-6E8A-4147-A177-3AD203B41FA5}">
                      <a16:colId xmlns:a16="http://schemas.microsoft.com/office/drawing/2014/main" val="20006"/>
                    </a:ext>
                  </a:extLst>
                </a:gridCol>
                <a:gridCol w="1714855">
                  <a:extLst>
                    <a:ext uri="{9D8B030D-6E8A-4147-A177-3AD203B41FA5}">
                      <a16:colId xmlns:a16="http://schemas.microsoft.com/office/drawing/2014/main" val="20007"/>
                    </a:ext>
                  </a:extLst>
                </a:gridCol>
              </a:tblGrid>
              <a:tr h="885825">
                <a:tc>
                  <a:txBody>
                    <a:bodyPr/>
                    <a:lstStyle/>
                    <a:p>
                      <a:pPr algn="ctr">
                        <a:lnSpc>
                          <a:spcPts val="2392"/>
                        </a:lnSpc>
                        <a:defRPr/>
                      </a:pPr>
                      <a:r>
                        <a:rPr lang="en-US" sz="1709"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7</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9</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6</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extLst>
                  <a:ext uri="{0D108BD9-81ED-4DB2-BD59-A6C34878D82A}">
                    <a16:rowId xmlns:a16="http://schemas.microsoft.com/office/drawing/2014/main" val="10000"/>
                  </a:ext>
                </a:extLst>
              </a:tr>
            </a:tbl>
          </a:graphicData>
        </a:graphic>
      </p:graphicFrame>
      <p:sp>
        <p:nvSpPr>
          <p:cNvPr id="11" name="AutoShape 11"/>
          <p:cNvSpPr/>
          <p:nvPr/>
        </p:nvSpPr>
        <p:spPr>
          <a:xfrm>
            <a:off x="8844132" y="5738723"/>
            <a:ext cx="0" cy="538930"/>
          </a:xfrm>
          <a:prstGeom prst="line">
            <a:avLst/>
          </a:prstGeom>
          <a:ln w="38100" cap="flat">
            <a:solidFill>
              <a:srgbClr val="000000"/>
            </a:solidFill>
            <a:prstDash val="solid"/>
            <a:headEnd type="none" w="sm" len="sm"/>
            <a:tailEnd type="arrow" w="med" len="sm"/>
          </a:ln>
        </p:spPr>
        <p:txBody>
          <a:bodyPr/>
          <a:lstStyle/>
          <a:p>
            <a:endParaRPr lang="en-PH"/>
          </a:p>
        </p:txBody>
      </p:sp>
      <p:sp>
        <p:nvSpPr>
          <p:cNvPr id="12" name="AutoShape 12"/>
          <p:cNvSpPr/>
          <p:nvPr/>
        </p:nvSpPr>
        <p:spPr>
          <a:xfrm>
            <a:off x="8863182" y="7507884"/>
            <a:ext cx="0" cy="538930"/>
          </a:xfrm>
          <a:prstGeom prst="line">
            <a:avLst/>
          </a:prstGeom>
          <a:ln w="38100" cap="flat">
            <a:solidFill>
              <a:srgbClr val="000000"/>
            </a:solidFill>
            <a:prstDash val="solid"/>
            <a:headEnd type="none" w="sm" len="sm"/>
            <a:tailEnd type="arrow" w="med" len="sm"/>
          </a:ln>
        </p:spPr>
        <p:txBody>
          <a:bodyPr/>
          <a:lstStyle/>
          <a:p>
            <a:endParaRPr lang="en-PH"/>
          </a:p>
        </p:txBody>
      </p:sp>
      <p:graphicFrame>
        <p:nvGraphicFramePr>
          <p:cNvPr id="13" name="Table 13"/>
          <p:cNvGraphicFramePr>
            <a:graphicFrameLocks noGrp="1"/>
          </p:cNvGraphicFramePr>
          <p:nvPr/>
        </p:nvGraphicFramePr>
        <p:xfrm>
          <a:off x="2143589" y="8142065"/>
          <a:ext cx="13718842" cy="885825"/>
        </p:xfrm>
        <a:graphic>
          <a:graphicData uri="http://schemas.openxmlformats.org/drawingml/2006/table">
            <a:tbl>
              <a:tblPr/>
              <a:tblGrid>
                <a:gridCol w="1714855">
                  <a:extLst>
                    <a:ext uri="{9D8B030D-6E8A-4147-A177-3AD203B41FA5}">
                      <a16:colId xmlns:a16="http://schemas.microsoft.com/office/drawing/2014/main" val="20000"/>
                    </a:ext>
                  </a:extLst>
                </a:gridCol>
                <a:gridCol w="1714855">
                  <a:extLst>
                    <a:ext uri="{9D8B030D-6E8A-4147-A177-3AD203B41FA5}">
                      <a16:colId xmlns:a16="http://schemas.microsoft.com/office/drawing/2014/main" val="20001"/>
                    </a:ext>
                  </a:extLst>
                </a:gridCol>
                <a:gridCol w="1714855">
                  <a:extLst>
                    <a:ext uri="{9D8B030D-6E8A-4147-A177-3AD203B41FA5}">
                      <a16:colId xmlns:a16="http://schemas.microsoft.com/office/drawing/2014/main" val="20002"/>
                    </a:ext>
                  </a:extLst>
                </a:gridCol>
                <a:gridCol w="1714855">
                  <a:extLst>
                    <a:ext uri="{9D8B030D-6E8A-4147-A177-3AD203B41FA5}">
                      <a16:colId xmlns:a16="http://schemas.microsoft.com/office/drawing/2014/main" val="20003"/>
                    </a:ext>
                  </a:extLst>
                </a:gridCol>
                <a:gridCol w="1714855">
                  <a:extLst>
                    <a:ext uri="{9D8B030D-6E8A-4147-A177-3AD203B41FA5}">
                      <a16:colId xmlns:a16="http://schemas.microsoft.com/office/drawing/2014/main" val="20004"/>
                    </a:ext>
                  </a:extLst>
                </a:gridCol>
                <a:gridCol w="1714855">
                  <a:extLst>
                    <a:ext uri="{9D8B030D-6E8A-4147-A177-3AD203B41FA5}">
                      <a16:colId xmlns:a16="http://schemas.microsoft.com/office/drawing/2014/main" val="20005"/>
                    </a:ext>
                  </a:extLst>
                </a:gridCol>
                <a:gridCol w="1714855">
                  <a:extLst>
                    <a:ext uri="{9D8B030D-6E8A-4147-A177-3AD203B41FA5}">
                      <a16:colId xmlns:a16="http://schemas.microsoft.com/office/drawing/2014/main" val="20006"/>
                    </a:ext>
                  </a:extLst>
                </a:gridCol>
                <a:gridCol w="1714855">
                  <a:extLst>
                    <a:ext uri="{9D8B030D-6E8A-4147-A177-3AD203B41FA5}">
                      <a16:colId xmlns:a16="http://schemas.microsoft.com/office/drawing/2014/main" val="20007"/>
                    </a:ext>
                  </a:extLst>
                </a:gridCol>
              </a:tblGrid>
              <a:tr h="885825">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extLst>
                  <a:ext uri="{0D108BD9-81ED-4DB2-BD59-A6C34878D82A}">
                    <a16:rowId xmlns:a16="http://schemas.microsoft.com/office/drawing/2014/main" val="10000"/>
                  </a:ext>
                </a:extLst>
              </a:tr>
            </a:tbl>
          </a:graphicData>
        </a:graphic>
      </p:graphicFrame>
      <p:sp>
        <p:nvSpPr>
          <p:cNvPr id="14" name="Freeform 14"/>
          <p:cNvSpPr/>
          <p:nvPr/>
        </p:nvSpPr>
        <p:spPr>
          <a:xfrm>
            <a:off x="530691" y="3687211"/>
            <a:ext cx="788598" cy="788598"/>
          </a:xfrm>
          <a:custGeom>
            <a:avLst/>
            <a:gdLst/>
            <a:ahLst/>
            <a:cxnLst/>
            <a:rect l="l" t="t" r="r" b="b"/>
            <a:pathLst>
              <a:path w="788598" h="788598">
                <a:moveTo>
                  <a:pt x="0" y="0"/>
                </a:moveTo>
                <a:lnTo>
                  <a:pt x="788598" y="0"/>
                </a:lnTo>
                <a:lnTo>
                  <a:pt x="788598" y="788598"/>
                </a:lnTo>
                <a:lnTo>
                  <a:pt x="0" y="78859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5" name="TextBox 15"/>
          <p:cNvSpPr txBox="1"/>
          <p:nvPr/>
        </p:nvSpPr>
        <p:spPr>
          <a:xfrm>
            <a:off x="530691" y="2758299"/>
            <a:ext cx="8650247" cy="514350"/>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Open Sans Bold"/>
                <a:ea typeface="Open Sans Bold"/>
                <a:cs typeface="Open Sans Bold"/>
                <a:sym typeface="Open Sans Bold"/>
              </a:rPr>
              <a:t>Stage 1</a:t>
            </a:r>
            <a:r>
              <a:rPr lang="en-US" sz="3000">
                <a:solidFill>
                  <a:srgbClr val="000000"/>
                </a:solidFill>
                <a:latin typeface="Open Sans"/>
                <a:ea typeface="Open Sans"/>
                <a:cs typeface="Open Sans"/>
                <a:sym typeface="Open Sans"/>
              </a:rPr>
              <a:t>: Create 2 8-bit keys from a 10-bit key.</a:t>
            </a:r>
          </a:p>
        </p:txBody>
      </p:sp>
      <p:sp>
        <p:nvSpPr>
          <p:cNvPr id="16" name="TextBox 16"/>
          <p:cNvSpPr txBox="1"/>
          <p:nvPr/>
        </p:nvSpPr>
        <p:spPr>
          <a:xfrm>
            <a:off x="796627" y="56078"/>
            <a:ext cx="7850526" cy="916652"/>
          </a:xfrm>
          <a:prstGeom prst="rect">
            <a:avLst/>
          </a:prstGeom>
        </p:spPr>
        <p:txBody>
          <a:bodyPr lIns="0" tIns="0" rIns="0" bIns="0" rtlCol="0" anchor="t">
            <a:spAutoFit/>
          </a:bodyPr>
          <a:lstStyle/>
          <a:p>
            <a:pPr marL="0" lvl="0" indent="0" algn="l">
              <a:lnSpc>
                <a:spcPts val="3497"/>
              </a:lnSpc>
              <a:spcBef>
                <a:spcPct val="0"/>
              </a:spcBef>
            </a:pPr>
            <a:r>
              <a:rPr lang="en-US" sz="3123" b="1" spc="-93">
                <a:solidFill>
                  <a:srgbClr val="FFFFFF"/>
                </a:solidFill>
                <a:latin typeface="Poppins Bold"/>
                <a:ea typeface="Poppins Bold"/>
                <a:cs typeface="Poppins Bold"/>
                <a:sym typeface="Poppins Bold"/>
              </a:rPr>
              <a:t>21.3 Symmetric Encryption: Shared Key Techniques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2143589" y="4604746"/>
          <a:ext cx="13718842" cy="885825"/>
        </p:xfrm>
        <a:graphic>
          <a:graphicData uri="http://schemas.openxmlformats.org/drawingml/2006/table">
            <a:tbl>
              <a:tblPr/>
              <a:tblGrid>
                <a:gridCol w="1371884">
                  <a:extLst>
                    <a:ext uri="{9D8B030D-6E8A-4147-A177-3AD203B41FA5}">
                      <a16:colId xmlns:a16="http://schemas.microsoft.com/office/drawing/2014/main" val="20000"/>
                    </a:ext>
                  </a:extLst>
                </a:gridCol>
                <a:gridCol w="1371884">
                  <a:extLst>
                    <a:ext uri="{9D8B030D-6E8A-4147-A177-3AD203B41FA5}">
                      <a16:colId xmlns:a16="http://schemas.microsoft.com/office/drawing/2014/main" val="20001"/>
                    </a:ext>
                  </a:extLst>
                </a:gridCol>
                <a:gridCol w="1371884">
                  <a:extLst>
                    <a:ext uri="{9D8B030D-6E8A-4147-A177-3AD203B41FA5}">
                      <a16:colId xmlns:a16="http://schemas.microsoft.com/office/drawing/2014/main" val="20002"/>
                    </a:ext>
                  </a:extLst>
                </a:gridCol>
                <a:gridCol w="1371884">
                  <a:extLst>
                    <a:ext uri="{9D8B030D-6E8A-4147-A177-3AD203B41FA5}">
                      <a16:colId xmlns:a16="http://schemas.microsoft.com/office/drawing/2014/main" val="20003"/>
                    </a:ext>
                  </a:extLst>
                </a:gridCol>
                <a:gridCol w="1371884">
                  <a:extLst>
                    <a:ext uri="{9D8B030D-6E8A-4147-A177-3AD203B41FA5}">
                      <a16:colId xmlns:a16="http://schemas.microsoft.com/office/drawing/2014/main" val="20004"/>
                    </a:ext>
                  </a:extLst>
                </a:gridCol>
                <a:gridCol w="1371884">
                  <a:extLst>
                    <a:ext uri="{9D8B030D-6E8A-4147-A177-3AD203B41FA5}">
                      <a16:colId xmlns:a16="http://schemas.microsoft.com/office/drawing/2014/main" val="20005"/>
                    </a:ext>
                  </a:extLst>
                </a:gridCol>
                <a:gridCol w="1371884">
                  <a:extLst>
                    <a:ext uri="{9D8B030D-6E8A-4147-A177-3AD203B41FA5}">
                      <a16:colId xmlns:a16="http://schemas.microsoft.com/office/drawing/2014/main" val="20006"/>
                    </a:ext>
                  </a:extLst>
                </a:gridCol>
                <a:gridCol w="1371884">
                  <a:extLst>
                    <a:ext uri="{9D8B030D-6E8A-4147-A177-3AD203B41FA5}">
                      <a16:colId xmlns:a16="http://schemas.microsoft.com/office/drawing/2014/main" val="20007"/>
                    </a:ext>
                  </a:extLst>
                </a:gridCol>
                <a:gridCol w="1371884">
                  <a:extLst>
                    <a:ext uri="{9D8B030D-6E8A-4147-A177-3AD203B41FA5}">
                      <a16:colId xmlns:a16="http://schemas.microsoft.com/office/drawing/2014/main" val="20008"/>
                    </a:ext>
                  </a:extLst>
                </a:gridCol>
                <a:gridCol w="1371884">
                  <a:extLst>
                    <a:ext uri="{9D8B030D-6E8A-4147-A177-3AD203B41FA5}">
                      <a16:colId xmlns:a16="http://schemas.microsoft.com/office/drawing/2014/main" val="20009"/>
                    </a:ext>
                  </a:extLst>
                </a:gridCol>
              </a:tblGrid>
              <a:tr h="885825">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extLst>
                  <a:ext uri="{0D108BD9-81ED-4DB2-BD59-A6C34878D82A}">
                    <a16:rowId xmlns:a16="http://schemas.microsoft.com/office/drawing/2014/main" val="10000"/>
                  </a:ext>
                </a:extLst>
              </a:tr>
            </a:tbl>
          </a:graphicData>
        </a:graphic>
      </p:graphicFrame>
      <p:graphicFrame>
        <p:nvGraphicFramePr>
          <p:cNvPr id="8" name="Table 8"/>
          <p:cNvGraphicFramePr>
            <a:graphicFrameLocks noGrp="1"/>
          </p:cNvGraphicFramePr>
          <p:nvPr/>
        </p:nvGraphicFramePr>
        <p:xfrm>
          <a:off x="2143589" y="6372903"/>
          <a:ext cx="13718842" cy="885825"/>
        </p:xfrm>
        <a:graphic>
          <a:graphicData uri="http://schemas.openxmlformats.org/drawingml/2006/table">
            <a:tbl>
              <a:tblPr/>
              <a:tblGrid>
                <a:gridCol w="1714855">
                  <a:extLst>
                    <a:ext uri="{9D8B030D-6E8A-4147-A177-3AD203B41FA5}">
                      <a16:colId xmlns:a16="http://schemas.microsoft.com/office/drawing/2014/main" val="20000"/>
                    </a:ext>
                  </a:extLst>
                </a:gridCol>
                <a:gridCol w="1714855">
                  <a:extLst>
                    <a:ext uri="{9D8B030D-6E8A-4147-A177-3AD203B41FA5}">
                      <a16:colId xmlns:a16="http://schemas.microsoft.com/office/drawing/2014/main" val="20001"/>
                    </a:ext>
                  </a:extLst>
                </a:gridCol>
                <a:gridCol w="1714855">
                  <a:extLst>
                    <a:ext uri="{9D8B030D-6E8A-4147-A177-3AD203B41FA5}">
                      <a16:colId xmlns:a16="http://schemas.microsoft.com/office/drawing/2014/main" val="20002"/>
                    </a:ext>
                  </a:extLst>
                </a:gridCol>
                <a:gridCol w="1714855">
                  <a:extLst>
                    <a:ext uri="{9D8B030D-6E8A-4147-A177-3AD203B41FA5}">
                      <a16:colId xmlns:a16="http://schemas.microsoft.com/office/drawing/2014/main" val="20003"/>
                    </a:ext>
                  </a:extLst>
                </a:gridCol>
                <a:gridCol w="1714855">
                  <a:extLst>
                    <a:ext uri="{9D8B030D-6E8A-4147-A177-3AD203B41FA5}">
                      <a16:colId xmlns:a16="http://schemas.microsoft.com/office/drawing/2014/main" val="20004"/>
                    </a:ext>
                  </a:extLst>
                </a:gridCol>
                <a:gridCol w="1714855">
                  <a:extLst>
                    <a:ext uri="{9D8B030D-6E8A-4147-A177-3AD203B41FA5}">
                      <a16:colId xmlns:a16="http://schemas.microsoft.com/office/drawing/2014/main" val="20005"/>
                    </a:ext>
                  </a:extLst>
                </a:gridCol>
                <a:gridCol w="1714855">
                  <a:extLst>
                    <a:ext uri="{9D8B030D-6E8A-4147-A177-3AD203B41FA5}">
                      <a16:colId xmlns:a16="http://schemas.microsoft.com/office/drawing/2014/main" val="20006"/>
                    </a:ext>
                  </a:extLst>
                </a:gridCol>
                <a:gridCol w="1714855">
                  <a:extLst>
                    <a:ext uri="{9D8B030D-6E8A-4147-A177-3AD203B41FA5}">
                      <a16:colId xmlns:a16="http://schemas.microsoft.com/office/drawing/2014/main" val="20007"/>
                    </a:ext>
                  </a:extLst>
                </a:gridCol>
              </a:tblGrid>
              <a:tr h="885825">
                <a:tc>
                  <a:txBody>
                    <a:bodyPr/>
                    <a:lstStyle/>
                    <a:p>
                      <a:pPr algn="ctr">
                        <a:lnSpc>
                          <a:spcPts val="2392"/>
                        </a:lnSpc>
                        <a:defRPr/>
                      </a:pPr>
                      <a:r>
                        <a:rPr lang="en-US" sz="1709"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7</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9</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6</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extLst>
                  <a:ext uri="{0D108BD9-81ED-4DB2-BD59-A6C34878D82A}">
                    <a16:rowId xmlns:a16="http://schemas.microsoft.com/office/drawing/2014/main" val="10000"/>
                  </a:ext>
                </a:extLst>
              </a:tr>
            </a:tbl>
          </a:graphicData>
        </a:graphic>
      </p:graphicFrame>
      <p:sp>
        <p:nvSpPr>
          <p:cNvPr id="9" name="AutoShape 9"/>
          <p:cNvSpPr/>
          <p:nvPr/>
        </p:nvSpPr>
        <p:spPr>
          <a:xfrm>
            <a:off x="8844132" y="5738723"/>
            <a:ext cx="0" cy="538930"/>
          </a:xfrm>
          <a:prstGeom prst="line">
            <a:avLst/>
          </a:prstGeom>
          <a:ln w="38100" cap="flat">
            <a:solidFill>
              <a:srgbClr val="000000"/>
            </a:solidFill>
            <a:prstDash val="solid"/>
            <a:headEnd type="none" w="sm" len="sm"/>
            <a:tailEnd type="arrow" w="med" len="sm"/>
          </a:ln>
        </p:spPr>
        <p:txBody>
          <a:bodyPr/>
          <a:lstStyle/>
          <a:p>
            <a:endParaRPr lang="en-PH"/>
          </a:p>
        </p:txBody>
      </p:sp>
      <p:sp>
        <p:nvSpPr>
          <p:cNvPr id="10" name="AutoShape 10"/>
          <p:cNvSpPr/>
          <p:nvPr/>
        </p:nvSpPr>
        <p:spPr>
          <a:xfrm>
            <a:off x="8863182" y="7507884"/>
            <a:ext cx="0" cy="538930"/>
          </a:xfrm>
          <a:prstGeom prst="line">
            <a:avLst/>
          </a:prstGeom>
          <a:ln w="38100" cap="flat">
            <a:solidFill>
              <a:srgbClr val="000000"/>
            </a:solidFill>
            <a:prstDash val="solid"/>
            <a:headEnd type="none" w="sm" len="sm"/>
            <a:tailEnd type="arrow" w="med" len="sm"/>
          </a:ln>
        </p:spPr>
        <p:txBody>
          <a:bodyPr/>
          <a:lstStyle/>
          <a:p>
            <a:endParaRPr lang="en-PH"/>
          </a:p>
        </p:txBody>
      </p:sp>
      <p:graphicFrame>
        <p:nvGraphicFramePr>
          <p:cNvPr id="11" name="Table 11"/>
          <p:cNvGraphicFramePr>
            <a:graphicFrameLocks noGrp="1"/>
          </p:cNvGraphicFramePr>
          <p:nvPr/>
        </p:nvGraphicFramePr>
        <p:xfrm>
          <a:off x="2143589" y="8142065"/>
          <a:ext cx="13718842" cy="885825"/>
        </p:xfrm>
        <a:graphic>
          <a:graphicData uri="http://schemas.openxmlformats.org/drawingml/2006/table">
            <a:tbl>
              <a:tblPr/>
              <a:tblGrid>
                <a:gridCol w="1714855">
                  <a:extLst>
                    <a:ext uri="{9D8B030D-6E8A-4147-A177-3AD203B41FA5}">
                      <a16:colId xmlns:a16="http://schemas.microsoft.com/office/drawing/2014/main" val="20000"/>
                    </a:ext>
                  </a:extLst>
                </a:gridCol>
                <a:gridCol w="1714855">
                  <a:extLst>
                    <a:ext uri="{9D8B030D-6E8A-4147-A177-3AD203B41FA5}">
                      <a16:colId xmlns:a16="http://schemas.microsoft.com/office/drawing/2014/main" val="20001"/>
                    </a:ext>
                  </a:extLst>
                </a:gridCol>
                <a:gridCol w="1714855">
                  <a:extLst>
                    <a:ext uri="{9D8B030D-6E8A-4147-A177-3AD203B41FA5}">
                      <a16:colId xmlns:a16="http://schemas.microsoft.com/office/drawing/2014/main" val="20002"/>
                    </a:ext>
                  </a:extLst>
                </a:gridCol>
                <a:gridCol w="1714855">
                  <a:extLst>
                    <a:ext uri="{9D8B030D-6E8A-4147-A177-3AD203B41FA5}">
                      <a16:colId xmlns:a16="http://schemas.microsoft.com/office/drawing/2014/main" val="20003"/>
                    </a:ext>
                  </a:extLst>
                </a:gridCol>
                <a:gridCol w="1714855">
                  <a:extLst>
                    <a:ext uri="{9D8B030D-6E8A-4147-A177-3AD203B41FA5}">
                      <a16:colId xmlns:a16="http://schemas.microsoft.com/office/drawing/2014/main" val="20004"/>
                    </a:ext>
                  </a:extLst>
                </a:gridCol>
                <a:gridCol w="1714855">
                  <a:extLst>
                    <a:ext uri="{9D8B030D-6E8A-4147-A177-3AD203B41FA5}">
                      <a16:colId xmlns:a16="http://schemas.microsoft.com/office/drawing/2014/main" val="20005"/>
                    </a:ext>
                  </a:extLst>
                </a:gridCol>
                <a:gridCol w="1714855">
                  <a:extLst>
                    <a:ext uri="{9D8B030D-6E8A-4147-A177-3AD203B41FA5}">
                      <a16:colId xmlns:a16="http://schemas.microsoft.com/office/drawing/2014/main" val="20006"/>
                    </a:ext>
                  </a:extLst>
                </a:gridCol>
                <a:gridCol w="1714855">
                  <a:extLst>
                    <a:ext uri="{9D8B030D-6E8A-4147-A177-3AD203B41FA5}">
                      <a16:colId xmlns:a16="http://schemas.microsoft.com/office/drawing/2014/main" val="20007"/>
                    </a:ext>
                  </a:extLst>
                </a:gridCol>
              </a:tblGrid>
              <a:tr h="885825">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a:solidFill>
                            <a:srgbClr val="000000"/>
                          </a:solidFill>
                          <a:latin typeface="Open Sans"/>
                          <a:ea typeface="Open Sans"/>
                          <a:cs typeface="Open Sans"/>
                          <a:sym typeface="Open Sans"/>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extLst>
                  <a:ext uri="{0D108BD9-81ED-4DB2-BD59-A6C34878D82A}">
                    <a16:rowId xmlns:a16="http://schemas.microsoft.com/office/drawing/2014/main" val="10000"/>
                  </a:ext>
                </a:extLst>
              </a:tr>
            </a:tbl>
          </a:graphicData>
        </a:graphic>
      </p:graphicFrame>
      <p:sp>
        <p:nvSpPr>
          <p:cNvPr id="12" name="Freeform 12"/>
          <p:cNvSpPr/>
          <p:nvPr/>
        </p:nvSpPr>
        <p:spPr>
          <a:xfrm>
            <a:off x="530691" y="3678073"/>
            <a:ext cx="806873" cy="806873"/>
          </a:xfrm>
          <a:custGeom>
            <a:avLst/>
            <a:gdLst/>
            <a:ahLst/>
            <a:cxnLst/>
            <a:rect l="l" t="t" r="r" b="b"/>
            <a:pathLst>
              <a:path w="806873" h="806873">
                <a:moveTo>
                  <a:pt x="0" y="0"/>
                </a:moveTo>
                <a:lnTo>
                  <a:pt x="806873" y="0"/>
                </a:lnTo>
                <a:lnTo>
                  <a:pt x="806873" y="806873"/>
                </a:lnTo>
                <a:lnTo>
                  <a:pt x="0" y="8068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3" name="TextBox 13"/>
          <p:cNvSpPr txBox="1"/>
          <p:nvPr/>
        </p:nvSpPr>
        <p:spPr>
          <a:xfrm>
            <a:off x="513454" y="2002104"/>
            <a:ext cx="12001980"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Simplified Data Encryption Standard (S-DES)</a:t>
            </a:r>
          </a:p>
        </p:txBody>
      </p:sp>
      <p:sp>
        <p:nvSpPr>
          <p:cNvPr id="14" name="TextBox 14"/>
          <p:cNvSpPr txBox="1"/>
          <p:nvPr/>
        </p:nvSpPr>
        <p:spPr>
          <a:xfrm>
            <a:off x="1431807" y="3795760"/>
            <a:ext cx="9997548" cy="514350"/>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Open Sans Bold"/>
                <a:ea typeface="Open Sans Bold"/>
                <a:cs typeface="Open Sans Bold"/>
                <a:sym typeface="Open Sans Bold"/>
              </a:rPr>
              <a:t>Create the second 8-bit key using permutation.</a:t>
            </a:r>
          </a:p>
        </p:txBody>
      </p:sp>
      <p:sp>
        <p:nvSpPr>
          <p:cNvPr id="15" name="TextBox 15"/>
          <p:cNvSpPr txBox="1"/>
          <p:nvPr/>
        </p:nvSpPr>
        <p:spPr>
          <a:xfrm>
            <a:off x="530691" y="2758299"/>
            <a:ext cx="8650247" cy="514350"/>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Open Sans Bold"/>
                <a:ea typeface="Open Sans Bold"/>
                <a:cs typeface="Open Sans Bold"/>
                <a:sym typeface="Open Sans Bold"/>
              </a:rPr>
              <a:t>Stage 1</a:t>
            </a:r>
            <a:r>
              <a:rPr lang="en-US" sz="3000">
                <a:solidFill>
                  <a:srgbClr val="000000"/>
                </a:solidFill>
                <a:latin typeface="Open Sans"/>
                <a:ea typeface="Open Sans"/>
                <a:cs typeface="Open Sans"/>
                <a:sym typeface="Open Sans"/>
              </a:rPr>
              <a:t>: Create 2 8-bit keys from a 10-bit key.</a:t>
            </a:r>
          </a:p>
        </p:txBody>
      </p:sp>
      <p:sp>
        <p:nvSpPr>
          <p:cNvPr id="16" name="TextBox 16"/>
          <p:cNvSpPr txBox="1"/>
          <p:nvPr/>
        </p:nvSpPr>
        <p:spPr>
          <a:xfrm>
            <a:off x="796627" y="56078"/>
            <a:ext cx="7850526" cy="916652"/>
          </a:xfrm>
          <a:prstGeom prst="rect">
            <a:avLst/>
          </a:prstGeom>
        </p:spPr>
        <p:txBody>
          <a:bodyPr lIns="0" tIns="0" rIns="0" bIns="0" rtlCol="0" anchor="t">
            <a:spAutoFit/>
          </a:bodyPr>
          <a:lstStyle/>
          <a:p>
            <a:pPr marL="0" lvl="0" indent="0" algn="l">
              <a:lnSpc>
                <a:spcPts val="3497"/>
              </a:lnSpc>
              <a:spcBef>
                <a:spcPct val="0"/>
              </a:spcBef>
            </a:pPr>
            <a:r>
              <a:rPr lang="en-US" sz="3123" b="1" spc="-93">
                <a:solidFill>
                  <a:srgbClr val="FFFFFF"/>
                </a:solidFill>
                <a:latin typeface="Poppins Bold"/>
                <a:ea typeface="Poppins Bold"/>
                <a:cs typeface="Poppins Bold"/>
                <a:sym typeface="Poppins Bold"/>
              </a:rPr>
              <a:t>21.3 Symmetric Encryption: Shared Key Techniques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2426762" y="7850176"/>
          <a:ext cx="13718842" cy="885825"/>
        </p:xfrm>
        <a:graphic>
          <a:graphicData uri="http://schemas.openxmlformats.org/drawingml/2006/table">
            <a:tbl>
              <a:tblPr/>
              <a:tblGrid>
                <a:gridCol w="1714855">
                  <a:extLst>
                    <a:ext uri="{9D8B030D-6E8A-4147-A177-3AD203B41FA5}">
                      <a16:colId xmlns:a16="http://schemas.microsoft.com/office/drawing/2014/main" val="20000"/>
                    </a:ext>
                  </a:extLst>
                </a:gridCol>
                <a:gridCol w="1714855">
                  <a:extLst>
                    <a:ext uri="{9D8B030D-6E8A-4147-A177-3AD203B41FA5}">
                      <a16:colId xmlns:a16="http://schemas.microsoft.com/office/drawing/2014/main" val="20001"/>
                    </a:ext>
                  </a:extLst>
                </a:gridCol>
                <a:gridCol w="1714855">
                  <a:extLst>
                    <a:ext uri="{9D8B030D-6E8A-4147-A177-3AD203B41FA5}">
                      <a16:colId xmlns:a16="http://schemas.microsoft.com/office/drawing/2014/main" val="20002"/>
                    </a:ext>
                  </a:extLst>
                </a:gridCol>
                <a:gridCol w="1714855">
                  <a:extLst>
                    <a:ext uri="{9D8B030D-6E8A-4147-A177-3AD203B41FA5}">
                      <a16:colId xmlns:a16="http://schemas.microsoft.com/office/drawing/2014/main" val="20003"/>
                    </a:ext>
                  </a:extLst>
                </a:gridCol>
                <a:gridCol w="1714855">
                  <a:extLst>
                    <a:ext uri="{9D8B030D-6E8A-4147-A177-3AD203B41FA5}">
                      <a16:colId xmlns:a16="http://schemas.microsoft.com/office/drawing/2014/main" val="20004"/>
                    </a:ext>
                  </a:extLst>
                </a:gridCol>
                <a:gridCol w="1714855">
                  <a:extLst>
                    <a:ext uri="{9D8B030D-6E8A-4147-A177-3AD203B41FA5}">
                      <a16:colId xmlns:a16="http://schemas.microsoft.com/office/drawing/2014/main" val="20005"/>
                    </a:ext>
                  </a:extLst>
                </a:gridCol>
                <a:gridCol w="1714855">
                  <a:extLst>
                    <a:ext uri="{9D8B030D-6E8A-4147-A177-3AD203B41FA5}">
                      <a16:colId xmlns:a16="http://schemas.microsoft.com/office/drawing/2014/main" val="20006"/>
                    </a:ext>
                  </a:extLst>
                </a:gridCol>
                <a:gridCol w="1714855">
                  <a:extLst>
                    <a:ext uri="{9D8B030D-6E8A-4147-A177-3AD203B41FA5}">
                      <a16:colId xmlns:a16="http://schemas.microsoft.com/office/drawing/2014/main" val="20007"/>
                    </a:ext>
                  </a:extLst>
                </a:gridCol>
              </a:tblGrid>
              <a:tr h="885825">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a:solidFill>
                            <a:srgbClr val="000000"/>
                          </a:solidFill>
                          <a:latin typeface="Open Sans"/>
                          <a:ea typeface="Open Sans"/>
                          <a:cs typeface="Open Sans"/>
                          <a:sym typeface="Open Sans"/>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extLst>
                  <a:ext uri="{0D108BD9-81ED-4DB2-BD59-A6C34878D82A}">
                    <a16:rowId xmlns:a16="http://schemas.microsoft.com/office/drawing/2014/main" val="10000"/>
                  </a:ext>
                </a:extLst>
              </a:tr>
            </a:tbl>
          </a:graphicData>
        </a:graphic>
      </p:graphicFrame>
      <p:sp>
        <p:nvSpPr>
          <p:cNvPr id="8" name="Freeform 8"/>
          <p:cNvSpPr/>
          <p:nvPr/>
        </p:nvSpPr>
        <p:spPr>
          <a:xfrm>
            <a:off x="530691" y="3678073"/>
            <a:ext cx="806873" cy="806873"/>
          </a:xfrm>
          <a:custGeom>
            <a:avLst/>
            <a:gdLst/>
            <a:ahLst/>
            <a:cxnLst/>
            <a:rect l="l" t="t" r="r" b="b"/>
            <a:pathLst>
              <a:path w="806873" h="806873">
                <a:moveTo>
                  <a:pt x="0" y="0"/>
                </a:moveTo>
                <a:lnTo>
                  <a:pt x="806873" y="0"/>
                </a:lnTo>
                <a:lnTo>
                  <a:pt x="806873" y="806873"/>
                </a:lnTo>
                <a:lnTo>
                  <a:pt x="0" y="8068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9" name="TextBox 9"/>
          <p:cNvSpPr txBox="1"/>
          <p:nvPr/>
        </p:nvSpPr>
        <p:spPr>
          <a:xfrm>
            <a:off x="513454" y="2002104"/>
            <a:ext cx="12001980"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Simplified Data Encryption Standard (S-DES)</a:t>
            </a:r>
          </a:p>
        </p:txBody>
      </p:sp>
      <p:sp>
        <p:nvSpPr>
          <p:cNvPr id="10" name="TextBox 10"/>
          <p:cNvSpPr txBox="1"/>
          <p:nvPr/>
        </p:nvSpPr>
        <p:spPr>
          <a:xfrm>
            <a:off x="1431807" y="3795760"/>
            <a:ext cx="11804516" cy="514350"/>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Open Sans Bold"/>
                <a:ea typeface="Open Sans Bold"/>
                <a:cs typeface="Open Sans Bold"/>
                <a:sym typeface="Open Sans Bold"/>
              </a:rPr>
              <a:t>Keys generated are then used for encryption in stage 2. </a:t>
            </a:r>
          </a:p>
        </p:txBody>
      </p:sp>
      <p:graphicFrame>
        <p:nvGraphicFramePr>
          <p:cNvPr id="11" name="Table 11"/>
          <p:cNvGraphicFramePr>
            <a:graphicFrameLocks noGrp="1"/>
          </p:cNvGraphicFramePr>
          <p:nvPr/>
        </p:nvGraphicFramePr>
        <p:xfrm>
          <a:off x="2426762" y="5618421"/>
          <a:ext cx="13718842" cy="885825"/>
        </p:xfrm>
        <a:graphic>
          <a:graphicData uri="http://schemas.openxmlformats.org/drawingml/2006/table">
            <a:tbl>
              <a:tblPr/>
              <a:tblGrid>
                <a:gridCol w="1714855">
                  <a:extLst>
                    <a:ext uri="{9D8B030D-6E8A-4147-A177-3AD203B41FA5}">
                      <a16:colId xmlns:a16="http://schemas.microsoft.com/office/drawing/2014/main" val="20000"/>
                    </a:ext>
                  </a:extLst>
                </a:gridCol>
                <a:gridCol w="1714855">
                  <a:extLst>
                    <a:ext uri="{9D8B030D-6E8A-4147-A177-3AD203B41FA5}">
                      <a16:colId xmlns:a16="http://schemas.microsoft.com/office/drawing/2014/main" val="20001"/>
                    </a:ext>
                  </a:extLst>
                </a:gridCol>
                <a:gridCol w="1714855">
                  <a:extLst>
                    <a:ext uri="{9D8B030D-6E8A-4147-A177-3AD203B41FA5}">
                      <a16:colId xmlns:a16="http://schemas.microsoft.com/office/drawing/2014/main" val="20002"/>
                    </a:ext>
                  </a:extLst>
                </a:gridCol>
                <a:gridCol w="1714855">
                  <a:extLst>
                    <a:ext uri="{9D8B030D-6E8A-4147-A177-3AD203B41FA5}">
                      <a16:colId xmlns:a16="http://schemas.microsoft.com/office/drawing/2014/main" val="20003"/>
                    </a:ext>
                  </a:extLst>
                </a:gridCol>
                <a:gridCol w="1714855">
                  <a:extLst>
                    <a:ext uri="{9D8B030D-6E8A-4147-A177-3AD203B41FA5}">
                      <a16:colId xmlns:a16="http://schemas.microsoft.com/office/drawing/2014/main" val="20004"/>
                    </a:ext>
                  </a:extLst>
                </a:gridCol>
                <a:gridCol w="1714855">
                  <a:extLst>
                    <a:ext uri="{9D8B030D-6E8A-4147-A177-3AD203B41FA5}">
                      <a16:colId xmlns:a16="http://schemas.microsoft.com/office/drawing/2014/main" val="20005"/>
                    </a:ext>
                  </a:extLst>
                </a:gridCol>
                <a:gridCol w="1714855">
                  <a:extLst>
                    <a:ext uri="{9D8B030D-6E8A-4147-A177-3AD203B41FA5}">
                      <a16:colId xmlns:a16="http://schemas.microsoft.com/office/drawing/2014/main" val="20006"/>
                    </a:ext>
                  </a:extLst>
                </a:gridCol>
                <a:gridCol w="1714855">
                  <a:extLst>
                    <a:ext uri="{9D8B030D-6E8A-4147-A177-3AD203B41FA5}">
                      <a16:colId xmlns:a16="http://schemas.microsoft.com/office/drawing/2014/main" val="20007"/>
                    </a:ext>
                  </a:extLst>
                </a:gridCol>
              </a:tblGrid>
              <a:tr h="885825">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extLst>
                  <a:ext uri="{0D108BD9-81ED-4DB2-BD59-A6C34878D82A}">
                    <a16:rowId xmlns:a16="http://schemas.microsoft.com/office/drawing/2014/main" val="10000"/>
                  </a:ext>
                </a:extLst>
              </a:tr>
            </a:tbl>
          </a:graphicData>
        </a:graphic>
      </p:graphicFrame>
      <p:sp>
        <p:nvSpPr>
          <p:cNvPr id="12" name="TextBox 12"/>
          <p:cNvSpPr txBox="1"/>
          <p:nvPr/>
        </p:nvSpPr>
        <p:spPr>
          <a:xfrm>
            <a:off x="813864" y="5736108"/>
            <a:ext cx="1454075" cy="514350"/>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Open Sans Bold"/>
                <a:ea typeface="Open Sans Bold"/>
                <a:cs typeface="Open Sans Bold"/>
                <a:sym typeface="Open Sans Bold"/>
              </a:rPr>
              <a:t>Key 1</a:t>
            </a:r>
          </a:p>
        </p:txBody>
      </p:sp>
      <p:sp>
        <p:nvSpPr>
          <p:cNvPr id="13" name="TextBox 13"/>
          <p:cNvSpPr txBox="1"/>
          <p:nvPr/>
        </p:nvSpPr>
        <p:spPr>
          <a:xfrm>
            <a:off x="796627" y="7964958"/>
            <a:ext cx="1454075" cy="514350"/>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Open Sans Bold"/>
                <a:ea typeface="Open Sans Bold"/>
                <a:cs typeface="Open Sans Bold"/>
                <a:sym typeface="Open Sans Bold"/>
              </a:rPr>
              <a:t>Key 2</a:t>
            </a:r>
          </a:p>
        </p:txBody>
      </p:sp>
      <p:sp>
        <p:nvSpPr>
          <p:cNvPr id="14" name="TextBox 14"/>
          <p:cNvSpPr txBox="1"/>
          <p:nvPr/>
        </p:nvSpPr>
        <p:spPr>
          <a:xfrm>
            <a:off x="530691" y="2758299"/>
            <a:ext cx="8650247" cy="514350"/>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Open Sans Bold"/>
                <a:ea typeface="Open Sans Bold"/>
                <a:cs typeface="Open Sans Bold"/>
                <a:sym typeface="Open Sans Bold"/>
              </a:rPr>
              <a:t>Stage 1</a:t>
            </a:r>
            <a:r>
              <a:rPr lang="en-US" sz="3000">
                <a:solidFill>
                  <a:srgbClr val="000000"/>
                </a:solidFill>
                <a:latin typeface="Open Sans"/>
                <a:ea typeface="Open Sans"/>
                <a:cs typeface="Open Sans"/>
                <a:sym typeface="Open Sans"/>
              </a:rPr>
              <a:t>: Create 2 8-bit keys from a 10-bit key.</a:t>
            </a:r>
          </a:p>
        </p:txBody>
      </p:sp>
      <p:sp>
        <p:nvSpPr>
          <p:cNvPr id="15" name="TextBox 15"/>
          <p:cNvSpPr txBox="1"/>
          <p:nvPr/>
        </p:nvSpPr>
        <p:spPr>
          <a:xfrm>
            <a:off x="796627" y="56078"/>
            <a:ext cx="7850526" cy="916652"/>
          </a:xfrm>
          <a:prstGeom prst="rect">
            <a:avLst/>
          </a:prstGeom>
        </p:spPr>
        <p:txBody>
          <a:bodyPr lIns="0" tIns="0" rIns="0" bIns="0" rtlCol="0" anchor="t">
            <a:spAutoFit/>
          </a:bodyPr>
          <a:lstStyle/>
          <a:p>
            <a:pPr marL="0" lvl="0" indent="0" algn="l">
              <a:lnSpc>
                <a:spcPts val="3497"/>
              </a:lnSpc>
              <a:spcBef>
                <a:spcPct val="0"/>
              </a:spcBef>
            </a:pPr>
            <a:r>
              <a:rPr lang="en-US" sz="3123" b="1" spc="-93">
                <a:solidFill>
                  <a:srgbClr val="FFFFFF"/>
                </a:solidFill>
                <a:latin typeface="Poppins Bold"/>
                <a:ea typeface="Poppins Bold"/>
                <a:cs typeface="Poppins Bold"/>
                <a:sym typeface="Poppins Bold"/>
              </a:rPr>
              <a:t>21.3 Symmetric Encryption: Shared Key Techniques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513454" y="2002104"/>
            <a:ext cx="12001980"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Simplified Data Encryption Standard (S-DES)</a:t>
            </a:r>
          </a:p>
        </p:txBody>
      </p:sp>
      <p:sp>
        <p:nvSpPr>
          <p:cNvPr id="8" name="TextBox 8"/>
          <p:cNvSpPr txBox="1"/>
          <p:nvPr/>
        </p:nvSpPr>
        <p:spPr>
          <a:xfrm>
            <a:off x="530691" y="2758299"/>
            <a:ext cx="8650247" cy="514350"/>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Open Sans Bold"/>
                <a:ea typeface="Open Sans Bold"/>
                <a:cs typeface="Open Sans Bold"/>
                <a:sym typeface="Open Sans Bold"/>
              </a:rPr>
              <a:t>Stage 2</a:t>
            </a:r>
            <a:r>
              <a:rPr lang="en-US" sz="3000">
                <a:solidFill>
                  <a:srgbClr val="000000"/>
                </a:solidFill>
                <a:latin typeface="Open Sans"/>
                <a:ea typeface="Open Sans"/>
                <a:cs typeface="Open Sans"/>
                <a:sym typeface="Open Sans"/>
              </a:rPr>
              <a:t>: The encryption process. </a:t>
            </a:r>
          </a:p>
        </p:txBody>
      </p:sp>
      <p:graphicFrame>
        <p:nvGraphicFramePr>
          <p:cNvPr id="9" name="Table 9"/>
          <p:cNvGraphicFramePr>
            <a:graphicFrameLocks noGrp="1"/>
          </p:cNvGraphicFramePr>
          <p:nvPr/>
        </p:nvGraphicFramePr>
        <p:xfrm>
          <a:off x="2763491" y="4358499"/>
          <a:ext cx="13718842" cy="885825"/>
        </p:xfrm>
        <a:graphic>
          <a:graphicData uri="http://schemas.openxmlformats.org/drawingml/2006/table">
            <a:tbl>
              <a:tblPr/>
              <a:tblGrid>
                <a:gridCol w="1714855">
                  <a:extLst>
                    <a:ext uri="{9D8B030D-6E8A-4147-A177-3AD203B41FA5}">
                      <a16:colId xmlns:a16="http://schemas.microsoft.com/office/drawing/2014/main" val="20000"/>
                    </a:ext>
                  </a:extLst>
                </a:gridCol>
                <a:gridCol w="1714855">
                  <a:extLst>
                    <a:ext uri="{9D8B030D-6E8A-4147-A177-3AD203B41FA5}">
                      <a16:colId xmlns:a16="http://schemas.microsoft.com/office/drawing/2014/main" val="20001"/>
                    </a:ext>
                  </a:extLst>
                </a:gridCol>
                <a:gridCol w="1714855">
                  <a:extLst>
                    <a:ext uri="{9D8B030D-6E8A-4147-A177-3AD203B41FA5}">
                      <a16:colId xmlns:a16="http://schemas.microsoft.com/office/drawing/2014/main" val="20002"/>
                    </a:ext>
                  </a:extLst>
                </a:gridCol>
                <a:gridCol w="1714855">
                  <a:extLst>
                    <a:ext uri="{9D8B030D-6E8A-4147-A177-3AD203B41FA5}">
                      <a16:colId xmlns:a16="http://schemas.microsoft.com/office/drawing/2014/main" val="20003"/>
                    </a:ext>
                  </a:extLst>
                </a:gridCol>
                <a:gridCol w="1714855">
                  <a:extLst>
                    <a:ext uri="{9D8B030D-6E8A-4147-A177-3AD203B41FA5}">
                      <a16:colId xmlns:a16="http://schemas.microsoft.com/office/drawing/2014/main" val="20004"/>
                    </a:ext>
                  </a:extLst>
                </a:gridCol>
                <a:gridCol w="1714855">
                  <a:extLst>
                    <a:ext uri="{9D8B030D-6E8A-4147-A177-3AD203B41FA5}">
                      <a16:colId xmlns:a16="http://schemas.microsoft.com/office/drawing/2014/main" val="20005"/>
                    </a:ext>
                  </a:extLst>
                </a:gridCol>
                <a:gridCol w="1714855">
                  <a:extLst>
                    <a:ext uri="{9D8B030D-6E8A-4147-A177-3AD203B41FA5}">
                      <a16:colId xmlns:a16="http://schemas.microsoft.com/office/drawing/2014/main" val="20006"/>
                    </a:ext>
                  </a:extLst>
                </a:gridCol>
                <a:gridCol w="1714855">
                  <a:extLst>
                    <a:ext uri="{9D8B030D-6E8A-4147-A177-3AD203B41FA5}">
                      <a16:colId xmlns:a16="http://schemas.microsoft.com/office/drawing/2014/main" val="20007"/>
                    </a:ext>
                  </a:extLst>
                </a:gridCol>
              </a:tblGrid>
              <a:tr h="885825">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extLst>
                  <a:ext uri="{0D108BD9-81ED-4DB2-BD59-A6C34878D82A}">
                    <a16:rowId xmlns:a16="http://schemas.microsoft.com/office/drawing/2014/main" val="10000"/>
                  </a:ext>
                </a:extLst>
              </a:tr>
            </a:tbl>
          </a:graphicData>
        </a:graphic>
      </p:graphicFrame>
      <p:sp>
        <p:nvSpPr>
          <p:cNvPr id="10" name="TextBox 10"/>
          <p:cNvSpPr txBox="1"/>
          <p:nvPr/>
        </p:nvSpPr>
        <p:spPr>
          <a:xfrm>
            <a:off x="1362852" y="4515661"/>
            <a:ext cx="1105362" cy="514350"/>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Open Sans Bold"/>
                <a:ea typeface="Open Sans Bold"/>
                <a:cs typeface="Open Sans Bold"/>
                <a:sym typeface="Open Sans Bold"/>
              </a:rPr>
              <a:t>Data:</a:t>
            </a:r>
          </a:p>
        </p:txBody>
      </p:sp>
      <p:graphicFrame>
        <p:nvGraphicFramePr>
          <p:cNvPr id="11" name="Table 11"/>
          <p:cNvGraphicFramePr>
            <a:graphicFrameLocks noGrp="1"/>
          </p:cNvGraphicFramePr>
          <p:nvPr/>
        </p:nvGraphicFramePr>
        <p:xfrm>
          <a:off x="2780728" y="7369445"/>
          <a:ext cx="13718842" cy="885825"/>
        </p:xfrm>
        <a:graphic>
          <a:graphicData uri="http://schemas.openxmlformats.org/drawingml/2006/table">
            <a:tbl>
              <a:tblPr/>
              <a:tblGrid>
                <a:gridCol w="1714855">
                  <a:extLst>
                    <a:ext uri="{9D8B030D-6E8A-4147-A177-3AD203B41FA5}">
                      <a16:colId xmlns:a16="http://schemas.microsoft.com/office/drawing/2014/main" val="20000"/>
                    </a:ext>
                  </a:extLst>
                </a:gridCol>
                <a:gridCol w="1714855">
                  <a:extLst>
                    <a:ext uri="{9D8B030D-6E8A-4147-A177-3AD203B41FA5}">
                      <a16:colId xmlns:a16="http://schemas.microsoft.com/office/drawing/2014/main" val="20001"/>
                    </a:ext>
                  </a:extLst>
                </a:gridCol>
                <a:gridCol w="1714855">
                  <a:extLst>
                    <a:ext uri="{9D8B030D-6E8A-4147-A177-3AD203B41FA5}">
                      <a16:colId xmlns:a16="http://schemas.microsoft.com/office/drawing/2014/main" val="20002"/>
                    </a:ext>
                  </a:extLst>
                </a:gridCol>
                <a:gridCol w="1714855">
                  <a:extLst>
                    <a:ext uri="{9D8B030D-6E8A-4147-A177-3AD203B41FA5}">
                      <a16:colId xmlns:a16="http://schemas.microsoft.com/office/drawing/2014/main" val="20003"/>
                    </a:ext>
                  </a:extLst>
                </a:gridCol>
                <a:gridCol w="1714855">
                  <a:extLst>
                    <a:ext uri="{9D8B030D-6E8A-4147-A177-3AD203B41FA5}">
                      <a16:colId xmlns:a16="http://schemas.microsoft.com/office/drawing/2014/main" val="20004"/>
                    </a:ext>
                  </a:extLst>
                </a:gridCol>
                <a:gridCol w="1714855">
                  <a:extLst>
                    <a:ext uri="{9D8B030D-6E8A-4147-A177-3AD203B41FA5}">
                      <a16:colId xmlns:a16="http://schemas.microsoft.com/office/drawing/2014/main" val="20005"/>
                    </a:ext>
                  </a:extLst>
                </a:gridCol>
                <a:gridCol w="1714855">
                  <a:extLst>
                    <a:ext uri="{9D8B030D-6E8A-4147-A177-3AD203B41FA5}">
                      <a16:colId xmlns:a16="http://schemas.microsoft.com/office/drawing/2014/main" val="20006"/>
                    </a:ext>
                  </a:extLst>
                </a:gridCol>
                <a:gridCol w="1714855">
                  <a:extLst>
                    <a:ext uri="{9D8B030D-6E8A-4147-A177-3AD203B41FA5}">
                      <a16:colId xmlns:a16="http://schemas.microsoft.com/office/drawing/2014/main" val="20007"/>
                    </a:ext>
                  </a:extLst>
                </a:gridCol>
              </a:tblGrid>
              <a:tr h="885825">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a:solidFill>
                            <a:srgbClr val="000000"/>
                          </a:solidFill>
                          <a:latin typeface="Open Sans"/>
                          <a:ea typeface="Open Sans"/>
                          <a:cs typeface="Open Sans"/>
                          <a:sym typeface="Open Sans"/>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extLst>
                  <a:ext uri="{0D108BD9-81ED-4DB2-BD59-A6C34878D82A}">
                    <a16:rowId xmlns:a16="http://schemas.microsoft.com/office/drawing/2014/main" val="10000"/>
                  </a:ext>
                </a:extLst>
              </a:tr>
            </a:tbl>
          </a:graphicData>
        </a:graphic>
      </p:graphicFrame>
      <p:graphicFrame>
        <p:nvGraphicFramePr>
          <p:cNvPr id="12" name="Table 12"/>
          <p:cNvGraphicFramePr>
            <a:graphicFrameLocks noGrp="1"/>
          </p:cNvGraphicFramePr>
          <p:nvPr/>
        </p:nvGraphicFramePr>
        <p:xfrm>
          <a:off x="2763491" y="5864495"/>
          <a:ext cx="13718842" cy="885825"/>
        </p:xfrm>
        <a:graphic>
          <a:graphicData uri="http://schemas.openxmlformats.org/drawingml/2006/table">
            <a:tbl>
              <a:tblPr/>
              <a:tblGrid>
                <a:gridCol w="1714855">
                  <a:extLst>
                    <a:ext uri="{9D8B030D-6E8A-4147-A177-3AD203B41FA5}">
                      <a16:colId xmlns:a16="http://schemas.microsoft.com/office/drawing/2014/main" val="20000"/>
                    </a:ext>
                  </a:extLst>
                </a:gridCol>
                <a:gridCol w="1714855">
                  <a:extLst>
                    <a:ext uri="{9D8B030D-6E8A-4147-A177-3AD203B41FA5}">
                      <a16:colId xmlns:a16="http://schemas.microsoft.com/office/drawing/2014/main" val="20001"/>
                    </a:ext>
                  </a:extLst>
                </a:gridCol>
                <a:gridCol w="1714855">
                  <a:extLst>
                    <a:ext uri="{9D8B030D-6E8A-4147-A177-3AD203B41FA5}">
                      <a16:colId xmlns:a16="http://schemas.microsoft.com/office/drawing/2014/main" val="20002"/>
                    </a:ext>
                  </a:extLst>
                </a:gridCol>
                <a:gridCol w="1714855">
                  <a:extLst>
                    <a:ext uri="{9D8B030D-6E8A-4147-A177-3AD203B41FA5}">
                      <a16:colId xmlns:a16="http://schemas.microsoft.com/office/drawing/2014/main" val="20003"/>
                    </a:ext>
                  </a:extLst>
                </a:gridCol>
                <a:gridCol w="1714855">
                  <a:extLst>
                    <a:ext uri="{9D8B030D-6E8A-4147-A177-3AD203B41FA5}">
                      <a16:colId xmlns:a16="http://schemas.microsoft.com/office/drawing/2014/main" val="20004"/>
                    </a:ext>
                  </a:extLst>
                </a:gridCol>
                <a:gridCol w="1714855">
                  <a:extLst>
                    <a:ext uri="{9D8B030D-6E8A-4147-A177-3AD203B41FA5}">
                      <a16:colId xmlns:a16="http://schemas.microsoft.com/office/drawing/2014/main" val="20005"/>
                    </a:ext>
                  </a:extLst>
                </a:gridCol>
                <a:gridCol w="1714855">
                  <a:extLst>
                    <a:ext uri="{9D8B030D-6E8A-4147-A177-3AD203B41FA5}">
                      <a16:colId xmlns:a16="http://schemas.microsoft.com/office/drawing/2014/main" val="20006"/>
                    </a:ext>
                  </a:extLst>
                </a:gridCol>
                <a:gridCol w="1714855">
                  <a:extLst>
                    <a:ext uri="{9D8B030D-6E8A-4147-A177-3AD203B41FA5}">
                      <a16:colId xmlns:a16="http://schemas.microsoft.com/office/drawing/2014/main" val="20007"/>
                    </a:ext>
                  </a:extLst>
                </a:gridCol>
              </a:tblGrid>
              <a:tr h="885825">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extLst>
                  <a:ext uri="{0D108BD9-81ED-4DB2-BD59-A6C34878D82A}">
                    <a16:rowId xmlns:a16="http://schemas.microsoft.com/office/drawing/2014/main" val="10000"/>
                  </a:ext>
                </a:extLst>
              </a:tr>
            </a:tbl>
          </a:graphicData>
        </a:graphic>
      </p:graphicFrame>
      <p:sp>
        <p:nvSpPr>
          <p:cNvPr id="13" name="TextBox 13"/>
          <p:cNvSpPr txBox="1"/>
          <p:nvPr/>
        </p:nvSpPr>
        <p:spPr>
          <a:xfrm>
            <a:off x="1150593" y="5982182"/>
            <a:ext cx="1454075"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Key 1</a:t>
            </a:r>
          </a:p>
        </p:txBody>
      </p:sp>
      <p:sp>
        <p:nvSpPr>
          <p:cNvPr id="14" name="TextBox 14"/>
          <p:cNvSpPr txBox="1"/>
          <p:nvPr/>
        </p:nvSpPr>
        <p:spPr>
          <a:xfrm>
            <a:off x="1150593" y="7503277"/>
            <a:ext cx="1454075"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Key 2</a:t>
            </a:r>
          </a:p>
        </p:txBody>
      </p:sp>
      <p:sp>
        <p:nvSpPr>
          <p:cNvPr id="15" name="TextBox 15"/>
          <p:cNvSpPr txBox="1"/>
          <p:nvPr/>
        </p:nvSpPr>
        <p:spPr>
          <a:xfrm>
            <a:off x="796627" y="56078"/>
            <a:ext cx="7850526" cy="916652"/>
          </a:xfrm>
          <a:prstGeom prst="rect">
            <a:avLst/>
          </a:prstGeom>
        </p:spPr>
        <p:txBody>
          <a:bodyPr lIns="0" tIns="0" rIns="0" bIns="0" rtlCol="0" anchor="t">
            <a:spAutoFit/>
          </a:bodyPr>
          <a:lstStyle/>
          <a:p>
            <a:pPr marL="0" lvl="0" indent="0" algn="l">
              <a:lnSpc>
                <a:spcPts val="3497"/>
              </a:lnSpc>
              <a:spcBef>
                <a:spcPct val="0"/>
              </a:spcBef>
            </a:pPr>
            <a:r>
              <a:rPr lang="en-US" sz="3123" b="1" spc="-93">
                <a:solidFill>
                  <a:srgbClr val="FFFFFF"/>
                </a:solidFill>
                <a:latin typeface="Poppins Bold"/>
                <a:ea typeface="Poppins Bold"/>
                <a:cs typeface="Poppins Bold"/>
                <a:sym typeface="Poppins Bold"/>
              </a:rPr>
              <a:t>21.3 Symmetric Encryption: Shared Key Techniques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2541583" y="5577699"/>
          <a:ext cx="13718842" cy="3038475"/>
        </p:xfrm>
        <a:graphic>
          <a:graphicData uri="http://schemas.openxmlformats.org/drawingml/2006/table">
            <a:tbl>
              <a:tblPr/>
              <a:tblGrid>
                <a:gridCol w="1714855">
                  <a:extLst>
                    <a:ext uri="{9D8B030D-6E8A-4147-A177-3AD203B41FA5}">
                      <a16:colId xmlns:a16="http://schemas.microsoft.com/office/drawing/2014/main" val="20000"/>
                    </a:ext>
                  </a:extLst>
                </a:gridCol>
                <a:gridCol w="1714855">
                  <a:extLst>
                    <a:ext uri="{9D8B030D-6E8A-4147-A177-3AD203B41FA5}">
                      <a16:colId xmlns:a16="http://schemas.microsoft.com/office/drawing/2014/main" val="20001"/>
                    </a:ext>
                  </a:extLst>
                </a:gridCol>
                <a:gridCol w="1714855">
                  <a:extLst>
                    <a:ext uri="{9D8B030D-6E8A-4147-A177-3AD203B41FA5}">
                      <a16:colId xmlns:a16="http://schemas.microsoft.com/office/drawing/2014/main" val="20002"/>
                    </a:ext>
                  </a:extLst>
                </a:gridCol>
                <a:gridCol w="1714855">
                  <a:extLst>
                    <a:ext uri="{9D8B030D-6E8A-4147-A177-3AD203B41FA5}">
                      <a16:colId xmlns:a16="http://schemas.microsoft.com/office/drawing/2014/main" val="20003"/>
                    </a:ext>
                  </a:extLst>
                </a:gridCol>
                <a:gridCol w="1714855">
                  <a:extLst>
                    <a:ext uri="{9D8B030D-6E8A-4147-A177-3AD203B41FA5}">
                      <a16:colId xmlns:a16="http://schemas.microsoft.com/office/drawing/2014/main" val="20004"/>
                    </a:ext>
                  </a:extLst>
                </a:gridCol>
                <a:gridCol w="1714855">
                  <a:extLst>
                    <a:ext uri="{9D8B030D-6E8A-4147-A177-3AD203B41FA5}">
                      <a16:colId xmlns:a16="http://schemas.microsoft.com/office/drawing/2014/main" val="20005"/>
                    </a:ext>
                  </a:extLst>
                </a:gridCol>
                <a:gridCol w="1714855">
                  <a:extLst>
                    <a:ext uri="{9D8B030D-6E8A-4147-A177-3AD203B41FA5}">
                      <a16:colId xmlns:a16="http://schemas.microsoft.com/office/drawing/2014/main" val="20006"/>
                    </a:ext>
                  </a:extLst>
                </a:gridCol>
                <a:gridCol w="1714855">
                  <a:extLst>
                    <a:ext uri="{9D8B030D-6E8A-4147-A177-3AD203B41FA5}">
                      <a16:colId xmlns:a16="http://schemas.microsoft.com/office/drawing/2014/main" val="20007"/>
                    </a:ext>
                  </a:extLst>
                </a:gridCol>
              </a:tblGrid>
              <a:tr h="1012825">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0ABC1"/>
                    </a:solidFill>
                  </a:tcPr>
                </a:tc>
                <a:extLst>
                  <a:ext uri="{0D108BD9-81ED-4DB2-BD59-A6C34878D82A}">
                    <a16:rowId xmlns:a16="http://schemas.microsoft.com/office/drawing/2014/main" val="10000"/>
                  </a:ext>
                </a:extLst>
              </a:tr>
              <a:tr h="1012825">
                <a:tc>
                  <a:txBody>
                    <a:bodyPr/>
                    <a:lstStyle/>
                    <a:p>
                      <a:pPr algn="ctr">
                        <a:lnSpc>
                          <a:spcPts val="2392"/>
                        </a:lnSpc>
                        <a:defRPr/>
                      </a:pPr>
                      <a:r>
                        <a:rPr lang="en-US" sz="1709"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8</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7</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6</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extLst>
                  <a:ext uri="{0D108BD9-81ED-4DB2-BD59-A6C34878D82A}">
                    <a16:rowId xmlns:a16="http://schemas.microsoft.com/office/drawing/2014/main" val="10001"/>
                  </a:ext>
                </a:extLst>
              </a:tr>
              <a:tr h="1012825">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4E8EB"/>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4E8EB"/>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4E8EB"/>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4E8EB"/>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4E8EB"/>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4E8EB"/>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4E8EB"/>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4E8EB"/>
                    </a:solidFill>
                  </a:tcPr>
                </a:tc>
                <a:extLst>
                  <a:ext uri="{0D108BD9-81ED-4DB2-BD59-A6C34878D82A}">
                    <a16:rowId xmlns:a16="http://schemas.microsoft.com/office/drawing/2014/main" val="10002"/>
                  </a:ext>
                </a:extLst>
              </a:tr>
            </a:tbl>
          </a:graphicData>
        </a:graphic>
      </p:graphicFrame>
      <p:sp>
        <p:nvSpPr>
          <p:cNvPr id="8" name="Freeform 8"/>
          <p:cNvSpPr/>
          <p:nvPr/>
        </p:nvSpPr>
        <p:spPr>
          <a:xfrm>
            <a:off x="642642" y="4108464"/>
            <a:ext cx="770324" cy="770324"/>
          </a:xfrm>
          <a:custGeom>
            <a:avLst/>
            <a:gdLst/>
            <a:ahLst/>
            <a:cxnLst/>
            <a:rect l="l" t="t" r="r" b="b"/>
            <a:pathLst>
              <a:path w="770324" h="770324">
                <a:moveTo>
                  <a:pt x="0" y="0"/>
                </a:moveTo>
                <a:lnTo>
                  <a:pt x="770324" y="0"/>
                </a:lnTo>
                <a:lnTo>
                  <a:pt x="770324" y="770323"/>
                </a:lnTo>
                <a:lnTo>
                  <a:pt x="0" y="77032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9" name="TextBox 9"/>
          <p:cNvSpPr txBox="1"/>
          <p:nvPr/>
        </p:nvSpPr>
        <p:spPr>
          <a:xfrm>
            <a:off x="513454" y="2002104"/>
            <a:ext cx="12001980"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Simplified Data Encryption Standard (S-DES)</a:t>
            </a:r>
          </a:p>
        </p:txBody>
      </p:sp>
      <p:sp>
        <p:nvSpPr>
          <p:cNvPr id="10" name="TextBox 10"/>
          <p:cNvSpPr txBox="1"/>
          <p:nvPr/>
        </p:nvSpPr>
        <p:spPr>
          <a:xfrm>
            <a:off x="530691" y="2758299"/>
            <a:ext cx="8650247" cy="514350"/>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Open Sans Bold"/>
                <a:ea typeface="Open Sans Bold"/>
                <a:cs typeface="Open Sans Bold"/>
                <a:sym typeface="Open Sans Bold"/>
              </a:rPr>
              <a:t>Stage 2</a:t>
            </a:r>
            <a:r>
              <a:rPr lang="en-US" sz="3000">
                <a:solidFill>
                  <a:srgbClr val="000000"/>
                </a:solidFill>
                <a:latin typeface="Open Sans"/>
                <a:ea typeface="Open Sans"/>
                <a:cs typeface="Open Sans"/>
                <a:sym typeface="Open Sans"/>
              </a:rPr>
              <a:t>: The encryption process. </a:t>
            </a:r>
          </a:p>
        </p:txBody>
      </p:sp>
      <p:sp>
        <p:nvSpPr>
          <p:cNvPr id="11" name="TextBox 11"/>
          <p:cNvSpPr txBox="1"/>
          <p:nvPr/>
        </p:nvSpPr>
        <p:spPr>
          <a:xfrm>
            <a:off x="1568910" y="4207875"/>
            <a:ext cx="4085275" cy="514350"/>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Open Sans Bold"/>
                <a:ea typeface="Open Sans Bold"/>
                <a:cs typeface="Open Sans Bold"/>
                <a:sym typeface="Open Sans Bold"/>
              </a:rPr>
              <a:t>Permutate the data</a:t>
            </a:r>
          </a:p>
        </p:txBody>
      </p:sp>
      <p:sp>
        <p:nvSpPr>
          <p:cNvPr id="12" name="TextBox 12"/>
          <p:cNvSpPr txBox="1"/>
          <p:nvPr/>
        </p:nvSpPr>
        <p:spPr>
          <a:xfrm>
            <a:off x="1028700" y="5659837"/>
            <a:ext cx="1327271" cy="514350"/>
          </a:xfrm>
          <a:prstGeom prst="rect">
            <a:avLst/>
          </a:prstGeom>
        </p:spPr>
        <p:txBody>
          <a:bodyPr lIns="0" tIns="0" rIns="0" bIns="0" rtlCol="0" anchor="t">
            <a:spAutoFit/>
          </a:bodyPr>
          <a:lstStyle/>
          <a:p>
            <a:pPr algn="ctr">
              <a:lnSpc>
                <a:spcPts val="4200"/>
              </a:lnSpc>
              <a:spcBef>
                <a:spcPct val="0"/>
              </a:spcBef>
            </a:pPr>
            <a:r>
              <a:rPr lang="en-US" sz="3000" b="1">
                <a:solidFill>
                  <a:srgbClr val="642EC7"/>
                </a:solidFill>
                <a:latin typeface="Open Sans Bold"/>
                <a:ea typeface="Open Sans Bold"/>
                <a:cs typeface="Open Sans Bold"/>
                <a:sym typeface="Open Sans Bold"/>
              </a:rPr>
              <a:t>Before</a:t>
            </a:r>
          </a:p>
        </p:txBody>
      </p:sp>
      <p:sp>
        <p:nvSpPr>
          <p:cNvPr id="13" name="TextBox 13"/>
          <p:cNvSpPr txBox="1"/>
          <p:nvPr/>
        </p:nvSpPr>
        <p:spPr>
          <a:xfrm>
            <a:off x="1028700" y="7837355"/>
            <a:ext cx="1327271" cy="514350"/>
          </a:xfrm>
          <a:prstGeom prst="rect">
            <a:avLst/>
          </a:prstGeom>
        </p:spPr>
        <p:txBody>
          <a:bodyPr lIns="0" tIns="0" rIns="0" bIns="0" rtlCol="0" anchor="t">
            <a:spAutoFit/>
          </a:bodyPr>
          <a:lstStyle/>
          <a:p>
            <a:pPr algn="ctr">
              <a:lnSpc>
                <a:spcPts val="4200"/>
              </a:lnSpc>
              <a:spcBef>
                <a:spcPct val="0"/>
              </a:spcBef>
            </a:pPr>
            <a:r>
              <a:rPr lang="en-US" sz="3000" b="1">
                <a:solidFill>
                  <a:srgbClr val="642EC7"/>
                </a:solidFill>
                <a:latin typeface="Open Sans Bold"/>
                <a:ea typeface="Open Sans Bold"/>
                <a:cs typeface="Open Sans Bold"/>
                <a:sym typeface="Open Sans Bold"/>
              </a:rPr>
              <a:t>After</a:t>
            </a:r>
          </a:p>
        </p:txBody>
      </p:sp>
      <p:sp>
        <p:nvSpPr>
          <p:cNvPr id="14" name="TextBox 14"/>
          <p:cNvSpPr txBox="1"/>
          <p:nvPr/>
        </p:nvSpPr>
        <p:spPr>
          <a:xfrm>
            <a:off x="796627" y="56078"/>
            <a:ext cx="7850526" cy="916652"/>
          </a:xfrm>
          <a:prstGeom prst="rect">
            <a:avLst/>
          </a:prstGeom>
        </p:spPr>
        <p:txBody>
          <a:bodyPr lIns="0" tIns="0" rIns="0" bIns="0" rtlCol="0" anchor="t">
            <a:spAutoFit/>
          </a:bodyPr>
          <a:lstStyle/>
          <a:p>
            <a:pPr marL="0" lvl="0" indent="0" algn="l">
              <a:lnSpc>
                <a:spcPts val="3497"/>
              </a:lnSpc>
              <a:spcBef>
                <a:spcPct val="0"/>
              </a:spcBef>
            </a:pPr>
            <a:r>
              <a:rPr lang="en-US" sz="3123" b="1" spc="-93">
                <a:solidFill>
                  <a:srgbClr val="FFFFFF"/>
                </a:solidFill>
                <a:latin typeface="Poppins Bold"/>
                <a:ea typeface="Poppins Bold"/>
                <a:cs typeface="Poppins Bold"/>
                <a:sym typeface="Poppins Bold"/>
              </a:rPr>
              <a:t>21.3 Symmetric Encryption: Shared Key Techniques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3300222" y="5554168"/>
          <a:ext cx="13718842" cy="885825"/>
        </p:xfrm>
        <a:graphic>
          <a:graphicData uri="http://schemas.openxmlformats.org/drawingml/2006/table">
            <a:tbl>
              <a:tblPr/>
              <a:tblGrid>
                <a:gridCol w="1714855">
                  <a:extLst>
                    <a:ext uri="{9D8B030D-6E8A-4147-A177-3AD203B41FA5}">
                      <a16:colId xmlns:a16="http://schemas.microsoft.com/office/drawing/2014/main" val="20000"/>
                    </a:ext>
                  </a:extLst>
                </a:gridCol>
                <a:gridCol w="1714855">
                  <a:extLst>
                    <a:ext uri="{9D8B030D-6E8A-4147-A177-3AD203B41FA5}">
                      <a16:colId xmlns:a16="http://schemas.microsoft.com/office/drawing/2014/main" val="20001"/>
                    </a:ext>
                  </a:extLst>
                </a:gridCol>
                <a:gridCol w="1714855">
                  <a:extLst>
                    <a:ext uri="{9D8B030D-6E8A-4147-A177-3AD203B41FA5}">
                      <a16:colId xmlns:a16="http://schemas.microsoft.com/office/drawing/2014/main" val="20002"/>
                    </a:ext>
                  </a:extLst>
                </a:gridCol>
                <a:gridCol w="1714855">
                  <a:extLst>
                    <a:ext uri="{9D8B030D-6E8A-4147-A177-3AD203B41FA5}">
                      <a16:colId xmlns:a16="http://schemas.microsoft.com/office/drawing/2014/main" val="20003"/>
                    </a:ext>
                  </a:extLst>
                </a:gridCol>
                <a:gridCol w="1714855">
                  <a:extLst>
                    <a:ext uri="{9D8B030D-6E8A-4147-A177-3AD203B41FA5}">
                      <a16:colId xmlns:a16="http://schemas.microsoft.com/office/drawing/2014/main" val="20004"/>
                    </a:ext>
                  </a:extLst>
                </a:gridCol>
                <a:gridCol w="1714855">
                  <a:extLst>
                    <a:ext uri="{9D8B030D-6E8A-4147-A177-3AD203B41FA5}">
                      <a16:colId xmlns:a16="http://schemas.microsoft.com/office/drawing/2014/main" val="20005"/>
                    </a:ext>
                  </a:extLst>
                </a:gridCol>
                <a:gridCol w="1714855">
                  <a:extLst>
                    <a:ext uri="{9D8B030D-6E8A-4147-A177-3AD203B41FA5}">
                      <a16:colId xmlns:a16="http://schemas.microsoft.com/office/drawing/2014/main" val="20006"/>
                    </a:ext>
                  </a:extLst>
                </a:gridCol>
                <a:gridCol w="1714855">
                  <a:extLst>
                    <a:ext uri="{9D8B030D-6E8A-4147-A177-3AD203B41FA5}">
                      <a16:colId xmlns:a16="http://schemas.microsoft.com/office/drawing/2014/main" val="20007"/>
                    </a:ext>
                  </a:extLst>
                </a:gridCol>
              </a:tblGrid>
              <a:tr h="885825">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4E8EB"/>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4E8EB"/>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4E8EB"/>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4E8EB"/>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4E8EB"/>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4E8EB"/>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4E8EB"/>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4E8EB"/>
                    </a:solidFill>
                  </a:tcPr>
                </a:tc>
                <a:extLst>
                  <a:ext uri="{0D108BD9-81ED-4DB2-BD59-A6C34878D82A}">
                    <a16:rowId xmlns:a16="http://schemas.microsoft.com/office/drawing/2014/main" val="10000"/>
                  </a:ext>
                </a:extLst>
              </a:tr>
            </a:tbl>
          </a:graphicData>
        </a:graphic>
      </p:graphicFrame>
      <p:sp>
        <p:nvSpPr>
          <p:cNvPr id="8" name="Freeform 8"/>
          <p:cNvSpPr/>
          <p:nvPr/>
        </p:nvSpPr>
        <p:spPr>
          <a:xfrm>
            <a:off x="635644" y="4100569"/>
            <a:ext cx="786112" cy="786112"/>
          </a:xfrm>
          <a:custGeom>
            <a:avLst/>
            <a:gdLst/>
            <a:ahLst/>
            <a:cxnLst/>
            <a:rect l="l" t="t" r="r" b="b"/>
            <a:pathLst>
              <a:path w="786112" h="786112">
                <a:moveTo>
                  <a:pt x="0" y="0"/>
                </a:moveTo>
                <a:lnTo>
                  <a:pt x="786112" y="0"/>
                </a:lnTo>
                <a:lnTo>
                  <a:pt x="786112" y="786113"/>
                </a:lnTo>
                <a:lnTo>
                  <a:pt x="0" y="78611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9" name="TextBox 9"/>
          <p:cNvSpPr txBox="1"/>
          <p:nvPr/>
        </p:nvSpPr>
        <p:spPr>
          <a:xfrm>
            <a:off x="513454" y="2002104"/>
            <a:ext cx="12001980"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Simplified Data Encryption Standard (S-DES)</a:t>
            </a:r>
          </a:p>
        </p:txBody>
      </p:sp>
      <p:sp>
        <p:nvSpPr>
          <p:cNvPr id="10" name="TextBox 10"/>
          <p:cNvSpPr txBox="1"/>
          <p:nvPr/>
        </p:nvSpPr>
        <p:spPr>
          <a:xfrm>
            <a:off x="530691" y="2758299"/>
            <a:ext cx="8650247" cy="514350"/>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Open Sans Bold"/>
                <a:ea typeface="Open Sans Bold"/>
                <a:cs typeface="Open Sans Bold"/>
                <a:sym typeface="Open Sans Bold"/>
              </a:rPr>
              <a:t>Stage 2</a:t>
            </a:r>
            <a:r>
              <a:rPr lang="en-US" sz="3000">
                <a:solidFill>
                  <a:srgbClr val="000000"/>
                </a:solidFill>
                <a:latin typeface="Open Sans"/>
                <a:ea typeface="Open Sans"/>
                <a:cs typeface="Open Sans"/>
                <a:sym typeface="Open Sans"/>
              </a:rPr>
              <a:t>: The encryption process. </a:t>
            </a:r>
          </a:p>
        </p:txBody>
      </p:sp>
      <p:sp>
        <p:nvSpPr>
          <p:cNvPr id="11" name="TextBox 11"/>
          <p:cNvSpPr txBox="1"/>
          <p:nvPr/>
        </p:nvSpPr>
        <p:spPr>
          <a:xfrm>
            <a:off x="1568910" y="4207875"/>
            <a:ext cx="15450154" cy="514350"/>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Open Sans Bold"/>
                <a:ea typeface="Open Sans Bold"/>
                <a:cs typeface="Open Sans Bold"/>
                <a:sym typeface="Open Sans Bold"/>
              </a:rPr>
              <a:t>Apply a function (eg. XOR operation) using the permuted code and key #1.</a:t>
            </a:r>
          </a:p>
        </p:txBody>
      </p:sp>
      <p:sp>
        <p:nvSpPr>
          <p:cNvPr id="12" name="TextBox 12"/>
          <p:cNvSpPr txBox="1"/>
          <p:nvPr/>
        </p:nvSpPr>
        <p:spPr>
          <a:xfrm>
            <a:off x="1234758" y="5497018"/>
            <a:ext cx="1881001" cy="887253"/>
          </a:xfrm>
          <a:prstGeom prst="rect">
            <a:avLst/>
          </a:prstGeom>
        </p:spPr>
        <p:txBody>
          <a:bodyPr lIns="0" tIns="0" rIns="0" bIns="0" rtlCol="0" anchor="t">
            <a:spAutoFit/>
          </a:bodyPr>
          <a:lstStyle/>
          <a:p>
            <a:pPr algn="ctr">
              <a:lnSpc>
                <a:spcPts val="3519"/>
              </a:lnSpc>
              <a:spcBef>
                <a:spcPct val="0"/>
              </a:spcBef>
            </a:pPr>
            <a:r>
              <a:rPr lang="en-US" sz="2513" b="1">
                <a:solidFill>
                  <a:srgbClr val="000000"/>
                </a:solidFill>
                <a:latin typeface="Open Sans Bold"/>
                <a:ea typeface="Open Sans Bold"/>
                <a:cs typeface="Open Sans Bold"/>
                <a:sym typeface="Open Sans Bold"/>
              </a:rPr>
              <a:t>Permuted code:</a:t>
            </a:r>
          </a:p>
        </p:txBody>
      </p:sp>
      <p:graphicFrame>
        <p:nvGraphicFramePr>
          <p:cNvPr id="13" name="Table 13"/>
          <p:cNvGraphicFramePr>
            <a:graphicFrameLocks noGrp="1"/>
          </p:cNvGraphicFramePr>
          <p:nvPr/>
        </p:nvGraphicFramePr>
        <p:xfrm>
          <a:off x="3300222" y="6902320"/>
          <a:ext cx="13718842" cy="885825"/>
        </p:xfrm>
        <a:graphic>
          <a:graphicData uri="http://schemas.openxmlformats.org/drawingml/2006/table">
            <a:tbl>
              <a:tblPr/>
              <a:tblGrid>
                <a:gridCol w="1714855">
                  <a:extLst>
                    <a:ext uri="{9D8B030D-6E8A-4147-A177-3AD203B41FA5}">
                      <a16:colId xmlns:a16="http://schemas.microsoft.com/office/drawing/2014/main" val="20000"/>
                    </a:ext>
                  </a:extLst>
                </a:gridCol>
                <a:gridCol w="1714855">
                  <a:extLst>
                    <a:ext uri="{9D8B030D-6E8A-4147-A177-3AD203B41FA5}">
                      <a16:colId xmlns:a16="http://schemas.microsoft.com/office/drawing/2014/main" val="20001"/>
                    </a:ext>
                  </a:extLst>
                </a:gridCol>
                <a:gridCol w="1714855">
                  <a:extLst>
                    <a:ext uri="{9D8B030D-6E8A-4147-A177-3AD203B41FA5}">
                      <a16:colId xmlns:a16="http://schemas.microsoft.com/office/drawing/2014/main" val="20002"/>
                    </a:ext>
                  </a:extLst>
                </a:gridCol>
                <a:gridCol w="1714855">
                  <a:extLst>
                    <a:ext uri="{9D8B030D-6E8A-4147-A177-3AD203B41FA5}">
                      <a16:colId xmlns:a16="http://schemas.microsoft.com/office/drawing/2014/main" val="20003"/>
                    </a:ext>
                  </a:extLst>
                </a:gridCol>
                <a:gridCol w="1714855">
                  <a:extLst>
                    <a:ext uri="{9D8B030D-6E8A-4147-A177-3AD203B41FA5}">
                      <a16:colId xmlns:a16="http://schemas.microsoft.com/office/drawing/2014/main" val="20004"/>
                    </a:ext>
                  </a:extLst>
                </a:gridCol>
                <a:gridCol w="1714855">
                  <a:extLst>
                    <a:ext uri="{9D8B030D-6E8A-4147-A177-3AD203B41FA5}">
                      <a16:colId xmlns:a16="http://schemas.microsoft.com/office/drawing/2014/main" val="20005"/>
                    </a:ext>
                  </a:extLst>
                </a:gridCol>
                <a:gridCol w="1714855">
                  <a:extLst>
                    <a:ext uri="{9D8B030D-6E8A-4147-A177-3AD203B41FA5}">
                      <a16:colId xmlns:a16="http://schemas.microsoft.com/office/drawing/2014/main" val="20006"/>
                    </a:ext>
                  </a:extLst>
                </a:gridCol>
                <a:gridCol w="1714855">
                  <a:extLst>
                    <a:ext uri="{9D8B030D-6E8A-4147-A177-3AD203B41FA5}">
                      <a16:colId xmlns:a16="http://schemas.microsoft.com/office/drawing/2014/main" val="20007"/>
                    </a:ext>
                  </a:extLst>
                </a:gridCol>
              </a:tblGrid>
              <a:tr h="885825">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extLst>
                  <a:ext uri="{0D108BD9-81ED-4DB2-BD59-A6C34878D82A}">
                    <a16:rowId xmlns:a16="http://schemas.microsoft.com/office/drawing/2014/main" val="10000"/>
                  </a:ext>
                </a:extLst>
              </a:tr>
            </a:tbl>
          </a:graphicData>
        </a:graphic>
      </p:graphicFrame>
      <p:sp>
        <p:nvSpPr>
          <p:cNvPr id="14" name="TextBox 14"/>
          <p:cNvSpPr txBox="1"/>
          <p:nvPr/>
        </p:nvSpPr>
        <p:spPr>
          <a:xfrm>
            <a:off x="1687324" y="7020006"/>
            <a:ext cx="1454075" cy="514350"/>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Open Sans Bold"/>
                <a:ea typeface="Open Sans Bold"/>
                <a:cs typeface="Open Sans Bold"/>
                <a:sym typeface="Open Sans Bold"/>
              </a:rPr>
              <a:t>Key 1</a:t>
            </a:r>
          </a:p>
        </p:txBody>
      </p:sp>
      <p:sp>
        <p:nvSpPr>
          <p:cNvPr id="15" name="TextBox 15"/>
          <p:cNvSpPr txBox="1"/>
          <p:nvPr/>
        </p:nvSpPr>
        <p:spPr>
          <a:xfrm>
            <a:off x="1234758" y="8305881"/>
            <a:ext cx="1881001" cy="440274"/>
          </a:xfrm>
          <a:prstGeom prst="rect">
            <a:avLst/>
          </a:prstGeom>
        </p:spPr>
        <p:txBody>
          <a:bodyPr lIns="0" tIns="0" rIns="0" bIns="0" rtlCol="0" anchor="t">
            <a:spAutoFit/>
          </a:bodyPr>
          <a:lstStyle/>
          <a:p>
            <a:pPr algn="ctr">
              <a:lnSpc>
                <a:spcPts val="3519"/>
              </a:lnSpc>
              <a:spcBef>
                <a:spcPct val="0"/>
              </a:spcBef>
            </a:pPr>
            <a:r>
              <a:rPr lang="en-US" sz="2513" b="1">
                <a:solidFill>
                  <a:srgbClr val="000000"/>
                </a:solidFill>
                <a:latin typeface="Open Sans Bold"/>
                <a:ea typeface="Open Sans Bold"/>
                <a:cs typeface="Open Sans Bold"/>
                <a:sym typeface="Open Sans Bold"/>
              </a:rPr>
              <a:t>After:</a:t>
            </a:r>
          </a:p>
        </p:txBody>
      </p:sp>
      <p:graphicFrame>
        <p:nvGraphicFramePr>
          <p:cNvPr id="16" name="Table 16"/>
          <p:cNvGraphicFramePr>
            <a:graphicFrameLocks noGrp="1"/>
          </p:cNvGraphicFramePr>
          <p:nvPr/>
        </p:nvGraphicFramePr>
        <p:xfrm>
          <a:off x="3300222" y="8111681"/>
          <a:ext cx="13718842" cy="885825"/>
        </p:xfrm>
        <a:graphic>
          <a:graphicData uri="http://schemas.openxmlformats.org/drawingml/2006/table">
            <a:tbl>
              <a:tblPr/>
              <a:tblGrid>
                <a:gridCol w="1714855">
                  <a:extLst>
                    <a:ext uri="{9D8B030D-6E8A-4147-A177-3AD203B41FA5}">
                      <a16:colId xmlns:a16="http://schemas.microsoft.com/office/drawing/2014/main" val="20000"/>
                    </a:ext>
                  </a:extLst>
                </a:gridCol>
                <a:gridCol w="1714855">
                  <a:extLst>
                    <a:ext uri="{9D8B030D-6E8A-4147-A177-3AD203B41FA5}">
                      <a16:colId xmlns:a16="http://schemas.microsoft.com/office/drawing/2014/main" val="20001"/>
                    </a:ext>
                  </a:extLst>
                </a:gridCol>
                <a:gridCol w="1714855">
                  <a:extLst>
                    <a:ext uri="{9D8B030D-6E8A-4147-A177-3AD203B41FA5}">
                      <a16:colId xmlns:a16="http://schemas.microsoft.com/office/drawing/2014/main" val="20002"/>
                    </a:ext>
                  </a:extLst>
                </a:gridCol>
                <a:gridCol w="1714855">
                  <a:extLst>
                    <a:ext uri="{9D8B030D-6E8A-4147-A177-3AD203B41FA5}">
                      <a16:colId xmlns:a16="http://schemas.microsoft.com/office/drawing/2014/main" val="20003"/>
                    </a:ext>
                  </a:extLst>
                </a:gridCol>
                <a:gridCol w="1714855">
                  <a:extLst>
                    <a:ext uri="{9D8B030D-6E8A-4147-A177-3AD203B41FA5}">
                      <a16:colId xmlns:a16="http://schemas.microsoft.com/office/drawing/2014/main" val="20004"/>
                    </a:ext>
                  </a:extLst>
                </a:gridCol>
                <a:gridCol w="1714855">
                  <a:extLst>
                    <a:ext uri="{9D8B030D-6E8A-4147-A177-3AD203B41FA5}">
                      <a16:colId xmlns:a16="http://schemas.microsoft.com/office/drawing/2014/main" val="20005"/>
                    </a:ext>
                  </a:extLst>
                </a:gridCol>
                <a:gridCol w="1714855">
                  <a:extLst>
                    <a:ext uri="{9D8B030D-6E8A-4147-A177-3AD203B41FA5}">
                      <a16:colId xmlns:a16="http://schemas.microsoft.com/office/drawing/2014/main" val="20006"/>
                    </a:ext>
                  </a:extLst>
                </a:gridCol>
                <a:gridCol w="1714855">
                  <a:extLst>
                    <a:ext uri="{9D8B030D-6E8A-4147-A177-3AD203B41FA5}">
                      <a16:colId xmlns:a16="http://schemas.microsoft.com/office/drawing/2014/main" val="20007"/>
                    </a:ext>
                  </a:extLst>
                </a:gridCol>
              </a:tblGrid>
              <a:tr h="885825">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extLst>
                  <a:ext uri="{0D108BD9-81ED-4DB2-BD59-A6C34878D82A}">
                    <a16:rowId xmlns:a16="http://schemas.microsoft.com/office/drawing/2014/main" val="10000"/>
                  </a:ext>
                </a:extLst>
              </a:tr>
            </a:tbl>
          </a:graphicData>
        </a:graphic>
      </p:graphicFrame>
      <p:sp>
        <p:nvSpPr>
          <p:cNvPr id="17" name="TextBox 17"/>
          <p:cNvSpPr txBox="1"/>
          <p:nvPr/>
        </p:nvSpPr>
        <p:spPr>
          <a:xfrm>
            <a:off x="796627" y="56078"/>
            <a:ext cx="7850526" cy="916652"/>
          </a:xfrm>
          <a:prstGeom prst="rect">
            <a:avLst/>
          </a:prstGeom>
        </p:spPr>
        <p:txBody>
          <a:bodyPr lIns="0" tIns="0" rIns="0" bIns="0" rtlCol="0" anchor="t">
            <a:spAutoFit/>
          </a:bodyPr>
          <a:lstStyle/>
          <a:p>
            <a:pPr marL="0" lvl="0" indent="0" algn="l">
              <a:lnSpc>
                <a:spcPts val="3497"/>
              </a:lnSpc>
              <a:spcBef>
                <a:spcPct val="0"/>
              </a:spcBef>
            </a:pPr>
            <a:r>
              <a:rPr lang="en-US" sz="3123" b="1" spc="-93">
                <a:solidFill>
                  <a:srgbClr val="FFFFFF"/>
                </a:solidFill>
                <a:latin typeface="Poppins Bold"/>
                <a:ea typeface="Poppins Bold"/>
                <a:cs typeface="Poppins Bold"/>
                <a:sym typeface="Poppins Bold"/>
              </a:rPr>
              <a:t>21.3 Symmetric Encryption: Shared Key Techniques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3168396" y="5887662"/>
          <a:ext cx="13718842" cy="885825"/>
        </p:xfrm>
        <a:graphic>
          <a:graphicData uri="http://schemas.openxmlformats.org/drawingml/2006/table">
            <a:tbl>
              <a:tblPr/>
              <a:tblGrid>
                <a:gridCol w="1714855">
                  <a:extLst>
                    <a:ext uri="{9D8B030D-6E8A-4147-A177-3AD203B41FA5}">
                      <a16:colId xmlns:a16="http://schemas.microsoft.com/office/drawing/2014/main" val="20000"/>
                    </a:ext>
                  </a:extLst>
                </a:gridCol>
                <a:gridCol w="1714855">
                  <a:extLst>
                    <a:ext uri="{9D8B030D-6E8A-4147-A177-3AD203B41FA5}">
                      <a16:colId xmlns:a16="http://schemas.microsoft.com/office/drawing/2014/main" val="20001"/>
                    </a:ext>
                  </a:extLst>
                </a:gridCol>
                <a:gridCol w="1714855">
                  <a:extLst>
                    <a:ext uri="{9D8B030D-6E8A-4147-A177-3AD203B41FA5}">
                      <a16:colId xmlns:a16="http://schemas.microsoft.com/office/drawing/2014/main" val="20002"/>
                    </a:ext>
                  </a:extLst>
                </a:gridCol>
                <a:gridCol w="1714855">
                  <a:extLst>
                    <a:ext uri="{9D8B030D-6E8A-4147-A177-3AD203B41FA5}">
                      <a16:colId xmlns:a16="http://schemas.microsoft.com/office/drawing/2014/main" val="20003"/>
                    </a:ext>
                  </a:extLst>
                </a:gridCol>
                <a:gridCol w="1714855">
                  <a:extLst>
                    <a:ext uri="{9D8B030D-6E8A-4147-A177-3AD203B41FA5}">
                      <a16:colId xmlns:a16="http://schemas.microsoft.com/office/drawing/2014/main" val="20004"/>
                    </a:ext>
                  </a:extLst>
                </a:gridCol>
                <a:gridCol w="1714855">
                  <a:extLst>
                    <a:ext uri="{9D8B030D-6E8A-4147-A177-3AD203B41FA5}">
                      <a16:colId xmlns:a16="http://schemas.microsoft.com/office/drawing/2014/main" val="20005"/>
                    </a:ext>
                  </a:extLst>
                </a:gridCol>
                <a:gridCol w="1714855">
                  <a:extLst>
                    <a:ext uri="{9D8B030D-6E8A-4147-A177-3AD203B41FA5}">
                      <a16:colId xmlns:a16="http://schemas.microsoft.com/office/drawing/2014/main" val="20006"/>
                    </a:ext>
                  </a:extLst>
                </a:gridCol>
                <a:gridCol w="1714855">
                  <a:extLst>
                    <a:ext uri="{9D8B030D-6E8A-4147-A177-3AD203B41FA5}">
                      <a16:colId xmlns:a16="http://schemas.microsoft.com/office/drawing/2014/main" val="20007"/>
                    </a:ext>
                  </a:extLst>
                </a:gridCol>
              </a:tblGrid>
              <a:tr h="885825">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extLst>
                  <a:ext uri="{0D108BD9-81ED-4DB2-BD59-A6C34878D82A}">
                    <a16:rowId xmlns:a16="http://schemas.microsoft.com/office/drawing/2014/main" val="10000"/>
                  </a:ext>
                </a:extLst>
              </a:tr>
            </a:tbl>
          </a:graphicData>
        </a:graphic>
      </p:graphicFrame>
      <p:sp>
        <p:nvSpPr>
          <p:cNvPr id="8" name="Freeform 8"/>
          <p:cNvSpPr/>
          <p:nvPr/>
        </p:nvSpPr>
        <p:spPr>
          <a:xfrm>
            <a:off x="625263" y="4090189"/>
            <a:ext cx="806873" cy="806873"/>
          </a:xfrm>
          <a:custGeom>
            <a:avLst/>
            <a:gdLst/>
            <a:ahLst/>
            <a:cxnLst/>
            <a:rect l="l" t="t" r="r" b="b"/>
            <a:pathLst>
              <a:path w="806873" h="806873">
                <a:moveTo>
                  <a:pt x="0" y="0"/>
                </a:moveTo>
                <a:lnTo>
                  <a:pt x="806874" y="0"/>
                </a:lnTo>
                <a:lnTo>
                  <a:pt x="806874" y="806873"/>
                </a:lnTo>
                <a:lnTo>
                  <a:pt x="0" y="8068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9" name="TextBox 9"/>
          <p:cNvSpPr txBox="1"/>
          <p:nvPr/>
        </p:nvSpPr>
        <p:spPr>
          <a:xfrm>
            <a:off x="513454" y="2002104"/>
            <a:ext cx="12001980"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Simplified Data Encryption Standard (S-DES)</a:t>
            </a:r>
          </a:p>
        </p:txBody>
      </p:sp>
      <p:sp>
        <p:nvSpPr>
          <p:cNvPr id="10" name="TextBox 10"/>
          <p:cNvSpPr txBox="1"/>
          <p:nvPr/>
        </p:nvSpPr>
        <p:spPr>
          <a:xfrm>
            <a:off x="530691" y="2758299"/>
            <a:ext cx="8650247" cy="514350"/>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Open Sans Bold"/>
                <a:ea typeface="Open Sans Bold"/>
                <a:cs typeface="Open Sans Bold"/>
                <a:sym typeface="Open Sans Bold"/>
              </a:rPr>
              <a:t>Stage 2</a:t>
            </a:r>
            <a:r>
              <a:rPr lang="en-US" sz="3000">
                <a:solidFill>
                  <a:srgbClr val="000000"/>
                </a:solidFill>
                <a:latin typeface="Open Sans"/>
                <a:ea typeface="Open Sans"/>
                <a:cs typeface="Open Sans"/>
                <a:sym typeface="Open Sans"/>
              </a:rPr>
              <a:t>: The encryption process. </a:t>
            </a:r>
          </a:p>
        </p:txBody>
      </p:sp>
      <p:sp>
        <p:nvSpPr>
          <p:cNvPr id="11" name="TextBox 11"/>
          <p:cNvSpPr txBox="1"/>
          <p:nvPr/>
        </p:nvSpPr>
        <p:spPr>
          <a:xfrm>
            <a:off x="1568910" y="4207875"/>
            <a:ext cx="15450154" cy="514350"/>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Open Sans Bold"/>
                <a:ea typeface="Open Sans Bold"/>
                <a:cs typeface="Open Sans Bold"/>
                <a:sym typeface="Open Sans Bold"/>
              </a:rPr>
              <a:t>A switch at the last and first 4 parts.</a:t>
            </a:r>
          </a:p>
        </p:txBody>
      </p:sp>
      <p:sp>
        <p:nvSpPr>
          <p:cNvPr id="12" name="TextBox 12"/>
          <p:cNvSpPr txBox="1"/>
          <p:nvPr/>
        </p:nvSpPr>
        <p:spPr>
          <a:xfrm>
            <a:off x="1118782" y="6015153"/>
            <a:ext cx="1881001" cy="440274"/>
          </a:xfrm>
          <a:prstGeom prst="rect">
            <a:avLst/>
          </a:prstGeom>
        </p:spPr>
        <p:txBody>
          <a:bodyPr lIns="0" tIns="0" rIns="0" bIns="0" rtlCol="0" anchor="t">
            <a:spAutoFit/>
          </a:bodyPr>
          <a:lstStyle/>
          <a:p>
            <a:pPr algn="ctr">
              <a:lnSpc>
                <a:spcPts val="3519"/>
              </a:lnSpc>
              <a:spcBef>
                <a:spcPct val="0"/>
              </a:spcBef>
            </a:pPr>
            <a:r>
              <a:rPr lang="en-US" sz="2513" b="1">
                <a:solidFill>
                  <a:srgbClr val="000000"/>
                </a:solidFill>
                <a:latin typeface="Open Sans Bold"/>
                <a:ea typeface="Open Sans Bold"/>
                <a:cs typeface="Open Sans Bold"/>
                <a:sym typeface="Open Sans Bold"/>
              </a:rPr>
              <a:t>Before:</a:t>
            </a:r>
          </a:p>
        </p:txBody>
      </p:sp>
      <p:sp>
        <p:nvSpPr>
          <p:cNvPr id="13" name="TextBox 13"/>
          <p:cNvSpPr txBox="1"/>
          <p:nvPr/>
        </p:nvSpPr>
        <p:spPr>
          <a:xfrm>
            <a:off x="1250608" y="8139262"/>
            <a:ext cx="1881001" cy="440274"/>
          </a:xfrm>
          <a:prstGeom prst="rect">
            <a:avLst/>
          </a:prstGeom>
        </p:spPr>
        <p:txBody>
          <a:bodyPr lIns="0" tIns="0" rIns="0" bIns="0" rtlCol="0" anchor="t">
            <a:spAutoFit/>
          </a:bodyPr>
          <a:lstStyle/>
          <a:p>
            <a:pPr algn="ctr">
              <a:lnSpc>
                <a:spcPts val="3519"/>
              </a:lnSpc>
              <a:spcBef>
                <a:spcPct val="0"/>
              </a:spcBef>
            </a:pPr>
            <a:r>
              <a:rPr lang="en-US" sz="2513" b="1">
                <a:solidFill>
                  <a:srgbClr val="000000"/>
                </a:solidFill>
                <a:latin typeface="Open Sans Bold"/>
                <a:ea typeface="Open Sans Bold"/>
                <a:cs typeface="Open Sans Bold"/>
                <a:sym typeface="Open Sans Bold"/>
              </a:rPr>
              <a:t>After:</a:t>
            </a:r>
          </a:p>
        </p:txBody>
      </p:sp>
      <p:graphicFrame>
        <p:nvGraphicFramePr>
          <p:cNvPr id="14" name="Table 14"/>
          <p:cNvGraphicFramePr>
            <a:graphicFrameLocks noGrp="1"/>
          </p:cNvGraphicFramePr>
          <p:nvPr/>
        </p:nvGraphicFramePr>
        <p:xfrm>
          <a:off x="3300222" y="7945062"/>
          <a:ext cx="13718842" cy="885825"/>
        </p:xfrm>
        <a:graphic>
          <a:graphicData uri="http://schemas.openxmlformats.org/drawingml/2006/table">
            <a:tbl>
              <a:tblPr/>
              <a:tblGrid>
                <a:gridCol w="1714855">
                  <a:extLst>
                    <a:ext uri="{9D8B030D-6E8A-4147-A177-3AD203B41FA5}">
                      <a16:colId xmlns:a16="http://schemas.microsoft.com/office/drawing/2014/main" val="20000"/>
                    </a:ext>
                  </a:extLst>
                </a:gridCol>
                <a:gridCol w="1714855">
                  <a:extLst>
                    <a:ext uri="{9D8B030D-6E8A-4147-A177-3AD203B41FA5}">
                      <a16:colId xmlns:a16="http://schemas.microsoft.com/office/drawing/2014/main" val="20001"/>
                    </a:ext>
                  </a:extLst>
                </a:gridCol>
                <a:gridCol w="1714855">
                  <a:extLst>
                    <a:ext uri="{9D8B030D-6E8A-4147-A177-3AD203B41FA5}">
                      <a16:colId xmlns:a16="http://schemas.microsoft.com/office/drawing/2014/main" val="20002"/>
                    </a:ext>
                  </a:extLst>
                </a:gridCol>
                <a:gridCol w="1714855">
                  <a:extLst>
                    <a:ext uri="{9D8B030D-6E8A-4147-A177-3AD203B41FA5}">
                      <a16:colId xmlns:a16="http://schemas.microsoft.com/office/drawing/2014/main" val="20003"/>
                    </a:ext>
                  </a:extLst>
                </a:gridCol>
                <a:gridCol w="1714855">
                  <a:extLst>
                    <a:ext uri="{9D8B030D-6E8A-4147-A177-3AD203B41FA5}">
                      <a16:colId xmlns:a16="http://schemas.microsoft.com/office/drawing/2014/main" val="20004"/>
                    </a:ext>
                  </a:extLst>
                </a:gridCol>
                <a:gridCol w="1714855">
                  <a:extLst>
                    <a:ext uri="{9D8B030D-6E8A-4147-A177-3AD203B41FA5}">
                      <a16:colId xmlns:a16="http://schemas.microsoft.com/office/drawing/2014/main" val="20005"/>
                    </a:ext>
                  </a:extLst>
                </a:gridCol>
                <a:gridCol w="1714855">
                  <a:extLst>
                    <a:ext uri="{9D8B030D-6E8A-4147-A177-3AD203B41FA5}">
                      <a16:colId xmlns:a16="http://schemas.microsoft.com/office/drawing/2014/main" val="20006"/>
                    </a:ext>
                  </a:extLst>
                </a:gridCol>
                <a:gridCol w="1714855">
                  <a:extLst>
                    <a:ext uri="{9D8B030D-6E8A-4147-A177-3AD203B41FA5}">
                      <a16:colId xmlns:a16="http://schemas.microsoft.com/office/drawing/2014/main" val="20007"/>
                    </a:ext>
                  </a:extLst>
                </a:gridCol>
              </a:tblGrid>
              <a:tr h="885825">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extLst>
                  <a:ext uri="{0D108BD9-81ED-4DB2-BD59-A6C34878D82A}">
                    <a16:rowId xmlns:a16="http://schemas.microsoft.com/office/drawing/2014/main" val="10000"/>
                  </a:ext>
                </a:extLst>
              </a:tr>
            </a:tbl>
          </a:graphicData>
        </a:graphic>
      </p:graphicFrame>
      <p:sp>
        <p:nvSpPr>
          <p:cNvPr id="15" name="TextBox 15"/>
          <p:cNvSpPr txBox="1"/>
          <p:nvPr/>
        </p:nvSpPr>
        <p:spPr>
          <a:xfrm>
            <a:off x="796627" y="56078"/>
            <a:ext cx="7850526" cy="916652"/>
          </a:xfrm>
          <a:prstGeom prst="rect">
            <a:avLst/>
          </a:prstGeom>
        </p:spPr>
        <p:txBody>
          <a:bodyPr lIns="0" tIns="0" rIns="0" bIns="0" rtlCol="0" anchor="t">
            <a:spAutoFit/>
          </a:bodyPr>
          <a:lstStyle/>
          <a:p>
            <a:pPr marL="0" lvl="0" indent="0" algn="l">
              <a:lnSpc>
                <a:spcPts val="3497"/>
              </a:lnSpc>
              <a:spcBef>
                <a:spcPct val="0"/>
              </a:spcBef>
            </a:pPr>
            <a:r>
              <a:rPr lang="en-US" sz="3123" b="1" spc="-93">
                <a:solidFill>
                  <a:srgbClr val="FFFFFF"/>
                </a:solidFill>
                <a:latin typeface="Poppins Bold"/>
                <a:ea typeface="Poppins Bold"/>
                <a:cs typeface="Poppins Bold"/>
                <a:sym typeface="Poppins Bold"/>
              </a:rPr>
              <a:t>21.3 Symmetric Encryption: Shared Key Techniques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2434566" y="5288048"/>
          <a:ext cx="13718842" cy="885825"/>
        </p:xfrm>
        <a:graphic>
          <a:graphicData uri="http://schemas.openxmlformats.org/drawingml/2006/table">
            <a:tbl>
              <a:tblPr/>
              <a:tblGrid>
                <a:gridCol w="1714855">
                  <a:extLst>
                    <a:ext uri="{9D8B030D-6E8A-4147-A177-3AD203B41FA5}">
                      <a16:colId xmlns:a16="http://schemas.microsoft.com/office/drawing/2014/main" val="20000"/>
                    </a:ext>
                  </a:extLst>
                </a:gridCol>
                <a:gridCol w="1714855">
                  <a:extLst>
                    <a:ext uri="{9D8B030D-6E8A-4147-A177-3AD203B41FA5}">
                      <a16:colId xmlns:a16="http://schemas.microsoft.com/office/drawing/2014/main" val="20001"/>
                    </a:ext>
                  </a:extLst>
                </a:gridCol>
                <a:gridCol w="1714855">
                  <a:extLst>
                    <a:ext uri="{9D8B030D-6E8A-4147-A177-3AD203B41FA5}">
                      <a16:colId xmlns:a16="http://schemas.microsoft.com/office/drawing/2014/main" val="20002"/>
                    </a:ext>
                  </a:extLst>
                </a:gridCol>
                <a:gridCol w="1714855">
                  <a:extLst>
                    <a:ext uri="{9D8B030D-6E8A-4147-A177-3AD203B41FA5}">
                      <a16:colId xmlns:a16="http://schemas.microsoft.com/office/drawing/2014/main" val="20003"/>
                    </a:ext>
                  </a:extLst>
                </a:gridCol>
                <a:gridCol w="1714855">
                  <a:extLst>
                    <a:ext uri="{9D8B030D-6E8A-4147-A177-3AD203B41FA5}">
                      <a16:colId xmlns:a16="http://schemas.microsoft.com/office/drawing/2014/main" val="20004"/>
                    </a:ext>
                  </a:extLst>
                </a:gridCol>
                <a:gridCol w="1714855">
                  <a:extLst>
                    <a:ext uri="{9D8B030D-6E8A-4147-A177-3AD203B41FA5}">
                      <a16:colId xmlns:a16="http://schemas.microsoft.com/office/drawing/2014/main" val="20005"/>
                    </a:ext>
                  </a:extLst>
                </a:gridCol>
                <a:gridCol w="1714855">
                  <a:extLst>
                    <a:ext uri="{9D8B030D-6E8A-4147-A177-3AD203B41FA5}">
                      <a16:colId xmlns:a16="http://schemas.microsoft.com/office/drawing/2014/main" val="20006"/>
                    </a:ext>
                  </a:extLst>
                </a:gridCol>
                <a:gridCol w="1714855">
                  <a:extLst>
                    <a:ext uri="{9D8B030D-6E8A-4147-A177-3AD203B41FA5}">
                      <a16:colId xmlns:a16="http://schemas.microsoft.com/office/drawing/2014/main" val="20007"/>
                    </a:ext>
                  </a:extLst>
                </a:gridCol>
              </a:tblGrid>
              <a:tr h="885825">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extLst>
                  <a:ext uri="{0D108BD9-81ED-4DB2-BD59-A6C34878D82A}">
                    <a16:rowId xmlns:a16="http://schemas.microsoft.com/office/drawing/2014/main" val="10000"/>
                  </a:ext>
                </a:extLst>
              </a:tr>
            </a:tbl>
          </a:graphicData>
        </a:graphic>
      </p:graphicFrame>
      <p:graphicFrame>
        <p:nvGraphicFramePr>
          <p:cNvPr id="8" name="Table 8"/>
          <p:cNvGraphicFramePr>
            <a:graphicFrameLocks noGrp="1"/>
          </p:cNvGraphicFramePr>
          <p:nvPr/>
        </p:nvGraphicFramePr>
        <p:xfrm>
          <a:off x="2426762" y="6735848"/>
          <a:ext cx="13718842" cy="885825"/>
        </p:xfrm>
        <a:graphic>
          <a:graphicData uri="http://schemas.openxmlformats.org/drawingml/2006/table">
            <a:tbl>
              <a:tblPr/>
              <a:tblGrid>
                <a:gridCol w="1714855">
                  <a:extLst>
                    <a:ext uri="{9D8B030D-6E8A-4147-A177-3AD203B41FA5}">
                      <a16:colId xmlns:a16="http://schemas.microsoft.com/office/drawing/2014/main" val="20000"/>
                    </a:ext>
                  </a:extLst>
                </a:gridCol>
                <a:gridCol w="1714855">
                  <a:extLst>
                    <a:ext uri="{9D8B030D-6E8A-4147-A177-3AD203B41FA5}">
                      <a16:colId xmlns:a16="http://schemas.microsoft.com/office/drawing/2014/main" val="20001"/>
                    </a:ext>
                  </a:extLst>
                </a:gridCol>
                <a:gridCol w="1714855">
                  <a:extLst>
                    <a:ext uri="{9D8B030D-6E8A-4147-A177-3AD203B41FA5}">
                      <a16:colId xmlns:a16="http://schemas.microsoft.com/office/drawing/2014/main" val="20002"/>
                    </a:ext>
                  </a:extLst>
                </a:gridCol>
                <a:gridCol w="1714855">
                  <a:extLst>
                    <a:ext uri="{9D8B030D-6E8A-4147-A177-3AD203B41FA5}">
                      <a16:colId xmlns:a16="http://schemas.microsoft.com/office/drawing/2014/main" val="20003"/>
                    </a:ext>
                  </a:extLst>
                </a:gridCol>
                <a:gridCol w="1714855">
                  <a:extLst>
                    <a:ext uri="{9D8B030D-6E8A-4147-A177-3AD203B41FA5}">
                      <a16:colId xmlns:a16="http://schemas.microsoft.com/office/drawing/2014/main" val="20004"/>
                    </a:ext>
                  </a:extLst>
                </a:gridCol>
                <a:gridCol w="1714855">
                  <a:extLst>
                    <a:ext uri="{9D8B030D-6E8A-4147-A177-3AD203B41FA5}">
                      <a16:colId xmlns:a16="http://schemas.microsoft.com/office/drawing/2014/main" val="20005"/>
                    </a:ext>
                  </a:extLst>
                </a:gridCol>
                <a:gridCol w="1714855">
                  <a:extLst>
                    <a:ext uri="{9D8B030D-6E8A-4147-A177-3AD203B41FA5}">
                      <a16:colId xmlns:a16="http://schemas.microsoft.com/office/drawing/2014/main" val="20006"/>
                    </a:ext>
                  </a:extLst>
                </a:gridCol>
                <a:gridCol w="1714855">
                  <a:extLst>
                    <a:ext uri="{9D8B030D-6E8A-4147-A177-3AD203B41FA5}">
                      <a16:colId xmlns:a16="http://schemas.microsoft.com/office/drawing/2014/main" val="20007"/>
                    </a:ext>
                  </a:extLst>
                </a:gridCol>
              </a:tblGrid>
              <a:tr h="885825">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extLst>
                  <a:ext uri="{0D108BD9-81ED-4DB2-BD59-A6C34878D82A}">
                    <a16:rowId xmlns:a16="http://schemas.microsoft.com/office/drawing/2014/main" val="10000"/>
                  </a:ext>
                </a:extLst>
              </a:tr>
            </a:tbl>
          </a:graphicData>
        </a:graphic>
      </p:graphicFrame>
      <p:graphicFrame>
        <p:nvGraphicFramePr>
          <p:cNvPr id="9" name="Table 9"/>
          <p:cNvGraphicFramePr>
            <a:graphicFrameLocks noGrp="1"/>
          </p:cNvGraphicFramePr>
          <p:nvPr/>
        </p:nvGraphicFramePr>
        <p:xfrm>
          <a:off x="2434566" y="8183648"/>
          <a:ext cx="13718842" cy="885825"/>
        </p:xfrm>
        <a:graphic>
          <a:graphicData uri="http://schemas.openxmlformats.org/drawingml/2006/table">
            <a:tbl>
              <a:tblPr/>
              <a:tblGrid>
                <a:gridCol w="1714855">
                  <a:extLst>
                    <a:ext uri="{9D8B030D-6E8A-4147-A177-3AD203B41FA5}">
                      <a16:colId xmlns:a16="http://schemas.microsoft.com/office/drawing/2014/main" val="20000"/>
                    </a:ext>
                  </a:extLst>
                </a:gridCol>
                <a:gridCol w="1714855">
                  <a:extLst>
                    <a:ext uri="{9D8B030D-6E8A-4147-A177-3AD203B41FA5}">
                      <a16:colId xmlns:a16="http://schemas.microsoft.com/office/drawing/2014/main" val="20001"/>
                    </a:ext>
                  </a:extLst>
                </a:gridCol>
                <a:gridCol w="1714855">
                  <a:extLst>
                    <a:ext uri="{9D8B030D-6E8A-4147-A177-3AD203B41FA5}">
                      <a16:colId xmlns:a16="http://schemas.microsoft.com/office/drawing/2014/main" val="20002"/>
                    </a:ext>
                  </a:extLst>
                </a:gridCol>
                <a:gridCol w="1714855">
                  <a:extLst>
                    <a:ext uri="{9D8B030D-6E8A-4147-A177-3AD203B41FA5}">
                      <a16:colId xmlns:a16="http://schemas.microsoft.com/office/drawing/2014/main" val="20003"/>
                    </a:ext>
                  </a:extLst>
                </a:gridCol>
                <a:gridCol w="1714855">
                  <a:extLst>
                    <a:ext uri="{9D8B030D-6E8A-4147-A177-3AD203B41FA5}">
                      <a16:colId xmlns:a16="http://schemas.microsoft.com/office/drawing/2014/main" val="20004"/>
                    </a:ext>
                  </a:extLst>
                </a:gridCol>
                <a:gridCol w="1714855">
                  <a:extLst>
                    <a:ext uri="{9D8B030D-6E8A-4147-A177-3AD203B41FA5}">
                      <a16:colId xmlns:a16="http://schemas.microsoft.com/office/drawing/2014/main" val="20005"/>
                    </a:ext>
                  </a:extLst>
                </a:gridCol>
                <a:gridCol w="1714855">
                  <a:extLst>
                    <a:ext uri="{9D8B030D-6E8A-4147-A177-3AD203B41FA5}">
                      <a16:colId xmlns:a16="http://schemas.microsoft.com/office/drawing/2014/main" val="20006"/>
                    </a:ext>
                  </a:extLst>
                </a:gridCol>
                <a:gridCol w="1714855">
                  <a:extLst>
                    <a:ext uri="{9D8B030D-6E8A-4147-A177-3AD203B41FA5}">
                      <a16:colId xmlns:a16="http://schemas.microsoft.com/office/drawing/2014/main" val="20007"/>
                    </a:ext>
                  </a:extLst>
                </a:gridCol>
              </a:tblGrid>
              <a:tr h="885825">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extLst>
                  <a:ext uri="{0D108BD9-81ED-4DB2-BD59-A6C34878D82A}">
                    <a16:rowId xmlns:a16="http://schemas.microsoft.com/office/drawing/2014/main" val="10000"/>
                  </a:ext>
                </a:extLst>
              </a:tr>
            </a:tbl>
          </a:graphicData>
        </a:graphic>
      </p:graphicFrame>
      <p:sp>
        <p:nvSpPr>
          <p:cNvPr id="10" name="Freeform 10"/>
          <p:cNvSpPr/>
          <p:nvPr/>
        </p:nvSpPr>
        <p:spPr>
          <a:xfrm>
            <a:off x="633505" y="4099326"/>
            <a:ext cx="788598" cy="788598"/>
          </a:xfrm>
          <a:custGeom>
            <a:avLst/>
            <a:gdLst/>
            <a:ahLst/>
            <a:cxnLst/>
            <a:rect l="l" t="t" r="r" b="b"/>
            <a:pathLst>
              <a:path w="788598" h="788598">
                <a:moveTo>
                  <a:pt x="0" y="0"/>
                </a:moveTo>
                <a:lnTo>
                  <a:pt x="788598" y="0"/>
                </a:lnTo>
                <a:lnTo>
                  <a:pt x="788598" y="788599"/>
                </a:lnTo>
                <a:lnTo>
                  <a:pt x="0" y="7885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1" name="TextBox 11"/>
          <p:cNvSpPr txBox="1"/>
          <p:nvPr/>
        </p:nvSpPr>
        <p:spPr>
          <a:xfrm>
            <a:off x="513454" y="2002104"/>
            <a:ext cx="12001980"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Simplified Data Encryption Standard (S-DES)</a:t>
            </a:r>
          </a:p>
        </p:txBody>
      </p:sp>
      <p:sp>
        <p:nvSpPr>
          <p:cNvPr id="12" name="TextBox 12"/>
          <p:cNvSpPr txBox="1"/>
          <p:nvPr/>
        </p:nvSpPr>
        <p:spPr>
          <a:xfrm>
            <a:off x="530691" y="2758299"/>
            <a:ext cx="8650247" cy="514350"/>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Open Sans Bold"/>
                <a:ea typeface="Open Sans Bold"/>
                <a:cs typeface="Open Sans Bold"/>
                <a:sym typeface="Open Sans Bold"/>
              </a:rPr>
              <a:t>Stage 2</a:t>
            </a:r>
            <a:r>
              <a:rPr lang="en-US" sz="3000">
                <a:solidFill>
                  <a:srgbClr val="000000"/>
                </a:solidFill>
                <a:latin typeface="Open Sans"/>
                <a:ea typeface="Open Sans"/>
                <a:cs typeface="Open Sans"/>
                <a:sym typeface="Open Sans"/>
              </a:rPr>
              <a:t>: The encryption process. </a:t>
            </a:r>
          </a:p>
        </p:txBody>
      </p:sp>
      <p:sp>
        <p:nvSpPr>
          <p:cNvPr id="13" name="TextBox 13"/>
          <p:cNvSpPr txBox="1"/>
          <p:nvPr/>
        </p:nvSpPr>
        <p:spPr>
          <a:xfrm>
            <a:off x="1568910" y="4207875"/>
            <a:ext cx="15450154" cy="514350"/>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Open Sans Bold"/>
                <a:ea typeface="Open Sans Bold"/>
                <a:cs typeface="Open Sans Bold"/>
                <a:sym typeface="Open Sans Bold"/>
              </a:rPr>
              <a:t>Apply a function (eg. XOR operation) using the resultant code and key #2.</a:t>
            </a:r>
          </a:p>
        </p:txBody>
      </p:sp>
      <p:sp>
        <p:nvSpPr>
          <p:cNvPr id="14" name="TextBox 14"/>
          <p:cNvSpPr txBox="1"/>
          <p:nvPr/>
        </p:nvSpPr>
        <p:spPr>
          <a:xfrm>
            <a:off x="796627" y="6869680"/>
            <a:ext cx="1454075"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Key 2</a:t>
            </a:r>
          </a:p>
        </p:txBody>
      </p:sp>
      <p:sp>
        <p:nvSpPr>
          <p:cNvPr id="15" name="TextBox 15"/>
          <p:cNvSpPr txBox="1"/>
          <p:nvPr/>
        </p:nvSpPr>
        <p:spPr>
          <a:xfrm>
            <a:off x="841872" y="5445211"/>
            <a:ext cx="1454075"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Code</a:t>
            </a:r>
          </a:p>
        </p:txBody>
      </p:sp>
      <p:sp>
        <p:nvSpPr>
          <p:cNvPr id="16" name="TextBox 16"/>
          <p:cNvSpPr txBox="1"/>
          <p:nvPr/>
        </p:nvSpPr>
        <p:spPr>
          <a:xfrm>
            <a:off x="804431" y="8317480"/>
            <a:ext cx="1454075"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Code</a:t>
            </a:r>
          </a:p>
        </p:txBody>
      </p:sp>
      <p:sp>
        <p:nvSpPr>
          <p:cNvPr id="17" name="TextBox 17"/>
          <p:cNvSpPr txBox="1"/>
          <p:nvPr/>
        </p:nvSpPr>
        <p:spPr>
          <a:xfrm>
            <a:off x="796627" y="56078"/>
            <a:ext cx="7850526" cy="916652"/>
          </a:xfrm>
          <a:prstGeom prst="rect">
            <a:avLst/>
          </a:prstGeom>
        </p:spPr>
        <p:txBody>
          <a:bodyPr lIns="0" tIns="0" rIns="0" bIns="0" rtlCol="0" anchor="t">
            <a:spAutoFit/>
          </a:bodyPr>
          <a:lstStyle/>
          <a:p>
            <a:pPr marL="0" lvl="0" indent="0" algn="l">
              <a:lnSpc>
                <a:spcPts val="3497"/>
              </a:lnSpc>
              <a:spcBef>
                <a:spcPct val="0"/>
              </a:spcBef>
            </a:pPr>
            <a:r>
              <a:rPr lang="en-US" sz="3123" b="1" spc="-93">
                <a:solidFill>
                  <a:srgbClr val="FFFFFF"/>
                </a:solidFill>
                <a:latin typeface="Poppins Bold"/>
                <a:ea typeface="Poppins Bold"/>
                <a:cs typeface="Poppins Bold"/>
                <a:sym typeface="Poppins Bold"/>
              </a:rPr>
              <a:t>21.3 Symmetric Encryption: Shared Key Techniques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2426762" y="5143500"/>
          <a:ext cx="13718842" cy="3038475"/>
        </p:xfrm>
        <a:graphic>
          <a:graphicData uri="http://schemas.openxmlformats.org/drawingml/2006/table">
            <a:tbl>
              <a:tblPr/>
              <a:tblGrid>
                <a:gridCol w="1714855">
                  <a:extLst>
                    <a:ext uri="{9D8B030D-6E8A-4147-A177-3AD203B41FA5}">
                      <a16:colId xmlns:a16="http://schemas.microsoft.com/office/drawing/2014/main" val="20000"/>
                    </a:ext>
                  </a:extLst>
                </a:gridCol>
                <a:gridCol w="1714855">
                  <a:extLst>
                    <a:ext uri="{9D8B030D-6E8A-4147-A177-3AD203B41FA5}">
                      <a16:colId xmlns:a16="http://schemas.microsoft.com/office/drawing/2014/main" val="20001"/>
                    </a:ext>
                  </a:extLst>
                </a:gridCol>
                <a:gridCol w="1714855">
                  <a:extLst>
                    <a:ext uri="{9D8B030D-6E8A-4147-A177-3AD203B41FA5}">
                      <a16:colId xmlns:a16="http://schemas.microsoft.com/office/drawing/2014/main" val="20002"/>
                    </a:ext>
                  </a:extLst>
                </a:gridCol>
                <a:gridCol w="1714855">
                  <a:extLst>
                    <a:ext uri="{9D8B030D-6E8A-4147-A177-3AD203B41FA5}">
                      <a16:colId xmlns:a16="http://schemas.microsoft.com/office/drawing/2014/main" val="20003"/>
                    </a:ext>
                  </a:extLst>
                </a:gridCol>
                <a:gridCol w="1714855">
                  <a:extLst>
                    <a:ext uri="{9D8B030D-6E8A-4147-A177-3AD203B41FA5}">
                      <a16:colId xmlns:a16="http://schemas.microsoft.com/office/drawing/2014/main" val="20004"/>
                    </a:ext>
                  </a:extLst>
                </a:gridCol>
                <a:gridCol w="1714855">
                  <a:extLst>
                    <a:ext uri="{9D8B030D-6E8A-4147-A177-3AD203B41FA5}">
                      <a16:colId xmlns:a16="http://schemas.microsoft.com/office/drawing/2014/main" val="20005"/>
                    </a:ext>
                  </a:extLst>
                </a:gridCol>
                <a:gridCol w="1714855">
                  <a:extLst>
                    <a:ext uri="{9D8B030D-6E8A-4147-A177-3AD203B41FA5}">
                      <a16:colId xmlns:a16="http://schemas.microsoft.com/office/drawing/2014/main" val="20006"/>
                    </a:ext>
                  </a:extLst>
                </a:gridCol>
                <a:gridCol w="1714855">
                  <a:extLst>
                    <a:ext uri="{9D8B030D-6E8A-4147-A177-3AD203B41FA5}">
                      <a16:colId xmlns:a16="http://schemas.microsoft.com/office/drawing/2014/main" val="20007"/>
                    </a:ext>
                  </a:extLst>
                </a:gridCol>
              </a:tblGrid>
              <a:tr h="1012825">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1FF72"/>
                    </a:solidFill>
                  </a:tcPr>
                </a:tc>
                <a:extLst>
                  <a:ext uri="{0D108BD9-81ED-4DB2-BD59-A6C34878D82A}">
                    <a16:rowId xmlns:a16="http://schemas.microsoft.com/office/drawing/2014/main" val="10000"/>
                  </a:ext>
                </a:extLst>
              </a:tr>
              <a:tr h="1012825">
                <a:tc>
                  <a:txBody>
                    <a:bodyPr/>
                    <a:lstStyle/>
                    <a:p>
                      <a:pPr algn="ctr">
                        <a:lnSpc>
                          <a:spcPts val="2392"/>
                        </a:lnSpc>
                        <a:defRPr/>
                      </a:pPr>
                      <a:r>
                        <a:rPr lang="en-US" sz="1709" b="1">
                          <a:solidFill>
                            <a:srgbClr val="000000"/>
                          </a:solidFill>
                          <a:latin typeface="Open Sans Bold"/>
                          <a:ea typeface="Open Sans Bold"/>
                          <a:cs typeface="Open Sans Bold"/>
                          <a:sym typeface="Open Sans Bold"/>
                        </a:rPr>
                        <a:t>6</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7</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8</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94DDDE"/>
                    </a:solidFill>
                  </a:tcPr>
                </a:tc>
                <a:extLst>
                  <a:ext uri="{0D108BD9-81ED-4DB2-BD59-A6C34878D82A}">
                    <a16:rowId xmlns:a16="http://schemas.microsoft.com/office/drawing/2014/main" val="10001"/>
                  </a:ext>
                </a:extLst>
              </a:tr>
              <a:tr h="1012825">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tc>
                  <a:txBody>
                    <a:bodyPr/>
                    <a:lstStyle/>
                    <a:p>
                      <a:pPr algn="ctr">
                        <a:lnSpc>
                          <a:spcPts val="2392"/>
                        </a:lnSpc>
                        <a:defRPr/>
                      </a:pPr>
                      <a:r>
                        <a:rPr lang="en-US" sz="170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7B4A7"/>
                    </a:solidFill>
                  </a:tcPr>
                </a:tc>
                <a:extLst>
                  <a:ext uri="{0D108BD9-81ED-4DB2-BD59-A6C34878D82A}">
                    <a16:rowId xmlns:a16="http://schemas.microsoft.com/office/drawing/2014/main" val="10002"/>
                  </a:ext>
                </a:extLst>
              </a:tr>
            </a:tbl>
          </a:graphicData>
        </a:graphic>
      </p:graphicFrame>
      <p:sp>
        <p:nvSpPr>
          <p:cNvPr id="8" name="Freeform 8"/>
          <p:cNvSpPr/>
          <p:nvPr/>
        </p:nvSpPr>
        <p:spPr>
          <a:xfrm>
            <a:off x="624367" y="4090189"/>
            <a:ext cx="806873" cy="806873"/>
          </a:xfrm>
          <a:custGeom>
            <a:avLst/>
            <a:gdLst/>
            <a:ahLst/>
            <a:cxnLst/>
            <a:rect l="l" t="t" r="r" b="b"/>
            <a:pathLst>
              <a:path w="806873" h="806873">
                <a:moveTo>
                  <a:pt x="0" y="0"/>
                </a:moveTo>
                <a:lnTo>
                  <a:pt x="806873" y="0"/>
                </a:lnTo>
                <a:lnTo>
                  <a:pt x="806873" y="806873"/>
                </a:lnTo>
                <a:lnTo>
                  <a:pt x="0" y="8068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9" name="Freeform 9"/>
          <p:cNvSpPr/>
          <p:nvPr/>
        </p:nvSpPr>
        <p:spPr>
          <a:xfrm rot="2445745" flipV="1">
            <a:off x="318190" y="8676051"/>
            <a:ext cx="1745224" cy="623918"/>
          </a:xfrm>
          <a:custGeom>
            <a:avLst/>
            <a:gdLst/>
            <a:ahLst/>
            <a:cxnLst/>
            <a:rect l="l" t="t" r="r" b="b"/>
            <a:pathLst>
              <a:path w="1745224" h="623918">
                <a:moveTo>
                  <a:pt x="0" y="623917"/>
                </a:moveTo>
                <a:lnTo>
                  <a:pt x="1745224" y="623917"/>
                </a:lnTo>
                <a:lnTo>
                  <a:pt x="1745224" y="0"/>
                </a:lnTo>
                <a:lnTo>
                  <a:pt x="0" y="0"/>
                </a:lnTo>
                <a:lnTo>
                  <a:pt x="0" y="623917"/>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0" name="TextBox 10"/>
          <p:cNvSpPr txBox="1"/>
          <p:nvPr/>
        </p:nvSpPr>
        <p:spPr>
          <a:xfrm>
            <a:off x="513454" y="2002104"/>
            <a:ext cx="12001980"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Simplified Data Encryption Standard (S-DES)</a:t>
            </a:r>
          </a:p>
        </p:txBody>
      </p:sp>
      <p:sp>
        <p:nvSpPr>
          <p:cNvPr id="11" name="TextBox 11"/>
          <p:cNvSpPr txBox="1"/>
          <p:nvPr/>
        </p:nvSpPr>
        <p:spPr>
          <a:xfrm>
            <a:off x="530691" y="2758299"/>
            <a:ext cx="8650247" cy="514350"/>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Open Sans Bold"/>
                <a:ea typeface="Open Sans Bold"/>
                <a:cs typeface="Open Sans Bold"/>
                <a:sym typeface="Open Sans Bold"/>
              </a:rPr>
              <a:t>Stage 2</a:t>
            </a:r>
            <a:r>
              <a:rPr lang="en-US" sz="3000">
                <a:solidFill>
                  <a:srgbClr val="000000"/>
                </a:solidFill>
                <a:latin typeface="Open Sans"/>
                <a:ea typeface="Open Sans"/>
                <a:cs typeface="Open Sans"/>
                <a:sym typeface="Open Sans"/>
              </a:rPr>
              <a:t>: The encryption process. </a:t>
            </a:r>
          </a:p>
        </p:txBody>
      </p:sp>
      <p:sp>
        <p:nvSpPr>
          <p:cNvPr id="12" name="TextBox 12"/>
          <p:cNvSpPr txBox="1"/>
          <p:nvPr/>
        </p:nvSpPr>
        <p:spPr>
          <a:xfrm>
            <a:off x="1568910" y="4207875"/>
            <a:ext cx="15450154" cy="514350"/>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Open Sans Bold"/>
                <a:ea typeface="Open Sans Bold"/>
                <a:cs typeface="Open Sans Bold"/>
                <a:sym typeface="Open Sans Bold"/>
              </a:rPr>
              <a:t>A final permutation using the reverse of the initial permutation sequence. </a:t>
            </a:r>
          </a:p>
        </p:txBody>
      </p:sp>
      <p:sp>
        <p:nvSpPr>
          <p:cNvPr id="13" name="TextBox 13"/>
          <p:cNvSpPr txBox="1"/>
          <p:nvPr/>
        </p:nvSpPr>
        <p:spPr>
          <a:xfrm>
            <a:off x="796627" y="5277332"/>
            <a:ext cx="1454075"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Code</a:t>
            </a:r>
          </a:p>
        </p:txBody>
      </p:sp>
      <p:sp>
        <p:nvSpPr>
          <p:cNvPr id="14" name="TextBox 14"/>
          <p:cNvSpPr txBox="1"/>
          <p:nvPr/>
        </p:nvSpPr>
        <p:spPr>
          <a:xfrm>
            <a:off x="130902" y="7411057"/>
            <a:ext cx="2119800"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Final Code</a:t>
            </a:r>
          </a:p>
        </p:txBody>
      </p:sp>
      <p:sp>
        <p:nvSpPr>
          <p:cNvPr id="15" name="TextBox 15"/>
          <p:cNvSpPr txBox="1"/>
          <p:nvPr/>
        </p:nvSpPr>
        <p:spPr>
          <a:xfrm>
            <a:off x="2055424" y="8930859"/>
            <a:ext cx="12375138"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The decryption by the receiver of a transmission uses the same generated 8-bit keys and follows the reverse of the above process. </a:t>
            </a:r>
          </a:p>
        </p:txBody>
      </p:sp>
      <p:sp>
        <p:nvSpPr>
          <p:cNvPr id="16" name="TextBox 16"/>
          <p:cNvSpPr txBox="1"/>
          <p:nvPr/>
        </p:nvSpPr>
        <p:spPr>
          <a:xfrm>
            <a:off x="796627" y="56078"/>
            <a:ext cx="7850526" cy="916652"/>
          </a:xfrm>
          <a:prstGeom prst="rect">
            <a:avLst/>
          </a:prstGeom>
        </p:spPr>
        <p:txBody>
          <a:bodyPr lIns="0" tIns="0" rIns="0" bIns="0" rtlCol="0" anchor="t">
            <a:spAutoFit/>
          </a:bodyPr>
          <a:lstStyle/>
          <a:p>
            <a:pPr marL="0" lvl="0" indent="0" algn="l">
              <a:lnSpc>
                <a:spcPts val="3497"/>
              </a:lnSpc>
              <a:spcBef>
                <a:spcPct val="0"/>
              </a:spcBef>
            </a:pPr>
            <a:r>
              <a:rPr lang="en-US" sz="3123" b="1" spc="-93">
                <a:solidFill>
                  <a:srgbClr val="FFFFFF"/>
                </a:solidFill>
                <a:latin typeface="Poppins Bold"/>
                <a:ea typeface="Poppins Bold"/>
                <a:cs typeface="Poppins Bold"/>
                <a:sym typeface="Poppins Bold"/>
              </a:rPr>
              <a:t>21.3 Symmetric Encryption: Shared Key Techniques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513454" y="2002104"/>
            <a:ext cx="12001980"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Advanced Encryption Standard (AES)</a:t>
            </a:r>
          </a:p>
        </p:txBody>
      </p:sp>
      <p:sp>
        <p:nvSpPr>
          <p:cNvPr id="8" name="TextBox 8"/>
          <p:cNvSpPr txBox="1"/>
          <p:nvPr/>
        </p:nvSpPr>
        <p:spPr>
          <a:xfrm>
            <a:off x="514350" y="2826824"/>
            <a:ext cx="17773650" cy="3181350"/>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Open Sans Bold"/>
                <a:ea typeface="Open Sans Bold"/>
                <a:cs typeface="Open Sans Bold"/>
                <a:sym typeface="Open Sans Bold"/>
              </a:rPr>
              <a:t>AES (Advanced Encryption Standard) </a:t>
            </a:r>
            <a:r>
              <a:rPr lang="en-US" sz="3000">
                <a:solidFill>
                  <a:srgbClr val="000000"/>
                </a:solidFill>
                <a:latin typeface="Open Sans"/>
                <a:ea typeface="Open Sans"/>
                <a:cs typeface="Open Sans"/>
                <a:sym typeface="Open Sans"/>
              </a:rPr>
              <a:t>typically uses block lengths of 128 bits, dividing data into 128-bit blocks for encryption and decryption.</a:t>
            </a:r>
          </a:p>
          <a:p>
            <a:pPr algn="l">
              <a:lnSpc>
                <a:spcPts val="4200"/>
              </a:lnSpc>
              <a:spcBef>
                <a:spcPct val="0"/>
              </a:spcBef>
            </a:pPr>
            <a:endParaRPr lang="en-US" sz="3000">
              <a:solidFill>
                <a:srgbClr val="000000"/>
              </a:solidFill>
              <a:latin typeface="Open Sans"/>
              <a:ea typeface="Open Sans"/>
              <a:cs typeface="Open Sans"/>
              <a:sym typeface="Open Sans"/>
            </a:endParaRPr>
          </a:p>
          <a:p>
            <a:pPr algn="l">
              <a:lnSpc>
                <a:spcPts val="4200"/>
              </a:lnSpc>
              <a:spcBef>
                <a:spcPct val="0"/>
              </a:spcBef>
            </a:pPr>
            <a:r>
              <a:rPr lang="en-US" sz="3000">
                <a:solidFill>
                  <a:srgbClr val="000000"/>
                </a:solidFill>
                <a:latin typeface="Open Sans"/>
                <a:ea typeface="Open Sans"/>
                <a:cs typeface="Open Sans"/>
                <a:sym typeface="Open Sans"/>
              </a:rPr>
              <a:t>The requirement of securely sharing and managing keys between both the sender and receiver in AES encryption raises concerns about key distribution, storage, and potential vulnerabilities if the keys are compromised during transmission or storage.</a:t>
            </a:r>
          </a:p>
        </p:txBody>
      </p:sp>
      <p:sp>
        <p:nvSpPr>
          <p:cNvPr id="12" name="TextBox 12"/>
          <p:cNvSpPr txBox="1"/>
          <p:nvPr/>
        </p:nvSpPr>
        <p:spPr>
          <a:xfrm>
            <a:off x="796627" y="56078"/>
            <a:ext cx="7850526" cy="916652"/>
          </a:xfrm>
          <a:prstGeom prst="rect">
            <a:avLst/>
          </a:prstGeom>
        </p:spPr>
        <p:txBody>
          <a:bodyPr lIns="0" tIns="0" rIns="0" bIns="0" rtlCol="0" anchor="t">
            <a:spAutoFit/>
          </a:bodyPr>
          <a:lstStyle/>
          <a:p>
            <a:pPr marL="0" lvl="0" indent="0" algn="l">
              <a:lnSpc>
                <a:spcPts val="3497"/>
              </a:lnSpc>
              <a:spcBef>
                <a:spcPct val="0"/>
              </a:spcBef>
            </a:pPr>
            <a:r>
              <a:rPr lang="en-US" sz="3123" b="1" spc="-93">
                <a:solidFill>
                  <a:srgbClr val="FFFFFF"/>
                </a:solidFill>
                <a:latin typeface="Poppins Bold"/>
                <a:ea typeface="Poppins Bold"/>
                <a:cs typeface="Poppins Bold"/>
                <a:sym typeface="Poppins Bold"/>
              </a:rPr>
              <a:t>21.3 Symmetric Encryption: Shared Key Techniques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643914" y="2822727"/>
            <a:ext cx="2762468" cy="880537"/>
          </a:xfrm>
          <a:custGeom>
            <a:avLst/>
            <a:gdLst/>
            <a:ahLst/>
            <a:cxnLst/>
            <a:rect l="l" t="t" r="r" b="b"/>
            <a:pathLst>
              <a:path w="2762468" h="880537">
                <a:moveTo>
                  <a:pt x="0" y="0"/>
                </a:moveTo>
                <a:lnTo>
                  <a:pt x="2762469" y="0"/>
                </a:lnTo>
                <a:lnTo>
                  <a:pt x="2762469" y="880537"/>
                </a:lnTo>
                <a:lnTo>
                  <a:pt x="0" y="8805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a:off x="3907054" y="4262963"/>
            <a:ext cx="2762468" cy="880537"/>
          </a:xfrm>
          <a:custGeom>
            <a:avLst/>
            <a:gdLst/>
            <a:ahLst/>
            <a:cxnLst/>
            <a:rect l="l" t="t" r="r" b="b"/>
            <a:pathLst>
              <a:path w="2762468" h="880537">
                <a:moveTo>
                  <a:pt x="0" y="0"/>
                </a:moveTo>
                <a:lnTo>
                  <a:pt x="2762468" y="0"/>
                </a:lnTo>
                <a:lnTo>
                  <a:pt x="2762468" y="880537"/>
                </a:lnTo>
                <a:lnTo>
                  <a:pt x="0" y="8805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7" name="Freeform 7"/>
          <p:cNvSpPr/>
          <p:nvPr/>
        </p:nvSpPr>
        <p:spPr>
          <a:xfrm>
            <a:off x="7861266" y="2793460"/>
            <a:ext cx="2762468" cy="880537"/>
          </a:xfrm>
          <a:custGeom>
            <a:avLst/>
            <a:gdLst/>
            <a:ahLst/>
            <a:cxnLst/>
            <a:rect l="l" t="t" r="r" b="b"/>
            <a:pathLst>
              <a:path w="2762468" h="880537">
                <a:moveTo>
                  <a:pt x="0" y="0"/>
                </a:moveTo>
                <a:lnTo>
                  <a:pt x="2762469" y="0"/>
                </a:lnTo>
                <a:lnTo>
                  <a:pt x="2762469" y="880536"/>
                </a:lnTo>
                <a:lnTo>
                  <a:pt x="0" y="8805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8" name="Freeform 8"/>
          <p:cNvSpPr/>
          <p:nvPr/>
        </p:nvSpPr>
        <p:spPr>
          <a:xfrm>
            <a:off x="11345361" y="4262963"/>
            <a:ext cx="2762468" cy="880537"/>
          </a:xfrm>
          <a:custGeom>
            <a:avLst/>
            <a:gdLst/>
            <a:ahLst/>
            <a:cxnLst/>
            <a:rect l="l" t="t" r="r" b="b"/>
            <a:pathLst>
              <a:path w="2762468" h="880537">
                <a:moveTo>
                  <a:pt x="0" y="0"/>
                </a:moveTo>
                <a:lnTo>
                  <a:pt x="2762468" y="0"/>
                </a:lnTo>
                <a:lnTo>
                  <a:pt x="2762468" y="880537"/>
                </a:lnTo>
                <a:lnTo>
                  <a:pt x="0" y="8805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9" name="Freeform 9"/>
          <p:cNvSpPr/>
          <p:nvPr/>
        </p:nvSpPr>
        <p:spPr>
          <a:xfrm>
            <a:off x="14844732" y="2822727"/>
            <a:ext cx="2762468" cy="880537"/>
          </a:xfrm>
          <a:custGeom>
            <a:avLst/>
            <a:gdLst/>
            <a:ahLst/>
            <a:cxnLst/>
            <a:rect l="l" t="t" r="r" b="b"/>
            <a:pathLst>
              <a:path w="2762468" h="880537">
                <a:moveTo>
                  <a:pt x="0" y="0"/>
                </a:moveTo>
                <a:lnTo>
                  <a:pt x="2762468" y="0"/>
                </a:lnTo>
                <a:lnTo>
                  <a:pt x="2762468" y="880537"/>
                </a:lnTo>
                <a:lnTo>
                  <a:pt x="0" y="8805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10" name="Group 10"/>
          <p:cNvGrpSpPr/>
          <p:nvPr/>
        </p:nvGrpSpPr>
        <p:grpSpPr>
          <a:xfrm>
            <a:off x="4101040" y="2793460"/>
            <a:ext cx="2722002" cy="909804"/>
            <a:chOff x="0" y="0"/>
            <a:chExt cx="786406" cy="262849"/>
          </a:xfrm>
        </p:grpSpPr>
        <p:sp>
          <p:nvSpPr>
            <p:cNvPr id="11" name="Freeform 11"/>
            <p:cNvSpPr/>
            <p:nvPr/>
          </p:nvSpPr>
          <p:spPr>
            <a:xfrm>
              <a:off x="0" y="0"/>
              <a:ext cx="786406" cy="262849"/>
            </a:xfrm>
            <a:custGeom>
              <a:avLst/>
              <a:gdLst/>
              <a:ahLst/>
              <a:cxnLst/>
              <a:rect l="l" t="t" r="r" b="b"/>
              <a:pathLst>
                <a:path w="786406" h="262849">
                  <a:moveTo>
                    <a:pt x="0" y="0"/>
                  </a:moveTo>
                  <a:lnTo>
                    <a:pt x="786406" y="0"/>
                  </a:lnTo>
                  <a:lnTo>
                    <a:pt x="786406" y="262849"/>
                  </a:lnTo>
                  <a:lnTo>
                    <a:pt x="0" y="262849"/>
                  </a:lnTo>
                  <a:close/>
                </a:path>
              </a:pathLst>
            </a:custGeom>
            <a:solidFill>
              <a:srgbClr val="019D97"/>
            </a:solidFill>
          </p:spPr>
          <p:txBody>
            <a:bodyPr/>
            <a:lstStyle/>
            <a:p>
              <a:endParaRPr lang="en-PH"/>
            </a:p>
          </p:txBody>
        </p:sp>
        <p:sp>
          <p:nvSpPr>
            <p:cNvPr id="12" name="TextBox 12"/>
            <p:cNvSpPr txBox="1"/>
            <p:nvPr/>
          </p:nvSpPr>
          <p:spPr>
            <a:xfrm>
              <a:off x="0" y="-66675"/>
              <a:ext cx="786406" cy="329524"/>
            </a:xfrm>
            <a:prstGeom prst="rect">
              <a:avLst/>
            </a:prstGeom>
          </p:spPr>
          <p:txBody>
            <a:bodyPr lIns="46310" tIns="46310" rIns="46310" bIns="46310" rtlCol="0" anchor="ctr"/>
            <a:lstStyle/>
            <a:p>
              <a:pPr algn="ctr">
                <a:lnSpc>
                  <a:spcPts val="3359"/>
                </a:lnSpc>
              </a:pPr>
              <a:endParaRPr/>
            </a:p>
          </p:txBody>
        </p:sp>
      </p:grpSp>
      <p:grpSp>
        <p:nvGrpSpPr>
          <p:cNvPr id="13" name="Group 13"/>
          <p:cNvGrpSpPr/>
          <p:nvPr/>
        </p:nvGrpSpPr>
        <p:grpSpPr>
          <a:xfrm>
            <a:off x="11428073" y="2793460"/>
            <a:ext cx="2722002" cy="909804"/>
            <a:chOff x="0" y="0"/>
            <a:chExt cx="786406" cy="262849"/>
          </a:xfrm>
        </p:grpSpPr>
        <p:sp>
          <p:nvSpPr>
            <p:cNvPr id="14" name="Freeform 14"/>
            <p:cNvSpPr/>
            <p:nvPr/>
          </p:nvSpPr>
          <p:spPr>
            <a:xfrm>
              <a:off x="0" y="0"/>
              <a:ext cx="786406" cy="262849"/>
            </a:xfrm>
            <a:custGeom>
              <a:avLst/>
              <a:gdLst/>
              <a:ahLst/>
              <a:cxnLst/>
              <a:rect l="l" t="t" r="r" b="b"/>
              <a:pathLst>
                <a:path w="786406" h="262849">
                  <a:moveTo>
                    <a:pt x="0" y="0"/>
                  </a:moveTo>
                  <a:lnTo>
                    <a:pt x="786406" y="0"/>
                  </a:lnTo>
                  <a:lnTo>
                    <a:pt x="786406" y="262849"/>
                  </a:lnTo>
                  <a:lnTo>
                    <a:pt x="0" y="262849"/>
                  </a:lnTo>
                  <a:close/>
                </a:path>
              </a:pathLst>
            </a:custGeom>
            <a:solidFill>
              <a:srgbClr val="019D97"/>
            </a:solidFill>
          </p:spPr>
          <p:txBody>
            <a:bodyPr/>
            <a:lstStyle/>
            <a:p>
              <a:endParaRPr lang="en-PH"/>
            </a:p>
          </p:txBody>
        </p:sp>
        <p:sp>
          <p:nvSpPr>
            <p:cNvPr id="15" name="TextBox 15"/>
            <p:cNvSpPr txBox="1"/>
            <p:nvPr/>
          </p:nvSpPr>
          <p:spPr>
            <a:xfrm>
              <a:off x="0" y="-66675"/>
              <a:ext cx="786406" cy="329524"/>
            </a:xfrm>
            <a:prstGeom prst="rect">
              <a:avLst/>
            </a:prstGeom>
          </p:spPr>
          <p:txBody>
            <a:bodyPr lIns="46310" tIns="46310" rIns="46310" bIns="46310" rtlCol="0" anchor="ctr"/>
            <a:lstStyle/>
            <a:p>
              <a:pPr algn="ctr">
                <a:lnSpc>
                  <a:spcPts val="3359"/>
                </a:lnSpc>
              </a:pPr>
              <a:endParaRPr/>
            </a:p>
          </p:txBody>
        </p:sp>
      </p:grpSp>
      <p:sp>
        <p:nvSpPr>
          <p:cNvPr id="16" name="AutoShape 16"/>
          <p:cNvSpPr/>
          <p:nvPr/>
        </p:nvSpPr>
        <p:spPr>
          <a:xfrm flipV="1">
            <a:off x="3067949" y="3282045"/>
            <a:ext cx="839104" cy="0"/>
          </a:xfrm>
          <a:prstGeom prst="line">
            <a:avLst/>
          </a:prstGeom>
          <a:ln w="38100" cap="flat">
            <a:solidFill>
              <a:srgbClr val="000000"/>
            </a:solidFill>
            <a:prstDash val="solid"/>
            <a:headEnd type="none" w="sm" len="sm"/>
            <a:tailEnd type="arrow" w="med" len="sm"/>
          </a:ln>
        </p:spPr>
        <p:txBody>
          <a:bodyPr/>
          <a:lstStyle/>
          <a:p>
            <a:endParaRPr lang="en-PH"/>
          </a:p>
        </p:txBody>
      </p:sp>
      <p:sp>
        <p:nvSpPr>
          <p:cNvPr id="17" name="AutoShape 17"/>
          <p:cNvSpPr/>
          <p:nvPr/>
        </p:nvSpPr>
        <p:spPr>
          <a:xfrm>
            <a:off x="7022162" y="3228326"/>
            <a:ext cx="839104" cy="0"/>
          </a:xfrm>
          <a:prstGeom prst="line">
            <a:avLst/>
          </a:prstGeom>
          <a:ln w="38100" cap="flat">
            <a:solidFill>
              <a:srgbClr val="000000"/>
            </a:solidFill>
            <a:prstDash val="solid"/>
            <a:headEnd type="none" w="sm" len="sm"/>
            <a:tailEnd type="arrow" w="med" len="sm"/>
          </a:ln>
        </p:spPr>
        <p:txBody>
          <a:bodyPr/>
          <a:lstStyle/>
          <a:p>
            <a:endParaRPr lang="en-PH"/>
          </a:p>
        </p:txBody>
      </p:sp>
      <p:sp>
        <p:nvSpPr>
          <p:cNvPr id="18" name="AutoShape 18"/>
          <p:cNvSpPr/>
          <p:nvPr/>
        </p:nvSpPr>
        <p:spPr>
          <a:xfrm flipV="1">
            <a:off x="5380512" y="3726387"/>
            <a:ext cx="0" cy="475519"/>
          </a:xfrm>
          <a:prstGeom prst="line">
            <a:avLst/>
          </a:prstGeom>
          <a:ln w="38100" cap="flat">
            <a:solidFill>
              <a:srgbClr val="000000"/>
            </a:solidFill>
            <a:prstDash val="solid"/>
            <a:headEnd type="none" w="sm" len="sm"/>
            <a:tailEnd type="arrow" w="med" len="sm"/>
          </a:ln>
        </p:spPr>
        <p:txBody>
          <a:bodyPr/>
          <a:lstStyle/>
          <a:p>
            <a:endParaRPr lang="en-PH"/>
          </a:p>
        </p:txBody>
      </p:sp>
      <p:sp>
        <p:nvSpPr>
          <p:cNvPr id="19" name="AutoShape 19"/>
          <p:cNvSpPr/>
          <p:nvPr/>
        </p:nvSpPr>
        <p:spPr>
          <a:xfrm flipV="1">
            <a:off x="12808124" y="3726387"/>
            <a:ext cx="0" cy="475519"/>
          </a:xfrm>
          <a:prstGeom prst="line">
            <a:avLst/>
          </a:prstGeom>
          <a:ln w="38100" cap="flat">
            <a:solidFill>
              <a:srgbClr val="000000"/>
            </a:solidFill>
            <a:prstDash val="solid"/>
            <a:headEnd type="none" w="sm" len="sm"/>
            <a:tailEnd type="arrow" w="med" len="sm"/>
          </a:ln>
        </p:spPr>
        <p:txBody>
          <a:bodyPr/>
          <a:lstStyle/>
          <a:p>
            <a:endParaRPr lang="en-PH"/>
          </a:p>
        </p:txBody>
      </p:sp>
      <p:sp>
        <p:nvSpPr>
          <p:cNvPr id="20" name="AutoShape 20"/>
          <p:cNvSpPr/>
          <p:nvPr/>
        </p:nvSpPr>
        <p:spPr>
          <a:xfrm>
            <a:off x="10364285" y="3252778"/>
            <a:ext cx="839104" cy="0"/>
          </a:xfrm>
          <a:prstGeom prst="line">
            <a:avLst/>
          </a:prstGeom>
          <a:ln w="38100" cap="flat">
            <a:solidFill>
              <a:srgbClr val="000000"/>
            </a:solidFill>
            <a:prstDash val="solid"/>
            <a:headEnd type="none" w="sm" len="sm"/>
            <a:tailEnd type="arrow" w="med" len="sm"/>
          </a:ln>
        </p:spPr>
        <p:txBody>
          <a:bodyPr/>
          <a:lstStyle/>
          <a:p>
            <a:endParaRPr lang="en-PH"/>
          </a:p>
        </p:txBody>
      </p:sp>
      <p:sp>
        <p:nvSpPr>
          <p:cNvPr id="21" name="AutoShape 21"/>
          <p:cNvSpPr/>
          <p:nvPr/>
        </p:nvSpPr>
        <p:spPr>
          <a:xfrm>
            <a:off x="14261765" y="3231962"/>
            <a:ext cx="839104" cy="0"/>
          </a:xfrm>
          <a:prstGeom prst="line">
            <a:avLst/>
          </a:prstGeom>
          <a:ln w="38100" cap="flat">
            <a:solidFill>
              <a:srgbClr val="000000"/>
            </a:solidFill>
            <a:prstDash val="solid"/>
            <a:headEnd type="none" w="sm" len="sm"/>
            <a:tailEnd type="arrow" w="med" len="sm"/>
          </a:ln>
        </p:spPr>
        <p:txBody>
          <a:bodyPr/>
          <a:lstStyle/>
          <a:p>
            <a:endParaRPr lang="en-PH"/>
          </a:p>
        </p:txBody>
      </p:sp>
      <p:sp>
        <p:nvSpPr>
          <p:cNvPr id="22" name="TextBox 22"/>
          <p:cNvSpPr txBox="1"/>
          <p:nvPr/>
        </p:nvSpPr>
        <p:spPr>
          <a:xfrm>
            <a:off x="309409" y="1494885"/>
            <a:ext cx="786497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Terminology</a:t>
            </a:r>
          </a:p>
        </p:txBody>
      </p:sp>
      <p:grpSp>
        <p:nvGrpSpPr>
          <p:cNvPr id="23" name="Group 23"/>
          <p:cNvGrpSpPr/>
          <p:nvPr/>
        </p:nvGrpSpPr>
        <p:grpSpPr>
          <a:xfrm>
            <a:off x="2186587" y="5991225"/>
            <a:ext cx="13914825" cy="3750467"/>
            <a:chOff x="0" y="0"/>
            <a:chExt cx="4208238" cy="1134248"/>
          </a:xfrm>
        </p:grpSpPr>
        <p:sp>
          <p:nvSpPr>
            <p:cNvPr id="24" name="Freeform 24"/>
            <p:cNvSpPr/>
            <p:nvPr/>
          </p:nvSpPr>
          <p:spPr>
            <a:xfrm>
              <a:off x="0" y="0"/>
              <a:ext cx="4208238" cy="1134248"/>
            </a:xfrm>
            <a:custGeom>
              <a:avLst/>
              <a:gdLst/>
              <a:ahLst/>
              <a:cxnLst/>
              <a:rect l="l" t="t" r="r" b="b"/>
              <a:pathLst>
                <a:path w="4208238" h="1134248">
                  <a:moveTo>
                    <a:pt x="28375" y="0"/>
                  </a:moveTo>
                  <a:lnTo>
                    <a:pt x="4179862" y="0"/>
                  </a:lnTo>
                  <a:cubicBezTo>
                    <a:pt x="4195534" y="0"/>
                    <a:pt x="4208238" y="12704"/>
                    <a:pt x="4208238" y="28375"/>
                  </a:cubicBezTo>
                  <a:lnTo>
                    <a:pt x="4208238" y="1105872"/>
                  </a:lnTo>
                  <a:cubicBezTo>
                    <a:pt x="4208238" y="1113398"/>
                    <a:pt x="4205248" y="1120615"/>
                    <a:pt x="4199927" y="1125937"/>
                  </a:cubicBezTo>
                  <a:cubicBezTo>
                    <a:pt x="4194605" y="1131258"/>
                    <a:pt x="4187388" y="1134248"/>
                    <a:pt x="4179862" y="1134248"/>
                  </a:cubicBezTo>
                  <a:lnTo>
                    <a:pt x="28375" y="1134248"/>
                  </a:lnTo>
                  <a:cubicBezTo>
                    <a:pt x="20850" y="1134248"/>
                    <a:pt x="13632" y="1131258"/>
                    <a:pt x="8311" y="1125937"/>
                  </a:cubicBezTo>
                  <a:cubicBezTo>
                    <a:pt x="2990" y="1120615"/>
                    <a:pt x="0" y="1113398"/>
                    <a:pt x="0" y="1105872"/>
                  </a:cubicBezTo>
                  <a:lnTo>
                    <a:pt x="0" y="28375"/>
                  </a:lnTo>
                  <a:cubicBezTo>
                    <a:pt x="0" y="20850"/>
                    <a:pt x="2990" y="13632"/>
                    <a:pt x="8311" y="8311"/>
                  </a:cubicBezTo>
                  <a:cubicBezTo>
                    <a:pt x="13632" y="2990"/>
                    <a:pt x="20850" y="0"/>
                    <a:pt x="28375" y="0"/>
                  </a:cubicBezTo>
                  <a:close/>
                </a:path>
              </a:pathLst>
            </a:custGeom>
            <a:solidFill>
              <a:srgbClr val="C7E0EC"/>
            </a:solidFill>
          </p:spPr>
          <p:txBody>
            <a:bodyPr/>
            <a:lstStyle/>
            <a:p>
              <a:endParaRPr lang="en-PH"/>
            </a:p>
          </p:txBody>
        </p:sp>
        <p:sp>
          <p:nvSpPr>
            <p:cNvPr id="25" name="TextBox 25"/>
            <p:cNvSpPr txBox="1"/>
            <p:nvPr/>
          </p:nvSpPr>
          <p:spPr>
            <a:xfrm>
              <a:off x="0" y="-66675"/>
              <a:ext cx="4208238" cy="1200923"/>
            </a:xfrm>
            <a:prstGeom prst="rect">
              <a:avLst/>
            </a:prstGeom>
          </p:spPr>
          <p:txBody>
            <a:bodyPr lIns="44240" tIns="44240" rIns="44240" bIns="44240" rtlCol="0" anchor="ctr"/>
            <a:lstStyle/>
            <a:p>
              <a:pPr algn="ctr">
                <a:lnSpc>
                  <a:spcPts val="3359"/>
                </a:lnSpc>
              </a:pPr>
              <a:endParaRPr/>
            </a:p>
          </p:txBody>
        </p:sp>
      </p:grpSp>
      <p:sp>
        <p:nvSpPr>
          <p:cNvPr id="26" name="Freeform 26"/>
          <p:cNvSpPr/>
          <p:nvPr/>
        </p:nvSpPr>
        <p:spPr>
          <a:xfrm>
            <a:off x="3494268" y="6318797"/>
            <a:ext cx="2707111" cy="2827270"/>
          </a:xfrm>
          <a:custGeom>
            <a:avLst/>
            <a:gdLst/>
            <a:ahLst/>
            <a:cxnLst/>
            <a:rect l="l" t="t" r="r" b="b"/>
            <a:pathLst>
              <a:path w="2707111" h="2827270">
                <a:moveTo>
                  <a:pt x="0" y="0"/>
                </a:moveTo>
                <a:lnTo>
                  <a:pt x="2707112" y="0"/>
                </a:lnTo>
                <a:lnTo>
                  <a:pt x="2707112" y="2827271"/>
                </a:lnTo>
                <a:lnTo>
                  <a:pt x="0" y="28272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27" name="Freeform 27"/>
          <p:cNvSpPr/>
          <p:nvPr/>
        </p:nvSpPr>
        <p:spPr>
          <a:xfrm flipH="1">
            <a:off x="12220229" y="6214021"/>
            <a:ext cx="2707111" cy="2827270"/>
          </a:xfrm>
          <a:custGeom>
            <a:avLst/>
            <a:gdLst/>
            <a:ahLst/>
            <a:cxnLst/>
            <a:rect l="l" t="t" r="r" b="b"/>
            <a:pathLst>
              <a:path w="2707111" h="2827270">
                <a:moveTo>
                  <a:pt x="2707111" y="0"/>
                </a:moveTo>
                <a:lnTo>
                  <a:pt x="0" y="0"/>
                </a:lnTo>
                <a:lnTo>
                  <a:pt x="0" y="2827270"/>
                </a:lnTo>
                <a:lnTo>
                  <a:pt x="2707111" y="2827270"/>
                </a:lnTo>
                <a:lnTo>
                  <a:pt x="2707111"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28" name="AutoShape 28"/>
          <p:cNvSpPr/>
          <p:nvPr/>
        </p:nvSpPr>
        <p:spPr>
          <a:xfrm>
            <a:off x="6383870" y="7994704"/>
            <a:ext cx="5653869" cy="0"/>
          </a:xfrm>
          <a:prstGeom prst="line">
            <a:avLst/>
          </a:prstGeom>
          <a:ln w="28575" cap="flat">
            <a:solidFill>
              <a:srgbClr val="000000"/>
            </a:solidFill>
            <a:prstDash val="solid"/>
            <a:headEnd type="none" w="sm" len="sm"/>
            <a:tailEnd type="arrow" w="med" len="sm"/>
          </a:ln>
        </p:spPr>
        <p:txBody>
          <a:bodyPr/>
          <a:lstStyle/>
          <a:p>
            <a:endParaRPr lang="en-PH"/>
          </a:p>
        </p:txBody>
      </p:sp>
      <p:sp>
        <p:nvSpPr>
          <p:cNvPr id="29" name="TextBox 29"/>
          <p:cNvSpPr txBox="1"/>
          <p:nvPr/>
        </p:nvSpPr>
        <p:spPr>
          <a:xfrm>
            <a:off x="3676112" y="9171867"/>
            <a:ext cx="2343424" cy="455310"/>
          </a:xfrm>
          <a:prstGeom prst="rect">
            <a:avLst/>
          </a:prstGeom>
        </p:spPr>
        <p:txBody>
          <a:bodyPr lIns="0" tIns="0" rIns="0" bIns="0" rtlCol="0" anchor="t">
            <a:spAutoFit/>
          </a:bodyPr>
          <a:lstStyle/>
          <a:p>
            <a:pPr algn="l">
              <a:lnSpc>
                <a:spcPts val="3657"/>
              </a:lnSpc>
              <a:spcBef>
                <a:spcPct val="0"/>
              </a:spcBef>
            </a:pPr>
            <a:r>
              <a:rPr lang="en-US" sz="2612">
                <a:solidFill>
                  <a:srgbClr val="000000"/>
                </a:solidFill>
                <a:latin typeface="Open Sans"/>
                <a:ea typeface="Open Sans"/>
                <a:cs typeface="Open Sans"/>
                <a:sym typeface="Open Sans"/>
              </a:rPr>
              <a:t>“Hello, I am A”</a:t>
            </a:r>
          </a:p>
        </p:txBody>
      </p:sp>
      <p:sp>
        <p:nvSpPr>
          <p:cNvPr id="30" name="TextBox 30"/>
          <p:cNvSpPr txBox="1"/>
          <p:nvPr/>
        </p:nvSpPr>
        <p:spPr>
          <a:xfrm>
            <a:off x="7663207" y="7476202"/>
            <a:ext cx="2881770" cy="455310"/>
          </a:xfrm>
          <a:prstGeom prst="rect">
            <a:avLst/>
          </a:prstGeom>
        </p:spPr>
        <p:txBody>
          <a:bodyPr lIns="0" tIns="0" rIns="0" bIns="0" rtlCol="0" anchor="t">
            <a:spAutoFit/>
          </a:bodyPr>
          <a:lstStyle/>
          <a:p>
            <a:pPr algn="l">
              <a:lnSpc>
                <a:spcPts val="3657"/>
              </a:lnSpc>
              <a:spcBef>
                <a:spcPct val="0"/>
              </a:spcBef>
            </a:pPr>
            <a:r>
              <a:rPr lang="en-US" sz="2612">
                <a:solidFill>
                  <a:srgbClr val="000000"/>
                </a:solidFill>
                <a:latin typeface="Open Sans"/>
                <a:ea typeface="Open Sans"/>
                <a:cs typeface="Open Sans"/>
                <a:sym typeface="Open Sans"/>
              </a:rPr>
              <a:t>“Pezwd* O lk S”</a:t>
            </a:r>
          </a:p>
        </p:txBody>
      </p:sp>
      <p:sp>
        <p:nvSpPr>
          <p:cNvPr id="31" name="TextBox 31"/>
          <p:cNvSpPr txBox="1"/>
          <p:nvPr/>
        </p:nvSpPr>
        <p:spPr>
          <a:xfrm>
            <a:off x="12583916" y="9088918"/>
            <a:ext cx="2343424" cy="455310"/>
          </a:xfrm>
          <a:prstGeom prst="rect">
            <a:avLst/>
          </a:prstGeom>
        </p:spPr>
        <p:txBody>
          <a:bodyPr lIns="0" tIns="0" rIns="0" bIns="0" rtlCol="0" anchor="t">
            <a:spAutoFit/>
          </a:bodyPr>
          <a:lstStyle/>
          <a:p>
            <a:pPr algn="l">
              <a:lnSpc>
                <a:spcPts val="3657"/>
              </a:lnSpc>
              <a:spcBef>
                <a:spcPct val="0"/>
              </a:spcBef>
            </a:pPr>
            <a:r>
              <a:rPr lang="en-US" sz="2612">
                <a:solidFill>
                  <a:srgbClr val="000000"/>
                </a:solidFill>
                <a:latin typeface="Open Sans"/>
                <a:ea typeface="Open Sans"/>
                <a:cs typeface="Open Sans"/>
                <a:sym typeface="Open Sans"/>
              </a:rPr>
              <a:t>“Hello, I am A”</a:t>
            </a:r>
          </a:p>
        </p:txBody>
      </p:sp>
      <p:sp>
        <p:nvSpPr>
          <p:cNvPr id="32" name="TextBox 32"/>
          <p:cNvSpPr txBox="1"/>
          <p:nvPr/>
        </p:nvSpPr>
        <p:spPr>
          <a:xfrm>
            <a:off x="1186044" y="3006973"/>
            <a:ext cx="1678209" cy="464419"/>
          </a:xfrm>
          <a:prstGeom prst="rect">
            <a:avLst/>
          </a:prstGeom>
        </p:spPr>
        <p:txBody>
          <a:bodyPr lIns="0" tIns="0" rIns="0" bIns="0" rtlCol="0" anchor="t">
            <a:spAutoFit/>
          </a:bodyPr>
          <a:lstStyle/>
          <a:p>
            <a:pPr algn="ctr">
              <a:lnSpc>
                <a:spcPts val="3828"/>
              </a:lnSpc>
              <a:spcBef>
                <a:spcPct val="0"/>
              </a:spcBef>
            </a:pPr>
            <a:r>
              <a:rPr lang="en-US" sz="2734" i="1">
                <a:solidFill>
                  <a:srgbClr val="FFFFFF"/>
                </a:solidFill>
                <a:latin typeface="Open Sans Italics"/>
                <a:ea typeface="Open Sans Italics"/>
                <a:cs typeface="Open Sans Italics"/>
                <a:sym typeface="Open Sans Italics"/>
              </a:rPr>
              <a:t>Plaintext</a:t>
            </a:r>
          </a:p>
        </p:txBody>
      </p:sp>
      <p:sp>
        <p:nvSpPr>
          <p:cNvPr id="33" name="TextBox 33"/>
          <p:cNvSpPr txBox="1"/>
          <p:nvPr/>
        </p:nvSpPr>
        <p:spPr>
          <a:xfrm>
            <a:off x="4449184" y="4447209"/>
            <a:ext cx="1678209" cy="464419"/>
          </a:xfrm>
          <a:prstGeom prst="rect">
            <a:avLst/>
          </a:prstGeom>
        </p:spPr>
        <p:txBody>
          <a:bodyPr lIns="0" tIns="0" rIns="0" bIns="0" rtlCol="0" anchor="t">
            <a:spAutoFit/>
          </a:bodyPr>
          <a:lstStyle/>
          <a:p>
            <a:pPr algn="ctr">
              <a:lnSpc>
                <a:spcPts val="3828"/>
              </a:lnSpc>
              <a:spcBef>
                <a:spcPct val="0"/>
              </a:spcBef>
            </a:pPr>
            <a:r>
              <a:rPr lang="en-US" sz="2734" i="1">
                <a:solidFill>
                  <a:srgbClr val="FFFFFF"/>
                </a:solidFill>
                <a:latin typeface="Open Sans Italics"/>
                <a:ea typeface="Open Sans Italics"/>
                <a:cs typeface="Open Sans Italics"/>
                <a:sym typeface="Open Sans Italics"/>
              </a:rPr>
              <a:t>Key</a:t>
            </a:r>
          </a:p>
        </p:txBody>
      </p:sp>
      <p:sp>
        <p:nvSpPr>
          <p:cNvPr id="34" name="TextBox 34"/>
          <p:cNvSpPr txBox="1"/>
          <p:nvPr/>
        </p:nvSpPr>
        <p:spPr>
          <a:xfrm>
            <a:off x="8466288" y="2977706"/>
            <a:ext cx="1552425" cy="433180"/>
          </a:xfrm>
          <a:prstGeom prst="rect">
            <a:avLst/>
          </a:prstGeom>
        </p:spPr>
        <p:txBody>
          <a:bodyPr lIns="0" tIns="0" rIns="0" bIns="0" rtlCol="0" anchor="t">
            <a:spAutoFit/>
          </a:bodyPr>
          <a:lstStyle/>
          <a:p>
            <a:pPr algn="ctr">
              <a:lnSpc>
                <a:spcPts val="3541"/>
              </a:lnSpc>
              <a:spcBef>
                <a:spcPct val="0"/>
              </a:spcBef>
            </a:pPr>
            <a:r>
              <a:rPr lang="en-US" sz="2529" i="1">
                <a:solidFill>
                  <a:srgbClr val="FFFFFF"/>
                </a:solidFill>
                <a:latin typeface="Open Sans Italics"/>
                <a:ea typeface="Open Sans Italics"/>
                <a:cs typeface="Open Sans Italics"/>
                <a:sym typeface="Open Sans Italics"/>
              </a:rPr>
              <a:t>Ciphertext</a:t>
            </a:r>
          </a:p>
        </p:txBody>
      </p:sp>
      <p:sp>
        <p:nvSpPr>
          <p:cNvPr id="35" name="TextBox 35"/>
          <p:cNvSpPr txBox="1"/>
          <p:nvPr/>
        </p:nvSpPr>
        <p:spPr>
          <a:xfrm>
            <a:off x="11857873" y="4447209"/>
            <a:ext cx="1678209" cy="464419"/>
          </a:xfrm>
          <a:prstGeom prst="rect">
            <a:avLst/>
          </a:prstGeom>
        </p:spPr>
        <p:txBody>
          <a:bodyPr lIns="0" tIns="0" rIns="0" bIns="0" rtlCol="0" anchor="t">
            <a:spAutoFit/>
          </a:bodyPr>
          <a:lstStyle/>
          <a:p>
            <a:pPr algn="ctr">
              <a:lnSpc>
                <a:spcPts val="3828"/>
              </a:lnSpc>
              <a:spcBef>
                <a:spcPct val="0"/>
              </a:spcBef>
            </a:pPr>
            <a:r>
              <a:rPr lang="en-US" sz="2734" i="1">
                <a:solidFill>
                  <a:srgbClr val="FFFFFF"/>
                </a:solidFill>
                <a:latin typeface="Open Sans Italics"/>
                <a:ea typeface="Open Sans Italics"/>
                <a:cs typeface="Open Sans Italics"/>
                <a:sym typeface="Open Sans Italics"/>
              </a:rPr>
              <a:t>Key</a:t>
            </a:r>
          </a:p>
        </p:txBody>
      </p:sp>
      <p:sp>
        <p:nvSpPr>
          <p:cNvPr id="36" name="TextBox 36"/>
          <p:cNvSpPr txBox="1"/>
          <p:nvPr/>
        </p:nvSpPr>
        <p:spPr>
          <a:xfrm>
            <a:off x="15386862" y="2991354"/>
            <a:ext cx="1678209" cy="464419"/>
          </a:xfrm>
          <a:prstGeom prst="rect">
            <a:avLst/>
          </a:prstGeom>
        </p:spPr>
        <p:txBody>
          <a:bodyPr lIns="0" tIns="0" rIns="0" bIns="0" rtlCol="0" anchor="t">
            <a:spAutoFit/>
          </a:bodyPr>
          <a:lstStyle/>
          <a:p>
            <a:pPr algn="ctr">
              <a:lnSpc>
                <a:spcPts val="3828"/>
              </a:lnSpc>
              <a:spcBef>
                <a:spcPct val="0"/>
              </a:spcBef>
            </a:pPr>
            <a:r>
              <a:rPr lang="en-US" sz="2734" i="1">
                <a:solidFill>
                  <a:srgbClr val="FFFFFF"/>
                </a:solidFill>
                <a:latin typeface="Open Sans Italics"/>
                <a:ea typeface="Open Sans Italics"/>
                <a:cs typeface="Open Sans Italics"/>
                <a:sym typeface="Open Sans Italics"/>
              </a:rPr>
              <a:t>Plaintext</a:t>
            </a:r>
          </a:p>
        </p:txBody>
      </p:sp>
      <p:sp>
        <p:nvSpPr>
          <p:cNvPr id="37" name="TextBox 37"/>
          <p:cNvSpPr txBox="1"/>
          <p:nvPr/>
        </p:nvSpPr>
        <p:spPr>
          <a:xfrm>
            <a:off x="4281232" y="2975940"/>
            <a:ext cx="2236660" cy="464419"/>
          </a:xfrm>
          <a:prstGeom prst="rect">
            <a:avLst/>
          </a:prstGeom>
        </p:spPr>
        <p:txBody>
          <a:bodyPr lIns="0" tIns="0" rIns="0" bIns="0" rtlCol="0" anchor="t">
            <a:spAutoFit/>
          </a:bodyPr>
          <a:lstStyle/>
          <a:p>
            <a:pPr algn="ctr">
              <a:lnSpc>
                <a:spcPts val="3828"/>
              </a:lnSpc>
              <a:spcBef>
                <a:spcPct val="0"/>
              </a:spcBef>
            </a:pPr>
            <a:r>
              <a:rPr lang="en-US" sz="2734" i="1">
                <a:solidFill>
                  <a:srgbClr val="FFFFFF"/>
                </a:solidFill>
                <a:latin typeface="Open Sans Italics"/>
                <a:ea typeface="Open Sans Italics"/>
                <a:cs typeface="Open Sans Italics"/>
                <a:sym typeface="Open Sans Italics"/>
              </a:rPr>
              <a:t>Encryption</a:t>
            </a:r>
          </a:p>
        </p:txBody>
      </p:sp>
      <p:sp>
        <p:nvSpPr>
          <p:cNvPr id="38" name="TextBox 38"/>
          <p:cNvSpPr txBox="1"/>
          <p:nvPr/>
        </p:nvSpPr>
        <p:spPr>
          <a:xfrm>
            <a:off x="11608265" y="2975940"/>
            <a:ext cx="2236660" cy="464419"/>
          </a:xfrm>
          <a:prstGeom prst="rect">
            <a:avLst/>
          </a:prstGeom>
        </p:spPr>
        <p:txBody>
          <a:bodyPr lIns="0" tIns="0" rIns="0" bIns="0" rtlCol="0" anchor="t">
            <a:spAutoFit/>
          </a:bodyPr>
          <a:lstStyle/>
          <a:p>
            <a:pPr algn="ctr">
              <a:lnSpc>
                <a:spcPts val="3828"/>
              </a:lnSpc>
              <a:spcBef>
                <a:spcPct val="0"/>
              </a:spcBef>
            </a:pPr>
            <a:r>
              <a:rPr lang="en-US" sz="2734" i="1">
                <a:solidFill>
                  <a:srgbClr val="FFFFFF"/>
                </a:solidFill>
                <a:latin typeface="Open Sans Italics"/>
                <a:ea typeface="Open Sans Italics"/>
                <a:cs typeface="Open Sans Italics"/>
                <a:sym typeface="Open Sans Italics"/>
              </a:rPr>
              <a:t>Decryption</a:t>
            </a:r>
          </a:p>
        </p:txBody>
      </p:sp>
      <p:sp>
        <p:nvSpPr>
          <p:cNvPr id="39" name="TextBox 39"/>
          <p:cNvSpPr txBox="1"/>
          <p:nvPr/>
        </p:nvSpPr>
        <p:spPr>
          <a:xfrm>
            <a:off x="198451" y="139129"/>
            <a:ext cx="8197987" cy="638490"/>
          </a:xfrm>
          <a:prstGeom prst="rect">
            <a:avLst/>
          </a:prstGeom>
        </p:spPr>
        <p:txBody>
          <a:bodyPr lIns="0" tIns="0" rIns="0" bIns="0" rtlCol="0" anchor="t">
            <a:spAutoFit/>
          </a:bodyPr>
          <a:lstStyle/>
          <a:p>
            <a:pPr marL="0" lvl="0" indent="0" algn="l">
              <a:lnSpc>
                <a:spcPts val="4680"/>
              </a:lnSpc>
              <a:spcBef>
                <a:spcPct val="0"/>
              </a:spcBef>
            </a:pPr>
            <a:r>
              <a:rPr lang="en-US" sz="4179" b="1" spc="-125">
                <a:solidFill>
                  <a:srgbClr val="FFFFFF"/>
                </a:solidFill>
                <a:latin typeface="Poppins Bold"/>
                <a:ea typeface="Poppins Bold"/>
                <a:cs typeface="Poppins Bold"/>
                <a:sym typeface="Poppins Bold"/>
              </a:rPr>
              <a:t>21.1 Core Concepts of Encryption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384809" y="3495098"/>
            <a:ext cx="17229224" cy="6466065"/>
            <a:chOff x="0" y="0"/>
            <a:chExt cx="4537738" cy="1702997"/>
          </a:xfrm>
        </p:grpSpPr>
        <p:sp>
          <p:nvSpPr>
            <p:cNvPr id="8" name="Freeform 8"/>
            <p:cNvSpPr/>
            <p:nvPr/>
          </p:nvSpPr>
          <p:spPr>
            <a:xfrm>
              <a:off x="0" y="0"/>
              <a:ext cx="4537738" cy="1702997"/>
            </a:xfrm>
            <a:custGeom>
              <a:avLst/>
              <a:gdLst/>
              <a:ahLst/>
              <a:cxnLst/>
              <a:rect l="l" t="t" r="r" b="b"/>
              <a:pathLst>
                <a:path w="4537738" h="1702997">
                  <a:moveTo>
                    <a:pt x="22917" y="0"/>
                  </a:moveTo>
                  <a:lnTo>
                    <a:pt x="4514821" y="0"/>
                  </a:lnTo>
                  <a:cubicBezTo>
                    <a:pt x="4520899" y="0"/>
                    <a:pt x="4526728" y="2414"/>
                    <a:pt x="4531026" y="6712"/>
                  </a:cubicBezTo>
                  <a:cubicBezTo>
                    <a:pt x="4535324" y="11010"/>
                    <a:pt x="4537738" y="16839"/>
                    <a:pt x="4537738" y="22917"/>
                  </a:cubicBezTo>
                  <a:lnTo>
                    <a:pt x="4537738" y="1680080"/>
                  </a:lnTo>
                  <a:cubicBezTo>
                    <a:pt x="4537738" y="1692736"/>
                    <a:pt x="4527478" y="1702997"/>
                    <a:pt x="4514821" y="1702997"/>
                  </a:cubicBezTo>
                  <a:lnTo>
                    <a:pt x="22917" y="1702997"/>
                  </a:lnTo>
                  <a:cubicBezTo>
                    <a:pt x="16839" y="1702997"/>
                    <a:pt x="11010" y="1700582"/>
                    <a:pt x="6712" y="1696284"/>
                  </a:cubicBezTo>
                  <a:cubicBezTo>
                    <a:pt x="2414" y="1691987"/>
                    <a:pt x="0" y="1686158"/>
                    <a:pt x="0" y="1680080"/>
                  </a:cubicBezTo>
                  <a:lnTo>
                    <a:pt x="0" y="22917"/>
                  </a:lnTo>
                  <a:cubicBezTo>
                    <a:pt x="0" y="10260"/>
                    <a:pt x="10260" y="0"/>
                    <a:pt x="22917"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9" name="TextBox 9"/>
            <p:cNvSpPr txBox="1"/>
            <p:nvPr/>
          </p:nvSpPr>
          <p:spPr>
            <a:xfrm>
              <a:off x="0" y="-28575"/>
              <a:ext cx="4537738" cy="1731572"/>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637516" y="4140331"/>
            <a:ext cx="16666534" cy="806347"/>
            <a:chOff x="0" y="0"/>
            <a:chExt cx="4389540" cy="212371"/>
          </a:xfrm>
        </p:grpSpPr>
        <p:sp>
          <p:nvSpPr>
            <p:cNvPr id="11" name="Freeform 11"/>
            <p:cNvSpPr/>
            <p:nvPr/>
          </p:nvSpPr>
          <p:spPr>
            <a:xfrm>
              <a:off x="0" y="0"/>
              <a:ext cx="4389540" cy="212371"/>
            </a:xfrm>
            <a:custGeom>
              <a:avLst/>
              <a:gdLst/>
              <a:ahLst/>
              <a:cxnLst/>
              <a:rect l="l" t="t" r="r" b="b"/>
              <a:pathLst>
                <a:path w="4389540" h="212371">
                  <a:moveTo>
                    <a:pt x="23690" y="0"/>
                  </a:moveTo>
                  <a:lnTo>
                    <a:pt x="4365849" y="0"/>
                  </a:lnTo>
                  <a:cubicBezTo>
                    <a:pt x="4378933" y="0"/>
                    <a:pt x="4389540" y="10607"/>
                    <a:pt x="4389540" y="23690"/>
                  </a:cubicBezTo>
                  <a:lnTo>
                    <a:pt x="4389540" y="188681"/>
                  </a:lnTo>
                  <a:cubicBezTo>
                    <a:pt x="4389540" y="201765"/>
                    <a:pt x="4378933" y="212371"/>
                    <a:pt x="4365849" y="212371"/>
                  </a:cubicBezTo>
                  <a:lnTo>
                    <a:pt x="23690" y="212371"/>
                  </a:lnTo>
                  <a:cubicBezTo>
                    <a:pt x="10607" y="212371"/>
                    <a:pt x="0" y="201765"/>
                    <a:pt x="0" y="188681"/>
                  </a:cubicBezTo>
                  <a:lnTo>
                    <a:pt x="0" y="23690"/>
                  </a:lnTo>
                  <a:cubicBezTo>
                    <a:pt x="0" y="10607"/>
                    <a:pt x="10607" y="0"/>
                    <a:pt x="23690" y="0"/>
                  </a:cubicBezTo>
                  <a:close/>
                </a:path>
              </a:pathLst>
            </a:custGeom>
            <a:solidFill>
              <a:srgbClr val="5271FF"/>
            </a:solidFill>
          </p:spPr>
          <p:txBody>
            <a:bodyPr/>
            <a:lstStyle/>
            <a:p>
              <a:endParaRPr lang="en-PH"/>
            </a:p>
          </p:txBody>
        </p:sp>
        <p:sp>
          <p:nvSpPr>
            <p:cNvPr id="12" name="TextBox 12"/>
            <p:cNvSpPr txBox="1"/>
            <p:nvPr/>
          </p:nvSpPr>
          <p:spPr>
            <a:xfrm>
              <a:off x="0" y="-28575"/>
              <a:ext cx="4389540" cy="240946"/>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637516" y="5137179"/>
            <a:ext cx="16666534" cy="944001"/>
            <a:chOff x="0" y="0"/>
            <a:chExt cx="4389540" cy="248626"/>
          </a:xfrm>
        </p:grpSpPr>
        <p:sp>
          <p:nvSpPr>
            <p:cNvPr id="14" name="Freeform 14"/>
            <p:cNvSpPr/>
            <p:nvPr/>
          </p:nvSpPr>
          <p:spPr>
            <a:xfrm>
              <a:off x="0" y="0"/>
              <a:ext cx="4389540" cy="248626"/>
            </a:xfrm>
            <a:custGeom>
              <a:avLst/>
              <a:gdLst/>
              <a:ahLst/>
              <a:cxnLst/>
              <a:rect l="l" t="t" r="r" b="b"/>
              <a:pathLst>
                <a:path w="4389540" h="248626">
                  <a:moveTo>
                    <a:pt x="23690" y="0"/>
                  </a:moveTo>
                  <a:lnTo>
                    <a:pt x="4365849" y="0"/>
                  </a:lnTo>
                  <a:cubicBezTo>
                    <a:pt x="4378933" y="0"/>
                    <a:pt x="4389540" y="10607"/>
                    <a:pt x="4389540" y="23690"/>
                  </a:cubicBezTo>
                  <a:lnTo>
                    <a:pt x="4389540" y="224935"/>
                  </a:lnTo>
                  <a:cubicBezTo>
                    <a:pt x="4389540" y="231218"/>
                    <a:pt x="4387044" y="237244"/>
                    <a:pt x="4382601" y="241687"/>
                  </a:cubicBezTo>
                  <a:cubicBezTo>
                    <a:pt x="4378158" y="246130"/>
                    <a:pt x="4372132" y="248626"/>
                    <a:pt x="4365849" y="248626"/>
                  </a:cubicBezTo>
                  <a:lnTo>
                    <a:pt x="23690" y="248626"/>
                  </a:lnTo>
                  <a:cubicBezTo>
                    <a:pt x="10607" y="248626"/>
                    <a:pt x="0" y="238019"/>
                    <a:pt x="0" y="224935"/>
                  </a:cubicBezTo>
                  <a:lnTo>
                    <a:pt x="0" y="23690"/>
                  </a:lnTo>
                  <a:cubicBezTo>
                    <a:pt x="0" y="10607"/>
                    <a:pt x="10607" y="0"/>
                    <a:pt x="23690" y="0"/>
                  </a:cubicBezTo>
                  <a:close/>
                </a:path>
              </a:pathLst>
            </a:custGeom>
            <a:solidFill>
              <a:srgbClr val="5271FF"/>
            </a:solidFill>
          </p:spPr>
          <p:txBody>
            <a:bodyPr/>
            <a:lstStyle/>
            <a:p>
              <a:endParaRPr lang="en-PH"/>
            </a:p>
          </p:txBody>
        </p:sp>
        <p:sp>
          <p:nvSpPr>
            <p:cNvPr id="15" name="TextBox 15"/>
            <p:cNvSpPr txBox="1"/>
            <p:nvPr/>
          </p:nvSpPr>
          <p:spPr>
            <a:xfrm>
              <a:off x="0" y="-28575"/>
              <a:ext cx="4389540" cy="277201"/>
            </a:xfrm>
            <a:prstGeom prst="rect">
              <a:avLst/>
            </a:prstGeom>
          </p:spPr>
          <p:txBody>
            <a:bodyPr lIns="50800" tIns="50800" rIns="50800" bIns="50800" rtlCol="0" anchor="ctr"/>
            <a:lstStyle/>
            <a:p>
              <a:pPr algn="ctr">
                <a:lnSpc>
                  <a:spcPts val="2595"/>
                </a:lnSpc>
              </a:pPr>
              <a:endParaRPr/>
            </a:p>
          </p:txBody>
        </p:sp>
      </p:grpSp>
      <p:sp>
        <p:nvSpPr>
          <p:cNvPr id="16" name="TextBox 16"/>
          <p:cNvSpPr txBox="1"/>
          <p:nvPr/>
        </p:nvSpPr>
        <p:spPr>
          <a:xfrm>
            <a:off x="1081732" y="-2412"/>
            <a:ext cx="7511494" cy="1014474"/>
          </a:xfrm>
          <a:prstGeom prst="rect">
            <a:avLst/>
          </a:prstGeom>
        </p:spPr>
        <p:txBody>
          <a:bodyPr lIns="0" tIns="0" rIns="0" bIns="0" rtlCol="0" anchor="t">
            <a:spAutoFit/>
          </a:bodyPr>
          <a:lstStyle/>
          <a:p>
            <a:pPr marL="0" lvl="0" indent="0" algn="l">
              <a:lnSpc>
                <a:spcPts val="3829"/>
              </a:lnSpc>
              <a:spcBef>
                <a:spcPct val="0"/>
              </a:spcBef>
            </a:pPr>
            <a:r>
              <a:rPr lang="en-US" sz="3419" b="1" spc="-102">
                <a:solidFill>
                  <a:srgbClr val="FF1495"/>
                </a:solidFill>
                <a:latin typeface="Poppins Bold"/>
                <a:ea typeface="Poppins Bold"/>
                <a:cs typeface="Poppins Bold"/>
                <a:sym typeface="Poppins Bold"/>
              </a:rPr>
              <a:t>21.4 Public Key Cryptography: Secure Key Exchange</a:t>
            </a:r>
          </a:p>
        </p:txBody>
      </p:sp>
      <p:sp>
        <p:nvSpPr>
          <p:cNvPr id="17" name="TextBox 17"/>
          <p:cNvSpPr txBox="1"/>
          <p:nvPr/>
        </p:nvSpPr>
        <p:spPr>
          <a:xfrm>
            <a:off x="402046" y="1877010"/>
            <a:ext cx="12472162"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Rivest-Shamir-Adleman (RSA) </a:t>
            </a:r>
          </a:p>
        </p:txBody>
      </p:sp>
      <p:sp>
        <p:nvSpPr>
          <p:cNvPr id="18" name="TextBox 18"/>
          <p:cNvSpPr txBox="1"/>
          <p:nvPr/>
        </p:nvSpPr>
        <p:spPr>
          <a:xfrm>
            <a:off x="384809" y="2537410"/>
            <a:ext cx="1521288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It is the usual method of public key encryption. </a:t>
            </a:r>
          </a:p>
        </p:txBody>
      </p:sp>
      <p:sp>
        <p:nvSpPr>
          <p:cNvPr id="19" name="TextBox 19"/>
          <p:cNvSpPr txBox="1"/>
          <p:nvPr/>
        </p:nvSpPr>
        <p:spPr>
          <a:xfrm>
            <a:off x="6252391" y="3509019"/>
            <a:ext cx="5436784" cy="444262"/>
          </a:xfrm>
          <a:prstGeom prst="rect">
            <a:avLst/>
          </a:prstGeom>
        </p:spPr>
        <p:txBody>
          <a:bodyPr lIns="0" tIns="0" rIns="0" bIns="0" rtlCol="0" anchor="t">
            <a:spAutoFit/>
          </a:bodyPr>
          <a:lstStyle/>
          <a:p>
            <a:pPr algn="ctr">
              <a:lnSpc>
                <a:spcPts val="3672"/>
              </a:lnSpc>
            </a:pPr>
            <a:r>
              <a:rPr lang="en-US" sz="2040">
                <a:solidFill>
                  <a:srgbClr val="000000"/>
                </a:solidFill>
                <a:latin typeface="Poppins"/>
                <a:ea typeface="Poppins"/>
                <a:cs typeface="Poppins"/>
                <a:sym typeface="Poppins"/>
              </a:rPr>
              <a:t>Key generation algorithm</a:t>
            </a:r>
          </a:p>
        </p:txBody>
      </p:sp>
      <p:sp>
        <p:nvSpPr>
          <p:cNvPr id="20" name="TextBox 20"/>
          <p:cNvSpPr txBox="1"/>
          <p:nvPr/>
        </p:nvSpPr>
        <p:spPr>
          <a:xfrm>
            <a:off x="2115356" y="4228483"/>
            <a:ext cx="14743348" cy="487885"/>
          </a:xfrm>
          <a:prstGeom prst="rect">
            <a:avLst/>
          </a:prstGeom>
        </p:spPr>
        <p:txBody>
          <a:bodyPr lIns="0" tIns="0" rIns="0" bIns="0" rtlCol="0" anchor="t">
            <a:spAutoFit/>
          </a:bodyPr>
          <a:lstStyle/>
          <a:p>
            <a:pPr algn="l">
              <a:lnSpc>
                <a:spcPts val="4000"/>
              </a:lnSpc>
            </a:pPr>
            <a:r>
              <a:rPr lang="en-US" sz="2222">
                <a:solidFill>
                  <a:srgbClr val="FFFFFF"/>
                </a:solidFill>
                <a:latin typeface="Poppins"/>
                <a:ea typeface="Poppins"/>
                <a:cs typeface="Poppins"/>
                <a:sym typeface="Poppins"/>
              </a:rPr>
              <a:t>Two very large prime numbers </a:t>
            </a:r>
            <a:r>
              <a:rPr lang="en-US" sz="2222" b="1" i="1">
                <a:solidFill>
                  <a:srgbClr val="FFA5DC"/>
                </a:solidFill>
                <a:latin typeface="Poppins Bold Italics"/>
                <a:ea typeface="Poppins Bold Italics"/>
                <a:cs typeface="Poppins Bold Italics"/>
                <a:sym typeface="Poppins Bold Italics"/>
              </a:rPr>
              <a:t>p</a:t>
            </a:r>
            <a:r>
              <a:rPr lang="en-US" sz="2222">
                <a:solidFill>
                  <a:srgbClr val="FFFFFF"/>
                </a:solidFill>
                <a:latin typeface="Poppins"/>
                <a:ea typeface="Poppins"/>
                <a:cs typeface="Poppins"/>
                <a:sym typeface="Poppins"/>
              </a:rPr>
              <a:t> and </a:t>
            </a:r>
            <a:r>
              <a:rPr lang="en-US" sz="2222" b="1" i="1">
                <a:solidFill>
                  <a:srgbClr val="FFA5DC"/>
                </a:solidFill>
                <a:latin typeface="Poppins Bold Italics"/>
                <a:ea typeface="Poppins Bold Italics"/>
                <a:cs typeface="Poppins Bold Italics"/>
                <a:sym typeface="Poppins Bold Italics"/>
              </a:rPr>
              <a:t>q</a:t>
            </a:r>
            <a:r>
              <a:rPr lang="en-US" sz="2222">
                <a:solidFill>
                  <a:srgbClr val="FFFFFF"/>
                </a:solidFill>
                <a:latin typeface="Poppins"/>
                <a:ea typeface="Poppins"/>
                <a:cs typeface="Poppins"/>
                <a:sym typeface="Poppins"/>
              </a:rPr>
              <a:t> are chosen and their product n is calculated. </a:t>
            </a:r>
            <a:r>
              <a:rPr lang="en-US" sz="2222" b="1" i="1">
                <a:solidFill>
                  <a:srgbClr val="FFA5DC"/>
                </a:solidFill>
                <a:latin typeface="Poppins Bold Italics"/>
                <a:ea typeface="Poppins Bold Italics"/>
                <a:cs typeface="Poppins Bold Italics"/>
                <a:sym typeface="Poppins Bold Italics"/>
              </a:rPr>
              <a:t>n</a:t>
            </a:r>
            <a:r>
              <a:rPr lang="en-US" sz="2222">
                <a:solidFill>
                  <a:srgbClr val="FFFFFF"/>
                </a:solidFill>
                <a:latin typeface="Poppins"/>
                <a:ea typeface="Poppins"/>
                <a:cs typeface="Poppins"/>
                <a:sym typeface="Poppins"/>
              </a:rPr>
              <a:t> = p x q. </a:t>
            </a:r>
          </a:p>
        </p:txBody>
      </p:sp>
      <p:sp>
        <p:nvSpPr>
          <p:cNvPr id="21" name="TextBox 21"/>
          <p:cNvSpPr txBox="1"/>
          <p:nvPr/>
        </p:nvSpPr>
        <p:spPr>
          <a:xfrm>
            <a:off x="2115356" y="5043416"/>
            <a:ext cx="14378784" cy="992710"/>
          </a:xfrm>
          <a:prstGeom prst="rect">
            <a:avLst/>
          </a:prstGeom>
        </p:spPr>
        <p:txBody>
          <a:bodyPr lIns="0" tIns="0" rIns="0" bIns="0" rtlCol="0" anchor="t">
            <a:spAutoFit/>
          </a:bodyPr>
          <a:lstStyle/>
          <a:p>
            <a:pPr algn="l">
              <a:lnSpc>
                <a:spcPts val="4000"/>
              </a:lnSpc>
            </a:pPr>
            <a:r>
              <a:rPr lang="en-US" sz="2222">
                <a:solidFill>
                  <a:srgbClr val="FFFFFF"/>
                </a:solidFill>
                <a:latin typeface="Poppins"/>
                <a:ea typeface="Poppins"/>
                <a:cs typeface="Poppins"/>
                <a:sym typeface="Poppins"/>
              </a:rPr>
              <a:t>The product (p-1) x (q-1) is calculated. A number smaller than the product, </a:t>
            </a:r>
            <a:r>
              <a:rPr lang="en-US" sz="2222" b="1" i="1">
                <a:solidFill>
                  <a:srgbClr val="FFA5DC"/>
                </a:solidFill>
                <a:latin typeface="Poppins Bold Italics"/>
                <a:ea typeface="Poppins Bold Italics"/>
                <a:cs typeface="Poppins Bold Italics"/>
                <a:sym typeface="Poppins Bold Italics"/>
              </a:rPr>
              <a:t>e</a:t>
            </a:r>
            <a:r>
              <a:rPr lang="en-US" sz="2222" i="1">
                <a:solidFill>
                  <a:srgbClr val="FFFFFF"/>
                </a:solidFill>
                <a:latin typeface="Poppins Italics"/>
                <a:ea typeface="Poppins Italics"/>
                <a:cs typeface="Poppins Italics"/>
                <a:sym typeface="Poppins Italics"/>
              </a:rPr>
              <a:t>,</a:t>
            </a:r>
            <a:r>
              <a:rPr lang="en-US" sz="2222">
                <a:solidFill>
                  <a:srgbClr val="FFFFFF"/>
                </a:solidFill>
                <a:latin typeface="Poppins"/>
                <a:ea typeface="Poppins"/>
                <a:cs typeface="Poppins"/>
                <a:sym typeface="Poppins"/>
              </a:rPr>
              <a:t> that is not a factor of it, is chosen. 65537 is usually the choice.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384809" y="3495098"/>
            <a:ext cx="17137476" cy="6466065"/>
            <a:chOff x="0" y="0"/>
            <a:chExt cx="4513574" cy="1702997"/>
          </a:xfrm>
        </p:grpSpPr>
        <p:sp>
          <p:nvSpPr>
            <p:cNvPr id="8" name="Freeform 8"/>
            <p:cNvSpPr/>
            <p:nvPr/>
          </p:nvSpPr>
          <p:spPr>
            <a:xfrm>
              <a:off x="0" y="0"/>
              <a:ext cx="4513574" cy="1702997"/>
            </a:xfrm>
            <a:custGeom>
              <a:avLst/>
              <a:gdLst/>
              <a:ahLst/>
              <a:cxnLst/>
              <a:rect l="l" t="t" r="r" b="b"/>
              <a:pathLst>
                <a:path w="4513574" h="1702997">
                  <a:moveTo>
                    <a:pt x="23039" y="0"/>
                  </a:moveTo>
                  <a:lnTo>
                    <a:pt x="4490534" y="0"/>
                  </a:lnTo>
                  <a:cubicBezTo>
                    <a:pt x="4496645" y="0"/>
                    <a:pt x="4502505" y="2427"/>
                    <a:pt x="4506826" y="6748"/>
                  </a:cubicBezTo>
                  <a:cubicBezTo>
                    <a:pt x="4511146" y="11069"/>
                    <a:pt x="4513574" y="16929"/>
                    <a:pt x="4513574" y="23039"/>
                  </a:cubicBezTo>
                  <a:lnTo>
                    <a:pt x="4513574" y="1679957"/>
                  </a:lnTo>
                  <a:cubicBezTo>
                    <a:pt x="4513574" y="1686068"/>
                    <a:pt x="4511146" y="1691928"/>
                    <a:pt x="4506826" y="1696249"/>
                  </a:cubicBezTo>
                  <a:cubicBezTo>
                    <a:pt x="4502505" y="1700569"/>
                    <a:pt x="4496645" y="1702997"/>
                    <a:pt x="4490534" y="1702997"/>
                  </a:cubicBezTo>
                  <a:lnTo>
                    <a:pt x="23039" y="1702997"/>
                  </a:lnTo>
                  <a:cubicBezTo>
                    <a:pt x="16929" y="1702997"/>
                    <a:pt x="11069" y="1700569"/>
                    <a:pt x="6748" y="1696249"/>
                  </a:cubicBezTo>
                  <a:cubicBezTo>
                    <a:pt x="2427" y="1691928"/>
                    <a:pt x="0" y="1686068"/>
                    <a:pt x="0" y="1679957"/>
                  </a:cubicBezTo>
                  <a:lnTo>
                    <a:pt x="0" y="23039"/>
                  </a:lnTo>
                  <a:cubicBezTo>
                    <a:pt x="0" y="16929"/>
                    <a:pt x="2427" y="11069"/>
                    <a:pt x="6748" y="6748"/>
                  </a:cubicBezTo>
                  <a:cubicBezTo>
                    <a:pt x="11069" y="2427"/>
                    <a:pt x="16929" y="0"/>
                    <a:pt x="23039"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9" name="TextBox 9"/>
            <p:cNvSpPr txBox="1"/>
            <p:nvPr/>
          </p:nvSpPr>
          <p:spPr>
            <a:xfrm>
              <a:off x="0" y="-28575"/>
              <a:ext cx="4513574" cy="1731572"/>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637516" y="4140331"/>
            <a:ext cx="16666534" cy="806347"/>
            <a:chOff x="0" y="0"/>
            <a:chExt cx="4389540" cy="212371"/>
          </a:xfrm>
        </p:grpSpPr>
        <p:sp>
          <p:nvSpPr>
            <p:cNvPr id="11" name="Freeform 11"/>
            <p:cNvSpPr/>
            <p:nvPr/>
          </p:nvSpPr>
          <p:spPr>
            <a:xfrm>
              <a:off x="0" y="0"/>
              <a:ext cx="4389540" cy="212371"/>
            </a:xfrm>
            <a:custGeom>
              <a:avLst/>
              <a:gdLst/>
              <a:ahLst/>
              <a:cxnLst/>
              <a:rect l="l" t="t" r="r" b="b"/>
              <a:pathLst>
                <a:path w="4389540" h="212371">
                  <a:moveTo>
                    <a:pt x="23690" y="0"/>
                  </a:moveTo>
                  <a:lnTo>
                    <a:pt x="4365849" y="0"/>
                  </a:lnTo>
                  <a:cubicBezTo>
                    <a:pt x="4378933" y="0"/>
                    <a:pt x="4389540" y="10607"/>
                    <a:pt x="4389540" y="23690"/>
                  </a:cubicBezTo>
                  <a:lnTo>
                    <a:pt x="4389540" y="188681"/>
                  </a:lnTo>
                  <a:cubicBezTo>
                    <a:pt x="4389540" y="201765"/>
                    <a:pt x="4378933" y="212371"/>
                    <a:pt x="4365849" y="212371"/>
                  </a:cubicBezTo>
                  <a:lnTo>
                    <a:pt x="23690" y="212371"/>
                  </a:lnTo>
                  <a:cubicBezTo>
                    <a:pt x="10607" y="212371"/>
                    <a:pt x="0" y="201765"/>
                    <a:pt x="0" y="188681"/>
                  </a:cubicBezTo>
                  <a:lnTo>
                    <a:pt x="0" y="23690"/>
                  </a:lnTo>
                  <a:cubicBezTo>
                    <a:pt x="0" y="10607"/>
                    <a:pt x="10607" y="0"/>
                    <a:pt x="23690" y="0"/>
                  </a:cubicBezTo>
                  <a:close/>
                </a:path>
              </a:pathLst>
            </a:custGeom>
            <a:solidFill>
              <a:srgbClr val="5271FF"/>
            </a:solidFill>
          </p:spPr>
          <p:txBody>
            <a:bodyPr/>
            <a:lstStyle/>
            <a:p>
              <a:endParaRPr lang="en-PH"/>
            </a:p>
          </p:txBody>
        </p:sp>
        <p:sp>
          <p:nvSpPr>
            <p:cNvPr id="12" name="TextBox 12"/>
            <p:cNvSpPr txBox="1"/>
            <p:nvPr/>
          </p:nvSpPr>
          <p:spPr>
            <a:xfrm>
              <a:off x="0" y="-28575"/>
              <a:ext cx="4389540" cy="240946"/>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637516" y="5137179"/>
            <a:ext cx="16666534" cy="944001"/>
            <a:chOff x="0" y="0"/>
            <a:chExt cx="4389540" cy="248626"/>
          </a:xfrm>
        </p:grpSpPr>
        <p:sp>
          <p:nvSpPr>
            <p:cNvPr id="14" name="Freeform 14"/>
            <p:cNvSpPr/>
            <p:nvPr/>
          </p:nvSpPr>
          <p:spPr>
            <a:xfrm>
              <a:off x="0" y="0"/>
              <a:ext cx="4389540" cy="248626"/>
            </a:xfrm>
            <a:custGeom>
              <a:avLst/>
              <a:gdLst/>
              <a:ahLst/>
              <a:cxnLst/>
              <a:rect l="l" t="t" r="r" b="b"/>
              <a:pathLst>
                <a:path w="4389540" h="248626">
                  <a:moveTo>
                    <a:pt x="23690" y="0"/>
                  </a:moveTo>
                  <a:lnTo>
                    <a:pt x="4365849" y="0"/>
                  </a:lnTo>
                  <a:cubicBezTo>
                    <a:pt x="4378933" y="0"/>
                    <a:pt x="4389540" y="10607"/>
                    <a:pt x="4389540" y="23690"/>
                  </a:cubicBezTo>
                  <a:lnTo>
                    <a:pt x="4389540" y="224935"/>
                  </a:lnTo>
                  <a:cubicBezTo>
                    <a:pt x="4389540" y="231218"/>
                    <a:pt x="4387044" y="237244"/>
                    <a:pt x="4382601" y="241687"/>
                  </a:cubicBezTo>
                  <a:cubicBezTo>
                    <a:pt x="4378158" y="246130"/>
                    <a:pt x="4372132" y="248626"/>
                    <a:pt x="4365849" y="248626"/>
                  </a:cubicBezTo>
                  <a:lnTo>
                    <a:pt x="23690" y="248626"/>
                  </a:lnTo>
                  <a:cubicBezTo>
                    <a:pt x="10607" y="248626"/>
                    <a:pt x="0" y="238019"/>
                    <a:pt x="0" y="224935"/>
                  </a:cubicBezTo>
                  <a:lnTo>
                    <a:pt x="0" y="23690"/>
                  </a:lnTo>
                  <a:cubicBezTo>
                    <a:pt x="0" y="10607"/>
                    <a:pt x="10607" y="0"/>
                    <a:pt x="23690" y="0"/>
                  </a:cubicBezTo>
                  <a:close/>
                </a:path>
              </a:pathLst>
            </a:custGeom>
            <a:solidFill>
              <a:srgbClr val="5271FF"/>
            </a:solidFill>
          </p:spPr>
          <p:txBody>
            <a:bodyPr/>
            <a:lstStyle/>
            <a:p>
              <a:endParaRPr lang="en-PH"/>
            </a:p>
          </p:txBody>
        </p:sp>
        <p:sp>
          <p:nvSpPr>
            <p:cNvPr id="15" name="TextBox 15"/>
            <p:cNvSpPr txBox="1"/>
            <p:nvPr/>
          </p:nvSpPr>
          <p:spPr>
            <a:xfrm>
              <a:off x="0" y="-28575"/>
              <a:ext cx="4389540" cy="277201"/>
            </a:xfrm>
            <a:prstGeom prst="rect">
              <a:avLst/>
            </a:prstGeom>
          </p:spPr>
          <p:txBody>
            <a:bodyPr lIns="50800" tIns="50800" rIns="50800" bIns="50800" rtlCol="0" anchor="ctr"/>
            <a:lstStyle/>
            <a:p>
              <a:pPr algn="ctr">
                <a:lnSpc>
                  <a:spcPts val="2595"/>
                </a:lnSpc>
              </a:pPr>
              <a:endParaRPr/>
            </a:p>
          </p:txBody>
        </p:sp>
      </p:grpSp>
      <p:grpSp>
        <p:nvGrpSpPr>
          <p:cNvPr id="16" name="Group 16"/>
          <p:cNvGrpSpPr/>
          <p:nvPr/>
        </p:nvGrpSpPr>
        <p:grpSpPr>
          <a:xfrm>
            <a:off x="669743" y="6328830"/>
            <a:ext cx="16666534" cy="806347"/>
            <a:chOff x="0" y="0"/>
            <a:chExt cx="4389540" cy="212371"/>
          </a:xfrm>
        </p:grpSpPr>
        <p:sp>
          <p:nvSpPr>
            <p:cNvPr id="17" name="Freeform 17"/>
            <p:cNvSpPr/>
            <p:nvPr/>
          </p:nvSpPr>
          <p:spPr>
            <a:xfrm>
              <a:off x="0" y="0"/>
              <a:ext cx="4389540" cy="212371"/>
            </a:xfrm>
            <a:custGeom>
              <a:avLst/>
              <a:gdLst/>
              <a:ahLst/>
              <a:cxnLst/>
              <a:rect l="l" t="t" r="r" b="b"/>
              <a:pathLst>
                <a:path w="4389540" h="212371">
                  <a:moveTo>
                    <a:pt x="23690" y="0"/>
                  </a:moveTo>
                  <a:lnTo>
                    <a:pt x="4365849" y="0"/>
                  </a:lnTo>
                  <a:cubicBezTo>
                    <a:pt x="4378933" y="0"/>
                    <a:pt x="4389540" y="10607"/>
                    <a:pt x="4389540" y="23690"/>
                  </a:cubicBezTo>
                  <a:lnTo>
                    <a:pt x="4389540" y="188681"/>
                  </a:lnTo>
                  <a:cubicBezTo>
                    <a:pt x="4389540" y="201765"/>
                    <a:pt x="4378933" y="212371"/>
                    <a:pt x="4365849" y="212371"/>
                  </a:cubicBezTo>
                  <a:lnTo>
                    <a:pt x="23690" y="212371"/>
                  </a:lnTo>
                  <a:cubicBezTo>
                    <a:pt x="10607" y="212371"/>
                    <a:pt x="0" y="201765"/>
                    <a:pt x="0" y="188681"/>
                  </a:cubicBezTo>
                  <a:lnTo>
                    <a:pt x="0" y="23690"/>
                  </a:lnTo>
                  <a:cubicBezTo>
                    <a:pt x="0" y="10607"/>
                    <a:pt x="10607" y="0"/>
                    <a:pt x="23690" y="0"/>
                  </a:cubicBezTo>
                  <a:close/>
                </a:path>
              </a:pathLst>
            </a:custGeom>
            <a:solidFill>
              <a:srgbClr val="5271FF"/>
            </a:solidFill>
          </p:spPr>
          <p:txBody>
            <a:bodyPr/>
            <a:lstStyle/>
            <a:p>
              <a:endParaRPr lang="en-PH"/>
            </a:p>
          </p:txBody>
        </p:sp>
        <p:sp>
          <p:nvSpPr>
            <p:cNvPr id="18" name="TextBox 18"/>
            <p:cNvSpPr txBox="1"/>
            <p:nvPr/>
          </p:nvSpPr>
          <p:spPr>
            <a:xfrm>
              <a:off x="0" y="-28575"/>
              <a:ext cx="4389540" cy="240946"/>
            </a:xfrm>
            <a:prstGeom prst="rect">
              <a:avLst/>
            </a:prstGeom>
          </p:spPr>
          <p:txBody>
            <a:bodyPr lIns="50800" tIns="50800" rIns="50800" bIns="50800" rtlCol="0" anchor="ctr"/>
            <a:lstStyle/>
            <a:p>
              <a:pPr algn="ctr">
                <a:lnSpc>
                  <a:spcPts val="2595"/>
                </a:lnSpc>
              </a:pPr>
              <a:endParaRPr/>
            </a:p>
          </p:txBody>
        </p:sp>
      </p:grpSp>
      <p:grpSp>
        <p:nvGrpSpPr>
          <p:cNvPr id="19" name="Group 19"/>
          <p:cNvGrpSpPr/>
          <p:nvPr/>
        </p:nvGrpSpPr>
        <p:grpSpPr>
          <a:xfrm>
            <a:off x="669743" y="7395698"/>
            <a:ext cx="16666534" cy="1583026"/>
            <a:chOff x="0" y="0"/>
            <a:chExt cx="4389540" cy="416929"/>
          </a:xfrm>
        </p:grpSpPr>
        <p:sp>
          <p:nvSpPr>
            <p:cNvPr id="20" name="Freeform 20"/>
            <p:cNvSpPr/>
            <p:nvPr/>
          </p:nvSpPr>
          <p:spPr>
            <a:xfrm>
              <a:off x="0" y="0"/>
              <a:ext cx="4389540" cy="416929"/>
            </a:xfrm>
            <a:custGeom>
              <a:avLst/>
              <a:gdLst/>
              <a:ahLst/>
              <a:cxnLst/>
              <a:rect l="l" t="t" r="r" b="b"/>
              <a:pathLst>
                <a:path w="4389540" h="416929">
                  <a:moveTo>
                    <a:pt x="23690" y="0"/>
                  </a:moveTo>
                  <a:lnTo>
                    <a:pt x="4365849" y="0"/>
                  </a:lnTo>
                  <a:cubicBezTo>
                    <a:pt x="4378933" y="0"/>
                    <a:pt x="4389540" y="10607"/>
                    <a:pt x="4389540" y="23690"/>
                  </a:cubicBezTo>
                  <a:lnTo>
                    <a:pt x="4389540" y="393238"/>
                  </a:lnTo>
                  <a:cubicBezTo>
                    <a:pt x="4389540" y="406322"/>
                    <a:pt x="4378933" y="416929"/>
                    <a:pt x="4365849" y="416929"/>
                  </a:cubicBezTo>
                  <a:lnTo>
                    <a:pt x="23690" y="416929"/>
                  </a:lnTo>
                  <a:cubicBezTo>
                    <a:pt x="10607" y="416929"/>
                    <a:pt x="0" y="406322"/>
                    <a:pt x="0" y="393238"/>
                  </a:cubicBezTo>
                  <a:lnTo>
                    <a:pt x="0" y="23690"/>
                  </a:lnTo>
                  <a:cubicBezTo>
                    <a:pt x="0" y="10607"/>
                    <a:pt x="10607" y="0"/>
                    <a:pt x="23690" y="0"/>
                  </a:cubicBezTo>
                  <a:close/>
                </a:path>
              </a:pathLst>
            </a:custGeom>
            <a:solidFill>
              <a:srgbClr val="5271FF"/>
            </a:solidFill>
          </p:spPr>
          <p:txBody>
            <a:bodyPr/>
            <a:lstStyle/>
            <a:p>
              <a:endParaRPr lang="en-PH"/>
            </a:p>
          </p:txBody>
        </p:sp>
        <p:sp>
          <p:nvSpPr>
            <p:cNvPr id="21" name="TextBox 21"/>
            <p:cNvSpPr txBox="1"/>
            <p:nvPr/>
          </p:nvSpPr>
          <p:spPr>
            <a:xfrm>
              <a:off x="0" y="-28575"/>
              <a:ext cx="4389540" cy="445504"/>
            </a:xfrm>
            <a:prstGeom prst="rect">
              <a:avLst/>
            </a:prstGeom>
          </p:spPr>
          <p:txBody>
            <a:bodyPr lIns="50800" tIns="50800" rIns="50800" bIns="50800" rtlCol="0" anchor="ctr"/>
            <a:lstStyle/>
            <a:p>
              <a:pPr algn="ctr">
                <a:lnSpc>
                  <a:spcPts val="2595"/>
                </a:lnSpc>
              </a:pPr>
              <a:endParaRPr/>
            </a:p>
          </p:txBody>
        </p:sp>
      </p:grpSp>
      <p:sp>
        <p:nvSpPr>
          <p:cNvPr id="22" name="Freeform 22"/>
          <p:cNvSpPr/>
          <p:nvPr/>
        </p:nvSpPr>
        <p:spPr>
          <a:xfrm>
            <a:off x="6634934" y="6465129"/>
            <a:ext cx="656601" cy="546620"/>
          </a:xfrm>
          <a:custGeom>
            <a:avLst/>
            <a:gdLst/>
            <a:ahLst/>
            <a:cxnLst/>
            <a:rect l="l" t="t" r="r" b="b"/>
            <a:pathLst>
              <a:path w="656601" h="546620">
                <a:moveTo>
                  <a:pt x="0" y="0"/>
                </a:moveTo>
                <a:lnTo>
                  <a:pt x="656601" y="0"/>
                </a:lnTo>
                <a:lnTo>
                  <a:pt x="656601" y="546620"/>
                </a:lnTo>
                <a:lnTo>
                  <a:pt x="0" y="54662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3" name="TextBox 23"/>
          <p:cNvSpPr txBox="1"/>
          <p:nvPr/>
        </p:nvSpPr>
        <p:spPr>
          <a:xfrm>
            <a:off x="402046" y="1877010"/>
            <a:ext cx="12472162"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Rivest-Shamir-Adleman (RSA) </a:t>
            </a:r>
          </a:p>
        </p:txBody>
      </p:sp>
      <p:sp>
        <p:nvSpPr>
          <p:cNvPr id="24" name="TextBox 24"/>
          <p:cNvSpPr txBox="1"/>
          <p:nvPr/>
        </p:nvSpPr>
        <p:spPr>
          <a:xfrm>
            <a:off x="384809" y="2537410"/>
            <a:ext cx="1521288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It is the usual method of public key encryption. </a:t>
            </a:r>
          </a:p>
        </p:txBody>
      </p:sp>
      <p:sp>
        <p:nvSpPr>
          <p:cNvPr id="25" name="TextBox 25"/>
          <p:cNvSpPr txBox="1"/>
          <p:nvPr/>
        </p:nvSpPr>
        <p:spPr>
          <a:xfrm>
            <a:off x="6252391" y="3509019"/>
            <a:ext cx="5436784" cy="444262"/>
          </a:xfrm>
          <a:prstGeom prst="rect">
            <a:avLst/>
          </a:prstGeom>
        </p:spPr>
        <p:txBody>
          <a:bodyPr lIns="0" tIns="0" rIns="0" bIns="0" rtlCol="0" anchor="t">
            <a:spAutoFit/>
          </a:bodyPr>
          <a:lstStyle/>
          <a:p>
            <a:pPr algn="ctr">
              <a:lnSpc>
                <a:spcPts val="3672"/>
              </a:lnSpc>
            </a:pPr>
            <a:r>
              <a:rPr lang="en-US" sz="2040">
                <a:solidFill>
                  <a:srgbClr val="000000"/>
                </a:solidFill>
                <a:latin typeface="Poppins"/>
                <a:ea typeface="Poppins"/>
                <a:cs typeface="Poppins"/>
                <a:sym typeface="Poppins"/>
              </a:rPr>
              <a:t>Key generation algorithm</a:t>
            </a:r>
          </a:p>
        </p:txBody>
      </p:sp>
      <p:sp>
        <p:nvSpPr>
          <p:cNvPr id="26" name="TextBox 26"/>
          <p:cNvSpPr txBox="1"/>
          <p:nvPr/>
        </p:nvSpPr>
        <p:spPr>
          <a:xfrm>
            <a:off x="2115356" y="4228483"/>
            <a:ext cx="14743348" cy="487885"/>
          </a:xfrm>
          <a:prstGeom prst="rect">
            <a:avLst/>
          </a:prstGeom>
        </p:spPr>
        <p:txBody>
          <a:bodyPr lIns="0" tIns="0" rIns="0" bIns="0" rtlCol="0" anchor="t">
            <a:spAutoFit/>
          </a:bodyPr>
          <a:lstStyle/>
          <a:p>
            <a:pPr algn="l">
              <a:lnSpc>
                <a:spcPts val="4000"/>
              </a:lnSpc>
            </a:pPr>
            <a:r>
              <a:rPr lang="en-US" sz="2222">
                <a:solidFill>
                  <a:srgbClr val="FFFFFF"/>
                </a:solidFill>
                <a:latin typeface="Poppins"/>
                <a:ea typeface="Poppins"/>
                <a:cs typeface="Poppins"/>
                <a:sym typeface="Poppins"/>
              </a:rPr>
              <a:t>Two very large prime numbers </a:t>
            </a:r>
            <a:r>
              <a:rPr lang="en-US" sz="2222" b="1" i="1">
                <a:solidFill>
                  <a:srgbClr val="FFA5DC"/>
                </a:solidFill>
                <a:latin typeface="Poppins Bold Italics"/>
                <a:ea typeface="Poppins Bold Italics"/>
                <a:cs typeface="Poppins Bold Italics"/>
                <a:sym typeface="Poppins Bold Italics"/>
              </a:rPr>
              <a:t>p</a:t>
            </a:r>
            <a:r>
              <a:rPr lang="en-US" sz="2222">
                <a:solidFill>
                  <a:srgbClr val="FFFFFF"/>
                </a:solidFill>
                <a:latin typeface="Poppins"/>
                <a:ea typeface="Poppins"/>
                <a:cs typeface="Poppins"/>
                <a:sym typeface="Poppins"/>
              </a:rPr>
              <a:t> and </a:t>
            </a:r>
            <a:r>
              <a:rPr lang="en-US" sz="2222" b="1" i="1">
                <a:solidFill>
                  <a:srgbClr val="FFA5DC"/>
                </a:solidFill>
                <a:latin typeface="Poppins Bold Italics"/>
                <a:ea typeface="Poppins Bold Italics"/>
                <a:cs typeface="Poppins Bold Italics"/>
                <a:sym typeface="Poppins Bold Italics"/>
              </a:rPr>
              <a:t>q</a:t>
            </a:r>
            <a:r>
              <a:rPr lang="en-US" sz="2222">
                <a:solidFill>
                  <a:srgbClr val="FFFFFF"/>
                </a:solidFill>
                <a:latin typeface="Poppins"/>
                <a:ea typeface="Poppins"/>
                <a:cs typeface="Poppins"/>
                <a:sym typeface="Poppins"/>
              </a:rPr>
              <a:t> are chosen and their product n is calculated. </a:t>
            </a:r>
            <a:r>
              <a:rPr lang="en-US" sz="2222" b="1" i="1">
                <a:solidFill>
                  <a:srgbClr val="FFA5DC"/>
                </a:solidFill>
                <a:latin typeface="Poppins Bold Italics"/>
                <a:ea typeface="Poppins Bold Italics"/>
                <a:cs typeface="Poppins Bold Italics"/>
                <a:sym typeface="Poppins Bold Italics"/>
              </a:rPr>
              <a:t>n</a:t>
            </a:r>
            <a:r>
              <a:rPr lang="en-US" sz="2222">
                <a:solidFill>
                  <a:srgbClr val="FFFFFF"/>
                </a:solidFill>
                <a:latin typeface="Poppins"/>
                <a:ea typeface="Poppins"/>
                <a:cs typeface="Poppins"/>
                <a:sym typeface="Poppins"/>
              </a:rPr>
              <a:t> = p x q. </a:t>
            </a:r>
          </a:p>
        </p:txBody>
      </p:sp>
      <p:sp>
        <p:nvSpPr>
          <p:cNvPr id="27" name="TextBox 27"/>
          <p:cNvSpPr txBox="1"/>
          <p:nvPr/>
        </p:nvSpPr>
        <p:spPr>
          <a:xfrm>
            <a:off x="2115356" y="5043416"/>
            <a:ext cx="14378784" cy="992710"/>
          </a:xfrm>
          <a:prstGeom prst="rect">
            <a:avLst/>
          </a:prstGeom>
        </p:spPr>
        <p:txBody>
          <a:bodyPr lIns="0" tIns="0" rIns="0" bIns="0" rtlCol="0" anchor="t">
            <a:spAutoFit/>
          </a:bodyPr>
          <a:lstStyle/>
          <a:p>
            <a:pPr algn="l">
              <a:lnSpc>
                <a:spcPts val="4000"/>
              </a:lnSpc>
            </a:pPr>
            <a:r>
              <a:rPr lang="en-US" sz="2222">
                <a:solidFill>
                  <a:srgbClr val="FFFFFF"/>
                </a:solidFill>
                <a:latin typeface="Poppins"/>
                <a:ea typeface="Poppins"/>
                <a:cs typeface="Poppins"/>
                <a:sym typeface="Poppins"/>
              </a:rPr>
              <a:t>The product (p-1) x (q-1) is calculated. A number smaller than the product, </a:t>
            </a:r>
            <a:r>
              <a:rPr lang="en-US" sz="2222" b="1" i="1">
                <a:solidFill>
                  <a:srgbClr val="FFA5DC"/>
                </a:solidFill>
                <a:latin typeface="Poppins Bold Italics"/>
                <a:ea typeface="Poppins Bold Italics"/>
                <a:cs typeface="Poppins Bold Italics"/>
                <a:sym typeface="Poppins Bold Italics"/>
              </a:rPr>
              <a:t>e</a:t>
            </a:r>
            <a:r>
              <a:rPr lang="en-US" sz="2222" i="1">
                <a:solidFill>
                  <a:srgbClr val="FFFFFF"/>
                </a:solidFill>
                <a:latin typeface="Poppins Italics"/>
                <a:ea typeface="Poppins Italics"/>
                <a:cs typeface="Poppins Italics"/>
                <a:sym typeface="Poppins Italics"/>
              </a:rPr>
              <a:t>,</a:t>
            </a:r>
            <a:r>
              <a:rPr lang="en-US" sz="2222">
                <a:solidFill>
                  <a:srgbClr val="FFFFFF"/>
                </a:solidFill>
                <a:latin typeface="Poppins"/>
                <a:ea typeface="Poppins"/>
                <a:cs typeface="Poppins"/>
                <a:sym typeface="Poppins"/>
              </a:rPr>
              <a:t> that is not a factor of it, is chosen. 65537 is usually the choice. </a:t>
            </a:r>
          </a:p>
        </p:txBody>
      </p:sp>
      <p:sp>
        <p:nvSpPr>
          <p:cNvPr id="28" name="TextBox 28"/>
          <p:cNvSpPr txBox="1"/>
          <p:nvPr/>
        </p:nvSpPr>
        <p:spPr>
          <a:xfrm>
            <a:off x="1975695" y="6456851"/>
            <a:ext cx="1904363" cy="487885"/>
          </a:xfrm>
          <a:prstGeom prst="rect">
            <a:avLst/>
          </a:prstGeom>
        </p:spPr>
        <p:txBody>
          <a:bodyPr lIns="0" tIns="0" rIns="0" bIns="0" rtlCol="0" anchor="t">
            <a:spAutoFit/>
          </a:bodyPr>
          <a:lstStyle/>
          <a:p>
            <a:pPr algn="l">
              <a:lnSpc>
                <a:spcPts val="4000"/>
              </a:lnSpc>
            </a:pPr>
            <a:r>
              <a:rPr lang="en-US" sz="2222">
                <a:solidFill>
                  <a:srgbClr val="FFFFFF"/>
                </a:solidFill>
                <a:latin typeface="Poppins"/>
                <a:ea typeface="Poppins"/>
                <a:cs typeface="Poppins"/>
                <a:sym typeface="Poppins"/>
              </a:rPr>
              <a:t>Find </a:t>
            </a:r>
            <a:r>
              <a:rPr lang="en-US" sz="2222" b="1" i="1">
                <a:solidFill>
                  <a:srgbClr val="FFA5DC"/>
                </a:solidFill>
                <a:latin typeface="Poppins Bold Italics"/>
                <a:ea typeface="Poppins Bold Italics"/>
                <a:cs typeface="Poppins Bold Italics"/>
                <a:sym typeface="Poppins Bold Italics"/>
              </a:rPr>
              <a:t>d</a:t>
            </a:r>
            <a:r>
              <a:rPr lang="en-US" sz="2222">
                <a:solidFill>
                  <a:srgbClr val="FFFFFF"/>
                </a:solidFill>
                <a:latin typeface="Poppins"/>
                <a:ea typeface="Poppins"/>
                <a:cs typeface="Poppins"/>
                <a:sym typeface="Poppins"/>
              </a:rPr>
              <a:t>. How?</a:t>
            </a:r>
          </a:p>
        </p:txBody>
      </p:sp>
      <p:sp>
        <p:nvSpPr>
          <p:cNvPr id="29" name="TextBox 29"/>
          <p:cNvSpPr txBox="1"/>
          <p:nvPr/>
        </p:nvSpPr>
        <p:spPr>
          <a:xfrm>
            <a:off x="4380656" y="6332128"/>
            <a:ext cx="2426132" cy="609250"/>
          </a:xfrm>
          <a:prstGeom prst="rect">
            <a:avLst/>
          </a:prstGeom>
        </p:spPr>
        <p:txBody>
          <a:bodyPr lIns="0" tIns="0" rIns="0" bIns="0" rtlCol="0" anchor="t">
            <a:spAutoFit/>
          </a:bodyPr>
          <a:lstStyle/>
          <a:p>
            <a:pPr algn="l">
              <a:lnSpc>
                <a:spcPts val="5096"/>
              </a:lnSpc>
            </a:pPr>
            <a:r>
              <a:rPr lang="en-US" sz="2831">
                <a:solidFill>
                  <a:srgbClr val="FFFFFF"/>
                </a:solidFill>
                <a:latin typeface="Poppins"/>
                <a:ea typeface="Poppins"/>
                <a:cs typeface="Poppins"/>
                <a:sym typeface="Poppins"/>
              </a:rPr>
              <a:t>(p-1) x (q-1)</a:t>
            </a:r>
          </a:p>
        </p:txBody>
      </p:sp>
      <p:sp>
        <p:nvSpPr>
          <p:cNvPr id="30" name="TextBox 30"/>
          <p:cNvSpPr txBox="1"/>
          <p:nvPr/>
        </p:nvSpPr>
        <p:spPr>
          <a:xfrm>
            <a:off x="7402489" y="6276516"/>
            <a:ext cx="969264" cy="664863"/>
          </a:xfrm>
          <a:prstGeom prst="rect">
            <a:avLst/>
          </a:prstGeom>
        </p:spPr>
        <p:txBody>
          <a:bodyPr lIns="0" tIns="0" rIns="0" bIns="0" rtlCol="0" anchor="t">
            <a:spAutoFit/>
          </a:bodyPr>
          <a:lstStyle/>
          <a:p>
            <a:pPr algn="l">
              <a:lnSpc>
                <a:spcPts val="5541"/>
              </a:lnSpc>
            </a:pPr>
            <a:r>
              <a:rPr lang="en-US" sz="3078">
                <a:solidFill>
                  <a:srgbClr val="FFFFFF"/>
                </a:solidFill>
                <a:latin typeface="Poppins"/>
                <a:ea typeface="Poppins"/>
                <a:cs typeface="Poppins"/>
                <a:sym typeface="Poppins"/>
              </a:rPr>
              <a:t>d x e</a:t>
            </a:r>
          </a:p>
        </p:txBody>
      </p:sp>
      <p:sp>
        <p:nvSpPr>
          <p:cNvPr id="31" name="TextBox 31"/>
          <p:cNvSpPr txBox="1"/>
          <p:nvPr/>
        </p:nvSpPr>
        <p:spPr>
          <a:xfrm>
            <a:off x="8534849" y="6460286"/>
            <a:ext cx="7452072" cy="481093"/>
          </a:xfrm>
          <a:prstGeom prst="rect">
            <a:avLst/>
          </a:prstGeom>
        </p:spPr>
        <p:txBody>
          <a:bodyPr lIns="0" tIns="0" rIns="0" bIns="0" rtlCol="0" anchor="t">
            <a:spAutoFit/>
          </a:bodyPr>
          <a:lstStyle/>
          <a:p>
            <a:pPr algn="l">
              <a:lnSpc>
                <a:spcPts val="4000"/>
              </a:lnSpc>
            </a:pPr>
            <a:r>
              <a:rPr lang="en-US" sz="2222">
                <a:solidFill>
                  <a:srgbClr val="FFFFFF"/>
                </a:solidFill>
                <a:latin typeface="Poppins"/>
                <a:ea typeface="Poppins"/>
                <a:cs typeface="Poppins"/>
                <a:sym typeface="Poppins"/>
              </a:rPr>
              <a:t>must give a remainder of 1. </a:t>
            </a:r>
          </a:p>
        </p:txBody>
      </p:sp>
      <p:sp>
        <p:nvSpPr>
          <p:cNvPr id="32" name="TextBox 32"/>
          <p:cNvSpPr txBox="1"/>
          <p:nvPr/>
        </p:nvSpPr>
        <p:spPr>
          <a:xfrm>
            <a:off x="1933074" y="7573327"/>
            <a:ext cx="14743348" cy="992710"/>
          </a:xfrm>
          <a:prstGeom prst="rect">
            <a:avLst/>
          </a:prstGeom>
        </p:spPr>
        <p:txBody>
          <a:bodyPr lIns="0" tIns="0" rIns="0" bIns="0" rtlCol="0" anchor="t">
            <a:spAutoFit/>
          </a:bodyPr>
          <a:lstStyle/>
          <a:p>
            <a:pPr algn="l">
              <a:lnSpc>
                <a:spcPts val="4000"/>
              </a:lnSpc>
            </a:pPr>
            <a:r>
              <a:rPr lang="en-US" sz="2222">
                <a:solidFill>
                  <a:srgbClr val="FFFFFF"/>
                </a:solidFill>
                <a:latin typeface="Poppins"/>
                <a:ea typeface="Poppins"/>
                <a:cs typeface="Poppins"/>
                <a:sym typeface="Poppins"/>
              </a:rPr>
              <a:t>Public Key = (n,e)</a:t>
            </a:r>
          </a:p>
          <a:p>
            <a:pPr algn="l">
              <a:lnSpc>
                <a:spcPts val="4000"/>
              </a:lnSpc>
            </a:pPr>
            <a:r>
              <a:rPr lang="en-US" sz="2222">
                <a:solidFill>
                  <a:srgbClr val="FFFFFF"/>
                </a:solidFill>
                <a:latin typeface="Poppins"/>
                <a:ea typeface="Poppins"/>
                <a:cs typeface="Poppins"/>
                <a:sym typeface="Poppins"/>
              </a:rPr>
              <a:t>Private key = (n,d)</a:t>
            </a:r>
          </a:p>
        </p:txBody>
      </p:sp>
      <p:sp>
        <p:nvSpPr>
          <p:cNvPr id="33" name="TextBox 33"/>
          <p:cNvSpPr txBox="1"/>
          <p:nvPr/>
        </p:nvSpPr>
        <p:spPr>
          <a:xfrm>
            <a:off x="1763531" y="9302574"/>
            <a:ext cx="15095172" cy="487885"/>
          </a:xfrm>
          <a:prstGeom prst="rect">
            <a:avLst/>
          </a:prstGeom>
        </p:spPr>
        <p:txBody>
          <a:bodyPr lIns="0" tIns="0" rIns="0" bIns="0" rtlCol="0" anchor="t">
            <a:spAutoFit/>
          </a:bodyPr>
          <a:lstStyle/>
          <a:p>
            <a:pPr algn="l">
              <a:lnSpc>
                <a:spcPts val="4000"/>
              </a:lnSpc>
            </a:pPr>
            <a:r>
              <a:rPr lang="en-US" sz="2222">
                <a:solidFill>
                  <a:srgbClr val="000000"/>
                </a:solidFill>
                <a:latin typeface="Poppins"/>
                <a:ea typeface="Poppins"/>
                <a:cs typeface="Poppins"/>
                <a:sym typeface="Poppins"/>
              </a:rPr>
              <a:t>It is not easy to deduce p and q!</a:t>
            </a:r>
          </a:p>
        </p:txBody>
      </p:sp>
      <p:sp>
        <p:nvSpPr>
          <p:cNvPr id="34" name="TextBox 34"/>
          <p:cNvSpPr txBox="1"/>
          <p:nvPr/>
        </p:nvSpPr>
        <p:spPr>
          <a:xfrm>
            <a:off x="1081732" y="-2412"/>
            <a:ext cx="7511494" cy="1014474"/>
          </a:xfrm>
          <a:prstGeom prst="rect">
            <a:avLst/>
          </a:prstGeom>
        </p:spPr>
        <p:txBody>
          <a:bodyPr lIns="0" tIns="0" rIns="0" bIns="0" rtlCol="0" anchor="t">
            <a:spAutoFit/>
          </a:bodyPr>
          <a:lstStyle/>
          <a:p>
            <a:pPr marL="0" lvl="0" indent="0" algn="l">
              <a:lnSpc>
                <a:spcPts val="3829"/>
              </a:lnSpc>
              <a:spcBef>
                <a:spcPct val="0"/>
              </a:spcBef>
            </a:pPr>
            <a:r>
              <a:rPr lang="en-US" sz="3419" b="1" spc="-102">
                <a:solidFill>
                  <a:srgbClr val="FF1495"/>
                </a:solidFill>
                <a:latin typeface="Poppins Bold"/>
                <a:ea typeface="Poppins Bold"/>
                <a:cs typeface="Poppins Bold"/>
                <a:sym typeface="Poppins Bold"/>
              </a:rPr>
              <a:t>21.4 Public Key Cryptography: Secure Key Exchange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612200" y="3528641"/>
            <a:ext cx="17137476" cy="1817330"/>
            <a:chOff x="0" y="0"/>
            <a:chExt cx="4513574" cy="478638"/>
          </a:xfrm>
        </p:grpSpPr>
        <p:sp>
          <p:nvSpPr>
            <p:cNvPr id="8" name="Freeform 8"/>
            <p:cNvSpPr/>
            <p:nvPr/>
          </p:nvSpPr>
          <p:spPr>
            <a:xfrm>
              <a:off x="0" y="0"/>
              <a:ext cx="4513574" cy="478638"/>
            </a:xfrm>
            <a:custGeom>
              <a:avLst/>
              <a:gdLst/>
              <a:ahLst/>
              <a:cxnLst/>
              <a:rect l="l" t="t" r="r" b="b"/>
              <a:pathLst>
                <a:path w="4513574" h="478638">
                  <a:moveTo>
                    <a:pt x="23039" y="0"/>
                  </a:moveTo>
                  <a:lnTo>
                    <a:pt x="4490534" y="0"/>
                  </a:lnTo>
                  <a:cubicBezTo>
                    <a:pt x="4496645" y="0"/>
                    <a:pt x="4502505" y="2427"/>
                    <a:pt x="4506826" y="6748"/>
                  </a:cubicBezTo>
                  <a:cubicBezTo>
                    <a:pt x="4511146" y="11069"/>
                    <a:pt x="4513574" y="16929"/>
                    <a:pt x="4513574" y="23039"/>
                  </a:cubicBezTo>
                  <a:lnTo>
                    <a:pt x="4513574" y="455599"/>
                  </a:lnTo>
                  <a:cubicBezTo>
                    <a:pt x="4513574" y="461709"/>
                    <a:pt x="4511146" y="467570"/>
                    <a:pt x="4506826" y="471890"/>
                  </a:cubicBezTo>
                  <a:cubicBezTo>
                    <a:pt x="4502505" y="476211"/>
                    <a:pt x="4496645" y="478638"/>
                    <a:pt x="4490534" y="478638"/>
                  </a:cubicBezTo>
                  <a:lnTo>
                    <a:pt x="23039" y="478638"/>
                  </a:lnTo>
                  <a:cubicBezTo>
                    <a:pt x="16929" y="478638"/>
                    <a:pt x="11069" y="476211"/>
                    <a:pt x="6748" y="471890"/>
                  </a:cubicBezTo>
                  <a:cubicBezTo>
                    <a:pt x="2427" y="467570"/>
                    <a:pt x="0" y="461709"/>
                    <a:pt x="0" y="455599"/>
                  </a:cubicBezTo>
                  <a:lnTo>
                    <a:pt x="0" y="23039"/>
                  </a:lnTo>
                  <a:cubicBezTo>
                    <a:pt x="0" y="16929"/>
                    <a:pt x="2427" y="11069"/>
                    <a:pt x="6748" y="6748"/>
                  </a:cubicBezTo>
                  <a:cubicBezTo>
                    <a:pt x="11069" y="2427"/>
                    <a:pt x="16929" y="0"/>
                    <a:pt x="23039"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9" name="TextBox 9"/>
            <p:cNvSpPr txBox="1"/>
            <p:nvPr/>
          </p:nvSpPr>
          <p:spPr>
            <a:xfrm>
              <a:off x="0" y="-28575"/>
              <a:ext cx="4513574" cy="507213"/>
            </a:xfrm>
            <a:prstGeom prst="rect">
              <a:avLst/>
            </a:prstGeom>
          </p:spPr>
          <p:txBody>
            <a:bodyPr lIns="50800" tIns="50800" rIns="50800" bIns="50800" rtlCol="0" anchor="ctr"/>
            <a:lstStyle/>
            <a:p>
              <a:pPr algn="ctr">
                <a:lnSpc>
                  <a:spcPts val="2595"/>
                </a:lnSpc>
              </a:pPr>
              <a:endParaRPr/>
            </a:p>
          </p:txBody>
        </p:sp>
      </p:grpSp>
      <p:sp>
        <p:nvSpPr>
          <p:cNvPr id="10" name="TextBox 10"/>
          <p:cNvSpPr txBox="1"/>
          <p:nvPr/>
        </p:nvSpPr>
        <p:spPr>
          <a:xfrm>
            <a:off x="402046" y="1877010"/>
            <a:ext cx="12472162"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Rivest-Shamir-Adleman (RSA) </a:t>
            </a:r>
          </a:p>
        </p:txBody>
      </p:sp>
      <p:sp>
        <p:nvSpPr>
          <p:cNvPr id="11" name="TextBox 11"/>
          <p:cNvSpPr txBox="1"/>
          <p:nvPr/>
        </p:nvSpPr>
        <p:spPr>
          <a:xfrm>
            <a:off x="384809" y="2537410"/>
            <a:ext cx="1521288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It is the usual method of public key encryption. </a:t>
            </a:r>
          </a:p>
        </p:txBody>
      </p:sp>
      <p:sp>
        <p:nvSpPr>
          <p:cNvPr id="12" name="TextBox 12"/>
          <p:cNvSpPr txBox="1"/>
          <p:nvPr/>
        </p:nvSpPr>
        <p:spPr>
          <a:xfrm>
            <a:off x="1151347" y="3645965"/>
            <a:ext cx="16107953" cy="1497535"/>
          </a:xfrm>
          <a:prstGeom prst="rect">
            <a:avLst/>
          </a:prstGeom>
        </p:spPr>
        <p:txBody>
          <a:bodyPr lIns="0" tIns="0" rIns="0" bIns="0" rtlCol="0" anchor="t">
            <a:spAutoFit/>
          </a:bodyPr>
          <a:lstStyle/>
          <a:p>
            <a:pPr algn="l">
              <a:lnSpc>
                <a:spcPts val="4000"/>
              </a:lnSpc>
            </a:pPr>
            <a:r>
              <a:rPr lang="en-US" sz="2222">
                <a:solidFill>
                  <a:srgbClr val="000000"/>
                </a:solidFill>
                <a:latin typeface="Poppins"/>
                <a:ea typeface="Poppins"/>
                <a:cs typeface="Poppins"/>
                <a:sym typeface="Poppins"/>
              </a:rPr>
              <a:t>Public key encryption, although more secure, tends to have slower algorithms. It is a common practice to employ public key encryption for securely transmitting a key that can subsequently be used for faster symmetric key encryption.</a:t>
            </a:r>
          </a:p>
        </p:txBody>
      </p:sp>
      <p:sp>
        <p:nvSpPr>
          <p:cNvPr id="13" name="TextBox 13"/>
          <p:cNvSpPr txBox="1"/>
          <p:nvPr/>
        </p:nvSpPr>
        <p:spPr>
          <a:xfrm>
            <a:off x="1081732" y="-2412"/>
            <a:ext cx="7511494" cy="1014474"/>
          </a:xfrm>
          <a:prstGeom prst="rect">
            <a:avLst/>
          </a:prstGeom>
        </p:spPr>
        <p:txBody>
          <a:bodyPr lIns="0" tIns="0" rIns="0" bIns="0" rtlCol="0" anchor="t">
            <a:spAutoFit/>
          </a:bodyPr>
          <a:lstStyle/>
          <a:p>
            <a:pPr marL="0" lvl="0" indent="0" algn="l">
              <a:lnSpc>
                <a:spcPts val="3829"/>
              </a:lnSpc>
              <a:spcBef>
                <a:spcPct val="0"/>
              </a:spcBef>
            </a:pPr>
            <a:r>
              <a:rPr lang="en-US" sz="3419" b="1" spc="-102">
                <a:solidFill>
                  <a:srgbClr val="FF1495"/>
                </a:solidFill>
                <a:latin typeface="Poppins Bold"/>
                <a:ea typeface="Poppins Bold"/>
                <a:cs typeface="Poppins Bold"/>
                <a:sym typeface="Poppins Bold"/>
              </a:rPr>
              <a:t>21.4 Public Key Cryptography: Secure Key Exchange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198451" y="-9525"/>
            <a:ext cx="7824047" cy="1060277"/>
          </a:xfrm>
          <a:prstGeom prst="rect">
            <a:avLst/>
          </a:prstGeom>
        </p:spPr>
        <p:txBody>
          <a:bodyPr lIns="0" tIns="0" rIns="0" bIns="0" rtlCol="0" anchor="t">
            <a:spAutoFit/>
          </a:bodyPr>
          <a:lstStyle/>
          <a:p>
            <a:pPr marL="0" lvl="0" indent="0" algn="l">
              <a:lnSpc>
                <a:spcPts val="4046"/>
              </a:lnSpc>
              <a:spcBef>
                <a:spcPct val="0"/>
              </a:spcBef>
            </a:pPr>
            <a:r>
              <a:rPr lang="en-US" sz="3612" b="1" spc="-108">
                <a:solidFill>
                  <a:srgbClr val="FFFFFF"/>
                </a:solidFill>
                <a:latin typeface="Poppins Bold"/>
                <a:ea typeface="Poppins Bold"/>
                <a:cs typeface="Poppins Bold"/>
                <a:sym typeface="Poppins Bold"/>
              </a:rPr>
              <a:t>21.5 SSL/TLS: Secure Communication Protocols</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Freeform 6"/>
          <p:cNvSpPr/>
          <p:nvPr/>
        </p:nvSpPr>
        <p:spPr>
          <a:xfrm>
            <a:off x="4317296" y="5485721"/>
            <a:ext cx="3064391" cy="4338961"/>
          </a:xfrm>
          <a:custGeom>
            <a:avLst/>
            <a:gdLst/>
            <a:ahLst/>
            <a:cxnLst/>
            <a:rect l="l" t="t" r="r" b="b"/>
            <a:pathLst>
              <a:path w="3064391" h="4338961">
                <a:moveTo>
                  <a:pt x="0" y="0"/>
                </a:moveTo>
                <a:lnTo>
                  <a:pt x="3064391" y="0"/>
                </a:lnTo>
                <a:lnTo>
                  <a:pt x="3064391" y="4338962"/>
                </a:lnTo>
                <a:lnTo>
                  <a:pt x="0" y="4338962"/>
                </a:lnTo>
                <a:lnTo>
                  <a:pt x="0" y="0"/>
                </a:lnTo>
                <a:close/>
              </a:path>
            </a:pathLst>
          </a:custGeom>
          <a:blipFill>
            <a:blip r:embed="rId4"/>
            <a:stretch>
              <a:fillRect/>
            </a:stretch>
          </a:blipFill>
        </p:spPr>
        <p:txBody>
          <a:bodyPr/>
          <a:lstStyle/>
          <a:p>
            <a:endParaRPr lang="en-PH"/>
          </a:p>
        </p:txBody>
      </p:sp>
      <p:grpSp>
        <p:nvGrpSpPr>
          <p:cNvPr id="7" name="Group 7"/>
          <p:cNvGrpSpPr/>
          <p:nvPr/>
        </p:nvGrpSpPr>
        <p:grpSpPr>
          <a:xfrm>
            <a:off x="10396284" y="7735092"/>
            <a:ext cx="1814445" cy="1814445"/>
            <a:chOff x="0" y="0"/>
            <a:chExt cx="1913890" cy="1913890"/>
          </a:xfrm>
        </p:grpSpPr>
        <p:sp>
          <p:nvSpPr>
            <p:cNvPr id="8" name="Freeform 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1495"/>
            </a:solidFill>
          </p:spPr>
          <p:txBody>
            <a:bodyPr/>
            <a:lstStyle/>
            <a:p>
              <a:endParaRPr lang="en-PH"/>
            </a:p>
          </p:txBody>
        </p:sp>
      </p:grpSp>
      <p:grpSp>
        <p:nvGrpSpPr>
          <p:cNvPr id="9" name="Group 9"/>
          <p:cNvGrpSpPr/>
          <p:nvPr/>
        </p:nvGrpSpPr>
        <p:grpSpPr>
          <a:xfrm>
            <a:off x="8581839" y="7735092"/>
            <a:ext cx="1814445" cy="1814445"/>
            <a:chOff x="0" y="0"/>
            <a:chExt cx="1913890" cy="1913890"/>
          </a:xfrm>
        </p:grpSpPr>
        <p:sp>
          <p:nvSpPr>
            <p:cNvPr id="10" name="Freeform 1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19D97"/>
            </a:solidFill>
          </p:spPr>
          <p:txBody>
            <a:bodyPr/>
            <a:lstStyle/>
            <a:p>
              <a:endParaRPr lang="en-PH"/>
            </a:p>
          </p:txBody>
        </p:sp>
      </p:grpSp>
      <p:sp>
        <p:nvSpPr>
          <p:cNvPr id="11" name="Freeform 11"/>
          <p:cNvSpPr/>
          <p:nvPr/>
        </p:nvSpPr>
        <p:spPr>
          <a:xfrm rot="-5400000" flipH="1" flipV="1">
            <a:off x="12210729" y="7735092"/>
            <a:ext cx="1814445" cy="1814445"/>
          </a:xfrm>
          <a:custGeom>
            <a:avLst/>
            <a:gdLst/>
            <a:ahLst/>
            <a:cxnLst/>
            <a:rect l="l" t="t" r="r" b="b"/>
            <a:pathLst>
              <a:path w="1814445" h="1814445">
                <a:moveTo>
                  <a:pt x="1814445" y="1814445"/>
                </a:moveTo>
                <a:lnTo>
                  <a:pt x="0" y="1814445"/>
                </a:lnTo>
                <a:lnTo>
                  <a:pt x="0" y="0"/>
                </a:lnTo>
                <a:lnTo>
                  <a:pt x="1814445" y="0"/>
                </a:lnTo>
                <a:lnTo>
                  <a:pt x="1814445" y="1814445"/>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12" name="Freeform 12"/>
          <p:cNvSpPr/>
          <p:nvPr/>
        </p:nvSpPr>
        <p:spPr>
          <a:xfrm>
            <a:off x="8022497" y="7271804"/>
            <a:ext cx="1229333" cy="766797"/>
          </a:xfrm>
          <a:custGeom>
            <a:avLst/>
            <a:gdLst/>
            <a:ahLst/>
            <a:cxnLst/>
            <a:rect l="l" t="t" r="r" b="b"/>
            <a:pathLst>
              <a:path w="1229333" h="766797">
                <a:moveTo>
                  <a:pt x="0" y="0"/>
                </a:moveTo>
                <a:lnTo>
                  <a:pt x="1229333" y="0"/>
                </a:lnTo>
                <a:lnTo>
                  <a:pt x="1229333" y="766796"/>
                </a:lnTo>
                <a:lnTo>
                  <a:pt x="0" y="766796"/>
                </a:lnTo>
                <a:lnTo>
                  <a:pt x="0" y="0"/>
                </a:lnTo>
                <a:close/>
              </a:path>
            </a:pathLst>
          </a:custGeom>
          <a:blipFill>
            <a:blip r:embed="rId7"/>
            <a:stretch>
              <a:fillRect/>
            </a:stretch>
          </a:blipFill>
        </p:spPr>
        <p:txBody>
          <a:bodyPr/>
          <a:lstStyle/>
          <a:p>
            <a:endParaRPr lang="en-PH"/>
          </a:p>
        </p:txBody>
      </p:sp>
      <p:sp>
        <p:nvSpPr>
          <p:cNvPr id="13" name="TextBox 13"/>
          <p:cNvSpPr txBox="1"/>
          <p:nvPr/>
        </p:nvSpPr>
        <p:spPr>
          <a:xfrm>
            <a:off x="384809" y="1938701"/>
            <a:ext cx="786497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SSL (Secure Socket Layer)</a:t>
            </a:r>
          </a:p>
        </p:txBody>
      </p:sp>
      <p:sp>
        <p:nvSpPr>
          <p:cNvPr id="14" name="TextBox 14"/>
          <p:cNvSpPr txBox="1"/>
          <p:nvPr/>
        </p:nvSpPr>
        <p:spPr>
          <a:xfrm>
            <a:off x="384809" y="2694896"/>
            <a:ext cx="16496785"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SSL (Secure Sockets Layer) is essential for ensuring the </a:t>
            </a:r>
            <a:r>
              <a:rPr lang="en-US" sz="3000" b="1">
                <a:solidFill>
                  <a:srgbClr val="000000"/>
                </a:solidFill>
                <a:latin typeface="Open Sans Bold"/>
                <a:ea typeface="Open Sans Bold"/>
                <a:cs typeface="Open Sans Bold"/>
                <a:sym typeface="Open Sans Bold"/>
              </a:rPr>
              <a:t>authenticity of a website</a:t>
            </a:r>
            <a:r>
              <a:rPr lang="en-US" sz="3000">
                <a:solidFill>
                  <a:srgbClr val="000000"/>
                </a:solidFill>
                <a:latin typeface="Open Sans"/>
                <a:ea typeface="Open Sans"/>
                <a:cs typeface="Open Sans"/>
                <a:sym typeface="Open Sans"/>
              </a:rPr>
              <a:t> and </a:t>
            </a:r>
            <a:r>
              <a:rPr lang="en-US" sz="3000" b="1">
                <a:solidFill>
                  <a:srgbClr val="000000"/>
                </a:solidFill>
                <a:latin typeface="Open Sans Bold"/>
                <a:ea typeface="Open Sans Bold"/>
                <a:cs typeface="Open Sans Bold"/>
                <a:sym typeface="Open Sans Bold"/>
              </a:rPr>
              <a:t>facilitating secure transmission of sensitive data</a:t>
            </a:r>
            <a:r>
              <a:rPr lang="en-US" sz="3000">
                <a:solidFill>
                  <a:srgbClr val="000000"/>
                </a:solidFill>
                <a:latin typeface="Open Sans"/>
                <a:ea typeface="Open Sans"/>
                <a:cs typeface="Open Sans"/>
                <a:sym typeface="Open Sans"/>
              </a:rPr>
              <a:t> by </a:t>
            </a:r>
            <a:r>
              <a:rPr lang="en-US" sz="3000" b="1">
                <a:solidFill>
                  <a:srgbClr val="FF1495"/>
                </a:solidFill>
                <a:latin typeface="Open Sans Bold"/>
                <a:ea typeface="Open Sans Bold"/>
                <a:cs typeface="Open Sans Bold"/>
                <a:sym typeface="Open Sans Bold"/>
              </a:rPr>
              <a:t>encrypting</a:t>
            </a:r>
            <a:r>
              <a:rPr lang="en-US" sz="3000">
                <a:solidFill>
                  <a:srgbClr val="000000"/>
                </a:solidFill>
                <a:latin typeface="Open Sans"/>
                <a:ea typeface="Open Sans"/>
                <a:cs typeface="Open Sans"/>
                <a:sym typeface="Open Sans"/>
              </a:rPr>
              <a:t> the communication between the user's browser and the website's server.</a:t>
            </a:r>
          </a:p>
        </p:txBody>
      </p:sp>
      <p:sp>
        <p:nvSpPr>
          <p:cNvPr id="15" name="TextBox 15"/>
          <p:cNvSpPr txBox="1"/>
          <p:nvPr/>
        </p:nvSpPr>
        <p:spPr>
          <a:xfrm>
            <a:off x="8744564" y="8187059"/>
            <a:ext cx="1488996" cy="907787"/>
          </a:xfrm>
          <a:prstGeom prst="rect">
            <a:avLst/>
          </a:prstGeom>
        </p:spPr>
        <p:txBody>
          <a:bodyPr lIns="0" tIns="0" rIns="0" bIns="0" rtlCol="0" anchor="t">
            <a:spAutoFit/>
          </a:bodyPr>
          <a:lstStyle/>
          <a:p>
            <a:pPr marL="0" lvl="0" indent="0" algn="ctr">
              <a:lnSpc>
                <a:spcPts val="1792"/>
              </a:lnSpc>
              <a:spcBef>
                <a:spcPct val="0"/>
              </a:spcBef>
            </a:pPr>
            <a:r>
              <a:rPr lang="en-US" sz="1493" b="1">
                <a:solidFill>
                  <a:srgbClr val="FFFFFF"/>
                </a:solidFill>
                <a:latin typeface="Poppins Bold"/>
                <a:ea typeface="Poppins Bold"/>
                <a:cs typeface="Poppins Bold"/>
                <a:sym typeface="Poppins Bold"/>
              </a:rPr>
              <a:t>Digital signatures and digital certificates</a:t>
            </a:r>
          </a:p>
        </p:txBody>
      </p:sp>
      <p:sp>
        <p:nvSpPr>
          <p:cNvPr id="16" name="TextBox 16"/>
          <p:cNvSpPr txBox="1"/>
          <p:nvPr/>
        </p:nvSpPr>
        <p:spPr>
          <a:xfrm>
            <a:off x="8904304" y="7901664"/>
            <a:ext cx="1163547" cy="294920"/>
          </a:xfrm>
          <a:prstGeom prst="rect">
            <a:avLst/>
          </a:prstGeom>
        </p:spPr>
        <p:txBody>
          <a:bodyPr lIns="0" tIns="0" rIns="0" bIns="0" rtlCol="0" anchor="t">
            <a:spAutoFit/>
          </a:bodyPr>
          <a:lstStyle/>
          <a:p>
            <a:pPr marL="0" lvl="0" indent="0" algn="ctr">
              <a:lnSpc>
                <a:spcPts val="2353"/>
              </a:lnSpc>
              <a:spcBef>
                <a:spcPct val="0"/>
              </a:spcBef>
            </a:pPr>
            <a:r>
              <a:rPr lang="en-US" sz="1961">
                <a:solidFill>
                  <a:srgbClr val="FFFFFF"/>
                </a:solidFill>
                <a:latin typeface="Alatsi"/>
                <a:ea typeface="Alatsi"/>
                <a:cs typeface="Alatsi"/>
                <a:sym typeface="Alatsi"/>
              </a:rPr>
              <a:t>21.2</a:t>
            </a:r>
          </a:p>
        </p:txBody>
      </p:sp>
      <p:sp>
        <p:nvSpPr>
          <p:cNvPr id="17" name="TextBox 17"/>
          <p:cNvSpPr txBox="1"/>
          <p:nvPr/>
        </p:nvSpPr>
        <p:spPr>
          <a:xfrm>
            <a:off x="10527888" y="8334519"/>
            <a:ext cx="1551236" cy="678086"/>
          </a:xfrm>
          <a:prstGeom prst="rect">
            <a:avLst/>
          </a:prstGeom>
        </p:spPr>
        <p:txBody>
          <a:bodyPr lIns="0" tIns="0" rIns="0" bIns="0" rtlCol="0" anchor="t">
            <a:spAutoFit/>
          </a:bodyPr>
          <a:lstStyle/>
          <a:p>
            <a:pPr marL="0" lvl="0" indent="0" algn="ctr">
              <a:lnSpc>
                <a:spcPts val="1778"/>
              </a:lnSpc>
              <a:spcBef>
                <a:spcPct val="0"/>
              </a:spcBef>
            </a:pPr>
            <a:r>
              <a:rPr lang="en-US" sz="1482" b="1">
                <a:solidFill>
                  <a:srgbClr val="FFFFFF"/>
                </a:solidFill>
                <a:latin typeface="Poppins Bold"/>
                <a:ea typeface="Poppins Bold"/>
                <a:cs typeface="Poppins Bold"/>
                <a:sym typeface="Poppins Bold"/>
              </a:rPr>
              <a:t>Symmetric key encryption methods</a:t>
            </a:r>
          </a:p>
        </p:txBody>
      </p:sp>
      <p:sp>
        <p:nvSpPr>
          <p:cNvPr id="18" name="TextBox 18"/>
          <p:cNvSpPr txBox="1"/>
          <p:nvPr/>
        </p:nvSpPr>
        <p:spPr>
          <a:xfrm>
            <a:off x="10718015" y="8049124"/>
            <a:ext cx="1163547" cy="294920"/>
          </a:xfrm>
          <a:prstGeom prst="rect">
            <a:avLst/>
          </a:prstGeom>
        </p:spPr>
        <p:txBody>
          <a:bodyPr lIns="0" tIns="0" rIns="0" bIns="0" rtlCol="0" anchor="t">
            <a:spAutoFit/>
          </a:bodyPr>
          <a:lstStyle/>
          <a:p>
            <a:pPr marL="0" lvl="0" indent="0" algn="ctr">
              <a:lnSpc>
                <a:spcPts val="2353"/>
              </a:lnSpc>
              <a:spcBef>
                <a:spcPct val="0"/>
              </a:spcBef>
            </a:pPr>
            <a:r>
              <a:rPr lang="en-US" sz="1961">
                <a:solidFill>
                  <a:srgbClr val="FFFFFF"/>
                </a:solidFill>
                <a:latin typeface="Alatsi"/>
                <a:ea typeface="Alatsi"/>
                <a:cs typeface="Alatsi"/>
                <a:sym typeface="Alatsi"/>
              </a:rPr>
              <a:t>21.3</a:t>
            </a:r>
          </a:p>
        </p:txBody>
      </p:sp>
      <p:sp>
        <p:nvSpPr>
          <p:cNvPr id="19" name="TextBox 19"/>
          <p:cNvSpPr txBox="1"/>
          <p:nvPr/>
        </p:nvSpPr>
        <p:spPr>
          <a:xfrm>
            <a:off x="12427319" y="8618888"/>
            <a:ext cx="1123869" cy="653119"/>
          </a:xfrm>
          <a:prstGeom prst="rect">
            <a:avLst/>
          </a:prstGeom>
        </p:spPr>
        <p:txBody>
          <a:bodyPr lIns="0" tIns="0" rIns="0" bIns="0" rtlCol="0" anchor="t">
            <a:spAutoFit/>
          </a:bodyPr>
          <a:lstStyle/>
          <a:p>
            <a:pPr marL="0" lvl="0" indent="0" algn="ctr">
              <a:lnSpc>
                <a:spcPts val="1686"/>
              </a:lnSpc>
              <a:spcBef>
                <a:spcPct val="0"/>
              </a:spcBef>
            </a:pPr>
            <a:r>
              <a:rPr lang="en-US" sz="1405" b="1">
                <a:solidFill>
                  <a:srgbClr val="000000"/>
                </a:solidFill>
                <a:latin typeface="Poppins Bold"/>
                <a:ea typeface="Poppins Bold"/>
                <a:cs typeface="Poppins Bold"/>
                <a:sym typeface="Poppins Bold"/>
              </a:rPr>
              <a:t>Public key encryption methods</a:t>
            </a:r>
          </a:p>
        </p:txBody>
      </p:sp>
      <p:sp>
        <p:nvSpPr>
          <p:cNvPr id="20" name="TextBox 20"/>
          <p:cNvSpPr txBox="1"/>
          <p:nvPr/>
        </p:nvSpPr>
        <p:spPr>
          <a:xfrm>
            <a:off x="12405108" y="8344044"/>
            <a:ext cx="1163547" cy="294920"/>
          </a:xfrm>
          <a:prstGeom prst="rect">
            <a:avLst/>
          </a:prstGeom>
        </p:spPr>
        <p:txBody>
          <a:bodyPr lIns="0" tIns="0" rIns="0" bIns="0" rtlCol="0" anchor="t">
            <a:spAutoFit/>
          </a:bodyPr>
          <a:lstStyle/>
          <a:p>
            <a:pPr marL="0" lvl="0" indent="0" algn="ctr">
              <a:lnSpc>
                <a:spcPts val="2353"/>
              </a:lnSpc>
              <a:spcBef>
                <a:spcPct val="0"/>
              </a:spcBef>
            </a:pPr>
            <a:r>
              <a:rPr lang="en-US" sz="1961">
                <a:solidFill>
                  <a:srgbClr val="000000"/>
                </a:solidFill>
                <a:latin typeface="Alatsi"/>
                <a:ea typeface="Alatsi"/>
                <a:cs typeface="Alatsi"/>
                <a:sym typeface="Alatsi"/>
              </a:rPr>
              <a:t>21.4</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5486400" y="5746851"/>
            <a:ext cx="7315200" cy="3611880"/>
          </a:xfrm>
          <a:custGeom>
            <a:avLst/>
            <a:gdLst/>
            <a:ahLst/>
            <a:cxnLst/>
            <a:rect l="l" t="t" r="r" b="b"/>
            <a:pathLst>
              <a:path w="7315200" h="3611880">
                <a:moveTo>
                  <a:pt x="0" y="0"/>
                </a:moveTo>
                <a:lnTo>
                  <a:pt x="7315200" y="0"/>
                </a:lnTo>
                <a:lnTo>
                  <a:pt x="7315200" y="3611880"/>
                </a:lnTo>
                <a:lnTo>
                  <a:pt x="0" y="36118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p:cNvSpPr txBox="1"/>
          <p:nvPr/>
        </p:nvSpPr>
        <p:spPr>
          <a:xfrm>
            <a:off x="384809" y="1938701"/>
            <a:ext cx="786497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SSL (Secure Socket Layer)</a:t>
            </a:r>
          </a:p>
        </p:txBody>
      </p:sp>
      <p:sp>
        <p:nvSpPr>
          <p:cNvPr id="7" name="TextBox 7"/>
          <p:cNvSpPr txBox="1"/>
          <p:nvPr/>
        </p:nvSpPr>
        <p:spPr>
          <a:xfrm>
            <a:off x="384809" y="2694896"/>
            <a:ext cx="16496785" cy="26479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SSL operates at the application layer of the OSI model and is commonly implemented on top of the transport layer protocol, typically TCP (Transmission Control Protocol). It typically uses port number 443 for secure communication. SSL provides a secure channel between a client (e.g., a web browser) and a server, ensuring confidentiality and integrity of data exchanged during communication.</a:t>
            </a:r>
          </a:p>
        </p:txBody>
      </p:sp>
      <p:sp>
        <p:nvSpPr>
          <p:cNvPr id="8" name="TextBox 8"/>
          <p:cNvSpPr txBox="1"/>
          <p:nvPr/>
        </p:nvSpPr>
        <p:spPr>
          <a:xfrm>
            <a:off x="198451" y="-9525"/>
            <a:ext cx="7824047" cy="1060277"/>
          </a:xfrm>
          <a:prstGeom prst="rect">
            <a:avLst/>
          </a:prstGeom>
        </p:spPr>
        <p:txBody>
          <a:bodyPr lIns="0" tIns="0" rIns="0" bIns="0" rtlCol="0" anchor="t">
            <a:spAutoFit/>
          </a:bodyPr>
          <a:lstStyle/>
          <a:p>
            <a:pPr marL="0" lvl="0" indent="0" algn="l">
              <a:lnSpc>
                <a:spcPts val="4046"/>
              </a:lnSpc>
              <a:spcBef>
                <a:spcPct val="0"/>
              </a:spcBef>
            </a:pPr>
            <a:r>
              <a:rPr lang="en-US" sz="3612" b="1" spc="-108">
                <a:solidFill>
                  <a:srgbClr val="FFFFFF"/>
                </a:solidFill>
                <a:latin typeface="Poppins Bold"/>
                <a:ea typeface="Poppins Bold"/>
                <a:cs typeface="Poppins Bold"/>
                <a:sym typeface="Poppins Bold"/>
              </a:rPr>
              <a:t>21.5 SSL/TLS: Secure Communication Protocols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3726909" y="4036425"/>
            <a:ext cx="11899681" cy="1487460"/>
          </a:xfrm>
          <a:custGeom>
            <a:avLst/>
            <a:gdLst/>
            <a:ahLst/>
            <a:cxnLst/>
            <a:rect l="l" t="t" r="r" b="b"/>
            <a:pathLst>
              <a:path w="11899681" h="1487460">
                <a:moveTo>
                  <a:pt x="0" y="0"/>
                </a:moveTo>
                <a:lnTo>
                  <a:pt x="11899681" y="0"/>
                </a:lnTo>
                <a:lnTo>
                  <a:pt x="11899681" y="1487461"/>
                </a:lnTo>
                <a:lnTo>
                  <a:pt x="0" y="14874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p:cNvSpPr txBox="1"/>
          <p:nvPr/>
        </p:nvSpPr>
        <p:spPr>
          <a:xfrm>
            <a:off x="384809" y="1938701"/>
            <a:ext cx="786497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SSL (Secure Socket Layer)</a:t>
            </a:r>
          </a:p>
        </p:txBody>
      </p:sp>
      <p:sp>
        <p:nvSpPr>
          <p:cNvPr id="7" name="TextBox 7"/>
          <p:cNvSpPr txBox="1"/>
          <p:nvPr/>
        </p:nvSpPr>
        <p:spPr>
          <a:xfrm>
            <a:off x="384809" y="2694896"/>
            <a:ext cx="16496785"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When the SSL is in place, the application protocol http becomes </a:t>
            </a:r>
            <a:r>
              <a:rPr lang="en-US" sz="3000" b="1">
                <a:solidFill>
                  <a:srgbClr val="FF1495"/>
                </a:solidFill>
                <a:latin typeface="Open Sans Bold"/>
                <a:ea typeface="Open Sans Bold"/>
                <a:cs typeface="Open Sans Bold"/>
                <a:sym typeface="Open Sans Bold"/>
              </a:rPr>
              <a:t>https.</a:t>
            </a:r>
          </a:p>
        </p:txBody>
      </p:sp>
      <p:sp>
        <p:nvSpPr>
          <p:cNvPr id="8" name="TextBox 8"/>
          <p:cNvSpPr txBox="1"/>
          <p:nvPr/>
        </p:nvSpPr>
        <p:spPr>
          <a:xfrm>
            <a:off x="198451" y="-9525"/>
            <a:ext cx="7824047" cy="1060277"/>
          </a:xfrm>
          <a:prstGeom prst="rect">
            <a:avLst/>
          </a:prstGeom>
        </p:spPr>
        <p:txBody>
          <a:bodyPr lIns="0" tIns="0" rIns="0" bIns="0" rtlCol="0" anchor="t">
            <a:spAutoFit/>
          </a:bodyPr>
          <a:lstStyle/>
          <a:p>
            <a:pPr marL="0" lvl="0" indent="0" algn="l">
              <a:lnSpc>
                <a:spcPts val="4046"/>
              </a:lnSpc>
              <a:spcBef>
                <a:spcPct val="0"/>
              </a:spcBef>
            </a:pPr>
            <a:r>
              <a:rPr lang="en-US" sz="3612" b="1" spc="-108">
                <a:solidFill>
                  <a:srgbClr val="FFFFFF"/>
                </a:solidFill>
                <a:latin typeface="Poppins Bold"/>
                <a:ea typeface="Poppins Bold"/>
                <a:cs typeface="Poppins Bold"/>
                <a:sym typeface="Poppins Bold"/>
              </a:rPr>
              <a:t>21.5 SSL/TLS: Secure Communication Protocols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2966612" y="3689260"/>
            <a:ext cx="13103679" cy="3545767"/>
            <a:chOff x="0" y="0"/>
            <a:chExt cx="3451175" cy="933865"/>
          </a:xfrm>
        </p:grpSpPr>
        <p:sp>
          <p:nvSpPr>
            <p:cNvPr id="6" name="Freeform 6"/>
            <p:cNvSpPr/>
            <p:nvPr/>
          </p:nvSpPr>
          <p:spPr>
            <a:xfrm>
              <a:off x="0" y="0"/>
              <a:ext cx="3451175" cy="933865"/>
            </a:xfrm>
            <a:custGeom>
              <a:avLst/>
              <a:gdLst/>
              <a:ahLst/>
              <a:cxnLst/>
              <a:rect l="l" t="t" r="r" b="b"/>
              <a:pathLst>
                <a:path w="3451175" h="933865">
                  <a:moveTo>
                    <a:pt x="30132" y="0"/>
                  </a:moveTo>
                  <a:lnTo>
                    <a:pt x="3421043" y="0"/>
                  </a:lnTo>
                  <a:cubicBezTo>
                    <a:pt x="3437684" y="0"/>
                    <a:pt x="3451175" y="13490"/>
                    <a:pt x="3451175" y="30132"/>
                  </a:cubicBezTo>
                  <a:lnTo>
                    <a:pt x="3451175" y="903733"/>
                  </a:lnTo>
                  <a:cubicBezTo>
                    <a:pt x="3451175" y="920374"/>
                    <a:pt x="3437684" y="933865"/>
                    <a:pt x="3421043" y="933865"/>
                  </a:cubicBezTo>
                  <a:lnTo>
                    <a:pt x="30132" y="933865"/>
                  </a:lnTo>
                  <a:cubicBezTo>
                    <a:pt x="13490" y="933865"/>
                    <a:pt x="0" y="920374"/>
                    <a:pt x="0" y="903733"/>
                  </a:cubicBezTo>
                  <a:lnTo>
                    <a:pt x="0" y="30132"/>
                  </a:lnTo>
                  <a:cubicBezTo>
                    <a:pt x="0" y="13490"/>
                    <a:pt x="13490" y="0"/>
                    <a:pt x="30132" y="0"/>
                  </a:cubicBezTo>
                  <a:close/>
                </a:path>
              </a:pathLst>
            </a:custGeom>
            <a:solidFill>
              <a:srgbClr val="FFDE59"/>
            </a:solidFill>
          </p:spPr>
          <p:txBody>
            <a:bodyPr/>
            <a:lstStyle/>
            <a:p>
              <a:endParaRPr lang="en-PH"/>
            </a:p>
          </p:txBody>
        </p:sp>
        <p:sp>
          <p:nvSpPr>
            <p:cNvPr id="7" name="TextBox 7"/>
            <p:cNvSpPr txBox="1"/>
            <p:nvPr/>
          </p:nvSpPr>
          <p:spPr>
            <a:xfrm>
              <a:off x="0" y="-66675"/>
              <a:ext cx="3451175" cy="1000540"/>
            </a:xfrm>
            <a:prstGeom prst="rect">
              <a:avLst/>
            </a:prstGeom>
          </p:spPr>
          <p:txBody>
            <a:bodyPr lIns="50800" tIns="50800" rIns="50800" bIns="50800" rtlCol="0" anchor="ctr"/>
            <a:lstStyle/>
            <a:p>
              <a:pPr algn="ctr">
                <a:lnSpc>
                  <a:spcPts val="3359"/>
                </a:lnSpc>
              </a:pPr>
              <a:endParaRPr/>
            </a:p>
          </p:txBody>
        </p:sp>
      </p:grpSp>
      <p:grpSp>
        <p:nvGrpSpPr>
          <p:cNvPr id="8" name="Group 8"/>
          <p:cNvGrpSpPr/>
          <p:nvPr/>
        </p:nvGrpSpPr>
        <p:grpSpPr>
          <a:xfrm>
            <a:off x="3648188" y="3854060"/>
            <a:ext cx="11740527" cy="1263281"/>
            <a:chOff x="0" y="0"/>
            <a:chExt cx="3092155" cy="332716"/>
          </a:xfrm>
        </p:grpSpPr>
        <p:sp>
          <p:nvSpPr>
            <p:cNvPr id="9" name="Freeform 9"/>
            <p:cNvSpPr/>
            <p:nvPr/>
          </p:nvSpPr>
          <p:spPr>
            <a:xfrm>
              <a:off x="0" y="0"/>
              <a:ext cx="3092155" cy="332716"/>
            </a:xfrm>
            <a:custGeom>
              <a:avLst/>
              <a:gdLst/>
              <a:ahLst/>
              <a:cxnLst/>
              <a:rect l="l" t="t" r="r" b="b"/>
              <a:pathLst>
                <a:path w="3092155" h="332716">
                  <a:moveTo>
                    <a:pt x="33630" y="0"/>
                  </a:moveTo>
                  <a:lnTo>
                    <a:pt x="3058525" y="0"/>
                  </a:lnTo>
                  <a:cubicBezTo>
                    <a:pt x="3077098" y="0"/>
                    <a:pt x="3092155" y="15057"/>
                    <a:pt x="3092155" y="33630"/>
                  </a:cubicBezTo>
                  <a:lnTo>
                    <a:pt x="3092155" y="299086"/>
                  </a:lnTo>
                  <a:cubicBezTo>
                    <a:pt x="3092155" y="308005"/>
                    <a:pt x="3088612" y="316559"/>
                    <a:pt x="3082305" y="322866"/>
                  </a:cubicBezTo>
                  <a:cubicBezTo>
                    <a:pt x="3075998" y="329173"/>
                    <a:pt x="3067444" y="332716"/>
                    <a:pt x="3058525" y="332716"/>
                  </a:cubicBezTo>
                  <a:lnTo>
                    <a:pt x="33630" y="332716"/>
                  </a:lnTo>
                  <a:cubicBezTo>
                    <a:pt x="15057" y="332716"/>
                    <a:pt x="0" y="317659"/>
                    <a:pt x="0" y="299086"/>
                  </a:cubicBezTo>
                  <a:lnTo>
                    <a:pt x="0" y="33630"/>
                  </a:lnTo>
                  <a:cubicBezTo>
                    <a:pt x="0" y="24711"/>
                    <a:pt x="3543" y="16157"/>
                    <a:pt x="9850" y="9850"/>
                  </a:cubicBezTo>
                  <a:cubicBezTo>
                    <a:pt x="16157" y="3543"/>
                    <a:pt x="24711" y="0"/>
                    <a:pt x="33630" y="0"/>
                  </a:cubicBezTo>
                  <a:close/>
                </a:path>
              </a:pathLst>
            </a:custGeom>
            <a:solidFill>
              <a:srgbClr val="019D97"/>
            </a:solidFill>
          </p:spPr>
          <p:txBody>
            <a:bodyPr/>
            <a:lstStyle/>
            <a:p>
              <a:endParaRPr lang="en-PH"/>
            </a:p>
          </p:txBody>
        </p:sp>
        <p:sp>
          <p:nvSpPr>
            <p:cNvPr id="10" name="TextBox 10"/>
            <p:cNvSpPr txBox="1"/>
            <p:nvPr/>
          </p:nvSpPr>
          <p:spPr>
            <a:xfrm>
              <a:off x="0" y="-66675"/>
              <a:ext cx="3092155" cy="399391"/>
            </a:xfrm>
            <a:prstGeom prst="rect">
              <a:avLst/>
            </a:prstGeom>
          </p:spPr>
          <p:txBody>
            <a:bodyPr lIns="50800" tIns="50800" rIns="50800" bIns="50800" rtlCol="0" anchor="ctr"/>
            <a:lstStyle/>
            <a:p>
              <a:pPr algn="ctr">
                <a:lnSpc>
                  <a:spcPts val="3359"/>
                </a:lnSpc>
              </a:pPr>
              <a:endParaRPr/>
            </a:p>
          </p:txBody>
        </p:sp>
      </p:grpSp>
      <p:sp>
        <p:nvSpPr>
          <p:cNvPr id="11" name="TextBox 11"/>
          <p:cNvSpPr txBox="1"/>
          <p:nvPr/>
        </p:nvSpPr>
        <p:spPr>
          <a:xfrm>
            <a:off x="384809" y="1938701"/>
            <a:ext cx="786497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SSL (Secure Socket Layer)</a:t>
            </a:r>
          </a:p>
        </p:txBody>
      </p:sp>
      <p:sp>
        <p:nvSpPr>
          <p:cNvPr id="12" name="TextBox 12"/>
          <p:cNvSpPr txBox="1"/>
          <p:nvPr/>
        </p:nvSpPr>
        <p:spPr>
          <a:xfrm>
            <a:off x="5663514" y="3016258"/>
            <a:ext cx="7176633" cy="514350"/>
          </a:xfrm>
          <a:prstGeom prst="rect">
            <a:avLst/>
          </a:prstGeom>
        </p:spPr>
        <p:txBody>
          <a:bodyPr lIns="0" tIns="0" rIns="0" bIns="0" rtlCol="0" anchor="t">
            <a:spAutoFit/>
          </a:bodyPr>
          <a:lstStyle/>
          <a:p>
            <a:pPr algn="ctr">
              <a:lnSpc>
                <a:spcPts val="4200"/>
              </a:lnSpc>
              <a:spcBef>
                <a:spcPct val="0"/>
              </a:spcBef>
            </a:pPr>
            <a:r>
              <a:rPr lang="en-US" sz="3000" b="1" i="1">
                <a:solidFill>
                  <a:srgbClr val="000000"/>
                </a:solidFill>
                <a:latin typeface="Open Sans Bold Italics"/>
                <a:ea typeface="Open Sans Bold Italics"/>
                <a:cs typeface="Open Sans Bold Italics"/>
                <a:sym typeface="Open Sans Bold Italics"/>
              </a:rPr>
              <a:t>SSL is a protocol suite that includes: </a:t>
            </a:r>
          </a:p>
        </p:txBody>
      </p:sp>
      <p:sp>
        <p:nvSpPr>
          <p:cNvPr id="13" name="TextBox 13"/>
          <p:cNvSpPr txBox="1"/>
          <p:nvPr/>
        </p:nvSpPr>
        <p:spPr>
          <a:xfrm>
            <a:off x="4057120" y="3951400"/>
            <a:ext cx="10922664" cy="1011449"/>
          </a:xfrm>
          <a:prstGeom prst="rect">
            <a:avLst/>
          </a:prstGeom>
        </p:spPr>
        <p:txBody>
          <a:bodyPr lIns="0" tIns="0" rIns="0" bIns="0" rtlCol="0" anchor="t">
            <a:spAutoFit/>
          </a:bodyPr>
          <a:lstStyle/>
          <a:p>
            <a:pPr algn="l">
              <a:lnSpc>
                <a:spcPts val="4100"/>
              </a:lnSpc>
              <a:spcBef>
                <a:spcPct val="0"/>
              </a:spcBef>
            </a:pPr>
            <a:r>
              <a:rPr lang="en-US" sz="2929" u="sng">
                <a:solidFill>
                  <a:srgbClr val="FAFAFA"/>
                </a:solidFill>
                <a:latin typeface="Open Sans"/>
                <a:ea typeface="Open Sans"/>
                <a:cs typeface="Open Sans"/>
                <a:sym typeface="Open Sans"/>
              </a:rPr>
              <a:t>Record Protocol:</a:t>
            </a:r>
            <a:r>
              <a:rPr lang="en-US" sz="2929">
                <a:solidFill>
                  <a:srgbClr val="FAFAFA"/>
                </a:solidFill>
                <a:latin typeface="Open Sans"/>
                <a:ea typeface="Open Sans"/>
                <a:cs typeface="Open Sans"/>
                <a:sym typeface="Open Sans"/>
              </a:rPr>
              <a:t> Encrypts, authenticates, and fragments data for secure transmission between communicating applications.</a:t>
            </a:r>
          </a:p>
        </p:txBody>
      </p:sp>
      <p:grpSp>
        <p:nvGrpSpPr>
          <p:cNvPr id="14" name="Group 14"/>
          <p:cNvGrpSpPr/>
          <p:nvPr/>
        </p:nvGrpSpPr>
        <p:grpSpPr>
          <a:xfrm>
            <a:off x="3648188" y="5212591"/>
            <a:ext cx="11740527" cy="1833903"/>
            <a:chOff x="0" y="0"/>
            <a:chExt cx="3092155" cy="483003"/>
          </a:xfrm>
        </p:grpSpPr>
        <p:sp>
          <p:nvSpPr>
            <p:cNvPr id="15" name="Freeform 15"/>
            <p:cNvSpPr/>
            <p:nvPr/>
          </p:nvSpPr>
          <p:spPr>
            <a:xfrm>
              <a:off x="0" y="0"/>
              <a:ext cx="3092155" cy="483003"/>
            </a:xfrm>
            <a:custGeom>
              <a:avLst/>
              <a:gdLst/>
              <a:ahLst/>
              <a:cxnLst/>
              <a:rect l="l" t="t" r="r" b="b"/>
              <a:pathLst>
                <a:path w="3092155" h="483003">
                  <a:moveTo>
                    <a:pt x="33630" y="0"/>
                  </a:moveTo>
                  <a:lnTo>
                    <a:pt x="3058525" y="0"/>
                  </a:lnTo>
                  <a:cubicBezTo>
                    <a:pt x="3077098" y="0"/>
                    <a:pt x="3092155" y="15057"/>
                    <a:pt x="3092155" y="33630"/>
                  </a:cubicBezTo>
                  <a:lnTo>
                    <a:pt x="3092155" y="449373"/>
                  </a:lnTo>
                  <a:cubicBezTo>
                    <a:pt x="3092155" y="458292"/>
                    <a:pt x="3088612" y="466846"/>
                    <a:pt x="3082305" y="473153"/>
                  </a:cubicBezTo>
                  <a:cubicBezTo>
                    <a:pt x="3075998" y="479460"/>
                    <a:pt x="3067444" y="483003"/>
                    <a:pt x="3058525" y="483003"/>
                  </a:cubicBezTo>
                  <a:lnTo>
                    <a:pt x="33630" y="483003"/>
                  </a:lnTo>
                  <a:cubicBezTo>
                    <a:pt x="24711" y="483003"/>
                    <a:pt x="16157" y="479460"/>
                    <a:pt x="9850" y="473153"/>
                  </a:cubicBezTo>
                  <a:cubicBezTo>
                    <a:pt x="3543" y="466846"/>
                    <a:pt x="0" y="458292"/>
                    <a:pt x="0" y="449373"/>
                  </a:cubicBezTo>
                  <a:lnTo>
                    <a:pt x="0" y="33630"/>
                  </a:lnTo>
                  <a:cubicBezTo>
                    <a:pt x="0" y="24711"/>
                    <a:pt x="3543" y="16157"/>
                    <a:pt x="9850" y="9850"/>
                  </a:cubicBezTo>
                  <a:cubicBezTo>
                    <a:pt x="16157" y="3543"/>
                    <a:pt x="24711" y="0"/>
                    <a:pt x="33630" y="0"/>
                  </a:cubicBezTo>
                  <a:close/>
                </a:path>
              </a:pathLst>
            </a:custGeom>
            <a:solidFill>
              <a:srgbClr val="019D97"/>
            </a:solidFill>
          </p:spPr>
          <p:txBody>
            <a:bodyPr/>
            <a:lstStyle/>
            <a:p>
              <a:endParaRPr lang="en-PH"/>
            </a:p>
          </p:txBody>
        </p:sp>
        <p:sp>
          <p:nvSpPr>
            <p:cNvPr id="16" name="TextBox 16"/>
            <p:cNvSpPr txBox="1"/>
            <p:nvPr/>
          </p:nvSpPr>
          <p:spPr>
            <a:xfrm>
              <a:off x="0" y="-66675"/>
              <a:ext cx="3092155" cy="549678"/>
            </a:xfrm>
            <a:prstGeom prst="rect">
              <a:avLst/>
            </a:prstGeom>
          </p:spPr>
          <p:txBody>
            <a:bodyPr lIns="50800" tIns="50800" rIns="50800" bIns="50800" rtlCol="0" anchor="ctr"/>
            <a:lstStyle/>
            <a:p>
              <a:pPr algn="ctr">
                <a:lnSpc>
                  <a:spcPts val="3359"/>
                </a:lnSpc>
              </a:pPr>
              <a:endParaRPr/>
            </a:p>
          </p:txBody>
        </p:sp>
      </p:grpSp>
      <p:sp>
        <p:nvSpPr>
          <p:cNvPr id="17" name="TextBox 17"/>
          <p:cNvSpPr txBox="1"/>
          <p:nvPr/>
        </p:nvSpPr>
        <p:spPr>
          <a:xfrm>
            <a:off x="4057120" y="5303477"/>
            <a:ext cx="10922664" cy="1525799"/>
          </a:xfrm>
          <a:prstGeom prst="rect">
            <a:avLst/>
          </a:prstGeom>
        </p:spPr>
        <p:txBody>
          <a:bodyPr lIns="0" tIns="0" rIns="0" bIns="0" rtlCol="0" anchor="t">
            <a:spAutoFit/>
          </a:bodyPr>
          <a:lstStyle/>
          <a:p>
            <a:pPr algn="l">
              <a:lnSpc>
                <a:spcPts val="4100"/>
              </a:lnSpc>
              <a:spcBef>
                <a:spcPct val="0"/>
              </a:spcBef>
            </a:pPr>
            <a:r>
              <a:rPr lang="en-US" sz="2929" u="sng">
                <a:solidFill>
                  <a:srgbClr val="FAFAFA"/>
                </a:solidFill>
                <a:latin typeface="Open Sans"/>
                <a:ea typeface="Open Sans"/>
                <a:cs typeface="Open Sans"/>
                <a:sym typeface="Open Sans"/>
              </a:rPr>
              <a:t>Handshake Protocol:</a:t>
            </a:r>
            <a:r>
              <a:rPr lang="en-US" sz="2929">
                <a:solidFill>
                  <a:srgbClr val="FAFAFA"/>
                </a:solidFill>
                <a:latin typeface="Open Sans"/>
                <a:ea typeface="Open Sans"/>
                <a:cs typeface="Open Sans"/>
                <a:sym typeface="Open Sans"/>
              </a:rPr>
              <a:t> Facilitates the negotiation of security parameters and mutual authentication to establish a secure connection between the client and the server.</a:t>
            </a:r>
          </a:p>
        </p:txBody>
      </p:sp>
      <p:sp>
        <p:nvSpPr>
          <p:cNvPr id="18" name="TextBox 18"/>
          <p:cNvSpPr txBox="1"/>
          <p:nvPr/>
        </p:nvSpPr>
        <p:spPr>
          <a:xfrm>
            <a:off x="198451" y="-9525"/>
            <a:ext cx="7824047" cy="1060277"/>
          </a:xfrm>
          <a:prstGeom prst="rect">
            <a:avLst/>
          </a:prstGeom>
        </p:spPr>
        <p:txBody>
          <a:bodyPr lIns="0" tIns="0" rIns="0" bIns="0" rtlCol="0" anchor="t">
            <a:spAutoFit/>
          </a:bodyPr>
          <a:lstStyle/>
          <a:p>
            <a:pPr marL="0" lvl="0" indent="0" algn="l">
              <a:lnSpc>
                <a:spcPts val="4046"/>
              </a:lnSpc>
              <a:spcBef>
                <a:spcPct val="0"/>
              </a:spcBef>
            </a:pPr>
            <a:r>
              <a:rPr lang="en-US" sz="3612" b="1" spc="-108">
                <a:solidFill>
                  <a:srgbClr val="FFFFFF"/>
                </a:solidFill>
                <a:latin typeface="Poppins Bold"/>
                <a:ea typeface="Poppins Bold"/>
                <a:cs typeface="Poppins Bold"/>
                <a:sym typeface="Poppins Bold"/>
              </a:rPr>
              <a:t>21.5 SSL/TLS: Secure Communication Protocols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3255385" y="5466720"/>
            <a:ext cx="3782964" cy="3333737"/>
          </a:xfrm>
          <a:custGeom>
            <a:avLst/>
            <a:gdLst/>
            <a:ahLst/>
            <a:cxnLst/>
            <a:rect l="l" t="t" r="r" b="b"/>
            <a:pathLst>
              <a:path w="3782964" h="3333737">
                <a:moveTo>
                  <a:pt x="0" y="0"/>
                </a:moveTo>
                <a:lnTo>
                  <a:pt x="3782964" y="0"/>
                </a:lnTo>
                <a:lnTo>
                  <a:pt x="3782964" y="3333737"/>
                </a:lnTo>
                <a:lnTo>
                  <a:pt x="0" y="3333737"/>
                </a:lnTo>
                <a:lnTo>
                  <a:pt x="0" y="0"/>
                </a:lnTo>
                <a:close/>
              </a:path>
            </a:pathLst>
          </a:custGeom>
          <a:blipFill>
            <a:blip r:embed="rId4"/>
            <a:stretch>
              <a:fillRect/>
            </a:stretch>
          </a:blipFill>
        </p:spPr>
        <p:txBody>
          <a:bodyPr/>
          <a:lstStyle/>
          <a:p>
            <a:endParaRPr lang="en-PH"/>
          </a:p>
        </p:txBody>
      </p:sp>
      <p:sp>
        <p:nvSpPr>
          <p:cNvPr id="6" name="Freeform 6"/>
          <p:cNvSpPr/>
          <p:nvPr/>
        </p:nvSpPr>
        <p:spPr>
          <a:xfrm>
            <a:off x="12619450" y="5466720"/>
            <a:ext cx="2154623" cy="3133997"/>
          </a:xfrm>
          <a:custGeom>
            <a:avLst/>
            <a:gdLst/>
            <a:ahLst/>
            <a:cxnLst/>
            <a:rect l="l" t="t" r="r" b="b"/>
            <a:pathLst>
              <a:path w="2154623" h="3133997">
                <a:moveTo>
                  <a:pt x="0" y="0"/>
                </a:moveTo>
                <a:lnTo>
                  <a:pt x="2154623" y="0"/>
                </a:lnTo>
                <a:lnTo>
                  <a:pt x="2154623" y="3133997"/>
                </a:lnTo>
                <a:lnTo>
                  <a:pt x="0" y="313399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7" name="Freeform 7"/>
          <p:cNvSpPr/>
          <p:nvPr/>
        </p:nvSpPr>
        <p:spPr>
          <a:xfrm>
            <a:off x="3563441" y="3447420"/>
            <a:ext cx="770324" cy="770324"/>
          </a:xfrm>
          <a:custGeom>
            <a:avLst/>
            <a:gdLst/>
            <a:ahLst/>
            <a:cxnLst/>
            <a:rect l="l" t="t" r="r" b="b"/>
            <a:pathLst>
              <a:path w="770324" h="770324">
                <a:moveTo>
                  <a:pt x="0" y="0"/>
                </a:moveTo>
                <a:lnTo>
                  <a:pt x="770323" y="0"/>
                </a:lnTo>
                <a:lnTo>
                  <a:pt x="770323" y="770324"/>
                </a:lnTo>
                <a:lnTo>
                  <a:pt x="0" y="77032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PH"/>
          </a:p>
        </p:txBody>
      </p:sp>
      <p:sp>
        <p:nvSpPr>
          <p:cNvPr id="8" name="Freeform 8"/>
          <p:cNvSpPr/>
          <p:nvPr/>
        </p:nvSpPr>
        <p:spPr>
          <a:xfrm>
            <a:off x="7581274" y="6534087"/>
            <a:ext cx="4021049" cy="1199004"/>
          </a:xfrm>
          <a:custGeom>
            <a:avLst/>
            <a:gdLst/>
            <a:ahLst/>
            <a:cxnLst/>
            <a:rect l="l" t="t" r="r" b="b"/>
            <a:pathLst>
              <a:path w="4021049" h="1199004">
                <a:moveTo>
                  <a:pt x="0" y="0"/>
                </a:moveTo>
                <a:lnTo>
                  <a:pt x="4021048" y="0"/>
                </a:lnTo>
                <a:lnTo>
                  <a:pt x="4021048" y="1199003"/>
                </a:lnTo>
                <a:lnTo>
                  <a:pt x="0" y="119900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PH"/>
          </a:p>
        </p:txBody>
      </p:sp>
      <p:sp>
        <p:nvSpPr>
          <p:cNvPr id="9" name="TextBox 9"/>
          <p:cNvSpPr txBox="1"/>
          <p:nvPr/>
        </p:nvSpPr>
        <p:spPr>
          <a:xfrm>
            <a:off x="384809" y="1938701"/>
            <a:ext cx="1288961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SSL (Secure Socket Layer) Operation</a:t>
            </a:r>
          </a:p>
        </p:txBody>
      </p:sp>
      <p:sp>
        <p:nvSpPr>
          <p:cNvPr id="10" name="TextBox 10"/>
          <p:cNvSpPr txBox="1"/>
          <p:nvPr/>
        </p:nvSpPr>
        <p:spPr>
          <a:xfrm>
            <a:off x="3948602" y="3390270"/>
            <a:ext cx="11392892" cy="1047750"/>
          </a:xfrm>
          <a:prstGeom prst="rect">
            <a:avLst/>
          </a:prstGeom>
        </p:spPr>
        <p:txBody>
          <a:bodyPr lIns="0" tIns="0" rIns="0" bIns="0" rtlCol="0" anchor="t">
            <a:spAutoFit/>
          </a:bodyPr>
          <a:lstStyle/>
          <a:p>
            <a:pPr algn="ctr">
              <a:lnSpc>
                <a:spcPts val="4200"/>
              </a:lnSpc>
              <a:spcBef>
                <a:spcPct val="0"/>
              </a:spcBef>
            </a:pPr>
            <a:r>
              <a:rPr lang="en-US" sz="3000" i="1">
                <a:solidFill>
                  <a:srgbClr val="000000"/>
                </a:solidFill>
                <a:latin typeface="Open Sans Italics"/>
                <a:ea typeface="Open Sans Italics"/>
                <a:cs typeface="Open Sans Italics"/>
                <a:sym typeface="Open Sans Italics"/>
              </a:rPr>
              <a:t>The SSL operation starts when the client wants to establish a connection with the server.</a:t>
            </a:r>
          </a:p>
        </p:txBody>
      </p:sp>
      <p:sp>
        <p:nvSpPr>
          <p:cNvPr id="11" name="TextBox 11"/>
          <p:cNvSpPr txBox="1"/>
          <p:nvPr/>
        </p:nvSpPr>
        <p:spPr>
          <a:xfrm>
            <a:off x="3595352" y="8743307"/>
            <a:ext cx="3103029" cy="514350"/>
          </a:xfrm>
          <a:prstGeom prst="rect">
            <a:avLst/>
          </a:prstGeom>
        </p:spPr>
        <p:txBody>
          <a:bodyPr lIns="0" tIns="0" rIns="0" bIns="0" rtlCol="0" anchor="t">
            <a:spAutoFit/>
          </a:bodyPr>
          <a:lstStyle/>
          <a:p>
            <a:pPr algn="ctr">
              <a:lnSpc>
                <a:spcPts val="4200"/>
              </a:lnSpc>
              <a:spcBef>
                <a:spcPct val="0"/>
              </a:spcBef>
            </a:pPr>
            <a:r>
              <a:rPr lang="en-US" sz="3000" b="1" i="1">
                <a:solidFill>
                  <a:srgbClr val="000000"/>
                </a:solidFill>
                <a:latin typeface="Open Sans Bold Italics"/>
                <a:ea typeface="Open Sans Bold Italics"/>
                <a:cs typeface="Open Sans Bold Italics"/>
                <a:sym typeface="Open Sans Bold Italics"/>
              </a:rPr>
              <a:t>Client</a:t>
            </a:r>
          </a:p>
        </p:txBody>
      </p:sp>
      <p:sp>
        <p:nvSpPr>
          <p:cNvPr id="12" name="TextBox 12"/>
          <p:cNvSpPr txBox="1"/>
          <p:nvPr/>
        </p:nvSpPr>
        <p:spPr>
          <a:xfrm>
            <a:off x="12145247" y="8743307"/>
            <a:ext cx="3103029" cy="514350"/>
          </a:xfrm>
          <a:prstGeom prst="rect">
            <a:avLst/>
          </a:prstGeom>
        </p:spPr>
        <p:txBody>
          <a:bodyPr lIns="0" tIns="0" rIns="0" bIns="0" rtlCol="0" anchor="t">
            <a:spAutoFit/>
          </a:bodyPr>
          <a:lstStyle/>
          <a:p>
            <a:pPr algn="ctr">
              <a:lnSpc>
                <a:spcPts val="4200"/>
              </a:lnSpc>
              <a:spcBef>
                <a:spcPct val="0"/>
              </a:spcBef>
            </a:pPr>
            <a:r>
              <a:rPr lang="en-US" sz="3000" b="1" i="1">
                <a:solidFill>
                  <a:srgbClr val="000000"/>
                </a:solidFill>
                <a:latin typeface="Open Sans Bold Italics"/>
                <a:ea typeface="Open Sans Bold Italics"/>
                <a:cs typeface="Open Sans Bold Italics"/>
                <a:sym typeface="Open Sans Bold Italics"/>
              </a:rPr>
              <a:t>Server</a:t>
            </a:r>
          </a:p>
        </p:txBody>
      </p:sp>
      <p:sp>
        <p:nvSpPr>
          <p:cNvPr id="13" name="TextBox 13"/>
          <p:cNvSpPr txBox="1"/>
          <p:nvPr/>
        </p:nvSpPr>
        <p:spPr>
          <a:xfrm>
            <a:off x="198451" y="-9525"/>
            <a:ext cx="7824047" cy="1060277"/>
          </a:xfrm>
          <a:prstGeom prst="rect">
            <a:avLst/>
          </a:prstGeom>
        </p:spPr>
        <p:txBody>
          <a:bodyPr lIns="0" tIns="0" rIns="0" bIns="0" rtlCol="0" anchor="t">
            <a:spAutoFit/>
          </a:bodyPr>
          <a:lstStyle/>
          <a:p>
            <a:pPr marL="0" lvl="0" indent="0" algn="l">
              <a:lnSpc>
                <a:spcPts val="4046"/>
              </a:lnSpc>
              <a:spcBef>
                <a:spcPct val="0"/>
              </a:spcBef>
            </a:pPr>
            <a:r>
              <a:rPr lang="en-US" sz="3612" b="1" spc="-108">
                <a:solidFill>
                  <a:srgbClr val="FFFFFF"/>
                </a:solidFill>
                <a:latin typeface="Poppins Bold"/>
                <a:ea typeface="Poppins Bold"/>
                <a:cs typeface="Poppins Bold"/>
                <a:sym typeface="Poppins Bold"/>
              </a:rPr>
              <a:t>21.5 SSL/TLS: Secure Communication Protocols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3255385" y="5466720"/>
            <a:ext cx="3782964" cy="3333737"/>
          </a:xfrm>
          <a:custGeom>
            <a:avLst/>
            <a:gdLst/>
            <a:ahLst/>
            <a:cxnLst/>
            <a:rect l="l" t="t" r="r" b="b"/>
            <a:pathLst>
              <a:path w="3782964" h="3333737">
                <a:moveTo>
                  <a:pt x="0" y="0"/>
                </a:moveTo>
                <a:lnTo>
                  <a:pt x="3782964" y="0"/>
                </a:lnTo>
                <a:lnTo>
                  <a:pt x="3782964" y="3333737"/>
                </a:lnTo>
                <a:lnTo>
                  <a:pt x="0" y="3333737"/>
                </a:lnTo>
                <a:lnTo>
                  <a:pt x="0" y="0"/>
                </a:lnTo>
                <a:close/>
              </a:path>
            </a:pathLst>
          </a:custGeom>
          <a:blipFill>
            <a:blip r:embed="rId4"/>
            <a:stretch>
              <a:fillRect/>
            </a:stretch>
          </a:blipFill>
        </p:spPr>
        <p:txBody>
          <a:bodyPr/>
          <a:lstStyle/>
          <a:p>
            <a:endParaRPr lang="en-PH"/>
          </a:p>
        </p:txBody>
      </p:sp>
      <p:sp>
        <p:nvSpPr>
          <p:cNvPr id="6" name="Freeform 6"/>
          <p:cNvSpPr/>
          <p:nvPr/>
        </p:nvSpPr>
        <p:spPr>
          <a:xfrm>
            <a:off x="12619450" y="5466720"/>
            <a:ext cx="2154623" cy="3133997"/>
          </a:xfrm>
          <a:custGeom>
            <a:avLst/>
            <a:gdLst/>
            <a:ahLst/>
            <a:cxnLst/>
            <a:rect l="l" t="t" r="r" b="b"/>
            <a:pathLst>
              <a:path w="2154623" h="3133997">
                <a:moveTo>
                  <a:pt x="0" y="0"/>
                </a:moveTo>
                <a:lnTo>
                  <a:pt x="2154623" y="0"/>
                </a:lnTo>
                <a:lnTo>
                  <a:pt x="2154623" y="3133997"/>
                </a:lnTo>
                <a:lnTo>
                  <a:pt x="0" y="313399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7" name="Freeform 7"/>
          <p:cNvSpPr/>
          <p:nvPr/>
        </p:nvSpPr>
        <p:spPr>
          <a:xfrm>
            <a:off x="3255385" y="3549664"/>
            <a:ext cx="786112" cy="786112"/>
          </a:xfrm>
          <a:custGeom>
            <a:avLst/>
            <a:gdLst/>
            <a:ahLst/>
            <a:cxnLst/>
            <a:rect l="l" t="t" r="r" b="b"/>
            <a:pathLst>
              <a:path w="786112" h="786112">
                <a:moveTo>
                  <a:pt x="0" y="0"/>
                </a:moveTo>
                <a:lnTo>
                  <a:pt x="786112" y="0"/>
                </a:lnTo>
                <a:lnTo>
                  <a:pt x="786112" y="786112"/>
                </a:lnTo>
                <a:lnTo>
                  <a:pt x="0" y="78611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PH"/>
          </a:p>
        </p:txBody>
      </p:sp>
      <p:sp>
        <p:nvSpPr>
          <p:cNvPr id="8" name="Freeform 8"/>
          <p:cNvSpPr/>
          <p:nvPr/>
        </p:nvSpPr>
        <p:spPr>
          <a:xfrm>
            <a:off x="8653007" y="6857370"/>
            <a:ext cx="2047485" cy="1028861"/>
          </a:xfrm>
          <a:custGeom>
            <a:avLst/>
            <a:gdLst/>
            <a:ahLst/>
            <a:cxnLst/>
            <a:rect l="l" t="t" r="r" b="b"/>
            <a:pathLst>
              <a:path w="2047485" h="1028861">
                <a:moveTo>
                  <a:pt x="0" y="0"/>
                </a:moveTo>
                <a:lnTo>
                  <a:pt x="2047485" y="0"/>
                </a:lnTo>
                <a:lnTo>
                  <a:pt x="2047485" y="1028862"/>
                </a:lnTo>
                <a:lnTo>
                  <a:pt x="0" y="1028862"/>
                </a:lnTo>
                <a:lnTo>
                  <a:pt x="0" y="0"/>
                </a:lnTo>
                <a:close/>
              </a:path>
            </a:pathLst>
          </a:custGeom>
          <a:blipFill>
            <a:blip r:embed="rId9"/>
            <a:stretch>
              <a:fillRect/>
            </a:stretch>
          </a:blipFill>
        </p:spPr>
        <p:txBody>
          <a:bodyPr/>
          <a:lstStyle/>
          <a:p>
            <a:endParaRPr lang="en-PH"/>
          </a:p>
        </p:txBody>
      </p:sp>
      <p:sp>
        <p:nvSpPr>
          <p:cNvPr id="9" name="TextBox 9"/>
          <p:cNvSpPr txBox="1"/>
          <p:nvPr/>
        </p:nvSpPr>
        <p:spPr>
          <a:xfrm>
            <a:off x="384809" y="1938701"/>
            <a:ext cx="1288961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SSL (Secure Socket Layer) Operation</a:t>
            </a:r>
          </a:p>
        </p:txBody>
      </p:sp>
      <p:sp>
        <p:nvSpPr>
          <p:cNvPr id="10" name="TextBox 10"/>
          <p:cNvSpPr txBox="1"/>
          <p:nvPr/>
        </p:nvSpPr>
        <p:spPr>
          <a:xfrm>
            <a:off x="4041497" y="3492514"/>
            <a:ext cx="11392892" cy="1047750"/>
          </a:xfrm>
          <a:prstGeom prst="rect">
            <a:avLst/>
          </a:prstGeom>
        </p:spPr>
        <p:txBody>
          <a:bodyPr lIns="0" tIns="0" rIns="0" bIns="0" rtlCol="0" anchor="t">
            <a:spAutoFit/>
          </a:bodyPr>
          <a:lstStyle/>
          <a:p>
            <a:pPr algn="ctr">
              <a:lnSpc>
                <a:spcPts val="4200"/>
              </a:lnSpc>
              <a:spcBef>
                <a:spcPct val="0"/>
              </a:spcBef>
            </a:pPr>
            <a:r>
              <a:rPr lang="en-US" sz="3000" i="1">
                <a:solidFill>
                  <a:srgbClr val="000000"/>
                </a:solidFill>
                <a:latin typeface="Open Sans Italics"/>
                <a:ea typeface="Open Sans Italics"/>
                <a:cs typeface="Open Sans Italics"/>
                <a:sym typeface="Open Sans Italics"/>
              </a:rPr>
              <a:t>The client browser then invokes the Handshake Protocol from the SSP suite. </a:t>
            </a:r>
          </a:p>
        </p:txBody>
      </p:sp>
      <p:sp>
        <p:nvSpPr>
          <p:cNvPr id="11" name="TextBox 11"/>
          <p:cNvSpPr txBox="1"/>
          <p:nvPr/>
        </p:nvSpPr>
        <p:spPr>
          <a:xfrm>
            <a:off x="3595352" y="8743307"/>
            <a:ext cx="3103029" cy="514350"/>
          </a:xfrm>
          <a:prstGeom prst="rect">
            <a:avLst/>
          </a:prstGeom>
        </p:spPr>
        <p:txBody>
          <a:bodyPr lIns="0" tIns="0" rIns="0" bIns="0" rtlCol="0" anchor="t">
            <a:spAutoFit/>
          </a:bodyPr>
          <a:lstStyle/>
          <a:p>
            <a:pPr algn="ctr">
              <a:lnSpc>
                <a:spcPts val="4200"/>
              </a:lnSpc>
              <a:spcBef>
                <a:spcPct val="0"/>
              </a:spcBef>
            </a:pPr>
            <a:r>
              <a:rPr lang="en-US" sz="3000" b="1" i="1">
                <a:solidFill>
                  <a:srgbClr val="000000"/>
                </a:solidFill>
                <a:latin typeface="Open Sans Bold Italics"/>
                <a:ea typeface="Open Sans Bold Italics"/>
                <a:cs typeface="Open Sans Bold Italics"/>
                <a:sym typeface="Open Sans Bold Italics"/>
              </a:rPr>
              <a:t>Client</a:t>
            </a:r>
          </a:p>
        </p:txBody>
      </p:sp>
      <p:sp>
        <p:nvSpPr>
          <p:cNvPr id="12" name="TextBox 12"/>
          <p:cNvSpPr txBox="1"/>
          <p:nvPr/>
        </p:nvSpPr>
        <p:spPr>
          <a:xfrm>
            <a:off x="12145247" y="8743307"/>
            <a:ext cx="3103029" cy="514350"/>
          </a:xfrm>
          <a:prstGeom prst="rect">
            <a:avLst/>
          </a:prstGeom>
        </p:spPr>
        <p:txBody>
          <a:bodyPr lIns="0" tIns="0" rIns="0" bIns="0" rtlCol="0" anchor="t">
            <a:spAutoFit/>
          </a:bodyPr>
          <a:lstStyle/>
          <a:p>
            <a:pPr algn="ctr">
              <a:lnSpc>
                <a:spcPts val="4200"/>
              </a:lnSpc>
              <a:spcBef>
                <a:spcPct val="0"/>
              </a:spcBef>
            </a:pPr>
            <a:r>
              <a:rPr lang="en-US" sz="3000" b="1" i="1">
                <a:solidFill>
                  <a:srgbClr val="000000"/>
                </a:solidFill>
                <a:latin typeface="Open Sans Bold Italics"/>
                <a:ea typeface="Open Sans Bold Italics"/>
                <a:cs typeface="Open Sans Bold Italics"/>
                <a:sym typeface="Open Sans Bold Italics"/>
              </a:rPr>
              <a:t>Server</a:t>
            </a:r>
          </a:p>
        </p:txBody>
      </p:sp>
      <p:sp>
        <p:nvSpPr>
          <p:cNvPr id="13" name="TextBox 13"/>
          <p:cNvSpPr txBox="1"/>
          <p:nvPr/>
        </p:nvSpPr>
        <p:spPr>
          <a:xfrm>
            <a:off x="198451" y="-9525"/>
            <a:ext cx="7824047" cy="1060277"/>
          </a:xfrm>
          <a:prstGeom prst="rect">
            <a:avLst/>
          </a:prstGeom>
        </p:spPr>
        <p:txBody>
          <a:bodyPr lIns="0" tIns="0" rIns="0" bIns="0" rtlCol="0" anchor="t">
            <a:spAutoFit/>
          </a:bodyPr>
          <a:lstStyle/>
          <a:p>
            <a:pPr marL="0" lvl="0" indent="0" algn="l">
              <a:lnSpc>
                <a:spcPts val="4046"/>
              </a:lnSpc>
              <a:spcBef>
                <a:spcPct val="0"/>
              </a:spcBef>
            </a:pPr>
            <a:r>
              <a:rPr lang="en-US" sz="3612" b="1" spc="-108">
                <a:solidFill>
                  <a:srgbClr val="FFFFFF"/>
                </a:solidFill>
                <a:latin typeface="Poppins Bold"/>
                <a:ea typeface="Poppins Bold"/>
                <a:cs typeface="Poppins Bold"/>
                <a:sym typeface="Poppins Bold"/>
              </a:rPr>
              <a:t>21.5 SSL/TLS: Secure Communication Protocols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3255385" y="5466720"/>
            <a:ext cx="3782964" cy="3333737"/>
          </a:xfrm>
          <a:custGeom>
            <a:avLst/>
            <a:gdLst/>
            <a:ahLst/>
            <a:cxnLst/>
            <a:rect l="l" t="t" r="r" b="b"/>
            <a:pathLst>
              <a:path w="3782964" h="3333737">
                <a:moveTo>
                  <a:pt x="0" y="0"/>
                </a:moveTo>
                <a:lnTo>
                  <a:pt x="3782964" y="0"/>
                </a:lnTo>
                <a:lnTo>
                  <a:pt x="3782964" y="3333737"/>
                </a:lnTo>
                <a:lnTo>
                  <a:pt x="0" y="3333737"/>
                </a:lnTo>
                <a:lnTo>
                  <a:pt x="0" y="0"/>
                </a:lnTo>
                <a:close/>
              </a:path>
            </a:pathLst>
          </a:custGeom>
          <a:blipFill>
            <a:blip r:embed="rId4"/>
            <a:stretch>
              <a:fillRect/>
            </a:stretch>
          </a:blipFill>
        </p:spPr>
        <p:txBody>
          <a:bodyPr/>
          <a:lstStyle/>
          <a:p>
            <a:endParaRPr lang="en-PH"/>
          </a:p>
        </p:txBody>
      </p:sp>
      <p:sp>
        <p:nvSpPr>
          <p:cNvPr id="6" name="Freeform 6"/>
          <p:cNvSpPr/>
          <p:nvPr/>
        </p:nvSpPr>
        <p:spPr>
          <a:xfrm>
            <a:off x="12619450" y="5466720"/>
            <a:ext cx="2154623" cy="3133997"/>
          </a:xfrm>
          <a:custGeom>
            <a:avLst/>
            <a:gdLst/>
            <a:ahLst/>
            <a:cxnLst/>
            <a:rect l="l" t="t" r="r" b="b"/>
            <a:pathLst>
              <a:path w="2154623" h="3133997">
                <a:moveTo>
                  <a:pt x="0" y="0"/>
                </a:moveTo>
                <a:lnTo>
                  <a:pt x="2154623" y="0"/>
                </a:lnTo>
                <a:lnTo>
                  <a:pt x="2154623" y="3133997"/>
                </a:lnTo>
                <a:lnTo>
                  <a:pt x="0" y="313399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7" name="Freeform 7"/>
          <p:cNvSpPr/>
          <p:nvPr/>
        </p:nvSpPr>
        <p:spPr>
          <a:xfrm>
            <a:off x="14992476" y="6212644"/>
            <a:ext cx="2051325" cy="1448748"/>
          </a:xfrm>
          <a:custGeom>
            <a:avLst/>
            <a:gdLst/>
            <a:ahLst/>
            <a:cxnLst/>
            <a:rect l="l" t="t" r="r" b="b"/>
            <a:pathLst>
              <a:path w="2051325" h="1448748">
                <a:moveTo>
                  <a:pt x="0" y="0"/>
                </a:moveTo>
                <a:lnTo>
                  <a:pt x="2051325" y="0"/>
                </a:lnTo>
                <a:lnTo>
                  <a:pt x="2051325" y="1448748"/>
                </a:lnTo>
                <a:lnTo>
                  <a:pt x="0" y="144874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PH"/>
          </a:p>
        </p:txBody>
      </p:sp>
      <p:sp>
        <p:nvSpPr>
          <p:cNvPr id="8" name="TextBox 8"/>
          <p:cNvSpPr txBox="1"/>
          <p:nvPr/>
        </p:nvSpPr>
        <p:spPr>
          <a:xfrm>
            <a:off x="384809" y="1938701"/>
            <a:ext cx="1288961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SSL (Secure Socket Layer) Operation</a:t>
            </a:r>
          </a:p>
        </p:txBody>
      </p:sp>
      <p:sp>
        <p:nvSpPr>
          <p:cNvPr id="9" name="TextBox 9"/>
          <p:cNvSpPr txBox="1"/>
          <p:nvPr/>
        </p:nvSpPr>
        <p:spPr>
          <a:xfrm>
            <a:off x="3980304" y="3390585"/>
            <a:ext cx="11392892" cy="1047750"/>
          </a:xfrm>
          <a:prstGeom prst="rect">
            <a:avLst/>
          </a:prstGeom>
        </p:spPr>
        <p:txBody>
          <a:bodyPr lIns="0" tIns="0" rIns="0" bIns="0" rtlCol="0" anchor="t">
            <a:spAutoFit/>
          </a:bodyPr>
          <a:lstStyle/>
          <a:p>
            <a:pPr algn="ctr">
              <a:lnSpc>
                <a:spcPts val="4200"/>
              </a:lnSpc>
              <a:spcBef>
                <a:spcPct val="0"/>
              </a:spcBef>
            </a:pPr>
            <a:r>
              <a:rPr lang="en-US" sz="3000" i="1">
                <a:solidFill>
                  <a:srgbClr val="000000"/>
                </a:solidFill>
                <a:latin typeface="Open Sans Italics"/>
                <a:ea typeface="Open Sans Italics"/>
                <a:cs typeface="Open Sans Italics"/>
                <a:sym typeface="Open Sans Italics"/>
              </a:rPr>
              <a:t>The handshake protocol requests from the server its SSL certificate that can confirm its identity.</a:t>
            </a:r>
          </a:p>
        </p:txBody>
      </p:sp>
      <p:sp>
        <p:nvSpPr>
          <p:cNvPr id="10" name="TextBox 10"/>
          <p:cNvSpPr txBox="1"/>
          <p:nvPr/>
        </p:nvSpPr>
        <p:spPr>
          <a:xfrm>
            <a:off x="3595352" y="8743307"/>
            <a:ext cx="3103029" cy="514350"/>
          </a:xfrm>
          <a:prstGeom prst="rect">
            <a:avLst/>
          </a:prstGeom>
        </p:spPr>
        <p:txBody>
          <a:bodyPr lIns="0" tIns="0" rIns="0" bIns="0" rtlCol="0" anchor="t">
            <a:spAutoFit/>
          </a:bodyPr>
          <a:lstStyle/>
          <a:p>
            <a:pPr algn="ctr">
              <a:lnSpc>
                <a:spcPts val="4200"/>
              </a:lnSpc>
              <a:spcBef>
                <a:spcPct val="0"/>
              </a:spcBef>
            </a:pPr>
            <a:r>
              <a:rPr lang="en-US" sz="3000" b="1" i="1">
                <a:solidFill>
                  <a:srgbClr val="000000"/>
                </a:solidFill>
                <a:latin typeface="Open Sans Bold Italics"/>
                <a:ea typeface="Open Sans Bold Italics"/>
                <a:cs typeface="Open Sans Bold Italics"/>
                <a:sym typeface="Open Sans Bold Italics"/>
              </a:rPr>
              <a:t>Client</a:t>
            </a:r>
          </a:p>
        </p:txBody>
      </p:sp>
      <p:sp>
        <p:nvSpPr>
          <p:cNvPr id="11" name="TextBox 11"/>
          <p:cNvSpPr txBox="1"/>
          <p:nvPr/>
        </p:nvSpPr>
        <p:spPr>
          <a:xfrm>
            <a:off x="12145247" y="8743307"/>
            <a:ext cx="3103029" cy="514350"/>
          </a:xfrm>
          <a:prstGeom prst="rect">
            <a:avLst/>
          </a:prstGeom>
        </p:spPr>
        <p:txBody>
          <a:bodyPr lIns="0" tIns="0" rIns="0" bIns="0" rtlCol="0" anchor="t">
            <a:spAutoFit/>
          </a:bodyPr>
          <a:lstStyle/>
          <a:p>
            <a:pPr algn="ctr">
              <a:lnSpc>
                <a:spcPts val="4200"/>
              </a:lnSpc>
              <a:spcBef>
                <a:spcPct val="0"/>
              </a:spcBef>
            </a:pPr>
            <a:r>
              <a:rPr lang="en-US" sz="3000" b="1" i="1">
                <a:solidFill>
                  <a:srgbClr val="000000"/>
                </a:solidFill>
                <a:latin typeface="Open Sans Bold Italics"/>
                <a:ea typeface="Open Sans Bold Italics"/>
                <a:cs typeface="Open Sans Bold Italics"/>
                <a:sym typeface="Open Sans Bold Italics"/>
              </a:rPr>
              <a:t>Server</a:t>
            </a:r>
          </a:p>
        </p:txBody>
      </p:sp>
      <p:sp>
        <p:nvSpPr>
          <p:cNvPr id="15" name="TextBox 15"/>
          <p:cNvSpPr txBox="1"/>
          <p:nvPr/>
        </p:nvSpPr>
        <p:spPr>
          <a:xfrm>
            <a:off x="198451" y="-9525"/>
            <a:ext cx="7824047" cy="1060277"/>
          </a:xfrm>
          <a:prstGeom prst="rect">
            <a:avLst/>
          </a:prstGeom>
        </p:spPr>
        <p:txBody>
          <a:bodyPr lIns="0" tIns="0" rIns="0" bIns="0" rtlCol="0" anchor="t">
            <a:spAutoFit/>
          </a:bodyPr>
          <a:lstStyle/>
          <a:p>
            <a:pPr marL="0" lvl="0" indent="0" algn="l">
              <a:lnSpc>
                <a:spcPts val="4046"/>
              </a:lnSpc>
              <a:spcBef>
                <a:spcPct val="0"/>
              </a:spcBef>
            </a:pPr>
            <a:r>
              <a:rPr lang="en-US" sz="3612" b="1" spc="-108">
                <a:solidFill>
                  <a:srgbClr val="FFFFFF"/>
                </a:solidFill>
                <a:latin typeface="Poppins Bold"/>
                <a:ea typeface="Poppins Bold"/>
                <a:cs typeface="Poppins Bold"/>
                <a:sym typeface="Poppins Bold"/>
              </a:rPr>
              <a:t>21.5 SSL/TLS: Secure Communication Protocols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499616" y="2805255"/>
            <a:ext cx="16973991" cy="976612"/>
            <a:chOff x="0" y="0"/>
            <a:chExt cx="5133416" cy="295355"/>
          </a:xfrm>
        </p:grpSpPr>
        <p:sp>
          <p:nvSpPr>
            <p:cNvPr id="6" name="Freeform 6"/>
            <p:cNvSpPr/>
            <p:nvPr/>
          </p:nvSpPr>
          <p:spPr>
            <a:xfrm>
              <a:off x="0" y="0"/>
              <a:ext cx="5133416" cy="295355"/>
            </a:xfrm>
            <a:custGeom>
              <a:avLst/>
              <a:gdLst/>
              <a:ahLst/>
              <a:cxnLst/>
              <a:rect l="l" t="t" r="r" b="b"/>
              <a:pathLst>
                <a:path w="5133416" h="295355">
                  <a:moveTo>
                    <a:pt x="23261" y="0"/>
                  </a:moveTo>
                  <a:lnTo>
                    <a:pt x="5110155" y="0"/>
                  </a:lnTo>
                  <a:cubicBezTo>
                    <a:pt x="5116324" y="0"/>
                    <a:pt x="5122241" y="2451"/>
                    <a:pt x="5126603" y="6813"/>
                  </a:cubicBezTo>
                  <a:cubicBezTo>
                    <a:pt x="5130965" y="11175"/>
                    <a:pt x="5133416" y="17092"/>
                    <a:pt x="5133416" y="23261"/>
                  </a:cubicBezTo>
                  <a:lnTo>
                    <a:pt x="5133416" y="272094"/>
                  </a:lnTo>
                  <a:cubicBezTo>
                    <a:pt x="5133416" y="278263"/>
                    <a:pt x="5130965" y="284180"/>
                    <a:pt x="5126603" y="288542"/>
                  </a:cubicBezTo>
                  <a:cubicBezTo>
                    <a:pt x="5122241" y="292904"/>
                    <a:pt x="5116324" y="295355"/>
                    <a:pt x="5110155" y="295355"/>
                  </a:cubicBezTo>
                  <a:lnTo>
                    <a:pt x="23261" y="295355"/>
                  </a:lnTo>
                  <a:cubicBezTo>
                    <a:pt x="17092" y="295355"/>
                    <a:pt x="11175" y="292904"/>
                    <a:pt x="6813" y="288542"/>
                  </a:cubicBezTo>
                  <a:cubicBezTo>
                    <a:pt x="2451" y="284180"/>
                    <a:pt x="0" y="278263"/>
                    <a:pt x="0" y="272094"/>
                  </a:cubicBezTo>
                  <a:lnTo>
                    <a:pt x="0" y="23261"/>
                  </a:lnTo>
                  <a:cubicBezTo>
                    <a:pt x="0" y="17092"/>
                    <a:pt x="2451" y="11175"/>
                    <a:pt x="6813" y="6813"/>
                  </a:cubicBezTo>
                  <a:cubicBezTo>
                    <a:pt x="11175" y="2451"/>
                    <a:pt x="17092" y="0"/>
                    <a:pt x="23261" y="0"/>
                  </a:cubicBezTo>
                  <a:close/>
                </a:path>
              </a:pathLst>
            </a:custGeom>
            <a:solidFill>
              <a:srgbClr val="C7E0EC"/>
            </a:solidFill>
          </p:spPr>
          <p:txBody>
            <a:bodyPr/>
            <a:lstStyle/>
            <a:p>
              <a:endParaRPr lang="en-PH"/>
            </a:p>
          </p:txBody>
        </p:sp>
        <p:sp>
          <p:nvSpPr>
            <p:cNvPr id="7" name="TextBox 7"/>
            <p:cNvSpPr txBox="1"/>
            <p:nvPr/>
          </p:nvSpPr>
          <p:spPr>
            <a:xfrm>
              <a:off x="0" y="-66675"/>
              <a:ext cx="5133416" cy="362030"/>
            </a:xfrm>
            <a:prstGeom prst="rect">
              <a:avLst/>
            </a:prstGeom>
          </p:spPr>
          <p:txBody>
            <a:bodyPr lIns="44240" tIns="44240" rIns="44240" bIns="44240" rtlCol="0" anchor="ctr"/>
            <a:lstStyle/>
            <a:p>
              <a:pPr algn="ctr">
                <a:lnSpc>
                  <a:spcPts val="3359"/>
                </a:lnSpc>
              </a:pPr>
              <a:endParaRPr/>
            </a:p>
          </p:txBody>
        </p:sp>
      </p:grpSp>
      <p:sp>
        <p:nvSpPr>
          <p:cNvPr id="8" name="Freeform 8"/>
          <p:cNvSpPr/>
          <p:nvPr/>
        </p:nvSpPr>
        <p:spPr>
          <a:xfrm>
            <a:off x="606219" y="2900474"/>
            <a:ext cx="770324" cy="770324"/>
          </a:xfrm>
          <a:custGeom>
            <a:avLst/>
            <a:gdLst/>
            <a:ahLst/>
            <a:cxnLst/>
            <a:rect l="l" t="t" r="r" b="b"/>
            <a:pathLst>
              <a:path w="770324" h="770324">
                <a:moveTo>
                  <a:pt x="0" y="0"/>
                </a:moveTo>
                <a:lnTo>
                  <a:pt x="770323" y="0"/>
                </a:lnTo>
                <a:lnTo>
                  <a:pt x="770323" y="770323"/>
                </a:lnTo>
                <a:lnTo>
                  <a:pt x="0" y="7703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9" name="Group 9"/>
          <p:cNvGrpSpPr/>
          <p:nvPr/>
        </p:nvGrpSpPr>
        <p:grpSpPr>
          <a:xfrm>
            <a:off x="499616" y="3962842"/>
            <a:ext cx="16973991" cy="976612"/>
            <a:chOff x="0" y="0"/>
            <a:chExt cx="5133416" cy="295355"/>
          </a:xfrm>
        </p:grpSpPr>
        <p:sp>
          <p:nvSpPr>
            <p:cNvPr id="10" name="Freeform 10"/>
            <p:cNvSpPr/>
            <p:nvPr/>
          </p:nvSpPr>
          <p:spPr>
            <a:xfrm>
              <a:off x="0" y="0"/>
              <a:ext cx="5133416" cy="295355"/>
            </a:xfrm>
            <a:custGeom>
              <a:avLst/>
              <a:gdLst/>
              <a:ahLst/>
              <a:cxnLst/>
              <a:rect l="l" t="t" r="r" b="b"/>
              <a:pathLst>
                <a:path w="5133416" h="295355">
                  <a:moveTo>
                    <a:pt x="23261" y="0"/>
                  </a:moveTo>
                  <a:lnTo>
                    <a:pt x="5110155" y="0"/>
                  </a:lnTo>
                  <a:cubicBezTo>
                    <a:pt x="5116324" y="0"/>
                    <a:pt x="5122241" y="2451"/>
                    <a:pt x="5126603" y="6813"/>
                  </a:cubicBezTo>
                  <a:cubicBezTo>
                    <a:pt x="5130965" y="11175"/>
                    <a:pt x="5133416" y="17092"/>
                    <a:pt x="5133416" y="23261"/>
                  </a:cubicBezTo>
                  <a:lnTo>
                    <a:pt x="5133416" y="272094"/>
                  </a:lnTo>
                  <a:cubicBezTo>
                    <a:pt x="5133416" y="278263"/>
                    <a:pt x="5130965" y="284180"/>
                    <a:pt x="5126603" y="288542"/>
                  </a:cubicBezTo>
                  <a:cubicBezTo>
                    <a:pt x="5122241" y="292904"/>
                    <a:pt x="5116324" y="295355"/>
                    <a:pt x="5110155" y="295355"/>
                  </a:cubicBezTo>
                  <a:lnTo>
                    <a:pt x="23261" y="295355"/>
                  </a:lnTo>
                  <a:cubicBezTo>
                    <a:pt x="17092" y="295355"/>
                    <a:pt x="11175" y="292904"/>
                    <a:pt x="6813" y="288542"/>
                  </a:cubicBezTo>
                  <a:cubicBezTo>
                    <a:pt x="2451" y="284180"/>
                    <a:pt x="0" y="278263"/>
                    <a:pt x="0" y="272094"/>
                  </a:cubicBezTo>
                  <a:lnTo>
                    <a:pt x="0" y="23261"/>
                  </a:lnTo>
                  <a:cubicBezTo>
                    <a:pt x="0" y="17092"/>
                    <a:pt x="2451" y="11175"/>
                    <a:pt x="6813" y="6813"/>
                  </a:cubicBezTo>
                  <a:cubicBezTo>
                    <a:pt x="11175" y="2451"/>
                    <a:pt x="17092" y="0"/>
                    <a:pt x="23261" y="0"/>
                  </a:cubicBezTo>
                  <a:close/>
                </a:path>
              </a:pathLst>
            </a:custGeom>
            <a:solidFill>
              <a:srgbClr val="C7E0EC"/>
            </a:solidFill>
          </p:spPr>
          <p:txBody>
            <a:bodyPr/>
            <a:lstStyle/>
            <a:p>
              <a:endParaRPr lang="en-PH"/>
            </a:p>
          </p:txBody>
        </p:sp>
        <p:sp>
          <p:nvSpPr>
            <p:cNvPr id="11" name="TextBox 11"/>
            <p:cNvSpPr txBox="1"/>
            <p:nvPr/>
          </p:nvSpPr>
          <p:spPr>
            <a:xfrm>
              <a:off x="0" y="-66675"/>
              <a:ext cx="5133416" cy="362030"/>
            </a:xfrm>
            <a:prstGeom prst="rect">
              <a:avLst/>
            </a:prstGeom>
          </p:spPr>
          <p:txBody>
            <a:bodyPr lIns="44240" tIns="44240" rIns="44240" bIns="44240" rtlCol="0" anchor="ctr"/>
            <a:lstStyle/>
            <a:p>
              <a:pPr algn="ctr">
                <a:lnSpc>
                  <a:spcPts val="3359"/>
                </a:lnSpc>
              </a:pPr>
              <a:endParaRPr/>
            </a:p>
          </p:txBody>
        </p:sp>
      </p:grpSp>
      <p:grpSp>
        <p:nvGrpSpPr>
          <p:cNvPr id="12" name="Group 12"/>
          <p:cNvGrpSpPr/>
          <p:nvPr/>
        </p:nvGrpSpPr>
        <p:grpSpPr>
          <a:xfrm>
            <a:off x="499616" y="5120429"/>
            <a:ext cx="16973991" cy="976612"/>
            <a:chOff x="0" y="0"/>
            <a:chExt cx="5133416" cy="295355"/>
          </a:xfrm>
        </p:grpSpPr>
        <p:sp>
          <p:nvSpPr>
            <p:cNvPr id="13" name="Freeform 13"/>
            <p:cNvSpPr/>
            <p:nvPr/>
          </p:nvSpPr>
          <p:spPr>
            <a:xfrm>
              <a:off x="0" y="0"/>
              <a:ext cx="5133416" cy="295355"/>
            </a:xfrm>
            <a:custGeom>
              <a:avLst/>
              <a:gdLst/>
              <a:ahLst/>
              <a:cxnLst/>
              <a:rect l="l" t="t" r="r" b="b"/>
              <a:pathLst>
                <a:path w="5133416" h="295355">
                  <a:moveTo>
                    <a:pt x="23261" y="0"/>
                  </a:moveTo>
                  <a:lnTo>
                    <a:pt x="5110155" y="0"/>
                  </a:lnTo>
                  <a:cubicBezTo>
                    <a:pt x="5116324" y="0"/>
                    <a:pt x="5122241" y="2451"/>
                    <a:pt x="5126603" y="6813"/>
                  </a:cubicBezTo>
                  <a:cubicBezTo>
                    <a:pt x="5130965" y="11175"/>
                    <a:pt x="5133416" y="17092"/>
                    <a:pt x="5133416" y="23261"/>
                  </a:cubicBezTo>
                  <a:lnTo>
                    <a:pt x="5133416" y="272094"/>
                  </a:lnTo>
                  <a:cubicBezTo>
                    <a:pt x="5133416" y="278263"/>
                    <a:pt x="5130965" y="284180"/>
                    <a:pt x="5126603" y="288542"/>
                  </a:cubicBezTo>
                  <a:cubicBezTo>
                    <a:pt x="5122241" y="292904"/>
                    <a:pt x="5116324" y="295355"/>
                    <a:pt x="5110155" y="295355"/>
                  </a:cubicBezTo>
                  <a:lnTo>
                    <a:pt x="23261" y="295355"/>
                  </a:lnTo>
                  <a:cubicBezTo>
                    <a:pt x="17092" y="295355"/>
                    <a:pt x="11175" y="292904"/>
                    <a:pt x="6813" y="288542"/>
                  </a:cubicBezTo>
                  <a:cubicBezTo>
                    <a:pt x="2451" y="284180"/>
                    <a:pt x="0" y="278263"/>
                    <a:pt x="0" y="272094"/>
                  </a:cubicBezTo>
                  <a:lnTo>
                    <a:pt x="0" y="23261"/>
                  </a:lnTo>
                  <a:cubicBezTo>
                    <a:pt x="0" y="17092"/>
                    <a:pt x="2451" y="11175"/>
                    <a:pt x="6813" y="6813"/>
                  </a:cubicBezTo>
                  <a:cubicBezTo>
                    <a:pt x="11175" y="2451"/>
                    <a:pt x="17092" y="0"/>
                    <a:pt x="23261" y="0"/>
                  </a:cubicBezTo>
                  <a:close/>
                </a:path>
              </a:pathLst>
            </a:custGeom>
            <a:solidFill>
              <a:srgbClr val="C7E0EC"/>
            </a:solidFill>
          </p:spPr>
          <p:txBody>
            <a:bodyPr/>
            <a:lstStyle/>
            <a:p>
              <a:endParaRPr lang="en-PH"/>
            </a:p>
          </p:txBody>
        </p:sp>
        <p:sp>
          <p:nvSpPr>
            <p:cNvPr id="14" name="TextBox 14"/>
            <p:cNvSpPr txBox="1"/>
            <p:nvPr/>
          </p:nvSpPr>
          <p:spPr>
            <a:xfrm>
              <a:off x="0" y="-66675"/>
              <a:ext cx="5133416" cy="362030"/>
            </a:xfrm>
            <a:prstGeom prst="rect">
              <a:avLst/>
            </a:prstGeom>
          </p:spPr>
          <p:txBody>
            <a:bodyPr lIns="44240" tIns="44240" rIns="44240" bIns="44240" rtlCol="0" anchor="ctr"/>
            <a:lstStyle/>
            <a:p>
              <a:pPr algn="ctr">
                <a:lnSpc>
                  <a:spcPts val="3359"/>
                </a:lnSpc>
              </a:pPr>
              <a:endParaRPr/>
            </a:p>
          </p:txBody>
        </p:sp>
      </p:grpSp>
      <p:grpSp>
        <p:nvGrpSpPr>
          <p:cNvPr id="15" name="Group 15"/>
          <p:cNvGrpSpPr/>
          <p:nvPr/>
        </p:nvGrpSpPr>
        <p:grpSpPr>
          <a:xfrm>
            <a:off x="499616" y="6373266"/>
            <a:ext cx="16973991" cy="976612"/>
            <a:chOff x="0" y="0"/>
            <a:chExt cx="5133416" cy="295355"/>
          </a:xfrm>
        </p:grpSpPr>
        <p:sp>
          <p:nvSpPr>
            <p:cNvPr id="16" name="Freeform 16"/>
            <p:cNvSpPr/>
            <p:nvPr/>
          </p:nvSpPr>
          <p:spPr>
            <a:xfrm>
              <a:off x="0" y="0"/>
              <a:ext cx="5133416" cy="295355"/>
            </a:xfrm>
            <a:custGeom>
              <a:avLst/>
              <a:gdLst/>
              <a:ahLst/>
              <a:cxnLst/>
              <a:rect l="l" t="t" r="r" b="b"/>
              <a:pathLst>
                <a:path w="5133416" h="295355">
                  <a:moveTo>
                    <a:pt x="23261" y="0"/>
                  </a:moveTo>
                  <a:lnTo>
                    <a:pt x="5110155" y="0"/>
                  </a:lnTo>
                  <a:cubicBezTo>
                    <a:pt x="5116324" y="0"/>
                    <a:pt x="5122241" y="2451"/>
                    <a:pt x="5126603" y="6813"/>
                  </a:cubicBezTo>
                  <a:cubicBezTo>
                    <a:pt x="5130965" y="11175"/>
                    <a:pt x="5133416" y="17092"/>
                    <a:pt x="5133416" y="23261"/>
                  </a:cubicBezTo>
                  <a:lnTo>
                    <a:pt x="5133416" y="272094"/>
                  </a:lnTo>
                  <a:cubicBezTo>
                    <a:pt x="5133416" y="278263"/>
                    <a:pt x="5130965" y="284180"/>
                    <a:pt x="5126603" y="288542"/>
                  </a:cubicBezTo>
                  <a:cubicBezTo>
                    <a:pt x="5122241" y="292904"/>
                    <a:pt x="5116324" y="295355"/>
                    <a:pt x="5110155" y="295355"/>
                  </a:cubicBezTo>
                  <a:lnTo>
                    <a:pt x="23261" y="295355"/>
                  </a:lnTo>
                  <a:cubicBezTo>
                    <a:pt x="17092" y="295355"/>
                    <a:pt x="11175" y="292904"/>
                    <a:pt x="6813" y="288542"/>
                  </a:cubicBezTo>
                  <a:cubicBezTo>
                    <a:pt x="2451" y="284180"/>
                    <a:pt x="0" y="278263"/>
                    <a:pt x="0" y="272094"/>
                  </a:cubicBezTo>
                  <a:lnTo>
                    <a:pt x="0" y="23261"/>
                  </a:lnTo>
                  <a:cubicBezTo>
                    <a:pt x="0" y="17092"/>
                    <a:pt x="2451" y="11175"/>
                    <a:pt x="6813" y="6813"/>
                  </a:cubicBezTo>
                  <a:cubicBezTo>
                    <a:pt x="11175" y="2451"/>
                    <a:pt x="17092" y="0"/>
                    <a:pt x="23261" y="0"/>
                  </a:cubicBezTo>
                  <a:close/>
                </a:path>
              </a:pathLst>
            </a:custGeom>
            <a:solidFill>
              <a:srgbClr val="C7E0EC"/>
            </a:solidFill>
          </p:spPr>
          <p:txBody>
            <a:bodyPr/>
            <a:lstStyle/>
            <a:p>
              <a:endParaRPr lang="en-PH"/>
            </a:p>
          </p:txBody>
        </p:sp>
        <p:sp>
          <p:nvSpPr>
            <p:cNvPr id="17" name="TextBox 17"/>
            <p:cNvSpPr txBox="1"/>
            <p:nvPr/>
          </p:nvSpPr>
          <p:spPr>
            <a:xfrm>
              <a:off x="0" y="-66675"/>
              <a:ext cx="5133416" cy="362030"/>
            </a:xfrm>
            <a:prstGeom prst="rect">
              <a:avLst/>
            </a:prstGeom>
          </p:spPr>
          <p:txBody>
            <a:bodyPr lIns="44240" tIns="44240" rIns="44240" bIns="44240" rtlCol="0" anchor="ctr"/>
            <a:lstStyle/>
            <a:p>
              <a:pPr algn="ctr">
                <a:lnSpc>
                  <a:spcPts val="3359"/>
                </a:lnSpc>
              </a:pPr>
              <a:endParaRPr/>
            </a:p>
          </p:txBody>
        </p:sp>
      </p:grpSp>
      <p:grpSp>
        <p:nvGrpSpPr>
          <p:cNvPr id="18" name="Group 18"/>
          <p:cNvGrpSpPr/>
          <p:nvPr/>
        </p:nvGrpSpPr>
        <p:grpSpPr>
          <a:xfrm>
            <a:off x="499616" y="7530853"/>
            <a:ext cx="16973991" cy="976612"/>
            <a:chOff x="0" y="0"/>
            <a:chExt cx="5133416" cy="295355"/>
          </a:xfrm>
        </p:grpSpPr>
        <p:sp>
          <p:nvSpPr>
            <p:cNvPr id="19" name="Freeform 19"/>
            <p:cNvSpPr/>
            <p:nvPr/>
          </p:nvSpPr>
          <p:spPr>
            <a:xfrm>
              <a:off x="0" y="0"/>
              <a:ext cx="5133416" cy="295355"/>
            </a:xfrm>
            <a:custGeom>
              <a:avLst/>
              <a:gdLst/>
              <a:ahLst/>
              <a:cxnLst/>
              <a:rect l="l" t="t" r="r" b="b"/>
              <a:pathLst>
                <a:path w="5133416" h="295355">
                  <a:moveTo>
                    <a:pt x="23261" y="0"/>
                  </a:moveTo>
                  <a:lnTo>
                    <a:pt x="5110155" y="0"/>
                  </a:lnTo>
                  <a:cubicBezTo>
                    <a:pt x="5116324" y="0"/>
                    <a:pt x="5122241" y="2451"/>
                    <a:pt x="5126603" y="6813"/>
                  </a:cubicBezTo>
                  <a:cubicBezTo>
                    <a:pt x="5130965" y="11175"/>
                    <a:pt x="5133416" y="17092"/>
                    <a:pt x="5133416" y="23261"/>
                  </a:cubicBezTo>
                  <a:lnTo>
                    <a:pt x="5133416" y="272094"/>
                  </a:lnTo>
                  <a:cubicBezTo>
                    <a:pt x="5133416" y="278263"/>
                    <a:pt x="5130965" y="284180"/>
                    <a:pt x="5126603" y="288542"/>
                  </a:cubicBezTo>
                  <a:cubicBezTo>
                    <a:pt x="5122241" y="292904"/>
                    <a:pt x="5116324" y="295355"/>
                    <a:pt x="5110155" y="295355"/>
                  </a:cubicBezTo>
                  <a:lnTo>
                    <a:pt x="23261" y="295355"/>
                  </a:lnTo>
                  <a:cubicBezTo>
                    <a:pt x="17092" y="295355"/>
                    <a:pt x="11175" y="292904"/>
                    <a:pt x="6813" y="288542"/>
                  </a:cubicBezTo>
                  <a:cubicBezTo>
                    <a:pt x="2451" y="284180"/>
                    <a:pt x="0" y="278263"/>
                    <a:pt x="0" y="272094"/>
                  </a:cubicBezTo>
                  <a:lnTo>
                    <a:pt x="0" y="23261"/>
                  </a:lnTo>
                  <a:cubicBezTo>
                    <a:pt x="0" y="17092"/>
                    <a:pt x="2451" y="11175"/>
                    <a:pt x="6813" y="6813"/>
                  </a:cubicBezTo>
                  <a:cubicBezTo>
                    <a:pt x="11175" y="2451"/>
                    <a:pt x="17092" y="0"/>
                    <a:pt x="23261" y="0"/>
                  </a:cubicBezTo>
                  <a:close/>
                </a:path>
              </a:pathLst>
            </a:custGeom>
            <a:solidFill>
              <a:srgbClr val="C7E0EC"/>
            </a:solidFill>
          </p:spPr>
          <p:txBody>
            <a:bodyPr/>
            <a:lstStyle/>
            <a:p>
              <a:endParaRPr lang="en-PH"/>
            </a:p>
          </p:txBody>
        </p:sp>
        <p:sp>
          <p:nvSpPr>
            <p:cNvPr id="20" name="TextBox 20"/>
            <p:cNvSpPr txBox="1"/>
            <p:nvPr/>
          </p:nvSpPr>
          <p:spPr>
            <a:xfrm>
              <a:off x="0" y="-66675"/>
              <a:ext cx="5133416" cy="362030"/>
            </a:xfrm>
            <a:prstGeom prst="rect">
              <a:avLst/>
            </a:prstGeom>
          </p:spPr>
          <p:txBody>
            <a:bodyPr lIns="44240" tIns="44240" rIns="44240" bIns="44240" rtlCol="0" anchor="ctr"/>
            <a:lstStyle/>
            <a:p>
              <a:pPr algn="ctr">
                <a:lnSpc>
                  <a:spcPts val="3359"/>
                </a:lnSpc>
              </a:pPr>
              <a:endParaRPr/>
            </a:p>
          </p:txBody>
        </p:sp>
      </p:grpSp>
      <p:sp>
        <p:nvSpPr>
          <p:cNvPr id="21" name="Freeform 21"/>
          <p:cNvSpPr/>
          <p:nvPr/>
        </p:nvSpPr>
        <p:spPr>
          <a:xfrm>
            <a:off x="590430" y="4046507"/>
            <a:ext cx="786112" cy="786112"/>
          </a:xfrm>
          <a:custGeom>
            <a:avLst/>
            <a:gdLst/>
            <a:ahLst/>
            <a:cxnLst/>
            <a:rect l="l" t="t" r="r" b="b"/>
            <a:pathLst>
              <a:path w="786112" h="786112">
                <a:moveTo>
                  <a:pt x="0" y="0"/>
                </a:moveTo>
                <a:lnTo>
                  <a:pt x="786112" y="0"/>
                </a:lnTo>
                <a:lnTo>
                  <a:pt x="786112" y="786112"/>
                </a:lnTo>
                <a:lnTo>
                  <a:pt x="0" y="7861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22" name="Freeform 22"/>
          <p:cNvSpPr/>
          <p:nvPr/>
        </p:nvSpPr>
        <p:spPr>
          <a:xfrm>
            <a:off x="587944" y="5193713"/>
            <a:ext cx="806873" cy="806873"/>
          </a:xfrm>
          <a:custGeom>
            <a:avLst/>
            <a:gdLst/>
            <a:ahLst/>
            <a:cxnLst/>
            <a:rect l="l" t="t" r="r" b="b"/>
            <a:pathLst>
              <a:path w="806873" h="806873">
                <a:moveTo>
                  <a:pt x="0" y="0"/>
                </a:moveTo>
                <a:lnTo>
                  <a:pt x="806873" y="0"/>
                </a:lnTo>
                <a:lnTo>
                  <a:pt x="806873" y="806873"/>
                </a:lnTo>
                <a:lnTo>
                  <a:pt x="0" y="8068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3" name="Freeform 23"/>
          <p:cNvSpPr/>
          <p:nvPr/>
        </p:nvSpPr>
        <p:spPr>
          <a:xfrm>
            <a:off x="587944" y="6458991"/>
            <a:ext cx="788598" cy="788598"/>
          </a:xfrm>
          <a:custGeom>
            <a:avLst/>
            <a:gdLst/>
            <a:ahLst/>
            <a:cxnLst/>
            <a:rect l="l" t="t" r="r" b="b"/>
            <a:pathLst>
              <a:path w="788598" h="788598">
                <a:moveTo>
                  <a:pt x="0" y="0"/>
                </a:moveTo>
                <a:lnTo>
                  <a:pt x="788598" y="0"/>
                </a:lnTo>
                <a:lnTo>
                  <a:pt x="788598" y="788598"/>
                </a:lnTo>
                <a:lnTo>
                  <a:pt x="0" y="78859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4" name="Freeform 24"/>
          <p:cNvSpPr/>
          <p:nvPr/>
        </p:nvSpPr>
        <p:spPr>
          <a:xfrm>
            <a:off x="587944" y="7607053"/>
            <a:ext cx="806873" cy="806873"/>
          </a:xfrm>
          <a:custGeom>
            <a:avLst/>
            <a:gdLst/>
            <a:ahLst/>
            <a:cxnLst/>
            <a:rect l="l" t="t" r="r" b="b"/>
            <a:pathLst>
              <a:path w="806873" h="806873">
                <a:moveTo>
                  <a:pt x="0" y="0"/>
                </a:moveTo>
                <a:lnTo>
                  <a:pt x="806873" y="0"/>
                </a:lnTo>
                <a:lnTo>
                  <a:pt x="806873" y="806873"/>
                </a:lnTo>
                <a:lnTo>
                  <a:pt x="0" y="80687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25" name="TextBox 25"/>
          <p:cNvSpPr txBox="1"/>
          <p:nvPr/>
        </p:nvSpPr>
        <p:spPr>
          <a:xfrm>
            <a:off x="499616" y="1907000"/>
            <a:ext cx="1171666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Security Concerns</a:t>
            </a:r>
          </a:p>
        </p:txBody>
      </p:sp>
      <p:sp>
        <p:nvSpPr>
          <p:cNvPr id="26" name="TextBox 26"/>
          <p:cNvSpPr txBox="1"/>
          <p:nvPr/>
        </p:nvSpPr>
        <p:spPr>
          <a:xfrm>
            <a:off x="1514083" y="2812526"/>
            <a:ext cx="15657810" cy="905190"/>
          </a:xfrm>
          <a:prstGeom prst="rect">
            <a:avLst/>
          </a:prstGeom>
        </p:spPr>
        <p:txBody>
          <a:bodyPr lIns="0" tIns="0" rIns="0" bIns="0" rtlCol="0" anchor="t">
            <a:spAutoFit/>
          </a:bodyPr>
          <a:lstStyle/>
          <a:p>
            <a:pPr algn="l">
              <a:lnSpc>
                <a:spcPts val="3657"/>
              </a:lnSpc>
              <a:spcBef>
                <a:spcPct val="0"/>
              </a:spcBef>
            </a:pPr>
            <a:r>
              <a:rPr lang="en-US" sz="2612" b="1" i="1">
                <a:solidFill>
                  <a:srgbClr val="000000"/>
                </a:solidFill>
                <a:latin typeface="Open Sans Bold Italics"/>
                <a:ea typeface="Open Sans Bold Italics"/>
                <a:cs typeface="Open Sans Bold Italics"/>
                <a:sym typeface="Open Sans Bold Italics"/>
              </a:rPr>
              <a:t>Confidentiality: </a:t>
            </a:r>
            <a:r>
              <a:rPr lang="en-US" sz="2612">
                <a:solidFill>
                  <a:srgbClr val="000000"/>
                </a:solidFill>
                <a:latin typeface="Open Sans"/>
                <a:ea typeface="Open Sans"/>
                <a:cs typeface="Open Sans"/>
                <a:sym typeface="Open Sans"/>
              </a:rPr>
              <a:t>Protecting data from unauthorised access during transmission to maintain secrecy and privacy.</a:t>
            </a:r>
          </a:p>
        </p:txBody>
      </p:sp>
      <p:sp>
        <p:nvSpPr>
          <p:cNvPr id="27" name="TextBox 27"/>
          <p:cNvSpPr txBox="1"/>
          <p:nvPr/>
        </p:nvSpPr>
        <p:spPr>
          <a:xfrm>
            <a:off x="1514083" y="3972367"/>
            <a:ext cx="15623956" cy="905190"/>
          </a:xfrm>
          <a:prstGeom prst="rect">
            <a:avLst/>
          </a:prstGeom>
        </p:spPr>
        <p:txBody>
          <a:bodyPr lIns="0" tIns="0" rIns="0" bIns="0" rtlCol="0" anchor="t">
            <a:spAutoFit/>
          </a:bodyPr>
          <a:lstStyle/>
          <a:p>
            <a:pPr algn="l">
              <a:lnSpc>
                <a:spcPts val="3657"/>
              </a:lnSpc>
              <a:spcBef>
                <a:spcPct val="0"/>
              </a:spcBef>
            </a:pPr>
            <a:r>
              <a:rPr lang="en-US" sz="2612" b="1" i="1">
                <a:solidFill>
                  <a:srgbClr val="000000"/>
                </a:solidFill>
                <a:latin typeface="Open Sans Bold Italics"/>
                <a:ea typeface="Open Sans Bold Italics"/>
                <a:cs typeface="Open Sans Bold Italics"/>
                <a:sym typeface="Open Sans Bold Italics"/>
              </a:rPr>
              <a:t>Authenticity: </a:t>
            </a:r>
            <a:r>
              <a:rPr lang="en-US" sz="2612">
                <a:solidFill>
                  <a:srgbClr val="000000"/>
                </a:solidFill>
                <a:latin typeface="Open Sans"/>
                <a:ea typeface="Open Sans"/>
                <a:cs typeface="Open Sans"/>
                <a:sym typeface="Open Sans"/>
              </a:rPr>
              <a:t>Verifying the identities of sender and receiver to prevent unauthorised access or alteration.</a:t>
            </a:r>
          </a:p>
        </p:txBody>
      </p:sp>
      <p:sp>
        <p:nvSpPr>
          <p:cNvPr id="28" name="TextBox 28"/>
          <p:cNvSpPr txBox="1"/>
          <p:nvPr/>
        </p:nvSpPr>
        <p:spPr>
          <a:xfrm>
            <a:off x="1514083" y="5136563"/>
            <a:ext cx="15482996" cy="905190"/>
          </a:xfrm>
          <a:prstGeom prst="rect">
            <a:avLst/>
          </a:prstGeom>
        </p:spPr>
        <p:txBody>
          <a:bodyPr lIns="0" tIns="0" rIns="0" bIns="0" rtlCol="0" anchor="t">
            <a:spAutoFit/>
          </a:bodyPr>
          <a:lstStyle/>
          <a:p>
            <a:pPr algn="l">
              <a:lnSpc>
                <a:spcPts val="3657"/>
              </a:lnSpc>
              <a:spcBef>
                <a:spcPct val="0"/>
              </a:spcBef>
            </a:pPr>
            <a:r>
              <a:rPr lang="en-US" sz="2612" b="1" i="1">
                <a:solidFill>
                  <a:srgbClr val="000000"/>
                </a:solidFill>
                <a:latin typeface="Open Sans Bold Italics"/>
                <a:ea typeface="Open Sans Bold Italics"/>
                <a:cs typeface="Open Sans Bold Italics"/>
                <a:sym typeface="Open Sans Bold Italics"/>
              </a:rPr>
              <a:t>Integrity: </a:t>
            </a:r>
            <a:r>
              <a:rPr lang="en-US" sz="2612">
                <a:solidFill>
                  <a:srgbClr val="000000"/>
                </a:solidFill>
                <a:latin typeface="Open Sans"/>
                <a:ea typeface="Open Sans"/>
                <a:cs typeface="Open Sans"/>
                <a:sym typeface="Open Sans"/>
              </a:rPr>
              <a:t>Ensuring data remains unaltered and intact during transmission, free from unauthorised modifications.</a:t>
            </a:r>
          </a:p>
        </p:txBody>
      </p:sp>
      <p:sp>
        <p:nvSpPr>
          <p:cNvPr id="29" name="TextBox 29"/>
          <p:cNvSpPr txBox="1"/>
          <p:nvPr/>
        </p:nvSpPr>
        <p:spPr>
          <a:xfrm>
            <a:off x="1514083" y="6401841"/>
            <a:ext cx="15375891" cy="905190"/>
          </a:xfrm>
          <a:prstGeom prst="rect">
            <a:avLst/>
          </a:prstGeom>
        </p:spPr>
        <p:txBody>
          <a:bodyPr lIns="0" tIns="0" rIns="0" bIns="0" rtlCol="0" anchor="t">
            <a:spAutoFit/>
          </a:bodyPr>
          <a:lstStyle/>
          <a:p>
            <a:pPr algn="l">
              <a:lnSpc>
                <a:spcPts val="3657"/>
              </a:lnSpc>
              <a:spcBef>
                <a:spcPct val="0"/>
              </a:spcBef>
            </a:pPr>
            <a:r>
              <a:rPr lang="en-US" sz="2612" b="1" i="1">
                <a:solidFill>
                  <a:srgbClr val="000000"/>
                </a:solidFill>
                <a:latin typeface="Open Sans Bold Italics"/>
                <a:ea typeface="Open Sans Bold Italics"/>
                <a:cs typeface="Open Sans Bold Italics"/>
                <a:sym typeface="Open Sans Bold Italics"/>
              </a:rPr>
              <a:t>Non-repudiation: </a:t>
            </a:r>
            <a:r>
              <a:rPr lang="en-US" sz="2612">
                <a:solidFill>
                  <a:srgbClr val="000000"/>
                </a:solidFill>
                <a:latin typeface="Open Sans"/>
                <a:ea typeface="Open Sans"/>
                <a:cs typeface="Open Sans"/>
                <a:sym typeface="Open Sans"/>
              </a:rPr>
              <a:t>Preventing denial of involvement in data transmission by providing proof of sender's actions.</a:t>
            </a:r>
          </a:p>
        </p:txBody>
      </p:sp>
      <p:sp>
        <p:nvSpPr>
          <p:cNvPr id="30" name="TextBox 30"/>
          <p:cNvSpPr txBox="1"/>
          <p:nvPr/>
        </p:nvSpPr>
        <p:spPr>
          <a:xfrm>
            <a:off x="1514083" y="7508736"/>
            <a:ext cx="15657810" cy="905190"/>
          </a:xfrm>
          <a:prstGeom prst="rect">
            <a:avLst/>
          </a:prstGeom>
        </p:spPr>
        <p:txBody>
          <a:bodyPr lIns="0" tIns="0" rIns="0" bIns="0" rtlCol="0" anchor="t">
            <a:spAutoFit/>
          </a:bodyPr>
          <a:lstStyle/>
          <a:p>
            <a:pPr algn="l">
              <a:lnSpc>
                <a:spcPts val="3657"/>
              </a:lnSpc>
              <a:spcBef>
                <a:spcPct val="0"/>
              </a:spcBef>
            </a:pPr>
            <a:r>
              <a:rPr lang="en-US" sz="2612" b="1" i="1">
                <a:solidFill>
                  <a:srgbClr val="000000"/>
                </a:solidFill>
                <a:latin typeface="Open Sans Bold Italics"/>
                <a:ea typeface="Open Sans Bold Italics"/>
                <a:cs typeface="Open Sans Bold Italics"/>
                <a:sym typeface="Open Sans Bold Italics"/>
              </a:rPr>
              <a:t>Availability: </a:t>
            </a:r>
            <a:r>
              <a:rPr lang="en-US" sz="2612">
                <a:solidFill>
                  <a:srgbClr val="000000"/>
                </a:solidFill>
                <a:latin typeface="Open Sans"/>
                <a:ea typeface="Open Sans"/>
                <a:cs typeface="Open Sans"/>
                <a:sym typeface="Open Sans"/>
              </a:rPr>
              <a:t>Ensuring data is accessible and usable by authorised parties whenever needed during transmission.</a:t>
            </a:r>
          </a:p>
        </p:txBody>
      </p:sp>
      <p:sp>
        <p:nvSpPr>
          <p:cNvPr id="31" name="TextBox 31"/>
          <p:cNvSpPr txBox="1"/>
          <p:nvPr/>
        </p:nvSpPr>
        <p:spPr>
          <a:xfrm>
            <a:off x="198451" y="139129"/>
            <a:ext cx="8197987" cy="638490"/>
          </a:xfrm>
          <a:prstGeom prst="rect">
            <a:avLst/>
          </a:prstGeom>
        </p:spPr>
        <p:txBody>
          <a:bodyPr lIns="0" tIns="0" rIns="0" bIns="0" rtlCol="0" anchor="t">
            <a:spAutoFit/>
          </a:bodyPr>
          <a:lstStyle/>
          <a:p>
            <a:pPr marL="0" lvl="0" indent="0" algn="l">
              <a:lnSpc>
                <a:spcPts val="4680"/>
              </a:lnSpc>
              <a:spcBef>
                <a:spcPct val="0"/>
              </a:spcBef>
            </a:pPr>
            <a:r>
              <a:rPr lang="en-US" sz="4179" b="1" spc="-125">
                <a:solidFill>
                  <a:srgbClr val="FFFFFF"/>
                </a:solidFill>
                <a:latin typeface="Poppins Bold"/>
                <a:ea typeface="Poppins Bold"/>
                <a:cs typeface="Poppins Bold"/>
                <a:sym typeface="Poppins Bold"/>
              </a:rPr>
              <a:t>21.1 Core Concepts of Encryption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3255385" y="5466720"/>
            <a:ext cx="3782964" cy="3333737"/>
          </a:xfrm>
          <a:custGeom>
            <a:avLst/>
            <a:gdLst/>
            <a:ahLst/>
            <a:cxnLst/>
            <a:rect l="l" t="t" r="r" b="b"/>
            <a:pathLst>
              <a:path w="3782964" h="3333737">
                <a:moveTo>
                  <a:pt x="0" y="0"/>
                </a:moveTo>
                <a:lnTo>
                  <a:pt x="3782964" y="0"/>
                </a:lnTo>
                <a:lnTo>
                  <a:pt x="3782964" y="3333737"/>
                </a:lnTo>
                <a:lnTo>
                  <a:pt x="0" y="3333737"/>
                </a:lnTo>
                <a:lnTo>
                  <a:pt x="0" y="0"/>
                </a:lnTo>
                <a:close/>
              </a:path>
            </a:pathLst>
          </a:custGeom>
          <a:blipFill>
            <a:blip r:embed="rId4"/>
            <a:stretch>
              <a:fillRect/>
            </a:stretch>
          </a:blipFill>
        </p:spPr>
        <p:txBody>
          <a:bodyPr/>
          <a:lstStyle/>
          <a:p>
            <a:endParaRPr lang="en-PH"/>
          </a:p>
        </p:txBody>
      </p:sp>
      <p:sp>
        <p:nvSpPr>
          <p:cNvPr id="6" name="Freeform 6"/>
          <p:cNvSpPr/>
          <p:nvPr/>
        </p:nvSpPr>
        <p:spPr>
          <a:xfrm>
            <a:off x="12619450" y="5466720"/>
            <a:ext cx="2154623" cy="3133997"/>
          </a:xfrm>
          <a:custGeom>
            <a:avLst/>
            <a:gdLst/>
            <a:ahLst/>
            <a:cxnLst/>
            <a:rect l="l" t="t" r="r" b="b"/>
            <a:pathLst>
              <a:path w="2154623" h="3133997">
                <a:moveTo>
                  <a:pt x="0" y="0"/>
                </a:moveTo>
                <a:lnTo>
                  <a:pt x="2154623" y="0"/>
                </a:lnTo>
                <a:lnTo>
                  <a:pt x="2154623" y="3133997"/>
                </a:lnTo>
                <a:lnTo>
                  <a:pt x="0" y="313399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7" name="Freeform 7"/>
          <p:cNvSpPr/>
          <p:nvPr/>
        </p:nvSpPr>
        <p:spPr>
          <a:xfrm>
            <a:off x="8855163" y="7161576"/>
            <a:ext cx="1643173" cy="1160491"/>
          </a:xfrm>
          <a:custGeom>
            <a:avLst/>
            <a:gdLst/>
            <a:ahLst/>
            <a:cxnLst/>
            <a:rect l="l" t="t" r="r" b="b"/>
            <a:pathLst>
              <a:path w="1643173" h="1160491">
                <a:moveTo>
                  <a:pt x="0" y="0"/>
                </a:moveTo>
                <a:lnTo>
                  <a:pt x="1643173" y="0"/>
                </a:lnTo>
                <a:lnTo>
                  <a:pt x="1643173" y="1160491"/>
                </a:lnTo>
                <a:lnTo>
                  <a:pt x="0" y="116049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PH"/>
          </a:p>
        </p:txBody>
      </p:sp>
      <p:sp>
        <p:nvSpPr>
          <p:cNvPr id="8" name="Freeform 8"/>
          <p:cNvSpPr/>
          <p:nvPr/>
        </p:nvSpPr>
        <p:spPr>
          <a:xfrm rot="-10800000">
            <a:off x="7666225" y="6251306"/>
            <a:ext cx="4021049" cy="1199004"/>
          </a:xfrm>
          <a:custGeom>
            <a:avLst/>
            <a:gdLst/>
            <a:ahLst/>
            <a:cxnLst/>
            <a:rect l="l" t="t" r="r" b="b"/>
            <a:pathLst>
              <a:path w="4021049" h="1199004">
                <a:moveTo>
                  <a:pt x="0" y="0"/>
                </a:moveTo>
                <a:lnTo>
                  <a:pt x="4021049" y="0"/>
                </a:lnTo>
                <a:lnTo>
                  <a:pt x="4021049" y="1199003"/>
                </a:lnTo>
                <a:lnTo>
                  <a:pt x="0" y="119900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PH"/>
          </a:p>
        </p:txBody>
      </p:sp>
      <p:sp>
        <p:nvSpPr>
          <p:cNvPr id="9" name="Freeform 9"/>
          <p:cNvSpPr/>
          <p:nvPr/>
        </p:nvSpPr>
        <p:spPr>
          <a:xfrm>
            <a:off x="9032596" y="5466720"/>
            <a:ext cx="1288306" cy="1201346"/>
          </a:xfrm>
          <a:custGeom>
            <a:avLst/>
            <a:gdLst/>
            <a:ahLst/>
            <a:cxnLst/>
            <a:rect l="l" t="t" r="r" b="b"/>
            <a:pathLst>
              <a:path w="1288306" h="1201346">
                <a:moveTo>
                  <a:pt x="0" y="0"/>
                </a:moveTo>
                <a:lnTo>
                  <a:pt x="1288307" y="0"/>
                </a:lnTo>
                <a:lnTo>
                  <a:pt x="1288307" y="1201346"/>
                </a:lnTo>
                <a:lnTo>
                  <a:pt x="0" y="120134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PH"/>
          </a:p>
        </p:txBody>
      </p:sp>
      <p:sp>
        <p:nvSpPr>
          <p:cNvPr id="10" name="Freeform 10"/>
          <p:cNvSpPr/>
          <p:nvPr/>
        </p:nvSpPr>
        <p:spPr>
          <a:xfrm>
            <a:off x="4339994" y="3691090"/>
            <a:ext cx="806873" cy="806873"/>
          </a:xfrm>
          <a:custGeom>
            <a:avLst/>
            <a:gdLst/>
            <a:ahLst/>
            <a:cxnLst/>
            <a:rect l="l" t="t" r="r" b="b"/>
            <a:pathLst>
              <a:path w="806873" h="806873">
                <a:moveTo>
                  <a:pt x="0" y="0"/>
                </a:moveTo>
                <a:lnTo>
                  <a:pt x="806873" y="0"/>
                </a:lnTo>
                <a:lnTo>
                  <a:pt x="806873" y="806873"/>
                </a:lnTo>
                <a:lnTo>
                  <a:pt x="0" y="80687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PH"/>
          </a:p>
        </p:txBody>
      </p:sp>
      <p:sp>
        <p:nvSpPr>
          <p:cNvPr id="11" name="TextBox 11"/>
          <p:cNvSpPr txBox="1"/>
          <p:nvPr/>
        </p:nvSpPr>
        <p:spPr>
          <a:xfrm>
            <a:off x="384809" y="1938701"/>
            <a:ext cx="1288961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SSL (Secure Socket Layer) Operation</a:t>
            </a:r>
          </a:p>
        </p:txBody>
      </p:sp>
      <p:sp>
        <p:nvSpPr>
          <p:cNvPr id="12" name="TextBox 12"/>
          <p:cNvSpPr txBox="1"/>
          <p:nvPr/>
        </p:nvSpPr>
        <p:spPr>
          <a:xfrm>
            <a:off x="3980304" y="3808776"/>
            <a:ext cx="11392892" cy="514350"/>
          </a:xfrm>
          <a:prstGeom prst="rect">
            <a:avLst/>
          </a:prstGeom>
        </p:spPr>
        <p:txBody>
          <a:bodyPr lIns="0" tIns="0" rIns="0" bIns="0" rtlCol="0" anchor="t">
            <a:spAutoFit/>
          </a:bodyPr>
          <a:lstStyle/>
          <a:p>
            <a:pPr algn="ctr">
              <a:lnSpc>
                <a:spcPts val="4200"/>
              </a:lnSpc>
              <a:spcBef>
                <a:spcPct val="0"/>
              </a:spcBef>
            </a:pPr>
            <a:r>
              <a:rPr lang="en-US" sz="3000" i="1">
                <a:solidFill>
                  <a:srgbClr val="000000"/>
                </a:solidFill>
                <a:latin typeface="Open Sans Italics"/>
                <a:ea typeface="Open Sans Italics"/>
                <a:cs typeface="Open Sans Italics"/>
                <a:sym typeface="Open Sans Italics"/>
              </a:rPr>
              <a:t>The server sends its SSL certificate plus its public key.</a:t>
            </a:r>
          </a:p>
        </p:txBody>
      </p:sp>
      <p:sp>
        <p:nvSpPr>
          <p:cNvPr id="13" name="TextBox 13"/>
          <p:cNvSpPr txBox="1"/>
          <p:nvPr/>
        </p:nvSpPr>
        <p:spPr>
          <a:xfrm>
            <a:off x="3595352" y="8743307"/>
            <a:ext cx="3103029" cy="514350"/>
          </a:xfrm>
          <a:prstGeom prst="rect">
            <a:avLst/>
          </a:prstGeom>
        </p:spPr>
        <p:txBody>
          <a:bodyPr lIns="0" tIns="0" rIns="0" bIns="0" rtlCol="0" anchor="t">
            <a:spAutoFit/>
          </a:bodyPr>
          <a:lstStyle/>
          <a:p>
            <a:pPr algn="ctr">
              <a:lnSpc>
                <a:spcPts val="4200"/>
              </a:lnSpc>
              <a:spcBef>
                <a:spcPct val="0"/>
              </a:spcBef>
            </a:pPr>
            <a:r>
              <a:rPr lang="en-US" sz="3000" b="1" i="1">
                <a:solidFill>
                  <a:srgbClr val="000000"/>
                </a:solidFill>
                <a:latin typeface="Open Sans Bold Italics"/>
                <a:ea typeface="Open Sans Bold Italics"/>
                <a:cs typeface="Open Sans Bold Italics"/>
                <a:sym typeface="Open Sans Bold Italics"/>
              </a:rPr>
              <a:t>Client</a:t>
            </a:r>
          </a:p>
        </p:txBody>
      </p:sp>
      <p:sp>
        <p:nvSpPr>
          <p:cNvPr id="14" name="TextBox 14"/>
          <p:cNvSpPr txBox="1"/>
          <p:nvPr/>
        </p:nvSpPr>
        <p:spPr>
          <a:xfrm>
            <a:off x="12145247" y="8743307"/>
            <a:ext cx="3103029" cy="514350"/>
          </a:xfrm>
          <a:prstGeom prst="rect">
            <a:avLst/>
          </a:prstGeom>
        </p:spPr>
        <p:txBody>
          <a:bodyPr lIns="0" tIns="0" rIns="0" bIns="0" rtlCol="0" anchor="t">
            <a:spAutoFit/>
          </a:bodyPr>
          <a:lstStyle/>
          <a:p>
            <a:pPr algn="ctr">
              <a:lnSpc>
                <a:spcPts val="4200"/>
              </a:lnSpc>
              <a:spcBef>
                <a:spcPct val="0"/>
              </a:spcBef>
            </a:pPr>
            <a:r>
              <a:rPr lang="en-US" sz="3000" b="1" i="1">
                <a:solidFill>
                  <a:srgbClr val="000000"/>
                </a:solidFill>
                <a:latin typeface="Open Sans Bold Italics"/>
                <a:ea typeface="Open Sans Bold Italics"/>
                <a:cs typeface="Open Sans Bold Italics"/>
                <a:sym typeface="Open Sans Bold Italics"/>
              </a:rPr>
              <a:t>Server</a:t>
            </a:r>
          </a:p>
        </p:txBody>
      </p:sp>
      <p:sp>
        <p:nvSpPr>
          <p:cNvPr id="15" name="TextBox 15"/>
          <p:cNvSpPr txBox="1"/>
          <p:nvPr/>
        </p:nvSpPr>
        <p:spPr>
          <a:xfrm>
            <a:off x="198451" y="-9525"/>
            <a:ext cx="7824047" cy="1060277"/>
          </a:xfrm>
          <a:prstGeom prst="rect">
            <a:avLst/>
          </a:prstGeom>
        </p:spPr>
        <p:txBody>
          <a:bodyPr lIns="0" tIns="0" rIns="0" bIns="0" rtlCol="0" anchor="t">
            <a:spAutoFit/>
          </a:bodyPr>
          <a:lstStyle/>
          <a:p>
            <a:pPr marL="0" lvl="0" indent="0" algn="l">
              <a:lnSpc>
                <a:spcPts val="4046"/>
              </a:lnSpc>
              <a:spcBef>
                <a:spcPct val="0"/>
              </a:spcBef>
            </a:pPr>
            <a:r>
              <a:rPr lang="en-US" sz="3612" b="1" spc="-108">
                <a:solidFill>
                  <a:srgbClr val="FFFFFF"/>
                </a:solidFill>
                <a:latin typeface="Poppins Bold"/>
                <a:ea typeface="Poppins Bold"/>
                <a:cs typeface="Poppins Bold"/>
                <a:sym typeface="Poppins Bold"/>
              </a:rPr>
              <a:t>21.5 SSL/TLS: Secure Communication Protocols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3255385" y="5466720"/>
            <a:ext cx="3782964" cy="3333737"/>
          </a:xfrm>
          <a:custGeom>
            <a:avLst/>
            <a:gdLst/>
            <a:ahLst/>
            <a:cxnLst/>
            <a:rect l="l" t="t" r="r" b="b"/>
            <a:pathLst>
              <a:path w="3782964" h="3333737">
                <a:moveTo>
                  <a:pt x="0" y="0"/>
                </a:moveTo>
                <a:lnTo>
                  <a:pt x="3782964" y="0"/>
                </a:lnTo>
                <a:lnTo>
                  <a:pt x="3782964" y="3333737"/>
                </a:lnTo>
                <a:lnTo>
                  <a:pt x="0" y="3333737"/>
                </a:lnTo>
                <a:lnTo>
                  <a:pt x="0" y="0"/>
                </a:lnTo>
                <a:close/>
              </a:path>
            </a:pathLst>
          </a:custGeom>
          <a:blipFill>
            <a:blip r:embed="rId4"/>
            <a:stretch>
              <a:fillRect/>
            </a:stretch>
          </a:blipFill>
        </p:spPr>
        <p:txBody>
          <a:bodyPr/>
          <a:lstStyle/>
          <a:p>
            <a:endParaRPr lang="en-PH"/>
          </a:p>
        </p:txBody>
      </p:sp>
      <p:sp>
        <p:nvSpPr>
          <p:cNvPr id="6" name="Freeform 6"/>
          <p:cNvSpPr/>
          <p:nvPr/>
        </p:nvSpPr>
        <p:spPr>
          <a:xfrm>
            <a:off x="12619450" y="5466720"/>
            <a:ext cx="2154623" cy="3133997"/>
          </a:xfrm>
          <a:custGeom>
            <a:avLst/>
            <a:gdLst/>
            <a:ahLst/>
            <a:cxnLst/>
            <a:rect l="l" t="t" r="r" b="b"/>
            <a:pathLst>
              <a:path w="2154623" h="3133997">
                <a:moveTo>
                  <a:pt x="0" y="0"/>
                </a:moveTo>
                <a:lnTo>
                  <a:pt x="2154623" y="0"/>
                </a:lnTo>
                <a:lnTo>
                  <a:pt x="2154623" y="3133997"/>
                </a:lnTo>
                <a:lnTo>
                  <a:pt x="0" y="313399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7" name="Freeform 7"/>
          <p:cNvSpPr/>
          <p:nvPr/>
        </p:nvSpPr>
        <p:spPr>
          <a:xfrm>
            <a:off x="9127018" y="5853387"/>
            <a:ext cx="877556" cy="818321"/>
          </a:xfrm>
          <a:custGeom>
            <a:avLst/>
            <a:gdLst/>
            <a:ahLst/>
            <a:cxnLst/>
            <a:rect l="l" t="t" r="r" b="b"/>
            <a:pathLst>
              <a:path w="877556" h="818321">
                <a:moveTo>
                  <a:pt x="0" y="0"/>
                </a:moveTo>
                <a:lnTo>
                  <a:pt x="877555" y="0"/>
                </a:lnTo>
                <a:lnTo>
                  <a:pt x="877555" y="818321"/>
                </a:lnTo>
                <a:lnTo>
                  <a:pt x="0" y="81832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PH"/>
          </a:p>
        </p:txBody>
      </p:sp>
      <p:sp>
        <p:nvSpPr>
          <p:cNvPr id="8" name="Freeform 8"/>
          <p:cNvSpPr/>
          <p:nvPr/>
        </p:nvSpPr>
        <p:spPr>
          <a:xfrm>
            <a:off x="2250955" y="3602225"/>
            <a:ext cx="788598" cy="788598"/>
          </a:xfrm>
          <a:custGeom>
            <a:avLst/>
            <a:gdLst/>
            <a:ahLst/>
            <a:cxnLst/>
            <a:rect l="l" t="t" r="r" b="b"/>
            <a:pathLst>
              <a:path w="788598" h="788598">
                <a:moveTo>
                  <a:pt x="0" y="0"/>
                </a:moveTo>
                <a:lnTo>
                  <a:pt x="788599" y="0"/>
                </a:lnTo>
                <a:lnTo>
                  <a:pt x="788599" y="788599"/>
                </a:lnTo>
                <a:lnTo>
                  <a:pt x="0" y="78859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PH"/>
          </a:p>
        </p:txBody>
      </p:sp>
      <p:sp>
        <p:nvSpPr>
          <p:cNvPr id="9" name="TextBox 9"/>
          <p:cNvSpPr txBox="1"/>
          <p:nvPr/>
        </p:nvSpPr>
        <p:spPr>
          <a:xfrm>
            <a:off x="384809" y="1938701"/>
            <a:ext cx="1288961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SSL (Secure Socket Layer) Operation</a:t>
            </a:r>
          </a:p>
        </p:txBody>
      </p:sp>
      <p:sp>
        <p:nvSpPr>
          <p:cNvPr id="10" name="TextBox 10"/>
          <p:cNvSpPr txBox="1"/>
          <p:nvPr/>
        </p:nvSpPr>
        <p:spPr>
          <a:xfrm>
            <a:off x="3160281" y="3444074"/>
            <a:ext cx="13627826" cy="1047750"/>
          </a:xfrm>
          <a:prstGeom prst="rect">
            <a:avLst/>
          </a:prstGeom>
        </p:spPr>
        <p:txBody>
          <a:bodyPr lIns="0" tIns="0" rIns="0" bIns="0" rtlCol="0" anchor="t">
            <a:spAutoFit/>
          </a:bodyPr>
          <a:lstStyle/>
          <a:p>
            <a:pPr algn="ctr">
              <a:lnSpc>
                <a:spcPts val="4200"/>
              </a:lnSpc>
              <a:spcBef>
                <a:spcPct val="0"/>
              </a:spcBef>
            </a:pPr>
            <a:r>
              <a:rPr lang="en-US" sz="3000" i="1">
                <a:solidFill>
                  <a:srgbClr val="000000"/>
                </a:solidFill>
                <a:latin typeface="Open Sans Italics"/>
                <a:ea typeface="Open Sans Italics"/>
                <a:cs typeface="Open Sans Italics"/>
                <a:sym typeface="Open Sans Italics"/>
              </a:rPr>
              <a:t>The browser employs the public key to encrypt a key, serving as a temporary session key for symmetric key encryption during the data transfer in that session.</a:t>
            </a:r>
          </a:p>
        </p:txBody>
      </p:sp>
      <p:sp>
        <p:nvSpPr>
          <p:cNvPr id="11" name="TextBox 11"/>
          <p:cNvSpPr txBox="1"/>
          <p:nvPr/>
        </p:nvSpPr>
        <p:spPr>
          <a:xfrm>
            <a:off x="3595352" y="8743307"/>
            <a:ext cx="3103029" cy="514350"/>
          </a:xfrm>
          <a:prstGeom prst="rect">
            <a:avLst/>
          </a:prstGeom>
        </p:spPr>
        <p:txBody>
          <a:bodyPr lIns="0" tIns="0" rIns="0" bIns="0" rtlCol="0" anchor="t">
            <a:spAutoFit/>
          </a:bodyPr>
          <a:lstStyle/>
          <a:p>
            <a:pPr algn="ctr">
              <a:lnSpc>
                <a:spcPts val="4200"/>
              </a:lnSpc>
              <a:spcBef>
                <a:spcPct val="0"/>
              </a:spcBef>
            </a:pPr>
            <a:r>
              <a:rPr lang="en-US" sz="3000" b="1" i="1">
                <a:solidFill>
                  <a:srgbClr val="000000"/>
                </a:solidFill>
                <a:latin typeface="Open Sans Bold Italics"/>
                <a:ea typeface="Open Sans Bold Italics"/>
                <a:cs typeface="Open Sans Bold Italics"/>
                <a:sym typeface="Open Sans Bold Italics"/>
              </a:rPr>
              <a:t>Client</a:t>
            </a:r>
          </a:p>
        </p:txBody>
      </p:sp>
      <p:sp>
        <p:nvSpPr>
          <p:cNvPr id="12" name="TextBox 12"/>
          <p:cNvSpPr txBox="1"/>
          <p:nvPr/>
        </p:nvSpPr>
        <p:spPr>
          <a:xfrm>
            <a:off x="12145247" y="8743307"/>
            <a:ext cx="3103029" cy="514350"/>
          </a:xfrm>
          <a:prstGeom prst="rect">
            <a:avLst/>
          </a:prstGeom>
        </p:spPr>
        <p:txBody>
          <a:bodyPr lIns="0" tIns="0" rIns="0" bIns="0" rtlCol="0" anchor="t">
            <a:spAutoFit/>
          </a:bodyPr>
          <a:lstStyle/>
          <a:p>
            <a:pPr algn="ctr">
              <a:lnSpc>
                <a:spcPts val="4200"/>
              </a:lnSpc>
              <a:spcBef>
                <a:spcPct val="0"/>
              </a:spcBef>
            </a:pPr>
            <a:r>
              <a:rPr lang="en-US" sz="3000" b="1" i="1">
                <a:solidFill>
                  <a:srgbClr val="000000"/>
                </a:solidFill>
                <a:latin typeface="Open Sans Bold Italics"/>
                <a:ea typeface="Open Sans Bold Italics"/>
                <a:cs typeface="Open Sans Bold Italics"/>
                <a:sym typeface="Open Sans Bold Italics"/>
              </a:rPr>
              <a:t>Server</a:t>
            </a:r>
          </a:p>
        </p:txBody>
      </p:sp>
      <p:sp>
        <p:nvSpPr>
          <p:cNvPr id="13" name="Freeform 13"/>
          <p:cNvSpPr/>
          <p:nvPr/>
        </p:nvSpPr>
        <p:spPr>
          <a:xfrm>
            <a:off x="7555271" y="6770986"/>
            <a:ext cx="4021049" cy="1199004"/>
          </a:xfrm>
          <a:custGeom>
            <a:avLst/>
            <a:gdLst/>
            <a:ahLst/>
            <a:cxnLst/>
            <a:rect l="l" t="t" r="r" b="b"/>
            <a:pathLst>
              <a:path w="4021049" h="1199004">
                <a:moveTo>
                  <a:pt x="0" y="0"/>
                </a:moveTo>
                <a:lnTo>
                  <a:pt x="4021049" y="0"/>
                </a:lnTo>
                <a:lnTo>
                  <a:pt x="4021049" y="1199003"/>
                </a:lnTo>
                <a:lnTo>
                  <a:pt x="0" y="119900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PH"/>
          </a:p>
        </p:txBody>
      </p:sp>
      <p:sp>
        <p:nvSpPr>
          <p:cNvPr id="14" name="TextBox 14"/>
          <p:cNvSpPr txBox="1"/>
          <p:nvPr/>
        </p:nvSpPr>
        <p:spPr>
          <a:xfrm>
            <a:off x="7805506" y="6614558"/>
            <a:ext cx="3103029" cy="514350"/>
          </a:xfrm>
          <a:prstGeom prst="rect">
            <a:avLst/>
          </a:prstGeom>
        </p:spPr>
        <p:txBody>
          <a:bodyPr lIns="0" tIns="0" rIns="0" bIns="0" rtlCol="0" anchor="t">
            <a:spAutoFit/>
          </a:bodyPr>
          <a:lstStyle/>
          <a:p>
            <a:pPr algn="ctr">
              <a:lnSpc>
                <a:spcPts val="4200"/>
              </a:lnSpc>
              <a:spcBef>
                <a:spcPct val="0"/>
              </a:spcBef>
            </a:pPr>
            <a:r>
              <a:rPr lang="en-US" sz="3000" b="1" i="1">
                <a:solidFill>
                  <a:srgbClr val="000000"/>
                </a:solidFill>
                <a:latin typeface="Open Sans Bold Italics"/>
                <a:ea typeface="Open Sans Bold Italics"/>
                <a:cs typeface="Open Sans Bold Italics"/>
                <a:sym typeface="Open Sans Bold Italics"/>
              </a:rPr>
              <a:t>Encrypted data</a:t>
            </a:r>
          </a:p>
        </p:txBody>
      </p:sp>
      <p:sp>
        <p:nvSpPr>
          <p:cNvPr id="15" name="TextBox 15"/>
          <p:cNvSpPr txBox="1"/>
          <p:nvPr/>
        </p:nvSpPr>
        <p:spPr>
          <a:xfrm>
            <a:off x="198451" y="-9525"/>
            <a:ext cx="7824047" cy="1060277"/>
          </a:xfrm>
          <a:prstGeom prst="rect">
            <a:avLst/>
          </a:prstGeom>
        </p:spPr>
        <p:txBody>
          <a:bodyPr lIns="0" tIns="0" rIns="0" bIns="0" rtlCol="0" anchor="t">
            <a:spAutoFit/>
          </a:bodyPr>
          <a:lstStyle/>
          <a:p>
            <a:pPr marL="0" lvl="0" indent="0" algn="l">
              <a:lnSpc>
                <a:spcPts val="4046"/>
              </a:lnSpc>
              <a:spcBef>
                <a:spcPct val="0"/>
              </a:spcBef>
            </a:pPr>
            <a:r>
              <a:rPr lang="en-US" sz="3612" b="1" spc="-108">
                <a:solidFill>
                  <a:srgbClr val="FFFFFF"/>
                </a:solidFill>
                <a:latin typeface="Poppins Bold"/>
                <a:ea typeface="Poppins Bold"/>
                <a:cs typeface="Poppins Bold"/>
                <a:sym typeface="Poppins Bold"/>
              </a:rPr>
              <a:t>21.5 SSL/TLS: Secure Communication Protocols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4271535" y="4557028"/>
            <a:ext cx="2834069" cy="4114800"/>
          </a:xfrm>
          <a:custGeom>
            <a:avLst/>
            <a:gdLst/>
            <a:ahLst/>
            <a:cxnLst/>
            <a:rect l="l" t="t" r="r" b="b"/>
            <a:pathLst>
              <a:path w="2834069" h="4114800">
                <a:moveTo>
                  <a:pt x="0" y="0"/>
                </a:moveTo>
                <a:lnTo>
                  <a:pt x="2834069" y="0"/>
                </a:lnTo>
                <a:lnTo>
                  <a:pt x="283406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p:cNvSpPr txBox="1"/>
          <p:nvPr/>
        </p:nvSpPr>
        <p:spPr>
          <a:xfrm>
            <a:off x="384809" y="1938701"/>
            <a:ext cx="1288961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TLS (Transport Layer Security)</a:t>
            </a:r>
          </a:p>
        </p:txBody>
      </p:sp>
      <p:sp>
        <p:nvSpPr>
          <p:cNvPr id="7" name="TextBox 7"/>
          <p:cNvSpPr txBox="1"/>
          <p:nvPr/>
        </p:nvSpPr>
        <p:spPr>
          <a:xfrm>
            <a:off x="384809" y="2730797"/>
            <a:ext cx="17542924" cy="1047750"/>
          </a:xfrm>
          <a:prstGeom prst="rect">
            <a:avLst/>
          </a:prstGeom>
        </p:spPr>
        <p:txBody>
          <a:bodyPr lIns="0" tIns="0" rIns="0" bIns="0" rtlCol="0" anchor="t">
            <a:spAutoFit/>
          </a:bodyPr>
          <a:lstStyle/>
          <a:p>
            <a:pPr algn="just">
              <a:lnSpc>
                <a:spcPts val="4200"/>
              </a:lnSpc>
              <a:spcBef>
                <a:spcPct val="0"/>
              </a:spcBef>
            </a:pPr>
            <a:r>
              <a:rPr lang="en-US" sz="3000">
                <a:solidFill>
                  <a:srgbClr val="000000"/>
                </a:solidFill>
                <a:latin typeface="Open Sans"/>
                <a:ea typeface="Open Sans"/>
                <a:cs typeface="Open Sans"/>
                <a:sym typeface="Open Sans"/>
              </a:rPr>
              <a:t>TSL is an upgraded version of SSL recommended for use because of some security concerns with the use of SSL. </a:t>
            </a:r>
          </a:p>
        </p:txBody>
      </p:sp>
      <p:sp>
        <p:nvSpPr>
          <p:cNvPr id="8" name="TextBox 8"/>
          <p:cNvSpPr txBox="1"/>
          <p:nvPr/>
        </p:nvSpPr>
        <p:spPr>
          <a:xfrm>
            <a:off x="7796502" y="5635922"/>
            <a:ext cx="8850698" cy="1463968"/>
          </a:xfrm>
          <a:prstGeom prst="rect">
            <a:avLst/>
          </a:prstGeom>
        </p:spPr>
        <p:txBody>
          <a:bodyPr lIns="0" tIns="0" rIns="0" bIns="0" rtlCol="0" anchor="t">
            <a:spAutoFit/>
          </a:bodyPr>
          <a:lstStyle/>
          <a:p>
            <a:pPr algn="ctr">
              <a:lnSpc>
                <a:spcPts val="3834"/>
              </a:lnSpc>
              <a:spcBef>
                <a:spcPct val="0"/>
              </a:spcBef>
            </a:pPr>
            <a:r>
              <a:rPr lang="en-US" sz="2738" b="1">
                <a:solidFill>
                  <a:srgbClr val="000000"/>
                </a:solidFill>
                <a:latin typeface="Poppins Bold"/>
                <a:ea typeface="Poppins Bold"/>
                <a:cs typeface="Poppins Bold"/>
                <a:sym typeface="Poppins Bold"/>
              </a:rPr>
              <a:t> Compared to SSL, TSL has stronger cryptographic algorithms and improved protocols.</a:t>
            </a:r>
          </a:p>
        </p:txBody>
      </p:sp>
      <p:sp>
        <p:nvSpPr>
          <p:cNvPr id="9" name="TextBox 9"/>
          <p:cNvSpPr txBox="1"/>
          <p:nvPr/>
        </p:nvSpPr>
        <p:spPr>
          <a:xfrm>
            <a:off x="198451" y="-9525"/>
            <a:ext cx="7824047" cy="1060277"/>
          </a:xfrm>
          <a:prstGeom prst="rect">
            <a:avLst/>
          </a:prstGeom>
        </p:spPr>
        <p:txBody>
          <a:bodyPr lIns="0" tIns="0" rIns="0" bIns="0" rtlCol="0" anchor="t">
            <a:spAutoFit/>
          </a:bodyPr>
          <a:lstStyle/>
          <a:p>
            <a:pPr marL="0" lvl="0" indent="0" algn="l">
              <a:lnSpc>
                <a:spcPts val="4046"/>
              </a:lnSpc>
              <a:spcBef>
                <a:spcPct val="0"/>
              </a:spcBef>
            </a:pPr>
            <a:r>
              <a:rPr lang="en-US" sz="3612" b="1" spc="-108">
                <a:solidFill>
                  <a:srgbClr val="FFFFFF"/>
                </a:solidFill>
                <a:latin typeface="Poppins Bold"/>
                <a:ea typeface="Poppins Bold"/>
                <a:cs typeface="Poppins Bold"/>
                <a:sym typeface="Poppins Bold"/>
              </a:rPr>
              <a:t>21.5 SSL/TLS: Secure Communication Protocols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Freeform 6"/>
          <p:cNvSpPr/>
          <p:nvPr/>
        </p:nvSpPr>
        <p:spPr>
          <a:xfrm>
            <a:off x="6476382" y="4688821"/>
            <a:ext cx="5335235" cy="4114800"/>
          </a:xfrm>
          <a:custGeom>
            <a:avLst/>
            <a:gdLst/>
            <a:ahLst/>
            <a:cxnLst/>
            <a:rect l="l" t="t" r="r" b="b"/>
            <a:pathLst>
              <a:path w="5335235" h="4114800">
                <a:moveTo>
                  <a:pt x="0" y="0"/>
                </a:moveTo>
                <a:lnTo>
                  <a:pt x="5335236" y="0"/>
                </a:lnTo>
                <a:lnTo>
                  <a:pt x="533523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7" name="TextBox 7"/>
          <p:cNvSpPr txBox="1"/>
          <p:nvPr/>
        </p:nvSpPr>
        <p:spPr>
          <a:xfrm>
            <a:off x="402046" y="1877010"/>
            <a:ext cx="1527771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Quantum Mechanics</a:t>
            </a:r>
          </a:p>
        </p:txBody>
      </p:sp>
      <p:sp>
        <p:nvSpPr>
          <p:cNvPr id="8" name="TextBox 8"/>
          <p:cNvSpPr txBox="1"/>
          <p:nvPr/>
        </p:nvSpPr>
        <p:spPr>
          <a:xfrm>
            <a:off x="402046" y="2679046"/>
            <a:ext cx="17272291"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Quantum mechanics explores the behavior of particles on the smallest scales, challenging classical understanding with phenomena like wave-particle duality.</a:t>
            </a:r>
          </a:p>
        </p:txBody>
      </p:sp>
      <p:sp>
        <p:nvSpPr>
          <p:cNvPr id="9" name="TextBox 9"/>
          <p:cNvSpPr txBox="1"/>
          <p:nvPr/>
        </p:nvSpPr>
        <p:spPr>
          <a:xfrm>
            <a:off x="99627" y="-9525"/>
            <a:ext cx="8628588" cy="994187"/>
          </a:xfrm>
          <a:prstGeom prst="rect">
            <a:avLst/>
          </a:prstGeom>
        </p:spPr>
        <p:txBody>
          <a:bodyPr lIns="0" tIns="0" rIns="0" bIns="0" rtlCol="0" anchor="t">
            <a:spAutoFit/>
          </a:bodyPr>
          <a:lstStyle/>
          <a:p>
            <a:pPr marL="0" lvl="0" indent="0" algn="l">
              <a:lnSpc>
                <a:spcPts val="3791"/>
              </a:lnSpc>
              <a:spcBef>
                <a:spcPct val="0"/>
              </a:spcBef>
            </a:pPr>
            <a:r>
              <a:rPr lang="en-US" sz="3385" b="1" spc="-101">
                <a:solidFill>
                  <a:srgbClr val="FFFFFF"/>
                </a:solidFill>
                <a:latin typeface="Poppins Bold"/>
                <a:ea typeface="Poppins Bold"/>
                <a:cs typeface="Poppins Bold"/>
                <a:sym typeface="Poppins Bold"/>
              </a:rPr>
              <a:t>21.6 Quantum Cryptography: The Future of Secure Communication</a:t>
            </a:r>
          </a:p>
        </p:txBody>
      </p:sp>
      <p:sp>
        <p:nvSpPr>
          <p:cNvPr id="10" name="TextBox 10"/>
          <p:cNvSpPr txBox="1"/>
          <p:nvPr/>
        </p:nvSpPr>
        <p:spPr>
          <a:xfrm>
            <a:off x="6321901" y="8889346"/>
            <a:ext cx="5859860" cy="1047750"/>
          </a:xfrm>
          <a:prstGeom prst="rect">
            <a:avLst/>
          </a:prstGeom>
        </p:spPr>
        <p:txBody>
          <a:bodyPr lIns="0" tIns="0" rIns="0" bIns="0" rtlCol="0" anchor="t">
            <a:spAutoFit/>
          </a:bodyPr>
          <a:lstStyle/>
          <a:p>
            <a:pPr algn="ctr">
              <a:lnSpc>
                <a:spcPts val="4200"/>
              </a:lnSpc>
              <a:spcBef>
                <a:spcPct val="0"/>
              </a:spcBef>
            </a:pPr>
            <a:r>
              <a:rPr lang="en-US" sz="3000" b="1" i="1">
                <a:solidFill>
                  <a:srgbClr val="000000"/>
                </a:solidFill>
                <a:latin typeface="Open Sans Bold Italics"/>
                <a:ea typeface="Open Sans Bold Italics"/>
                <a:cs typeface="Open Sans Bold Italics"/>
                <a:sym typeface="Open Sans Bold Italics"/>
              </a:rPr>
              <a:t>Photons - particles that transmit light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2241040" y="5978040"/>
            <a:ext cx="6879067" cy="3086100"/>
            <a:chOff x="0" y="0"/>
            <a:chExt cx="1811771" cy="812800"/>
          </a:xfrm>
        </p:grpSpPr>
        <p:sp>
          <p:nvSpPr>
            <p:cNvPr id="7" name="Freeform 7"/>
            <p:cNvSpPr/>
            <p:nvPr/>
          </p:nvSpPr>
          <p:spPr>
            <a:xfrm>
              <a:off x="0" y="0"/>
              <a:ext cx="1811771" cy="812800"/>
            </a:xfrm>
            <a:custGeom>
              <a:avLst/>
              <a:gdLst/>
              <a:ahLst/>
              <a:cxnLst/>
              <a:rect l="l" t="t" r="r" b="b"/>
              <a:pathLst>
                <a:path w="1811771" h="812800">
                  <a:moveTo>
                    <a:pt x="57397" y="0"/>
                  </a:moveTo>
                  <a:lnTo>
                    <a:pt x="1754374" y="0"/>
                  </a:lnTo>
                  <a:cubicBezTo>
                    <a:pt x="1786073" y="0"/>
                    <a:pt x="1811771" y="25698"/>
                    <a:pt x="1811771" y="57397"/>
                  </a:cubicBezTo>
                  <a:lnTo>
                    <a:pt x="1811771" y="755403"/>
                  </a:lnTo>
                  <a:cubicBezTo>
                    <a:pt x="1811771" y="770626"/>
                    <a:pt x="1805724" y="785225"/>
                    <a:pt x="1794959" y="795989"/>
                  </a:cubicBezTo>
                  <a:cubicBezTo>
                    <a:pt x="1784195" y="806753"/>
                    <a:pt x="1769596" y="812800"/>
                    <a:pt x="1754374" y="812800"/>
                  </a:cubicBezTo>
                  <a:lnTo>
                    <a:pt x="57397" y="812800"/>
                  </a:lnTo>
                  <a:cubicBezTo>
                    <a:pt x="42174" y="812800"/>
                    <a:pt x="27575" y="806753"/>
                    <a:pt x="16811" y="795989"/>
                  </a:cubicBezTo>
                  <a:cubicBezTo>
                    <a:pt x="6047" y="785225"/>
                    <a:pt x="0" y="770626"/>
                    <a:pt x="0" y="755403"/>
                  </a:cubicBezTo>
                  <a:lnTo>
                    <a:pt x="0" y="57397"/>
                  </a:lnTo>
                  <a:cubicBezTo>
                    <a:pt x="0" y="42174"/>
                    <a:pt x="6047" y="27575"/>
                    <a:pt x="16811" y="16811"/>
                  </a:cubicBezTo>
                  <a:cubicBezTo>
                    <a:pt x="27575" y="6047"/>
                    <a:pt x="42174" y="0"/>
                    <a:pt x="57397" y="0"/>
                  </a:cubicBezTo>
                  <a:close/>
                </a:path>
              </a:pathLst>
            </a:custGeom>
            <a:solidFill>
              <a:srgbClr val="F0ABC1"/>
            </a:solidFill>
          </p:spPr>
          <p:txBody>
            <a:bodyPr/>
            <a:lstStyle/>
            <a:p>
              <a:endParaRPr lang="en-PH"/>
            </a:p>
          </p:txBody>
        </p:sp>
        <p:sp>
          <p:nvSpPr>
            <p:cNvPr id="8" name="TextBox 8"/>
            <p:cNvSpPr txBox="1"/>
            <p:nvPr/>
          </p:nvSpPr>
          <p:spPr>
            <a:xfrm>
              <a:off x="0" y="-66675"/>
              <a:ext cx="1811771" cy="879475"/>
            </a:xfrm>
            <a:prstGeom prst="rect">
              <a:avLst/>
            </a:prstGeom>
          </p:spPr>
          <p:txBody>
            <a:bodyPr lIns="50800" tIns="50800" rIns="50800" bIns="50800" rtlCol="0" anchor="ctr"/>
            <a:lstStyle/>
            <a:p>
              <a:pPr algn="ctr">
                <a:lnSpc>
                  <a:spcPts val="3359"/>
                </a:lnSpc>
              </a:pPr>
              <a:endParaRPr/>
            </a:p>
          </p:txBody>
        </p:sp>
      </p:grpSp>
      <p:sp>
        <p:nvSpPr>
          <p:cNvPr id="9" name="TextBox 9"/>
          <p:cNvSpPr txBox="1"/>
          <p:nvPr/>
        </p:nvSpPr>
        <p:spPr>
          <a:xfrm>
            <a:off x="402046" y="1877010"/>
            <a:ext cx="1527771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Photons</a:t>
            </a:r>
          </a:p>
        </p:txBody>
      </p:sp>
      <p:sp>
        <p:nvSpPr>
          <p:cNvPr id="10" name="TextBox 10"/>
          <p:cNvSpPr txBox="1"/>
          <p:nvPr/>
        </p:nvSpPr>
        <p:spPr>
          <a:xfrm>
            <a:off x="402046" y="2537410"/>
            <a:ext cx="17478349" cy="2647950"/>
          </a:xfrm>
          <a:prstGeom prst="rect">
            <a:avLst/>
          </a:prstGeom>
        </p:spPr>
        <p:txBody>
          <a:bodyPr lIns="0" tIns="0" rIns="0" bIns="0" rtlCol="0" anchor="t">
            <a:spAutoFit/>
          </a:bodyPr>
          <a:lstStyle/>
          <a:p>
            <a:pPr algn="l">
              <a:lnSpc>
                <a:spcPts val="4200"/>
              </a:lnSpc>
            </a:pPr>
            <a:r>
              <a:rPr lang="en-US" sz="3000">
                <a:solidFill>
                  <a:srgbClr val="000000"/>
                </a:solidFill>
                <a:latin typeface="Open Sans"/>
                <a:ea typeface="Open Sans"/>
                <a:cs typeface="Open Sans"/>
                <a:sym typeface="Open Sans"/>
              </a:rPr>
              <a:t>Photons exhibit wave-like characteristics, causing each photon to oscillate in a specific direction perpendicular to its travel path; this directional oscillation, termed </a:t>
            </a:r>
            <a:r>
              <a:rPr lang="en-US" sz="3000" b="1">
                <a:solidFill>
                  <a:srgbClr val="000000"/>
                </a:solidFill>
                <a:latin typeface="Open Sans Bold"/>
                <a:ea typeface="Open Sans Bold"/>
                <a:cs typeface="Open Sans Bold"/>
                <a:sym typeface="Open Sans Bold"/>
              </a:rPr>
              <a:t>polarisation</a:t>
            </a:r>
            <a:r>
              <a:rPr lang="en-US" sz="3000">
                <a:solidFill>
                  <a:srgbClr val="000000"/>
                </a:solidFill>
                <a:latin typeface="Open Sans"/>
                <a:ea typeface="Open Sans"/>
                <a:cs typeface="Open Sans"/>
                <a:sym typeface="Open Sans"/>
              </a:rPr>
              <a:t>, is illustrated in diagrams as a double-ended arrow.</a:t>
            </a:r>
          </a:p>
          <a:p>
            <a:pPr algn="l">
              <a:lnSpc>
                <a:spcPts val="4200"/>
              </a:lnSpc>
            </a:pPr>
            <a:endParaRPr lang="en-US" sz="3000">
              <a:solidFill>
                <a:srgbClr val="000000"/>
              </a:solidFill>
              <a:latin typeface="Open Sans"/>
              <a:ea typeface="Open Sans"/>
              <a:cs typeface="Open Sans"/>
              <a:sym typeface="Open Sans"/>
            </a:endParaRPr>
          </a:p>
          <a:p>
            <a:pPr algn="l">
              <a:lnSpc>
                <a:spcPts val="4200"/>
              </a:lnSpc>
              <a:spcBef>
                <a:spcPct val="0"/>
              </a:spcBef>
            </a:pPr>
            <a:r>
              <a:rPr lang="en-US" sz="3000">
                <a:solidFill>
                  <a:srgbClr val="000000"/>
                </a:solidFill>
                <a:latin typeface="Open Sans"/>
                <a:ea typeface="Open Sans"/>
                <a:cs typeface="Open Sans"/>
                <a:sym typeface="Open Sans"/>
              </a:rPr>
              <a:t>A photon can be created with a specific polarisation to represent a value for a bit. </a:t>
            </a:r>
          </a:p>
        </p:txBody>
      </p:sp>
      <p:sp>
        <p:nvSpPr>
          <p:cNvPr id="11" name="AutoShape 11"/>
          <p:cNvSpPr/>
          <p:nvPr/>
        </p:nvSpPr>
        <p:spPr>
          <a:xfrm flipV="1">
            <a:off x="3665724" y="6761723"/>
            <a:ext cx="0" cy="1442533"/>
          </a:xfrm>
          <a:prstGeom prst="line">
            <a:avLst/>
          </a:prstGeom>
          <a:ln w="76200" cap="flat">
            <a:solidFill>
              <a:srgbClr val="000000"/>
            </a:solidFill>
            <a:prstDash val="solid"/>
            <a:headEnd type="arrow" w="med" len="sm"/>
            <a:tailEnd type="arrow" w="med" len="sm"/>
          </a:ln>
        </p:spPr>
        <p:txBody>
          <a:bodyPr/>
          <a:lstStyle/>
          <a:p>
            <a:endParaRPr lang="en-PH"/>
          </a:p>
        </p:txBody>
      </p:sp>
      <p:sp>
        <p:nvSpPr>
          <p:cNvPr id="12" name="AutoShape 12"/>
          <p:cNvSpPr/>
          <p:nvPr/>
        </p:nvSpPr>
        <p:spPr>
          <a:xfrm flipV="1">
            <a:off x="6296558" y="7482990"/>
            <a:ext cx="1616840" cy="0"/>
          </a:xfrm>
          <a:prstGeom prst="line">
            <a:avLst/>
          </a:prstGeom>
          <a:ln w="76200" cap="flat">
            <a:solidFill>
              <a:srgbClr val="000000"/>
            </a:solidFill>
            <a:prstDash val="solid"/>
            <a:headEnd type="arrow" w="med" len="sm"/>
            <a:tailEnd type="arrow" w="med" len="sm"/>
          </a:ln>
        </p:spPr>
        <p:txBody>
          <a:bodyPr/>
          <a:lstStyle/>
          <a:p>
            <a:endParaRPr lang="en-PH"/>
          </a:p>
        </p:txBody>
      </p:sp>
      <p:sp>
        <p:nvSpPr>
          <p:cNvPr id="13" name="TextBox 13"/>
          <p:cNvSpPr txBox="1"/>
          <p:nvPr/>
        </p:nvSpPr>
        <p:spPr>
          <a:xfrm>
            <a:off x="3812337" y="7197240"/>
            <a:ext cx="676714"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 1</a:t>
            </a:r>
          </a:p>
        </p:txBody>
      </p:sp>
      <p:sp>
        <p:nvSpPr>
          <p:cNvPr id="14" name="TextBox 14"/>
          <p:cNvSpPr txBox="1"/>
          <p:nvPr/>
        </p:nvSpPr>
        <p:spPr>
          <a:xfrm>
            <a:off x="6770293" y="7463940"/>
            <a:ext cx="676714"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 0</a:t>
            </a:r>
          </a:p>
        </p:txBody>
      </p:sp>
      <p:grpSp>
        <p:nvGrpSpPr>
          <p:cNvPr id="15" name="Group 15"/>
          <p:cNvGrpSpPr/>
          <p:nvPr/>
        </p:nvGrpSpPr>
        <p:grpSpPr>
          <a:xfrm>
            <a:off x="9383554" y="5939940"/>
            <a:ext cx="6879067" cy="3086100"/>
            <a:chOff x="0" y="0"/>
            <a:chExt cx="1811771" cy="812800"/>
          </a:xfrm>
        </p:grpSpPr>
        <p:sp>
          <p:nvSpPr>
            <p:cNvPr id="16" name="Freeform 16"/>
            <p:cNvSpPr/>
            <p:nvPr/>
          </p:nvSpPr>
          <p:spPr>
            <a:xfrm>
              <a:off x="0" y="0"/>
              <a:ext cx="1811771" cy="812800"/>
            </a:xfrm>
            <a:custGeom>
              <a:avLst/>
              <a:gdLst/>
              <a:ahLst/>
              <a:cxnLst/>
              <a:rect l="l" t="t" r="r" b="b"/>
              <a:pathLst>
                <a:path w="1811771" h="812800">
                  <a:moveTo>
                    <a:pt x="57397" y="0"/>
                  </a:moveTo>
                  <a:lnTo>
                    <a:pt x="1754374" y="0"/>
                  </a:lnTo>
                  <a:cubicBezTo>
                    <a:pt x="1786073" y="0"/>
                    <a:pt x="1811771" y="25698"/>
                    <a:pt x="1811771" y="57397"/>
                  </a:cubicBezTo>
                  <a:lnTo>
                    <a:pt x="1811771" y="755403"/>
                  </a:lnTo>
                  <a:cubicBezTo>
                    <a:pt x="1811771" y="770626"/>
                    <a:pt x="1805724" y="785225"/>
                    <a:pt x="1794959" y="795989"/>
                  </a:cubicBezTo>
                  <a:cubicBezTo>
                    <a:pt x="1784195" y="806753"/>
                    <a:pt x="1769596" y="812800"/>
                    <a:pt x="1754374" y="812800"/>
                  </a:cubicBezTo>
                  <a:lnTo>
                    <a:pt x="57397" y="812800"/>
                  </a:lnTo>
                  <a:cubicBezTo>
                    <a:pt x="42174" y="812800"/>
                    <a:pt x="27575" y="806753"/>
                    <a:pt x="16811" y="795989"/>
                  </a:cubicBezTo>
                  <a:cubicBezTo>
                    <a:pt x="6047" y="785225"/>
                    <a:pt x="0" y="770626"/>
                    <a:pt x="0" y="755403"/>
                  </a:cubicBezTo>
                  <a:lnTo>
                    <a:pt x="0" y="57397"/>
                  </a:lnTo>
                  <a:cubicBezTo>
                    <a:pt x="0" y="42174"/>
                    <a:pt x="6047" y="27575"/>
                    <a:pt x="16811" y="16811"/>
                  </a:cubicBezTo>
                  <a:cubicBezTo>
                    <a:pt x="27575" y="6047"/>
                    <a:pt x="42174" y="0"/>
                    <a:pt x="57397" y="0"/>
                  </a:cubicBezTo>
                  <a:close/>
                </a:path>
              </a:pathLst>
            </a:custGeom>
            <a:solidFill>
              <a:srgbClr val="FFDE59"/>
            </a:solidFill>
          </p:spPr>
          <p:txBody>
            <a:bodyPr/>
            <a:lstStyle/>
            <a:p>
              <a:endParaRPr lang="en-PH"/>
            </a:p>
          </p:txBody>
        </p:sp>
        <p:sp>
          <p:nvSpPr>
            <p:cNvPr id="17" name="TextBox 17"/>
            <p:cNvSpPr txBox="1"/>
            <p:nvPr/>
          </p:nvSpPr>
          <p:spPr>
            <a:xfrm>
              <a:off x="0" y="-66675"/>
              <a:ext cx="1811771" cy="879475"/>
            </a:xfrm>
            <a:prstGeom prst="rect">
              <a:avLst/>
            </a:prstGeom>
          </p:spPr>
          <p:txBody>
            <a:bodyPr lIns="50800" tIns="50800" rIns="50800" bIns="50800" rtlCol="0" anchor="ctr"/>
            <a:lstStyle/>
            <a:p>
              <a:pPr algn="ctr">
                <a:lnSpc>
                  <a:spcPts val="3359"/>
                </a:lnSpc>
              </a:pPr>
              <a:endParaRPr/>
            </a:p>
          </p:txBody>
        </p:sp>
      </p:grpSp>
      <p:sp>
        <p:nvSpPr>
          <p:cNvPr id="18" name="AutoShape 18"/>
          <p:cNvSpPr/>
          <p:nvPr/>
        </p:nvSpPr>
        <p:spPr>
          <a:xfrm flipH="1" flipV="1">
            <a:off x="13681620" y="6811818"/>
            <a:ext cx="1166975" cy="1385383"/>
          </a:xfrm>
          <a:prstGeom prst="line">
            <a:avLst/>
          </a:prstGeom>
          <a:ln w="76200" cap="flat">
            <a:solidFill>
              <a:srgbClr val="000000"/>
            </a:solidFill>
            <a:prstDash val="solid"/>
            <a:headEnd type="arrow" w="med" len="sm"/>
            <a:tailEnd type="arrow" w="med" len="sm"/>
          </a:ln>
        </p:spPr>
        <p:txBody>
          <a:bodyPr/>
          <a:lstStyle/>
          <a:p>
            <a:endParaRPr lang="en-PH"/>
          </a:p>
        </p:txBody>
      </p:sp>
      <p:sp>
        <p:nvSpPr>
          <p:cNvPr id="19" name="AutoShape 19"/>
          <p:cNvSpPr/>
          <p:nvPr/>
        </p:nvSpPr>
        <p:spPr>
          <a:xfrm flipV="1">
            <a:off x="10361381" y="6787272"/>
            <a:ext cx="1220575" cy="1416984"/>
          </a:xfrm>
          <a:prstGeom prst="line">
            <a:avLst/>
          </a:prstGeom>
          <a:ln w="76200" cap="flat">
            <a:solidFill>
              <a:srgbClr val="000000"/>
            </a:solidFill>
            <a:prstDash val="solid"/>
            <a:headEnd type="arrow" w="med" len="sm"/>
            <a:tailEnd type="arrow" w="med" len="sm"/>
          </a:ln>
        </p:spPr>
        <p:txBody>
          <a:bodyPr/>
          <a:lstStyle/>
          <a:p>
            <a:endParaRPr lang="en-PH"/>
          </a:p>
        </p:txBody>
      </p:sp>
      <p:sp>
        <p:nvSpPr>
          <p:cNvPr id="20" name="TextBox 20"/>
          <p:cNvSpPr txBox="1"/>
          <p:nvPr/>
        </p:nvSpPr>
        <p:spPr>
          <a:xfrm>
            <a:off x="11271863" y="7197240"/>
            <a:ext cx="676714"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 1</a:t>
            </a:r>
          </a:p>
        </p:txBody>
      </p:sp>
      <p:sp>
        <p:nvSpPr>
          <p:cNvPr id="21" name="TextBox 21"/>
          <p:cNvSpPr txBox="1"/>
          <p:nvPr/>
        </p:nvSpPr>
        <p:spPr>
          <a:xfrm>
            <a:off x="14510237" y="7197240"/>
            <a:ext cx="676714"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 0</a:t>
            </a:r>
          </a:p>
        </p:txBody>
      </p:sp>
      <p:sp>
        <p:nvSpPr>
          <p:cNvPr id="22" name="TextBox 22"/>
          <p:cNvSpPr txBox="1"/>
          <p:nvPr/>
        </p:nvSpPr>
        <p:spPr>
          <a:xfrm>
            <a:off x="99627" y="-9525"/>
            <a:ext cx="8628588" cy="994187"/>
          </a:xfrm>
          <a:prstGeom prst="rect">
            <a:avLst/>
          </a:prstGeom>
        </p:spPr>
        <p:txBody>
          <a:bodyPr lIns="0" tIns="0" rIns="0" bIns="0" rtlCol="0" anchor="t">
            <a:spAutoFit/>
          </a:bodyPr>
          <a:lstStyle/>
          <a:p>
            <a:pPr marL="0" lvl="0" indent="0" algn="l">
              <a:lnSpc>
                <a:spcPts val="3791"/>
              </a:lnSpc>
              <a:spcBef>
                <a:spcPct val="0"/>
              </a:spcBef>
            </a:pPr>
            <a:r>
              <a:rPr lang="en-US" sz="3385" b="1" spc="-101">
                <a:solidFill>
                  <a:srgbClr val="FFFFFF"/>
                </a:solidFill>
                <a:latin typeface="Poppins Bold"/>
                <a:ea typeface="Poppins Bold"/>
                <a:cs typeface="Poppins Bold"/>
                <a:sym typeface="Poppins Bold"/>
              </a:rPr>
              <a:t>21.6 Quantum Cryptography: The Future of Secure Communication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TextBox 6"/>
          <p:cNvSpPr txBox="1"/>
          <p:nvPr/>
        </p:nvSpPr>
        <p:spPr>
          <a:xfrm>
            <a:off x="402046" y="1877010"/>
            <a:ext cx="1527771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Quantum Key Distribution</a:t>
            </a:r>
          </a:p>
        </p:txBody>
      </p:sp>
      <p:sp>
        <p:nvSpPr>
          <p:cNvPr id="7" name="TextBox 7"/>
          <p:cNvSpPr txBox="1"/>
          <p:nvPr/>
        </p:nvSpPr>
        <p:spPr>
          <a:xfrm>
            <a:off x="402046" y="2537410"/>
            <a:ext cx="17478349"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 secure communication method that leverages quantum mechanical properties to exchange cryptographic keys between parties while detecting any eavesdropping attempts.</a:t>
            </a:r>
          </a:p>
        </p:txBody>
      </p:sp>
      <p:sp>
        <p:nvSpPr>
          <p:cNvPr id="8" name="TextBox 8"/>
          <p:cNvSpPr txBox="1"/>
          <p:nvPr/>
        </p:nvSpPr>
        <p:spPr>
          <a:xfrm>
            <a:off x="99627" y="-9525"/>
            <a:ext cx="8628588" cy="994187"/>
          </a:xfrm>
          <a:prstGeom prst="rect">
            <a:avLst/>
          </a:prstGeom>
        </p:spPr>
        <p:txBody>
          <a:bodyPr lIns="0" tIns="0" rIns="0" bIns="0" rtlCol="0" anchor="t">
            <a:spAutoFit/>
          </a:bodyPr>
          <a:lstStyle/>
          <a:p>
            <a:pPr marL="0" lvl="0" indent="0" algn="l">
              <a:lnSpc>
                <a:spcPts val="3791"/>
              </a:lnSpc>
              <a:spcBef>
                <a:spcPct val="0"/>
              </a:spcBef>
            </a:pPr>
            <a:r>
              <a:rPr lang="en-US" sz="3385" b="1" spc="-101">
                <a:solidFill>
                  <a:srgbClr val="FFFFFF"/>
                </a:solidFill>
                <a:latin typeface="Poppins Bold"/>
                <a:ea typeface="Poppins Bold"/>
                <a:cs typeface="Poppins Bold"/>
                <a:sym typeface="Poppins Bold"/>
              </a:rPr>
              <a:t>21.6 Quantum Cryptography: The Future of Secure Communication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1999268" y="3545767"/>
          <a:ext cx="14289464" cy="917526"/>
        </p:xfrm>
        <a:graphic>
          <a:graphicData uri="http://schemas.openxmlformats.org/drawingml/2006/table">
            <a:tbl>
              <a:tblPr/>
              <a:tblGrid>
                <a:gridCol w="1786183">
                  <a:extLst>
                    <a:ext uri="{9D8B030D-6E8A-4147-A177-3AD203B41FA5}">
                      <a16:colId xmlns:a16="http://schemas.microsoft.com/office/drawing/2014/main" val="20000"/>
                    </a:ext>
                  </a:extLst>
                </a:gridCol>
                <a:gridCol w="1786183">
                  <a:extLst>
                    <a:ext uri="{9D8B030D-6E8A-4147-A177-3AD203B41FA5}">
                      <a16:colId xmlns:a16="http://schemas.microsoft.com/office/drawing/2014/main" val="20001"/>
                    </a:ext>
                  </a:extLst>
                </a:gridCol>
                <a:gridCol w="1786183">
                  <a:extLst>
                    <a:ext uri="{9D8B030D-6E8A-4147-A177-3AD203B41FA5}">
                      <a16:colId xmlns:a16="http://schemas.microsoft.com/office/drawing/2014/main" val="20002"/>
                    </a:ext>
                  </a:extLst>
                </a:gridCol>
                <a:gridCol w="1786183">
                  <a:extLst>
                    <a:ext uri="{9D8B030D-6E8A-4147-A177-3AD203B41FA5}">
                      <a16:colId xmlns:a16="http://schemas.microsoft.com/office/drawing/2014/main" val="20003"/>
                    </a:ext>
                  </a:extLst>
                </a:gridCol>
                <a:gridCol w="1786183">
                  <a:extLst>
                    <a:ext uri="{9D8B030D-6E8A-4147-A177-3AD203B41FA5}">
                      <a16:colId xmlns:a16="http://schemas.microsoft.com/office/drawing/2014/main" val="20004"/>
                    </a:ext>
                  </a:extLst>
                </a:gridCol>
                <a:gridCol w="1786183">
                  <a:extLst>
                    <a:ext uri="{9D8B030D-6E8A-4147-A177-3AD203B41FA5}">
                      <a16:colId xmlns:a16="http://schemas.microsoft.com/office/drawing/2014/main" val="20005"/>
                    </a:ext>
                  </a:extLst>
                </a:gridCol>
                <a:gridCol w="1786183">
                  <a:extLst>
                    <a:ext uri="{9D8B030D-6E8A-4147-A177-3AD203B41FA5}">
                      <a16:colId xmlns:a16="http://schemas.microsoft.com/office/drawing/2014/main" val="20006"/>
                    </a:ext>
                  </a:extLst>
                </a:gridCol>
                <a:gridCol w="1786183">
                  <a:extLst>
                    <a:ext uri="{9D8B030D-6E8A-4147-A177-3AD203B41FA5}">
                      <a16:colId xmlns:a16="http://schemas.microsoft.com/office/drawing/2014/main" val="20007"/>
                    </a:ext>
                  </a:extLst>
                </a:gridCol>
              </a:tblGrid>
              <a:tr h="917526">
                <a:tc>
                  <a:txBody>
                    <a:bodyPr/>
                    <a:lstStyle/>
                    <a:p>
                      <a:pPr algn="ctr">
                        <a:lnSpc>
                          <a:spcPts val="2392"/>
                        </a:lnSpc>
                        <a:defRPr/>
                      </a:pPr>
                      <a:r>
                        <a:rPr lang="en-US" sz="1709" b="1">
                          <a:solidFill>
                            <a:srgbClr val="FFFFFF"/>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392"/>
                        </a:lnSpc>
                        <a:defRPr/>
                      </a:pPr>
                      <a:r>
                        <a:rPr lang="en-US" sz="1709" b="1">
                          <a:solidFill>
                            <a:srgbClr val="FFFFFF"/>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392"/>
                        </a:lnSpc>
                        <a:defRPr/>
                      </a:pPr>
                      <a:r>
                        <a:rPr lang="en-US" sz="1709" b="1">
                          <a:solidFill>
                            <a:srgbClr val="FFFFFF"/>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392"/>
                        </a:lnSpc>
                        <a:defRPr/>
                      </a:pPr>
                      <a:r>
                        <a:rPr lang="en-US" sz="1709" b="1">
                          <a:solidFill>
                            <a:srgbClr val="FFFFFF"/>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392"/>
                        </a:lnSpc>
                        <a:defRPr/>
                      </a:pPr>
                      <a:r>
                        <a:rPr lang="en-US" sz="1709" b="1">
                          <a:solidFill>
                            <a:srgbClr val="FFFFFF"/>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392"/>
                        </a:lnSpc>
                        <a:defRPr/>
                      </a:pPr>
                      <a:r>
                        <a:rPr lang="en-US" sz="1709" b="1">
                          <a:solidFill>
                            <a:srgbClr val="FFFFFF"/>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392"/>
                        </a:lnSpc>
                        <a:defRPr/>
                      </a:pPr>
                      <a:r>
                        <a:rPr lang="en-US" sz="1709" b="1">
                          <a:solidFill>
                            <a:srgbClr val="FFFFFF"/>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392"/>
                        </a:lnSpc>
                        <a:defRPr/>
                      </a:pPr>
                      <a:r>
                        <a:rPr lang="en-US" sz="1709" b="1">
                          <a:solidFill>
                            <a:srgbClr val="FFFFFF"/>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extLst>
                  <a:ext uri="{0D108BD9-81ED-4DB2-BD59-A6C34878D82A}">
                    <a16:rowId xmlns:a16="http://schemas.microsoft.com/office/drawing/2014/main" val="10000"/>
                  </a:ext>
                </a:extLst>
              </a:tr>
            </a:tbl>
          </a:graphicData>
        </a:graphic>
      </p:graphicFrame>
      <p:sp>
        <p:nvSpPr>
          <p:cNvPr id="7" name="TextBox 7"/>
          <p:cNvSpPr txBox="1"/>
          <p:nvPr/>
        </p:nvSpPr>
        <p:spPr>
          <a:xfrm>
            <a:off x="402046" y="1877010"/>
            <a:ext cx="1527771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How does it work?</a:t>
            </a:r>
          </a:p>
        </p:txBody>
      </p:sp>
      <p:sp>
        <p:nvSpPr>
          <p:cNvPr id="8" name="TextBox 8"/>
          <p:cNvSpPr txBox="1"/>
          <p:nvPr/>
        </p:nvSpPr>
        <p:spPr>
          <a:xfrm>
            <a:off x="404826" y="2664214"/>
            <a:ext cx="17478349"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First, the sender chooses the bit pattern at random. </a:t>
            </a:r>
          </a:p>
        </p:txBody>
      </p:sp>
      <p:sp>
        <p:nvSpPr>
          <p:cNvPr id="9" name="TextBox 9"/>
          <p:cNvSpPr txBox="1"/>
          <p:nvPr/>
        </p:nvSpPr>
        <p:spPr>
          <a:xfrm>
            <a:off x="99627" y="-9525"/>
            <a:ext cx="8628588" cy="994187"/>
          </a:xfrm>
          <a:prstGeom prst="rect">
            <a:avLst/>
          </a:prstGeom>
        </p:spPr>
        <p:txBody>
          <a:bodyPr lIns="0" tIns="0" rIns="0" bIns="0" rtlCol="0" anchor="t">
            <a:spAutoFit/>
          </a:bodyPr>
          <a:lstStyle/>
          <a:p>
            <a:pPr marL="0" lvl="0" indent="0" algn="l">
              <a:lnSpc>
                <a:spcPts val="3791"/>
              </a:lnSpc>
              <a:spcBef>
                <a:spcPct val="0"/>
              </a:spcBef>
            </a:pPr>
            <a:r>
              <a:rPr lang="en-US" sz="3385" b="1" spc="-101">
                <a:solidFill>
                  <a:srgbClr val="FFFFFF"/>
                </a:solidFill>
                <a:latin typeface="Poppins Bold"/>
                <a:ea typeface="Poppins Bold"/>
                <a:cs typeface="Poppins Bold"/>
                <a:sym typeface="Poppins Bold"/>
              </a:rPr>
              <a:t>21.6 Quantum Cryptography: The Future of Secure Communication</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1999268" y="4100538"/>
          <a:ext cx="14289464" cy="2079576"/>
        </p:xfrm>
        <a:graphic>
          <a:graphicData uri="http://schemas.openxmlformats.org/drawingml/2006/table">
            <a:tbl>
              <a:tblPr/>
              <a:tblGrid>
                <a:gridCol w="1786183">
                  <a:extLst>
                    <a:ext uri="{9D8B030D-6E8A-4147-A177-3AD203B41FA5}">
                      <a16:colId xmlns:a16="http://schemas.microsoft.com/office/drawing/2014/main" val="20000"/>
                    </a:ext>
                  </a:extLst>
                </a:gridCol>
                <a:gridCol w="1786183">
                  <a:extLst>
                    <a:ext uri="{9D8B030D-6E8A-4147-A177-3AD203B41FA5}">
                      <a16:colId xmlns:a16="http://schemas.microsoft.com/office/drawing/2014/main" val="20001"/>
                    </a:ext>
                  </a:extLst>
                </a:gridCol>
                <a:gridCol w="1786183">
                  <a:extLst>
                    <a:ext uri="{9D8B030D-6E8A-4147-A177-3AD203B41FA5}">
                      <a16:colId xmlns:a16="http://schemas.microsoft.com/office/drawing/2014/main" val="20002"/>
                    </a:ext>
                  </a:extLst>
                </a:gridCol>
                <a:gridCol w="1786183">
                  <a:extLst>
                    <a:ext uri="{9D8B030D-6E8A-4147-A177-3AD203B41FA5}">
                      <a16:colId xmlns:a16="http://schemas.microsoft.com/office/drawing/2014/main" val="20003"/>
                    </a:ext>
                  </a:extLst>
                </a:gridCol>
                <a:gridCol w="1786183">
                  <a:extLst>
                    <a:ext uri="{9D8B030D-6E8A-4147-A177-3AD203B41FA5}">
                      <a16:colId xmlns:a16="http://schemas.microsoft.com/office/drawing/2014/main" val="20004"/>
                    </a:ext>
                  </a:extLst>
                </a:gridCol>
                <a:gridCol w="1786183">
                  <a:extLst>
                    <a:ext uri="{9D8B030D-6E8A-4147-A177-3AD203B41FA5}">
                      <a16:colId xmlns:a16="http://schemas.microsoft.com/office/drawing/2014/main" val="20005"/>
                    </a:ext>
                  </a:extLst>
                </a:gridCol>
                <a:gridCol w="1786183">
                  <a:extLst>
                    <a:ext uri="{9D8B030D-6E8A-4147-A177-3AD203B41FA5}">
                      <a16:colId xmlns:a16="http://schemas.microsoft.com/office/drawing/2014/main" val="20006"/>
                    </a:ext>
                  </a:extLst>
                </a:gridCol>
                <a:gridCol w="1786183">
                  <a:extLst>
                    <a:ext uri="{9D8B030D-6E8A-4147-A177-3AD203B41FA5}">
                      <a16:colId xmlns:a16="http://schemas.microsoft.com/office/drawing/2014/main" val="20007"/>
                    </a:ext>
                  </a:extLst>
                </a:gridCol>
              </a:tblGrid>
              <a:tr h="1010052">
                <a:tc>
                  <a:txBody>
                    <a:bodyPr/>
                    <a:lstStyle/>
                    <a:p>
                      <a:pPr algn="ctr">
                        <a:lnSpc>
                          <a:spcPts val="2392"/>
                        </a:lnSpc>
                        <a:defRPr/>
                      </a:pPr>
                      <a:r>
                        <a:rPr lang="en-US" sz="1709" b="1">
                          <a:solidFill>
                            <a:srgbClr val="FFFFFF"/>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392"/>
                        </a:lnSpc>
                        <a:defRPr/>
                      </a:pPr>
                      <a:r>
                        <a:rPr lang="en-US" sz="1709" b="1">
                          <a:solidFill>
                            <a:srgbClr val="FFFFFF"/>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392"/>
                        </a:lnSpc>
                        <a:defRPr/>
                      </a:pPr>
                      <a:r>
                        <a:rPr lang="en-US" sz="1709" b="1">
                          <a:solidFill>
                            <a:srgbClr val="FFFFFF"/>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392"/>
                        </a:lnSpc>
                        <a:defRPr/>
                      </a:pPr>
                      <a:r>
                        <a:rPr lang="en-US" sz="1709" b="1">
                          <a:solidFill>
                            <a:srgbClr val="FFFFFF"/>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392"/>
                        </a:lnSpc>
                        <a:defRPr/>
                      </a:pPr>
                      <a:r>
                        <a:rPr lang="en-US" sz="1709" b="1">
                          <a:solidFill>
                            <a:srgbClr val="FFFFFF"/>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392"/>
                        </a:lnSpc>
                        <a:defRPr/>
                      </a:pPr>
                      <a:r>
                        <a:rPr lang="en-US" sz="1709" b="1">
                          <a:solidFill>
                            <a:srgbClr val="FFFFFF"/>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392"/>
                        </a:lnSpc>
                        <a:defRPr/>
                      </a:pPr>
                      <a:r>
                        <a:rPr lang="en-US" sz="1709" b="1">
                          <a:solidFill>
                            <a:srgbClr val="FFFFFF"/>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392"/>
                        </a:lnSpc>
                        <a:defRPr/>
                      </a:pPr>
                      <a:r>
                        <a:rPr lang="en-US" sz="1709" b="1">
                          <a:solidFill>
                            <a:srgbClr val="FFFFFF"/>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extLst>
                  <a:ext uri="{0D108BD9-81ED-4DB2-BD59-A6C34878D82A}">
                    <a16:rowId xmlns:a16="http://schemas.microsoft.com/office/drawing/2014/main" val="10000"/>
                  </a:ext>
                </a:extLst>
              </a:tr>
              <a:tr h="1069524">
                <a:tc>
                  <a:txBody>
                    <a:bodyPr/>
                    <a:lstStyle/>
                    <a:p>
                      <a:pPr algn="ctr">
                        <a:lnSpc>
                          <a:spcPts val="3932"/>
                        </a:lnSpc>
                        <a:defRPr/>
                      </a:pPr>
                      <a:r>
                        <a:rPr lang="en-US" sz="280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x</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x</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x</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x</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extLst>
                  <a:ext uri="{0D108BD9-81ED-4DB2-BD59-A6C34878D82A}">
                    <a16:rowId xmlns:a16="http://schemas.microsoft.com/office/drawing/2014/main" val="10001"/>
                  </a:ext>
                </a:extLst>
              </a:tr>
            </a:tbl>
          </a:graphicData>
        </a:graphic>
      </p:graphicFrame>
      <p:sp>
        <p:nvSpPr>
          <p:cNvPr id="7" name="TextBox 7"/>
          <p:cNvSpPr txBox="1"/>
          <p:nvPr/>
        </p:nvSpPr>
        <p:spPr>
          <a:xfrm>
            <a:off x="402046" y="1877010"/>
            <a:ext cx="1527771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How does it work?</a:t>
            </a:r>
          </a:p>
        </p:txBody>
      </p:sp>
      <p:sp>
        <p:nvSpPr>
          <p:cNvPr id="8" name="TextBox 8"/>
          <p:cNvSpPr txBox="1"/>
          <p:nvPr/>
        </p:nvSpPr>
        <p:spPr>
          <a:xfrm>
            <a:off x="404826" y="2664214"/>
            <a:ext cx="17478349"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Then, the sender chooses the polarisation basis for each value at random (which means how the user decides to send the light photons).</a:t>
            </a:r>
          </a:p>
        </p:txBody>
      </p:sp>
      <p:grpSp>
        <p:nvGrpSpPr>
          <p:cNvPr id="9" name="Group 9"/>
          <p:cNvGrpSpPr/>
          <p:nvPr/>
        </p:nvGrpSpPr>
        <p:grpSpPr>
          <a:xfrm>
            <a:off x="804932" y="6859460"/>
            <a:ext cx="3265334" cy="1464900"/>
            <a:chOff x="0" y="0"/>
            <a:chExt cx="1811771" cy="812800"/>
          </a:xfrm>
        </p:grpSpPr>
        <p:sp>
          <p:nvSpPr>
            <p:cNvPr id="10" name="Freeform 10"/>
            <p:cNvSpPr/>
            <p:nvPr/>
          </p:nvSpPr>
          <p:spPr>
            <a:xfrm>
              <a:off x="0" y="0"/>
              <a:ext cx="1811771" cy="812800"/>
            </a:xfrm>
            <a:custGeom>
              <a:avLst/>
              <a:gdLst/>
              <a:ahLst/>
              <a:cxnLst/>
              <a:rect l="l" t="t" r="r" b="b"/>
              <a:pathLst>
                <a:path w="1811771" h="812800">
                  <a:moveTo>
                    <a:pt x="120918" y="0"/>
                  </a:moveTo>
                  <a:lnTo>
                    <a:pt x="1690853" y="0"/>
                  </a:lnTo>
                  <a:cubicBezTo>
                    <a:pt x="1757634" y="0"/>
                    <a:pt x="1811771" y="54137"/>
                    <a:pt x="1811771" y="120918"/>
                  </a:cubicBezTo>
                  <a:lnTo>
                    <a:pt x="1811771" y="691882"/>
                  </a:lnTo>
                  <a:cubicBezTo>
                    <a:pt x="1811771" y="758663"/>
                    <a:pt x="1757634" y="812800"/>
                    <a:pt x="1690853" y="812800"/>
                  </a:cubicBezTo>
                  <a:lnTo>
                    <a:pt x="120918" y="812800"/>
                  </a:lnTo>
                  <a:cubicBezTo>
                    <a:pt x="54137" y="812800"/>
                    <a:pt x="0" y="758663"/>
                    <a:pt x="0" y="691882"/>
                  </a:cubicBezTo>
                  <a:lnTo>
                    <a:pt x="0" y="120918"/>
                  </a:lnTo>
                  <a:cubicBezTo>
                    <a:pt x="0" y="54137"/>
                    <a:pt x="54137" y="0"/>
                    <a:pt x="120918" y="0"/>
                  </a:cubicBezTo>
                  <a:close/>
                </a:path>
              </a:pathLst>
            </a:custGeom>
            <a:solidFill>
              <a:srgbClr val="F0ABC1"/>
            </a:solidFill>
          </p:spPr>
          <p:txBody>
            <a:bodyPr/>
            <a:lstStyle/>
            <a:p>
              <a:endParaRPr lang="en-PH"/>
            </a:p>
          </p:txBody>
        </p:sp>
        <p:sp>
          <p:nvSpPr>
            <p:cNvPr id="11" name="TextBox 11"/>
            <p:cNvSpPr txBox="1"/>
            <p:nvPr/>
          </p:nvSpPr>
          <p:spPr>
            <a:xfrm>
              <a:off x="0" y="-66675"/>
              <a:ext cx="1811771" cy="879475"/>
            </a:xfrm>
            <a:prstGeom prst="rect">
              <a:avLst/>
            </a:prstGeom>
          </p:spPr>
          <p:txBody>
            <a:bodyPr lIns="50800" tIns="50800" rIns="50800" bIns="50800" rtlCol="0" anchor="ctr"/>
            <a:lstStyle/>
            <a:p>
              <a:pPr algn="ctr">
                <a:lnSpc>
                  <a:spcPts val="3359"/>
                </a:lnSpc>
              </a:pPr>
              <a:endParaRPr/>
            </a:p>
          </p:txBody>
        </p:sp>
      </p:grpSp>
      <p:sp>
        <p:nvSpPr>
          <p:cNvPr id="12" name="AutoShape 12"/>
          <p:cNvSpPr/>
          <p:nvPr/>
        </p:nvSpPr>
        <p:spPr>
          <a:xfrm flipV="1">
            <a:off x="1481196" y="7231456"/>
            <a:ext cx="0" cy="684737"/>
          </a:xfrm>
          <a:prstGeom prst="line">
            <a:avLst/>
          </a:prstGeom>
          <a:ln w="38100" cap="flat">
            <a:solidFill>
              <a:srgbClr val="000000"/>
            </a:solidFill>
            <a:prstDash val="solid"/>
            <a:headEnd type="arrow" w="med" len="sm"/>
            <a:tailEnd type="arrow" w="med" len="sm"/>
          </a:ln>
        </p:spPr>
        <p:txBody>
          <a:bodyPr/>
          <a:lstStyle/>
          <a:p>
            <a:endParaRPr lang="en-PH"/>
          </a:p>
        </p:txBody>
      </p:sp>
      <p:sp>
        <p:nvSpPr>
          <p:cNvPr id="13" name="AutoShape 13"/>
          <p:cNvSpPr/>
          <p:nvPr/>
        </p:nvSpPr>
        <p:spPr>
          <a:xfrm flipV="1">
            <a:off x="2729992" y="7573825"/>
            <a:ext cx="767477" cy="0"/>
          </a:xfrm>
          <a:prstGeom prst="line">
            <a:avLst/>
          </a:prstGeom>
          <a:ln w="38100" cap="flat">
            <a:solidFill>
              <a:srgbClr val="000000"/>
            </a:solidFill>
            <a:prstDash val="solid"/>
            <a:headEnd type="arrow" w="med" len="sm"/>
            <a:tailEnd type="arrow" w="med" len="sm"/>
          </a:ln>
        </p:spPr>
        <p:txBody>
          <a:bodyPr/>
          <a:lstStyle/>
          <a:p>
            <a:endParaRPr lang="en-PH"/>
          </a:p>
        </p:txBody>
      </p:sp>
      <p:sp>
        <p:nvSpPr>
          <p:cNvPr id="14" name="TextBox 14"/>
          <p:cNvSpPr txBox="1"/>
          <p:nvPr/>
        </p:nvSpPr>
        <p:spPr>
          <a:xfrm>
            <a:off x="1550790" y="7446264"/>
            <a:ext cx="321220" cy="236072"/>
          </a:xfrm>
          <a:prstGeom prst="rect">
            <a:avLst/>
          </a:prstGeom>
        </p:spPr>
        <p:txBody>
          <a:bodyPr lIns="0" tIns="0" rIns="0" bIns="0" rtlCol="0" anchor="t">
            <a:spAutoFit/>
          </a:bodyPr>
          <a:lstStyle/>
          <a:p>
            <a:pPr algn="l">
              <a:lnSpc>
                <a:spcPts val="1993"/>
              </a:lnSpc>
              <a:spcBef>
                <a:spcPct val="0"/>
              </a:spcBef>
            </a:pPr>
            <a:r>
              <a:rPr lang="en-US" sz="1424">
                <a:solidFill>
                  <a:srgbClr val="000000"/>
                </a:solidFill>
                <a:latin typeface="Open Sans"/>
                <a:ea typeface="Open Sans"/>
                <a:cs typeface="Open Sans"/>
                <a:sym typeface="Open Sans"/>
              </a:rPr>
              <a:t>= 1</a:t>
            </a:r>
          </a:p>
        </p:txBody>
      </p:sp>
      <p:sp>
        <p:nvSpPr>
          <p:cNvPr id="15" name="TextBox 15"/>
          <p:cNvSpPr txBox="1"/>
          <p:nvPr/>
        </p:nvSpPr>
        <p:spPr>
          <a:xfrm>
            <a:off x="2954863" y="7572860"/>
            <a:ext cx="321220" cy="236072"/>
          </a:xfrm>
          <a:prstGeom prst="rect">
            <a:avLst/>
          </a:prstGeom>
        </p:spPr>
        <p:txBody>
          <a:bodyPr lIns="0" tIns="0" rIns="0" bIns="0" rtlCol="0" anchor="t">
            <a:spAutoFit/>
          </a:bodyPr>
          <a:lstStyle/>
          <a:p>
            <a:pPr algn="l">
              <a:lnSpc>
                <a:spcPts val="1993"/>
              </a:lnSpc>
              <a:spcBef>
                <a:spcPct val="0"/>
              </a:spcBef>
            </a:pPr>
            <a:r>
              <a:rPr lang="en-US" sz="1424">
                <a:solidFill>
                  <a:srgbClr val="000000"/>
                </a:solidFill>
                <a:latin typeface="Open Sans"/>
                <a:ea typeface="Open Sans"/>
                <a:cs typeface="Open Sans"/>
                <a:sym typeface="Open Sans"/>
              </a:rPr>
              <a:t>= 0</a:t>
            </a:r>
          </a:p>
        </p:txBody>
      </p:sp>
      <p:grpSp>
        <p:nvGrpSpPr>
          <p:cNvPr id="16" name="Group 16"/>
          <p:cNvGrpSpPr/>
          <p:nvPr/>
        </p:nvGrpSpPr>
        <p:grpSpPr>
          <a:xfrm>
            <a:off x="4340733" y="6888035"/>
            <a:ext cx="3265334" cy="1464900"/>
            <a:chOff x="0" y="0"/>
            <a:chExt cx="1811771" cy="812800"/>
          </a:xfrm>
        </p:grpSpPr>
        <p:sp>
          <p:nvSpPr>
            <p:cNvPr id="17" name="Freeform 17"/>
            <p:cNvSpPr/>
            <p:nvPr/>
          </p:nvSpPr>
          <p:spPr>
            <a:xfrm>
              <a:off x="0" y="0"/>
              <a:ext cx="1811771" cy="812800"/>
            </a:xfrm>
            <a:custGeom>
              <a:avLst/>
              <a:gdLst/>
              <a:ahLst/>
              <a:cxnLst/>
              <a:rect l="l" t="t" r="r" b="b"/>
              <a:pathLst>
                <a:path w="1811771" h="812800">
                  <a:moveTo>
                    <a:pt x="120918" y="0"/>
                  </a:moveTo>
                  <a:lnTo>
                    <a:pt x="1690853" y="0"/>
                  </a:lnTo>
                  <a:cubicBezTo>
                    <a:pt x="1757634" y="0"/>
                    <a:pt x="1811771" y="54137"/>
                    <a:pt x="1811771" y="120918"/>
                  </a:cubicBezTo>
                  <a:lnTo>
                    <a:pt x="1811771" y="691882"/>
                  </a:lnTo>
                  <a:cubicBezTo>
                    <a:pt x="1811771" y="758663"/>
                    <a:pt x="1757634" y="812800"/>
                    <a:pt x="1690853" y="812800"/>
                  </a:cubicBezTo>
                  <a:lnTo>
                    <a:pt x="120918" y="812800"/>
                  </a:lnTo>
                  <a:cubicBezTo>
                    <a:pt x="54137" y="812800"/>
                    <a:pt x="0" y="758663"/>
                    <a:pt x="0" y="691882"/>
                  </a:cubicBezTo>
                  <a:lnTo>
                    <a:pt x="0" y="120918"/>
                  </a:lnTo>
                  <a:cubicBezTo>
                    <a:pt x="0" y="54137"/>
                    <a:pt x="54137" y="0"/>
                    <a:pt x="120918" y="0"/>
                  </a:cubicBezTo>
                  <a:close/>
                </a:path>
              </a:pathLst>
            </a:custGeom>
            <a:solidFill>
              <a:srgbClr val="FFDE59"/>
            </a:solidFill>
          </p:spPr>
          <p:txBody>
            <a:bodyPr/>
            <a:lstStyle/>
            <a:p>
              <a:endParaRPr lang="en-PH"/>
            </a:p>
          </p:txBody>
        </p:sp>
        <p:sp>
          <p:nvSpPr>
            <p:cNvPr id="18" name="TextBox 18"/>
            <p:cNvSpPr txBox="1"/>
            <p:nvPr/>
          </p:nvSpPr>
          <p:spPr>
            <a:xfrm>
              <a:off x="0" y="-66675"/>
              <a:ext cx="1811771" cy="879475"/>
            </a:xfrm>
            <a:prstGeom prst="rect">
              <a:avLst/>
            </a:prstGeom>
          </p:spPr>
          <p:txBody>
            <a:bodyPr lIns="50800" tIns="50800" rIns="50800" bIns="50800" rtlCol="0" anchor="ctr"/>
            <a:lstStyle/>
            <a:p>
              <a:pPr algn="ctr">
                <a:lnSpc>
                  <a:spcPts val="3359"/>
                </a:lnSpc>
              </a:pPr>
              <a:endParaRPr/>
            </a:p>
          </p:txBody>
        </p:sp>
      </p:grpSp>
      <p:sp>
        <p:nvSpPr>
          <p:cNvPr id="19" name="AutoShape 19"/>
          <p:cNvSpPr/>
          <p:nvPr/>
        </p:nvSpPr>
        <p:spPr>
          <a:xfrm flipH="1" flipV="1">
            <a:off x="6380925" y="7301895"/>
            <a:ext cx="553936" cy="657609"/>
          </a:xfrm>
          <a:prstGeom prst="line">
            <a:avLst/>
          </a:prstGeom>
          <a:ln w="38100" cap="flat">
            <a:solidFill>
              <a:srgbClr val="000000"/>
            </a:solidFill>
            <a:prstDash val="solid"/>
            <a:headEnd type="arrow" w="med" len="sm"/>
            <a:tailEnd type="arrow" w="med" len="sm"/>
          </a:ln>
        </p:spPr>
        <p:txBody>
          <a:bodyPr/>
          <a:lstStyle/>
          <a:p>
            <a:endParaRPr lang="en-PH"/>
          </a:p>
        </p:txBody>
      </p:sp>
      <p:sp>
        <p:nvSpPr>
          <p:cNvPr id="20" name="AutoShape 20"/>
          <p:cNvSpPr/>
          <p:nvPr/>
        </p:nvSpPr>
        <p:spPr>
          <a:xfrm flipV="1">
            <a:off x="4804884" y="7290244"/>
            <a:ext cx="579379" cy="672609"/>
          </a:xfrm>
          <a:prstGeom prst="line">
            <a:avLst/>
          </a:prstGeom>
          <a:ln w="38100" cap="flat">
            <a:solidFill>
              <a:srgbClr val="000000"/>
            </a:solidFill>
            <a:prstDash val="solid"/>
            <a:headEnd type="arrow" w="med" len="sm"/>
            <a:tailEnd type="arrow" w="med" len="sm"/>
          </a:ln>
        </p:spPr>
        <p:txBody>
          <a:bodyPr/>
          <a:lstStyle/>
          <a:p>
            <a:endParaRPr lang="en-PH"/>
          </a:p>
        </p:txBody>
      </p:sp>
      <p:sp>
        <p:nvSpPr>
          <p:cNvPr id="21" name="TextBox 21"/>
          <p:cNvSpPr txBox="1"/>
          <p:nvPr/>
        </p:nvSpPr>
        <p:spPr>
          <a:xfrm>
            <a:off x="5237069" y="7492924"/>
            <a:ext cx="321220" cy="236072"/>
          </a:xfrm>
          <a:prstGeom prst="rect">
            <a:avLst/>
          </a:prstGeom>
        </p:spPr>
        <p:txBody>
          <a:bodyPr lIns="0" tIns="0" rIns="0" bIns="0" rtlCol="0" anchor="t">
            <a:spAutoFit/>
          </a:bodyPr>
          <a:lstStyle/>
          <a:p>
            <a:pPr algn="l">
              <a:lnSpc>
                <a:spcPts val="1993"/>
              </a:lnSpc>
              <a:spcBef>
                <a:spcPct val="0"/>
              </a:spcBef>
            </a:pPr>
            <a:r>
              <a:rPr lang="en-US" sz="1424">
                <a:solidFill>
                  <a:srgbClr val="000000"/>
                </a:solidFill>
                <a:latin typeface="Open Sans"/>
                <a:ea typeface="Open Sans"/>
                <a:cs typeface="Open Sans"/>
                <a:sym typeface="Open Sans"/>
              </a:rPr>
              <a:t>= 1</a:t>
            </a:r>
          </a:p>
        </p:txBody>
      </p:sp>
      <p:sp>
        <p:nvSpPr>
          <p:cNvPr id="22" name="TextBox 22"/>
          <p:cNvSpPr txBox="1"/>
          <p:nvPr/>
        </p:nvSpPr>
        <p:spPr>
          <a:xfrm>
            <a:off x="6774251" y="7492924"/>
            <a:ext cx="321220" cy="236072"/>
          </a:xfrm>
          <a:prstGeom prst="rect">
            <a:avLst/>
          </a:prstGeom>
        </p:spPr>
        <p:txBody>
          <a:bodyPr lIns="0" tIns="0" rIns="0" bIns="0" rtlCol="0" anchor="t">
            <a:spAutoFit/>
          </a:bodyPr>
          <a:lstStyle/>
          <a:p>
            <a:pPr algn="l">
              <a:lnSpc>
                <a:spcPts val="1993"/>
              </a:lnSpc>
              <a:spcBef>
                <a:spcPct val="0"/>
              </a:spcBef>
            </a:pPr>
            <a:r>
              <a:rPr lang="en-US" sz="1424">
                <a:solidFill>
                  <a:srgbClr val="000000"/>
                </a:solidFill>
                <a:latin typeface="Open Sans"/>
                <a:ea typeface="Open Sans"/>
                <a:cs typeface="Open Sans"/>
                <a:sym typeface="Open Sans"/>
              </a:rPr>
              <a:t>= 0</a:t>
            </a:r>
          </a:p>
        </p:txBody>
      </p:sp>
      <p:sp>
        <p:nvSpPr>
          <p:cNvPr id="23" name="AutoShape 23"/>
          <p:cNvSpPr/>
          <p:nvPr/>
        </p:nvSpPr>
        <p:spPr>
          <a:xfrm flipH="1">
            <a:off x="2437599" y="6193744"/>
            <a:ext cx="540935" cy="528262"/>
          </a:xfrm>
          <a:prstGeom prst="line">
            <a:avLst/>
          </a:prstGeom>
          <a:ln w="38100" cap="flat">
            <a:solidFill>
              <a:srgbClr val="000000"/>
            </a:solidFill>
            <a:prstDash val="solid"/>
            <a:headEnd type="none" w="sm" len="sm"/>
            <a:tailEnd type="arrow" w="med" len="sm"/>
          </a:ln>
        </p:spPr>
        <p:txBody>
          <a:bodyPr/>
          <a:lstStyle/>
          <a:p>
            <a:endParaRPr lang="en-PH"/>
          </a:p>
        </p:txBody>
      </p:sp>
      <p:sp>
        <p:nvSpPr>
          <p:cNvPr id="24" name="AutoShape 24"/>
          <p:cNvSpPr/>
          <p:nvPr/>
        </p:nvSpPr>
        <p:spPr>
          <a:xfrm>
            <a:off x="4641684" y="6220376"/>
            <a:ext cx="425952" cy="628395"/>
          </a:xfrm>
          <a:prstGeom prst="line">
            <a:avLst/>
          </a:prstGeom>
          <a:ln w="38100" cap="flat">
            <a:solidFill>
              <a:srgbClr val="000000"/>
            </a:solidFill>
            <a:prstDash val="solid"/>
            <a:headEnd type="none" w="sm" len="sm"/>
            <a:tailEnd type="arrow" w="med" len="sm"/>
          </a:ln>
        </p:spPr>
        <p:txBody>
          <a:bodyPr/>
          <a:lstStyle/>
          <a:p>
            <a:endParaRPr lang="en-PH"/>
          </a:p>
        </p:txBody>
      </p:sp>
      <p:sp>
        <p:nvSpPr>
          <p:cNvPr id="25" name="TextBox 25"/>
          <p:cNvSpPr txBox="1"/>
          <p:nvPr/>
        </p:nvSpPr>
        <p:spPr>
          <a:xfrm>
            <a:off x="99627" y="-9525"/>
            <a:ext cx="8628588" cy="994187"/>
          </a:xfrm>
          <a:prstGeom prst="rect">
            <a:avLst/>
          </a:prstGeom>
        </p:spPr>
        <p:txBody>
          <a:bodyPr lIns="0" tIns="0" rIns="0" bIns="0" rtlCol="0" anchor="t">
            <a:spAutoFit/>
          </a:bodyPr>
          <a:lstStyle/>
          <a:p>
            <a:pPr marL="0" lvl="0" indent="0" algn="l">
              <a:lnSpc>
                <a:spcPts val="3791"/>
              </a:lnSpc>
              <a:spcBef>
                <a:spcPct val="0"/>
              </a:spcBef>
            </a:pPr>
            <a:r>
              <a:rPr lang="en-US" sz="3385" b="1" spc="-101">
                <a:solidFill>
                  <a:srgbClr val="FFFFFF"/>
                </a:solidFill>
                <a:latin typeface="Poppins Bold"/>
                <a:ea typeface="Poppins Bold"/>
                <a:cs typeface="Poppins Bold"/>
                <a:sym typeface="Poppins Bold"/>
              </a:rPr>
              <a:t>21.6 Quantum Cryptography: The Future of Secure Communication</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1999268" y="4100538"/>
          <a:ext cx="14289464" cy="3241626"/>
        </p:xfrm>
        <a:graphic>
          <a:graphicData uri="http://schemas.openxmlformats.org/drawingml/2006/table">
            <a:tbl>
              <a:tblPr/>
              <a:tblGrid>
                <a:gridCol w="1786183">
                  <a:extLst>
                    <a:ext uri="{9D8B030D-6E8A-4147-A177-3AD203B41FA5}">
                      <a16:colId xmlns:a16="http://schemas.microsoft.com/office/drawing/2014/main" val="20000"/>
                    </a:ext>
                  </a:extLst>
                </a:gridCol>
                <a:gridCol w="1786183">
                  <a:extLst>
                    <a:ext uri="{9D8B030D-6E8A-4147-A177-3AD203B41FA5}">
                      <a16:colId xmlns:a16="http://schemas.microsoft.com/office/drawing/2014/main" val="20001"/>
                    </a:ext>
                  </a:extLst>
                </a:gridCol>
                <a:gridCol w="1786183">
                  <a:extLst>
                    <a:ext uri="{9D8B030D-6E8A-4147-A177-3AD203B41FA5}">
                      <a16:colId xmlns:a16="http://schemas.microsoft.com/office/drawing/2014/main" val="20002"/>
                    </a:ext>
                  </a:extLst>
                </a:gridCol>
                <a:gridCol w="1786183">
                  <a:extLst>
                    <a:ext uri="{9D8B030D-6E8A-4147-A177-3AD203B41FA5}">
                      <a16:colId xmlns:a16="http://schemas.microsoft.com/office/drawing/2014/main" val="20003"/>
                    </a:ext>
                  </a:extLst>
                </a:gridCol>
                <a:gridCol w="1786183">
                  <a:extLst>
                    <a:ext uri="{9D8B030D-6E8A-4147-A177-3AD203B41FA5}">
                      <a16:colId xmlns:a16="http://schemas.microsoft.com/office/drawing/2014/main" val="20004"/>
                    </a:ext>
                  </a:extLst>
                </a:gridCol>
                <a:gridCol w="1786183">
                  <a:extLst>
                    <a:ext uri="{9D8B030D-6E8A-4147-A177-3AD203B41FA5}">
                      <a16:colId xmlns:a16="http://schemas.microsoft.com/office/drawing/2014/main" val="20005"/>
                    </a:ext>
                  </a:extLst>
                </a:gridCol>
                <a:gridCol w="1786183">
                  <a:extLst>
                    <a:ext uri="{9D8B030D-6E8A-4147-A177-3AD203B41FA5}">
                      <a16:colId xmlns:a16="http://schemas.microsoft.com/office/drawing/2014/main" val="20006"/>
                    </a:ext>
                  </a:extLst>
                </a:gridCol>
                <a:gridCol w="1786183">
                  <a:extLst>
                    <a:ext uri="{9D8B030D-6E8A-4147-A177-3AD203B41FA5}">
                      <a16:colId xmlns:a16="http://schemas.microsoft.com/office/drawing/2014/main" val="20007"/>
                    </a:ext>
                  </a:extLst>
                </a:gridCol>
              </a:tblGrid>
              <a:tr h="1039729">
                <a:tc>
                  <a:txBody>
                    <a:bodyPr/>
                    <a:lstStyle/>
                    <a:p>
                      <a:pPr algn="ctr">
                        <a:lnSpc>
                          <a:spcPts val="2392"/>
                        </a:lnSpc>
                        <a:defRPr/>
                      </a:pPr>
                      <a:r>
                        <a:rPr lang="en-US" sz="1709" b="1">
                          <a:solidFill>
                            <a:srgbClr val="FFFFFF"/>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392"/>
                        </a:lnSpc>
                        <a:defRPr/>
                      </a:pPr>
                      <a:r>
                        <a:rPr lang="en-US" sz="1709" b="1">
                          <a:solidFill>
                            <a:srgbClr val="FFFFFF"/>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392"/>
                        </a:lnSpc>
                        <a:defRPr/>
                      </a:pPr>
                      <a:r>
                        <a:rPr lang="en-US" sz="1709" b="1">
                          <a:solidFill>
                            <a:srgbClr val="FFFFFF"/>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392"/>
                        </a:lnSpc>
                        <a:defRPr/>
                      </a:pPr>
                      <a:r>
                        <a:rPr lang="en-US" sz="1709" b="1">
                          <a:solidFill>
                            <a:srgbClr val="FFFFFF"/>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392"/>
                        </a:lnSpc>
                        <a:defRPr/>
                      </a:pPr>
                      <a:r>
                        <a:rPr lang="en-US" sz="1709" b="1">
                          <a:solidFill>
                            <a:srgbClr val="FFFFFF"/>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392"/>
                        </a:lnSpc>
                        <a:defRPr/>
                      </a:pPr>
                      <a:r>
                        <a:rPr lang="en-US" sz="1709" b="1">
                          <a:solidFill>
                            <a:srgbClr val="FFFFFF"/>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392"/>
                        </a:lnSpc>
                        <a:defRPr/>
                      </a:pPr>
                      <a:r>
                        <a:rPr lang="en-US" sz="1709" b="1">
                          <a:solidFill>
                            <a:srgbClr val="FFFFFF"/>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392"/>
                        </a:lnSpc>
                        <a:defRPr/>
                      </a:pPr>
                      <a:r>
                        <a:rPr lang="en-US" sz="1709" b="1">
                          <a:solidFill>
                            <a:srgbClr val="FFFFFF"/>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extLst>
                  <a:ext uri="{0D108BD9-81ED-4DB2-BD59-A6C34878D82A}">
                    <a16:rowId xmlns:a16="http://schemas.microsoft.com/office/drawing/2014/main" val="10000"/>
                  </a:ext>
                </a:extLst>
              </a:tr>
              <a:tr h="1100948">
                <a:tc>
                  <a:txBody>
                    <a:bodyPr/>
                    <a:lstStyle/>
                    <a:p>
                      <a:pPr algn="ctr">
                        <a:lnSpc>
                          <a:spcPts val="3932"/>
                        </a:lnSpc>
                        <a:defRPr/>
                      </a:pPr>
                      <a:r>
                        <a:rPr lang="en-US" sz="280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x</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x</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x</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x</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extLst>
                  <a:ext uri="{0D108BD9-81ED-4DB2-BD59-A6C34878D82A}">
                    <a16:rowId xmlns:a16="http://schemas.microsoft.com/office/drawing/2014/main" val="10001"/>
                  </a:ext>
                </a:extLst>
              </a:tr>
              <a:tr h="1100948">
                <a:tc>
                  <a:txBody>
                    <a:bodyPr/>
                    <a:lstStyle/>
                    <a:p>
                      <a:pPr algn="ctr">
                        <a:lnSpc>
                          <a:spcPts val="3932"/>
                        </a:lnSpc>
                        <a:defRPr/>
                      </a:pPr>
                      <a:r>
                        <a:rPr lang="en-US" sz="2809" b="1">
                          <a:solidFill>
                            <a:srgbClr val="000000"/>
                          </a:solidFill>
                          <a:latin typeface="Open Sans Bold"/>
                          <a:ea typeface="Open Sans Bold"/>
                          <a:cs typeface="Open Sans Bold"/>
                          <a:sym typeface="Open Sans Bold"/>
                        </a:rPr>
                        <a:t>x</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x</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x</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x</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x</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extLst>
                  <a:ext uri="{0D108BD9-81ED-4DB2-BD59-A6C34878D82A}">
                    <a16:rowId xmlns:a16="http://schemas.microsoft.com/office/drawing/2014/main" val="10002"/>
                  </a:ext>
                </a:extLst>
              </a:tr>
            </a:tbl>
          </a:graphicData>
        </a:graphic>
      </p:graphicFrame>
      <p:sp>
        <p:nvSpPr>
          <p:cNvPr id="7" name="TextBox 7"/>
          <p:cNvSpPr txBox="1"/>
          <p:nvPr/>
        </p:nvSpPr>
        <p:spPr>
          <a:xfrm>
            <a:off x="402046" y="1877010"/>
            <a:ext cx="1527771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How does it work?</a:t>
            </a:r>
          </a:p>
        </p:txBody>
      </p:sp>
      <p:sp>
        <p:nvSpPr>
          <p:cNvPr id="8" name="TextBox 8"/>
          <p:cNvSpPr txBox="1"/>
          <p:nvPr/>
        </p:nvSpPr>
        <p:spPr>
          <a:xfrm>
            <a:off x="404826" y="2664214"/>
            <a:ext cx="17478349"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Now, the receiver will also select the polarisation basis at random (meaning the direction they receive the photon). </a:t>
            </a:r>
          </a:p>
        </p:txBody>
      </p:sp>
      <p:sp>
        <p:nvSpPr>
          <p:cNvPr id="9" name="TextBox 9"/>
          <p:cNvSpPr txBox="1"/>
          <p:nvPr/>
        </p:nvSpPr>
        <p:spPr>
          <a:xfrm>
            <a:off x="99627" y="-9525"/>
            <a:ext cx="8628588" cy="994187"/>
          </a:xfrm>
          <a:prstGeom prst="rect">
            <a:avLst/>
          </a:prstGeom>
        </p:spPr>
        <p:txBody>
          <a:bodyPr lIns="0" tIns="0" rIns="0" bIns="0" rtlCol="0" anchor="t">
            <a:spAutoFit/>
          </a:bodyPr>
          <a:lstStyle/>
          <a:p>
            <a:pPr marL="0" lvl="0" indent="0" algn="l">
              <a:lnSpc>
                <a:spcPts val="3791"/>
              </a:lnSpc>
              <a:spcBef>
                <a:spcPct val="0"/>
              </a:spcBef>
            </a:pPr>
            <a:r>
              <a:rPr lang="en-US" sz="3385" b="1" spc="-101">
                <a:solidFill>
                  <a:srgbClr val="FFFFFF"/>
                </a:solidFill>
                <a:latin typeface="Poppins Bold"/>
                <a:ea typeface="Poppins Bold"/>
                <a:cs typeface="Poppins Bold"/>
                <a:sym typeface="Poppins Bold"/>
              </a:rPr>
              <a:t>21.6 Quantum Cryptography: The Future of Secure Communication</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1999268" y="4195642"/>
          <a:ext cx="14289464" cy="4349652"/>
        </p:xfrm>
        <a:graphic>
          <a:graphicData uri="http://schemas.openxmlformats.org/drawingml/2006/table">
            <a:tbl>
              <a:tblPr/>
              <a:tblGrid>
                <a:gridCol w="1786183">
                  <a:extLst>
                    <a:ext uri="{9D8B030D-6E8A-4147-A177-3AD203B41FA5}">
                      <a16:colId xmlns:a16="http://schemas.microsoft.com/office/drawing/2014/main" val="20000"/>
                    </a:ext>
                  </a:extLst>
                </a:gridCol>
                <a:gridCol w="1786183">
                  <a:extLst>
                    <a:ext uri="{9D8B030D-6E8A-4147-A177-3AD203B41FA5}">
                      <a16:colId xmlns:a16="http://schemas.microsoft.com/office/drawing/2014/main" val="20001"/>
                    </a:ext>
                  </a:extLst>
                </a:gridCol>
                <a:gridCol w="1786183">
                  <a:extLst>
                    <a:ext uri="{9D8B030D-6E8A-4147-A177-3AD203B41FA5}">
                      <a16:colId xmlns:a16="http://schemas.microsoft.com/office/drawing/2014/main" val="20002"/>
                    </a:ext>
                  </a:extLst>
                </a:gridCol>
                <a:gridCol w="1786183">
                  <a:extLst>
                    <a:ext uri="{9D8B030D-6E8A-4147-A177-3AD203B41FA5}">
                      <a16:colId xmlns:a16="http://schemas.microsoft.com/office/drawing/2014/main" val="20003"/>
                    </a:ext>
                  </a:extLst>
                </a:gridCol>
                <a:gridCol w="1786183">
                  <a:extLst>
                    <a:ext uri="{9D8B030D-6E8A-4147-A177-3AD203B41FA5}">
                      <a16:colId xmlns:a16="http://schemas.microsoft.com/office/drawing/2014/main" val="20004"/>
                    </a:ext>
                  </a:extLst>
                </a:gridCol>
                <a:gridCol w="1786183">
                  <a:extLst>
                    <a:ext uri="{9D8B030D-6E8A-4147-A177-3AD203B41FA5}">
                      <a16:colId xmlns:a16="http://schemas.microsoft.com/office/drawing/2014/main" val="20005"/>
                    </a:ext>
                  </a:extLst>
                </a:gridCol>
                <a:gridCol w="1786183">
                  <a:extLst>
                    <a:ext uri="{9D8B030D-6E8A-4147-A177-3AD203B41FA5}">
                      <a16:colId xmlns:a16="http://schemas.microsoft.com/office/drawing/2014/main" val="20006"/>
                    </a:ext>
                  </a:extLst>
                </a:gridCol>
                <a:gridCol w="1786183">
                  <a:extLst>
                    <a:ext uri="{9D8B030D-6E8A-4147-A177-3AD203B41FA5}">
                      <a16:colId xmlns:a16="http://schemas.microsoft.com/office/drawing/2014/main" val="20007"/>
                    </a:ext>
                  </a:extLst>
                </a:gridCol>
              </a:tblGrid>
              <a:tr h="1056315">
                <a:tc>
                  <a:txBody>
                    <a:bodyPr/>
                    <a:lstStyle/>
                    <a:p>
                      <a:pPr algn="ctr">
                        <a:lnSpc>
                          <a:spcPts val="2392"/>
                        </a:lnSpc>
                        <a:defRPr/>
                      </a:pPr>
                      <a:r>
                        <a:rPr lang="en-US" sz="1709" b="1">
                          <a:solidFill>
                            <a:srgbClr val="FFFFFF"/>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392"/>
                        </a:lnSpc>
                        <a:defRPr/>
                      </a:pPr>
                      <a:r>
                        <a:rPr lang="en-US" sz="1709" b="1">
                          <a:solidFill>
                            <a:srgbClr val="FFFFFF"/>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392"/>
                        </a:lnSpc>
                        <a:defRPr/>
                      </a:pPr>
                      <a:r>
                        <a:rPr lang="en-US" sz="1709" b="1">
                          <a:solidFill>
                            <a:srgbClr val="FFFFFF"/>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392"/>
                        </a:lnSpc>
                        <a:defRPr/>
                      </a:pPr>
                      <a:r>
                        <a:rPr lang="en-US" sz="1709" b="1">
                          <a:solidFill>
                            <a:srgbClr val="FFFFFF"/>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392"/>
                        </a:lnSpc>
                        <a:defRPr/>
                      </a:pPr>
                      <a:r>
                        <a:rPr lang="en-US" sz="1709" b="1">
                          <a:solidFill>
                            <a:srgbClr val="FFFFFF"/>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392"/>
                        </a:lnSpc>
                        <a:defRPr/>
                      </a:pPr>
                      <a:r>
                        <a:rPr lang="en-US" sz="1709" b="1">
                          <a:solidFill>
                            <a:srgbClr val="FFFFFF"/>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392"/>
                        </a:lnSpc>
                        <a:defRPr/>
                      </a:pPr>
                      <a:r>
                        <a:rPr lang="en-US" sz="1709" b="1">
                          <a:solidFill>
                            <a:srgbClr val="FFFFFF"/>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392"/>
                        </a:lnSpc>
                        <a:defRPr/>
                      </a:pPr>
                      <a:r>
                        <a:rPr lang="en-US" sz="1709" b="1">
                          <a:solidFill>
                            <a:srgbClr val="FFFFFF"/>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extLst>
                  <a:ext uri="{0D108BD9-81ED-4DB2-BD59-A6C34878D82A}">
                    <a16:rowId xmlns:a16="http://schemas.microsoft.com/office/drawing/2014/main" val="10000"/>
                  </a:ext>
                </a:extLst>
              </a:tr>
              <a:tr h="1118511">
                <a:tc>
                  <a:txBody>
                    <a:bodyPr/>
                    <a:lstStyle/>
                    <a:p>
                      <a:pPr algn="ctr">
                        <a:lnSpc>
                          <a:spcPts val="3932"/>
                        </a:lnSpc>
                        <a:defRPr/>
                      </a:pPr>
                      <a:r>
                        <a:rPr lang="en-US" sz="280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x</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x</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x</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x</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extLst>
                  <a:ext uri="{0D108BD9-81ED-4DB2-BD59-A6C34878D82A}">
                    <a16:rowId xmlns:a16="http://schemas.microsoft.com/office/drawing/2014/main" val="10001"/>
                  </a:ext>
                </a:extLst>
              </a:tr>
              <a:tr h="1118511">
                <a:tc>
                  <a:txBody>
                    <a:bodyPr/>
                    <a:lstStyle/>
                    <a:p>
                      <a:pPr algn="ctr">
                        <a:lnSpc>
                          <a:spcPts val="3932"/>
                        </a:lnSpc>
                        <a:defRPr/>
                      </a:pPr>
                      <a:r>
                        <a:rPr lang="en-US" sz="2809" b="1">
                          <a:solidFill>
                            <a:srgbClr val="000000"/>
                          </a:solidFill>
                          <a:latin typeface="Open Sans Bold"/>
                          <a:ea typeface="Open Sans Bold"/>
                          <a:cs typeface="Open Sans Bold"/>
                          <a:sym typeface="Open Sans Bold"/>
                        </a:rPr>
                        <a:t>x</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x</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x</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x</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x</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extLst>
                  <a:ext uri="{0D108BD9-81ED-4DB2-BD59-A6C34878D82A}">
                    <a16:rowId xmlns:a16="http://schemas.microsoft.com/office/drawing/2014/main" val="10002"/>
                  </a:ext>
                </a:extLst>
              </a:tr>
              <a:tr h="1056315">
                <a:tc>
                  <a:txBody>
                    <a:bodyPr/>
                    <a:lstStyle/>
                    <a:p>
                      <a:pPr algn="ctr">
                        <a:lnSpc>
                          <a:spcPts val="252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52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520"/>
                        </a:lnSpc>
                        <a:defRPr/>
                      </a:pPr>
                      <a:r>
                        <a:rPr lang="en-US" sz="1800" b="1">
                          <a:solidFill>
                            <a:srgbClr val="FFFFFF"/>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520"/>
                        </a:lnSpc>
                        <a:defRPr/>
                      </a:pPr>
                      <a:r>
                        <a:rPr lang="en-US" sz="1800" b="1">
                          <a:solidFill>
                            <a:srgbClr val="FFFFFF"/>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52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520"/>
                        </a:lnSpc>
                        <a:defRPr/>
                      </a:pPr>
                      <a:r>
                        <a:rPr lang="en-US" sz="1800" b="1">
                          <a:solidFill>
                            <a:srgbClr val="FFFFFF"/>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520"/>
                        </a:lnSpc>
                        <a:defRPr/>
                      </a:pPr>
                      <a:r>
                        <a:rPr lang="en-US" sz="1800" b="1">
                          <a:solidFill>
                            <a:srgbClr val="FFFFFF"/>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520"/>
                        </a:lnSpc>
                        <a:defRPr/>
                      </a:pPr>
                      <a:r>
                        <a:rPr lang="en-US" sz="1800">
                          <a:solidFill>
                            <a:srgbClr val="FFFFFF"/>
                          </a:solidFill>
                          <a:latin typeface="Open Sans"/>
                          <a:ea typeface="Open Sans"/>
                          <a:cs typeface="Open Sans"/>
                          <a:sym typeface="Open Sans"/>
                        </a:rPr>
                        <a:t>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extLst>
                  <a:ext uri="{0D108BD9-81ED-4DB2-BD59-A6C34878D82A}">
                    <a16:rowId xmlns:a16="http://schemas.microsoft.com/office/drawing/2014/main" val="10003"/>
                  </a:ext>
                </a:extLst>
              </a:tr>
            </a:tbl>
          </a:graphicData>
        </a:graphic>
      </p:graphicFrame>
      <p:sp>
        <p:nvSpPr>
          <p:cNvPr id="7" name="TextBox 7"/>
          <p:cNvSpPr txBox="1"/>
          <p:nvPr/>
        </p:nvSpPr>
        <p:spPr>
          <a:xfrm>
            <a:off x="402046" y="1877010"/>
            <a:ext cx="1527771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How does it work?</a:t>
            </a:r>
          </a:p>
        </p:txBody>
      </p:sp>
      <p:sp>
        <p:nvSpPr>
          <p:cNvPr id="8" name="TextBox 8"/>
          <p:cNvSpPr txBox="1"/>
          <p:nvPr/>
        </p:nvSpPr>
        <p:spPr>
          <a:xfrm>
            <a:off x="404826" y="2664214"/>
            <a:ext cx="17478349"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Following the transfer, the sender informs the receiver about the polarisation basis used for each value. The receiver responds by saying which ones were chosen to match.</a:t>
            </a:r>
          </a:p>
        </p:txBody>
      </p:sp>
      <p:sp>
        <p:nvSpPr>
          <p:cNvPr id="9" name="TextBox 9"/>
          <p:cNvSpPr txBox="1"/>
          <p:nvPr/>
        </p:nvSpPr>
        <p:spPr>
          <a:xfrm>
            <a:off x="7411935" y="9194458"/>
            <a:ext cx="3434718"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Secret code: 00110</a:t>
            </a:r>
          </a:p>
        </p:txBody>
      </p:sp>
      <p:sp>
        <p:nvSpPr>
          <p:cNvPr id="13" name="TextBox 13"/>
          <p:cNvSpPr txBox="1"/>
          <p:nvPr/>
        </p:nvSpPr>
        <p:spPr>
          <a:xfrm>
            <a:off x="99627" y="-9525"/>
            <a:ext cx="8628588" cy="994187"/>
          </a:xfrm>
          <a:prstGeom prst="rect">
            <a:avLst/>
          </a:prstGeom>
        </p:spPr>
        <p:txBody>
          <a:bodyPr lIns="0" tIns="0" rIns="0" bIns="0" rtlCol="0" anchor="t">
            <a:spAutoFit/>
          </a:bodyPr>
          <a:lstStyle/>
          <a:p>
            <a:pPr marL="0" lvl="0" indent="0" algn="l">
              <a:lnSpc>
                <a:spcPts val="3791"/>
              </a:lnSpc>
              <a:spcBef>
                <a:spcPct val="0"/>
              </a:spcBef>
            </a:pPr>
            <a:r>
              <a:rPr lang="en-US" sz="3385" b="1" spc="-101">
                <a:solidFill>
                  <a:srgbClr val="FFFFFF"/>
                </a:solidFill>
                <a:latin typeface="Poppins Bold"/>
                <a:ea typeface="Poppins Bold"/>
                <a:cs typeface="Poppins Bold"/>
                <a:sym typeface="Poppins Bold"/>
              </a:rPr>
              <a:t>21.6 Quantum Cryptography: The Future of Secure Communication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499616" y="2805255"/>
            <a:ext cx="16973991" cy="976612"/>
            <a:chOff x="0" y="0"/>
            <a:chExt cx="5133416" cy="295355"/>
          </a:xfrm>
        </p:grpSpPr>
        <p:sp>
          <p:nvSpPr>
            <p:cNvPr id="6" name="Freeform 6"/>
            <p:cNvSpPr/>
            <p:nvPr/>
          </p:nvSpPr>
          <p:spPr>
            <a:xfrm>
              <a:off x="0" y="0"/>
              <a:ext cx="5133416" cy="295355"/>
            </a:xfrm>
            <a:custGeom>
              <a:avLst/>
              <a:gdLst/>
              <a:ahLst/>
              <a:cxnLst/>
              <a:rect l="l" t="t" r="r" b="b"/>
              <a:pathLst>
                <a:path w="5133416" h="295355">
                  <a:moveTo>
                    <a:pt x="23261" y="0"/>
                  </a:moveTo>
                  <a:lnTo>
                    <a:pt x="5110155" y="0"/>
                  </a:lnTo>
                  <a:cubicBezTo>
                    <a:pt x="5116324" y="0"/>
                    <a:pt x="5122241" y="2451"/>
                    <a:pt x="5126603" y="6813"/>
                  </a:cubicBezTo>
                  <a:cubicBezTo>
                    <a:pt x="5130965" y="11175"/>
                    <a:pt x="5133416" y="17092"/>
                    <a:pt x="5133416" y="23261"/>
                  </a:cubicBezTo>
                  <a:lnTo>
                    <a:pt x="5133416" y="272094"/>
                  </a:lnTo>
                  <a:cubicBezTo>
                    <a:pt x="5133416" y="278263"/>
                    <a:pt x="5130965" y="284180"/>
                    <a:pt x="5126603" y="288542"/>
                  </a:cubicBezTo>
                  <a:cubicBezTo>
                    <a:pt x="5122241" y="292904"/>
                    <a:pt x="5116324" y="295355"/>
                    <a:pt x="5110155" y="295355"/>
                  </a:cubicBezTo>
                  <a:lnTo>
                    <a:pt x="23261" y="295355"/>
                  </a:lnTo>
                  <a:cubicBezTo>
                    <a:pt x="17092" y="295355"/>
                    <a:pt x="11175" y="292904"/>
                    <a:pt x="6813" y="288542"/>
                  </a:cubicBezTo>
                  <a:cubicBezTo>
                    <a:pt x="2451" y="284180"/>
                    <a:pt x="0" y="278263"/>
                    <a:pt x="0" y="272094"/>
                  </a:cubicBezTo>
                  <a:lnTo>
                    <a:pt x="0" y="23261"/>
                  </a:lnTo>
                  <a:cubicBezTo>
                    <a:pt x="0" y="17092"/>
                    <a:pt x="2451" y="11175"/>
                    <a:pt x="6813" y="6813"/>
                  </a:cubicBezTo>
                  <a:cubicBezTo>
                    <a:pt x="11175" y="2451"/>
                    <a:pt x="17092" y="0"/>
                    <a:pt x="23261" y="0"/>
                  </a:cubicBezTo>
                  <a:close/>
                </a:path>
              </a:pathLst>
            </a:custGeom>
            <a:solidFill>
              <a:srgbClr val="C7E0EC"/>
            </a:solidFill>
          </p:spPr>
          <p:txBody>
            <a:bodyPr/>
            <a:lstStyle/>
            <a:p>
              <a:endParaRPr lang="en-PH"/>
            </a:p>
          </p:txBody>
        </p:sp>
        <p:sp>
          <p:nvSpPr>
            <p:cNvPr id="7" name="TextBox 7"/>
            <p:cNvSpPr txBox="1"/>
            <p:nvPr/>
          </p:nvSpPr>
          <p:spPr>
            <a:xfrm>
              <a:off x="0" y="-66675"/>
              <a:ext cx="5133416" cy="362030"/>
            </a:xfrm>
            <a:prstGeom prst="rect">
              <a:avLst/>
            </a:prstGeom>
          </p:spPr>
          <p:txBody>
            <a:bodyPr lIns="44240" tIns="44240" rIns="44240" bIns="44240" rtlCol="0" anchor="ctr"/>
            <a:lstStyle/>
            <a:p>
              <a:pPr algn="ctr">
                <a:lnSpc>
                  <a:spcPts val="3359"/>
                </a:lnSpc>
              </a:pPr>
              <a:endParaRPr/>
            </a:p>
          </p:txBody>
        </p:sp>
      </p:grpSp>
      <p:sp>
        <p:nvSpPr>
          <p:cNvPr id="8" name="Freeform 8"/>
          <p:cNvSpPr/>
          <p:nvPr/>
        </p:nvSpPr>
        <p:spPr>
          <a:xfrm>
            <a:off x="606219" y="2900474"/>
            <a:ext cx="770324" cy="770324"/>
          </a:xfrm>
          <a:custGeom>
            <a:avLst/>
            <a:gdLst/>
            <a:ahLst/>
            <a:cxnLst/>
            <a:rect l="l" t="t" r="r" b="b"/>
            <a:pathLst>
              <a:path w="770324" h="770324">
                <a:moveTo>
                  <a:pt x="0" y="0"/>
                </a:moveTo>
                <a:lnTo>
                  <a:pt x="770323" y="0"/>
                </a:lnTo>
                <a:lnTo>
                  <a:pt x="770323" y="770323"/>
                </a:lnTo>
                <a:lnTo>
                  <a:pt x="0" y="7703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9" name="Group 9"/>
          <p:cNvGrpSpPr/>
          <p:nvPr/>
        </p:nvGrpSpPr>
        <p:grpSpPr>
          <a:xfrm>
            <a:off x="499616" y="3962842"/>
            <a:ext cx="16973991" cy="976612"/>
            <a:chOff x="0" y="0"/>
            <a:chExt cx="5133416" cy="295355"/>
          </a:xfrm>
        </p:grpSpPr>
        <p:sp>
          <p:nvSpPr>
            <p:cNvPr id="10" name="Freeform 10"/>
            <p:cNvSpPr/>
            <p:nvPr/>
          </p:nvSpPr>
          <p:spPr>
            <a:xfrm>
              <a:off x="0" y="0"/>
              <a:ext cx="5133416" cy="295355"/>
            </a:xfrm>
            <a:custGeom>
              <a:avLst/>
              <a:gdLst/>
              <a:ahLst/>
              <a:cxnLst/>
              <a:rect l="l" t="t" r="r" b="b"/>
              <a:pathLst>
                <a:path w="5133416" h="295355">
                  <a:moveTo>
                    <a:pt x="23261" y="0"/>
                  </a:moveTo>
                  <a:lnTo>
                    <a:pt x="5110155" y="0"/>
                  </a:lnTo>
                  <a:cubicBezTo>
                    <a:pt x="5116324" y="0"/>
                    <a:pt x="5122241" y="2451"/>
                    <a:pt x="5126603" y="6813"/>
                  </a:cubicBezTo>
                  <a:cubicBezTo>
                    <a:pt x="5130965" y="11175"/>
                    <a:pt x="5133416" y="17092"/>
                    <a:pt x="5133416" y="23261"/>
                  </a:cubicBezTo>
                  <a:lnTo>
                    <a:pt x="5133416" y="272094"/>
                  </a:lnTo>
                  <a:cubicBezTo>
                    <a:pt x="5133416" y="278263"/>
                    <a:pt x="5130965" y="284180"/>
                    <a:pt x="5126603" y="288542"/>
                  </a:cubicBezTo>
                  <a:cubicBezTo>
                    <a:pt x="5122241" y="292904"/>
                    <a:pt x="5116324" y="295355"/>
                    <a:pt x="5110155" y="295355"/>
                  </a:cubicBezTo>
                  <a:lnTo>
                    <a:pt x="23261" y="295355"/>
                  </a:lnTo>
                  <a:cubicBezTo>
                    <a:pt x="17092" y="295355"/>
                    <a:pt x="11175" y="292904"/>
                    <a:pt x="6813" y="288542"/>
                  </a:cubicBezTo>
                  <a:cubicBezTo>
                    <a:pt x="2451" y="284180"/>
                    <a:pt x="0" y="278263"/>
                    <a:pt x="0" y="272094"/>
                  </a:cubicBezTo>
                  <a:lnTo>
                    <a:pt x="0" y="23261"/>
                  </a:lnTo>
                  <a:cubicBezTo>
                    <a:pt x="0" y="17092"/>
                    <a:pt x="2451" y="11175"/>
                    <a:pt x="6813" y="6813"/>
                  </a:cubicBezTo>
                  <a:cubicBezTo>
                    <a:pt x="11175" y="2451"/>
                    <a:pt x="17092" y="0"/>
                    <a:pt x="23261" y="0"/>
                  </a:cubicBezTo>
                  <a:close/>
                </a:path>
              </a:pathLst>
            </a:custGeom>
            <a:solidFill>
              <a:srgbClr val="C7E0EC"/>
            </a:solidFill>
          </p:spPr>
          <p:txBody>
            <a:bodyPr/>
            <a:lstStyle/>
            <a:p>
              <a:endParaRPr lang="en-PH"/>
            </a:p>
          </p:txBody>
        </p:sp>
        <p:sp>
          <p:nvSpPr>
            <p:cNvPr id="11" name="TextBox 11"/>
            <p:cNvSpPr txBox="1"/>
            <p:nvPr/>
          </p:nvSpPr>
          <p:spPr>
            <a:xfrm>
              <a:off x="0" y="-66675"/>
              <a:ext cx="5133416" cy="362030"/>
            </a:xfrm>
            <a:prstGeom prst="rect">
              <a:avLst/>
            </a:prstGeom>
          </p:spPr>
          <p:txBody>
            <a:bodyPr lIns="44240" tIns="44240" rIns="44240" bIns="44240" rtlCol="0" anchor="ctr"/>
            <a:lstStyle/>
            <a:p>
              <a:pPr algn="ctr">
                <a:lnSpc>
                  <a:spcPts val="3359"/>
                </a:lnSpc>
              </a:pPr>
              <a:endParaRPr/>
            </a:p>
          </p:txBody>
        </p:sp>
      </p:grpSp>
      <p:grpSp>
        <p:nvGrpSpPr>
          <p:cNvPr id="12" name="Group 12"/>
          <p:cNvGrpSpPr/>
          <p:nvPr/>
        </p:nvGrpSpPr>
        <p:grpSpPr>
          <a:xfrm>
            <a:off x="499616" y="5120429"/>
            <a:ext cx="16973991" cy="976612"/>
            <a:chOff x="0" y="0"/>
            <a:chExt cx="5133416" cy="295355"/>
          </a:xfrm>
        </p:grpSpPr>
        <p:sp>
          <p:nvSpPr>
            <p:cNvPr id="13" name="Freeform 13"/>
            <p:cNvSpPr/>
            <p:nvPr/>
          </p:nvSpPr>
          <p:spPr>
            <a:xfrm>
              <a:off x="0" y="0"/>
              <a:ext cx="5133416" cy="295355"/>
            </a:xfrm>
            <a:custGeom>
              <a:avLst/>
              <a:gdLst/>
              <a:ahLst/>
              <a:cxnLst/>
              <a:rect l="l" t="t" r="r" b="b"/>
              <a:pathLst>
                <a:path w="5133416" h="295355">
                  <a:moveTo>
                    <a:pt x="23261" y="0"/>
                  </a:moveTo>
                  <a:lnTo>
                    <a:pt x="5110155" y="0"/>
                  </a:lnTo>
                  <a:cubicBezTo>
                    <a:pt x="5116324" y="0"/>
                    <a:pt x="5122241" y="2451"/>
                    <a:pt x="5126603" y="6813"/>
                  </a:cubicBezTo>
                  <a:cubicBezTo>
                    <a:pt x="5130965" y="11175"/>
                    <a:pt x="5133416" y="17092"/>
                    <a:pt x="5133416" y="23261"/>
                  </a:cubicBezTo>
                  <a:lnTo>
                    <a:pt x="5133416" y="272094"/>
                  </a:lnTo>
                  <a:cubicBezTo>
                    <a:pt x="5133416" y="278263"/>
                    <a:pt x="5130965" y="284180"/>
                    <a:pt x="5126603" y="288542"/>
                  </a:cubicBezTo>
                  <a:cubicBezTo>
                    <a:pt x="5122241" y="292904"/>
                    <a:pt x="5116324" y="295355"/>
                    <a:pt x="5110155" y="295355"/>
                  </a:cubicBezTo>
                  <a:lnTo>
                    <a:pt x="23261" y="295355"/>
                  </a:lnTo>
                  <a:cubicBezTo>
                    <a:pt x="17092" y="295355"/>
                    <a:pt x="11175" y="292904"/>
                    <a:pt x="6813" y="288542"/>
                  </a:cubicBezTo>
                  <a:cubicBezTo>
                    <a:pt x="2451" y="284180"/>
                    <a:pt x="0" y="278263"/>
                    <a:pt x="0" y="272094"/>
                  </a:cubicBezTo>
                  <a:lnTo>
                    <a:pt x="0" y="23261"/>
                  </a:lnTo>
                  <a:cubicBezTo>
                    <a:pt x="0" y="17092"/>
                    <a:pt x="2451" y="11175"/>
                    <a:pt x="6813" y="6813"/>
                  </a:cubicBezTo>
                  <a:cubicBezTo>
                    <a:pt x="11175" y="2451"/>
                    <a:pt x="17092" y="0"/>
                    <a:pt x="23261" y="0"/>
                  </a:cubicBezTo>
                  <a:close/>
                </a:path>
              </a:pathLst>
            </a:custGeom>
            <a:solidFill>
              <a:srgbClr val="C7E0EC"/>
            </a:solidFill>
          </p:spPr>
          <p:txBody>
            <a:bodyPr/>
            <a:lstStyle/>
            <a:p>
              <a:endParaRPr lang="en-PH"/>
            </a:p>
          </p:txBody>
        </p:sp>
        <p:sp>
          <p:nvSpPr>
            <p:cNvPr id="14" name="TextBox 14"/>
            <p:cNvSpPr txBox="1"/>
            <p:nvPr/>
          </p:nvSpPr>
          <p:spPr>
            <a:xfrm>
              <a:off x="0" y="-66675"/>
              <a:ext cx="5133416" cy="362030"/>
            </a:xfrm>
            <a:prstGeom prst="rect">
              <a:avLst/>
            </a:prstGeom>
          </p:spPr>
          <p:txBody>
            <a:bodyPr lIns="44240" tIns="44240" rIns="44240" bIns="44240" rtlCol="0" anchor="ctr"/>
            <a:lstStyle/>
            <a:p>
              <a:pPr algn="ctr">
                <a:lnSpc>
                  <a:spcPts val="3359"/>
                </a:lnSpc>
              </a:pPr>
              <a:endParaRPr/>
            </a:p>
          </p:txBody>
        </p:sp>
      </p:grpSp>
      <p:grpSp>
        <p:nvGrpSpPr>
          <p:cNvPr id="15" name="Group 15"/>
          <p:cNvGrpSpPr/>
          <p:nvPr/>
        </p:nvGrpSpPr>
        <p:grpSpPr>
          <a:xfrm>
            <a:off x="499616" y="6373266"/>
            <a:ext cx="16973991" cy="976612"/>
            <a:chOff x="0" y="0"/>
            <a:chExt cx="5133416" cy="295355"/>
          </a:xfrm>
        </p:grpSpPr>
        <p:sp>
          <p:nvSpPr>
            <p:cNvPr id="16" name="Freeform 16"/>
            <p:cNvSpPr/>
            <p:nvPr/>
          </p:nvSpPr>
          <p:spPr>
            <a:xfrm>
              <a:off x="0" y="0"/>
              <a:ext cx="5133416" cy="295355"/>
            </a:xfrm>
            <a:custGeom>
              <a:avLst/>
              <a:gdLst/>
              <a:ahLst/>
              <a:cxnLst/>
              <a:rect l="l" t="t" r="r" b="b"/>
              <a:pathLst>
                <a:path w="5133416" h="295355">
                  <a:moveTo>
                    <a:pt x="23261" y="0"/>
                  </a:moveTo>
                  <a:lnTo>
                    <a:pt x="5110155" y="0"/>
                  </a:lnTo>
                  <a:cubicBezTo>
                    <a:pt x="5116324" y="0"/>
                    <a:pt x="5122241" y="2451"/>
                    <a:pt x="5126603" y="6813"/>
                  </a:cubicBezTo>
                  <a:cubicBezTo>
                    <a:pt x="5130965" y="11175"/>
                    <a:pt x="5133416" y="17092"/>
                    <a:pt x="5133416" y="23261"/>
                  </a:cubicBezTo>
                  <a:lnTo>
                    <a:pt x="5133416" y="272094"/>
                  </a:lnTo>
                  <a:cubicBezTo>
                    <a:pt x="5133416" y="278263"/>
                    <a:pt x="5130965" y="284180"/>
                    <a:pt x="5126603" y="288542"/>
                  </a:cubicBezTo>
                  <a:cubicBezTo>
                    <a:pt x="5122241" y="292904"/>
                    <a:pt x="5116324" y="295355"/>
                    <a:pt x="5110155" y="295355"/>
                  </a:cubicBezTo>
                  <a:lnTo>
                    <a:pt x="23261" y="295355"/>
                  </a:lnTo>
                  <a:cubicBezTo>
                    <a:pt x="17092" y="295355"/>
                    <a:pt x="11175" y="292904"/>
                    <a:pt x="6813" y="288542"/>
                  </a:cubicBezTo>
                  <a:cubicBezTo>
                    <a:pt x="2451" y="284180"/>
                    <a:pt x="0" y="278263"/>
                    <a:pt x="0" y="272094"/>
                  </a:cubicBezTo>
                  <a:lnTo>
                    <a:pt x="0" y="23261"/>
                  </a:lnTo>
                  <a:cubicBezTo>
                    <a:pt x="0" y="17092"/>
                    <a:pt x="2451" y="11175"/>
                    <a:pt x="6813" y="6813"/>
                  </a:cubicBezTo>
                  <a:cubicBezTo>
                    <a:pt x="11175" y="2451"/>
                    <a:pt x="17092" y="0"/>
                    <a:pt x="23261" y="0"/>
                  </a:cubicBezTo>
                  <a:close/>
                </a:path>
              </a:pathLst>
            </a:custGeom>
            <a:solidFill>
              <a:srgbClr val="C7E0EC">
                <a:alpha val="10980"/>
              </a:srgbClr>
            </a:solidFill>
          </p:spPr>
          <p:txBody>
            <a:bodyPr/>
            <a:lstStyle/>
            <a:p>
              <a:endParaRPr lang="en-PH"/>
            </a:p>
          </p:txBody>
        </p:sp>
        <p:sp>
          <p:nvSpPr>
            <p:cNvPr id="17" name="TextBox 17"/>
            <p:cNvSpPr txBox="1"/>
            <p:nvPr/>
          </p:nvSpPr>
          <p:spPr>
            <a:xfrm>
              <a:off x="0" y="-66675"/>
              <a:ext cx="5133416" cy="362030"/>
            </a:xfrm>
            <a:prstGeom prst="rect">
              <a:avLst/>
            </a:prstGeom>
          </p:spPr>
          <p:txBody>
            <a:bodyPr lIns="44240" tIns="44240" rIns="44240" bIns="44240" rtlCol="0" anchor="ctr"/>
            <a:lstStyle/>
            <a:p>
              <a:pPr algn="ctr">
                <a:lnSpc>
                  <a:spcPts val="3359"/>
                </a:lnSpc>
              </a:pPr>
              <a:endParaRPr/>
            </a:p>
          </p:txBody>
        </p:sp>
      </p:grpSp>
      <p:grpSp>
        <p:nvGrpSpPr>
          <p:cNvPr id="18" name="Group 18"/>
          <p:cNvGrpSpPr/>
          <p:nvPr/>
        </p:nvGrpSpPr>
        <p:grpSpPr>
          <a:xfrm>
            <a:off x="499616" y="7530853"/>
            <a:ext cx="16973991" cy="976612"/>
            <a:chOff x="0" y="0"/>
            <a:chExt cx="5133416" cy="295355"/>
          </a:xfrm>
        </p:grpSpPr>
        <p:sp>
          <p:nvSpPr>
            <p:cNvPr id="19" name="Freeform 19"/>
            <p:cNvSpPr/>
            <p:nvPr/>
          </p:nvSpPr>
          <p:spPr>
            <a:xfrm>
              <a:off x="0" y="0"/>
              <a:ext cx="5133416" cy="295355"/>
            </a:xfrm>
            <a:custGeom>
              <a:avLst/>
              <a:gdLst/>
              <a:ahLst/>
              <a:cxnLst/>
              <a:rect l="l" t="t" r="r" b="b"/>
              <a:pathLst>
                <a:path w="5133416" h="295355">
                  <a:moveTo>
                    <a:pt x="23261" y="0"/>
                  </a:moveTo>
                  <a:lnTo>
                    <a:pt x="5110155" y="0"/>
                  </a:lnTo>
                  <a:cubicBezTo>
                    <a:pt x="5116324" y="0"/>
                    <a:pt x="5122241" y="2451"/>
                    <a:pt x="5126603" y="6813"/>
                  </a:cubicBezTo>
                  <a:cubicBezTo>
                    <a:pt x="5130965" y="11175"/>
                    <a:pt x="5133416" y="17092"/>
                    <a:pt x="5133416" y="23261"/>
                  </a:cubicBezTo>
                  <a:lnTo>
                    <a:pt x="5133416" y="272094"/>
                  </a:lnTo>
                  <a:cubicBezTo>
                    <a:pt x="5133416" y="278263"/>
                    <a:pt x="5130965" y="284180"/>
                    <a:pt x="5126603" y="288542"/>
                  </a:cubicBezTo>
                  <a:cubicBezTo>
                    <a:pt x="5122241" y="292904"/>
                    <a:pt x="5116324" y="295355"/>
                    <a:pt x="5110155" y="295355"/>
                  </a:cubicBezTo>
                  <a:lnTo>
                    <a:pt x="23261" y="295355"/>
                  </a:lnTo>
                  <a:cubicBezTo>
                    <a:pt x="17092" y="295355"/>
                    <a:pt x="11175" y="292904"/>
                    <a:pt x="6813" y="288542"/>
                  </a:cubicBezTo>
                  <a:cubicBezTo>
                    <a:pt x="2451" y="284180"/>
                    <a:pt x="0" y="278263"/>
                    <a:pt x="0" y="272094"/>
                  </a:cubicBezTo>
                  <a:lnTo>
                    <a:pt x="0" y="23261"/>
                  </a:lnTo>
                  <a:cubicBezTo>
                    <a:pt x="0" y="17092"/>
                    <a:pt x="2451" y="11175"/>
                    <a:pt x="6813" y="6813"/>
                  </a:cubicBezTo>
                  <a:cubicBezTo>
                    <a:pt x="11175" y="2451"/>
                    <a:pt x="17092" y="0"/>
                    <a:pt x="23261" y="0"/>
                  </a:cubicBezTo>
                  <a:close/>
                </a:path>
              </a:pathLst>
            </a:custGeom>
            <a:solidFill>
              <a:srgbClr val="C7E0EC">
                <a:alpha val="10980"/>
              </a:srgbClr>
            </a:solidFill>
          </p:spPr>
          <p:txBody>
            <a:bodyPr/>
            <a:lstStyle/>
            <a:p>
              <a:endParaRPr lang="en-PH"/>
            </a:p>
          </p:txBody>
        </p:sp>
        <p:sp>
          <p:nvSpPr>
            <p:cNvPr id="20" name="TextBox 20"/>
            <p:cNvSpPr txBox="1"/>
            <p:nvPr/>
          </p:nvSpPr>
          <p:spPr>
            <a:xfrm>
              <a:off x="0" y="-66675"/>
              <a:ext cx="5133416" cy="362030"/>
            </a:xfrm>
            <a:prstGeom prst="rect">
              <a:avLst/>
            </a:prstGeom>
          </p:spPr>
          <p:txBody>
            <a:bodyPr lIns="44240" tIns="44240" rIns="44240" bIns="44240" rtlCol="0" anchor="ctr"/>
            <a:lstStyle/>
            <a:p>
              <a:pPr algn="ctr">
                <a:lnSpc>
                  <a:spcPts val="3359"/>
                </a:lnSpc>
              </a:pPr>
              <a:endParaRPr/>
            </a:p>
          </p:txBody>
        </p:sp>
      </p:grpSp>
      <p:sp>
        <p:nvSpPr>
          <p:cNvPr id="21" name="Freeform 21"/>
          <p:cNvSpPr/>
          <p:nvPr/>
        </p:nvSpPr>
        <p:spPr>
          <a:xfrm>
            <a:off x="590430" y="4046507"/>
            <a:ext cx="786112" cy="786112"/>
          </a:xfrm>
          <a:custGeom>
            <a:avLst/>
            <a:gdLst/>
            <a:ahLst/>
            <a:cxnLst/>
            <a:rect l="l" t="t" r="r" b="b"/>
            <a:pathLst>
              <a:path w="786112" h="786112">
                <a:moveTo>
                  <a:pt x="0" y="0"/>
                </a:moveTo>
                <a:lnTo>
                  <a:pt x="786112" y="0"/>
                </a:lnTo>
                <a:lnTo>
                  <a:pt x="786112" y="786112"/>
                </a:lnTo>
                <a:lnTo>
                  <a:pt x="0" y="7861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22" name="Freeform 22"/>
          <p:cNvSpPr/>
          <p:nvPr/>
        </p:nvSpPr>
        <p:spPr>
          <a:xfrm>
            <a:off x="587944" y="5193713"/>
            <a:ext cx="806873" cy="806873"/>
          </a:xfrm>
          <a:custGeom>
            <a:avLst/>
            <a:gdLst/>
            <a:ahLst/>
            <a:cxnLst/>
            <a:rect l="l" t="t" r="r" b="b"/>
            <a:pathLst>
              <a:path w="806873" h="806873">
                <a:moveTo>
                  <a:pt x="0" y="0"/>
                </a:moveTo>
                <a:lnTo>
                  <a:pt x="806873" y="0"/>
                </a:lnTo>
                <a:lnTo>
                  <a:pt x="806873" y="806873"/>
                </a:lnTo>
                <a:lnTo>
                  <a:pt x="0" y="8068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3" name="Freeform 23"/>
          <p:cNvSpPr/>
          <p:nvPr/>
        </p:nvSpPr>
        <p:spPr>
          <a:xfrm>
            <a:off x="587944" y="6458991"/>
            <a:ext cx="788598" cy="788598"/>
          </a:xfrm>
          <a:custGeom>
            <a:avLst/>
            <a:gdLst/>
            <a:ahLst/>
            <a:cxnLst/>
            <a:rect l="l" t="t" r="r" b="b"/>
            <a:pathLst>
              <a:path w="788598" h="788598">
                <a:moveTo>
                  <a:pt x="0" y="0"/>
                </a:moveTo>
                <a:lnTo>
                  <a:pt x="788598" y="0"/>
                </a:lnTo>
                <a:lnTo>
                  <a:pt x="788598" y="788598"/>
                </a:lnTo>
                <a:lnTo>
                  <a:pt x="0" y="788598"/>
                </a:lnTo>
                <a:lnTo>
                  <a:pt x="0" y="0"/>
                </a:lnTo>
                <a:close/>
              </a:path>
            </a:pathLst>
          </a:custGeom>
          <a:blipFill>
            <a:blip r:embed="rId10">
              <a:alphaModFix amt="10999"/>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4" name="Freeform 24"/>
          <p:cNvSpPr/>
          <p:nvPr/>
        </p:nvSpPr>
        <p:spPr>
          <a:xfrm>
            <a:off x="587944" y="7607053"/>
            <a:ext cx="806873" cy="806873"/>
          </a:xfrm>
          <a:custGeom>
            <a:avLst/>
            <a:gdLst/>
            <a:ahLst/>
            <a:cxnLst/>
            <a:rect l="l" t="t" r="r" b="b"/>
            <a:pathLst>
              <a:path w="806873" h="806873">
                <a:moveTo>
                  <a:pt x="0" y="0"/>
                </a:moveTo>
                <a:lnTo>
                  <a:pt x="806873" y="0"/>
                </a:lnTo>
                <a:lnTo>
                  <a:pt x="806873" y="806873"/>
                </a:lnTo>
                <a:lnTo>
                  <a:pt x="0" y="806873"/>
                </a:lnTo>
                <a:lnTo>
                  <a:pt x="0" y="0"/>
                </a:lnTo>
                <a:close/>
              </a:path>
            </a:pathLst>
          </a:custGeom>
          <a:blipFill>
            <a:blip r:embed="rId12">
              <a:alphaModFix amt="10999"/>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25" name="TextBox 25"/>
          <p:cNvSpPr txBox="1"/>
          <p:nvPr/>
        </p:nvSpPr>
        <p:spPr>
          <a:xfrm>
            <a:off x="499616" y="1907000"/>
            <a:ext cx="1171666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Security Concerns</a:t>
            </a:r>
          </a:p>
        </p:txBody>
      </p:sp>
      <p:sp>
        <p:nvSpPr>
          <p:cNvPr id="26" name="TextBox 26"/>
          <p:cNvSpPr txBox="1"/>
          <p:nvPr/>
        </p:nvSpPr>
        <p:spPr>
          <a:xfrm>
            <a:off x="1514083" y="2812526"/>
            <a:ext cx="15657810" cy="905190"/>
          </a:xfrm>
          <a:prstGeom prst="rect">
            <a:avLst/>
          </a:prstGeom>
        </p:spPr>
        <p:txBody>
          <a:bodyPr lIns="0" tIns="0" rIns="0" bIns="0" rtlCol="0" anchor="t">
            <a:spAutoFit/>
          </a:bodyPr>
          <a:lstStyle/>
          <a:p>
            <a:pPr algn="l">
              <a:lnSpc>
                <a:spcPts val="3657"/>
              </a:lnSpc>
              <a:spcBef>
                <a:spcPct val="0"/>
              </a:spcBef>
            </a:pPr>
            <a:r>
              <a:rPr lang="en-US" sz="2612" b="1" i="1">
                <a:solidFill>
                  <a:srgbClr val="000000"/>
                </a:solidFill>
                <a:latin typeface="Open Sans Bold Italics"/>
                <a:ea typeface="Open Sans Bold Italics"/>
                <a:cs typeface="Open Sans Bold Italics"/>
                <a:sym typeface="Open Sans Bold Italics"/>
              </a:rPr>
              <a:t>Confidentiality: </a:t>
            </a:r>
            <a:r>
              <a:rPr lang="en-US" sz="2612">
                <a:solidFill>
                  <a:srgbClr val="000000"/>
                </a:solidFill>
                <a:latin typeface="Open Sans"/>
                <a:ea typeface="Open Sans"/>
                <a:cs typeface="Open Sans"/>
                <a:sym typeface="Open Sans"/>
              </a:rPr>
              <a:t>Protecting data from unauthorised access during transmission to maintain secrecy and privacy.</a:t>
            </a:r>
          </a:p>
        </p:txBody>
      </p:sp>
      <p:sp>
        <p:nvSpPr>
          <p:cNvPr id="27" name="TextBox 27"/>
          <p:cNvSpPr txBox="1"/>
          <p:nvPr/>
        </p:nvSpPr>
        <p:spPr>
          <a:xfrm>
            <a:off x="1514083" y="3972367"/>
            <a:ext cx="15623956" cy="905190"/>
          </a:xfrm>
          <a:prstGeom prst="rect">
            <a:avLst/>
          </a:prstGeom>
        </p:spPr>
        <p:txBody>
          <a:bodyPr lIns="0" tIns="0" rIns="0" bIns="0" rtlCol="0" anchor="t">
            <a:spAutoFit/>
          </a:bodyPr>
          <a:lstStyle/>
          <a:p>
            <a:pPr algn="l">
              <a:lnSpc>
                <a:spcPts val="3657"/>
              </a:lnSpc>
              <a:spcBef>
                <a:spcPct val="0"/>
              </a:spcBef>
            </a:pPr>
            <a:r>
              <a:rPr lang="en-US" sz="2612" b="1" i="1">
                <a:solidFill>
                  <a:srgbClr val="000000"/>
                </a:solidFill>
                <a:latin typeface="Open Sans Bold Italics"/>
                <a:ea typeface="Open Sans Bold Italics"/>
                <a:cs typeface="Open Sans Bold Italics"/>
                <a:sym typeface="Open Sans Bold Italics"/>
              </a:rPr>
              <a:t>Authenticity: </a:t>
            </a:r>
            <a:r>
              <a:rPr lang="en-US" sz="2612">
                <a:solidFill>
                  <a:srgbClr val="000000"/>
                </a:solidFill>
                <a:latin typeface="Open Sans"/>
                <a:ea typeface="Open Sans"/>
                <a:cs typeface="Open Sans"/>
                <a:sym typeface="Open Sans"/>
              </a:rPr>
              <a:t>Verifying the identities of sender and receiver to prevent unauthorised access or alteration.</a:t>
            </a:r>
          </a:p>
        </p:txBody>
      </p:sp>
      <p:sp>
        <p:nvSpPr>
          <p:cNvPr id="28" name="TextBox 28"/>
          <p:cNvSpPr txBox="1"/>
          <p:nvPr/>
        </p:nvSpPr>
        <p:spPr>
          <a:xfrm>
            <a:off x="1514083" y="5136563"/>
            <a:ext cx="15482996" cy="905190"/>
          </a:xfrm>
          <a:prstGeom prst="rect">
            <a:avLst/>
          </a:prstGeom>
        </p:spPr>
        <p:txBody>
          <a:bodyPr lIns="0" tIns="0" rIns="0" bIns="0" rtlCol="0" anchor="t">
            <a:spAutoFit/>
          </a:bodyPr>
          <a:lstStyle/>
          <a:p>
            <a:pPr algn="l">
              <a:lnSpc>
                <a:spcPts val="3657"/>
              </a:lnSpc>
              <a:spcBef>
                <a:spcPct val="0"/>
              </a:spcBef>
            </a:pPr>
            <a:r>
              <a:rPr lang="en-US" sz="2612" b="1" i="1">
                <a:solidFill>
                  <a:srgbClr val="000000"/>
                </a:solidFill>
                <a:latin typeface="Open Sans Bold Italics"/>
                <a:ea typeface="Open Sans Bold Italics"/>
                <a:cs typeface="Open Sans Bold Italics"/>
                <a:sym typeface="Open Sans Bold Italics"/>
              </a:rPr>
              <a:t>Integrity: </a:t>
            </a:r>
            <a:r>
              <a:rPr lang="en-US" sz="2612">
                <a:solidFill>
                  <a:srgbClr val="000000"/>
                </a:solidFill>
                <a:latin typeface="Open Sans"/>
                <a:ea typeface="Open Sans"/>
                <a:cs typeface="Open Sans"/>
                <a:sym typeface="Open Sans"/>
              </a:rPr>
              <a:t>Ensuring data remains unaltered and intact during transmission, free from unauthorised modifications.</a:t>
            </a:r>
          </a:p>
        </p:txBody>
      </p:sp>
      <p:sp>
        <p:nvSpPr>
          <p:cNvPr id="29" name="TextBox 29"/>
          <p:cNvSpPr txBox="1"/>
          <p:nvPr/>
        </p:nvSpPr>
        <p:spPr>
          <a:xfrm>
            <a:off x="1514083" y="6401841"/>
            <a:ext cx="15375891" cy="905190"/>
          </a:xfrm>
          <a:prstGeom prst="rect">
            <a:avLst/>
          </a:prstGeom>
        </p:spPr>
        <p:txBody>
          <a:bodyPr lIns="0" tIns="0" rIns="0" bIns="0" rtlCol="0" anchor="t">
            <a:spAutoFit/>
          </a:bodyPr>
          <a:lstStyle/>
          <a:p>
            <a:pPr algn="l">
              <a:lnSpc>
                <a:spcPts val="3657"/>
              </a:lnSpc>
              <a:spcBef>
                <a:spcPct val="0"/>
              </a:spcBef>
            </a:pPr>
            <a:r>
              <a:rPr lang="en-US" sz="2612" b="1" i="1">
                <a:solidFill>
                  <a:srgbClr val="000000">
                    <a:alpha val="10980"/>
                  </a:srgbClr>
                </a:solidFill>
                <a:latin typeface="Open Sans Bold Italics"/>
                <a:ea typeface="Open Sans Bold Italics"/>
                <a:cs typeface="Open Sans Bold Italics"/>
                <a:sym typeface="Open Sans Bold Italics"/>
              </a:rPr>
              <a:t>Non-repudiation: </a:t>
            </a:r>
            <a:r>
              <a:rPr lang="en-US" sz="2612">
                <a:solidFill>
                  <a:srgbClr val="000000">
                    <a:alpha val="10980"/>
                  </a:srgbClr>
                </a:solidFill>
                <a:latin typeface="Open Sans"/>
                <a:ea typeface="Open Sans"/>
                <a:cs typeface="Open Sans"/>
                <a:sym typeface="Open Sans"/>
              </a:rPr>
              <a:t>Preventing denial of involvement in data transmission by providing proof of sender's actions.</a:t>
            </a:r>
          </a:p>
        </p:txBody>
      </p:sp>
      <p:sp>
        <p:nvSpPr>
          <p:cNvPr id="30" name="TextBox 30"/>
          <p:cNvSpPr txBox="1"/>
          <p:nvPr/>
        </p:nvSpPr>
        <p:spPr>
          <a:xfrm>
            <a:off x="1514083" y="7508736"/>
            <a:ext cx="15657810" cy="905190"/>
          </a:xfrm>
          <a:prstGeom prst="rect">
            <a:avLst/>
          </a:prstGeom>
        </p:spPr>
        <p:txBody>
          <a:bodyPr lIns="0" tIns="0" rIns="0" bIns="0" rtlCol="0" anchor="t">
            <a:spAutoFit/>
          </a:bodyPr>
          <a:lstStyle/>
          <a:p>
            <a:pPr algn="l">
              <a:lnSpc>
                <a:spcPts val="3657"/>
              </a:lnSpc>
              <a:spcBef>
                <a:spcPct val="0"/>
              </a:spcBef>
            </a:pPr>
            <a:r>
              <a:rPr lang="en-US" sz="2612" b="1" i="1">
                <a:solidFill>
                  <a:srgbClr val="000000">
                    <a:alpha val="10980"/>
                  </a:srgbClr>
                </a:solidFill>
                <a:latin typeface="Open Sans Bold Italics"/>
                <a:ea typeface="Open Sans Bold Italics"/>
                <a:cs typeface="Open Sans Bold Italics"/>
                <a:sym typeface="Open Sans Bold Italics"/>
              </a:rPr>
              <a:t>Availability: </a:t>
            </a:r>
            <a:r>
              <a:rPr lang="en-US" sz="2612">
                <a:solidFill>
                  <a:srgbClr val="000000">
                    <a:alpha val="10980"/>
                  </a:srgbClr>
                </a:solidFill>
                <a:latin typeface="Open Sans"/>
                <a:ea typeface="Open Sans"/>
                <a:cs typeface="Open Sans"/>
                <a:sym typeface="Open Sans"/>
              </a:rPr>
              <a:t>Ensuring data is accessible and usable by authorised parties whenever needed during transmission.</a:t>
            </a:r>
          </a:p>
        </p:txBody>
      </p:sp>
      <p:sp>
        <p:nvSpPr>
          <p:cNvPr id="31" name="TextBox 31"/>
          <p:cNvSpPr txBox="1"/>
          <p:nvPr/>
        </p:nvSpPr>
        <p:spPr>
          <a:xfrm>
            <a:off x="198451" y="139129"/>
            <a:ext cx="8197987" cy="638490"/>
          </a:xfrm>
          <a:prstGeom prst="rect">
            <a:avLst/>
          </a:prstGeom>
        </p:spPr>
        <p:txBody>
          <a:bodyPr lIns="0" tIns="0" rIns="0" bIns="0" rtlCol="0" anchor="t">
            <a:spAutoFit/>
          </a:bodyPr>
          <a:lstStyle/>
          <a:p>
            <a:pPr marL="0" lvl="0" indent="0" algn="l">
              <a:lnSpc>
                <a:spcPts val="4680"/>
              </a:lnSpc>
              <a:spcBef>
                <a:spcPct val="0"/>
              </a:spcBef>
            </a:pPr>
            <a:r>
              <a:rPr lang="en-US" sz="4179" b="1" spc="-125">
                <a:solidFill>
                  <a:srgbClr val="FFFFFF"/>
                </a:solidFill>
                <a:latin typeface="Poppins Bold"/>
                <a:ea typeface="Poppins Bold"/>
                <a:cs typeface="Poppins Bold"/>
                <a:sym typeface="Poppins Bold"/>
              </a:rPr>
              <a:t>21.1 Core Concepts of Encryption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1999268" y="3973734"/>
          <a:ext cx="14289464" cy="4349652"/>
        </p:xfrm>
        <a:graphic>
          <a:graphicData uri="http://schemas.openxmlformats.org/drawingml/2006/table">
            <a:tbl>
              <a:tblPr/>
              <a:tblGrid>
                <a:gridCol w="1786183">
                  <a:extLst>
                    <a:ext uri="{9D8B030D-6E8A-4147-A177-3AD203B41FA5}">
                      <a16:colId xmlns:a16="http://schemas.microsoft.com/office/drawing/2014/main" val="20000"/>
                    </a:ext>
                  </a:extLst>
                </a:gridCol>
                <a:gridCol w="1786183">
                  <a:extLst>
                    <a:ext uri="{9D8B030D-6E8A-4147-A177-3AD203B41FA5}">
                      <a16:colId xmlns:a16="http://schemas.microsoft.com/office/drawing/2014/main" val="20001"/>
                    </a:ext>
                  </a:extLst>
                </a:gridCol>
                <a:gridCol w="1786183">
                  <a:extLst>
                    <a:ext uri="{9D8B030D-6E8A-4147-A177-3AD203B41FA5}">
                      <a16:colId xmlns:a16="http://schemas.microsoft.com/office/drawing/2014/main" val="20002"/>
                    </a:ext>
                  </a:extLst>
                </a:gridCol>
                <a:gridCol w="1786183">
                  <a:extLst>
                    <a:ext uri="{9D8B030D-6E8A-4147-A177-3AD203B41FA5}">
                      <a16:colId xmlns:a16="http://schemas.microsoft.com/office/drawing/2014/main" val="20003"/>
                    </a:ext>
                  </a:extLst>
                </a:gridCol>
                <a:gridCol w="1786183">
                  <a:extLst>
                    <a:ext uri="{9D8B030D-6E8A-4147-A177-3AD203B41FA5}">
                      <a16:colId xmlns:a16="http://schemas.microsoft.com/office/drawing/2014/main" val="20004"/>
                    </a:ext>
                  </a:extLst>
                </a:gridCol>
                <a:gridCol w="1786183">
                  <a:extLst>
                    <a:ext uri="{9D8B030D-6E8A-4147-A177-3AD203B41FA5}">
                      <a16:colId xmlns:a16="http://schemas.microsoft.com/office/drawing/2014/main" val="20005"/>
                    </a:ext>
                  </a:extLst>
                </a:gridCol>
                <a:gridCol w="1786183">
                  <a:extLst>
                    <a:ext uri="{9D8B030D-6E8A-4147-A177-3AD203B41FA5}">
                      <a16:colId xmlns:a16="http://schemas.microsoft.com/office/drawing/2014/main" val="20006"/>
                    </a:ext>
                  </a:extLst>
                </a:gridCol>
                <a:gridCol w="1786183">
                  <a:extLst>
                    <a:ext uri="{9D8B030D-6E8A-4147-A177-3AD203B41FA5}">
                      <a16:colId xmlns:a16="http://schemas.microsoft.com/office/drawing/2014/main" val="20007"/>
                    </a:ext>
                  </a:extLst>
                </a:gridCol>
              </a:tblGrid>
              <a:tr h="1056315">
                <a:tc>
                  <a:txBody>
                    <a:bodyPr/>
                    <a:lstStyle/>
                    <a:p>
                      <a:pPr algn="ctr">
                        <a:lnSpc>
                          <a:spcPts val="2392"/>
                        </a:lnSpc>
                        <a:defRPr/>
                      </a:pPr>
                      <a:r>
                        <a:rPr lang="en-US" sz="1709" b="1">
                          <a:solidFill>
                            <a:srgbClr val="FFFFFF"/>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392"/>
                        </a:lnSpc>
                        <a:defRPr/>
                      </a:pPr>
                      <a:r>
                        <a:rPr lang="en-US" sz="1709" b="1">
                          <a:solidFill>
                            <a:srgbClr val="FFFFFF"/>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392"/>
                        </a:lnSpc>
                        <a:defRPr/>
                      </a:pPr>
                      <a:r>
                        <a:rPr lang="en-US" sz="1709" b="1">
                          <a:solidFill>
                            <a:srgbClr val="FFFFFF"/>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392"/>
                        </a:lnSpc>
                        <a:defRPr/>
                      </a:pPr>
                      <a:r>
                        <a:rPr lang="en-US" sz="1709" b="1">
                          <a:solidFill>
                            <a:srgbClr val="FFFFFF"/>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392"/>
                        </a:lnSpc>
                        <a:defRPr/>
                      </a:pPr>
                      <a:r>
                        <a:rPr lang="en-US" sz="1709" b="1">
                          <a:solidFill>
                            <a:srgbClr val="FFFFFF"/>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392"/>
                        </a:lnSpc>
                        <a:defRPr/>
                      </a:pPr>
                      <a:r>
                        <a:rPr lang="en-US" sz="1709" b="1">
                          <a:solidFill>
                            <a:srgbClr val="FFFFFF"/>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392"/>
                        </a:lnSpc>
                        <a:defRPr/>
                      </a:pPr>
                      <a:r>
                        <a:rPr lang="en-US" sz="1709" b="1">
                          <a:solidFill>
                            <a:srgbClr val="FFFFFF"/>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392"/>
                        </a:lnSpc>
                        <a:defRPr/>
                      </a:pPr>
                      <a:r>
                        <a:rPr lang="en-US" sz="1709" b="1">
                          <a:solidFill>
                            <a:srgbClr val="FFFFFF"/>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extLst>
                  <a:ext uri="{0D108BD9-81ED-4DB2-BD59-A6C34878D82A}">
                    <a16:rowId xmlns:a16="http://schemas.microsoft.com/office/drawing/2014/main" val="10000"/>
                  </a:ext>
                </a:extLst>
              </a:tr>
              <a:tr h="1118511">
                <a:tc>
                  <a:txBody>
                    <a:bodyPr/>
                    <a:lstStyle/>
                    <a:p>
                      <a:pPr algn="ctr">
                        <a:lnSpc>
                          <a:spcPts val="3932"/>
                        </a:lnSpc>
                        <a:defRPr/>
                      </a:pPr>
                      <a:r>
                        <a:rPr lang="en-US" sz="280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x</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x</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x</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x</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extLst>
                  <a:ext uri="{0D108BD9-81ED-4DB2-BD59-A6C34878D82A}">
                    <a16:rowId xmlns:a16="http://schemas.microsoft.com/office/drawing/2014/main" val="10001"/>
                  </a:ext>
                </a:extLst>
              </a:tr>
              <a:tr h="1118511">
                <a:tc>
                  <a:txBody>
                    <a:bodyPr/>
                    <a:lstStyle/>
                    <a:p>
                      <a:pPr algn="ctr">
                        <a:lnSpc>
                          <a:spcPts val="3932"/>
                        </a:lnSpc>
                        <a:defRPr/>
                      </a:pPr>
                      <a:r>
                        <a:rPr lang="en-US" sz="2809" b="1">
                          <a:solidFill>
                            <a:srgbClr val="000000"/>
                          </a:solidFill>
                          <a:latin typeface="Open Sans Bold"/>
                          <a:ea typeface="Open Sans Bold"/>
                          <a:cs typeface="Open Sans Bold"/>
                          <a:sym typeface="Open Sans Bold"/>
                        </a:rPr>
                        <a:t>x</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x</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x</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x</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x</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ctr">
                        <a:lnSpc>
                          <a:spcPts val="3932"/>
                        </a:lnSpc>
                        <a:defRPr/>
                      </a:pPr>
                      <a:r>
                        <a:rPr lang="en-US" sz="280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extLst>
                  <a:ext uri="{0D108BD9-81ED-4DB2-BD59-A6C34878D82A}">
                    <a16:rowId xmlns:a16="http://schemas.microsoft.com/office/drawing/2014/main" val="10002"/>
                  </a:ext>
                </a:extLst>
              </a:tr>
              <a:tr h="1056315">
                <a:tc>
                  <a:txBody>
                    <a:bodyPr/>
                    <a:lstStyle/>
                    <a:p>
                      <a:pPr algn="ctr">
                        <a:lnSpc>
                          <a:spcPts val="252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52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520"/>
                        </a:lnSpc>
                        <a:defRPr/>
                      </a:pPr>
                      <a:r>
                        <a:rPr lang="en-US" sz="1800" b="1">
                          <a:solidFill>
                            <a:srgbClr val="FFFFFF"/>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520"/>
                        </a:lnSpc>
                        <a:defRPr/>
                      </a:pPr>
                      <a:r>
                        <a:rPr lang="en-US" sz="1800" b="1">
                          <a:solidFill>
                            <a:srgbClr val="FFFFFF"/>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52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520"/>
                        </a:lnSpc>
                        <a:defRPr/>
                      </a:pPr>
                      <a:r>
                        <a:rPr lang="en-US" sz="1800" b="1">
                          <a:solidFill>
                            <a:srgbClr val="FFFFFF"/>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520"/>
                        </a:lnSpc>
                        <a:defRPr/>
                      </a:pPr>
                      <a:r>
                        <a:rPr lang="en-US" sz="1800" b="1">
                          <a:solidFill>
                            <a:srgbClr val="FFFFFF"/>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tc>
                  <a:txBody>
                    <a:bodyPr/>
                    <a:lstStyle/>
                    <a:p>
                      <a:pPr algn="ctr">
                        <a:lnSpc>
                          <a:spcPts val="2520"/>
                        </a:lnSpc>
                        <a:defRPr/>
                      </a:pPr>
                      <a:r>
                        <a:rPr lang="en-US" sz="1800">
                          <a:solidFill>
                            <a:srgbClr val="FFFFFF"/>
                          </a:solidFill>
                          <a:latin typeface="Open Sans"/>
                          <a:ea typeface="Open Sans"/>
                          <a:cs typeface="Open Sans"/>
                          <a:sym typeface="Open Sans"/>
                        </a:rPr>
                        <a:t>0</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271FF"/>
                    </a:solidFill>
                  </a:tcPr>
                </a:tc>
                <a:extLst>
                  <a:ext uri="{0D108BD9-81ED-4DB2-BD59-A6C34878D82A}">
                    <a16:rowId xmlns:a16="http://schemas.microsoft.com/office/drawing/2014/main" val="10003"/>
                  </a:ext>
                </a:extLst>
              </a:tr>
            </a:tbl>
          </a:graphicData>
        </a:graphic>
      </p:graphicFrame>
      <p:sp>
        <p:nvSpPr>
          <p:cNvPr id="7" name="TextBox 7"/>
          <p:cNvSpPr txBox="1"/>
          <p:nvPr/>
        </p:nvSpPr>
        <p:spPr>
          <a:xfrm>
            <a:off x="402046" y="1877010"/>
            <a:ext cx="1527771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How does it work?</a:t>
            </a:r>
          </a:p>
        </p:txBody>
      </p:sp>
      <p:sp>
        <p:nvSpPr>
          <p:cNvPr id="8" name="TextBox 8"/>
          <p:cNvSpPr txBox="1"/>
          <p:nvPr/>
        </p:nvSpPr>
        <p:spPr>
          <a:xfrm>
            <a:off x="404826" y="2664214"/>
            <a:ext cx="17478349"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For each bit, only when the polarisation basis of the sender matches the receiver that the bit will be retained. </a:t>
            </a:r>
          </a:p>
        </p:txBody>
      </p:sp>
      <p:sp>
        <p:nvSpPr>
          <p:cNvPr id="9" name="TextBox 9"/>
          <p:cNvSpPr txBox="1"/>
          <p:nvPr/>
        </p:nvSpPr>
        <p:spPr>
          <a:xfrm>
            <a:off x="7411935" y="8972550"/>
            <a:ext cx="3434718"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Secret code: 00110</a:t>
            </a:r>
          </a:p>
        </p:txBody>
      </p:sp>
      <p:sp>
        <p:nvSpPr>
          <p:cNvPr id="10" name="TextBox 10"/>
          <p:cNvSpPr txBox="1"/>
          <p:nvPr/>
        </p:nvSpPr>
        <p:spPr>
          <a:xfrm>
            <a:off x="99627" y="-9525"/>
            <a:ext cx="8628588" cy="994187"/>
          </a:xfrm>
          <a:prstGeom prst="rect">
            <a:avLst/>
          </a:prstGeom>
        </p:spPr>
        <p:txBody>
          <a:bodyPr lIns="0" tIns="0" rIns="0" bIns="0" rtlCol="0" anchor="t">
            <a:spAutoFit/>
          </a:bodyPr>
          <a:lstStyle/>
          <a:p>
            <a:pPr marL="0" lvl="0" indent="0" algn="l">
              <a:lnSpc>
                <a:spcPts val="3791"/>
              </a:lnSpc>
              <a:spcBef>
                <a:spcPct val="0"/>
              </a:spcBef>
            </a:pPr>
            <a:r>
              <a:rPr lang="en-US" sz="3385" b="1" spc="-101">
                <a:solidFill>
                  <a:srgbClr val="FFFFFF"/>
                </a:solidFill>
                <a:latin typeface="Poppins Bold"/>
                <a:ea typeface="Poppins Bold"/>
                <a:cs typeface="Poppins Bold"/>
                <a:sym typeface="Poppins Bold"/>
              </a:rPr>
              <a:t>21.6 Quantum Cryptography: The Future of Secure Communication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Freeform 6"/>
          <p:cNvSpPr/>
          <p:nvPr/>
        </p:nvSpPr>
        <p:spPr>
          <a:xfrm>
            <a:off x="2391109" y="5740789"/>
            <a:ext cx="2694201" cy="3787980"/>
          </a:xfrm>
          <a:custGeom>
            <a:avLst/>
            <a:gdLst/>
            <a:ahLst/>
            <a:cxnLst/>
            <a:rect l="l" t="t" r="r" b="b"/>
            <a:pathLst>
              <a:path w="2694201" h="3787980">
                <a:moveTo>
                  <a:pt x="0" y="0"/>
                </a:moveTo>
                <a:lnTo>
                  <a:pt x="2694201" y="0"/>
                </a:lnTo>
                <a:lnTo>
                  <a:pt x="2694201" y="3787981"/>
                </a:lnTo>
                <a:lnTo>
                  <a:pt x="0" y="37879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7" name="TextBox 7"/>
          <p:cNvSpPr txBox="1"/>
          <p:nvPr/>
        </p:nvSpPr>
        <p:spPr>
          <a:xfrm>
            <a:off x="402046" y="1877010"/>
            <a:ext cx="1527771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Advantage of QKD</a:t>
            </a:r>
          </a:p>
        </p:txBody>
      </p:sp>
      <p:sp>
        <p:nvSpPr>
          <p:cNvPr id="8" name="TextBox 8"/>
          <p:cNvSpPr txBox="1"/>
          <p:nvPr/>
        </p:nvSpPr>
        <p:spPr>
          <a:xfrm>
            <a:off x="404826" y="2664214"/>
            <a:ext cx="17478349" cy="21145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The exchange doesn't include specific values, only photons. According to the principles of quantum mechanics, any attempt to intercept and determine the polarisation of these photons will unavoidably disrupt and destroy them; a photon cannot be detected, measured, and then forwarded again.</a:t>
            </a:r>
          </a:p>
        </p:txBody>
      </p:sp>
      <p:sp>
        <p:nvSpPr>
          <p:cNvPr id="9" name="Freeform 9"/>
          <p:cNvSpPr/>
          <p:nvPr/>
        </p:nvSpPr>
        <p:spPr>
          <a:xfrm>
            <a:off x="13242664" y="5611045"/>
            <a:ext cx="2694201" cy="3787980"/>
          </a:xfrm>
          <a:custGeom>
            <a:avLst/>
            <a:gdLst/>
            <a:ahLst/>
            <a:cxnLst/>
            <a:rect l="l" t="t" r="r" b="b"/>
            <a:pathLst>
              <a:path w="2694201" h="3787980">
                <a:moveTo>
                  <a:pt x="0" y="0"/>
                </a:moveTo>
                <a:lnTo>
                  <a:pt x="2694200" y="0"/>
                </a:lnTo>
                <a:lnTo>
                  <a:pt x="2694200" y="3787980"/>
                </a:lnTo>
                <a:lnTo>
                  <a:pt x="0" y="37879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0" name="Freeform 10"/>
          <p:cNvSpPr/>
          <p:nvPr/>
        </p:nvSpPr>
        <p:spPr>
          <a:xfrm>
            <a:off x="4765566" y="7047863"/>
            <a:ext cx="2314118" cy="690028"/>
          </a:xfrm>
          <a:custGeom>
            <a:avLst/>
            <a:gdLst/>
            <a:ahLst/>
            <a:cxnLst/>
            <a:rect l="l" t="t" r="r" b="b"/>
            <a:pathLst>
              <a:path w="2314118" h="690028">
                <a:moveTo>
                  <a:pt x="0" y="0"/>
                </a:moveTo>
                <a:lnTo>
                  <a:pt x="2314117" y="0"/>
                </a:lnTo>
                <a:lnTo>
                  <a:pt x="2314117" y="690028"/>
                </a:lnTo>
                <a:lnTo>
                  <a:pt x="0" y="6900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1" name="TextBox 11"/>
          <p:cNvSpPr txBox="1"/>
          <p:nvPr/>
        </p:nvSpPr>
        <p:spPr>
          <a:xfrm>
            <a:off x="4909576" y="6962154"/>
            <a:ext cx="1785796" cy="291694"/>
          </a:xfrm>
          <a:prstGeom prst="rect">
            <a:avLst/>
          </a:prstGeom>
        </p:spPr>
        <p:txBody>
          <a:bodyPr lIns="0" tIns="0" rIns="0" bIns="0" rtlCol="0" anchor="t">
            <a:spAutoFit/>
          </a:bodyPr>
          <a:lstStyle/>
          <a:p>
            <a:pPr algn="ctr">
              <a:lnSpc>
                <a:spcPts val="2417"/>
              </a:lnSpc>
              <a:spcBef>
                <a:spcPct val="0"/>
              </a:spcBef>
            </a:pPr>
            <a:r>
              <a:rPr lang="en-US" sz="1726" b="1" i="1">
                <a:solidFill>
                  <a:srgbClr val="000000"/>
                </a:solidFill>
                <a:latin typeface="Open Sans Bold Italics"/>
                <a:ea typeface="Open Sans Bold Italics"/>
                <a:cs typeface="Open Sans Bold Italics"/>
                <a:sym typeface="Open Sans Bold Italics"/>
              </a:rPr>
              <a:t>Photon</a:t>
            </a:r>
          </a:p>
        </p:txBody>
      </p:sp>
      <p:sp>
        <p:nvSpPr>
          <p:cNvPr id="12" name="Freeform 12"/>
          <p:cNvSpPr/>
          <p:nvPr/>
        </p:nvSpPr>
        <p:spPr>
          <a:xfrm>
            <a:off x="10928546" y="7188589"/>
            <a:ext cx="2314118" cy="690028"/>
          </a:xfrm>
          <a:custGeom>
            <a:avLst/>
            <a:gdLst/>
            <a:ahLst/>
            <a:cxnLst/>
            <a:rect l="l" t="t" r="r" b="b"/>
            <a:pathLst>
              <a:path w="2314118" h="690028">
                <a:moveTo>
                  <a:pt x="0" y="0"/>
                </a:moveTo>
                <a:lnTo>
                  <a:pt x="2314118" y="0"/>
                </a:lnTo>
                <a:lnTo>
                  <a:pt x="2314118" y="690028"/>
                </a:lnTo>
                <a:lnTo>
                  <a:pt x="0" y="6900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3" name="TextBox 13"/>
          <p:cNvSpPr txBox="1"/>
          <p:nvPr/>
        </p:nvSpPr>
        <p:spPr>
          <a:xfrm>
            <a:off x="11072556" y="7102879"/>
            <a:ext cx="1785796" cy="291694"/>
          </a:xfrm>
          <a:prstGeom prst="rect">
            <a:avLst/>
          </a:prstGeom>
        </p:spPr>
        <p:txBody>
          <a:bodyPr lIns="0" tIns="0" rIns="0" bIns="0" rtlCol="0" anchor="t">
            <a:spAutoFit/>
          </a:bodyPr>
          <a:lstStyle/>
          <a:p>
            <a:pPr algn="ctr">
              <a:lnSpc>
                <a:spcPts val="2417"/>
              </a:lnSpc>
              <a:spcBef>
                <a:spcPct val="0"/>
              </a:spcBef>
            </a:pPr>
            <a:r>
              <a:rPr lang="en-US" sz="1726" b="1" i="1">
                <a:solidFill>
                  <a:srgbClr val="000000"/>
                </a:solidFill>
                <a:latin typeface="Open Sans Bold Italics"/>
                <a:ea typeface="Open Sans Bold Italics"/>
                <a:cs typeface="Open Sans Bold Italics"/>
                <a:sym typeface="Open Sans Bold Italics"/>
              </a:rPr>
              <a:t>Photon</a:t>
            </a:r>
          </a:p>
        </p:txBody>
      </p:sp>
      <p:sp>
        <p:nvSpPr>
          <p:cNvPr id="14" name="Freeform 14"/>
          <p:cNvSpPr/>
          <p:nvPr/>
        </p:nvSpPr>
        <p:spPr>
          <a:xfrm>
            <a:off x="8040904" y="6198721"/>
            <a:ext cx="1858232" cy="2612628"/>
          </a:xfrm>
          <a:custGeom>
            <a:avLst/>
            <a:gdLst/>
            <a:ahLst/>
            <a:cxnLst/>
            <a:rect l="l" t="t" r="r" b="b"/>
            <a:pathLst>
              <a:path w="1858232" h="2612628">
                <a:moveTo>
                  <a:pt x="0" y="0"/>
                </a:moveTo>
                <a:lnTo>
                  <a:pt x="1858232" y="0"/>
                </a:lnTo>
                <a:lnTo>
                  <a:pt x="1858232" y="2612628"/>
                </a:lnTo>
                <a:lnTo>
                  <a:pt x="0" y="26126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5" name="TextBox 15"/>
          <p:cNvSpPr txBox="1"/>
          <p:nvPr/>
        </p:nvSpPr>
        <p:spPr>
          <a:xfrm>
            <a:off x="8113340" y="8966606"/>
            <a:ext cx="1785796" cy="905639"/>
          </a:xfrm>
          <a:prstGeom prst="rect">
            <a:avLst/>
          </a:prstGeom>
        </p:spPr>
        <p:txBody>
          <a:bodyPr lIns="0" tIns="0" rIns="0" bIns="0" rtlCol="0" anchor="t">
            <a:spAutoFit/>
          </a:bodyPr>
          <a:lstStyle/>
          <a:p>
            <a:pPr algn="ctr">
              <a:lnSpc>
                <a:spcPts val="2417"/>
              </a:lnSpc>
              <a:spcBef>
                <a:spcPct val="0"/>
              </a:spcBef>
            </a:pPr>
            <a:r>
              <a:rPr lang="en-US" sz="1726" b="1" i="1">
                <a:solidFill>
                  <a:srgbClr val="000000"/>
                </a:solidFill>
                <a:latin typeface="Open Sans Bold Italics"/>
                <a:ea typeface="Open Sans Bold Italics"/>
                <a:cs typeface="Open Sans Bold Italics"/>
                <a:sym typeface="Open Sans Bold Italics"/>
              </a:rPr>
              <a:t>Interception of message will be detected.</a:t>
            </a:r>
          </a:p>
        </p:txBody>
      </p:sp>
      <p:sp>
        <p:nvSpPr>
          <p:cNvPr id="16" name="TextBox 16"/>
          <p:cNvSpPr txBox="1"/>
          <p:nvPr/>
        </p:nvSpPr>
        <p:spPr>
          <a:xfrm>
            <a:off x="9142750" y="5441745"/>
            <a:ext cx="1785796" cy="905639"/>
          </a:xfrm>
          <a:prstGeom prst="rect">
            <a:avLst/>
          </a:prstGeom>
        </p:spPr>
        <p:txBody>
          <a:bodyPr lIns="0" tIns="0" rIns="0" bIns="0" rtlCol="0" anchor="t">
            <a:spAutoFit/>
          </a:bodyPr>
          <a:lstStyle/>
          <a:p>
            <a:pPr algn="ctr">
              <a:lnSpc>
                <a:spcPts val="2417"/>
              </a:lnSpc>
              <a:spcBef>
                <a:spcPct val="0"/>
              </a:spcBef>
            </a:pPr>
            <a:r>
              <a:rPr lang="en-US" sz="1726" b="1" i="1">
                <a:solidFill>
                  <a:srgbClr val="000000"/>
                </a:solidFill>
                <a:latin typeface="Open Sans Bold Italics"/>
                <a:ea typeface="Open Sans Bold Italics"/>
                <a:cs typeface="Open Sans Bold Italics"/>
                <a:sym typeface="Open Sans Bold Italics"/>
              </a:rPr>
              <a:t>what polarisation should I use...</a:t>
            </a:r>
          </a:p>
        </p:txBody>
      </p:sp>
      <p:sp>
        <p:nvSpPr>
          <p:cNvPr id="17" name="TextBox 17"/>
          <p:cNvSpPr txBox="1"/>
          <p:nvPr/>
        </p:nvSpPr>
        <p:spPr>
          <a:xfrm>
            <a:off x="99627" y="-9525"/>
            <a:ext cx="8628588" cy="994187"/>
          </a:xfrm>
          <a:prstGeom prst="rect">
            <a:avLst/>
          </a:prstGeom>
        </p:spPr>
        <p:txBody>
          <a:bodyPr lIns="0" tIns="0" rIns="0" bIns="0" rtlCol="0" anchor="t">
            <a:spAutoFit/>
          </a:bodyPr>
          <a:lstStyle/>
          <a:p>
            <a:pPr marL="0" lvl="0" indent="0" algn="l">
              <a:lnSpc>
                <a:spcPts val="3791"/>
              </a:lnSpc>
              <a:spcBef>
                <a:spcPct val="0"/>
              </a:spcBef>
            </a:pPr>
            <a:r>
              <a:rPr lang="en-US" sz="3385" b="1" spc="-101">
                <a:solidFill>
                  <a:srgbClr val="FFFFFF"/>
                </a:solidFill>
                <a:latin typeface="Poppins Bold"/>
                <a:ea typeface="Poppins Bold"/>
                <a:cs typeface="Poppins Bold"/>
                <a:sym typeface="Poppins Bold"/>
              </a:rPr>
              <a:t>21.6 Quantum Cryptography: The Future of Secure Communication</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TextBox 6"/>
          <p:cNvSpPr txBox="1"/>
          <p:nvPr/>
        </p:nvSpPr>
        <p:spPr>
          <a:xfrm>
            <a:off x="402046" y="1877010"/>
            <a:ext cx="1527771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Disadvantage of QKD</a:t>
            </a:r>
          </a:p>
        </p:txBody>
      </p:sp>
      <p:sp>
        <p:nvSpPr>
          <p:cNvPr id="7" name="TextBox 7"/>
          <p:cNvSpPr txBox="1"/>
          <p:nvPr/>
        </p:nvSpPr>
        <p:spPr>
          <a:xfrm>
            <a:off x="404826" y="2664214"/>
            <a:ext cx="17478349"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The disadvantage of Quantum Key Distribution (QKD) is its incompatibility with standard communication media, necessitating the use of dedicated quantum channels for secure key exchange. This makes routine use unlikely. </a:t>
            </a:r>
          </a:p>
        </p:txBody>
      </p:sp>
      <p:sp>
        <p:nvSpPr>
          <p:cNvPr id="8" name="TextBox 8"/>
          <p:cNvSpPr txBox="1"/>
          <p:nvPr/>
        </p:nvSpPr>
        <p:spPr>
          <a:xfrm>
            <a:off x="99627" y="-9525"/>
            <a:ext cx="8628588" cy="994187"/>
          </a:xfrm>
          <a:prstGeom prst="rect">
            <a:avLst/>
          </a:prstGeom>
        </p:spPr>
        <p:txBody>
          <a:bodyPr lIns="0" tIns="0" rIns="0" bIns="0" rtlCol="0" anchor="t">
            <a:spAutoFit/>
          </a:bodyPr>
          <a:lstStyle/>
          <a:p>
            <a:pPr marL="0" lvl="0" indent="0" algn="l">
              <a:lnSpc>
                <a:spcPts val="3791"/>
              </a:lnSpc>
              <a:spcBef>
                <a:spcPct val="0"/>
              </a:spcBef>
            </a:pPr>
            <a:r>
              <a:rPr lang="en-US" sz="3385" b="1" spc="-101">
                <a:solidFill>
                  <a:srgbClr val="FFFFFF"/>
                </a:solidFill>
                <a:latin typeface="Poppins Bold"/>
                <a:ea typeface="Poppins Bold"/>
                <a:cs typeface="Poppins Bold"/>
                <a:sym typeface="Poppins Bold"/>
              </a:rPr>
              <a:t>21.6 Quantum Cryptography: The Future of Secure Communication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4649948" y="3025845"/>
            <a:ext cx="4401200" cy="5047824"/>
            <a:chOff x="0" y="0"/>
            <a:chExt cx="1097702" cy="1258976"/>
          </a:xfrm>
        </p:grpSpPr>
        <p:sp>
          <p:nvSpPr>
            <p:cNvPr id="6" name="Freeform 6"/>
            <p:cNvSpPr/>
            <p:nvPr/>
          </p:nvSpPr>
          <p:spPr>
            <a:xfrm>
              <a:off x="0" y="0"/>
              <a:ext cx="1097702" cy="1258976"/>
            </a:xfrm>
            <a:custGeom>
              <a:avLst/>
              <a:gdLst/>
              <a:ahLst/>
              <a:cxnLst/>
              <a:rect l="l" t="t" r="r" b="b"/>
              <a:pathLst>
                <a:path w="1097702" h="1258976">
                  <a:moveTo>
                    <a:pt x="89711" y="0"/>
                  </a:moveTo>
                  <a:lnTo>
                    <a:pt x="1007991" y="0"/>
                  </a:lnTo>
                  <a:cubicBezTo>
                    <a:pt x="1057537" y="0"/>
                    <a:pt x="1097702" y="40165"/>
                    <a:pt x="1097702" y="89711"/>
                  </a:cubicBezTo>
                  <a:lnTo>
                    <a:pt x="1097702" y="1169265"/>
                  </a:lnTo>
                  <a:cubicBezTo>
                    <a:pt x="1097702" y="1193058"/>
                    <a:pt x="1088250" y="1215876"/>
                    <a:pt x="1071426" y="1232700"/>
                  </a:cubicBezTo>
                  <a:cubicBezTo>
                    <a:pt x="1054602" y="1249524"/>
                    <a:pt x="1031783" y="1258976"/>
                    <a:pt x="1007991" y="1258976"/>
                  </a:cubicBezTo>
                  <a:lnTo>
                    <a:pt x="89711" y="1258976"/>
                  </a:lnTo>
                  <a:cubicBezTo>
                    <a:pt x="40165" y="1258976"/>
                    <a:pt x="0" y="1218811"/>
                    <a:pt x="0" y="1169265"/>
                  </a:cubicBezTo>
                  <a:lnTo>
                    <a:pt x="0" y="89711"/>
                  </a:lnTo>
                  <a:cubicBezTo>
                    <a:pt x="0" y="40165"/>
                    <a:pt x="40165" y="0"/>
                    <a:pt x="8971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7" name="TextBox 7"/>
            <p:cNvSpPr txBox="1"/>
            <p:nvPr/>
          </p:nvSpPr>
          <p:spPr>
            <a:xfrm>
              <a:off x="0" y="-28575"/>
              <a:ext cx="1097702" cy="1287551"/>
            </a:xfrm>
            <a:prstGeom prst="rect">
              <a:avLst/>
            </a:prstGeom>
          </p:spPr>
          <p:txBody>
            <a:bodyPr lIns="50800" tIns="50800" rIns="50800" bIns="50800" rtlCol="0" anchor="ctr"/>
            <a:lstStyle/>
            <a:p>
              <a:pPr algn="ctr">
                <a:lnSpc>
                  <a:spcPts val="2595"/>
                </a:lnSpc>
              </a:pPr>
              <a:endParaRPr/>
            </a:p>
          </p:txBody>
        </p:sp>
      </p:grpSp>
      <p:sp>
        <p:nvSpPr>
          <p:cNvPr id="8" name="TextBox 8"/>
          <p:cNvSpPr txBox="1"/>
          <p:nvPr/>
        </p:nvSpPr>
        <p:spPr>
          <a:xfrm>
            <a:off x="4961088" y="2086865"/>
            <a:ext cx="7864974"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Encryption methods</a:t>
            </a:r>
          </a:p>
        </p:txBody>
      </p:sp>
      <p:grpSp>
        <p:nvGrpSpPr>
          <p:cNvPr id="9" name="Group 9"/>
          <p:cNvGrpSpPr/>
          <p:nvPr/>
        </p:nvGrpSpPr>
        <p:grpSpPr>
          <a:xfrm>
            <a:off x="9236852" y="3025845"/>
            <a:ext cx="4401200" cy="5047824"/>
            <a:chOff x="0" y="0"/>
            <a:chExt cx="1097702" cy="1258976"/>
          </a:xfrm>
        </p:grpSpPr>
        <p:sp>
          <p:nvSpPr>
            <p:cNvPr id="10" name="Freeform 10"/>
            <p:cNvSpPr/>
            <p:nvPr/>
          </p:nvSpPr>
          <p:spPr>
            <a:xfrm>
              <a:off x="0" y="0"/>
              <a:ext cx="1097702" cy="1258976"/>
            </a:xfrm>
            <a:custGeom>
              <a:avLst/>
              <a:gdLst/>
              <a:ahLst/>
              <a:cxnLst/>
              <a:rect l="l" t="t" r="r" b="b"/>
              <a:pathLst>
                <a:path w="1097702" h="1258976">
                  <a:moveTo>
                    <a:pt x="89711" y="0"/>
                  </a:moveTo>
                  <a:lnTo>
                    <a:pt x="1007991" y="0"/>
                  </a:lnTo>
                  <a:cubicBezTo>
                    <a:pt x="1057537" y="0"/>
                    <a:pt x="1097702" y="40165"/>
                    <a:pt x="1097702" y="89711"/>
                  </a:cubicBezTo>
                  <a:lnTo>
                    <a:pt x="1097702" y="1169265"/>
                  </a:lnTo>
                  <a:cubicBezTo>
                    <a:pt x="1097702" y="1193058"/>
                    <a:pt x="1088250" y="1215876"/>
                    <a:pt x="1071426" y="1232700"/>
                  </a:cubicBezTo>
                  <a:cubicBezTo>
                    <a:pt x="1054602" y="1249524"/>
                    <a:pt x="1031783" y="1258976"/>
                    <a:pt x="1007991" y="1258976"/>
                  </a:cubicBezTo>
                  <a:lnTo>
                    <a:pt x="89711" y="1258976"/>
                  </a:lnTo>
                  <a:cubicBezTo>
                    <a:pt x="40165" y="1258976"/>
                    <a:pt x="0" y="1218811"/>
                    <a:pt x="0" y="1169265"/>
                  </a:cubicBezTo>
                  <a:lnTo>
                    <a:pt x="0" y="89711"/>
                  </a:lnTo>
                  <a:cubicBezTo>
                    <a:pt x="0" y="40165"/>
                    <a:pt x="40165" y="0"/>
                    <a:pt x="8971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1" name="TextBox 11"/>
            <p:cNvSpPr txBox="1"/>
            <p:nvPr/>
          </p:nvSpPr>
          <p:spPr>
            <a:xfrm>
              <a:off x="0" y="-28575"/>
              <a:ext cx="1097702" cy="1287551"/>
            </a:xfrm>
            <a:prstGeom prst="rect">
              <a:avLst/>
            </a:prstGeom>
          </p:spPr>
          <p:txBody>
            <a:bodyPr lIns="50800" tIns="50800" rIns="50800" bIns="50800" rtlCol="0" anchor="ctr"/>
            <a:lstStyle/>
            <a:p>
              <a:pPr algn="ctr">
                <a:lnSpc>
                  <a:spcPts val="2595"/>
                </a:lnSpc>
              </a:pPr>
              <a:endParaRPr/>
            </a:p>
          </p:txBody>
        </p:sp>
      </p:grpSp>
      <p:sp>
        <p:nvSpPr>
          <p:cNvPr id="12" name="TextBox 12"/>
          <p:cNvSpPr txBox="1"/>
          <p:nvPr/>
        </p:nvSpPr>
        <p:spPr>
          <a:xfrm>
            <a:off x="4933916" y="4908566"/>
            <a:ext cx="3833263" cy="1215706"/>
          </a:xfrm>
          <a:prstGeom prst="rect">
            <a:avLst/>
          </a:prstGeom>
        </p:spPr>
        <p:txBody>
          <a:bodyPr lIns="0" tIns="0" rIns="0" bIns="0" rtlCol="0" anchor="t">
            <a:spAutoFit/>
          </a:bodyPr>
          <a:lstStyle/>
          <a:p>
            <a:pPr algn="ctr">
              <a:lnSpc>
                <a:spcPts val="4917"/>
              </a:lnSpc>
              <a:spcBef>
                <a:spcPct val="0"/>
              </a:spcBef>
            </a:pPr>
            <a:r>
              <a:rPr lang="en-US" sz="3512" b="1" i="1">
                <a:solidFill>
                  <a:srgbClr val="000000"/>
                </a:solidFill>
                <a:latin typeface="Open Sans Bold Italics"/>
                <a:ea typeface="Open Sans Bold Italics"/>
                <a:cs typeface="Open Sans Bold Italics"/>
                <a:sym typeface="Open Sans Bold Italics"/>
              </a:rPr>
              <a:t>Symmetric key encryption</a:t>
            </a:r>
          </a:p>
        </p:txBody>
      </p:sp>
      <p:sp>
        <p:nvSpPr>
          <p:cNvPr id="13" name="TextBox 13"/>
          <p:cNvSpPr txBox="1"/>
          <p:nvPr/>
        </p:nvSpPr>
        <p:spPr>
          <a:xfrm>
            <a:off x="9520820" y="4908566"/>
            <a:ext cx="3833263" cy="1215706"/>
          </a:xfrm>
          <a:prstGeom prst="rect">
            <a:avLst/>
          </a:prstGeom>
        </p:spPr>
        <p:txBody>
          <a:bodyPr lIns="0" tIns="0" rIns="0" bIns="0" rtlCol="0" anchor="t">
            <a:spAutoFit/>
          </a:bodyPr>
          <a:lstStyle/>
          <a:p>
            <a:pPr algn="ctr">
              <a:lnSpc>
                <a:spcPts val="4917"/>
              </a:lnSpc>
              <a:spcBef>
                <a:spcPct val="0"/>
              </a:spcBef>
            </a:pPr>
            <a:r>
              <a:rPr lang="en-US" sz="3512" b="1" i="1">
                <a:solidFill>
                  <a:srgbClr val="000000"/>
                </a:solidFill>
                <a:latin typeface="Open Sans Bold Italics"/>
                <a:ea typeface="Open Sans Bold Italics"/>
                <a:cs typeface="Open Sans Bold Italics"/>
                <a:sym typeface="Open Sans Bold Italics"/>
              </a:rPr>
              <a:t>Asymmetric key encryption</a:t>
            </a:r>
          </a:p>
        </p:txBody>
      </p:sp>
      <p:sp>
        <p:nvSpPr>
          <p:cNvPr id="14" name="TextBox 14"/>
          <p:cNvSpPr txBox="1"/>
          <p:nvPr/>
        </p:nvSpPr>
        <p:spPr>
          <a:xfrm>
            <a:off x="198451" y="139129"/>
            <a:ext cx="8197987" cy="638490"/>
          </a:xfrm>
          <a:prstGeom prst="rect">
            <a:avLst/>
          </a:prstGeom>
        </p:spPr>
        <p:txBody>
          <a:bodyPr lIns="0" tIns="0" rIns="0" bIns="0" rtlCol="0" anchor="t">
            <a:spAutoFit/>
          </a:bodyPr>
          <a:lstStyle/>
          <a:p>
            <a:pPr marL="0" lvl="0" indent="0" algn="l">
              <a:lnSpc>
                <a:spcPts val="4680"/>
              </a:lnSpc>
              <a:spcBef>
                <a:spcPct val="0"/>
              </a:spcBef>
            </a:pPr>
            <a:r>
              <a:rPr lang="en-US" sz="4179" b="1" spc="-125">
                <a:solidFill>
                  <a:srgbClr val="FFFFFF"/>
                </a:solidFill>
                <a:latin typeface="Poppins Bold"/>
                <a:ea typeface="Poppins Bold"/>
                <a:cs typeface="Poppins Bold"/>
                <a:sym typeface="Poppins Bold"/>
              </a:rPr>
              <a:t>21.1 Core Concepts of Encryption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TextBox 5"/>
          <p:cNvSpPr txBox="1"/>
          <p:nvPr/>
        </p:nvSpPr>
        <p:spPr>
          <a:xfrm>
            <a:off x="384809" y="1938701"/>
            <a:ext cx="786497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Symmetric key encryption</a:t>
            </a:r>
          </a:p>
        </p:txBody>
      </p:sp>
      <p:sp>
        <p:nvSpPr>
          <p:cNvPr id="6" name="TextBox 6"/>
          <p:cNvSpPr txBox="1"/>
          <p:nvPr/>
        </p:nvSpPr>
        <p:spPr>
          <a:xfrm>
            <a:off x="384809" y="2694896"/>
            <a:ext cx="17083257"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Symmetric encryption uses a single key for both encryption and decryption of data. </a:t>
            </a:r>
          </a:p>
        </p:txBody>
      </p:sp>
      <p:sp>
        <p:nvSpPr>
          <p:cNvPr id="7" name="Freeform 7"/>
          <p:cNvSpPr/>
          <p:nvPr/>
        </p:nvSpPr>
        <p:spPr>
          <a:xfrm>
            <a:off x="662357" y="4267214"/>
            <a:ext cx="2762468" cy="880537"/>
          </a:xfrm>
          <a:custGeom>
            <a:avLst/>
            <a:gdLst/>
            <a:ahLst/>
            <a:cxnLst/>
            <a:rect l="l" t="t" r="r" b="b"/>
            <a:pathLst>
              <a:path w="2762468" h="880537">
                <a:moveTo>
                  <a:pt x="0" y="0"/>
                </a:moveTo>
                <a:lnTo>
                  <a:pt x="2762468" y="0"/>
                </a:lnTo>
                <a:lnTo>
                  <a:pt x="2762468" y="880537"/>
                </a:lnTo>
                <a:lnTo>
                  <a:pt x="0" y="8805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8" name="Freeform 8"/>
          <p:cNvSpPr/>
          <p:nvPr/>
        </p:nvSpPr>
        <p:spPr>
          <a:xfrm>
            <a:off x="3925497" y="5707450"/>
            <a:ext cx="2762468" cy="880537"/>
          </a:xfrm>
          <a:custGeom>
            <a:avLst/>
            <a:gdLst/>
            <a:ahLst/>
            <a:cxnLst/>
            <a:rect l="l" t="t" r="r" b="b"/>
            <a:pathLst>
              <a:path w="2762468" h="880537">
                <a:moveTo>
                  <a:pt x="0" y="0"/>
                </a:moveTo>
                <a:lnTo>
                  <a:pt x="2762468" y="0"/>
                </a:lnTo>
                <a:lnTo>
                  <a:pt x="2762468" y="880537"/>
                </a:lnTo>
                <a:lnTo>
                  <a:pt x="0" y="8805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9" name="Freeform 9"/>
          <p:cNvSpPr/>
          <p:nvPr/>
        </p:nvSpPr>
        <p:spPr>
          <a:xfrm>
            <a:off x="7879709" y="4237946"/>
            <a:ext cx="2762468" cy="880537"/>
          </a:xfrm>
          <a:custGeom>
            <a:avLst/>
            <a:gdLst/>
            <a:ahLst/>
            <a:cxnLst/>
            <a:rect l="l" t="t" r="r" b="b"/>
            <a:pathLst>
              <a:path w="2762468" h="880537">
                <a:moveTo>
                  <a:pt x="0" y="0"/>
                </a:moveTo>
                <a:lnTo>
                  <a:pt x="2762469" y="0"/>
                </a:lnTo>
                <a:lnTo>
                  <a:pt x="2762469" y="880537"/>
                </a:lnTo>
                <a:lnTo>
                  <a:pt x="0" y="8805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0" name="Freeform 10"/>
          <p:cNvSpPr/>
          <p:nvPr/>
        </p:nvSpPr>
        <p:spPr>
          <a:xfrm>
            <a:off x="11363804" y="5707450"/>
            <a:ext cx="2762468" cy="880537"/>
          </a:xfrm>
          <a:custGeom>
            <a:avLst/>
            <a:gdLst/>
            <a:ahLst/>
            <a:cxnLst/>
            <a:rect l="l" t="t" r="r" b="b"/>
            <a:pathLst>
              <a:path w="2762468" h="880537">
                <a:moveTo>
                  <a:pt x="0" y="0"/>
                </a:moveTo>
                <a:lnTo>
                  <a:pt x="2762468" y="0"/>
                </a:lnTo>
                <a:lnTo>
                  <a:pt x="2762468" y="880537"/>
                </a:lnTo>
                <a:lnTo>
                  <a:pt x="0" y="8805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1" name="Freeform 11"/>
          <p:cNvSpPr/>
          <p:nvPr/>
        </p:nvSpPr>
        <p:spPr>
          <a:xfrm>
            <a:off x="14863175" y="4267214"/>
            <a:ext cx="2762468" cy="880537"/>
          </a:xfrm>
          <a:custGeom>
            <a:avLst/>
            <a:gdLst/>
            <a:ahLst/>
            <a:cxnLst/>
            <a:rect l="l" t="t" r="r" b="b"/>
            <a:pathLst>
              <a:path w="2762468" h="880537">
                <a:moveTo>
                  <a:pt x="0" y="0"/>
                </a:moveTo>
                <a:lnTo>
                  <a:pt x="2762468" y="0"/>
                </a:lnTo>
                <a:lnTo>
                  <a:pt x="2762468" y="880537"/>
                </a:lnTo>
                <a:lnTo>
                  <a:pt x="0" y="8805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12" name="Group 12"/>
          <p:cNvGrpSpPr/>
          <p:nvPr/>
        </p:nvGrpSpPr>
        <p:grpSpPr>
          <a:xfrm>
            <a:off x="4119482" y="4237946"/>
            <a:ext cx="2722002" cy="909804"/>
            <a:chOff x="0" y="0"/>
            <a:chExt cx="786406" cy="262849"/>
          </a:xfrm>
        </p:grpSpPr>
        <p:sp>
          <p:nvSpPr>
            <p:cNvPr id="13" name="Freeform 13"/>
            <p:cNvSpPr/>
            <p:nvPr/>
          </p:nvSpPr>
          <p:spPr>
            <a:xfrm>
              <a:off x="0" y="0"/>
              <a:ext cx="786406" cy="262849"/>
            </a:xfrm>
            <a:custGeom>
              <a:avLst/>
              <a:gdLst/>
              <a:ahLst/>
              <a:cxnLst/>
              <a:rect l="l" t="t" r="r" b="b"/>
              <a:pathLst>
                <a:path w="786406" h="262849">
                  <a:moveTo>
                    <a:pt x="0" y="0"/>
                  </a:moveTo>
                  <a:lnTo>
                    <a:pt x="786406" y="0"/>
                  </a:lnTo>
                  <a:lnTo>
                    <a:pt x="786406" y="262849"/>
                  </a:lnTo>
                  <a:lnTo>
                    <a:pt x="0" y="262849"/>
                  </a:lnTo>
                  <a:close/>
                </a:path>
              </a:pathLst>
            </a:custGeom>
            <a:solidFill>
              <a:srgbClr val="019D97"/>
            </a:solidFill>
          </p:spPr>
          <p:txBody>
            <a:bodyPr/>
            <a:lstStyle/>
            <a:p>
              <a:endParaRPr lang="en-PH"/>
            </a:p>
          </p:txBody>
        </p:sp>
        <p:sp>
          <p:nvSpPr>
            <p:cNvPr id="14" name="TextBox 14"/>
            <p:cNvSpPr txBox="1"/>
            <p:nvPr/>
          </p:nvSpPr>
          <p:spPr>
            <a:xfrm>
              <a:off x="0" y="-66675"/>
              <a:ext cx="786406" cy="329524"/>
            </a:xfrm>
            <a:prstGeom prst="rect">
              <a:avLst/>
            </a:prstGeom>
          </p:spPr>
          <p:txBody>
            <a:bodyPr lIns="46310" tIns="46310" rIns="46310" bIns="46310" rtlCol="0" anchor="ctr"/>
            <a:lstStyle/>
            <a:p>
              <a:pPr algn="ctr">
                <a:lnSpc>
                  <a:spcPts val="3359"/>
                </a:lnSpc>
              </a:pPr>
              <a:endParaRPr/>
            </a:p>
          </p:txBody>
        </p:sp>
      </p:grpSp>
      <p:grpSp>
        <p:nvGrpSpPr>
          <p:cNvPr id="15" name="Group 15"/>
          <p:cNvGrpSpPr/>
          <p:nvPr/>
        </p:nvGrpSpPr>
        <p:grpSpPr>
          <a:xfrm>
            <a:off x="11446516" y="4237946"/>
            <a:ext cx="2722002" cy="909804"/>
            <a:chOff x="0" y="0"/>
            <a:chExt cx="786406" cy="262849"/>
          </a:xfrm>
        </p:grpSpPr>
        <p:sp>
          <p:nvSpPr>
            <p:cNvPr id="16" name="Freeform 16"/>
            <p:cNvSpPr/>
            <p:nvPr/>
          </p:nvSpPr>
          <p:spPr>
            <a:xfrm>
              <a:off x="0" y="0"/>
              <a:ext cx="786406" cy="262849"/>
            </a:xfrm>
            <a:custGeom>
              <a:avLst/>
              <a:gdLst/>
              <a:ahLst/>
              <a:cxnLst/>
              <a:rect l="l" t="t" r="r" b="b"/>
              <a:pathLst>
                <a:path w="786406" h="262849">
                  <a:moveTo>
                    <a:pt x="0" y="0"/>
                  </a:moveTo>
                  <a:lnTo>
                    <a:pt x="786406" y="0"/>
                  </a:lnTo>
                  <a:lnTo>
                    <a:pt x="786406" y="262849"/>
                  </a:lnTo>
                  <a:lnTo>
                    <a:pt x="0" y="262849"/>
                  </a:lnTo>
                  <a:close/>
                </a:path>
              </a:pathLst>
            </a:custGeom>
            <a:solidFill>
              <a:srgbClr val="019D97"/>
            </a:solidFill>
          </p:spPr>
          <p:txBody>
            <a:bodyPr/>
            <a:lstStyle/>
            <a:p>
              <a:endParaRPr lang="en-PH"/>
            </a:p>
          </p:txBody>
        </p:sp>
        <p:sp>
          <p:nvSpPr>
            <p:cNvPr id="17" name="TextBox 17"/>
            <p:cNvSpPr txBox="1"/>
            <p:nvPr/>
          </p:nvSpPr>
          <p:spPr>
            <a:xfrm>
              <a:off x="0" y="-66675"/>
              <a:ext cx="786406" cy="329524"/>
            </a:xfrm>
            <a:prstGeom prst="rect">
              <a:avLst/>
            </a:prstGeom>
          </p:spPr>
          <p:txBody>
            <a:bodyPr lIns="46310" tIns="46310" rIns="46310" bIns="46310" rtlCol="0" anchor="ctr"/>
            <a:lstStyle/>
            <a:p>
              <a:pPr algn="ctr">
                <a:lnSpc>
                  <a:spcPts val="3359"/>
                </a:lnSpc>
              </a:pPr>
              <a:endParaRPr/>
            </a:p>
          </p:txBody>
        </p:sp>
      </p:grpSp>
      <p:sp>
        <p:nvSpPr>
          <p:cNvPr id="18" name="AutoShape 18"/>
          <p:cNvSpPr/>
          <p:nvPr/>
        </p:nvSpPr>
        <p:spPr>
          <a:xfrm flipV="1">
            <a:off x="3086392" y="4726532"/>
            <a:ext cx="839104" cy="0"/>
          </a:xfrm>
          <a:prstGeom prst="line">
            <a:avLst/>
          </a:prstGeom>
          <a:ln w="38100" cap="flat">
            <a:solidFill>
              <a:srgbClr val="000000"/>
            </a:solidFill>
            <a:prstDash val="solid"/>
            <a:headEnd type="none" w="sm" len="sm"/>
            <a:tailEnd type="arrow" w="med" len="sm"/>
          </a:ln>
        </p:spPr>
        <p:txBody>
          <a:bodyPr/>
          <a:lstStyle/>
          <a:p>
            <a:endParaRPr lang="en-PH"/>
          </a:p>
        </p:txBody>
      </p:sp>
      <p:sp>
        <p:nvSpPr>
          <p:cNvPr id="19" name="AutoShape 19"/>
          <p:cNvSpPr/>
          <p:nvPr/>
        </p:nvSpPr>
        <p:spPr>
          <a:xfrm>
            <a:off x="7040605" y="4672813"/>
            <a:ext cx="839104" cy="0"/>
          </a:xfrm>
          <a:prstGeom prst="line">
            <a:avLst/>
          </a:prstGeom>
          <a:ln w="38100" cap="flat">
            <a:solidFill>
              <a:srgbClr val="000000"/>
            </a:solidFill>
            <a:prstDash val="solid"/>
            <a:headEnd type="none" w="sm" len="sm"/>
            <a:tailEnd type="arrow" w="med" len="sm"/>
          </a:ln>
        </p:spPr>
        <p:txBody>
          <a:bodyPr/>
          <a:lstStyle/>
          <a:p>
            <a:endParaRPr lang="en-PH"/>
          </a:p>
        </p:txBody>
      </p:sp>
      <p:sp>
        <p:nvSpPr>
          <p:cNvPr id="20" name="AutoShape 20"/>
          <p:cNvSpPr/>
          <p:nvPr/>
        </p:nvSpPr>
        <p:spPr>
          <a:xfrm flipV="1">
            <a:off x="5398955" y="5170874"/>
            <a:ext cx="0" cy="475519"/>
          </a:xfrm>
          <a:prstGeom prst="line">
            <a:avLst/>
          </a:prstGeom>
          <a:ln w="38100" cap="flat">
            <a:solidFill>
              <a:srgbClr val="000000"/>
            </a:solidFill>
            <a:prstDash val="solid"/>
            <a:headEnd type="none" w="sm" len="sm"/>
            <a:tailEnd type="arrow" w="med" len="sm"/>
          </a:ln>
        </p:spPr>
        <p:txBody>
          <a:bodyPr/>
          <a:lstStyle/>
          <a:p>
            <a:endParaRPr lang="en-PH"/>
          </a:p>
        </p:txBody>
      </p:sp>
      <p:sp>
        <p:nvSpPr>
          <p:cNvPr id="21" name="AutoShape 21"/>
          <p:cNvSpPr/>
          <p:nvPr/>
        </p:nvSpPr>
        <p:spPr>
          <a:xfrm flipV="1">
            <a:off x="12826567" y="5170874"/>
            <a:ext cx="0" cy="475519"/>
          </a:xfrm>
          <a:prstGeom prst="line">
            <a:avLst/>
          </a:prstGeom>
          <a:ln w="38100" cap="flat">
            <a:solidFill>
              <a:srgbClr val="000000"/>
            </a:solidFill>
            <a:prstDash val="solid"/>
            <a:headEnd type="none" w="sm" len="sm"/>
            <a:tailEnd type="arrow" w="med" len="sm"/>
          </a:ln>
        </p:spPr>
        <p:txBody>
          <a:bodyPr/>
          <a:lstStyle/>
          <a:p>
            <a:endParaRPr lang="en-PH"/>
          </a:p>
        </p:txBody>
      </p:sp>
      <p:sp>
        <p:nvSpPr>
          <p:cNvPr id="22" name="AutoShape 22"/>
          <p:cNvSpPr/>
          <p:nvPr/>
        </p:nvSpPr>
        <p:spPr>
          <a:xfrm>
            <a:off x="10382728" y="4697265"/>
            <a:ext cx="839104" cy="0"/>
          </a:xfrm>
          <a:prstGeom prst="line">
            <a:avLst/>
          </a:prstGeom>
          <a:ln w="38100" cap="flat">
            <a:solidFill>
              <a:srgbClr val="000000"/>
            </a:solidFill>
            <a:prstDash val="solid"/>
            <a:headEnd type="none" w="sm" len="sm"/>
            <a:tailEnd type="arrow" w="med" len="sm"/>
          </a:ln>
        </p:spPr>
        <p:txBody>
          <a:bodyPr/>
          <a:lstStyle/>
          <a:p>
            <a:endParaRPr lang="en-PH"/>
          </a:p>
        </p:txBody>
      </p:sp>
      <p:sp>
        <p:nvSpPr>
          <p:cNvPr id="23" name="AutoShape 23"/>
          <p:cNvSpPr/>
          <p:nvPr/>
        </p:nvSpPr>
        <p:spPr>
          <a:xfrm>
            <a:off x="14280208" y="4676449"/>
            <a:ext cx="839104" cy="0"/>
          </a:xfrm>
          <a:prstGeom prst="line">
            <a:avLst/>
          </a:prstGeom>
          <a:ln w="38100" cap="flat">
            <a:solidFill>
              <a:srgbClr val="000000"/>
            </a:solidFill>
            <a:prstDash val="solid"/>
            <a:headEnd type="none" w="sm" len="sm"/>
            <a:tailEnd type="arrow" w="med" len="sm"/>
          </a:ln>
        </p:spPr>
        <p:txBody>
          <a:bodyPr/>
          <a:lstStyle/>
          <a:p>
            <a:endParaRPr lang="en-PH"/>
          </a:p>
        </p:txBody>
      </p:sp>
      <p:sp>
        <p:nvSpPr>
          <p:cNvPr id="24" name="TextBox 24"/>
          <p:cNvSpPr txBox="1"/>
          <p:nvPr/>
        </p:nvSpPr>
        <p:spPr>
          <a:xfrm>
            <a:off x="1204487" y="4451460"/>
            <a:ext cx="1678209" cy="464419"/>
          </a:xfrm>
          <a:prstGeom prst="rect">
            <a:avLst/>
          </a:prstGeom>
        </p:spPr>
        <p:txBody>
          <a:bodyPr lIns="0" tIns="0" rIns="0" bIns="0" rtlCol="0" anchor="t">
            <a:spAutoFit/>
          </a:bodyPr>
          <a:lstStyle/>
          <a:p>
            <a:pPr algn="ctr">
              <a:lnSpc>
                <a:spcPts val="3828"/>
              </a:lnSpc>
              <a:spcBef>
                <a:spcPct val="0"/>
              </a:spcBef>
            </a:pPr>
            <a:r>
              <a:rPr lang="en-US" sz="2734" i="1">
                <a:solidFill>
                  <a:srgbClr val="FFFFFF"/>
                </a:solidFill>
                <a:latin typeface="Open Sans Italics"/>
                <a:ea typeface="Open Sans Italics"/>
                <a:cs typeface="Open Sans Italics"/>
                <a:sym typeface="Open Sans Italics"/>
              </a:rPr>
              <a:t>Plaintext</a:t>
            </a:r>
          </a:p>
        </p:txBody>
      </p:sp>
      <p:sp>
        <p:nvSpPr>
          <p:cNvPr id="25" name="TextBox 25"/>
          <p:cNvSpPr txBox="1"/>
          <p:nvPr/>
        </p:nvSpPr>
        <p:spPr>
          <a:xfrm>
            <a:off x="4467626" y="5891696"/>
            <a:ext cx="1678209" cy="463934"/>
          </a:xfrm>
          <a:prstGeom prst="rect">
            <a:avLst/>
          </a:prstGeom>
        </p:spPr>
        <p:txBody>
          <a:bodyPr lIns="0" tIns="0" rIns="0" bIns="0" rtlCol="0" anchor="t">
            <a:spAutoFit/>
          </a:bodyPr>
          <a:lstStyle/>
          <a:p>
            <a:pPr algn="ctr">
              <a:lnSpc>
                <a:spcPts val="3828"/>
              </a:lnSpc>
              <a:spcBef>
                <a:spcPct val="0"/>
              </a:spcBef>
            </a:pPr>
            <a:r>
              <a:rPr lang="en-US" sz="2734" b="1" i="1">
                <a:solidFill>
                  <a:srgbClr val="000000"/>
                </a:solidFill>
                <a:latin typeface="Open Sans Bold Italics"/>
                <a:ea typeface="Open Sans Bold Italics"/>
                <a:cs typeface="Open Sans Bold Italics"/>
                <a:sym typeface="Open Sans Bold Italics"/>
              </a:rPr>
              <a:t>Key</a:t>
            </a:r>
          </a:p>
        </p:txBody>
      </p:sp>
      <p:sp>
        <p:nvSpPr>
          <p:cNvPr id="26" name="TextBox 26"/>
          <p:cNvSpPr txBox="1"/>
          <p:nvPr/>
        </p:nvSpPr>
        <p:spPr>
          <a:xfrm>
            <a:off x="8484731" y="4422193"/>
            <a:ext cx="1552425" cy="433180"/>
          </a:xfrm>
          <a:prstGeom prst="rect">
            <a:avLst/>
          </a:prstGeom>
        </p:spPr>
        <p:txBody>
          <a:bodyPr lIns="0" tIns="0" rIns="0" bIns="0" rtlCol="0" anchor="t">
            <a:spAutoFit/>
          </a:bodyPr>
          <a:lstStyle/>
          <a:p>
            <a:pPr algn="ctr">
              <a:lnSpc>
                <a:spcPts val="3541"/>
              </a:lnSpc>
              <a:spcBef>
                <a:spcPct val="0"/>
              </a:spcBef>
            </a:pPr>
            <a:r>
              <a:rPr lang="en-US" sz="2529" i="1">
                <a:solidFill>
                  <a:srgbClr val="FFFFFF"/>
                </a:solidFill>
                <a:latin typeface="Open Sans Italics"/>
                <a:ea typeface="Open Sans Italics"/>
                <a:cs typeface="Open Sans Italics"/>
                <a:sym typeface="Open Sans Italics"/>
              </a:rPr>
              <a:t>Ciphertext</a:t>
            </a:r>
          </a:p>
        </p:txBody>
      </p:sp>
      <p:sp>
        <p:nvSpPr>
          <p:cNvPr id="27" name="TextBox 27"/>
          <p:cNvSpPr txBox="1"/>
          <p:nvPr/>
        </p:nvSpPr>
        <p:spPr>
          <a:xfrm>
            <a:off x="11876316" y="5891696"/>
            <a:ext cx="1678209" cy="463934"/>
          </a:xfrm>
          <a:prstGeom prst="rect">
            <a:avLst/>
          </a:prstGeom>
        </p:spPr>
        <p:txBody>
          <a:bodyPr lIns="0" tIns="0" rIns="0" bIns="0" rtlCol="0" anchor="t">
            <a:spAutoFit/>
          </a:bodyPr>
          <a:lstStyle/>
          <a:p>
            <a:pPr algn="ctr">
              <a:lnSpc>
                <a:spcPts val="3828"/>
              </a:lnSpc>
              <a:spcBef>
                <a:spcPct val="0"/>
              </a:spcBef>
            </a:pPr>
            <a:r>
              <a:rPr lang="en-US" sz="2734" b="1" i="1">
                <a:solidFill>
                  <a:srgbClr val="000000"/>
                </a:solidFill>
                <a:latin typeface="Open Sans Bold Italics"/>
                <a:ea typeface="Open Sans Bold Italics"/>
                <a:cs typeface="Open Sans Bold Italics"/>
                <a:sym typeface="Open Sans Bold Italics"/>
              </a:rPr>
              <a:t>Key</a:t>
            </a:r>
          </a:p>
        </p:txBody>
      </p:sp>
      <p:sp>
        <p:nvSpPr>
          <p:cNvPr id="28" name="TextBox 28"/>
          <p:cNvSpPr txBox="1"/>
          <p:nvPr/>
        </p:nvSpPr>
        <p:spPr>
          <a:xfrm>
            <a:off x="15405304" y="4435840"/>
            <a:ext cx="1678209" cy="464419"/>
          </a:xfrm>
          <a:prstGeom prst="rect">
            <a:avLst/>
          </a:prstGeom>
        </p:spPr>
        <p:txBody>
          <a:bodyPr lIns="0" tIns="0" rIns="0" bIns="0" rtlCol="0" anchor="t">
            <a:spAutoFit/>
          </a:bodyPr>
          <a:lstStyle/>
          <a:p>
            <a:pPr algn="ctr">
              <a:lnSpc>
                <a:spcPts val="3828"/>
              </a:lnSpc>
              <a:spcBef>
                <a:spcPct val="0"/>
              </a:spcBef>
            </a:pPr>
            <a:r>
              <a:rPr lang="en-US" sz="2734" i="1">
                <a:solidFill>
                  <a:srgbClr val="FFFFFF"/>
                </a:solidFill>
                <a:latin typeface="Open Sans Italics"/>
                <a:ea typeface="Open Sans Italics"/>
                <a:cs typeface="Open Sans Italics"/>
                <a:sym typeface="Open Sans Italics"/>
              </a:rPr>
              <a:t>Plaintext</a:t>
            </a:r>
          </a:p>
        </p:txBody>
      </p:sp>
      <p:sp>
        <p:nvSpPr>
          <p:cNvPr id="29" name="TextBox 29"/>
          <p:cNvSpPr txBox="1"/>
          <p:nvPr/>
        </p:nvSpPr>
        <p:spPr>
          <a:xfrm>
            <a:off x="4299675" y="4420426"/>
            <a:ext cx="2236660" cy="464419"/>
          </a:xfrm>
          <a:prstGeom prst="rect">
            <a:avLst/>
          </a:prstGeom>
        </p:spPr>
        <p:txBody>
          <a:bodyPr lIns="0" tIns="0" rIns="0" bIns="0" rtlCol="0" anchor="t">
            <a:spAutoFit/>
          </a:bodyPr>
          <a:lstStyle/>
          <a:p>
            <a:pPr algn="ctr">
              <a:lnSpc>
                <a:spcPts val="3828"/>
              </a:lnSpc>
              <a:spcBef>
                <a:spcPct val="0"/>
              </a:spcBef>
            </a:pPr>
            <a:r>
              <a:rPr lang="en-US" sz="2734" i="1">
                <a:solidFill>
                  <a:srgbClr val="FFFFFF"/>
                </a:solidFill>
                <a:latin typeface="Open Sans Italics"/>
                <a:ea typeface="Open Sans Italics"/>
                <a:cs typeface="Open Sans Italics"/>
                <a:sym typeface="Open Sans Italics"/>
              </a:rPr>
              <a:t>Encryption</a:t>
            </a:r>
          </a:p>
        </p:txBody>
      </p:sp>
      <p:sp>
        <p:nvSpPr>
          <p:cNvPr id="30" name="TextBox 30"/>
          <p:cNvSpPr txBox="1"/>
          <p:nvPr/>
        </p:nvSpPr>
        <p:spPr>
          <a:xfrm>
            <a:off x="11626708" y="4420426"/>
            <a:ext cx="2236660" cy="464419"/>
          </a:xfrm>
          <a:prstGeom prst="rect">
            <a:avLst/>
          </a:prstGeom>
        </p:spPr>
        <p:txBody>
          <a:bodyPr lIns="0" tIns="0" rIns="0" bIns="0" rtlCol="0" anchor="t">
            <a:spAutoFit/>
          </a:bodyPr>
          <a:lstStyle/>
          <a:p>
            <a:pPr algn="ctr">
              <a:lnSpc>
                <a:spcPts val="3828"/>
              </a:lnSpc>
              <a:spcBef>
                <a:spcPct val="0"/>
              </a:spcBef>
            </a:pPr>
            <a:r>
              <a:rPr lang="en-US" sz="2734" i="1">
                <a:solidFill>
                  <a:srgbClr val="FFFFFF"/>
                </a:solidFill>
                <a:latin typeface="Open Sans Italics"/>
                <a:ea typeface="Open Sans Italics"/>
                <a:cs typeface="Open Sans Italics"/>
                <a:sym typeface="Open Sans Italics"/>
              </a:rPr>
              <a:t>Decryption</a:t>
            </a:r>
          </a:p>
        </p:txBody>
      </p:sp>
      <p:sp>
        <p:nvSpPr>
          <p:cNvPr id="31" name="TextBox 31"/>
          <p:cNvSpPr txBox="1"/>
          <p:nvPr/>
        </p:nvSpPr>
        <p:spPr>
          <a:xfrm>
            <a:off x="198451" y="139129"/>
            <a:ext cx="8197987" cy="638490"/>
          </a:xfrm>
          <a:prstGeom prst="rect">
            <a:avLst/>
          </a:prstGeom>
        </p:spPr>
        <p:txBody>
          <a:bodyPr lIns="0" tIns="0" rIns="0" bIns="0" rtlCol="0" anchor="t">
            <a:spAutoFit/>
          </a:bodyPr>
          <a:lstStyle/>
          <a:p>
            <a:pPr marL="0" lvl="0" indent="0" algn="l">
              <a:lnSpc>
                <a:spcPts val="4680"/>
              </a:lnSpc>
              <a:spcBef>
                <a:spcPct val="0"/>
              </a:spcBef>
            </a:pPr>
            <a:r>
              <a:rPr lang="en-US" sz="4179" b="1" spc="-125">
                <a:solidFill>
                  <a:srgbClr val="FFFFFF"/>
                </a:solidFill>
                <a:latin typeface="Poppins Bold"/>
                <a:ea typeface="Poppins Bold"/>
                <a:cs typeface="Poppins Bold"/>
                <a:sym typeface="Poppins Bold"/>
              </a:rPr>
              <a:t>21.1 Core Concepts of Encryption</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TotalTime>
  <Words>3851</Words>
  <Application>Microsoft Office PowerPoint</Application>
  <PresentationFormat>Custom</PresentationFormat>
  <Paragraphs>921</Paragraphs>
  <Slides>72</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72</vt:i4>
      </vt:variant>
    </vt:vector>
  </HeadingPairs>
  <TitlesOfParts>
    <vt:vector size="86" baseType="lpstr">
      <vt:lpstr>Poppins Italics</vt:lpstr>
      <vt:lpstr>Times New Roman</vt:lpstr>
      <vt:lpstr>Alatsi</vt:lpstr>
      <vt:lpstr>Aptos</vt:lpstr>
      <vt:lpstr>Open Sans Italics</vt:lpstr>
      <vt:lpstr>Poppins</vt:lpstr>
      <vt:lpstr>Open Sans Bold Italics</vt:lpstr>
      <vt:lpstr>Poppins Bold Italics</vt:lpstr>
      <vt:lpstr>Open Sans</vt:lpstr>
      <vt:lpstr>Aptos Display</vt:lpstr>
      <vt:lpstr>Poppins Bold</vt:lpstr>
      <vt:lpstr>Open Sans Bold</vt:lpstr>
      <vt:lpstr>Arial</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 Chapter 21</dc:title>
  <dc:creator>John</dc:creator>
  <cp:lastModifiedBy>Chezka Mae Madrona</cp:lastModifiedBy>
  <cp:revision>5</cp:revision>
  <dcterms:created xsi:type="dcterms:W3CDTF">2006-08-16T00:00:00Z</dcterms:created>
  <dcterms:modified xsi:type="dcterms:W3CDTF">2024-10-11T10:59:26Z</dcterms:modified>
  <dc:identifier>DAGQlXhUCw0</dc:identifier>
</cp:coreProperties>
</file>