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9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8288000" cy="10287000"/>
  <p:notesSz cx="6858000" cy="9144000"/>
  <p:embeddedFontLst>
    <p:embeddedFont>
      <p:font typeface="Alatsi" panose="020B0604020202020204" charset="0"/>
      <p:regular r:id="rId38"/>
    </p:embeddedFont>
    <p:embeddedFont>
      <p:font typeface="Canva Sans" panose="020B0604020202020204" charset="0"/>
      <p:regular r:id="rId39"/>
    </p:embeddedFont>
    <p:embeddedFont>
      <p:font typeface="Canva Sans Bold" panose="020B0604020202020204" charset="0"/>
      <p:regular r:id="rId40"/>
      <p:bold r:id="rId41"/>
    </p:embeddedFont>
    <p:embeddedFont>
      <p:font typeface="Montserrat Classic" panose="020B0604020202020204" charset="0"/>
      <p:regular r:id="rId42"/>
    </p:embeddedFont>
    <p:embeddedFont>
      <p:font typeface="Open Sans" panose="020B0606030504020204" pitchFamily="34" charset="0"/>
      <p:regular r:id="rId43"/>
      <p:bold r:id="rId44"/>
      <p:italic r:id="rId45"/>
      <p:boldItalic r:id="rId46"/>
    </p:embeddedFont>
    <p:embeddedFont>
      <p:font typeface="Open Sans Bold" panose="020B0806030504020204" charset="0"/>
      <p:regular r:id="rId47"/>
      <p:bold r:id="rId48"/>
    </p:embeddedFont>
    <p:embeddedFont>
      <p:font typeface="Open Sans Bold Italics" panose="020B0604020202020204" charset="0"/>
      <p:regular r:id="rId49"/>
      <p:bold r:id="rId50"/>
      <p:italic r:id="rId51"/>
      <p:boldItalic r:id="rId52"/>
    </p:embeddedFont>
    <p:embeddedFont>
      <p:font typeface="Poppins Bold" panose="00000800000000000000" charset="0"/>
      <p:regular r:id="rId53"/>
      <p:bold r:id="rId54"/>
    </p:embeddedFont>
    <p:embeddedFont>
      <p:font typeface="Poppins Bold Italics" panose="020B060402020202020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23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407B-5A7F-0137-D644-B1E81DA5E152}"/>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3A857151-C349-83BF-E1EA-63B1ADF28595}"/>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9DBAB62E-3A19-01B9-EA7A-32E8A9D408C6}"/>
              </a:ext>
            </a:extLst>
          </p:cNvPr>
          <p:cNvSpPr>
            <a:spLocks noGrp="1"/>
          </p:cNvSpPr>
          <p:nvPr>
            <p:ph type="dt" sz="half" idx="10"/>
          </p:nvPr>
        </p:nvSpPr>
        <p:spPr/>
        <p:txBody>
          <a:bodyPr/>
          <a:lstStyle/>
          <a:p>
            <a:fld id="{F46D1686-DC38-4B45-9C1C-0FF22539B6F3}" type="datetimeFigureOut">
              <a:rPr lang="en-PH" smtClean="0"/>
              <a:t>11/10/2024</a:t>
            </a:fld>
            <a:endParaRPr lang="en-PH"/>
          </a:p>
        </p:txBody>
      </p:sp>
      <p:sp>
        <p:nvSpPr>
          <p:cNvPr id="5" name="Footer Placeholder 4">
            <a:extLst>
              <a:ext uri="{FF2B5EF4-FFF2-40B4-BE49-F238E27FC236}">
                <a16:creationId xmlns:a16="http://schemas.microsoft.com/office/drawing/2014/main" id="{626F3297-BC00-282E-C452-01FDBE049B4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846E790B-FCB2-7EB9-08B4-E7D399EEEBBB}"/>
              </a:ext>
            </a:extLst>
          </p:cNvPr>
          <p:cNvSpPr>
            <a:spLocks noGrp="1"/>
          </p:cNvSpPr>
          <p:nvPr>
            <p:ph type="sldNum" sz="quarter" idx="12"/>
          </p:nvPr>
        </p:nvSpPr>
        <p:spPr/>
        <p:txBody>
          <a:bodyPr/>
          <a:lstStyle/>
          <a:p>
            <a:fld id="{ABF1DB30-3AF0-4F1B-9B31-1F7777AF7482}" type="slidenum">
              <a:rPr lang="en-PH" smtClean="0"/>
              <a:t>‹#›</a:t>
            </a:fld>
            <a:endParaRPr lang="en-PH"/>
          </a:p>
        </p:txBody>
      </p:sp>
    </p:spTree>
    <p:extLst>
      <p:ext uri="{BB962C8B-B14F-4D97-AF65-F5344CB8AC3E}">
        <p14:creationId xmlns:p14="http://schemas.microsoft.com/office/powerpoint/2010/main" val="259787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E74D-329A-9286-5765-974A5C431A5E}"/>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2DD2C9A5-60A3-85F3-0F31-5A7C31A05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E637E03-F45A-D879-9103-8C5C72878D73}"/>
              </a:ext>
            </a:extLst>
          </p:cNvPr>
          <p:cNvSpPr>
            <a:spLocks noGrp="1"/>
          </p:cNvSpPr>
          <p:nvPr>
            <p:ph type="dt" sz="half" idx="10"/>
          </p:nvPr>
        </p:nvSpPr>
        <p:spPr/>
        <p:txBody>
          <a:bodyPr/>
          <a:lstStyle/>
          <a:p>
            <a:fld id="{F46D1686-DC38-4B45-9C1C-0FF22539B6F3}" type="datetimeFigureOut">
              <a:rPr lang="en-PH" smtClean="0"/>
              <a:t>11/10/2024</a:t>
            </a:fld>
            <a:endParaRPr lang="en-PH"/>
          </a:p>
        </p:txBody>
      </p:sp>
      <p:sp>
        <p:nvSpPr>
          <p:cNvPr id="5" name="Footer Placeholder 4">
            <a:extLst>
              <a:ext uri="{FF2B5EF4-FFF2-40B4-BE49-F238E27FC236}">
                <a16:creationId xmlns:a16="http://schemas.microsoft.com/office/drawing/2014/main" id="{8C313051-F551-5DC2-824A-D4F3F2DE63C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46BF48B-AE2D-3742-72FE-BD0C9A6A3143}"/>
              </a:ext>
            </a:extLst>
          </p:cNvPr>
          <p:cNvSpPr>
            <a:spLocks noGrp="1"/>
          </p:cNvSpPr>
          <p:nvPr>
            <p:ph type="sldNum" sz="quarter" idx="12"/>
          </p:nvPr>
        </p:nvSpPr>
        <p:spPr/>
        <p:txBody>
          <a:bodyPr/>
          <a:lstStyle/>
          <a:p>
            <a:fld id="{ABF1DB30-3AF0-4F1B-9B31-1F7777AF7482}" type="slidenum">
              <a:rPr lang="en-PH" smtClean="0"/>
              <a:t>‹#›</a:t>
            </a:fld>
            <a:endParaRPr lang="en-PH"/>
          </a:p>
        </p:txBody>
      </p:sp>
    </p:spTree>
    <p:extLst>
      <p:ext uri="{BB962C8B-B14F-4D97-AF65-F5344CB8AC3E}">
        <p14:creationId xmlns:p14="http://schemas.microsoft.com/office/powerpoint/2010/main" val="942040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5DC17A-70EF-936C-F77E-68AFECFC8F2F}"/>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9ACD22C7-215F-DA76-2FB4-C147760C337E}"/>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296E47D0-AE57-C806-4ED7-973D4DFE8FE9}"/>
              </a:ext>
            </a:extLst>
          </p:cNvPr>
          <p:cNvSpPr>
            <a:spLocks noGrp="1"/>
          </p:cNvSpPr>
          <p:nvPr>
            <p:ph type="dt" sz="half" idx="10"/>
          </p:nvPr>
        </p:nvSpPr>
        <p:spPr/>
        <p:txBody>
          <a:bodyPr/>
          <a:lstStyle/>
          <a:p>
            <a:fld id="{F46D1686-DC38-4B45-9C1C-0FF22539B6F3}" type="datetimeFigureOut">
              <a:rPr lang="en-PH" smtClean="0"/>
              <a:t>11/10/2024</a:t>
            </a:fld>
            <a:endParaRPr lang="en-PH"/>
          </a:p>
        </p:txBody>
      </p:sp>
      <p:sp>
        <p:nvSpPr>
          <p:cNvPr id="5" name="Footer Placeholder 4">
            <a:extLst>
              <a:ext uri="{FF2B5EF4-FFF2-40B4-BE49-F238E27FC236}">
                <a16:creationId xmlns:a16="http://schemas.microsoft.com/office/drawing/2014/main" id="{A244E031-C04A-9576-5B8D-8F9F46E9676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8546293-A4D3-D2C1-3B85-1A39C2E8CCA5}"/>
              </a:ext>
            </a:extLst>
          </p:cNvPr>
          <p:cNvSpPr>
            <a:spLocks noGrp="1"/>
          </p:cNvSpPr>
          <p:nvPr>
            <p:ph type="sldNum" sz="quarter" idx="12"/>
          </p:nvPr>
        </p:nvSpPr>
        <p:spPr/>
        <p:txBody>
          <a:bodyPr/>
          <a:lstStyle/>
          <a:p>
            <a:fld id="{ABF1DB30-3AF0-4F1B-9B31-1F7777AF7482}" type="slidenum">
              <a:rPr lang="en-PH" smtClean="0"/>
              <a:t>‹#›</a:t>
            </a:fld>
            <a:endParaRPr lang="en-PH"/>
          </a:p>
        </p:txBody>
      </p:sp>
    </p:spTree>
    <p:extLst>
      <p:ext uri="{BB962C8B-B14F-4D97-AF65-F5344CB8AC3E}">
        <p14:creationId xmlns:p14="http://schemas.microsoft.com/office/powerpoint/2010/main" val="347507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9687-F4F9-2BC3-8E38-3A93C9A53755}"/>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19EB62BB-B8D2-1468-9C78-42031EFD9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AF02F997-FB36-FDEF-301B-F8B930AD7786}"/>
              </a:ext>
            </a:extLst>
          </p:cNvPr>
          <p:cNvSpPr>
            <a:spLocks noGrp="1"/>
          </p:cNvSpPr>
          <p:nvPr>
            <p:ph type="dt" sz="half" idx="10"/>
          </p:nvPr>
        </p:nvSpPr>
        <p:spPr/>
        <p:txBody>
          <a:bodyPr/>
          <a:lstStyle/>
          <a:p>
            <a:fld id="{F46D1686-DC38-4B45-9C1C-0FF22539B6F3}" type="datetimeFigureOut">
              <a:rPr lang="en-PH" smtClean="0"/>
              <a:t>11/10/2024</a:t>
            </a:fld>
            <a:endParaRPr lang="en-PH"/>
          </a:p>
        </p:txBody>
      </p:sp>
      <p:sp>
        <p:nvSpPr>
          <p:cNvPr id="5" name="Footer Placeholder 4">
            <a:extLst>
              <a:ext uri="{FF2B5EF4-FFF2-40B4-BE49-F238E27FC236}">
                <a16:creationId xmlns:a16="http://schemas.microsoft.com/office/drawing/2014/main" id="{561723B3-26A7-35F3-AFED-C46751C0BF33}"/>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959E0053-F88C-729D-29D3-BDFE80D5CCCF}"/>
              </a:ext>
            </a:extLst>
          </p:cNvPr>
          <p:cNvSpPr>
            <a:spLocks noGrp="1"/>
          </p:cNvSpPr>
          <p:nvPr>
            <p:ph type="sldNum" sz="quarter" idx="12"/>
          </p:nvPr>
        </p:nvSpPr>
        <p:spPr/>
        <p:txBody>
          <a:bodyPr/>
          <a:lstStyle/>
          <a:p>
            <a:fld id="{ABF1DB30-3AF0-4F1B-9B31-1F7777AF7482}" type="slidenum">
              <a:rPr lang="en-PH" smtClean="0"/>
              <a:t>‹#›</a:t>
            </a:fld>
            <a:endParaRPr lang="en-PH"/>
          </a:p>
        </p:txBody>
      </p:sp>
    </p:spTree>
    <p:extLst>
      <p:ext uri="{BB962C8B-B14F-4D97-AF65-F5344CB8AC3E}">
        <p14:creationId xmlns:p14="http://schemas.microsoft.com/office/powerpoint/2010/main" val="97302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F2C1-4B7E-C556-D7C7-F95A75DA67F6}"/>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75121A31-51DC-5219-2A23-29F31C1B960A}"/>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9BCEF3-68EB-8827-AED4-E2D6591723F0}"/>
              </a:ext>
            </a:extLst>
          </p:cNvPr>
          <p:cNvSpPr>
            <a:spLocks noGrp="1"/>
          </p:cNvSpPr>
          <p:nvPr>
            <p:ph type="dt" sz="half" idx="10"/>
          </p:nvPr>
        </p:nvSpPr>
        <p:spPr/>
        <p:txBody>
          <a:bodyPr/>
          <a:lstStyle/>
          <a:p>
            <a:fld id="{F46D1686-DC38-4B45-9C1C-0FF22539B6F3}" type="datetimeFigureOut">
              <a:rPr lang="en-PH" smtClean="0"/>
              <a:t>11/10/2024</a:t>
            </a:fld>
            <a:endParaRPr lang="en-PH"/>
          </a:p>
        </p:txBody>
      </p:sp>
      <p:sp>
        <p:nvSpPr>
          <p:cNvPr id="5" name="Footer Placeholder 4">
            <a:extLst>
              <a:ext uri="{FF2B5EF4-FFF2-40B4-BE49-F238E27FC236}">
                <a16:creationId xmlns:a16="http://schemas.microsoft.com/office/drawing/2014/main" id="{4074A013-7761-277E-46AE-B16F9656391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F5FCF63-4386-5600-7511-E4D04AC441BA}"/>
              </a:ext>
            </a:extLst>
          </p:cNvPr>
          <p:cNvSpPr>
            <a:spLocks noGrp="1"/>
          </p:cNvSpPr>
          <p:nvPr>
            <p:ph type="sldNum" sz="quarter" idx="12"/>
          </p:nvPr>
        </p:nvSpPr>
        <p:spPr/>
        <p:txBody>
          <a:bodyPr/>
          <a:lstStyle/>
          <a:p>
            <a:fld id="{ABF1DB30-3AF0-4F1B-9B31-1F7777AF7482}" type="slidenum">
              <a:rPr lang="en-PH" smtClean="0"/>
              <a:t>‹#›</a:t>
            </a:fld>
            <a:endParaRPr lang="en-PH"/>
          </a:p>
        </p:txBody>
      </p:sp>
    </p:spTree>
    <p:extLst>
      <p:ext uri="{BB962C8B-B14F-4D97-AF65-F5344CB8AC3E}">
        <p14:creationId xmlns:p14="http://schemas.microsoft.com/office/powerpoint/2010/main" val="246676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7ED4-3550-D7E4-72A2-3F01EB5726CB}"/>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733FEA98-B900-18FC-2965-DF0ED317F221}"/>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CB76BEFC-2B54-1D1D-C325-9FB880AA5C16}"/>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6A90A997-2133-CD51-5186-0BF8212FA6AD}"/>
              </a:ext>
            </a:extLst>
          </p:cNvPr>
          <p:cNvSpPr>
            <a:spLocks noGrp="1"/>
          </p:cNvSpPr>
          <p:nvPr>
            <p:ph type="dt" sz="half" idx="10"/>
          </p:nvPr>
        </p:nvSpPr>
        <p:spPr/>
        <p:txBody>
          <a:bodyPr/>
          <a:lstStyle/>
          <a:p>
            <a:fld id="{F46D1686-DC38-4B45-9C1C-0FF22539B6F3}" type="datetimeFigureOut">
              <a:rPr lang="en-PH" smtClean="0"/>
              <a:t>11/10/2024</a:t>
            </a:fld>
            <a:endParaRPr lang="en-PH"/>
          </a:p>
        </p:txBody>
      </p:sp>
      <p:sp>
        <p:nvSpPr>
          <p:cNvPr id="6" name="Footer Placeholder 5">
            <a:extLst>
              <a:ext uri="{FF2B5EF4-FFF2-40B4-BE49-F238E27FC236}">
                <a16:creationId xmlns:a16="http://schemas.microsoft.com/office/drawing/2014/main" id="{4408B3D8-EFF4-D7C9-549D-800ACFECDF2E}"/>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01A37232-F0E2-2030-50EA-6B61D103D95B}"/>
              </a:ext>
            </a:extLst>
          </p:cNvPr>
          <p:cNvSpPr>
            <a:spLocks noGrp="1"/>
          </p:cNvSpPr>
          <p:nvPr>
            <p:ph type="sldNum" sz="quarter" idx="12"/>
          </p:nvPr>
        </p:nvSpPr>
        <p:spPr/>
        <p:txBody>
          <a:bodyPr/>
          <a:lstStyle/>
          <a:p>
            <a:fld id="{ABF1DB30-3AF0-4F1B-9B31-1F7777AF7482}" type="slidenum">
              <a:rPr lang="en-PH" smtClean="0"/>
              <a:t>‹#›</a:t>
            </a:fld>
            <a:endParaRPr lang="en-PH"/>
          </a:p>
        </p:txBody>
      </p:sp>
    </p:spTree>
    <p:extLst>
      <p:ext uri="{BB962C8B-B14F-4D97-AF65-F5344CB8AC3E}">
        <p14:creationId xmlns:p14="http://schemas.microsoft.com/office/powerpoint/2010/main" val="318724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88E0-188D-6268-2B12-B5E0E4C7331D}"/>
              </a:ext>
            </a:extLst>
          </p:cNvPr>
          <p:cNvSpPr>
            <a:spLocks noGrp="1"/>
          </p:cNvSpPr>
          <p:nvPr>
            <p:ph type="title"/>
          </p:nvPr>
        </p:nvSpPr>
        <p:spPr>
          <a:xfrm>
            <a:off x="1260475" y="547688"/>
            <a:ext cx="15773400" cy="1989137"/>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68931289-21AD-FD7E-6C38-D49D207A86F8}"/>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617D57-08F6-696C-7CFB-D34EB1FA65B0}"/>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55D54F0A-58D4-2679-801B-482A8FBE412E}"/>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579BA8-9778-229C-4387-8AE5A327CBCF}"/>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8D1FBAA6-F2BD-8080-D6FF-C0E49BC8B3BE}"/>
              </a:ext>
            </a:extLst>
          </p:cNvPr>
          <p:cNvSpPr>
            <a:spLocks noGrp="1"/>
          </p:cNvSpPr>
          <p:nvPr>
            <p:ph type="dt" sz="half" idx="10"/>
          </p:nvPr>
        </p:nvSpPr>
        <p:spPr/>
        <p:txBody>
          <a:bodyPr/>
          <a:lstStyle/>
          <a:p>
            <a:fld id="{F46D1686-DC38-4B45-9C1C-0FF22539B6F3}" type="datetimeFigureOut">
              <a:rPr lang="en-PH" smtClean="0"/>
              <a:t>11/10/2024</a:t>
            </a:fld>
            <a:endParaRPr lang="en-PH"/>
          </a:p>
        </p:txBody>
      </p:sp>
      <p:sp>
        <p:nvSpPr>
          <p:cNvPr id="8" name="Footer Placeholder 7">
            <a:extLst>
              <a:ext uri="{FF2B5EF4-FFF2-40B4-BE49-F238E27FC236}">
                <a16:creationId xmlns:a16="http://schemas.microsoft.com/office/drawing/2014/main" id="{9D8EF738-7CCF-2CEC-0398-EB90E738232C}"/>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06B532E4-2845-9A79-088C-73E1ED24E5A3}"/>
              </a:ext>
            </a:extLst>
          </p:cNvPr>
          <p:cNvSpPr>
            <a:spLocks noGrp="1"/>
          </p:cNvSpPr>
          <p:nvPr>
            <p:ph type="sldNum" sz="quarter" idx="12"/>
          </p:nvPr>
        </p:nvSpPr>
        <p:spPr/>
        <p:txBody>
          <a:bodyPr/>
          <a:lstStyle/>
          <a:p>
            <a:fld id="{ABF1DB30-3AF0-4F1B-9B31-1F7777AF7482}" type="slidenum">
              <a:rPr lang="en-PH" smtClean="0"/>
              <a:t>‹#›</a:t>
            </a:fld>
            <a:endParaRPr lang="en-PH"/>
          </a:p>
        </p:txBody>
      </p:sp>
    </p:spTree>
    <p:extLst>
      <p:ext uri="{BB962C8B-B14F-4D97-AF65-F5344CB8AC3E}">
        <p14:creationId xmlns:p14="http://schemas.microsoft.com/office/powerpoint/2010/main" val="422042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4B2C-8540-DC84-5AAF-5BB660755402}"/>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6EE553A5-532E-D9A2-67EA-CAD9A04168B2}"/>
              </a:ext>
            </a:extLst>
          </p:cNvPr>
          <p:cNvSpPr>
            <a:spLocks noGrp="1"/>
          </p:cNvSpPr>
          <p:nvPr>
            <p:ph type="dt" sz="half" idx="10"/>
          </p:nvPr>
        </p:nvSpPr>
        <p:spPr/>
        <p:txBody>
          <a:bodyPr/>
          <a:lstStyle/>
          <a:p>
            <a:fld id="{F46D1686-DC38-4B45-9C1C-0FF22539B6F3}" type="datetimeFigureOut">
              <a:rPr lang="en-PH" smtClean="0"/>
              <a:t>11/10/2024</a:t>
            </a:fld>
            <a:endParaRPr lang="en-PH"/>
          </a:p>
        </p:txBody>
      </p:sp>
      <p:sp>
        <p:nvSpPr>
          <p:cNvPr id="4" name="Footer Placeholder 3">
            <a:extLst>
              <a:ext uri="{FF2B5EF4-FFF2-40B4-BE49-F238E27FC236}">
                <a16:creationId xmlns:a16="http://schemas.microsoft.com/office/drawing/2014/main" id="{B69AC800-A8DD-D736-3AB2-8150BDF0A5F1}"/>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9272A2FC-1FA9-5A3F-ED6B-17C64E93C7BF}"/>
              </a:ext>
            </a:extLst>
          </p:cNvPr>
          <p:cNvSpPr>
            <a:spLocks noGrp="1"/>
          </p:cNvSpPr>
          <p:nvPr>
            <p:ph type="sldNum" sz="quarter" idx="12"/>
          </p:nvPr>
        </p:nvSpPr>
        <p:spPr/>
        <p:txBody>
          <a:bodyPr/>
          <a:lstStyle/>
          <a:p>
            <a:fld id="{ABF1DB30-3AF0-4F1B-9B31-1F7777AF7482}" type="slidenum">
              <a:rPr lang="en-PH" smtClean="0"/>
              <a:t>‹#›</a:t>
            </a:fld>
            <a:endParaRPr lang="en-PH"/>
          </a:p>
        </p:txBody>
      </p:sp>
    </p:spTree>
    <p:extLst>
      <p:ext uri="{BB962C8B-B14F-4D97-AF65-F5344CB8AC3E}">
        <p14:creationId xmlns:p14="http://schemas.microsoft.com/office/powerpoint/2010/main" val="4006958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9306D-8AA8-8F2D-3130-B0688D1C2BC2}"/>
              </a:ext>
            </a:extLst>
          </p:cNvPr>
          <p:cNvSpPr>
            <a:spLocks noGrp="1"/>
          </p:cNvSpPr>
          <p:nvPr>
            <p:ph type="dt" sz="half" idx="10"/>
          </p:nvPr>
        </p:nvSpPr>
        <p:spPr/>
        <p:txBody>
          <a:bodyPr/>
          <a:lstStyle/>
          <a:p>
            <a:fld id="{F46D1686-DC38-4B45-9C1C-0FF22539B6F3}" type="datetimeFigureOut">
              <a:rPr lang="en-PH" smtClean="0"/>
              <a:t>11/10/2024</a:t>
            </a:fld>
            <a:endParaRPr lang="en-PH"/>
          </a:p>
        </p:txBody>
      </p:sp>
      <p:sp>
        <p:nvSpPr>
          <p:cNvPr id="3" name="Footer Placeholder 2">
            <a:extLst>
              <a:ext uri="{FF2B5EF4-FFF2-40B4-BE49-F238E27FC236}">
                <a16:creationId xmlns:a16="http://schemas.microsoft.com/office/drawing/2014/main" id="{2FABB57D-2119-634C-4416-E786AE8CC944}"/>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8FCA75E9-9C9A-308C-9CCD-ABE115F2D019}"/>
              </a:ext>
            </a:extLst>
          </p:cNvPr>
          <p:cNvSpPr>
            <a:spLocks noGrp="1"/>
          </p:cNvSpPr>
          <p:nvPr>
            <p:ph type="sldNum" sz="quarter" idx="12"/>
          </p:nvPr>
        </p:nvSpPr>
        <p:spPr/>
        <p:txBody>
          <a:bodyPr/>
          <a:lstStyle/>
          <a:p>
            <a:fld id="{ABF1DB30-3AF0-4F1B-9B31-1F7777AF7482}" type="slidenum">
              <a:rPr lang="en-PH" smtClean="0"/>
              <a:t>‹#›</a:t>
            </a:fld>
            <a:endParaRPr lang="en-PH"/>
          </a:p>
        </p:txBody>
      </p:sp>
    </p:spTree>
    <p:extLst>
      <p:ext uri="{BB962C8B-B14F-4D97-AF65-F5344CB8AC3E}">
        <p14:creationId xmlns:p14="http://schemas.microsoft.com/office/powerpoint/2010/main" val="98950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20C0-2DCD-2C57-C61E-D3697E3B6CEC}"/>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94816F4D-23F6-CEDC-E1FB-7E0E33B30450}"/>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480343C8-3874-38C9-6649-3C1A368A94B5}"/>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60702C-9470-C8E0-0487-033817685BE3}"/>
              </a:ext>
            </a:extLst>
          </p:cNvPr>
          <p:cNvSpPr>
            <a:spLocks noGrp="1"/>
          </p:cNvSpPr>
          <p:nvPr>
            <p:ph type="dt" sz="half" idx="10"/>
          </p:nvPr>
        </p:nvSpPr>
        <p:spPr/>
        <p:txBody>
          <a:bodyPr/>
          <a:lstStyle/>
          <a:p>
            <a:fld id="{F46D1686-DC38-4B45-9C1C-0FF22539B6F3}" type="datetimeFigureOut">
              <a:rPr lang="en-PH" smtClean="0"/>
              <a:t>11/10/2024</a:t>
            </a:fld>
            <a:endParaRPr lang="en-PH"/>
          </a:p>
        </p:txBody>
      </p:sp>
      <p:sp>
        <p:nvSpPr>
          <p:cNvPr id="6" name="Footer Placeholder 5">
            <a:extLst>
              <a:ext uri="{FF2B5EF4-FFF2-40B4-BE49-F238E27FC236}">
                <a16:creationId xmlns:a16="http://schemas.microsoft.com/office/drawing/2014/main" id="{80A8383F-1CA3-3305-5F36-94BE1E74875B}"/>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0137EE3F-7320-CFED-FB0F-66F69EFCCA74}"/>
              </a:ext>
            </a:extLst>
          </p:cNvPr>
          <p:cNvSpPr>
            <a:spLocks noGrp="1"/>
          </p:cNvSpPr>
          <p:nvPr>
            <p:ph type="sldNum" sz="quarter" idx="12"/>
          </p:nvPr>
        </p:nvSpPr>
        <p:spPr/>
        <p:txBody>
          <a:bodyPr/>
          <a:lstStyle/>
          <a:p>
            <a:fld id="{ABF1DB30-3AF0-4F1B-9B31-1F7777AF7482}" type="slidenum">
              <a:rPr lang="en-PH" smtClean="0"/>
              <a:t>‹#›</a:t>
            </a:fld>
            <a:endParaRPr lang="en-PH"/>
          </a:p>
        </p:txBody>
      </p:sp>
    </p:spTree>
    <p:extLst>
      <p:ext uri="{BB962C8B-B14F-4D97-AF65-F5344CB8AC3E}">
        <p14:creationId xmlns:p14="http://schemas.microsoft.com/office/powerpoint/2010/main" val="104994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CFF3-4FFE-FB75-C610-26E0BE60CC58}"/>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549A0F2F-1F1E-7791-1299-1123090FDE94}"/>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671A4745-C9ED-498A-3C81-04444CC1E7F7}"/>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64FE1B-DFD9-A6CA-86C2-1D7E809C9AD1}"/>
              </a:ext>
            </a:extLst>
          </p:cNvPr>
          <p:cNvSpPr>
            <a:spLocks noGrp="1"/>
          </p:cNvSpPr>
          <p:nvPr>
            <p:ph type="dt" sz="half" idx="10"/>
          </p:nvPr>
        </p:nvSpPr>
        <p:spPr/>
        <p:txBody>
          <a:bodyPr/>
          <a:lstStyle/>
          <a:p>
            <a:fld id="{F46D1686-DC38-4B45-9C1C-0FF22539B6F3}" type="datetimeFigureOut">
              <a:rPr lang="en-PH" smtClean="0"/>
              <a:t>11/10/2024</a:t>
            </a:fld>
            <a:endParaRPr lang="en-PH"/>
          </a:p>
        </p:txBody>
      </p:sp>
      <p:sp>
        <p:nvSpPr>
          <p:cNvPr id="6" name="Footer Placeholder 5">
            <a:extLst>
              <a:ext uri="{FF2B5EF4-FFF2-40B4-BE49-F238E27FC236}">
                <a16:creationId xmlns:a16="http://schemas.microsoft.com/office/drawing/2014/main" id="{D70FE685-E3C7-7E13-9EA6-719A66ED559C}"/>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063617DC-1405-4883-8A05-CE58D6B784E0}"/>
              </a:ext>
            </a:extLst>
          </p:cNvPr>
          <p:cNvSpPr>
            <a:spLocks noGrp="1"/>
          </p:cNvSpPr>
          <p:nvPr>
            <p:ph type="sldNum" sz="quarter" idx="12"/>
          </p:nvPr>
        </p:nvSpPr>
        <p:spPr/>
        <p:txBody>
          <a:bodyPr/>
          <a:lstStyle/>
          <a:p>
            <a:fld id="{ABF1DB30-3AF0-4F1B-9B31-1F7777AF7482}" type="slidenum">
              <a:rPr lang="en-PH" smtClean="0"/>
              <a:t>‹#›</a:t>
            </a:fld>
            <a:endParaRPr lang="en-PH"/>
          </a:p>
        </p:txBody>
      </p:sp>
    </p:spTree>
    <p:extLst>
      <p:ext uri="{BB962C8B-B14F-4D97-AF65-F5344CB8AC3E}">
        <p14:creationId xmlns:p14="http://schemas.microsoft.com/office/powerpoint/2010/main" val="98731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7075A0-2B26-2021-4805-5764FA778A47}"/>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630D0C1B-180E-6328-2F96-6AB5D6DD311A}"/>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73BC06B1-98B8-A72C-D8B3-BB6B1EB97025}"/>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F46D1686-DC38-4B45-9C1C-0FF22539B6F3}" type="datetimeFigureOut">
              <a:rPr lang="en-PH" smtClean="0"/>
              <a:t>11/10/2024</a:t>
            </a:fld>
            <a:endParaRPr lang="en-PH"/>
          </a:p>
        </p:txBody>
      </p:sp>
      <p:sp>
        <p:nvSpPr>
          <p:cNvPr id="5" name="Footer Placeholder 4">
            <a:extLst>
              <a:ext uri="{FF2B5EF4-FFF2-40B4-BE49-F238E27FC236}">
                <a16:creationId xmlns:a16="http://schemas.microsoft.com/office/drawing/2014/main" id="{9A555F8B-8F06-209B-4940-D1C6092578E1}"/>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H"/>
          </a:p>
        </p:txBody>
      </p:sp>
      <p:sp>
        <p:nvSpPr>
          <p:cNvPr id="6" name="Slide Number Placeholder 5">
            <a:extLst>
              <a:ext uri="{FF2B5EF4-FFF2-40B4-BE49-F238E27FC236}">
                <a16:creationId xmlns:a16="http://schemas.microsoft.com/office/drawing/2014/main" id="{D516085C-9120-7FE1-4B0E-2E132C306BE4}"/>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ABF1DB30-3AF0-4F1B-9B31-1F7777AF7482}" type="slidenum">
              <a:rPr lang="en-PH" smtClean="0"/>
              <a:t>‹#›</a:t>
            </a:fld>
            <a:endParaRPr lang="en-PH"/>
          </a:p>
        </p:txBody>
      </p:sp>
      <p:pic>
        <p:nvPicPr>
          <p:cNvPr id="7" name="Picture 6">
            <a:extLst>
              <a:ext uri="{FF2B5EF4-FFF2-40B4-BE49-F238E27FC236}">
                <a16:creationId xmlns:a16="http://schemas.microsoft.com/office/drawing/2014/main" id="{2867E35A-D70E-012B-D07F-9F6AA5475FD1}"/>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3531289" y="2724641"/>
            <a:ext cx="11225420" cy="4661093"/>
          </a:xfrm>
          <a:prstGeom prst="rect">
            <a:avLst/>
          </a:prstGeom>
        </p:spPr>
      </p:pic>
      <p:sp>
        <p:nvSpPr>
          <p:cNvPr id="8" name="TextBox 7">
            <a:extLst>
              <a:ext uri="{FF2B5EF4-FFF2-40B4-BE49-F238E27FC236}">
                <a16:creationId xmlns:a16="http://schemas.microsoft.com/office/drawing/2014/main" id="{ADFCF5BB-3DD3-54C6-5F94-C04F4A0353B6}"/>
              </a:ext>
            </a:extLst>
          </p:cNvPr>
          <p:cNvSpPr txBox="1"/>
          <p:nvPr userDrawn="1"/>
        </p:nvSpPr>
        <p:spPr>
          <a:xfrm>
            <a:off x="7172096" y="7341774"/>
            <a:ext cx="39438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0" i="0" dirty="0">
                <a:solidFill>
                  <a:schemeClr val="bg1">
                    <a:lumMod val="75000"/>
                  </a:schemeClr>
                </a:solidFill>
                <a:effectLst/>
                <a:latin typeface="Times New Roman" panose="02020603050405020304" pitchFamily="18" charset="0"/>
                <a:cs typeface="Times New Roman" panose="02020603050405020304" pitchFamily="18" charset="0"/>
              </a:rPr>
              <a:t>© 2024 Exams Papers Practice. All Rights Reserved</a:t>
            </a:r>
            <a:endParaRPr lang="en-PH" sz="1400" dirty="0">
              <a:solidFill>
                <a:schemeClr val="bg1">
                  <a:lumMod val="75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2E37085-BD70-8932-EC21-3EF31F73FCB8}"/>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98295" y="126680"/>
            <a:ext cx="2091410" cy="842015"/>
          </a:xfrm>
          <a:prstGeom prst="rect">
            <a:avLst/>
          </a:prstGeom>
        </p:spPr>
      </p:pic>
      <p:sp>
        <p:nvSpPr>
          <p:cNvPr id="10" name="Footer Placeholder 2">
            <a:extLst>
              <a:ext uri="{FF2B5EF4-FFF2-40B4-BE49-F238E27FC236}">
                <a16:creationId xmlns:a16="http://schemas.microsoft.com/office/drawing/2014/main" id="{3907E5D4-6D1C-16A9-9A8D-9753122C0AF3}"/>
              </a:ext>
            </a:extLst>
          </p:cNvPr>
          <p:cNvSpPr txBox="1">
            <a:spLocks/>
          </p:cNvSpPr>
          <p:nvPr userDrawn="1"/>
        </p:nvSpPr>
        <p:spPr>
          <a:xfrm>
            <a:off x="6215062" y="9469847"/>
            <a:ext cx="58578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5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41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2.sv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1.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24" Type="http://schemas.openxmlformats.org/officeDocument/2006/relationships/image" Target="../media/image40.svg"/><Relationship Id="rId5" Type="http://schemas.openxmlformats.org/officeDocument/2006/relationships/image" Target="../media/image16.svg"/><Relationship Id="rId15" Type="http://schemas.openxmlformats.org/officeDocument/2006/relationships/image" Target="../media/image31.sv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15.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50.svg"/></Relationships>
</file>

<file path=ppt/slides/_rels/slide15.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52.svg"/></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54.sv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6.svg"/><Relationship Id="rId5" Type="http://schemas.openxmlformats.org/officeDocument/2006/relationships/image" Target="../media/image44.svg"/><Relationship Id="rId10" Type="http://schemas.openxmlformats.org/officeDocument/2006/relationships/image" Target="../media/image55.png"/><Relationship Id="rId4" Type="http://schemas.openxmlformats.org/officeDocument/2006/relationships/image" Target="../media/image43.png"/><Relationship Id="rId9" Type="http://schemas.openxmlformats.org/officeDocument/2006/relationships/image" Target="../media/image54.svg"/></Relationships>
</file>

<file path=ppt/slides/_rels/slide21.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6.svg"/><Relationship Id="rId7" Type="http://schemas.openxmlformats.org/officeDocument/2006/relationships/image" Target="../media/image6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6.sv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8.sv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0.sv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2.svg"/><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16.svg"/><Relationship Id="rId7" Type="http://schemas.openxmlformats.org/officeDocument/2006/relationships/image" Target="../media/image74.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76.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74.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18.sv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2.svg"/><Relationship Id="rId7" Type="http://schemas.openxmlformats.org/officeDocument/2006/relationships/image" Target="../media/image2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svg"/><Relationship Id="rId10" Type="http://schemas.openxmlformats.org/officeDocument/2006/relationships/image" Target="../media/image79.png"/><Relationship Id="rId4" Type="http://schemas.openxmlformats.org/officeDocument/2006/relationships/image" Target="../media/image15.png"/><Relationship Id="rId9" Type="http://schemas.openxmlformats.org/officeDocument/2006/relationships/image" Target="../media/image78.svg"/></Relationships>
</file>

<file path=ppt/slides/_rels/slide3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svg"/><Relationship Id="rId7" Type="http://schemas.openxmlformats.org/officeDocument/2006/relationships/image" Target="../media/image2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81.svg"/></Relationships>
</file>

<file path=ppt/slides/_rels/slide3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svg"/><Relationship Id="rId7" Type="http://schemas.openxmlformats.org/officeDocument/2006/relationships/image" Target="../media/image2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81.svg"/></Relationships>
</file>

<file path=ppt/slides/_rels/slide3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svg"/><Relationship Id="rId7" Type="http://schemas.openxmlformats.org/officeDocument/2006/relationships/image" Target="../media/image2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81.sv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B84D-082F-A48F-6F6E-EC12A5A1879C}"/>
              </a:ext>
            </a:extLst>
          </p:cNvPr>
          <p:cNvSpPr>
            <a:spLocks noGrp="1"/>
          </p:cNvSpPr>
          <p:nvPr/>
        </p:nvSpPr>
        <p:spPr>
          <a:xfrm>
            <a:off x="3648075" y="1787695"/>
            <a:ext cx="10991850" cy="256030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a:t>Cambridge International </a:t>
            </a:r>
            <a:br>
              <a:rPr lang="en-US" sz="5400"/>
            </a:br>
            <a:r>
              <a:rPr lang="en-US" sz="5400"/>
              <a:t>A </a:t>
            </a:r>
            <a:r>
              <a:rPr lang="en-US" sz="5400" dirty="0"/>
              <a:t>Level Computer Science </a:t>
            </a:r>
            <a:br>
              <a:rPr lang="en-US" sz="5400" dirty="0"/>
            </a:br>
            <a:r>
              <a:rPr lang="en-US" sz="5400" dirty="0"/>
              <a:t>(9618) – Revision Notes</a:t>
            </a:r>
            <a:endParaRPr lang="en-GB" sz="5400" dirty="0"/>
          </a:p>
        </p:txBody>
      </p:sp>
      <p:sp>
        <p:nvSpPr>
          <p:cNvPr id="3" name="Subtitle 2">
            <a:extLst>
              <a:ext uri="{FF2B5EF4-FFF2-40B4-BE49-F238E27FC236}">
                <a16:creationId xmlns:a16="http://schemas.microsoft.com/office/drawing/2014/main" id="{6FBDCB7F-7E68-B58D-7336-A540CA0FE501}"/>
              </a:ext>
            </a:extLst>
          </p:cNvPr>
          <p:cNvSpPr>
            <a:spLocks noGrp="1"/>
          </p:cNvSpPr>
          <p:nvPr/>
        </p:nvSpPr>
        <p:spPr>
          <a:xfrm>
            <a:off x="4762500" y="5396333"/>
            <a:ext cx="8763000" cy="2743200"/>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This pack is intended for students to who are taking CIE AS Level in Computer Science, either in preparation for their AS exam, or more likely </a:t>
            </a:r>
            <a:r>
              <a:rPr lang="en-GB" sz="3200" u="sng" dirty="0"/>
              <a:t>alongside year 2 </a:t>
            </a:r>
            <a:r>
              <a:rPr lang="en-GB" sz="3200" dirty="0"/>
              <a:t>of the course to improve fluency, recall and pace </a:t>
            </a:r>
            <a:r>
              <a:rPr lang="en-GB" sz="3200"/>
              <a:t>on AS &amp; A </a:t>
            </a:r>
            <a:r>
              <a:rPr lang="en-GB" sz="3200" dirty="0"/>
              <a:t>topics. It could be used as </a:t>
            </a:r>
            <a:r>
              <a:rPr lang="en-GB" sz="3200" u="sng" dirty="0"/>
              <a:t>lesson starters</a:t>
            </a:r>
            <a:r>
              <a:rPr lang="en-GB" sz="3200" dirty="0"/>
              <a:t>, or supplied to students for </a:t>
            </a:r>
            <a:r>
              <a:rPr lang="en-GB" sz="3200" u="sng" dirty="0"/>
              <a:t>independent use.</a:t>
            </a:r>
          </a:p>
        </p:txBody>
      </p:sp>
      <p:sp>
        <p:nvSpPr>
          <p:cNvPr id="4" name="Rectangle 3">
            <a:extLst>
              <a:ext uri="{FF2B5EF4-FFF2-40B4-BE49-F238E27FC236}">
                <a16:creationId xmlns:a16="http://schemas.microsoft.com/office/drawing/2014/main" id="{926BC3F4-7EBB-708B-D9EB-C9E08DDC313F}"/>
              </a:ext>
            </a:extLst>
          </p:cNvPr>
          <p:cNvSpPr/>
          <p:nvPr/>
        </p:nvSpPr>
        <p:spPr>
          <a:xfrm>
            <a:off x="3648075" y="4497169"/>
            <a:ext cx="10991850" cy="646331"/>
          </a:xfrm>
          <a:prstGeom prst="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dirty="0"/>
              <a:t>Networking and Internet Technologies</a:t>
            </a:r>
          </a:p>
        </p:txBody>
      </p:sp>
    </p:spTree>
    <p:extLst>
      <p:ext uri="{BB962C8B-B14F-4D97-AF65-F5344CB8AC3E}">
        <p14:creationId xmlns:p14="http://schemas.microsoft.com/office/powerpoint/2010/main" val="2563460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2052390" y="2855655"/>
            <a:ext cx="13058899" cy="6529449"/>
          </a:xfrm>
          <a:custGeom>
            <a:avLst/>
            <a:gdLst/>
            <a:ahLst/>
            <a:cxnLst/>
            <a:rect l="l" t="t" r="r" b="b"/>
            <a:pathLst>
              <a:path w="13058899" h="6529449">
                <a:moveTo>
                  <a:pt x="0" y="0"/>
                </a:moveTo>
                <a:lnTo>
                  <a:pt x="13058899" y="0"/>
                </a:lnTo>
                <a:lnTo>
                  <a:pt x="13058899" y="6529450"/>
                </a:lnTo>
                <a:lnTo>
                  <a:pt x="0" y="6529450"/>
                </a:lnTo>
                <a:lnTo>
                  <a:pt x="0" y="0"/>
                </a:lnTo>
                <a:close/>
              </a:path>
            </a:pathLst>
          </a:custGeom>
          <a:blipFill>
            <a:blip r:embed="rId4"/>
            <a:stretch>
              <a:fillRect/>
            </a:stretch>
          </a:blipFill>
        </p:spPr>
        <p:txBody>
          <a:bodyPr/>
          <a:lstStyle/>
          <a:p>
            <a:endParaRPr lang="en-PH"/>
          </a:p>
        </p:txBody>
      </p:sp>
      <p:sp>
        <p:nvSpPr>
          <p:cNvPr id="7" name="TextBox 7"/>
          <p:cNvSpPr txBox="1"/>
          <p:nvPr/>
        </p:nvSpPr>
        <p:spPr>
          <a:xfrm>
            <a:off x="402046" y="1877010"/>
            <a:ext cx="1186983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Example: Signal Protocol (WhatsApp)</a:t>
            </a:r>
          </a:p>
        </p:txBody>
      </p:sp>
      <p:sp>
        <p:nvSpPr>
          <p:cNvPr id="8" name="TextBox 8"/>
          <p:cNvSpPr txBox="1"/>
          <p:nvPr/>
        </p:nvSpPr>
        <p:spPr>
          <a:xfrm>
            <a:off x="246002" y="122017"/>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17.2 Networking Protocols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6769087" y="3517140"/>
            <a:ext cx="3152121" cy="4259623"/>
          </a:xfrm>
          <a:custGeom>
            <a:avLst/>
            <a:gdLst/>
            <a:ahLst/>
            <a:cxnLst/>
            <a:rect l="l" t="t" r="r" b="b"/>
            <a:pathLst>
              <a:path w="3152121" h="4259623">
                <a:moveTo>
                  <a:pt x="0" y="0"/>
                </a:moveTo>
                <a:lnTo>
                  <a:pt x="3152120" y="0"/>
                </a:lnTo>
                <a:lnTo>
                  <a:pt x="3152120" y="4259623"/>
                </a:lnTo>
                <a:lnTo>
                  <a:pt x="0" y="42596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rot="-5400000">
            <a:off x="6090128" y="4846266"/>
            <a:ext cx="859976" cy="307441"/>
          </a:xfrm>
          <a:custGeom>
            <a:avLst/>
            <a:gdLst/>
            <a:ahLst/>
            <a:cxnLst/>
            <a:rect l="l" t="t" r="r" b="b"/>
            <a:pathLst>
              <a:path w="859976" h="307441">
                <a:moveTo>
                  <a:pt x="0" y="0"/>
                </a:moveTo>
                <a:lnTo>
                  <a:pt x="859976" y="0"/>
                </a:lnTo>
                <a:lnTo>
                  <a:pt x="859976" y="307441"/>
                </a:lnTo>
                <a:lnTo>
                  <a:pt x="0" y="3074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9" name="Freeform 9"/>
          <p:cNvSpPr/>
          <p:nvPr/>
        </p:nvSpPr>
        <p:spPr>
          <a:xfrm rot="-5400000">
            <a:off x="6090128" y="5811855"/>
            <a:ext cx="859976" cy="307441"/>
          </a:xfrm>
          <a:custGeom>
            <a:avLst/>
            <a:gdLst/>
            <a:ahLst/>
            <a:cxnLst/>
            <a:rect l="l" t="t" r="r" b="b"/>
            <a:pathLst>
              <a:path w="859976" h="307441">
                <a:moveTo>
                  <a:pt x="0" y="0"/>
                </a:moveTo>
                <a:lnTo>
                  <a:pt x="859976" y="0"/>
                </a:lnTo>
                <a:lnTo>
                  <a:pt x="859976" y="307441"/>
                </a:lnTo>
                <a:lnTo>
                  <a:pt x="0" y="3074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0" name="Freeform 10"/>
          <p:cNvSpPr/>
          <p:nvPr/>
        </p:nvSpPr>
        <p:spPr>
          <a:xfrm rot="5274005">
            <a:off x="6566809" y="4956863"/>
            <a:ext cx="859976" cy="307441"/>
          </a:xfrm>
          <a:custGeom>
            <a:avLst/>
            <a:gdLst/>
            <a:ahLst/>
            <a:cxnLst/>
            <a:rect l="l" t="t" r="r" b="b"/>
            <a:pathLst>
              <a:path w="859976" h="307441">
                <a:moveTo>
                  <a:pt x="0" y="0"/>
                </a:moveTo>
                <a:lnTo>
                  <a:pt x="859976" y="0"/>
                </a:lnTo>
                <a:lnTo>
                  <a:pt x="859976" y="307441"/>
                </a:lnTo>
                <a:lnTo>
                  <a:pt x="0" y="3074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1" name="Freeform 11"/>
          <p:cNvSpPr/>
          <p:nvPr/>
        </p:nvSpPr>
        <p:spPr>
          <a:xfrm rot="-5400000">
            <a:off x="6185378" y="6776606"/>
            <a:ext cx="859976" cy="307441"/>
          </a:xfrm>
          <a:custGeom>
            <a:avLst/>
            <a:gdLst/>
            <a:ahLst/>
            <a:cxnLst/>
            <a:rect l="l" t="t" r="r" b="b"/>
            <a:pathLst>
              <a:path w="859976" h="307441">
                <a:moveTo>
                  <a:pt x="0" y="0"/>
                </a:moveTo>
                <a:lnTo>
                  <a:pt x="859976" y="0"/>
                </a:lnTo>
                <a:lnTo>
                  <a:pt x="859976" y="307441"/>
                </a:lnTo>
                <a:lnTo>
                  <a:pt x="0" y="3074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2" name="Freeform 12"/>
          <p:cNvSpPr/>
          <p:nvPr/>
        </p:nvSpPr>
        <p:spPr>
          <a:xfrm rot="5274005">
            <a:off x="6566809" y="5827526"/>
            <a:ext cx="859976" cy="307441"/>
          </a:xfrm>
          <a:custGeom>
            <a:avLst/>
            <a:gdLst/>
            <a:ahLst/>
            <a:cxnLst/>
            <a:rect l="l" t="t" r="r" b="b"/>
            <a:pathLst>
              <a:path w="859976" h="307441">
                <a:moveTo>
                  <a:pt x="0" y="0"/>
                </a:moveTo>
                <a:lnTo>
                  <a:pt x="859976" y="0"/>
                </a:lnTo>
                <a:lnTo>
                  <a:pt x="859976" y="307442"/>
                </a:lnTo>
                <a:lnTo>
                  <a:pt x="0" y="30744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3" name="Freeform 13"/>
          <p:cNvSpPr/>
          <p:nvPr/>
        </p:nvSpPr>
        <p:spPr>
          <a:xfrm rot="5274005">
            <a:off x="6566809" y="6698190"/>
            <a:ext cx="859976" cy="307441"/>
          </a:xfrm>
          <a:custGeom>
            <a:avLst/>
            <a:gdLst/>
            <a:ahLst/>
            <a:cxnLst/>
            <a:rect l="l" t="t" r="r" b="b"/>
            <a:pathLst>
              <a:path w="859976" h="307441">
                <a:moveTo>
                  <a:pt x="0" y="0"/>
                </a:moveTo>
                <a:lnTo>
                  <a:pt x="859976" y="0"/>
                </a:lnTo>
                <a:lnTo>
                  <a:pt x="859976" y="307441"/>
                </a:lnTo>
                <a:lnTo>
                  <a:pt x="0" y="3074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4" name="Freeform 14"/>
          <p:cNvSpPr/>
          <p:nvPr/>
        </p:nvSpPr>
        <p:spPr>
          <a:xfrm>
            <a:off x="3753790" y="5352316"/>
            <a:ext cx="537492" cy="537492"/>
          </a:xfrm>
          <a:custGeom>
            <a:avLst/>
            <a:gdLst/>
            <a:ahLst/>
            <a:cxnLst/>
            <a:rect l="l" t="t" r="r" b="b"/>
            <a:pathLst>
              <a:path w="537492" h="537492">
                <a:moveTo>
                  <a:pt x="0" y="0"/>
                </a:moveTo>
                <a:lnTo>
                  <a:pt x="537491" y="0"/>
                </a:lnTo>
                <a:lnTo>
                  <a:pt x="537491" y="537492"/>
                </a:lnTo>
                <a:lnTo>
                  <a:pt x="0" y="53749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15" name="AutoShape 15"/>
          <p:cNvSpPr/>
          <p:nvPr/>
        </p:nvSpPr>
        <p:spPr>
          <a:xfrm flipV="1">
            <a:off x="6839929" y="7147452"/>
            <a:ext cx="828332" cy="720766"/>
          </a:xfrm>
          <a:prstGeom prst="line">
            <a:avLst/>
          </a:prstGeom>
          <a:ln w="38100" cap="flat">
            <a:solidFill>
              <a:srgbClr val="642EC7"/>
            </a:solidFill>
            <a:prstDash val="solid"/>
            <a:headEnd type="none" w="sm" len="sm"/>
            <a:tailEnd type="arrow" w="med" len="sm"/>
          </a:ln>
        </p:spPr>
        <p:txBody>
          <a:bodyPr/>
          <a:lstStyle/>
          <a:p>
            <a:endParaRPr lang="en-PH"/>
          </a:p>
        </p:txBody>
      </p:sp>
      <p:sp>
        <p:nvSpPr>
          <p:cNvPr id="16" name="Freeform 16"/>
          <p:cNvSpPr/>
          <p:nvPr/>
        </p:nvSpPr>
        <p:spPr>
          <a:xfrm>
            <a:off x="3078431" y="8051550"/>
            <a:ext cx="553163" cy="553163"/>
          </a:xfrm>
          <a:custGeom>
            <a:avLst/>
            <a:gdLst/>
            <a:ahLst/>
            <a:cxnLst/>
            <a:rect l="l" t="t" r="r" b="b"/>
            <a:pathLst>
              <a:path w="553163" h="553163">
                <a:moveTo>
                  <a:pt x="0" y="0"/>
                </a:moveTo>
                <a:lnTo>
                  <a:pt x="553164" y="0"/>
                </a:lnTo>
                <a:lnTo>
                  <a:pt x="553164" y="553164"/>
                </a:lnTo>
                <a:lnTo>
                  <a:pt x="0" y="55316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PH"/>
          </a:p>
        </p:txBody>
      </p:sp>
      <p:sp>
        <p:nvSpPr>
          <p:cNvPr id="17" name="TextBox 17"/>
          <p:cNvSpPr txBox="1"/>
          <p:nvPr/>
        </p:nvSpPr>
        <p:spPr>
          <a:xfrm>
            <a:off x="10016311" y="5910587"/>
            <a:ext cx="1524268" cy="484976"/>
          </a:xfrm>
          <a:prstGeom prst="rect">
            <a:avLst/>
          </a:prstGeom>
        </p:spPr>
        <p:txBody>
          <a:bodyPr lIns="0" tIns="0" rIns="0" bIns="0" rtlCol="0" anchor="t">
            <a:spAutoFit/>
          </a:bodyPr>
          <a:lstStyle/>
          <a:p>
            <a:pPr algn="l">
              <a:lnSpc>
                <a:spcPts val="3930"/>
              </a:lnSpc>
              <a:spcBef>
                <a:spcPct val="0"/>
              </a:spcBef>
            </a:pPr>
            <a:r>
              <a:rPr lang="en-US" sz="2807" b="1" i="1">
                <a:solidFill>
                  <a:srgbClr val="000000"/>
                </a:solidFill>
                <a:latin typeface="Open Sans Bold Italics"/>
                <a:ea typeface="Open Sans Bold Italics"/>
                <a:cs typeface="Open Sans Bold Italics"/>
                <a:sym typeface="Open Sans Bold Italics"/>
              </a:rPr>
              <a:t>protocol</a:t>
            </a:r>
          </a:p>
        </p:txBody>
      </p:sp>
      <p:sp>
        <p:nvSpPr>
          <p:cNvPr id="18" name="AutoShape 18"/>
          <p:cNvSpPr/>
          <p:nvPr/>
        </p:nvSpPr>
        <p:spPr>
          <a:xfrm flipV="1">
            <a:off x="9820724" y="5981247"/>
            <a:ext cx="3592685" cy="51967"/>
          </a:xfrm>
          <a:prstGeom prst="line">
            <a:avLst/>
          </a:prstGeom>
          <a:ln w="38100" cap="flat">
            <a:solidFill>
              <a:srgbClr val="642EC7"/>
            </a:solidFill>
            <a:prstDash val="solid"/>
            <a:headEnd type="none" w="sm" len="sm"/>
            <a:tailEnd type="arrow" w="med" len="sm"/>
          </a:ln>
        </p:spPr>
        <p:txBody>
          <a:bodyPr/>
          <a:lstStyle/>
          <a:p>
            <a:endParaRPr lang="en-PH"/>
          </a:p>
        </p:txBody>
      </p:sp>
      <p:sp>
        <p:nvSpPr>
          <p:cNvPr id="19" name="Freeform 19"/>
          <p:cNvSpPr/>
          <p:nvPr/>
        </p:nvSpPr>
        <p:spPr>
          <a:xfrm>
            <a:off x="13413410" y="5454096"/>
            <a:ext cx="780184" cy="1054303"/>
          </a:xfrm>
          <a:custGeom>
            <a:avLst/>
            <a:gdLst/>
            <a:ahLst/>
            <a:cxnLst/>
            <a:rect l="l" t="t" r="r" b="b"/>
            <a:pathLst>
              <a:path w="780184" h="1054303">
                <a:moveTo>
                  <a:pt x="0" y="0"/>
                </a:moveTo>
                <a:lnTo>
                  <a:pt x="780184" y="0"/>
                </a:lnTo>
                <a:lnTo>
                  <a:pt x="780184" y="1054302"/>
                </a:lnTo>
                <a:lnTo>
                  <a:pt x="0" y="105430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PH"/>
          </a:p>
        </p:txBody>
      </p:sp>
      <p:sp>
        <p:nvSpPr>
          <p:cNvPr id="20" name="Freeform 20"/>
          <p:cNvSpPr/>
          <p:nvPr/>
        </p:nvSpPr>
        <p:spPr>
          <a:xfrm>
            <a:off x="13276285" y="6595589"/>
            <a:ext cx="537492" cy="537492"/>
          </a:xfrm>
          <a:custGeom>
            <a:avLst/>
            <a:gdLst/>
            <a:ahLst/>
            <a:cxnLst/>
            <a:rect l="l" t="t" r="r" b="b"/>
            <a:pathLst>
              <a:path w="537492" h="537492">
                <a:moveTo>
                  <a:pt x="0" y="0"/>
                </a:moveTo>
                <a:lnTo>
                  <a:pt x="537491" y="0"/>
                </a:lnTo>
                <a:lnTo>
                  <a:pt x="537491" y="537492"/>
                </a:lnTo>
                <a:lnTo>
                  <a:pt x="0" y="53749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PH"/>
          </a:p>
        </p:txBody>
      </p:sp>
      <p:sp>
        <p:nvSpPr>
          <p:cNvPr id="21" name="AutoShape 21"/>
          <p:cNvSpPr/>
          <p:nvPr/>
        </p:nvSpPr>
        <p:spPr>
          <a:xfrm>
            <a:off x="8345147" y="7776763"/>
            <a:ext cx="835791" cy="827951"/>
          </a:xfrm>
          <a:prstGeom prst="line">
            <a:avLst/>
          </a:prstGeom>
          <a:ln w="38100" cap="flat">
            <a:solidFill>
              <a:srgbClr val="642EC7"/>
            </a:solidFill>
            <a:prstDash val="solid"/>
            <a:headEnd type="none" w="sm" len="sm"/>
            <a:tailEnd type="arrow" w="med" len="sm"/>
          </a:ln>
        </p:spPr>
        <p:txBody>
          <a:bodyPr/>
          <a:lstStyle/>
          <a:p>
            <a:endParaRPr lang="en-PH"/>
          </a:p>
        </p:txBody>
      </p:sp>
      <p:sp>
        <p:nvSpPr>
          <p:cNvPr id="22" name="Freeform 22"/>
          <p:cNvSpPr/>
          <p:nvPr/>
        </p:nvSpPr>
        <p:spPr>
          <a:xfrm>
            <a:off x="9161504" y="8205388"/>
            <a:ext cx="1931426" cy="2110848"/>
          </a:xfrm>
          <a:custGeom>
            <a:avLst/>
            <a:gdLst/>
            <a:ahLst/>
            <a:cxnLst/>
            <a:rect l="l" t="t" r="r" b="b"/>
            <a:pathLst>
              <a:path w="1931426" h="2110848">
                <a:moveTo>
                  <a:pt x="0" y="0"/>
                </a:moveTo>
                <a:lnTo>
                  <a:pt x="1931426" y="0"/>
                </a:lnTo>
                <a:lnTo>
                  <a:pt x="1931426" y="2110848"/>
                </a:lnTo>
                <a:lnTo>
                  <a:pt x="0" y="2110848"/>
                </a:lnTo>
                <a:lnTo>
                  <a:pt x="0" y="0"/>
                </a:lnTo>
                <a:close/>
              </a:path>
            </a:pathLst>
          </a:custGeom>
          <a:blipFill>
            <a:blip r:embed="rId22"/>
            <a:stretch>
              <a:fillRect/>
            </a:stretch>
          </a:blipFill>
        </p:spPr>
        <p:txBody>
          <a:bodyPr/>
          <a:lstStyle/>
          <a:p>
            <a:endParaRPr lang="en-PH"/>
          </a:p>
        </p:txBody>
      </p:sp>
      <p:sp>
        <p:nvSpPr>
          <p:cNvPr id="23" name="AutoShape 23"/>
          <p:cNvSpPr/>
          <p:nvPr/>
        </p:nvSpPr>
        <p:spPr>
          <a:xfrm flipV="1">
            <a:off x="8548500" y="2656251"/>
            <a:ext cx="915044" cy="874422"/>
          </a:xfrm>
          <a:prstGeom prst="line">
            <a:avLst/>
          </a:prstGeom>
          <a:ln w="38100" cap="flat">
            <a:solidFill>
              <a:srgbClr val="642EC7"/>
            </a:solidFill>
            <a:prstDash val="solid"/>
            <a:headEnd type="arrow" w="med" len="sm"/>
            <a:tailEnd type="none" w="sm" len="sm"/>
          </a:ln>
        </p:spPr>
        <p:txBody>
          <a:bodyPr/>
          <a:lstStyle/>
          <a:p>
            <a:endParaRPr lang="en-PH"/>
          </a:p>
        </p:txBody>
      </p:sp>
      <p:sp>
        <p:nvSpPr>
          <p:cNvPr id="24" name="Freeform 24"/>
          <p:cNvSpPr/>
          <p:nvPr/>
        </p:nvSpPr>
        <p:spPr>
          <a:xfrm>
            <a:off x="9540889" y="2234382"/>
            <a:ext cx="950844" cy="874777"/>
          </a:xfrm>
          <a:custGeom>
            <a:avLst/>
            <a:gdLst/>
            <a:ahLst/>
            <a:cxnLst/>
            <a:rect l="l" t="t" r="r" b="b"/>
            <a:pathLst>
              <a:path w="950844" h="874777">
                <a:moveTo>
                  <a:pt x="0" y="0"/>
                </a:moveTo>
                <a:lnTo>
                  <a:pt x="950844" y="0"/>
                </a:lnTo>
                <a:lnTo>
                  <a:pt x="950844" y="874777"/>
                </a:lnTo>
                <a:lnTo>
                  <a:pt x="0" y="874777"/>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PH"/>
          </a:p>
        </p:txBody>
      </p:sp>
      <p:sp>
        <p:nvSpPr>
          <p:cNvPr id="25" name="TextBox 25"/>
          <p:cNvSpPr txBox="1"/>
          <p:nvPr/>
        </p:nvSpPr>
        <p:spPr>
          <a:xfrm>
            <a:off x="726302" y="227407"/>
            <a:ext cx="8098780" cy="577819"/>
          </a:xfrm>
          <a:prstGeom prst="rect">
            <a:avLst/>
          </a:prstGeom>
        </p:spPr>
        <p:txBody>
          <a:bodyPr lIns="0" tIns="0" rIns="0" bIns="0" rtlCol="0" anchor="t">
            <a:spAutoFit/>
          </a:bodyPr>
          <a:lstStyle/>
          <a:p>
            <a:pPr marL="0" lvl="0" indent="0" algn="l">
              <a:lnSpc>
                <a:spcPts val="4203"/>
              </a:lnSpc>
              <a:spcBef>
                <a:spcPct val="0"/>
              </a:spcBef>
            </a:pPr>
            <a:r>
              <a:rPr lang="en-US" sz="3753" b="1" spc="-112">
                <a:solidFill>
                  <a:srgbClr val="FFFFFF"/>
                </a:solidFill>
                <a:latin typeface="Poppins Bold"/>
                <a:ea typeface="Poppins Bold"/>
                <a:cs typeface="Poppins Bold"/>
                <a:sym typeface="Poppins Bold"/>
              </a:rPr>
              <a:t>17.3 Layered Protocol Architecture</a:t>
            </a:r>
          </a:p>
        </p:txBody>
      </p:sp>
      <p:sp>
        <p:nvSpPr>
          <p:cNvPr id="26" name="TextBox 26"/>
          <p:cNvSpPr txBox="1"/>
          <p:nvPr/>
        </p:nvSpPr>
        <p:spPr>
          <a:xfrm>
            <a:off x="384809" y="1938701"/>
            <a:ext cx="8150285"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Aspect of a protocol stack</a:t>
            </a:r>
          </a:p>
        </p:txBody>
      </p:sp>
      <p:sp>
        <p:nvSpPr>
          <p:cNvPr id="27" name="TextBox 27"/>
          <p:cNvSpPr txBox="1"/>
          <p:nvPr/>
        </p:nvSpPr>
        <p:spPr>
          <a:xfrm>
            <a:off x="10016311" y="4404189"/>
            <a:ext cx="1524268" cy="484976"/>
          </a:xfrm>
          <a:prstGeom prst="rect">
            <a:avLst/>
          </a:prstGeom>
        </p:spPr>
        <p:txBody>
          <a:bodyPr lIns="0" tIns="0" rIns="0" bIns="0" rtlCol="0" anchor="t">
            <a:spAutoFit/>
          </a:bodyPr>
          <a:lstStyle/>
          <a:p>
            <a:pPr algn="l">
              <a:lnSpc>
                <a:spcPts val="3930"/>
              </a:lnSpc>
              <a:spcBef>
                <a:spcPct val="0"/>
              </a:spcBef>
            </a:pPr>
            <a:r>
              <a:rPr lang="en-US" sz="2807" b="1" i="1">
                <a:solidFill>
                  <a:srgbClr val="000000"/>
                </a:solidFill>
                <a:latin typeface="Open Sans Bold Italics"/>
                <a:ea typeface="Open Sans Bold Italics"/>
                <a:cs typeface="Open Sans Bold Italics"/>
                <a:sym typeface="Open Sans Bold Italics"/>
              </a:rPr>
              <a:t>protocol</a:t>
            </a:r>
          </a:p>
        </p:txBody>
      </p:sp>
      <p:sp>
        <p:nvSpPr>
          <p:cNvPr id="28" name="TextBox 28"/>
          <p:cNvSpPr txBox="1"/>
          <p:nvPr/>
        </p:nvSpPr>
        <p:spPr>
          <a:xfrm>
            <a:off x="10016311" y="5158911"/>
            <a:ext cx="1524268" cy="484976"/>
          </a:xfrm>
          <a:prstGeom prst="rect">
            <a:avLst/>
          </a:prstGeom>
        </p:spPr>
        <p:txBody>
          <a:bodyPr lIns="0" tIns="0" rIns="0" bIns="0" rtlCol="0" anchor="t">
            <a:spAutoFit/>
          </a:bodyPr>
          <a:lstStyle/>
          <a:p>
            <a:pPr algn="l">
              <a:lnSpc>
                <a:spcPts val="3930"/>
              </a:lnSpc>
              <a:spcBef>
                <a:spcPct val="0"/>
              </a:spcBef>
            </a:pPr>
            <a:r>
              <a:rPr lang="en-US" sz="2807" b="1" i="1">
                <a:solidFill>
                  <a:srgbClr val="000000"/>
                </a:solidFill>
                <a:latin typeface="Open Sans Bold Italics"/>
                <a:ea typeface="Open Sans Bold Italics"/>
                <a:cs typeface="Open Sans Bold Italics"/>
                <a:sym typeface="Open Sans Bold Italics"/>
              </a:rPr>
              <a:t>protocol</a:t>
            </a:r>
          </a:p>
        </p:txBody>
      </p:sp>
      <p:sp>
        <p:nvSpPr>
          <p:cNvPr id="29" name="TextBox 29"/>
          <p:cNvSpPr txBox="1"/>
          <p:nvPr/>
        </p:nvSpPr>
        <p:spPr>
          <a:xfrm>
            <a:off x="9978357" y="6875338"/>
            <a:ext cx="1524268" cy="484976"/>
          </a:xfrm>
          <a:prstGeom prst="rect">
            <a:avLst/>
          </a:prstGeom>
        </p:spPr>
        <p:txBody>
          <a:bodyPr lIns="0" tIns="0" rIns="0" bIns="0" rtlCol="0" anchor="t">
            <a:spAutoFit/>
          </a:bodyPr>
          <a:lstStyle/>
          <a:p>
            <a:pPr algn="l">
              <a:lnSpc>
                <a:spcPts val="3930"/>
              </a:lnSpc>
              <a:spcBef>
                <a:spcPct val="0"/>
              </a:spcBef>
            </a:pPr>
            <a:r>
              <a:rPr lang="en-US" sz="2807" b="1" i="1">
                <a:solidFill>
                  <a:srgbClr val="000000"/>
                </a:solidFill>
                <a:latin typeface="Open Sans Bold Italics"/>
                <a:ea typeface="Open Sans Bold Italics"/>
                <a:cs typeface="Open Sans Bold Italics"/>
                <a:sym typeface="Open Sans Bold Italics"/>
              </a:rPr>
              <a:t>protocol</a:t>
            </a:r>
          </a:p>
        </p:txBody>
      </p:sp>
      <p:sp>
        <p:nvSpPr>
          <p:cNvPr id="30" name="TextBox 30"/>
          <p:cNvSpPr txBox="1"/>
          <p:nvPr/>
        </p:nvSpPr>
        <p:spPr>
          <a:xfrm>
            <a:off x="4386531" y="5260227"/>
            <a:ext cx="1976851" cy="1240111"/>
          </a:xfrm>
          <a:prstGeom prst="rect">
            <a:avLst/>
          </a:prstGeom>
        </p:spPr>
        <p:txBody>
          <a:bodyPr lIns="0" tIns="0" rIns="0" bIns="0" rtlCol="0" anchor="t">
            <a:spAutoFit/>
          </a:bodyPr>
          <a:lstStyle/>
          <a:p>
            <a:pPr algn="l">
              <a:lnSpc>
                <a:spcPts val="2492"/>
              </a:lnSpc>
              <a:spcBef>
                <a:spcPct val="0"/>
              </a:spcBef>
            </a:pPr>
            <a:r>
              <a:rPr lang="en-US" sz="1780" b="1" i="1">
                <a:solidFill>
                  <a:srgbClr val="000000"/>
                </a:solidFill>
                <a:latin typeface="Open Sans Bold Italics"/>
                <a:ea typeface="Open Sans Bold Italics"/>
                <a:cs typeface="Open Sans Bold Italics"/>
                <a:sym typeface="Open Sans Bold Italics"/>
              </a:rPr>
              <a:t>Each layer only interacts with the layer directly above or below it .</a:t>
            </a:r>
          </a:p>
        </p:txBody>
      </p:sp>
      <p:sp>
        <p:nvSpPr>
          <p:cNvPr id="31" name="TextBox 31"/>
          <p:cNvSpPr txBox="1"/>
          <p:nvPr/>
        </p:nvSpPr>
        <p:spPr>
          <a:xfrm>
            <a:off x="3631595" y="7862488"/>
            <a:ext cx="4039887" cy="1500573"/>
          </a:xfrm>
          <a:prstGeom prst="rect">
            <a:avLst/>
          </a:prstGeom>
        </p:spPr>
        <p:txBody>
          <a:bodyPr lIns="0" tIns="0" rIns="0" bIns="0" rtlCol="0" anchor="t">
            <a:spAutoFit/>
          </a:bodyPr>
          <a:lstStyle/>
          <a:p>
            <a:pPr algn="ctr">
              <a:lnSpc>
                <a:spcPts val="2430"/>
              </a:lnSpc>
              <a:spcBef>
                <a:spcPct val="0"/>
              </a:spcBef>
            </a:pPr>
            <a:r>
              <a:rPr lang="en-US" sz="1736" b="1" i="1">
                <a:solidFill>
                  <a:srgbClr val="000000"/>
                </a:solidFill>
                <a:latin typeface="Open Sans Bold Italics"/>
                <a:ea typeface="Open Sans Bold Italics"/>
                <a:cs typeface="Open Sans Bold Italics"/>
                <a:sym typeface="Open Sans Bold Italics"/>
              </a:rPr>
              <a:t>The adjacent layers have a specific interface that governs their interaction, restricting communication exclusively through this defined interface.</a:t>
            </a:r>
          </a:p>
        </p:txBody>
      </p:sp>
      <p:sp>
        <p:nvSpPr>
          <p:cNvPr id="32" name="TextBox 32"/>
          <p:cNvSpPr txBox="1"/>
          <p:nvPr/>
        </p:nvSpPr>
        <p:spPr>
          <a:xfrm>
            <a:off x="13819352" y="6542166"/>
            <a:ext cx="2217068" cy="590915"/>
          </a:xfrm>
          <a:prstGeom prst="rect">
            <a:avLst/>
          </a:prstGeom>
        </p:spPr>
        <p:txBody>
          <a:bodyPr lIns="0" tIns="0" rIns="0" bIns="0" rtlCol="0" anchor="t">
            <a:spAutoFit/>
          </a:bodyPr>
          <a:lstStyle/>
          <a:p>
            <a:pPr algn="ctr">
              <a:lnSpc>
                <a:spcPts val="2430"/>
              </a:lnSpc>
              <a:spcBef>
                <a:spcPct val="0"/>
              </a:spcBef>
            </a:pPr>
            <a:r>
              <a:rPr lang="en-US" sz="1736" b="1" i="1">
                <a:solidFill>
                  <a:srgbClr val="000000"/>
                </a:solidFill>
                <a:latin typeface="Open Sans Bold Italics"/>
                <a:ea typeface="Open Sans Bold Italics"/>
                <a:cs typeface="Open Sans Bold Italics"/>
                <a:sym typeface="Open Sans Bold Italics"/>
              </a:rPr>
              <a:t>A layer may comprise sub layers</a:t>
            </a:r>
          </a:p>
        </p:txBody>
      </p:sp>
      <p:sp>
        <p:nvSpPr>
          <p:cNvPr id="33" name="TextBox 33"/>
          <p:cNvSpPr txBox="1"/>
          <p:nvPr/>
        </p:nvSpPr>
        <p:spPr>
          <a:xfrm>
            <a:off x="10016311" y="4268723"/>
            <a:ext cx="1524268" cy="242488"/>
          </a:xfrm>
          <a:prstGeom prst="rect">
            <a:avLst/>
          </a:prstGeom>
        </p:spPr>
        <p:txBody>
          <a:bodyPr lIns="0" tIns="0" rIns="0" bIns="0" rtlCol="0" anchor="t">
            <a:spAutoFit/>
          </a:bodyPr>
          <a:lstStyle/>
          <a:p>
            <a:pPr algn="l">
              <a:lnSpc>
                <a:spcPts val="1965"/>
              </a:lnSpc>
              <a:spcBef>
                <a:spcPct val="0"/>
              </a:spcBef>
            </a:pPr>
            <a:r>
              <a:rPr lang="en-US" sz="1403" b="1" i="1">
                <a:solidFill>
                  <a:srgbClr val="000000"/>
                </a:solidFill>
                <a:latin typeface="Open Sans Bold Italics"/>
                <a:ea typeface="Open Sans Bold Italics"/>
                <a:cs typeface="Open Sans Bold Italics"/>
                <a:sym typeface="Open Sans Bold Italics"/>
              </a:rPr>
              <a:t>highest level</a:t>
            </a:r>
          </a:p>
        </p:txBody>
      </p:sp>
      <p:sp>
        <p:nvSpPr>
          <p:cNvPr id="34" name="TextBox 34"/>
          <p:cNvSpPr txBox="1"/>
          <p:nvPr/>
        </p:nvSpPr>
        <p:spPr>
          <a:xfrm>
            <a:off x="10016311" y="6796957"/>
            <a:ext cx="1524268" cy="242488"/>
          </a:xfrm>
          <a:prstGeom prst="rect">
            <a:avLst/>
          </a:prstGeom>
        </p:spPr>
        <p:txBody>
          <a:bodyPr lIns="0" tIns="0" rIns="0" bIns="0" rtlCol="0" anchor="t">
            <a:spAutoFit/>
          </a:bodyPr>
          <a:lstStyle/>
          <a:p>
            <a:pPr algn="l">
              <a:lnSpc>
                <a:spcPts val="1965"/>
              </a:lnSpc>
              <a:spcBef>
                <a:spcPct val="0"/>
              </a:spcBef>
            </a:pPr>
            <a:r>
              <a:rPr lang="en-US" sz="1403" b="1" i="1">
                <a:solidFill>
                  <a:srgbClr val="000000"/>
                </a:solidFill>
                <a:latin typeface="Open Sans Bold Italics"/>
                <a:ea typeface="Open Sans Bold Italics"/>
                <a:cs typeface="Open Sans Bold Italics"/>
                <a:sym typeface="Open Sans Bold Italics"/>
              </a:rPr>
              <a:t>lowest level</a:t>
            </a:r>
          </a:p>
        </p:txBody>
      </p:sp>
      <p:sp>
        <p:nvSpPr>
          <p:cNvPr id="35" name="TextBox 35"/>
          <p:cNvSpPr txBox="1"/>
          <p:nvPr/>
        </p:nvSpPr>
        <p:spPr>
          <a:xfrm>
            <a:off x="11203884" y="9203662"/>
            <a:ext cx="1888832" cy="484976"/>
          </a:xfrm>
          <a:prstGeom prst="rect">
            <a:avLst/>
          </a:prstGeom>
        </p:spPr>
        <p:txBody>
          <a:bodyPr lIns="0" tIns="0" rIns="0" bIns="0" rtlCol="0" anchor="t">
            <a:spAutoFit/>
          </a:bodyPr>
          <a:lstStyle/>
          <a:p>
            <a:pPr algn="l">
              <a:lnSpc>
                <a:spcPts val="3930"/>
              </a:lnSpc>
              <a:spcBef>
                <a:spcPct val="0"/>
              </a:spcBef>
            </a:pPr>
            <a:r>
              <a:rPr lang="en-US" sz="2807" b="1" i="1">
                <a:solidFill>
                  <a:srgbClr val="000000"/>
                </a:solidFill>
                <a:latin typeface="Open Sans Bold Italics"/>
                <a:ea typeface="Open Sans Bold Italics"/>
                <a:cs typeface="Open Sans Bold Italics"/>
                <a:sym typeface="Open Sans Bold Italics"/>
              </a:rPr>
              <a:t>Hardware</a:t>
            </a:r>
          </a:p>
        </p:txBody>
      </p:sp>
      <p:sp>
        <p:nvSpPr>
          <p:cNvPr id="36" name="TextBox 36"/>
          <p:cNvSpPr txBox="1"/>
          <p:nvPr/>
        </p:nvSpPr>
        <p:spPr>
          <a:xfrm>
            <a:off x="10596163" y="2125052"/>
            <a:ext cx="1888832" cy="984106"/>
          </a:xfrm>
          <a:prstGeom prst="rect">
            <a:avLst/>
          </a:prstGeom>
        </p:spPr>
        <p:txBody>
          <a:bodyPr lIns="0" tIns="0" rIns="0" bIns="0" rtlCol="0" anchor="t">
            <a:spAutoFit/>
          </a:bodyPr>
          <a:lstStyle/>
          <a:p>
            <a:pPr algn="l">
              <a:lnSpc>
                <a:spcPts val="3930"/>
              </a:lnSpc>
              <a:spcBef>
                <a:spcPct val="0"/>
              </a:spcBef>
            </a:pPr>
            <a:r>
              <a:rPr lang="en-US" sz="2807" b="1" i="1">
                <a:solidFill>
                  <a:srgbClr val="000000"/>
                </a:solidFill>
                <a:latin typeface="Open Sans Bold Italics"/>
                <a:ea typeface="Open Sans Bold Italics"/>
                <a:cs typeface="Open Sans Bold Italics"/>
                <a:sym typeface="Open Sans Bold Italics"/>
              </a:rPr>
              <a:t>User Interaction</a:t>
            </a:r>
          </a:p>
        </p:txBody>
      </p:sp>
      <p:sp>
        <p:nvSpPr>
          <p:cNvPr id="37" name="TextBox 37"/>
          <p:cNvSpPr txBox="1"/>
          <p:nvPr/>
        </p:nvSpPr>
        <p:spPr>
          <a:xfrm>
            <a:off x="12551671" y="2184326"/>
            <a:ext cx="5086027" cy="898877"/>
          </a:xfrm>
          <a:prstGeom prst="rect">
            <a:avLst/>
          </a:prstGeom>
        </p:spPr>
        <p:txBody>
          <a:bodyPr lIns="0" tIns="0" rIns="0" bIns="0" rtlCol="0" anchor="t">
            <a:spAutoFit/>
          </a:bodyPr>
          <a:lstStyle/>
          <a:p>
            <a:pPr algn="l">
              <a:lnSpc>
                <a:spcPts val="2430"/>
              </a:lnSpc>
              <a:spcBef>
                <a:spcPct val="0"/>
              </a:spcBef>
            </a:pPr>
            <a:r>
              <a:rPr lang="en-US" sz="1736" b="1" i="1">
                <a:solidFill>
                  <a:srgbClr val="000000"/>
                </a:solidFill>
                <a:latin typeface="Open Sans Bold Italics"/>
                <a:ea typeface="Open Sans Bold Italics"/>
                <a:cs typeface="Open Sans Bold Italics"/>
                <a:sym typeface="Open Sans Bold Italics"/>
              </a:rPr>
              <a:t>Users interact with the highest level in the protocol through applications and software interfaces</a:t>
            </a:r>
          </a:p>
        </p:txBody>
      </p:sp>
      <p:sp>
        <p:nvSpPr>
          <p:cNvPr id="38" name="TextBox 38"/>
          <p:cNvSpPr txBox="1"/>
          <p:nvPr/>
        </p:nvSpPr>
        <p:spPr>
          <a:xfrm>
            <a:off x="13092716" y="9013370"/>
            <a:ext cx="5086027" cy="898877"/>
          </a:xfrm>
          <a:prstGeom prst="rect">
            <a:avLst/>
          </a:prstGeom>
        </p:spPr>
        <p:txBody>
          <a:bodyPr lIns="0" tIns="0" rIns="0" bIns="0" rtlCol="0" anchor="t">
            <a:spAutoFit/>
          </a:bodyPr>
          <a:lstStyle/>
          <a:p>
            <a:pPr algn="l">
              <a:lnSpc>
                <a:spcPts val="2430"/>
              </a:lnSpc>
              <a:spcBef>
                <a:spcPct val="0"/>
              </a:spcBef>
            </a:pPr>
            <a:r>
              <a:rPr lang="en-US" sz="1736" b="1" i="1">
                <a:solidFill>
                  <a:srgbClr val="000000"/>
                </a:solidFill>
                <a:latin typeface="Open Sans Bold Italics"/>
                <a:ea typeface="Open Sans Bold Italics"/>
                <a:cs typeface="Open Sans Bold Italics"/>
                <a:sym typeface="Open Sans Bold Italics"/>
              </a:rPr>
              <a:t>Hardware communicates with the lowest level through electrical signals or physical transmission media.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6125319" y="1479581"/>
            <a:ext cx="11756378" cy="8554557"/>
            <a:chOff x="0" y="0"/>
            <a:chExt cx="3096330" cy="2253052"/>
          </a:xfrm>
        </p:grpSpPr>
        <p:sp>
          <p:nvSpPr>
            <p:cNvPr id="8" name="Freeform 8"/>
            <p:cNvSpPr/>
            <p:nvPr/>
          </p:nvSpPr>
          <p:spPr>
            <a:xfrm>
              <a:off x="0" y="0"/>
              <a:ext cx="3096330" cy="2253052"/>
            </a:xfrm>
            <a:custGeom>
              <a:avLst/>
              <a:gdLst/>
              <a:ahLst/>
              <a:cxnLst/>
              <a:rect l="l" t="t" r="r" b="b"/>
              <a:pathLst>
                <a:path w="3096330" h="2253052">
                  <a:moveTo>
                    <a:pt x="33585" y="0"/>
                  </a:moveTo>
                  <a:lnTo>
                    <a:pt x="3062745" y="0"/>
                  </a:lnTo>
                  <a:cubicBezTo>
                    <a:pt x="3081294" y="0"/>
                    <a:pt x="3096330" y="15037"/>
                    <a:pt x="3096330" y="33585"/>
                  </a:cubicBezTo>
                  <a:lnTo>
                    <a:pt x="3096330" y="2219467"/>
                  </a:lnTo>
                  <a:cubicBezTo>
                    <a:pt x="3096330" y="2228374"/>
                    <a:pt x="3092792" y="2236917"/>
                    <a:pt x="3086493" y="2243215"/>
                  </a:cubicBezTo>
                  <a:cubicBezTo>
                    <a:pt x="3080195" y="2249514"/>
                    <a:pt x="3071652" y="2253052"/>
                    <a:pt x="3062745" y="2253052"/>
                  </a:cubicBezTo>
                  <a:lnTo>
                    <a:pt x="33585" y="2253052"/>
                  </a:lnTo>
                  <a:cubicBezTo>
                    <a:pt x="24678" y="2253052"/>
                    <a:pt x="16135" y="2249514"/>
                    <a:pt x="9837" y="2243215"/>
                  </a:cubicBezTo>
                  <a:cubicBezTo>
                    <a:pt x="3538" y="2236917"/>
                    <a:pt x="0" y="2228374"/>
                    <a:pt x="0" y="2219467"/>
                  </a:cubicBezTo>
                  <a:lnTo>
                    <a:pt x="0" y="33585"/>
                  </a:lnTo>
                  <a:cubicBezTo>
                    <a:pt x="0" y="24678"/>
                    <a:pt x="3538" y="16135"/>
                    <a:pt x="9837" y="9837"/>
                  </a:cubicBezTo>
                  <a:cubicBezTo>
                    <a:pt x="16135" y="3538"/>
                    <a:pt x="24678" y="0"/>
                    <a:pt x="33585" y="0"/>
                  </a:cubicBezTo>
                  <a:close/>
                </a:path>
              </a:pathLst>
            </a:custGeom>
            <a:solidFill>
              <a:srgbClr val="642EC7"/>
            </a:solidFill>
          </p:spPr>
          <p:txBody>
            <a:bodyPr/>
            <a:lstStyle/>
            <a:p>
              <a:endParaRPr lang="en-PH"/>
            </a:p>
          </p:txBody>
        </p:sp>
        <p:sp>
          <p:nvSpPr>
            <p:cNvPr id="9" name="TextBox 9"/>
            <p:cNvSpPr txBox="1"/>
            <p:nvPr/>
          </p:nvSpPr>
          <p:spPr>
            <a:xfrm>
              <a:off x="0" y="-28575"/>
              <a:ext cx="3096330" cy="2281627"/>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0016641" y="1899053"/>
            <a:ext cx="3625020" cy="1104775"/>
            <a:chOff x="0" y="0"/>
            <a:chExt cx="954738" cy="290970"/>
          </a:xfrm>
        </p:grpSpPr>
        <p:sp>
          <p:nvSpPr>
            <p:cNvPr id="11" name="Freeform 11"/>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12" name="TextBox 12"/>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1135659" y="198641"/>
            <a:ext cx="7282708" cy="621892"/>
          </a:xfrm>
          <a:prstGeom prst="rect">
            <a:avLst/>
          </a:prstGeom>
        </p:spPr>
        <p:txBody>
          <a:bodyPr lIns="0" tIns="0" rIns="0" bIns="0" rtlCol="0" anchor="t">
            <a:spAutoFit/>
          </a:bodyPr>
          <a:lstStyle/>
          <a:p>
            <a:pPr marL="0" lvl="0" indent="0" algn="l">
              <a:lnSpc>
                <a:spcPts val="4505"/>
              </a:lnSpc>
              <a:spcBef>
                <a:spcPct val="0"/>
              </a:spcBef>
            </a:pPr>
            <a:r>
              <a:rPr lang="en-US" sz="4022" b="1" spc="-120">
                <a:solidFill>
                  <a:srgbClr val="FF1495"/>
                </a:solidFill>
                <a:latin typeface="Poppins Bold"/>
                <a:ea typeface="Poppins Bold"/>
                <a:cs typeface="Poppins Bold"/>
                <a:sym typeface="Poppins Bold"/>
              </a:rPr>
              <a:t>17.4 The TCP/IP Protocol Suite</a:t>
            </a:r>
          </a:p>
        </p:txBody>
      </p:sp>
      <p:sp>
        <p:nvSpPr>
          <p:cNvPr id="14" name="TextBox 14"/>
          <p:cNvSpPr txBox="1"/>
          <p:nvPr/>
        </p:nvSpPr>
        <p:spPr>
          <a:xfrm>
            <a:off x="402046" y="1987964"/>
            <a:ext cx="1041158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is TCP/IP</a:t>
            </a:r>
          </a:p>
        </p:txBody>
      </p:sp>
      <p:sp>
        <p:nvSpPr>
          <p:cNvPr id="15" name="TextBox 15"/>
          <p:cNvSpPr txBox="1"/>
          <p:nvPr/>
        </p:nvSpPr>
        <p:spPr>
          <a:xfrm>
            <a:off x="402046" y="2648364"/>
            <a:ext cx="5100204" cy="63817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The TCP/IP protocol suite is a collection of communication protocols used for transmitting data across networks, including the internet, facilitating reliable and standardised data transmission.</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To understand it, we need to know how a network model is like:</a:t>
            </a:r>
          </a:p>
        </p:txBody>
      </p:sp>
      <p:sp>
        <p:nvSpPr>
          <p:cNvPr id="16" name="TextBox 16"/>
          <p:cNvSpPr txBox="1"/>
          <p:nvPr/>
        </p:nvSpPr>
        <p:spPr>
          <a:xfrm>
            <a:off x="10490297" y="1911161"/>
            <a:ext cx="2677709" cy="1029851"/>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Application Layer</a:t>
            </a:r>
          </a:p>
        </p:txBody>
      </p:sp>
      <p:grpSp>
        <p:nvGrpSpPr>
          <p:cNvPr id="17" name="Group 17"/>
          <p:cNvGrpSpPr/>
          <p:nvPr/>
        </p:nvGrpSpPr>
        <p:grpSpPr>
          <a:xfrm>
            <a:off x="10016641" y="3446306"/>
            <a:ext cx="3625020" cy="1104775"/>
            <a:chOff x="0" y="0"/>
            <a:chExt cx="954738" cy="290970"/>
          </a:xfrm>
        </p:grpSpPr>
        <p:sp>
          <p:nvSpPr>
            <p:cNvPr id="18" name="Freeform 18"/>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19" name="TextBox 19"/>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10490297" y="3458413"/>
            <a:ext cx="2677709" cy="1029851"/>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Transport</a:t>
            </a:r>
          </a:p>
          <a:p>
            <a:pPr algn="ctr">
              <a:lnSpc>
                <a:spcPts val="4136"/>
              </a:lnSpc>
            </a:pPr>
            <a:r>
              <a:rPr lang="en-US" sz="2954">
                <a:solidFill>
                  <a:srgbClr val="000000"/>
                </a:solidFill>
                <a:latin typeface="Alatsi"/>
                <a:ea typeface="Alatsi"/>
                <a:cs typeface="Alatsi"/>
                <a:sym typeface="Alatsi"/>
              </a:rPr>
              <a:t>Layer</a:t>
            </a:r>
          </a:p>
        </p:txBody>
      </p:sp>
      <p:grpSp>
        <p:nvGrpSpPr>
          <p:cNvPr id="21" name="Group 21"/>
          <p:cNvGrpSpPr/>
          <p:nvPr/>
        </p:nvGrpSpPr>
        <p:grpSpPr>
          <a:xfrm>
            <a:off x="10016641" y="4921545"/>
            <a:ext cx="3625020" cy="1104775"/>
            <a:chOff x="0" y="0"/>
            <a:chExt cx="954738" cy="290970"/>
          </a:xfrm>
        </p:grpSpPr>
        <p:sp>
          <p:nvSpPr>
            <p:cNvPr id="22" name="Freeform 22"/>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23" name="TextBox 23"/>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24" name="TextBox 24"/>
          <p:cNvSpPr txBox="1"/>
          <p:nvPr/>
        </p:nvSpPr>
        <p:spPr>
          <a:xfrm>
            <a:off x="10355567" y="4932081"/>
            <a:ext cx="2947169" cy="1029851"/>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Network</a:t>
            </a:r>
          </a:p>
          <a:p>
            <a:pPr algn="ctr">
              <a:lnSpc>
                <a:spcPts val="4136"/>
              </a:lnSpc>
            </a:pPr>
            <a:r>
              <a:rPr lang="en-US" sz="2954">
                <a:solidFill>
                  <a:srgbClr val="000000"/>
                </a:solidFill>
                <a:latin typeface="Alatsi"/>
                <a:ea typeface="Alatsi"/>
                <a:cs typeface="Alatsi"/>
                <a:sym typeface="Alatsi"/>
              </a:rPr>
              <a:t>/Internet Layer</a:t>
            </a:r>
          </a:p>
        </p:txBody>
      </p:sp>
      <p:grpSp>
        <p:nvGrpSpPr>
          <p:cNvPr id="25" name="Group 25"/>
          <p:cNvGrpSpPr/>
          <p:nvPr/>
        </p:nvGrpSpPr>
        <p:grpSpPr>
          <a:xfrm>
            <a:off x="10016641" y="6397795"/>
            <a:ext cx="3625020" cy="1104775"/>
            <a:chOff x="0" y="0"/>
            <a:chExt cx="954738" cy="290970"/>
          </a:xfrm>
        </p:grpSpPr>
        <p:sp>
          <p:nvSpPr>
            <p:cNvPr id="26" name="Freeform 26"/>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27" name="TextBox 27"/>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10355567" y="6668619"/>
            <a:ext cx="2947169" cy="505976"/>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Data Link Layer</a:t>
            </a:r>
          </a:p>
        </p:txBody>
      </p:sp>
      <p:grpSp>
        <p:nvGrpSpPr>
          <p:cNvPr id="29" name="Group 29"/>
          <p:cNvGrpSpPr/>
          <p:nvPr/>
        </p:nvGrpSpPr>
        <p:grpSpPr>
          <a:xfrm>
            <a:off x="10016641" y="7874045"/>
            <a:ext cx="3625020" cy="1104775"/>
            <a:chOff x="0" y="0"/>
            <a:chExt cx="954738" cy="290970"/>
          </a:xfrm>
        </p:grpSpPr>
        <p:sp>
          <p:nvSpPr>
            <p:cNvPr id="30" name="Freeform 30"/>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31" name="TextBox 31"/>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32" name="TextBox 32"/>
          <p:cNvSpPr txBox="1"/>
          <p:nvPr/>
        </p:nvSpPr>
        <p:spPr>
          <a:xfrm>
            <a:off x="10355567" y="8144870"/>
            <a:ext cx="2947169" cy="505976"/>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Physical Layer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135659" y="1336926"/>
            <a:ext cx="16644534" cy="8554557"/>
            <a:chOff x="0" y="0"/>
            <a:chExt cx="4383745" cy="2253052"/>
          </a:xfrm>
        </p:grpSpPr>
        <p:sp>
          <p:nvSpPr>
            <p:cNvPr id="8" name="Freeform 8"/>
            <p:cNvSpPr/>
            <p:nvPr/>
          </p:nvSpPr>
          <p:spPr>
            <a:xfrm>
              <a:off x="0" y="0"/>
              <a:ext cx="4383746" cy="2253052"/>
            </a:xfrm>
            <a:custGeom>
              <a:avLst/>
              <a:gdLst/>
              <a:ahLst/>
              <a:cxnLst/>
              <a:rect l="l" t="t" r="r" b="b"/>
              <a:pathLst>
                <a:path w="4383746" h="2253052">
                  <a:moveTo>
                    <a:pt x="23722" y="0"/>
                  </a:moveTo>
                  <a:lnTo>
                    <a:pt x="4360024" y="0"/>
                  </a:lnTo>
                  <a:cubicBezTo>
                    <a:pt x="4373125" y="0"/>
                    <a:pt x="4383746" y="10621"/>
                    <a:pt x="4383746" y="23722"/>
                  </a:cubicBezTo>
                  <a:lnTo>
                    <a:pt x="4383746" y="2229330"/>
                  </a:lnTo>
                  <a:cubicBezTo>
                    <a:pt x="4383746" y="2242431"/>
                    <a:pt x="4373125" y="2253052"/>
                    <a:pt x="4360024" y="2253052"/>
                  </a:cubicBezTo>
                  <a:lnTo>
                    <a:pt x="23722" y="2253052"/>
                  </a:lnTo>
                  <a:cubicBezTo>
                    <a:pt x="10621" y="2253052"/>
                    <a:pt x="0" y="2242431"/>
                    <a:pt x="0" y="2229330"/>
                  </a:cubicBezTo>
                  <a:lnTo>
                    <a:pt x="0" y="23722"/>
                  </a:lnTo>
                  <a:cubicBezTo>
                    <a:pt x="0" y="10621"/>
                    <a:pt x="10621" y="0"/>
                    <a:pt x="23722" y="0"/>
                  </a:cubicBezTo>
                  <a:close/>
                </a:path>
              </a:pathLst>
            </a:custGeom>
            <a:solidFill>
              <a:srgbClr val="642EC7"/>
            </a:solidFill>
          </p:spPr>
          <p:txBody>
            <a:bodyPr/>
            <a:lstStyle/>
            <a:p>
              <a:endParaRPr lang="en-PH"/>
            </a:p>
          </p:txBody>
        </p:sp>
        <p:sp>
          <p:nvSpPr>
            <p:cNvPr id="9" name="TextBox 9"/>
            <p:cNvSpPr txBox="1"/>
            <p:nvPr/>
          </p:nvSpPr>
          <p:spPr>
            <a:xfrm>
              <a:off x="0" y="-28575"/>
              <a:ext cx="4383745" cy="2281627"/>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19216" y="2074321"/>
            <a:ext cx="3625020" cy="1104775"/>
            <a:chOff x="0" y="0"/>
            <a:chExt cx="954738" cy="290970"/>
          </a:xfrm>
        </p:grpSpPr>
        <p:sp>
          <p:nvSpPr>
            <p:cNvPr id="11" name="Freeform 11"/>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12" name="TextBox 12"/>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19216" y="3621573"/>
            <a:ext cx="3625020" cy="1104775"/>
            <a:chOff x="0" y="0"/>
            <a:chExt cx="954738" cy="290970"/>
          </a:xfrm>
        </p:grpSpPr>
        <p:sp>
          <p:nvSpPr>
            <p:cNvPr id="14" name="Freeform 14"/>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15" name="TextBox 15"/>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19216" y="5096812"/>
            <a:ext cx="3625020" cy="1104775"/>
            <a:chOff x="0" y="0"/>
            <a:chExt cx="954738" cy="290970"/>
          </a:xfrm>
        </p:grpSpPr>
        <p:sp>
          <p:nvSpPr>
            <p:cNvPr id="17" name="Freeform 17"/>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18" name="TextBox 18"/>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19216" y="6573062"/>
            <a:ext cx="3625020" cy="1104775"/>
            <a:chOff x="0" y="0"/>
            <a:chExt cx="954738" cy="290970"/>
          </a:xfrm>
        </p:grpSpPr>
        <p:sp>
          <p:nvSpPr>
            <p:cNvPr id="20" name="Freeform 20"/>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21" name="TextBox 21"/>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19216" y="8049313"/>
            <a:ext cx="3625020" cy="1104775"/>
            <a:chOff x="0" y="0"/>
            <a:chExt cx="954738" cy="290970"/>
          </a:xfrm>
        </p:grpSpPr>
        <p:sp>
          <p:nvSpPr>
            <p:cNvPr id="23" name="Freeform 23"/>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24" name="TextBox 24"/>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25" name="Freeform 25"/>
          <p:cNvSpPr/>
          <p:nvPr/>
        </p:nvSpPr>
        <p:spPr>
          <a:xfrm>
            <a:off x="8647154" y="3621573"/>
            <a:ext cx="3729038" cy="4114800"/>
          </a:xfrm>
          <a:custGeom>
            <a:avLst/>
            <a:gdLst/>
            <a:ahLst/>
            <a:cxnLst/>
            <a:rect l="l" t="t" r="r" b="b"/>
            <a:pathLst>
              <a:path w="3729038" h="4114800">
                <a:moveTo>
                  <a:pt x="0" y="0"/>
                </a:moveTo>
                <a:lnTo>
                  <a:pt x="3729037" y="0"/>
                </a:lnTo>
                <a:lnTo>
                  <a:pt x="3729037"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6" name="TextBox 26"/>
          <p:cNvSpPr txBox="1"/>
          <p:nvPr/>
        </p:nvSpPr>
        <p:spPr>
          <a:xfrm>
            <a:off x="1135659" y="198641"/>
            <a:ext cx="7282708" cy="621892"/>
          </a:xfrm>
          <a:prstGeom prst="rect">
            <a:avLst/>
          </a:prstGeom>
        </p:spPr>
        <p:txBody>
          <a:bodyPr lIns="0" tIns="0" rIns="0" bIns="0" rtlCol="0" anchor="t">
            <a:spAutoFit/>
          </a:bodyPr>
          <a:lstStyle/>
          <a:p>
            <a:pPr marL="0" lvl="0" indent="0" algn="l">
              <a:lnSpc>
                <a:spcPts val="4505"/>
              </a:lnSpc>
              <a:spcBef>
                <a:spcPct val="0"/>
              </a:spcBef>
            </a:pPr>
            <a:r>
              <a:rPr lang="en-US" sz="4022" b="1" spc="-120">
                <a:solidFill>
                  <a:srgbClr val="FF1495"/>
                </a:solidFill>
                <a:latin typeface="Poppins Bold"/>
                <a:ea typeface="Poppins Bold"/>
                <a:cs typeface="Poppins Bold"/>
                <a:sym typeface="Poppins Bold"/>
              </a:rPr>
              <a:t>17.4 The TCP/IP Protocol Suite</a:t>
            </a:r>
          </a:p>
        </p:txBody>
      </p:sp>
      <p:sp>
        <p:nvSpPr>
          <p:cNvPr id="27" name="TextBox 27"/>
          <p:cNvSpPr txBox="1"/>
          <p:nvPr/>
        </p:nvSpPr>
        <p:spPr>
          <a:xfrm>
            <a:off x="1892872" y="2086428"/>
            <a:ext cx="2677709" cy="1029851"/>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Application Layer</a:t>
            </a:r>
          </a:p>
        </p:txBody>
      </p:sp>
      <p:sp>
        <p:nvSpPr>
          <p:cNvPr id="28" name="TextBox 28"/>
          <p:cNvSpPr txBox="1"/>
          <p:nvPr/>
        </p:nvSpPr>
        <p:spPr>
          <a:xfrm>
            <a:off x="1892872" y="3633681"/>
            <a:ext cx="2677709" cy="1029851"/>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Transport</a:t>
            </a:r>
          </a:p>
          <a:p>
            <a:pPr algn="ctr">
              <a:lnSpc>
                <a:spcPts val="4136"/>
              </a:lnSpc>
            </a:pPr>
            <a:r>
              <a:rPr lang="en-US" sz="2954">
                <a:solidFill>
                  <a:srgbClr val="000000">
                    <a:alpha val="13725"/>
                  </a:srgbClr>
                </a:solidFill>
                <a:latin typeface="Alatsi"/>
                <a:ea typeface="Alatsi"/>
                <a:cs typeface="Alatsi"/>
                <a:sym typeface="Alatsi"/>
              </a:rPr>
              <a:t>Layer</a:t>
            </a:r>
          </a:p>
        </p:txBody>
      </p:sp>
      <p:sp>
        <p:nvSpPr>
          <p:cNvPr id="29" name="TextBox 29"/>
          <p:cNvSpPr txBox="1"/>
          <p:nvPr/>
        </p:nvSpPr>
        <p:spPr>
          <a:xfrm>
            <a:off x="1758142" y="5107349"/>
            <a:ext cx="2947169" cy="1029851"/>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Network</a:t>
            </a:r>
          </a:p>
          <a:p>
            <a:pPr algn="ctr">
              <a:lnSpc>
                <a:spcPts val="4136"/>
              </a:lnSpc>
            </a:pPr>
            <a:r>
              <a:rPr lang="en-US" sz="2954">
                <a:solidFill>
                  <a:srgbClr val="000000">
                    <a:alpha val="13725"/>
                  </a:srgbClr>
                </a:solidFill>
                <a:latin typeface="Alatsi"/>
                <a:ea typeface="Alatsi"/>
                <a:cs typeface="Alatsi"/>
                <a:sym typeface="Alatsi"/>
              </a:rPr>
              <a:t>/Internet Layer</a:t>
            </a:r>
          </a:p>
        </p:txBody>
      </p:sp>
      <p:sp>
        <p:nvSpPr>
          <p:cNvPr id="30" name="TextBox 30"/>
          <p:cNvSpPr txBox="1"/>
          <p:nvPr/>
        </p:nvSpPr>
        <p:spPr>
          <a:xfrm>
            <a:off x="1758142" y="6843887"/>
            <a:ext cx="2947169" cy="505976"/>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Data Link Layer</a:t>
            </a:r>
          </a:p>
        </p:txBody>
      </p:sp>
      <p:sp>
        <p:nvSpPr>
          <p:cNvPr id="31" name="TextBox 31"/>
          <p:cNvSpPr txBox="1"/>
          <p:nvPr/>
        </p:nvSpPr>
        <p:spPr>
          <a:xfrm>
            <a:off x="1758142" y="8320137"/>
            <a:ext cx="2947169" cy="505976"/>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Physical Layer</a:t>
            </a:r>
          </a:p>
        </p:txBody>
      </p:sp>
      <p:sp>
        <p:nvSpPr>
          <p:cNvPr id="32" name="TextBox 32"/>
          <p:cNvSpPr txBox="1"/>
          <p:nvPr/>
        </p:nvSpPr>
        <p:spPr>
          <a:xfrm>
            <a:off x="5167840" y="2086428"/>
            <a:ext cx="12313368" cy="993595"/>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The application layer serves as the topmost layer in the network model, responsible for providing network services directly to </a:t>
            </a:r>
            <a:r>
              <a:rPr lang="en-US" sz="2882" u="sng">
                <a:solidFill>
                  <a:srgbClr val="FFFFFF"/>
                </a:solidFill>
                <a:latin typeface="Alatsi"/>
                <a:ea typeface="Alatsi"/>
                <a:cs typeface="Alatsi"/>
                <a:sym typeface="Alatsi"/>
              </a:rPr>
              <a:t>end-user applications.</a:t>
            </a:r>
          </a:p>
        </p:txBody>
      </p:sp>
      <p:sp>
        <p:nvSpPr>
          <p:cNvPr id="33" name="TextBox 33"/>
          <p:cNvSpPr txBox="1"/>
          <p:nvPr/>
        </p:nvSpPr>
        <p:spPr>
          <a:xfrm>
            <a:off x="5320240" y="7845740"/>
            <a:ext cx="12459953" cy="1516944"/>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The application layer passes data to the transport layer by encapsulating the message within a protocol-specific format or header, providing necessary information for reliable transmission.</a:t>
            </a:r>
          </a:p>
        </p:txBody>
      </p:sp>
      <p:sp>
        <p:nvSpPr>
          <p:cNvPr id="34" name="TextBox 34"/>
          <p:cNvSpPr txBox="1"/>
          <p:nvPr/>
        </p:nvSpPr>
        <p:spPr>
          <a:xfrm>
            <a:off x="12713271" y="4309765"/>
            <a:ext cx="3277981" cy="1516944"/>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Protocols:</a:t>
            </a:r>
          </a:p>
          <a:p>
            <a:pPr algn="l">
              <a:lnSpc>
                <a:spcPts val="4034"/>
              </a:lnSpc>
            </a:pPr>
            <a:r>
              <a:rPr lang="en-US" sz="2882">
                <a:solidFill>
                  <a:srgbClr val="FFFFFF"/>
                </a:solidFill>
                <a:latin typeface="Alatsi"/>
                <a:ea typeface="Alatsi"/>
                <a:cs typeface="Alatsi"/>
                <a:sym typeface="Alatsi"/>
              </a:rPr>
              <a:t>HTTP, SMTP, DNS, FTP, POP3, IMAP3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135659" y="1336926"/>
            <a:ext cx="16644534" cy="8554557"/>
            <a:chOff x="0" y="0"/>
            <a:chExt cx="4383745" cy="2253052"/>
          </a:xfrm>
        </p:grpSpPr>
        <p:sp>
          <p:nvSpPr>
            <p:cNvPr id="8" name="Freeform 8"/>
            <p:cNvSpPr/>
            <p:nvPr/>
          </p:nvSpPr>
          <p:spPr>
            <a:xfrm>
              <a:off x="0" y="0"/>
              <a:ext cx="4383746" cy="2253052"/>
            </a:xfrm>
            <a:custGeom>
              <a:avLst/>
              <a:gdLst/>
              <a:ahLst/>
              <a:cxnLst/>
              <a:rect l="l" t="t" r="r" b="b"/>
              <a:pathLst>
                <a:path w="4383746" h="2253052">
                  <a:moveTo>
                    <a:pt x="23722" y="0"/>
                  </a:moveTo>
                  <a:lnTo>
                    <a:pt x="4360024" y="0"/>
                  </a:lnTo>
                  <a:cubicBezTo>
                    <a:pt x="4373125" y="0"/>
                    <a:pt x="4383746" y="10621"/>
                    <a:pt x="4383746" y="23722"/>
                  </a:cubicBezTo>
                  <a:lnTo>
                    <a:pt x="4383746" y="2229330"/>
                  </a:lnTo>
                  <a:cubicBezTo>
                    <a:pt x="4383746" y="2242431"/>
                    <a:pt x="4373125" y="2253052"/>
                    <a:pt x="4360024" y="2253052"/>
                  </a:cubicBezTo>
                  <a:lnTo>
                    <a:pt x="23722" y="2253052"/>
                  </a:lnTo>
                  <a:cubicBezTo>
                    <a:pt x="10621" y="2253052"/>
                    <a:pt x="0" y="2242431"/>
                    <a:pt x="0" y="2229330"/>
                  </a:cubicBezTo>
                  <a:lnTo>
                    <a:pt x="0" y="23722"/>
                  </a:lnTo>
                  <a:cubicBezTo>
                    <a:pt x="0" y="10621"/>
                    <a:pt x="10621" y="0"/>
                    <a:pt x="23722" y="0"/>
                  </a:cubicBezTo>
                  <a:close/>
                </a:path>
              </a:pathLst>
            </a:custGeom>
            <a:solidFill>
              <a:srgbClr val="642EC7"/>
            </a:solidFill>
          </p:spPr>
          <p:txBody>
            <a:bodyPr/>
            <a:lstStyle/>
            <a:p>
              <a:endParaRPr lang="en-PH"/>
            </a:p>
          </p:txBody>
        </p:sp>
        <p:sp>
          <p:nvSpPr>
            <p:cNvPr id="9" name="TextBox 9"/>
            <p:cNvSpPr txBox="1"/>
            <p:nvPr/>
          </p:nvSpPr>
          <p:spPr>
            <a:xfrm>
              <a:off x="0" y="-28575"/>
              <a:ext cx="4383745" cy="2281627"/>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19216" y="2074321"/>
            <a:ext cx="3625020" cy="1104775"/>
            <a:chOff x="0" y="0"/>
            <a:chExt cx="954738" cy="290970"/>
          </a:xfrm>
        </p:grpSpPr>
        <p:sp>
          <p:nvSpPr>
            <p:cNvPr id="11" name="Freeform 11"/>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12" name="TextBox 12"/>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19216" y="3621573"/>
            <a:ext cx="3625020" cy="1104775"/>
            <a:chOff x="0" y="0"/>
            <a:chExt cx="954738" cy="290970"/>
          </a:xfrm>
        </p:grpSpPr>
        <p:sp>
          <p:nvSpPr>
            <p:cNvPr id="14" name="Freeform 14"/>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15" name="TextBox 15"/>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19216" y="5096812"/>
            <a:ext cx="3625020" cy="1104775"/>
            <a:chOff x="0" y="0"/>
            <a:chExt cx="954738" cy="290970"/>
          </a:xfrm>
        </p:grpSpPr>
        <p:sp>
          <p:nvSpPr>
            <p:cNvPr id="17" name="Freeform 17"/>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18" name="TextBox 18"/>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19216" y="6573062"/>
            <a:ext cx="3625020" cy="1104775"/>
            <a:chOff x="0" y="0"/>
            <a:chExt cx="954738" cy="290970"/>
          </a:xfrm>
        </p:grpSpPr>
        <p:sp>
          <p:nvSpPr>
            <p:cNvPr id="20" name="Freeform 20"/>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21" name="TextBox 21"/>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19216" y="8049313"/>
            <a:ext cx="3625020" cy="1104775"/>
            <a:chOff x="0" y="0"/>
            <a:chExt cx="954738" cy="290970"/>
          </a:xfrm>
        </p:grpSpPr>
        <p:sp>
          <p:nvSpPr>
            <p:cNvPr id="23" name="Freeform 23"/>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24" name="TextBox 24"/>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25" name="Freeform 25"/>
          <p:cNvSpPr/>
          <p:nvPr/>
        </p:nvSpPr>
        <p:spPr>
          <a:xfrm>
            <a:off x="7183679" y="3745880"/>
            <a:ext cx="2314246" cy="1481118"/>
          </a:xfrm>
          <a:custGeom>
            <a:avLst/>
            <a:gdLst/>
            <a:ahLst/>
            <a:cxnLst/>
            <a:rect l="l" t="t" r="r" b="b"/>
            <a:pathLst>
              <a:path w="2314246" h="1481118">
                <a:moveTo>
                  <a:pt x="0" y="0"/>
                </a:moveTo>
                <a:lnTo>
                  <a:pt x="2314246" y="0"/>
                </a:lnTo>
                <a:lnTo>
                  <a:pt x="2314246" y="1481117"/>
                </a:lnTo>
                <a:lnTo>
                  <a:pt x="0" y="14811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6" name="TextBox 26"/>
          <p:cNvSpPr txBox="1"/>
          <p:nvPr/>
        </p:nvSpPr>
        <p:spPr>
          <a:xfrm>
            <a:off x="1135659" y="198641"/>
            <a:ext cx="7282708" cy="621892"/>
          </a:xfrm>
          <a:prstGeom prst="rect">
            <a:avLst/>
          </a:prstGeom>
        </p:spPr>
        <p:txBody>
          <a:bodyPr lIns="0" tIns="0" rIns="0" bIns="0" rtlCol="0" anchor="t">
            <a:spAutoFit/>
          </a:bodyPr>
          <a:lstStyle/>
          <a:p>
            <a:pPr marL="0" lvl="0" indent="0" algn="l">
              <a:lnSpc>
                <a:spcPts val="4505"/>
              </a:lnSpc>
              <a:spcBef>
                <a:spcPct val="0"/>
              </a:spcBef>
            </a:pPr>
            <a:r>
              <a:rPr lang="en-US" sz="4022" b="1" spc="-120">
                <a:solidFill>
                  <a:srgbClr val="FF1495"/>
                </a:solidFill>
                <a:latin typeface="Poppins Bold"/>
                <a:ea typeface="Poppins Bold"/>
                <a:cs typeface="Poppins Bold"/>
                <a:sym typeface="Poppins Bold"/>
              </a:rPr>
              <a:t>17.4 The TCP/IP Protocol Suite</a:t>
            </a:r>
          </a:p>
        </p:txBody>
      </p:sp>
      <p:sp>
        <p:nvSpPr>
          <p:cNvPr id="27" name="TextBox 27"/>
          <p:cNvSpPr txBox="1"/>
          <p:nvPr/>
        </p:nvSpPr>
        <p:spPr>
          <a:xfrm>
            <a:off x="1892872" y="2086428"/>
            <a:ext cx="2677709" cy="1029851"/>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Application Layer</a:t>
            </a:r>
          </a:p>
        </p:txBody>
      </p:sp>
      <p:sp>
        <p:nvSpPr>
          <p:cNvPr id="28" name="TextBox 28"/>
          <p:cNvSpPr txBox="1"/>
          <p:nvPr/>
        </p:nvSpPr>
        <p:spPr>
          <a:xfrm>
            <a:off x="1892872" y="3633681"/>
            <a:ext cx="2677709" cy="1029851"/>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Transport</a:t>
            </a:r>
          </a:p>
          <a:p>
            <a:pPr algn="ctr">
              <a:lnSpc>
                <a:spcPts val="4136"/>
              </a:lnSpc>
            </a:pPr>
            <a:r>
              <a:rPr lang="en-US" sz="2954">
                <a:solidFill>
                  <a:srgbClr val="000000"/>
                </a:solidFill>
                <a:latin typeface="Alatsi"/>
                <a:ea typeface="Alatsi"/>
                <a:cs typeface="Alatsi"/>
                <a:sym typeface="Alatsi"/>
              </a:rPr>
              <a:t>Layer</a:t>
            </a:r>
          </a:p>
        </p:txBody>
      </p:sp>
      <p:sp>
        <p:nvSpPr>
          <p:cNvPr id="29" name="TextBox 29"/>
          <p:cNvSpPr txBox="1"/>
          <p:nvPr/>
        </p:nvSpPr>
        <p:spPr>
          <a:xfrm>
            <a:off x="1758142" y="5107349"/>
            <a:ext cx="2947169" cy="1029851"/>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Network</a:t>
            </a:r>
          </a:p>
          <a:p>
            <a:pPr algn="ctr">
              <a:lnSpc>
                <a:spcPts val="4136"/>
              </a:lnSpc>
            </a:pPr>
            <a:r>
              <a:rPr lang="en-US" sz="2954">
                <a:solidFill>
                  <a:srgbClr val="000000">
                    <a:alpha val="13725"/>
                  </a:srgbClr>
                </a:solidFill>
                <a:latin typeface="Alatsi"/>
                <a:ea typeface="Alatsi"/>
                <a:cs typeface="Alatsi"/>
                <a:sym typeface="Alatsi"/>
              </a:rPr>
              <a:t>/Internet Layer</a:t>
            </a:r>
          </a:p>
        </p:txBody>
      </p:sp>
      <p:sp>
        <p:nvSpPr>
          <p:cNvPr id="30" name="TextBox 30"/>
          <p:cNvSpPr txBox="1"/>
          <p:nvPr/>
        </p:nvSpPr>
        <p:spPr>
          <a:xfrm>
            <a:off x="1758142" y="6843887"/>
            <a:ext cx="2947169" cy="505976"/>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Data Link Layer</a:t>
            </a:r>
          </a:p>
        </p:txBody>
      </p:sp>
      <p:sp>
        <p:nvSpPr>
          <p:cNvPr id="31" name="TextBox 31"/>
          <p:cNvSpPr txBox="1"/>
          <p:nvPr/>
        </p:nvSpPr>
        <p:spPr>
          <a:xfrm>
            <a:off x="1758142" y="8320137"/>
            <a:ext cx="2947169" cy="505976"/>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Physical Layer</a:t>
            </a:r>
          </a:p>
        </p:txBody>
      </p:sp>
      <p:sp>
        <p:nvSpPr>
          <p:cNvPr id="32" name="TextBox 32"/>
          <p:cNvSpPr txBox="1"/>
          <p:nvPr/>
        </p:nvSpPr>
        <p:spPr>
          <a:xfrm>
            <a:off x="5152070" y="2086428"/>
            <a:ext cx="12295341" cy="993595"/>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Now, the TCP protocol functioning within the transport layer is tasked with to guarantee the secure transmission of the message to the intended recipient.</a:t>
            </a:r>
          </a:p>
        </p:txBody>
      </p:sp>
      <p:sp>
        <p:nvSpPr>
          <p:cNvPr id="33" name="TextBox 33"/>
          <p:cNvSpPr txBox="1"/>
          <p:nvPr/>
        </p:nvSpPr>
        <p:spPr>
          <a:xfrm>
            <a:off x="5320240" y="7845740"/>
            <a:ext cx="12459953" cy="1005944"/>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The TCP Protocol generates packets sized appropriately to accommodate all the data, wherein each packet comprises a header along with the user data.</a:t>
            </a:r>
          </a:p>
        </p:txBody>
      </p:sp>
      <p:sp>
        <p:nvSpPr>
          <p:cNvPr id="34" name="TextBox 34"/>
          <p:cNvSpPr txBox="1"/>
          <p:nvPr/>
        </p:nvSpPr>
        <p:spPr>
          <a:xfrm>
            <a:off x="12713271" y="4309765"/>
            <a:ext cx="3277981" cy="1005944"/>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Protocols:</a:t>
            </a:r>
          </a:p>
          <a:p>
            <a:pPr algn="l">
              <a:lnSpc>
                <a:spcPts val="4034"/>
              </a:lnSpc>
            </a:pPr>
            <a:r>
              <a:rPr lang="en-US" sz="2882">
                <a:solidFill>
                  <a:srgbClr val="FFFFFF"/>
                </a:solidFill>
                <a:latin typeface="Alatsi"/>
                <a:ea typeface="Alatsi"/>
                <a:cs typeface="Alatsi"/>
                <a:sym typeface="Alatsi"/>
              </a:rPr>
              <a:t>TCP, UDP, SCTP</a:t>
            </a:r>
          </a:p>
        </p:txBody>
      </p:sp>
      <p:sp>
        <p:nvSpPr>
          <p:cNvPr id="35" name="Freeform 35"/>
          <p:cNvSpPr/>
          <p:nvPr/>
        </p:nvSpPr>
        <p:spPr>
          <a:xfrm>
            <a:off x="9816844" y="3745880"/>
            <a:ext cx="2314246" cy="1481118"/>
          </a:xfrm>
          <a:custGeom>
            <a:avLst/>
            <a:gdLst/>
            <a:ahLst/>
            <a:cxnLst/>
            <a:rect l="l" t="t" r="r" b="b"/>
            <a:pathLst>
              <a:path w="2314246" h="1481118">
                <a:moveTo>
                  <a:pt x="0" y="0"/>
                </a:moveTo>
                <a:lnTo>
                  <a:pt x="2314246" y="0"/>
                </a:lnTo>
                <a:lnTo>
                  <a:pt x="2314246" y="1481117"/>
                </a:lnTo>
                <a:lnTo>
                  <a:pt x="0" y="14811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6" name="Freeform 36"/>
          <p:cNvSpPr/>
          <p:nvPr/>
        </p:nvSpPr>
        <p:spPr>
          <a:xfrm>
            <a:off x="7183679" y="5404422"/>
            <a:ext cx="2314246" cy="1481118"/>
          </a:xfrm>
          <a:custGeom>
            <a:avLst/>
            <a:gdLst/>
            <a:ahLst/>
            <a:cxnLst/>
            <a:rect l="l" t="t" r="r" b="b"/>
            <a:pathLst>
              <a:path w="2314246" h="1481118">
                <a:moveTo>
                  <a:pt x="0" y="0"/>
                </a:moveTo>
                <a:lnTo>
                  <a:pt x="2314246" y="0"/>
                </a:lnTo>
                <a:lnTo>
                  <a:pt x="2314246" y="1481118"/>
                </a:lnTo>
                <a:lnTo>
                  <a:pt x="0" y="14811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7" name="Freeform 37"/>
          <p:cNvSpPr/>
          <p:nvPr/>
        </p:nvSpPr>
        <p:spPr>
          <a:xfrm>
            <a:off x="9853782" y="5404422"/>
            <a:ext cx="2314246" cy="1481118"/>
          </a:xfrm>
          <a:custGeom>
            <a:avLst/>
            <a:gdLst/>
            <a:ahLst/>
            <a:cxnLst/>
            <a:rect l="l" t="t" r="r" b="b"/>
            <a:pathLst>
              <a:path w="2314246" h="1481118">
                <a:moveTo>
                  <a:pt x="0" y="0"/>
                </a:moveTo>
                <a:lnTo>
                  <a:pt x="2314246" y="0"/>
                </a:lnTo>
                <a:lnTo>
                  <a:pt x="2314246" y="1481118"/>
                </a:lnTo>
                <a:lnTo>
                  <a:pt x="0" y="14811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135659" y="1336926"/>
            <a:ext cx="16644534" cy="8554557"/>
            <a:chOff x="0" y="0"/>
            <a:chExt cx="4383745" cy="2253052"/>
          </a:xfrm>
        </p:grpSpPr>
        <p:sp>
          <p:nvSpPr>
            <p:cNvPr id="8" name="Freeform 8"/>
            <p:cNvSpPr/>
            <p:nvPr/>
          </p:nvSpPr>
          <p:spPr>
            <a:xfrm>
              <a:off x="0" y="0"/>
              <a:ext cx="4383746" cy="2253052"/>
            </a:xfrm>
            <a:custGeom>
              <a:avLst/>
              <a:gdLst/>
              <a:ahLst/>
              <a:cxnLst/>
              <a:rect l="l" t="t" r="r" b="b"/>
              <a:pathLst>
                <a:path w="4383746" h="2253052">
                  <a:moveTo>
                    <a:pt x="23722" y="0"/>
                  </a:moveTo>
                  <a:lnTo>
                    <a:pt x="4360024" y="0"/>
                  </a:lnTo>
                  <a:cubicBezTo>
                    <a:pt x="4373125" y="0"/>
                    <a:pt x="4383746" y="10621"/>
                    <a:pt x="4383746" y="23722"/>
                  </a:cubicBezTo>
                  <a:lnTo>
                    <a:pt x="4383746" y="2229330"/>
                  </a:lnTo>
                  <a:cubicBezTo>
                    <a:pt x="4383746" y="2242431"/>
                    <a:pt x="4373125" y="2253052"/>
                    <a:pt x="4360024" y="2253052"/>
                  </a:cubicBezTo>
                  <a:lnTo>
                    <a:pt x="23722" y="2253052"/>
                  </a:lnTo>
                  <a:cubicBezTo>
                    <a:pt x="10621" y="2253052"/>
                    <a:pt x="0" y="2242431"/>
                    <a:pt x="0" y="2229330"/>
                  </a:cubicBezTo>
                  <a:lnTo>
                    <a:pt x="0" y="23722"/>
                  </a:lnTo>
                  <a:cubicBezTo>
                    <a:pt x="0" y="10621"/>
                    <a:pt x="10621" y="0"/>
                    <a:pt x="23722" y="0"/>
                  </a:cubicBezTo>
                  <a:close/>
                </a:path>
              </a:pathLst>
            </a:custGeom>
            <a:solidFill>
              <a:srgbClr val="642EC7"/>
            </a:solidFill>
          </p:spPr>
          <p:txBody>
            <a:bodyPr/>
            <a:lstStyle/>
            <a:p>
              <a:endParaRPr lang="en-PH"/>
            </a:p>
          </p:txBody>
        </p:sp>
        <p:sp>
          <p:nvSpPr>
            <p:cNvPr id="9" name="TextBox 9"/>
            <p:cNvSpPr txBox="1"/>
            <p:nvPr/>
          </p:nvSpPr>
          <p:spPr>
            <a:xfrm>
              <a:off x="0" y="-28575"/>
              <a:ext cx="4383745" cy="2281627"/>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19216" y="2074321"/>
            <a:ext cx="3625020" cy="1104775"/>
            <a:chOff x="0" y="0"/>
            <a:chExt cx="954738" cy="290970"/>
          </a:xfrm>
        </p:grpSpPr>
        <p:sp>
          <p:nvSpPr>
            <p:cNvPr id="11" name="Freeform 11"/>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12" name="TextBox 12"/>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19216" y="3621573"/>
            <a:ext cx="3625020" cy="1104775"/>
            <a:chOff x="0" y="0"/>
            <a:chExt cx="954738" cy="290970"/>
          </a:xfrm>
        </p:grpSpPr>
        <p:sp>
          <p:nvSpPr>
            <p:cNvPr id="14" name="Freeform 14"/>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15" name="TextBox 15"/>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19216" y="5096812"/>
            <a:ext cx="3625020" cy="1104775"/>
            <a:chOff x="0" y="0"/>
            <a:chExt cx="954738" cy="290970"/>
          </a:xfrm>
        </p:grpSpPr>
        <p:sp>
          <p:nvSpPr>
            <p:cNvPr id="17" name="Freeform 17"/>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18" name="TextBox 18"/>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19216" y="6573062"/>
            <a:ext cx="3625020" cy="1104775"/>
            <a:chOff x="0" y="0"/>
            <a:chExt cx="954738" cy="290970"/>
          </a:xfrm>
        </p:grpSpPr>
        <p:sp>
          <p:nvSpPr>
            <p:cNvPr id="20" name="Freeform 20"/>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21" name="TextBox 21"/>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19216" y="8049313"/>
            <a:ext cx="3625020" cy="1104775"/>
            <a:chOff x="0" y="0"/>
            <a:chExt cx="954738" cy="290970"/>
          </a:xfrm>
        </p:grpSpPr>
        <p:sp>
          <p:nvSpPr>
            <p:cNvPr id="23" name="Freeform 23"/>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24" name="TextBox 24"/>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1135659" y="198641"/>
            <a:ext cx="7282708" cy="621892"/>
          </a:xfrm>
          <a:prstGeom prst="rect">
            <a:avLst/>
          </a:prstGeom>
        </p:spPr>
        <p:txBody>
          <a:bodyPr lIns="0" tIns="0" rIns="0" bIns="0" rtlCol="0" anchor="t">
            <a:spAutoFit/>
          </a:bodyPr>
          <a:lstStyle/>
          <a:p>
            <a:pPr marL="0" lvl="0" indent="0" algn="l">
              <a:lnSpc>
                <a:spcPts val="4505"/>
              </a:lnSpc>
              <a:spcBef>
                <a:spcPct val="0"/>
              </a:spcBef>
            </a:pPr>
            <a:r>
              <a:rPr lang="en-US" sz="4022" b="1" spc="-120">
                <a:solidFill>
                  <a:srgbClr val="FF1495"/>
                </a:solidFill>
                <a:latin typeface="Poppins Bold"/>
                <a:ea typeface="Poppins Bold"/>
                <a:cs typeface="Poppins Bold"/>
                <a:sym typeface="Poppins Bold"/>
              </a:rPr>
              <a:t>17.4 The TCP/IP Protocol Suite</a:t>
            </a:r>
          </a:p>
        </p:txBody>
      </p:sp>
      <p:sp>
        <p:nvSpPr>
          <p:cNvPr id="26" name="TextBox 26"/>
          <p:cNvSpPr txBox="1"/>
          <p:nvPr/>
        </p:nvSpPr>
        <p:spPr>
          <a:xfrm>
            <a:off x="1892872" y="2086428"/>
            <a:ext cx="2677709" cy="1029851"/>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Application Layer</a:t>
            </a:r>
          </a:p>
        </p:txBody>
      </p:sp>
      <p:sp>
        <p:nvSpPr>
          <p:cNvPr id="27" name="TextBox 27"/>
          <p:cNvSpPr txBox="1"/>
          <p:nvPr/>
        </p:nvSpPr>
        <p:spPr>
          <a:xfrm>
            <a:off x="1892872" y="3633681"/>
            <a:ext cx="2677709" cy="1029851"/>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Transport</a:t>
            </a:r>
          </a:p>
          <a:p>
            <a:pPr algn="ctr">
              <a:lnSpc>
                <a:spcPts val="4136"/>
              </a:lnSpc>
            </a:pPr>
            <a:r>
              <a:rPr lang="en-US" sz="2954">
                <a:solidFill>
                  <a:srgbClr val="000000"/>
                </a:solidFill>
                <a:latin typeface="Alatsi"/>
                <a:ea typeface="Alatsi"/>
                <a:cs typeface="Alatsi"/>
                <a:sym typeface="Alatsi"/>
              </a:rPr>
              <a:t>Layer</a:t>
            </a:r>
          </a:p>
        </p:txBody>
      </p:sp>
      <p:sp>
        <p:nvSpPr>
          <p:cNvPr id="28" name="TextBox 28"/>
          <p:cNvSpPr txBox="1"/>
          <p:nvPr/>
        </p:nvSpPr>
        <p:spPr>
          <a:xfrm>
            <a:off x="1758142" y="5107349"/>
            <a:ext cx="2947169" cy="1029851"/>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Network</a:t>
            </a:r>
          </a:p>
          <a:p>
            <a:pPr algn="ctr">
              <a:lnSpc>
                <a:spcPts val="4136"/>
              </a:lnSpc>
            </a:pPr>
            <a:r>
              <a:rPr lang="en-US" sz="2954">
                <a:solidFill>
                  <a:srgbClr val="000000">
                    <a:alpha val="13725"/>
                  </a:srgbClr>
                </a:solidFill>
                <a:latin typeface="Alatsi"/>
                <a:ea typeface="Alatsi"/>
                <a:cs typeface="Alatsi"/>
                <a:sym typeface="Alatsi"/>
              </a:rPr>
              <a:t>/Internet Layer</a:t>
            </a:r>
          </a:p>
        </p:txBody>
      </p:sp>
      <p:sp>
        <p:nvSpPr>
          <p:cNvPr id="29" name="TextBox 29"/>
          <p:cNvSpPr txBox="1"/>
          <p:nvPr/>
        </p:nvSpPr>
        <p:spPr>
          <a:xfrm>
            <a:off x="1758142" y="6843887"/>
            <a:ext cx="2947169" cy="505976"/>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Data Link Layer</a:t>
            </a:r>
          </a:p>
        </p:txBody>
      </p:sp>
      <p:sp>
        <p:nvSpPr>
          <p:cNvPr id="30" name="TextBox 30"/>
          <p:cNvSpPr txBox="1"/>
          <p:nvPr/>
        </p:nvSpPr>
        <p:spPr>
          <a:xfrm>
            <a:off x="1758142" y="8320137"/>
            <a:ext cx="2947169" cy="505976"/>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Physical Layer</a:t>
            </a:r>
          </a:p>
        </p:txBody>
      </p:sp>
      <p:sp>
        <p:nvSpPr>
          <p:cNvPr id="31" name="TextBox 31"/>
          <p:cNvSpPr txBox="1"/>
          <p:nvPr/>
        </p:nvSpPr>
        <p:spPr>
          <a:xfrm>
            <a:off x="6131899" y="2673685"/>
            <a:ext cx="10440687" cy="6406164"/>
          </a:xfrm>
          <a:prstGeom prst="rect">
            <a:avLst/>
          </a:prstGeom>
        </p:spPr>
        <p:txBody>
          <a:bodyPr lIns="0" tIns="0" rIns="0" bIns="0" rtlCol="0" anchor="t">
            <a:spAutoFit/>
          </a:bodyPr>
          <a:lstStyle/>
          <a:p>
            <a:pPr algn="l">
              <a:lnSpc>
                <a:spcPts val="3379"/>
              </a:lnSpc>
            </a:pPr>
            <a:r>
              <a:rPr lang="en-US" sz="2413">
                <a:solidFill>
                  <a:srgbClr val="FFFFFF"/>
                </a:solidFill>
                <a:latin typeface="Alatsi"/>
                <a:ea typeface="Alatsi"/>
                <a:cs typeface="Alatsi"/>
                <a:sym typeface="Alatsi"/>
              </a:rPr>
              <a:t>The header of the packet contains: </a:t>
            </a:r>
          </a:p>
          <a:p>
            <a:pPr algn="l">
              <a:lnSpc>
                <a:spcPts val="3379"/>
              </a:lnSpc>
            </a:pPr>
            <a:endParaRPr lang="en-US" sz="2413">
              <a:solidFill>
                <a:srgbClr val="FFFFFF"/>
              </a:solidFill>
              <a:latin typeface="Alatsi"/>
              <a:ea typeface="Alatsi"/>
              <a:cs typeface="Alatsi"/>
              <a:sym typeface="Alatsi"/>
            </a:endParaRPr>
          </a:p>
          <a:p>
            <a:pPr marL="521141" lvl="1" indent="-260571" algn="l">
              <a:lnSpc>
                <a:spcPts val="3379"/>
              </a:lnSpc>
              <a:buAutoNum type="arabicPeriod"/>
            </a:pPr>
            <a:r>
              <a:rPr lang="en-US" sz="2413" u="sng">
                <a:solidFill>
                  <a:srgbClr val="FFFFFF"/>
                </a:solidFill>
                <a:latin typeface="Alatsi"/>
                <a:ea typeface="Alatsi"/>
                <a:cs typeface="Alatsi"/>
                <a:sym typeface="Alatsi"/>
              </a:rPr>
              <a:t>Port number:</a:t>
            </a:r>
            <a:r>
              <a:rPr lang="en-US" sz="2413">
                <a:solidFill>
                  <a:srgbClr val="FFFFFF"/>
                </a:solidFill>
                <a:latin typeface="Alatsi"/>
                <a:ea typeface="Alatsi"/>
                <a:cs typeface="Alatsi"/>
                <a:sym typeface="Alatsi"/>
              </a:rPr>
              <a:t> Allow the receiving application layer to properly direct the incoming data to the correct application or service on the destination device.</a:t>
            </a:r>
          </a:p>
          <a:p>
            <a:pPr marL="521141" lvl="1" indent="-260571" algn="l">
              <a:lnSpc>
                <a:spcPts val="3379"/>
              </a:lnSpc>
              <a:buAutoNum type="arabicPeriod"/>
            </a:pPr>
            <a:r>
              <a:rPr lang="en-US" sz="2413" u="sng">
                <a:solidFill>
                  <a:srgbClr val="FFFFFF"/>
                </a:solidFill>
                <a:latin typeface="Alatsi"/>
                <a:ea typeface="Alatsi"/>
                <a:cs typeface="Alatsi"/>
                <a:sym typeface="Alatsi"/>
              </a:rPr>
              <a:t>Sequence number:</a:t>
            </a:r>
            <a:r>
              <a:rPr lang="en-US" sz="2413">
                <a:solidFill>
                  <a:srgbClr val="FFFFFF"/>
                </a:solidFill>
                <a:latin typeface="Alatsi"/>
                <a:ea typeface="Alatsi"/>
                <a:cs typeface="Alatsi"/>
                <a:sym typeface="Alatsi"/>
              </a:rPr>
              <a:t> Allow the receiving end to arrange and reconstruct the data in the correct order at the transport layer</a:t>
            </a:r>
          </a:p>
          <a:p>
            <a:pPr algn="l">
              <a:lnSpc>
                <a:spcPts val="3379"/>
              </a:lnSpc>
            </a:pPr>
            <a:endParaRPr lang="en-US" sz="2413">
              <a:solidFill>
                <a:srgbClr val="FFFFFF"/>
              </a:solidFill>
              <a:latin typeface="Alatsi"/>
              <a:ea typeface="Alatsi"/>
              <a:cs typeface="Alatsi"/>
              <a:sym typeface="Alatsi"/>
            </a:endParaRPr>
          </a:p>
          <a:p>
            <a:pPr algn="l">
              <a:lnSpc>
                <a:spcPts val="3379"/>
              </a:lnSpc>
            </a:pPr>
            <a:r>
              <a:rPr lang="en-US" sz="2413">
                <a:solidFill>
                  <a:srgbClr val="FFFFFF"/>
                </a:solidFill>
                <a:latin typeface="Alatsi"/>
                <a:ea typeface="Alatsi"/>
                <a:cs typeface="Alatsi"/>
                <a:sym typeface="Alatsi"/>
              </a:rPr>
              <a:t>This allows TCP to ensure that any response is directed back to the application protocol. </a:t>
            </a:r>
          </a:p>
          <a:p>
            <a:pPr algn="l">
              <a:lnSpc>
                <a:spcPts val="3379"/>
              </a:lnSpc>
            </a:pPr>
            <a:endParaRPr lang="en-US" sz="2413">
              <a:solidFill>
                <a:srgbClr val="FFFFFF"/>
              </a:solidFill>
              <a:latin typeface="Alatsi"/>
              <a:ea typeface="Alatsi"/>
              <a:cs typeface="Alatsi"/>
              <a:sym typeface="Alatsi"/>
            </a:endParaRPr>
          </a:p>
          <a:p>
            <a:pPr algn="l">
              <a:lnSpc>
                <a:spcPts val="3379"/>
              </a:lnSpc>
            </a:pPr>
            <a:r>
              <a:rPr lang="en-US" sz="2413">
                <a:solidFill>
                  <a:srgbClr val="FFFFFF"/>
                </a:solidFill>
                <a:latin typeface="Alatsi"/>
                <a:ea typeface="Alatsi"/>
                <a:cs typeface="Alatsi"/>
                <a:sym typeface="Alatsi"/>
              </a:rPr>
              <a:t>TCP is connection-oriented because it establishes a logical connection between sender and receiver before transmitting data (by sending just one packet). TCP will only send other packets once it has received acknowledgement. </a:t>
            </a:r>
          </a:p>
        </p:txBody>
      </p:sp>
      <p:grpSp>
        <p:nvGrpSpPr>
          <p:cNvPr id="32" name="Group 32"/>
          <p:cNvGrpSpPr/>
          <p:nvPr/>
        </p:nvGrpSpPr>
        <p:grpSpPr>
          <a:xfrm>
            <a:off x="9003010" y="1776244"/>
            <a:ext cx="3086100" cy="734669"/>
            <a:chOff x="0" y="0"/>
            <a:chExt cx="812800" cy="193493"/>
          </a:xfrm>
        </p:grpSpPr>
        <p:sp>
          <p:nvSpPr>
            <p:cNvPr id="33" name="Freeform 33"/>
            <p:cNvSpPr/>
            <p:nvPr/>
          </p:nvSpPr>
          <p:spPr>
            <a:xfrm>
              <a:off x="0" y="0"/>
              <a:ext cx="812800" cy="193493"/>
            </a:xfrm>
            <a:custGeom>
              <a:avLst/>
              <a:gdLst/>
              <a:ahLst/>
              <a:cxnLst/>
              <a:rect l="l" t="t" r="r" b="b"/>
              <a:pathLst>
                <a:path w="812800" h="193493">
                  <a:moveTo>
                    <a:pt x="0" y="0"/>
                  </a:moveTo>
                  <a:lnTo>
                    <a:pt x="812800" y="0"/>
                  </a:lnTo>
                  <a:lnTo>
                    <a:pt x="812800" y="193493"/>
                  </a:lnTo>
                  <a:lnTo>
                    <a:pt x="0" y="193493"/>
                  </a:lnTo>
                  <a:close/>
                </a:path>
              </a:pathLst>
            </a:custGeom>
            <a:solidFill>
              <a:srgbClr val="019D97"/>
            </a:solidFill>
          </p:spPr>
          <p:txBody>
            <a:bodyPr/>
            <a:lstStyle/>
            <a:p>
              <a:endParaRPr lang="en-PH"/>
            </a:p>
          </p:txBody>
        </p:sp>
        <p:sp>
          <p:nvSpPr>
            <p:cNvPr id="34" name="TextBox 34"/>
            <p:cNvSpPr txBox="1"/>
            <p:nvPr/>
          </p:nvSpPr>
          <p:spPr>
            <a:xfrm>
              <a:off x="0" y="-28575"/>
              <a:ext cx="812800" cy="222068"/>
            </a:xfrm>
            <a:prstGeom prst="rect">
              <a:avLst/>
            </a:prstGeom>
          </p:spPr>
          <p:txBody>
            <a:bodyPr lIns="50800" tIns="50800" rIns="50800" bIns="50800" rtlCol="0" anchor="ctr"/>
            <a:lstStyle/>
            <a:p>
              <a:pPr algn="ctr">
                <a:lnSpc>
                  <a:spcPts val="2595"/>
                </a:lnSpc>
              </a:pPr>
              <a:endParaRPr/>
            </a:p>
          </p:txBody>
        </p:sp>
      </p:grpSp>
      <p:sp>
        <p:nvSpPr>
          <p:cNvPr id="35" name="AutoShape 35"/>
          <p:cNvSpPr/>
          <p:nvPr/>
        </p:nvSpPr>
        <p:spPr>
          <a:xfrm>
            <a:off x="10971895" y="1776244"/>
            <a:ext cx="0" cy="705435"/>
          </a:xfrm>
          <a:prstGeom prst="line">
            <a:avLst/>
          </a:prstGeom>
          <a:ln w="38100" cap="flat">
            <a:solidFill>
              <a:srgbClr val="FAFAFA"/>
            </a:solidFill>
            <a:prstDash val="sysDash"/>
            <a:headEnd type="none" w="sm" len="sm"/>
            <a:tailEnd type="none" w="sm" len="sm"/>
          </a:ln>
        </p:spPr>
        <p:txBody>
          <a:bodyPr/>
          <a:lstStyle/>
          <a:p>
            <a:endParaRPr lang="en-PH"/>
          </a:p>
        </p:txBody>
      </p:sp>
      <p:sp>
        <p:nvSpPr>
          <p:cNvPr id="36" name="TextBox 36"/>
          <p:cNvSpPr txBox="1"/>
          <p:nvPr/>
        </p:nvSpPr>
        <p:spPr>
          <a:xfrm>
            <a:off x="11119726" y="1958739"/>
            <a:ext cx="894571" cy="331579"/>
          </a:xfrm>
          <a:prstGeom prst="rect">
            <a:avLst/>
          </a:prstGeom>
        </p:spPr>
        <p:txBody>
          <a:bodyPr lIns="0" tIns="0" rIns="0" bIns="0" rtlCol="0" anchor="t">
            <a:spAutoFit/>
          </a:bodyPr>
          <a:lstStyle/>
          <a:p>
            <a:pPr algn="l">
              <a:lnSpc>
                <a:spcPts val="2696"/>
              </a:lnSpc>
              <a:spcBef>
                <a:spcPct val="0"/>
              </a:spcBef>
            </a:pPr>
            <a:r>
              <a:rPr lang="en-US" sz="1925">
                <a:solidFill>
                  <a:srgbClr val="FAFAFA"/>
                </a:solidFill>
                <a:latin typeface="Open Sans"/>
                <a:ea typeface="Open Sans"/>
                <a:cs typeface="Open Sans"/>
                <a:sym typeface="Open Sans"/>
              </a:rPr>
              <a:t>Header</a:t>
            </a:r>
          </a:p>
        </p:txBody>
      </p:sp>
      <p:sp>
        <p:nvSpPr>
          <p:cNvPr id="37" name="TextBox 37"/>
          <p:cNvSpPr txBox="1"/>
          <p:nvPr/>
        </p:nvSpPr>
        <p:spPr>
          <a:xfrm>
            <a:off x="9535896" y="1958739"/>
            <a:ext cx="894571" cy="331579"/>
          </a:xfrm>
          <a:prstGeom prst="rect">
            <a:avLst/>
          </a:prstGeom>
        </p:spPr>
        <p:txBody>
          <a:bodyPr lIns="0" tIns="0" rIns="0" bIns="0" rtlCol="0" anchor="t">
            <a:spAutoFit/>
          </a:bodyPr>
          <a:lstStyle/>
          <a:p>
            <a:pPr algn="l">
              <a:lnSpc>
                <a:spcPts val="2696"/>
              </a:lnSpc>
              <a:spcBef>
                <a:spcPct val="0"/>
              </a:spcBef>
            </a:pPr>
            <a:r>
              <a:rPr lang="en-US" sz="1925">
                <a:solidFill>
                  <a:srgbClr val="FAFAFA"/>
                </a:solidFill>
                <a:latin typeface="Open Sans"/>
                <a:ea typeface="Open Sans"/>
                <a:cs typeface="Open Sans"/>
                <a:sym typeface="Open Sans"/>
              </a:rPr>
              <a:t>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028700" y="1371922"/>
            <a:ext cx="16644534" cy="8554557"/>
            <a:chOff x="0" y="0"/>
            <a:chExt cx="4383745" cy="2253052"/>
          </a:xfrm>
        </p:grpSpPr>
        <p:sp>
          <p:nvSpPr>
            <p:cNvPr id="8" name="Freeform 8"/>
            <p:cNvSpPr/>
            <p:nvPr/>
          </p:nvSpPr>
          <p:spPr>
            <a:xfrm>
              <a:off x="0" y="0"/>
              <a:ext cx="4383746" cy="2253052"/>
            </a:xfrm>
            <a:custGeom>
              <a:avLst/>
              <a:gdLst/>
              <a:ahLst/>
              <a:cxnLst/>
              <a:rect l="l" t="t" r="r" b="b"/>
              <a:pathLst>
                <a:path w="4383746" h="2253052">
                  <a:moveTo>
                    <a:pt x="23722" y="0"/>
                  </a:moveTo>
                  <a:lnTo>
                    <a:pt x="4360024" y="0"/>
                  </a:lnTo>
                  <a:cubicBezTo>
                    <a:pt x="4373125" y="0"/>
                    <a:pt x="4383746" y="10621"/>
                    <a:pt x="4383746" y="23722"/>
                  </a:cubicBezTo>
                  <a:lnTo>
                    <a:pt x="4383746" y="2229330"/>
                  </a:lnTo>
                  <a:cubicBezTo>
                    <a:pt x="4383746" y="2242431"/>
                    <a:pt x="4373125" y="2253052"/>
                    <a:pt x="4360024" y="2253052"/>
                  </a:cubicBezTo>
                  <a:lnTo>
                    <a:pt x="23722" y="2253052"/>
                  </a:lnTo>
                  <a:cubicBezTo>
                    <a:pt x="10621" y="2253052"/>
                    <a:pt x="0" y="2242431"/>
                    <a:pt x="0" y="2229330"/>
                  </a:cubicBezTo>
                  <a:lnTo>
                    <a:pt x="0" y="23722"/>
                  </a:lnTo>
                  <a:cubicBezTo>
                    <a:pt x="0" y="10621"/>
                    <a:pt x="10621" y="0"/>
                    <a:pt x="23722" y="0"/>
                  </a:cubicBezTo>
                  <a:close/>
                </a:path>
              </a:pathLst>
            </a:custGeom>
            <a:solidFill>
              <a:srgbClr val="642EC7"/>
            </a:solidFill>
          </p:spPr>
          <p:txBody>
            <a:bodyPr/>
            <a:lstStyle/>
            <a:p>
              <a:endParaRPr lang="en-PH"/>
            </a:p>
          </p:txBody>
        </p:sp>
        <p:sp>
          <p:nvSpPr>
            <p:cNvPr id="9" name="TextBox 9"/>
            <p:cNvSpPr txBox="1"/>
            <p:nvPr/>
          </p:nvSpPr>
          <p:spPr>
            <a:xfrm>
              <a:off x="0" y="-28575"/>
              <a:ext cx="4383745" cy="2281627"/>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19216" y="2074321"/>
            <a:ext cx="3625020" cy="1104775"/>
            <a:chOff x="0" y="0"/>
            <a:chExt cx="954738" cy="290970"/>
          </a:xfrm>
        </p:grpSpPr>
        <p:sp>
          <p:nvSpPr>
            <p:cNvPr id="11" name="Freeform 11"/>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12" name="TextBox 12"/>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19216" y="3621573"/>
            <a:ext cx="3625020" cy="1104775"/>
            <a:chOff x="0" y="0"/>
            <a:chExt cx="954738" cy="290970"/>
          </a:xfrm>
        </p:grpSpPr>
        <p:sp>
          <p:nvSpPr>
            <p:cNvPr id="14" name="Freeform 14"/>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1765"/>
              </a:srgbClr>
            </a:solidFill>
          </p:spPr>
          <p:txBody>
            <a:bodyPr/>
            <a:lstStyle/>
            <a:p>
              <a:endParaRPr lang="en-PH"/>
            </a:p>
          </p:txBody>
        </p:sp>
        <p:sp>
          <p:nvSpPr>
            <p:cNvPr id="15" name="TextBox 15"/>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19216" y="5096812"/>
            <a:ext cx="3625020" cy="1104775"/>
            <a:chOff x="0" y="0"/>
            <a:chExt cx="954738" cy="290970"/>
          </a:xfrm>
        </p:grpSpPr>
        <p:sp>
          <p:nvSpPr>
            <p:cNvPr id="17" name="Freeform 17"/>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18" name="TextBox 18"/>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19216" y="6573062"/>
            <a:ext cx="3625020" cy="1104775"/>
            <a:chOff x="0" y="0"/>
            <a:chExt cx="954738" cy="290970"/>
          </a:xfrm>
        </p:grpSpPr>
        <p:sp>
          <p:nvSpPr>
            <p:cNvPr id="20" name="Freeform 20"/>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21" name="TextBox 21"/>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19216" y="8049313"/>
            <a:ext cx="3625020" cy="1104775"/>
            <a:chOff x="0" y="0"/>
            <a:chExt cx="954738" cy="290970"/>
          </a:xfrm>
        </p:grpSpPr>
        <p:sp>
          <p:nvSpPr>
            <p:cNvPr id="23" name="Freeform 23"/>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24" name="TextBox 24"/>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25" name="Freeform 25"/>
          <p:cNvSpPr/>
          <p:nvPr/>
        </p:nvSpPr>
        <p:spPr>
          <a:xfrm>
            <a:off x="9350967" y="3914469"/>
            <a:ext cx="2555573" cy="2658593"/>
          </a:xfrm>
          <a:custGeom>
            <a:avLst/>
            <a:gdLst/>
            <a:ahLst/>
            <a:cxnLst/>
            <a:rect l="l" t="t" r="r" b="b"/>
            <a:pathLst>
              <a:path w="2555573" h="2658593">
                <a:moveTo>
                  <a:pt x="0" y="0"/>
                </a:moveTo>
                <a:lnTo>
                  <a:pt x="2555573" y="0"/>
                </a:lnTo>
                <a:lnTo>
                  <a:pt x="2555573" y="2658593"/>
                </a:lnTo>
                <a:lnTo>
                  <a:pt x="0" y="26585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6" name="TextBox 26"/>
          <p:cNvSpPr txBox="1"/>
          <p:nvPr/>
        </p:nvSpPr>
        <p:spPr>
          <a:xfrm>
            <a:off x="1135659" y="198641"/>
            <a:ext cx="7282708" cy="621892"/>
          </a:xfrm>
          <a:prstGeom prst="rect">
            <a:avLst/>
          </a:prstGeom>
        </p:spPr>
        <p:txBody>
          <a:bodyPr lIns="0" tIns="0" rIns="0" bIns="0" rtlCol="0" anchor="t">
            <a:spAutoFit/>
          </a:bodyPr>
          <a:lstStyle/>
          <a:p>
            <a:pPr marL="0" lvl="0" indent="0" algn="l">
              <a:lnSpc>
                <a:spcPts val="4505"/>
              </a:lnSpc>
              <a:spcBef>
                <a:spcPct val="0"/>
              </a:spcBef>
            </a:pPr>
            <a:r>
              <a:rPr lang="en-US" sz="4022" b="1" spc="-120">
                <a:solidFill>
                  <a:srgbClr val="FF1495"/>
                </a:solidFill>
                <a:latin typeface="Poppins Bold"/>
                <a:ea typeface="Poppins Bold"/>
                <a:cs typeface="Poppins Bold"/>
                <a:sym typeface="Poppins Bold"/>
              </a:rPr>
              <a:t>17.4 The TCP/IP Protocol Suite</a:t>
            </a:r>
          </a:p>
        </p:txBody>
      </p:sp>
      <p:sp>
        <p:nvSpPr>
          <p:cNvPr id="27" name="TextBox 27"/>
          <p:cNvSpPr txBox="1"/>
          <p:nvPr/>
        </p:nvSpPr>
        <p:spPr>
          <a:xfrm>
            <a:off x="1892872" y="2086428"/>
            <a:ext cx="2677709" cy="1029851"/>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Application Layer</a:t>
            </a:r>
          </a:p>
        </p:txBody>
      </p:sp>
      <p:sp>
        <p:nvSpPr>
          <p:cNvPr id="28" name="TextBox 28"/>
          <p:cNvSpPr txBox="1"/>
          <p:nvPr/>
        </p:nvSpPr>
        <p:spPr>
          <a:xfrm>
            <a:off x="1892872" y="3633681"/>
            <a:ext cx="2677709" cy="1029851"/>
          </a:xfrm>
          <a:prstGeom prst="rect">
            <a:avLst/>
          </a:prstGeom>
        </p:spPr>
        <p:txBody>
          <a:bodyPr lIns="0" tIns="0" rIns="0" bIns="0" rtlCol="0" anchor="t">
            <a:spAutoFit/>
          </a:bodyPr>
          <a:lstStyle/>
          <a:p>
            <a:pPr algn="ctr">
              <a:lnSpc>
                <a:spcPts val="4136"/>
              </a:lnSpc>
            </a:pPr>
            <a:r>
              <a:rPr lang="en-US" sz="2954">
                <a:solidFill>
                  <a:srgbClr val="000000">
                    <a:alpha val="11765"/>
                  </a:srgbClr>
                </a:solidFill>
                <a:latin typeface="Alatsi"/>
                <a:ea typeface="Alatsi"/>
                <a:cs typeface="Alatsi"/>
                <a:sym typeface="Alatsi"/>
              </a:rPr>
              <a:t>Transport</a:t>
            </a:r>
          </a:p>
          <a:p>
            <a:pPr algn="ctr">
              <a:lnSpc>
                <a:spcPts val="4136"/>
              </a:lnSpc>
            </a:pPr>
            <a:r>
              <a:rPr lang="en-US" sz="2954">
                <a:solidFill>
                  <a:srgbClr val="000000">
                    <a:alpha val="11765"/>
                  </a:srgbClr>
                </a:solidFill>
                <a:latin typeface="Alatsi"/>
                <a:ea typeface="Alatsi"/>
                <a:cs typeface="Alatsi"/>
                <a:sym typeface="Alatsi"/>
              </a:rPr>
              <a:t>Layer</a:t>
            </a:r>
          </a:p>
        </p:txBody>
      </p:sp>
      <p:sp>
        <p:nvSpPr>
          <p:cNvPr id="29" name="TextBox 29"/>
          <p:cNvSpPr txBox="1"/>
          <p:nvPr/>
        </p:nvSpPr>
        <p:spPr>
          <a:xfrm>
            <a:off x="1758142" y="5107349"/>
            <a:ext cx="2947169" cy="1029851"/>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Network</a:t>
            </a:r>
          </a:p>
          <a:p>
            <a:pPr algn="ctr">
              <a:lnSpc>
                <a:spcPts val="4136"/>
              </a:lnSpc>
            </a:pPr>
            <a:r>
              <a:rPr lang="en-US" sz="2954">
                <a:solidFill>
                  <a:srgbClr val="000000"/>
                </a:solidFill>
                <a:latin typeface="Alatsi"/>
                <a:ea typeface="Alatsi"/>
                <a:cs typeface="Alatsi"/>
                <a:sym typeface="Alatsi"/>
              </a:rPr>
              <a:t>/Internet Layer</a:t>
            </a:r>
          </a:p>
        </p:txBody>
      </p:sp>
      <p:sp>
        <p:nvSpPr>
          <p:cNvPr id="30" name="TextBox 30"/>
          <p:cNvSpPr txBox="1"/>
          <p:nvPr/>
        </p:nvSpPr>
        <p:spPr>
          <a:xfrm>
            <a:off x="1758142" y="6843887"/>
            <a:ext cx="2947169" cy="505976"/>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Data Link Layer</a:t>
            </a:r>
          </a:p>
        </p:txBody>
      </p:sp>
      <p:sp>
        <p:nvSpPr>
          <p:cNvPr id="31" name="TextBox 31"/>
          <p:cNvSpPr txBox="1"/>
          <p:nvPr/>
        </p:nvSpPr>
        <p:spPr>
          <a:xfrm>
            <a:off x="1758142" y="8320137"/>
            <a:ext cx="2947169" cy="505976"/>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Physical Layer</a:t>
            </a:r>
          </a:p>
        </p:txBody>
      </p:sp>
      <p:sp>
        <p:nvSpPr>
          <p:cNvPr id="32" name="TextBox 32"/>
          <p:cNvSpPr txBox="1"/>
          <p:nvPr/>
        </p:nvSpPr>
        <p:spPr>
          <a:xfrm>
            <a:off x="5152070" y="2086428"/>
            <a:ext cx="12295341" cy="1498420"/>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The network layer determines the optimal path and utilises routing protocols to ensure packets are efficiently directed through interconnected networks toward their destinations on the internet.</a:t>
            </a:r>
          </a:p>
        </p:txBody>
      </p:sp>
      <p:sp>
        <p:nvSpPr>
          <p:cNvPr id="33" name="TextBox 33"/>
          <p:cNvSpPr txBox="1"/>
          <p:nvPr/>
        </p:nvSpPr>
        <p:spPr>
          <a:xfrm>
            <a:off x="5377893" y="7019115"/>
            <a:ext cx="12295341" cy="2003245"/>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The IP protocol, receiving packets from the transport layer, appends a header containing sender and receiver IP addresses, obtaining these addresses via DNS (Domain Name System) resolution, ensuring proper addressing and routing of the packet to its intended destination across the internet.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028700" y="1371922"/>
            <a:ext cx="16644534" cy="8554557"/>
            <a:chOff x="0" y="0"/>
            <a:chExt cx="4383745" cy="2253052"/>
          </a:xfrm>
        </p:grpSpPr>
        <p:sp>
          <p:nvSpPr>
            <p:cNvPr id="8" name="Freeform 8"/>
            <p:cNvSpPr/>
            <p:nvPr/>
          </p:nvSpPr>
          <p:spPr>
            <a:xfrm>
              <a:off x="0" y="0"/>
              <a:ext cx="4383746" cy="2253052"/>
            </a:xfrm>
            <a:custGeom>
              <a:avLst/>
              <a:gdLst/>
              <a:ahLst/>
              <a:cxnLst/>
              <a:rect l="l" t="t" r="r" b="b"/>
              <a:pathLst>
                <a:path w="4383746" h="2253052">
                  <a:moveTo>
                    <a:pt x="23722" y="0"/>
                  </a:moveTo>
                  <a:lnTo>
                    <a:pt x="4360024" y="0"/>
                  </a:lnTo>
                  <a:cubicBezTo>
                    <a:pt x="4373125" y="0"/>
                    <a:pt x="4383746" y="10621"/>
                    <a:pt x="4383746" y="23722"/>
                  </a:cubicBezTo>
                  <a:lnTo>
                    <a:pt x="4383746" y="2229330"/>
                  </a:lnTo>
                  <a:cubicBezTo>
                    <a:pt x="4383746" y="2242431"/>
                    <a:pt x="4373125" y="2253052"/>
                    <a:pt x="4360024" y="2253052"/>
                  </a:cubicBezTo>
                  <a:lnTo>
                    <a:pt x="23722" y="2253052"/>
                  </a:lnTo>
                  <a:cubicBezTo>
                    <a:pt x="10621" y="2253052"/>
                    <a:pt x="0" y="2242431"/>
                    <a:pt x="0" y="2229330"/>
                  </a:cubicBezTo>
                  <a:lnTo>
                    <a:pt x="0" y="23722"/>
                  </a:lnTo>
                  <a:cubicBezTo>
                    <a:pt x="0" y="10621"/>
                    <a:pt x="10621" y="0"/>
                    <a:pt x="23722" y="0"/>
                  </a:cubicBezTo>
                  <a:close/>
                </a:path>
              </a:pathLst>
            </a:custGeom>
            <a:solidFill>
              <a:srgbClr val="642EC7"/>
            </a:solidFill>
          </p:spPr>
          <p:txBody>
            <a:bodyPr/>
            <a:lstStyle/>
            <a:p>
              <a:endParaRPr lang="en-PH"/>
            </a:p>
          </p:txBody>
        </p:sp>
        <p:sp>
          <p:nvSpPr>
            <p:cNvPr id="9" name="TextBox 9"/>
            <p:cNvSpPr txBox="1"/>
            <p:nvPr/>
          </p:nvSpPr>
          <p:spPr>
            <a:xfrm>
              <a:off x="0" y="-28575"/>
              <a:ext cx="4383745" cy="2281627"/>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19216" y="2074321"/>
            <a:ext cx="3625020" cy="1104775"/>
            <a:chOff x="0" y="0"/>
            <a:chExt cx="954738" cy="290970"/>
          </a:xfrm>
        </p:grpSpPr>
        <p:sp>
          <p:nvSpPr>
            <p:cNvPr id="11" name="Freeform 11"/>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12" name="TextBox 12"/>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19216" y="3621573"/>
            <a:ext cx="3625020" cy="1104775"/>
            <a:chOff x="0" y="0"/>
            <a:chExt cx="954738" cy="290970"/>
          </a:xfrm>
        </p:grpSpPr>
        <p:sp>
          <p:nvSpPr>
            <p:cNvPr id="14" name="Freeform 14"/>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1765"/>
              </a:srgbClr>
            </a:solidFill>
          </p:spPr>
          <p:txBody>
            <a:bodyPr/>
            <a:lstStyle/>
            <a:p>
              <a:endParaRPr lang="en-PH"/>
            </a:p>
          </p:txBody>
        </p:sp>
        <p:sp>
          <p:nvSpPr>
            <p:cNvPr id="15" name="TextBox 15"/>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19216" y="5096812"/>
            <a:ext cx="3625020" cy="1104775"/>
            <a:chOff x="0" y="0"/>
            <a:chExt cx="954738" cy="290970"/>
          </a:xfrm>
        </p:grpSpPr>
        <p:sp>
          <p:nvSpPr>
            <p:cNvPr id="17" name="Freeform 17"/>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0980"/>
              </a:srgbClr>
            </a:solidFill>
          </p:spPr>
          <p:txBody>
            <a:bodyPr/>
            <a:lstStyle/>
            <a:p>
              <a:endParaRPr lang="en-PH"/>
            </a:p>
          </p:txBody>
        </p:sp>
        <p:sp>
          <p:nvSpPr>
            <p:cNvPr id="18" name="TextBox 18"/>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19216" y="6573062"/>
            <a:ext cx="3625020" cy="1104775"/>
            <a:chOff x="0" y="0"/>
            <a:chExt cx="954738" cy="290970"/>
          </a:xfrm>
        </p:grpSpPr>
        <p:sp>
          <p:nvSpPr>
            <p:cNvPr id="20" name="Freeform 20"/>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21" name="TextBox 21"/>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19216" y="8049313"/>
            <a:ext cx="3625020" cy="1104775"/>
            <a:chOff x="0" y="0"/>
            <a:chExt cx="954738" cy="290970"/>
          </a:xfrm>
        </p:grpSpPr>
        <p:sp>
          <p:nvSpPr>
            <p:cNvPr id="23" name="Freeform 23"/>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24" name="TextBox 24"/>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1135659" y="198641"/>
            <a:ext cx="7282708" cy="621892"/>
          </a:xfrm>
          <a:prstGeom prst="rect">
            <a:avLst/>
          </a:prstGeom>
        </p:spPr>
        <p:txBody>
          <a:bodyPr lIns="0" tIns="0" rIns="0" bIns="0" rtlCol="0" anchor="t">
            <a:spAutoFit/>
          </a:bodyPr>
          <a:lstStyle/>
          <a:p>
            <a:pPr marL="0" lvl="0" indent="0" algn="l">
              <a:lnSpc>
                <a:spcPts val="4505"/>
              </a:lnSpc>
              <a:spcBef>
                <a:spcPct val="0"/>
              </a:spcBef>
            </a:pPr>
            <a:r>
              <a:rPr lang="en-US" sz="4022" b="1" spc="-120">
                <a:solidFill>
                  <a:srgbClr val="FF1495"/>
                </a:solidFill>
                <a:latin typeface="Poppins Bold"/>
                <a:ea typeface="Poppins Bold"/>
                <a:cs typeface="Poppins Bold"/>
                <a:sym typeface="Poppins Bold"/>
              </a:rPr>
              <a:t>17.4 The TCP/IP Protocol Suite</a:t>
            </a:r>
          </a:p>
        </p:txBody>
      </p:sp>
      <p:sp>
        <p:nvSpPr>
          <p:cNvPr id="26" name="TextBox 26"/>
          <p:cNvSpPr txBox="1"/>
          <p:nvPr/>
        </p:nvSpPr>
        <p:spPr>
          <a:xfrm>
            <a:off x="1892872" y="2086428"/>
            <a:ext cx="2677709" cy="1029851"/>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Application Layer</a:t>
            </a:r>
          </a:p>
        </p:txBody>
      </p:sp>
      <p:sp>
        <p:nvSpPr>
          <p:cNvPr id="27" name="TextBox 27"/>
          <p:cNvSpPr txBox="1"/>
          <p:nvPr/>
        </p:nvSpPr>
        <p:spPr>
          <a:xfrm>
            <a:off x="1892872" y="3633681"/>
            <a:ext cx="2677709" cy="1029851"/>
          </a:xfrm>
          <a:prstGeom prst="rect">
            <a:avLst/>
          </a:prstGeom>
        </p:spPr>
        <p:txBody>
          <a:bodyPr lIns="0" tIns="0" rIns="0" bIns="0" rtlCol="0" anchor="t">
            <a:spAutoFit/>
          </a:bodyPr>
          <a:lstStyle/>
          <a:p>
            <a:pPr algn="ctr">
              <a:lnSpc>
                <a:spcPts val="4136"/>
              </a:lnSpc>
            </a:pPr>
            <a:r>
              <a:rPr lang="en-US" sz="2954">
                <a:solidFill>
                  <a:srgbClr val="000000">
                    <a:alpha val="11765"/>
                  </a:srgbClr>
                </a:solidFill>
                <a:latin typeface="Alatsi"/>
                <a:ea typeface="Alatsi"/>
                <a:cs typeface="Alatsi"/>
                <a:sym typeface="Alatsi"/>
              </a:rPr>
              <a:t>Transport</a:t>
            </a:r>
          </a:p>
          <a:p>
            <a:pPr algn="ctr">
              <a:lnSpc>
                <a:spcPts val="4136"/>
              </a:lnSpc>
            </a:pPr>
            <a:r>
              <a:rPr lang="en-US" sz="2954">
                <a:solidFill>
                  <a:srgbClr val="000000">
                    <a:alpha val="11765"/>
                  </a:srgbClr>
                </a:solidFill>
                <a:latin typeface="Alatsi"/>
                <a:ea typeface="Alatsi"/>
                <a:cs typeface="Alatsi"/>
                <a:sym typeface="Alatsi"/>
              </a:rPr>
              <a:t>Layer</a:t>
            </a:r>
          </a:p>
        </p:txBody>
      </p:sp>
      <p:sp>
        <p:nvSpPr>
          <p:cNvPr id="28" name="TextBox 28"/>
          <p:cNvSpPr txBox="1"/>
          <p:nvPr/>
        </p:nvSpPr>
        <p:spPr>
          <a:xfrm>
            <a:off x="1758142" y="5107349"/>
            <a:ext cx="2947169" cy="1029851"/>
          </a:xfrm>
          <a:prstGeom prst="rect">
            <a:avLst/>
          </a:prstGeom>
        </p:spPr>
        <p:txBody>
          <a:bodyPr lIns="0" tIns="0" rIns="0" bIns="0" rtlCol="0" anchor="t">
            <a:spAutoFit/>
          </a:bodyPr>
          <a:lstStyle/>
          <a:p>
            <a:pPr algn="ctr">
              <a:lnSpc>
                <a:spcPts val="4136"/>
              </a:lnSpc>
            </a:pPr>
            <a:r>
              <a:rPr lang="en-US" sz="2954">
                <a:solidFill>
                  <a:srgbClr val="000000">
                    <a:alpha val="10980"/>
                  </a:srgbClr>
                </a:solidFill>
                <a:latin typeface="Alatsi"/>
                <a:ea typeface="Alatsi"/>
                <a:cs typeface="Alatsi"/>
                <a:sym typeface="Alatsi"/>
              </a:rPr>
              <a:t>Network</a:t>
            </a:r>
          </a:p>
          <a:p>
            <a:pPr algn="ctr">
              <a:lnSpc>
                <a:spcPts val="4136"/>
              </a:lnSpc>
            </a:pPr>
            <a:r>
              <a:rPr lang="en-US" sz="2954">
                <a:solidFill>
                  <a:srgbClr val="000000">
                    <a:alpha val="10980"/>
                  </a:srgbClr>
                </a:solidFill>
                <a:latin typeface="Alatsi"/>
                <a:ea typeface="Alatsi"/>
                <a:cs typeface="Alatsi"/>
                <a:sym typeface="Alatsi"/>
              </a:rPr>
              <a:t>/Internet Layer</a:t>
            </a:r>
          </a:p>
        </p:txBody>
      </p:sp>
      <p:sp>
        <p:nvSpPr>
          <p:cNvPr id="29" name="TextBox 29"/>
          <p:cNvSpPr txBox="1"/>
          <p:nvPr/>
        </p:nvSpPr>
        <p:spPr>
          <a:xfrm>
            <a:off x="1758142" y="6843887"/>
            <a:ext cx="2947169" cy="505976"/>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Data Link Layer</a:t>
            </a:r>
          </a:p>
        </p:txBody>
      </p:sp>
      <p:sp>
        <p:nvSpPr>
          <p:cNvPr id="30" name="TextBox 30"/>
          <p:cNvSpPr txBox="1"/>
          <p:nvPr/>
        </p:nvSpPr>
        <p:spPr>
          <a:xfrm>
            <a:off x="1758142" y="8320137"/>
            <a:ext cx="2947169" cy="505976"/>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Physical Layer</a:t>
            </a:r>
          </a:p>
        </p:txBody>
      </p:sp>
      <p:sp>
        <p:nvSpPr>
          <p:cNvPr id="31" name="TextBox 31"/>
          <p:cNvSpPr txBox="1"/>
          <p:nvPr/>
        </p:nvSpPr>
        <p:spPr>
          <a:xfrm>
            <a:off x="5215472" y="2804552"/>
            <a:ext cx="12295341" cy="4527370"/>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The IP packet (also known as datagram) is then sent to the data-link layer. </a:t>
            </a:r>
          </a:p>
          <a:p>
            <a:pPr algn="l">
              <a:lnSpc>
                <a:spcPts val="4034"/>
              </a:lnSpc>
            </a:pPr>
            <a:endParaRPr lang="en-US" sz="2882">
              <a:solidFill>
                <a:srgbClr val="FFFFFF"/>
              </a:solidFill>
              <a:latin typeface="Alatsi"/>
              <a:ea typeface="Alatsi"/>
              <a:cs typeface="Alatsi"/>
              <a:sym typeface="Alatsi"/>
            </a:endParaRPr>
          </a:p>
          <a:p>
            <a:pPr algn="l">
              <a:lnSpc>
                <a:spcPts val="4034"/>
              </a:lnSpc>
            </a:pPr>
            <a:r>
              <a:rPr lang="en-US" sz="2882">
                <a:solidFill>
                  <a:srgbClr val="FFFFFF"/>
                </a:solidFill>
                <a:latin typeface="Alatsi"/>
                <a:ea typeface="Alatsi"/>
                <a:cs typeface="Alatsi"/>
                <a:sym typeface="Alatsi"/>
              </a:rPr>
              <a:t>The data-link layer assembles datagrams into frames. </a:t>
            </a:r>
          </a:p>
          <a:p>
            <a:pPr algn="l">
              <a:lnSpc>
                <a:spcPts val="4034"/>
              </a:lnSpc>
            </a:pPr>
            <a:endParaRPr lang="en-US" sz="2882">
              <a:solidFill>
                <a:srgbClr val="FFFFFF"/>
              </a:solidFill>
              <a:latin typeface="Alatsi"/>
              <a:ea typeface="Alatsi"/>
              <a:cs typeface="Alatsi"/>
              <a:sym typeface="Alatsi"/>
            </a:endParaRPr>
          </a:p>
          <a:p>
            <a:pPr algn="l">
              <a:lnSpc>
                <a:spcPts val="4034"/>
              </a:lnSpc>
            </a:pPr>
            <a:r>
              <a:rPr lang="en-US" sz="2882">
                <a:solidFill>
                  <a:srgbClr val="FFFFFF"/>
                </a:solidFill>
                <a:latin typeface="Alatsi"/>
                <a:ea typeface="Alatsi"/>
                <a:cs typeface="Alatsi"/>
                <a:sym typeface="Alatsi"/>
              </a:rPr>
              <a:t>The IP has no duty after the IP packet has been sent to the data-link layer. </a:t>
            </a:r>
          </a:p>
          <a:p>
            <a:pPr algn="l">
              <a:lnSpc>
                <a:spcPts val="4034"/>
              </a:lnSpc>
            </a:pPr>
            <a:endParaRPr lang="en-US" sz="2882">
              <a:solidFill>
                <a:srgbClr val="FFFFFF"/>
              </a:solidFill>
              <a:latin typeface="Alatsi"/>
              <a:ea typeface="Alatsi"/>
              <a:cs typeface="Alatsi"/>
              <a:sym typeface="Alatsi"/>
            </a:endParaRPr>
          </a:p>
          <a:p>
            <a:pPr algn="l">
              <a:lnSpc>
                <a:spcPts val="4034"/>
              </a:lnSpc>
            </a:pPr>
            <a:r>
              <a:rPr lang="en-US" sz="2882">
                <a:solidFill>
                  <a:srgbClr val="FFFFFF"/>
                </a:solidFill>
                <a:latin typeface="Alatsi"/>
                <a:ea typeface="Alatsi"/>
                <a:cs typeface="Alatsi"/>
                <a:sym typeface="Alatsi"/>
              </a:rPr>
              <a:t>IP is a connectionless service as it lacks confirmation of packet delivery to the destination and does not possess awareness or insight into the content received.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028700" y="1371922"/>
            <a:ext cx="16644534" cy="8554557"/>
            <a:chOff x="0" y="0"/>
            <a:chExt cx="4383745" cy="2253052"/>
          </a:xfrm>
        </p:grpSpPr>
        <p:sp>
          <p:nvSpPr>
            <p:cNvPr id="8" name="Freeform 8"/>
            <p:cNvSpPr/>
            <p:nvPr/>
          </p:nvSpPr>
          <p:spPr>
            <a:xfrm>
              <a:off x="0" y="0"/>
              <a:ext cx="4383746" cy="2253052"/>
            </a:xfrm>
            <a:custGeom>
              <a:avLst/>
              <a:gdLst/>
              <a:ahLst/>
              <a:cxnLst/>
              <a:rect l="l" t="t" r="r" b="b"/>
              <a:pathLst>
                <a:path w="4383746" h="2253052">
                  <a:moveTo>
                    <a:pt x="23722" y="0"/>
                  </a:moveTo>
                  <a:lnTo>
                    <a:pt x="4360024" y="0"/>
                  </a:lnTo>
                  <a:cubicBezTo>
                    <a:pt x="4373125" y="0"/>
                    <a:pt x="4383746" y="10621"/>
                    <a:pt x="4383746" y="23722"/>
                  </a:cubicBezTo>
                  <a:lnTo>
                    <a:pt x="4383746" y="2229330"/>
                  </a:lnTo>
                  <a:cubicBezTo>
                    <a:pt x="4383746" y="2242431"/>
                    <a:pt x="4373125" y="2253052"/>
                    <a:pt x="4360024" y="2253052"/>
                  </a:cubicBezTo>
                  <a:lnTo>
                    <a:pt x="23722" y="2253052"/>
                  </a:lnTo>
                  <a:cubicBezTo>
                    <a:pt x="10621" y="2253052"/>
                    <a:pt x="0" y="2242431"/>
                    <a:pt x="0" y="2229330"/>
                  </a:cubicBezTo>
                  <a:lnTo>
                    <a:pt x="0" y="23722"/>
                  </a:lnTo>
                  <a:cubicBezTo>
                    <a:pt x="0" y="10621"/>
                    <a:pt x="10621" y="0"/>
                    <a:pt x="23722" y="0"/>
                  </a:cubicBezTo>
                  <a:close/>
                </a:path>
              </a:pathLst>
            </a:custGeom>
            <a:solidFill>
              <a:srgbClr val="642EC7"/>
            </a:solidFill>
          </p:spPr>
          <p:txBody>
            <a:bodyPr/>
            <a:lstStyle/>
            <a:p>
              <a:endParaRPr lang="en-PH"/>
            </a:p>
          </p:txBody>
        </p:sp>
        <p:sp>
          <p:nvSpPr>
            <p:cNvPr id="9" name="TextBox 9"/>
            <p:cNvSpPr txBox="1"/>
            <p:nvPr/>
          </p:nvSpPr>
          <p:spPr>
            <a:xfrm>
              <a:off x="0" y="-28575"/>
              <a:ext cx="4383745" cy="2281627"/>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19216" y="2074321"/>
            <a:ext cx="3625020" cy="1104775"/>
            <a:chOff x="0" y="0"/>
            <a:chExt cx="954738" cy="290970"/>
          </a:xfrm>
        </p:grpSpPr>
        <p:sp>
          <p:nvSpPr>
            <p:cNvPr id="11" name="Freeform 11"/>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12" name="TextBox 12"/>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19216" y="3621573"/>
            <a:ext cx="3625020" cy="1104775"/>
            <a:chOff x="0" y="0"/>
            <a:chExt cx="954738" cy="290970"/>
          </a:xfrm>
        </p:grpSpPr>
        <p:sp>
          <p:nvSpPr>
            <p:cNvPr id="14" name="Freeform 14"/>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1765"/>
              </a:srgbClr>
            </a:solidFill>
          </p:spPr>
          <p:txBody>
            <a:bodyPr/>
            <a:lstStyle/>
            <a:p>
              <a:endParaRPr lang="en-PH"/>
            </a:p>
          </p:txBody>
        </p:sp>
        <p:sp>
          <p:nvSpPr>
            <p:cNvPr id="15" name="TextBox 15"/>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19216" y="5096812"/>
            <a:ext cx="3625020" cy="1104775"/>
            <a:chOff x="0" y="0"/>
            <a:chExt cx="954738" cy="290970"/>
          </a:xfrm>
        </p:grpSpPr>
        <p:sp>
          <p:nvSpPr>
            <p:cNvPr id="17" name="Freeform 17"/>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0980"/>
              </a:srgbClr>
            </a:solidFill>
          </p:spPr>
          <p:txBody>
            <a:bodyPr/>
            <a:lstStyle/>
            <a:p>
              <a:endParaRPr lang="en-PH"/>
            </a:p>
          </p:txBody>
        </p:sp>
        <p:sp>
          <p:nvSpPr>
            <p:cNvPr id="18" name="TextBox 18"/>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19216" y="6573062"/>
            <a:ext cx="3625020" cy="1104775"/>
            <a:chOff x="0" y="0"/>
            <a:chExt cx="954738" cy="290970"/>
          </a:xfrm>
        </p:grpSpPr>
        <p:sp>
          <p:nvSpPr>
            <p:cNvPr id="20" name="Freeform 20"/>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21" name="TextBox 21"/>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19216" y="8049313"/>
            <a:ext cx="3625020" cy="1104775"/>
            <a:chOff x="0" y="0"/>
            <a:chExt cx="954738" cy="290970"/>
          </a:xfrm>
        </p:grpSpPr>
        <p:sp>
          <p:nvSpPr>
            <p:cNvPr id="23" name="Freeform 23"/>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24" name="TextBox 24"/>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5215472" y="2804552"/>
            <a:ext cx="12295341" cy="4527370"/>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During transmission, frames sent by the data-link layer will likely reach multiple routers, where the datagram content is relinquished to the IP layer. </a:t>
            </a:r>
          </a:p>
          <a:p>
            <a:pPr algn="l">
              <a:lnSpc>
                <a:spcPts val="4034"/>
              </a:lnSpc>
            </a:pPr>
            <a:endParaRPr lang="en-US" sz="2882">
              <a:solidFill>
                <a:srgbClr val="FFFFFF"/>
              </a:solidFill>
              <a:latin typeface="Alatsi"/>
              <a:ea typeface="Alatsi"/>
              <a:cs typeface="Alatsi"/>
              <a:sym typeface="Alatsi"/>
            </a:endParaRPr>
          </a:p>
          <a:p>
            <a:pPr algn="l">
              <a:lnSpc>
                <a:spcPts val="4034"/>
              </a:lnSpc>
            </a:pPr>
            <a:endParaRPr lang="en-US" sz="2882">
              <a:solidFill>
                <a:srgbClr val="FFFFFF"/>
              </a:solidFill>
              <a:latin typeface="Alatsi"/>
              <a:ea typeface="Alatsi"/>
              <a:cs typeface="Alatsi"/>
              <a:sym typeface="Alatsi"/>
            </a:endParaRPr>
          </a:p>
          <a:p>
            <a:pPr algn="l">
              <a:lnSpc>
                <a:spcPts val="4034"/>
              </a:lnSpc>
            </a:pPr>
            <a:r>
              <a:rPr lang="en-US" sz="2882">
                <a:solidFill>
                  <a:srgbClr val="FFFFFF"/>
                </a:solidFill>
                <a:latin typeface="Alatsi"/>
                <a:ea typeface="Alatsi"/>
                <a:cs typeface="Alatsi"/>
                <a:sym typeface="Alatsi"/>
              </a:rPr>
              <a:t>Router software, equipped with a specific routing table, determines the subsequent destination host for transmission. Due to the Internet's size and complexity, routers don't maintain global routing tables. After inserting the suitable address into the datagram, IP returns it to the data-link layer of the router.</a:t>
            </a:r>
          </a:p>
        </p:txBody>
      </p:sp>
      <p:sp>
        <p:nvSpPr>
          <p:cNvPr id="26" name="Freeform 26"/>
          <p:cNvSpPr/>
          <p:nvPr/>
        </p:nvSpPr>
        <p:spPr>
          <a:xfrm>
            <a:off x="9834359" y="3854714"/>
            <a:ext cx="1132316" cy="1119577"/>
          </a:xfrm>
          <a:custGeom>
            <a:avLst/>
            <a:gdLst/>
            <a:ahLst/>
            <a:cxnLst/>
            <a:rect l="l" t="t" r="r" b="b"/>
            <a:pathLst>
              <a:path w="1132316" h="1119577">
                <a:moveTo>
                  <a:pt x="0" y="0"/>
                </a:moveTo>
                <a:lnTo>
                  <a:pt x="1132316" y="0"/>
                </a:lnTo>
                <a:lnTo>
                  <a:pt x="1132316" y="1119577"/>
                </a:lnTo>
                <a:lnTo>
                  <a:pt x="0" y="11195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7" name="TextBox 27"/>
          <p:cNvSpPr txBox="1"/>
          <p:nvPr/>
        </p:nvSpPr>
        <p:spPr>
          <a:xfrm>
            <a:off x="1135659" y="198641"/>
            <a:ext cx="7282708" cy="621892"/>
          </a:xfrm>
          <a:prstGeom prst="rect">
            <a:avLst/>
          </a:prstGeom>
        </p:spPr>
        <p:txBody>
          <a:bodyPr lIns="0" tIns="0" rIns="0" bIns="0" rtlCol="0" anchor="t">
            <a:spAutoFit/>
          </a:bodyPr>
          <a:lstStyle/>
          <a:p>
            <a:pPr marL="0" lvl="0" indent="0" algn="l">
              <a:lnSpc>
                <a:spcPts val="4505"/>
              </a:lnSpc>
              <a:spcBef>
                <a:spcPct val="0"/>
              </a:spcBef>
            </a:pPr>
            <a:r>
              <a:rPr lang="en-US" sz="4022" b="1" spc="-120">
                <a:solidFill>
                  <a:srgbClr val="FF1495"/>
                </a:solidFill>
                <a:latin typeface="Poppins Bold"/>
                <a:ea typeface="Poppins Bold"/>
                <a:cs typeface="Poppins Bold"/>
                <a:sym typeface="Poppins Bold"/>
              </a:rPr>
              <a:t>17.4 The TCP/IP Protocol Suite</a:t>
            </a:r>
          </a:p>
        </p:txBody>
      </p:sp>
      <p:sp>
        <p:nvSpPr>
          <p:cNvPr id="28" name="TextBox 28"/>
          <p:cNvSpPr txBox="1"/>
          <p:nvPr/>
        </p:nvSpPr>
        <p:spPr>
          <a:xfrm>
            <a:off x="1892872" y="2086428"/>
            <a:ext cx="2677709" cy="1029851"/>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Application Layer</a:t>
            </a:r>
          </a:p>
        </p:txBody>
      </p:sp>
      <p:sp>
        <p:nvSpPr>
          <p:cNvPr id="29" name="TextBox 29"/>
          <p:cNvSpPr txBox="1"/>
          <p:nvPr/>
        </p:nvSpPr>
        <p:spPr>
          <a:xfrm>
            <a:off x="1892872" y="3633681"/>
            <a:ext cx="2677709" cy="1029851"/>
          </a:xfrm>
          <a:prstGeom prst="rect">
            <a:avLst/>
          </a:prstGeom>
        </p:spPr>
        <p:txBody>
          <a:bodyPr lIns="0" tIns="0" rIns="0" bIns="0" rtlCol="0" anchor="t">
            <a:spAutoFit/>
          </a:bodyPr>
          <a:lstStyle/>
          <a:p>
            <a:pPr algn="ctr">
              <a:lnSpc>
                <a:spcPts val="4136"/>
              </a:lnSpc>
            </a:pPr>
            <a:r>
              <a:rPr lang="en-US" sz="2954">
                <a:solidFill>
                  <a:srgbClr val="000000">
                    <a:alpha val="11765"/>
                  </a:srgbClr>
                </a:solidFill>
                <a:latin typeface="Alatsi"/>
                <a:ea typeface="Alatsi"/>
                <a:cs typeface="Alatsi"/>
                <a:sym typeface="Alatsi"/>
              </a:rPr>
              <a:t>Transport</a:t>
            </a:r>
          </a:p>
          <a:p>
            <a:pPr algn="ctr">
              <a:lnSpc>
                <a:spcPts val="4136"/>
              </a:lnSpc>
            </a:pPr>
            <a:r>
              <a:rPr lang="en-US" sz="2954">
                <a:solidFill>
                  <a:srgbClr val="000000">
                    <a:alpha val="11765"/>
                  </a:srgbClr>
                </a:solidFill>
                <a:latin typeface="Alatsi"/>
                <a:ea typeface="Alatsi"/>
                <a:cs typeface="Alatsi"/>
                <a:sym typeface="Alatsi"/>
              </a:rPr>
              <a:t>Layer</a:t>
            </a:r>
          </a:p>
        </p:txBody>
      </p:sp>
      <p:sp>
        <p:nvSpPr>
          <p:cNvPr id="30" name="TextBox 30"/>
          <p:cNvSpPr txBox="1"/>
          <p:nvPr/>
        </p:nvSpPr>
        <p:spPr>
          <a:xfrm>
            <a:off x="1758142" y="5107349"/>
            <a:ext cx="2947169" cy="1029851"/>
          </a:xfrm>
          <a:prstGeom prst="rect">
            <a:avLst/>
          </a:prstGeom>
        </p:spPr>
        <p:txBody>
          <a:bodyPr lIns="0" tIns="0" rIns="0" bIns="0" rtlCol="0" anchor="t">
            <a:spAutoFit/>
          </a:bodyPr>
          <a:lstStyle/>
          <a:p>
            <a:pPr algn="ctr">
              <a:lnSpc>
                <a:spcPts val="4136"/>
              </a:lnSpc>
            </a:pPr>
            <a:r>
              <a:rPr lang="en-US" sz="2954">
                <a:solidFill>
                  <a:srgbClr val="000000">
                    <a:alpha val="10980"/>
                  </a:srgbClr>
                </a:solidFill>
                <a:latin typeface="Alatsi"/>
                <a:ea typeface="Alatsi"/>
                <a:cs typeface="Alatsi"/>
                <a:sym typeface="Alatsi"/>
              </a:rPr>
              <a:t>Network</a:t>
            </a:r>
          </a:p>
          <a:p>
            <a:pPr algn="ctr">
              <a:lnSpc>
                <a:spcPts val="4136"/>
              </a:lnSpc>
            </a:pPr>
            <a:r>
              <a:rPr lang="en-US" sz="2954">
                <a:solidFill>
                  <a:srgbClr val="000000">
                    <a:alpha val="10980"/>
                  </a:srgbClr>
                </a:solidFill>
                <a:latin typeface="Alatsi"/>
                <a:ea typeface="Alatsi"/>
                <a:cs typeface="Alatsi"/>
                <a:sym typeface="Alatsi"/>
              </a:rPr>
              <a:t>/Internet Layer</a:t>
            </a:r>
          </a:p>
        </p:txBody>
      </p:sp>
      <p:sp>
        <p:nvSpPr>
          <p:cNvPr id="31" name="TextBox 31"/>
          <p:cNvSpPr txBox="1"/>
          <p:nvPr/>
        </p:nvSpPr>
        <p:spPr>
          <a:xfrm>
            <a:off x="1758142" y="6843887"/>
            <a:ext cx="2947169" cy="505976"/>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Data Link Layer</a:t>
            </a:r>
          </a:p>
        </p:txBody>
      </p:sp>
      <p:sp>
        <p:nvSpPr>
          <p:cNvPr id="32" name="TextBox 32"/>
          <p:cNvSpPr txBox="1"/>
          <p:nvPr/>
        </p:nvSpPr>
        <p:spPr>
          <a:xfrm>
            <a:off x="1758142" y="8320137"/>
            <a:ext cx="2947169" cy="505976"/>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Physical Layer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028700" y="1371922"/>
            <a:ext cx="16644534" cy="8554557"/>
            <a:chOff x="0" y="0"/>
            <a:chExt cx="4383745" cy="2253052"/>
          </a:xfrm>
        </p:grpSpPr>
        <p:sp>
          <p:nvSpPr>
            <p:cNvPr id="8" name="Freeform 8"/>
            <p:cNvSpPr/>
            <p:nvPr/>
          </p:nvSpPr>
          <p:spPr>
            <a:xfrm>
              <a:off x="0" y="0"/>
              <a:ext cx="4383746" cy="2253052"/>
            </a:xfrm>
            <a:custGeom>
              <a:avLst/>
              <a:gdLst/>
              <a:ahLst/>
              <a:cxnLst/>
              <a:rect l="l" t="t" r="r" b="b"/>
              <a:pathLst>
                <a:path w="4383746" h="2253052">
                  <a:moveTo>
                    <a:pt x="23722" y="0"/>
                  </a:moveTo>
                  <a:lnTo>
                    <a:pt x="4360024" y="0"/>
                  </a:lnTo>
                  <a:cubicBezTo>
                    <a:pt x="4373125" y="0"/>
                    <a:pt x="4383746" y="10621"/>
                    <a:pt x="4383746" y="23722"/>
                  </a:cubicBezTo>
                  <a:lnTo>
                    <a:pt x="4383746" y="2229330"/>
                  </a:lnTo>
                  <a:cubicBezTo>
                    <a:pt x="4383746" y="2242431"/>
                    <a:pt x="4373125" y="2253052"/>
                    <a:pt x="4360024" y="2253052"/>
                  </a:cubicBezTo>
                  <a:lnTo>
                    <a:pt x="23722" y="2253052"/>
                  </a:lnTo>
                  <a:cubicBezTo>
                    <a:pt x="10621" y="2253052"/>
                    <a:pt x="0" y="2242431"/>
                    <a:pt x="0" y="2229330"/>
                  </a:cubicBezTo>
                  <a:lnTo>
                    <a:pt x="0" y="23722"/>
                  </a:lnTo>
                  <a:cubicBezTo>
                    <a:pt x="0" y="10621"/>
                    <a:pt x="10621" y="0"/>
                    <a:pt x="23722" y="0"/>
                  </a:cubicBezTo>
                  <a:close/>
                </a:path>
              </a:pathLst>
            </a:custGeom>
            <a:solidFill>
              <a:srgbClr val="642EC7"/>
            </a:solidFill>
          </p:spPr>
          <p:txBody>
            <a:bodyPr/>
            <a:lstStyle/>
            <a:p>
              <a:endParaRPr lang="en-PH"/>
            </a:p>
          </p:txBody>
        </p:sp>
        <p:sp>
          <p:nvSpPr>
            <p:cNvPr id="9" name="TextBox 9"/>
            <p:cNvSpPr txBox="1"/>
            <p:nvPr/>
          </p:nvSpPr>
          <p:spPr>
            <a:xfrm>
              <a:off x="0" y="-28575"/>
              <a:ext cx="4383745" cy="2281627"/>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19216" y="2074321"/>
            <a:ext cx="3625020" cy="1104775"/>
            <a:chOff x="0" y="0"/>
            <a:chExt cx="954738" cy="290970"/>
          </a:xfrm>
        </p:grpSpPr>
        <p:sp>
          <p:nvSpPr>
            <p:cNvPr id="11" name="Freeform 11"/>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12" name="TextBox 12"/>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19216" y="3621573"/>
            <a:ext cx="3625020" cy="1104775"/>
            <a:chOff x="0" y="0"/>
            <a:chExt cx="954738" cy="290970"/>
          </a:xfrm>
        </p:grpSpPr>
        <p:sp>
          <p:nvSpPr>
            <p:cNvPr id="14" name="Freeform 14"/>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1765"/>
              </a:srgbClr>
            </a:solidFill>
          </p:spPr>
          <p:txBody>
            <a:bodyPr/>
            <a:lstStyle/>
            <a:p>
              <a:endParaRPr lang="en-PH"/>
            </a:p>
          </p:txBody>
        </p:sp>
        <p:sp>
          <p:nvSpPr>
            <p:cNvPr id="15" name="TextBox 15"/>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19216" y="5096812"/>
            <a:ext cx="3625020" cy="1104775"/>
            <a:chOff x="0" y="0"/>
            <a:chExt cx="954738" cy="290970"/>
          </a:xfrm>
        </p:grpSpPr>
        <p:sp>
          <p:nvSpPr>
            <p:cNvPr id="17" name="Freeform 17"/>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0980"/>
              </a:srgbClr>
            </a:solidFill>
          </p:spPr>
          <p:txBody>
            <a:bodyPr/>
            <a:lstStyle/>
            <a:p>
              <a:endParaRPr lang="en-PH"/>
            </a:p>
          </p:txBody>
        </p:sp>
        <p:sp>
          <p:nvSpPr>
            <p:cNvPr id="18" name="TextBox 18"/>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19216" y="6573062"/>
            <a:ext cx="3625020" cy="1104775"/>
            <a:chOff x="0" y="0"/>
            <a:chExt cx="954738" cy="290970"/>
          </a:xfrm>
        </p:grpSpPr>
        <p:sp>
          <p:nvSpPr>
            <p:cNvPr id="20" name="Freeform 20"/>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21" name="TextBox 21"/>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19216" y="8049313"/>
            <a:ext cx="3625020" cy="1104775"/>
            <a:chOff x="0" y="0"/>
            <a:chExt cx="954738" cy="290970"/>
          </a:xfrm>
        </p:grpSpPr>
        <p:sp>
          <p:nvSpPr>
            <p:cNvPr id="23" name="Freeform 23"/>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24" name="TextBox 24"/>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5152070" y="3728477"/>
            <a:ext cx="12295341" cy="2003245"/>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Shortest path: The routing table within each router contains information regarding the current status of available transmission routes, allowing packets to be delivered to their destinations via the most efficient and viable path.</a:t>
            </a:r>
          </a:p>
        </p:txBody>
      </p:sp>
      <p:sp>
        <p:nvSpPr>
          <p:cNvPr id="26" name="Freeform 26"/>
          <p:cNvSpPr/>
          <p:nvPr/>
        </p:nvSpPr>
        <p:spPr>
          <a:xfrm>
            <a:off x="9180938" y="1564425"/>
            <a:ext cx="2155255" cy="2131008"/>
          </a:xfrm>
          <a:custGeom>
            <a:avLst/>
            <a:gdLst/>
            <a:ahLst/>
            <a:cxnLst/>
            <a:rect l="l" t="t" r="r" b="b"/>
            <a:pathLst>
              <a:path w="2155255" h="2131008">
                <a:moveTo>
                  <a:pt x="0" y="0"/>
                </a:moveTo>
                <a:lnTo>
                  <a:pt x="2155255" y="0"/>
                </a:lnTo>
                <a:lnTo>
                  <a:pt x="2155255" y="2131008"/>
                </a:lnTo>
                <a:lnTo>
                  <a:pt x="0" y="21310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7" name="TextBox 27"/>
          <p:cNvSpPr txBox="1"/>
          <p:nvPr/>
        </p:nvSpPr>
        <p:spPr>
          <a:xfrm>
            <a:off x="1135659" y="198641"/>
            <a:ext cx="7282708" cy="621892"/>
          </a:xfrm>
          <a:prstGeom prst="rect">
            <a:avLst/>
          </a:prstGeom>
        </p:spPr>
        <p:txBody>
          <a:bodyPr lIns="0" tIns="0" rIns="0" bIns="0" rtlCol="0" anchor="t">
            <a:spAutoFit/>
          </a:bodyPr>
          <a:lstStyle/>
          <a:p>
            <a:pPr marL="0" lvl="0" indent="0" algn="l">
              <a:lnSpc>
                <a:spcPts val="4505"/>
              </a:lnSpc>
              <a:spcBef>
                <a:spcPct val="0"/>
              </a:spcBef>
            </a:pPr>
            <a:r>
              <a:rPr lang="en-US" sz="4022" b="1" spc="-120">
                <a:solidFill>
                  <a:srgbClr val="FF1495"/>
                </a:solidFill>
                <a:latin typeface="Poppins Bold"/>
                <a:ea typeface="Poppins Bold"/>
                <a:cs typeface="Poppins Bold"/>
                <a:sym typeface="Poppins Bold"/>
              </a:rPr>
              <a:t>17.4 The TCP/IP Protocol Suite</a:t>
            </a:r>
          </a:p>
        </p:txBody>
      </p:sp>
      <p:sp>
        <p:nvSpPr>
          <p:cNvPr id="28" name="TextBox 28"/>
          <p:cNvSpPr txBox="1"/>
          <p:nvPr/>
        </p:nvSpPr>
        <p:spPr>
          <a:xfrm>
            <a:off x="1892872" y="2086428"/>
            <a:ext cx="2677709" cy="1029851"/>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Application Layer</a:t>
            </a:r>
          </a:p>
        </p:txBody>
      </p:sp>
      <p:sp>
        <p:nvSpPr>
          <p:cNvPr id="29" name="TextBox 29"/>
          <p:cNvSpPr txBox="1"/>
          <p:nvPr/>
        </p:nvSpPr>
        <p:spPr>
          <a:xfrm>
            <a:off x="1892872" y="3633681"/>
            <a:ext cx="2677709" cy="1029851"/>
          </a:xfrm>
          <a:prstGeom prst="rect">
            <a:avLst/>
          </a:prstGeom>
        </p:spPr>
        <p:txBody>
          <a:bodyPr lIns="0" tIns="0" rIns="0" bIns="0" rtlCol="0" anchor="t">
            <a:spAutoFit/>
          </a:bodyPr>
          <a:lstStyle/>
          <a:p>
            <a:pPr algn="ctr">
              <a:lnSpc>
                <a:spcPts val="4136"/>
              </a:lnSpc>
            </a:pPr>
            <a:r>
              <a:rPr lang="en-US" sz="2954">
                <a:solidFill>
                  <a:srgbClr val="000000">
                    <a:alpha val="11765"/>
                  </a:srgbClr>
                </a:solidFill>
                <a:latin typeface="Alatsi"/>
                <a:ea typeface="Alatsi"/>
                <a:cs typeface="Alatsi"/>
                <a:sym typeface="Alatsi"/>
              </a:rPr>
              <a:t>Transport</a:t>
            </a:r>
          </a:p>
          <a:p>
            <a:pPr algn="ctr">
              <a:lnSpc>
                <a:spcPts val="4136"/>
              </a:lnSpc>
            </a:pPr>
            <a:r>
              <a:rPr lang="en-US" sz="2954">
                <a:solidFill>
                  <a:srgbClr val="000000">
                    <a:alpha val="11765"/>
                  </a:srgbClr>
                </a:solidFill>
                <a:latin typeface="Alatsi"/>
                <a:ea typeface="Alatsi"/>
                <a:cs typeface="Alatsi"/>
                <a:sym typeface="Alatsi"/>
              </a:rPr>
              <a:t>Layer</a:t>
            </a:r>
          </a:p>
        </p:txBody>
      </p:sp>
      <p:sp>
        <p:nvSpPr>
          <p:cNvPr id="30" name="TextBox 30"/>
          <p:cNvSpPr txBox="1"/>
          <p:nvPr/>
        </p:nvSpPr>
        <p:spPr>
          <a:xfrm>
            <a:off x="1758142" y="5107349"/>
            <a:ext cx="2947169" cy="1029851"/>
          </a:xfrm>
          <a:prstGeom prst="rect">
            <a:avLst/>
          </a:prstGeom>
        </p:spPr>
        <p:txBody>
          <a:bodyPr lIns="0" tIns="0" rIns="0" bIns="0" rtlCol="0" anchor="t">
            <a:spAutoFit/>
          </a:bodyPr>
          <a:lstStyle/>
          <a:p>
            <a:pPr algn="ctr">
              <a:lnSpc>
                <a:spcPts val="4136"/>
              </a:lnSpc>
            </a:pPr>
            <a:r>
              <a:rPr lang="en-US" sz="2954">
                <a:solidFill>
                  <a:srgbClr val="000000">
                    <a:alpha val="10980"/>
                  </a:srgbClr>
                </a:solidFill>
                <a:latin typeface="Alatsi"/>
                <a:ea typeface="Alatsi"/>
                <a:cs typeface="Alatsi"/>
                <a:sym typeface="Alatsi"/>
              </a:rPr>
              <a:t>Network</a:t>
            </a:r>
          </a:p>
          <a:p>
            <a:pPr algn="ctr">
              <a:lnSpc>
                <a:spcPts val="4136"/>
              </a:lnSpc>
            </a:pPr>
            <a:r>
              <a:rPr lang="en-US" sz="2954">
                <a:solidFill>
                  <a:srgbClr val="000000">
                    <a:alpha val="10980"/>
                  </a:srgbClr>
                </a:solidFill>
                <a:latin typeface="Alatsi"/>
                <a:ea typeface="Alatsi"/>
                <a:cs typeface="Alatsi"/>
                <a:sym typeface="Alatsi"/>
              </a:rPr>
              <a:t>/Internet Layer</a:t>
            </a:r>
          </a:p>
        </p:txBody>
      </p:sp>
      <p:sp>
        <p:nvSpPr>
          <p:cNvPr id="31" name="TextBox 31"/>
          <p:cNvSpPr txBox="1"/>
          <p:nvPr/>
        </p:nvSpPr>
        <p:spPr>
          <a:xfrm>
            <a:off x="1758142" y="6843887"/>
            <a:ext cx="2947169" cy="505976"/>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Data Link Layer</a:t>
            </a:r>
          </a:p>
        </p:txBody>
      </p:sp>
      <p:sp>
        <p:nvSpPr>
          <p:cNvPr id="32" name="TextBox 32"/>
          <p:cNvSpPr txBox="1"/>
          <p:nvPr/>
        </p:nvSpPr>
        <p:spPr>
          <a:xfrm>
            <a:off x="1758142" y="8320137"/>
            <a:ext cx="2947169" cy="505976"/>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Physical Layer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26707" y="9004006"/>
            <a:ext cx="4974376" cy="1174616"/>
            <a:chOff x="0" y="0"/>
            <a:chExt cx="6632502" cy="1566154"/>
          </a:xfrm>
        </p:grpSpPr>
        <p:sp>
          <p:nvSpPr>
            <p:cNvPr id="3" name="AutoShape 3"/>
            <p:cNvSpPr/>
            <p:nvPr/>
          </p:nvSpPr>
          <p:spPr>
            <a:xfrm rot="-10800000">
              <a:off x="783077" y="0"/>
              <a:ext cx="5849425" cy="1566154"/>
            </a:xfrm>
            <a:prstGeom prst="rect">
              <a:avLst/>
            </a:prstGeom>
            <a:solidFill>
              <a:srgbClr val="FAFAFA"/>
            </a:solidFill>
          </p:spPr>
          <p:txBody>
            <a:bodyPr/>
            <a:lstStyle/>
            <a:p>
              <a:endParaRPr lang="en-PH"/>
            </a:p>
          </p:txBody>
        </p:sp>
        <p:sp>
          <p:nvSpPr>
            <p:cNvPr id="4" name="Freeform 4"/>
            <p:cNvSpPr/>
            <p:nvPr/>
          </p:nvSpPr>
          <p:spPr>
            <a:xfrm rot="-10800000">
              <a:off x="0" y="0"/>
              <a:ext cx="1566154" cy="1566154"/>
            </a:xfrm>
            <a:custGeom>
              <a:avLst/>
              <a:gdLst/>
              <a:ahLst/>
              <a:cxnLst/>
              <a:rect l="l" t="t" r="r" b="b"/>
              <a:pathLst>
                <a:path w="1566154" h="1566154">
                  <a:moveTo>
                    <a:pt x="0" y="0"/>
                  </a:moveTo>
                  <a:lnTo>
                    <a:pt x="1566154" y="0"/>
                  </a:lnTo>
                  <a:lnTo>
                    <a:pt x="1566154" y="1566154"/>
                  </a:lnTo>
                  <a:lnTo>
                    <a:pt x="0" y="1566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grpSp>
        <p:nvGrpSpPr>
          <p:cNvPr id="7" name="Group 7"/>
          <p:cNvGrpSpPr/>
          <p:nvPr/>
        </p:nvGrpSpPr>
        <p:grpSpPr>
          <a:xfrm>
            <a:off x="1028700" y="0"/>
            <a:ext cx="5940055" cy="1028700"/>
            <a:chOff x="0" y="0"/>
            <a:chExt cx="2210287" cy="382778"/>
          </a:xfrm>
        </p:grpSpPr>
        <p:sp>
          <p:nvSpPr>
            <p:cNvPr id="8" name="Freeform 8"/>
            <p:cNvSpPr/>
            <p:nvPr/>
          </p:nvSpPr>
          <p:spPr>
            <a:xfrm>
              <a:off x="0" y="0"/>
              <a:ext cx="2210287" cy="382778"/>
            </a:xfrm>
            <a:custGeom>
              <a:avLst/>
              <a:gdLst/>
              <a:ahLst/>
              <a:cxnLst/>
              <a:rect l="l" t="t" r="r" b="b"/>
              <a:pathLst>
                <a:path w="2210287" h="382778">
                  <a:moveTo>
                    <a:pt x="0" y="0"/>
                  </a:moveTo>
                  <a:lnTo>
                    <a:pt x="2210287" y="0"/>
                  </a:lnTo>
                  <a:lnTo>
                    <a:pt x="2210287" y="382778"/>
                  </a:lnTo>
                  <a:lnTo>
                    <a:pt x="0" y="382778"/>
                  </a:lnTo>
                  <a:close/>
                </a:path>
              </a:pathLst>
            </a:custGeom>
            <a:solidFill>
              <a:srgbClr val="642EC7"/>
            </a:solidFill>
          </p:spPr>
          <p:txBody>
            <a:bodyPr/>
            <a:lstStyle/>
            <a:p>
              <a:endParaRPr lang="en-PH"/>
            </a:p>
          </p:txBody>
        </p:sp>
      </p:grpSp>
      <p:grpSp>
        <p:nvGrpSpPr>
          <p:cNvPr id="9" name="Group 9"/>
          <p:cNvGrpSpPr/>
          <p:nvPr/>
        </p:nvGrpSpPr>
        <p:grpSpPr>
          <a:xfrm>
            <a:off x="7955678" y="801482"/>
            <a:ext cx="9303622" cy="7878642"/>
            <a:chOff x="0" y="0"/>
            <a:chExt cx="2450337" cy="2075033"/>
          </a:xfrm>
        </p:grpSpPr>
        <p:sp>
          <p:nvSpPr>
            <p:cNvPr id="10" name="Freeform 10"/>
            <p:cNvSpPr/>
            <p:nvPr/>
          </p:nvSpPr>
          <p:spPr>
            <a:xfrm>
              <a:off x="0" y="0"/>
              <a:ext cx="2450337" cy="2075033"/>
            </a:xfrm>
            <a:custGeom>
              <a:avLst/>
              <a:gdLst/>
              <a:ahLst/>
              <a:cxnLst/>
              <a:rect l="l" t="t" r="r" b="b"/>
              <a:pathLst>
                <a:path w="2450337" h="2075033">
                  <a:moveTo>
                    <a:pt x="42439" y="0"/>
                  </a:moveTo>
                  <a:lnTo>
                    <a:pt x="2407898" y="0"/>
                  </a:lnTo>
                  <a:cubicBezTo>
                    <a:pt x="2431336" y="0"/>
                    <a:pt x="2450337" y="19001"/>
                    <a:pt x="2450337" y="42439"/>
                  </a:cubicBezTo>
                  <a:lnTo>
                    <a:pt x="2450337" y="2032594"/>
                  </a:lnTo>
                  <a:cubicBezTo>
                    <a:pt x="2450337" y="2056033"/>
                    <a:pt x="2431336" y="2075033"/>
                    <a:pt x="2407898" y="2075033"/>
                  </a:cubicBezTo>
                  <a:lnTo>
                    <a:pt x="42439" y="2075033"/>
                  </a:lnTo>
                  <a:cubicBezTo>
                    <a:pt x="19001" y="2075033"/>
                    <a:pt x="0" y="2056033"/>
                    <a:pt x="0" y="2032594"/>
                  </a:cubicBezTo>
                  <a:lnTo>
                    <a:pt x="0" y="42439"/>
                  </a:lnTo>
                  <a:cubicBezTo>
                    <a:pt x="0" y="19001"/>
                    <a:pt x="19001" y="0"/>
                    <a:pt x="42439" y="0"/>
                  </a:cubicBezTo>
                  <a:close/>
                </a:path>
              </a:pathLst>
            </a:custGeom>
            <a:solidFill>
              <a:srgbClr val="FFDE59"/>
            </a:solidFill>
          </p:spPr>
          <p:txBody>
            <a:bodyPr/>
            <a:lstStyle/>
            <a:p>
              <a:endParaRPr lang="en-PH"/>
            </a:p>
          </p:txBody>
        </p:sp>
        <p:sp>
          <p:nvSpPr>
            <p:cNvPr id="11" name="TextBox 11"/>
            <p:cNvSpPr txBox="1"/>
            <p:nvPr/>
          </p:nvSpPr>
          <p:spPr>
            <a:xfrm>
              <a:off x="0" y="-76200"/>
              <a:ext cx="2450337" cy="2151233"/>
            </a:xfrm>
            <a:prstGeom prst="rect">
              <a:avLst/>
            </a:prstGeom>
          </p:spPr>
          <p:txBody>
            <a:bodyPr lIns="50800" tIns="50800" rIns="50800" bIns="50800" rtlCol="0" anchor="ctr"/>
            <a:lstStyle/>
            <a:p>
              <a:pPr algn="ctr">
                <a:lnSpc>
                  <a:spcPts val="2700"/>
                </a:lnSpc>
              </a:pPr>
              <a:endParaRPr/>
            </a:p>
          </p:txBody>
        </p:sp>
      </p:grpSp>
      <p:grpSp>
        <p:nvGrpSpPr>
          <p:cNvPr id="12" name="Group 12"/>
          <p:cNvGrpSpPr/>
          <p:nvPr/>
        </p:nvGrpSpPr>
        <p:grpSpPr>
          <a:xfrm>
            <a:off x="2513714" y="1772063"/>
            <a:ext cx="1485014" cy="148501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4" name="Freeform 14"/>
          <p:cNvSpPr/>
          <p:nvPr/>
        </p:nvSpPr>
        <p:spPr>
          <a:xfrm>
            <a:off x="1028700" y="1786160"/>
            <a:ext cx="1485014" cy="1485014"/>
          </a:xfrm>
          <a:custGeom>
            <a:avLst/>
            <a:gdLst/>
            <a:ahLst/>
            <a:cxnLst/>
            <a:rect l="l" t="t" r="r" b="b"/>
            <a:pathLst>
              <a:path w="1485014" h="1485014">
                <a:moveTo>
                  <a:pt x="0" y="0"/>
                </a:moveTo>
                <a:lnTo>
                  <a:pt x="1485014" y="0"/>
                </a:lnTo>
                <a:lnTo>
                  <a:pt x="1485014" y="1485014"/>
                </a:lnTo>
                <a:lnTo>
                  <a:pt x="0" y="1485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5" name="Freeform 15"/>
          <p:cNvSpPr/>
          <p:nvPr/>
        </p:nvSpPr>
        <p:spPr>
          <a:xfrm>
            <a:off x="8107113" y="1581540"/>
            <a:ext cx="9000751" cy="6318527"/>
          </a:xfrm>
          <a:custGeom>
            <a:avLst/>
            <a:gdLst/>
            <a:ahLst/>
            <a:cxnLst/>
            <a:rect l="l" t="t" r="r" b="b"/>
            <a:pathLst>
              <a:path w="9000751" h="6318527">
                <a:moveTo>
                  <a:pt x="0" y="0"/>
                </a:moveTo>
                <a:lnTo>
                  <a:pt x="9000752" y="0"/>
                </a:lnTo>
                <a:lnTo>
                  <a:pt x="9000752" y="6318527"/>
                </a:lnTo>
                <a:lnTo>
                  <a:pt x="0" y="6318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6" name="TextBox 16"/>
          <p:cNvSpPr txBox="1"/>
          <p:nvPr/>
        </p:nvSpPr>
        <p:spPr>
          <a:xfrm>
            <a:off x="1028700" y="3493053"/>
            <a:ext cx="6822486" cy="2839335"/>
          </a:xfrm>
          <a:prstGeom prst="rect">
            <a:avLst/>
          </a:prstGeom>
        </p:spPr>
        <p:txBody>
          <a:bodyPr lIns="0" tIns="0" rIns="0" bIns="0" rtlCol="0" anchor="t">
            <a:spAutoFit/>
          </a:bodyPr>
          <a:lstStyle/>
          <a:p>
            <a:pPr marL="0" lvl="0" indent="0" algn="l">
              <a:lnSpc>
                <a:spcPts val="7287"/>
              </a:lnSpc>
              <a:spcBef>
                <a:spcPct val="0"/>
              </a:spcBef>
            </a:pPr>
            <a:r>
              <a:rPr lang="en-US" sz="6507" b="1" spc="-195">
                <a:solidFill>
                  <a:srgbClr val="3F4042"/>
                </a:solidFill>
                <a:latin typeface="Poppins Bold"/>
                <a:ea typeface="Poppins Bold"/>
                <a:cs typeface="Poppins Bold"/>
                <a:sym typeface="Poppins Bold"/>
              </a:rPr>
              <a:t>Networking and Internet Technologies</a:t>
            </a:r>
          </a:p>
        </p:txBody>
      </p:sp>
      <p:sp>
        <p:nvSpPr>
          <p:cNvPr id="18" name="TextBox 18"/>
          <p:cNvSpPr txBox="1"/>
          <p:nvPr/>
        </p:nvSpPr>
        <p:spPr>
          <a:xfrm>
            <a:off x="11734800" y="8791598"/>
            <a:ext cx="5697638" cy="413190"/>
          </a:xfrm>
          <a:prstGeom prst="rect">
            <a:avLst/>
          </a:prstGeom>
        </p:spPr>
        <p:txBody>
          <a:bodyPr wrap="square" lIns="0" tIns="0" rIns="0" bIns="0" rtlCol="0" anchor="t">
            <a:spAutoFit/>
          </a:bodyPr>
          <a:lstStyle/>
          <a:p>
            <a:pPr marL="0" lvl="0" indent="0" algn="l">
              <a:lnSpc>
                <a:spcPts val="3359"/>
              </a:lnSpc>
            </a:pPr>
            <a:r>
              <a:rPr lang="en-US" sz="2400" b="1" spc="-24" dirty="0">
                <a:solidFill>
                  <a:srgbClr val="FF1495"/>
                </a:solidFill>
                <a:latin typeface="Poppins Bold"/>
                <a:ea typeface="Poppins Bold"/>
                <a:cs typeface="Poppins Bold"/>
                <a:sym typeface="Poppins Bold"/>
              </a:rPr>
              <a:t>AS &amp; A Level Computer Science 9618</a:t>
            </a:r>
          </a:p>
        </p:txBody>
      </p:sp>
      <p:sp>
        <p:nvSpPr>
          <p:cNvPr id="19" name="TextBox 19"/>
          <p:cNvSpPr txBox="1"/>
          <p:nvPr/>
        </p:nvSpPr>
        <p:spPr>
          <a:xfrm>
            <a:off x="1133192" y="2364584"/>
            <a:ext cx="1255178" cy="337691"/>
          </a:xfrm>
          <a:prstGeom prst="rect">
            <a:avLst/>
          </a:prstGeom>
        </p:spPr>
        <p:txBody>
          <a:bodyPr lIns="0" tIns="0" rIns="0" bIns="0" rtlCol="0" anchor="t">
            <a:spAutoFit/>
          </a:bodyPr>
          <a:lstStyle/>
          <a:p>
            <a:pPr marL="0" lvl="0" indent="0" algn="ctr">
              <a:lnSpc>
                <a:spcPts val="2575"/>
              </a:lnSpc>
              <a:spcBef>
                <a:spcPct val="0"/>
              </a:spcBef>
            </a:pPr>
            <a:r>
              <a:rPr lang="en-US" sz="2299" b="1" spc="-68">
                <a:solidFill>
                  <a:srgbClr val="FAFAFA"/>
                </a:solidFill>
                <a:latin typeface="Poppins Bold"/>
                <a:ea typeface="Poppins Bold"/>
                <a:cs typeface="Poppins Bold"/>
                <a:sym typeface="Poppins Bold"/>
              </a:rPr>
              <a:t>Chapter</a:t>
            </a:r>
          </a:p>
        </p:txBody>
      </p:sp>
      <p:sp>
        <p:nvSpPr>
          <p:cNvPr id="20" name="TextBox 20"/>
          <p:cNvSpPr txBox="1"/>
          <p:nvPr/>
        </p:nvSpPr>
        <p:spPr>
          <a:xfrm>
            <a:off x="2640583" y="2309152"/>
            <a:ext cx="1231276" cy="439030"/>
          </a:xfrm>
          <a:prstGeom prst="rect">
            <a:avLst/>
          </a:prstGeom>
        </p:spPr>
        <p:txBody>
          <a:bodyPr lIns="0" tIns="0" rIns="0" bIns="0" rtlCol="0" anchor="t">
            <a:spAutoFit/>
          </a:bodyPr>
          <a:lstStyle/>
          <a:p>
            <a:pPr marL="0" lvl="0" indent="0" algn="ctr">
              <a:lnSpc>
                <a:spcPts val="3246"/>
              </a:lnSpc>
              <a:spcBef>
                <a:spcPct val="0"/>
              </a:spcBef>
            </a:pPr>
            <a:r>
              <a:rPr lang="en-US" sz="2899" b="1" spc="-86">
                <a:solidFill>
                  <a:srgbClr val="FFDE59"/>
                </a:solidFill>
                <a:latin typeface="Poppins Bold"/>
                <a:ea typeface="Poppins Bold"/>
                <a:cs typeface="Poppins Bold"/>
                <a:sym typeface="Poppins Bold"/>
              </a:rPr>
              <a:t>17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028700" y="1371922"/>
            <a:ext cx="16644534" cy="8554557"/>
            <a:chOff x="0" y="0"/>
            <a:chExt cx="4383745" cy="2253052"/>
          </a:xfrm>
        </p:grpSpPr>
        <p:sp>
          <p:nvSpPr>
            <p:cNvPr id="8" name="Freeform 8"/>
            <p:cNvSpPr/>
            <p:nvPr/>
          </p:nvSpPr>
          <p:spPr>
            <a:xfrm>
              <a:off x="0" y="0"/>
              <a:ext cx="4383746" cy="2253052"/>
            </a:xfrm>
            <a:custGeom>
              <a:avLst/>
              <a:gdLst/>
              <a:ahLst/>
              <a:cxnLst/>
              <a:rect l="l" t="t" r="r" b="b"/>
              <a:pathLst>
                <a:path w="4383746" h="2253052">
                  <a:moveTo>
                    <a:pt x="23722" y="0"/>
                  </a:moveTo>
                  <a:lnTo>
                    <a:pt x="4360024" y="0"/>
                  </a:lnTo>
                  <a:cubicBezTo>
                    <a:pt x="4373125" y="0"/>
                    <a:pt x="4383746" y="10621"/>
                    <a:pt x="4383746" y="23722"/>
                  </a:cubicBezTo>
                  <a:lnTo>
                    <a:pt x="4383746" y="2229330"/>
                  </a:lnTo>
                  <a:cubicBezTo>
                    <a:pt x="4383746" y="2242431"/>
                    <a:pt x="4373125" y="2253052"/>
                    <a:pt x="4360024" y="2253052"/>
                  </a:cubicBezTo>
                  <a:lnTo>
                    <a:pt x="23722" y="2253052"/>
                  </a:lnTo>
                  <a:cubicBezTo>
                    <a:pt x="10621" y="2253052"/>
                    <a:pt x="0" y="2242431"/>
                    <a:pt x="0" y="2229330"/>
                  </a:cubicBezTo>
                  <a:lnTo>
                    <a:pt x="0" y="23722"/>
                  </a:lnTo>
                  <a:cubicBezTo>
                    <a:pt x="0" y="10621"/>
                    <a:pt x="10621" y="0"/>
                    <a:pt x="23722" y="0"/>
                  </a:cubicBezTo>
                  <a:close/>
                </a:path>
              </a:pathLst>
            </a:custGeom>
            <a:solidFill>
              <a:srgbClr val="642EC7"/>
            </a:solidFill>
          </p:spPr>
          <p:txBody>
            <a:bodyPr/>
            <a:lstStyle/>
            <a:p>
              <a:endParaRPr lang="en-PH"/>
            </a:p>
          </p:txBody>
        </p:sp>
        <p:sp>
          <p:nvSpPr>
            <p:cNvPr id="9" name="TextBox 9"/>
            <p:cNvSpPr txBox="1"/>
            <p:nvPr/>
          </p:nvSpPr>
          <p:spPr>
            <a:xfrm>
              <a:off x="0" y="-28575"/>
              <a:ext cx="4383745" cy="2281627"/>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19216" y="2074321"/>
            <a:ext cx="3625020" cy="1104775"/>
            <a:chOff x="0" y="0"/>
            <a:chExt cx="954738" cy="290970"/>
          </a:xfrm>
        </p:grpSpPr>
        <p:sp>
          <p:nvSpPr>
            <p:cNvPr id="11" name="Freeform 11"/>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12" name="TextBox 12"/>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19216" y="3621573"/>
            <a:ext cx="3625020" cy="1104775"/>
            <a:chOff x="0" y="0"/>
            <a:chExt cx="954738" cy="290970"/>
          </a:xfrm>
        </p:grpSpPr>
        <p:sp>
          <p:nvSpPr>
            <p:cNvPr id="14" name="Freeform 14"/>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1765"/>
              </a:srgbClr>
            </a:solidFill>
          </p:spPr>
          <p:txBody>
            <a:bodyPr/>
            <a:lstStyle/>
            <a:p>
              <a:endParaRPr lang="en-PH"/>
            </a:p>
          </p:txBody>
        </p:sp>
        <p:sp>
          <p:nvSpPr>
            <p:cNvPr id="15" name="TextBox 15"/>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19216" y="5096812"/>
            <a:ext cx="3625020" cy="1104775"/>
            <a:chOff x="0" y="0"/>
            <a:chExt cx="954738" cy="290970"/>
          </a:xfrm>
        </p:grpSpPr>
        <p:sp>
          <p:nvSpPr>
            <p:cNvPr id="17" name="Freeform 17"/>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0980"/>
              </a:srgbClr>
            </a:solidFill>
          </p:spPr>
          <p:txBody>
            <a:bodyPr/>
            <a:lstStyle/>
            <a:p>
              <a:endParaRPr lang="en-PH"/>
            </a:p>
          </p:txBody>
        </p:sp>
        <p:sp>
          <p:nvSpPr>
            <p:cNvPr id="18" name="TextBox 18"/>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19216" y="6573062"/>
            <a:ext cx="3625020" cy="1104775"/>
            <a:chOff x="0" y="0"/>
            <a:chExt cx="954738" cy="290970"/>
          </a:xfrm>
        </p:grpSpPr>
        <p:sp>
          <p:nvSpPr>
            <p:cNvPr id="20" name="Freeform 20"/>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21" name="TextBox 21"/>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19216" y="8049313"/>
            <a:ext cx="3625020" cy="1104775"/>
            <a:chOff x="0" y="0"/>
            <a:chExt cx="954738" cy="290970"/>
          </a:xfrm>
        </p:grpSpPr>
        <p:sp>
          <p:nvSpPr>
            <p:cNvPr id="23" name="Freeform 23"/>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24" name="TextBox 24"/>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5870098" y="5674592"/>
            <a:ext cx="10837086" cy="2003245"/>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The primary difference between a switch and a router within a network lies in the handling of incoming frames: a switch forwards frames without making routing decisions, operating solely in the data-link layer and lacking access to the network layer.</a:t>
            </a:r>
          </a:p>
        </p:txBody>
      </p:sp>
      <p:sp>
        <p:nvSpPr>
          <p:cNvPr id="26" name="Freeform 26"/>
          <p:cNvSpPr/>
          <p:nvPr/>
        </p:nvSpPr>
        <p:spPr>
          <a:xfrm>
            <a:off x="12905829" y="2373432"/>
            <a:ext cx="2155255" cy="2131008"/>
          </a:xfrm>
          <a:custGeom>
            <a:avLst/>
            <a:gdLst/>
            <a:ahLst/>
            <a:cxnLst/>
            <a:rect l="l" t="t" r="r" b="b"/>
            <a:pathLst>
              <a:path w="2155255" h="2131008">
                <a:moveTo>
                  <a:pt x="0" y="0"/>
                </a:moveTo>
                <a:lnTo>
                  <a:pt x="2155254" y="0"/>
                </a:lnTo>
                <a:lnTo>
                  <a:pt x="2155254" y="2131008"/>
                </a:lnTo>
                <a:lnTo>
                  <a:pt x="0" y="21310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7" name="Freeform 27"/>
          <p:cNvSpPr/>
          <p:nvPr/>
        </p:nvSpPr>
        <p:spPr>
          <a:xfrm>
            <a:off x="6397542" y="3387676"/>
            <a:ext cx="4041651" cy="786285"/>
          </a:xfrm>
          <a:custGeom>
            <a:avLst/>
            <a:gdLst/>
            <a:ahLst/>
            <a:cxnLst/>
            <a:rect l="l" t="t" r="r" b="b"/>
            <a:pathLst>
              <a:path w="4041651" h="786285">
                <a:moveTo>
                  <a:pt x="0" y="0"/>
                </a:moveTo>
                <a:lnTo>
                  <a:pt x="4041651" y="0"/>
                </a:lnTo>
                <a:lnTo>
                  <a:pt x="4041651" y="786285"/>
                </a:lnTo>
                <a:lnTo>
                  <a:pt x="0" y="7862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8" name="TextBox 28"/>
          <p:cNvSpPr txBox="1"/>
          <p:nvPr/>
        </p:nvSpPr>
        <p:spPr>
          <a:xfrm>
            <a:off x="1135659" y="198641"/>
            <a:ext cx="7282708" cy="621892"/>
          </a:xfrm>
          <a:prstGeom prst="rect">
            <a:avLst/>
          </a:prstGeom>
        </p:spPr>
        <p:txBody>
          <a:bodyPr lIns="0" tIns="0" rIns="0" bIns="0" rtlCol="0" anchor="t">
            <a:spAutoFit/>
          </a:bodyPr>
          <a:lstStyle/>
          <a:p>
            <a:pPr marL="0" lvl="0" indent="0" algn="l">
              <a:lnSpc>
                <a:spcPts val="4505"/>
              </a:lnSpc>
              <a:spcBef>
                <a:spcPct val="0"/>
              </a:spcBef>
            </a:pPr>
            <a:r>
              <a:rPr lang="en-US" sz="4022" b="1" spc="-120">
                <a:solidFill>
                  <a:srgbClr val="FF1495"/>
                </a:solidFill>
                <a:latin typeface="Poppins Bold"/>
                <a:ea typeface="Poppins Bold"/>
                <a:cs typeface="Poppins Bold"/>
                <a:sym typeface="Poppins Bold"/>
              </a:rPr>
              <a:t>17.4 The TCP/IP Protocol Suite</a:t>
            </a:r>
          </a:p>
        </p:txBody>
      </p:sp>
      <p:sp>
        <p:nvSpPr>
          <p:cNvPr id="29" name="TextBox 29"/>
          <p:cNvSpPr txBox="1"/>
          <p:nvPr/>
        </p:nvSpPr>
        <p:spPr>
          <a:xfrm>
            <a:off x="1892872" y="2086428"/>
            <a:ext cx="2677709" cy="1029851"/>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Application Layer</a:t>
            </a:r>
          </a:p>
        </p:txBody>
      </p:sp>
      <p:sp>
        <p:nvSpPr>
          <p:cNvPr id="30" name="TextBox 30"/>
          <p:cNvSpPr txBox="1"/>
          <p:nvPr/>
        </p:nvSpPr>
        <p:spPr>
          <a:xfrm>
            <a:off x="1892872" y="3633681"/>
            <a:ext cx="2677709" cy="1029851"/>
          </a:xfrm>
          <a:prstGeom prst="rect">
            <a:avLst/>
          </a:prstGeom>
        </p:spPr>
        <p:txBody>
          <a:bodyPr lIns="0" tIns="0" rIns="0" bIns="0" rtlCol="0" anchor="t">
            <a:spAutoFit/>
          </a:bodyPr>
          <a:lstStyle/>
          <a:p>
            <a:pPr algn="ctr">
              <a:lnSpc>
                <a:spcPts val="4136"/>
              </a:lnSpc>
            </a:pPr>
            <a:r>
              <a:rPr lang="en-US" sz="2954">
                <a:solidFill>
                  <a:srgbClr val="000000">
                    <a:alpha val="11765"/>
                  </a:srgbClr>
                </a:solidFill>
                <a:latin typeface="Alatsi"/>
                <a:ea typeface="Alatsi"/>
                <a:cs typeface="Alatsi"/>
                <a:sym typeface="Alatsi"/>
              </a:rPr>
              <a:t>Transport</a:t>
            </a:r>
          </a:p>
          <a:p>
            <a:pPr algn="ctr">
              <a:lnSpc>
                <a:spcPts val="4136"/>
              </a:lnSpc>
            </a:pPr>
            <a:r>
              <a:rPr lang="en-US" sz="2954">
                <a:solidFill>
                  <a:srgbClr val="000000">
                    <a:alpha val="11765"/>
                  </a:srgbClr>
                </a:solidFill>
                <a:latin typeface="Alatsi"/>
                <a:ea typeface="Alatsi"/>
                <a:cs typeface="Alatsi"/>
                <a:sym typeface="Alatsi"/>
              </a:rPr>
              <a:t>Layer</a:t>
            </a:r>
          </a:p>
        </p:txBody>
      </p:sp>
      <p:sp>
        <p:nvSpPr>
          <p:cNvPr id="31" name="TextBox 31"/>
          <p:cNvSpPr txBox="1"/>
          <p:nvPr/>
        </p:nvSpPr>
        <p:spPr>
          <a:xfrm>
            <a:off x="1758142" y="5107349"/>
            <a:ext cx="2947169" cy="1029851"/>
          </a:xfrm>
          <a:prstGeom prst="rect">
            <a:avLst/>
          </a:prstGeom>
        </p:spPr>
        <p:txBody>
          <a:bodyPr lIns="0" tIns="0" rIns="0" bIns="0" rtlCol="0" anchor="t">
            <a:spAutoFit/>
          </a:bodyPr>
          <a:lstStyle/>
          <a:p>
            <a:pPr algn="ctr">
              <a:lnSpc>
                <a:spcPts val="4136"/>
              </a:lnSpc>
            </a:pPr>
            <a:r>
              <a:rPr lang="en-US" sz="2954">
                <a:solidFill>
                  <a:srgbClr val="000000">
                    <a:alpha val="10980"/>
                  </a:srgbClr>
                </a:solidFill>
                <a:latin typeface="Alatsi"/>
                <a:ea typeface="Alatsi"/>
                <a:cs typeface="Alatsi"/>
                <a:sym typeface="Alatsi"/>
              </a:rPr>
              <a:t>Network</a:t>
            </a:r>
          </a:p>
          <a:p>
            <a:pPr algn="ctr">
              <a:lnSpc>
                <a:spcPts val="4136"/>
              </a:lnSpc>
            </a:pPr>
            <a:r>
              <a:rPr lang="en-US" sz="2954">
                <a:solidFill>
                  <a:srgbClr val="000000">
                    <a:alpha val="10980"/>
                  </a:srgbClr>
                </a:solidFill>
                <a:latin typeface="Alatsi"/>
                <a:ea typeface="Alatsi"/>
                <a:cs typeface="Alatsi"/>
                <a:sym typeface="Alatsi"/>
              </a:rPr>
              <a:t>/Internet Layer</a:t>
            </a:r>
          </a:p>
        </p:txBody>
      </p:sp>
      <p:sp>
        <p:nvSpPr>
          <p:cNvPr id="32" name="TextBox 32"/>
          <p:cNvSpPr txBox="1"/>
          <p:nvPr/>
        </p:nvSpPr>
        <p:spPr>
          <a:xfrm>
            <a:off x="1758142" y="6843887"/>
            <a:ext cx="2947169" cy="505976"/>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Data Link Layer</a:t>
            </a:r>
          </a:p>
        </p:txBody>
      </p:sp>
      <p:sp>
        <p:nvSpPr>
          <p:cNvPr id="33" name="TextBox 33"/>
          <p:cNvSpPr txBox="1"/>
          <p:nvPr/>
        </p:nvSpPr>
        <p:spPr>
          <a:xfrm>
            <a:off x="1758142" y="8320137"/>
            <a:ext cx="2947169" cy="505976"/>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Physical Layer</a:t>
            </a:r>
          </a:p>
        </p:txBody>
      </p:sp>
      <p:sp>
        <p:nvSpPr>
          <p:cNvPr id="34" name="TextBox 34"/>
          <p:cNvSpPr txBox="1"/>
          <p:nvPr/>
        </p:nvSpPr>
        <p:spPr>
          <a:xfrm>
            <a:off x="7545907" y="4174762"/>
            <a:ext cx="1279175" cy="488770"/>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Switch</a:t>
            </a:r>
          </a:p>
        </p:txBody>
      </p:sp>
      <p:sp>
        <p:nvSpPr>
          <p:cNvPr id="35" name="TextBox 35"/>
          <p:cNvSpPr txBox="1"/>
          <p:nvPr/>
        </p:nvSpPr>
        <p:spPr>
          <a:xfrm>
            <a:off x="13343869" y="4606382"/>
            <a:ext cx="1279175" cy="488770"/>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Router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028700" y="1371922"/>
            <a:ext cx="16644534" cy="8554557"/>
            <a:chOff x="0" y="0"/>
            <a:chExt cx="4383745" cy="2253052"/>
          </a:xfrm>
        </p:grpSpPr>
        <p:sp>
          <p:nvSpPr>
            <p:cNvPr id="8" name="Freeform 8"/>
            <p:cNvSpPr/>
            <p:nvPr/>
          </p:nvSpPr>
          <p:spPr>
            <a:xfrm>
              <a:off x="0" y="0"/>
              <a:ext cx="4383746" cy="2253052"/>
            </a:xfrm>
            <a:custGeom>
              <a:avLst/>
              <a:gdLst/>
              <a:ahLst/>
              <a:cxnLst/>
              <a:rect l="l" t="t" r="r" b="b"/>
              <a:pathLst>
                <a:path w="4383746" h="2253052">
                  <a:moveTo>
                    <a:pt x="23722" y="0"/>
                  </a:moveTo>
                  <a:lnTo>
                    <a:pt x="4360024" y="0"/>
                  </a:lnTo>
                  <a:cubicBezTo>
                    <a:pt x="4373125" y="0"/>
                    <a:pt x="4383746" y="10621"/>
                    <a:pt x="4383746" y="23722"/>
                  </a:cubicBezTo>
                  <a:lnTo>
                    <a:pt x="4383746" y="2229330"/>
                  </a:lnTo>
                  <a:cubicBezTo>
                    <a:pt x="4383746" y="2242431"/>
                    <a:pt x="4373125" y="2253052"/>
                    <a:pt x="4360024" y="2253052"/>
                  </a:cubicBezTo>
                  <a:lnTo>
                    <a:pt x="23722" y="2253052"/>
                  </a:lnTo>
                  <a:cubicBezTo>
                    <a:pt x="10621" y="2253052"/>
                    <a:pt x="0" y="2242431"/>
                    <a:pt x="0" y="2229330"/>
                  </a:cubicBezTo>
                  <a:lnTo>
                    <a:pt x="0" y="23722"/>
                  </a:lnTo>
                  <a:cubicBezTo>
                    <a:pt x="0" y="10621"/>
                    <a:pt x="10621" y="0"/>
                    <a:pt x="23722" y="0"/>
                  </a:cubicBezTo>
                  <a:close/>
                </a:path>
              </a:pathLst>
            </a:custGeom>
            <a:solidFill>
              <a:srgbClr val="642EC7"/>
            </a:solidFill>
          </p:spPr>
          <p:txBody>
            <a:bodyPr/>
            <a:lstStyle/>
            <a:p>
              <a:endParaRPr lang="en-PH"/>
            </a:p>
          </p:txBody>
        </p:sp>
        <p:sp>
          <p:nvSpPr>
            <p:cNvPr id="9" name="TextBox 9"/>
            <p:cNvSpPr txBox="1"/>
            <p:nvPr/>
          </p:nvSpPr>
          <p:spPr>
            <a:xfrm>
              <a:off x="0" y="-28575"/>
              <a:ext cx="4383745" cy="2281627"/>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19216" y="2074321"/>
            <a:ext cx="3625020" cy="1104775"/>
            <a:chOff x="0" y="0"/>
            <a:chExt cx="954738" cy="290970"/>
          </a:xfrm>
        </p:grpSpPr>
        <p:sp>
          <p:nvSpPr>
            <p:cNvPr id="11" name="Freeform 11"/>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3725"/>
              </a:srgbClr>
            </a:solidFill>
          </p:spPr>
          <p:txBody>
            <a:bodyPr/>
            <a:lstStyle/>
            <a:p>
              <a:endParaRPr lang="en-PH"/>
            </a:p>
          </p:txBody>
        </p:sp>
        <p:sp>
          <p:nvSpPr>
            <p:cNvPr id="12" name="TextBox 12"/>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19216" y="3621573"/>
            <a:ext cx="3625020" cy="1104775"/>
            <a:chOff x="0" y="0"/>
            <a:chExt cx="954738" cy="290970"/>
          </a:xfrm>
        </p:grpSpPr>
        <p:sp>
          <p:nvSpPr>
            <p:cNvPr id="14" name="Freeform 14"/>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1765"/>
              </a:srgbClr>
            </a:solidFill>
          </p:spPr>
          <p:txBody>
            <a:bodyPr/>
            <a:lstStyle/>
            <a:p>
              <a:endParaRPr lang="en-PH"/>
            </a:p>
          </p:txBody>
        </p:sp>
        <p:sp>
          <p:nvSpPr>
            <p:cNvPr id="15" name="TextBox 15"/>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19216" y="5096812"/>
            <a:ext cx="3625020" cy="1104775"/>
            <a:chOff x="0" y="0"/>
            <a:chExt cx="954738" cy="290970"/>
          </a:xfrm>
        </p:grpSpPr>
        <p:sp>
          <p:nvSpPr>
            <p:cNvPr id="17" name="Freeform 17"/>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10980"/>
              </a:srgbClr>
            </a:solidFill>
          </p:spPr>
          <p:txBody>
            <a:bodyPr/>
            <a:lstStyle/>
            <a:p>
              <a:endParaRPr lang="en-PH"/>
            </a:p>
          </p:txBody>
        </p:sp>
        <p:sp>
          <p:nvSpPr>
            <p:cNvPr id="18" name="TextBox 18"/>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19216" y="6573062"/>
            <a:ext cx="3625020" cy="1104775"/>
            <a:chOff x="0" y="0"/>
            <a:chExt cx="954738" cy="290970"/>
          </a:xfrm>
        </p:grpSpPr>
        <p:sp>
          <p:nvSpPr>
            <p:cNvPr id="20" name="Freeform 20"/>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9804"/>
              </a:srgbClr>
            </a:solidFill>
          </p:spPr>
          <p:txBody>
            <a:bodyPr/>
            <a:lstStyle/>
            <a:p>
              <a:endParaRPr lang="en-PH"/>
            </a:p>
          </p:txBody>
        </p:sp>
        <p:sp>
          <p:nvSpPr>
            <p:cNvPr id="21" name="TextBox 21"/>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19216" y="8049313"/>
            <a:ext cx="3625020" cy="1104775"/>
            <a:chOff x="0" y="0"/>
            <a:chExt cx="954738" cy="290970"/>
          </a:xfrm>
        </p:grpSpPr>
        <p:sp>
          <p:nvSpPr>
            <p:cNvPr id="23" name="Freeform 23"/>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24" name="TextBox 24"/>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5679891" y="2345967"/>
            <a:ext cx="10837086" cy="2508070"/>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The physical layer is the lowest layer of the network model responsible for the actual transmission and reception of raw data bits over a physical medium, defining electrical, mechanical, procedural, and functional specifications for hardware devices and connections.</a:t>
            </a:r>
          </a:p>
        </p:txBody>
      </p:sp>
      <p:sp>
        <p:nvSpPr>
          <p:cNvPr id="26" name="TextBox 26"/>
          <p:cNvSpPr txBox="1"/>
          <p:nvPr/>
        </p:nvSpPr>
        <p:spPr>
          <a:xfrm>
            <a:off x="1135659" y="198641"/>
            <a:ext cx="7282708" cy="621892"/>
          </a:xfrm>
          <a:prstGeom prst="rect">
            <a:avLst/>
          </a:prstGeom>
        </p:spPr>
        <p:txBody>
          <a:bodyPr lIns="0" tIns="0" rIns="0" bIns="0" rtlCol="0" anchor="t">
            <a:spAutoFit/>
          </a:bodyPr>
          <a:lstStyle/>
          <a:p>
            <a:pPr marL="0" lvl="0" indent="0" algn="l">
              <a:lnSpc>
                <a:spcPts val="4505"/>
              </a:lnSpc>
              <a:spcBef>
                <a:spcPct val="0"/>
              </a:spcBef>
            </a:pPr>
            <a:r>
              <a:rPr lang="en-US" sz="4022" b="1" spc="-120">
                <a:solidFill>
                  <a:srgbClr val="FF1495"/>
                </a:solidFill>
                <a:latin typeface="Poppins Bold"/>
                <a:ea typeface="Poppins Bold"/>
                <a:cs typeface="Poppins Bold"/>
                <a:sym typeface="Poppins Bold"/>
              </a:rPr>
              <a:t>17.4 The TCP/IP Protocol Suite</a:t>
            </a:r>
          </a:p>
        </p:txBody>
      </p:sp>
      <p:sp>
        <p:nvSpPr>
          <p:cNvPr id="27" name="TextBox 27"/>
          <p:cNvSpPr txBox="1"/>
          <p:nvPr/>
        </p:nvSpPr>
        <p:spPr>
          <a:xfrm>
            <a:off x="1892872" y="2086428"/>
            <a:ext cx="2677709" cy="1029851"/>
          </a:xfrm>
          <a:prstGeom prst="rect">
            <a:avLst/>
          </a:prstGeom>
        </p:spPr>
        <p:txBody>
          <a:bodyPr lIns="0" tIns="0" rIns="0" bIns="0" rtlCol="0" anchor="t">
            <a:spAutoFit/>
          </a:bodyPr>
          <a:lstStyle/>
          <a:p>
            <a:pPr algn="ctr">
              <a:lnSpc>
                <a:spcPts val="4136"/>
              </a:lnSpc>
            </a:pPr>
            <a:r>
              <a:rPr lang="en-US" sz="2954">
                <a:solidFill>
                  <a:srgbClr val="000000">
                    <a:alpha val="13725"/>
                  </a:srgbClr>
                </a:solidFill>
                <a:latin typeface="Alatsi"/>
                <a:ea typeface="Alatsi"/>
                <a:cs typeface="Alatsi"/>
                <a:sym typeface="Alatsi"/>
              </a:rPr>
              <a:t>Application Layer</a:t>
            </a:r>
          </a:p>
        </p:txBody>
      </p:sp>
      <p:sp>
        <p:nvSpPr>
          <p:cNvPr id="28" name="TextBox 28"/>
          <p:cNvSpPr txBox="1"/>
          <p:nvPr/>
        </p:nvSpPr>
        <p:spPr>
          <a:xfrm>
            <a:off x="1892872" y="3633681"/>
            <a:ext cx="2677709" cy="1029851"/>
          </a:xfrm>
          <a:prstGeom prst="rect">
            <a:avLst/>
          </a:prstGeom>
        </p:spPr>
        <p:txBody>
          <a:bodyPr lIns="0" tIns="0" rIns="0" bIns="0" rtlCol="0" anchor="t">
            <a:spAutoFit/>
          </a:bodyPr>
          <a:lstStyle/>
          <a:p>
            <a:pPr algn="ctr">
              <a:lnSpc>
                <a:spcPts val="4136"/>
              </a:lnSpc>
            </a:pPr>
            <a:r>
              <a:rPr lang="en-US" sz="2954">
                <a:solidFill>
                  <a:srgbClr val="000000">
                    <a:alpha val="11765"/>
                  </a:srgbClr>
                </a:solidFill>
                <a:latin typeface="Alatsi"/>
                <a:ea typeface="Alatsi"/>
                <a:cs typeface="Alatsi"/>
                <a:sym typeface="Alatsi"/>
              </a:rPr>
              <a:t>Transport</a:t>
            </a:r>
          </a:p>
          <a:p>
            <a:pPr algn="ctr">
              <a:lnSpc>
                <a:spcPts val="4136"/>
              </a:lnSpc>
            </a:pPr>
            <a:r>
              <a:rPr lang="en-US" sz="2954">
                <a:solidFill>
                  <a:srgbClr val="000000">
                    <a:alpha val="11765"/>
                  </a:srgbClr>
                </a:solidFill>
                <a:latin typeface="Alatsi"/>
                <a:ea typeface="Alatsi"/>
                <a:cs typeface="Alatsi"/>
                <a:sym typeface="Alatsi"/>
              </a:rPr>
              <a:t>Layer</a:t>
            </a:r>
          </a:p>
        </p:txBody>
      </p:sp>
      <p:sp>
        <p:nvSpPr>
          <p:cNvPr id="29" name="TextBox 29"/>
          <p:cNvSpPr txBox="1"/>
          <p:nvPr/>
        </p:nvSpPr>
        <p:spPr>
          <a:xfrm>
            <a:off x="1758142" y="5107349"/>
            <a:ext cx="2947169" cy="1029851"/>
          </a:xfrm>
          <a:prstGeom prst="rect">
            <a:avLst/>
          </a:prstGeom>
        </p:spPr>
        <p:txBody>
          <a:bodyPr lIns="0" tIns="0" rIns="0" bIns="0" rtlCol="0" anchor="t">
            <a:spAutoFit/>
          </a:bodyPr>
          <a:lstStyle/>
          <a:p>
            <a:pPr algn="ctr">
              <a:lnSpc>
                <a:spcPts val="4136"/>
              </a:lnSpc>
            </a:pPr>
            <a:r>
              <a:rPr lang="en-US" sz="2954">
                <a:solidFill>
                  <a:srgbClr val="000000">
                    <a:alpha val="10980"/>
                  </a:srgbClr>
                </a:solidFill>
                <a:latin typeface="Alatsi"/>
                <a:ea typeface="Alatsi"/>
                <a:cs typeface="Alatsi"/>
                <a:sym typeface="Alatsi"/>
              </a:rPr>
              <a:t>Network</a:t>
            </a:r>
          </a:p>
          <a:p>
            <a:pPr algn="ctr">
              <a:lnSpc>
                <a:spcPts val="4136"/>
              </a:lnSpc>
            </a:pPr>
            <a:r>
              <a:rPr lang="en-US" sz="2954">
                <a:solidFill>
                  <a:srgbClr val="000000">
                    <a:alpha val="10980"/>
                  </a:srgbClr>
                </a:solidFill>
                <a:latin typeface="Alatsi"/>
                <a:ea typeface="Alatsi"/>
                <a:cs typeface="Alatsi"/>
                <a:sym typeface="Alatsi"/>
              </a:rPr>
              <a:t>/Internet Layer</a:t>
            </a:r>
          </a:p>
        </p:txBody>
      </p:sp>
      <p:sp>
        <p:nvSpPr>
          <p:cNvPr id="30" name="TextBox 30"/>
          <p:cNvSpPr txBox="1"/>
          <p:nvPr/>
        </p:nvSpPr>
        <p:spPr>
          <a:xfrm>
            <a:off x="1758142" y="6843887"/>
            <a:ext cx="2947169" cy="505976"/>
          </a:xfrm>
          <a:prstGeom prst="rect">
            <a:avLst/>
          </a:prstGeom>
        </p:spPr>
        <p:txBody>
          <a:bodyPr lIns="0" tIns="0" rIns="0" bIns="0" rtlCol="0" anchor="t">
            <a:spAutoFit/>
          </a:bodyPr>
          <a:lstStyle/>
          <a:p>
            <a:pPr algn="ctr">
              <a:lnSpc>
                <a:spcPts val="4136"/>
              </a:lnSpc>
            </a:pPr>
            <a:r>
              <a:rPr lang="en-US" sz="2954">
                <a:solidFill>
                  <a:srgbClr val="000000">
                    <a:alpha val="9804"/>
                  </a:srgbClr>
                </a:solidFill>
                <a:latin typeface="Alatsi"/>
                <a:ea typeface="Alatsi"/>
                <a:cs typeface="Alatsi"/>
                <a:sym typeface="Alatsi"/>
              </a:rPr>
              <a:t>Data Link Layer</a:t>
            </a:r>
          </a:p>
        </p:txBody>
      </p:sp>
      <p:sp>
        <p:nvSpPr>
          <p:cNvPr id="31" name="TextBox 31"/>
          <p:cNvSpPr txBox="1"/>
          <p:nvPr/>
        </p:nvSpPr>
        <p:spPr>
          <a:xfrm>
            <a:off x="1758142" y="8320137"/>
            <a:ext cx="2947169" cy="505976"/>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Physical Layer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371922"/>
            <a:ext cx="16644534" cy="8554557"/>
            <a:chOff x="0" y="0"/>
            <a:chExt cx="4383745" cy="2253052"/>
          </a:xfrm>
        </p:grpSpPr>
        <p:sp>
          <p:nvSpPr>
            <p:cNvPr id="3" name="Freeform 3"/>
            <p:cNvSpPr/>
            <p:nvPr/>
          </p:nvSpPr>
          <p:spPr>
            <a:xfrm>
              <a:off x="0" y="0"/>
              <a:ext cx="4383746" cy="2253052"/>
            </a:xfrm>
            <a:custGeom>
              <a:avLst/>
              <a:gdLst/>
              <a:ahLst/>
              <a:cxnLst/>
              <a:rect l="l" t="t" r="r" b="b"/>
              <a:pathLst>
                <a:path w="4383746" h="2253052">
                  <a:moveTo>
                    <a:pt x="23722" y="0"/>
                  </a:moveTo>
                  <a:lnTo>
                    <a:pt x="4360024" y="0"/>
                  </a:lnTo>
                  <a:cubicBezTo>
                    <a:pt x="4373125" y="0"/>
                    <a:pt x="4383746" y="10621"/>
                    <a:pt x="4383746" y="23722"/>
                  </a:cubicBezTo>
                  <a:lnTo>
                    <a:pt x="4383746" y="2229330"/>
                  </a:lnTo>
                  <a:cubicBezTo>
                    <a:pt x="4383746" y="2242431"/>
                    <a:pt x="4373125" y="2253052"/>
                    <a:pt x="4360024" y="2253052"/>
                  </a:cubicBezTo>
                  <a:lnTo>
                    <a:pt x="23722" y="2253052"/>
                  </a:lnTo>
                  <a:cubicBezTo>
                    <a:pt x="10621" y="2253052"/>
                    <a:pt x="0" y="2242431"/>
                    <a:pt x="0" y="2229330"/>
                  </a:cubicBezTo>
                  <a:lnTo>
                    <a:pt x="0" y="23722"/>
                  </a:lnTo>
                  <a:cubicBezTo>
                    <a:pt x="0" y="10621"/>
                    <a:pt x="10621" y="0"/>
                    <a:pt x="23722" y="0"/>
                  </a:cubicBezTo>
                  <a:close/>
                </a:path>
              </a:pathLst>
            </a:custGeom>
            <a:solidFill>
              <a:srgbClr val="642EC7"/>
            </a:solidFill>
          </p:spPr>
          <p:txBody>
            <a:bodyPr/>
            <a:lstStyle/>
            <a:p>
              <a:endParaRPr lang="en-PH"/>
            </a:p>
          </p:txBody>
        </p:sp>
        <p:sp>
          <p:nvSpPr>
            <p:cNvPr id="4" name="TextBox 4"/>
            <p:cNvSpPr txBox="1"/>
            <p:nvPr/>
          </p:nvSpPr>
          <p:spPr>
            <a:xfrm>
              <a:off x="0" y="-28575"/>
              <a:ext cx="4383745" cy="2281627"/>
            </a:xfrm>
            <a:prstGeom prst="rect">
              <a:avLst/>
            </a:prstGeom>
          </p:spPr>
          <p:txBody>
            <a:bodyPr lIns="50800" tIns="50800" rIns="50800" bIns="50800" rtlCol="0" anchor="ctr"/>
            <a:lstStyle/>
            <a:p>
              <a:pPr algn="ctr">
                <a:lnSpc>
                  <a:spcPts val="2595"/>
                </a:lnSpc>
              </a:pPr>
              <a:endParaRPr/>
            </a:p>
          </p:txBody>
        </p:sp>
      </p:grpSp>
      <p:grpSp>
        <p:nvGrpSpPr>
          <p:cNvPr id="5" name="Group 5"/>
          <p:cNvGrpSpPr/>
          <p:nvPr/>
        </p:nvGrpSpPr>
        <p:grpSpPr>
          <a:xfrm>
            <a:off x="1419216" y="2074321"/>
            <a:ext cx="3625020" cy="1104775"/>
            <a:chOff x="0" y="0"/>
            <a:chExt cx="954738" cy="290970"/>
          </a:xfrm>
        </p:grpSpPr>
        <p:sp>
          <p:nvSpPr>
            <p:cNvPr id="6" name="Freeform 6"/>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96863"/>
              </a:srgbClr>
            </a:solidFill>
          </p:spPr>
          <p:txBody>
            <a:bodyPr/>
            <a:lstStyle/>
            <a:p>
              <a:endParaRPr lang="en-PH"/>
            </a:p>
          </p:txBody>
        </p:sp>
        <p:sp>
          <p:nvSpPr>
            <p:cNvPr id="7" name="TextBox 7"/>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1419216" y="3621573"/>
            <a:ext cx="3625020" cy="1104775"/>
            <a:chOff x="0" y="0"/>
            <a:chExt cx="954738" cy="290970"/>
          </a:xfrm>
        </p:grpSpPr>
        <p:sp>
          <p:nvSpPr>
            <p:cNvPr id="9" name="Freeform 9"/>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96863"/>
              </a:srgbClr>
            </a:solidFill>
          </p:spPr>
          <p:txBody>
            <a:bodyPr/>
            <a:lstStyle/>
            <a:p>
              <a:endParaRPr lang="en-PH"/>
            </a:p>
          </p:txBody>
        </p:sp>
        <p:sp>
          <p:nvSpPr>
            <p:cNvPr id="10" name="TextBox 10"/>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1419216" y="5096812"/>
            <a:ext cx="3625020" cy="1104775"/>
            <a:chOff x="0" y="0"/>
            <a:chExt cx="954738" cy="290970"/>
          </a:xfrm>
        </p:grpSpPr>
        <p:sp>
          <p:nvSpPr>
            <p:cNvPr id="12" name="Freeform 12"/>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96863"/>
              </a:srgbClr>
            </a:solidFill>
          </p:spPr>
          <p:txBody>
            <a:bodyPr/>
            <a:lstStyle/>
            <a:p>
              <a:endParaRPr lang="en-PH"/>
            </a:p>
          </p:txBody>
        </p:sp>
        <p:sp>
          <p:nvSpPr>
            <p:cNvPr id="13" name="TextBox 13"/>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1419216" y="6573062"/>
            <a:ext cx="3625020" cy="1104775"/>
            <a:chOff x="0" y="0"/>
            <a:chExt cx="954738" cy="290970"/>
          </a:xfrm>
        </p:grpSpPr>
        <p:sp>
          <p:nvSpPr>
            <p:cNvPr id="15" name="Freeform 15"/>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9804"/>
              </a:srgbClr>
            </a:solidFill>
          </p:spPr>
          <p:txBody>
            <a:bodyPr/>
            <a:lstStyle/>
            <a:p>
              <a:endParaRPr lang="en-PH"/>
            </a:p>
          </p:txBody>
        </p:sp>
        <p:sp>
          <p:nvSpPr>
            <p:cNvPr id="16" name="TextBox 16"/>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7" name="Group 17"/>
          <p:cNvGrpSpPr/>
          <p:nvPr/>
        </p:nvGrpSpPr>
        <p:grpSpPr>
          <a:xfrm>
            <a:off x="1419216" y="8049313"/>
            <a:ext cx="3625020" cy="1104775"/>
            <a:chOff x="0" y="0"/>
            <a:chExt cx="954738" cy="290970"/>
          </a:xfrm>
        </p:grpSpPr>
        <p:sp>
          <p:nvSpPr>
            <p:cNvPr id="18" name="Freeform 18"/>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8627"/>
              </a:srgbClr>
            </a:solidFill>
          </p:spPr>
          <p:txBody>
            <a:bodyPr/>
            <a:lstStyle/>
            <a:p>
              <a:endParaRPr lang="en-PH"/>
            </a:p>
          </p:txBody>
        </p:sp>
        <p:sp>
          <p:nvSpPr>
            <p:cNvPr id="19" name="TextBox 19"/>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79891" y="2345967"/>
            <a:ext cx="10837086" cy="3012895"/>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TCP/IP protocol suite occupies the top three layers of the five-layer stack. </a:t>
            </a:r>
          </a:p>
          <a:p>
            <a:pPr algn="l">
              <a:lnSpc>
                <a:spcPts val="4034"/>
              </a:lnSpc>
            </a:pPr>
            <a:endParaRPr lang="en-US" sz="2882">
              <a:solidFill>
                <a:srgbClr val="FFFFFF"/>
              </a:solidFill>
              <a:latin typeface="Alatsi"/>
              <a:ea typeface="Alatsi"/>
              <a:cs typeface="Alatsi"/>
              <a:sym typeface="Alatsi"/>
            </a:endParaRPr>
          </a:p>
          <a:p>
            <a:pPr algn="l">
              <a:lnSpc>
                <a:spcPts val="4034"/>
              </a:lnSpc>
            </a:pPr>
            <a:r>
              <a:rPr lang="en-US" sz="2882">
                <a:solidFill>
                  <a:srgbClr val="FFFFFF"/>
                </a:solidFill>
                <a:latin typeface="Alatsi"/>
                <a:ea typeface="Alatsi"/>
                <a:cs typeface="Alatsi"/>
                <a:sym typeface="Alatsi"/>
              </a:rPr>
              <a:t>TCP/IP is designed to be capable of being supported by whatever protocols are available. Therefore, it has no concern of the functioning of the lower 2 layers. </a:t>
            </a:r>
          </a:p>
        </p:txBody>
      </p:sp>
      <p:sp>
        <p:nvSpPr>
          <p:cNvPr id="21" name="TextBox 21"/>
          <p:cNvSpPr txBox="1"/>
          <p:nvPr/>
        </p:nvSpPr>
        <p:spPr>
          <a:xfrm>
            <a:off x="1892872" y="2086428"/>
            <a:ext cx="2677709" cy="1029851"/>
          </a:xfrm>
          <a:prstGeom prst="rect">
            <a:avLst/>
          </a:prstGeom>
        </p:spPr>
        <p:txBody>
          <a:bodyPr lIns="0" tIns="0" rIns="0" bIns="0" rtlCol="0" anchor="t">
            <a:spAutoFit/>
          </a:bodyPr>
          <a:lstStyle/>
          <a:p>
            <a:pPr algn="ctr">
              <a:lnSpc>
                <a:spcPts val="4136"/>
              </a:lnSpc>
            </a:pPr>
            <a:r>
              <a:rPr lang="en-US" sz="2954">
                <a:solidFill>
                  <a:srgbClr val="000000">
                    <a:alpha val="96863"/>
                  </a:srgbClr>
                </a:solidFill>
                <a:latin typeface="Alatsi"/>
                <a:ea typeface="Alatsi"/>
                <a:cs typeface="Alatsi"/>
                <a:sym typeface="Alatsi"/>
              </a:rPr>
              <a:t>Application Layer</a:t>
            </a:r>
          </a:p>
        </p:txBody>
      </p:sp>
      <p:sp>
        <p:nvSpPr>
          <p:cNvPr id="22" name="TextBox 22"/>
          <p:cNvSpPr txBox="1"/>
          <p:nvPr/>
        </p:nvSpPr>
        <p:spPr>
          <a:xfrm>
            <a:off x="1892872" y="3633681"/>
            <a:ext cx="2677709" cy="1029851"/>
          </a:xfrm>
          <a:prstGeom prst="rect">
            <a:avLst/>
          </a:prstGeom>
        </p:spPr>
        <p:txBody>
          <a:bodyPr lIns="0" tIns="0" rIns="0" bIns="0" rtlCol="0" anchor="t">
            <a:spAutoFit/>
          </a:bodyPr>
          <a:lstStyle/>
          <a:p>
            <a:pPr algn="ctr">
              <a:lnSpc>
                <a:spcPts val="4136"/>
              </a:lnSpc>
            </a:pPr>
            <a:r>
              <a:rPr lang="en-US" sz="2954">
                <a:solidFill>
                  <a:srgbClr val="000000">
                    <a:alpha val="96863"/>
                  </a:srgbClr>
                </a:solidFill>
                <a:latin typeface="Alatsi"/>
                <a:ea typeface="Alatsi"/>
                <a:cs typeface="Alatsi"/>
                <a:sym typeface="Alatsi"/>
              </a:rPr>
              <a:t>Transport</a:t>
            </a:r>
          </a:p>
          <a:p>
            <a:pPr algn="ctr">
              <a:lnSpc>
                <a:spcPts val="4136"/>
              </a:lnSpc>
            </a:pPr>
            <a:r>
              <a:rPr lang="en-US" sz="2954">
                <a:solidFill>
                  <a:srgbClr val="000000">
                    <a:alpha val="96863"/>
                  </a:srgbClr>
                </a:solidFill>
                <a:latin typeface="Alatsi"/>
                <a:ea typeface="Alatsi"/>
                <a:cs typeface="Alatsi"/>
                <a:sym typeface="Alatsi"/>
              </a:rPr>
              <a:t>Layer</a:t>
            </a:r>
          </a:p>
        </p:txBody>
      </p:sp>
      <p:sp>
        <p:nvSpPr>
          <p:cNvPr id="23" name="TextBox 23"/>
          <p:cNvSpPr txBox="1"/>
          <p:nvPr/>
        </p:nvSpPr>
        <p:spPr>
          <a:xfrm>
            <a:off x="1758142" y="5107349"/>
            <a:ext cx="2947169" cy="1029851"/>
          </a:xfrm>
          <a:prstGeom prst="rect">
            <a:avLst/>
          </a:prstGeom>
        </p:spPr>
        <p:txBody>
          <a:bodyPr lIns="0" tIns="0" rIns="0" bIns="0" rtlCol="0" anchor="t">
            <a:spAutoFit/>
          </a:bodyPr>
          <a:lstStyle/>
          <a:p>
            <a:pPr algn="ctr">
              <a:lnSpc>
                <a:spcPts val="4136"/>
              </a:lnSpc>
            </a:pPr>
            <a:r>
              <a:rPr lang="en-US" sz="2954">
                <a:solidFill>
                  <a:srgbClr val="000000">
                    <a:alpha val="96863"/>
                  </a:srgbClr>
                </a:solidFill>
                <a:latin typeface="Alatsi"/>
                <a:ea typeface="Alatsi"/>
                <a:cs typeface="Alatsi"/>
                <a:sym typeface="Alatsi"/>
              </a:rPr>
              <a:t>Network</a:t>
            </a:r>
          </a:p>
          <a:p>
            <a:pPr algn="ctr">
              <a:lnSpc>
                <a:spcPts val="4136"/>
              </a:lnSpc>
            </a:pPr>
            <a:r>
              <a:rPr lang="en-US" sz="2954">
                <a:solidFill>
                  <a:srgbClr val="000000">
                    <a:alpha val="96863"/>
                  </a:srgbClr>
                </a:solidFill>
                <a:latin typeface="Alatsi"/>
                <a:ea typeface="Alatsi"/>
                <a:cs typeface="Alatsi"/>
                <a:sym typeface="Alatsi"/>
              </a:rPr>
              <a:t>/Internet Layer</a:t>
            </a:r>
          </a:p>
        </p:txBody>
      </p:sp>
      <p:sp>
        <p:nvSpPr>
          <p:cNvPr id="24" name="TextBox 24"/>
          <p:cNvSpPr txBox="1"/>
          <p:nvPr/>
        </p:nvSpPr>
        <p:spPr>
          <a:xfrm>
            <a:off x="1758142" y="6843887"/>
            <a:ext cx="2947169" cy="505976"/>
          </a:xfrm>
          <a:prstGeom prst="rect">
            <a:avLst/>
          </a:prstGeom>
        </p:spPr>
        <p:txBody>
          <a:bodyPr lIns="0" tIns="0" rIns="0" bIns="0" rtlCol="0" anchor="t">
            <a:spAutoFit/>
          </a:bodyPr>
          <a:lstStyle/>
          <a:p>
            <a:pPr algn="ctr">
              <a:lnSpc>
                <a:spcPts val="4136"/>
              </a:lnSpc>
            </a:pPr>
            <a:r>
              <a:rPr lang="en-US" sz="2954">
                <a:solidFill>
                  <a:srgbClr val="000000">
                    <a:alpha val="9804"/>
                  </a:srgbClr>
                </a:solidFill>
                <a:latin typeface="Alatsi"/>
                <a:ea typeface="Alatsi"/>
                <a:cs typeface="Alatsi"/>
                <a:sym typeface="Alatsi"/>
              </a:rPr>
              <a:t>Data Link Layer</a:t>
            </a:r>
          </a:p>
        </p:txBody>
      </p:sp>
      <p:sp>
        <p:nvSpPr>
          <p:cNvPr id="25" name="TextBox 25"/>
          <p:cNvSpPr txBox="1"/>
          <p:nvPr/>
        </p:nvSpPr>
        <p:spPr>
          <a:xfrm>
            <a:off x="1758142" y="8320137"/>
            <a:ext cx="2947169" cy="505976"/>
          </a:xfrm>
          <a:prstGeom prst="rect">
            <a:avLst/>
          </a:prstGeom>
        </p:spPr>
        <p:txBody>
          <a:bodyPr lIns="0" tIns="0" rIns="0" bIns="0" rtlCol="0" anchor="t">
            <a:spAutoFit/>
          </a:bodyPr>
          <a:lstStyle/>
          <a:p>
            <a:pPr algn="ctr">
              <a:lnSpc>
                <a:spcPts val="4136"/>
              </a:lnSpc>
            </a:pPr>
            <a:r>
              <a:rPr lang="en-US" sz="2954">
                <a:solidFill>
                  <a:srgbClr val="000000">
                    <a:alpha val="8627"/>
                  </a:srgbClr>
                </a:solidFill>
                <a:latin typeface="Alatsi"/>
                <a:ea typeface="Alatsi"/>
                <a:cs typeface="Alatsi"/>
                <a:sym typeface="Alatsi"/>
              </a:rPr>
              <a:t>Physical Layer</a:t>
            </a:r>
          </a:p>
        </p:txBody>
      </p:sp>
      <p:grpSp>
        <p:nvGrpSpPr>
          <p:cNvPr id="26" name="Group 26"/>
          <p:cNvGrpSpPr/>
          <p:nvPr/>
        </p:nvGrpSpPr>
        <p:grpSpPr>
          <a:xfrm>
            <a:off x="0" y="-36799"/>
            <a:ext cx="9251830" cy="1065499"/>
            <a:chOff x="0" y="0"/>
            <a:chExt cx="3442595" cy="396471"/>
          </a:xfrm>
        </p:grpSpPr>
        <p:sp>
          <p:nvSpPr>
            <p:cNvPr id="27" name="Freeform 27"/>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28" name="TextBox 28"/>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17.5 Ethernet Protocol Stack</a:t>
            </a:r>
          </a:p>
        </p:txBody>
      </p:sp>
      <p:sp>
        <p:nvSpPr>
          <p:cNvPr id="29" name="Freeform 29"/>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17.5 Ethernet Protocol Stack</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384809" y="1938701"/>
            <a:ext cx="1040879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Importance of a ethernet protocol stack</a:t>
            </a:r>
          </a:p>
        </p:txBody>
      </p:sp>
      <p:sp>
        <p:nvSpPr>
          <p:cNvPr id="7" name="TextBox 7"/>
          <p:cNvSpPr txBox="1"/>
          <p:nvPr/>
        </p:nvSpPr>
        <p:spPr>
          <a:xfrm>
            <a:off x="384809" y="2694896"/>
            <a:ext cx="17210062"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An Ethernet protocol stack enables devices in a LAN to communicate internally and connects the LAN to the internet through a router or gateway, enabling data transmission beyond the LAN.</a:t>
            </a:r>
          </a:p>
        </p:txBody>
      </p:sp>
      <p:grpSp>
        <p:nvGrpSpPr>
          <p:cNvPr id="8" name="Group 8"/>
          <p:cNvGrpSpPr/>
          <p:nvPr/>
        </p:nvGrpSpPr>
        <p:grpSpPr>
          <a:xfrm>
            <a:off x="3545634" y="4115496"/>
            <a:ext cx="10888412" cy="5640593"/>
            <a:chOff x="0" y="0"/>
            <a:chExt cx="1474908" cy="764056"/>
          </a:xfrm>
        </p:grpSpPr>
        <p:sp>
          <p:nvSpPr>
            <p:cNvPr id="9" name="Freeform 9"/>
            <p:cNvSpPr/>
            <p:nvPr/>
          </p:nvSpPr>
          <p:spPr>
            <a:xfrm>
              <a:off x="0" y="0"/>
              <a:ext cx="1474908" cy="764056"/>
            </a:xfrm>
            <a:custGeom>
              <a:avLst/>
              <a:gdLst/>
              <a:ahLst/>
              <a:cxnLst/>
              <a:rect l="l" t="t" r="r" b="b"/>
              <a:pathLst>
                <a:path w="1474908" h="764056">
                  <a:moveTo>
                    <a:pt x="36262" y="0"/>
                  </a:moveTo>
                  <a:lnTo>
                    <a:pt x="1438646" y="0"/>
                  </a:lnTo>
                  <a:cubicBezTo>
                    <a:pt x="1458673" y="0"/>
                    <a:pt x="1474908" y="16235"/>
                    <a:pt x="1474908" y="36262"/>
                  </a:cubicBezTo>
                  <a:lnTo>
                    <a:pt x="1474908" y="727794"/>
                  </a:lnTo>
                  <a:cubicBezTo>
                    <a:pt x="1474908" y="747821"/>
                    <a:pt x="1458673" y="764056"/>
                    <a:pt x="1438646" y="764056"/>
                  </a:cubicBezTo>
                  <a:lnTo>
                    <a:pt x="36262" y="764056"/>
                  </a:lnTo>
                  <a:cubicBezTo>
                    <a:pt x="26645" y="764056"/>
                    <a:pt x="17421" y="760235"/>
                    <a:pt x="10621" y="753435"/>
                  </a:cubicBezTo>
                  <a:cubicBezTo>
                    <a:pt x="3820" y="746634"/>
                    <a:pt x="0" y="737411"/>
                    <a:pt x="0" y="727794"/>
                  </a:cubicBezTo>
                  <a:lnTo>
                    <a:pt x="0" y="36262"/>
                  </a:lnTo>
                  <a:cubicBezTo>
                    <a:pt x="0" y="16235"/>
                    <a:pt x="16235" y="0"/>
                    <a:pt x="36262" y="0"/>
                  </a:cubicBezTo>
                  <a:close/>
                </a:path>
              </a:pathLst>
            </a:custGeom>
            <a:solidFill>
              <a:srgbClr val="F2F2F2"/>
            </a:solidFill>
          </p:spPr>
          <p:txBody>
            <a:bodyPr/>
            <a:lstStyle/>
            <a:p>
              <a:endParaRPr lang="en-PH"/>
            </a:p>
          </p:txBody>
        </p:sp>
        <p:sp>
          <p:nvSpPr>
            <p:cNvPr id="10" name="TextBox 10"/>
            <p:cNvSpPr txBox="1"/>
            <p:nvPr/>
          </p:nvSpPr>
          <p:spPr>
            <a:xfrm>
              <a:off x="0" y="-28575"/>
              <a:ext cx="1474908" cy="792631"/>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3775607" y="4807009"/>
            <a:ext cx="10250152" cy="4753983"/>
            <a:chOff x="0" y="0"/>
            <a:chExt cx="13666870" cy="6338645"/>
          </a:xfrm>
        </p:grpSpPr>
        <p:sp>
          <p:nvSpPr>
            <p:cNvPr id="12" name="TextBox 12"/>
            <p:cNvSpPr txBox="1"/>
            <p:nvPr/>
          </p:nvSpPr>
          <p:spPr>
            <a:xfrm>
              <a:off x="5651199" y="5967277"/>
              <a:ext cx="3676870" cy="371367"/>
            </a:xfrm>
            <a:prstGeom prst="rect">
              <a:avLst/>
            </a:prstGeom>
          </p:spPr>
          <p:txBody>
            <a:bodyPr lIns="0" tIns="0" rIns="0" bIns="0" rtlCol="0" anchor="t">
              <a:spAutoFit/>
            </a:bodyPr>
            <a:lstStyle/>
            <a:p>
              <a:pPr algn="ctr">
                <a:lnSpc>
                  <a:spcPts val="2320"/>
                </a:lnSpc>
              </a:pPr>
              <a:r>
                <a:rPr lang="en-US" sz="1657">
                  <a:solidFill>
                    <a:srgbClr val="000000"/>
                  </a:solidFill>
                  <a:latin typeface="Open Sans"/>
                  <a:ea typeface="Open Sans"/>
                  <a:cs typeface="Open Sans"/>
                  <a:sym typeface="Open Sans"/>
                </a:rPr>
                <a:t>Local Area Network (LAN)</a:t>
              </a:r>
            </a:p>
          </p:txBody>
        </p:sp>
        <p:grpSp>
          <p:nvGrpSpPr>
            <p:cNvPr id="13" name="Group 13"/>
            <p:cNvGrpSpPr/>
            <p:nvPr/>
          </p:nvGrpSpPr>
          <p:grpSpPr>
            <a:xfrm>
              <a:off x="0" y="317845"/>
              <a:ext cx="3838661" cy="2519121"/>
              <a:chOff x="0" y="0"/>
              <a:chExt cx="812800" cy="533400"/>
            </a:xfrm>
          </p:grpSpPr>
          <p:sp>
            <p:nvSpPr>
              <p:cNvPr id="14" name="Freeform 1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DE59"/>
              </a:solidFill>
            </p:spPr>
            <p:txBody>
              <a:bodyPr/>
              <a:lstStyle/>
              <a:p>
                <a:endParaRPr lang="en-PH"/>
              </a:p>
            </p:txBody>
          </p:sp>
          <p:sp>
            <p:nvSpPr>
              <p:cNvPr id="15" name="TextBox 15"/>
              <p:cNvSpPr txBox="1"/>
              <p:nvPr/>
            </p:nvSpPr>
            <p:spPr>
              <a:xfrm>
                <a:off x="38100" y="60325"/>
                <a:ext cx="736600" cy="396875"/>
              </a:xfrm>
              <a:prstGeom prst="rect">
                <a:avLst/>
              </a:prstGeom>
            </p:spPr>
            <p:txBody>
              <a:bodyPr lIns="50800" tIns="50800" rIns="50800" bIns="50800" rtlCol="0" anchor="ctr"/>
              <a:lstStyle/>
              <a:p>
                <a:pPr algn="ctr">
                  <a:lnSpc>
                    <a:spcPts val="2596"/>
                  </a:lnSpc>
                </a:pPr>
                <a:endParaRPr/>
              </a:p>
            </p:txBody>
          </p:sp>
        </p:grpSp>
        <p:grpSp>
          <p:nvGrpSpPr>
            <p:cNvPr id="16" name="Group 16"/>
            <p:cNvGrpSpPr/>
            <p:nvPr/>
          </p:nvGrpSpPr>
          <p:grpSpPr>
            <a:xfrm>
              <a:off x="9886903" y="0"/>
              <a:ext cx="3779967" cy="2480603"/>
              <a:chOff x="0" y="0"/>
              <a:chExt cx="812800" cy="533400"/>
            </a:xfrm>
          </p:grpSpPr>
          <p:sp>
            <p:nvSpPr>
              <p:cNvPr id="17" name="Freeform 17"/>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1495"/>
              </a:solidFill>
            </p:spPr>
            <p:txBody>
              <a:bodyPr/>
              <a:lstStyle/>
              <a:p>
                <a:endParaRPr lang="en-PH"/>
              </a:p>
            </p:txBody>
          </p:sp>
          <p:sp>
            <p:nvSpPr>
              <p:cNvPr id="18" name="TextBox 18"/>
              <p:cNvSpPr txBox="1"/>
              <p:nvPr/>
            </p:nvSpPr>
            <p:spPr>
              <a:xfrm>
                <a:off x="38100" y="60325"/>
                <a:ext cx="736600" cy="396875"/>
              </a:xfrm>
              <a:prstGeom prst="rect">
                <a:avLst/>
              </a:prstGeom>
            </p:spPr>
            <p:txBody>
              <a:bodyPr lIns="35872" tIns="35872" rIns="35872" bIns="35872" rtlCol="0" anchor="ctr"/>
              <a:lstStyle/>
              <a:p>
                <a:pPr algn="ctr">
                  <a:lnSpc>
                    <a:spcPts val="2596"/>
                  </a:lnSpc>
                </a:pPr>
                <a:endParaRPr/>
              </a:p>
            </p:txBody>
          </p:sp>
        </p:grpSp>
        <p:grpSp>
          <p:nvGrpSpPr>
            <p:cNvPr id="19" name="Group 19"/>
            <p:cNvGrpSpPr/>
            <p:nvPr/>
          </p:nvGrpSpPr>
          <p:grpSpPr>
            <a:xfrm>
              <a:off x="5570624" y="3328565"/>
              <a:ext cx="3484925" cy="2286982"/>
              <a:chOff x="0" y="0"/>
              <a:chExt cx="812800" cy="533400"/>
            </a:xfrm>
          </p:grpSpPr>
          <p:sp>
            <p:nvSpPr>
              <p:cNvPr id="20" name="Freeform 2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19D97"/>
              </a:solidFill>
            </p:spPr>
            <p:txBody>
              <a:bodyPr/>
              <a:lstStyle/>
              <a:p>
                <a:endParaRPr lang="en-PH"/>
              </a:p>
            </p:txBody>
          </p:sp>
          <p:sp>
            <p:nvSpPr>
              <p:cNvPr id="21" name="TextBox 21"/>
              <p:cNvSpPr txBox="1"/>
              <p:nvPr/>
            </p:nvSpPr>
            <p:spPr>
              <a:xfrm>
                <a:off x="38100" y="60325"/>
                <a:ext cx="736600" cy="396875"/>
              </a:xfrm>
              <a:prstGeom prst="rect">
                <a:avLst/>
              </a:prstGeom>
            </p:spPr>
            <p:txBody>
              <a:bodyPr lIns="35527" tIns="35527" rIns="35527" bIns="35527" rtlCol="0" anchor="ctr"/>
              <a:lstStyle/>
              <a:p>
                <a:pPr algn="ctr">
                  <a:lnSpc>
                    <a:spcPts val="2596"/>
                  </a:lnSpc>
                </a:pPr>
                <a:endParaRPr/>
              </a:p>
            </p:txBody>
          </p:sp>
        </p:grpSp>
        <p:sp>
          <p:nvSpPr>
            <p:cNvPr id="22" name="Freeform 22"/>
            <p:cNvSpPr/>
            <p:nvPr/>
          </p:nvSpPr>
          <p:spPr>
            <a:xfrm>
              <a:off x="7877689" y="4144944"/>
              <a:ext cx="858225" cy="815313"/>
            </a:xfrm>
            <a:custGeom>
              <a:avLst/>
              <a:gdLst/>
              <a:ahLst/>
              <a:cxnLst/>
              <a:rect l="l" t="t" r="r" b="b"/>
              <a:pathLst>
                <a:path w="858225" h="815313">
                  <a:moveTo>
                    <a:pt x="0" y="0"/>
                  </a:moveTo>
                  <a:lnTo>
                    <a:pt x="858224" y="0"/>
                  </a:lnTo>
                  <a:lnTo>
                    <a:pt x="858224" y="815313"/>
                  </a:lnTo>
                  <a:lnTo>
                    <a:pt x="0" y="8153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3" name="Freeform 23"/>
            <p:cNvSpPr/>
            <p:nvPr/>
          </p:nvSpPr>
          <p:spPr>
            <a:xfrm>
              <a:off x="6276760" y="3986216"/>
              <a:ext cx="426590" cy="348204"/>
            </a:xfrm>
            <a:custGeom>
              <a:avLst/>
              <a:gdLst/>
              <a:ahLst/>
              <a:cxnLst/>
              <a:rect l="l" t="t" r="r" b="b"/>
              <a:pathLst>
                <a:path w="426590" h="348204">
                  <a:moveTo>
                    <a:pt x="0" y="0"/>
                  </a:moveTo>
                  <a:lnTo>
                    <a:pt x="426590" y="0"/>
                  </a:lnTo>
                  <a:lnTo>
                    <a:pt x="426590" y="348204"/>
                  </a:lnTo>
                  <a:lnTo>
                    <a:pt x="0" y="3482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4" name="Freeform 24"/>
            <p:cNvSpPr/>
            <p:nvPr/>
          </p:nvSpPr>
          <p:spPr>
            <a:xfrm>
              <a:off x="6276760" y="4411615"/>
              <a:ext cx="426590" cy="348204"/>
            </a:xfrm>
            <a:custGeom>
              <a:avLst/>
              <a:gdLst/>
              <a:ahLst/>
              <a:cxnLst/>
              <a:rect l="l" t="t" r="r" b="b"/>
              <a:pathLst>
                <a:path w="426590" h="348204">
                  <a:moveTo>
                    <a:pt x="0" y="0"/>
                  </a:moveTo>
                  <a:lnTo>
                    <a:pt x="426590" y="0"/>
                  </a:lnTo>
                  <a:lnTo>
                    <a:pt x="426590" y="348204"/>
                  </a:lnTo>
                  <a:lnTo>
                    <a:pt x="0" y="3482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5" name="AutoShape 25"/>
            <p:cNvSpPr/>
            <p:nvPr/>
          </p:nvSpPr>
          <p:spPr>
            <a:xfrm>
              <a:off x="6741639" y="4133661"/>
              <a:ext cx="701222" cy="5565"/>
            </a:xfrm>
            <a:prstGeom prst="line">
              <a:avLst/>
            </a:prstGeom>
            <a:ln w="10524" cap="flat">
              <a:solidFill>
                <a:srgbClr val="F2F2F2"/>
              </a:solidFill>
              <a:prstDash val="solid"/>
              <a:headEnd type="oval" w="lg" len="lg"/>
              <a:tailEnd type="oval" w="lg" len="lg"/>
            </a:ln>
          </p:spPr>
          <p:txBody>
            <a:bodyPr/>
            <a:lstStyle/>
            <a:p>
              <a:endParaRPr lang="en-PH"/>
            </a:p>
          </p:txBody>
        </p:sp>
        <p:sp>
          <p:nvSpPr>
            <p:cNvPr id="26" name="AutoShape 26"/>
            <p:cNvSpPr/>
            <p:nvPr/>
          </p:nvSpPr>
          <p:spPr>
            <a:xfrm>
              <a:off x="6741639" y="4552600"/>
              <a:ext cx="701222" cy="5565"/>
            </a:xfrm>
            <a:prstGeom prst="line">
              <a:avLst/>
            </a:prstGeom>
            <a:ln w="10524" cap="flat">
              <a:solidFill>
                <a:srgbClr val="F2F2F2"/>
              </a:solidFill>
              <a:prstDash val="solid"/>
              <a:headEnd type="oval" w="lg" len="lg"/>
              <a:tailEnd type="none" w="sm" len="sm"/>
            </a:ln>
          </p:spPr>
          <p:txBody>
            <a:bodyPr/>
            <a:lstStyle/>
            <a:p>
              <a:endParaRPr lang="en-PH"/>
            </a:p>
          </p:txBody>
        </p:sp>
        <p:sp>
          <p:nvSpPr>
            <p:cNvPr id="27" name="AutoShape 27"/>
            <p:cNvSpPr/>
            <p:nvPr/>
          </p:nvSpPr>
          <p:spPr>
            <a:xfrm>
              <a:off x="7437097" y="4144944"/>
              <a:ext cx="45" cy="907555"/>
            </a:xfrm>
            <a:prstGeom prst="line">
              <a:avLst/>
            </a:prstGeom>
            <a:ln w="10524" cap="flat">
              <a:solidFill>
                <a:srgbClr val="F2F2F2"/>
              </a:solidFill>
              <a:prstDash val="solid"/>
              <a:headEnd type="none" w="sm" len="sm"/>
              <a:tailEnd type="none" w="sm" len="sm"/>
            </a:ln>
          </p:spPr>
          <p:txBody>
            <a:bodyPr/>
            <a:lstStyle/>
            <a:p>
              <a:endParaRPr lang="en-PH"/>
            </a:p>
          </p:txBody>
        </p:sp>
        <p:sp>
          <p:nvSpPr>
            <p:cNvPr id="28" name="AutoShape 28"/>
            <p:cNvSpPr/>
            <p:nvPr/>
          </p:nvSpPr>
          <p:spPr>
            <a:xfrm flipV="1">
              <a:off x="7442906" y="4555383"/>
              <a:ext cx="430287" cy="2782"/>
            </a:xfrm>
            <a:prstGeom prst="line">
              <a:avLst/>
            </a:prstGeom>
            <a:ln w="10524" cap="flat">
              <a:solidFill>
                <a:srgbClr val="F2F2F2"/>
              </a:solidFill>
              <a:prstDash val="solid"/>
              <a:headEnd type="none" w="sm" len="sm"/>
              <a:tailEnd type="none" w="sm" len="sm"/>
            </a:ln>
          </p:spPr>
          <p:txBody>
            <a:bodyPr/>
            <a:lstStyle/>
            <a:p>
              <a:endParaRPr lang="en-PH"/>
            </a:p>
          </p:txBody>
        </p:sp>
        <p:grpSp>
          <p:nvGrpSpPr>
            <p:cNvPr id="29" name="Group 29"/>
            <p:cNvGrpSpPr/>
            <p:nvPr/>
          </p:nvGrpSpPr>
          <p:grpSpPr>
            <a:xfrm>
              <a:off x="5517511" y="3507162"/>
              <a:ext cx="3755060" cy="2464258"/>
              <a:chOff x="0" y="0"/>
              <a:chExt cx="812800" cy="533400"/>
            </a:xfrm>
          </p:grpSpPr>
          <p:sp>
            <p:nvSpPr>
              <p:cNvPr id="30" name="Freeform 3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19D97"/>
              </a:solidFill>
            </p:spPr>
            <p:txBody>
              <a:bodyPr/>
              <a:lstStyle/>
              <a:p>
                <a:endParaRPr lang="en-PH"/>
              </a:p>
            </p:txBody>
          </p:sp>
          <p:sp>
            <p:nvSpPr>
              <p:cNvPr id="31" name="TextBox 31"/>
              <p:cNvSpPr txBox="1"/>
              <p:nvPr/>
            </p:nvSpPr>
            <p:spPr>
              <a:xfrm>
                <a:off x="38100" y="60325"/>
                <a:ext cx="736600" cy="396875"/>
              </a:xfrm>
              <a:prstGeom prst="rect">
                <a:avLst/>
              </a:prstGeom>
            </p:spPr>
            <p:txBody>
              <a:bodyPr lIns="35527" tIns="35527" rIns="35527" bIns="35527" rtlCol="0" anchor="ctr"/>
              <a:lstStyle/>
              <a:p>
                <a:pPr algn="ctr">
                  <a:lnSpc>
                    <a:spcPts val="2596"/>
                  </a:lnSpc>
                </a:pPr>
                <a:endParaRPr/>
              </a:p>
            </p:txBody>
          </p:sp>
        </p:grpSp>
        <p:sp>
          <p:nvSpPr>
            <p:cNvPr id="32" name="AutoShape 32"/>
            <p:cNvSpPr/>
            <p:nvPr/>
          </p:nvSpPr>
          <p:spPr>
            <a:xfrm>
              <a:off x="3908547" y="1374611"/>
              <a:ext cx="2833058" cy="2003243"/>
            </a:xfrm>
            <a:prstGeom prst="line">
              <a:avLst/>
            </a:prstGeom>
            <a:ln w="31573" cap="flat">
              <a:solidFill>
                <a:srgbClr val="3F4042"/>
              </a:solidFill>
              <a:prstDash val="solid"/>
              <a:headEnd type="none" w="sm" len="sm"/>
              <a:tailEnd type="none" w="sm" len="sm"/>
            </a:ln>
          </p:spPr>
          <p:txBody>
            <a:bodyPr/>
            <a:lstStyle/>
            <a:p>
              <a:endParaRPr lang="en-PH"/>
            </a:p>
          </p:txBody>
        </p:sp>
        <p:sp>
          <p:nvSpPr>
            <p:cNvPr id="33" name="AutoShape 33"/>
            <p:cNvSpPr/>
            <p:nvPr/>
          </p:nvSpPr>
          <p:spPr>
            <a:xfrm flipH="1">
              <a:off x="8206733" y="1468524"/>
              <a:ext cx="1946281" cy="1909330"/>
            </a:xfrm>
            <a:prstGeom prst="line">
              <a:avLst/>
            </a:prstGeom>
            <a:ln w="31573" cap="flat">
              <a:solidFill>
                <a:srgbClr val="3F4042"/>
              </a:solidFill>
              <a:prstDash val="solid"/>
              <a:headEnd type="none" w="sm" len="sm"/>
              <a:tailEnd type="none" w="sm" len="sm"/>
            </a:ln>
          </p:spPr>
          <p:txBody>
            <a:bodyPr/>
            <a:lstStyle/>
            <a:p>
              <a:endParaRPr lang="en-PH"/>
            </a:p>
          </p:txBody>
        </p:sp>
        <p:sp>
          <p:nvSpPr>
            <p:cNvPr id="34" name="AutoShape 34"/>
            <p:cNvSpPr/>
            <p:nvPr/>
          </p:nvSpPr>
          <p:spPr>
            <a:xfrm flipH="1">
              <a:off x="4439558" y="1326007"/>
              <a:ext cx="4980892" cy="0"/>
            </a:xfrm>
            <a:prstGeom prst="line">
              <a:avLst/>
            </a:prstGeom>
            <a:ln w="31573" cap="flat">
              <a:solidFill>
                <a:srgbClr val="3F4042"/>
              </a:solidFill>
              <a:prstDash val="solid"/>
              <a:headEnd type="none" w="sm" len="sm"/>
              <a:tailEnd type="none" w="sm" len="sm"/>
            </a:ln>
          </p:spPr>
          <p:txBody>
            <a:bodyPr/>
            <a:lstStyle/>
            <a:p>
              <a:endParaRPr lang="en-PH"/>
            </a:p>
          </p:txBody>
        </p:sp>
        <p:sp>
          <p:nvSpPr>
            <p:cNvPr id="35" name="Freeform 35"/>
            <p:cNvSpPr/>
            <p:nvPr/>
          </p:nvSpPr>
          <p:spPr>
            <a:xfrm>
              <a:off x="937447" y="499414"/>
              <a:ext cx="1963768" cy="2103098"/>
            </a:xfrm>
            <a:custGeom>
              <a:avLst/>
              <a:gdLst/>
              <a:ahLst/>
              <a:cxnLst/>
              <a:rect l="l" t="t" r="r" b="b"/>
              <a:pathLst>
                <a:path w="1963768" h="2103098">
                  <a:moveTo>
                    <a:pt x="0" y="0"/>
                  </a:moveTo>
                  <a:lnTo>
                    <a:pt x="1963767" y="0"/>
                  </a:lnTo>
                  <a:lnTo>
                    <a:pt x="1963767" y="2103098"/>
                  </a:lnTo>
                  <a:lnTo>
                    <a:pt x="0" y="21030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6" name="Freeform 36"/>
            <p:cNvSpPr/>
            <p:nvPr/>
          </p:nvSpPr>
          <p:spPr>
            <a:xfrm>
              <a:off x="10737688" y="257520"/>
              <a:ext cx="1963768" cy="2103098"/>
            </a:xfrm>
            <a:custGeom>
              <a:avLst/>
              <a:gdLst/>
              <a:ahLst/>
              <a:cxnLst/>
              <a:rect l="l" t="t" r="r" b="b"/>
              <a:pathLst>
                <a:path w="1963768" h="2103098">
                  <a:moveTo>
                    <a:pt x="0" y="0"/>
                  </a:moveTo>
                  <a:lnTo>
                    <a:pt x="1963767" y="0"/>
                  </a:lnTo>
                  <a:lnTo>
                    <a:pt x="1963767" y="2103098"/>
                  </a:lnTo>
                  <a:lnTo>
                    <a:pt x="0" y="21030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7" name="Freeform 37"/>
            <p:cNvSpPr/>
            <p:nvPr/>
          </p:nvSpPr>
          <p:spPr>
            <a:xfrm>
              <a:off x="6467190" y="3564534"/>
              <a:ext cx="1931345" cy="2068375"/>
            </a:xfrm>
            <a:custGeom>
              <a:avLst/>
              <a:gdLst/>
              <a:ahLst/>
              <a:cxnLst/>
              <a:rect l="l" t="t" r="r" b="b"/>
              <a:pathLst>
                <a:path w="1931345" h="2068375">
                  <a:moveTo>
                    <a:pt x="0" y="0"/>
                  </a:moveTo>
                  <a:lnTo>
                    <a:pt x="1931345" y="0"/>
                  </a:lnTo>
                  <a:lnTo>
                    <a:pt x="1931345" y="2068374"/>
                  </a:lnTo>
                  <a:lnTo>
                    <a:pt x="0" y="20683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8" name="Freeform 38"/>
            <p:cNvSpPr/>
            <p:nvPr/>
          </p:nvSpPr>
          <p:spPr>
            <a:xfrm>
              <a:off x="2974431" y="1089578"/>
              <a:ext cx="1465128" cy="285034"/>
            </a:xfrm>
            <a:custGeom>
              <a:avLst/>
              <a:gdLst/>
              <a:ahLst/>
              <a:cxnLst/>
              <a:rect l="l" t="t" r="r" b="b"/>
              <a:pathLst>
                <a:path w="1465128" h="285034">
                  <a:moveTo>
                    <a:pt x="0" y="0"/>
                  </a:moveTo>
                  <a:lnTo>
                    <a:pt x="1465127" y="0"/>
                  </a:lnTo>
                  <a:lnTo>
                    <a:pt x="1465127" y="285033"/>
                  </a:lnTo>
                  <a:lnTo>
                    <a:pt x="0" y="2850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9" name="Freeform 39"/>
            <p:cNvSpPr/>
            <p:nvPr/>
          </p:nvSpPr>
          <p:spPr>
            <a:xfrm>
              <a:off x="9420451" y="1183490"/>
              <a:ext cx="1465128" cy="285034"/>
            </a:xfrm>
            <a:custGeom>
              <a:avLst/>
              <a:gdLst/>
              <a:ahLst/>
              <a:cxnLst/>
              <a:rect l="l" t="t" r="r" b="b"/>
              <a:pathLst>
                <a:path w="1465128" h="285034">
                  <a:moveTo>
                    <a:pt x="0" y="0"/>
                  </a:moveTo>
                  <a:lnTo>
                    <a:pt x="1465128" y="0"/>
                  </a:lnTo>
                  <a:lnTo>
                    <a:pt x="1465128" y="285034"/>
                  </a:lnTo>
                  <a:lnTo>
                    <a:pt x="0" y="2850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40" name="Freeform 40"/>
            <p:cNvSpPr/>
            <p:nvPr/>
          </p:nvSpPr>
          <p:spPr>
            <a:xfrm>
              <a:off x="6741606" y="3235337"/>
              <a:ext cx="1465128" cy="285034"/>
            </a:xfrm>
            <a:custGeom>
              <a:avLst/>
              <a:gdLst/>
              <a:ahLst/>
              <a:cxnLst/>
              <a:rect l="l" t="t" r="r" b="b"/>
              <a:pathLst>
                <a:path w="1465128" h="285034">
                  <a:moveTo>
                    <a:pt x="0" y="0"/>
                  </a:moveTo>
                  <a:lnTo>
                    <a:pt x="1465127" y="0"/>
                  </a:lnTo>
                  <a:lnTo>
                    <a:pt x="1465127" y="285034"/>
                  </a:lnTo>
                  <a:lnTo>
                    <a:pt x="0" y="2850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41" name="TextBox 41"/>
            <p:cNvSpPr txBox="1"/>
            <p:nvPr/>
          </p:nvSpPr>
          <p:spPr>
            <a:xfrm>
              <a:off x="499514" y="2710667"/>
              <a:ext cx="2958861" cy="760538"/>
            </a:xfrm>
            <a:prstGeom prst="rect">
              <a:avLst/>
            </a:prstGeom>
          </p:spPr>
          <p:txBody>
            <a:bodyPr lIns="0" tIns="0" rIns="0" bIns="0" rtlCol="0" anchor="t">
              <a:spAutoFit/>
            </a:bodyPr>
            <a:lstStyle/>
            <a:p>
              <a:pPr algn="ctr">
                <a:lnSpc>
                  <a:spcPts val="2344"/>
                </a:lnSpc>
              </a:pPr>
              <a:r>
                <a:rPr lang="en-US" sz="1674">
                  <a:solidFill>
                    <a:srgbClr val="000000"/>
                  </a:solidFill>
                  <a:latin typeface="Open Sans"/>
                  <a:ea typeface="Open Sans"/>
                  <a:cs typeface="Open Sans"/>
                  <a:sym typeface="Open Sans"/>
                </a:rPr>
                <a:t>Local Area Network (LAN)</a:t>
              </a:r>
            </a:p>
          </p:txBody>
        </p:sp>
        <p:sp>
          <p:nvSpPr>
            <p:cNvPr id="42" name="TextBox 42"/>
            <p:cNvSpPr txBox="1"/>
            <p:nvPr/>
          </p:nvSpPr>
          <p:spPr>
            <a:xfrm>
              <a:off x="10407299" y="2474799"/>
              <a:ext cx="2958861" cy="760538"/>
            </a:xfrm>
            <a:prstGeom prst="rect">
              <a:avLst/>
            </a:prstGeom>
          </p:spPr>
          <p:txBody>
            <a:bodyPr lIns="0" tIns="0" rIns="0" bIns="0" rtlCol="0" anchor="t">
              <a:spAutoFit/>
            </a:bodyPr>
            <a:lstStyle/>
            <a:p>
              <a:pPr algn="ctr">
                <a:lnSpc>
                  <a:spcPts val="2344"/>
                </a:lnSpc>
              </a:pPr>
              <a:r>
                <a:rPr lang="en-US" sz="1674">
                  <a:solidFill>
                    <a:srgbClr val="000000"/>
                  </a:solidFill>
                  <a:latin typeface="Open Sans"/>
                  <a:ea typeface="Open Sans"/>
                  <a:cs typeface="Open Sans"/>
                  <a:sym typeface="Open Sans"/>
                </a:rPr>
                <a:t>Local Area Network (LAN)</a:t>
              </a:r>
            </a:p>
          </p:txBody>
        </p:sp>
      </p:grpSp>
      <p:sp>
        <p:nvSpPr>
          <p:cNvPr id="43" name="TextBox 43"/>
          <p:cNvSpPr txBox="1"/>
          <p:nvPr/>
        </p:nvSpPr>
        <p:spPr>
          <a:xfrm>
            <a:off x="5403442" y="4444474"/>
            <a:ext cx="7172795" cy="639346"/>
          </a:xfrm>
          <a:prstGeom prst="rect">
            <a:avLst/>
          </a:prstGeom>
        </p:spPr>
        <p:txBody>
          <a:bodyPr lIns="0" tIns="0" rIns="0" bIns="0" rtlCol="0" anchor="t">
            <a:spAutoFit/>
          </a:bodyPr>
          <a:lstStyle/>
          <a:p>
            <a:pPr algn="ctr">
              <a:lnSpc>
                <a:spcPts val="5212"/>
              </a:lnSpc>
            </a:pPr>
            <a:r>
              <a:rPr lang="en-US" sz="3723" b="1">
                <a:solidFill>
                  <a:srgbClr val="000000"/>
                </a:solidFill>
                <a:latin typeface="Open Sans Bold"/>
                <a:ea typeface="Open Sans Bold"/>
                <a:cs typeface="Open Sans Bold"/>
                <a:sym typeface="Open Sans Bold"/>
              </a:rPr>
              <a:t>WAN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3804" y="1371922"/>
            <a:ext cx="16549430" cy="8554557"/>
            <a:chOff x="0" y="0"/>
            <a:chExt cx="4358698" cy="2253052"/>
          </a:xfrm>
        </p:grpSpPr>
        <p:sp>
          <p:nvSpPr>
            <p:cNvPr id="3" name="Freeform 3"/>
            <p:cNvSpPr/>
            <p:nvPr/>
          </p:nvSpPr>
          <p:spPr>
            <a:xfrm>
              <a:off x="0" y="0"/>
              <a:ext cx="4358698" cy="2253052"/>
            </a:xfrm>
            <a:custGeom>
              <a:avLst/>
              <a:gdLst/>
              <a:ahLst/>
              <a:cxnLst/>
              <a:rect l="l" t="t" r="r" b="b"/>
              <a:pathLst>
                <a:path w="4358698" h="2253052">
                  <a:moveTo>
                    <a:pt x="23858" y="0"/>
                  </a:moveTo>
                  <a:lnTo>
                    <a:pt x="4334839" y="0"/>
                  </a:lnTo>
                  <a:cubicBezTo>
                    <a:pt x="4341167" y="0"/>
                    <a:pt x="4347235" y="2514"/>
                    <a:pt x="4351710" y="6988"/>
                  </a:cubicBezTo>
                  <a:cubicBezTo>
                    <a:pt x="4356184" y="11462"/>
                    <a:pt x="4358698" y="17531"/>
                    <a:pt x="4358698" y="23858"/>
                  </a:cubicBezTo>
                  <a:lnTo>
                    <a:pt x="4358698" y="2229194"/>
                  </a:lnTo>
                  <a:cubicBezTo>
                    <a:pt x="4358698" y="2235521"/>
                    <a:pt x="4356184" y="2241590"/>
                    <a:pt x="4351710" y="2246064"/>
                  </a:cubicBezTo>
                  <a:cubicBezTo>
                    <a:pt x="4347235" y="2250538"/>
                    <a:pt x="4341167" y="2253052"/>
                    <a:pt x="4334839" y="2253052"/>
                  </a:cubicBezTo>
                  <a:lnTo>
                    <a:pt x="23858" y="2253052"/>
                  </a:lnTo>
                  <a:cubicBezTo>
                    <a:pt x="17531" y="2253052"/>
                    <a:pt x="11462" y="2250538"/>
                    <a:pt x="6988" y="2246064"/>
                  </a:cubicBezTo>
                  <a:cubicBezTo>
                    <a:pt x="2514" y="2241590"/>
                    <a:pt x="0" y="2235521"/>
                    <a:pt x="0" y="2229194"/>
                  </a:cubicBezTo>
                  <a:lnTo>
                    <a:pt x="0" y="23858"/>
                  </a:lnTo>
                  <a:cubicBezTo>
                    <a:pt x="0" y="17531"/>
                    <a:pt x="2514" y="11462"/>
                    <a:pt x="6988" y="6988"/>
                  </a:cubicBezTo>
                  <a:cubicBezTo>
                    <a:pt x="11462" y="2514"/>
                    <a:pt x="17531" y="0"/>
                    <a:pt x="23858" y="0"/>
                  </a:cubicBezTo>
                  <a:close/>
                </a:path>
              </a:pathLst>
            </a:custGeom>
            <a:solidFill>
              <a:srgbClr val="642EC7"/>
            </a:solidFill>
          </p:spPr>
          <p:txBody>
            <a:bodyPr/>
            <a:lstStyle/>
            <a:p>
              <a:endParaRPr lang="en-PH"/>
            </a:p>
          </p:txBody>
        </p:sp>
        <p:sp>
          <p:nvSpPr>
            <p:cNvPr id="4" name="TextBox 4"/>
            <p:cNvSpPr txBox="1"/>
            <p:nvPr/>
          </p:nvSpPr>
          <p:spPr>
            <a:xfrm>
              <a:off x="0" y="-28575"/>
              <a:ext cx="4358698" cy="2281627"/>
            </a:xfrm>
            <a:prstGeom prst="rect">
              <a:avLst/>
            </a:prstGeom>
          </p:spPr>
          <p:txBody>
            <a:bodyPr lIns="50800" tIns="50800" rIns="50800" bIns="50800" rtlCol="0" anchor="ctr"/>
            <a:lstStyle/>
            <a:p>
              <a:pPr algn="ctr">
                <a:lnSpc>
                  <a:spcPts val="2595"/>
                </a:lnSpc>
              </a:pPr>
              <a:endParaRPr/>
            </a:p>
          </p:txBody>
        </p:sp>
      </p:grpSp>
      <p:grpSp>
        <p:nvGrpSpPr>
          <p:cNvPr id="5" name="Group 5"/>
          <p:cNvGrpSpPr/>
          <p:nvPr/>
        </p:nvGrpSpPr>
        <p:grpSpPr>
          <a:xfrm>
            <a:off x="1419216" y="2074321"/>
            <a:ext cx="3625020" cy="1104775"/>
            <a:chOff x="0" y="0"/>
            <a:chExt cx="954738" cy="290970"/>
          </a:xfrm>
        </p:grpSpPr>
        <p:sp>
          <p:nvSpPr>
            <p:cNvPr id="6" name="Freeform 6"/>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8627"/>
              </a:srgbClr>
            </a:solidFill>
          </p:spPr>
          <p:txBody>
            <a:bodyPr/>
            <a:lstStyle/>
            <a:p>
              <a:endParaRPr lang="en-PH"/>
            </a:p>
          </p:txBody>
        </p:sp>
        <p:sp>
          <p:nvSpPr>
            <p:cNvPr id="7" name="TextBox 7"/>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1419216" y="3621573"/>
            <a:ext cx="3625020" cy="1104775"/>
            <a:chOff x="0" y="0"/>
            <a:chExt cx="954738" cy="290970"/>
          </a:xfrm>
        </p:grpSpPr>
        <p:sp>
          <p:nvSpPr>
            <p:cNvPr id="9" name="Freeform 9"/>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8627"/>
              </a:srgbClr>
            </a:solidFill>
          </p:spPr>
          <p:txBody>
            <a:bodyPr/>
            <a:lstStyle/>
            <a:p>
              <a:endParaRPr lang="en-PH"/>
            </a:p>
          </p:txBody>
        </p:sp>
        <p:sp>
          <p:nvSpPr>
            <p:cNvPr id="10" name="TextBox 10"/>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1419216" y="5096812"/>
            <a:ext cx="3625020" cy="1104775"/>
            <a:chOff x="0" y="0"/>
            <a:chExt cx="954738" cy="290970"/>
          </a:xfrm>
        </p:grpSpPr>
        <p:sp>
          <p:nvSpPr>
            <p:cNvPr id="12" name="Freeform 12"/>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alpha val="8627"/>
              </a:srgbClr>
            </a:solidFill>
          </p:spPr>
          <p:txBody>
            <a:bodyPr/>
            <a:lstStyle/>
            <a:p>
              <a:endParaRPr lang="en-PH"/>
            </a:p>
          </p:txBody>
        </p:sp>
        <p:sp>
          <p:nvSpPr>
            <p:cNvPr id="13" name="TextBox 13"/>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1419216" y="6573062"/>
            <a:ext cx="3625020" cy="1104775"/>
            <a:chOff x="0" y="0"/>
            <a:chExt cx="954738" cy="290970"/>
          </a:xfrm>
        </p:grpSpPr>
        <p:sp>
          <p:nvSpPr>
            <p:cNvPr id="15" name="Freeform 15"/>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16" name="TextBox 16"/>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17" name="Group 17"/>
          <p:cNvGrpSpPr/>
          <p:nvPr/>
        </p:nvGrpSpPr>
        <p:grpSpPr>
          <a:xfrm>
            <a:off x="1419216" y="8049313"/>
            <a:ext cx="3625020" cy="1104775"/>
            <a:chOff x="0" y="0"/>
            <a:chExt cx="954738" cy="290970"/>
          </a:xfrm>
        </p:grpSpPr>
        <p:sp>
          <p:nvSpPr>
            <p:cNvPr id="18" name="Freeform 18"/>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19" name="TextBox 19"/>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20" name="Group 20"/>
          <p:cNvGrpSpPr/>
          <p:nvPr/>
        </p:nvGrpSpPr>
        <p:grpSpPr>
          <a:xfrm>
            <a:off x="0" y="-36799"/>
            <a:ext cx="9251830" cy="1065499"/>
            <a:chOff x="0" y="0"/>
            <a:chExt cx="3442595" cy="396471"/>
          </a:xfrm>
        </p:grpSpPr>
        <p:sp>
          <p:nvSpPr>
            <p:cNvPr id="21" name="Freeform 21"/>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22" name="TextBox 2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17.5 Ethernet Protocol Stack</a:t>
            </a:r>
          </a:p>
        </p:txBody>
      </p:sp>
      <p:sp>
        <p:nvSpPr>
          <p:cNvPr id="23" name="Freeform 23"/>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24" name="Freeform 24"/>
          <p:cNvSpPr/>
          <p:nvPr/>
        </p:nvSpPr>
        <p:spPr>
          <a:xfrm rot="-868595" flipH="1">
            <a:off x="4524841" y="5433715"/>
            <a:ext cx="2310100" cy="1230128"/>
          </a:xfrm>
          <a:custGeom>
            <a:avLst/>
            <a:gdLst/>
            <a:ahLst/>
            <a:cxnLst/>
            <a:rect l="l" t="t" r="r" b="b"/>
            <a:pathLst>
              <a:path w="2310100" h="1230128">
                <a:moveTo>
                  <a:pt x="2310100" y="0"/>
                </a:moveTo>
                <a:lnTo>
                  <a:pt x="0" y="0"/>
                </a:lnTo>
                <a:lnTo>
                  <a:pt x="0" y="1230128"/>
                </a:lnTo>
                <a:lnTo>
                  <a:pt x="2310100" y="1230128"/>
                </a:lnTo>
                <a:lnTo>
                  <a:pt x="23101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5" name="TextBox 25"/>
          <p:cNvSpPr txBox="1"/>
          <p:nvPr/>
        </p:nvSpPr>
        <p:spPr>
          <a:xfrm>
            <a:off x="5679891" y="2345967"/>
            <a:ext cx="10837086" cy="2003245"/>
          </a:xfrm>
          <a:prstGeom prst="rect">
            <a:avLst/>
          </a:prstGeom>
        </p:spPr>
        <p:txBody>
          <a:bodyPr lIns="0" tIns="0" rIns="0" bIns="0" rtlCol="0" anchor="t">
            <a:spAutoFit/>
          </a:bodyPr>
          <a:lstStyle/>
          <a:p>
            <a:pPr algn="l">
              <a:lnSpc>
                <a:spcPts val="4034"/>
              </a:lnSpc>
            </a:pPr>
            <a:r>
              <a:rPr lang="en-US" sz="2882">
                <a:solidFill>
                  <a:srgbClr val="FFFFFF"/>
                </a:solidFill>
                <a:latin typeface="Alatsi"/>
                <a:ea typeface="Alatsi"/>
                <a:cs typeface="Alatsi"/>
                <a:sym typeface="Alatsi"/>
              </a:rPr>
              <a:t>Ethernet is the most likely protocol to be used to provide the </a:t>
            </a:r>
            <a:r>
              <a:rPr lang="en-US" sz="2882" u="sng">
                <a:solidFill>
                  <a:srgbClr val="FFFFFF"/>
                </a:solidFill>
                <a:latin typeface="Alatsi"/>
                <a:ea typeface="Alatsi"/>
                <a:cs typeface="Alatsi"/>
                <a:sym typeface="Alatsi"/>
              </a:rPr>
              <a:t>functionality</a:t>
            </a:r>
            <a:r>
              <a:rPr lang="en-US" sz="2882">
                <a:solidFill>
                  <a:srgbClr val="FFFFFF"/>
                </a:solidFill>
                <a:latin typeface="Alatsi"/>
                <a:ea typeface="Alatsi"/>
                <a:cs typeface="Alatsi"/>
                <a:sym typeface="Alatsi"/>
              </a:rPr>
              <a:t> required of the two lower layers.</a:t>
            </a:r>
          </a:p>
          <a:p>
            <a:pPr algn="l">
              <a:lnSpc>
                <a:spcPts val="4034"/>
              </a:lnSpc>
            </a:pPr>
            <a:endParaRPr lang="en-US" sz="2882">
              <a:solidFill>
                <a:srgbClr val="FFFFFF"/>
              </a:solidFill>
              <a:latin typeface="Alatsi"/>
              <a:ea typeface="Alatsi"/>
              <a:cs typeface="Alatsi"/>
              <a:sym typeface="Alatsi"/>
            </a:endParaRPr>
          </a:p>
          <a:p>
            <a:pPr algn="l">
              <a:lnSpc>
                <a:spcPts val="4034"/>
              </a:lnSpc>
            </a:pPr>
            <a:r>
              <a:rPr lang="en-US" sz="2882">
                <a:solidFill>
                  <a:srgbClr val="FFFFFF"/>
                </a:solidFill>
                <a:latin typeface="Alatsi"/>
                <a:ea typeface="Alatsi"/>
                <a:cs typeface="Alatsi"/>
                <a:sym typeface="Alatsi"/>
              </a:rPr>
              <a:t>How?</a:t>
            </a:r>
          </a:p>
        </p:txBody>
      </p:sp>
      <p:sp>
        <p:nvSpPr>
          <p:cNvPr id="26" name="TextBox 26"/>
          <p:cNvSpPr txBox="1"/>
          <p:nvPr/>
        </p:nvSpPr>
        <p:spPr>
          <a:xfrm>
            <a:off x="1892872" y="2086428"/>
            <a:ext cx="2677709" cy="1029851"/>
          </a:xfrm>
          <a:prstGeom prst="rect">
            <a:avLst/>
          </a:prstGeom>
        </p:spPr>
        <p:txBody>
          <a:bodyPr lIns="0" tIns="0" rIns="0" bIns="0" rtlCol="0" anchor="t">
            <a:spAutoFit/>
          </a:bodyPr>
          <a:lstStyle/>
          <a:p>
            <a:pPr algn="ctr">
              <a:lnSpc>
                <a:spcPts val="4136"/>
              </a:lnSpc>
            </a:pPr>
            <a:r>
              <a:rPr lang="en-US" sz="2954">
                <a:solidFill>
                  <a:srgbClr val="000000">
                    <a:alpha val="8627"/>
                  </a:srgbClr>
                </a:solidFill>
                <a:latin typeface="Alatsi"/>
                <a:ea typeface="Alatsi"/>
                <a:cs typeface="Alatsi"/>
                <a:sym typeface="Alatsi"/>
              </a:rPr>
              <a:t>Application Layer</a:t>
            </a:r>
          </a:p>
        </p:txBody>
      </p:sp>
      <p:sp>
        <p:nvSpPr>
          <p:cNvPr id="27" name="TextBox 27"/>
          <p:cNvSpPr txBox="1"/>
          <p:nvPr/>
        </p:nvSpPr>
        <p:spPr>
          <a:xfrm>
            <a:off x="1892872" y="3633681"/>
            <a:ext cx="2677709" cy="1029851"/>
          </a:xfrm>
          <a:prstGeom prst="rect">
            <a:avLst/>
          </a:prstGeom>
        </p:spPr>
        <p:txBody>
          <a:bodyPr lIns="0" tIns="0" rIns="0" bIns="0" rtlCol="0" anchor="t">
            <a:spAutoFit/>
          </a:bodyPr>
          <a:lstStyle/>
          <a:p>
            <a:pPr algn="ctr">
              <a:lnSpc>
                <a:spcPts val="4136"/>
              </a:lnSpc>
            </a:pPr>
            <a:r>
              <a:rPr lang="en-US" sz="2954">
                <a:solidFill>
                  <a:srgbClr val="000000">
                    <a:alpha val="8627"/>
                  </a:srgbClr>
                </a:solidFill>
                <a:latin typeface="Alatsi"/>
                <a:ea typeface="Alatsi"/>
                <a:cs typeface="Alatsi"/>
                <a:sym typeface="Alatsi"/>
              </a:rPr>
              <a:t>Transport</a:t>
            </a:r>
          </a:p>
          <a:p>
            <a:pPr algn="ctr">
              <a:lnSpc>
                <a:spcPts val="4136"/>
              </a:lnSpc>
            </a:pPr>
            <a:r>
              <a:rPr lang="en-US" sz="2954">
                <a:solidFill>
                  <a:srgbClr val="000000">
                    <a:alpha val="8627"/>
                  </a:srgbClr>
                </a:solidFill>
                <a:latin typeface="Alatsi"/>
                <a:ea typeface="Alatsi"/>
                <a:cs typeface="Alatsi"/>
                <a:sym typeface="Alatsi"/>
              </a:rPr>
              <a:t>Layer</a:t>
            </a:r>
          </a:p>
        </p:txBody>
      </p:sp>
      <p:sp>
        <p:nvSpPr>
          <p:cNvPr id="28" name="TextBox 28"/>
          <p:cNvSpPr txBox="1"/>
          <p:nvPr/>
        </p:nvSpPr>
        <p:spPr>
          <a:xfrm>
            <a:off x="1758142" y="5107349"/>
            <a:ext cx="2947169" cy="1029851"/>
          </a:xfrm>
          <a:prstGeom prst="rect">
            <a:avLst/>
          </a:prstGeom>
        </p:spPr>
        <p:txBody>
          <a:bodyPr lIns="0" tIns="0" rIns="0" bIns="0" rtlCol="0" anchor="t">
            <a:spAutoFit/>
          </a:bodyPr>
          <a:lstStyle/>
          <a:p>
            <a:pPr algn="ctr">
              <a:lnSpc>
                <a:spcPts val="4136"/>
              </a:lnSpc>
            </a:pPr>
            <a:r>
              <a:rPr lang="en-US" sz="2954">
                <a:solidFill>
                  <a:srgbClr val="000000">
                    <a:alpha val="8627"/>
                  </a:srgbClr>
                </a:solidFill>
                <a:latin typeface="Alatsi"/>
                <a:ea typeface="Alatsi"/>
                <a:cs typeface="Alatsi"/>
                <a:sym typeface="Alatsi"/>
              </a:rPr>
              <a:t>Network</a:t>
            </a:r>
          </a:p>
          <a:p>
            <a:pPr algn="ctr">
              <a:lnSpc>
                <a:spcPts val="4136"/>
              </a:lnSpc>
            </a:pPr>
            <a:r>
              <a:rPr lang="en-US" sz="2954">
                <a:solidFill>
                  <a:srgbClr val="000000">
                    <a:alpha val="8627"/>
                  </a:srgbClr>
                </a:solidFill>
                <a:latin typeface="Alatsi"/>
                <a:ea typeface="Alatsi"/>
                <a:cs typeface="Alatsi"/>
                <a:sym typeface="Alatsi"/>
              </a:rPr>
              <a:t>/Internet Layer</a:t>
            </a:r>
          </a:p>
        </p:txBody>
      </p:sp>
      <p:sp>
        <p:nvSpPr>
          <p:cNvPr id="29" name="TextBox 29"/>
          <p:cNvSpPr txBox="1"/>
          <p:nvPr/>
        </p:nvSpPr>
        <p:spPr>
          <a:xfrm>
            <a:off x="1758142" y="6843887"/>
            <a:ext cx="2947169" cy="505976"/>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Data Link Layer</a:t>
            </a:r>
          </a:p>
        </p:txBody>
      </p:sp>
      <p:sp>
        <p:nvSpPr>
          <p:cNvPr id="30" name="TextBox 30"/>
          <p:cNvSpPr txBox="1"/>
          <p:nvPr/>
        </p:nvSpPr>
        <p:spPr>
          <a:xfrm>
            <a:off x="1758142" y="8320137"/>
            <a:ext cx="2947169" cy="505976"/>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Physical Layer</a:t>
            </a:r>
          </a:p>
        </p:txBody>
      </p:sp>
      <p:sp>
        <p:nvSpPr>
          <p:cNvPr id="31" name="Freeform 31"/>
          <p:cNvSpPr/>
          <p:nvPr/>
        </p:nvSpPr>
        <p:spPr>
          <a:xfrm rot="-91434" flipH="1" flipV="1">
            <a:off x="4721260" y="8643236"/>
            <a:ext cx="2310100" cy="1230128"/>
          </a:xfrm>
          <a:custGeom>
            <a:avLst/>
            <a:gdLst/>
            <a:ahLst/>
            <a:cxnLst/>
            <a:rect l="l" t="t" r="r" b="b"/>
            <a:pathLst>
              <a:path w="2310100" h="1230128">
                <a:moveTo>
                  <a:pt x="2310100" y="1230128"/>
                </a:moveTo>
                <a:lnTo>
                  <a:pt x="0" y="1230128"/>
                </a:lnTo>
                <a:lnTo>
                  <a:pt x="0" y="0"/>
                </a:lnTo>
                <a:lnTo>
                  <a:pt x="2310100" y="0"/>
                </a:lnTo>
                <a:lnTo>
                  <a:pt x="2310100" y="123012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32" name="Group 32"/>
          <p:cNvGrpSpPr/>
          <p:nvPr/>
        </p:nvGrpSpPr>
        <p:grpSpPr>
          <a:xfrm>
            <a:off x="7098672" y="8658850"/>
            <a:ext cx="10306269" cy="1122269"/>
            <a:chOff x="0" y="0"/>
            <a:chExt cx="2714408" cy="295577"/>
          </a:xfrm>
        </p:grpSpPr>
        <p:sp>
          <p:nvSpPr>
            <p:cNvPr id="33" name="Freeform 33"/>
            <p:cNvSpPr/>
            <p:nvPr/>
          </p:nvSpPr>
          <p:spPr>
            <a:xfrm>
              <a:off x="0" y="0"/>
              <a:ext cx="2714408" cy="295577"/>
            </a:xfrm>
            <a:custGeom>
              <a:avLst/>
              <a:gdLst/>
              <a:ahLst/>
              <a:cxnLst/>
              <a:rect l="l" t="t" r="r" b="b"/>
              <a:pathLst>
                <a:path w="2714408" h="295577">
                  <a:moveTo>
                    <a:pt x="38310" y="0"/>
                  </a:moveTo>
                  <a:lnTo>
                    <a:pt x="2676098" y="0"/>
                  </a:lnTo>
                  <a:cubicBezTo>
                    <a:pt x="2686258" y="0"/>
                    <a:pt x="2696003" y="4036"/>
                    <a:pt x="2703187" y="11221"/>
                  </a:cubicBezTo>
                  <a:cubicBezTo>
                    <a:pt x="2710372" y="18405"/>
                    <a:pt x="2714408" y="28150"/>
                    <a:pt x="2714408" y="38310"/>
                  </a:cubicBezTo>
                  <a:lnTo>
                    <a:pt x="2714408" y="257267"/>
                  </a:lnTo>
                  <a:cubicBezTo>
                    <a:pt x="2714408" y="267427"/>
                    <a:pt x="2710372" y="277172"/>
                    <a:pt x="2703187" y="284356"/>
                  </a:cubicBezTo>
                  <a:cubicBezTo>
                    <a:pt x="2696003" y="291541"/>
                    <a:pt x="2686258" y="295577"/>
                    <a:pt x="2676098" y="295577"/>
                  </a:cubicBezTo>
                  <a:lnTo>
                    <a:pt x="38310" y="295577"/>
                  </a:lnTo>
                  <a:cubicBezTo>
                    <a:pt x="28150" y="295577"/>
                    <a:pt x="18405" y="291541"/>
                    <a:pt x="11221" y="284356"/>
                  </a:cubicBezTo>
                  <a:cubicBezTo>
                    <a:pt x="4036" y="277172"/>
                    <a:pt x="0" y="267427"/>
                    <a:pt x="0" y="257267"/>
                  </a:cubicBezTo>
                  <a:lnTo>
                    <a:pt x="0" y="38310"/>
                  </a:lnTo>
                  <a:cubicBezTo>
                    <a:pt x="0" y="28150"/>
                    <a:pt x="4036" y="18405"/>
                    <a:pt x="11221" y="11221"/>
                  </a:cubicBezTo>
                  <a:cubicBezTo>
                    <a:pt x="18405" y="4036"/>
                    <a:pt x="28150" y="0"/>
                    <a:pt x="38310" y="0"/>
                  </a:cubicBezTo>
                  <a:close/>
                </a:path>
              </a:pathLst>
            </a:custGeom>
            <a:solidFill>
              <a:srgbClr val="FF1495"/>
            </a:solidFill>
          </p:spPr>
          <p:txBody>
            <a:bodyPr/>
            <a:lstStyle/>
            <a:p>
              <a:endParaRPr lang="en-PH"/>
            </a:p>
          </p:txBody>
        </p:sp>
        <p:sp>
          <p:nvSpPr>
            <p:cNvPr id="34" name="TextBox 34"/>
            <p:cNvSpPr txBox="1"/>
            <p:nvPr/>
          </p:nvSpPr>
          <p:spPr>
            <a:xfrm>
              <a:off x="0" y="-28575"/>
              <a:ext cx="2714408" cy="324152"/>
            </a:xfrm>
            <a:prstGeom prst="rect">
              <a:avLst/>
            </a:prstGeom>
          </p:spPr>
          <p:txBody>
            <a:bodyPr lIns="50800" tIns="50800" rIns="50800" bIns="50800" rtlCol="0" anchor="ctr"/>
            <a:lstStyle/>
            <a:p>
              <a:pPr algn="ctr">
                <a:lnSpc>
                  <a:spcPts val="2595"/>
                </a:lnSpc>
              </a:pPr>
              <a:endParaRPr/>
            </a:p>
          </p:txBody>
        </p:sp>
      </p:grpSp>
      <p:sp>
        <p:nvSpPr>
          <p:cNvPr id="35" name="TextBox 35"/>
          <p:cNvSpPr txBox="1"/>
          <p:nvPr/>
        </p:nvSpPr>
        <p:spPr>
          <a:xfrm>
            <a:off x="9129294" y="8734244"/>
            <a:ext cx="6708086" cy="406170"/>
          </a:xfrm>
          <a:prstGeom prst="rect">
            <a:avLst/>
          </a:prstGeom>
        </p:spPr>
        <p:txBody>
          <a:bodyPr lIns="0" tIns="0" rIns="0" bIns="0" rtlCol="0" anchor="t">
            <a:spAutoFit/>
          </a:bodyPr>
          <a:lstStyle/>
          <a:p>
            <a:pPr algn="ctr">
              <a:lnSpc>
                <a:spcPts val="3337"/>
              </a:lnSpc>
            </a:pPr>
            <a:r>
              <a:rPr lang="en-US" sz="2384">
                <a:solidFill>
                  <a:srgbClr val="FFFFFF"/>
                </a:solidFill>
                <a:latin typeface="Alatsi"/>
                <a:ea typeface="Alatsi"/>
                <a:cs typeface="Alatsi"/>
                <a:sym typeface="Alatsi"/>
              </a:rPr>
              <a:t>Physical Medium Attachment protocol</a:t>
            </a:r>
          </a:p>
        </p:txBody>
      </p:sp>
      <p:grpSp>
        <p:nvGrpSpPr>
          <p:cNvPr id="36" name="Group 36"/>
          <p:cNvGrpSpPr/>
          <p:nvPr/>
        </p:nvGrpSpPr>
        <p:grpSpPr>
          <a:xfrm>
            <a:off x="7031376" y="7499398"/>
            <a:ext cx="10440860" cy="1102302"/>
            <a:chOff x="0" y="0"/>
            <a:chExt cx="2749856" cy="290318"/>
          </a:xfrm>
        </p:grpSpPr>
        <p:sp>
          <p:nvSpPr>
            <p:cNvPr id="37" name="Freeform 37"/>
            <p:cNvSpPr/>
            <p:nvPr/>
          </p:nvSpPr>
          <p:spPr>
            <a:xfrm>
              <a:off x="0" y="0"/>
              <a:ext cx="2749856" cy="290318"/>
            </a:xfrm>
            <a:custGeom>
              <a:avLst/>
              <a:gdLst/>
              <a:ahLst/>
              <a:cxnLst/>
              <a:rect l="l" t="t" r="r" b="b"/>
              <a:pathLst>
                <a:path w="2749856" h="290318">
                  <a:moveTo>
                    <a:pt x="37817" y="0"/>
                  </a:moveTo>
                  <a:lnTo>
                    <a:pt x="2712039" y="0"/>
                  </a:lnTo>
                  <a:cubicBezTo>
                    <a:pt x="2722069" y="0"/>
                    <a:pt x="2731688" y="3984"/>
                    <a:pt x="2738780" y="11076"/>
                  </a:cubicBezTo>
                  <a:cubicBezTo>
                    <a:pt x="2745872" y="18168"/>
                    <a:pt x="2749856" y="27787"/>
                    <a:pt x="2749856" y="37817"/>
                  </a:cubicBezTo>
                  <a:lnTo>
                    <a:pt x="2749856" y="252502"/>
                  </a:lnTo>
                  <a:cubicBezTo>
                    <a:pt x="2749856" y="262531"/>
                    <a:pt x="2745872" y="272150"/>
                    <a:pt x="2738780" y="279242"/>
                  </a:cubicBezTo>
                  <a:cubicBezTo>
                    <a:pt x="2731688" y="286334"/>
                    <a:pt x="2722069" y="290318"/>
                    <a:pt x="2712039" y="290318"/>
                  </a:cubicBezTo>
                  <a:lnTo>
                    <a:pt x="37817" y="290318"/>
                  </a:lnTo>
                  <a:cubicBezTo>
                    <a:pt x="27787" y="290318"/>
                    <a:pt x="18168" y="286334"/>
                    <a:pt x="11076" y="279242"/>
                  </a:cubicBezTo>
                  <a:cubicBezTo>
                    <a:pt x="3984" y="272150"/>
                    <a:pt x="0" y="262531"/>
                    <a:pt x="0" y="252502"/>
                  </a:cubicBezTo>
                  <a:lnTo>
                    <a:pt x="0" y="37817"/>
                  </a:lnTo>
                  <a:cubicBezTo>
                    <a:pt x="0" y="27787"/>
                    <a:pt x="3984" y="18168"/>
                    <a:pt x="11076" y="11076"/>
                  </a:cubicBezTo>
                  <a:cubicBezTo>
                    <a:pt x="18168" y="3984"/>
                    <a:pt x="27787" y="0"/>
                    <a:pt x="37817" y="0"/>
                  </a:cubicBezTo>
                  <a:close/>
                </a:path>
              </a:pathLst>
            </a:custGeom>
            <a:solidFill>
              <a:srgbClr val="FF1495"/>
            </a:solidFill>
          </p:spPr>
          <p:txBody>
            <a:bodyPr/>
            <a:lstStyle/>
            <a:p>
              <a:endParaRPr lang="en-PH"/>
            </a:p>
          </p:txBody>
        </p:sp>
        <p:sp>
          <p:nvSpPr>
            <p:cNvPr id="38" name="TextBox 38"/>
            <p:cNvSpPr txBox="1"/>
            <p:nvPr/>
          </p:nvSpPr>
          <p:spPr>
            <a:xfrm>
              <a:off x="0" y="-28575"/>
              <a:ext cx="2749856" cy="318893"/>
            </a:xfrm>
            <a:prstGeom prst="rect">
              <a:avLst/>
            </a:prstGeom>
          </p:spPr>
          <p:txBody>
            <a:bodyPr lIns="50800" tIns="50800" rIns="50800" bIns="50800" rtlCol="0" anchor="ctr"/>
            <a:lstStyle/>
            <a:p>
              <a:pPr algn="ctr">
                <a:lnSpc>
                  <a:spcPts val="2595"/>
                </a:lnSpc>
              </a:pPr>
              <a:endParaRPr/>
            </a:p>
          </p:txBody>
        </p:sp>
      </p:grpSp>
      <p:grpSp>
        <p:nvGrpSpPr>
          <p:cNvPr id="39" name="Group 39"/>
          <p:cNvGrpSpPr/>
          <p:nvPr/>
        </p:nvGrpSpPr>
        <p:grpSpPr>
          <a:xfrm>
            <a:off x="6967957" y="6108046"/>
            <a:ext cx="10504279" cy="1241817"/>
            <a:chOff x="0" y="0"/>
            <a:chExt cx="2766559" cy="327063"/>
          </a:xfrm>
        </p:grpSpPr>
        <p:sp>
          <p:nvSpPr>
            <p:cNvPr id="40" name="Freeform 40"/>
            <p:cNvSpPr/>
            <p:nvPr/>
          </p:nvSpPr>
          <p:spPr>
            <a:xfrm>
              <a:off x="0" y="0"/>
              <a:ext cx="2766559" cy="327063"/>
            </a:xfrm>
            <a:custGeom>
              <a:avLst/>
              <a:gdLst/>
              <a:ahLst/>
              <a:cxnLst/>
              <a:rect l="l" t="t" r="r" b="b"/>
              <a:pathLst>
                <a:path w="2766559" h="327063">
                  <a:moveTo>
                    <a:pt x="37588" y="0"/>
                  </a:moveTo>
                  <a:lnTo>
                    <a:pt x="2728971" y="0"/>
                  </a:lnTo>
                  <a:cubicBezTo>
                    <a:pt x="2749730" y="0"/>
                    <a:pt x="2766559" y="16829"/>
                    <a:pt x="2766559" y="37588"/>
                  </a:cubicBezTo>
                  <a:lnTo>
                    <a:pt x="2766559" y="289475"/>
                  </a:lnTo>
                  <a:cubicBezTo>
                    <a:pt x="2766559" y="310234"/>
                    <a:pt x="2749730" y="327063"/>
                    <a:pt x="2728971" y="327063"/>
                  </a:cubicBezTo>
                  <a:lnTo>
                    <a:pt x="37588" y="327063"/>
                  </a:lnTo>
                  <a:cubicBezTo>
                    <a:pt x="16829" y="327063"/>
                    <a:pt x="0" y="310234"/>
                    <a:pt x="0" y="289475"/>
                  </a:cubicBezTo>
                  <a:lnTo>
                    <a:pt x="0" y="37588"/>
                  </a:lnTo>
                  <a:cubicBezTo>
                    <a:pt x="0" y="16829"/>
                    <a:pt x="16829" y="0"/>
                    <a:pt x="37588" y="0"/>
                  </a:cubicBezTo>
                  <a:close/>
                </a:path>
              </a:pathLst>
            </a:custGeom>
            <a:solidFill>
              <a:srgbClr val="FFFFFF"/>
            </a:solidFill>
          </p:spPr>
          <p:txBody>
            <a:bodyPr/>
            <a:lstStyle/>
            <a:p>
              <a:endParaRPr lang="en-PH"/>
            </a:p>
          </p:txBody>
        </p:sp>
        <p:sp>
          <p:nvSpPr>
            <p:cNvPr id="41" name="TextBox 41"/>
            <p:cNvSpPr txBox="1"/>
            <p:nvPr/>
          </p:nvSpPr>
          <p:spPr>
            <a:xfrm>
              <a:off x="0" y="-28575"/>
              <a:ext cx="2766559" cy="355638"/>
            </a:xfrm>
            <a:prstGeom prst="rect">
              <a:avLst/>
            </a:prstGeom>
          </p:spPr>
          <p:txBody>
            <a:bodyPr lIns="50800" tIns="50800" rIns="50800" bIns="50800" rtlCol="0" anchor="ctr"/>
            <a:lstStyle/>
            <a:p>
              <a:pPr algn="ctr">
                <a:lnSpc>
                  <a:spcPts val="2595"/>
                </a:lnSpc>
              </a:pPr>
              <a:endParaRPr/>
            </a:p>
          </p:txBody>
        </p:sp>
      </p:grpSp>
      <p:grpSp>
        <p:nvGrpSpPr>
          <p:cNvPr id="42" name="Group 42"/>
          <p:cNvGrpSpPr/>
          <p:nvPr/>
        </p:nvGrpSpPr>
        <p:grpSpPr>
          <a:xfrm>
            <a:off x="6952024" y="4888392"/>
            <a:ext cx="10520212" cy="1143454"/>
            <a:chOff x="0" y="0"/>
            <a:chExt cx="2770755" cy="301157"/>
          </a:xfrm>
        </p:grpSpPr>
        <p:sp>
          <p:nvSpPr>
            <p:cNvPr id="43" name="Freeform 43"/>
            <p:cNvSpPr/>
            <p:nvPr/>
          </p:nvSpPr>
          <p:spPr>
            <a:xfrm>
              <a:off x="0" y="0"/>
              <a:ext cx="2770755" cy="301157"/>
            </a:xfrm>
            <a:custGeom>
              <a:avLst/>
              <a:gdLst/>
              <a:ahLst/>
              <a:cxnLst/>
              <a:rect l="l" t="t" r="r" b="b"/>
              <a:pathLst>
                <a:path w="2770755" h="301157">
                  <a:moveTo>
                    <a:pt x="37531" y="0"/>
                  </a:moveTo>
                  <a:lnTo>
                    <a:pt x="2733224" y="0"/>
                  </a:lnTo>
                  <a:cubicBezTo>
                    <a:pt x="2753952" y="0"/>
                    <a:pt x="2770755" y="16803"/>
                    <a:pt x="2770755" y="37531"/>
                  </a:cubicBezTo>
                  <a:lnTo>
                    <a:pt x="2770755" y="263625"/>
                  </a:lnTo>
                  <a:cubicBezTo>
                    <a:pt x="2770755" y="273579"/>
                    <a:pt x="2766801" y="283126"/>
                    <a:pt x="2759763" y="290164"/>
                  </a:cubicBezTo>
                  <a:cubicBezTo>
                    <a:pt x="2752724" y="297203"/>
                    <a:pt x="2743178" y="301157"/>
                    <a:pt x="2733224" y="301157"/>
                  </a:cubicBezTo>
                  <a:lnTo>
                    <a:pt x="37531" y="301157"/>
                  </a:lnTo>
                  <a:cubicBezTo>
                    <a:pt x="27577" y="301157"/>
                    <a:pt x="18031" y="297203"/>
                    <a:pt x="10993" y="290164"/>
                  </a:cubicBezTo>
                  <a:cubicBezTo>
                    <a:pt x="3954" y="283126"/>
                    <a:pt x="0" y="273579"/>
                    <a:pt x="0" y="263625"/>
                  </a:cubicBezTo>
                  <a:lnTo>
                    <a:pt x="0" y="37531"/>
                  </a:lnTo>
                  <a:cubicBezTo>
                    <a:pt x="0" y="27577"/>
                    <a:pt x="3954" y="18031"/>
                    <a:pt x="10993" y="10993"/>
                  </a:cubicBezTo>
                  <a:cubicBezTo>
                    <a:pt x="18031" y="3954"/>
                    <a:pt x="27577" y="0"/>
                    <a:pt x="37531" y="0"/>
                  </a:cubicBezTo>
                  <a:close/>
                </a:path>
              </a:pathLst>
            </a:custGeom>
            <a:solidFill>
              <a:srgbClr val="FFFFFF"/>
            </a:solidFill>
          </p:spPr>
          <p:txBody>
            <a:bodyPr/>
            <a:lstStyle/>
            <a:p>
              <a:endParaRPr lang="en-PH"/>
            </a:p>
          </p:txBody>
        </p:sp>
        <p:sp>
          <p:nvSpPr>
            <p:cNvPr id="44" name="TextBox 44"/>
            <p:cNvSpPr txBox="1"/>
            <p:nvPr/>
          </p:nvSpPr>
          <p:spPr>
            <a:xfrm>
              <a:off x="0" y="-28575"/>
              <a:ext cx="2770755" cy="329732"/>
            </a:xfrm>
            <a:prstGeom prst="rect">
              <a:avLst/>
            </a:prstGeom>
          </p:spPr>
          <p:txBody>
            <a:bodyPr lIns="50800" tIns="50800" rIns="50800" bIns="50800" rtlCol="0" anchor="ctr"/>
            <a:lstStyle/>
            <a:p>
              <a:pPr algn="ctr">
                <a:lnSpc>
                  <a:spcPts val="2595"/>
                </a:lnSpc>
              </a:pPr>
              <a:endParaRPr/>
            </a:p>
          </p:txBody>
        </p:sp>
      </p:grpSp>
      <p:sp>
        <p:nvSpPr>
          <p:cNvPr id="45" name="TextBox 45"/>
          <p:cNvSpPr txBox="1"/>
          <p:nvPr/>
        </p:nvSpPr>
        <p:spPr>
          <a:xfrm>
            <a:off x="9900080" y="7495492"/>
            <a:ext cx="4762859" cy="406170"/>
          </a:xfrm>
          <a:prstGeom prst="rect">
            <a:avLst/>
          </a:prstGeom>
        </p:spPr>
        <p:txBody>
          <a:bodyPr lIns="0" tIns="0" rIns="0" bIns="0" rtlCol="0" anchor="t">
            <a:spAutoFit/>
          </a:bodyPr>
          <a:lstStyle/>
          <a:p>
            <a:pPr algn="ctr">
              <a:lnSpc>
                <a:spcPts val="3337"/>
              </a:lnSpc>
            </a:pPr>
            <a:r>
              <a:rPr lang="en-US" sz="2384">
                <a:solidFill>
                  <a:srgbClr val="FFFFFF"/>
                </a:solidFill>
                <a:latin typeface="Alatsi"/>
                <a:ea typeface="Alatsi"/>
                <a:cs typeface="Alatsi"/>
                <a:sym typeface="Alatsi"/>
              </a:rPr>
              <a:t>Physical Coding Sublayer protocol </a:t>
            </a:r>
          </a:p>
        </p:txBody>
      </p:sp>
      <p:sp>
        <p:nvSpPr>
          <p:cNvPr id="46" name="TextBox 46"/>
          <p:cNvSpPr txBox="1"/>
          <p:nvPr/>
        </p:nvSpPr>
        <p:spPr>
          <a:xfrm>
            <a:off x="8295885" y="6089574"/>
            <a:ext cx="7722524" cy="406170"/>
          </a:xfrm>
          <a:prstGeom prst="rect">
            <a:avLst/>
          </a:prstGeom>
        </p:spPr>
        <p:txBody>
          <a:bodyPr lIns="0" tIns="0" rIns="0" bIns="0" rtlCol="0" anchor="t">
            <a:spAutoFit/>
          </a:bodyPr>
          <a:lstStyle/>
          <a:p>
            <a:pPr algn="ctr">
              <a:lnSpc>
                <a:spcPts val="3337"/>
              </a:lnSpc>
            </a:pPr>
            <a:r>
              <a:rPr lang="en-US" sz="2384">
                <a:solidFill>
                  <a:srgbClr val="000000"/>
                </a:solidFill>
                <a:latin typeface="Alatsi"/>
                <a:ea typeface="Alatsi"/>
                <a:cs typeface="Alatsi"/>
                <a:sym typeface="Alatsi"/>
              </a:rPr>
              <a:t>Medium Access Control Protocol</a:t>
            </a:r>
          </a:p>
        </p:txBody>
      </p:sp>
      <p:sp>
        <p:nvSpPr>
          <p:cNvPr id="47" name="TextBox 47"/>
          <p:cNvSpPr txBox="1"/>
          <p:nvPr/>
        </p:nvSpPr>
        <p:spPr>
          <a:xfrm>
            <a:off x="10507044" y="4869915"/>
            <a:ext cx="3300207" cy="406170"/>
          </a:xfrm>
          <a:prstGeom prst="rect">
            <a:avLst/>
          </a:prstGeom>
        </p:spPr>
        <p:txBody>
          <a:bodyPr lIns="0" tIns="0" rIns="0" bIns="0" rtlCol="0" anchor="t">
            <a:spAutoFit/>
          </a:bodyPr>
          <a:lstStyle/>
          <a:p>
            <a:pPr algn="ctr">
              <a:lnSpc>
                <a:spcPts val="3337"/>
              </a:lnSpc>
            </a:pPr>
            <a:r>
              <a:rPr lang="en-US" sz="2384">
                <a:solidFill>
                  <a:srgbClr val="000000"/>
                </a:solidFill>
                <a:latin typeface="Alatsi"/>
                <a:ea typeface="Alatsi"/>
                <a:cs typeface="Alatsi"/>
                <a:sym typeface="Alatsi"/>
              </a:rPr>
              <a:t>Logical Link Control</a:t>
            </a:r>
          </a:p>
        </p:txBody>
      </p:sp>
      <p:sp>
        <p:nvSpPr>
          <p:cNvPr id="48" name="TextBox 48"/>
          <p:cNvSpPr txBox="1"/>
          <p:nvPr/>
        </p:nvSpPr>
        <p:spPr>
          <a:xfrm>
            <a:off x="7479191" y="5321973"/>
            <a:ext cx="9355913" cy="629176"/>
          </a:xfrm>
          <a:prstGeom prst="rect">
            <a:avLst/>
          </a:prstGeom>
        </p:spPr>
        <p:txBody>
          <a:bodyPr lIns="0" tIns="0" rIns="0" bIns="0" rtlCol="0" anchor="t">
            <a:spAutoFit/>
          </a:bodyPr>
          <a:lstStyle/>
          <a:p>
            <a:pPr algn="ctr">
              <a:lnSpc>
                <a:spcPts val="2595"/>
              </a:lnSpc>
              <a:spcBef>
                <a:spcPct val="0"/>
              </a:spcBef>
            </a:pPr>
            <a:r>
              <a:rPr lang="en-US" sz="1854">
                <a:solidFill>
                  <a:srgbClr val="000000"/>
                </a:solidFill>
                <a:latin typeface="Open Sans"/>
                <a:ea typeface="Open Sans"/>
                <a:cs typeface="Open Sans"/>
                <a:sym typeface="Open Sans"/>
              </a:rPr>
              <a:t>LLC oversees communication with the Network layer, managing data transmission and maintaining data integrity.</a:t>
            </a:r>
          </a:p>
        </p:txBody>
      </p:sp>
      <p:sp>
        <p:nvSpPr>
          <p:cNvPr id="49" name="TextBox 49"/>
          <p:cNvSpPr txBox="1"/>
          <p:nvPr/>
        </p:nvSpPr>
        <p:spPr>
          <a:xfrm>
            <a:off x="7303719" y="6385316"/>
            <a:ext cx="9993173" cy="933107"/>
          </a:xfrm>
          <a:prstGeom prst="rect">
            <a:avLst/>
          </a:prstGeom>
        </p:spPr>
        <p:txBody>
          <a:bodyPr lIns="0" tIns="0" rIns="0" bIns="0" rtlCol="0" anchor="t">
            <a:spAutoFit/>
          </a:bodyPr>
          <a:lstStyle/>
          <a:p>
            <a:pPr algn="ctr">
              <a:lnSpc>
                <a:spcPts val="2540"/>
              </a:lnSpc>
              <a:spcBef>
                <a:spcPct val="0"/>
              </a:spcBef>
            </a:pPr>
            <a:r>
              <a:rPr lang="en-US" sz="1814">
                <a:solidFill>
                  <a:srgbClr val="000000"/>
                </a:solidFill>
                <a:latin typeface="Open Sans"/>
                <a:ea typeface="Open Sans"/>
                <a:cs typeface="Open Sans"/>
                <a:sym typeface="Open Sans"/>
              </a:rPr>
              <a:t>MAC assembles Ethernet packets (frames) and includes transmitter and receiver addresses, initiating frame transmission and managing recovery from transmission failures caused by collisions. </a:t>
            </a:r>
          </a:p>
        </p:txBody>
      </p:sp>
      <p:sp>
        <p:nvSpPr>
          <p:cNvPr id="50" name="TextBox 50"/>
          <p:cNvSpPr txBox="1"/>
          <p:nvPr/>
        </p:nvSpPr>
        <p:spPr>
          <a:xfrm>
            <a:off x="7341311" y="7873087"/>
            <a:ext cx="9955581" cy="629176"/>
          </a:xfrm>
          <a:prstGeom prst="rect">
            <a:avLst/>
          </a:prstGeom>
        </p:spPr>
        <p:txBody>
          <a:bodyPr lIns="0" tIns="0" rIns="0" bIns="0" rtlCol="0" anchor="t">
            <a:spAutoFit/>
          </a:bodyPr>
          <a:lstStyle/>
          <a:p>
            <a:pPr algn="ctr">
              <a:lnSpc>
                <a:spcPts val="2595"/>
              </a:lnSpc>
              <a:spcBef>
                <a:spcPct val="0"/>
              </a:spcBef>
            </a:pPr>
            <a:r>
              <a:rPr lang="en-US" sz="1854">
                <a:solidFill>
                  <a:srgbClr val="FFFFFF"/>
                </a:solidFill>
                <a:latin typeface="Open Sans"/>
                <a:ea typeface="Open Sans"/>
                <a:cs typeface="Open Sans"/>
                <a:sym typeface="Open Sans"/>
              </a:rPr>
              <a:t>PCS encodes or decodes data for transmission, receiving frames from the MAC or sending frames to it.</a:t>
            </a:r>
          </a:p>
        </p:txBody>
      </p:sp>
      <p:sp>
        <p:nvSpPr>
          <p:cNvPr id="51" name="TextBox 51"/>
          <p:cNvSpPr txBox="1"/>
          <p:nvPr/>
        </p:nvSpPr>
        <p:spPr>
          <a:xfrm>
            <a:off x="7303719" y="9111839"/>
            <a:ext cx="9955581" cy="305326"/>
          </a:xfrm>
          <a:prstGeom prst="rect">
            <a:avLst/>
          </a:prstGeom>
        </p:spPr>
        <p:txBody>
          <a:bodyPr lIns="0" tIns="0" rIns="0" bIns="0" rtlCol="0" anchor="t">
            <a:spAutoFit/>
          </a:bodyPr>
          <a:lstStyle/>
          <a:p>
            <a:pPr algn="ctr">
              <a:lnSpc>
                <a:spcPts val="2595"/>
              </a:lnSpc>
              <a:spcBef>
                <a:spcPct val="0"/>
              </a:spcBef>
            </a:pPr>
            <a:r>
              <a:rPr lang="en-US" sz="1854">
                <a:solidFill>
                  <a:srgbClr val="FFFFFF"/>
                </a:solidFill>
                <a:latin typeface="Open Sans"/>
                <a:ea typeface="Open Sans"/>
                <a:cs typeface="Open Sans"/>
                <a:sym typeface="Open Sans"/>
              </a:rPr>
              <a:t>PMA manages the transmission and reception of signals.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17.5 Ethernet Protocol Stack</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384809" y="1938701"/>
            <a:ext cx="1040879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MAC Address</a:t>
            </a:r>
          </a:p>
        </p:txBody>
      </p:sp>
      <p:sp>
        <p:nvSpPr>
          <p:cNvPr id="7" name="TextBox 7"/>
          <p:cNvSpPr txBox="1"/>
          <p:nvPr/>
        </p:nvSpPr>
        <p:spPr>
          <a:xfrm>
            <a:off x="384809" y="2694896"/>
            <a:ext cx="17210062" cy="21145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MAC address, in relation to an Ethernet frame, is a unique 48-bit identifier assigned to network interface hardware, enabling devices to communicate within an Ethernet network by specifying the source and destination of data packets.</a:t>
            </a:r>
          </a:p>
          <a:p>
            <a:pPr algn="l">
              <a:lnSpc>
                <a:spcPts val="4200"/>
              </a:lnSpc>
              <a:spcBef>
                <a:spcPct val="0"/>
              </a:spcBef>
            </a:pPr>
            <a:endParaRPr lang="en-US" sz="3000">
              <a:solidFill>
                <a:srgbClr val="000000"/>
              </a:solidFill>
              <a:latin typeface="Open Sans"/>
              <a:ea typeface="Open Sans"/>
              <a:cs typeface="Open Sans"/>
              <a:sym typeface="Open Sans"/>
            </a:endParaRPr>
          </a:p>
        </p:txBody>
      </p:sp>
      <p:grpSp>
        <p:nvGrpSpPr>
          <p:cNvPr id="8" name="Group 8"/>
          <p:cNvGrpSpPr/>
          <p:nvPr/>
        </p:nvGrpSpPr>
        <p:grpSpPr>
          <a:xfrm>
            <a:off x="2497052" y="5251754"/>
            <a:ext cx="13950080" cy="4006546"/>
            <a:chOff x="0" y="0"/>
            <a:chExt cx="4718916" cy="1355301"/>
          </a:xfrm>
        </p:grpSpPr>
        <p:sp>
          <p:nvSpPr>
            <p:cNvPr id="9" name="Freeform 9"/>
            <p:cNvSpPr/>
            <p:nvPr/>
          </p:nvSpPr>
          <p:spPr>
            <a:xfrm>
              <a:off x="0" y="0"/>
              <a:ext cx="4718916" cy="1355301"/>
            </a:xfrm>
            <a:custGeom>
              <a:avLst/>
              <a:gdLst/>
              <a:ahLst/>
              <a:cxnLst/>
              <a:rect l="l" t="t" r="r" b="b"/>
              <a:pathLst>
                <a:path w="4718916" h="1355301">
                  <a:moveTo>
                    <a:pt x="4594456" y="1355301"/>
                  </a:moveTo>
                  <a:lnTo>
                    <a:pt x="124460" y="1355301"/>
                  </a:lnTo>
                  <a:cubicBezTo>
                    <a:pt x="55880" y="1355301"/>
                    <a:pt x="0" y="1299421"/>
                    <a:pt x="0" y="1230841"/>
                  </a:cubicBezTo>
                  <a:lnTo>
                    <a:pt x="0" y="124460"/>
                  </a:lnTo>
                  <a:cubicBezTo>
                    <a:pt x="0" y="55880"/>
                    <a:pt x="55880" y="0"/>
                    <a:pt x="124460" y="0"/>
                  </a:cubicBezTo>
                  <a:lnTo>
                    <a:pt x="4594456" y="0"/>
                  </a:lnTo>
                  <a:cubicBezTo>
                    <a:pt x="4663036" y="0"/>
                    <a:pt x="4718916" y="55880"/>
                    <a:pt x="4718916" y="124460"/>
                  </a:cubicBezTo>
                  <a:lnTo>
                    <a:pt x="4718916" y="1230841"/>
                  </a:lnTo>
                  <a:cubicBezTo>
                    <a:pt x="4718916" y="1299421"/>
                    <a:pt x="4663036" y="1355301"/>
                    <a:pt x="4594456" y="1355301"/>
                  </a:cubicBezTo>
                  <a:close/>
                </a:path>
              </a:pathLst>
            </a:custGeom>
            <a:solidFill>
              <a:srgbClr val="EBFBFF"/>
            </a:solidFill>
          </p:spPr>
          <p:txBody>
            <a:bodyPr/>
            <a:lstStyle/>
            <a:p>
              <a:endParaRPr lang="en-PH"/>
            </a:p>
          </p:txBody>
        </p:sp>
      </p:grpSp>
      <p:grpSp>
        <p:nvGrpSpPr>
          <p:cNvPr id="10" name="Group 10"/>
          <p:cNvGrpSpPr/>
          <p:nvPr/>
        </p:nvGrpSpPr>
        <p:grpSpPr>
          <a:xfrm>
            <a:off x="1532548" y="4736430"/>
            <a:ext cx="2617457" cy="748512"/>
            <a:chOff x="0" y="0"/>
            <a:chExt cx="1063358" cy="304088"/>
          </a:xfrm>
        </p:grpSpPr>
        <p:sp>
          <p:nvSpPr>
            <p:cNvPr id="11" name="Freeform 11"/>
            <p:cNvSpPr/>
            <p:nvPr/>
          </p:nvSpPr>
          <p:spPr>
            <a:xfrm>
              <a:off x="0" y="0"/>
              <a:ext cx="1063358" cy="304088"/>
            </a:xfrm>
            <a:custGeom>
              <a:avLst/>
              <a:gdLst/>
              <a:ahLst/>
              <a:cxnLst/>
              <a:rect l="l" t="t" r="r" b="b"/>
              <a:pathLst>
                <a:path w="1063358" h="304088">
                  <a:moveTo>
                    <a:pt x="0" y="0"/>
                  </a:moveTo>
                  <a:lnTo>
                    <a:pt x="1063358" y="0"/>
                  </a:lnTo>
                  <a:lnTo>
                    <a:pt x="1063358" y="304088"/>
                  </a:lnTo>
                  <a:lnTo>
                    <a:pt x="0" y="304088"/>
                  </a:lnTo>
                  <a:close/>
                </a:path>
              </a:pathLst>
            </a:custGeom>
            <a:solidFill>
              <a:srgbClr val="019D97"/>
            </a:solidFill>
          </p:spPr>
          <p:txBody>
            <a:bodyPr/>
            <a:lstStyle/>
            <a:p>
              <a:endParaRPr lang="en-PH"/>
            </a:p>
          </p:txBody>
        </p:sp>
      </p:grpSp>
      <p:sp>
        <p:nvSpPr>
          <p:cNvPr id="12" name="Freeform 12"/>
          <p:cNvSpPr/>
          <p:nvPr/>
        </p:nvSpPr>
        <p:spPr>
          <a:xfrm>
            <a:off x="5611308" y="5891324"/>
            <a:ext cx="3581829" cy="337681"/>
          </a:xfrm>
          <a:custGeom>
            <a:avLst/>
            <a:gdLst/>
            <a:ahLst/>
            <a:cxnLst/>
            <a:rect l="l" t="t" r="r" b="b"/>
            <a:pathLst>
              <a:path w="3581829" h="337681">
                <a:moveTo>
                  <a:pt x="0" y="0"/>
                </a:moveTo>
                <a:lnTo>
                  <a:pt x="3581829" y="0"/>
                </a:lnTo>
                <a:lnTo>
                  <a:pt x="3581829" y="337681"/>
                </a:lnTo>
                <a:lnTo>
                  <a:pt x="0" y="3376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3" name="TextBox 13"/>
          <p:cNvSpPr txBox="1"/>
          <p:nvPr/>
        </p:nvSpPr>
        <p:spPr>
          <a:xfrm>
            <a:off x="3238987" y="5175554"/>
            <a:ext cx="12466210" cy="715770"/>
          </a:xfrm>
          <a:prstGeom prst="rect">
            <a:avLst/>
          </a:prstGeom>
        </p:spPr>
        <p:txBody>
          <a:bodyPr lIns="0" tIns="0" rIns="0" bIns="0" rtlCol="0" anchor="t">
            <a:spAutoFit/>
          </a:bodyPr>
          <a:lstStyle/>
          <a:p>
            <a:pPr algn="ctr">
              <a:lnSpc>
                <a:spcPts val="5875"/>
              </a:lnSpc>
              <a:spcBef>
                <a:spcPct val="0"/>
              </a:spcBef>
            </a:pPr>
            <a:r>
              <a:rPr lang="en-US" sz="4196">
                <a:solidFill>
                  <a:srgbClr val="000000"/>
                </a:solidFill>
                <a:latin typeface="Montserrat Classic"/>
                <a:ea typeface="Montserrat Classic"/>
                <a:cs typeface="Montserrat Classic"/>
                <a:sym typeface="Montserrat Classic"/>
              </a:rPr>
              <a:t>NN - NN - NN - DD - DD - DD </a:t>
            </a:r>
          </a:p>
        </p:txBody>
      </p:sp>
      <p:sp>
        <p:nvSpPr>
          <p:cNvPr id="14" name="TextBox 14"/>
          <p:cNvSpPr txBox="1"/>
          <p:nvPr/>
        </p:nvSpPr>
        <p:spPr>
          <a:xfrm>
            <a:off x="1652269" y="4749298"/>
            <a:ext cx="2378015" cy="646578"/>
          </a:xfrm>
          <a:prstGeom prst="rect">
            <a:avLst/>
          </a:prstGeom>
        </p:spPr>
        <p:txBody>
          <a:bodyPr lIns="0" tIns="0" rIns="0" bIns="0" rtlCol="0" anchor="t">
            <a:spAutoFit/>
          </a:bodyPr>
          <a:lstStyle/>
          <a:p>
            <a:pPr algn="ctr">
              <a:lnSpc>
                <a:spcPts val="5311"/>
              </a:lnSpc>
              <a:spcBef>
                <a:spcPct val="0"/>
              </a:spcBef>
            </a:pPr>
            <a:r>
              <a:rPr lang="en-US" sz="3794">
                <a:solidFill>
                  <a:srgbClr val="FFFFFF"/>
                </a:solidFill>
                <a:latin typeface="Montserrat Classic"/>
                <a:ea typeface="Montserrat Classic"/>
                <a:cs typeface="Montserrat Classic"/>
                <a:sym typeface="Montserrat Classic"/>
              </a:rPr>
              <a:t>Format</a:t>
            </a:r>
          </a:p>
        </p:txBody>
      </p:sp>
      <p:sp>
        <p:nvSpPr>
          <p:cNvPr id="15" name="Freeform 15"/>
          <p:cNvSpPr/>
          <p:nvPr/>
        </p:nvSpPr>
        <p:spPr>
          <a:xfrm flipH="1">
            <a:off x="9472092" y="5891324"/>
            <a:ext cx="3581829" cy="337681"/>
          </a:xfrm>
          <a:custGeom>
            <a:avLst/>
            <a:gdLst/>
            <a:ahLst/>
            <a:cxnLst/>
            <a:rect l="l" t="t" r="r" b="b"/>
            <a:pathLst>
              <a:path w="3581829" h="337681">
                <a:moveTo>
                  <a:pt x="3581829" y="0"/>
                </a:moveTo>
                <a:lnTo>
                  <a:pt x="0" y="0"/>
                </a:lnTo>
                <a:lnTo>
                  <a:pt x="0" y="337681"/>
                </a:lnTo>
                <a:lnTo>
                  <a:pt x="3581829" y="337681"/>
                </a:lnTo>
                <a:lnTo>
                  <a:pt x="358182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6" name="TextBox 16"/>
          <p:cNvSpPr txBox="1"/>
          <p:nvPr/>
        </p:nvSpPr>
        <p:spPr>
          <a:xfrm>
            <a:off x="5741667" y="6171855"/>
            <a:ext cx="3321111" cy="472024"/>
          </a:xfrm>
          <a:prstGeom prst="rect">
            <a:avLst/>
          </a:prstGeom>
        </p:spPr>
        <p:txBody>
          <a:bodyPr lIns="0" tIns="0" rIns="0" bIns="0" rtlCol="0" anchor="t">
            <a:spAutoFit/>
          </a:bodyPr>
          <a:lstStyle/>
          <a:p>
            <a:pPr algn="ctr">
              <a:lnSpc>
                <a:spcPts val="3811"/>
              </a:lnSpc>
            </a:pPr>
            <a:r>
              <a:rPr lang="en-US" sz="2722">
                <a:solidFill>
                  <a:srgbClr val="000000"/>
                </a:solidFill>
                <a:latin typeface="Montserrat Classic"/>
                <a:ea typeface="Montserrat Classic"/>
                <a:cs typeface="Montserrat Classic"/>
                <a:sym typeface="Montserrat Classic"/>
              </a:rPr>
              <a:t>Manufacturer Code</a:t>
            </a:r>
          </a:p>
        </p:txBody>
      </p:sp>
      <p:sp>
        <p:nvSpPr>
          <p:cNvPr id="17" name="TextBox 17"/>
          <p:cNvSpPr txBox="1"/>
          <p:nvPr/>
        </p:nvSpPr>
        <p:spPr>
          <a:xfrm>
            <a:off x="10221859" y="6171855"/>
            <a:ext cx="2481323" cy="472024"/>
          </a:xfrm>
          <a:prstGeom prst="rect">
            <a:avLst/>
          </a:prstGeom>
        </p:spPr>
        <p:txBody>
          <a:bodyPr lIns="0" tIns="0" rIns="0" bIns="0" rtlCol="0" anchor="t">
            <a:spAutoFit/>
          </a:bodyPr>
          <a:lstStyle/>
          <a:p>
            <a:pPr algn="ctr">
              <a:lnSpc>
                <a:spcPts val="3811"/>
              </a:lnSpc>
            </a:pPr>
            <a:r>
              <a:rPr lang="en-US" sz="2722">
                <a:solidFill>
                  <a:srgbClr val="000000"/>
                </a:solidFill>
                <a:latin typeface="Montserrat Classic"/>
                <a:ea typeface="Montserrat Classic"/>
                <a:cs typeface="Montserrat Classic"/>
                <a:sym typeface="Montserrat Classic"/>
              </a:rPr>
              <a:t>Serial Number</a:t>
            </a:r>
          </a:p>
        </p:txBody>
      </p:sp>
      <p:sp>
        <p:nvSpPr>
          <p:cNvPr id="18" name="TextBox 18"/>
          <p:cNvSpPr txBox="1"/>
          <p:nvPr/>
        </p:nvSpPr>
        <p:spPr>
          <a:xfrm>
            <a:off x="4030284" y="6872200"/>
            <a:ext cx="11277202" cy="1011706"/>
          </a:xfrm>
          <a:prstGeom prst="rect">
            <a:avLst/>
          </a:prstGeom>
        </p:spPr>
        <p:txBody>
          <a:bodyPr lIns="0" tIns="0" rIns="0" bIns="0" rtlCol="0" anchor="t">
            <a:spAutoFit/>
          </a:bodyPr>
          <a:lstStyle/>
          <a:p>
            <a:pPr algn="ctr">
              <a:lnSpc>
                <a:spcPts val="4086"/>
              </a:lnSpc>
            </a:pPr>
            <a:r>
              <a:rPr lang="en-US" sz="2919">
                <a:solidFill>
                  <a:srgbClr val="2A5037"/>
                </a:solidFill>
                <a:latin typeface="Montserrat Classic"/>
                <a:ea typeface="Montserrat Classic"/>
                <a:cs typeface="Montserrat Classic"/>
                <a:sym typeface="Montserrat Classic"/>
              </a:rPr>
              <a:t>Each digit is represented in Hexadecimal</a:t>
            </a:r>
          </a:p>
          <a:p>
            <a:pPr algn="ctr">
              <a:lnSpc>
                <a:spcPts val="4086"/>
              </a:lnSpc>
            </a:pPr>
            <a:r>
              <a:rPr lang="en-US" sz="2919">
                <a:solidFill>
                  <a:srgbClr val="2A5037"/>
                </a:solidFill>
                <a:latin typeface="Montserrat Classic"/>
                <a:ea typeface="Montserrat Classic"/>
                <a:cs typeface="Montserrat Classic"/>
                <a:sym typeface="Montserrat Classic"/>
              </a:rPr>
              <a:t>If the NIC card is replaced, the MAC address will also change</a:t>
            </a:r>
          </a:p>
        </p:txBody>
      </p:sp>
      <p:sp>
        <p:nvSpPr>
          <p:cNvPr id="19" name="TextBox 19"/>
          <p:cNvSpPr txBox="1"/>
          <p:nvPr/>
        </p:nvSpPr>
        <p:spPr>
          <a:xfrm>
            <a:off x="4150005" y="8261858"/>
            <a:ext cx="11277202" cy="837083"/>
          </a:xfrm>
          <a:prstGeom prst="rect">
            <a:avLst/>
          </a:prstGeom>
        </p:spPr>
        <p:txBody>
          <a:bodyPr lIns="0" tIns="0" rIns="0" bIns="0" rtlCol="0" anchor="t">
            <a:spAutoFit/>
          </a:bodyPr>
          <a:lstStyle/>
          <a:p>
            <a:pPr algn="ctr">
              <a:lnSpc>
                <a:spcPts val="6886"/>
              </a:lnSpc>
            </a:pPr>
            <a:r>
              <a:rPr lang="en-US" sz="4918">
                <a:solidFill>
                  <a:srgbClr val="E94759"/>
                </a:solidFill>
                <a:latin typeface="Montserrat Classic"/>
                <a:ea typeface="Montserrat Classic"/>
                <a:cs typeface="Montserrat Classic"/>
                <a:sym typeface="Montserrat Classic"/>
              </a:rPr>
              <a:t>Eg. 00 - 1C - B3 - 4F - 25 - FF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17.5 Ethernet Protocol Stack</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384809" y="1938701"/>
            <a:ext cx="1040879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MAC Address</a:t>
            </a:r>
          </a:p>
        </p:txBody>
      </p:sp>
      <p:sp>
        <p:nvSpPr>
          <p:cNvPr id="7" name="TextBox 7"/>
          <p:cNvSpPr txBox="1"/>
          <p:nvPr/>
        </p:nvSpPr>
        <p:spPr>
          <a:xfrm>
            <a:off x="384809" y="2694896"/>
            <a:ext cx="17210062"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48-bit MAC address has been sufficient so far, but the shift to a 64-bit version has commenced due to the increasing number of connected devices and the need for a larger address space to accommodate the expanding IoT (Internet of Things) ecosystem and emerging technologies.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2148344" y="4591112"/>
            <a:ext cx="3625020" cy="1104775"/>
            <a:chOff x="0" y="0"/>
            <a:chExt cx="954738" cy="290970"/>
          </a:xfrm>
        </p:grpSpPr>
        <p:sp>
          <p:nvSpPr>
            <p:cNvPr id="7" name="Freeform 7"/>
            <p:cNvSpPr/>
            <p:nvPr/>
          </p:nvSpPr>
          <p:spPr>
            <a:xfrm>
              <a:off x="0" y="0"/>
              <a:ext cx="954738" cy="290970"/>
            </a:xfrm>
            <a:custGeom>
              <a:avLst/>
              <a:gdLst/>
              <a:ahLst/>
              <a:cxnLst/>
              <a:rect l="l" t="t" r="r" b="b"/>
              <a:pathLst>
                <a:path w="954738" h="290970">
                  <a:moveTo>
                    <a:pt x="108920" y="0"/>
                  </a:moveTo>
                  <a:lnTo>
                    <a:pt x="845818" y="0"/>
                  </a:lnTo>
                  <a:cubicBezTo>
                    <a:pt x="874705" y="0"/>
                    <a:pt x="902409" y="11475"/>
                    <a:pt x="922836" y="31902"/>
                  </a:cubicBezTo>
                  <a:cubicBezTo>
                    <a:pt x="943262" y="52328"/>
                    <a:pt x="954738" y="80033"/>
                    <a:pt x="954738" y="108920"/>
                  </a:cubicBezTo>
                  <a:lnTo>
                    <a:pt x="954738" y="182049"/>
                  </a:lnTo>
                  <a:cubicBezTo>
                    <a:pt x="954738" y="210937"/>
                    <a:pt x="943262" y="238641"/>
                    <a:pt x="922836" y="259068"/>
                  </a:cubicBezTo>
                  <a:cubicBezTo>
                    <a:pt x="902409" y="279494"/>
                    <a:pt x="874705" y="290970"/>
                    <a:pt x="845818" y="290970"/>
                  </a:cubicBezTo>
                  <a:lnTo>
                    <a:pt x="108920" y="290970"/>
                  </a:lnTo>
                  <a:cubicBezTo>
                    <a:pt x="80033" y="290970"/>
                    <a:pt x="52328" y="279494"/>
                    <a:pt x="31902" y="259068"/>
                  </a:cubicBezTo>
                  <a:cubicBezTo>
                    <a:pt x="11475" y="238641"/>
                    <a:pt x="0" y="210937"/>
                    <a:pt x="0" y="182049"/>
                  </a:cubicBezTo>
                  <a:lnTo>
                    <a:pt x="0" y="108920"/>
                  </a:lnTo>
                  <a:cubicBezTo>
                    <a:pt x="0" y="80033"/>
                    <a:pt x="11475" y="52328"/>
                    <a:pt x="31902" y="31902"/>
                  </a:cubicBezTo>
                  <a:cubicBezTo>
                    <a:pt x="52328" y="11475"/>
                    <a:pt x="80033" y="0"/>
                    <a:pt x="108920" y="0"/>
                  </a:cubicBezTo>
                  <a:close/>
                </a:path>
              </a:pathLst>
            </a:custGeom>
            <a:solidFill>
              <a:srgbClr val="FFDE59"/>
            </a:solidFill>
          </p:spPr>
          <p:txBody>
            <a:bodyPr/>
            <a:lstStyle/>
            <a:p>
              <a:endParaRPr lang="en-PH"/>
            </a:p>
          </p:txBody>
        </p:sp>
        <p:sp>
          <p:nvSpPr>
            <p:cNvPr id="8" name="TextBox 8"/>
            <p:cNvSpPr txBox="1"/>
            <p:nvPr/>
          </p:nvSpPr>
          <p:spPr>
            <a:xfrm>
              <a:off x="0" y="-28575"/>
              <a:ext cx="954738" cy="319545"/>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7674097" y="2974082"/>
            <a:ext cx="6985347" cy="1104775"/>
            <a:chOff x="0" y="0"/>
            <a:chExt cx="1839762" cy="290970"/>
          </a:xfrm>
        </p:grpSpPr>
        <p:sp>
          <p:nvSpPr>
            <p:cNvPr id="10" name="Freeform 10"/>
            <p:cNvSpPr/>
            <p:nvPr/>
          </p:nvSpPr>
          <p:spPr>
            <a:xfrm>
              <a:off x="0" y="0"/>
              <a:ext cx="1839762" cy="290970"/>
            </a:xfrm>
            <a:custGeom>
              <a:avLst/>
              <a:gdLst/>
              <a:ahLst/>
              <a:cxnLst/>
              <a:rect l="l" t="t" r="r" b="b"/>
              <a:pathLst>
                <a:path w="1839762" h="290970">
                  <a:moveTo>
                    <a:pt x="56524" y="0"/>
                  </a:moveTo>
                  <a:lnTo>
                    <a:pt x="1783239" y="0"/>
                  </a:lnTo>
                  <a:cubicBezTo>
                    <a:pt x="1814456" y="0"/>
                    <a:pt x="1839762" y="25307"/>
                    <a:pt x="1839762" y="56524"/>
                  </a:cubicBezTo>
                  <a:lnTo>
                    <a:pt x="1839762" y="234446"/>
                  </a:lnTo>
                  <a:cubicBezTo>
                    <a:pt x="1839762" y="265663"/>
                    <a:pt x="1814456" y="290970"/>
                    <a:pt x="1783239" y="290970"/>
                  </a:cubicBezTo>
                  <a:lnTo>
                    <a:pt x="56524" y="290970"/>
                  </a:lnTo>
                  <a:cubicBezTo>
                    <a:pt x="25307" y="290970"/>
                    <a:pt x="0" y="265663"/>
                    <a:pt x="0" y="234446"/>
                  </a:cubicBezTo>
                  <a:lnTo>
                    <a:pt x="0" y="56524"/>
                  </a:lnTo>
                  <a:cubicBezTo>
                    <a:pt x="0" y="25307"/>
                    <a:pt x="25307" y="0"/>
                    <a:pt x="56524" y="0"/>
                  </a:cubicBezTo>
                  <a:close/>
                </a:path>
              </a:pathLst>
            </a:custGeom>
            <a:solidFill>
              <a:srgbClr val="FFDE59"/>
            </a:solidFill>
          </p:spPr>
          <p:txBody>
            <a:bodyPr/>
            <a:lstStyle/>
            <a:p>
              <a:endParaRPr lang="en-PH"/>
            </a:p>
          </p:txBody>
        </p:sp>
        <p:sp>
          <p:nvSpPr>
            <p:cNvPr id="11" name="TextBox 11"/>
            <p:cNvSpPr txBox="1"/>
            <p:nvPr/>
          </p:nvSpPr>
          <p:spPr>
            <a:xfrm>
              <a:off x="0" y="-28575"/>
              <a:ext cx="1839762" cy="319545"/>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7674097" y="4591112"/>
            <a:ext cx="6985347" cy="1104775"/>
            <a:chOff x="0" y="0"/>
            <a:chExt cx="1839762" cy="290970"/>
          </a:xfrm>
        </p:grpSpPr>
        <p:sp>
          <p:nvSpPr>
            <p:cNvPr id="13" name="Freeform 13"/>
            <p:cNvSpPr/>
            <p:nvPr/>
          </p:nvSpPr>
          <p:spPr>
            <a:xfrm>
              <a:off x="0" y="0"/>
              <a:ext cx="1839762" cy="290970"/>
            </a:xfrm>
            <a:custGeom>
              <a:avLst/>
              <a:gdLst/>
              <a:ahLst/>
              <a:cxnLst/>
              <a:rect l="l" t="t" r="r" b="b"/>
              <a:pathLst>
                <a:path w="1839762" h="290970">
                  <a:moveTo>
                    <a:pt x="56524" y="0"/>
                  </a:moveTo>
                  <a:lnTo>
                    <a:pt x="1783239" y="0"/>
                  </a:lnTo>
                  <a:cubicBezTo>
                    <a:pt x="1814456" y="0"/>
                    <a:pt x="1839762" y="25307"/>
                    <a:pt x="1839762" y="56524"/>
                  </a:cubicBezTo>
                  <a:lnTo>
                    <a:pt x="1839762" y="234446"/>
                  </a:lnTo>
                  <a:cubicBezTo>
                    <a:pt x="1839762" y="265663"/>
                    <a:pt x="1814456" y="290970"/>
                    <a:pt x="1783239" y="290970"/>
                  </a:cubicBezTo>
                  <a:lnTo>
                    <a:pt x="56524" y="290970"/>
                  </a:lnTo>
                  <a:cubicBezTo>
                    <a:pt x="25307" y="290970"/>
                    <a:pt x="0" y="265663"/>
                    <a:pt x="0" y="234446"/>
                  </a:cubicBezTo>
                  <a:lnTo>
                    <a:pt x="0" y="56524"/>
                  </a:lnTo>
                  <a:cubicBezTo>
                    <a:pt x="0" y="25307"/>
                    <a:pt x="25307" y="0"/>
                    <a:pt x="56524" y="0"/>
                  </a:cubicBezTo>
                  <a:close/>
                </a:path>
              </a:pathLst>
            </a:custGeom>
            <a:solidFill>
              <a:srgbClr val="FFDE59"/>
            </a:solidFill>
          </p:spPr>
          <p:txBody>
            <a:bodyPr/>
            <a:lstStyle/>
            <a:p>
              <a:endParaRPr lang="en-PH"/>
            </a:p>
          </p:txBody>
        </p:sp>
        <p:sp>
          <p:nvSpPr>
            <p:cNvPr id="14" name="TextBox 14"/>
            <p:cNvSpPr txBox="1"/>
            <p:nvPr/>
          </p:nvSpPr>
          <p:spPr>
            <a:xfrm>
              <a:off x="0" y="-28575"/>
              <a:ext cx="1839762" cy="319545"/>
            </a:xfrm>
            <a:prstGeom prst="rect">
              <a:avLst/>
            </a:prstGeom>
          </p:spPr>
          <p:txBody>
            <a:bodyPr lIns="50800" tIns="50800" rIns="50800" bIns="50800" rtlCol="0" anchor="ctr"/>
            <a:lstStyle/>
            <a:p>
              <a:pPr algn="ctr">
                <a:lnSpc>
                  <a:spcPts val="2595"/>
                </a:lnSpc>
              </a:pPr>
              <a:endParaRPr/>
            </a:p>
          </p:txBody>
        </p:sp>
      </p:grpSp>
      <p:grpSp>
        <p:nvGrpSpPr>
          <p:cNvPr id="15" name="Group 15"/>
          <p:cNvGrpSpPr/>
          <p:nvPr/>
        </p:nvGrpSpPr>
        <p:grpSpPr>
          <a:xfrm>
            <a:off x="7674097" y="6201587"/>
            <a:ext cx="6985347" cy="1104775"/>
            <a:chOff x="0" y="0"/>
            <a:chExt cx="1839762" cy="290970"/>
          </a:xfrm>
        </p:grpSpPr>
        <p:sp>
          <p:nvSpPr>
            <p:cNvPr id="16" name="Freeform 16"/>
            <p:cNvSpPr/>
            <p:nvPr/>
          </p:nvSpPr>
          <p:spPr>
            <a:xfrm>
              <a:off x="0" y="0"/>
              <a:ext cx="1839762" cy="290970"/>
            </a:xfrm>
            <a:custGeom>
              <a:avLst/>
              <a:gdLst/>
              <a:ahLst/>
              <a:cxnLst/>
              <a:rect l="l" t="t" r="r" b="b"/>
              <a:pathLst>
                <a:path w="1839762" h="290970">
                  <a:moveTo>
                    <a:pt x="56524" y="0"/>
                  </a:moveTo>
                  <a:lnTo>
                    <a:pt x="1783239" y="0"/>
                  </a:lnTo>
                  <a:cubicBezTo>
                    <a:pt x="1814456" y="0"/>
                    <a:pt x="1839762" y="25307"/>
                    <a:pt x="1839762" y="56524"/>
                  </a:cubicBezTo>
                  <a:lnTo>
                    <a:pt x="1839762" y="234446"/>
                  </a:lnTo>
                  <a:cubicBezTo>
                    <a:pt x="1839762" y="265663"/>
                    <a:pt x="1814456" y="290970"/>
                    <a:pt x="1783239" y="290970"/>
                  </a:cubicBezTo>
                  <a:lnTo>
                    <a:pt x="56524" y="290970"/>
                  </a:lnTo>
                  <a:cubicBezTo>
                    <a:pt x="25307" y="290970"/>
                    <a:pt x="0" y="265663"/>
                    <a:pt x="0" y="234446"/>
                  </a:cubicBezTo>
                  <a:lnTo>
                    <a:pt x="0" y="56524"/>
                  </a:lnTo>
                  <a:cubicBezTo>
                    <a:pt x="0" y="25307"/>
                    <a:pt x="25307" y="0"/>
                    <a:pt x="56524" y="0"/>
                  </a:cubicBezTo>
                  <a:close/>
                </a:path>
              </a:pathLst>
            </a:custGeom>
            <a:solidFill>
              <a:srgbClr val="FFDE59"/>
            </a:solidFill>
          </p:spPr>
          <p:txBody>
            <a:bodyPr/>
            <a:lstStyle/>
            <a:p>
              <a:endParaRPr lang="en-PH"/>
            </a:p>
          </p:txBody>
        </p:sp>
        <p:sp>
          <p:nvSpPr>
            <p:cNvPr id="17" name="TextBox 17"/>
            <p:cNvSpPr txBox="1"/>
            <p:nvPr/>
          </p:nvSpPr>
          <p:spPr>
            <a:xfrm>
              <a:off x="0" y="-28575"/>
              <a:ext cx="1839762" cy="319545"/>
            </a:xfrm>
            <a:prstGeom prst="rect">
              <a:avLst/>
            </a:prstGeom>
          </p:spPr>
          <p:txBody>
            <a:bodyPr lIns="50800" tIns="50800" rIns="50800" bIns="50800" rtlCol="0" anchor="ctr"/>
            <a:lstStyle/>
            <a:p>
              <a:pPr algn="ctr">
                <a:lnSpc>
                  <a:spcPts val="2595"/>
                </a:lnSpc>
              </a:pPr>
              <a:endParaRPr/>
            </a:p>
          </p:txBody>
        </p:sp>
      </p:grpSp>
      <p:sp>
        <p:nvSpPr>
          <p:cNvPr id="18" name="Freeform 18"/>
          <p:cNvSpPr/>
          <p:nvPr/>
        </p:nvSpPr>
        <p:spPr>
          <a:xfrm rot="-5400000">
            <a:off x="4576039" y="4484110"/>
            <a:ext cx="4562503" cy="1312224"/>
          </a:xfrm>
          <a:custGeom>
            <a:avLst/>
            <a:gdLst/>
            <a:ahLst/>
            <a:cxnLst/>
            <a:rect l="l" t="t" r="r" b="b"/>
            <a:pathLst>
              <a:path w="4562503" h="1312224">
                <a:moveTo>
                  <a:pt x="0" y="0"/>
                </a:moveTo>
                <a:lnTo>
                  <a:pt x="4562503" y="0"/>
                </a:lnTo>
                <a:lnTo>
                  <a:pt x="4562503" y="1312224"/>
                </a:lnTo>
                <a:lnTo>
                  <a:pt x="0" y="13122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9" name="TextBox 19"/>
          <p:cNvSpPr txBox="1"/>
          <p:nvPr/>
        </p:nvSpPr>
        <p:spPr>
          <a:xfrm>
            <a:off x="154159" y="234918"/>
            <a:ext cx="8288366" cy="499978"/>
          </a:xfrm>
          <a:prstGeom prst="rect">
            <a:avLst/>
          </a:prstGeom>
        </p:spPr>
        <p:txBody>
          <a:bodyPr lIns="0" tIns="0" rIns="0" bIns="0" rtlCol="0" anchor="t">
            <a:spAutoFit/>
          </a:bodyPr>
          <a:lstStyle/>
          <a:p>
            <a:pPr marL="0" lvl="0" indent="0" algn="l">
              <a:lnSpc>
                <a:spcPts val="3676"/>
              </a:lnSpc>
              <a:spcBef>
                <a:spcPct val="0"/>
              </a:spcBef>
            </a:pPr>
            <a:r>
              <a:rPr lang="en-US" sz="3282" b="1" spc="-98">
                <a:solidFill>
                  <a:srgbClr val="FFFFFF"/>
                </a:solidFill>
                <a:latin typeface="Poppins Bold"/>
                <a:ea typeface="Poppins Bold"/>
                <a:cs typeface="Poppins Bold"/>
                <a:sym typeface="Poppins Bold"/>
              </a:rPr>
              <a:t>17.6 Application Layer Protocols in TCP/IP</a:t>
            </a:r>
          </a:p>
        </p:txBody>
      </p:sp>
      <p:sp>
        <p:nvSpPr>
          <p:cNvPr id="20" name="TextBox 20"/>
          <p:cNvSpPr txBox="1"/>
          <p:nvPr/>
        </p:nvSpPr>
        <p:spPr>
          <a:xfrm>
            <a:off x="2622000" y="4603220"/>
            <a:ext cx="2677709" cy="1029851"/>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Application Layer</a:t>
            </a:r>
          </a:p>
        </p:txBody>
      </p:sp>
      <p:sp>
        <p:nvSpPr>
          <p:cNvPr id="21" name="TextBox 21"/>
          <p:cNvSpPr txBox="1"/>
          <p:nvPr/>
        </p:nvSpPr>
        <p:spPr>
          <a:xfrm>
            <a:off x="9251830" y="2982969"/>
            <a:ext cx="3644596" cy="1029851"/>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Hypertext Transfer Protocol (HTTP)</a:t>
            </a:r>
          </a:p>
        </p:txBody>
      </p:sp>
      <p:sp>
        <p:nvSpPr>
          <p:cNvPr id="22" name="TextBox 22"/>
          <p:cNvSpPr txBox="1"/>
          <p:nvPr/>
        </p:nvSpPr>
        <p:spPr>
          <a:xfrm>
            <a:off x="9144000" y="4858659"/>
            <a:ext cx="3644596" cy="505976"/>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Email Protocols </a:t>
            </a:r>
          </a:p>
        </p:txBody>
      </p:sp>
      <p:sp>
        <p:nvSpPr>
          <p:cNvPr id="23" name="TextBox 23"/>
          <p:cNvSpPr txBox="1"/>
          <p:nvPr/>
        </p:nvSpPr>
        <p:spPr>
          <a:xfrm>
            <a:off x="9144000" y="6395061"/>
            <a:ext cx="3644596" cy="505976"/>
          </a:xfrm>
          <a:prstGeom prst="rect">
            <a:avLst/>
          </a:prstGeom>
        </p:spPr>
        <p:txBody>
          <a:bodyPr lIns="0" tIns="0" rIns="0" bIns="0" rtlCol="0" anchor="t">
            <a:spAutoFit/>
          </a:bodyPr>
          <a:lstStyle/>
          <a:p>
            <a:pPr algn="ctr">
              <a:lnSpc>
                <a:spcPts val="4136"/>
              </a:lnSpc>
            </a:pPr>
            <a:r>
              <a:rPr lang="en-US" sz="2954">
                <a:solidFill>
                  <a:srgbClr val="000000"/>
                </a:solidFill>
                <a:latin typeface="Alatsi"/>
                <a:ea typeface="Alatsi"/>
                <a:cs typeface="Alatsi"/>
                <a:sym typeface="Alatsi"/>
              </a:rPr>
              <a:t>File Transfer Protocol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563276" y="5035724"/>
            <a:ext cx="4521758" cy="4114800"/>
          </a:xfrm>
          <a:custGeom>
            <a:avLst/>
            <a:gdLst/>
            <a:ahLst/>
            <a:cxnLst/>
            <a:rect l="l" t="t" r="r" b="b"/>
            <a:pathLst>
              <a:path w="4521758" h="4114800">
                <a:moveTo>
                  <a:pt x="0" y="0"/>
                </a:moveTo>
                <a:lnTo>
                  <a:pt x="4521759" y="0"/>
                </a:lnTo>
                <a:lnTo>
                  <a:pt x="452175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7"/>
          <p:cNvSpPr txBox="1"/>
          <p:nvPr/>
        </p:nvSpPr>
        <p:spPr>
          <a:xfrm>
            <a:off x="402046" y="1877010"/>
            <a:ext cx="927470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Hypertext Transfer Protocol (HTTP)</a:t>
            </a:r>
          </a:p>
        </p:txBody>
      </p:sp>
      <p:sp>
        <p:nvSpPr>
          <p:cNvPr id="8" name="TextBox 8"/>
          <p:cNvSpPr txBox="1"/>
          <p:nvPr/>
        </p:nvSpPr>
        <p:spPr>
          <a:xfrm>
            <a:off x="402046" y="2694896"/>
            <a:ext cx="16685819"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HTTP (Hypertext Transfer Protocol) is a </a:t>
            </a:r>
            <a:r>
              <a:rPr lang="en-US" sz="3000" b="1">
                <a:solidFill>
                  <a:srgbClr val="000000"/>
                </a:solidFill>
                <a:latin typeface="Open Sans Bold"/>
                <a:ea typeface="Open Sans Bold"/>
                <a:cs typeface="Open Sans Bold"/>
                <a:sym typeface="Open Sans Bold"/>
              </a:rPr>
              <a:t>transaction-oriented</a:t>
            </a:r>
            <a:r>
              <a:rPr lang="en-US" sz="3000">
                <a:solidFill>
                  <a:srgbClr val="000000"/>
                </a:solidFill>
                <a:latin typeface="Open Sans"/>
                <a:ea typeface="Open Sans"/>
                <a:cs typeface="Open Sans"/>
                <a:sym typeface="Open Sans"/>
              </a:rPr>
              <a:t>, </a:t>
            </a:r>
            <a:r>
              <a:rPr lang="en-US" sz="3000" b="1">
                <a:solidFill>
                  <a:srgbClr val="000000"/>
                </a:solidFill>
                <a:latin typeface="Open Sans Bold"/>
                <a:ea typeface="Open Sans Bold"/>
                <a:cs typeface="Open Sans Bold"/>
                <a:sym typeface="Open Sans Bold"/>
              </a:rPr>
              <a:t>client-server</a:t>
            </a:r>
            <a:r>
              <a:rPr lang="en-US" sz="3000">
                <a:solidFill>
                  <a:srgbClr val="000000"/>
                </a:solidFill>
                <a:latin typeface="Open Sans"/>
                <a:ea typeface="Open Sans"/>
                <a:cs typeface="Open Sans"/>
                <a:sym typeface="Open Sans"/>
              </a:rPr>
              <a:t> communication protocol used for transmitting web page data and facilitating requests between web clients and servers.</a:t>
            </a:r>
          </a:p>
        </p:txBody>
      </p:sp>
      <p:sp>
        <p:nvSpPr>
          <p:cNvPr id="9" name="TextBox 9"/>
          <p:cNvSpPr txBox="1"/>
          <p:nvPr/>
        </p:nvSpPr>
        <p:spPr>
          <a:xfrm>
            <a:off x="8024648" y="5175125"/>
            <a:ext cx="4816153" cy="571712"/>
          </a:xfrm>
          <a:prstGeom prst="rect">
            <a:avLst/>
          </a:prstGeom>
        </p:spPr>
        <p:txBody>
          <a:bodyPr lIns="0" tIns="0" rIns="0" bIns="0" rtlCol="0" anchor="t">
            <a:spAutoFit/>
          </a:bodyPr>
          <a:lstStyle/>
          <a:p>
            <a:pPr algn="ctr">
              <a:lnSpc>
                <a:spcPts val="4713"/>
              </a:lnSpc>
            </a:pPr>
            <a:r>
              <a:rPr lang="en-US" sz="3366" u="sng">
                <a:solidFill>
                  <a:srgbClr val="000000"/>
                </a:solidFill>
                <a:latin typeface="Alatsi"/>
                <a:ea typeface="Alatsi"/>
                <a:cs typeface="Alatsi"/>
                <a:sym typeface="Alatsi"/>
              </a:rPr>
              <a:t>Format of a HTTP message</a:t>
            </a:r>
          </a:p>
        </p:txBody>
      </p:sp>
      <p:sp>
        <p:nvSpPr>
          <p:cNvPr id="10" name="TextBox 10"/>
          <p:cNvSpPr txBox="1"/>
          <p:nvPr/>
        </p:nvSpPr>
        <p:spPr>
          <a:xfrm>
            <a:off x="7370604" y="6162778"/>
            <a:ext cx="9293838" cy="571712"/>
          </a:xfrm>
          <a:prstGeom prst="rect">
            <a:avLst/>
          </a:prstGeom>
        </p:spPr>
        <p:txBody>
          <a:bodyPr lIns="0" tIns="0" rIns="0" bIns="0" rtlCol="0" anchor="t">
            <a:spAutoFit/>
          </a:bodyPr>
          <a:lstStyle/>
          <a:p>
            <a:pPr algn="l">
              <a:lnSpc>
                <a:spcPts val="4713"/>
              </a:lnSpc>
            </a:pPr>
            <a:r>
              <a:rPr lang="en-US" sz="3366">
                <a:solidFill>
                  <a:srgbClr val="000000"/>
                </a:solidFill>
                <a:latin typeface="Alatsi"/>
                <a:ea typeface="Alatsi"/>
                <a:cs typeface="Alatsi"/>
                <a:sym typeface="Alatsi"/>
              </a:rPr>
              <a:t>&lt;Method&gt; &lt;URL&gt; &lt; Version&gt; CRLF</a:t>
            </a:r>
          </a:p>
        </p:txBody>
      </p:sp>
      <p:sp>
        <p:nvSpPr>
          <p:cNvPr id="11" name="AutoShape 11"/>
          <p:cNvSpPr/>
          <p:nvPr/>
        </p:nvSpPr>
        <p:spPr>
          <a:xfrm flipH="1">
            <a:off x="6806636" y="6749782"/>
            <a:ext cx="1407543" cy="1045706"/>
          </a:xfrm>
          <a:prstGeom prst="line">
            <a:avLst/>
          </a:prstGeom>
          <a:ln w="38100" cap="flat">
            <a:solidFill>
              <a:srgbClr val="000000"/>
            </a:solidFill>
            <a:prstDash val="solid"/>
            <a:headEnd type="none" w="sm" len="sm"/>
            <a:tailEnd type="arrow" w="med" len="sm"/>
          </a:ln>
        </p:spPr>
        <p:txBody>
          <a:bodyPr/>
          <a:lstStyle/>
          <a:p>
            <a:endParaRPr lang="en-PH"/>
          </a:p>
        </p:txBody>
      </p:sp>
      <p:sp>
        <p:nvSpPr>
          <p:cNvPr id="12" name="TextBox 12"/>
          <p:cNvSpPr txBox="1"/>
          <p:nvPr/>
        </p:nvSpPr>
        <p:spPr>
          <a:xfrm>
            <a:off x="6190904" y="7738338"/>
            <a:ext cx="1231465" cy="1932078"/>
          </a:xfrm>
          <a:prstGeom prst="rect">
            <a:avLst/>
          </a:prstGeom>
        </p:spPr>
        <p:txBody>
          <a:bodyPr lIns="0" tIns="0" rIns="0" bIns="0" rtlCol="0" anchor="t">
            <a:spAutoFit/>
          </a:bodyPr>
          <a:lstStyle/>
          <a:p>
            <a:pPr algn="l">
              <a:lnSpc>
                <a:spcPts val="3881"/>
              </a:lnSpc>
            </a:pPr>
            <a:r>
              <a:rPr lang="en-US" sz="2772">
                <a:solidFill>
                  <a:srgbClr val="642EC7"/>
                </a:solidFill>
                <a:latin typeface="Alatsi"/>
                <a:ea typeface="Alatsi"/>
                <a:cs typeface="Alatsi"/>
                <a:sym typeface="Alatsi"/>
              </a:rPr>
              <a:t>GET</a:t>
            </a:r>
          </a:p>
          <a:p>
            <a:pPr algn="l">
              <a:lnSpc>
                <a:spcPts val="3881"/>
              </a:lnSpc>
            </a:pPr>
            <a:r>
              <a:rPr lang="en-US" sz="2772">
                <a:solidFill>
                  <a:srgbClr val="642EC7"/>
                </a:solidFill>
                <a:latin typeface="Alatsi"/>
                <a:ea typeface="Alatsi"/>
                <a:cs typeface="Alatsi"/>
                <a:sym typeface="Alatsi"/>
              </a:rPr>
              <a:t>POST</a:t>
            </a:r>
          </a:p>
          <a:p>
            <a:pPr algn="l">
              <a:lnSpc>
                <a:spcPts val="3881"/>
              </a:lnSpc>
            </a:pPr>
            <a:r>
              <a:rPr lang="en-US" sz="2772">
                <a:solidFill>
                  <a:srgbClr val="642EC7"/>
                </a:solidFill>
                <a:latin typeface="Alatsi"/>
                <a:ea typeface="Alatsi"/>
                <a:cs typeface="Alatsi"/>
                <a:sym typeface="Alatsi"/>
              </a:rPr>
              <a:t>DELETE </a:t>
            </a:r>
          </a:p>
          <a:p>
            <a:pPr algn="l">
              <a:lnSpc>
                <a:spcPts val="3881"/>
              </a:lnSpc>
            </a:pPr>
            <a:r>
              <a:rPr lang="en-US" sz="2772">
                <a:solidFill>
                  <a:srgbClr val="642EC7"/>
                </a:solidFill>
                <a:latin typeface="Alatsi"/>
                <a:ea typeface="Alatsi"/>
                <a:cs typeface="Alatsi"/>
                <a:sym typeface="Alatsi"/>
              </a:rPr>
              <a:t>POST</a:t>
            </a:r>
          </a:p>
        </p:txBody>
      </p:sp>
      <p:sp>
        <p:nvSpPr>
          <p:cNvPr id="13" name="AutoShape 13"/>
          <p:cNvSpPr/>
          <p:nvPr/>
        </p:nvSpPr>
        <p:spPr>
          <a:xfrm>
            <a:off x="11582168" y="6750248"/>
            <a:ext cx="0" cy="1567352"/>
          </a:xfrm>
          <a:prstGeom prst="line">
            <a:avLst/>
          </a:prstGeom>
          <a:ln w="38100" cap="flat">
            <a:solidFill>
              <a:srgbClr val="000000"/>
            </a:solidFill>
            <a:prstDash val="solid"/>
            <a:headEnd type="none" w="sm" len="sm"/>
            <a:tailEnd type="arrow" w="med" len="sm"/>
          </a:ln>
        </p:spPr>
        <p:txBody>
          <a:bodyPr/>
          <a:lstStyle/>
          <a:p>
            <a:endParaRPr lang="en-PH"/>
          </a:p>
        </p:txBody>
      </p:sp>
      <p:sp>
        <p:nvSpPr>
          <p:cNvPr id="14" name="TextBox 14"/>
          <p:cNvSpPr txBox="1"/>
          <p:nvPr/>
        </p:nvSpPr>
        <p:spPr>
          <a:xfrm>
            <a:off x="10102578" y="8260449"/>
            <a:ext cx="2959181" cy="472502"/>
          </a:xfrm>
          <a:prstGeom prst="rect">
            <a:avLst/>
          </a:prstGeom>
        </p:spPr>
        <p:txBody>
          <a:bodyPr lIns="0" tIns="0" rIns="0" bIns="0" rtlCol="0" anchor="t">
            <a:spAutoFit/>
          </a:bodyPr>
          <a:lstStyle/>
          <a:p>
            <a:pPr algn="ctr">
              <a:lnSpc>
                <a:spcPts val="3881"/>
              </a:lnSpc>
            </a:pPr>
            <a:r>
              <a:rPr lang="en-US" sz="2772">
                <a:solidFill>
                  <a:srgbClr val="642EC7"/>
                </a:solidFill>
                <a:latin typeface="Alatsi"/>
                <a:ea typeface="Alatsi"/>
                <a:cs typeface="Alatsi"/>
                <a:sym typeface="Alatsi"/>
              </a:rPr>
              <a:t>Version of HTTP</a:t>
            </a:r>
          </a:p>
        </p:txBody>
      </p:sp>
      <p:sp>
        <p:nvSpPr>
          <p:cNvPr id="15" name="TextBox 15"/>
          <p:cNvSpPr txBox="1"/>
          <p:nvPr/>
        </p:nvSpPr>
        <p:spPr>
          <a:xfrm>
            <a:off x="13913049" y="7543333"/>
            <a:ext cx="3811675" cy="2341137"/>
          </a:xfrm>
          <a:prstGeom prst="rect">
            <a:avLst/>
          </a:prstGeom>
        </p:spPr>
        <p:txBody>
          <a:bodyPr lIns="0" tIns="0" rIns="0" bIns="0" rtlCol="0" anchor="t">
            <a:spAutoFit/>
          </a:bodyPr>
          <a:lstStyle/>
          <a:p>
            <a:pPr algn="ctr">
              <a:lnSpc>
                <a:spcPts val="3153"/>
              </a:lnSpc>
              <a:spcBef>
                <a:spcPct val="0"/>
              </a:spcBef>
            </a:pPr>
            <a:r>
              <a:rPr lang="en-US" sz="2252">
                <a:solidFill>
                  <a:srgbClr val="642EC7"/>
                </a:solidFill>
                <a:latin typeface="Alatsi"/>
                <a:ea typeface="Alatsi"/>
                <a:cs typeface="Alatsi"/>
                <a:sym typeface="Alatsi"/>
              </a:rPr>
              <a:t>CR LF</a:t>
            </a:r>
            <a:r>
              <a:rPr lang="en-US" sz="2252">
                <a:solidFill>
                  <a:srgbClr val="000000"/>
                </a:solidFill>
                <a:latin typeface="Alatsi"/>
                <a:ea typeface="Alatsi"/>
                <a:cs typeface="Alatsi"/>
                <a:sym typeface="Alatsi"/>
              </a:rPr>
              <a:t> in HTTP stands for Carriage Return (CR) and Line Feed (LF), which are control characters used to represent the end of a line in text-based protocols like HTTP.</a:t>
            </a:r>
          </a:p>
        </p:txBody>
      </p:sp>
      <p:sp>
        <p:nvSpPr>
          <p:cNvPr id="16" name="AutoShape 16"/>
          <p:cNvSpPr/>
          <p:nvPr/>
        </p:nvSpPr>
        <p:spPr>
          <a:xfrm>
            <a:off x="13409976" y="6738970"/>
            <a:ext cx="2408910" cy="842463"/>
          </a:xfrm>
          <a:prstGeom prst="line">
            <a:avLst/>
          </a:prstGeom>
          <a:ln w="38100" cap="flat">
            <a:solidFill>
              <a:srgbClr val="000000"/>
            </a:solidFill>
            <a:prstDash val="solid"/>
            <a:headEnd type="none" w="sm" len="sm"/>
            <a:tailEnd type="arrow" w="med" len="sm"/>
          </a:ln>
        </p:spPr>
        <p:txBody>
          <a:bodyPr/>
          <a:lstStyle/>
          <a:p>
            <a:endParaRPr lang="en-PH"/>
          </a:p>
        </p:txBody>
      </p:sp>
      <p:sp>
        <p:nvSpPr>
          <p:cNvPr id="17" name="TextBox 17"/>
          <p:cNvSpPr txBox="1"/>
          <p:nvPr/>
        </p:nvSpPr>
        <p:spPr>
          <a:xfrm>
            <a:off x="154159" y="234918"/>
            <a:ext cx="8288366" cy="499978"/>
          </a:xfrm>
          <a:prstGeom prst="rect">
            <a:avLst/>
          </a:prstGeom>
        </p:spPr>
        <p:txBody>
          <a:bodyPr lIns="0" tIns="0" rIns="0" bIns="0" rtlCol="0" anchor="t">
            <a:spAutoFit/>
          </a:bodyPr>
          <a:lstStyle/>
          <a:p>
            <a:pPr marL="0" lvl="0" indent="0" algn="l">
              <a:lnSpc>
                <a:spcPts val="3676"/>
              </a:lnSpc>
              <a:spcBef>
                <a:spcPct val="0"/>
              </a:spcBef>
            </a:pPr>
            <a:r>
              <a:rPr lang="en-US" sz="3282" b="1" spc="-98">
                <a:solidFill>
                  <a:srgbClr val="FFFFFF"/>
                </a:solidFill>
                <a:latin typeface="Poppins Bold"/>
                <a:ea typeface="Poppins Bold"/>
                <a:cs typeface="Poppins Bold"/>
                <a:sym typeface="Poppins Bold"/>
              </a:rPr>
              <a:t>17.6 Application Layer Protocols in TCP/IP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402046" y="4208832"/>
            <a:ext cx="2841532" cy="2967657"/>
          </a:xfrm>
          <a:custGeom>
            <a:avLst/>
            <a:gdLst/>
            <a:ahLst/>
            <a:cxnLst/>
            <a:rect l="l" t="t" r="r" b="b"/>
            <a:pathLst>
              <a:path w="2841532" h="2967657">
                <a:moveTo>
                  <a:pt x="0" y="0"/>
                </a:moveTo>
                <a:lnTo>
                  <a:pt x="2841531" y="0"/>
                </a:lnTo>
                <a:lnTo>
                  <a:pt x="2841531" y="2967657"/>
                </a:lnTo>
                <a:lnTo>
                  <a:pt x="0" y="29676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Freeform 7"/>
          <p:cNvSpPr/>
          <p:nvPr/>
        </p:nvSpPr>
        <p:spPr>
          <a:xfrm flipH="1">
            <a:off x="15318813" y="4134273"/>
            <a:ext cx="2841532" cy="2967657"/>
          </a:xfrm>
          <a:custGeom>
            <a:avLst/>
            <a:gdLst/>
            <a:ahLst/>
            <a:cxnLst/>
            <a:rect l="l" t="t" r="r" b="b"/>
            <a:pathLst>
              <a:path w="2841532" h="2967657">
                <a:moveTo>
                  <a:pt x="2841532" y="0"/>
                </a:moveTo>
                <a:lnTo>
                  <a:pt x="0" y="0"/>
                </a:lnTo>
                <a:lnTo>
                  <a:pt x="0" y="2967657"/>
                </a:lnTo>
                <a:lnTo>
                  <a:pt x="2841532" y="2967657"/>
                </a:lnTo>
                <a:lnTo>
                  <a:pt x="284153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8" name="Group 8"/>
          <p:cNvGrpSpPr/>
          <p:nvPr/>
        </p:nvGrpSpPr>
        <p:grpSpPr>
          <a:xfrm>
            <a:off x="4722780" y="3455375"/>
            <a:ext cx="2689835" cy="3561618"/>
            <a:chOff x="0" y="0"/>
            <a:chExt cx="708434" cy="938039"/>
          </a:xfrm>
        </p:grpSpPr>
        <p:sp>
          <p:nvSpPr>
            <p:cNvPr id="9" name="Freeform 9"/>
            <p:cNvSpPr/>
            <p:nvPr/>
          </p:nvSpPr>
          <p:spPr>
            <a:xfrm>
              <a:off x="0" y="0"/>
              <a:ext cx="708434" cy="938039"/>
            </a:xfrm>
            <a:custGeom>
              <a:avLst/>
              <a:gdLst/>
              <a:ahLst/>
              <a:cxnLst/>
              <a:rect l="l" t="t" r="r" b="b"/>
              <a:pathLst>
                <a:path w="708434" h="938039">
                  <a:moveTo>
                    <a:pt x="146789" y="0"/>
                  </a:moveTo>
                  <a:lnTo>
                    <a:pt x="561645" y="0"/>
                  </a:lnTo>
                  <a:cubicBezTo>
                    <a:pt x="600576" y="0"/>
                    <a:pt x="637912" y="15465"/>
                    <a:pt x="665440" y="42993"/>
                  </a:cubicBezTo>
                  <a:cubicBezTo>
                    <a:pt x="692969" y="70522"/>
                    <a:pt x="708434" y="107858"/>
                    <a:pt x="708434" y="146789"/>
                  </a:cubicBezTo>
                  <a:lnTo>
                    <a:pt x="708434" y="791250"/>
                  </a:lnTo>
                  <a:cubicBezTo>
                    <a:pt x="708434" y="872320"/>
                    <a:pt x="642714" y="938039"/>
                    <a:pt x="561645" y="938039"/>
                  </a:cubicBezTo>
                  <a:lnTo>
                    <a:pt x="146789" y="938039"/>
                  </a:lnTo>
                  <a:cubicBezTo>
                    <a:pt x="107858" y="938039"/>
                    <a:pt x="70522" y="922574"/>
                    <a:pt x="42993" y="895046"/>
                  </a:cubicBezTo>
                  <a:cubicBezTo>
                    <a:pt x="15465" y="867517"/>
                    <a:pt x="0" y="830181"/>
                    <a:pt x="0" y="791250"/>
                  </a:cubicBezTo>
                  <a:lnTo>
                    <a:pt x="0" y="146789"/>
                  </a:lnTo>
                  <a:cubicBezTo>
                    <a:pt x="0" y="107858"/>
                    <a:pt x="15465" y="70522"/>
                    <a:pt x="42993" y="42993"/>
                  </a:cubicBezTo>
                  <a:cubicBezTo>
                    <a:pt x="70522" y="15465"/>
                    <a:pt x="107858" y="0"/>
                    <a:pt x="146789" y="0"/>
                  </a:cubicBezTo>
                  <a:close/>
                </a:path>
              </a:pathLst>
            </a:custGeom>
            <a:solidFill>
              <a:srgbClr val="D84173"/>
            </a:solidFill>
          </p:spPr>
          <p:txBody>
            <a:bodyPr/>
            <a:lstStyle/>
            <a:p>
              <a:endParaRPr lang="en-PH"/>
            </a:p>
          </p:txBody>
        </p:sp>
        <p:sp>
          <p:nvSpPr>
            <p:cNvPr id="10" name="TextBox 10"/>
            <p:cNvSpPr txBox="1"/>
            <p:nvPr/>
          </p:nvSpPr>
          <p:spPr>
            <a:xfrm>
              <a:off x="0" y="-28575"/>
              <a:ext cx="708434" cy="966614"/>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10771603" y="3455375"/>
            <a:ext cx="2689835" cy="3561618"/>
            <a:chOff x="0" y="0"/>
            <a:chExt cx="708434" cy="938039"/>
          </a:xfrm>
        </p:grpSpPr>
        <p:sp>
          <p:nvSpPr>
            <p:cNvPr id="12" name="Freeform 12"/>
            <p:cNvSpPr/>
            <p:nvPr/>
          </p:nvSpPr>
          <p:spPr>
            <a:xfrm>
              <a:off x="0" y="0"/>
              <a:ext cx="708434" cy="938039"/>
            </a:xfrm>
            <a:custGeom>
              <a:avLst/>
              <a:gdLst/>
              <a:ahLst/>
              <a:cxnLst/>
              <a:rect l="l" t="t" r="r" b="b"/>
              <a:pathLst>
                <a:path w="708434" h="938039">
                  <a:moveTo>
                    <a:pt x="146789" y="0"/>
                  </a:moveTo>
                  <a:lnTo>
                    <a:pt x="561645" y="0"/>
                  </a:lnTo>
                  <a:cubicBezTo>
                    <a:pt x="600576" y="0"/>
                    <a:pt x="637912" y="15465"/>
                    <a:pt x="665440" y="42993"/>
                  </a:cubicBezTo>
                  <a:cubicBezTo>
                    <a:pt x="692969" y="70522"/>
                    <a:pt x="708434" y="107858"/>
                    <a:pt x="708434" y="146789"/>
                  </a:cubicBezTo>
                  <a:lnTo>
                    <a:pt x="708434" y="791250"/>
                  </a:lnTo>
                  <a:cubicBezTo>
                    <a:pt x="708434" y="872320"/>
                    <a:pt x="642714" y="938039"/>
                    <a:pt x="561645" y="938039"/>
                  </a:cubicBezTo>
                  <a:lnTo>
                    <a:pt x="146789" y="938039"/>
                  </a:lnTo>
                  <a:cubicBezTo>
                    <a:pt x="107858" y="938039"/>
                    <a:pt x="70522" y="922574"/>
                    <a:pt x="42993" y="895046"/>
                  </a:cubicBezTo>
                  <a:cubicBezTo>
                    <a:pt x="15465" y="867517"/>
                    <a:pt x="0" y="830181"/>
                    <a:pt x="0" y="791250"/>
                  </a:cubicBezTo>
                  <a:lnTo>
                    <a:pt x="0" y="146789"/>
                  </a:lnTo>
                  <a:cubicBezTo>
                    <a:pt x="0" y="107858"/>
                    <a:pt x="15465" y="70522"/>
                    <a:pt x="42993" y="42993"/>
                  </a:cubicBezTo>
                  <a:cubicBezTo>
                    <a:pt x="70522" y="15465"/>
                    <a:pt x="107858" y="0"/>
                    <a:pt x="146789" y="0"/>
                  </a:cubicBezTo>
                  <a:close/>
                </a:path>
              </a:pathLst>
            </a:custGeom>
            <a:solidFill>
              <a:srgbClr val="D84173"/>
            </a:solidFill>
          </p:spPr>
          <p:txBody>
            <a:bodyPr/>
            <a:lstStyle/>
            <a:p>
              <a:endParaRPr lang="en-PH"/>
            </a:p>
          </p:txBody>
        </p:sp>
        <p:sp>
          <p:nvSpPr>
            <p:cNvPr id="13" name="TextBox 13"/>
            <p:cNvSpPr txBox="1"/>
            <p:nvPr/>
          </p:nvSpPr>
          <p:spPr>
            <a:xfrm>
              <a:off x="0" y="-28575"/>
              <a:ext cx="708434" cy="966614"/>
            </a:xfrm>
            <a:prstGeom prst="rect">
              <a:avLst/>
            </a:prstGeom>
          </p:spPr>
          <p:txBody>
            <a:bodyPr lIns="50800" tIns="50800" rIns="50800" bIns="50800" rtlCol="0" anchor="ctr"/>
            <a:lstStyle/>
            <a:p>
              <a:pPr algn="ctr">
                <a:lnSpc>
                  <a:spcPts val="2595"/>
                </a:lnSpc>
              </a:pPr>
              <a:endParaRPr/>
            </a:p>
          </p:txBody>
        </p:sp>
      </p:grpSp>
      <p:sp>
        <p:nvSpPr>
          <p:cNvPr id="14" name="Freeform 14"/>
          <p:cNvSpPr/>
          <p:nvPr/>
        </p:nvSpPr>
        <p:spPr>
          <a:xfrm>
            <a:off x="8269865" y="4414464"/>
            <a:ext cx="1613560" cy="1458071"/>
          </a:xfrm>
          <a:custGeom>
            <a:avLst/>
            <a:gdLst/>
            <a:ahLst/>
            <a:cxnLst/>
            <a:rect l="l" t="t" r="r" b="b"/>
            <a:pathLst>
              <a:path w="1613560" h="1458071">
                <a:moveTo>
                  <a:pt x="0" y="0"/>
                </a:moveTo>
                <a:lnTo>
                  <a:pt x="1613560" y="0"/>
                </a:lnTo>
                <a:lnTo>
                  <a:pt x="1613560" y="1458072"/>
                </a:lnTo>
                <a:lnTo>
                  <a:pt x="0" y="14580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15" name="Group 15"/>
          <p:cNvGrpSpPr/>
          <p:nvPr/>
        </p:nvGrpSpPr>
        <p:grpSpPr>
          <a:xfrm>
            <a:off x="4926021" y="3721692"/>
            <a:ext cx="2283354" cy="692772"/>
            <a:chOff x="0" y="0"/>
            <a:chExt cx="601377" cy="182459"/>
          </a:xfrm>
        </p:grpSpPr>
        <p:sp>
          <p:nvSpPr>
            <p:cNvPr id="16" name="Freeform 16"/>
            <p:cNvSpPr/>
            <p:nvPr/>
          </p:nvSpPr>
          <p:spPr>
            <a:xfrm>
              <a:off x="0" y="0"/>
              <a:ext cx="601377" cy="182459"/>
            </a:xfrm>
            <a:custGeom>
              <a:avLst/>
              <a:gdLst/>
              <a:ahLst/>
              <a:cxnLst/>
              <a:rect l="l" t="t" r="r" b="b"/>
              <a:pathLst>
                <a:path w="601377" h="182459">
                  <a:moveTo>
                    <a:pt x="91229" y="0"/>
                  </a:moveTo>
                  <a:lnTo>
                    <a:pt x="510148" y="0"/>
                  </a:lnTo>
                  <a:cubicBezTo>
                    <a:pt x="534343" y="0"/>
                    <a:pt x="557548" y="9612"/>
                    <a:pt x="574657" y="26720"/>
                  </a:cubicBezTo>
                  <a:cubicBezTo>
                    <a:pt x="591766" y="43829"/>
                    <a:pt x="601377" y="67034"/>
                    <a:pt x="601377" y="91229"/>
                  </a:cubicBezTo>
                  <a:lnTo>
                    <a:pt x="601377" y="91229"/>
                  </a:lnTo>
                  <a:cubicBezTo>
                    <a:pt x="601377" y="115425"/>
                    <a:pt x="591766" y="138629"/>
                    <a:pt x="574657" y="155738"/>
                  </a:cubicBezTo>
                  <a:cubicBezTo>
                    <a:pt x="557548" y="172847"/>
                    <a:pt x="534343" y="182459"/>
                    <a:pt x="510148" y="182459"/>
                  </a:cubicBezTo>
                  <a:lnTo>
                    <a:pt x="91229" y="182459"/>
                  </a:lnTo>
                  <a:cubicBezTo>
                    <a:pt x="67034" y="182459"/>
                    <a:pt x="43829" y="172847"/>
                    <a:pt x="26720" y="155738"/>
                  </a:cubicBezTo>
                  <a:cubicBezTo>
                    <a:pt x="9612" y="138629"/>
                    <a:pt x="0" y="115425"/>
                    <a:pt x="0" y="91229"/>
                  </a:cubicBezTo>
                  <a:lnTo>
                    <a:pt x="0" y="91229"/>
                  </a:lnTo>
                  <a:cubicBezTo>
                    <a:pt x="0" y="67034"/>
                    <a:pt x="9612" y="43829"/>
                    <a:pt x="26720" y="26720"/>
                  </a:cubicBezTo>
                  <a:cubicBezTo>
                    <a:pt x="43829" y="9612"/>
                    <a:pt x="67034" y="0"/>
                    <a:pt x="91229" y="0"/>
                  </a:cubicBezTo>
                  <a:close/>
                </a:path>
              </a:pathLst>
            </a:custGeom>
            <a:solidFill>
              <a:srgbClr val="FFDF41"/>
            </a:solidFill>
          </p:spPr>
          <p:txBody>
            <a:bodyPr/>
            <a:lstStyle/>
            <a:p>
              <a:endParaRPr lang="en-PH"/>
            </a:p>
          </p:txBody>
        </p:sp>
        <p:sp>
          <p:nvSpPr>
            <p:cNvPr id="17" name="TextBox 17"/>
            <p:cNvSpPr txBox="1"/>
            <p:nvPr/>
          </p:nvSpPr>
          <p:spPr>
            <a:xfrm>
              <a:off x="0" y="-28575"/>
              <a:ext cx="601377" cy="211034"/>
            </a:xfrm>
            <a:prstGeom prst="rect">
              <a:avLst/>
            </a:prstGeom>
          </p:spPr>
          <p:txBody>
            <a:bodyPr lIns="50800" tIns="50800" rIns="50800" bIns="50800" rtlCol="0" anchor="ctr"/>
            <a:lstStyle/>
            <a:p>
              <a:pPr algn="ctr">
                <a:lnSpc>
                  <a:spcPts val="2595"/>
                </a:lnSpc>
              </a:pPr>
              <a:endParaRPr/>
            </a:p>
          </p:txBody>
        </p:sp>
      </p:grpSp>
      <p:grpSp>
        <p:nvGrpSpPr>
          <p:cNvPr id="18" name="Group 18"/>
          <p:cNvGrpSpPr/>
          <p:nvPr/>
        </p:nvGrpSpPr>
        <p:grpSpPr>
          <a:xfrm>
            <a:off x="4926021" y="5843845"/>
            <a:ext cx="2283354" cy="762017"/>
            <a:chOff x="0" y="0"/>
            <a:chExt cx="601377" cy="200696"/>
          </a:xfrm>
        </p:grpSpPr>
        <p:sp>
          <p:nvSpPr>
            <p:cNvPr id="19" name="Freeform 19"/>
            <p:cNvSpPr/>
            <p:nvPr/>
          </p:nvSpPr>
          <p:spPr>
            <a:xfrm>
              <a:off x="0" y="0"/>
              <a:ext cx="601377" cy="200696"/>
            </a:xfrm>
            <a:custGeom>
              <a:avLst/>
              <a:gdLst/>
              <a:ahLst/>
              <a:cxnLst/>
              <a:rect l="l" t="t" r="r" b="b"/>
              <a:pathLst>
                <a:path w="601377" h="200696">
                  <a:moveTo>
                    <a:pt x="100348" y="0"/>
                  </a:moveTo>
                  <a:lnTo>
                    <a:pt x="501029" y="0"/>
                  </a:lnTo>
                  <a:cubicBezTo>
                    <a:pt x="556450" y="0"/>
                    <a:pt x="601377" y="44927"/>
                    <a:pt x="601377" y="100348"/>
                  </a:cubicBezTo>
                  <a:lnTo>
                    <a:pt x="601377" y="100348"/>
                  </a:lnTo>
                  <a:cubicBezTo>
                    <a:pt x="601377" y="155769"/>
                    <a:pt x="556450" y="200696"/>
                    <a:pt x="501029" y="200696"/>
                  </a:cubicBezTo>
                  <a:lnTo>
                    <a:pt x="100348" y="200696"/>
                  </a:lnTo>
                  <a:cubicBezTo>
                    <a:pt x="44927" y="200696"/>
                    <a:pt x="0" y="155769"/>
                    <a:pt x="0" y="100348"/>
                  </a:cubicBezTo>
                  <a:lnTo>
                    <a:pt x="0" y="100348"/>
                  </a:lnTo>
                  <a:cubicBezTo>
                    <a:pt x="0" y="44927"/>
                    <a:pt x="44927" y="0"/>
                    <a:pt x="100348" y="0"/>
                  </a:cubicBezTo>
                  <a:close/>
                </a:path>
              </a:pathLst>
            </a:custGeom>
            <a:solidFill>
              <a:srgbClr val="FFDF41"/>
            </a:solidFill>
          </p:spPr>
          <p:txBody>
            <a:bodyPr/>
            <a:lstStyle/>
            <a:p>
              <a:endParaRPr lang="en-PH"/>
            </a:p>
          </p:txBody>
        </p:sp>
        <p:sp>
          <p:nvSpPr>
            <p:cNvPr id="20" name="TextBox 20"/>
            <p:cNvSpPr txBox="1"/>
            <p:nvPr/>
          </p:nvSpPr>
          <p:spPr>
            <a:xfrm>
              <a:off x="0" y="-28575"/>
              <a:ext cx="601377" cy="229271"/>
            </a:xfrm>
            <a:prstGeom prst="rect">
              <a:avLst/>
            </a:prstGeom>
          </p:spPr>
          <p:txBody>
            <a:bodyPr lIns="50800" tIns="50800" rIns="50800" bIns="50800" rtlCol="0" anchor="ctr"/>
            <a:lstStyle/>
            <a:p>
              <a:pPr algn="ctr">
                <a:lnSpc>
                  <a:spcPts val="2595"/>
                </a:lnSpc>
              </a:pPr>
              <a:endParaRPr/>
            </a:p>
          </p:txBody>
        </p:sp>
      </p:grpSp>
      <p:grpSp>
        <p:nvGrpSpPr>
          <p:cNvPr id="21" name="Group 21"/>
          <p:cNvGrpSpPr/>
          <p:nvPr/>
        </p:nvGrpSpPr>
        <p:grpSpPr>
          <a:xfrm>
            <a:off x="10974843" y="3697876"/>
            <a:ext cx="2283354" cy="692772"/>
            <a:chOff x="0" y="0"/>
            <a:chExt cx="601377" cy="182459"/>
          </a:xfrm>
        </p:grpSpPr>
        <p:sp>
          <p:nvSpPr>
            <p:cNvPr id="22" name="Freeform 22"/>
            <p:cNvSpPr/>
            <p:nvPr/>
          </p:nvSpPr>
          <p:spPr>
            <a:xfrm>
              <a:off x="0" y="0"/>
              <a:ext cx="601377" cy="182459"/>
            </a:xfrm>
            <a:custGeom>
              <a:avLst/>
              <a:gdLst/>
              <a:ahLst/>
              <a:cxnLst/>
              <a:rect l="l" t="t" r="r" b="b"/>
              <a:pathLst>
                <a:path w="601377" h="182459">
                  <a:moveTo>
                    <a:pt x="91229" y="0"/>
                  </a:moveTo>
                  <a:lnTo>
                    <a:pt x="510148" y="0"/>
                  </a:lnTo>
                  <a:cubicBezTo>
                    <a:pt x="534343" y="0"/>
                    <a:pt x="557548" y="9612"/>
                    <a:pt x="574657" y="26720"/>
                  </a:cubicBezTo>
                  <a:cubicBezTo>
                    <a:pt x="591766" y="43829"/>
                    <a:pt x="601377" y="67034"/>
                    <a:pt x="601377" y="91229"/>
                  </a:cubicBezTo>
                  <a:lnTo>
                    <a:pt x="601377" y="91229"/>
                  </a:lnTo>
                  <a:cubicBezTo>
                    <a:pt x="601377" y="115425"/>
                    <a:pt x="591766" y="138629"/>
                    <a:pt x="574657" y="155738"/>
                  </a:cubicBezTo>
                  <a:cubicBezTo>
                    <a:pt x="557548" y="172847"/>
                    <a:pt x="534343" y="182459"/>
                    <a:pt x="510148" y="182459"/>
                  </a:cubicBezTo>
                  <a:lnTo>
                    <a:pt x="91229" y="182459"/>
                  </a:lnTo>
                  <a:cubicBezTo>
                    <a:pt x="67034" y="182459"/>
                    <a:pt x="43829" y="172847"/>
                    <a:pt x="26720" y="155738"/>
                  </a:cubicBezTo>
                  <a:cubicBezTo>
                    <a:pt x="9612" y="138629"/>
                    <a:pt x="0" y="115425"/>
                    <a:pt x="0" y="91229"/>
                  </a:cubicBezTo>
                  <a:lnTo>
                    <a:pt x="0" y="91229"/>
                  </a:lnTo>
                  <a:cubicBezTo>
                    <a:pt x="0" y="67034"/>
                    <a:pt x="9612" y="43829"/>
                    <a:pt x="26720" y="26720"/>
                  </a:cubicBezTo>
                  <a:cubicBezTo>
                    <a:pt x="43829" y="9612"/>
                    <a:pt x="67034" y="0"/>
                    <a:pt x="91229" y="0"/>
                  </a:cubicBezTo>
                  <a:close/>
                </a:path>
              </a:pathLst>
            </a:custGeom>
            <a:solidFill>
              <a:srgbClr val="FFDF41"/>
            </a:solidFill>
          </p:spPr>
          <p:txBody>
            <a:bodyPr/>
            <a:lstStyle/>
            <a:p>
              <a:endParaRPr lang="en-PH"/>
            </a:p>
          </p:txBody>
        </p:sp>
        <p:sp>
          <p:nvSpPr>
            <p:cNvPr id="23" name="TextBox 23"/>
            <p:cNvSpPr txBox="1"/>
            <p:nvPr/>
          </p:nvSpPr>
          <p:spPr>
            <a:xfrm>
              <a:off x="0" y="-28575"/>
              <a:ext cx="601377" cy="211034"/>
            </a:xfrm>
            <a:prstGeom prst="rect">
              <a:avLst/>
            </a:prstGeom>
          </p:spPr>
          <p:txBody>
            <a:bodyPr lIns="50800" tIns="50800" rIns="50800" bIns="50800" rtlCol="0" anchor="ctr"/>
            <a:lstStyle/>
            <a:p>
              <a:pPr algn="ctr">
                <a:lnSpc>
                  <a:spcPts val="2595"/>
                </a:lnSpc>
              </a:pPr>
              <a:endParaRPr/>
            </a:p>
          </p:txBody>
        </p:sp>
      </p:grpSp>
      <p:grpSp>
        <p:nvGrpSpPr>
          <p:cNvPr id="24" name="Group 24"/>
          <p:cNvGrpSpPr/>
          <p:nvPr/>
        </p:nvGrpSpPr>
        <p:grpSpPr>
          <a:xfrm>
            <a:off x="10974843" y="5843845"/>
            <a:ext cx="2283354" cy="692772"/>
            <a:chOff x="0" y="0"/>
            <a:chExt cx="601377" cy="182459"/>
          </a:xfrm>
        </p:grpSpPr>
        <p:sp>
          <p:nvSpPr>
            <p:cNvPr id="25" name="Freeform 25"/>
            <p:cNvSpPr/>
            <p:nvPr/>
          </p:nvSpPr>
          <p:spPr>
            <a:xfrm>
              <a:off x="0" y="0"/>
              <a:ext cx="601377" cy="182459"/>
            </a:xfrm>
            <a:custGeom>
              <a:avLst/>
              <a:gdLst/>
              <a:ahLst/>
              <a:cxnLst/>
              <a:rect l="l" t="t" r="r" b="b"/>
              <a:pathLst>
                <a:path w="601377" h="182459">
                  <a:moveTo>
                    <a:pt x="91229" y="0"/>
                  </a:moveTo>
                  <a:lnTo>
                    <a:pt x="510148" y="0"/>
                  </a:lnTo>
                  <a:cubicBezTo>
                    <a:pt x="534343" y="0"/>
                    <a:pt x="557548" y="9612"/>
                    <a:pt x="574657" y="26720"/>
                  </a:cubicBezTo>
                  <a:cubicBezTo>
                    <a:pt x="591766" y="43829"/>
                    <a:pt x="601377" y="67034"/>
                    <a:pt x="601377" y="91229"/>
                  </a:cubicBezTo>
                  <a:lnTo>
                    <a:pt x="601377" y="91229"/>
                  </a:lnTo>
                  <a:cubicBezTo>
                    <a:pt x="601377" y="115425"/>
                    <a:pt x="591766" y="138629"/>
                    <a:pt x="574657" y="155738"/>
                  </a:cubicBezTo>
                  <a:cubicBezTo>
                    <a:pt x="557548" y="172847"/>
                    <a:pt x="534343" y="182459"/>
                    <a:pt x="510148" y="182459"/>
                  </a:cubicBezTo>
                  <a:lnTo>
                    <a:pt x="91229" y="182459"/>
                  </a:lnTo>
                  <a:cubicBezTo>
                    <a:pt x="67034" y="182459"/>
                    <a:pt x="43829" y="172847"/>
                    <a:pt x="26720" y="155738"/>
                  </a:cubicBezTo>
                  <a:cubicBezTo>
                    <a:pt x="9612" y="138629"/>
                    <a:pt x="0" y="115425"/>
                    <a:pt x="0" y="91229"/>
                  </a:cubicBezTo>
                  <a:lnTo>
                    <a:pt x="0" y="91229"/>
                  </a:lnTo>
                  <a:cubicBezTo>
                    <a:pt x="0" y="67034"/>
                    <a:pt x="9612" y="43829"/>
                    <a:pt x="26720" y="26720"/>
                  </a:cubicBezTo>
                  <a:cubicBezTo>
                    <a:pt x="43829" y="9612"/>
                    <a:pt x="67034" y="0"/>
                    <a:pt x="91229" y="0"/>
                  </a:cubicBezTo>
                  <a:close/>
                </a:path>
              </a:pathLst>
            </a:custGeom>
            <a:solidFill>
              <a:srgbClr val="FFDF41"/>
            </a:solidFill>
          </p:spPr>
          <p:txBody>
            <a:bodyPr/>
            <a:lstStyle/>
            <a:p>
              <a:endParaRPr lang="en-PH"/>
            </a:p>
          </p:txBody>
        </p:sp>
        <p:sp>
          <p:nvSpPr>
            <p:cNvPr id="26" name="TextBox 26"/>
            <p:cNvSpPr txBox="1"/>
            <p:nvPr/>
          </p:nvSpPr>
          <p:spPr>
            <a:xfrm>
              <a:off x="0" y="-28575"/>
              <a:ext cx="601377" cy="211034"/>
            </a:xfrm>
            <a:prstGeom prst="rect">
              <a:avLst/>
            </a:prstGeom>
          </p:spPr>
          <p:txBody>
            <a:bodyPr lIns="50800" tIns="50800" rIns="50800" bIns="50800" rtlCol="0" anchor="ctr"/>
            <a:lstStyle/>
            <a:p>
              <a:pPr algn="ctr">
                <a:lnSpc>
                  <a:spcPts val="2595"/>
                </a:lnSpc>
              </a:pPr>
              <a:endParaRPr/>
            </a:p>
          </p:txBody>
        </p:sp>
      </p:grpSp>
      <p:sp>
        <p:nvSpPr>
          <p:cNvPr id="27" name="AutoShape 27"/>
          <p:cNvSpPr/>
          <p:nvPr/>
        </p:nvSpPr>
        <p:spPr>
          <a:xfrm flipV="1">
            <a:off x="3184510" y="4390648"/>
            <a:ext cx="1741511" cy="2001894"/>
          </a:xfrm>
          <a:prstGeom prst="line">
            <a:avLst/>
          </a:prstGeom>
          <a:ln w="38100" cap="flat">
            <a:solidFill>
              <a:srgbClr val="642EC7"/>
            </a:solidFill>
            <a:prstDash val="solid"/>
            <a:headEnd type="none" w="sm" len="sm"/>
            <a:tailEnd type="arrow" w="med" len="sm"/>
          </a:ln>
        </p:spPr>
        <p:txBody>
          <a:bodyPr/>
          <a:lstStyle/>
          <a:p>
            <a:endParaRPr lang="en-PH"/>
          </a:p>
        </p:txBody>
      </p:sp>
      <p:sp>
        <p:nvSpPr>
          <p:cNvPr id="28" name="AutoShape 28"/>
          <p:cNvSpPr/>
          <p:nvPr/>
        </p:nvSpPr>
        <p:spPr>
          <a:xfrm flipH="1">
            <a:off x="6067698" y="4456322"/>
            <a:ext cx="14373" cy="1387523"/>
          </a:xfrm>
          <a:prstGeom prst="line">
            <a:avLst/>
          </a:prstGeom>
          <a:ln w="38100" cap="flat">
            <a:solidFill>
              <a:srgbClr val="000000"/>
            </a:solidFill>
            <a:prstDash val="solid"/>
            <a:headEnd type="none" w="sm" len="sm"/>
            <a:tailEnd type="arrow" w="med" len="sm"/>
          </a:ln>
        </p:spPr>
        <p:txBody>
          <a:bodyPr/>
          <a:lstStyle/>
          <a:p>
            <a:endParaRPr lang="en-PH"/>
          </a:p>
        </p:txBody>
      </p:sp>
      <p:sp>
        <p:nvSpPr>
          <p:cNvPr id="29" name="AutoShape 29"/>
          <p:cNvSpPr/>
          <p:nvPr/>
        </p:nvSpPr>
        <p:spPr>
          <a:xfrm flipV="1">
            <a:off x="7216561" y="5236184"/>
            <a:ext cx="1365278" cy="930429"/>
          </a:xfrm>
          <a:prstGeom prst="line">
            <a:avLst/>
          </a:prstGeom>
          <a:ln w="38100" cap="flat">
            <a:solidFill>
              <a:srgbClr val="000000"/>
            </a:solidFill>
            <a:prstDash val="solid"/>
            <a:headEnd type="none" w="sm" len="sm"/>
            <a:tailEnd type="arrow" w="med" len="sm"/>
          </a:ln>
        </p:spPr>
        <p:txBody>
          <a:bodyPr/>
          <a:lstStyle/>
          <a:p>
            <a:endParaRPr lang="en-PH"/>
          </a:p>
        </p:txBody>
      </p:sp>
      <p:sp>
        <p:nvSpPr>
          <p:cNvPr id="30" name="AutoShape 30"/>
          <p:cNvSpPr/>
          <p:nvPr/>
        </p:nvSpPr>
        <p:spPr>
          <a:xfrm flipH="1">
            <a:off x="12116521" y="4373962"/>
            <a:ext cx="9190" cy="1318699"/>
          </a:xfrm>
          <a:prstGeom prst="line">
            <a:avLst/>
          </a:prstGeom>
          <a:ln w="38100" cap="flat">
            <a:solidFill>
              <a:srgbClr val="000000"/>
            </a:solidFill>
            <a:prstDash val="solid"/>
            <a:headEnd type="none" w="sm" len="sm"/>
            <a:tailEnd type="arrow" w="med" len="sm"/>
          </a:ln>
        </p:spPr>
        <p:txBody>
          <a:bodyPr/>
          <a:lstStyle/>
          <a:p>
            <a:endParaRPr lang="en-PH"/>
          </a:p>
        </p:txBody>
      </p:sp>
      <p:sp>
        <p:nvSpPr>
          <p:cNvPr id="31" name="AutoShape 31"/>
          <p:cNvSpPr/>
          <p:nvPr/>
        </p:nvSpPr>
        <p:spPr>
          <a:xfrm flipV="1">
            <a:off x="13262792" y="5618102"/>
            <a:ext cx="2056021" cy="606885"/>
          </a:xfrm>
          <a:prstGeom prst="line">
            <a:avLst/>
          </a:prstGeom>
          <a:ln w="38100" cap="flat">
            <a:solidFill>
              <a:srgbClr val="642EC7"/>
            </a:solidFill>
            <a:prstDash val="solid"/>
            <a:headEnd type="none" w="sm" len="sm"/>
            <a:tailEnd type="arrow" w="med" len="sm"/>
          </a:ln>
        </p:spPr>
        <p:txBody>
          <a:bodyPr/>
          <a:lstStyle/>
          <a:p>
            <a:endParaRPr lang="en-PH"/>
          </a:p>
        </p:txBody>
      </p:sp>
      <p:sp>
        <p:nvSpPr>
          <p:cNvPr id="32" name="AutoShape 32"/>
          <p:cNvSpPr/>
          <p:nvPr/>
        </p:nvSpPr>
        <p:spPr>
          <a:xfrm flipV="1">
            <a:off x="9745165" y="4044262"/>
            <a:ext cx="1229679" cy="798076"/>
          </a:xfrm>
          <a:prstGeom prst="line">
            <a:avLst/>
          </a:prstGeom>
          <a:ln w="38100" cap="flat">
            <a:solidFill>
              <a:srgbClr val="000000"/>
            </a:solidFill>
            <a:prstDash val="solid"/>
            <a:headEnd type="none" w="sm" len="sm"/>
            <a:tailEnd type="arrow" w="med" len="sm"/>
          </a:ln>
        </p:spPr>
        <p:txBody>
          <a:bodyPr/>
          <a:lstStyle/>
          <a:p>
            <a:endParaRPr lang="en-PH"/>
          </a:p>
        </p:txBody>
      </p:sp>
      <p:sp>
        <p:nvSpPr>
          <p:cNvPr id="33" name="Freeform 33"/>
          <p:cNvSpPr/>
          <p:nvPr/>
        </p:nvSpPr>
        <p:spPr>
          <a:xfrm>
            <a:off x="631376" y="7485442"/>
            <a:ext cx="7315200" cy="2660904"/>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4" name="TextBox 34"/>
          <p:cNvSpPr txBox="1"/>
          <p:nvPr/>
        </p:nvSpPr>
        <p:spPr>
          <a:xfrm>
            <a:off x="402046" y="1877010"/>
            <a:ext cx="792990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Email Protocol</a:t>
            </a:r>
          </a:p>
        </p:txBody>
      </p:sp>
      <p:sp>
        <p:nvSpPr>
          <p:cNvPr id="35" name="TextBox 35"/>
          <p:cNvSpPr txBox="1"/>
          <p:nvPr/>
        </p:nvSpPr>
        <p:spPr>
          <a:xfrm>
            <a:off x="1457787" y="3489910"/>
            <a:ext cx="1358310" cy="599309"/>
          </a:xfrm>
          <a:prstGeom prst="rect">
            <a:avLst/>
          </a:prstGeom>
        </p:spPr>
        <p:txBody>
          <a:bodyPr lIns="0" tIns="0" rIns="0" bIns="0" rtlCol="0" anchor="t">
            <a:spAutoFit/>
          </a:bodyPr>
          <a:lstStyle/>
          <a:p>
            <a:pPr algn="ctr">
              <a:lnSpc>
                <a:spcPts val="4917"/>
              </a:lnSpc>
            </a:pPr>
            <a:r>
              <a:rPr lang="en-US" sz="3512">
                <a:solidFill>
                  <a:srgbClr val="000000"/>
                </a:solidFill>
                <a:latin typeface="Alatsi"/>
                <a:ea typeface="Alatsi"/>
                <a:cs typeface="Alatsi"/>
                <a:sym typeface="Alatsi"/>
              </a:rPr>
              <a:t>Sender</a:t>
            </a:r>
          </a:p>
        </p:txBody>
      </p:sp>
      <p:sp>
        <p:nvSpPr>
          <p:cNvPr id="36" name="TextBox 36"/>
          <p:cNvSpPr txBox="1"/>
          <p:nvPr/>
        </p:nvSpPr>
        <p:spPr>
          <a:xfrm>
            <a:off x="15262570" y="3388700"/>
            <a:ext cx="1658525" cy="599309"/>
          </a:xfrm>
          <a:prstGeom prst="rect">
            <a:avLst/>
          </a:prstGeom>
        </p:spPr>
        <p:txBody>
          <a:bodyPr lIns="0" tIns="0" rIns="0" bIns="0" rtlCol="0" anchor="t">
            <a:spAutoFit/>
          </a:bodyPr>
          <a:lstStyle/>
          <a:p>
            <a:pPr algn="ctr">
              <a:lnSpc>
                <a:spcPts val="4917"/>
              </a:lnSpc>
            </a:pPr>
            <a:r>
              <a:rPr lang="en-US" sz="3512">
                <a:solidFill>
                  <a:srgbClr val="000000"/>
                </a:solidFill>
                <a:latin typeface="Alatsi"/>
                <a:ea typeface="Alatsi"/>
                <a:cs typeface="Alatsi"/>
                <a:sym typeface="Alatsi"/>
              </a:rPr>
              <a:t>Receiver</a:t>
            </a:r>
          </a:p>
        </p:txBody>
      </p:sp>
      <p:sp>
        <p:nvSpPr>
          <p:cNvPr id="37" name="TextBox 37"/>
          <p:cNvSpPr txBox="1"/>
          <p:nvPr/>
        </p:nvSpPr>
        <p:spPr>
          <a:xfrm>
            <a:off x="5004019" y="2856066"/>
            <a:ext cx="2127357" cy="599309"/>
          </a:xfrm>
          <a:prstGeom prst="rect">
            <a:avLst/>
          </a:prstGeom>
        </p:spPr>
        <p:txBody>
          <a:bodyPr lIns="0" tIns="0" rIns="0" bIns="0" rtlCol="0" anchor="t">
            <a:spAutoFit/>
          </a:bodyPr>
          <a:lstStyle/>
          <a:p>
            <a:pPr algn="ctr">
              <a:lnSpc>
                <a:spcPts val="4917"/>
              </a:lnSpc>
            </a:pPr>
            <a:r>
              <a:rPr lang="en-US" sz="3512">
                <a:solidFill>
                  <a:srgbClr val="000000"/>
                </a:solidFill>
                <a:latin typeface="Alatsi"/>
                <a:ea typeface="Alatsi"/>
                <a:cs typeface="Alatsi"/>
                <a:sym typeface="Alatsi"/>
              </a:rPr>
              <a:t>Mail Server</a:t>
            </a:r>
          </a:p>
        </p:txBody>
      </p:sp>
      <p:sp>
        <p:nvSpPr>
          <p:cNvPr id="38" name="TextBox 38"/>
          <p:cNvSpPr txBox="1"/>
          <p:nvPr/>
        </p:nvSpPr>
        <p:spPr>
          <a:xfrm>
            <a:off x="11052842" y="2856066"/>
            <a:ext cx="2127357" cy="599309"/>
          </a:xfrm>
          <a:prstGeom prst="rect">
            <a:avLst/>
          </a:prstGeom>
        </p:spPr>
        <p:txBody>
          <a:bodyPr lIns="0" tIns="0" rIns="0" bIns="0" rtlCol="0" anchor="t">
            <a:spAutoFit/>
          </a:bodyPr>
          <a:lstStyle/>
          <a:p>
            <a:pPr algn="ctr">
              <a:lnSpc>
                <a:spcPts val="4917"/>
              </a:lnSpc>
            </a:pPr>
            <a:r>
              <a:rPr lang="en-US" sz="3512">
                <a:solidFill>
                  <a:srgbClr val="000000"/>
                </a:solidFill>
                <a:latin typeface="Alatsi"/>
                <a:ea typeface="Alatsi"/>
                <a:cs typeface="Alatsi"/>
                <a:sym typeface="Alatsi"/>
              </a:rPr>
              <a:t>Mail Server</a:t>
            </a:r>
          </a:p>
        </p:txBody>
      </p:sp>
      <p:sp>
        <p:nvSpPr>
          <p:cNvPr id="39" name="TextBox 39"/>
          <p:cNvSpPr txBox="1"/>
          <p:nvPr/>
        </p:nvSpPr>
        <p:spPr>
          <a:xfrm>
            <a:off x="8408126" y="5824911"/>
            <a:ext cx="1337039" cy="490346"/>
          </a:xfrm>
          <a:prstGeom prst="rect">
            <a:avLst/>
          </a:prstGeom>
        </p:spPr>
        <p:txBody>
          <a:bodyPr lIns="0" tIns="0" rIns="0" bIns="0" rtlCol="0" anchor="t">
            <a:spAutoFit/>
          </a:bodyPr>
          <a:lstStyle/>
          <a:p>
            <a:pPr algn="ctr">
              <a:lnSpc>
                <a:spcPts val="4087"/>
              </a:lnSpc>
            </a:pPr>
            <a:r>
              <a:rPr lang="en-US" sz="2919">
                <a:solidFill>
                  <a:srgbClr val="000000"/>
                </a:solidFill>
                <a:latin typeface="Alatsi"/>
                <a:ea typeface="Alatsi"/>
                <a:cs typeface="Alatsi"/>
                <a:sym typeface="Alatsi"/>
              </a:rPr>
              <a:t>Internet</a:t>
            </a:r>
          </a:p>
        </p:txBody>
      </p:sp>
      <p:sp>
        <p:nvSpPr>
          <p:cNvPr id="40" name="TextBox 40"/>
          <p:cNvSpPr txBox="1"/>
          <p:nvPr/>
        </p:nvSpPr>
        <p:spPr>
          <a:xfrm>
            <a:off x="5552862" y="3775277"/>
            <a:ext cx="1029671" cy="490346"/>
          </a:xfrm>
          <a:prstGeom prst="rect">
            <a:avLst/>
          </a:prstGeom>
        </p:spPr>
        <p:txBody>
          <a:bodyPr lIns="0" tIns="0" rIns="0" bIns="0" rtlCol="0" anchor="t">
            <a:spAutoFit/>
          </a:bodyPr>
          <a:lstStyle/>
          <a:p>
            <a:pPr algn="ctr">
              <a:lnSpc>
                <a:spcPts val="4087"/>
              </a:lnSpc>
            </a:pPr>
            <a:r>
              <a:rPr lang="en-US" sz="2919">
                <a:solidFill>
                  <a:srgbClr val="000000"/>
                </a:solidFill>
                <a:latin typeface="Alatsi"/>
                <a:ea typeface="Alatsi"/>
                <a:cs typeface="Alatsi"/>
                <a:sym typeface="Alatsi"/>
              </a:rPr>
              <a:t>Server</a:t>
            </a:r>
          </a:p>
        </p:txBody>
      </p:sp>
      <p:sp>
        <p:nvSpPr>
          <p:cNvPr id="41" name="TextBox 41"/>
          <p:cNvSpPr txBox="1"/>
          <p:nvPr/>
        </p:nvSpPr>
        <p:spPr>
          <a:xfrm>
            <a:off x="5552862" y="5921246"/>
            <a:ext cx="944752" cy="490346"/>
          </a:xfrm>
          <a:prstGeom prst="rect">
            <a:avLst/>
          </a:prstGeom>
        </p:spPr>
        <p:txBody>
          <a:bodyPr lIns="0" tIns="0" rIns="0" bIns="0" rtlCol="0" anchor="t">
            <a:spAutoFit/>
          </a:bodyPr>
          <a:lstStyle/>
          <a:p>
            <a:pPr algn="ctr">
              <a:lnSpc>
                <a:spcPts val="4087"/>
              </a:lnSpc>
            </a:pPr>
            <a:r>
              <a:rPr lang="en-US" sz="2919">
                <a:solidFill>
                  <a:srgbClr val="000000"/>
                </a:solidFill>
                <a:latin typeface="Alatsi"/>
                <a:ea typeface="Alatsi"/>
                <a:cs typeface="Alatsi"/>
                <a:sym typeface="Alatsi"/>
              </a:rPr>
              <a:t>Client</a:t>
            </a:r>
          </a:p>
        </p:txBody>
      </p:sp>
      <p:sp>
        <p:nvSpPr>
          <p:cNvPr id="42" name="TextBox 42"/>
          <p:cNvSpPr txBox="1"/>
          <p:nvPr/>
        </p:nvSpPr>
        <p:spPr>
          <a:xfrm>
            <a:off x="11601685" y="3751461"/>
            <a:ext cx="1029671" cy="490346"/>
          </a:xfrm>
          <a:prstGeom prst="rect">
            <a:avLst/>
          </a:prstGeom>
        </p:spPr>
        <p:txBody>
          <a:bodyPr lIns="0" tIns="0" rIns="0" bIns="0" rtlCol="0" anchor="t">
            <a:spAutoFit/>
          </a:bodyPr>
          <a:lstStyle/>
          <a:p>
            <a:pPr algn="ctr">
              <a:lnSpc>
                <a:spcPts val="4087"/>
              </a:lnSpc>
            </a:pPr>
            <a:r>
              <a:rPr lang="en-US" sz="2919">
                <a:solidFill>
                  <a:srgbClr val="000000"/>
                </a:solidFill>
                <a:latin typeface="Alatsi"/>
                <a:ea typeface="Alatsi"/>
                <a:cs typeface="Alatsi"/>
                <a:sym typeface="Alatsi"/>
              </a:rPr>
              <a:t>Server</a:t>
            </a:r>
          </a:p>
        </p:txBody>
      </p:sp>
      <p:sp>
        <p:nvSpPr>
          <p:cNvPr id="43" name="TextBox 43"/>
          <p:cNvSpPr txBox="1"/>
          <p:nvPr/>
        </p:nvSpPr>
        <p:spPr>
          <a:xfrm>
            <a:off x="11601685" y="5897430"/>
            <a:ext cx="1029671" cy="490346"/>
          </a:xfrm>
          <a:prstGeom prst="rect">
            <a:avLst/>
          </a:prstGeom>
        </p:spPr>
        <p:txBody>
          <a:bodyPr lIns="0" tIns="0" rIns="0" bIns="0" rtlCol="0" anchor="t">
            <a:spAutoFit/>
          </a:bodyPr>
          <a:lstStyle/>
          <a:p>
            <a:pPr algn="ctr">
              <a:lnSpc>
                <a:spcPts val="4087"/>
              </a:lnSpc>
            </a:pPr>
            <a:r>
              <a:rPr lang="en-US" sz="2919">
                <a:solidFill>
                  <a:srgbClr val="000000"/>
                </a:solidFill>
                <a:latin typeface="Alatsi"/>
                <a:ea typeface="Alatsi"/>
                <a:cs typeface="Alatsi"/>
                <a:sym typeface="Alatsi"/>
              </a:rPr>
              <a:t>Server</a:t>
            </a:r>
          </a:p>
        </p:txBody>
      </p:sp>
      <p:sp>
        <p:nvSpPr>
          <p:cNvPr id="44" name="TextBox 44"/>
          <p:cNvSpPr txBox="1"/>
          <p:nvPr/>
        </p:nvSpPr>
        <p:spPr>
          <a:xfrm>
            <a:off x="2136942" y="6824568"/>
            <a:ext cx="3713336" cy="798512"/>
          </a:xfrm>
          <a:prstGeom prst="rect">
            <a:avLst/>
          </a:prstGeom>
        </p:spPr>
        <p:txBody>
          <a:bodyPr lIns="0" tIns="0" rIns="0" bIns="0" rtlCol="0" anchor="t">
            <a:spAutoFit/>
          </a:bodyPr>
          <a:lstStyle/>
          <a:p>
            <a:pPr algn="ctr">
              <a:lnSpc>
                <a:spcPts val="3237"/>
              </a:lnSpc>
            </a:pPr>
            <a:r>
              <a:rPr lang="en-US" sz="2312">
                <a:solidFill>
                  <a:srgbClr val="642EC7"/>
                </a:solidFill>
                <a:latin typeface="Alatsi"/>
                <a:ea typeface="Alatsi"/>
                <a:cs typeface="Alatsi"/>
                <a:sym typeface="Alatsi"/>
              </a:rPr>
              <a:t>SMTP</a:t>
            </a:r>
          </a:p>
          <a:p>
            <a:pPr algn="ctr">
              <a:lnSpc>
                <a:spcPts val="3237"/>
              </a:lnSpc>
            </a:pPr>
            <a:r>
              <a:rPr lang="en-US" sz="2312">
                <a:solidFill>
                  <a:srgbClr val="642EC7"/>
                </a:solidFill>
                <a:latin typeface="Alatsi"/>
                <a:ea typeface="Alatsi"/>
                <a:cs typeface="Alatsi"/>
                <a:sym typeface="Alatsi"/>
              </a:rPr>
              <a:t>Simple Mail Transfer Protocol</a:t>
            </a:r>
          </a:p>
        </p:txBody>
      </p:sp>
      <p:sp>
        <p:nvSpPr>
          <p:cNvPr id="45" name="Freeform 45"/>
          <p:cNvSpPr/>
          <p:nvPr/>
        </p:nvSpPr>
        <p:spPr>
          <a:xfrm>
            <a:off x="10771603" y="7485442"/>
            <a:ext cx="7315200" cy="2660904"/>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46" name="TextBox 46"/>
          <p:cNvSpPr txBox="1"/>
          <p:nvPr/>
        </p:nvSpPr>
        <p:spPr>
          <a:xfrm>
            <a:off x="12353412" y="6842683"/>
            <a:ext cx="3846889" cy="791795"/>
          </a:xfrm>
          <a:prstGeom prst="rect">
            <a:avLst/>
          </a:prstGeom>
        </p:spPr>
        <p:txBody>
          <a:bodyPr lIns="0" tIns="0" rIns="0" bIns="0" rtlCol="0" anchor="t">
            <a:spAutoFit/>
          </a:bodyPr>
          <a:lstStyle/>
          <a:p>
            <a:pPr algn="ctr">
              <a:lnSpc>
                <a:spcPts val="3250"/>
              </a:lnSpc>
            </a:pPr>
            <a:r>
              <a:rPr lang="en-US" sz="2321">
                <a:solidFill>
                  <a:srgbClr val="642EC7"/>
                </a:solidFill>
                <a:latin typeface="Alatsi"/>
                <a:ea typeface="Alatsi"/>
                <a:cs typeface="Alatsi"/>
                <a:sym typeface="Alatsi"/>
              </a:rPr>
              <a:t>POP3</a:t>
            </a:r>
          </a:p>
          <a:p>
            <a:pPr algn="ctr">
              <a:lnSpc>
                <a:spcPts val="3250"/>
              </a:lnSpc>
            </a:pPr>
            <a:r>
              <a:rPr lang="en-US" sz="2321">
                <a:solidFill>
                  <a:srgbClr val="642EC7"/>
                </a:solidFill>
                <a:latin typeface="Alatsi"/>
                <a:ea typeface="Alatsi"/>
                <a:cs typeface="Alatsi"/>
                <a:sym typeface="Alatsi"/>
              </a:rPr>
              <a:t>Post Office Protocol Version 3l</a:t>
            </a:r>
          </a:p>
        </p:txBody>
      </p:sp>
      <p:sp>
        <p:nvSpPr>
          <p:cNvPr id="47" name="TextBox 47"/>
          <p:cNvSpPr txBox="1"/>
          <p:nvPr/>
        </p:nvSpPr>
        <p:spPr>
          <a:xfrm>
            <a:off x="718551" y="8026530"/>
            <a:ext cx="7228026" cy="1352867"/>
          </a:xfrm>
          <a:prstGeom prst="rect">
            <a:avLst/>
          </a:prstGeom>
        </p:spPr>
        <p:txBody>
          <a:bodyPr lIns="0" tIns="0" rIns="0" bIns="0" rtlCol="0" anchor="t">
            <a:spAutoFit/>
          </a:bodyPr>
          <a:lstStyle/>
          <a:p>
            <a:pPr algn="l">
              <a:lnSpc>
                <a:spcPts val="3657"/>
              </a:lnSpc>
            </a:pPr>
            <a:r>
              <a:rPr lang="en-US" sz="2612">
                <a:solidFill>
                  <a:srgbClr val="000000"/>
                </a:solidFill>
                <a:latin typeface="Alatsi"/>
                <a:ea typeface="Alatsi"/>
                <a:cs typeface="Alatsi"/>
                <a:sym typeface="Alatsi"/>
              </a:rPr>
              <a:t>SMTP is a  push protocol as it actively pushes outgoing emails from the sender's email client to the mail server for delivery.</a:t>
            </a:r>
          </a:p>
        </p:txBody>
      </p:sp>
      <p:sp>
        <p:nvSpPr>
          <p:cNvPr id="48" name="TextBox 48"/>
          <p:cNvSpPr txBox="1"/>
          <p:nvPr/>
        </p:nvSpPr>
        <p:spPr>
          <a:xfrm>
            <a:off x="10815190" y="7977377"/>
            <a:ext cx="7228026" cy="1810067"/>
          </a:xfrm>
          <a:prstGeom prst="rect">
            <a:avLst/>
          </a:prstGeom>
        </p:spPr>
        <p:txBody>
          <a:bodyPr lIns="0" tIns="0" rIns="0" bIns="0" rtlCol="0" anchor="t">
            <a:spAutoFit/>
          </a:bodyPr>
          <a:lstStyle/>
          <a:p>
            <a:pPr algn="l">
              <a:lnSpc>
                <a:spcPts val="3657"/>
              </a:lnSpc>
            </a:pPr>
            <a:r>
              <a:rPr lang="en-US" sz="2612">
                <a:solidFill>
                  <a:srgbClr val="000000"/>
                </a:solidFill>
                <a:latin typeface="Alatsi"/>
                <a:ea typeface="Alatsi"/>
                <a:cs typeface="Alatsi"/>
                <a:sym typeface="Alatsi"/>
              </a:rPr>
              <a:t>POP3 is a pull protocol because it requires the email client to initiate a request to the mail server to pull or retrieve incoming emails from the server to the client's device.</a:t>
            </a:r>
          </a:p>
        </p:txBody>
      </p:sp>
      <p:sp>
        <p:nvSpPr>
          <p:cNvPr id="49" name="TextBox 49"/>
          <p:cNvSpPr txBox="1"/>
          <p:nvPr/>
        </p:nvSpPr>
        <p:spPr>
          <a:xfrm>
            <a:off x="154159" y="234918"/>
            <a:ext cx="8288366" cy="499978"/>
          </a:xfrm>
          <a:prstGeom prst="rect">
            <a:avLst/>
          </a:prstGeom>
        </p:spPr>
        <p:txBody>
          <a:bodyPr lIns="0" tIns="0" rIns="0" bIns="0" rtlCol="0" anchor="t">
            <a:spAutoFit/>
          </a:bodyPr>
          <a:lstStyle/>
          <a:p>
            <a:pPr marL="0" lvl="0" indent="0" algn="l">
              <a:lnSpc>
                <a:spcPts val="3676"/>
              </a:lnSpc>
              <a:spcBef>
                <a:spcPct val="0"/>
              </a:spcBef>
            </a:pPr>
            <a:r>
              <a:rPr lang="en-US" sz="3282" b="1" spc="-98">
                <a:solidFill>
                  <a:srgbClr val="FFFFFF"/>
                </a:solidFill>
                <a:latin typeface="Poppins Bold"/>
                <a:ea typeface="Poppins Bold"/>
                <a:cs typeface="Poppins Bold"/>
                <a:sym typeface="Poppins Bold"/>
              </a:rPr>
              <a:t>17.6 Application Layer Protocols in TCP/IP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5331" y="2565056"/>
            <a:ext cx="2578444" cy="257844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grpSp>
        <p:nvGrpSpPr>
          <p:cNvPr id="4" name="Group 4"/>
          <p:cNvGrpSpPr/>
          <p:nvPr/>
        </p:nvGrpSpPr>
        <p:grpSpPr>
          <a:xfrm>
            <a:off x="5156887" y="0"/>
            <a:ext cx="2578444" cy="25784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grpSp>
        <p:nvGrpSpPr>
          <p:cNvPr id="6" name="Group 6"/>
          <p:cNvGrpSpPr/>
          <p:nvPr/>
        </p:nvGrpSpPr>
        <p:grpSpPr>
          <a:xfrm>
            <a:off x="2578444" y="0"/>
            <a:ext cx="2578444" cy="2578444"/>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8" name="Freeform 8"/>
          <p:cNvSpPr/>
          <p:nvPr/>
        </p:nvSpPr>
        <p:spPr>
          <a:xfrm rot="-5400000" flipH="1" flipV="1">
            <a:off x="7735331" y="0"/>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9" name="Freeform 9"/>
          <p:cNvSpPr/>
          <p:nvPr/>
        </p:nvSpPr>
        <p:spPr>
          <a:xfrm rot="-5400000">
            <a:off x="0" y="0"/>
            <a:ext cx="2578444" cy="2578444"/>
          </a:xfrm>
          <a:custGeom>
            <a:avLst/>
            <a:gdLst/>
            <a:ahLst/>
            <a:cxnLst/>
            <a:rect l="l" t="t" r="r" b="b"/>
            <a:pathLst>
              <a:path w="2578444" h="2578444">
                <a:moveTo>
                  <a:pt x="0" y="0"/>
                </a:moveTo>
                <a:lnTo>
                  <a:pt x="2578444" y="0"/>
                </a:lnTo>
                <a:lnTo>
                  <a:pt x="2578444" y="2578444"/>
                </a:lnTo>
                <a:lnTo>
                  <a:pt x="0" y="2578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TextBox 10"/>
          <p:cNvSpPr txBox="1"/>
          <p:nvPr/>
        </p:nvSpPr>
        <p:spPr>
          <a:xfrm>
            <a:off x="849091" y="5086350"/>
            <a:ext cx="6278706" cy="2138659"/>
          </a:xfrm>
          <a:prstGeom prst="rect">
            <a:avLst/>
          </a:prstGeom>
        </p:spPr>
        <p:txBody>
          <a:bodyPr lIns="0" tIns="0" rIns="0" bIns="0" rtlCol="0" anchor="t">
            <a:spAutoFit/>
          </a:bodyPr>
          <a:lstStyle/>
          <a:p>
            <a:pPr algn="ctr">
              <a:lnSpc>
                <a:spcPts val="8241"/>
              </a:lnSpc>
            </a:pPr>
            <a:r>
              <a:rPr lang="en-US" sz="6868" b="1">
                <a:solidFill>
                  <a:srgbClr val="FF1495"/>
                </a:solidFill>
                <a:latin typeface="Poppins Bold"/>
                <a:ea typeface="Poppins Bold"/>
                <a:cs typeface="Poppins Bold"/>
                <a:sym typeface="Poppins Bold"/>
              </a:rPr>
              <a:t>Chapter </a:t>
            </a:r>
          </a:p>
          <a:p>
            <a:pPr marL="0" lvl="0" indent="0" algn="ctr">
              <a:lnSpc>
                <a:spcPts val="8241"/>
              </a:lnSpc>
              <a:spcBef>
                <a:spcPct val="0"/>
              </a:spcBef>
            </a:pPr>
            <a:r>
              <a:rPr lang="en-US" sz="6868" b="1">
                <a:solidFill>
                  <a:srgbClr val="FF1495"/>
                </a:solidFill>
                <a:latin typeface="Poppins Bold"/>
                <a:ea typeface="Poppins Bold"/>
                <a:cs typeface="Poppins Bold"/>
                <a:sym typeface="Poppins Bold"/>
              </a:rPr>
              <a:t>Outline</a:t>
            </a:r>
          </a:p>
        </p:txBody>
      </p:sp>
      <p:grpSp>
        <p:nvGrpSpPr>
          <p:cNvPr id="11" name="Group 11"/>
          <p:cNvGrpSpPr/>
          <p:nvPr/>
        </p:nvGrpSpPr>
        <p:grpSpPr>
          <a:xfrm>
            <a:off x="7735331" y="5143500"/>
            <a:ext cx="2578444" cy="2578444"/>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3" name="Freeform 13"/>
          <p:cNvSpPr/>
          <p:nvPr/>
        </p:nvSpPr>
        <p:spPr>
          <a:xfrm rot="5400000" flipH="1" flipV="1">
            <a:off x="7735331" y="7727726"/>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4" name="TextBox 14"/>
          <p:cNvSpPr txBox="1"/>
          <p:nvPr/>
        </p:nvSpPr>
        <p:spPr>
          <a:xfrm>
            <a:off x="508855" y="949202"/>
            <a:ext cx="1930884" cy="962910"/>
          </a:xfrm>
          <a:prstGeom prst="rect">
            <a:avLst/>
          </a:prstGeom>
        </p:spPr>
        <p:txBody>
          <a:bodyPr lIns="0" tIns="0" rIns="0" bIns="0" rtlCol="0" anchor="t">
            <a:spAutoFit/>
          </a:bodyPr>
          <a:lstStyle/>
          <a:p>
            <a:pPr marL="0" lvl="0" indent="0" algn="ctr">
              <a:lnSpc>
                <a:spcPts val="2504"/>
              </a:lnSpc>
              <a:spcBef>
                <a:spcPct val="0"/>
              </a:spcBef>
            </a:pPr>
            <a:r>
              <a:rPr lang="en-US" sz="2087" b="1">
                <a:solidFill>
                  <a:srgbClr val="FFFFFF"/>
                </a:solidFill>
                <a:latin typeface="Poppins Bold"/>
                <a:ea typeface="Poppins Bold"/>
                <a:cs typeface="Poppins Bold"/>
                <a:sym typeface="Poppins Bold"/>
              </a:rPr>
              <a:t>Data Transmission Modes</a:t>
            </a:r>
          </a:p>
        </p:txBody>
      </p:sp>
      <p:sp>
        <p:nvSpPr>
          <p:cNvPr id="15" name="TextBox 15"/>
          <p:cNvSpPr txBox="1"/>
          <p:nvPr/>
        </p:nvSpPr>
        <p:spPr>
          <a:xfrm>
            <a:off x="647560" y="549152"/>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17.1</a:t>
            </a:r>
          </a:p>
        </p:txBody>
      </p:sp>
      <p:sp>
        <p:nvSpPr>
          <p:cNvPr id="16" name="TextBox 16"/>
          <p:cNvSpPr txBox="1"/>
          <p:nvPr/>
        </p:nvSpPr>
        <p:spPr>
          <a:xfrm>
            <a:off x="2763121" y="1045337"/>
            <a:ext cx="2209089"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Networking Protocols</a:t>
            </a:r>
          </a:p>
        </p:txBody>
      </p:sp>
      <p:sp>
        <p:nvSpPr>
          <p:cNvPr id="17" name="TextBox 17"/>
          <p:cNvSpPr txBox="1"/>
          <p:nvPr/>
        </p:nvSpPr>
        <p:spPr>
          <a:xfrm>
            <a:off x="3040928" y="549152"/>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17.2</a:t>
            </a:r>
          </a:p>
        </p:txBody>
      </p:sp>
      <p:sp>
        <p:nvSpPr>
          <p:cNvPr id="18" name="TextBox 18"/>
          <p:cNvSpPr txBox="1"/>
          <p:nvPr/>
        </p:nvSpPr>
        <p:spPr>
          <a:xfrm>
            <a:off x="5252137" y="835787"/>
            <a:ext cx="2387944" cy="12858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Layered Protocol Architecture</a:t>
            </a:r>
          </a:p>
        </p:txBody>
      </p:sp>
      <p:sp>
        <p:nvSpPr>
          <p:cNvPr id="19" name="TextBox 19"/>
          <p:cNvSpPr txBox="1"/>
          <p:nvPr/>
        </p:nvSpPr>
        <p:spPr>
          <a:xfrm>
            <a:off x="5623612" y="406603"/>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17.3</a:t>
            </a:r>
          </a:p>
        </p:txBody>
      </p:sp>
      <p:sp>
        <p:nvSpPr>
          <p:cNvPr id="20" name="TextBox 20"/>
          <p:cNvSpPr txBox="1"/>
          <p:nvPr/>
        </p:nvSpPr>
        <p:spPr>
          <a:xfrm>
            <a:off x="8011556" y="806653"/>
            <a:ext cx="1653475" cy="1628775"/>
          </a:xfrm>
          <a:prstGeom prst="rect">
            <a:avLst/>
          </a:prstGeom>
        </p:spPr>
        <p:txBody>
          <a:bodyPr lIns="0" tIns="0" rIns="0" bIns="0" rtlCol="0" anchor="t">
            <a:spAutoFit/>
          </a:bodyPr>
          <a:lstStyle/>
          <a:p>
            <a:pPr marL="0" lvl="0" indent="0" algn="ctr">
              <a:lnSpc>
                <a:spcPts val="3224"/>
              </a:lnSpc>
              <a:spcBef>
                <a:spcPct val="0"/>
              </a:spcBef>
            </a:pPr>
            <a:r>
              <a:rPr lang="en-US" sz="2687" b="1">
                <a:solidFill>
                  <a:srgbClr val="000000"/>
                </a:solidFill>
                <a:latin typeface="Poppins Bold"/>
                <a:ea typeface="Poppins Bold"/>
                <a:cs typeface="Poppins Bold"/>
                <a:sym typeface="Poppins Bold"/>
              </a:rPr>
              <a:t>The TCP/IP Protocol Suite</a:t>
            </a:r>
          </a:p>
        </p:txBody>
      </p:sp>
      <p:sp>
        <p:nvSpPr>
          <p:cNvPr id="21" name="TextBox 21"/>
          <p:cNvSpPr txBox="1"/>
          <p:nvPr/>
        </p:nvSpPr>
        <p:spPr>
          <a:xfrm>
            <a:off x="8011556" y="3063703"/>
            <a:ext cx="1986338" cy="1171575"/>
          </a:xfrm>
          <a:prstGeom prst="rect">
            <a:avLst/>
          </a:prstGeom>
        </p:spPr>
        <p:txBody>
          <a:bodyPr lIns="0" tIns="0" rIns="0" bIns="0" rtlCol="0" anchor="t">
            <a:spAutoFit/>
          </a:bodyPr>
          <a:lstStyle/>
          <a:p>
            <a:pPr marL="0" lvl="0" indent="0" algn="ctr">
              <a:lnSpc>
                <a:spcPts val="3040"/>
              </a:lnSpc>
              <a:spcBef>
                <a:spcPct val="0"/>
              </a:spcBef>
            </a:pPr>
            <a:r>
              <a:rPr lang="en-US" sz="2533" b="1">
                <a:solidFill>
                  <a:srgbClr val="FFFFFF"/>
                </a:solidFill>
                <a:latin typeface="Poppins Bold"/>
                <a:ea typeface="Poppins Bold"/>
                <a:cs typeface="Poppins Bold"/>
                <a:sym typeface="Poppins Bold"/>
              </a:rPr>
              <a:t>Ethernet Protocol Stack</a:t>
            </a:r>
          </a:p>
        </p:txBody>
      </p:sp>
      <p:sp>
        <p:nvSpPr>
          <p:cNvPr id="22" name="TextBox 22"/>
          <p:cNvSpPr txBox="1"/>
          <p:nvPr/>
        </p:nvSpPr>
        <p:spPr>
          <a:xfrm>
            <a:off x="8186405" y="2711278"/>
            <a:ext cx="1552185" cy="381000"/>
          </a:xfrm>
          <a:prstGeom prst="rect">
            <a:avLst/>
          </a:prstGeom>
        </p:spPr>
        <p:txBody>
          <a:bodyPr lIns="0" tIns="0" rIns="0" bIns="0" rtlCol="0" anchor="t">
            <a:spAutoFit/>
          </a:bodyPr>
          <a:lstStyle/>
          <a:p>
            <a:pPr marL="0" lvl="0" indent="0" algn="ctr">
              <a:lnSpc>
                <a:spcPts val="3040"/>
              </a:lnSpc>
              <a:spcBef>
                <a:spcPct val="0"/>
              </a:spcBef>
            </a:pPr>
            <a:r>
              <a:rPr lang="en-US" sz="2533">
                <a:solidFill>
                  <a:srgbClr val="FFFFFF"/>
                </a:solidFill>
                <a:latin typeface="Alatsi"/>
                <a:ea typeface="Alatsi"/>
                <a:cs typeface="Alatsi"/>
                <a:sym typeface="Alatsi"/>
              </a:rPr>
              <a:t>17.5</a:t>
            </a:r>
          </a:p>
        </p:txBody>
      </p:sp>
      <p:sp>
        <p:nvSpPr>
          <p:cNvPr id="23" name="TextBox 23"/>
          <p:cNvSpPr txBox="1"/>
          <p:nvPr/>
        </p:nvSpPr>
        <p:spPr>
          <a:xfrm>
            <a:off x="8011556" y="399724"/>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17.4</a:t>
            </a:r>
          </a:p>
        </p:txBody>
      </p:sp>
      <p:sp>
        <p:nvSpPr>
          <p:cNvPr id="24" name="TextBox 24"/>
          <p:cNvSpPr txBox="1"/>
          <p:nvPr/>
        </p:nvSpPr>
        <p:spPr>
          <a:xfrm>
            <a:off x="8031384" y="5788621"/>
            <a:ext cx="1986338" cy="1466850"/>
          </a:xfrm>
          <a:prstGeom prst="rect">
            <a:avLst/>
          </a:prstGeom>
        </p:spPr>
        <p:txBody>
          <a:bodyPr lIns="0" tIns="0" rIns="0" bIns="0" rtlCol="0" anchor="t">
            <a:spAutoFit/>
          </a:bodyPr>
          <a:lstStyle/>
          <a:p>
            <a:pPr marL="0" lvl="0" indent="0" algn="ctr">
              <a:lnSpc>
                <a:spcPts val="2864"/>
              </a:lnSpc>
              <a:spcBef>
                <a:spcPct val="0"/>
              </a:spcBef>
            </a:pPr>
            <a:r>
              <a:rPr lang="en-US" sz="2387" b="1">
                <a:solidFill>
                  <a:srgbClr val="FFFFFF"/>
                </a:solidFill>
                <a:latin typeface="Poppins Bold"/>
                <a:ea typeface="Poppins Bold"/>
                <a:cs typeface="Poppins Bold"/>
                <a:sym typeface="Poppins Bold"/>
              </a:rPr>
              <a:t>Application Layer Protocols in TCP/IP</a:t>
            </a:r>
          </a:p>
        </p:txBody>
      </p:sp>
      <p:sp>
        <p:nvSpPr>
          <p:cNvPr id="25" name="TextBox 25"/>
          <p:cNvSpPr txBox="1"/>
          <p:nvPr/>
        </p:nvSpPr>
        <p:spPr>
          <a:xfrm>
            <a:off x="8177987" y="5255221"/>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17.6</a:t>
            </a:r>
          </a:p>
        </p:txBody>
      </p:sp>
      <p:sp>
        <p:nvSpPr>
          <p:cNvPr id="26" name="TextBox 26"/>
          <p:cNvSpPr txBox="1"/>
          <p:nvPr/>
        </p:nvSpPr>
        <p:spPr>
          <a:xfrm>
            <a:off x="8290945" y="8302476"/>
            <a:ext cx="1467216" cy="1144244"/>
          </a:xfrm>
          <a:prstGeom prst="rect">
            <a:avLst/>
          </a:prstGeom>
        </p:spPr>
        <p:txBody>
          <a:bodyPr lIns="0" tIns="0" rIns="0" bIns="0" rtlCol="0" anchor="t">
            <a:spAutoFit/>
          </a:bodyPr>
          <a:lstStyle/>
          <a:p>
            <a:pPr marL="0" lvl="0" indent="0" algn="ctr">
              <a:lnSpc>
                <a:spcPts val="2967"/>
              </a:lnSpc>
              <a:spcBef>
                <a:spcPct val="0"/>
              </a:spcBef>
            </a:pPr>
            <a:r>
              <a:rPr lang="en-US" sz="2473" b="1">
                <a:solidFill>
                  <a:srgbClr val="000000"/>
                </a:solidFill>
                <a:latin typeface="Poppins Bold"/>
                <a:ea typeface="Poppins Bold"/>
                <a:cs typeface="Poppins Bold"/>
                <a:sym typeface="Poppins Bold"/>
              </a:rPr>
              <a:t>Peer-to-peer file sharing</a:t>
            </a:r>
          </a:p>
        </p:txBody>
      </p:sp>
      <p:sp>
        <p:nvSpPr>
          <p:cNvPr id="27" name="TextBox 27"/>
          <p:cNvSpPr txBox="1"/>
          <p:nvPr/>
        </p:nvSpPr>
        <p:spPr>
          <a:xfrm>
            <a:off x="8197815" y="7845769"/>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17.7</a:t>
            </a:r>
          </a:p>
        </p:txBody>
      </p:sp>
      <p:sp>
        <p:nvSpPr>
          <p:cNvPr id="28" name="Freeform 28"/>
          <p:cNvSpPr/>
          <p:nvPr/>
        </p:nvSpPr>
        <p:spPr>
          <a:xfrm>
            <a:off x="10313775" y="6004830"/>
            <a:ext cx="4490357" cy="4114800"/>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402046" y="3935306"/>
            <a:ext cx="2237195" cy="2336496"/>
          </a:xfrm>
          <a:custGeom>
            <a:avLst/>
            <a:gdLst/>
            <a:ahLst/>
            <a:cxnLst/>
            <a:rect l="l" t="t" r="r" b="b"/>
            <a:pathLst>
              <a:path w="2237195" h="2336496">
                <a:moveTo>
                  <a:pt x="0" y="0"/>
                </a:moveTo>
                <a:lnTo>
                  <a:pt x="2237195" y="0"/>
                </a:lnTo>
                <a:lnTo>
                  <a:pt x="2237195" y="2336496"/>
                </a:lnTo>
                <a:lnTo>
                  <a:pt x="0" y="2336496"/>
                </a:lnTo>
                <a:lnTo>
                  <a:pt x="0" y="0"/>
                </a:lnTo>
                <a:close/>
              </a:path>
            </a:pathLst>
          </a:custGeom>
          <a:blipFill>
            <a:blip r:embed="rId4">
              <a:alphaModFix amt="6999"/>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Freeform 7"/>
          <p:cNvSpPr/>
          <p:nvPr/>
        </p:nvSpPr>
        <p:spPr>
          <a:xfrm flipH="1">
            <a:off x="15275017" y="3876604"/>
            <a:ext cx="2237195" cy="2336496"/>
          </a:xfrm>
          <a:custGeom>
            <a:avLst/>
            <a:gdLst/>
            <a:ahLst/>
            <a:cxnLst/>
            <a:rect l="l" t="t" r="r" b="b"/>
            <a:pathLst>
              <a:path w="2237195" h="2336496">
                <a:moveTo>
                  <a:pt x="2237195" y="0"/>
                </a:moveTo>
                <a:lnTo>
                  <a:pt x="0" y="0"/>
                </a:lnTo>
                <a:lnTo>
                  <a:pt x="0" y="2336497"/>
                </a:lnTo>
                <a:lnTo>
                  <a:pt x="2237195" y="2336497"/>
                </a:lnTo>
                <a:lnTo>
                  <a:pt x="223719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8" name="Group 8"/>
          <p:cNvGrpSpPr/>
          <p:nvPr/>
        </p:nvGrpSpPr>
        <p:grpSpPr>
          <a:xfrm>
            <a:off x="3803847" y="3342094"/>
            <a:ext cx="2117761" cy="2804133"/>
            <a:chOff x="0" y="0"/>
            <a:chExt cx="708434" cy="938039"/>
          </a:xfrm>
        </p:grpSpPr>
        <p:sp>
          <p:nvSpPr>
            <p:cNvPr id="9" name="Freeform 9"/>
            <p:cNvSpPr/>
            <p:nvPr/>
          </p:nvSpPr>
          <p:spPr>
            <a:xfrm>
              <a:off x="0" y="0"/>
              <a:ext cx="708434" cy="938039"/>
            </a:xfrm>
            <a:custGeom>
              <a:avLst/>
              <a:gdLst/>
              <a:ahLst/>
              <a:cxnLst/>
              <a:rect l="l" t="t" r="r" b="b"/>
              <a:pathLst>
                <a:path w="708434" h="938039">
                  <a:moveTo>
                    <a:pt x="186441" y="0"/>
                  </a:moveTo>
                  <a:lnTo>
                    <a:pt x="521993" y="0"/>
                  </a:lnTo>
                  <a:cubicBezTo>
                    <a:pt x="571440" y="0"/>
                    <a:pt x="618862" y="19643"/>
                    <a:pt x="653827" y="54607"/>
                  </a:cubicBezTo>
                  <a:cubicBezTo>
                    <a:pt x="688791" y="89572"/>
                    <a:pt x="708434" y="136994"/>
                    <a:pt x="708434" y="186441"/>
                  </a:cubicBezTo>
                  <a:lnTo>
                    <a:pt x="708434" y="751598"/>
                  </a:lnTo>
                  <a:cubicBezTo>
                    <a:pt x="708434" y="801045"/>
                    <a:pt x="688791" y="848467"/>
                    <a:pt x="653827" y="883432"/>
                  </a:cubicBezTo>
                  <a:cubicBezTo>
                    <a:pt x="618862" y="918396"/>
                    <a:pt x="571440" y="938039"/>
                    <a:pt x="521993" y="938039"/>
                  </a:cubicBezTo>
                  <a:lnTo>
                    <a:pt x="186441" y="938039"/>
                  </a:lnTo>
                  <a:cubicBezTo>
                    <a:pt x="136994" y="938039"/>
                    <a:pt x="89572" y="918396"/>
                    <a:pt x="54607" y="883432"/>
                  </a:cubicBezTo>
                  <a:cubicBezTo>
                    <a:pt x="19643" y="848467"/>
                    <a:pt x="0" y="801045"/>
                    <a:pt x="0" y="751598"/>
                  </a:cubicBezTo>
                  <a:lnTo>
                    <a:pt x="0" y="186441"/>
                  </a:lnTo>
                  <a:cubicBezTo>
                    <a:pt x="0" y="136994"/>
                    <a:pt x="19643" y="89572"/>
                    <a:pt x="54607" y="54607"/>
                  </a:cubicBezTo>
                  <a:cubicBezTo>
                    <a:pt x="89572" y="19643"/>
                    <a:pt x="136994" y="0"/>
                    <a:pt x="186441" y="0"/>
                  </a:cubicBezTo>
                  <a:close/>
                </a:path>
              </a:pathLst>
            </a:custGeom>
            <a:solidFill>
              <a:srgbClr val="D84173">
                <a:alpha val="6667"/>
              </a:srgbClr>
            </a:solidFill>
          </p:spPr>
          <p:txBody>
            <a:bodyPr/>
            <a:lstStyle/>
            <a:p>
              <a:endParaRPr lang="en-PH"/>
            </a:p>
          </p:txBody>
        </p:sp>
        <p:sp>
          <p:nvSpPr>
            <p:cNvPr id="10" name="TextBox 10"/>
            <p:cNvSpPr txBox="1"/>
            <p:nvPr/>
          </p:nvSpPr>
          <p:spPr>
            <a:xfrm>
              <a:off x="0" y="-28575"/>
              <a:ext cx="708434" cy="966614"/>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8566206" y="3342094"/>
            <a:ext cx="2117761" cy="2804133"/>
            <a:chOff x="0" y="0"/>
            <a:chExt cx="708434" cy="938039"/>
          </a:xfrm>
        </p:grpSpPr>
        <p:sp>
          <p:nvSpPr>
            <p:cNvPr id="12" name="Freeform 12"/>
            <p:cNvSpPr/>
            <p:nvPr/>
          </p:nvSpPr>
          <p:spPr>
            <a:xfrm>
              <a:off x="0" y="0"/>
              <a:ext cx="708434" cy="938039"/>
            </a:xfrm>
            <a:custGeom>
              <a:avLst/>
              <a:gdLst/>
              <a:ahLst/>
              <a:cxnLst/>
              <a:rect l="l" t="t" r="r" b="b"/>
              <a:pathLst>
                <a:path w="708434" h="938039">
                  <a:moveTo>
                    <a:pt x="186441" y="0"/>
                  </a:moveTo>
                  <a:lnTo>
                    <a:pt x="521993" y="0"/>
                  </a:lnTo>
                  <a:cubicBezTo>
                    <a:pt x="571440" y="0"/>
                    <a:pt x="618862" y="19643"/>
                    <a:pt x="653827" y="54607"/>
                  </a:cubicBezTo>
                  <a:cubicBezTo>
                    <a:pt x="688791" y="89572"/>
                    <a:pt x="708434" y="136994"/>
                    <a:pt x="708434" y="186441"/>
                  </a:cubicBezTo>
                  <a:lnTo>
                    <a:pt x="708434" y="751598"/>
                  </a:lnTo>
                  <a:cubicBezTo>
                    <a:pt x="708434" y="801045"/>
                    <a:pt x="688791" y="848467"/>
                    <a:pt x="653827" y="883432"/>
                  </a:cubicBezTo>
                  <a:cubicBezTo>
                    <a:pt x="618862" y="918396"/>
                    <a:pt x="571440" y="938039"/>
                    <a:pt x="521993" y="938039"/>
                  </a:cubicBezTo>
                  <a:lnTo>
                    <a:pt x="186441" y="938039"/>
                  </a:lnTo>
                  <a:cubicBezTo>
                    <a:pt x="136994" y="938039"/>
                    <a:pt x="89572" y="918396"/>
                    <a:pt x="54607" y="883432"/>
                  </a:cubicBezTo>
                  <a:cubicBezTo>
                    <a:pt x="19643" y="848467"/>
                    <a:pt x="0" y="801045"/>
                    <a:pt x="0" y="751598"/>
                  </a:cubicBezTo>
                  <a:lnTo>
                    <a:pt x="0" y="186441"/>
                  </a:lnTo>
                  <a:cubicBezTo>
                    <a:pt x="0" y="136994"/>
                    <a:pt x="19643" y="89572"/>
                    <a:pt x="54607" y="54607"/>
                  </a:cubicBezTo>
                  <a:cubicBezTo>
                    <a:pt x="89572" y="19643"/>
                    <a:pt x="136994" y="0"/>
                    <a:pt x="186441" y="0"/>
                  </a:cubicBezTo>
                  <a:close/>
                </a:path>
              </a:pathLst>
            </a:custGeom>
            <a:solidFill>
              <a:srgbClr val="D84173">
                <a:alpha val="6667"/>
              </a:srgbClr>
            </a:solidFill>
          </p:spPr>
          <p:txBody>
            <a:bodyPr/>
            <a:lstStyle/>
            <a:p>
              <a:endParaRPr lang="en-PH"/>
            </a:p>
          </p:txBody>
        </p:sp>
        <p:sp>
          <p:nvSpPr>
            <p:cNvPr id="13" name="TextBox 13"/>
            <p:cNvSpPr txBox="1"/>
            <p:nvPr/>
          </p:nvSpPr>
          <p:spPr>
            <a:xfrm>
              <a:off x="0" y="-28575"/>
              <a:ext cx="708434" cy="966614"/>
            </a:xfrm>
            <a:prstGeom prst="rect">
              <a:avLst/>
            </a:prstGeom>
          </p:spPr>
          <p:txBody>
            <a:bodyPr lIns="50800" tIns="50800" rIns="50800" bIns="50800" rtlCol="0" anchor="ctr"/>
            <a:lstStyle/>
            <a:p>
              <a:pPr algn="ctr">
                <a:lnSpc>
                  <a:spcPts val="2595"/>
                </a:lnSpc>
              </a:pPr>
              <a:endParaRPr/>
            </a:p>
          </p:txBody>
        </p:sp>
      </p:grpSp>
      <p:sp>
        <p:nvSpPr>
          <p:cNvPr id="14" name="Freeform 14"/>
          <p:cNvSpPr/>
          <p:nvPr/>
        </p:nvSpPr>
        <p:spPr>
          <a:xfrm>
            <a:off x="6596538" y="4097205"/>
            <a:ext cx="1270388" cy="1147969"/>
          </a:xfrm>
          <a:custGeom>
            <a:avLst/>
            <a:gdLst/>
            <a:ahLst/>
            <a:cxnLst/>
            <a:rect l="l" t="t" r="r" b="b"/>
            <a:pathLst>
              <a:path w="1270388" h="1147969">
                <a:moveTo>
                  <a:pt x="0" y="0"/>
                </a:moveTo>
                <a:lnTo>
                  <a:pt x="1270388" y="0"/>
                </a:lnTo>
                <a:lnTo>
                  <a:pt x="1270388" y="1147968"/>
                </a:lnTo>
                <a:lnTo>
                  <a:pt x="0" y="1147968"/>
                </a:lnTo>
                <a:lnTo>
                  <a:pt x="0" y="0"/>
                </a:lnTo>
                <a:close/>
              </a:path>
            </a:pathLst>
          </a:custGeom>
          <a:blipFill>
            <a:blip r:embed="rId6">
              <a:alphaModFix amt="6999"/>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15" name="Group 15"/>
          <p:cNvGrpSpPr/>
          <p:nvPr/>
        </p:nvGrpSpPr>
        <p:grpSpPr>
          <a:xfrm>
            <a:off x="3963862" y="3551771"/>
            <a:ext cx="1797731" cy="545434"/>
            <a:chOff x="0" y="0"/>
            <a:chExt cx="601377" cy="182459"/>
          </a:xfrm>
        </p:grpSpPr>
        <p:sp>
          <p:nvSpPr>
            <p:cNvPr id="16" name="Freeform 16"/>
            <p:cNvSpPr/>
            <p:nvPr/>
          </p:nvSpPr>
          <p:spPr>
            <a:xfrm>
              <a:off x="0" y="0"/>
              <a:ext cx="601377" cy="182459"/>
            </a:xfrm>
            <a:custGeom>
              <a:avLst/>
              <a:gdLst/>
              <a:ahLst/>
              <a:cxnLst/>
              <a:rect l="l" t="t" r="r" b="b"/>
              <a:pathLst>
                <a:path w="601377" h="182459">
                  <a:moveTo>
                    <a:pt x="91229" y="0"/>
                  </a:moveTo>
                  <a:lnTo>
                    <a:pt x="510148" y="0"/>
                  </a:lnTo>
                  <a:cubicBezTo>
                    <a:pt x="534343" y="0"/>
                    <a:pt x="557548" y="9612"/>
                    <a:pt x="574657" y="26720"/>
                  </a:cubicBezTo>
                  <a:cubicBezTo>
                    <a:pt x="591766" y="43829"/>
                    <a:pt x="601377" y="67034"/>
                    <a:pt x="601377" y="91229"/>
                  </a:cubicBezTo>
                  <a:lnTo>
                    <a:pt x="601377" y="91229"/>
                  </a:lnTo>
                  <a:cubicBezTo>
                    <a:pt x="601377" y="115425"/>
                    <a:pt x="591766" y="138629"/>
                    <a:pt x="574657" y="155738"/>
                  </a:cubicBezTo>
                  <a:cubicBezTo>
                    <a:pt x="557548" y="172847"/>
                    <a:pt x="534343" y="182459"/>
                    <a:pt x="510148" y="182459"/>
                  </a:cubicBezTo>
                  <a:lnTo>
                    <a:pt x="91229" y="182459"/>
                  </a:lnTo>
                  <a:cubicBezTo>
                    <a:pt x="67034" y="182459"/>
                    <a:pt x="43829" y="172847"/>
                    <a:pt x="26720" y="155738"/>
                  </a:cubicBezTo>
                  <a:cubicBezTo>
                    <a:pt x="9612" y="138629"/>
                    <a:pt x="0" y="115425"/>
                    <a:pt x="0" y="91229"/>
                  </a:cubicBezTo>
                  <a:lnTo>
                    <a:pt x="0" y="91229"/>
                  </a:lnTo>
                  <a:cubicBezTo>
                    <a:pt x="0" y="67034"/>
                    <a:pt x="9612" y="43829"/>
                    <a:pt x="26720" y="26720"/>
                  </a:cubicBezTo>
                  <a:cubicBezTo>
                    <a:pt x="43829" y="9612"/>
                    <a:pt x="67034" y="0"/>
                    <a:pt x="91229" y="0"/>
                  </a:cubicBezTo>
                  <a:close/>
                </a:path>
              </a:pathLst>
            </a:custGeom>
            <a:solidFill>
              <a:srgbClr val="FFDF41">
                <a:alpha val="6667"/>
              </a:srgbClr>
            </a:solidFill>
          </p:spPr>
          <p:txBody>
            <a:bodyPr/>
            <a:lstStyle/>
            <a:p>
              <a:endParaRPr lang="en-PH"/>
            </a:p>
          </p:txBody>
        </p:sp>
        <p:sp>
          <p:nvSpPr>
            <p:cNvPr id="17" name="TextBox 17"/>
            <p:cNvSpPr txBox="1"/>
            <p:nvPr/>
          </p:nvSpPr>
          <p:spPr>
            <a:xfrm>
              <a:off x="0" y="-28575"/>
              <a:ext cx="601377" cy="211034"/>
            </a:xfrm>
            <a:prstGeom prst="rect">
              <a:avLst/>
            </a:prstGeom>
          </p:spPr>
          <p:txBody>
            <a:bodyPr lIns="50800" tIns="50800" rIns="50800" bIns="50800" rtlCol="0" anchor="ctr"/>
            <a:lstStyle/>
            <a:p>
              <a:pPr algn="ctr">
                <a:lnSpc>
                  <a:spcPts val="2595"/>
                </a:lnSpc>
              </a:pPr>
              <a:endParaRPr/>
            </a:p>
          </p:txBody>
        </p:sp>
      </p:grpSp>
      <p:grpSp>
        <p:nvGrpSpPr>
          <p:cNvPr id="18" name="Group 18"/>
          <p:cNvGrpSpPr/>
          <p:nvPr/>
        </p:nvGrpSpPr>
        <p:grpSpPr>
          <a:xfrm>
            <a:off x="3963862" y="5222585"/>
            <a:ext cx="1797731" cy="599951"/>
            <a:chOff x="0" y="0"/>
            <a:chExt cx="601377" cy="200696"/>
          </a:xfrm>
        </p:grpSpPr>
        <p:sp>
          <p:nvSpPr>
            <p:cNvPr id="19" name="Freeform 19"/>
            <p:cNvSpPr/>
            <p:nvPr/>
          </p:nvSpPr>
          <p:spPr>
            <a:xfrm>
              <a:off x="0" y="0"/>
              <a:ext cx="601377" cy="200696"/>
            </a:xfrm>
            <a:custGeom>
              <a:avLst/>
              <a:gdLst/>
              <a:ahLst/>
              <a:cxnLst/>
              <a:rect l="l" t="t" r="r" b="b"/>
              <a:pathLst>
                <a:path w="601377" h="200696">
                  <a:moveTo>
                    <a:pt x="100348" y="0"/>
                  </a:moveTo>
                  <a:lnTo>
                    <a:pt x="501029" y="0"/>
                  </a:lnTo>
                  <a:cubicBezTo>
                    <a:pt x="556450" y="0"/>
                    <a:pt x="601377" y="44927"/>
                    <a:pt x="601377" y="100348"/>
                  </a:cubicBezTo>
                  <a:lnTo>
                    <a:pt x="601377" y="100348"/>
                  </a:lnTo>
                  <a:cubicBezTo>
                    <a:pt x="601377" y="155769"/>
                    <a:pt x="556450" y="200696"/>
                    <a:pt x="501029" y="200696"/>
                  </a:cubicBezTo>
                  <a:lnTo>
                    <a:pt x="100348" y="200696"/>
                  </a:lnTo>
                  <a:cubicBezTo>
                    <a:pt x="44927" y="200696"/>
                    <a:pt x="0" y="155769"/>
                    <a:pt x="0" y="100348"/>
                  </a:cubicBezTo>
                  <a:lnTo>
                    <a:pt x="0" y="100348"/>
                  </a:lnTo>
                  <a:cubicBezTo>
                    <a:pt x="0" y="44927"/>
                    <a:pt x="44927" y="0"/>
                    <a:pt x="100348" y="0"/>
                  </a:cubicBezTo>
                  <a:close/>
                </a:path>
              </a:pathLst>
            </a:custGeom>
            <a:solidFill>
              <a:srgbClr val="FFDF41">
                <a:alpha val="6667"/>
              </a:srgbClr>
            </a:solidFill>
          </p:spPr>
          <p:txBody>
            <a:bodyPr/>
            <a:lstStyle/>
            <a:p>
              <a:endParaRPr lang="en-PH"/>
            </a:p>
          </p:txBody>
        </p:sp>
        <p:sp>
          <p:nvSpPr>
            <p:cNvPr id="20" name="TextBox 20"/>
            <p:cNvSpPr txBox="1"/>
            <p:nvPr/>
          </p:nvSpPr>
          <p:spPr>
            <a:xfrm>
              <a:off x="0" y="-28575"/>
              <a:ext cx="601377" cy="229271"/>
            </a:xfrm>
            <a:prstGeom prst="rect">
              <a:avLst/>
            </a:prstGeom>
          </p:spPr>
          <p:txBody>
            <a:bodyPr lIns="50800" tIns="50800" rIns="50800" bIns="50800" rtlCol="0" anchor="ctr"/>
            <a:lstStyle/>
            <a:p>
              <a:pPr algn="ctr">
                <a:lnSpc>
                  <a:spcPts val="2595"/>
                </a:lnSpc>
              </a:pPr>
              <a:endParaRPr/>
            </a:p>
          </p:txBody>
        </p:sp>
      </p:grpSp>
      <p:grpSp>
        <p:nvGrpSpPr>
          <p:cNvPr id="21" name="Group 21"/>
          <p:cNvGrpSpPr/>
          <p:nvPr/>
        </p:nvGrpSpPr>
        <p:grpSpPr>
          <a:xfrm>
            <a:off x="8726221" y="3533020"/>
            <a:ext cx="1797731" cy="545434"/>
            <a:chOff x="0" y="0"/>
            <a:chExt cx="601377" cy="182459"/>
          </a:xfrm>
        </p:grpSpPr>
        <p:sp>
          <p:nvSpPr>
            <p:cNvPr id="22" name="Freeform 22"/>
            <p:cNvSpPr/>
            <p:nvPr/>
          </p:nvSpPr>
          <p:spPr>
            <a:xfrm>
              <a:off x="0" y="0"/>
              <a:ext cx="601377" cy="182459"/>
            </a:xfrm>
            <a:custGeom>
              <a:avLst/>
              <a:gdLst/>
              <a:ahLst/>
              <a:cxnLst/>
              <a:rect l="l" t="t" r="r" b="b"/>
              <a:pathLst>
                <a:path w="601377" h="182459">
                  <a:moveTo>
                    <a:pt x="91229" y="0"/>
                  </a:moveTo>
                  <a:lnTo>
                    <a:pt x="510148" y="0"/>
                  </a:lnTo>
                  <a:cubicBezTo>
                    <a:pt x="534343" y="0"/>
                    <a:pt x="557548" y="9612"/>
                    <a:pt x="574657" y="26720"/>
                  </a:cubicBezTo>
                  <a:cubicBezTo>
                    <a:pt x="591766" y="43829"/>
                    <a:pt x="601377" y="67034"/>
                    <a:pt x="601377" y="91229"/>
                  </a:cubicBezTo>
                  <a:lnTo>
                    <a:pt x="601377" y="91229"/>
                  </a:lnTo>
                  <a:cubicBezTo>
                    <a:pt x="601377" y="115425"/>
                    <a:pt x="591766" y="138629"/>
                    <a:pt x="574657" y="155738"/>
                  </a:cubicBezTo>
                  <a:cubicBezTo>
                    <a:pt x="557548" y="172847"/>
                    <a:pt x="534343" y="182459"/>
                    <a:pt x="510148" y="182459"/>
                  </a:cubicBezTo>
                  <a:lnTo>
                    <a:pt x="91229" y="182459"/>
                  </a:lnTo>
                  <a:cubicBezTo>
                    <a:pt x="67034" y="182459"/>
                    <a:pt x="43829" y="172847"/>
                    <a:pt x="26720" y="155738"/>
                  </a:cubicBezTo>
                  <a:cubicBezTo>
                    <a:pt x="9612" y="138629"/>
                    <a:pt x="0" y="115425"/>
                    <a:pt x="0" y="91229"/>
                  </a:cubicBezTo>
                  <a:lnTo>
                    <a:pt x="0" y="91229"/>
                  </a:lnTo>
                  <a:cubicBezTo>
                    <a:pt x="0" y="67034"/>
                    <a:pt x="9612" y="43829"/>
                    <a:pt x="26720" y="26720"/>
                  </a:cubicBezTo>
                  <a:cubicBezTo>
                    <a:pt x="43829" y="9612"/>
                    <a:pt x="67034" y="0"/>
                    <a:pt x="91229" y="0"/>
                  </a:cubicBezTo>
                  <a:close/>
                </a:path>
              </a:pathLst>
            </a:custGeom>
            <a:solidFill>
              <a:srgbClr val="FFDF41">
                <a:alpha val="6667"/>
              </a:srgbClr>
            </a:solidFill>
          </p:spPr>
          <p:txBody>
            <a:bodyPr/>
            <a:lstStyle/>
            <a:p>
              <a:endParaRPr lang="en-PH"/>
            </a:p>
          </p:txBody>
        </p:sp>
        <p:sp>
          <p:nvSpPr>
            <p:cNvPr id="23" name="TextBox 23"/>
            <p:cNvSpPr txBox="1"/>
            <p:nvPr/>
          </p:nvSpPr>
          <p:spPr>
            <a:xfrm>
              <a:off x="0" y="-28575"/>
              <a:ext cx="601377" cy="211034"/>
            </a:xfrm>
            <a:prstGeom prst="rect">
              <a:avLst/>
            </a:prstGeom>
          </p:spPr>
          <p:txBody>
            <a:bodyPr lIns="50800" tIns="50800" rIns="50800" bIns="50800" rtlCol="0" anchor="ctr"/>
            <a:lstStyle/>
            <a:p>
              <a:pPr algn="ctr">
                <a:lnSpc>
                  <a:spcPts val="2595"/>
                </a:lnSpc>
              </a:pPr>
              <a:endParaRPr/>
            </a:p>
          </p:txBody>
        </p:sp>
      </p:grpSp>
      <p:grpSp>
        <p:nvGrpSpPr>
          <p:cNvPr id="24" name="Group 24"/>
          <p:cNvGrpSpPr/>
          <p:nvPr/>
        </p:nvGrpSpPr>
        <p:grpSpPr>
          <a:xfrm>
            <a:off x="8726221" y="5222585"/>
            <a:ext cx="1797731" cy="545434"/>
            <a:chOff x="0" y="0"/>
            <a:chExt cx="601377" cy="182459"/>
          </a:xfrm>
        </p:grpSpPr>
        <p:sp>
          <p:nvSpPr>
            <p:cNvPr id="25" name="Freeform 25"/>
            <p:cNvSpPr/>
            <p:nvPr/>
          </p:nvSpPr>
          <p:spPr>
            <a:xfrm>
              <a:off x="0" y="0"/>
              <a:ext cx="601377" cy="182459"/>
            </a:xfrm>
            <a:custGeom>
              <a:avLst/>
              <a:gdLst/>
              <a:ahLst/>
              <a:cxnLst/>
              <a:rect l="l" t="t" r="r" b="b"/>
              <a:pathLst>
                <a:path w="601377" h="182459">
                  <a:moveTo>
                    <a:pt x="91229" y="0"/>
                  </a:moveTo>
                  <a:lnTo>
                    <a:pt x="510148" y="0"/>
                  </a:lnTo>
                  <a:cubicBezTo>
                    <a:pt x="534343" y="0"/>
                    <a:pt x="557548" y="9612"/>
                    <a:pt x="574657" y="26720"/>
                  </a:cubicBezTo>
                  <a:cubicBezTo>
                    <a:pt x="591766" y="43829"/>
                    <a:pt x="601377" y="67034"/>
                    <a:pt x="601377" y="91229"/>
                  </a:cubicBezTo>
                  <a:lnTo>
                    <a:pt x="601377" y="91229"/>
                  </a:lnTo>
                  <a:cubicBezTo>
                    <a:pt x="601377" y="115425"/>
                    <a:pt x="591766" y="138629"/>
                    <a:pt x="574657" y="155738"/>
                  </a:cubicBezTo>
                  <a:cubicBezTo>
                    <a:pt x="557548" y="172847"/>
                    <a:pt x="534343" y="182459"/>
                    <a:pt x="510148" y="182459"/>
                  </a:cubicBezTo>
                  <a:lnTo>
                    <a:pt x="91229" y="182459"/>
                  </a:lnTo>
                  <a:cubicBezTo>
                    <a:pt x="67034" y="182459"/>
                    <a:pt x="43829" y="172847"/>
                    <a:pt x="26720" y="155738"/>
                  </a:cubicBezTo>
                  <a:cubicBezTo>
                    <a:pt x="9612" y="138629"/>
                    <a:pt x="0" y="115425"/>
                    <a:pt x="0" y="91229"/>
                  </a:cubicBezTo>
                  <a:lnTo>
                    <a:pt x="0" y="91229"/>
                  </a:lnTo>
                  <a:cubicBezTo>
                    <a:pt x="0" y="67034"/>
                    <a:pt x="9612" y="43829"/>
                    <a:pt x="26720" y="26720"/>
                  </a:cubicBezTo>
                  <a:cubicBezTo>
                    <a:pt x="43829" y="9612"/>
                    <a:pt x="67034" y="0"/>
                    <a:pt x="91229" y="0"/>
                  </a:cubicBezTo>
                  <a:close/>
                </a:path>
              </a:pathLst>
            </a:custGeom>
            <a:solidFill>
              <a:srgbClr val="FFDF41">
                <a:alpha val="6667"/>
              </a:srgbClr>
            </a:solidFill>
          </p:spPr>
          <p:txBody>
            <a:bodyPr/>
            <a:lstStyle/>
            <a:p>
              <a:endParaRPr lang="en-PH"/>
            </a:p>
          </p:txBody>
        </p:sp>
        <p:sp>
          <p:nvSpPr>
            <p:cNvPr id="26" name="TextBox 26"/>
            <p:cNvSpPr txBox="1"/>
            <p:nvPr/>
          </p:nvSpPr>
          <p:spPr>
            <a:xfrm>
              <a:off x="0" y="-28575"/>
              <a:ext cx="601377" cy="211034"/>
            </a:xfrm>
            <a:prstGeom prst="rect">
              <a:avLst/>
            </a:prstGeom>
          </p:spPr>
          <p:txBody>
            <a:bodyPr lIns="50800" tIns="50800" rIns="50800" bIns="50800" rtlCol="0" anchor="ctr"/>
            <a:lstStyle/>
            <a:p>
              <a:pPr algn="ctr">
                <a:lnSpc>
                  <a:spcPts val="2595"/>
                </a:lnSpc>
              </a:pPr>
              <a:endParaRPr/>
            </a:p>
          </p:txBody>
        </p:sp>
      </p:grpSp>
      <p:sp>
        <p:nvSpPr>
          <p:cNvPr id="27" name="AutoShape 27"/>
          <p:cNvSpPr/>
          <p:nvPr/>
        </p:nvSpPr>
        <p:spPr>
          <a:xfrm flipV="1">
            <a:off x="2592735" y="3824488"/>
            <a:ext cx="1371127" cy="1830097"/>
          </a:xfrm>
          <a:prstGeom prst="line">
            <a:avLst/>
          </a:prstGeom>
          <a:ln w="28575" cap="flat">
            <a:solidFill>
              <a:srgbClr val="642EC7">
                <a:alpha val="6667"/>
              </a:srgbClr>
            </a:solidFill>
            <a:prstDash val="solid"/>
            <a:headEnd type="none" w="sm" len="sm"/>
            <a:tailEnd type="arrow" w="med" len="sm"/>
          </a:ln>
        </p:spPr>
        <p:txBody>
          <a:bodyPr/>
          <a:lstStyle/>
          <a:p>
            <a:endParaRPr lang="en-PH"/>
          </a:p>
        </p:txBody>
      </p:sp>
      <p:sp>
        <p:nvSpPr>
          <p:cNvPr id="28" name="AutoShape 28"/>
          <p:cNvSpPr/>
          <p:nvPr/>
        </p:nvSpPr>
        <p:spPr>
          <a:xfrm flipH="1">
            <a:off x="4862727" y="4130160"/>
            <a:ext cx="11316" cy="1092425"/>
          </a:xfrm>
          <a:prstGeom prst="line">
            <a:avLst/>
          </a:prstGeom>
          <a:ln w="28575" cap="flat">
            <a:solidFill>
              <a:srgbClr val="000000">
                <a:alpha val="6667"/>
              </a:srgbClr>
            </a:solidFill>
            <a:prstDash val="solid"/>
            <a:headEnd type="none" w="sm" len="sm"/>
            <a:tailEnd type="arrow" w="med" len="sm"/>
          </a:ln>
        </p:spPr>
        <p:txBody>
          <a:bodyPr/>
          <a:lstStyle/>
          <a:p>
            <a:endParaRPr lang="en-PH"/>
          </a:p>
        </p:txBody>
      </p:sp>
      <p:sp>
        <p:nvSpPr>
          <p:cNvPr id="29" name="AutoShape 29"/>
          <p:cNvSpPr/>
          <p:nvPr/>
        </p:nvSpPr>
        <p:spPr>
          <a:xfrm flipV="1">
            <a:off x="5767250" y="4671189"/>
            <a:ext cx="829287" cy="805517"/>
          </a:xfrm>
          <a:prstGeom prst="line">
            <a:avLst/>
          </a:prstGeom>
          <a:ln w="28575" cap="flat">
            <a:solidFill>
              <a:srgbClr val="000000">
                <a:alpha val="6667"/>
              </a:srgbClr>
            </a:solidFill>
            <a:prstDash val="solid"/>
            <a:headEnd type="none" w="sm" len="sm"/>
            <a:tailEnd type="arrow" w="med" len="sm"/>
          </a:ln>
        </p:spPr>
        <p:txBody>
          <a:bodyPr/>
          <a:lstStyle/>
          <a:p>
            <a:endParaRPr lang="en-PH"/>
          </a:p>
        </p:txBody>
      </p:sp>
      <p:sp>
        <p:nvSpPr>
          <p:cNvPr id="30" name="AutoShape 30"/>
          <p:cNvSpPr/>
          <p:nvPr/>
        </p:nvSpPr>
        <p:spPr>
          <a:xfrm flipH="1">
            <a:off x="9625087" y="4065316"/>
            <a:ext cx="7235" cy="1157269"/>
          </a:xfrm>
          <a:prstGeom prst="line">
            <a:avLst/>
          </a:prstGeom>
          <a:ln w="28575" cap="flat">
            <a:solidFill>
              <a:srgbClr val="000000">
                <a:alpha val="6667"/>
              </a:srgbClr>
            </a:solidFill>
            <a:prstDash val="solid"/>
            <a:headEnd type="none" w="sm" len="sm"/>
            <a:tailEnd type="arrow" w="med" len="sm"/>
          </a:ln>
        </p:spPr>
        <p:txBody>
          <a:bodyPr/>
          <a:lstStyle/>
          <a:p>
            <a:endParaRPr lang="en-PH"/>
          </a:p>
        </p:txBody>
      </p:sp>
      <p:sp>
        <p:nvSpPr>
          <p:cNvPr id="31" name="AutoShape 31"/>
          <p:cNvSpPr/>
          <p:nvPr/>
        </p:nvSpPr>
        <p:spPr>
          <a:xfrm flipV="1">
            <a:off x="10527569" y="5044853"/>
            <a:ext cx="4747448" cy="477813"/>
          </a:xfrm>
          <a:prstGeom prst="line">
            <a:avLst/>
          </a:prstGeom>
          <a:ln w="28575" cap="flat">
            <a:solidFill>
              <a:srgbClr val="642EC7"/>
            </a:solidFill>
            <a:prstDash val="solid"/>
            <a:headEnd type="none" w="sm" len="sm"/>
            <a:tailEnd type="arrow" w="med" len="sm"/>
          </a:ln>
        </p:spPr>
        <p:txBody>
          <a:bodyPr/>
          <a:lstStyle/>
          <a:p>
            <a:endParaRPr lang="en-PH"/>
          </a:p>
        </p:txBody>
      </p:sp>
      <p:sp>
        <p:nvSpPr>
          <p:cNvPr id="32" name="AutoShape 32"/>
          <p:cNvSpPr/>
          <p:nvPr/>
        </p:nvSpPr>
        <p:spPr>
          <a:xfrm flipV="1">
            <a:off x="7866926" y="3805737"/>
            <a:ext cx="859296" cy="865452"/>
          </a:xfrm>
          <a:prstGeom prst="line">
            <a:avLst/>
          </a:prstGeom>
          <a:ln w="28575" cap="flat">
            <a:solidFill>
              <a:srgbClr val="000000">
                <a:alpha val="6667"/>
              </a:srgbClr>
            </a:solidFill>
            <a:prstDash val="solid"/>
            <a:headEnd type="none" w="sm" len="sm"/>
            <a:tailEnd type="arrow" w="med" len="sm"/>
          </a:ln>
        </p:spPr>
        <p:txBody>
          <a:bodyPr/>
          <a:lstStyle/>
          <a:p>
            <a:endParaRPr lang="en-PH"/>
          </a:p>
        </p:txBody>
      </p:sp>
      <p:graphicFrame>
        <p:nvGraphicFramePr>
          <p:cNvPr id="33" name="Table 33"/>
          <p:cNvGraphicFramePr>
            <a:graphicFrameLocks noGrp="1"/>
          </p:cNvGraphicFramePr>
          <p:nvPr/>
        </p:nvGraphicFramePr>
        <p:xfrm>
          <a:off x="7758071" y="6317876"/>
          <a:ext cx="9351249" cy="3239162"/>
        </p:xfrm>
        <a:graphic>
          <a:graphicData uri="http://schemas.openxmlformats.org/drawingml/2006/table">
            <a:tbl>
              <a:tblPr/>
              <a:tblGrid>
                <a:gridCol w="4675625">
                  <a:extLst>
                    <a:ext uri="{9D8B030D-6E8A-4147-A177-3AD203B41FA5}">
                      <a16:colId xmlns:a16="http://schemas.microsoft.com/office/drawing/2014/main" val="20000"/>
                    </a:ext>
                  </a:extLst>
                </a:gridCol>
                <a:gridCol w="4675625">
                  <a:extLst>
                    <a:ext uri="{9D8B030D-6E8A-4147-A177-3AD203B41FA5}">
                      <a16:colId xmlns:a16="http://schemas.microsoft.com/office/drawing/2014/main" val="20001"/>
                    </a:ext>
                  </a:extLst>
                </a:gridCol>
              </a:tblGrid>
              <a:tr h="777969">
                <a:tc>
                  <a:txBody>
                    <a:bodyPr/>
                    <a:lstStyle/>
                    <a:p>
                      <a:pPr algn="ctr">
                        <a:lnSpc>
                          <a:spcPts val="2109"/>
                        </a:lnSpc>
                        <a:defRPr/>
                      </a:pPr>
                      <a:r>
                        <a:rPr lang="en-US" sz="1506" b="1">
                          <a:solidFill>
                            <a:srgbClr val="000000"/>
                          </a:solidFill>
                          <a:latin typeface="Canva Sans Bold"/>
                          <a:ea typeface="Canva Sans Bold"/>
                          <a:cs typeface="Canva Sans Bold"/>
                          <a:sym typeface="Canva Sans Bold"/>
                        </a:rPr>
                        <a:t>POP3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9"/>
                        </a:lnSpc>
                        <a:defRPr/>
                      </a:pPr>
                      <a:r>
                        <a:rPr lang="en-US" sz="1506" b="1">
                          <a:solidFill>
                            <a:srgbClr val="000000"/>
                          </a:solidFill>
                          <a:latin typeface="Canva Sans Bold"/>
                          <a:ea typeface="Canva Sans Bold"/>
                          <a:cs typeface="Canva Sans Bold"/>
                          <a:sym typeface="Canva Sans Bold"/>
                        </a:rPr>
                        <a:t>IMAP</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381722">
                <a:tc>
                  <a:txBody>
                    <a:bodyPr/>
                    <a:lstStyle/>
                    <a:p>
                      <a:pPr algn="ctr">
                        <a:lnSpc>
                          <a:spcPts val="2109"/>
                        </a:lnSpc>
                        <a:defRPr/>
                      </a:pPr>
                      <a:r>
                        <a:rPr lang="en-US" sz="1506">
                          <a:solidFill>
                            <a:srgbClr val="000000"/>
                          </a:solidFill>
                          <a:latin typeface="Canva Sans"/>
                          <a:ea typeface="Canva Sans"/>
                          <a:cs typeface="Canva Sans"/>
                          <a:sym typeface="Canva Sans"/>
                        </a:rPr>
                        <a:t>POP3 allows emails to be downloaded onto the client computer.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109"/>
                        </a:lnSpc>
                        <a:defRPr/>
                      </a:pPr>
                      <a:r>
                        <a:rPr lang="en-US" sz="1506">
                          <a:solidFill>
                            <a:srgbClr val="000000"/>
                          </a:solidFill>
                          <a:latin typeface="Canva Sans"/>
                          <a:ea typeface="Canva Sans"/>
                          <a:cs typeface="Canva Sans"/>
                          <a:sym typeface="Canva Sans"/>
                        </a:rPr>
                        <a:t>With IMAP, emails are not downloaded and are remain stored on the server but remain accessible from the client.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79471">
                <a:tc>
                  <a:txBody>
                    <a:bodyPr/>
                    <a:lstStyle/>
                    <a:p>
                      <a:pPr algn="ctr">
                        <a:lnSpc>
                          <a:spcPts val="2109"/>
                        </a:lnSpc>
                        <a:defRPr/>
                      </a:pPr>
                      <a:r>
                        <a:rPr lang="en-US" sz="1506">
                          <a:solidFill>
                            <a:srgbClr val="000000"/>
                          </a:solidFill>
                          <a:latin typeface="Canva Sans"/>
                          <a:ea typeface="Canva Sans"/>
                          <a:cs typeface="Canva Sans"/>
                          <a:sym typeface="Canva Sans"/>
                        </a:rPr>
                        <a:t>More secure to cyber attack because emails are locally stored.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109"/>
                        </a:lnSpc>
                        <a:defRPr/>
                      </a:pPr>
                      <a:r>
                        <a:rPr lang="en-US" sz="1506">
                          <a:solidFill>
                            <a:srgbClr val="000000"/>
                          </a:solidFill>
                          <a:latin typeface="Canva Sans"/>
                          <a:ea typeface="Canva Sans"/>
                          <a:cs typeface="Canva Sans"/>
                          <a:sym typeface="Canva Sans"/>
                        </a:rPr>
                        <a:t>Server can accessed from any client.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bl>
          </a:graphicData>
        </a:graphic>
      </p:graphicFrame>
      <p:sp>
        <p:nvSpPr>
          <p:cNvPr id="34" name="TextBox 34"/>
          <p:cNvSpPr txBox="1"/>
          <p:nvPr/>
        </p:nvSpPr>
        <p:spPr>
          <a:xfrm>
            <a:off x="402046" y="1877010"/>
            <a:ext cx="792990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Email Protocol</a:t>
            </a:r>
          </a:p>
        </p:txBody>
      </p:sp>
      <p:sp>
        <p:nvSpPr>
          <p:cNvPr id="35" name="TextBox 35"/>
          <p:cNvSpPr txBox="1"/>
          <p:nvPr/>
        </p:nvSpPr>
        <p:spPr>
          <a:xfrm>
            <a:off x="1233252" y="3364629"/>
            <a:ext cx="1069425" cy="476503"/>
          </a:xfrm>
          <a:prstGeom prst="rect">
            <a:avLst/>
          </a:prstGeom>
        </p:spPr>
        <p:txBody>
          <a:bodyPr lIns="0" tIns="0" rIns="0" bIns="0" rtlCol="0" anchor="t">
            <a:spAutoFit/>
          </a:bodyPr>
          <a:lstStyle/>
          <a:p>
            <a:pPr algn="ctr">
              <a:lnSpc>
                <a:spcPts val="3871"/>
              </a:lnSpc>
            </a:pPr>
            <a:r>
              <a:rPr lang="en-US" sz="2765">
                <a:solidFill>
                  <a:srgbClr val="000000">
                    <a:alpha val="6667"/>
                  </a:srgbClr>
                </a:solidFill>
                <a:latin typeface="Alatsi"/>
                <a:ea typeface="Alatsi"/>
                <a:cs typeface="Alatsi"/>
                <a:sym typeface="Alatsi"/>
              </a:rPr>
              <a:t>Sender</a:t>
            </a:r>
          </a:p>
        </p:txBody>
      </p:sp>
      <p:sp>
        <p:nvSpPr>
          <p:cNvPr id="36" name="TextBox 36"/>
          <p:cNvSpPr txBox="1"/>
          <p:nvPr/>
        </p:nvSpPr>
        <p:spPr>
          <a:xfrm>
            <a:off x="15373524" y="3187677"/>
            <a:ext cx="1658525" cy="599309"/>
          </a:xfrm>
          <a:prstGeom prst="rect">
            <a:avLst/>
          </a:prstGeom>
        </p:spPr>
        <p:txBody>
          <a:bodyPr lIns="0" tIns="0" rIns="0" bIns="0" rtlCol="0" anchor="t">
            <a:spAutoFit/>
          </a:bodyPr>
          <a:lstStyle/>
          <a:p>
            <a:pPr algn="ctr">
              <a:lnSpc>
                <a:spcPts val="4917"/>
              </a:lnSpc>
            </a:pPr>
            <a:r>
              <a:rPr lang="en-US" sz="3512">
                <a:solidFill>
                  <a:srgbClr val="000000"/>
                </a:solidFill>
                <a:latin typeface="Alatsi"/>
                <a:ea typeface="Alatsi"/>
                <a:cs typeface="Alatsi"/>
                <a:sym typeface="Alatsi"/>
              </a:rPr>
              <a:t>Receiver</a:t>
            </a:r>
          </a:p>
        </p:txBody>
      </p:sp>
      <p:sp>
        <p:nvSpPr>
          <p:cNvPr id="37" name="TextBox 37"/>
          <p:cNvSpPr txBox="1"/>
          <p:nvPr/>
        </p:nvSpPr>
        <p:spPr>
          <a:xfrm>
            <a:off x="4025272" y="2865591"/>
            <a:ext cx="1674911" cy="476503"/>
          </a:xfrm>
          <a:prstGeom prst="rect">
            <a:avLst/>
          </a:prstGeom>
        </p:spPr>
        <p:txBody>
          <a:bodyPr lIns="0" tIns="0" rIns="0" bIns="0" rtlCol="0" anchor="t">
            <a:spAutoFit/>
          </a:bodyPr>
          <a:lstStyle/>
          <a:p>
            <a:pPr algn="ctr">
              <a:lnSpc>
                <a:spcPts val="3871"/>
              </a:lnSpc>
            </a:pPr>
            <a:r>
              <a:rPr lang="en-US" sz="2765">
                <a:solidFill>
                  <a:srgbClr val="000000">
                    <a:alpha val="6667"/>
                  </a:srgbClr>
                </a:solidFill>
                <a:latin typeface="Alatsi"/>
                <a:ea typeface="Alatsi"/>
                <a:cs typeface="Alatsi"/>
                <a:sym typeface="Alatsi"/>
              </a:rPr>
              <a:t>Mail Server</a:t>
            </a:r>
          </a:p>
        </p:txBody>
      </p:sp>
      <p:sp>
        <p:nvSpPr>
          <p:cNvPr id="38" name="TextBox 38"/>
          <p:cNvSpPr txBox="1"/>
          <p:nvPr/>
        </p:nvSpPr>
        <p:spPr>
          <a:xfrm>
            <a:off x="8787631" y="2865591"/>
            <a:ext cx="1674911" cy="476503"/>
          </a:xfrm>
          <a:prstGeom prst="rect">
            <a:avLst/>
          </a:prstGeom>
        </p:spPr>
        <p:txBody>
          <a:bodyPr lIns="0" tIns="0" rIns="0" bIns="0" rtlCol="0" anchor="t">
            <a:spAutoFit/>
          </a:bodyPr>
          <a:lstStyle/>
          <a:p>
            <a:pPr algn="ctr">
              <a:lnSpc>
                <a:spcPts val="3871"/>
              </a:lnSpc>
            </a:pPr>
            <a:r>
              <a:rPr lang="en-US" sz="2765">
                <a:solidFill>
                  <a:srgbClr val="000000">
                    <a:alpha val="6667"/>
                  </a:srgbClr>
                </a:solidFill>
                <a:latin typeface="Alatsi"/>
                <a:ea typeface="Alatsi"/>
                <a:cs typeface="Alatsi"/>
                <a:sym typeface="Alatsi"/>
              </a:rPr>
              <a:t>Mail Server</a:t>
            </a:r>
          </a:p>
        </p:txBody>
      </p:sp>
      <p:sp>
        <p:nvSpPr>
          <p:cNvPr id="39" name="TextBox 39"/>
          <p:cNvSpPr txBox="1"/>
          <p:nvPr/>
        </p:nvSpPr>
        <p:spPr>
          <a:xfrm>
            <a:off x="6705393" y="5197548"/>
            <a:ext cx="1052678" cy="396188"/>
          </a:xfrm>
          <a:prstGeom prst="rect">
            <a:avLst/>
          </a:prstGeom>
        </p:spPr>
        <p:txBody>
          <a:bodyPr lIns="0" tIns="0" rIns="0" bIns="0" rtlCol="0" anchor="t">
            <a:spAutoFit/>
          </a:bodyPr>
          <a:lstStyle/>
          <a:p>
            <a:pPr algn="ctr">
              <a:lnSpc>
                <a:spcPts val="3218"/>
              </a:lnSpc>
            </a:pPr>
            <a:r>
              <a:rPr lang="en-US" sz="2298">
                <a:solidFill>
                  <a:srgbClr val="000000">
                    <a:alpha val="6667"/>
                  </a:srgbClr>
                </a:solidFill>
                <a:latin typeface="Alatsi"/>
                <a:ea typeface="Alatsi"/>
                <a:cs typeface="Alatsi"/>
                <a:sym typeface="Alatsi"/>
              </a:rPr>
              <a:t>Internet</a:t>
            </a:r>
          </a:p>
        </p:txBody>
      </p:sp>
      <p:sp>
        <p:nvSpPr>
          <p:cNvPr id="40" name="TextBox 40"/>
          <p:cNvSpPr txBox="1"/>
          <p:nvPr/>
        </p:nvSpPr>
        <p:spPr>
          <a:xfrm>
            <a:off x="4457387" y="3583830"/>
            <a:ext cx="810680" cy="396188"/>
          </a:xfrm>
          <a:prstGeom prst="rect">
            <a:avLst/>
          </a:prstGeom>
        </p:spPr>
        <p:txBody>
          <a:bodyPr lIns="0" tIns="0" rIns="0" bIns="0" rtlCol="0" anchor="t">
            <a:spAutoFit/>
          </a:bodyPr>
          <a:lstStyle/>
          <a:p>
            <a:pPr algn="ctr">
              <a:lnSpc>
                <a:spcPts val="3218"/>
              </a:lnSpc>
            </a:pPr>
            <a:r>
              <a:rPr lang="en-US" sz="2298">
                <a:solidFill>
                  <a:srgbClr val="000000">
                    <a:alpha val="6667"/>
                  </a:srgbClr>
                </a:solidFill>
                <a:latin typeface="Alatsi"/>
                <a:ea typeface="Alatsi"/>
                <a:cs typeface="Alatsi"/>
                <a:sym typeface="Alatsi"/>
              </a:rPr>
              <a:t>Server</a:t>
            </a:r>
          </a:p>
        </p:txBody>
      </p:sp>
      <p:sp>
        <p:nvSpPr>
          <p:cNvPr id="41" name="TextBox 41"/>
          <p:cNvSpPr txBox="1"/>
          <p:nvPr/>
        </p:nvSpPr>
        <p:spPr>
          <a:xfrm>
            <a:off x="4457387" y="5273395"/>
            <a:ext cx="743822" cy="396188"/>
          </a:xfrm>
          <a:prstGeom prst="rect">
            <a:avLst/>
          </a:prstGeom>
        </p:spPr>
        <p:txBody>
          <a:bodyPr lIns="0" tIns="0" rIns="0" bIns="0" rtlCol="0" anchor="t">
            <a:spAutoFit/>
          </a:bodyPr>
          <a:lstStyle/>
          <a:p>
            <a:pPr algn="ctr">
              <a:lnSpc>
                <a:spcPts val="3218"/>
              </a:lnSpc>
            </a:pPr>
            <a:r>
              <a:rPr lang="en-US" sz="2298">
                <a:solidFill>
                  <a:srgbClr val="000000">
                    <a:alpha val="6667"/>
                  </a:srgbClr>
                </a:solidFill>
                <a:latin typeface="Alatsi"/>
                <a:ea typeface="Alatsi"/>
                <a:cs typeface="Alatsi"/>
                <a:sym typeface="Alatsi"/>
              </a:rPr>
              <a:t>Client</a:t>
            </a:r>
          </a:p>
        </p:txBody>
      </p:sp>
      <p:sp>
        <p:nvSpPr>
          <p:cNvPr id="42" name="TextBox 42"/>
          <p:cNvSpPr txBox="1"/>
          <p:nvPr/>
        </p:nvSpPr>
        <p:spPr>
          <a:xfrm>
            <a:off x="9219746" y="3565080"/>
            <a:ext cx="810680" cy="396188"/>
          </a:xfrm>
          <a:prstGeom prst="rect">
            <a:avLst/>
          </a:prstGeom>
        </p:spPr>
        <p:txBody>
          <a:bodyPr lIns="0" tIns="0" rIns="0" bIns="0" rtlCol="0" anchor="t">
            <a:spAutoFit/>
          </a:bodyPr>
          <a:lstStyle/>
          <a:p>
            <a:pPr algn="ctr">
              <a:lnSpc>
                <a:spcPts val="3218"/>
              </a:lnSpc>
            </a:pPr>
            <a:r>
              <a:rPr lang="en-US" sz="2298">
                <a:solidFill>
                  <a:srgbClr val="000000">
                    <a:alpha val="6667"/>
                  </a:srgbClr>
                </a:solidFill>
                <a:latin typeface="Alatsi"/>
                <a:ea typeface="Alatsi"/>
                <a:cs typeface="Alatsi"/>
                <a:sym typeface="Alatsi"/>
              </a:rPr>
              <a:t>Server</a:t>
            </a:r>
          </a:p>
        </p:txBody>
      </p:sp>
      <p:sp>
        <p:nvSpPr>
          <p:cNvPr id="43" name="TextBox 43"/>
          <p:cNvSpPr txBox="1"/>
          <p:nvPr/>
        </p:nvSpPr>
        <p:spPr>
          <a:xfrm>
            <a:off x="9219746" y="5254644"/>
            <a:ext cx="810680" cy="396188"/>
          </a:xfrm>
          <a:prstGeom prst="rect">
            <a:avLst/>
          </a:prstGeom>
        </p:spPr>
        <p:txBody>
          <a:bodyPr lIns="0" tIns="0" rIns="0" bIns="0" rtlCol="0" anchor="t">
            <a:spAutoFit/>
          </a:bodyPr>
          <a:lstStyle/>
          <a:p>
            <a:pPr algn="ctr">
              <a:lnSpc>
                <a:spcPts val="3218"/>
              </a:lnSpc>
            </a:pPr>
            <a:r>
              <a:rPr lang="en-US" sz="2298">
                <a:solidFill>
                  <a:srgbClr val="000000">
                    <a:alpha val="6667"/>
                  </a:srgbClr>
                </a:solidFill>
                <a:latin typeface="Alatsi"/>
                <a:ea typeface="Alatsi"/>
                <a:cs typeface="Alatsi"/>
                <a:sym typeface="Alatsi"/>
              </a:rPr>
              <a:t>Server</a:t>
            </a:r>
          </a:p>
        </p:txBody>
      </p:sp>
      <p:sp>
        <p:nvSpPr>
          <p:cNvPr id="44" name="TextBox 44"/>
          <p:cNvSpPr txBox="1"/>
          <p:nvPr/>
        </p:nvSpPr>
        <p:spPr>
          <a:xfrm>
            <a:off x="154159" y="234918"/>
            <a:ext cx="8288366" cy="499978"/>
          </a:xfrm>
          <a:prstGeom prst="rect">
            <a:avLst/>
          </a:prstGeom>
        </p:spPr>
        <p:txBody>
          <a:bodyPr lIns="0" tIns="0" rIns="0" bIns="0" rtlCol="0" anchor="t">
            <a:spAutoFit/>
          </a:bodyPr>
          <a:lstStyle/>
          <a:p>
            <a:pPr marL="0" lvl="0" indent="0" algn="l">
              <a:lnSpc>
                <a:spcPts val="3676"/>
              </a:lnSpc>
              <a:spcBef>
                <a:spcPct val="0"/>
              </a:spcBef>
            </a:pPr>
            <a:r>
              <a:rPr lang="en-US" sz="3282" b="1" spc="-98">
                <a:solidFill>
                  <a:srgbClr val="FFFFFF"/>
                </a:solidFill>
                <a:latin typeface="Poppins Bold"/>
                <a:ea typeface="Poppins Bold"/>
                <a:cs typeface="Poppins Bold"/>
                <a:sym typeface="Poppins Bold"/>
              </a:rPr>
              <a:t>17.6 Application Layer Protocols in TCP/IP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02046" y="1877010"/>
            <a:ext cx="792990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Email Protocol </a:t>
            </a:r>
          </a:p>
        </p:txBody>
      </p:sp>
      <p:sp>
        <p:nvSpPr>
          <p:cNvPr id="4" name="TextBox 4"/>
          <p:cNvSpPr txBox="1"/>
          <p:nvPr/>
        </p:nvSpPr>
        <p:spPr>
          <a:xfrm>
            <a:off x="402046" y="2694896"/>
            <a:ext cx="16495612"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SMTP has been superseded by web-based email services for end-user email interactions, yet it remains the standard protocol used for communication between mail servers for sending and receiving emails.</a:t>
            </a:r>
          </a:p>
        </p:txBody>
      </p:sp>
      <p:grpSp>
        <p:nvGrpSpPr>
          <p:cNvPr id="5" name="Group 5"/>
          <p:cNvGrpSpPr/>
          <p:nvPr/>
        </p:nvGrpSpPr>
        <p:grpSpPr>
          <a:xfrm>
            <a:off x="0" y="-36799"/>
            <a:ext cx="9251830" cy="1065499"/>
            <a:chOff x="0" y="0"/>
            <a:chExt cx="3442595" cy="396471"/>
          </a:xfrm>
        </p:grpSpPr>
        <p:sp>
          <p:nvSpPr>
            <p:cNvPr id="6" name="Freeform 6"/>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1" name="TextBox 11"/>
          <p:cNvSpPr txBox="1"/>
          <p:nvPr/>
        </p:nvSpPr>
        <p:spPr>
          <a:xfrm>
            <a:off x="154159" y="234918"/>
            <a:ext cx="8288366" cy="499978"/>
          </a:xfrm>
          <a:prstGeom prst="rect">
            <a:avLst/>
          </a:prstGeom>
        </p:spPr>
        <p:txBody>
          <a:bodyPr lIns="0" tIns="0" rIns="0" bIns="0" rtlCol="0" anchor="t">
            <a:spAutoFit/>
          </a:bodyPr>
          <a:lstStyle/>
          <a:p>
            <a:pPr marL="0" lvl="0" indent="0" algn="l">
              <a:lnSpc>
                <a:spcPts val="3676"/>
              </a:lnSpc>
              <a:spcBef>
                <a:spcPct val="0"/>
              </a:spcBef>
            </a:pPr>
            <a:r>
              <a:rPr lang="en-US" sz="3282" b="1" spc="-98">
                <a:solidFill>
                  <a:srgbClr val="FFFFFF"/>
                </a:solidFill>
                <a:latin typeface="Poppins Bold"/>
                <a:ea typeface="Poppins Bold"/>
                <a:cs typeface="Poppins Bold"/>
                <a:sym typeface="Poppins Bold"/>
              </a:rPr>
              <a:t>17.6 Application Layer Protocols in TCP/IP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02046" y="1877010"/>
            <a:ext cx="792990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File Transfer Protocol (FTP)</a:t>
            </a:r>
          </a:p>
        </p:txBody>
      </p:sp>
      <p:sp>
        <p:nvSpPr>
          <p:cNvPr id="4" name="TextBox 4"/>
          <p:cNvSpPr txBox="1"/>
          <p:nvPr/>
        </p:nvSpPr>
        <p:spPr>
          <a:xfrm>
            <a:off x="402046" y="2694896"/>
            <a:ext cx="16857254" cy="26479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FTP (File Transfer Protocol) is a standard network protocol used for transferring files between a client and a server on a computer network.</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Transferring files becomes complex when end-systems use diverse operating systems with distinct file systems; FTP addresses this by segregating the control and data transfer processes.</a:t>
            </a:r>
          </a:p>
        </p:txBody>
      </p:sp>
      <p:grpSp>
        <p:nvGrpSpPr>
          <p:cNvPr id="5" name="Group 5"/>
          <p:cNvGrpSpPr/>
          <p:nvPr/>
        </p:nvGrpSpPr>
        <p:grpSpPr>
          <a:xfrm>
            <a:off x="0" y="-36799"/>
            <a:ext cx="9251830" cy="1065499"/>
            <a:chOff x="0" y="0"/>
            <a:chExt cx="3442595" cy="396471"/>
          </a:xfrm>
        </p:grpSpPr>
        <p:sp>
          <p:nvSpPr>
            <p:cNvPr id="6" name="Freeform 6"/>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8" name="TextBox 8"/>
          <p:cNvSpPr txBox="1"/>
          <p:nvPr/>
        </p:nvSpPr>
        <p:spPr>
          <a:xfrm>
            <a:off x="154159" y="234918"/>
            <a:ext cx="8288366" cy="499978"/>
          </a:xfrm>
          <a:prstGeom prst="rect">
            <a:avLst/>
          </a:prstGeom>
        </p:spPr>
        <p:txBody>
          <a:bodyPr lIns="0" tIns="0" rIns="0" bIns="0" rtlCol="0" anchor="t">
            <a:spAutoFit/>
          </a:bodyPr>
          <a:lstStyle/>
          <a:p>
            <a:pPr marL="0" lvl="0" indent="0" algn="l">
              <a:lnSpc>
                <a:spcPts val="3676"/>
              </a:lnSpc>
              <a:spcBef>
                <a:spcPct val="0"/>
              </a:spcBef>
            </a:pPr>
            <a:r>
              <a:rPr lang="en-US" sz="3282" b="1" spc="-98">
                <a:solidFill>
                  <a:srgbClr val="FFFFFF"/>
                </a:solidFill>
                <a:latin typeface="Poppins Bold"/>
                <a:ea typeface="Poppins Bold"/>
                <a:cs typeface="Poppins Bold"/>
                <a:sym typeface="Poppins Bold"/>
              </a:rPr>
              <a:t>17.6 Application Layer Protocols in TCP/IP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1971464" y="3234310"/>
            <a:ext cx="5371770" cy="5371770"/>
          </a:xfrm>
          <a:custGeom>
            <a:avLst/>
            <a:gdLst/>
            <a:ahLst/>
            <a:cxnLst/>
            <a:rect l="l" t="t" r="r" b="b"/>
            <a:pathLst>
              <a:path w="5371770" h="5371770">
                <a:moveTo>
                  <a:pt x="0" y="0"/>
                </a:moveTo>
                <a:lnTo>
                  <a:pt x="5371770" y="0"/>
                </a:lnTo>
                <a:lnTo>
                  <a:pt x="5371770" y="5371770"/>
                </a:lnTo>
                <a:lnTo>
                  <a:pt x="0" y="53717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13081683" y="158494"/>
            <a:ext cx="3950330" cy="2464019"/>
          </a:xfrm>
          <a:custGeom>
            <a:avLst/>
            <a:gdLst/>
            <a:ahLst/>
            <a:cxnLst/>
            <a:rect l="l" t="t" r="r" b="b"/>
            <a:pathLst>
              <a:path w="3950330" h="2464019">
                <a:moveTo>
                  <a:pt x="0" y="0"/>
                </a:moveTo>
                <a:lnTo>
                  <a:pt x="3950330" y="0"/>
                </a:lnTo>
                <a:lnTo>
                  <a:pt x="3950330" y="2464018"/>
                </a:lnTo>
                <a:lnTo>
                  <a:pt x="0" y="2464018"/>
                </a:lnTo>
                <a:lnTo>
                  <a:pt x="0" y="0"/>
                </a:lnTo>
                <a:close/>
              </a:path>
            </a:pathLst>
          </a:custGeom>
          <a:blipFill>
            <a:blip r:embed="rId10"/>
            <a:stretch>
              <a:fillRect/>
            </a:stretch>
          </a:blipFill>
        </p:spPr>
        <p:txBody>
          <a:bodyPr/>
          <a:lstStyle/>
          <a:p>
            <a:endParaRPr lang="en-PH"/>
          </a:p>
        </p:txBody>
      </p:sp>
      <p:sp>
        <p:nvSpPr>
          <p:cNvPr id="9" name="TextBox 9"/>
          <p:cNvSpPr txBox="1"/>
          <p:nvPr/>
        </p:nvSpPr>
        <p:spPr>
          <a:xfrm>
            <a:off x="1135659" y="183338"/>
            <a:ext cx="7511494" cy="652499"/>
          </a:xfrm>
          <a:prstGeom prst="rect">
            <a:avLst/>
          </a:prstGeom>
        </p:spPr>
        <p:txBody>
          <a:bodyPr lIns="0" tIns="0" rIns="0" bIns="0" rtlCol="0" anchor="t">
            <a:spAutoFit/>
          </a:bodyPr>
          <a:lstStyle/>
          <a:p>
            <a:pPr marL="0" lvl="0" indent="0" algn="l">
              <a:lnSpc>
                <a:spcPts val="4729"/>
              </a:lnSpc>
              <a:spcBef>
                <a:spcPct val="0"/>
              </a:spcBef>
            </a:pPr>
            <a:r>
              <a:rPr lang="en-US" sz="4222" b="1" spc="-126">
                <a:solidFill>
                  <a:srgbClr val="FFFFFF"/>
                </a:solidFill>
                <a:latin typeface="Poppins Bold"/>
                <a:ea typeface="Poppins Bold"/>
                <a:cs typeface="Poppins Bold"/>
                <a:sym typeface="Poppins Bold"/>
              </a:rPr>
              <a:t>17.7 Peer-to-peer file sharing</a:t>
            </a:r>
          </a:p>
        </p:txBody>
      </p:sp>
      <p:sp>
        <p:nvSpPr>
          <p:cNvPr id="10" name="TextBox 10"/>
          <p:cNvSpPr txBox="1"/>
          <p:nvPr/>
        </p:nvSpPr>
        <p:spPr>
          <a:xfrm>
            <a:off x="293995" y="1715580"/>
            <a:ext cx="964121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Peer-to-peer model </a:t>
            </a:r>
          </a:p>
        </p:txBody>
      </p:sp>
      <p:sp>
        <p:nvSpPr>
          <p:cNvPr id="11" name="TextBox 11"/>
          <p:cNvSpPr txBox="1"/>
          <p:nvPr/>
        </p:nvSpPr>
        <p:spPr>
          <a:xfrm>
            <a:off x="9003010" y="3487697"/>
            <a:ext cx="7795089" cy="5118383"/>
          </a:xfrm>
          <a:prstGeom prst="rect">
            <a:avLst/>
          </a:prstGeom>
        </p:spPr>
        <p:txBody>
          <a:bodyPr lIns="0" tIns="0" rIns="0" bIns="0" rtlCol="0" anchor="t">
            <a:spAutoFit/>
          </a:bodyPr>
          <a:lstStyle/>
          <a:p>
            <a:pPr algn="ctr">
              <a:lnSpc>
                <a:spcPts val="4534"/>
              </a:lnSpc>
            </a:pPr>
            <a:r>
              <a:rPr lang="en-US" sz="3238">
                <a:solidFill>
                  <a:srgbClr val="000000"/>
                </a:solidFill>
                <a:latin typeface="Alatsi"/>
                <a:ea typeface="Alatsi"/>
                <a:cs typeface="Alatsi"/>
                <a:sym typeface="Alatsi"/>
              </a:rPr>
              <a:t>Rather than relying on a single server that multiple clients access, a peer-to-peer network functions by having each peer </a:t>
            </a:r>
            <a:r>
              <a:rPr lang="en-US" sz="3238">
                <a:solidFill>
                  <a:srgbClr val="019D97"/>
                </a:solidFill>
                <a:latin typeface="Alatsi"/>
                <a:ea typeface="Alatsi"/>
                <a:cs typeface="Alatsi"/>
                <a:sym typeface="Alatsi"/>
              </a:rPr>
              <a:t>store some files</a:t>
            </a:r>
            <a:r>
              <a:rPr lang="en-US" sz="3238">
                <a:solidFill>
                  <a:srgbClr val="000000"/>
                </a:solidFill>
                <a:latin typeface="Alatsi"/>
                <a:ea typeface="Alatsi"/>
                <a:cs typeface="Alatsi"/>
                <a:sym typeface="Alatsi"/>
              </a:rPr>
              <a:t>. </a:t>
            </a:r>
          </a:p>
          <a:p>
            <a:pPr algn="ctr">
              <a:lnSpc>
                <a:spcPts val="4534"/>
              </a:lnSpc>
            </a:pPr>
            <a:endParaRPr lang="en-US" sz="3238">
              <a:solidFill>
                <a:srgbClr val="000000"/>
              </a:solidFill>
              <a:latin typeface="Alatsi"/>
              <a:ea typeface="Alatsi"/>
              <a:cs typeface="Alatsi"/>
              <a:sym typeface="Alatsi"/>
            </a:endParaRPr>
          </a:p>
          <a:p>
            <a:pPr algn="ctr">
              <a:lnSpc>
                <a:spcPts val="4534"/>
              </a:lnSpc>
            </a:pPr>
            <a:r>
              <a:rPr lang="en-US" sz="3238">
                <a:solidFill>
                  <a:srgbClr val="000000"/>
                </a:solidFill>
                <a:latin typeface="Alatsi"/>
                <a:ea typeface="Alatsi"/>
                <a:cs typeface="Alatsi"/>
                <a:sym typeface="Alatsi"/>
              </a:rPr>
              <a:t>This setup allows every peer to act both as a </a:t>
            </a:r>
            <a:r>
              <a:rPr lang="en-US" sz="3238">
                <a:solidFill>
                  <a:srgbClr val="019D97"/>
                </a:solidFill>
                <a:latin typeface="Alatsi"/>
                <a:ea typeface="Alatsi"/>
                <a:cs typeface="Alatsi"/>
                <a:sym typeface="Alatsi"/>
              </a:rPr>
              <a:t>client</a:t>
            </a:r>
            <a:r>
              <a:rPr lang="en-US" sz="3238">
                <a:solidFill>
                  <a:srgbClr val="000000"/>
                </a:solidFill>
                <a:latin typeface="Alatsi"/>
                <a:ea typeface="Alatsi"/>
                <a:cs typeface="Alatsi"/>
                <a:sym typeface="Alatsi"/>
              </a:rPr>
              <a:t> , requesting files from other peers, and as a </a:t>
            </a:r>
            <a:r>
              <a:rPr lang="en-US" sz="3238">
                <a:solidFill>
                  <a:srgbClr val="019D97"/>
                </a:solidFill>
                <a:latin typeface="Alatsi"/>
                <a:ea typeface="Alatsi"/>
                <a:cs typeface="Alatsi"/>
                <a:sym typeface="Alatsi"/>
              </a:rPr>
              <a:t>server (seed)</a:t>
            </a:r>
            <a:r>
              <a:rPr lang="en-US" sz="3238">
                <a:solidFill>
                  <a:srgbClr val="000000"/>
                </a:solidFill>
                <a:latin typeface="Alatsi"/>
                <a:ea typeface="Alatsi"/>
                <a:cs typeface="Alatsi"/>
                <a:sym typeface="Alatsi"/>
              </a:rPr>
              <a:t>, providing requested files for download to other peers.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4022079" y="4501455"/>
            <a:ext cx="9250149" cy="5650243"/>
          </a:xfrm>
          <a:custGeom>
            <a:avLst/>
            <a:gdLst/>
            <a:ahLst/>
            <a:cxnLst/>
            <a:rect l="l" t="t" r="r" b="b"/>
            <a:pathLst>
              <a:path w="9250149" h="5650243">
                <a:moveTo>
                  <a:pt x="0" y="0"/>
                </a:moveTo>
                <a:lnTo>
                  <a:pt x="9250149" y="0"/>
                </a:lnTo>
                <a:lnTo>
                  <a:pt x="9250149" y="5650243"/>
                </a:lnTo>
                <a:lnTo>
                  <a:pt x="0" y="5650243"/>
                </a:lnTo>
                <a:lnTo>
                  <a:pt x="0" y="0"/>
                </a:lnTo>
                <a:close/>
              </a:path>
            </a:pathLst>
          </a:custGeom>
          <a:blipFill>
            <a:blip r:embed="rId8">
              <a:extLst>
                <a:ext uri="{96DAC541-7B7A-43D3-8B79-37D633B846F1}">
                  <asvg:svgBlip xmlns:asvg="http://schemas.microsoft.com/office/drawing/2016/SVG/main" r:embed="rId9"/>
                </a:ext>
              </a:extLst>
            </a:blip>
            <a:stretch>
              <a:fillRect b="-49796"/>
            </a:stretch>
          </a:blipFill>
        </p:spPr>
        <p:txBody>
          <a:bodyPr/>
          <a:lstStyle/>
          <a:p>
            <a:endParaRPr lang="en-PH"/>
          </a:p>
        </p:txBody>
      </p:sp>
      <p:sp>
        <p:nvSpPr>
          <p:cNvPr id="8" name="TextBox 8"/>
          <p:cNvSpPr txBox="1"/>
          <p:nvPr/>
        </p:nvSpPr>
        <p:spPr>
          <a:xfrm>
            <a:off x="1135659" y="183338"/>
            <a:ext cx="7511494" cy="652499"/>
          </a:xfrm>
          <a:prstGeom prst="rect">
            <a:avLst/>
          </a:prstGeom>
        </p:spPr>
        <p:txBody>
          <a:bodyPr lIns="0" tIns="0" rIns="0" bIns="0" rtlCol="0" anchor="t">
            <a:spAutoFit/>
          </a:bodyPr>
          <a:lstStyle/>
          <a:p>
            <a:pPr marL="0" lvl="0" indent="0" algn="l">
              <a:lnSpc>
                <a:spcPts val="4729"/>
              </a:lnSpc>
              <a:spcBef>
                <a:spcPct val="0"/>
              </a:spcBef>
            </a:pPr>
            <a:r>
              <a:rPr lang="en-US" sz="4222" b="1" spc="-126">
                <a:solidFill>
                  <a:srgbClr val="FFFFFF"/>
                </a:solidFill>
                <a:latin typeface="Poppins Bold"/>
                <a:ea typeface="Poppins Bold"/>
                <a:cs typeface="Poppins Bold"/>
                <a:sym typeface="Poppins Bold"/>
              </a:rPr>
              <a:t>17.7 Peer-to-peer file sharing</a:t>
            </a:r>
          </a:p>
        </p:txBody>
      </p:sp>
      <p:sp>
        <p:nvSpPr>
          <p:cNvPr id="9" name="TextBox 9"/>
          <p:cNvSpPr txBox="1"/>
          <p:nvPr/>
        </p:nvSpPr>
        <p:spPr>
          <a:xfrm>
            <a:off x="425584" y="1886699"/>
            <a:ext cx="964121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BitTorrent protocol</a:t>
            </a:r>
          </a:p>
        </p:txBody>
      </p:sp>
      <p:sp>
        <p:nvSpPr>
          <p:cNvPr id="10" name="TextBox 10"/>
          <p:cNvSpPr txBox="1"/>
          <p:nvPr/>
        </p:nvSpPr>
        <p:spPr>
          <a:xfrm>
            <a:off x="425584" y="2726868"/>
            <a:ext cx="17622460" cy="1117883"/>
          </a:xfrm>
          <a:prstGeom prst="rect">
            <a:avLst/>
          </a:prstGeom>
        </p:spPr>
        <p:txBody>
          <a:bodyPr lIns="0" tIns="0" rIns="0" bIns="0" rtlCol="0" anchor="t">
            <a:spAutoFit/>
          </a:bodyPr>
          <a:lstStyle/>
          <a:p>
            <a:pPr algn="l">
              <a:lnSpc>
                <a:spcPts val="4534"/>
              </a:lnSpc>
            </a:pPr>
            <a:r>
              <a:rPr lang="en-US" sz="3238">
                <a:solidFill>
                  <a:srgbClr val="000000"/>
                </a:solidFill>
                <a:latin typeface="Alatsi"/>
                <a:ea typeface="Alatsi"/>
                <a:cs typeface="Alatsi"/>
                <a:sym typeface="Alatsi"/>
              </a:rPr>
              <a:t>BitTorrent protocol is a peer-to-peer (P2P) communication protocol facilitating efficient and decentralised file sharing over the internet. Some questions to solve: </a:t>
            </a:r>
          </a:p>
        </p:txBody>
      </p:sp>
      <p:sp>
        <p:nvSpPr>
          <p:cNvPr id="11" name="TextBox 11"/>
          <p:cNvSpPr txBox="1"/>
          <p:nvPr/>
        </p:nvSpPr>
        <p:spPr>
          <a:xfrm>
            <a:off x="4022079" y="4949651"/>
            <a:ext cx="6635617" cy="795021"/>
          </a:xfrm>
          <a:prstGeom prst="rect">
            <a:avLst/>
          </a:prstGeom>
        </p:spPr>
        <p:txBody>
          <a:bodyPr lIns="0" tIns="0" rIns="0" bIns="0" rtlCol="0" anchor="t">
            <a:spAutoFit/>
          </a:bodyPr>
          <a:lstStyle/>
          <a:p>
            <a:pPr algn="ctr">
              <a:lnSpc>
                <a:spcPts val="3230"/>
              </a:lnSpc>
              <a:spcBef>
                <a:spcPct val="0"/>
              </a:spcBef>
            </a:pPr>
            <a:r>
              <a:rPr lang="en-US" sz="2307">
                <a:solidFill>
                  <a:srgbClr val="000000"/>
                </a:solidFill>
                <a:latin typeface="Open Sans"/>
                <a:ea typeface="Open Sans"/>
                <a:cs typeface="Open Sans"/>
                <a:sym typeface="Open Sans"/>
              </a:rPr>
              <a:t>How does a peer find others that have the wanted content?</a:t>
            </a:r>
          </a:p>
        </p:txBody>
      </p:sp>
      <p:sp>
        <p:nvSpPr>
          <p:cNvPr id="12" name="TextBox 12"/>
          <p:cNvSpPr txBox="1"/>
          <p:nvPr/>
        </p:nvSpPr>
        <p:spPr>
          <a:xfrm>
            <a:off x="6631322" y="7844205"/>
            <a:ext cx="6457204" cy="1559260"/>
          </a:xfrm>
          <a:prstGeom prst="rect">
            <a:avLst/>
          </a:prstGeom>
        </p:spPr>
        <p:txBody>
          <a:bodyPr lIns="0" tIns="0" rIns="0" bIns="0" rtlCol="0" anchor="t">
            <a:spAutoFit/>
          </a:bodyPr>
          <a:lstStyle/>
          <a:p>
            <a:pPr algn="ctr">
              <a:lnSpc>
                <a:spcPts val="3143"/>
              </a:lnSpc>
              <a:spcBef>
                <a:spcPct val="0"/>
              </a:spcBef>
            </a:pPr>
            <a:r>
              <a:rPr lang="en-US" sz="2245">
                <a:solidFill>
                  <a:srgbClr val="000000"/>
                </a:solidFill>
                <a:latin typeface="Open Sans"/>
                <a:ea typeface="Open Sans"/>
                <a:cs typeface="Open Sans"/>
                <a:sym typeface="Open Sans"/>
              </a:rPr>
              <a:t>Peers in BitTorrent locate others with the desired content by connecting to a tracker or a Distributed Hash Table (DHT), obtaining a list of peers sharing the same file.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4022079" y="4501455"/>
            <a:ext cx="9250149" cy="5650243"/>
          </a:xfrm>
          <a:custGeom>
            <a:avLst/>
            <a:gdLst/>
            <a:ahLst/>
            <a:cxnLst/>
            <a:rect l="l" t="t" r="r" b="b"/>
            <a:pathLst>
              <a:path w="9250149" h="5650243">
                <a:moveTo>
                  <a:pt x="0" y="0"/>
                </a:moveTo>
                <a:lnTo>
                  <a:pt x="9250149" y="0"/>
                </a:lnTo>
                <a:lnTo>
                  <a:pt x="9250149" y="5650243"/>
                </a:lnTo>
                <a:lnTo>
                  <a:pt x="0" y="5650243"/>
                </a:lnTo>
                <a:lnTo>
                  <a:pt x="0" y="0"/>
                </a:lnTo>
                <a:close/>
              </a:path>
            </a:pathLst>
          </a:custGeom>
          <a:blipFill>
            <a:blip r:embed="rId8">
              <a:extLst>
                <a:ext uri="{96DAC541-7B7A-43D3-8B79-37D633B846F1}">
                  <asvg:svgBlip xmlns:asvg="http://schemas.microsoft.com/office/drawing/2016/SVG/main" r:embed="rId9"/>
                </a:ext>
              </a:extLst>
            </a:blip>
            <a:stretch>
              <a:fillRect b="-49796"/>
            </a:stretch>
          </a:blipFill>
        </p:spPr>
        <p:txBody>
          <a:bodyPr/>
          <a:lstStyle/>
          <a:p>
            <a:endParaRPr lang="en-PH"/>
          </a:p>
        </p:txBody>
      </p:sp>
      <p:sp>
        <p:nvSpPr>
          <p:cNvPr id="8" name="TextBox 8"/>
          <p:cNvSpPr txBox="1"/>
          <p:nvPr/>
        </p:nvSpPr>
        <p:spPr>
          <a:xfrm>
            <a:off x="1135659" y="183338"/>
            <a:ext cx="7511494" cy="652499"/>
          </a:xfrm>
          <a:prstGeom prst="rect">
            <a:avLst/>
          </a:prstGeom>
        </p:spPr>
        <p:txBody>
          <a:bodyPr lIns="0" tIns="0" rIns="0" bIns="0" rtlCol="0" anchor="t">
            <a:spAutoFit/>
          </a:bodyPr>
          <a:lstStyle/>
          <a:p>
            <a:pPr marL="0" lvl="0" indent="0" algn="l">
              <a:lnSpc>
                <a:spcPts val="4729"/>
              </a:lnSpc>
              <a:spcBef>
                <a:spcPct val="0"/>
              </a:spcBef>
            </a:pPr>
            <a:r>
              <a:rPr lang="en-US" sz="4222" b="1" spc="-126">
                <a:solidFill>
                  <a:srgbClr val="FFFFFF"/>
                </a:solidFill>
                <a:latin typeface="Poppins Bold"/>
                <a:ea typeface="Poppins Bold"/>
                <a:cs typeface="Poppins Bold"/>
                <a:sym typeface="Poppins Bold"/>
              </a:rPr>
              <a:t>17.7 Peer-to-peer file sharing</a:t>
            </a:r>
          </a:p>
        </p:txBody>
      </p:sp>
      <p:sp>
        <p:nvSpPr>
          <p:cNvPr id="9" name="TextBox 9"/>
          <p:cNvSpPr txBox="1"/>
          <p:nvPr/>
        </p:nvSpPr>
        <p:spPr>
          <a:xfrm>
            <a:off x="425584" y="1854998"/>
            <a:ext cx="964121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BitTorrent protocol</a:t>
            </a:r>
          </a:p>
        </p:txBody>
      </p:sp>
      <p:sp>
        <p:nvSpPr>
          <p:cNvPr id="10" name="TextBox 10"/>
          <p:cNvSpPr txBox="1"/>
          <p:nvPr/>
        </p:nvSpPr>
        <p:spPr>
          <a:xfrm>
            <a:off x="425584" y="2726868"/>
            <a:ext cx="17622460" cy="1117883"/>
          </a:xfrm>
          <a:prstGeom prst="rect">
            <a:avLst/>
          </a:prstGeom>
        </p:spPr>
        <p:txBody>
          <a:bodyPr lIns="0" tIns="0" rIns="0" bIns="0" rtlCol="0" anchor="t">
            <a:spAutoFit/>
          </a:bodyPr>
          <a:lstStyle/>
          <a:p>
            <a:pPr algn="l">
              <a:lnSpc>
                <a:spcPts val="4534"/>
              </a:lnSpc>
            </a:pPr>
            <a:r>
              <a:rPr lang="en-US" sz="3238">
                <a:solidFill>
                  <a:srgbClr val="000000"/>
                </a:solidFill>
                <a:latin typeface="Alatsi"/>
                <a:ea typeface="Alatsi"/>
                <a:cs typeface="Alatsi"/>
                <a:sym typeface="Alatsi"/>
              </a:rPr>
              <a:t>BitTorrent protocol is a peer-to-peer (P2P) communication protocol facilitating efficient and decentralised file sharing over the internet. Some questions to solve: </a:t>
            </a:r>
          </a:p>
        </p:txBody>
      </p:sp>
      <p:sp>
        <p:nvSpPr>
          <p:cNvPr id="11" name="TextBox 11"/>
          <p:cNvSpPr txBox="1"/>
          <p:nvPr/>
        </p:nvSpPr>
        <p:spPr>
          <a:xfrm>
            <a:off x="4022079" y="4949651"/>
            <a:ext cx="6635617" cy="795021"/>
          </a:xfrm>
          <a:prstGeom prst="rect">
            <a:avLst/>
          </a:prstGeom>
        </p:spPr>
        <p:txBody>
          <a:bodyPr lIns="0" tIns="0" rIns="0" bIns="0" rtlCol="0" anchor="t">
            <a:spAutoFit/>
          </a:bodyPr>
          <a:lstStyle/>
          <a:p>
            <a:pPr algn="ctr">
              <a:lnSpc>
                <a:spcPts val="3230"/>
              </a:lnSpc>
              <a:spcBef>
                <a:spcPct val="0"/>
              </a:spcBef>
            </a:pPr>
            <a:r>
              <a:rPr lang="en-US" sz="2307">
                <a:solidFill>
                  <a:srgbClr val="000000"/>
                </a:solidFill>
                <a:latin typeface="Open Sans"/>
                <a:ea typeface="Open Sans"/>
                <a:cs typeface="Open Sans"/>
                <a:sym typeface="Open Sans"/>
              </a:rPr>
              <a:t>How do peers replicate content to provide high-speed downloads for everyone?</a:t>
            </a:r>
          </a:p>
        </p:txBody>
      </p:sp>
      <p:sp>
        <p:nvSpPr>
          <p:cNvPr id="12" name="TextBox 12"/>
          <p:cNvSpPr txBox="1"/>
          <p:nvPr/>
        </p:nvSpPr>
        <p:spPr>
          <a:xfrm>
            <a:off x="6631322" y="7844205"/>
            <a:ext cx="6457204" cy="1559260"/>
          </a:xfrm>
          <a:prstGeom prst="rect">
            <a:avLst/>
          </a:prstGeom>
        </p:spPr>
        <p:txBody>
          <a:bodyPr lIns="0" tIns="0" rIns="0" bIns="0" rtlCol="0" anchor="t">
            <a:spAutoFit/>
          </a:bodyPr>
          <a:lstStyle/>
          <a:p>
            <a:pPr algn="ctr">
              <a:lnSpc>
                <a:spcPts val="3143"/>
              </a:lnSpc>
              <a:spcBef>
                <a:spcPct val="0"/>
              </a:spcBef>
            </a:pPr>
            <a:r>
              <a:rPr lang="en-US" sz="2245">
                <a:solidFill>
                  <a:srgbClr val="000000"/>
                </a:solidFill>
                <a:latin typeface="Open Sans"/>
                <a:ea typeface="Open Sans"/>
                <a:cs typeface="Open Sans"/>
                <a:sym typeface="Open Sans"/>
              </a:rPr>
              <a:t>Peers replicate content by sharing the pieces of files they possess with other peers, enabling simultaneous downloading and uploading, enhancing download speeds for everyone.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3911326" y="4501455"/>
            <a:ext cx="9471655" cy="5785545"/>
          </a:xfrm>
          <a:custGeom>
            <a:avLst/>
            <a:gdLst/>
            <a:ahLst/>
            <a:cxnLst/>
            <a:rect l="l" t="t" r="r" b="b"/>
            <a:pathLst>
              <a:path w="9471655" h="5785545">
                <a:moveTo>
                  <a:pt x="0" y="0"/>
                </a:moveTo>
                <a:lnTo>
                  <a:pt x="9471655" y="0"/>
                </a:lnTo>
                <a:lnTo>
                  <a:pt x="9471655" y="5785545"/>
                </a:lnTo>
                <a:lnTo>
                  <a:pt x="0" y="5785545"/>
                </a:lnTo>
                <a:lnTo>
                  <a:pt x="0" y="0"/>
                </a:lnTo>
                <a:close/>
              </a:path>
            </a:pathLst>
          </a:custGeom>
          <a:blipFill>
            <a:blip r:embed="rId8">
              <a:extLst>
                <a:ext uri="{96DAC541-7B7A-43D3-8B79-37D633B846F1}">
                  <asvg:svgBlip xmlns:asvg="http://schemas.microsoft.com/office/drawing/2016/SVG/main" r:embed="rId9"/>
                </a:ext>
              </a:extLst>
            </a:blip>
            <a:stretch>
              <a:fillRect b="-49796"/>
            </a:stretch>
          </a:blipFill>
        </p:spPr>
        <p:txBody>
          <a:bodyPr/>
          <a:lstStyle/>
          <a:p>
            <a:endParaRPr lang="en-PH"/>
          </a:p>
        </p:txBody>
      </p:sp>
      <p:sp>
        <p:nvSpPr>
          <p:cNvPr id="8" name="TextBox 8"/>
          <p:cNvSpPr txBox="1"/>
          <p:nvPr/>
        </p:nvSpPr>
        <p:spPr>
          <a:xfrm>
            <a:off x="1135659" y="183338"/>
            <a:ext cx="7511494" cy="652499"/>
          </a:xfrm>
          <a:prstGeom prst="rect">
            <a:avLst/>
          </a:prstGeom>
        </p:spPr>
        <p:txBody>
          <a:bodyPr lIns="0" tIns="0" rIns="0" bIns="0" rtlCol="0" anchor="t">
            <a:spAutoFit/>
          </a:bodyPr>
          <a:lstStyle/>
          <a:p>
            <a:pPr marL="0" lvl="0" indent="0" algn="l">
              <a:lnSpc>
                <a:spcPts val="4729"/>
              </a:lnSpc>
              <a:spcBef>
                <a:spcPct val="0"/>
              </a:spcBef>
            </a:pPr>
            <a:r>
              <a:rPr lang="en-US" sz="4222" b="1" spc="-126">
                <a:solidFill>
                  <a:srgbClr val="FFFFFF"/>
                </a:solidFill>
                <a:latin typeface="Poppins Bold"/>
                <a:ea typeface="Poppins Bold"/>
                <a:cs typeface="Poppins Bold"/>
                <a:sym typeface="Poppins Bold"/>
              </a:rPr>
              <a:t>17.7 Peer-to-peer file sharing</a:t>
            </a:r>
          </a:p>
        </p:txBody>
      </p:sp>
      <p:sp>
        <p:nvSpPr>
          <p:cNvPr id="9" name="TextBox 9"/>
          <p:cNvSpPr txBox="1"/>
          <p:nvPr/>
        </p:nvSpPr>
        <p:spPr>
          <a:xfrm>
            <a:off x="425584" y="1886699"/>
            <a:ext cx="964121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BitTorrent protocol</a:t>
            </a:r>
          </a:p>
        </p:txBody>
      </p:sp>
      <p:sp>
        <p:nvSpPr>
          <p:cNvPr id="10" name="TextBox 10"/>
          <p:cNvSpPr txBox="1"/>
          <p:nvPr/>
        </p:nvSpPr>
        <p:spPr>
          <a:xfrm>
            <a:off x="425584" y="2726868"/>
            <a:ext cx="17622460" cy="1117883"/>
          </a:xfrm>
          <a:prstGeom prst="rect">
            <a:avLst/>
          </a:prstGeom>
        </p:spPr>
        <p:txBody>
          <a:bodyPr lIns="0" tIns="0" rIns="0" bIns="0" rtlCol="0" anchor="t">
            <a:spAutoFit/>
          </a:bodyPr>
          <a:lstStyle/>
          <a:p>
            <a:pPr algn="l">
              <a:lnSpc>
                <a:spcPts val="4534"/>
              </a:lnSpc>
            </a:pPr>
            <a:r>
              <a:rPr lang="en-US" sz="3238">
                <a:solidFill>
                  <a:srgbClr val="000000"/>
                </a:solidFill>
                <a:latin typeface="Alatsi"/>
                <a:ea typeface="Alatsi"/>
                <a:cs typeface="Alatsi"/>
                <a:sym typeface="Alatsi"/>
              </a:rPr>
              <a:t>BitTorrent protocol is a peer-to-peer (P2P) communication protocol facilitating efficient and decentralised file sharing over the internet. Some questions to solve: </a:t>
            </a:r>
          </a:p>
        </p:txBody>
      </p:sp>
      <p:sp>
        <p:nvSpPr>
          <p:cNvPr id="11" name="TextBox 11"/>
          <p:cNvSpPr txBox="1"/>
          <p:nvPr/>
        </p:nvSpPr>
        <p:spPr>
          <a:xfrm>
            <a:off x="4053780" y="4768676"/>
            <a:ext cx="6635617" cy="1198024"/>
          </a:xfrm>
          <a:prstGeom prst="rect">
            <a:avLst/>
          </a:prstGeom>
        </p:spPr>
        <p:txBody>
          <a:bodyPr lIns="0" tIns="0" rIns="0" bIns="0" rtlCol="0" anchor="t">
            <a:spAutoFit/>
          </a:bodyPr>
          <a:lstStyle/>
          <a:p>
            <a:pPr algn="ctr">
              <a:lnSpc>
                <a:spcPts val="3230"/>
              </a:lnSpc>
              <a:spcBef>
                <a:spcPct val="0"/>
              </a:spcBef>
            </a:pPr>
            <a:r>
              <a:rPr lang="en-US" sz="2307">
                <a:solidFill>
                  <a:srgbClr val="000000"/>
                </a:solidFill>
                <a:latin typeface="Open Sans"/>
                <a:ea typeface="Open Sans"/>
                <a:cs typeface="Open Sans"/>
                <a:sym typeface="Open Sans"/>
              </a:rPr>
              <a:t>How do peers encourage other peers to provide content rather just using the protocol to download for themselves?</a:t>
            </a:r>
          </a:p>
        </p:txBody>
      </p:sp>
      <p:sp>
        <p:nvSpPr>
          <p:cNvPr id="12" name="TextBox 12"/>
          <p:cNvSpPr txBox="1"/>
          <p:nvPr/>
        </p:nvSpPr>
        <p:spPr>
          <a:xfrm>
            <a:off x="6631322" y="7853730"/>
            <a:ext cx="6495313" cy="1798920"/>
          </a:xfrm>
          <a:prstGeom prst="rect">
            <a:avLst/>
          </a:prstGeom>
        </p:spPr>
        <p:txBody>
          <a:bodyPr lIns="0" tIns="0" rIns="0" bIns="0" rtlCol="0" anchor="t">
            <a:spAutoFit/>
          </a:bodyPr>
          <a:lstStyle/>
          <a:p>
            <a:pPr algn="ctr">
              <a:lnSpc>
                <a:spcPts val="2907"/>
              </a:lnSpc>
              <a:spcBef>
                <a:spcPct val="0"/>
              </a:spcBef>
            </a:pPr>
            <a:r>
              <a:rPr lang="en-US" sz="2076">
                <a:solidFill>
                  <a:srgbClr val="000000"/>
                </a:solidFill>
                <a:latin typeface="Open Sans"/>
                <a:ea typeface="Open Sans"/>
                <a:cs typeface="Open Sans"/>
                <a:sym typeface="Open Sans"/>
              </a:rPr>
              <a:t>Peers in BitTorrent incentivise sharing by implementing a tit-for-tat strategy, prioritising upload capacity to peers who reciprocate by sharing content, thus encouraging a fair exchange and sustaining the network.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198747" y="147586"/>
            <a:ext cx="8537136" cy="657793"/>
          </a:xfrm>
          <a:prstGeom prst="rect">
            <a:avLst/>
          </a:prstGeom>
        </p:spPr>
        <p:txBody>
          <a:bodyPr lIns="0" tIns="0" rIns="0" bIns="0" rtlCol="0" anchor="t">
            <a:spAutoFit/>
          </a:bodyPr>
          <a:lstStyle/>
          <a:p>
            <a:pPr marL="0" lvl="0" indent="0" algn="l">
              <a:lnSpc>
                <a:spcPts val="4896"/>
              </a:lnSpc>
              <a:spcBef>
                <a:spcPct val="0"/>
              </a:spcBef>
            </a:pPr>
            <a:r>
              <a:rPr lang="en-US" sz="4372" b="1" spc="-131">
                <a:solidFill>
                  <a:srgbClr val="FFFFFF"/>
                </a:solidFill>
                <a:latin typeface="Poppins Bold"/>
                <a:ea typeface="Poppins Bold"/>
                <a:cs typeface="Poppins Bold"/>
                <a:sym typeface="Poppins Bold"/>
              </a:rPr>
              <a:t>17.1 Data Transmission Modes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2339401" y="7239351"/>
            <a:ext cx="2579356" cy="2693844"/>
          </a:xfrm>
          <a:custGeom>
            <a:avLst/>
            <a:gdLst/>
            <a:ahLst/>
            <a:cxnLst/>
            <a:rect l="l" t="t" r="r" b="b"/>
            <a:pathLst>
              <a:path w="2579356" h="2693844">
                <a:moveTo>
                  <a:pt x="0" y="0"/>
                </a:moveTo>
                <a:lnTo>
                  <a:pt x="2579356" y="0"/>
                </a:lnTo>
                <a:lnTo>
                  <a:pt x="2579356" y="2693844"/>
                </a:lnTo>
                <a:lnTo>
                  <a:pt x="0" y="26938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Freeform 7"/>
          <p:cNvSpPr/>
          <p:nvPr/>
        </p:nvSpPr>
        <p:spPr>
          <a:xfrm>
            <a:off x="6448621" y="6261532"/>
            <a:ext cx="1955638" cy="1955638"/>
          </a:xfrm>
          <a:custGeom>
            <a:avLst/>
            <a:gdLst/>
            <a:ahLst/>
            <a:cxnLst/>
            <a:rect l="l" t="t" r="r" b="b"/>
            <a:pathLst>
              <a:path w="1955638" h="1955638">
                <a:moveTo>
                  <a:pt x="0" y="0"/>
                </a:moveTo>
                <a:lnTo>
                  <a:pt x="1955638" y="0"/>
                </a:lnTo>
                <a:lnTo>
                  <a:pt x="1955638" y="1955638"/>
                </a:lnTo>
                <a:lnTo>
                  <a:pt x="0" y="19556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8" name="Freeform 8"/>
          <p:cNvSpPr/>
          <p:nvPr/>
        </p:nvSpPr>
        <p:spPr>
          <a:xfrm>
            <a:off x="2521481" y="4640757"/>
            <a:ext cx="2579356" cy="2693844"/>
          </a:xfrm>
          <a:custGeom>
            <a:avLst/>
            <a:gdLst/>
            <a:ahLst/>
            <a:cxnLst/>
            <a:rect l="l" t="t" r="r" b="b"/>
            <a:pathLst>
              <a:path w="2579356" h="2693844">
                <a:moveTo>
                  <a:pt x="0" y="0"/>
                </a:moveTo>
                <a:lnTo>
                  <a:pt x="2579356" y="0"/>
                </a:lnTo>
                <a:lnTo>
                  <a:pt x="2579356" y="2693844"/>
                </a:lnTo>
                <a:lnTo>
                  <a:pt x="0" y="26938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Freeform 9"/>
          <p:cNvSpPr/>
          <p:nvPr/>
        </p:nvSpPr>
        <p:spPr>
          <a:xfrm>
            <a:off x="12355902" y="7239351"/>
            <a:ext cx="2579356" cy="2693844"/>
          </a:xfrm>
          <a:custGeom>
            <a:avLst/>
            <a:gdLst/>
            <a:ahLst/>
            <a:cxnLst/>
            <a:rect l="l" t="t" r="r" b="b"/>
            <a:pathLst>
              <a:path w="2579356" h="2693844">
                <a:moveTo>
                  <a:pt x="0" y="0"/>
                </a:moveTo>
                <a:lnTo>
                  <a:pt x="2579356" y="0"/>
                </a:lnTo>
                <a:lnTo>
                  <a:pt x="2579356" y="2693844"/>
                </a:lnTo>
                <a:lnTo>
                  <a:pt x="0" y="26938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Freeform 10"/>
          <p:cNvSpPr/>
          <p:nvPr/>
        </p:nvSpPr>
        <p:spPr>
          <a:xfrm>
            <a:off x="12537981" y="4640757"/>
            <a:ext cx="2579356" cy="2693844"/>
          </a:xfrm>
          <a:custGeom>
            <a:avLst/>
            <a:gdLst/>
            <a:ahLst/>
            <a:cxnLst/>
            <a:rect l="l" t="t" r="r" b="b"/>
            <a:pathLst>
              <a:path w="2579356" h="2693844">
                <a:moveTo>
                  <a:pt x="0" y="0"/>
                </a:moveTo>
                <a:lnTo>
                  <a:pt x="2579356" y="0"/>
                </a:lnTo>
                <a:lnTo>
                  <a:pt x="2579356" y="2693844"/>
                </a:lnTo>
                <a:lnTo>
                  <a:pt x="0" y="26938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1" name="Group 11"/>
          <p:cNvGrpSpPr/>
          <p:nvPr/>
        </p:nvGrpSpPr>
        <p:grpSpPr>
          <a:xfrm>
            <a:off x="6839968" y="7334601"/>
            <a:ext cx="363192" cy="345765"/>
            <a:chOff x="0" y="0"/>
            <a:chExt cx="95656" cy="91066"/>
          </a:xfrm>
        </p:grpSpPr>
        <p:sp>
          <p:nvSpPr>
            <p:cNvPr id="12" name="Freeform 12"/>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13" name="TextBox 13"/>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384809" y="1938701"/>
            <a:ext cx="466315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Circuit switching</a:t>
            </a:r>
          </a:p>
        </p:txBody>
      </p:sp>
      <p:sp>
        <p:nvSpPr>
          <p:cNvPr id="15" name="TextBox 15"/>
          <p:cNvSpPr txBox="1"/>
          <p:nvPr/>
        </p:nvSpPr>
        <p:spPr>
          <a:xfrm>
            <a:off x="384809" y="2694896"/>
            <a:ext cx="17352717"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Circuit switching is a telecommunications method where a dedicated communication path between two nodes is established for the entire duration of a connection, ensuring continuous and exclusive transmission. As long as the call lasts, the circuit cannot be used for anything else.</a:t>
            </a:r>
          </a:p>
        </p:txBody>
      </p:sp>
      <p:grpSp>
        <p:nvGrpSpPr>
          <p:cNvPr id="16" name="Group 16"/>
          <p:cNvGrpSpPr/>
          <p:nvPr/>
        </p:nvGrpSpPr>
        <p:grpSpPr>
          <a:xfrm>
            <a:off x="7245977" y="6773724"/>
            <a:ext cx="363192" cy="345765"/>
            <a:chOff x="0" y="0"/>
            <a:chExt cx="95656" cy="91066"/>
          </a:xfrm>
        </p:grpSpPr>
        <p:sp>
          <p:nvSpPr>
            <p:cNvPr id="17" name="Freeform 17"/>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18" name="TextBox 18"/>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7609170" y="7331783"/>
            <a:ext cx="363192" cy="345765"/>
            <a:chOff x="0" y="0"/>
            <a:chExt cx="95656" cy="91066"/>
          </a:xfrm>
        </p:grpSpPr>
        <p:sp>
          <p:nvSpPr>
            <p:cNvPr id="20" name="Freeform 20"/>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21" name="TextBox 21"/>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sp>
        <p:nvSpPr>
          <p:cNvPr id="22" name="Freeform 22"/>
          <p:cNvSpPr/>
          <p:nvPr/>
        </p:nvSpPr>
        <p:spPr>
          <a:xfrm>
            <a:off x="9400139" y="6213907"/>
            <a:ext cx="1955638" cy="1955638"/>
          </a:xfrm>
          <a:custGeom>
            <a:avLst/>
            <a:gdLst/>
            <a:ahLst/>
            <a:cxnLst/>
            <a:rect l="l" t="t" r="r" b="b"/>
            <a:pathLst>
              <a:path w="1955638" h="1955638">
                <a:moveTo>
                  <a:pt x="0" y="0"/>
                </a:moveTo>
                <a:lnTo>
                  <a:pt x="1955638" y="0"/>
                </a:lnTo>
                <a:lnTo>
                  <a:pt x="1955638" y="1955638"/>
                </a:lnTo>
                <a:lnTo>
                  <a:pt x="0" y="19556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3" name="Group 23"/>
          <p:cNvGrpSpPr/>
          <p:nvPr/>
        </p:nvGrpSpPr>
        <p:grpSpPr>
          <a:xfrm>
            <a:off x="9791486" y="7286976"/>
            <a:ext cx="363192" cy="345765"/>
            <a:chOff x="0" y="0"/>
            <a:chExt cx="95656" cy="91066"/>
          </a:xfrm>
        </p:grpSpPr>
        <p:sp>
          <p:nvSpPr>
            <p:cNvPr id="24" name="Freeform 24"/>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25" name="TextBox 25"/>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grpSp>
        <p:nvGrpSpPr>
          <p:cNvPr id="26" name="Group 26"/>
          <p:cNvGrpSpPr/>
          <p:nvPr/>
        </p:nvGrpSpPr>
        <p:grpSpPr>
          <a:xfrm>
            <a:off x="10197495" y="6726099"/>
            <a:ext cx="363192" cy="345765"/>
            <a:chOff x="0" y="0"/>
            <a:chExt cx="95656" cy="91066"/>
          </a:xfrm>
        </p:grpSpPr>
        <p:sp>
          <p:nvSpPr>
            <p:cNvPr id="27" name="Freeform 27"/>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28" name="TextBox 28"/>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grpSp>
        <p:nvGrpSpPr>
          <p:cNvPr id="29" name="Group 29"/>
          <p:cNvGrpSpPr/>
          <p:nvPr/>
        </p:nvGrpSpPr>
        <p:grpSpPr>
          <a:xfrm>
            <a:off x="10560688" y="7284158"/>
            <a:ext cx="363192" cy="345765"/>
            <a:chOff x="0" y="0"/>
            <a:chExt cx="95656" cy="91066"/>
          </a:xfrm>
        </p:grpSpPr>
        <p:sp>
          <p:nvSpPr>
            <p:cNvPr id="30" name="Freeform 30"/>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31" name="TextBox 31"/>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sp>
        <p:nvSpPr>
          <p:cNvPr id="32" name="AutoShape 32"/>
          <p:cNvSpPr/>
          <p:nvPr/>
        </p:nvSpPr>
        <p:spPr>
          <a:xfrm flipV="1">
            <a:off x="4918757" y="7680366"/>
            <a:ext cx="1921211" cy="1235577"/>
          </a:xfrm>
          <a:prstGeom prst="line">
            <a:avLst/>
          </a:prstGeom>
          <a:ln w="38100" cap="flat">
            <a:solidFill>
              <a:srgbClr val="38B6FF"/>
            </a:solidFill>
            <a:prstDash val="solid"/>
            <a:headEnd type="none" w="sm" len="sm"/>
            <a:tailEnd type="none" w="sm" len="sm"/>
          </a:ln>
        </p:spPr>
        <p:txBody>
          <a:bodyPr/>
          <a:lstStyle/>
          <a:p>
            <a:endParaRPr lang="en-PH"/>
          </a:p>
        </p:txBody>
      </p:sp>
      <p:sp>
        <p:nvSpPr>
          <p:cNvPr id="33" name="AutoShape 33"/>
          <p:cNvSpPr/>
          <p:nvPr/>
        </p:nvSpPr>
        <p:spPr>
          <a:xfrm flipV="1">
            <a:off x="7213465" y="7504666"/>
            <a:ext cx="577301" cy="12104"/>
          </a:xfrm>
          <a:prstGeom prst="line">
            <a:avLst/>
          </a:prstGeom>
          <a:ln w="38100" cap="flat">
            <a:solidFill>
              <a:srgbClr val="38B6FF"/>
            </a:solidFill>
            <a:prstDash val="solid"/>
            <a:headEnd type="none" w="sm" len="sm"/>
            <a:tailEnd type="none" w="sm" len="sm"/>
          </a:ln>
        </p:spPr>
        <p:txBody>
          <a:bodyPr/>
          <a:lstStyle/>
          <a:p>
            <a:endParaRPr lang="en-PH"/>
          </a:p>
        </p:txBody>
      </p:sp>
      <p:sp>
        <p:nvSpPr>
          <p:cNvPr id="34" name="AutoShape 34"/>
          <p:cNvSpPr/>
          <p:nvPr/>
        </p:nvSpPr>
        <p:spPr>
          <a:xfrm flipV="1">
            <a:off x="7972762" y="6726099"/>
            <a:ext cx="2000320" cy="788426"/>
          </a:xfrm>
          <a:prstGeom prst="line">
            <a:avLst/>
          </a:prstGeom>
          <a:ln w="38100" cap="flat">
            <a:solidFill>
              <a:srgbClr val="38B6FF"/>
            </a:solidFill>
            <a:prstDash val="solid"/>
            <a:headEnd type="none" w="sm" len="sm"/>
            <a:tailEnd type="none" w="sm" len="sm"/>
          </a:ln>
        </p:spPr>
        <p:txBody>
          <a:bodyPr/>
          <a:lstStyle/>
          <a:p>
            <a:endParaRPr lang="en-PH"/>
          </a:p>
        </p:txBody>
      </p:sp>
      <p:sp>
        <p:nvSpPr>
          <p:cNvPr id="35" name="AutoShape 35"/>
          <p:cNvSpPr/>
          <p:nvPr/>
        </p:nvSpPr>
        <p:spPr>
          <a:xfrm flipV="1">
            <a:off x="10526431" y="6726099"/>
            <a:ext cx="2382339" cy="155160"/>
          </a:xfrm>
          <a:prstGeom prst="line">
            <a:avLst/>
          </a:prstGeom>
          <a:ln w="38100" cap="flat">
            <a:solidFill>
              <a:srgbClr val="38B6FF"/>
            </a:solidFill>
            <a:prstDash val="solid"/>
            <a:headEnd type="none" w="sm" len="sm"/>
            <a:tailEnd type="none" w="sm" len="sm"/>
          </a:ln>
        </p:spPr>
        <p:txBody>
          <a:bodyPr/>
          <a:lstStyle/>
          <a:p>
            <a:endParaRPr lang="en-PH"/>
          </a:p>
        </p:txBody>
      </p:sp>
      <p:sp>
        <p:nvSpPr>
          <p:cNvPr id="36" name="AutoShape 36"/>
          <p:cNvSpPr/>
          <p:nvPr/>
        </p:nvSpPr>
        <p:spPr>
          <a:xfrm>
            <a:off x="5111141" y="6197884"/>
            <a:ext cx="2092019" cy="528214"/>
          </a:xfrm>
          <a:prstGeom prst="line">
            <a:avLst/>
          </a:prstGeom>
          <a:ln w="38100" cap="flat">
            <a:solidFill>
              <a:srgbClr val="D9D9D9"/>
            </a:solidFill>
            <a:prstDash val="solid"/>
            <a:headEnd type="none" w="sm" len="sm"/>
            <a:tailEnd type="none" w="sm" len="sm"/>
          </a:ln>
        </p:spPr>
        <p:txBody>
          <a:bodyPr/>
          <a:lstStyle/>
          <a:p>
            <a:endParaRPr lang="en-PH"/>
          </a:p>
        </p:txBody>
      </p:sp>
      <p:sp>
        <p:nvSpPr>
          <p:cNvPr id="37" name="AutoShape 37"/>
          <p:cNvSpPr/>
          <p:nvPr/>
        </p:nvSpPr>
        <p:spPr>
          <a:xfrm>
            <a:off x="7580067" y="6975243"/>
            <a:ext cx="2211419" cy="484615"/>
          </a:xfrm>
          <a:prstGeom prst="line">
            <a:avLst/>
          </a:prstGeom>
          <a:ln w="38100" cap="flat">
            <a:solidFill>
              <a:srgbClr val="D9D9D9"/>
            </a:solidFill>
            <a:prstDash val="solid"/>
            <a:headEnd type="none" w="sm" len="sm"/>
            <a:tailEnd type="none" w="sm" len="sm"/>
          </a:ln>
        </p:spPr>
        <p:txBody>
          <a:bodyPr/>
          <a:lstStyle/>
          <a:p>
            <a:endParaRPr lang="en-PH"/>
          </a:p>
        </p:txBody>
      </p:sp>
      <p:sp>
        <p:nvSpPr>
          <p:cNvPr id="38" name="AutoShape 38"/>
          <p:cNvSpPr/>
          <p:nvPr/>
        </p:nvSpPr>
        <p:spPr>
          <a:xfrm>
            <a:off x="10154678" y="7442133"/>
            <a:ext cx="406010" cy="14908"/>
          </a:xfrm>
          <a:prstGeom prst="line">
            <a:avLst/>
          </a:prstGeom>
          <a:ln w="38100" cap="flat">
            <a:solidFill>
              <a:srgbClr val="D9D9D9"/>
            </a:solidFill>
            <a:prstDash val="solid"/>
            <a:headEnd type="none" w="sm" len="sm"/>
            <a:tailEnd type="none" w="sm" len="sm"/>
          </a:ln>
        </p:spPr>
        <p:txBody>
          <a:bodyPr/>
          <a:lstStyle/>
          <a:p>
            <a:endParaRPr lang="en-PH"/>
          </a:p>
        </p:txBody>
      </p:sp>
      <p:sp>
        <p:nvSpPr>
          <p:cNvPr id="39" name="AutoShape 39"/>
          <p:cNvSpPr/>
          <p:nvPr/>
        </p:nvSpPr>
        <p:spPr>
          <a:xfrm>
            <a:off x="10949068" y="7461170"/>
            <a:ext cx="2339783" cy="708375"/>
          </a:xfrm>
          <a:prstGeom prst="line">
            <a:avLst/>
          </a:prstGeom>
          <a:ln w="38100" cap="flat">
            <a:solidFill>
              <a:srgbClr val="D9D9D9"/>
            </a:solidFill>
            <a:prstDash val="solid"/>
            <a:headEnd type="none" w="sm" len="sm"/>
            <a:tailEnd type="none" w="sm" len="sm"/>
          </a:ln>
        </p:spPr>
        <p:txBody>
          <a:bodyPr/>
          <a:lstStyle/>
          <a:p>
            <a:endParaRPr lang="en-PH"/>
          </a:p>
        </p:txBody>
      </p:sp>
      <p:sp>
        <p:nvSpPr>
          <p:cNvPr id="40" name="TextBox 40"/>
          <p:cNvSpPr txBox="1"/>
          <p:nvPr/>
        </p:nvSpPr>
        <p:spPr>
          <a:xfrm rot="1647814">
            <a:off x="3646968" y="5411878"/>
            <a:ext cx="1241256" cy="556791"/>
          </a:xfrm>
          <a:prstGeom prst="rect">
            <a:avLst/>
          </a:prstGeom>
        </p:spPr>
        <p:txBody>
          <a:bodyPr lIns="0" tIns="0" rIns="0" bIns="0" rtlCol="0" anchor="t">
            <a:spAutoFit/>
          </a:bodyPr>
          <a:lstStyle/>
          <a:p>
            <a:pPr algn="ctr">
              <a:lnSpc>
                <a:spcPts val="4524"/>
              </a:lnSpc>
            </a:pPr>
            <a:r>
              <a:rPr lang="en-US" sz="3232" b="1">
                <a:solidFill>
                  <a:srgbClr val="000000"/>
                </a:solidFill>
                <a:latin typeface="Canva Sans Bold"/>
                <a:ea typeface="Canva Sans Bold"/>
                <a:cs typeface="Canva Sans Bold"/>
                <a:sym typeface="Canva Sans Bold"/>
              </a:rPr>
              <a:t>User 1</a:t>
            </a:r>
          </a:p>
        </p:txBody>
      </p:sp>
      <p:sp>
        <p:nvSpPr>
          <p:cNvPr id="41" name="TextBox 41"/>
          <p:cNvSpPr txBox="1"/>
          <p:nvPr/>
        </p:nvSpPr>
        <p:spPr>
          <a:xfrm rot="1647814">
            <a:off x="3395490" y="8073143"/>
            <a:ext cx="1376377" cy="556791"/>
          </a:xfrm>
          <a:prstGeom prst="rect">
            <a:avLst/>
          </a:prstGeom>
        </p:spPr>
        <p:txBody>
          <a:bodyPr lIns="0" tIns="0" rIns="0" bIns="0" rtlCol="0" anchor="t">
            <a:spAutoFit/>
          </a:bodyPr>
          <a:lstStyle/>
          <a:p>
            <a:pPr algn="ctr">
              <a:lnSpc>
                <a:spcPts val="4524"/>
              </a:lnSpc>
            </a:pPr>
            <a:r>
              <a:rPr lang="en-US" sz="3232" b="1">
                <a:solidFill>
                  <a:srgbClr val="000000"/>
                </a:solidFill>
                <a:latin typeface="Canva Sans Bold"/>
                <a:ea typeface="Canva Sans Bold"/>
                <a:cs typeface="Canva Sans Bold"/>
                <a:sym typeface="Canva Sans Bold"/>
              </a:rPr>
              <a:t>User 2</a:t>
            </a:r>
          </a:p>
        </p:txBody>
      </p:sp>
      <p:sp>
        <p:nvSpPr>
          <p:cNvPr id="42" name="TextBox 42"/>
          <p:cNvSpPr txBox="1"/>
          <p:nvPr/>
        </p:nvSpPr>
        <p:spPr>
          <a:xfrm rot="1647814">
            <a:off x="13696416" y="5546792"/>
            <a:ext cx="1376377" cy="556791"/>
          </a:xfrm>
          <a:prstGeom prst="rect">
            <a:avLst/>
          </a:prstGeom>
        </p:spPr>
        <p:txBody>
          <a:bodyPr lIns="0" tIns="0" rIns="0" bIns="0" rtlCol="0" anchor="t">
            <a:spAutoFit/>
          </a:bodyPr>
          <a:lstStyle/>
          <a:p>
            <a:pPr algn="ctr">
              <a:lnSpc>
                <a:spcPts val="4524"/>
              </a:lnSpc>
            </a:pPr>
            <a:r>
              <a:rPr lang="en-US" sz="3232" b="1">
                <a:solidFill>
                  <a:srgbClr val="000000"/>
                </a:solidFill>
                <a:latin typeface="Canva Sans Bold"/>
                <a:ea typeface="Canva Sans Bold"/>
                <a:cs typeface="Canva Sans Bold"/>
                <a:sym typeface="Canva Sans Bold"/>
              </a:rPr>
              <a:t>User 3</a:t>
            </a:r>
          </a:p>
        </p:txBody>
      </p:sp>
      <p:sp>
        <p:nvSpPr>
          <p:cNvPr id="43" name="TextBox 43"/>
          <p:cNvSpPr txBox="1"/>
          <p:nvPr/>
        </p:nvSpPr>
        <p:spPr>
          <a:xfrm rot="1647814">
            <a:off x="13459507" y="8073143"/>
            <a:ext cx="1376377" cy="556791"/>
          </a:xfrm>
          <a:prstGeom prst="rect">
            <a:avLst/>
          </a:prstGeom>
        </p:spPr>
        <p:txBody>
          <a:bodyPr lIns="0" tIns="0" rIns="0" bIns="0" rtlCol="0" anchor="t">
            <a:spAutoFit/>
          </a:bodyPr>
          <a:lstStyle/>
          <a:p>
            <a:pPr algn="ctr">
              <a:lnSpc>
                <a:spcPts val="4524"/>
              </a:lnSpc>
            </a:pPr>
            <a:r>
              <a:rPr lang="en-US" sz="3232" b="1">
                <a:solidFill>
                  <a:srgbClr val="000000"/>
                </a:solidFill>
                <a:latin typeface="Canva Sans Bold"/>
                <a:ea typeface="Canva Sans Bold"/>
                <a:cs typeface="Canva Sans Bold"/>
                <a:sym typeface="Canva Sans Bold"/>
              </a:rPr>
              <a:t>User 4</a:t>
            </a:r>
          </a:p>
        </p:txBody>
      </p:sp>
      <p:sp>
        <p:nvSpPr>
          <p:cNvPr id="44" name="TextBox 44"/>
          <p:cNvSpPr txBox="1"/>
          <p:nvPr/>
        </p:nvSpPr>
        <p:spPr>
          <a:xfrm>
            <a:off x="6645428" y="8207645"/>
            <a:ext cx="1564291" cy="468237"/>
          </a:xfrm>
          <a:prstGeom prst="rect">
            <a:avLst/>
          </a:prstGeom>
        </p:spPr>
        <p:txBody>
          <a:bodyPr lIns="0" tIns="0" rIns="0" bIns="0" rtlCol="0" anchor="t">
            <a:spAutoFit/>
          </a:bodyPr>
          <a:lstStyle/>
          <a:p>
            <a:pPr algn="ctr">
              <a:lnSpc>
                <a:spcPts val="3795"/>
              </a:lnSpc>
            </a:pPr>
            <a:r>
              <a:rPr lang="en-US" sz="2710" b="1">
                <a:solidFill>
                  <a:srgbClr val="000000"/>
                </a:solidFill>
                <a:latin typeface="Canva Sans Bold"/>
                <a:ea typeface="Canva Sans Bold"/>
                <a:cs typeface="Canva Sans Bold"/>
                <a:sym typeface="Canva Sans Bold"/>
              </a:rPr>
              <a:t>Switch</a:t>
            </a:r>
          </a:p>
        </p:txBody>
      </p:sp>
      <p:sp>
        <p:nvSpPr>
          <p:cNvPr id="45" name="TextBox 45"/>
          <p:cNvSpPr txBox="1"/>
          <p:nvPr/>
        </p:nvSpPr>
        <p:spPr>
          <a:xfrm>
            <a:off x="9676750" y="8207645"/>
            <a:ext cx="1564291" cy="468237"/>
          </a:xfrm>
          <a:prstGeom prst="rect">
            <a:avLst/>
          </a:prstGeom>
        </p:spPr>
        <p:txBody>
          <a:bodyPr lIns="0" tIns="0" rIns="0" bIns="0" rtlCol="0" anchor="t">
            <a:spAutoFit/>
          </a:bodyPr>
          <a:lstStyle/>
          <a:p>
            <a:pPr algn="ctr">
              <a:lnSpc>
                <a:spcPts val="3795"/>
              </a:lnSpc>
            </a:pPr>
            <a:r>
              <a:rPr lang="en-US" sz="2710" b="1">
                <a:solidFill>
                  <a:srgbClr val="000000"/>
                </a:solidFill>
                <a:latin typeface="Canva Sans Bold"/>
                <a:ea typeface="Canva Sans Bold"/>
                <a:cs typeface="Canva Sans Bold"/>
                <a:sym typeface="Canva Sans Bold"/>
              </a:rPr>
              <a:t>Switch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2569455" y="7588926"/>
            <a:ext cx="2427321" cy="2535061"/>
          </a:xfrm>
          <a:custGeom>
            <a:avLst/>
            <a:gdLst/>
            <a:ahLst/>
            <a:cxnLst/>
            <a:rect l="l" t="t" r="r" b="b"/>
            <a:pathLst>
              <a:path w="2427321" h="2535061">
                <a:moveTo>
                  <a:pt x="0" y="0"/>
                </a:moveTo>
                <a:lnTo>
                  <a:pt x="2427321" y="0"/>
                </a:lnTo>
                <a:lnTo>
                  <a:pt x="2427321" y="2535061"/>
                </a:lnTo>
                <a:lnTo>
                  <a:pt x="0" y="2535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a:off x="6436466" y="6668742"/>
            <a:ext cx="1840367" cy="1840367"/>
          </a:xfrm>
          <a:custGeom>
            <a:avLst/>
            <a:gdLst/>
            <a:ahLst/>
            <a:cxnLst/>
            <a:rect l="l" t="t" r="r" b="b"/>
            <a:pathLst>
              <a:path w="1840367" h="1840367">
                <a:moveTo>
                  <a:pt x="0" y="0"/>
                </a:moveTo>
                <a:lnTo>
                  <a:pt x="1840367" y="0"/>
                </a:lnTo>
                <a:lnTo>
                  <a:pt x="1840367" y="1840367"/>
                </a:lnTo>
                <a:lnTo>
                  <a:pt x="0" y="1840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2740802" y="5143500"/>
            <a:ext cx="2427321" cy="2535061"/>
          </a:xfrm>
          <a:custGeom>
            <a:avLst/>
            <a:gdLst/>
            <a:ahLst/>
            <a:cxnLst/>
            <a:rect l="l" t="t" r="r" b="b"/>
            <a:pathLst>
              <a:path w="2427321" h="2535061">
                <a:moveTo>
                  <a:pt x="0" y="0"/>
                </a:moveTo>
                <a:lnTo>
                  <a:pt x="2427322" y="0"/>
                </a:lnTo>
                <a:lnTo>
                  <a:pt x="2427322" y="2535061"/>
                </a:lnTo>
                <a:lnTo>
                  <a:pt x="0" y="2535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a:off x="11995555" y="7588926"/>
            <a:ext cx="2427321" cy="2535061"/>
          </a:xfrm>
          <a:custGeom>
            <a:avLst/>
            <a:gdLst/>
            <a:ahLst/>
            <a:cxnLst/>
            <a:rect l="l" t="t" r="r" b="b"/>
            <a:pathLst>
              <a:path w="2427321" h="2535061">
                <a:moveTo>
                  <a:pt x="0" y="0"/>
                </a:moveTo>
                <a:lnTo>
                  <a:pt x="2427321" y="0"/>
                </a:lnTo>
                <a:lnTo>
                  <a:pt x="2427321" y="2535061"/>
                </a:lnTo>
                <a:lnTo>
                  <a:pt x="0" y="2535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Freeform 9"/>
          <p:cNvSpPr/>
          <p:nvPr/>
        </p:nvSpPr>
        <p:spPr>
          <a:xfrm>
            <a:off x="12166902" y="5143500"/>
            <a:ext cx="2427321" cy="2535061"/>
          </a:xfrm>
          <a:custGeom>
            <a:avLst/>
            <a:gdLst/>
            <a:ahLst/>
            <a:cxnLst/>
            <a:rect l="l" t="t" r="r" b="b"/>
            <a:pathLst>
              <a:path w="2427321" h="2535061">
                <a:moveTo>
                  <a:pt x="0" y="0"/>
                </a:moveTo>
                <a:lnTo>
                  <a:pt x="2427321" y="0"/>
                </a:lnTo>
                <a:lnTo>
                  <a:pt x="2427321" y="2535061"/>
                </a:lnTo>
                <a:lnTo>
                  <a:pt x="0" y="2535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0" name="Group 10"/>
          <p:cNvGrpSpPr/>
          <p:nvPr/>
        </p:nvGrpSpPr>
        <p:grpSpPr>
          <a:xfrm>
            <a:off x="6804745" y="7678561"/>
            <a:ext cx="341785" cy="325385"/>
            <a:chOff x="0" y="0"/>
            <a:chExt cx="95656" cy="91066"/>
          </a:xfrm>
        </p:grpSpPr>
        <p:sp>
          <p:nvSpPr>
            <p:cNvPr id="11" name="Freeform 11"/>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12" name="TextBox 12"/>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384809" y="1938701"/>
            <a:ext cx="466315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Circuit switching</a:t>
            </a:r>
          </a:p>
        </p:txBody>
      </p:sp>
      <p:sp>
        <p:nvSpPr>
          <p:cNvPr id="14" name="TextBox 14"/>
          <p:cNvSpPr txBox="1"/>
          <p:nvPr/>
        </p:nvSpPr>
        <p:spPr>
          <a:xfrm>
            <a:off x="384809" y="2713946"/>
            <a:ext cx="17352717" cy="2072640"/>
          </a:xfrm>
          <a:prstGeom prst="rect">
            <a:avLst/>
          </a:prstGeom>
        </p:spPr>
        <p:txBody>
          <a:bodyPr lIns="0" tIns="0" rIns="0" bIns="0" rtlCol="0" anchor="t">
            <a:spAutoFit/>
          </a:bodyPr>
          <a:lstStyle/>
          <a:p>
            <a:pPr algn="l">
              <a:lnSpc>
                <a:spcPts val="3360"/>
              </a:lnSpc>
            </a:pPr>
            <a:r>
              <a:rPr lang="en-US" sz="2400">
                <a:solidFill>
                  <a:srgbClr val="000000"/>
                </a:solidFill>
                <a:latin typeface="Open Sans"/>
                <a:ea typeface="Open Sans"/>
                <a:cs typeface="Open Sans"/>
                <a:sym typeface="Open Sans"/>
              </a:rPr>
              <a:t>1. In the initial phase, the Sender identifies the intended recipient.</a:t>
            </a:r>
          </a:p>
          <a:p>
            <a:pPr algn="l">
              <a:lnSpc>
                <a:spcPts val="3360"/>
              </a:lnSpc>
            </a:pPr>
            <a:r>
              <a:rPr lang="en-US" sz="2400">
                <a:solidFill>
                  <a:srgbClr val="000000"/>
                </a:solidFill>
                <a:latin typeface="Open Sans"/>
                <a:ea typeface="Open Sans"/>
                <a:cs typeface="Open Sans"/>
                <a:sym typeface="Open Sans"/>
              </a:rPr>
              <a:t>2. The system verifies if the receiver is prepared to receive data.</a:t>
            </a:r>
          </a:p>
          <a:p>
            <a:pPr algn="l">
              <a:lnSpc>
                <a:spcPts val="3360"/>
              </a:lnSpc>
            </a:pPr>
            <a:r>
              <a:rPr lang="en-US" sz="2400">
                <a:solidFill>
                  <a:srgbClr val="000000"/>
                </a:solidFill>
                <a:latin typeface="Open Sans"/>
                <a:ea typeface="Open Sans"/>
                <a:cs typeface="Open Sans"/>
                <a:sym typeface="Open Sans"/>
              </a:rPr>
              <a:t>3. Upon confirmation of receiver availability, a series of connections are formed throughout the network.</a:t>
            </a:r>
          </a:p>
          <a:p>
            <a:pPr algn="l">
              <a:lnSpc>
                <a:spcPts val="3360"/>
              </a:lnSpc>
            </a:pPr>
            <a:r>
              <a:rPr lang="en-US" sz="2400">
                <a:solidFill>
                  <a:srgbClr val="000000"/>
                </a:solidFill>
                <a:latin typeface="Open Sans"/>
                <a:ea typeface="Open Sans"/>
                <a:cs typeface="Open Sans"/>
                <a:sym typeface="Open Sans"/>
              </a:rPr>
              <a:t>4. Data transmission takes place.</a:t>
            </a:r>
          </a:p>
          <a:p>
            <a:pPr algn="l">
              <a:lnSpc>
                <a:spcPts val="3360"/>
              </a:lnSpc>
              <a:spcBef>
                <a:spcPct val="0"/>
              </a:spcBef>
            </a:pPr>
            <a:r>
              <a:rPr lang="en-US" sz="2400">
                <a:solidFill>
                  <a:srgbClr val="000000"/>
                </a:solidFill>
                <a:latin typeface="Open Sans"/>
                <a:ea typeface="Open Sans"/>
                <a:cs typeface="Open Sans"/>
                <a:sym typeface="Open Sans"/>
              </a:rPr>
              <a:t>5. Once the data transfer is complete, the connections are dismantled.</a:t>
            </a:r>
          </a:p>
        </p:txBody>
      </p:sp>
      <p:grpSp>
        <p:nvGrpSpPr>
          <p:cNvPr id="15" name="Group 15"/>
          <p:cNvGrpSpPr/>
          <p:nvPr/>
        </p:nvGrpSpPr>
        <p:grpSpPr>
          <a:xfrm>
            <a:off x="7186824" y="7150744"/>
            <a:ext cx="341785" cy="325385"/>
            <a:chOff x="0" y="0"/>
            <a:chExt cx="95656" cy="91066"/>
          </a:xfrm>
        </p:grpSpPr>
        <p:sp>
          <p:nvSpPr>
            <p:cNvPr id="16" name="Freeform 16"/>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17" name="TextBox 17"/>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grpSp>
        <p:nvGrpSpPr>
          <p:cNvPr id="18" name="Group 18"/>
          <p:cNvGrpSpPr/>
          <p:nvPr/>
        </p:nvGrpSpPr>
        <p:grpSpPr>
          <a:xfrm>
            <a:off x="7528609" y="7675910"/>
            <a:ext cx="341785" cy="325385"/>
            <a:chOff x="0" y="0"/>
            <a:chExt cx="95656" cy="91066"/>
          </a:xfrm>
        </p:grpSpPr>
        <p:sp>
          <p:nvSpPr>
            <p:cNvPr id="19" name="Freeform 19"/>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20" name="TextBox 20"/>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sp>
        <p:nvSpPr>
          <p:cNvPr id="21" name="Freeform 21"/>
          <p:cNvSpPr/>
          <p:nvPr/>
        </p:nvSpPr>
        <p:spPr>
          <a:xfrm>
            <a:off x="9214013" y="6623924"/>
            <a:ext cx="1840367" cy="1840367"/>
          </a:xfrm>
          <a:custGeom>
            <a:avLst/>
            <a:gdLst/>
            <a:ahLst/>
            <a:cxnLst/>
            <a:rect l="l" t="t" r="r" b="b"/>
            <a:pathLst>
              <a:path w="1840367" h="1840367">
                <a:moveTo>
                  <a:pt x="0" y="0"/>
                </a:moveTo>
                <a:lnTo>
                  <a:pt x="1840367" y="0"/>
                </a:lnTo>
                <a:lnTo>
                  <a:pt x="1840367" y="1840367"/>
                </a:lnTo>
                <a:lnTo>
                  <a:pt x="0" y="1840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2" name="Group 22"/>
          <p:cNvGrpSpPr/>
          <p:nvPr/>
        </p:nvGrpSpPr>
        <p:grpSpPr>
          <a:xfrm>
            <a:off x="9582292" y="7633744"/>
            <a:ext cx="341785" cy="325385"/>
            <a:chOff x="0" y="0"/>
            <a:chExt cx="95656" cy="91066"/>
          </a:xfrm>
        </p:grpSpPr>
        <p:sp>
          <p:nvSpPr>
            <p:cNvPr id="23" name="Freeform 23"/>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24" name="TextBox 24"/>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9964371" y="7105926"/>
            <a:ext cx="341785" cy="325385"/>
            <a:chOff x="0" y="0"/>
            <a:chExt cx="95656" cy="91066"/>
          </a:xfrm>
        </p:grpSpPr>
        <p:sp>
          <p:nvSpPr>
            <p:cNvPr id="26" name="Freeform 26"/>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27" name="TextBox 27"/>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10306156" y="7631092"/>
            <a:ext cx="341785" cy="325385"/>
            <a:chOff x="0" y="0"/>
            <a:chExt cx="95656" cy="91066"/>
          </a:xfrm>
        </p:grpSpPr>
        <p:sp>
          <p:nvSpPr>
            <p:cNvPr id="29" name="Freeform 29"/>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30" name="TextBox 30"/>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sp>
        <p:nvSpPr>
          <p:cNvPr id="31" name="AutoShape 31"/>
          <p:cNvSpPr/>
          <p:nvPr/>
        </p:nvSpPr>
        <p:spPr>
          <a:xfrm flipV="1">
            <a:off x="4996776" y="7841254"/>
            <a:ext cx="1807969" cy="1325441"/>
          </a:xfrm>
          <a:prstGeom prst="line">
            <a:avLst/>
          </a:prstGeom>
          <a:ln w="38100" cap="flat">
            <a:solidFill>
              <a:srgbClr val="38B6FF"/>
            </a:solidFill>
            <a:prstDash val="solid"/>
            <a:headEnd type="none" w="sm" len="sm"/>
            <a:tailEnd type="none" w="sm" len="sm"/>
          </a:ln>
        </p:spPr>
        <p:txBody>
          <a:bodyPr/>
          <a:lstStyle/>
          <a:p>
            <a:endParaRPr lang="en-PH"/>
          </a:p>
        </p:txBody>
      </p:sp>
      <p:sp>
        <p:nvSpPr>
          <p:cNvPr id="32" name="AutoShape 32"/>
          <p:cNvSpPr/>
          <p:nvPr/>
        </p:nvSpPr>
        <p:spPr>
          <a:xfrm flipV="1">
            <a:off x="7156227" y="7842185"/>
            <a:ext cx="372381" cy="7807"/>
          </a:xfrm>
          <a:prstGeom prst="line">
            <a:avLst/>
          </a:prstGeom>
          <a:ln w="38100" cap="flat">
            <a:solidFill>
              <a:srgbClr val="38B6FF"/>
            </a:solidFill>
            <a:prstDash val="solid"/>
            <a:headEnd type="none" w="sm" len="sm"/>
            <a:tailEnd type="none" w="sm" len="sm"/>
          </a:ln>
        </p:spPr>
        <p:txBody>
          <a:bodyPr/>
          <a:lstStyle/>
          <a:p>
            <a:endParaRPr lang="en-PH"/>
          </a:p>
        </p:txBody>
      </p:sp>
      <p:sp>
        <p:nvSpPr>
          <p:cNvPr id="33" name="AutoShape 33"/>
          <p:cNvSpPr/>
          <p:nvPr/>
        </p:nvSpPr>
        <p:spPr>
          <a:xfrm flipV="1">
            <a:off x="7870769" y="7268619"/>
            <a:ext cx="2093602" cy="579262"/>
          </a:xfrm>
          <a:prstGeom prst="line">
            <a:avLst/>
          </a:prstGeom>
          <a:ln w="38100" cap="flat">
            <a:solidFill>
              <a:srgbClr val="38B6FF"/>
            </a:solidFill>
            <a:prstDash val="solid"/>
            <a:headEnd type="none" w="sm" len="sm"/>
            <a:tailEnd type="none" w="sm" len="sm"/>
          </a:ln>
        </p:spPr>
        <p:txBody>
          <a:bodyPr/>
          <a:lstStyle/>
          <a:p>
            <a:endParaRPr lang="en-PH"/>
          </a:p>
        </p:txBody>
      </p:sp>
      <p:sp>
        <p:nvSpPr>
          <p:cNvPr id="34" name="AutoShape 34"/>
          <p:cNvSpPr/>
          <p:nvPr/>
        </p:nvSpPr>
        <p:spPr>
          <a:xfrm flipV="1">
            <a:off x="10273918" y="7105926"/>
            <a:ext cx="2241917" cy="146014"/>
          </a:xfrm>
          <a:prstGeom prst="line">
            <a:avLst/>
          </a:prstGeom>
          <a:ln w="38100" cap="flat">
            <a:solidFill>
              <a:srgbClr val="38B6FF"/>
            </a:solidFill>
            <a:prstDash val="solid"/>
            <a:headEnd type="none" w="sm" len="sm"/>
            <a:tailEnd type="none" w="sm" len="sm"/>
          </a:ln>
        </p:spPr>
        <p:txBody>
          <a:bodyPr/>
          <a:lstStyle/>
          <a:p>
            <a:endParaRPr lang="en-PH"/>
          </a:p>
        </p:txBody>
      </p:sp>
      <p:sp>
        <p:nvSpPr>
          <p:cNvPr id="35" name="AutoShape 35"/>
          <p:cNvSpPr/>
          <p:nvPr/>
        </p:nvSpPr>
        <p:spPr>
          <a:xfrm>
            <a:off x="5177821" y="6608846"/>
            <a:ext cx="2009003" cy="704590"/>
          </a:xfrm>
          <a:prstGeom prst="line">
            <a:avLst/>
          </a:prstGeom>
          <a:ln w="38100" cap="flat">
            <a:solidFill>
              <a:srgbClr val="D9D9D9"/>
            </a:solidFill>
            <a:prstDash val="solid"/>
            <a:headEnd type="none" w="sm" len="sm"/>
            <a:tailEnd type="none" w="sm" len="sm"/>
          </a:ln>
        </p:spPr>
        <p:txBody>
          <a:bodyPr/>
          <a:lstStyle/>
          <a:p>
            <a:endParaRPr lang="en-PH"/>
          </a:p>
        </p:txBody>
      </p:sp>
      <p:sp>
        <p:nvSpPr>
          <p:cNvPr id="36" name="AutoShape 36"/>
          <p:cNvSpPr/>
          <p:nvPr/>
        </p:nvSpPr>
        <p:spPr>
          <a:xfrm>
            <a:off x="7501221" y="7340386"/>
            <a:ext cx="2081071" cy="421442"/>
          </a:xfrm>
          <a:prstGeom prst="line">
            <a:avLst/>
          </a:prstGeom>
          <a:ln w="38100" cap="flat">
            <a:solidFill>
              <a:srgbClr val="D9D9D9"/>
            </a:solidFill>
            <a:prstDash val="solid"/>
            <a:headEnd type="none" w="sm" len="sm"/>
            <a:tailEnd type="none" w="sm" len="sm"/>
          </a:ln>
        </p:spPr>
        <p:txBody>
          <a:bodyPr/>
          <a:lstStyle/>
          <a:p>
            <a:endParaRPr lang="en-PH"/>
          </a:p>
        </p:txBody>
      </p:sp>
      <p:sp>
        <p:nvSpPr>
          <p:cNvPr id="37" name="AutoShape 37"/>
          <p:cNvSpPr/>
          <p:nvPr/>
        </p:nvSpPr>
        <p:spPr>
          <a:xfrm>
            <a:off x="9924077" y="7779755"/>
            <a:ext cx="382078" cy="9694"/>
          </a:xfrm>
          <a:prstGeom prst="line">
            <a:avLst/>
          </a:prstGeom>
          <a:ln w="38100" cap="flat">
            <a:solidFill>
              <a:srgbClr val="D9D9D9"/>
            </a:solidFill>
            <a:prstDash val="solid"/>
            <a:headEnd type="none" w="sm" len="sm"/>
            <a:tailEnd type="none" w="sm" len="sm"/>
          </a:ln>
        </p:spPr>
        <p:txBody>
          <a:bodyPr/>
          <a:lstStyle/>
          <a:p>
            <a:endParaRPr lang="en-PH"/>
          </a:p>
        </p:txBody>
      </p:sp>
      <p:sp>
        <p:nvSpPr>
          <p:cNvPr id="38" name="AutoShape 38"/>
          <p:cNvSpPr/>
          <p:nvPr/>
        </p:nvSpPr>
        <p:spPr>
          <a:xfrm>
            <a:off x="10671644" y="7797670"/>
            <a:ext cx="2201869" cy="666621"/>
          </a:xfrm>
          <a:prstGeom prst="line">
            <a:avLst/>
          </a:prstGeom>
          <a:ln w="38100" cap="flat">
            <a:solidFill>
              <a:srgbClr val="D9D9D9"/>
            </a:solidFill>
            <a:prstDash val="solid"/>
            <a:headEnd type="none" w="sm" len="sm"/>
            <a:tailEnd type="none" w="sm" len="sm"/>
          </a:ln>
        </p:spPr>
        <p:txBody>
          <a:bodyPr/>
          <a:lstStyle/>
          <a:p>
            <a:endParaRPr lang="en-PH"/>
          </a:p>
        </p:txBody>
      </p:sp>
      <p:sp>
        <p:nvSpPr>
          <p:cNvPr id="39" name="TextBox 39"/>
          <p:cNvSpPr txBox="1"/>
          <p:nvPr/>
        </p:nvSpPr>
        <p:spPr>
          <a:xfrm rot="1647814">
            <a:off x="3798660" y="5874448"/>
            <a:ext cx="1168093" cy="518378"/>
          </a:xfrm>
          <a:prstGeom prst="rect">
            <a:avLst/>
          </a:prstGeom>
        </p:spPr>
        <p:txBody>
          <a:bodyPr lIns="0" tIns="0" rIns="0" bIns="0" rtlCol="0" anchor="t">
            <a:spAutoFit/>
          </a:bodyPr>
          <a:lstStyle/>
          <a:p>
            <a:pPr algn="ctr">
              <a:lnSpc>
                <a:spcPts val="4258"/>
              </a:lnSpc>
            </a:pPr>
            <a:r>
              <a:rPr lang="en-US" sz="3041" b="1">
                <a:solidFill>
                  <a:srgbClr val="000000"/>
                </a:solidFill>
                <a:latin typeface="Canva Sans Bold"/>
                <a:ea typeface="Canva Sans Bold"/>
                <a:cs typeface="Canva Sans Bold"/>
                <a:sym typeface="Canva Sans Bold"/>
              </a:rPr>
              <a:t>User 1</a:t>
            </a:r>
          </a:p>
        </p:txBody>
      </p:sp>
      <p:sp>
        <p:nvSpPr>
          <p:cNvPr id="40" name="TextBox 40"/>
          <p:cNvSpPr txBox="1"/>
          <p:nvPr/>
        </p:nvSpPr>
        <p:spPr>
          <a:xfrm rot="1647814">
            <a:off x="3562004" y="8378852"/>
            <a:ext cx="1295249" cy="518378"/>
          </a:xfrm>
          <a:prstGeom prst="rect">
            <a:avLst/>
          </a:prstGeom>
        </p:spPr>
        <p:txBody>
          <a:bodyPr lIns="0" tIns="0" rIns="0" bIns="0" rtlCol="0" anchor="t">
            <a:spAutoFit/>
          </a:bodyPr>
          <a:lstStyle/>
          <a:p>
            <a:pPr algn="ctr">
              <a:lnSpc>
                <a:spcPts val="4258"/>
              </a:lnSpc>
            </a:pPr>
            <a:r>
              <a:rPr lang="en-US" sz="3041" b="1">
                <a:solidFill>
                  <a:srgbClr val="000000"/>
                </a:solidFill>
                <a:latin typeface="Canva Sans Bold"/>
                <a:ea typeface="Canva Sans Bold"/>
                <a:cs typeface="Canva Sans Bold"/>
                <a:sym typeface="Canva Sans Bold"/>
              </a:rPr>
              <a:t>User 2</a:t>
            </a:r>
          </a:p>
        </p:txBody>
      </p:sp>
      <p:sp>
        <p:nvSpPr>
          <p:cNvPr id="41" name="TextBox 41"/>
          <p:cNvSpPr txBox="1"/>
          <p:nvPr/>
        </p:nvSpPr>
        <p:spPr>
          <a:xfrm rot="1647814">
            <a:off x="13255764" y="6001411"/>
            <a:ext cx="1295249" cy="518378"/>
          </a:xfrm>
          <a:prstGeom prst="rect">
            <a:avLst/>
          </a:prstGeom>
        </p:spPr>
        <p:txBody>
          <a:bodyPr lIns="0" tIns="0" rIns="0" bIns="0" rtlCol="0" anchor="t">
            <a:spAutoFit/>
          </a:bodyPr>
          <a:lstStyle/>
          <a:p>
            <a:pPr algn="ctr">
              <a:lnSpc>
                <a:spcPts val="4258"/>
              </a:lnSpc>
            </a:pPr>
            <a:r>
              <a:rPr lang="en-US" sz="3041" b="1">
                <a:solidFill>
                  <a:srgbClr val="000000"/>
                </a:solidFill>
                <a:latin typeface="Canva Sans Bold"/>
                <a:ea typeface="Canva Sans Bold"/>
                <a:cs typeface="Canva Sans Bold"/>
                <a:sym typeface="Canva Sans Bold"/>
              </a:rPr>
              <a:t>User 3</a:t>
            </a:r>
          </a:p>
        </p:txBody>
      </p:sp>
      <p:sp>
        <p:nvSpPr>
          <p:cNvPr id="42" name="TextBox 42"/>
          <p:cNvSpPr txBox="1"/>
          <p:nvPr/>
        </p:nvSpPr>
        <p:spPr>
          <a:xfrm rot="1647814">
            <a:off x="13032820" y="8378852"/>
            <a:ext cx="1295249" cy="518378"/>
          </a:xfrm>
          <a:prstGeom prst="rect">
            <a:avLst/>
          </a:prstGeom>
        </p:spPr>
        <p:txBody>
          <a:bodyPr lIns="0" tIns="0" rIns="0" bIns="0" rtlCol="0" anchor="t">
            <a:spAutoFit/>
          </a:bodyPr>
          <a:lstStyle/>
          <a:p>
            <a:pPr algn="ctr">
              <a:lnSpc>
                <a:spcPts val="4258"/>
              </a:lnSpc>
            </a:pPr>
            <a:r>
              <a:rPr lang="en-US" sz="3041" b="1">
                <a:solidFill>
                  <a:srgbClr val="000000"/>
                </a:solidFill>
                <a:latin typeface="Canva Sans Bold"/>
                <a:ea typeface="Canva Sans Bold"/>
                <a:cs typeface="Canva Sans Bold"/>
                <a:sym typeface="Canva Sans Bold"/>
              </a:rPr>
              <a:t>User 4</a:t>
            </a:r>
          </a:p>
        </p:txBody>
      </p:sp>
      <p:sp>
        <p:nvSpPr>
          <p:cNvPr id="43" name="TextBox 43"/>
          <p:cNvSpPr txBox="1"/>
          <p:nvPr/>
        </p:nvSpPr>
        <p:spPr>
          <a:xfrm>
            <a:off x="6922001" y="6893723"/>
            <a:ext cx="869297" cy="257021"/>
          </a:xfrm>
          <a:prstGeom prst="rect">
            <a:avLst/>
          </a:prstGeom>
        </p:spPr>
        <p:txBody>
          <a:bodyPr lIns="0" tIns="0" rIns="0" bIns="0" rtlCol="0" anchor="t">
            <a:spAutoFit/>
          </a:bodyPr>
          <a:lstStyle/>
          <a:p>
            <a:pPr algn="ctr">
              <a:lnSpc>
                <a:spcPts val="2109"/>
              </a:lnSpc>
            </a:pPr>
            <a:r>
              <a:rPr lang="en-US" sz="1506" b="1">
                <a:solidFill>
                  <a:srgbClr val="000000"/>
                </a:solidFill>
                <a:latin typeface="Canva Sans Bold"/>
                <a:ea typeface="Canva Sans Bold"/>
                <a:cs typeface="Canva Sans Bold"/>
                <a:sym typeface="Canva Sans Bold"/>
              </a:rPr>
              <a:t>Node</a:t>
            </a:r>
          </a:p>
        </p:txBody>
      </p:sp>
      <p:sp>
        <p:nvSpPr>
          <p:cNvPr id="44" name="TextBox 44"/>
          <p:cNvSpPr txBox="1"/>
          <p:nvPr/>
        </p:nvSpPr>
        <p:spPr>
          <a:xfrm>
            <a:off x="9474319" y="8506302"/>
            <a:ext cx="1472087" cy="434481"/>
          </a:xfrm>
          <a:prstGeom prst="rect">
            <a:avLst/>
          </a:prstGeom>
        </p:spPr>
        <p:txBody>
          <a:bodyPr lIns="0" tIns="0" rIns="0" bIns="0" rtlCol="0" anchor="t">
            <a:spAutoFit/>
          </a:bodyPr>
          <a:lstStyle/>
          <a:p>
            <a:pPr algn="ctr">
              <a:lnSpc>
                <a:spcPts val="3571"/>
              </a:lnSpc>
            </a:pPr>
            <a:r>
              <a:rPr lang="en-US" sz="2551" b="1">
                <a:solidFill>
                  <a:srgbClr val="000000"/>
                </a:solidFill>
                <a:latin typeface="Canva Sans Bold"/>
                <a:ea typeface="Canva Sans Bold"/>
                <a:cs typeface="Canva Sans Bold"/>
                <a:sym typeface="Canva Sans Bold"/>
              </a:rPr>
              <a:t>Switch</a:t>
            </a:r>
          </a:p>
        </p:txBody>
      </p:sp>
      <p:sp>
        <p:nvSpPr>
          <p:cNvPr id="45" name="TextBox 45"/>
          <p:cNvSpPr txBox="1"/>
          <p:nvPr/>
        </p:nvSpPr>
        <p:spPr>
          <a:xfrm>
            <a:off x="6774072" y="8658702"/>
            <a:ext cx="1472087" cy="434481"/>
          </a:xfrm>
          <a:prstGeom prst="rect">
            <a:avLst/>
          </a:prstGeom>
        </p:spPr>
        <p:txBody>
          <a:bodyPr lIns="0" tIns="0" rIns="0" bIns="0" rtlCol="0" anchor="t">
            <a:spAutoFit/>
          </a:bodyPr>
          <a:lstStyle/>
          <a:p>
            <a:pPr algn="ctr">
              <a:lnSpc>
                <a:spcPts val="3571"/>
              </a:lnSpc>
            </a:pPr>
            <a:r>
              <a:rPr lang="en-US" sz="2551" b="1">
                <a:solidFill>
                  <a:srgbClr val="000000"/>
                </a:solidFill>
                <a:latin typeface="Canva Sans Bold"/>
                <a:ea typeface="Canva Sans Bold"/>
                <a:cs typeface="Canva Sans Bold"/>
                <a:sym typeface="Canva Sans Bold"/>
              </a:rPr>
              <a:t>Switch</a:t>
            </a:r>
          </a:p>
        </p:txBody>
      </p:sp>
      <p:sp>
        <p:nvSpPr>
          <p:cNvPr id="46" name="TextBox 46"/>
          <p:cNvSpPr txBox="1"/>
          <p:nvPr/>
        </p:nvSpPr>
        <p:spPr>
          <a:xfrm>
            <a:off x="7264852" y="7421540"/>
            <a:ext cx="869297" cy="257021"/>
          </a:xfrm>
          <a:prstGeom prst="rect">
            <a:avLst/>
          </a:prstGeom>
        </p:spPr>
        <p:txBody>
          <a:bodyPr lIns="0" tIns="0" rIns="0" bIns="0" rtlCol="0" anchor="t">
            <a:spAutoFit/>
          </a:bodyPr>
          <a:lstStyle/>
          <a:p>
            <a:pPr algn="ctr">
              <a:lnSpc>
                <a:spcPts val="2109"/>
              </a:lnSpc>
            </a:pPr>
            <a:r>
              <a:rPr lang="en-US" sz="1506" b="1">
                <a:solidFill>
                  <a:srgbClr val="000000"/>
                </a:solidFill>
                <a:latin typeface="Canva Sans Bold"/>
                <a:ea typeface="Canva Sans Bold"/>
                <a:cs typeface="Canva Sans Bold"/>
                <a:sym typeface="Canva Sans Bold"/>
              </a:rPr>
              <a:t>Node</a:t>
            </a:r>
          </a:p>
        </p:txBody>
      </p:sp>
      <p:sp>
        <p:nvSpPr>
          <p:cNvPr id="47" name="TextBox 47"/>
          <p:cNvSpPr txBox="1"/>
          <p:nvPr/>
        </p:nvSpPr>
        <p:spPr>
          <a:xfrm>
            <a:off x="6540989" y="7434478"/>
            <a:ext cx="869297" cy="257021"/>
          </a:xfrm>
          <a:prstGeom prst="rect">
            <a:avLst/>
          </a:prstGeom>
        </p:spPr>
        <p:txBody>
          <a:bodyPr lIns="0" tIns="0" rIns="0" bIns="0" rtlCol="0" anchor="t">
            <a:spAutoFit/>
          </a:bodyPr>
          <a:lstStyle/>
          <a:p>
            <a:pPr algn="ctr">
              <a:lnSpc>
                <a:spcPts val="2109"/>
              </a:lnSpc>
            </a:pPr>
            <a:r>
              <a:rPr lang="en-US" sz="1506" b="1">
                <a:solidFill>
                  <a:srgbClr val="000000"/>
                </a:solidFill>
                <a:latin typeface="Canva Sans Bold"/>
                <a:ea typeface="Canva Sans Bold"/>
                <a:cs typeface="Canva Sans Bold"/>
                <a:sym typeface="Canva Sans Bold"/>
              </a:rPr>
              <a:t>Node</a:t>
            </a:r>
          </a:p>
        </p:txBody>
      </p:sp>
      <p:sp>
        <p:nvSpPr>
          <p:cNvPr id="48" name="TextBox 48"/>
          <p:cNvSpPr txBox="1"/>
          <p:nvPr/>
        </p:nvSpPr>
        <p:spPr>
          <a:xfrm>
            <a:off x="9718627" y="6878133"/>
            <a:ext cx="869297" cy="257021"/>
          </a:xfrm>
          <a:prstGeom prst="rect">
            <a:avLst/>
          </a:prstGeom>
        </p:spPr>
        <p:txBody>
          <a:bodyPr lIns="0" tIns="0" rIns="0" bIns="0" rtlCol="0" anchor="t">
            <a:spAutoFit/>
          </a:bodyPr>
          <a:lstStyle/>
          <a:p>
            <a:pPr algn="ctr">
              <a:lnSpc>
                <a:spcPts val="2109"/>
              </a:lnSpc>
            </a:pPr>
            <a:r>
              <a:rPr lang="en-US" sz="1506" b="1">
                <a:solidFill>
                  <a:srgbClr val="000000"/>
                </a:solidFill>
                <a:latin typeface="Canva Sans Bold"/>
                <a:ea typeface="Canva Sans Bold"/>
                <a:cs typeface="Canva Sans Bold"/>
                <a:sym typeface="Canva Sans Bold"/>
              </a:rPr>
              <a:t>Node</a:t>
            </a:r>
          </a:p>
        </p:txBody>
      </p:sp>
      <p:sp>
        <p:nvSpPr>
          <p:cNvPr id="49" name="TextBox 49"/>
          <p:cNvSpPr txBox="1"/>
          <p:nvPr/>
        </p:nvSpPr>
        <p:spPr>
          <a:xfrm>
            <a:off x="10061479" y="7405951"/>
            <a:ext cx="869297" cy="257021"/>
          </a:xfrm>
          <a:prstGeom prst="rect">
            <a:avLst/>
          </a:prstGeom>
        </p:spPr>
        <p:txBody>
          <a:bodyPr lIns="0" tIns="0" rIns="0" bIns="0" rtlCol="0" anchor="t">
            <a:spAutoFit/>
          </a:bodyPr>
          <a:lstStyle/>
          <a:p>
            <a:pPr algn="ctr">
              <a:lnSpc>
                <a:spcPts val="2109"/>
              </a:lnSpc>
            </a:pPr>
            <a:r>
              <a:rPr lang="en-US" sz="1506" b="1">
                <a:solidFill>
                  <a:srgbClr val="000000"/>
                </a:solidFill>
                <a:latin typeface="Canva Sans Bold"/>
                <a:ea typeface="Canva Sans Bold"/>
                <a:cs typeface="Canva Sans Bold"/>
                <a:sym typeface="Canva Sans Bold"/>
              </a:rPr>
              <a:t>Node</a:t>
            </a:r>
          </a:p>
        </p:txBody>
      </p:sp>
      <p:sp>
        <p:nvSpPr>
          <p:cNvPr id="50" name="TextBox 50"/>
          <p:cNvSpPr txBox="1"/>
          <p:nvPr/>
        </p:nvSpPr>
        <p:spPr>
          <a:xfrm>
            <a:off x="9337616" y="7418889"/>
            <a:ext cx="869297" cy="257021"/>
          </a:xfrm>
          <a:prstGeom prst="rect">
            <a:avLst/>
          </a:prstGeom>
        </p:spPr>
        <p:txBody>
          <a:bodyPr lIns="0" tIns="0" rIns="0" bIns="0" rtlCol="0" anchor="t">
            <a:spAutoFit/>
          </a:bodyPr>
          <a:lstStyle/>
          <a:p>
            <a:pPr algn="ctr">
              <a:lnSpc>
                <a:spcPts val="2109"/>
              </a:lnSpc>
            </a:pPr>
            <a:r>
              <a:rPr lang="en-US" sz="1506" b="1">
                <a:solidFill>
                  <a:srgbClr val="000000"/>
                </a:solidFill>
                <a:latin typeface="Canva Sans Bold"/>
                <a:ea typeface="Canva Sans Bold"/>
                <a:cs typeface="Canva Sans Bold"/>
                <a:sym typeface="Canva Sans Bold"/>
              </a:rPr>
              <a:t>Node</a:t>
            </a:r>
          </a:p>
        </p:txBody>
      </p:sp>
      <p:sp>
        <p:nvSpPr>
          <p:cNvPr id="51" name="TextBox 51"/>
          <p:cNvSpPr txBox="1"/>
          <p:nvPr/>
        </p:nvSpPr>
        <p:spPr>
          <a:xfrm>
            <a:off x="198747" y="147586"/>
            <a:ext cx="8537136" cy="657793"/>
          </a:xfrm>
          <a:prstGeom prst="rect">
            <a:avLst/>
          </a:prstGeom>
        </p:spPr>
        <p:txBody>
          <a:bodyPr lIns="0" tIns="0" rIns="0" bIns="0" rtlCol="0" anchor="t">
            <a:spAutoFit/>
          </a:bodyPr>
          <a:lstStyle/>
          <a:p>
            <a:pPr marL="0" lvl="0" indent="0" algn="l">
              <a:lnSpc>
                <a:spcPts val="4896"/>
              </a:lnSpc>
              <a:spcBef>
                <a:spcPct val="0"/>
              </a:spcBef>
            </a:pPr>
            <a:r>
              <a:rPr lang="en-US" sz="4372" b="1" spc="-131">
                <a:solidFill>
                  <a:srgbClr val="FFFFFF"/>
                </a:solidFill>
                <a:latin typeface="Poppins Bold"/>
                <a:ea typeface="Poppins Bold"/>
                <a:cs typeface="Poppins Bold"/>
                <a:sym typeface="Poppins Bold"/>
              </a:rPr>
              <a:t>17.1 Data Transmission Modes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84809" y="1938701"/>
            <a:ext cx="705659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Packet Switching</a:t>
            </a:r>
          </a:p>
        </p:txBody>
      </p:sp>
      <p:sp>
        <p:nvSpPr>
          <p:cNvPr id="6" name="TextBox 6"/>
          <p:cNvSpPr txBox="1"/>
          <p:nvPr/>
        </p:nvSpPr>
        <p:spPr>
          <a:xfrm>
            <a:off x="384809" y="2694896"/>
            <a:ext cx="17352717"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Circuit switching was historically employed in telephone systems, establishing dedicated communication paths for calls, while in the present era, </a:t>
            </a:r>
            <a:r>
              <a:rPr lang="en-US" sz="3000" b="1">
                <a:solidFill>
                  <a:srgbClr val="642EC7"/>
                </a:solidFill>
                <a:latin typeface="Open Sans Bold"/>
                <a:ea typeface="Open Sans Bold"/>
                <a:cs typeface="Open Sans Bold"/>
                <a:sym typeface="Open Sans Bold"/>
              </a:rPr>
              <a:t>packet switching dominates internet data transfer by breaking information into packets for more efficient transmission</a:t>
            </a:r>
            <a:r>
              <a:rPr lang="en-US" sz="3000">
                <a:solidFill>
                  <a:srgbClr val="642EC7"/>
                </a:solidFill>
                <a:latin typeface="Open Sans"/>
                <a:ea typeface="Open Sans"/>
                <a:cs typeface="Open Sans"/>
                <a:sym typeface="Open Sans"/>
              </a:rPr>
              <a:t>.</a:t>
            </a:r>
          </a:p>
        </p:txBody>
      </p:sp>
      <p:sp>
        <p:nvSpPr>
          <p:cNvPr id="7" name="TextBox 7"/>
          <p:cNvSpPr txBox="1"/>
          <p:nvPr/>
        </p:nvSpPr>
        <p:spPr>
          <a:xfrm>
            <a:off x="198747" y="147586"/>
            <a:ext cx="8537136" cy="657793"/>
          </a:xfrm>
          <a:prstGeom prst="rect">
            <a:avLst/>
          </a:prstGeom>
        </p:spPr>
        <p:txBody>
          <a:bodyPr lIns="0" tIns="0" rIns="0" bIns="0" rtlCol="0" anchor="t">
            <a:spAutoFit/>
          </a:bodyPr>
          <a:lstStyle/>
          <a:p>
            <a:pPr marL="0" lvl="0" indent="0" algn="l">
              <a:lnSpc>
                <a:spcPts val="4896"/>
              </a:lnSpc>
              <a:spcBef>
                <a:spcPct val="0"/>
              </a:spcBef>
            </a:pPr>
            <a:r>
              <a:rPr lang="en-US" sz="4372" b="1" spc="-131">
                <a:solidFill>
                  <a:srgbClr val="FFFFFF"/>
                </a:solidFill>
                <a:latin typeface="Poppins Bold"/>
                <a:ea typeface="Poppins Bold"/>
                <a:cs typeface="Poppins Bold"/>
                <a:sym typeface="Poppins Bold"/>
              </a:rPr>
              <a:t>17.1 Data Transmission Modes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686318" y="5820440"/>
            <a:ext cx="3086100" cy="1838179"/>
            <a:chOff x="0" y="0"/>
            <a:chExt cx="812800" cy="484129"/>
          </a:xfrm>
        </p:grpSpPr>
        <p:sp>
          <p:nvSpPr>
            <p:cNvPr id="6" name="Freeform 6"/>
            <p:cNvSpPr/>
            <p:nvPr/>
          </p:nvSpPr>
          <p:spPr>
            <a:xfrm>
              <a:off x="0" y="0"/>
              <a:ext cx="812800" cy="484129"/>
            </a:xfrm>
            <a:custGeom>
              <a:avLst/>
              <a:gdLst/>
              <a:ahLst/>
              <a:cxnLst/>
              <a:rect l="l" t="t" r="r" b="b"/>
              <a:pathLst>
                <a:path w="812800" h="484129">
                  <a:moveTo>
                    <a:pt x="0" y="0"/>
                  </a:moveTo>
                  <a:lnTo>
                    <a:pt x="812800" y="0"/>
                  </a:lnTo>
                  <a:lnTo>
                    <a:pt x="812800" y="484129"/>
                  </a:lnTo>
                  <a:lnTo>
                    <a:pt x="0" y="484129"/>
                  </a:lnTo>
                  <a:close/>
                </a:path>
              </a:pathLst>
            </a:custGeom>
            <a:solidFill>
              <a:srgbClr val="642EC7"/>
            </a:solidFill>
          </p:spPr>
          <p:txBody>
            <a:bodyPr/>
            <a:lstStyle/>
            <a:p>
              <a:endParaRPr lang="en-PH"/>
            </a:p>
          </p:txBody>
        </p:sp>
        <p:sp>
          <p:nvSpPr>
            <p:cNvPr id="7" name="TextBox 7"/>
            <p:cNvSpPr txBox="1"/>
            <p:nvPr/>
          </p:nvSpPr>
          <p:spPr>
            <a:xfrm>
              <a:off x="0" y="-28575"/>
              <a:ext cx="812800" cy="512704"/>
            </a:xfrm>
            <a:prstGeom prst="rect">
              <a:avLst/>
            </a:prstGeom>
          </p:spPr>
          <p:txBody>
            <a:bodyPr lIns="50800" tIns="50800" rIns="50800" bIns="50800" rtlCol="0" anchor="ctr"/>
            <a:lstStyle/>
            <a:p>
              <a:pPr algn="ctr">
                <a:lnSpc>
                  <a:spcPts val="2595"/>
                </a:lnSpc>
              </a:pPr>
              <a:endParaRPr/>
            </a:p>
          </p:txBody>
        </p:sp>
      </p:grpSp>
      <p:sp>
        <p:nvSpPr>
          <p:cNvPr id="8" name="TextBox 8"/>
          <p:cNvSpPr txBox="1"/>
          <p:nvPr/>
        </p:nvSpPr>
        <p:spPr>
          <a:xfrm>
            <a:off x="384809" y="1938701"/>
            <a:ext cx="705659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Packet Switching</a:t>
            </a:r>
          </a:p>
        </p:txBody>
      </p:sp>
      <p:sp>
        <p:nvSpPr>
          <p:cNvPr id="9" name="TextBox 9"/>
          <p:cNvSpPr txBox="1"/>
          <p:nvPr/>
        </p:nvSpPr>
        <p:spPr>
          <a:xfrm>
            <a:off x="384809" y="2694896"/>
            <a:ext cx="17352717"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Packet switching involves </a:t>
            </a:r>
            <a:r>
              <a:rPr lang="en-US" sz="3000" b="1">
                <a:solidFill>
                  <a:srgbClr val="000000"/>
                </a:solidFill>
                <a:latin typeface="Open Sans Bold"/>
                <a:ea typeface="Open Sans Bold"/>
                <a:cs typeface="Open Sans Bold"/>
                <a:sym typeface="Open Sans Bold"/>
              </a:rPr>
              <a:t>breaking data into smaller packets</a:t>
            </a:r>
            <a:r>
              <a:rPr lang="en-US" sz="3000">
                <a:solidFill>
                  <a:srgbClr val="000000"/>
                </a:solidFill>
                <a:latin typeface="Open Sans"/>
                <a:ea typeface="Open Sans"/>
                <a:cs typeface="Open Sans"/>
                <a:sym typeface="Open Sans"/>
              </a:rPr>
              <a:t>, which are individually routed across a network based on the most efficient path, and then reassembled at the destination.</a:t>
            </a:r>
          </a:p>
        </p:txBody>
      </p:sp>
      <p:sp>
        <p:nvSpPr>
          <p:cNvPr id="10" name="TextBox 10"/>
          <p:cNvSpPr txBox="1"/>
          <p:nvPr/>
        </p:nvSpPr>
        <p:spPr>
          <a:xfrm>
            <a:off x="1351504" y="6467444"/>
            <a:ext cx="1755728" cy="514350"/>
          </a:xfrm>
          <a:prstGeom prst="rect">
            <a:avLst/>
          </a:prstGeom>
        </p:spPr>
        <p:txBody>
          <a:bodyPr lIns="0" tIns="0" rIns="0" bIns="0" rtlCol="0" anchor="t">
            <a:spAutoFit/>
          </a:bodyPr>
          <a:lstStyle/>
          <a:p>
            <a:pPr algn="ctr">
              <a:lnSpc>
                <a:spcPts val="4200"/>
              </a:lnSpc>
              <a:spcBef>
                <a:spcPct val="0"/>
              </a:spcBef>
            </a:pPr>
            <a:r>
              <a:rPr lang="en-US" sz="3000">
                <a:solidFill>
                  <a:srgbClr val="FFFFFF"/>
                </a:solidFill>
                <a:latin typeface="Open Sans"/>
                <a:ea typeface="Open Sans"/>
                <a:cs typeface="Open Sans"/>
                <a:sym typeface="Open Sans"/>
              </a:rPr>
              <a:t>Message</a:t>
            </a:r>
          </a:p>
        </p:txBody>
      </p:sp>
      <p:sp>
        <p:nvSpPr>
          <p:cNvPr id="11" name="AutoShape 11"/>
          <p:cNvSpPr/>
          <p:nvPr/>
        </p:nvSpPr>
        <p:spPr>
          <a:xfrm flipV="1">
            <a:off x="3793713" y="5254454"/>
            <a:ext cx="2246020" cy="1485075"/>
          </a:xfrm>
          <a:prstGeom prst="line">
            <a:avLst/>
          </a:prstGeom>
          <a:ln w="38100" cap="flat">
            <a:solidFill>
              <a:srgbClr val="000000"/>
            </a:solidFill>
            <a:prstDash val="solid"/>
            <a:headEnd type="none" w="sm" len="sm"/>
            <a:tailEnd type="none" w="sm" len="sm"/>
          </a:ln>
        </p:spPr>
        <p:txBody>
          <a:bodyPr/>
          <a:lstStyle/>
          <a:p>
            <a:endParaRPr lang="en-PH"/>
          </a:p>
        </p:txBody>
      </p:sp>
      <p:sp>
        <p:nvSpPr>
          <p:cNvPr id="12" name="AutoShape 12"/>
          <p:cNvSpPr/>
          <p:nvPr/>
        </p:nvSpPr>
        <p:spPr>
          <a:xfrm>
            <a:off x="3804220" y="6728347"/>
            <a:ext cx="2235513" cy="1542389"/>
          </a:xfrm>
          <a:prstGeom prst="line">
            <a:avLst/>
          </a:prstGeom>
          <a:ln w="38100" cap="flat">
            <a:solidFill>
              <a:srgbClr val="000000"/>
            </a:solidFill>
            <a:prstDash val="solid"/>
            <a:headEnd type="none" w="sm" len="sm"/>
            <a:tailEnd type="none" w="sm" len="sm"/>
          </a:ln>
        </p:spPr>
        <p:txBody>
          <a:bodyPr/>
          <a:lstStyle/>
          <a:p>
            <a:endParaRPr lang="en-PH"/>
          </a:p>
        </p:txBody>
      </p:sp>
      <p:sp>
        <p:nvSpPr>
          <p:cNvPr id="13" name="AutoShape 13"/>
          <p:cNvSpPr/>
          <p:nvPr/>
        </p:nvSpPr>
        <p:spPr>
          <a:xfrm flipV="1">
            <a:off x="3815038" y="6712554"/>
            <a:ext cx="2224694" cy="113"/>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14" name="Group 14"/>
          <p:cNvGrpSpPr/>
          <p:nvPr/>
        </p:nvGrpSpPr>
        <p:grpSpPr>
          <a:xfrm>
            <a:off x="6039732" y="4882301"/>
            <a:ext cx="3086100" cy="734669"/>
            <a:chOff x="0" y="0"/>
            <a:chExt cx="812800" cy="193493"/>
          </a:xfrm>
        </p:grpSpPr>
        <p:sp>
          <p:nvSpPr>
            <p:cNvPr id="15" name="Freeform 15"/>
            <p:cNvSpPr/>
            <p:nvPr/>
          </p:nvSpPr>
          <p:spPr>
            <a:xfrm>
              <a:off x="0" y="0"/>
              <a:ext cx="812800" cy="193493"/>
            </a:xfrm>
            <a:custGeom>
              <a:avLst/>
              <a:gdLst/>
              <a:ahLst/>
              <a:cxnLst/>
              <a:rect l="l" t="t" r="r" b="b"/>
              <a:pathLst>
                <a:path w="812800" h="193493">
                  <a:moveTo>
                    <a:pt x="0" y="0"/>
                  </a:moveTo>
                  <a:lnTo>
                    <a:pt x="812800" y="0"/>
                  </a:lnTo>
                  <a:lnTo>
                    <a:pt x="812800" y="193493"/>
                  </a:lnTo>
                  <a:lnTo>
                    <a:pt x="0" y="193493"/>
                  </a:lnTo>
                  <a:close/>
                </a:path>
              </a:pathLst>
            </a:custGeom>
            <a:solidFill>
              <a:srgbClr val="019D97"/>
            </a:solidFill>
          </p:spPr>
          <p:txBody>
            <a:bodyPr/>
            <a:lstStyle/>
            <a:p>
              <a:endParaRPr lang="en-PH"/>
            </a:p>
          </p:txBody>
        </p:sp>
        <p:sp>
          <p:nvSpPr>
            <p:cNvPr id="16" name="TextBox 16"/>
            <p:cNvSpPr txBox="1"/>
            <p:nvPr/>
          </p:nvSpPr>
          <p:spPr>
            <a:xfrm>
              <a:off x="0" y="-28575"/>
              <a:ext cx="812800" cy="222068"/>
            </a:xfrm>
            <a:prstGeom prst="rect">
              <a:avLst/>
            </a:prstGeom>
          </p:spPr>
          <p:txBody>
            <a:bodyPr lIns="50800" tIns="50800" rIns="50800" bIns="50800" rtlCol="0" anchor="ctr"/>
            <a:lstStyle/>
            <a:p>
              <a:pPr algn="ctr">
                <a:lnSpc>
                  <a:spcPts val="2595"/>
                </a:lnSpc>
              </a:pPr>
              <a:endParaRPr/>
            </a:p>
          </p:txBody>
        </p:sp>
      </p:grpSp>
      <p:grpSp>
        <p:nvGrpSpPr>
          <p:cNvPr id="17" name="Group 17"/>
          <p:cNvGrpSpPr/>
          <p:nvPr/>
        </p:nvGrpSpPr>
        <p:grpSpPr>
          <a:xfrm>
            <a:off x="5964919" y="6372194"/>
            <a:ext cx="3086100" cy="734669"/>
            <a:chOff x="0" y="0"/>
            <a:chExt cx="812800" cy="193493"/>
          </a:xfrm>
        </p:grpSpPr>
        <p:sp>
          <p:nvSpPr>
            <p:cNvPr id="18" name="Freeform 18"/>
            <p:cNvSpPr/>
            <p:nvPr/>
          </p:nvSpPr>
          <p:spPr>
            <a:xfrm>
              <a:off x="0" y="0"/>
              <a:ext cx="812800" cy="193493"/>
            </a:xfrm>
            <a:custGeom>
              <a:avLst/>
              <a:gdLst/>
              <a:ahLst/>
              <a:cxnLst/>
              <a:rect l="l" t="t" r="r" b="b"/>
              <a:pathLst>
                <a:path w="812800" h="193493">
                  <a:moveTo>
                    <a:pt x="0" y="0"/>
                  </a:moveTo>
                  <a:lnTo>
                    <a:pt x="812800" y="0"/>
                  </a:lnTo>
                  <a:lnTo>
                    <a:pt x="812800" y="193493"/>
                  </a:lnTo>
                  <a:lnTo>
                    <a:pt x="0" y="193493"/>
                  </a:lnTo>
                  <a:close/>
                </a:path>
              </a:pathLst>
            </a:custGeom>
            <a:solidFill>
              <a:srgbClr val="019D97"/>
            </a:solidFill>
          </p:spPr>
          <p:txBody>
            <a:bodyPr/>
            <a:lstStyle/>
            <a:p>
              <a:endParaRPr lang="en-PH"/>
            </a:p>
          </p:txBody>
        </p:sp>
        <p:sp>
          <p:nvSpPr>
            <p:cNvPr id="19" name="TextBox 19"/>
            <p:cNvSpPr txBox="1"/>
            <p:nvPr/>
          </p:nvSpPr>
          <p:spPr>
            <a:xfrm>
              <a:off x="0" y="-28575"/>
              <a:ext cx="812800" cy="222068"/>
            </a:xfrm>
            <a:prstGeom prst="rect">
              <a:avLst/>
            </a:prstGeom>
          </p:spPr>
          <p:txBody>
            <a:bodyPr lIns="50800" tIns="50800" rIns="50800" bIns="50800" rtlCol="0" anchor="ctr"/>
            <a:lstStyle/>
            <a:p>
              <a:pPr algn="ctr">
                <a:lnSpc>
                  <a:spcPts val="2595"/>
                </a:lnSpc>
              </a:pPr>
              <a:endParaRPr/>
            </a:p>
          </p:txBody>
        </p:sp>
      </p:grpSp>
      <p:grpSp>
        <p:nvGrpSpPr>
          <p:cNvPr id="20" name="Group 20"/>
          <p:cNvGrpSpPr/>
          <p:nvPr/>
        </p:nvGrpSpPr>
        <p:grpSpPr>
          <a:xfrm>
            <a:off x="6039732" y="7903402"/>
            <a:ext cx="3086100" cy="734669"/>
            <a:chOff x="0" y="0"/>
            <a:chExt cx="812800" cy="193493"/>
          </a:xfrm>
        </p:grpSpPr>
        <p:sp>
          <p:nvSpPr>
            <p:cNvPr id="21" name="Freeform 21"/>
            <p:cNvSpPr/>
            <p:nvPr/>
          </p:nvSpPr>
          <p:spPr>
            <a:xfrm>
              <a:off x="0" y="0"/>
              <a:ext cx="812800" cy="193493"/>
            </a:xfrm>
            <a:custGeom>
              <a:avLst/>
              <a:gdLst/>
              <a:ahLst/>
              <a:cxnLst/>
              <a:rect l="l" t="t" r="r" b="b"/>
              <a:pathLst>
                <a:path w="812800" h="193493">
                  <a:moveTo>
                    <a:pt x="0" y="0"/>
                  </a:moveTo>
                  <a:lnTo>
                    <a:pt x="812800" y="0"/>
                  </a:lnTo>
                  <a:lnTo>
                    <a:pt x="812800" y="193493"/>
                  </a:lnTo>
                  <a:lnTo>
                    <a:pt x="0" y="193493"/>
                  </a:lnTo>
                  <a:close/>
                </a:path>
              </a:pathLst>
            </a:custGeom>
            <a:solidFill>
              <a:srgbClr val="019D97"/>
            </a:solidFill>
          </p:spPr>
          <p:txBody>
            <a:bodyPr/>
            <a:lstStyle/>
            <a:p>
              <a:endParaRPr lang="en-PH"/>
            </a:p>
          </p:txBody>
        </p:sp>
        <p:sp>
          <p:nvSpPr>
            <p:cNvPr id="22" name="TextBox 22"/>
            <p:cNvSpPr txBox="1"/>
            <p:nvPr/>
          </p:nvSpPr>
          <p:spPr>
            <a:xfrm>
              <a:off x="0" y="-28575"/>
              <a:ext cx="812800" cy="222068"/>
            </a:xfrm>
            <a:prstGeom prst="rect">
              <a:avLst/>
            </a:prstGeom>
          </p:spPr>
          <p:txBody>
            <a:bodyPr lIns="50800" tIns="50800" rIns="50800" bIns="50800" rtlCol="0" anchor="ctr"/>
            <a:lstStyle/>
            <a:p>
              <a:pPr algn="ctr">
                <a:lnSpc>
                  <a:spcPts val="2595"/>
                </a:lnSpc>
              </a:pPr>
              <a:endParaRPr/>
            </a:p>
          </p:txBody>
        </p:sp>
      </p:grpSp>
      <p:sp>
        <p:nvSpPr>
          <p:cNvPr id="23" name="TextBox 23"/>
          <p:cNvSpPr txBox="1"/>
          <p:nvPr/>
        </p:nvSpPr>
        <p:spPr>
          <a:xfrm>
            <a:off x="6630105" y="4283950"/>
            <a:ext cx="1755728" cy="514350"/>
          </a:xfrm>
          <a:prstGeom prst="rect">
            <a:avLst/>
          </a:prstGeom>
        </p:spPr>
        <p:txBody>
          <a:bodyPr lIns="0" tIns="0" rIns="0" bIns="0" rtlCol="0" anchor="t">
            <a:spAutoFit/>
          </a:bodyPr>
          <a:lstStyle/>
          <a:p>
            <a:pPr algn="ctr">
              <a:lnSpc>
                <a:spcPts val="4200"/>
              </a:lnSpc>
              <a:spcBef>
                <a:spcPct val="0"/>
              </a:spcBef>
            </a:pPr>
            <a:r>
              <a:rPr lang="en-US" sz="3000">
                <a:solidFill>
                  <a:srgbClr val="093A47"/>
                </a:solidFill>
                <a:latin typeface="Open Sans"/>
                <a:ea typeface="Open Sans"/>
                <a:cs typeface="Open Sans"/>
                <a:sym typeface="Open Sans"/>
              </a:rPr>
              <a:t>Packet</a:t>
            </a:r>
          </a:p>
        </p:txBody>
      </p:sp>
      <p:sp>
        <p:nvSpPr>
          <p:cNvPr id="24" name="TextBox 24"/>
          <p:cNvSpPr txBox="1"/>
          <p:nvPr/>
        </p:nvSpPr>
        <p:spPr>
          <a:xfrm>
            <a:off x="6630105" y="6426804"/>
            <a:ext cx="1755728" cy="514350"/>
          </a:xfrm>
          <a:prstGeom prst="rect">
            <a:avLst/>
          </a:prstGeom>
        </p:spPr>
        <p:txBody>
          <a:bodyPr lIns="0" tIns="0" rIns="0" bIns="0" rtlCol="0" anchor="t">
            <a:spAutoFit/>
          </a:bodyPr>
          <a:lstStyle/>
          <a:p>
            <a:pPr algn="ctr">
              <a:lnSpc>
                <a:spcPts val="4200"/>
              </a:lnSpc>
              <a:spcBef>
                <a:spcPct val="0"/>
              </a:spcBef>
            </a:pPr>
            <a:r>
              <a:rPr lang="en-US" sz="3000">
                <a:solidFill>
                  <a:srgbClr val="FFFFFF"/>
                </a:solidFill>
                <a:latin typeface="Open Sans"/>
                <a:ea typeface="Open Sans"/>
                <a:cs typeface="Open Sans"/>
                <a:sym typeface="Open Sans"/>
              </a:rPr>
              <a:t>Packet</a:t>
            </a:r>
          </a:p>
        </p:txBody>
      </p:sp>
      <p:sp>
        <p:nvSpPr>
          <p:cNvPr id="25" name="TextBox 25"/>
          <p:cNvSpPr txBox="1"/>
          <p:nvPr/>
        </p:nvSpPr>
        <p:spPr>
          <a:xfrm>
            <a:off x="6630105" y="7984987"/>
            <a:ext cx="1755728" cy="514350"/>
          </a:xfrm>
          <a:prstGeom prst="rect">
            <a:avLst/>
          </a:prstGeom>
        </p:spPr>
        <p:txBody>
          <a:bodyPr lIns="0" tIns="0" rIns="0" bIns="0" rtlCol="0" anchor="t">
            <a:spAutoFit/>
          </a:bodyPr>
          <a:lstStyle/>
          <a:p>
            <a:pPr algn="ctr">
              <a:lnSpc>
                <a:spcPts val="4200"/>
              </a:lnSpc>
              <a:spcBef>
                <a:spcPct val="0"/>
              </a:spcBef>
            </a:pPr>
            <a:r>
              <a:rPr lang="en-US" sz="3000">
                <a:solidFill>
                  <a:srgbClr val="FFFFFF"/>
                </a:solidFill>
                <a:latin typeface="Open Sans"/>
                <a:ea typeface="Open Sans"/>
                <a:cs typeface="Open Sans"/>
                <a:sym typeface="Open Sans"/>
              </a:rPr>
              <a:t>Packet</a:t>
            </a:r>
          </a:p>
        </p:txBody>
      </p:sp>
      <p:sp>
        <p:nvSpPr>
          <p:cNvPr id="26" name="AutoShape 26"/>
          <p:cNvSpPr/>
          <p:nvPr/>
        </p:nvSpPr>
        <p:spPr>
          <a:xfrm flipV="1">
            <a:off x="707726" y="6391244"/>
            <a:ext cx="3203611" cy="19050"/>
          </a:xfrm>
          <a:prstGeom prst="line">
            <a:avLst/>
          </a:prstGeom>
          <a:ln w="38100" cap="flat">
            <a:solidFill>
              <a:srgbClr val="FAFAFA"/>
            </a:solidFill>
            <a:prstDash val="sysDash"/>
            <a:headEnd type="none" w="sm" len="sm"/>
            <a:tailEnd type="none" w="sm" len="sm"/>
          </a:ln>
        </p:spPr>
        <p:txBody>
          <a:bodyPr/>
          <a:lstStyle/>
          <a:p>
            <a:endParaRPr lang="en-PH"/>
          </a:p>
        </p:txBody>
      </p:sp>
      <p:sp>
        <p:nvSpPr>
          <p:cNvPr id="27" name="AutoShape 27"/>
          <p:cNvSpPr/>
          <p:nvPr/>
        </p:nvSpPr>
        <p:spPr>
          <a:xfrm flipV="1">
            <a:off x="686431" y="7128944"/>
            <a:ext cx="3203611" cy="19050"/>
          </a:xfrm>
          <a:prstGeom prst="line">
            <a:avLst/>
          </a:prstGeom>
          <a:ln w="38100" cap="flat">
            <a:solidFill>
              <a:srgbClr val="FAFAFA"/>
            </a:solidFill>
            <a:prstDash val="sysDash"/>
            <a:headEnd type="none" w="sm" len="sm"/>
            <a:tailEnd type="none" w="sm" len="sm"/>
          </a:ln>
        </p:spPr>
        <p:txBody>
          <a:bodyPr/>
          <a:lstStyle/>
          <a:p>
            <a:endParaRPr lang="en-PH"/>
          </a:p>
        </p:txBody>
      </p:sp>
      <p:sp>
        <p:nvSpPr>
          <p:cNvPr id="28" name="TextBox 28"/>
          <p:cNvSpPr txBox="1"/>
          <p:nvPr/>
        </p:nvSpPr>
        <p:spPr>
          <a:xfrm>
            <a:off x="4043627" y="7546587"/>
            <a:ext cx="1144460" cy="1705871"/>
          </a:xfrm>
          <a:prstGeom prst="rect">
            <a:avLst/>
          </a:prstGeom>
        </p:spPr>
        <p:txBody>
          <a:bodyPr lIns="0" tIns="0" rIns="0" bIns="0" rtlCol="0" anchor="t">
            <a:spAutoFit/>
          </a:bodyPr>
          <a:lstStyle/>
          <a:p>
            <a:pPr algn="l">
              <a:lnSpc>
                <a:spcPts val="2254"/>
              </a:lnSpc>
              <a:spcBef>
                <a:spcPct val="0"/>
              </a:spcBef>
            </a:pPr>
            <a:r>
              <a:rPr lang="en-US" sz="1610">
                <a:solidFill>
                  <a:srgbClr val="000000"/>
                </a:solidFill>
                <a:latin typeface="Open Sans"/>
                <a:ea typeface="Open Sans"/>
                <a:cs typeface="Open Sans"/>
                <a:sym typeface="Open Sans"/>
              </a:rPr>
              <a:t>Data is not sent in a continuous stream, but broken down</a:t>
            </a:r>
          </a:p>
        </p:txBody>
      </p:sp>
      <p:sp>
        <p:nvSpPr>
          <p:cNvPr id="29" name="AutoShape 29"/>
          <p:cNvSpPr/>
          <p:nvPr/>
        </p:nvSpPr>
        <p:spPr>
          <a:xfrm>
            <a:off x="8008618" y="4882301"/>
            <a:ext cx="0" cy="705435"/>
          </a:xfrm>
          <a:prstGeom prst="line">
            <a:avLst/>
          </a:prstGeom>
          <a:ln w="38100" cap="flat">
            <a:solidFill>
              <a:srgbClr val="FAFAFA"/>
            </a:solidFill>
            <a:prstDash val="sysDash"/>
            <a:headEnd type="none" w="sm" len="sm"/>
            <a:tailEnd type="none" w="sm" len="sm"/>
          </a:ln>
        </p:spPr>
        <p:txBody>
          <a:bodyPr/>
          <a:lstStyle/>
          <a:p>
            <a:endParaRPr lang="en-PH"/>
          </a:p>
        </p:txBody>
      </p:sp>
      <p:sp>
        <p:nvSpPr>
          <p:cNvPr id="30" name="TextBox 30"/>
          <p:cNvSpPr txBox="1"/>
          <p:nvPr/>
        </p:nvSpPr>
        <p:spPr>
          <a:xfrm>
            <a:off x="8156448" y="5064796"/>
            <a:ext cx="894571" cy="331579"/>
          </a:xfrm>
          <a:prstGeom prst="rect">
            <a:avLst/>
          </a:prstGeom>
        </p:spPr>
        <p:txBody>
          <a:bodyPr lIns="0" tIns="0" rIns="0" bIns="0" rtlCol="0" anchor="t">
            <a:spAutoFit/>
          </a:bodyPr>
          <a:lstStyle/>
          <a:p>
            <a:pPr algn="l">
              <a:lnSpc>
                <a:spcPts val="2696"/>
              </a:lnSpc>
              <a:spcBef>
                <a:spcPct val="0"/>
              </a:spcBef>
            </a:pPr>
            <a:r>
              <a:rPr lang="en-US" sz="1925">
                <a:solidFill>
                  <a:srgbClr val="FAFAFA"/>
                </a:solidFill>
                <a:latin typeface="Open Sans"/>
                <a:ea typeface="Open Sans"/>
                <a:cs typeface="Open Sans"/>
                <a:sym typeface="Open Sans"/>
              </a:rPr>
              <a:t>Header</a:t>
            </a:r>
          </a:p>
        </p:txBody>
      </p:sp>
      <p:sp>
        <p:nvSpPr>
          <p:cNvPr id="31" name="TextBox 31"/>
          <p:cNvSpPr txBox="1"/>
          <p:nvPr/>
        </p:nvSpPr>
        <p:spPr>
          <a:xfrm>
            <a:off x="7764206" y="5634406"/>
            <a:ext cx="1810428" cy="471182"/>
          </a:xfrm>
          <a:prstGeom prst="rect">
            <a:avLst/>
          </a:prstGeom>
        </p:spPr>
        <p:txBody>
          <a:bodyPr lIns="0" tIns="0" rIns="0" bIns="0" rtlCol="0" anchor="t">
            <a:spAutoFit/>
          </a:bodyPr>
          <a:lstStyle/>
          <a:p>
            <a:pPr algn="l">
              <a:lnSpc>
                <a:spcPts val="1931"/>
              </a:lnSpc>
              <a:spcBef>
                <a:spcPct val="0"/>
              </a:spcBef>
            </a:pPr>
            <a:r>
              <a:rPr lang="en-US" sz="1379">
                <a:solidFill>
                  <a:srgbClr val="000000"/>
                </a:solidFill>
                <a:latin typeface="Open Sans"/>
                <a:ea typeface="Open Sans"/>
                <a:cs typeface="Open Sans"/>
                <a:sym typeface="Open Sans"/>
              </a:rPr>
              <a:t>Contains instructions for delivery</a:t>
            </a:r>
          </a:p>
        </p:txBody>
      </p:sp>
      <p:sp>
        <p:nvSpPr>
          <p:cNvPr id="32" name="TextBox 32"/>
          <p:cNvSpPr txBox="1"/>
          <p:nvPr/>
        </p:nvSpPr>
        <p:spPr>
          <a:xfrm>
            <a:off x="6572618" y="5064796"/>
            <a:ext cx="894571" cy="331579"/>
          </a:xfrm>
          <a:prstGeom prst="rect">
            <a:avLst/>
          </a:prstGeom>
        </p:spPr>
        <p:txBody>
          <a:bodyPr lIns="0" tIns="0" rIns="0" bIns="0" rtlCol="0" anchor="t">
            <a:spAutoFit/>
          </a:bodyPr>
          <a:lstStyle/>
          <a:p>
            <a:pPr algn="l">
              <a:lnSpc>
                <a:spcPts val="2696"/>
              </a:lnSpc>
              <a:spcBef>
                <a:spcPct val="0"/>
              </a:spcBef>
            </a:pPr>
            <a:r>
              <a:rPr lang="en-US" sz="1925">
                <a:solidFill>
                  <a:srgbClr val="FAFAFA"/>
                </a:solidFill>
                <a:latin typeface="Open Sans"/>
                <a:ea typeface="Open Sans"/>
                <a:cs typeface="Open Sans"/>
                <a:sym typeface="Open Sans"/>
              </a:rPr>
              <a:t>Data</a:t>
            </a:r>
          </a:p>
        </p:txBody>
      </p:sp>
      <p:sp>
        <p:nvSpPr>
          <p:cNvPr id="33" name="Freeform 33"/>
          <p:cNvSpPr/>
          <p:nvPr/>
        </p:nvSpPr>
        <p:spPr>
          <a:xfrm>
            <a:off x="568806" y="8184424"/>
            <a:ext cx="1434679" cy="1498360"/>
          </a:xfrm>
          <a:custGeom>
            <a:avLst/>
            <a:gdLst/>
            <a:ahLst/>
            <a:cxnLst/>
            <a:rect l="l" t="t" r="r" b="b"/>
            <a:pathLst>
              <a:path w="1434679" h="1498360">
                <a:moveTo>
                  <a:pt x="0" y="0"/>
                </a:moveTo>
                <a:lnTo>
                  <a:pt x="1434680" y="0"/>
                </a:lnTo>
                <a:lnTo>
                  <a:pt x="1434680" y="1498359"/>
                </a:lnTo>
                <a:lnTo>
                  <a:pt x="0" y="14983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34" name="Freeform 34"/>
          <p:cNvSpPr/>
          <p:nvPr/>
        </p:nvSpPr>
        <p:spPr>
          <a:xfrm>
            <a:off x="11355809" y="5957077"/>
            <a:ext cx="1398188" cy="1398188"/>
          </a:xfrm>
          <a:custGeom>
            <a:avLst/>
            <a:gdLst/>
            <a:ahLst/>
            <a:cxnLst/>
            <a:rect l="l" t="t" r="r" b="b"/>
            <a:pathLst>
              <a:path w="1398188" h="1398188">
                <a:moveTo>
                  <a:pt x="0" y="0"/>
                </a:moveTo>
                <a:lnTo>
                  <a:pt x="1398188" y="0"/>
                </a:lnTo>
                <a:lnTo>
                  <a:pt x="1398188" y="1398188"/>
                </a:lnTo>
                <a:lnTo>
                  <a:pt x="0" y="13981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5" name="Freeform 35"/>
          <p:cNvSpPr/>
          <p:nvPr/>
        </p:nvSpPr>
        <p:spPr>
          <a:xfrm>
            <a:off x="15709412" y="4798300"/>
            <a:ext cx="1844117" cy="1925970"/>
          </a:xfrm>
          <a:custGeom>
            <a:avLst/>
            <a:gdLst/>
            <a:ahLst/>
            <a:cxnLst/>
            <a:rect l="l" t="t" r="r" b="b"/>
            <a:pathLst>
              <a:path w="1844117" h="1925970">
                <a:moveTo>
                  <a:pt x="0" y="0"/>
                </a:moveTo>
                <a:lnTo>
                  <a:pt x="1844117" y="0"/>
                </a:lnTo>
                <a:lnTo>
                  <a:pt x="1844117" y="1925970"/>
                </a:lnTo>
                <a:lnTo>
                  <a:pt x="0" y="19259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36" name="Group 36"/>
          <p:cNvGrpSpPr/>
          <p:nvPr/>
        </p:nvGrpSpPr>
        <p:grpSpPr>
          <a:xfrm>
            <a:off x="11925881" y="6323270"/>
            <a:ext cx="259665" cy="247206"/>
            <a:chOff x="0" y="0"/>
            <a:chExt cx="95656" cy="91066"/>
          </a:xfrm>
        </p:grpSpPr>
        <p:sp>
          <p:nvSpPr>
            <p:cNvPr id="37" name="Freeform 37"/>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38" name="TextBox 38"/>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grpSp>
        <p:nvGrpSpPr>
          <p:cNvPr id="39" name="Group 39"/>
          <p:cNvGrpSpPr/>
          <p:nvPr/>
        </p:nvGrpSpPr>
        <p:grpSpPr>
          <a:xfrm>
            <a:off x="12185546" y="6722256"/>
            <a:ext cx="259665" cy="247206"/>
            <a:chOff x="0" y="0"/>
            <a:chExt cx="95656" cy="91066"/>
          </a:xfrm>
        </p:grpSpPr>
        <p:sp>
          <p:nvSpPr>
            <p:cNvPr id="40" name="Freeform 40"/>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41" name="TextBox 41"/>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sp>
        <p:nvSpPr>
          <p:cNvPr id="42" name="Freeform 42"/>
          <p:cNvSpPr/>
          <p:nvPr/>
        </p:nvSpPr>
        <p:spPr>
          <a:xfrm>
            <a:off x="13466004" y="5923028"/>
            <a:ext cx="1398188" cy="1398188"/>
          </a:xfrm>
          <a:custGeom>
            <a:avLst/>
            <a:gdLst/>
            <a:ahLst/>
            <a:cxnLst/>
            <a:rect l="l" t="t" r="r" b="b"/>
            <a:pathLst>
              <a:path w="1398188" h="1398188">
                <a:moveTo>
                  <a:pt x="0" y="0"/>
                </a:moveTo>
                <a:lnTo>
                  <a:pt x="1398188" y="0"/>
                </a:lnTo>
                <a:lnTo>
                  <a:pt x="1398188" y="1398188"/>
                </a:lnTo>
                <a:lnTo>
                  <a:pt x="0" y="13981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43" name="Group 43"/>
          <p:cNvGrpSpPr/>
          <p:nvPr/>
        </p:nvGrpSpPr>
        <p:grpSpPr>
          <a:xfrm>
            <a:off x="13745798" y="6690221"/>
            <a:ext cx="259665" cy="247206"/>
            <a:chOff x="0" y="0"/>
            <a:chExt cx="95656" cy="91066"/>
          </a:xfrm>
        </p:grpSpPr>
        <p:sp>
          <p:nvSpPr>
            <p:cNvPr id="44" name="Freeform 44"/>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45" name="TextBox 45"/>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grpSp>
        <p:nvGrpSpPr>
          <p:cNvPr id="46" name="Group 46"/>
          <p:cNvGrpSpPr/>
          <p:nvPr/>
        </p:nvGrpSpPr>
        <p:grpSpPr>
          <a:xfrm>
            <a:off x="14036076" y="6289220"/>
            <a:ext cx="259665" cy="247206"/>
            <a:chOff x="0" y="0"/>
            <a:chExt cx="95656" cy="91066"/>
          </a:xfrm>
        </p:grpSpPr>
        <p:sp>
          <p:nvSpPr>
            <p:cNvPr id="47" name="Freeform 47"/>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48" name="TextBox 48"/>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grpSp>
        <p:nvGrpSpPr>
          <p:cNvPr id="49" name="Group 49"/>
          <p:cNvGrpSpPr/>
          <p:nvPr/>
        </p:nvGrpSpPr>
        <p:grpSpPr>
          <a:xfrm>
            <a:off x="14295741" y="6688206"/>
            <a:ext cx="259665" cy="247206"/>
            <a:chOff x="0" y="0"/>
            <a:chExt cx="95656" cy="91066"/>
          </a:xfrm>
        </p:grpSpPr>
        <p:sp>
          <p:nvSpPr>
            <p:cNvPr id="50" name="Freeform 50"/>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51" name="TextBox 51"/>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sp>
        <p:nvSpPr>
          <p:cNvPr id="52" name="AutoShape 52"/>
          <p:cNvSpPr/>
          <p:nvPr/>
        </p:nvSpPr>
        <p:spPr>
          <a:xfrm flipV="1">
            <a:off x="1692584" y="7658618"/>
            <a:ext cx="536784" cy="841409"/>
          </a:xfrm>
          <a:prstGeom prst="line">
            <a:avLst/>
          </a:prstGeom>
          <a:ln w="19050" cap="flat">
            <a:solidFill>
              <a:srgbClr val="000000"/>
            </a:solidFill>
            <a:prstDash val="solid"/>
            <a:headEnd type="none" w="sm" len="sm"/>
            <a:tailEnd type="none" w="sm" len="sm"/>
          </a:ln>
        </p:spPr>
        <p:txBody>
          <a:bodyPr/>
          <a:lstStyle/>
          <a:p>
            <a:endParaRPr lang="en-PH"/>
          </a:p>
        </p:txBody>
      </p:sp>
      <p:sp>
        <p:nvSpPr>
          <p:cNvPr id="53" name="AutoShape 53"/>
          <p:cNvSpPr/>
          <p:nvPr/>
        </p:nvSpPr>
        <p:spPr>
          <a:xfrm flipV="1">
            <a:off x="9125832" y="6903859"/>
            <a:ext cx="3059714" cy="1366877"/>
          </a:xfrm>
          <a:prstGeom prst="line">
            <a:avLst/>
          </a:prstGeom>
          <a:ln w="19050" cap="flat">
            <a:solidFill>
              <a:srgbClr val="38B6FF"/>
            </a:solidFill>
            <a:prstDash val="solid"/>
            <a:headEnd type="none" w="sm" len="sm"/>
            <a:tailEnd type="none" w="sm" len="sm"/>
          </a:ln>
        </p:spPr>
        <p:txBody>
          <a:bodyPr/>
          <a:lstStyle/>
          <a:p>
            <a:endParaRPr lang="en-PH"/>
          </a:p>
        </p:txBody>
      </p:sp>
      <p:sp>
        <p:nvSpPr>
          <p:cNvPr id="54" name="AutoShape 54"/>
          <p:cNvSpPr/>
          <p:nvPr/>
        </p:nvSpPr>
        <p:spPr>
          <a:xfrm flipV="1">
            <a:off x="12445497" y="6412823"/>
            <a:ext cx="1590579" cy="440085"/>
          </a:xfrm>
          <a:prstGeom prst="line">
            <a:avLst/>
          </a:prstGeom>
          <a:ln w="19050" cap="flat">
            <a:solidFill>
              <a:srgbClr val="38B6FF"/>
            </a:solidFill>
            <a:prstDash val="solid"/>
            <a:headEnd type="none" w="sm" len="sm"/>
            <a:tailEnd type="none" w="sm" len="sm"/>
          </a:ln>
        </p:spPr>
        <p:txBody>
          <a:bodyPr/>
          <a:lstStyle/>
          <a:p>
            <a:endParaRPr lang="en-PH"/>
          </a:p>
        </p:txBody>
      </p:sp>
      <p:sp>
        <p:nvSpPr>
          <p:cNvPr id="55" name="AutoShape 55"/>
          <p:cNvSpPr/>
          <p:nvPr/>
        </p:nvSpPr>
        <p:spPr>
          <a:xfrm flipV="1">
            <a:off x="14271249" y="6289220"/>
            <a:ext cx="1703259" cy="110932"/>
          </a:xfrm>
          <a:prstGeom prst="line">
            <a:avLst/>
          </a:prstGeom>
          <a:ln w="19050" cap="flat">
            <a:solidFill>
              <a:srgbClr val="38B6FF"/>
            </a:solidFill>
            <a:prstDash val="solid"/>
            <a:headEnd type="none" w="sm" len="sm"/>
            <a:tailEnd type="none" w="sm" len="sm"/>
          </a:ln>
        </p:spPr>
        <p:txBody>
          <a:bodyPr/>
          <a:lstStyle/>
          <a:p>
            <a:endParaRPr lang="en-PH"/>
          </a:p>
        </p:txBody>
      </p:sp>
      <p:sp>
        <p:nvSpPr>
          <p:cNvPr id="56" name="AutoShape 56"/>
          <p:cNvSpPr/>
          <p:nvPr/>
        </p:nvSpPr>
        <p:spPr>
          <a:xfrm>
            <a:off x="12164739" y="6467347"/>
            <a:ext cx="1581059" cy="320184"/>
          </a:xfrm>
          <a:prstGeom prst="line">
            <a:avLst/>
          </a:prstGeom>
          <a:ln w="19050" cap="flat">
            <a:solidFill>
              <a:srgbClr val="D9D9D9"/>
            </a:solidFill>
            <a:prstDash val="solid"/>
            <a:headEnd type="none" w="sm" len="sm"/>
            <a:tailEnd type="none" w="sm" len="sm"/>
          </a:ln>
        </p:spPr>
        <p:txBody>
          <a:bodyPr/>
          <a:lstStyle/>
          <a:p>
            <a:endParaRPr lang="en-PH"/>
          </a:p>
        </p:txBody>
      </p:sp>
      <p:sp>
        <p:nvSpPr>
          <p:cNvPr id="57" name="AutoShape 57"/>
          <p:cNvSpPr/>
          <p:nvPr/>
        </p:nvSpPr>
        <p:spPr>
          <a:xfrm>
            <a:off x="14005464" y="6801151"/>
            <a:ext cx="290278" cy="7365"/>
          </a:xfrm>
          <a:prstGeom prst="line">
            <a:avLst/>
          </a:prstGeom>
          <a:ln w="19050" cap="flat">
            <a:solidFill>
              <a:srgbClr val="D9D9D9"/>
            </a:solidFill>
            <a:prstDash val="solid"/>
            <a:headEnd type="none" w="sm" len="sm"/>
            <a:tailEnd type="none" w="sm" len="sm"/>
          </a:ln>
        </p:spPr>
        <p:txBody>
          <a:bodyPr/>
          <a:lstStyle/>
          <a:p>
            <a:endParaRPr lang="en-PH"/>
          </a:p>
        </p:txBody>
      </p:sp>
      <p:sp>
        <p:nvSpPr>
          <p:cNvPr id="58" name="AutoShape 58"/>
          <p:cNvSpPr/>
          <p:nvPr/>
        </p:nvSpPr>
        <p:spPr>
          <a:xfrm flipV="1">
            <a:off x="14573415" y="6724270"/>
            <a:ext cx="2058056" cy="90491"/>
          </a:xfrm>
          <a:prstGeom prst="line">
            <a:avLst/>
          </a:prstGeom>
          <a:ln w="19050" cap="flat">
            <a:solidFill>
              <a:srgbClr val="D9D9D9"/>
            </a:solidFill>
            <a:prstDash val="solid"/>
            <a:headEnd type="none" w="sm" len="sm"/>
            <a:tailEnd type="none" w="sm" len="sm"/>
          </a:ln>
        </p:spPr>
        <p:txBody>
          <a:bodyPr/>
          <a:lstStyle/>
          <a:p>
            <a:endParaRPr lang="en-PH"/>
          </a:p>
        </p:txBody>
      </p:sp>
      <p:sp>
        <p:nvSpPr>
          <p:cNvPr id="59" name="TextBox 59"/>
          <p:cNvSpPr txBox="1"/>
          <p:nvPr/>
        </p:nvSpPr>
        <p:spPr>
          <a:xfrm>
            <a:off x="11724686" y="6130662"/>
            <a:ext cx="660434" cy="192608"/>
          </a:xfrm>
          <a:prstGeom prst="rect">
            <a:avLst/>
          </a:prstGeom>
        </p:spPr>
        <p:txBody>
          <a:bodyPr lIns="0" tIns="0" rIns="0" bIns="0" rtlCol="0" anchor="t">
            <a:spAutoFit/>
          </a:bodyPr>
          <a:lstStyle/>
          <a:p>
            <a:pPr algn="ctr">
              <a:lnSpc>
                <a:spcPts val="1602"/>
              </a:lnSpc>
            </a:pPr>
            <a:r>
              <a:rPr lang="en-US" sz="1144" b="1">
                <a:solidFill>
                  <a:srgbClr val="000000"/>
                </a:solidFill>
                <a:latin typeface="Canva Sans Bold"/>
                <a:ea typeface="Canva Sans Bold"/>
                <a:cs typeface="Canva Sans Bold"/>
                <a:sym typeface="Canva Sans Bold"/>
              </a:rPr>
              <a:t>Node</a:t>
            </a:r>
          </a:p>
        </p:txBody>
      </p:sp>
      <p:sp>
        <p:nvSpPr>
          <p:cNvPr id="60" name="TextBox 60"/>
          <p:cNvSpPr txBox="1"/>
          <p:nvPr/>
        </p:nvSpPr>
        <p:spPr>
          <a:xfrm>
            <a:off x="13663768" y="7341690"/>
            <a:ext cx="1118394" cy="341532"/>
          </a:xfrm>
          <a:prstGeom prst="rect">
            <a:avLst/>
          </a:prstGeom>
        </p:spPr>
        <p:txBody>
          <a:bodyPr lIns="0" tIns="0" rIns="0" bIns="0" rtlCol="0" anchor="t">
            <a:spAutoFit/>
          </a:bodyPr>
          <a:lstStyle/>
          <a:p>
            <a:pPr algn="ctr">
              <a:lnSpc>
                <a:spcPts val="2713"/>
              </a:lnSpc>
            </a:pPr>
            <a:r>
              <a:rPr lang="en-US" sz="1938" b="1">
                <a:solidFill>
                  <a:srgbClr val="000000"/>
                </a:solidFill>
                <a:latin typeface="Canva Sans Bold"/>
                <a:ea typeface="Canva Sans Bold"/>
                <a:cs typeface="Canva Sans Bold"/>
                <a:sym typeface="Canva Sans Bold"/>
              </a:rPr>
              <a:t>Switch</a:t>
            </a:r>
          </a:p>
        </p:txBody>
      </p:sp>
      <p:sp>
        <p:nvSpPr>
          <p:cNvPr id="61" name="TextBox 61"/>
          <p:cNvSpPr txBox="1"/>
          <p:nvPr/>
        </p:nvSpPr>
        <p:spPr>
          <a:xfrm>
            <a:off x="11612300" y="7457473"/>
            <a:ext cx="1118394" cy="341532"/>
          </a:xfrm>
          <a:prstGeom prst="rect">
            <a:avLst/>
          </a:prstGeom>
        </p:spPr>
        <p:txBody>
          <a:bodyPr lIns="0" tIns="0" rIns="0" bIns="0" rtlCol="0" anchor="t">
            <a:spAutoFit/>
          </a:bodyPr>
          <a:lstStyle/>
          <a:p>
            <a:pPr algn="ctr">
              <a:lnSpc>
                <a:spcPts val="2713"/>
              </a:lnSpc>
            </a:pPr>
            <a:r>
              <a:rPr lang="en-US" sz="1938" b="1">
                <a:solidFill>
                  <a:srgbClr val="000000"/>
                </a:solidFill>
                <a:latin typeface="Canva Sans Bold"/>
                <a:ea typeface="Canva Sans Bold"/>
                <a:cs typeface="Canva Sans Bold"/>
                <a:sym typeface="Canva Sans Bold"/>
              </a:rPr>
              <a:t>Switch</a:t>
            </a:r>
          </a:p>
        </p:txBody>
      </p:sp>
      <p:sp>
        <p:nvSpPr>
          <p:cNvPr id="62" name="TextBox 62"/>
          <p:cNvSpPr txBox="1"/>
          <p:nvPr/>
        </p:nvSpPr>
        <p:spPr>
          <a:xfrm>
            <a:off x="11985162" y="6531662"/>
            <a:ext cx="660434" cy="192608"/>
          </a:xfrm>
          <a:prstGeom prst="rect">
            <a:avLst/>
          </a:prstGeom>
        </p:spPr>
        <p:txBody>
          <a:bodyPr lIns="0" tIns="0" rIns="0" bIns="0" rtlCol="0" anchor="t">
            <a:spAutoFit/>
          </a:bodyPr>
          <a:lstStyle/>
          <a:p>
            <a:pPr algn="ctr">
              <a:lnSpc>
                <a:spcPts val="1602"/>
              </a:lnSpc>
            </a:pPr>
            <a:r>
              <a:rPr lang="en-US" sz="1144" b="1">
                <a:solidFill>
                  <a:srgbClr val="000000"/>
                </a:solidFill>
                <a:latin typeface="Canva Sans Bold"/>
                <a:ea typeface="Canva Sans Bold"/>
                <a:cs typeface="Canva Sans Bold"/>
                <a:sym typeface="Canva Sans Bold"/>
              </a:rPr>
              <a:t>Node</a:t>
            </a:r>
          </a:p>
        </p:txBody>
      </p:sp>
      <p:sp>
        <p:nvSpPr>
          <p:cNvPr id="63" name="TextBox 63"/>
          <p:cNvSpPr txBox="1"/>
          <p:nvPr/>
        </p:nvSpPr>
        <p:spPr>
          <a:xfrm>
            <a:off x="11435219" y="6541492"/>
            <a:ext cx="660434" cy="192608"/>
          </a:xfrm>
          <a:prstGeom prst="rect">
            <a:avLst/>
          </a:prstGeom>
        </p:spPr>
        <p:txBody>
          <a:bodyPr lIns="0" tIns="0" rIns="0" bIns="0" rtlCol="0" anchor="t">
            <a:spAutoFit/>
          </a:bodyPr>
          <a:lstStyle/>
          <a:p>
            <a:pPr algn="ctr">
              <a:lnSpc>
                <a:spcPts val="1602"/>
              </a:lnSpc>
            </a:pPr>
            <a:r>
              <a:rPr lang="en-US" sz="1144" b="1">
                <a:solidFill>
                  <a:srgbClr val="000000"/>
                </a:solidFill>
                <a:latin typeface="Canva Sans Bold"/>
                <a:ea typeface="Canva Sans Bold"/>
                <a:cs typeface="Canva Sans Bold"/>
                <a:sym typeface="Canva Sans Bold"/>
              </a:rPr>
              <a:t>Node</a:t>
            </a:r>
          </a:p>
        </p:txBody>
      </p:sp>
      <p:sp>
        <p:nvSpPr>
          <p:cNvPr id="64" name="TextBox 64"/>
          <p:cNvSpPr txBox="1"/>
          <p:nvPr/>
        </p:nvSpPr>
        <p:spPr>
          <a:xfrm>
            <a:off x="13849377" y="6118818"/>
            <a:ext cx="660434" cy="192608"/>
          </a:xfrm>
          <a:prstGeom prst="rect">
            <a:avLst/>
          </a:prstGeom>
        </p:spPr>
        <p:txBody>
          <a:bodyPr lIns="0" tIns="0" rIns="0" bIns="0" rtlCol="0" anchor="t">
            <a:spAutoFit/>
          </a:bodyPr>
          <a:lstStyle/>
          <a:p>
            <a:pPr algn="ctr">
              <a:lnSpc>
                <a:spcPts val="1602"/>
              </a:lnSpc>
            </a:pPr>
            <a:r>
              <a:rPr lang="en-US" sz="1144" b="1">
                <a:solidFill>
                  <a:srgbClr val="000000"/>
                </a:solidFill>
                <a:latin typeface="Canva Sans Bold"/>
                <a:ea typeface="Canva Sans Bold"/>
                <a:cs typeface="Canva Sans Bold"/>
                <a:sym typeface="Canva Sans Bold"/>
              </a:rPr>
              <a:t>Node</a:t>
            </a:r>
          </a:p>
        </p:txBody>
      </p:sp>
      <p:sp>
        <p:nvSpPr>
          <p:cNvPr id="65" name="TextBox 65"/>
          <p:cNvSpPr txBox="1"/>
          <p:nvPr/>
        </p:nvSpPr>
        <p:spPr>
          <a:xfrm>
            <a:off x="14109852" y="6519818"/>
            <a:ext cx="660434" cy="192608"/>
          </a:xfrm>
          <a:prstGeom prst="rect">
            <a:avLst/>
          </a:prstGeom>
        </p:spPr>
        <p:txBody>
          <a:bodyPr lIns="0" tIns="0" rIns="0" bIns="0" rtlCol="0" anchor="t">
            <a:spAutoFit/>
          </a:bodyPr>
          <a:lstStyle/>
          <a:p>
            <a:pPr algn="ctr">
              <a:lnSpc>
                <a:spcPts val="1602"/>
              </a:lnSpc>
            </a:pPr>
            <a:r>
              <a:rPr lang="en-US" sz="1144" b="1">
                <a:solidFill>
                  <a:srgbClr val="000000"/>
                </a:solidFill>
                <a:latin typeface="Canva Sans Bold"/>
                <a:ea typeface="Canva Sans Bold"/>
                <a:cs typeface="Canva Sans Bold"/>
                <a:sym typeface="Canva Sans Bold"/>
              </a:rPr>
              <a:t>Node</a:t>
            </a:r>
          </a:p>
        </p:txBody>
      </p:sp>
      <p:sp>
        <p:nvSpPr>
          <p:cNvPr id="66" name="TextBox 66"/>
          <p:cNvSpPr txBox="1"/>
          <p:nvPr/>
        </p:nvSpPr>
        <p:spPr>
          <a:xfrm>
            <a:off x="13559909" y="6529648"/>
            <a:ext cx="660434" cy="192608"/>
          </a:xfrm>
          <a:prstGeom prst="rect">
            <a:avLst/>
          </a:prstGeom>
        </p:spPr>
        <p:txBody>
          <a:bodyPr lIns="0" tIns="0" rIns="0" bIns="0" rtlCol="0" anchor="t">
            <a:spAutoFit/>
          </a:bodyPr>
          <a:lstStyle/>
          <a:p>
            <a:pPr algn="ctr">
              <a:lnSpc>
                <a:spcPts val="1602"/>
              </a:lnSpc>
            </a:pPr>
            <a:r>
              <a:rPr lang="en-US" sz="1144" b="1">
                <a:solidFill>
                  <a:srgbClr val="000000"/>
                </a:solidFill>
                <a:latin typeface="Canva Sans Bold"/>
                <a:ea typeface="Canva Sans Bold"/>
                <a:cs typeface="Canva Sans Bold"/>
                <a:sym typeface="Canva Sans Bold"/>
              </a:rPr>
              <a:t>Node</a:t>
            </a:r>
          </a:p>
        </p:txBody>
      </p:sp>
      <p:sp>
        <p:nvSpPr>
          <p:cNvPr id="67" name="AutoShape 67"/>
          <p:cNvSpPr/>
          <p:nvPr/>
        </p:nvSpPr>
        <p:spPr>
          <a:xfrm>
            <a:off x="9129717" y="5253139"/>
            <a:ext cx="2594969" cy="983352"/>
          </a:xfrm>
          <a:prstGeom prst="line">
            <a:avLst/>
          </a:prstGeom>
          <a:ln w="19050" cap="flat">
            <a:solidFill>
              <a:srgbClr val="D9D9D9"/>
            </a:solidFill>
            <a:prstDash val="solid"/>
            <a:headEnd type="none" w="sm" len="sm"/>
            <a:tailEnd type="none" w="sm" len="sm"/>
          </a:ln>
        </p:spPr>
        <p:txBody>
          <a:bodyPr/>
          <a:lstStyle/>
          <a:p>
            <a:endParaRPr lang="en-PH"/>
          </a:p>
        </p:txBody>
      </p:sp>
      <p:sp>
        <p:nvSpPr>
          <p:cNvPr id="68" name="AutoShape 68"/>
          <p:cNvSpPr/>
          <p:nvPr/>
        </p:nvSpPr>
        <p:spPr>
          <a:xfrm>
            <a:off x="9053891" y="6731338"/>
            <a:ext cx="2612325" cy="145459"/>
          </a:xfrm>
          <a:prstGeom prst="line">
            <a:avLst/>
          </a:prstGeom>
          <a:ln w="19050" cap="flat">
            <a:solidFill>
              <a:srgbClr val="00BF63"/>
            </a:solidFill>
            <a:prstDash val="solid"/>
            <a:headEnd type="none" w="sm" len="sm"/>
            <a:tailEnd type="none" w="sm" len="sm"/>
          </a:ln>
        </p:spPr>
        <p:txBody>
          <a:bodyPr/>
          <a:lstStyle/>
          <a:p>
            <a:endParaRPr lang="en-PH"/>
          </a:p>
        </p:txBody>
      </p:sp>
      <p:grpSp>
        <p:nvGrpSpPr>
          <p:cNvPr id="69" name="Group 69"/>
          <p:cNvGrpSpPr/>
          <p:nvPr/>
        </p:nvGrpSpPr>
        <p:grpSpPr>
          <a:xfrm>
            <a:off x="11666216" y="6753194"/>
            <a:ext cx="259665" cy="247206"/>
            <a:chOff x="0" y="0"/>
            <a:chExt cx="95656" cy="91066"/>
          </a:xfrm>
        </p:grpSpPr>
        <p:sp>
          <p:nvSpPr>
            <p:cNvPr id="70" name="Freeform 70"/>
            <p:cNvSpPr/>
            <p:nvPr/>
          </p:nvSpPr>
          <p:spPr>
            <a:xfrm>
              <a:off x="0" y="0"/>
              <a:ext cx="95656" cy="91066"/>
            </a:xfrm>
            <a:custGeom>
              <a:avLst/>
              <a:gdLst/>
              <a:ahLst/>
              <a:cxnLst/>
              <a:rect l="l" t="t" r="r" b="b"/>
              <a:pathLst>
                <a:path w="95656" h="91066">
                  <a:moveTo>
                    <a:pt x="0" y="0"/>
                  </a:moveTo>
                  <a:lnTo>
                    <a:pt x="95656" y="0"/>
                  </a:lnTo>
                  <a:lnTo>
                    <a:pt x="95656" y="91066"/>
                  </a:lnTo>
                  <a:lnTo>
                    <a:pt x="0" y="91066"/>
                  </a:lnTo>
                  <a:close/>
                </a:path>
              </a:pathLst>
            </a:custGeom>
            <a:solidFill>
              <a:srgbClr val="019D97"/>
            </a:solidFill>
          </p:spPr>
          <p:txBody>
            <a:bodyPr/>
            <a:lstStyle/>
            <a:p>
              <a:endParaRPr lang="en-PH"/>
            </a:p>
          </p:txBody>
        </p:sp>
        <p:sp>
          <p:nvSpPr>
            <p:cNvPr id="71" name="TextBox 71"/>
            <p:cNvSpPr txBox="1"/>
            <p:nvPr/>
          </p:nvSpPr>
          <p:spPr>
            <a:xfrm>
              <a:off x="0" y="-28575"/>
              <a:ext cx="95656" cy="119641"/>
            </a:xfrm>
            <a:prstGeom prst="rect">
              <a:avLst/>
            </a:prstGeom>
          </p:spPr>
          <p:txBody>
            <a:bodyPr lIns="50800" tIns="50800" rIns="50800" bIns="50800" rtlCol="0" anchor="ctr"/>
            <a:lstStyle/>
            <a:p>
              <a:pPr algn="ctr">
                <a:lnSpc>
                  <a:spcPts val="2595"/>
                </a:lnSpc>
              </a:pPr>
              <a:endParaRPr/>
            </a:p>
          </p:txBody>
        </p:sp>
      </p:grpSp>
      <p:sp>
        <p:nvSpPr>
          <p:cNvPr id="72" name="AutoShape 72"/>
          <p:cNvSpPr/>
          <p:nvPr/>
        </p:nvSpPr>
        <p:spPr>
          <a:xfrm flipV="1">
            <a:off x="11888973" y="6813380"/>
            <a:ext cx="2406768" cy="29127"/>
          </a:xfrm>
          <a:prstGeom prst="line">
            <a:avLst/>
          </a:prstGeom>
          <a:ln w="19050" cap="flat">
            <a:solidFill>
              <a:srgbClr val="00BF63"/>
            </a:solidFill>
            <a:prstDash val="solid"/>
            <a:headEnd type="none" w="sm" len="sm"/>
            <a:tailEnd type="none" w="sm" len="sm"/>
          </a:ln>
        </p:spPr>
        <p:txBody>
          <a:bodyPr/>
          <a:lstStyle/>
          <a:p>
            <a:endParaRPr lang="en-PH"/>
          </a:p>
        </p:txBody>
      </p:sp>
      <p:sp>
        <p:nvSpPr>
          <p:cNvPr id="73" name="AutoShape 73"/>
          <p:cNvSpPr/>
          <p:nvPr/>
        </p:nvSpPr>
        <p:spPr>
          <a:xfrm flipV="1">
            <a:off x="14510159" y="6656171"/>
            <a:ext cx="1991133" cy="182559"/>
          </a:xfrm>
          <a:prstGeom prst="line">
            <a:avLst/>
          </a:prstGeom>
          <a:ln w="19050" cap="flat">
            <a:solidFill>
              <a:srgbClr val="00BF63"/>
            </a:solidFill>
            <a:prstDash val="solid"/>
            <a:headEnd type="none" w="sm" len="sm"/>
            <a:tailEnd type="none" w="sm" len="sm"/>
          </a:ln>
        </p:spPr>
        <p:txBody>
          <a:bodyPr/>
          <a:lstStyle/>
          <a:p>
            <a:endParaRPr lang="en-PH"/>
          </a:p>
        </p:txBody>
      </p:sp>
      <p:sp>
        <p:nvSpPr>
          <p:cNvPr id="74" name="TextBox 74"/>
          <p:cNvSpPr txBox="1"/>
          <p:nvPr/>
        </p:nvSpPr>
        <p:spPr>
          <a:xfrm>
            <a:off x="198747" y="147586"/>
            <a:ext cx="8537136" cy="657793"/>
          </a:xfrm>
          <a:prstGeom prst="rect">
            <a:avLst/>
          </a:prstGeom>
        </p:spPr>
        <p:txBody>
          <a:bodyPr lIns="0" tIns="0" rIns="0" bIns="0" rtlCol="0" anchor="t">
            <a:spAutoFit/>
          </a:bodyPr>
          <a:lstStyle/>
          <a:p>
            <a:pPr marL="0" lvl="0" indent="0" algn="l">
              <a:lnSpc>
                <a:spcPts val="4896"/>
              </a:lnSpc>
              <a:spcBef>
                <a:spcPct val="0"/>
              </a:spcBef>
            </a:pPr>
            <a:r>
              <a:rPr lang="en-US" sz="4372" b="1" spc="-131">
                <a:solidFill>
                  <a:srgbClr val="FFFFFF"/>
                </a:solidFill>
                <a:latin typeface="Poppins Bold"/>
                <a:ea typeface="Poppins Bold"/>
                <a:cs typeface="Poppins Bold"/>
                <a:sym typeface="Poppins Bold"/>
              </a:rPr>
              <a:t>17.1 Data Transmission Modes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84809" y="1948226"/>
            <a:ext cx="17607001" cy="686358"/>
          </a:xfrm>
          <a:prstGeom prst="rect">
            <a:avLst/>
          </a:prstGeom>
        </p:spPr>
        <p:txBody>
          <a:bodyPr lIns="0" tIns="0" rIns="0" bIns="0" rtlCol="0" anchor="t">
            <a:spAutoFit/>
          </a:bodyPr>
          <a:lstStyle/>
          <a:p>
            <a:pPr marL="0" lvl="0" indent="0" algn="l">
              <a:lnSpc>
                <a:spcPts val="5398"/>
              </a:lnSpc>
              <a:spcBef>
                <a:spcPct val="0"/>
              </a:spcBef>
            </a:pPr>
            <a:r>
              <a:rPr lang="en-US" sz="3856" b="1">
                <a:solidFill>
                  <a:srgbClr val="642EC7"/>
                </a:solidFill>
                <a:latin typeface="Poppins Bold"/>
                <a:ea typeface="Poppins Bold"/>
                <a:cs typeface="Poppins Bold"/>
                <a:sym typeface="Poppins Bold"/>
              </a:rPr>
              <a:t>Comparing connectionless service and connection-oriented service </a:t>
            </a:r>
          </a:p>
        </p:txBody>
      </p:sp>
      <p:sp>
        <p:nvSpPr>
          <p:cNvPr id="6" name="TextBox 6"/>
          <p:cNvSpPr txBox="1"/>
          <p:nvPr/>
        </p:nvSpPr>
        <p:spPr>
          <a:xfrm>
            <a:off x="384809" y="2694896"/>
            <a:ext cx="17352717"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 connectionless service, acknowledgments are not typically required for each individual packet sent, whereas in connection-oriented service, acknowledgments are commonly utilised to confirm successful delivery of data packets.</a:t>
            </a:r>
          </a:p>
        </p:txBody>
      </p:sp>
      <p:sp>
        <p:nvSpPr>
          <p:cNvPr id="7" name="TextBox 7"/>
          <p:cNvSpPr txBox="1"/>
          <p:nvPr/>
        </p:nvSpPr>
        <p:spPr>
          <a:xfrm>
            <a:off x="198747" y="147586"/>
            <a:ext cx="8537136" cy="657793"/>
          </a:xfrm>
          <a:prstGeom prst="rect">
            <a:avLst/>
          </a:prstGeom>
        </p:spPr>
        <p:txBody>
          <a:bodyPr lIns="0" tIns="0" rIns="0" bIns="0" rtlCol="0" anchor="t">
            <a:spAutoFit/>
          </a:bodyPr>
          <a:lstStyle/>
          <a:p>
            <a:pPr marL="0" lvl="0" indent="0" algn="l">
              <a:lnSpc>
                <a:spcPts val="4896"/>
              </a:lnSpc>
              <a:spcBef>
                <a:spcPct val="0"/>
              </a:spcBef>
            </a:pPr>
            <a:r>
              <a:rPr lang="en-US" sz="4372" b="1" spc="-131">
                <a:solidFill>
                  <a:srgbClr val="FFFFFF"/>
                </a:solidFill>
                <a:latin typeface="Poppins Bold"/>
                <a:ea typeface="Poppins Bold"/>
                <a:cs typeface="Poppins Bold"/>
                <a:sym typeface="Poppins Bold"/>
              </a:rPr>
              <a:t>17.1 Data Transmission Modes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02046" y="1877010"/>
            <a:ext cx="632212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Protocol</a:t>
            </a:r>
          </a:p>
        </p:txBody>
      </p:sp>
      <p:sp>
        <p:nvSpPr>
          <p:cNvPr id="4" name="TextBox 4"/>
          <p:cNvSpPr txBox="1"/>
          <p:nvPr/>
        </p:nvSpPr>
        <p:spPr>
          <a:xfrm>
            <a:off x="402046" y="2694896"/>
            <a:ext cx="16559014" cy="53149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The importance of a protocol lies in its role as a set of rules and conventions that enable communication and data exchange between devices or systems in a standardised manner.</a:t>
            </a:r>
          </a:p>
          <a:p>
            <a:pPr algn="l">
              <a:lnSpc>
                <a:spcPts val="4200"/>
              </a:lnSpc>
            </a:pPr>
            <a:endParaRPr lang="en-US" sz="3000">
              <a:solidFill>
                <a:srgbClr val="000000"/>
              </a:solidFill>
              <a:latin typeface="Open Sans"/>
              <a:ea typeface="Open Sans"/>
              <a:cs typeface="Open Sans"/>
              <a:sym typeface="Open Sans"/>
            </a:endParaRPr>
          </a:p>
          <a:p>
            <a:pPr algn="l">
              <a:lnSpc>
                <a:spcPts val="4200"/>
              </a:lnSpc>
            </a:pPr>
            <a:r>
              <a:rPr lang="en-US" sz="3000">
                <a:solidFill>
                  <a:srgbClr val="000000"/>
                </a:solidFill>
                <a:latin typeface="Open Sans"/>
                <a:ea typeface="Open Sans"/>
                <a:cs typeface="Open Sans"/>
                <a:sym typeface="Open Sans"/>
              </a:rPr>
              <a:t>In a complex network, various protocols with </a:t>
            </a:r>
            <a:r>
              <a:rPr lang="en-US" sz="3000" b="1">
                <a:solidFill>
                  <a:srgbClr val="642EC7"/>
                </a:solidFill>
                <a:latin typeface="Open Sans Bold"/>
                <a:ea typeface="Open Sans Bold"/>
                <a:cs typeface="Open Sans Bold"/>
                <a:sym typeface="Open Sans Bold"/>
              </a:rPr>
              <a:t>different versions</a:t>
            </a:r>
            <a:r>
              <a:rPr lang="en-US" sz="3000">
                <a:solidFill>
                  <a:srgbClr val="000000"/>
                </a:solidFill>
                <a:latin typeface="Open Sans"/>
                <a:ea typeface="Open Sans"/>
                <a:cs typeface="Open Sans"/>
                <a:sym typeface="Open Sans"/>
              </a:rPr>
              <a:t> coexist, offering distinct functionalities and addressing specific aspects of communication; these protocols can </a:t>
            </a:r>
            <a:r>
              <a:rPr lang="en-US" sz="3000" b="1">
                <a:solidFill>
                  <a:srgbClr val="642EC7"/>
                </a:solidFill>
                <a:latin typeface="Open Sans Bold"/>
                <a:ea typeface="Open Sans Bold"/>
                <a:cs typeface="Open Sans Bold"/>
                <a:sym typeface="Open Sans Bold"/>
              </a:rPr>
              <a:t>work synergistically</a:t>
            </a:r>
            <a:r>
              <a:rPr lang="en-US" sz="3000">
                <a:solidFill>
                  <a:srgbClr val="642EC7"/>
                </a:solidFill>
                <a:latin typeface="Open Sans"/>
                <a:ea typeface="Open Sans"/>
                <a:cs typeface="Open Sans"/>
                <a:sym typeface="Open Sans"/>
              </a:rPr>
              <a:t>, </a:t>
            </a:r>
            <a:r>
              <a:rPr lang="en-US" sz="3000" b="1">
                <a:solidFill>
                  <a:srgbClr val="642EC7"/>
                </a:solidFill>
                <a:latin typeface="Open Sans Bold"/>
                <a:ea typeface="Open Sans Bold"/>
                <a:cs typeface="Open Sans Bold"/>
                <a:sym typeface="Open Sans Bold"/>
              </a:rPr>
              <a:t>complementing one another</a:t>
            </a:r>
            <a:r>
              <a:rPr lang="en-US" sz="3000">
                <a:solidFill>
                  <a:srgbClr val="000000"/>
                </a:solidFill>
                <a:latin typeface="Open Sans"/>
                <a:ea typeface="Open Sans"/>
                <a:cs typeface="Open Sans"/>
                <a:sym typeface="Open Sans"/>
              </a:rPr>
              <a:t> by handling different layers or aspects of data transmission, ensuring </a:t>
            </a:r>
            <a:r>
              <a:rPr lang="en-US" sz="3000" u="sng">
                <a:solidFill>
                  <a:srgbClr val="000000"/>
                </a:solidFill>
                <a:latin typeface="Open Sans"/>
                <a:ea typeface="Open Sans"/>
                <a:cs typeface="Open Sans"/>
                <a:sym typeface="Open Sans"/>
              </a:rPr>
              <a:t>compatibility, and enhancing the overall network's efficiency and functionality.</a:t>
            </a:r>
          </a:p>
          <a:p>
            <a:pPr algn="l">
              <a:lnSpc>
                <a:spcPts val="4200"/>
              </a:lnSpc>
            </a:pPr>
            <a:endParaRPr lang="en-US" sz="3000" u="sng">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Many rules relate to the structure or layout of a message or its individual parts.</a:t>
            </a:r>
          </a:p>
        </p:txBody>
      </p:sp>
      <p:grpSp>
        <p:nvGrpSpPr>
          <p:cNvPr id="5" name="Group 5"/>
          <p:cNvGrpSpPr/>
          <p:nvPr/>
        </p:nvGrpSpPr>
        <p:grpSpPr>
          <a:xfrm>
            <a:off x="0" y="-36799"/>
            <a:ext cx="9251830" cy="1065499"/>
            <a:chOff x="0" y="0"/>
            <a:chExt cx="3442595" cy="396471"/>
          </a:xfrm>
        </p:grpSpPr>
        <p:sp>
          <p:nvSpPr>
            <p:cNvPr id="6" name="Freeform 6"/>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7" name="TextBox 7"/>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17.2 Networking Protocols </a:t>
            </a:r>
          </a:p>
        </p:txBody>
      </p:sp>
      <p:sp>
        <p:nvSpPr>
          <p:cNvPr id="8" name="Freeform 8"/>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9" name="TextBox 9"/>
          <p:cNvSpPr txBox="1"/>
          <p:nvPr/>
        </p:nvSpPr>
        <p:spPr>
          <a:xfrm>
            <a:off x="2415849" y="1986095"/>
            <a:ext cx="2156086" cy="470803"/>
          </a:xfrm>
          <a:prstGeom prst="rect">
            <a:avLst/>
          </a:prstGeom>
        </p:spPr>
        <p:txBody>
          <a:bodyPr lIns="0" tIns="0" rIns="0" bIns="0" rtlCol="0" anchor="t">
            <a:spAutoFit/>
          </a:bodyPr>
          <a:lstStyle/>
          <a:p>
            <a:pPr marL="474220" lvl="1" indent="-237110" algn="l">
              <a:lnSpc>
                <a:spcPts val="3953"/>
              </a:lnSpc>
              <a:buFont typeface="Arial"/>
              <a:buChar char="•"/>
            </a:pPr>
            <a:r>
              <a:rPr lang="en-US" sz="2196" b="1" i="1">
                <a:solidFill>
                  <a:srgbClr val="642EC7"/>
                </a:solidFill>
                <a:latin typeface="Poppins Bold Italics"/>
                <a:ea typeface="Poppins Bold Italics"/>
                <a:cs typeface="Poppins Bold Italics"/>
                <a:sym typeface="Poppins Bold Italics"/>
              </a:rPr>
              <a:t>Set of rules</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TotalTime>
  <Words>2557</Words>
  <Application>Microsoft Office PowerPoint</Application>
  <PresentationFormat>Custom</PresentationFormat>
  <Paragraphs>357</Paragraphs>
  <Slides>36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Canva Sans</vt:lpstr>
      <vt:lpstr>Times New Roman</vt:lpstr>
      <vt:lpstr>Alatsi</vt:lpstr>
      <vt:lpstr>Canva Sans Bold</vt:lpstr>
      <vt:lpstr>Aptos</vt:lpstr>
      <vt:lpstr>Open Sans Bold Italics</vt:lpstr>
      <vt:lpstr>Poppins Bold Italics</vt:lpstr>
      <vt:lpstr>Montserrat Classic</vt:lpstr>
      <vt:lpstr>Open Sans</vt:lpstr>
      <vt:lpstr>Aptos Display</vt:lpstr>
      <vt:lpstr>Poppins Bold</vt:lpstr>
      <vt:lpstr>Open Sans Bold</vt: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17</dc:title>
  <dc:creator>John</dc:creator>
  <cp:lastModifiedBy>Chezka Mae Madrona</cp:lastModifiedBy>
  <cp:revision>5</cp:revision>
  <dcterms:created xsi:type="dcterms:W3CDTF">2006-08-16T00:00:00Z</dcterms:created>
  <dcterms:modified xsi:type="dcterms:W3CDTF">2024-10-11T11:02:29Z</dcterms:modified>
  <dc:identifier>DAF4B_mxjjU</dc:identifier>
</cp:coreProperties>
</file>