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5"/>
  </p:sldMasterIdLst>
  <p:notesMasterIdLst>
    <p:notesMasterId r:id="rId52"/>
  </p:notesMasterIdLst>
  <p:sldIdLst>
    <p:sldId id="256" r:id="rId6"/>
    <p:sldId id="259" r:id="rId7"/>
    <p:sldId id="258" r:id="rId8"/>
    <p:sldId id="262" r:id="rId9"/>
    <p:sldId id="271" r:id="rId10"/>
    <p:sldId id="272" r:id="rId11"/>
    <p:sldId id="273" r:id="rId12"/>
    <p:sldId id="274" r:id="rId13"/>
    <p:sldId id="275" r:id="rId14"/>
    <p:sldId id="263" r:id="rId15"/>
    <p:sldId id="264" r:id="rId16"/>
    <p:sldId id="276" r:id="rId17"/>
    <p:sldId id="281" r:id="rId18"/>
    <p:sldId id="282" r:id="rId19"/>
    <p:sldId id="265" r:id="rId20"/>
    <p:sldId id="266" r:id="rId21"/>
    <p:sldId id="283" r:id="rId22"/>
    <p:sldId id="284" r:id="rId23"/>
    <p:sldId id="291" r:id="rId24"/>
    <p:sldId id="292" r:id="rId25"/>
    <p:sldId id="293" r:id="rId26"/>
    <p:sldId id="295" r:id="rId27"/>
    <p:sldId id="294" r:id="rId28"/>
    <p:sldId id="267" r:id="rId29"/>
    <p:sldId id="268" r:id="rId30"/>
    <p:sldId id="308" r:id="rId31"/>
    <p:sldId id="306" r:id="rId32"/>
    <p:sldId id="309" r:id="rId33"/>
    <p:sldId id="312" r:id="rId34"/>
    <p:sldId id="313" r:id="rId35"/>
    <p:sldId id="314" r:id="rId36"/>
    <p:sldId id="315" r:id="rId37"/>
    <p:sldId id="269" r:id="rId38"/>
    <p:sldId id="270" r:id="rId39"/>
    <p:sldId id="330" r:id="rId40"/>
    <p:sldId id="331" r:id="rId41"/>
    <p:sldId id="329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58" autoAdjust="0"/>
  </p:normalViewPr>
  <p:slideViewPr>
    <p:cSldViewPr snapToGrid="0">
      <p:cViewPr varScale="1">
        <p:scale>
          <a:sx n="79" d="100"/>
          <a:sy n="79" d="100"/>
        </p:scale>
        <p:origin x="15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D2D81E68-2F5B-4459-9C38-8C929308842D}"/>
    <pc:docChg chg="custSel modSld">
      <pc:chgData name="Max Thrilling" userId="1a0901c82f0d6655" providerId="LiveId" clId="{D2D81E68-2F5B-4459-9C38-8C929308842D}" dt="2024-04-16T13:57:51.364" v="0" actId="478"/>
      <pc:docMkLst>
        <pc:docMk/>
      </pc:docMkLst>
      <pc:sldChg chg="delSp mod">
        <pc:chgData name="Max Thrilling" userId="1a0901c82f0d6655" providerId="LiveId" clId="{D2D81E68-2F5B-4459-9C38-8C929308842D}" dt="2024-04-16T13:57:51.364" v="0" actId="478"/>
        <pc:sldMkLst>
          <pc:docMk/>
          <pc:sldMk cId="2291763235" sldId="256"/>
        </pc:sldMkLst>
        <pc:spChg chg="del">
          <ac:chgData name="Max Thrilling" userId="1a0901c82f0d6655" providerId="LiveId" clId="{D2D81E68-2F5B-4459-9C38-8C929308842D}" dt="2024-04-16T13:57:51.364" v="0" actId="478"/>
          <ac:spMkLst>
            <pc:docMk/>
            <pc:sldMk cId="2291763235" sldId="256"/>
            <ac:spMk id="3" creationId="{CD70DD23-DBB1-48AE-BCF2-1500DD51E9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3D495-371C-470E-AA77-44DEB6ADEF4B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E8FD-6AD8-4497-B2BC-38BB18A19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4E8FD-6AD8-4497-B2BC-38BB18A19DF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2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8944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3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9992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4430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1290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594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4410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6931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1555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9179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6527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FC8619-95BE-4F91-A81C-F381321020C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BC944A8-1C1D-80E3-C81E-5DB3BE17FD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4" y="178231"/>
            <a:ext cx="1482571" cy="6977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4D6426-D7F2-20A4-CB9E-6DE8F21418E7}"/>
              </a:ext>
            </a:extLst>
          </p:cNvPr>
          <p:cNvSpPr/>
          <p:nvPr userDrawn="1"/>
        </p:nvSpPr>
        <p:spPr>
          <a:xfrm>
            <a:off x="2677164" y="2443578"/>
            <a:ext cx="3630967" cy="1970843"/>
          </a:xfrm>
          <a:prstGeom prst="rect">
            <a:avLst/>
          </a:prstGeom>
          <a:blipFill dpi="0" rotWithShape="1">
            <a:blip r:embed="rId1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5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12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3.png"/><Relationship Id="rId5" Type="http://schemas.openxmlformats.org/officeDocument/2006/relationships/image" Target="../media/image64.png"/><Relationship Id="rId10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12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76.png"/><Relationship Id="rId5" Type="http://schemas.openxmlformats.org/officeDocument/2006/relationships/image" Target="../media/image81.png"/><Relationship Id="rId10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9.png"/><Relationship Id="rId7" Type="http://schemas.openxmlformats.org/officeDocument/2006/relationships/image" Target="../media/image5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5" Type="http://schemas.openxmlformats.org/officeDocument/2006/relationships/image" Target="../media/image91.png"/><Relationship Id="rId10" Type="http://schemas.openxmlformats.org/officeDocument/2006/relationships/image" Target="../media/image76.png"/><Relationship Id="rId4" Type="http://schemas.openxmlformats.org/officeDocument/2006/relationships/image" Target="../media/image80.png"/><Relationship Id="rId9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7.png"/><Relationship Id="rId7" Type="http://schemas.openxmlformats.org/officeDocument/2006/relationships/image" Target="../media/image91.png"/><Relationship Id="rId12" Type="http://schemas.openxmlformats.org/officeDocument/2006/relationships/image" Target="../media/image9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97.png"/><Relationship Id="rId5" Type="http://schemas.openxmlformats.org/officeDocument/2006/relationships/image" Target="../media/image79.png"/><Relationship Id="rId10" Type="http://schemas.openxmlformats.org/officeDocument/2006/relationships/image" Target="../media/image96.png"/><Relationship Id="rId4" Type="http://schemas.openxmlformats.org/officeDocument/2006/relationships/image" Target="../media/image78.pn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2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21.png"/><Relationship Id="rId2" Type="http://schemas.openxmlformats.org/officeDocument/2006/relationships/image" Target="../media/image131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2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21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30.png"/><Relationship Id="rId2" Type="http://schemas.openxmlformats.org/officeDocument/2006/relationships/image" Target="../media/image141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34.png"/><Relationship Id="rId15" Type="http://schemas.openxmlformats.org/officeDocument/2006/relationships/image" Target="../media/image123.png"/><Relationship Id="rId10" Type="http://schemas.openxmlformats.org/officeDocument/2006/relationships/image" Target="../media/image148.png"/><Relationship Id="rId4" Type="http://schemas.openxmlformats.org/officeDocument/2006/relationships/image" Target="../media/image143.png"/><Relationship Id="rId9" Type="http://schemas.openxmlformats.org/officeDocument/2006/relationships/image" Target="../media/image147.png"/><Relationship Id="rId1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2.png"/><Relationship Id="rId7" Type="http://schemas.openxmlformats.org/officeDocument/2006/relationships/image" Target="../media/image14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44.png"/><Relationship Id="rId5" Type="http://schemas.openxmlformats.org/officeDocument/2006/relationships/image" Target="../media/image124.png"/><Relationship Id="rId10" Type="http://schemas.openxmlformats.org/officeDocument/2006/relationships/image" Target="../media/image134.png"/><Relationship Id="rId4" Type="http://schemas.openxmlformats.org/officeDocument/2006/relationships/image" Target="../media/image123.png"/><Relationship Id="rId9" Type="http://schemas.openxmlformats.org/officeDocument/2006/relationships/image" Target="../media/image1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5.png"/><Relationship Id="rId18" Type="http://schemas.openxmlformats.org/officeDocument/2006/relationships/image" Target="../media/image156.png"/><Relationship Id="rId3" Type="http://schemas.openxmlformats.org/officeDocument/2006/relationships/image" Target="../media/image122.png"/><Relationship Id="rId7" Type="http://schemas.openxmlformats.org/officeDocument/2006/relationships/image" Target="../media/image141.png"/><Relationship Id="rId12" Type="http://schemas.openxmlformats.org/officeDocument/2006/relationships/image" Target="../media/image151.png"/><Relationship Id="rId17" Type="http://schemas.openxmlformats.org/officeDocument/2006/relationships/image" Target="../media/image155.png"/><Relationship Id="rId2" Type="http://schemas.openxmlformats.org/officeDocument/2006/relationships/image" Target="../media/image121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44.png"/><Relationship Id="rId5" Type="http://schemas.openxmlformats.org/officeDocument/2006/relationships/image" Target="../media/image124.png"/><Relationship Id="rId15" Type="http://schemas.openxmlformats.org/officeDocument/2006/relationships/image" Target="../media/image153.png"/><Relationship Id="rId10" Type="http://schemas.openxmlformats.org/officeDocument/2006/relationships/image" Target="../media/image134.png"/><Relationship Id="rId4" Type="http://schemas.openxmlformats.org/officeDocument/2006/relationships/image" Target="../media/image123.png"/><Relationship Id="rId9" Type="http://schemas.openxmlformats.org/officeDocument/2006/relationships/image" Target="../media/image143.png"/><Relationship Id="rId14" Type="http://schemas.openxmlformats.org/officeDocument/2006/relationships/image" Target="../media/image1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1.png"/><Relationship Id="rId3" Type="http://schemas.openxmlformats.org/officeDocument/2006/relationships/image" Target="../media/image122.png"/><Relationship Id="rId7" Type="http://schemas.openxmlformats.org/officeDocument/2006/relationships/image" Target="../media/image157.png"/><Relationship Id="rId12" Type="http://schemas.openxmlformats.org/officeDocument/2006/relationships/image" Target="../media/image136.png"/><Relationship Id="rId17" Type="http://schemas.openxmlformats.org/officeDocument/2006/relationships/image" Target="../media/image165.png"/><Relationship Id="rId2" Type="http://schemas.openxmlformats.org/officeDocument/2006/relationships/image" Target="../media/image121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0.png"/><Relationship Id="rId5" Type="http://schemas.openxmlformats.org/officeDocument/2006/relationships/image" Target="../media/image124.png"/><Relationship Id="rId15" Type="http://schemas.openxmlformats.org/officeDocument/2006/relationships/image" Target="../media/image163.png"/><Relationship Id="rId10" Type="http://schemas.openxmlformats.org/officeDocument/2006/relationships/image" Target="../media/image134.png"/><Relationship Id="rId4" Type="http://schemas.openxmlformats.org/officeDocument/2006/relationships/image" Target="../media/image123.png"/><Relationship Id="rId9" Type="http://schemas.openxmlformats.org/officeDocument/2006/relationships/image" Target="../media/image159.png"/><Relationship Id="rId14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166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84.png"/><Relationship Id="rId3" Type="http://schemas.openxmlformats.org/officeDocument/2006/relationships/image" Target="../media/image167.png"/><Relationship Id="rId7" Type="http://schemas.openxmlformats.org/officeDocument/2006/relationships/image" Target="../media/image172.png"/><Relationship Id="rId12" Type="http://schemas.openxmlformats.org/officeDocument/2006/relationships/image" Target="../media/image183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82.png"/><Relationship Id="rId5" Type="http://schemas.openxmlformats.org/officeDocument/2006/relationships/image" Target="../media/image169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Relationship Id="rId14" Type="http://schemas.openxmlformats.org/officeDocument/2006/relationships/image" Target="../media/image1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1.png"/><Relationship Id="rId3" Type="http://schemas.openxmlformats.org/officeDocument/2006/relationships/image" Target="../media/image167.png"/><Relationship Id="rId7" Type="http://schemas.openxmlformats.org/officeDocument/2006/relationships/image" Target="../media/image187.png"/><Relationship Id="rId12" Type="http://schemas.openxmlformats.org/officeDocument/2006/relationships/image" Target="../media/image190.png"/><Relationship Id="rId2" Type="http://schemas.openxmlformats.org/officeDocument/2006/relationships/image" Target="../media/image166.pn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82.png"/><Relationship Id="rId5" Type="http://schemas.openxmlformats.org/officeDocument/2006/relationships/image" Target="../media/image169.png"/><Relationship Id="rId15" Type="http://schemas.openxmlformats.org/officeDocument/2006/relationships/image" Target="../media/image193.png"/><Relationship Id="rId10" Type="http://schemas.openxmlformats.org/officeDocument/2006/relationships/image" Target="../media/image189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Relationship Id="rId14" Type="http://schemas.openxmlformats.org/officeDocument/2006/relationships/image" Target="../media/image1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6.png"/><Relationship Id="rId3" Type="http://schemas.openxmlformats.org/officeDocument/2006/relationships/image" Target="../media/image167.png"/><Relationship Id="rId7" Type="http://schemas.openxmlformats.org/officeDocument/2006/relationships/image" Target="../media/image187.png"/><Relationship Id="rId12" Type="http://schemas.openxmlformats.org/officeDocument/2006/relationships/image" Target="../media/image19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82.png"/><Relationship Id="rId5" Type="http://schemas.openxmlformats.org/officeDocument/2006/relationships/image" Target="../media/image169.png"/><Relationship Id="rId15" Type="http://schemas.openxmlformats.org/officeDocument/2006/relationships/image" Target="../media/image198.png"/><Relationship Id="rId10" Type="http://schemas.openxmlformats.org/officeDocument/2006/relationships/image" Target="../media/image189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Relationship Id="rId14" Type="http://schemas.openxmlformats.org/officeDocument/2006/relationships/image" Target="../media/image1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67.png"/><Relationship Id="rId7" Type="http://schemas.openxmlformats.org/officeDocument/2006/relationships/image" Target="../media/image199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66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82.png"/><Relationship Id="rId5" Type="http://schemas.openxmlformats.org/officeDocument/2006/relationships/image" Target="../media/image169.png"/><Relationship Id="rId15" Type="http://schemas.openxmlformats.org/officeDocument/2006/relationships/image" Target="../media/image204.png"/><Relationship Id="rId10" Type="http://schemas.openxmlformats.org/officeDocument/2006/relationships/image" Target="../media/image200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Relationship Id="rId14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3" Type="http://schemas.openxmlformats.org/officeDocument/2006/relationships/image" Target="../media/image167.png"/><Relationship Id="rId7" Type="http://schemas.openxmlformats.org/officeDocument/2006/relationships/image" Target="../media/image199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" Type="http://schemas.openxmlformats.org/officeDocument/2006/relationships/image" Target="../media/image16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82.png"/><Relationship Id="rId5" Type="http://schemas.openxmlformats.org/officeDocument/2006/relationships/image" Target="../media/image169.png"/><Relationship Id="rId15" Type="http://schemas.openxmlformats.org/officeDocument/2006/relationships/image" Target="../media/image211.png"/><Relationship Id="rId10" Type="http://schemas.openxmlformats.org/officeDocument/2006/relationships/image" Target="../media/image200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Relationship Id="rId14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167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166.png"/><Relationship Id="rId16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19.png"/><Relationship Id="rId5" Type="http://schemas.openxmlformats.org/officeDocument/2006/relationships/image" Target="../media/image169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4" Type="http://schemas.openxmlformats.org/officeDocument/2006/relationships/image" Target="../media/image168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9.png"/><Relationship Id="rId18" Type="http://schemas.openxmlformats.org/officeDocument/2006/relationships/image" Target="../media/image233.png"/><Relationship Id="rId3" Type="http://schemas.openxmlformats.org/officeDocument/2006/relationships/image" Target="../media/image167.png"/><Relationship Id="rId7" Type="http://schemas.openxmlformats.org/officeDocument/2006/relationships/image" Target="../media/image216.png"/><Relationship Id="rId12" Type="http://schemas.openxmlformats.org/officeDocument/2006/relationships/image" Target="../media/image228.png"/><Relationship Id="rId17" Type="http://schemas.openxmlformats.org/officeDocument/2006/relationships/image" Target="../media/image232.png"/><Relationship Id="rId2" Type="http://schemas.openxmlformats.org/officeDocument/2006/relationships/image" Target="../media/image166.png"/><Relationship Id="rId16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7.png"/><Relationship Id="rId5" Type="http://schemas.openxmlformats.org/officeDocument/2006/relationships/image" Target="../media/image169.png"/><Relationship Id="rId15" Type="http://schemas.openxmlformats.org/officeDocument/2006/relationships/image" Target="../media/image231.png"/><Relationship Id="rId10" Type="http://schemas.openxmlformats.org/officeDocument/2006/relationships/image" Target="../media/image226.png"/><Relationship Id="rId4" Type="http://schemas.openxmlformats.org/officeDocument/2006/relationships/image" Target="../media/image168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35.png"/><Relationship Id="rId18" Type="http://schemas.openxmlformats.org/officeDocument/2006/relationships/image" Target="../media/image239.png"/><Relationship Id="rId3" Type="http://schemas.openxmlformats.org/officeDocument/2006/relationships/image" Target="../media/image167.png"/><Relationship Id="rId7" Type="http://schemas.openxmlformats.org/officeDocument/2006/relationships/image" Target="../media/image216.png"/><Relationship Id="rId12" Type="http://schemas.openxmlformats.org/officeDocument/2006/relationships/image" Target="../media/image234.png"/><Relationship Id="rId17" Type="http://schemas.openxmlformats.org/officeDocument/2006/relationships/image" Target="../media/image238.png"/><Relationship Id="rId2" Type="http://schemas.openxmlformats.org/officeDocument/2006/relationships/image" Target="../media/image166.png"/><Relationship Id="rId16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7.png"/><Relationship Id="rId5" Type="http://schemas.openxmlformats.org/officeDocument/2006/relationships/image" Target="../media/image169.png"/><Relationship Id="rId15" Type="http://schemas.openxmlformats.org/officeDocument/2006/relationships/image" Target="../media/image211.png"/><Relationship Id="rId10" Type="http://schemas.openxmlformats.org/officeDocument/2006/relationships/image" Target="../media/image226.png"/><Relationship Id="rId4" Type="http://schemas.openxmlformats.org/officeDocument/2006/relationships/image" Target="../media/image168.png"/><Relationship Id="rId9" Type="http://schemas.openxmlformats.org/officeDocument/2006/relationships/image" Target="../media/image225.png"/><Relationship Id="rId14" Type="http://schemas.openxmlformats.org/officeDocument/2006/relationships/image" Target="../media/image2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16.png"/><Relationship Id="rId18" Type="http://schemas.openxmlformats.org/officeDocument/2006/relationships/image" Target="../media/image201.png"/><Relationship Id="rId3" Type="http://schemas.openxmlformats.org/officeDocument/2006/relationships/image" Target="../media/image167.png"/><Relationship Id="rId21" Type="http://schemas.openxmlformats.org/officeDocument/2006/relationships/image" Target="../media/image251.png"/><Relationship Id="rId7" Type="http://schemas.openxmlformats.org/officeDocument/2006/relationships/image" Target="../media/image240.png"/><Relationship Id="rId12" Type="http://schemas.openxmlformats.org/officeDocument/2006/relationships/image" Target="../media/image244.png"/><Relationship Id="rId17" Type="http://schemas.openxmlformats.org/officeDocument/2006/relationships/image" Target="../media/image248.png"/><Relationship Id="rId2" Type="http://schemas.openxmlformats.org/officeDocument/2006/relationships/image" Target="../media/image166.png"/><Relationship Id="rId16" Type="http://schemas.openxmlformats.org/officeDocument/2006/relationships/image" Target="../media/image247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43.png"/><Relationship Id="rId24" Type="http://schemas.openxmlformats.org/officeDocument/2006/relationships/image" Target="../media/image254.png"/><Relationship Id="rId5" Type="http://schemas.openxmlformats.org/officeDocument/2006/relationships/image" Target="../media/image169.png"/><Relationship Id="rId15" Type="http://schemas.openxmlformats.org/officeDocument/2006/relationships/image" Target="../media/image246.png"/><Relationship Id="rId23" Type="http://schemas.openxmlformats.org/officeDocument/2006/relationships/image" Target="../media/image253.png"/><Relationship Id="rId10" Type="http://schemas.openxmlformats.org/officeDocument/2006/relationships/image" Target="../media/image226.png"/><Relationship Id="rId19" Type="http://schemas.openxmlformats.org/officeDocument/2006/relationships/image" Target="../media/image249.png"/><Relationship Id="rId4" Type="http://schemas.openxmlformats.org/officeDocument/2006/relationships/image" Target="../media/image168.png"/><Relationship Id="rId9" Type="http://schemas.openxmlformats.org/officeDocument/2006/relationships/image" Target="../media/image242.png"/><Relationship Id="rId14" Type="http://schemas.openxmlformats.org/officeDocument/2006/relationships/image" Target="../media/image245.png"/><Relationship Id="rId22" Type="http://schemas.openxmlformats.org/officeDocument/2006/relationships/image" Target="../media/image2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16.png"/><Relationship Id="rId18" Type="http://schemas.openxmlformats.org/officeDocument/2006/relationships/image" Target="../media/image255.png"/><Relationship Id="rId3" Type="http://schemas.openxmlformats.org/officeDocument/2006/relationships/image" Target="../media/image167.png"/><Relationship Id="rId21" Type="http://schemas.openxmlformats.org/officeDocument/2006/relationships/image" Target="../media/image258.png"/><Relationship Id="rId7" Type="http://schemas.openxmlformats.org/officeDocument/2006/relationships/image" Target="../media/image240.png"/><Relationship Id="rId12" Type="http://schemas.openxmlformats.org/officeDocument/2006/relationships/image" Target="../media/image244.png"/><Relationship Id="rId17" Type="http://schemas.openxmlformats.org/officeDocument/2006/relationships/image" Target="../media/image248.png"/><Relationship Id="rId2" Type="http://schemas.openxmlformats.org/officeDocument/2006/relationships/image" Target="../media/image166.png"/><Relationship Id="rId16" Type="http://schemas.openxmlformats.org/officeDocument/2006/relationships/image" Target="../media/image247.png"/><Relationship Id="rId20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43.png"/><Relationship Id="rId5" Type="http://schemas.openxmlformats.org/officeDocument/2006/relationships/image" Target="../media/image169.png"/><Relationship Id="rId15" Type="http://schemas.openxmlformats.org/officeDocument/2006/relationships/image" Target="../media/image246.png"/><Relationship Id="rId10" Type="http://schemas.openxmlformats.org/officeDocument/2006/relationships/image" Target="../media/image226.png"/><Relationship Id="rId19" Type="http://schemas.openxmlformats.org/officeDocument/2006/relationships/image" Target="../media/image256.png"/><Relationship Id="rId4" Type="http://schemas.openxmlformats.org/officeDocument/2006/relationships/image" Target="../media/image168.png"/><Relationship Id="rId9" Type="http://schemas.openxmlformats.org/officeDocument/2006/relationships/image" Target="../media/image242.png"/><Relationship Id="rId14" Type="http://schemas.openxmlformats.org/officeDocument/2006/relationships/image" Target="../media/image245.png"/><Relationship Id="rId22" Type="http://schemas.openxmlformats.org/officeDocument/2006/relationships/image" Target="../media/image25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16.png"/><Relationship Id="rId18" Type="http://schemas.openxmlformats.org/officeDocument/2006/relationships/image" Target="../media/image260.png"/><Relationship Id="rId3" Type="http://schemas.openxmlformats.org/officeDocument/2006/relationships/image" Target="../media/image167.png"/><Relationship Id="rId7" Type="http://schemas.openxmlformats.org/officeDocument/2006/relationships/image" Target="../media/image240.png"/><Relationship Id="rId12" Type="http://schemas.openxmlformats.org/officeDocument/2006/relationships/image" Target="../media/image244.png"/><Relationship Id="rId17" Type="http://schemas.openxmlformats.org/officeDocument/2006/relationships/image" Target="../media/image248.png"/><Relationship Id="rId2" Type="http://schemas.openxmlformats.org/officeDocument/2006/relationships/image" Target="../media/image166.png"/><Relationship Id="rId16" Type="http://schemas.openxmlformats.org/officeDocument/2006/relationships/image" Target="../media/image247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43.png"/><Relationship Id="rId5" Type="http://schemas.openxmlformats.org/officeDocument/2006/relationships/image" Target="../media/image169.png"/><Relationship Id="rId15" Type="http://schemas.openxmlformats.org/officeDocument/2006/relationships/image" Target="../media/image246.png"/><Relationship Id="rId10" Type="http://schemas.openxmlformats.org/officeDocument/2006/relationships/image" Target="../media/image226.png"/><Relationship Id="rId19" Type="http://schemas.openxmlformats.org/officeDocument/2006/relationships/image" Target="../media/image261.png"/><Relationship Id="rId4" Type="http://schemas.openxmlformats.org/officeDocument/2006/relationships/image" Target="../media/image168.png"/><Relationship Id="rId9" Type="http://schemas.openxmlformats.org/officeDocument/2006/relationships/image" Target="../media/image242.png"/><Relationship Id="rId14" Type="http://schemas.openxmlformats.org/officeDocument/2006/relationships/image" Target="../media/image2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713962" y="1484771"/>
            <a:ext cx="7911461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u="sng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Mechanics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Constant acceleration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44BFC6-B8D9-57FD-FE50-DB32646A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B8E39B-EA44-453A-8CF7-C32DCB1EA9A9}"/>
              </a:ext>
            </a:extLst>
          </p:cNvPr>
          <p:cNvSpPr/>
          <p:nvPr/>
        </p:nvSpPr>
        <p:spPr>
          <a:xfrm>
            <a:off x="2036195" y="2567846"/>
            <a:ext cx="519597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9B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FC2CBF-F260-7D9C-040F-80B28C13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0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also represent the motion of an object on a velocity-time graph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CF268-1B2D-AF25-209B-83FFD333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5141" y="1330506"/>
                <a:ext cx="4415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Mechanics, the variable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used to represent velocity (in </a:t>
                </a:r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metres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per second),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represent time (in seconds)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41" y="1330506"/>
                <a:ext cx="4415246" cy="830997"/>
              </a:xfrm>
              <a:prstGeom prst="rect">
                <a:avLst/>
              </a:prstGeom>
              <a:blipFill>
                <a:blip r:embed="rId2"/>
                <a:stretch>
                  <a:fillRect t="-146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618" y="2161503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8" y="2161503"/>
                <a:ext cx="385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04792" y="4267888"/>
                <a:ext cx="350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92" y="4267888"/>
                <a:ext cx="3506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37359" y="2352003"/>
            <a:ext cx="2057421" cy="1915885"/>
            <a:chOff x="524147" y="2847704"/>
            <a:chExt cx="1297576" cy="129757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2505" y="4185939"/>
                <a:ext cx="414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5" y="4185939"/>
                <a:ext cx="4147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23675" y="2161503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75" y="2161503"/>
                <a:ext cx="3853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56849" y="4267888"/>
                <a:ext cx="350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849" y="4267888"/>
                <a:ext cx="3506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489416" y="2352003"/>
            <a:ext cx="2057421" cy="1915885"/>
            <a:chOff x="524147" y="2847704"/>
            <a:chExt cx="1297576" cy="1297576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84561" y="4185939"/>
                <a:ext cx="414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61" y="4185939"/>
                <a:ext cx="4147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71618" y="4701819"/>
            <a:ext cx="2734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velocity does not change over time and is 0. The object is stationary.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3675" y="4698432"/>
            <a:ext cx="2734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velocity is the same over time – the object is moving at a constant velocity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3010" y="4701819"/>
            <a:ext cx="2734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velocity increases at a constant rate over time. The object is accelerating at a constant rate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707" y="5938315"/>
            <a:ext cx="868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On a velocity-time graph, the gradient represents the acceleration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75731" y="2161503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31" y="2161503"/>
                <a:ext cx="3853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08905" y="4267888"/>
                <a:ext cx="350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905" y="4267888"/>
                <a:ext cx="35060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341473" y="2359624"/>
            <a:ext cx="2057421" cy="1915885"/>
            <a:chOff x="524147" y="2847704"/>
            <a:chExt cx="1297576" cy="1297576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410" y="4211331"/>
                <a:ext cx="414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10" y="4211331"/>
                <a:ext cx="4147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28650" y="4267888"/>
            <a:ext cx="19490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89416" y="3401385"/>
            <a:ext cx="19490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41472" y="2682240"/>
            <a:ext cx="1966505" cy="8280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5" grpId="0"/>
      <p:bldP spid="16" grpId="0"/>
      <p:bldP spid="19" grpId="0"/>
      <p:bldP spid="22" grpId="0"/>
      <p:bldP spid="23" grpId="0"/>
      <p:bldP spid="24" grpId="0"/>
      <p:bldP spid="25" grpId="0"/>
      <p:bldP spid="27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4737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also represent the motion of an object on a velocity-time graph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Gradient of a velocity-time graph = Acceleration over that period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Area under a velocity-time graph = distance travelled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9A518-6497-9A23-2D28-8BA5E7BB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3010" y="1487269"/>
            <a:ext cx="5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The diagram below shows a velocity-time graph for the motion of a cyclist moving along a straight road for 12 seconds. For the first 8 seconds, she moves at a constant speed of 6ms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She then decelerates at a constant rate, stopping after a further 4 seconds.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travelled by the cyclist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rate of deceleration of the cyclist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925410" y="2858869"/>
            <a:ext cx="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5410" y="4154269"/>
            <a:ext cx="2209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25410" y="3468469"/>
            <a:ext cx="1219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144610" y="3468469"/>
            <a:ext cx="734568" cy="6736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144610" y="3468469"/>
            <a:ext cx="0" cy="6858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82810" y="415426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t(s)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810" y="407806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96810" y="331606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92210" y="415426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78010" y="4154269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49210" y="4611469"/>
                <a:ext cx="1407180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4611469"/>
                <a:ext cx="1407180" cy="507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49210" y="5144869"/>
                <a:ext cx="163724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5144869"/>
                <a:ext cx="1637243" cy="507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3925410" y="3392269"/>
            <a:ext cx="1219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25410" y="4230469"/>
            <a:ext cx="1981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49210" y="3468469"/>
            <a:ext cx="0" cy="762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82610" y="308746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87410" y="4230469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20610" y="369706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849210" y="5754469"/>
                <a:ext cx="9280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5754469"/>
                <a:ext cx="92801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49210" y="6211669"/>
                <a:ext cx="2274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𝑇h𝑒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𝑡𝑟𝑎𝑣𝑒𝑙𝑙𝑒𝑑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𝑖𝑠</m:t>
                      </m:r>
                      <m:r>
                        <a:rPr lang="en-GB" sz="1200" b="0" i="1" smtClean="0">
                          <a:latin typeface="Cambria Math"/>
                        </a:rPr>
                        <m:t> 60</m:t>
                      </m:r>
                      <m:r>
                        <a:rPr lang="en-GB" sz="12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6211669"/>
                <a:ext cx="227479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373210" y="484006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678010" y="484006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appropriate values for the trapezium above</a:t>
            </a:r>
          </a:p>
        </p:txBody>
      </p:sp>
      <p:sp>
        <p:nvSpPr>
          <p:cNvPr id="59" name="Arc 58"/>
          <p:cNvSpPr/>
          <p:nvPr/>
        </p:nvSpPr>
        <p:spPr>
          <a:xfrm>
            <a:off x="5373210" y="537346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5678010" y="552586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15810" y="270646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v(ms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73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80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4737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also represent the motion of an object on a velocity-time graph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Gradient of a velocity-time graph = Acceleration over that period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Area under a velocity-time graph = distance travelled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06551-F4D7-04DC-DB99-34DB1A18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3010" y="1487269"/>
            <a:ext cx="5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The diagram below shows a velocity-time graph for the motion of a cyclist moving along a straight road for 12 seconds. For the first 8 seconds, she moves at a constant speed of 6ms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She then decelerates at a constant rate, stopping after a further 4 seconds.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travelled by the cyclist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60m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rate of deceleration of the cyclist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25410" y="2858869"/>
            <a:ext cx="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5410" y="4154269"/>
            <a:ext cx="2209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5410" y="3468469"/>
            <a:ext cx="1219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144610" y="3468469"/>
            <a:ext cx="734568" cy="6736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144610" y="3468469"/>
            <a:ext cx="0" cy="6858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15810" y="270646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v(ms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82810" y="415426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t(s)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96810" y="407806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96810" y="331606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2210" y="415426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78010" y="4154269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49210" y="4611469"/>
                <a:ext cx="1842363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4611469"/>
                <a:ext cx="1842363" cy="475323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>
            <a:off x="5068410" y="4230469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068410" y="3468469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297010" y="423046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63610" y="362086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-6</a:t>
            </a:r>
          </a:p>
        </p:txBody>
      </p:sp>
      <p:sp>
        <p:nvSpPr>
          <p:cNvPr id="72" name="Arc 71"/>
          <p:cNvSpPr/>
          <p:nvPr/>
        </p:nvSpPr>
        <p:spPr>
          <a:xfrm>
            <a:off x="5830410" y="484006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35210" y="484006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appropriate values for the trapezium above</a:t>
            </a:r>
          </a:p>
        </p:txBody>
      </p:sp>
      <p:sp>
        <p:nvSpPr>
          <p:cNvPr id="74" name="Arc 73"/>
          <p:cNvSpPr/>
          <p:nvPr/>
        </p:nvSpPr>
        <p:spPr>
          <a:xfrm>
            <a:off x="5830410" y="537346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6135210" y="552586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49210" y="5221069"/>
                <a:ext cx="1243802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5221069"/>
                <a:ext cx="1243802" cy="438005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49210" y="5754469"/>
                <a:ext cx="1360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=−1.5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5754469"/>
                <a:ext cx="136082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49210" y="6211669"/>
                <a:ext cx="23134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𝑆𝑜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𝑡h𝑒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𝑑𝑒𝑐𝑒𝑙𝑒𝑟𝑎𝑡𝑖𝑜𝑛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𝑖𝑠</m:t>
                      </m:r>
                      <m:r>
                        <a:rPr lang="en-GB" sz="1200" b="0" i="1" smtClean="0">
                          <a:latin typeface="Cambria Math"/>
                        </a:rPr>
                        <m:t> 1.5</m:t>
                      </m:r>
                      <m:r>
                        <a:rPr lang="en-GB" sz="12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0" y="6211669"/>
                <a:ext cx="231345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1" grpId="0"/>
      <p:bldP spid="72" grpId="0" animBg="1"/>
      <p:bldP spid="73" grpId="0"/>
      <p:bldP spid="74" grpId="0" animBg="1"/>
      <p:bldP spid="75" grpId="0"/>
      <p:bldP spid="76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80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4737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also represent the motion of an object on a velocity-time graph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Gradient of a velocity-time graph = Acceleration over that period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Area under a velocity-time graph = distance travelled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012EB-ECA3-718F-AA3C-82CF374A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1600200"/>
            <a:ext cx="5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moves along a straight line. It accelerates uniformly from rest to a speed of 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in T seconds. The particle then travels at a constant speed for 5T seconds. It then decelerates to rest uniformly over the next 40 seconds.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Sketch a velocity-time graph for this motion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Given that the particle travels 600m, find the value of 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810000" y="2971800"/>
            <a:ext cx="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10000" y="4267200"/>
            <a:ext cx="2209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810000" y="3276600"/>
            <a:ext cx="381000" cy="99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191000" y="3276600"/>
            <a:ext cx="99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3276600"/>
            <a:ext cx="609600" cy="99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191000" y="3276600"/>
            <a:ext cx="0" cy="990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181600" y="3276600"/>
            <a:ext cx="0" cy="990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3276600"/>
            <a:ext cx="381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00400" y="2895600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v(ms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91200" y="4343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t(s)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1400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81400" y="31242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53543" y="434340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95800" y="434340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434340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810000" y="4343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191000" y="4343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81600" y="43434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8400" y="3200400"/>
                <a:ext cx="144084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00400"/>
                <a:ext cx="1440843" cy="507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48400" y="3733800"/>
                <a:ext cx="2046842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600=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+40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733800"/>
                <a:ext cx="2046842" cy="507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>
            <a:off x="4191000" y="3200400"/>
            <a:ext cx="9906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646714" y="3287486"/>
            <a:ext cx="0" cy="10529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10000" y="4572000"/>
            <a:ext cx="1981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95800" y="297180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41914" y="359228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43400" y="45720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6T + 40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48400" y="4267200"/>
                <a:ext cx="17515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600=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5.5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267200"/>
                <a:ext cx="1751505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324600" y="4648200"/>
                <a:ext cx="12412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75=</m:t>
                      </m:r>
                      <m:r>
                        <a:rPr lang="en-GB" sz="1200" i="1">
                          <a:latin typeface="Cambria Math"/>
                        </a:rPr>
                        <m:t>5.5</m:t>
                      </m:r>
                      <m:r>
                        <a:rPr lang="en-GB" sz="1200" i="1">
                          <a:latin typeface="Cambria Math"/>
                        </a:rPr>
                        <m:t>𝑇</m:t>
                      </m:r>
                      <m:r>
                        <a:rPr lang="en-GB" sz="1200" i="1">
                          <a:latin typeface="Cambria Math"/>
                        </a:rPr>
                        <m:t>+20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648200"/>
                <a:ext cx="124123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24600" y="5029200"/>
                <a:ext cx="8875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55=</m:t>
                      </m:r>
                      <m:r>
                        <a:rPr lang="en-GB" sz="1200" i="1">
                          <a:latin typeface="Cambria Math"/>
                        </a:rPr>
                        <m:t>5.5</m:t>
                      </m:r>
                      <m:r>
                        <a:rPr lang="en-GB" sz="12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9200"/>
                <a:ext cx="88755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324600" y="5410200"/>
                <a:ext cx="6855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10=</m:t>
                      </m:r>
                      <m:r>
                        <a:rPr lang="en-GB" sz="12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10200"/>
                <a:ext cx="68557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8153400" y="3429000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8382000" y="3429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87" name="Arc 86"/>
          <p:cNvSpPr/>
          <p:nvPr/>
        </p:nvSpPr>
        <p:spPr>
          <a:xfrm>
            <a:off x="8153400" y="3962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7848600" y="44196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7391400" y="48006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7010400" y="51816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8305800" y="3962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fraction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53400" y="4419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696200" y="4876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20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15200" y="5257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5.5</a:t>
            </a:r>
          </a:p>
        </p:txBody>
      </p:sp>
    </p:spTree>
    <p:extLst>
      <p:ext uri="{BB962C8B-B14F-4D97-AF65-F5344CB8AC3E}">
        <p14:creationId xmlns:p14="http://schemas.microsoft.com/office/powerpoint/2010/main" val="363395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5" grpId="0"/>
      <p:bldP spid="59" grpId="0"/>
      <p:bldP spid="60" grpId="0"/>
      <p:bldP spid="79" grpId="0"/>
      <p:bldP spid="81" grpId="0"/>
      <p:bldP spid="82" grpId="0"/>
      <p:bldP spid="83" grpId="0"/>
      <p:bldP spid="84" grpId="0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B8E39B-EA44-453A-8CF7-C32DCB1EA9A9}"/>
              </a:ext>
            </a:extLst>
          </p:cNvPr>
          <p:cNvSpPr/>
          <p:nvPr/>
        </p:nvSpPr>
        <p:spPr>
          <a:xfrm>
            <a:off x="2036195" y="2567846"/>
            <a:ext cx="519597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9C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222FB3-55CC-A791-F018-BF2A62E8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0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6B9F7077-8DA5-5B53-7E88-6F39F75B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8194" y="1654629"/>
                <a:ext cx="2973057" cy="539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𝐴𝑐𝑐𝑒𝑙𝑒𝑟𝑎𝑡𝑖𝑜𝑛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𝑣𝑒𝑙𝑜𝑐𝑖𝑡𝑦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4" y="1654629"/>
                <a:ext cx="2973057" cy="539122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2594" y="2264229"/>
                <a:ext cx="987514" cy="461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594" y="2264229"/>
                <a:ext cx="987514" cy="461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6394" y="2873829"/>
                <a:ext cx="1058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94" y="2873829"/>
                <a:ext cx="105804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1594" y="3407229"/>
                <a:ext cx="1058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94" y="3407229"/>
                <a:ext cx="105804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77394" y="3864429"/>
                <a:ext cx="1058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4" y="3864429"/>
                <a:ext cx="105804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801394" y="195942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5886994" y="249282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5886994" y="302622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026946" y="1730829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with the appropriate letters.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Change in velocity = final velocity – initial velocity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594" y="264522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594" y="317862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Add 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53594" y="3864429"/>
            <a:ext cx="914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182394" y="378822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This is the usual form!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6496594" y="4016829"/>
            <a:ext cx="685800" cy="2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8194" y="4626429"/>
                <a:ext cx="3627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𝐷𝑖𝑠𝑡𝑎𝑛𝑐𝑒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𝑚𝑜𝑣𝑒𝑑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𝐴𝑣𝑒𝑟𝑎𝑔𝑒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400" b="0" i="1" smtClean="0">
                          <a:latin typeface="Cambria Math"/>
                        </a:rPr>
                        <m:t> 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4" y="4626429"/>
                <a:ext cx="3627211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53594" y="5083629"/>
                <a:ext cx="1253100" cy="488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94" y="5083629"/>
                <a:ext cx="1253100" cy="4882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429794" y="5083629"/>
            <a:ext cx="1143000" cy="5334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7487194" y="4778829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791994" y="462642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with the appropriate letters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8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4" grpId="0"/>
      <p:bldP spid="15" grpId="0"/>
      <p:bldP spid="16" grpId="0" animBg="1"/>
      <p:bldP spid="17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4F6C6-6468-02F1-723E-CF0209AC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Flowchart: Manual Input 26"/>
          <p:cNvSpPr/>
          <p:nvPr/>
        </p:nvSpPr>
        <p:spPr>
          <a:xfrm>
            <a:off x="3429000" y="4026253"/>
            <a:ext cx="2746248" cy="1905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40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400 h 10000"/>
              <a:gd name="connsiteX0" fmla="*/ 4 w 10004"/>
              <a:gd name="connsiteY0" fmla="*/ 4448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4 w 10004"/>
              <a:gd name="connsiteY4" fmla="*/ 4448 h 10000"/>
              <a:gd name="connsiteX0" fmla="*/ 4 w 10004"/>
              <a:gd name="connsiteY0" fmla="*/ 4688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4 w 10004"/>
              <a:gd name="connsiteY4" fmla="*/ 4688 h 10000"/>
              <a:gd name="connsiteX0" fmla="*/ 4 w 10004"/>
              <a:gd name="connsiteY0" fmla="*/ 4640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4 w 10004"/>
              <a:gd name="connsiteY4" fmla="*/ 4640 h 10000"/>
              <a:gd name="connsiteX0" fmla="*/ 4 w 10004"/>
              <a:gd name="connsiteY0" fmla="*/ 4544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4 w 10004"/>
              <a:gd name="connsiteY4" fmla="*/ 45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4" y="4544"/>
                </a:move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cubicBezTo>
                  <a:pt x="-7" y="8133"/>
                  <a:pt x="15" y="6411"/>
                  <a:pt x="4" y="4544"/>
                </a:cubicBezTo>
                <a:close/>
              </a:path>
            </a:pathLst>
          </a:custGeom>
          <a:solidFill>
            <a:srgbClr val="008000">
              <a:alpha val="65000"/>
            </a:srgbClr>
          </a:solidFill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32048" y="3721453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32048" y="5931253"/>
            <a:ext cx="3048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32048" y="4026253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2904" y="4910173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75248" y="4026253"/>
            <a:ext cx="0" cy="1905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00400" y="5855053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6016" y="47577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48584" y="3873853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3328" y="5961733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5104" y="4763869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Initial velocity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72640" y="3892141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Final velocity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1784" y="6211669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Time taken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4496" y="4324957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v - u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5048" y="5016853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251448" y="4026253"/>
            <a:ext cx="0" cy="9144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32048" y="5016853"/>
            <a:ext cx="27432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36262" y="3416653"/>
                <a:ext cx="2507738" cy="43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𝑢𝑛𝑑𝑒𝑟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𝑡h𝑒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𝑐𝑢𝑟𝑣𝑒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62" y="3416653"/>
                <a:ext cx="2507738" cy="431657"/>
              </a:xfrm>
              <a:prstGeom prst="rect">
                <a:avLst/>
              </a:prstGeom>
              <a:blipFill>
                <a:blip r:embed="rId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33056" y="4483453"/>
                <a:ext cx="25109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𝑢𝑛𝑑𝑒𝑟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𝑡h𝑒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𝑐𝑢𝑟𝑣𝑒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𝐷𝑖𝑠𝑡𝑎𝑛𝑐𝑒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56" y="4483453"/>
                <a:ext cx="251094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043314" y="3950053"/>
                <a:ext cx="1100686" cy="43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14" y="3950053"/>
                <a:ext cx="1100686" cy="431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6248400" y="4026253"/>
            <a:ext cx="0" cy="19050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48400" y="4864453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v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352800" y="4864453"/>
            <a:ext cx="0" cy="10668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48000" y="524545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6007453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29000" y="6007453"/>
            <a:ext cx="27432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74798" y="2807053"/>
                <a:ext cx="2469202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𝑜𝑓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𝑡𝑟𝑎𝑝𝑒𝑧𝑖𝑢𝑚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98" y="2807053"/>
                <a:ext cx="2469202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705600" y="4864453"/>
            <a:ext cx="22860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On a velocity-time graph, the Area beneath it is the distance covered!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1" grpId="0"/>
      <p:bldP spid="42" grpId="0"/>
      <p:bldP spid="43" grpId="0"/>
      <p:bldP spid="45" grpId="0"/>
      <p:bldP spid="47" grpId="0"/>
      <p:bldP spid="48" grpId="0"/>
      <p:bldP spid="50" grpId="0"/>
      <p:bldP spid="51" grpId="0" animBg="1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3DFD-DC75-8767-057F-CEB0FAAA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886200" y="1524000"/>
            <a:ext cx="5089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cyclist is travelling along a straight road. She accelerates at a constant rate from a speed of 4ms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to a speed of 7.5ms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in 40 seconds.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travelled over this 40 seconds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acceleration over the 40 seconds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419600" y="32004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>
            <a:off x="4267200" y="28956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114800" y="25908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91000" y="28194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 noChangeAspect="1"/>
          </p:cNvSpPr>
          <p:nvPr/>
        </p:nvSpPr>
        <p:spPr>
          <a:xfrm>
            <a:off x="6248400" y="28956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096000" y="25908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7.5ms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172200" y="28194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57600" y="33528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52800"/>
                <a:ext cx="5716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343400" y="33528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352800"/>
                <a:ext cx="6656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43600" y="3352800"/>
                <a:ext cx="5883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52800"/>
                <a:ext cx="58836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553200" y="3352800"/>
                <a:ext cx="732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352800"/>
                <a:ext cx="73282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105400" y="3352800"/>
                <a:ext cx="797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=7.5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352800"/>
                <a:ext cx="79784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7315200" y="2590800"/>
            <a:ext cx="17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 (model the cyclist as a particle)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15200" y="3276600"/>
            <a:ext cx="172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and fill in what you know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57600" y="39624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9624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315200" y="3962400"/>
            <a:ext cx="17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s, and we already know u, v and t…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657600" y="33528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4419600" y="33528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181600" y="3352800"/>
            <a:ext cx="685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6629400" y="33528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657600" y="4648200"/>
                <a:ext cx="1926168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4+7.5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×40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648200"/>
                <a:ext cx="1926168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57600" y="5410200"/>
                <a:ext cx="11143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=230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410200"/>
                <a:ext cx="111434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5486400" y="4267200"/>
            <a:ext cx="304800" cy="6858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5715000" y="4267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you know</a:t>
            </a:r>
          </a:p>
        </p:txBody>
      </p:sp>
      <p:sp>
        <p:nvSpPr>
          <p:cNvPr id="83" name="Arc 82"/>
          <p:cNvSpPr/>
          <p:nvPr/>
        </p:nvSpPr>
        <p:spPr>
          <a:xfrm>
            <a:off x="5486400" y="49530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5791200" y="5029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Remember units!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81000" y="4876800"/>
            <a:ext cx="1295400" cy="5334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3" grpId="0" animBg="1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 animBg="1"/>
      <p:bldP spid="82" grpId="0"/>
      <p:bldP spid="83" grpId="0" animBg="1"/>
      <p:bldP spid="84" grpId="0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6408-6873-C754-BB81-7A2457A4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86200" y="1524000"/>
            <a:ext cx="5089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cyclist is travelling along a straight road. She accelerates at a constant rate from a speed of 4ms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to a speed of 7.5ms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in 40 seconds.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travelled over this 40 seconds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230m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acceleration over the 40 seconds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32004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4267200" y="28956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14800" y="25908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91000" y="28194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6248400" y="28956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96000" y="25908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7.5ms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72200" y="28194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29000" y="3352800"/>
                <a:ext cx="844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=230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352800"/>
                <a:ext cx="84433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43400" y="33528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352800"/>
                <a:ext cx="6656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3600" y="3352800"/>
                <a:ext cx="5883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52800"/>
                <a:ext cx="58836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3200" y="3352800"/>
                <a:ext cx="732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352800"/>
                <a:ext cx="73282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05400" y="3352800"/>
                <a:ext cx="797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=7.5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352800"/>
                <a:ext cx="79784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15200" y="2590800"/>
            <a:ext cx="17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 (model the cyclist as a particle)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3276600"/>
            <a:ext cx="172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and fill in what you know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15200" y="3962400"/>
            <a:ext cx="172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For part b, we are calculating a, and we already know u, v and t…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43600" y="33528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419600" y="33528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181600" y="3352800"/>
            <a:ext cx="685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629400" y="33528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486400" y="4267200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715000" y="4191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you know</a:t>
            </a:r>
          </a:p>
        </p:txBody>
      </p:sp>
      <p:sp>
        <p:nvSpPr>
          <p:cNvPr id="31" name="Arc 30"/>
          <p:cNvSpPr/>
          <p:nvPr/>
        </p:nvSpPr>
        <p:spPr>
          <a:xfrm>
            <a:off x="5486400" y="4800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715000" y="4876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4419600"/>
            <a:ext cx="1066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86200" y="41148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114800"/>
                <a:ext cx="118513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86200" y="4572000"/>
                <a:ext cx="14736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7.5=4+40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72000"/>
                <a:ext cx="147367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5029200"/>
                <a:ext cx="1114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7.5=40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29200"/>
                <a:ext cx="11147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486400" y="5257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715000" y="525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86200" y="5486400"/>
                <a:ext cx="1712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=0.0875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86400"/>
                <a:ext cx="171207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1400" y="33528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352800"/>
                <a:ext cx="57163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7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/>
          <p:cNvSpPr/>
          <p:nvPr/>
        </p:nvSpPr>
        <p:spPr>
          <a:xfrm>
            <a:off x="1740665" y="3172858"/>
            <a:ext cx="638978" cy="877677"/>
          </a:xfrm>
          <a:custGeom>
            <a:avLst/>
            <a:gdLst>
              <a:gd name="connsiteX0" fmla="*/ 0 w 638978"/>
              <a:gd name="connsiteY0" fmla="*/ 874005 h 874005"/>
              <a:gd name="connsiteX1" fmla="*/ 635306 w 638978"/>
              <a:gd name="connsiteY1" fmla="*/ 866660 h 874005"/>
              <a:gd name="connsiteX2" fmla="*/ 638978 w 638978"/>
              <a:gd name="connsiteY2" fmla="*/ 0 h 874005"/>
              <a:gd name="connsiteX3" fmla="*/ 0 w 638978"/>
              <a:gd name="connsiteY3" fmla="*/ 616944 h 874005"/>
              <a:gd name="connsiteX4" fmla="*/ 0 w 638978"/>
              <a:gd name="connsiteY4" fmla="*/ 874005 h 874005"/>
              <a:gd name="connsiteX0" fmla="*/ 0 w 638978"/>
              <a:gd name="connsiteY0" fmla="*/ 874005 h 877677"/>
              <a:gd name="connsiteX1" fmla="*/ 635306 w 638978"/>
              <a:gd name="connsiteY1" fmla="*/ 877677 h 877677"/>
              <a:gd name="connsiteX2" fmla="*/ 638978 w 638978"/>
              <a:gd name="connsiteY2" fmla="*/ 0 h 877677"/>
              <a:gd name="connsiteX3" fmla="*/ 0 w 638978"/>
              <a:gd name="connsiteY3" fmla="*/ 616944 h 877677"/>
              <a:gd name="connsiteX4" fmla="*/ 0 w 638978"/>
              <a:gd name="connsiteY4" fmla="*/ 874005 h 8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78" h="877677">
                <a:moveTo>
                  <a:pt x="0" y="874005"/>
                </a:moveTo>
                <a:lnTo>
                  <a:pt x="635306" y="877677"/>
                </a:lnTo>
                <a:lnTo>
                  <a:pt x="638978" y="0"/>
                </a:lnTo>
                <a:lnTo>
                  <a:pt x="0" y="616944"/>
                </a:lnTo>
                <a:lnTo>
                  <a:pt x="0" y="874005"/>
                </a:lnTo>
                <a:close/>
              </a:path>
            </a:pathLst>
          </a:cu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flipH="1">
            <a:off x="3235708" y="3109704"/>
            <a:ext cx="423237" cy="941792"/>
          </a:xfrm>
          <a:custGeom>
            <a:avLst/>
            <a:gdLst>
              <a:gd name="connsiteX0" fmla="*/ 0 w 638978"/>
              <a:gd name="connsiteY0" fmla="*/ 874005 h 874005"/>
              <a:gd name="connsiteX1" fmla="*/ 635306 w 638978"/>
              <a:gd name="connsiteY1" fmla="*/ 866660 h 874005"/>
              <a:gd name="connsiteX2" fmla="*/ 638978 w 638978"/>
              <a:gd name="connsiteY2" fmla="*/ 0 h 874005"/>
              <a:gd name="connsiteX3" fmla="*/ 0 w 638978"/>
              <a:gd name="connsiteY3" fmla="*/ 616944 h 874005"/>
              <a:gd name="connsiteX4" fmla="*/ 0 w 638978"/>
              <a:gd name="connsiteY4" fmla="*/ 874005 h 874005"/>
              <a:gd name="connsiteX0" fmla="*/ 0 w 638978"/>
              <a:gd name="connsiteY0" fmla="*/ 874005 h 877677"/>
              <a:gd name="connsiteX1" fmla="*/ 635306 w 638978"/>
              <a:gd name="connsiteY1" fmla="*/ 877677 h 877677"/>
              <a:gd name="connsiteX2" fmla="*/ 638978 w 638978"/>
              <a:gd name="connsiteY2" fmla="*/ 0 h 877677"/>
              <a:gd name="connsiteX3" fmla="*/ 0 w 638978"/>
              <a:gd name="connsiteY3" fmla="*/ 616944 h 877677"/>
              <a:gd name="connsiteX4" fmla="*/ 0 w 638978"/>
              <a:gd name="connsiteY4" fmla="*/ 874005 h 877677"/>
              <a:gd name="connsiteX0" fmla="*/ 0 w 638978"/>
              <a:gd name="connsiteY0" fmla="*/ 874005 h 877677"/>
              <a:gd name="connsiteX1" fmla="*/ 635306 w 638978"/>
              <a:gd name="connsiteY1" fmla="*/ 877677 h 877677"/>
              <a:gd name="connsiteX2" fmla="*/ 638978 w 638978"/>
              <a:gd name="connsiteY2" fmla="*/ 0 h 877677"/>
              <a:gd name="connsiteX3" fmla="*/ 0 w 638978"/>
              <a:gd name="connsiteY3" fmla="*/ 589566 h 877677"/>
              <a:gd name="connsiteX4" fmla="*/ 0 w 638978"/>
              <a:gd name="connsiteY4" fmla="*/ 874005 h 8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78" h="877677">
                <a:moveTo>
                  <a:pt x="0" y="874005"/>
                </a:moveTo>
                <a:lnTo>
                  <a:pt x="635306" y="877677"/>
                </a:lnTo>
                <a:lnTo>
                  <a:pt x="638978" y="0"/>
                </a:lnTo>
                <a:lnTo>
                  <a:pt x="0" y="589566"/>
                </a:lnTo>
                <a:lnTo>
                  <a:pt x="0" y="874005"/>
                </a:lnTo>
                <a:close/>
              </a:path>
            </a:pathLst>
          </a:cu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>
            <a:off x="249716" y="3158168"/>
            <a:ext cx="565532" cy="892367"/>
          </a:xfrm>
          <a:custGeom>
            <a:avLst/>
            <a:gdLst>
              <a:gd name="connsiteX0" fmla="*/ 0 w 561860"/>
              <a:gd name="connsiteY0" fmla="*/ 947451 h 947451"/>
              <a:gd name="connsiteX1" fmla="*/ 561860 w 561860"/>
              <a:gd name="connsiteY1" fmla="*/ 943779 h 947451"/>
              <a:gd name="connsiteX2" fmla="*/ 561860 w 561860"/>
              <a:gd name="connsiteY2" fmla="*/ 0 h 947451"/>
              <a:gd name="connsiteX3" fmla="*/ 0 w 561860"/>
              <a:gd name="connsiteY3" fmla="*/ 947451 h 947451"/>
              <a:gd name="connsiteX0" fmla="*/ 0 w 565532"/>
              <a:gd name="connsiteY0" fmla="*/ 892367 h 892367"/>
              <a:gd name="connsiteX1" fmla="*/ 561860 w 565532"/>
              <a:gd name="connsiteY1" fmla="*/ 888695 h 892367"/>
              <a:gd name="connsiteX2" fmla="*/ 565532 w 565532"/>
              <a:gd name="connsiteY2" fmla="*/ 0 h 892367"/>
              <a:gd name="connsiteX3" fmla="*/ 0 w 565532"/>
              <a:gd name="connsiteY3" fmla="*/ 892367 h 89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532" h="892367">
                <a:moveTo>
                  <a:pt x="0" y="892367"/>
                </a:moveTo>
                <a:lnTo>
                  <a:pt x="561860" y="888695"/>
                </a:lnTo>
                <a:lnTo>
                  <a:pt x="565532" y="0"/>
                </a:lnTo>
                <a:lnTo>
                  <a:pt x="0" y="892367"/>
                </a:lnTo>
                <a:close/>
              </a:path>
            </a:pathLst>
          </a:cu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1325563"/>
            <a:ext cx="3918857" cy="511878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000" dirty="0">
                <a:latin typeface="Comic Sans MS" panose="030F0702030302020204" pitchFamily="66" charset="0"/>
              </a:rPr>
              <a:t>For each graph, find;</a:t>
            </a:r>
          </a:p>
          <a:p>
            <a:pPr marL="514350" indent="-514350">
              <a:buAutoNum type="romanLcParenR"/>
            </a:pPr>
            <a:r>
              <a:rPr lang="en-US" sz="2000" dirty="0">
                <a:latin typeface="Comic Sans MS" panose="030F0702030302020204" pitchFamily="66" charset="0"/>
              </a:rPr>
              <a:t>The gradient</a:t>
            </a:r>
          </a:p>
          <a:p>
            <a:pPr marL="514350" indent="-514350">
              <a:buAutoNum type="romanLcParenR"/>
            </a:pPr>
            <a:r>
              <a:rPr lang="en-US" sz="2000" dirty="0">
                <a:latin typeface="Comic Sans MS" panose="030F0702030302020204" pitchFamily="66" charset="0"/>
              </a:rPr>
              <a:t>The shaded area under the graph</a:t>
            </a:r>
          </a:p>
          <a:p>
            <a:pPr marL="514350" indent="-514350">
              <a:buAutoNum type="romanLcParenR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14350" indent="-514350">
              <a:buAutoNum type="romanLcParenR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14350" indent="-514350">
              <a:buAutoNum type="romanLcParenR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2) A car travels for 45 minutes at an average speed of 35mph. Find the distance travelled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A0DB3-1E76-F380-EDDC-B0D498FD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6182" y="1325563"/>
                <a:ext cx="3908516" cy="51187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3a) Solve the simultaneous equations: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000" b="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. Give answers to 3sf.</a:t>
                </a:r>
              </a:p>
              <a:p>
                <a:pPr marL="0" indent="0" algn="ctr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182" y="1325563"/>
                <a:ext cx="3908516" cy="5118780"/>
              </a:xfrm>
              <a:prstGeom prst="rect">
                <a:avLst/>
              </a:prstGeom>
              <a:blipFill>
                <a:blip r:embed="rId2"/>
                <a:stretch>
                  <a:fillRect l="-1716" t="-1190" r="-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9145" y="2952205"/>
            <a:ext cx="1130482" cy="1097280"/>
            <a:chOff x="524147" y="2847704"/>
            <a:chExt cx="1297576" cy="129757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41236" y="2952205"/>
            <a:ext cx="1130482" cy="1097280"/>
            <a:chOff x="524147" y="2847704"/>
            <a:chExt cx="1297576" cy="1297576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233327" y="2952205"/>
            <a:ext cx="1130482" cy="1097280"/>
            <a:chOff x="524147" y="2847704"/>
            <a:chExt cx="1297576" cy="1297576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-8538" y="3021873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21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2491" y="404948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7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9518" y="302187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25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1717" y="363398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5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8163" y="4031322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3217" y="297120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9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19324" y="403132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5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8635" y="3160371"/>
            <a:ext cx="565241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812113" y="3167402"/>
            <a:ext cx="1763" cy="870692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49145" y="3109703"/>
            <a:ext cx="594205" cy="9397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742374" y="3160371"/>
            <a:ext cx="626278" cy="26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376003" y="3173818"/>
            <a:ext cx="4513" cy="87566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58946" y="3741070"/>
            <a:ext cx="1" cy="30199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41746" y="3021873"/>
            <a:ext cx="783740" cy="7620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33326" y="3091543"/>
            <a:ext cx="633280" cy="9579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26984" y="403132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6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7927" y="2726452"/>
            <a:ext cx="269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1295" y="2722000"/>
            <a:ext cx="6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73.5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4906" y="2713899"/>
            <a:ext cx="269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14176" y="2718173"/>
            <a:ext cx="6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150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52071" y="2713898"/>
            <a:ext cx="498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-1.5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56269" y="2713897"/>
            <a:ext cx="69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26.25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77609" y="5584631"/>
            <a:ext cx="200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26.25 miles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500" y="3021674"/>
            <a:ext cx="250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x = 2, y = -1.5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1266" y="4502175"/>
            <a:ext cx="275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x = 1.27 or -2.77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05752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3C490-A9D1-2ADB-D627-FFF2F68B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581400" y="1524000"/>
            <a:ext cx="5394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moves in a straight line from a point A to B with constant deceleration of 1.5ms</a:t>
            </a:r>
            <a:r>
              <a:rPr lang="en-GB" sz="1200" baseline="30000" dirty="0">
                <a:latin typeface="Comic Sans MS" pitchFamily="66" charset="0"/>
              </a:rPr>
              <a:t>-2</a:t>
            </a:r>
            <a:r>
              <a:rPr lang="en-GB" sz="1200" dirty="0">
                <a:latin typeface="Comic Sans MS" pitchFamily="66" charset="0"/>
              </a:rPr>
              <a:t>. The speed of the particle at A is 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and the speed of the particle at B is 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 taken for the particle to get from A to B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from A to B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267200" y="3124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>
            <a:spLocks noChangeAspect="1"/>
          </p:cNvSpPr>
          <p:nvPr/>
        </p:nvSpPr>
        <p:spPr>
          <a:xfrm>
            <a:off x="4191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038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14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6096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943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019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=−1.5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77000" y="34290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5595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76800" y="34290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29000"/>
                <a:ext cx="66159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315200" y="2743200"/>
            <a:ext cx="172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5200" y="3276600"/>
            <a:ext cx="172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and fill in what you know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5200" y="3810000"/>
            <a:ext cx="17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particle is decelerating, ‘a’ is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negative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505200" y="40386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038600"/>
                <a:ext cx="118513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41910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9530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638800" y="3429000"/>
            <a:ext cx="8382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5532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505200" y="4419600"/>
                <a:ext cx="13277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2=8−1.5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9600"/>
                <a:ext cx="132779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505200" y="4800600"/>
                <a:ext cx="1276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−6=−1.5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800600"/>
                <a:ext cx="127669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505200" y="5181600"/>
                <a:ext cx="6996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4=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81600"/>
                <a:ext cx="69961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4800600" y="4191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10540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you know</a:t>
            </a:r>
          </a:p>
        </p:txBody>
      </p:sp>
      <p:sp>
        <p:nvSpPr>
          <p:cNvPr id="71" name="Arc 70"/>
          <p:cNvSpPr/>
          <p:nvPr/>
        </p:nvSpPr>
        <p:spPr>
          <a:xfrm>
            <a:off x="4800600" y="4572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800600" y="4953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105400" y="4648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05400" y="5029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-1.5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4212" y="4753800"/>
            <a:ext cx="1066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4191000" y="31242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 flipH="1">
            <a:off x="60960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98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8" grpId="0" animBg="1"/>
      <p:bldP spid="49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 animBg="1"/>
      <p:bldP spid="7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05752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2DB2E-8A08-D851-2A11-A4E9FF16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1524000"/>
            <a:ext cx="5394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moves in a straight line from a point A to B with constant deceleration of 1.5ms</a:t>
            </a:r>
            <a:r>
              <a:rPr lang="en-GB" sz="1200" baseline="30000" dirty="0">
                <a:latin typeface="Comic Sans MS" pitchFamily="66" charset="0"/>
              </a:rPr>
              <a:t>-2</a:t>
            </a:r>
            <a:r>
              <a:rPr lang="en-GB" sz="1200" dirty="0">
                <a:latin typeface="Comic Sans MS" pitchFamily="66" charset="0"/>
              </a:rPr>
              <a:t>. The speed of the particle at A is 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and the speed of the particle at B is 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 taken for the particle to get from A to B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 seconds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from A to B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67200" y="3124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4191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038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14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6096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43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19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=−1.5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77000" y="34290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5595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76800" y="34290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29000"/>
                <a:ext cx="66159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315200" y="2743200"/>
            <a:ext cx="172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3276600"/>
            <a:ext cx="172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and fill in what you know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3810000"/>
            <a:ext cx="17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particle is decelerating, ‘a’ is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negative</a:t>
            </a:r>
          </a:p>
        </p:txBody>
      </p:sp>
      <p:sp>
        <p:nvSpPr>
          <p:cNvPr id="27" name="Arc 26"/>
          <p:cNvSpPr/>
          <p:nvPr/>
        </p:nvSpPr>
        <p:spPr>
          <a:xfrm>
            <a:off x="4953000" y="42672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257800" y="4343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you know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322" y="5240923"/>
            <a:ext cx="1295400" cy="5149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77000" y="34290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63344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581400" y="3429000"/>
            <a:ext cx="4572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1910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9530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5532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29000" y="39624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962400"/>
                <a:ext cx="1407052" cy="5448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29000" y="4572000"/>
                <a:ext cx="1656864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8+2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572000"/>
                <a:ext cx="1656864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4953000" y="49530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9000" y="5410200"/>
                <a:ext cx="10005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=20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10200"/>
                <a:ext cx="100053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257800" y="5029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the answer!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91000" y="31242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60960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7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05752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7BC8D-0CF3-D92F-5CCC-D8145A5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0"/>
            <a:ext cx="5394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After reaching B the particle continues to move along the straight line with the same deceleration. The particle is at point C, 6 seconds after passing through A.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velocity of the particle at C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from A to C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0" y="3124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4191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38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4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6096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943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19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=−1.5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6800" y="34290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29000"/>
                <a:ext cx="58766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7000" y="34290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63344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953000" y="3429000"/>
            <a:ext cx="4572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191000" y="31242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60960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0" y="31242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75438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5438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4676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43800" y="25146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97952" y="2743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Update the diagram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4800" y="3429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using points A and 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910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638800" y="3429000"/>
            <a:ext cx="8382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5532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05200" y="41148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114800"/>
                <a:ext cx="118513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05200" y="4572000"/>
                <a:ext cx="1766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=8−(1.5×6)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72000"/>
                <a:ext cx="1766253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05200" y="5029200"/>
                <a:ext cx="1368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029200"/>
                <a:ext cx="136845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181600" y="4267200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257800" y="4343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8245" y="4749446"/>
            <a:ext cx="1066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181600" y="4800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486400" y="4800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it out!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3400" y="5486400"/>
            <a:ext cx="38100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As the velocity is negative, this means the particle has now changed direction and is heading back towards A! (velocity has a direction as well as a magnitude!)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6477000"/>
            <a:ext cx="3962400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velocity is 1ms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in the direction C to 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2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  <p:bldP spid="24" grpId="0"/>
      <p:bldP spid="25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05752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a number of formulae which are often used in calculations involving the motion of objects – SUVAT equations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 = Displacement (distance)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u = Starting (initial)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v = Final velocity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a = Acceleration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 = Time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DE0ED-61B7-8717-4152-F895B6B4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47538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2" y="5211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1400" y="1524000"/>
            <a:ext cx="5394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After reaching B the particle continues to move along the straight line with the same deceleration. The particle is at point C, 6 seconds after passing through A.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velocity of the particle at C -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-1ms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distance from A to C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3124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4191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38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14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60960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943600" y="25146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29000"/>
                <a:ext cx="5716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656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=−1.5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29000"/>
                <a:ext cx="93320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4290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29000"/>
                <a:ext cx="58766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77000" y="34290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63344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91000" y="31242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0960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0" y="31242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75438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543800" y="2819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67600" y="2743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43800" y="25146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97952" y="2743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Update the diagram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24800" y="3429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using points A and 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052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00600" y="3429000"/>
                <a:ext cx="7962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29000"/>
                <a:ext cx="7962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1910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876800" y="3429000"/>
            <a:ext cx="685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553200" y="3429000"/>
            <a:ext cx="5334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29000" y="40386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38600"/>
                <a:ext cx="1407052" cy="544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29000" y="4648200"/>
                <a:ext cx="1656864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8−1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48200"/>
                <a:ext cx="1656864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29000" y="5410200"/>
                <a:ext cx="10005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=21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10200"/>
                <a:ext cx="100053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4953000" y="43434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029200" y="441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</a:t>
            </a:r>
          </a:p>
        </p:txBody>
      </p:sp>
      <p:sp>
        <p:nvSpPr>
          <p:cNvPr id="41" name="Arc 40"/>
          <p:cNvSpPr/>
          <p:nvPr/>
        </p:nvSpPr>
        <p:spPr>
          <a:xfrm>
            <a:off x="4953000" y="49530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105400" y="5029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it out!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600" y="5867400"/>
            <a:ext cx="4572000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It is important to note that 21m is the distance from A to C only…</a:t>
            </a: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The particle was further away before it changed direction, and has in total travelled further than 21m…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2323" y="5211000"/>
            <a:ext cx="1295400" cy="5334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733800" y="5867400"/>
            <a:ext cx="4419600" cy="8382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B8E39B-EA44-453A-8CF7-C32DCB1EA9A9}"/>
              </a:ext>
            </a:extLst>
          </p:cNvPr>
          <p:cNvSpPr/>
          <p:nvPr/>
        </p:nvSpPr>
        <p:spPr>
          <a:xfrm>
            <a:off x="2036195" y="2567846"/>
            <a:ext cx="519597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9D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E522F-5B7E-1D19-53B8-BABCB9FA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45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D2D05742-9C8A-D443-C08F-5C85C1A3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429" y="24384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" y="24384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429" y="28956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" y="28956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27597" y="12954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97" y="1295400"/>
                <a:ext cx="118513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4029" y="17526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29" y="1752600"/>
                <a:ext cx="118513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4029" y="2209800"/>
                <a:ext cx="1071319" cy="512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  <m:r>
                            <a:rPr lang="en-GB" sz="1600" i="1">
                              <a:latin typeface="Cambria Math"/>
                            </a:rPr>
                            <m:t>−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29" y="2209800"/>
                <a:ext cx="1071319" cy="512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74029" y="3048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29" y="3048000"/>
                <a:ext cx="1407052" cy="544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4029" y="3657600"/>
                <a:ext cx="1286121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29" y="3657600"/>
                <a:ext cx="1286121" cy="5448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74029" y="4267200"/>
                <a:ext cx="1566326" cy="67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29" y="4267200"/>
                <a:ext cx="1566326" cy="6723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82005" y="50292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𝑎𝑠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05" y="5029200"/>
                <a:ext cx="150720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4805" y="5419344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𝑎𝑠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05" y="5419344"/>
                <a:ext cx="150720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97829" y="59436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9" y="5943600"/>
                <a:ext cx="150720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0461" y="35814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1" y="3581400"/>
                <a:ext cx="150720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921829" y="1447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226629" y="1524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u</a:t>
            </a:r>
          </a:p>
        </p:txBody>
      </p:sp>
      <p:sp>
        <p:nvSpPr>
          <p:cNvPr id="19" name="Arc 18"/>
          <p:cNvSpPr/>
          <p:nvPr/>
        </p:nvSpPr>
        <p:spPr>
          <a:xfrm>
            <a:off x="5921829" y="19812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226629" y="2057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a</a:t>
            </a:r>
          </a:p>
        </p:txBody>
      </p:sp>
      <p:sp>
        <p:nvSpPr>
          <p:cNvPr id="21" name="Arc 20"/>
          <p:cNvSpPr/>
          <p:nvPr/>
        </p:nvSpPr>
        <p:spPr>
          <a:xfrm>
            <a:off x="6379029" y="33528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531429" y="3429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t with the expression above</a:t>
            </a:r>
          </a:p>
        </p:txBody>
      </p:sp>
      <p:sp>
        <p:nvSpPr>
          <p:cNvPr id="23" name="Arc 22"/>
          <p:cNvSpPr/>
          <p:nvPr/>
        </p:nvSpPr>
        <p:spPr>
          <a:xfrm>
            <a:off x="6379029" y="39624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845629" y="45720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845629" y="5181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683829" y="4038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numerators and denominators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8029" y="4724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2a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0429" y="5257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Add u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74029" y="2209800"/>
            <a:ext cx="990600" cy="5334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474029" y="5943600"/>
            <a:ext cx="1371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83829" y="586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This is the way it is usually written!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074229" y="60960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40829" y="3685032"/>
                <a:ext cx="917880" cy="512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829" y="3685032"/>
                <a:ext cx="917880" cy="5128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AF67BD0-A9B3-A31E-3846-8FC91FFC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8150" y="2435407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435407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150" y="2892607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892607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182" y="3578407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2" y="3578407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29150" y="1140007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1140007"/>
                <a:ext cx="1407052" cy="54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9150" y="1825807"/>
                <a:ext cx="185666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1825807"/>
                <a:ext cx="1856662" cy="544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9150" y="2435407"/>
                <a:ext cx="1635897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435407"/>
                <a:ext cx="1635897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9150" y="3121207"/>
                <a:ext cx="1670073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𝑎𝑡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3121207"/>
                <a:ext cx="1670073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29150" y="3883207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3883207"/>
                <a:ext cx="1553182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381750" y="1444807"/>
            <a:ext cx="304800" cy="6858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686550" y="1673407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‘v’ with ‘u + at’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350" y="2511607"/>
            <a:ext cx="10668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543550" y="1140007"/>
            <a:ext cx="204216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543550" y="1825807"/>
            <a:ext cx="6096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381750" y="2130607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381750" y="2740207"/>
            <a:ext cx="304800" cy="6858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6381750" y="3426007"/>
            <a:ext cx="304800" cy="762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610350" y="22068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 on the numerator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86550" y="28164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the numerator by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4150" y="35784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05350" y="3883207"/>
            <a:ext cx="1371600" cy="5334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1574" y="4026463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4" y="4026463"/>
                <a:ext cx="1553182" cy="553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C1CF0EA-E6E8-496F-07A1-E64CDF43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8827" y="12096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27" y="1209675"/>
                <a:ext cx="118513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21627" y="15906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27" y="1590675"/>
                <a:ext cx="118513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2251" y="2267331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251" y="2267331"/>
                <a:ext cx="1553182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78827" y="2962275"/>
                <a:ext cx="211865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27" y="2962275"/>
                <a:ext cx="2118657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51395" y="3590163"/>
                <a:ext cx="210064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95" y="3590163"/>
                <a:ext cx="2100640" cy="553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45299" y="4312539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299" y="4312539"/>
                <a:ext cx="1497076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074227" y="1362075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02827" y="143827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‘at’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7827" y="1666875"/>
            <a:ext cx="10668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236027" y="2428875"/>
            <a:ext cx="152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12227" y="3114675"/>
            <a:ext cx="609600" cy="256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760027" y="2581275"/>
            <a:ext cx="304800" cy="6858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60027" y="3267075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6760027" y="3876675"/>
            <a:ext cx="304800" cy="762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64827" y="265747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‘u’ with ‘v - at’ from above’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2427" y="334327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2427" y="410527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up the at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78827" y="4333875"/>
            <a:ext cx="1447800" cy="5334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BC8C5974-27A7-69BC-C0CB-6C3CAE75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5240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moving in a straight line from A to B with constant acceleration 5ms</a:t>
            </a:r>
            <a:r>
              <a:rPr lang="en-GB" sz="1200" baseline="30000" dirty="0">
                <a:latin typeface="Comic Sans MS" pitchFamily="66" charset="0"/>
              </a:rPr>
              <a:t>-2</a:t>
            </a:r>
            <a:r>
              <a:rPr lang="en-GB" sz="1200" dirty="0">
                <a:latin typeface="Comic Sans MS" pitchFamily="66" charset="0"/>
              </a:rPr>
              <a:t>. The velocity of the particle at A is 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in the direction AB. The velocity at B is 18ms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 in the same direction. Find the distance from A to B.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30480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4724400" y="27432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72000" y="23622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26670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spect="1"/>
          </p:cNvSpPr>
          <p:nvPr/>
        </p:nvSpPr>
        <p:spPr>
          <a:xfrm>
            <a:off x="6629400" y="27432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477000" y="23622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18ms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53200" y="26670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3048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553200" y="3048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2743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1000" y="3429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429000"/>
                <a:ext cx="57163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00600" y="34290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29000"/>
                <a:ext cx="6656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48400" y="3429000"/>
                <a:ext cx="6622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429000"/>
                <a:ext cx="66229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34200" y="34290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429000"/>
                <a:ext cx="5595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6400" y="3429000"/>
                <a:ext cx="760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429000"/>
                <a:ext cx="76097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543800" y="3276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with the information given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92880" y="417576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880" y="4175760"/>
                <a:ext cx="150720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67200" y="34290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876800" y="3429000"/>
            <a:ext cx="533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62600" y="34290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324600" y="3429000"/>
            <a:ext cx="533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7056" y="4584192"/>
                <a:ext cx="17720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18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(5)</m:t>
                      </m:r>
                      <m:r>
                        <a:rPr lang="en-GB" sz="1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56" y="4584192"/>
                <a:ext cx="1772088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77056" y="5041392"/>
                <a:ext cx="1525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324=9</m:t>
                      </m:r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10</m:t>
                      </m:r>
                      <m:r>
                        <a:rPr lang="en-GB" sz="1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56" y="5041392"/>
                <a:ext cx="152580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77056" y="5422392"/>
                <a:ext cx="11669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315=10</m:t>
                      </m:r>
                      <m:r>
                        <a:rPr lang="en-GB" sz="1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56" y="5422392"/>
                <a:ext cx="116692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57600" y="5849112"/>
                <a:ext cx="1156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31.5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49112"/>
                <a:ext cx="115602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62600" y="4343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791200" y="4419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v, u and a</a:t>
            </a:r>
          </a:p>
        </p:txBody>
      </p:sp>
      <p:sp>
        <p:nvSpPr>
          <p:cNvPr id="33" name="Arc 32"/>
          <p:cNvSpPr/>
          <p:nvPr/>
        </p:nvSpPr>
        <p:spPr>
          <a:xfrm>
            <a:off x="5562600" y="4800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257800" y="52578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4953000" y="56388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867400" y="4876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5334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81600" y="5715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43800" y="411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s, using v, u and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9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474B9042-7588-266C-FA3A-C455CE22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3505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4419600" y="3200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67200" y="28194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3124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6324600" y="3200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48400" y="3124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3505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6248400" y="3505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0" y="37338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733800"/>
                <a:ext cx="744948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5800" y="37338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33800"/>
                <a:ext cx="76508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5000" y="3733800"/>
                <a:ext cx="796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733800"/>
                <a:ext cx="7969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77000" y="37338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733800"/>
                <a:ext cx="5595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1600" y="37338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33800"/>
                <a:ext cx="58766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96200" y="2743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with the information given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t, using s, u and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000" y="41910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334531" cy="49564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33800" y="4724400"/>
                <a:ext cx="196771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20=(13)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(−4)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724400"/>
                <a:ext cx="1967718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33800" y="5257800"/>
                <a:ext cx="1408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20=13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257800"/>
                <a:ext cx="140878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19400" y="5638800"/>
                <a:ext cx="172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−13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638800"/>
                <a:ext cx="172258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19400" y="6019800"/>
                <a:ext cx="1730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−5)(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19800"/>
                <a:ext cx="1730282" cy="307777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24200" y="6400800"/>
                <a:ext cx="11343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=2.5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400800"/>
                <a:ext cx="113434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562600" y="4419600"/>
            <a:ext cx="304800" cy="6096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791200" y="4495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 s, u and a</a:t>
            </a:r>
          </a:p>
        </p:txBody>
      </p:sp>
      <p:sp>
        <p:nvSpPr>
          <p:cNvPr id="29" name="Arc 28"/>
          <p:cNvSpPr/>
          <p:nvPr/>
        </p:nvSpPr>
        <p:spPr>
          <a:xfrm>
            <a:off x="5562600" y="50292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029200" y="54102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4495800" y="57912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791200" y="51054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54864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and set equal to 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58674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Factorise (or use the quadratic formula…)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5486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have 2 answers. As the acceleration is negative, the particle passes through A, then changes direction and passes through it again!</a:t>
            </a:r>
          </a:p>
        </p:txBody>
      </p:sp>
      <p:cxnSp>
        <p:nvCxnSpPr>
          <p:cNvPr id="36" name="Straight Arrow Connector 35"/>
          <p:cNvCxnSpPr>
            <a:endCxn id="26" idx="1"/>
          </p:cNvCxnSpPr>
          <p:nvPr/>
        </p:nvCxnSpPr>
        <p:spPr>
          <a:xfrm>
            <a:off x="2514600" y="6400800"/>
            <a:ext cx="609600" cy="1538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553200" y="37338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886200" y="37338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72000" y="37338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791200" y="37338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768749" y="151271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moving in a straight horizontal line with constant deceleration 4ms</a:t>
            </a:r>
            <a:r>
              <a:rPr lang="en-GB" sz="1200" baseline="30000" dirty="0">
                <a:latin typeface="Comic Sans MS" pitchFamily="66" charset="0"/>
              </a:rPr>
              <a:t>-2</a:t>
            </a:r>
            <a:r>
              <a:rPr lang="en-GB" sz="1200" dirty="0">
                <a:latin typeface="Comic Sans MS" pitchFamily="66" charset="0"/>
              </a:rPr>
              <a:t>. At time t = 0 the particle passes through a point O with speed 13ms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, travelling to a point A where OA = 20m.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times when the particle passes through A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the particle is beyond A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 taken for the particle to return to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0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B8E39B-EA44-453A-8CF7-C32DCB1EA9A9}"/>
              </a:ext>
            </a:extLst>
          </p:cNvPr>
          <p:cNvSpPr/>
          <p:nvPr/>
        </p:nvSpPr>
        <p:spPr>
          <a:xfrm>
            <a:off x="2036195" y="2567846"/>
            <a:ext cx="519597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9A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B99827-E1DF-A8F5-CF78-7D960C4D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2DE13-3E94-44DC-9D71-C2F1F636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768749" y="151447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moving in a straight horizontal line with constant deceleration 4ms</a:t>
            </a:r>
            <a:r>
              <a:rPr lang="en-GB" sz="1200" baseline="30000" dirty="0">
                <a:latin typeface="Comic Sans MS" pitchFamily="66" charset="0"/>
              </a:rPr>
              <a:t>-2</a:t>
            </a:r>
            <a:r>
              <a:rPr lang="en-GB" sz="1200" dirty="0">
                <a:latin typeface="Comic Sans MS" pitchFamily="66" charset="0"/>
              </a:rPr>
              <a:t>. At time t = 0 the particle passes through a point O with speed 13ms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, travelling to a point A where OA = 20m.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times when the particle passes through A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2.5 and 4 seconds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the particle is beyond A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 taken for the particle to return to O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495800" y="3505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4419600" y="3200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267200" y="28194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43400" y="3124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spect="1"/>
          </p:cNvSpPr>
          <p:nvPr/>
        </p:nvSpPr>
        <p:spPr>
          <a:xfrm>
            <a:off x="6324600" y="3200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48400" y="3124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67200" y="3505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6248400" y="3505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0" y="37338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733800"/>
                <a:ext cx="7449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95800" y="37338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33800"/>
                <a:ext cx="76508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15000" y="3733800"/>
                <a:ext cx="796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733800"/>
                <a:ext cx="79694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77000" y="37338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733800"/>
                <a:ext cx="55951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81600" y="37338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33800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696200" y="2743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00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with the information given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200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t, using s, u and 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38600" y="4191000"/>
            <a:ext cx="2971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particle passes through A at 2.5 seconds and 4 seconds, so it was beyond A for 1.5 seconds…</a:t>
            </a:r>
          </a:p>
        </p:txBody>
      </p:sp>
    </p:spTree>
    <p:extLst>
      <p:ext uri="{BB962C8B-B14F-4D97-AF65-F5344CB8AC3E}">
        <p14:creationId xmlns:p14="http://schemas.microsoft.com/office/powerpoint/2010/main" val="28715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42A48F94-9E05-5DF6-DC57-54F2D7C3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67574" y="1515403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moving in a straight horizontal line with constant deceleration 4ms</a:t>
            </a:r>
            <a:r>
              <a:rPr lang="en-GB" sz="1200" baseline="30000" dirty="0">
                <a:latin typeface="Comic Sans MS" pitchFamily="66" charset="0"/>
              </a:rPr>
              <a:t>-2</a:t>
            </a:r>
            <a:r>
              <a:rPr lang="en-GB" sz="1200" dirty="0">
                <a:latin typeface="Comic Sans MS" pitchFamily="66" charset="0"/>
              </a:rPr>
              <a:t>. At time t = 0 the particle passes through a point O with speed 13ms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, travelling to a point A where OA = 20m.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times when the particle passes through A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2.5 and 4 seconds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the particle is beyond A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1.5 seconds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 taken for the particle to return to O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3505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4419600" y="3200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267200" y="28194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13ms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43400" y="3124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6324600" y="3200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48400" y="31242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3505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248400" y="3505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0000" y="37338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733800"/>
                <a:ext cx="7449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95800" y="37338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33800"/>
                <a:ext cx="76508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5000" y="3733800"/>
                <a:ext cx="796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733800"/>
                <a:ext cx="79694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77000" y="37338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733800"/>
                <a:ext cx="55951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7338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33800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696200" y="2743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out ‘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suvat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’ with the information given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particle returns to O when s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6200" y="3733800"/>
                <a:ext cx="645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33800"/>
                <a:ext cx="64556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10000" y="41910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334531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0000" y="4724400"/>
                <a:ext cx="1739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0=(13)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+(−2)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724400"/>
                <a:ext cx="1739002" cy="307777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10000" y="5105400"/>
                <a:ext cx="1309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0=13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105400"/>
                <a:ext cx="130939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63824" y="5468112"/>
                <a:ext cx="1309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−13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24" y="5468112"/>
                <a:ext cx="130939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15056" y="5888736"/>
                <a:ext cx="1368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−13)=0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56" y="5888736"/>
                <a:ext cx="1368388" cy="307777"/>
              </a:xfrm>
              <a:prstGeom prst="rect">
                <a:avLst/>
              </a:prstGeom>
              <a:blipFill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486400" y="44958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4572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 s, u and a</a:t>
            </a:r>
          </a:p>
        </p:txBody>
      </p:sp>
      <p:sp>
        <p:nvSpPr>
          <p:cNvPr id="35" name="Arc 34"/>
          <p:cNvSpPr/>
          <p:nvPr/>
        </p:nvSpPr>
        <p:spPr>
          <a:xfrm>
            <a:off x="5486400" y="48768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4953000" y="52578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4495800" y="5638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00400" y="6324600"/>
                <a:ext cx="11343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6.5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324600"/>
                <a:ext cx="1134349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715000" y="4953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7800" y="5334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00600" y="5715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600" y="548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particle is at O when t = 0 seconds (to begin with) and is at O again when t = 6.5 seconds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590800" y="6324600"/>
            <a:ext cx="609600" cy="1538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more formulae that can be derived from </a:t>
            </a:r>
            <a:r>
              <a:rPr lang="en-US" sz="1600" b="1" dirty="0" err="1">
                <a:latin typeface="Comic Sans MS" panose="030F0702030302020204" pitchFamily="66" charset="0"/>
              </a:rPr>
              <a:t>suvat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B58EA402-619F-B984-ADE6-9C304A36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428875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2886075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9" y="3571875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1" y="4019931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7" y="4739259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73010" y="1514831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travelling along the x-axis with constant deceleration 2.5ms</a:t>
            </a:r>
            <a:r>
              <a:rPr lang="en-GB" sz="1200" baseline="30000" dirty="0">
                <a:latin typeface="Comic Sans MS" pitchFamily="66" charset="0"/>
              </a:rPr>
              <a:t>-2</a:t>
            </a:r>
            <a:r>
              <a:rPr lang="en-GB" sz="1200" dirty="0">
                <a:latin typeface="Comic Sans MS" pitchFamily="66" charset="0"/>
              </a:rPr>
              <a:t>. At time t = O, the particle passes through the origin, moving in the positive direction with speed 15ms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Calculate the distance travelled by the particle by the time it returns to the origin.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91000" y="3280825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236642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91000" y="2671225"/>
            <a:ext cx="990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328082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172200" y="328082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cxnSp>
        <p:nvCxnSpPr>
          <p:cNvPr id="16" name="Straight Arrow Connector 15"/>
          <p:cNvCxnSpPr>
            <a:endCxn id="19" idx="0"/>
          </p:cNvCxnSpPr>
          <p:nvPr/>
        </p:nvCxnSpPr>
        <p:spPr>
          <a:xfrm>
            <a:off x="5105400" y="2671225"/>
            <a:ext cx="11049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91000" y="3052225"/>
            <a:ext cx="9906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9" idx="2"/>
          </p:cNvCxnSpPr>
          <p:nvPr/>
        </p:nvCxnSpPr>
        <p:spPr>
          <a:xfrm flipV="1">
            <a:off x="5029200" y="3047979"/>
            <a:ext cx="1178275" cy="424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6019800" y="2671225"/>
            <a:ext cx="381000" cy="376775"/>
          </a:xfrm>
          <a:prstGeom prst="arc">
            <a:avLst>
              <a:gd name="adj1" fmla="val 16200000"/>
              <a:gd name="adj2" fmla="val 54515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315200" y="2514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4200" y="2971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total distance travelled will be double the distance the particle reaches from O (point X)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At X, the velocity is 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57600" y="3581400"/>
                <a:ext cx="571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581400"/>
                <a:ext cx="57163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3400" y="35814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581400"/>
                <a:ext cx="76508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35814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81400"/>
                <a:ext cx="93320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77000" y="35814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581400"/>
                <a:ext cx="55951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29200" y="35814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81400"/>
                <a:ext cx="66159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57600" y="41148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114800"/>
                <a:ext cx="150720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57600" y="4495800"/>
                <a:ext cx="20814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(−2.5)</m:t>
                      </m:r>
                      <m:r>
                        <a:rPr lang="en-GB" sz="1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2081467" cy="338554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61232" y="4922520"/>
                <a:ext cx="1411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0=</m:t>
                      </m:r>
                      <m:r>
                        <a:rPr lang="en-GB" sz="160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25−5</m:t>
                      </m:r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32" y="4922520"/>
                <a:ext cx="1411990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66744" y="5352288"/>
                <a:ext cx="1053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5</m:t>
                      </m:r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=225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44" y="5352288"/>
                <a:ext cx="105310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64280" y="5797296"/>
                <a:ext cx="10005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=45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80" y="5797296"/>
                <a:ext cx="1000530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5638800" y="42672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867400" y="4191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v, u and a</a:t>
            </a:r>
          </a:p>
        </p:txBody>
      </p:sp>
      <p:sp>
        <p:nvSpPr>
          <p:cNvPr id="34" name="Arc 33"/>
          <p:cNvSpPr/>
          <p:nvPr/>
        </p:nvSpPr>
        <p:spPr>
          <a:xfrm>
            <a:off x="5638800" y="46482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029200" y="5105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29200" y="5562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867400" y="4724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0" y="5181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Add 5s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5</a:t>
            </a:r>
          </a:p>
        </p:txBody>
      </p:sp>
      <p:sp>
        <p:nvSpPr>
          <p:cNvPr id="40" name="Arc 39"/>
          <p:cNvSpPr/>
          <p:nvPr/>
        </p:nvSpPr>
        <p:spPr>
          <a:xfrm>
            <a:off x="5029200" y="6019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46120" y="6239256"/>
                <a:ext cx="15424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𝑇𝑜𝑡𝑎𝑙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=90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20" y="6239256"/>
                <a:ext cx="1542474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334000" y="594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45m is the distance from O to X. Double it for the total distance travelled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33800" y="35814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19600" y="35814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105400" y="3581400"/>
            <a:ext cx="533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715000" y="35814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239000" y="426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s, using u, v and a</a:t>
            </a:r>
          </a:p>
        </p:txBody>
      </p:sp>
    </p:spTree>
    <p:extLst>
      <p:ext uri="{BB962C8B-B14F-4D97-AF65-F5344CB8AC3E}">
        <p14:creationId xmlns:p14="http://schemas.microsoft.com/office/powerpoint/2010/main" val="35580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B8E39B-EA44-453A-8CF7-C32DCB1EA9A9}"/>
              </a:ext>
            </a:extLst>
          </p:cNvPr>
          <p:cNvSpPr/>
          <p:nvPr/>
        </p:nvSpPr>
        <p:spPr>
          <a:xfrm>
            <a:off x="2036195" y="2567846"/>
            <a:ext cx="519597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9E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79C84F-F599-E6FD-5DCF-A6E74178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2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018A-AE23-D974-AFDC-D1A8261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490651"/>
            <a:ext cx="8686800" cy="3998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Gravity causes objects to fall to the earth! (as you probably already know!)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The acceleration caused by gravity is constant (if you ignore air resistance)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This means the acceleration will be the same, regardless of the size of the object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On Earth, the acceleration due to gravity is 9.8ms</a:t>
            </a:r>
            <a:r>
              <a:rPr lang="en-GB" sz="1400" baseline="30000" dirty="0">
                <a:latin typeface="Comic Sans MS" pitchFamily="66" charset="0"/>
                <a:sym typeface="Wingdings" pitchFamily="2" charset="2"/>
              </a:rPr>
              <a:t>-2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, correct to 2 significant figures.</a:t>
            </a:r>
          </a:p>
          <a:p>
            <a:pPr algn="ctr">
              <a:buFont typeface="Wingdings"/>
              <a:buChar char="à"/>
            </a:pPr>
            <a:endParaRPr lang="en-GB" sz="1400" baseline="300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When solving problems involving vertical motion you must carefully consider the direction. As gravity acts in a downwards direction:</a:t>
            </a:r>
          </a:p>
          <a:p>
            <a:pPr algn="ctr">
              <a:buFontTx/>
              <a:buChar char="-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An object thrown downwards will have an acceleration of 9.8ms</a:t>
            </a:r>
            <a:r>
              <a:rPr lang="en-GB" sz="1400" baseline="30000" dirty="0">
                <a:latin typeface="Comic Sans MS" pitchFamily="66" charset="0"/>
                <a:sym typeface="Wingdings" pitchFamily="2" charset="2"/>
              </a:rPr>
              <a:t>-2</a:t>
            </a:r>
          </a:p>
          <a:p>
            <a:pPr algn="ctr">
              <a:buFontTx/>
              <a:buChar char="-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An object thrown upwards will have an acceleration of -9.8ms</a:t>
            </a:r>
            <a:r>
              <a:rPr lang="en-GB" sz="1400" baseline="30000" dirty="0">
                <a:latin typeface="Comic Sans MS" pitchFamily="66" charset="0"/>
                <a:sym typeface="Wingdings" pitchFamily="2" charset="2"/>
              </a:rPr>
              <a:t>-2</a:t>
            </a: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Tx/>
              <a:buChar char="-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‘time of flight’ is the length of time an object spends in the air. The speed of projection is another name for the object’s initial speed (u)</a:t>
            </a:r>
          </a:p>
        </p:txBody>
      </p:sp>
    </p:spTree>
    <p:extLst>
      <p:ext uri="{BB962C8B-B14F-4D97-AF65-F5344CB8AC3E}">
        <p14:creationId xmlns:p14="http://schemas.microsoft.com/office/powerpoint/2010/main" val="37160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B5F5815F-107C-C5D9-F94E-21D151E7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524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ball is projected vertically upwards from a point O with a speed of 12ms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greatest height reached by the ball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the ball is in the 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648200" y="26670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4343400" y="3962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84146" y="391205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38100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4343400" y="25146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267200" y="24384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3818611" y="2505989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05400" y="2438400"/>
                <a:ext cx="571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38400"/>
                <a:ext cx="57163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05400" y="28194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19400"/>
                <a:ext cx="76508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05400" y="35814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1400"/>
                <a:ext cx="93320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05400" y="39624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962400"/>
                <a:ext cx="55951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05400" y="32004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00400"/>
                <a:ext cx="66159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8580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2819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At its highest point, the velocity of the ball is 0ms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800" y="3429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ball has been projected upwards, gravity is acting in the opposite direction and hence the acceleration is negative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600" y="24384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181600" y="28194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181600" y="32004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181600" y="35814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62400" y="5029200"/>
                <a:ext cx="20814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12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(−9.8)</m:t>
                      </m:r>
                      <m:r>
                        <a:rPr lang="en-GB" sz="1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029200"/>
                <a:ext cx="2081467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62400" y="4572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72000"/>
                <a:ext cx="150720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8600" y="5486400"/>
                <a:ext cx="1681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0=</m:t>
                      </m:r>
                      <m:r>
                        <a:rPr lang="en-GB" sz="1600" i="1" smtClean="0">
                          <a:latin typeface="Cambria Math"/>
                        </a:rPr>
                        <m:t>1</m:t>
                      </m:r>
                      <m:r>
                        <a:rPr lang="en-GB" sz="1600" b="0" i="1" smtClean="0">
                          <a:latin typeface="Cambria Math"/>
                        </a:rPr>
                        <m:t>44−19.6</m:t>
                      </m:r>
                      <m:r>
                        <a:rPr lang="en-GB" sz="1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86400"/>
                <a:ext cx="1681294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57600" y="5943600"/>
                <a:ext cx="1322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19.6</m:t>
                      </m:r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=144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943600"/>
                <a:ext cx="1322413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38600" y="6324600"/>
                <a:ext cx="15836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=7.4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324600"/>
                <a:ext cx="1583639" cy="338554"/>
              </a:xfrm>
              <a:prstGeom prst="rect">
                <a:avLst/>
              </a:prstGeom>
              <a:blipFill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943600" y="4724400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248400" y="4876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v, u and a</a:t>
            </a:r>
          </a:p>
        </p:txBody>
      </p:sp>
      <p:sp>
        <p:nvSpPr>
          <p:cNvPr id="37" name="Arc 36"/>
          <p:cNvSpPr/>
          <p:nvPr/>
        </p:nvSpPr>
        <p:spPr>
          <a:xfrm>
            <a:off x="5943600" y="52578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943600" y="5638800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943600" y="61722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172200" y="5334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48400" y="5791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Add 19.6s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48400" y="6172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and round to 2sf (since gravity has been given to 2sf)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72200" y="43434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s, using u, v and a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6B7DAAE7-7281-15B8-9771-4A0EBF7D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524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ball is projected vertically upwards from a point O with a speed of 12ms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greatest height reached by the ball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7.4m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the ball is in the 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648200" y="26670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4343400" y="39624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84146" y="391205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12ms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38100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4343400" y="2514600"/>
            <a:ext cx="304800" cy="3048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267200" y="24384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3818611" y="2505989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05400" y="28194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19400"/>
                <a:ext cx="7650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05400" y="35814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1400"/>
                <a:ext cx="93320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05400" y="39624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962400"/>
                <a:ext cx="5595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580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2819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For the total time the ball is in the air, the displacement (s) will be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600" y="39624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181600" y="2438400"/>
            <a:ext cx="533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181600" y="28194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181600" y="35814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05400" y="2438400"/>
                <a:ext cx="645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38400"/>
                <a:ext cx="6455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5400" y="32004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00400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400800" y="3581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Also, we will not know v (yet!) when the ball strikes the ground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43434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t, using s, u and a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86200" y="46482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648200"/>
                <a:ext cx="1334531" cy="495649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86200" y="5257800"/>
                <a:ext cx="14456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0=12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144565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6200" y="5715000"/>
                <a:ext cx="15046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(12−4.9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15000"/>
                <a:ext cx="1504643" cy="307777"/>
              </a:xfrm>
              <a:prstGeom prst="rect">
                <a:avLst/>
              </a:prstGeom>
              <a:blipFill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86200" y="6172200"/>
                <a:ext cx="22958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2.4 </m:t>
                      </m:r>
                      <m:r>
                        <a:rPr lang="en-GB" sz="1400" b="0" i="1" smtClean="0">
                          <a:latin typeface="Cambria Math"/>
                        </a:rPr>
                        <m:t>𝑠𝑒𝑐𝑜𝑛𝑑𝑠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72200"/>
                <a:ext cx="2295821" cy="307777"/>
              </a:xfrm>
              <a:prstGeom prst="rect">
                <a:avLst/>
              </a:prstGeom>
              <a:blipFill>
                <a:blip r:embed="rId1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334000" y="49530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638800" y="5029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 s, u and a</a:t>
            </a:r>
          </a:p>
        </p:txBody>
      </p:sp>
      <p:sp>
        <p:nvSpPr>
          <p:cNvPr id="37" name="Arc 36"/>
          <p:cNvSpPr/>
          <p:nvPr/>
        </p:nvSpPr>
        <p:spPr>
          <a:xfrm>
            <a:off x="5334000" y="54102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943600" y="5867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562600" y="5486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48400" y="5867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the appropriate answer!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57600" y="64770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So the ball will be in the air for 2.4 seconds</a:t>
            </a:r>
          </a:p>
        </p:txBody>
      </p:sp>
    </p:spTree>
    <p:extLst>
      <p:ext uri="{BB962C8B-B14F-4D97-AF65-F5344CB8AC3E}">
        <p14:creationId xmlns:p14="http://schemas.microsoft.com/office/powerpoint/2010/main" val="12295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B5ACDE0A-D26A-0DD3-B125-73099E6F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524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book falls off the top shelf of a bookcase. The shelf is 1.4m above the ground.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 it takes the book to reach the floor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speed with which the book strikes the floor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648200" y="26670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6800" y="24384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4648200" y="25146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5400000">
            <a:off x="4733010" y="242979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419600" y="26670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6670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19600" y="41148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648200" y="39624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2600" y="28194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819400"/>
                <a:ext cx="66569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62600" y="35814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581400"/>
                <a:ext cx="7985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62600" y="39624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962400"/>
                <a:ext cx="5595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62600" y="2438400"/>
                <a:ext cx="7818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38400"/>
                <a:ext cx="7818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2600" y="32004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200400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104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67200" y="2667000"/>
            <a:ext cx="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3923665" y="3239135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1.4m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2743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book’s initial speed will be 0 as it has not been projected to begin with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4600" y="3429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book’s initial movement is downwards, we take the acceleration due to gravity as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positive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38800" y="2438400"/>
            <a:ext cx="685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638800" y="2819400"/>
            <a:ext cx="533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638800" y="3581400"/>
            <a:ext cx="685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638800" y="39624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629400" y="4267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t, using s, u and a…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86200" y="44196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334531" cy="495649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33800" y="4876800"/>
                <a:ext cx="190680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1.4=(0)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(9.8)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876800"/>
                <a:ext cx="1906804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3800" y="5410200"/>
                <a:ext cx="10938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1.4=4.9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10200"/>
                <a:ext cx="109382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3800" y="5715000"/>
                <a:ext cx="85818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1.4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4.9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15000"/>
                <a:ext cx="858184" cy="495649"/>
              </a:xfrm>
              <a:prstGeom prst="rect">
                <a:avLst/>
              </a:prstGeom>
              <a:blipFill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6324600"/>
                <a:ext cx="1431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=0.53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324600"/>
                <a:ext cx="1431033" cy="307777"/>
              </a:xfrm>
              <a:prstGeom prst="rect">
                <a:avLst/>
              </a:prstGeom>
              <a:blipFill>
                <a:blip r:embed="rId1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5486400" y="4724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791200" y="4800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 s, u and a</a:t>
            </a:r>
          </a:p>
        </p:txBody>
      </p:sp>
      <p:sp>
        <p:nvSpPr>
          <p:cNvPr id="41" name="Arc 40"/>
          <p:cNvSpPr/>
          <p:nvPr/>
        </p:nvSpPr>
        <p:spPr>
          <a:xfrm>
            <a:off x="5486400" y="51816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4724400" y="5562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105400" y="6019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715000" y="5257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3000" y="5638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4.9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0200" y="601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Find the positive square root</a:t>
            </a:r>
          </a:p>
        </p:txBody>
      </p:sp>
    </p:spTree>
    <p:extLst>
      <p:ext uri="{BB962C8B-B14F-4D97-AF65-F5344CB8AC3E}">
        <p14:creationId xmlns:p14="http://schemas.microsoft.com/office/powerpoint/2010/main" val="41168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69721F40-2172-1135-2291-6D2F1FFF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524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book falls off the top shelf of a bookcase. The shelf is 1.4m above the ground.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time it takes the book to reach the floor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0.53 seconds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speed with which the book strikes the floor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648200" y="26670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6800" y="24384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4648200" y="25146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5400000">
            <a:off x="4733010" y="242979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419600" y="26670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6670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19600" y="41148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648200" y="39624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2600" y="28194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819400"/>
                <a:ext cx="66569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62600" y="35814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581400"/>
                <a:ext cx="7985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62600" y="39624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962400"/>
                <a:ext cx="5595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62600" y="2438400"/>
                <a:ext cx="7818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38400"/>
                <a:ext cx="7818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2600" y="32004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200400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104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67200" y="2667000"/>
            <a:ext cx="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3923665" y="3239135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1.4m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2743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book’s initial speed will be 0 as it has not been projected to begin with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4600" y="3429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book’s initial movement is downwards, we take the acceleration due to gravity as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positive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38800" y="3581400"/>
            <a:ext cx="685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638800" y="3200400"/>
            <a:ext cx="533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638800" y="2819400"/>
            <a:ext cx="5334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638800" y="24384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629400" y="4267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v, using s, u and a…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2400" y="4572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+2</m:t>
                      </m:r>
                      <m:r>
                        <a:rPr lang="en-GB" sz="14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72000"/>
                <a:ext cx="134036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62400" y="5029200"/>
                <a:ext cx="19729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(9.8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×1.4)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029200"/>
                <a:ext cx="1972976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5486400"/>
                <a:ext cx="1084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7.44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486400"/>
                <a:ext cx="108465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2400" y="5943600"/>
                <a:ext cx="1695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=5.2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943600"/>
                <a:ext cx="1695721" cy="30777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715000" y="4724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943600" y="472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 s, u and a</a:t>
            </a:r>
          </a:p>
        </p:txBody>
      </p:sp>
      <p:sp>
        <p:nvSpPr>
          <p:cNvPr id="40" name="Arc 39"/>
          <p:cNvSpPr/>
          <p:nvPr/>
        </p:nvSpPr>
        <p:spPr>
          <a:xfrm>
            <a:off x="5715000" y="5181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5715000" y="5638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943600" y="5257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43600" y="5638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Find the positive square root</a:t>
            </a:r>
          </a:p>
        </p:txBody>
      </p:sp>
    </p:spTree>
    <p:extLst>
      <p:ext uri="{BB962C8B-B14F-4D97-AF65-F5344CB8AC3E}">
        <p14:creationId xmlns:p14="http://schemas.microsoft.com/office/powerpoint/2010/main" val="27529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9E54B8C8-CBFA-FB96-06A1-3D2BB48F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524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ball is projected vertically upwards from a point X which is 7m above the ground, with initial speed 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Find the time of flight of the ball.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191000" y="3810000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>
            <a:off x="3959779" y="3273973"/>
            <a:ext cx="6148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0"/>
          </p:cNvCxnSpPr>
          <p:nvPr/>
        </p:nvCxnSpPr>
        <p:spPr>
          <a:xfrm rot="16200000">
            <a:off x="3924308" y="2670942"/>
            <a:ext cx="68580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95800" y="2966546"/>
            <a:ext cx="7" cy="84345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2"/>
          </p:cNvCxnSpPr>
          <p:nvPr/>
        </p:nvCxnSpPr>
        <p:spPr>
          <a:xfrm rot="16200000" flipV="1">
            <a:off x="4128866" y="2694194"/>
            <a:ext cx="731344" cy="25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4262003" y="2215010"/>
            <a:ext cx="236483" cy="226065"/>
          </a:xfrm>
          <a:prstGeom prst="arc">
            <a:avLst>
              <a:gd name="adj1" fmla="val 16200000"/>
              <a:gd name="adj2" fmla="val 54515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91000" y="34290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86200" y="3505200"/>
            <a:ext cx="0" cy="34747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3784146" y="337865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520167" y="3566434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10200" y="25146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14600"/>
                <a:ext cx="7650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0200" y="3276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276600"/>
                <a:ext cx="93320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102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57600"/>
                <a:ext cx="5595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2133600"/>
                <a:ext cx="780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33600"/>
                <a:ext cx="78021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10200" y="2895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95600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126224" y="2057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0424" y="2362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ball’s flight will last until it hits the ground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want the ball to be 7m lower than it starts (in the negative direction)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s = -7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0424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ball is projected upwards, so the acceleration due to gravity is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negative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0" y="2133600"/>
            <a:ext cx="685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86400" y="2514600"/>
            <a:ext cx="685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486400" y="3276600"/>
            <a:ext cx="838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486400" y="36576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33800" y="4191000"/>
                <a:ext cx="1172244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𝑢𝑡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191000"/>
                <a:ext cx="1172244" cy="438005"/>
              </a:xfrm>
              <a:prstGeom prst="rect">
                <a:avLst/>
              </a:prstGeom>
              <a:blipFill>
                <a:blip r:embed="rId1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33800" y="4648200"/>
                <a:ext cx="1865832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−7=(21)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(−9.8)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648200"/>
                <a:ext cx="1865832" cy="438005"/>
              </a:xfrm>
              <a:prstGeom prst="rect">
                <a:avLst/>
              </a:prstGeom>
              <a:blipFill>
                <a:blip r:embed="rId1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33800" y="5181600"/>
                <a:ext cx="13833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−7=21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−4.9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181600"/>
                <a:ext cx="13833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95600" y="5562600"/>
                <a:ext cx="15366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−21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−7=0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562600"/>
                <a:ext cx="1536638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71800" y="5943600"/>
                <a:ext cx="711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43600"/>
                <a:ext cx="711605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1400" y="5943600"/>
                <a:ext cx="7929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𝑏</m:t>
                      </m:r>
                      <m:r>
                        <a:rPr lang="en-GB" sz="1200" b="0" i="1" smtClean="0">
                          <a:latin typeface="Cambria Math"/>
                        </a:rPr>
                        <m:t>=−21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943600"/>
                <a:ext cx="792974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67200" y="5943600"/>
                <a:ext cx="696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𝑐</m:t>
                      </m:r>
                      <m:r>
                        <a:rPr lang="en-GB" sz="12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43600"/>
                <a:ext cx="696666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486400" y="4419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973824" y="4343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t, using s, u and 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1200" y="4419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 s, u and a</a:t>
            </a:r>
          </a:p>
        </p:txBody>
      </p:sp>
      <p:sp>
        <p:nvSpPr>
          <p:cNvPr id="43" name="Arc 42"/>
          <p:cNvSpPr/>
          <p:nvPr/>
        </p:nvSpPr>
        <p:spPr>
          <a:xfrm>
            <a:off x="5486400" y="4876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791200" y="49530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5" name="Arc 44"/>
          <p:cNvSpPr/>
          <p:nvPr/>
        </p:nvSpPr>
        <p:spPr>
          <a:xfrm>
            <a:off x="4953000" y="5334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257800" y="541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and set equal to 0</a:t>
            </a:r>
          </a:p>
        </p:txBody>
      </p:sp>
      <p:sp>
        <p:nvSpPr>
          <p:cNvPr id="47" name="Arc 46"/>
          <p:cNvSpPr/>
          <p:nvPr/>
        </p:nvSpPr>
        <p:spPr>
          <a:xfrm>
            <a:off x="4953000" y="5715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5257800" y="5715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will need the quadratic formula here, so write down  a, b and c…</a:t>
            </a:r>
          </a:p>
        </p:txBody>
      </p:sp>
    </p:spTree>
    <p:extLst>
      <p:ext uri="{BB962C8B-B14F-4D97-AF65-F5344CB8AC3E}">
        <p14:creationId xmlns:p14="http://schemas.microsoft.com/office/powerpoint/2010/main" val="19434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represent the motion of an object on a displacement-time graph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0C2AB29-3F38-DC11-2FDE-0D1582FD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25141" y="1330506"/>
                <a:ext cx="4415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Mechanics, the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often used to represent displacement (in </a:t>
                </a:r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metres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represent time (in seconds)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41" y="1330506"/>
                <a:ext cx="4415246" cy="830997"/>
              </a:xfrm>
              <a:prstGeom prst="rect">
                <a:avLst/>
              </a:prstGeom>
              <a:blipFill>
                <a:blip r:embed="rId2"/>
                <a:stretch>
                  <a:fillRect l="-829" t="-1460" r="-1934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271618" y="2161503"/>
            <a:ext cx="2583783" cy="2475717"/>
            <a:chOff x="262909" y="2300152"/>
            <a:chExt cx="2583783" cy="2475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2909" y="2300152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09" y="2300152"/>
                  <a:ext cx="3657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496083" y="4406537"/>
                  <a:ext cx="350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083" y="4406537"/>
                  <a:ext cx="3506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628650" y="3326674"/>
              <a:ext cx="19490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628650" y="2490652"/>
              <a:ext cx="2057421" cy="1915885"/>
              <a:chOff x="524147" y="2847704"/>
              <a:chExt cx="1297576" cy="1297576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524147" y="2847704"/>
                <a:ext cx="0" cy="12975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rot="5400000" flipV="1">
                <a:off x="1172935" y="3496492"/>
                <a:ext cx="0" cy="12975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23796" y="4324588"/>
                  <a:ext cx="414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96" y="4324588"/>
                  <a:ext cx="41472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3123675" y="2161503"/>
            <a:ext cx="2583783" cy="2475717"/>
            <a:chOff x="3114966" y="2300152"/>
            <a:chExt cx="2583783" cy="2475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14966" y="2300152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4966" y="2300152"/>
                  <a:ext cx="36574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48140" y="4406537"/>
                  <a:ext cx="350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8140" y="4406537"/>
                  <a:ext cx="35060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 flipV="1">
              <a:off x="3480706" y="2669484"/>
              <a:ext cx="1770563" cy="173705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0707" y="2490652"/>
              <a:ext cx="2057421" cy="1915885"/>
              <a:chOff x="524147" y="2847704"/>
              <a:chExt cx="1297576" cy="1297576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524147" y="2847704"/>
                <a:ext cx="0" cy="12975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V="1">
                <a:off x="1172935" y="3496492"/>
                <a:ext cx="0" cy="12975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175852" y="4324588"/>
                  <a:ext cx="414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852" y="4324588"/>
                  <a:ext cx="41472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669020" y="-1564133"/>
            <a:ext cx="3890494" cy="6201353"/>
            <a:chOff x="4660311" y="-1425484"/>
            <a:chExt cx="3890494" cy="6201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67022" y="2300152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022" y="2300152"/>
                  <a:ext cx="36574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200196" y="4406537"/>
                  <a:ext cx="350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0196" y="4406537"/>
                  <a:ext cx="35060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Arc 24"/>
            <p:cNvSpPr/>
            <p:nvPr/>
          </p:nvSpPr>
          <p:spPr>
            <a:xfrm rot="5400000">
              <a:off x="3412942" y="-178115"/>
              <a:ext cx="5839642" cy="3344904"/>
            </a:xfrm>
            <a:prstGeom prst="arc">
              <a:avLst>
                <a:gd name="adj1" fmla="val 18328273"/>
                <a:gd name="adj2" fmla="val 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32764" y="2498273"/>
              <a:ext cx="2057421" cy="1915885"/>
              <a:chOff x="524147" y="2847704"/>
              <a:chExt cx="1297576" cy="129757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524147" y="2847704"/>
                <a:ext cx="0" cy="12975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V="1">
                <a:off x="1172935" y="3496492"/>
                <a:ext cx="0" cy="12975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010701" y="4349980"/>
                  <a:ext cx="414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701" y="4349980"/>
                  <a:ext cx="41472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>
            <a:off x="271618" y="4701819"/>
            <a:ext cx="2734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displacement does not change over time – the object is stationary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3675" y="4698432"/>
            <a:ext cx="2734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displacement increases at a constant rate over time – the object is moving at a constant velocity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3010" y="4701819"/>
            <a:ext cx="2734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displacement increases at an increasing rate over time. The object is accelerating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481" y="5967352"/>
            <a:ext cx="868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On a displacement-time graph, the gradient represents the velocity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5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90FE277A-FC7A-8400-007F-70BDE39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524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ball is </a:t>
            </a:r>
            <a:r>
              <a:rPr lang="en-GB" sz="1200">
                <a:latin typeface="Comic Sans MS" pitchFamily="66" charset="0"/>
              </a:rPr>
              <a:t>projected vertically upwards </a:t>
            </a:r>
            <a:r>
              <a:rPr lang="en-GB" sz="1200" dirty="0">
                <a:latin typeface="Comic Sans MS" pitchFamily="66" charset="0"/>
              </a:rPr>
              <a:t>from a point X which is 7m above the ground, with initial speed 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Find the time of flight of the ball.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191000" y="3810000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>
            <a:off x="3959779" y="3273973"/>
            <a:ext cx="6148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0"/>
          </p:cNvCxnSpPr>
          <p:nvPr/>
        </p:nvCxnSpPr>
        <p:spPr>
          <a:xfrm rot="16200000">
            <a:off x="3924308" y="2670942"/>
            <a:ext cx="68580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95800" y="2966546"/>
            <a:ext cx="7" cy="84345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2"/>
          </p:cNvCxnSpPr>
          <p:nvPr/>
        </p:nvCxnSpPr>
        <p:spPr>
          <a:xfrm rot="16200000" flipV="1">
            <a:off x="4128866" y="2694194"/>
            <a:ext cx="731344" cy="25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4262003" y="2215010"/>
            <a:ext cx="236483" cy="226065"/>
          </a:xfrm>
          <a:prstGeom prst="arc">
            <a:avLst>
              <a:gd name="adj1" fmla="val 16200000"/>
              <a:gd name="adj2" fmla="val 54515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91000" y="34290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86200" y="3505200"/>
            <a:ext cx="0" cy="34747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3784146" y="337865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520167" y="3566434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10200" y="25146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14600"/>
                <a:ext cx="7650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0200" y="3276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276600"/>
                <a:ext cx="93320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102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57600"/>
                <a:ext cx="5595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2133600"/>
                <a:ext cx="780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33600"/>
                <a:ext cx="78021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10200" y="2895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95600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126224" y="2057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0424" y="2362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ball’s flight will last until it hits the ground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want the ball to be 7m lower than it starts (in the negative direction)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s = -7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0424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ball is projected upwards, so the acceleration due to gravity is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negative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0" y="2133600"/>
            <a:ext cx="685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86400" y="2514600"/>
            <a:ext cx="685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486400" y="3276600"/>
            <a:ext cx="838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486400" y="36576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00" y="4191000"/>
                <a:ext cx="711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71160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19600" y="4191000"/>
                <a:ext cx="7929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𝑏</m:t>
                      </m:r>
                      <m:r>
                        <a:rPr lang="en-GB" sz="1200" b="0" i="1" smtClean="0">
                          <a:latin typeface="Cambria Math"/>
                        </a:rPr>
                        <m:t>=−21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191000"/>
                <a:ext cx="79297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05400" y="4191000"/>
                <a:ext cx="696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𝑐</m:t>
                      </m:r>
                      <m:r>
                        <a:rPr lang="en-GB" sz="12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91000"/>
                <a:ext cx="69666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10000" y="4572000"/>
                <a:ext cx="1562031" cy="48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1562031" cy="487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0000" y="5105400"/>
                <a:ext cx="2887201" cy="525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−(−21)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(−21)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−(4×4.9×−7)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×4.9)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105400"/>
                <a:ext cx="2887201" cy="525400"/>
              </a:xfrm>
              <a:prstGeom prst="rect">
                <a:avLst/>
              </a:prstGeom>
              <a:blipFill>
                <a:blip r:embed="rId1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10000" y="5791200"/>
                <a:ext cx="12995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=4.6  </m:t>
                      </m:r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  <m:r>
                        <a:rPr lang="en-GB" sz="1200" b="0" i="1" smtClean="0">
                          <a:latin typeface="Cambria Math"/>
                        </a:rPr>
                        <m:t>−0.3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791200"/>
                <a:ext cx="1299523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705600" y="4876800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934200" y="48768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a, b and c (using brackets!)</a:t>
            </a:r>
          </a:p>
        </p:txBody>
      </p:sp>
      <p:sp>
        <p:nvSpPr>
          <p:cNvPr id="41" name="Arc 40"/>
          <p:cNvSpPr/>
          <p:nvPr/>
        </p:nvSpPr>
        <p:spPr>
          <a:xfrm>
            <a:off x="6705600" y="5410200"/>
            <a:ext cx="304800" cy="5334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934200" y="5334000"/>
            <a:ext cx="2115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 and be careful with any negatives in the previous step!)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0" y="6248400"/>
                <a:ext cx="1713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=4.6  </m:t>
                      </m:r>
                      <m:r>
                        <a:rPr lang="en-GB" sz="1200" b="0" i="1" smtClean="0">
                          <a:latin typeface="Cambria Math"/>
                        </a:rPr>
                        <m:t>𝑠𝑒𝑐𝑜𝑛𝑑𝑠</m:t>
                      </m:r>
                      <m:r>
                        <a:rPr lang="en-GB" sz="1200" b="0" i="1" smtClean="0">
                          <a:latin typeface="Cambria Math"/>
                        </a:rPr>
                        <m:t> (2</m:t>
                      </m:r>
                      <m:r>
                        <a:rPr lang="en-GB" sz="1200" b="0" i="1" smtClean="0">
                          <a:latin typeface="Cambria Math"/>
                        </a:rPr>
                        <m:t>𝑠𝑓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248400"/>
                <a:ext cx="1713098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8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A660F98F-7A42-A704-DA8A-C16E25AE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524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projected vertically upwards from a point O with initial speed </a:t>
            </a:r>
            <a:r>
              <a:rPr lang="en-GB" sz="1200" i="1" dirty="0">
                <a:latin typeface="Comic Sans MS" pitchFamily="66" charset="0"/>
              </a:rPr>
              <a:t>u </a:t>
            </a:r>
            <a:r>
              <a:rPr lang="en-GB" sz="1200" dirty="0">
                <a:latin typeface="Comic Sans MS" pitchFamily="66" charset="0"/>
              </a:rPr>
              <a:t>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The greatest height reached by the particle is 62.5m above the ground.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speed of projection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for which the ball is 50m or more above the 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209561" y="4218158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0"/>
          </p:cNvCxnSpPr>
          <p:nvPr/>
        </p:nvCxnSpPr>
        <p:spPr>
          <a:xfrm flipV="1">
            <a:off x="4285761" y="3379958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0"/>
          </p:cNvCxnSpPr>
          <p:nvPr/>
        </p:nvCxnSpPr>
        <p:spPr>
          <a:xfrm rot="16200000">
            <a:off x="3945405" y="3111503"/>
            <a:ext cx="68580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14361" y="3379958"/>
            <a:ext cx="7" cy="84345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2"/>
          </p:cNvCxnSpPr>
          <p:nvPr/>
        </p:nvCxnSpPr>
        <p:spPr>
          <a:xfrm rot="16200000" flipV="1">
            <a:off x="4149963" y="3134755"/>
            <a:ext cx="731344" cy="25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4283100" y="2655571"/>
            <a:ext cx="236483" cy="226065"/>
          </a:xfrm>
          <a:prstGeom prst="arc">
            <a:avLst>
              <a:gd name="adj1" fmla="val 16200000"/>
              <a:gd name="adj2" fmla="val 54515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209561" y="4065758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21143" y="3996977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Comic Sans MS" pitchFamily="66" charset="0"/>
              </a:rPr>
              <a:t>u</a:t>
            </a:r>
            <a:r>
              <a:rPr lang="en-GB" sz="1200" dirty="0">
                <a:latin typeface="Comic Sans MS" pitchFamily="66" charset="0"/>
              </a:rPr>
              <a:t>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51460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62.5m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66305" y="2648438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5368" y="2590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9568" y="2895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maximum height is 62.5m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At this point the ball’s velocity is 0ms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ball is projected upwards, so the acceleration due to gravity is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negative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4000" y="2895600"/>
                <a:ext cx="591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895600"/>
                <a:ext cx="59176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0" y="3657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93320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4000" y="4038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038600"/>
                <a:ext cx="5595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4000" y="2514600"/>
                <a:ext cx="8812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=62.5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514600"/>
                <a:ext cx="88120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0" y="32766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276600"/>
                <a:ext cx="66159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410200" y="25146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10200" y="28956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410200" y="3276600"/>
            <a:ext cx="542544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410200" y="36576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781800" y="4267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u, using s, v and a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77768" y="4572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+2</m:t>
                      </m:r>
                      <m:r>
                        <a:rPr lang="en-GB" sz="14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768" y="4572000"/>
                <a:ext cx="134036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77768" y="4953000"/>
                <a:ext cx="22058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(−9.8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×62.5)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768" y="4953000"/>
                <a:ext cx="2205860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81400" y="5334000"/>
                <a:ext cx="13604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−1225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34000"/>
                <a:ext cx="136043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05200" y="5715000"/>
                <a:ext cx="1046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=1225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0"/>
                <a:ext cx="104663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1400" y="6096000"/>
                <a:ext cx="11880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=35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096000"/>
                <a:ext cx="118801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5535168" y="47244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763768" y="4724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v, a and s</a:t>
            </a:r>
          </a:p>
        </p:txBody>
      </p:sp>
      <p:sp>
        <p:nvSpPr>
          <p:cNvPr id="41" name="Arc 40"/>
          <p:cNvSpPr/>
          <p:nvPr/>
        </p:nvSpPr>
        <p:spPr>
          <a:xfrm>
            <a:off x="5535168" y="51054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4800600" y="54864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4800600" y="58674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839968" y="5181600"/>
            <a:ext cx="85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5400" y="5562600"/>
            <a:ext cx="85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05400" y="5943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Find the positive square root</a:t>
            </a:r>
          </a:p>
        </p:txBody>
      </p:sp>
    </p:spTree>
    <p:extLst>
      <p:ext uri="{BB962C8B-B14F-4D97-AF65-F5344CB8AC3E}">
        <p14:creationId xmlns:p14="http://schemas.microsoft.com/office/powerpoint/2010/main" val="12004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C692D71E-D3C4-8A7D-82F9-51C6E76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524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projected vertically upwards from a point O with initial speed </a:t>
            </a:r>
            <a:r>
              <a:rPr lang="en-GB" sz="1200" i="1" dirty="0">
                <a:latin typeface="Comic Sans MS" pitchFamily="66" charset="0"/>
              </a:rPr>
              <a:t>u </a:t>
            </a:r>
            <a:r>
              <a:rPr lang="en-GB" sz="1200" dirty="0">
                <a:latin typeface="Comic Sans MS" pitchFamily="66" charset="0"/>
              </a:rPr>
              <a:t>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The greatest height reached by the particle is 62.5m above the ground.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speed of projection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35ms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for which the ball is 50m or more above the 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209561" y="4218158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0"/>
          </p:cNvCxnSpPr>
          <p:nvPr/>
        </p:nvCxnSpPr>
        <p:spPr>
          <a:xfrm flipV="1">
            <a:off x="4285761" y="3379958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0"/>
          </p:cNvCxnSpPr>
          <p:nvPr/>
        </p:nvCxnSpPr>
        <p:spPr>
          <a:xfrm rot="16200000">
            <a:off x="3945405" y="3111503"/>
            <a:ext cx="68580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14361" y="3379958"/>
            <a:ext cx="7" cy="84345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2"/>
          </p:cNvCxnSpPr>
          <p:nvPr/>
        </p:nvCxnSpPr>
        <p:spPr>
          <a:xfrm rot="16200000" flipV="1">
            <a:off x="4149963" y="3134755"/>
            <a:ext cx="731344" cy="25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4283100" y="2655571"/>
            <a:ext cx="236483" cy="226065"/>
          </a:xfrm>
          <a:prstGeom prst="arc">
            <a:avLst>
              <a:gd name="adj1" fmla="val 16200000"/>
              <a:gd name="adj2" fmla="val 54515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209561" y="4065758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21143" y="3996977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Comic Sans MS" pitchFamily="66" charset="0"/>
              </a:rPr>
              <a:t>u</a:t>
            </a:r>
            <a:r>
              <a:rPr lang="en-GB" sz="1200" dirty="0">
                <a:latin typeface="Comic Sans MS" pitchFamily="66" charset="0"/>
              </a:rPr>
              <a:t>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51460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62.5m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66305" y="2648438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5368" y="2590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2971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ball will pass the 50m mark twice – we need to find these two times!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4000" y="3657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93320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4000" y="4038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038600"/>
                <a:ext cx="55951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0" y="2514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514600"/>
                <a:ext cx="7449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4000" y="3276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2766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410200" y="28956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410200" y="40386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410200" y="3657600"/>
            <a:ext cx="838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10200" y="25146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34000" y="28956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895600"/>
                <a:ext cx="76508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H="1">
            <a:off x="4066032" y="3075432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99688" y="293217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50m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818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t, using s, u and a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48200" y="4572000"/>
                <a:ext cx="1172244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𝑢𝑡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72000"/>
                <a:ext cx="1172244" cy="4380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0" y="5029200"/>
                <a:ext cx="1835374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5</m:t>
                      </m:r>
                      <m:r>
                        <a:rPr lang="en-GB" sz="1200" b="0" i="1" smtClean="0">
                          <a:latin typeface="Cambria Math"/>
                        </a:rPr>
                        <m:t>0=(35)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(−9.8)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00"/>
                <a:ext cx="1835374" cy="4380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72000" y="5562600"/>
                <a:ext cx="13528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50=35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−4.9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62600"/>
                <a:ext cx="135287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57600" y="5943600"/>
                <a:ext cx="16215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−35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+50=0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943600"/>
                <a:ext cx="1621598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7600" y="6324600"/>
                <a:ext cx="711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324600"/>
                <a:ext cx="711605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43400" y="6324600"/>
                <a:ext cx="7929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𝑏</m:t>
                      </m:r>
                      <m:r>
                        <a:rPr lang="en-GB" sz="1200" b="0" i="1" smtClean="0">
                          <a:latin typeface="Cambria Math"/>
                        </a:rPr>
                        <m:t>=−35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324600"/>
                <a:ext cx="792974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05400" y="6324600"/>
                <a:ext cx="6662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𝑐</m:t>
                      </m:r>
                      <m:r>
                        <a:rPr lang="en-GB" sz="12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324600"/>
                <a:ext cx="666208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6324600" y="4800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5532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 s, u and a</a:t>
            </a:r>
          </a:p>
        </p:txBody>
      </p:sp>
      <p:sp>
        <p:nvSpPr>
          <p:cNvPr id="44" name="Arc 43"/>
          <p:cNvSpPr/>
          <p:nvPr/>
        </p:nvSpPr>
        <p:spPr>
          <a:xfrm>
            <a:off x="6324600" y="5257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5791200" y="5715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5791200" y="6096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629400" y="5334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19800" y="57912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Rearrange, and set equal to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19800" y="6096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will need the quadratic formula, and hence a, b and c</a:t>
            </a:r>
          </a:p>
        </p:txBody>
      </p:sp>
    </p:spTree>
    <p:extLst>
      <p:ext uri="{BB962C8B-B14F-4D97-AF65-F5344CB8AC3E}">
        <p14:creationId xmlns:p14="http://schemas.microsoft.com/office/powerpoint/2010/main" val="36169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B6F829F7-E20B-3D8A-3C96-79FDA819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524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particle is projected vertically upwards from a point O with initial speed </a:t>
            </a:r>
            <a:r>
              <a:rPr lang="en-GB" sz="1200" i="1" dirty="0">
                <a:latin typeface="Comic Sans MS" pitchFamily="66" charset="0"/>
              </a:rPr>
              <a:t>u </a:t>
            </a:r>
            <a:r>
              <a:rPr lang="en-GB" sz="1200" dirty="0">
                <a:latin typeface="Comic Sans MS" pitchFamily="66" charset="0"/>
              </a:rPr>
              <a:t>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The greatest height reached by the particle is 62.5m above the ground. Find: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speed of projection – 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35ms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omic Sans MS" pitchFamily="66" charset="0"/>
              </a:rPr>
              <a:t>The total time for which the ball is 50m or more above the 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209561" y="4218158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0"/>
          </p:cNvCxnSpPr>
          <p:nvPr/>
        </p:nvCxnSpPr>
        <p:spPr>
          <a:xfrm flipV="1">
            <a:off x="4285761" y="3379958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0"/>
          </p:cNvCxnSpPr>
          <p:nvPr/>
        </p:nvCxnSpPr>
        <p:spPr>
          <a:xfrm rot="16200000">
            <a:off x="3945405" y="3111503"/>
            <a:ext cx="68580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14361" y="3379958"/>
            <a:ext cx="7" cy="84345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2"/>
          </p:cNvCxnSpPr>
          <p:nvPr/>
        </p:nvCxnSpPr>
        <p:spPr>
          <a:xfrm rot="16200000" flipV="1">
            <a:off x="4149963" y="3134755"/>
            <a:ext cx="731344" cy="25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4283100" y="2655571"/>
            <a:ext cx="236483" cy="226065"/>
          </a:xfrm>
          <a:prstGeom prst="arc">
            <a:avLst>
              <a:gd name="adj1" fmla="val 16200000"/>
              <a:gd name="adj2" fmla="val 54515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209561" y="4065758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21143" y="3996977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Comic Sans MS" pitchFamily="66" charset="0"/>
              </a:rPr>
              <a:t>u</a:t>
            </a:r>
            <a:r>
              <a:rPr lang="en-GB" sz="1200" dirty="0">
                <a:latin typeface="Comic Sans MS" pitchFamily="66" charset="0"/>
              </a:rPr>
              <a:t> 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51460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62.5m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66305" y="2648438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5368" y="2590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2971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ball will pass the 50m mark twice – we need to find these two times!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4000" y="3657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93320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4000" y="4038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038600"/>
                <a:ext cx="55951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0" y="2514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514600"/>
                <a:ext cx="7449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4000" y="3276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2766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410200" y="2895600"/>
            <a:ext cx="6096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410200" y="4038600"/>
            <a:ext cx="457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410200" y="3657600"/>
            <a:ext cx="8382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10200" y="25146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34000" y="28956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895600"/>
                <a:ext cx="76508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H="1">
            <a:off x="4066032" y="3075432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99688" y="293217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50m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818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are calculating t, using s, u and a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10000" y="4572000"/>
                <a:ext cx="711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71160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95800" y="4572000"/>
                <a:ext cx="7929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𝑏</m:t>
                      </m:r>
                      <m:r>
                        <a:rPr lang="en-GB" sz="1200" b="0" i="1" smtClean="0">
                          <a:latin typeface="Cambria Math"/>
                        </a:rPr>
                        <m:t>=−35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572000"/>
                <a:ext cx="79297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57800" y="4572000"/>
                <a:ext cx="6662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𝑐</m:t>
                      </m:r>
                      <m:r>
                        <a:rPr lang="en-GB" sz="12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72000"/>
                <a:ext cx="66620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858000" y="5181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these into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10000" y="4876800"/>
                <a:ext cx="1562031" cy="48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876800"/>
                <a:ext cx="1562031" cy="487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10000" y="5334000"/>
                <a:ext cx="2856744" cy="525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−(−35)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(−35)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−(4×4.9×50)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4.9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×2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334000"/>
                <a:ext cx="2856744" cy="525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6553200" y="51816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10000" y="5943600"/>
                <a:ext cx="22325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=5.1686…  </m:t>
                      </m:r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=1.9742…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943600"/>
                <a:ext cx="223259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553200" y="5638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781800" y="5638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get the two times the ball passes the 50m mark</a:t>
            </a:r>
          </a:p>
        </p:txBody>
      </p:sp>
      <p:sp>
        <p:nvSpPr>
          <p:cNvPr id="45" name="Arc 44"/>
          <p:cNvSpPr/>
          <p:nvPr/>
        </p:nvSpPr>
        <p:spPr>
          <a:xfrm>
            <a:off x="6553200" y="60960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629400" y="6096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the difference between these times!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10000" y="6324600"/>
                <a:ext cx="11680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=3.2</m:t>
                      </m:r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 (2</m:t>
                      </m:r>
                      <m:r>
                        <a:rPr lang="en-GB" sz="1200" b="0" i="1" smtClean="0">
                          <a:latin typeface="Cambria Math"/>
                        </a:rPr>
                        <m:t>𝑠𝑓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324600"/>
                <a:ext cx="1168077" cy="276999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7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53682921-A2BC-05B9-6E11-25C85090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>
            <a:stCxn id="18" idx="0"/>
          </p:cNvCxnSpPr>
          <p:nvPr/>
        </p:nvCxnSpPr>
        <p:spPr>
          <a:xfrm flipV="1">
            <a:off x="4419600" y="3581400"/>
            <a:ext cx="0" cy="3810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9" idx="4"/>
          </p:cNvCxnSpPr>
          <p:nvPr/>
        </p:nvCxnSpPr>
        <p:spPr>
          <a:xfrm>
            <a:off x="4419600" y="27432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1524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ball, A, falls vertically from rest from the top of a tower 63m high. At the same time as A begins to fall, another ball, B, is projected vertically upwards from the bottom of the tower with velocity 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The balls collide. Find the height at which this happens.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267200" y="2743200"/>
            <a:ext cx="0" cy="1371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38600" y="2743200"/>
            <a:ext cx="0" cy="1371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8600" y="27432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41148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86200" y="2743200"/>
            <a:ext cx="0" cy="13716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343400" y="25908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38600" y="3581400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3886200"/>
            <a:ext cx="0" cy="22860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3549077" y="3308923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304800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657600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38862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0" y="2743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In this case we need to consider each ball separately.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can call the two distances 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time will be the same for both when they collide, so we can just use t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Make sure that acceleration is positive for A as it is travelling downwards and negative for B as it is travelling upwards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5400" y="33528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352800"/>
                <a:ext cx="79855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05400" y="35814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1400"/>
                <a:ext cx="6089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05400" y="2667000"/>
                <a:ext cx="703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667000"/>
                <a:ext cx="7037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5400" y="3124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242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05400" y="28956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95600"/>
                <a:ext cx="6656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05400" y="2362200"/>
                <a:ext cx="716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362200"/>
                <a:ext cx="71628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43600" y="33528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52800"/>
                <a:ext cx="93320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43600" y="35814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81400"/>
                <a:ext cx="60894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43600" y="2667000"/>
                <a:ext cx="707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67000"/>
                <a:ext cx="707951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3600" y="3124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3600" y="28956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895600"/>
                <a:ext cx="76508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3600" y="23622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62200"/>
                <a:ext cx="724173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5181600" y="2743200"/>
            <a:ext cx="5334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181600" y="2971800"/>
            <a:ext cx="5334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181600" y="3352800"/>
            <a:ext cx="6858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181600" y="3581400"/>
            <a:ext cx="4572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019800" y="3581400"/>
            <a:ext cx="4572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019800" y="3352800"/>
            <a:ext cx="8382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019800" y="2743200"/>
            <a:ext cx="5334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019800" y="2971800"/>
            <a:ext cx="6096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05000" y="4800600"/>
                <a:ext cx="1172244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𝑢𝑡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800600"/>
                <a:ext cx="1172244" cy="438005"/>
              </a:xfrm>
              <a:prstGeom prst="rect">
                <a:avLst/>
              </a:prstGeom>
              <a:blipFill>
                <a:blip r:embed="rId1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05000" y="5257800"/>
                <a:ext cx="1600375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=(0)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(9.8)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257800"/>
                <a:ext cx="1600375" cy="438005"/>
              </a:xfrm>
              <a:prstGeom prst="rect">
                <a:avLst/>
              </a:prstGeom>
              <a:blipFill>
                <a:blip r:embed="rId1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05000" y="5791200"/>
                <a:ext cx="8998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791200"/>
                <a:ext cx="899862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48200" y="4800600"/>
                <a:ext cx="1172244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𝑢𝑡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1172244" cy="438005"/>
              </a:xfrm>
              <a:prstGeom prst="rect">
                <a:avLst/>
              </a:prstGeom>
              <a:blipFill>
                <a:blip r:embed="rId1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48200" y="5257800"/>
                <a:ext cx="18043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=(21)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(−9.8)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804340" cy="438005"/>
              </a:xfrm>
              <a:prstGeom prst="rect">
                <a:avLst/>
              </a:prstGeom>
              <a:blipFill>
                <a:blip r:embed="rId2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48200" y="5791200"/>
                <a:ext cx="13624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=21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−4.9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362489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14600" y="4419600"/>
                <a:ext cx="716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19600"/>
                <a:ext cx="716286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57800" y="44196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19600"/>
                <a:ext cx="724173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6629400" y="4953000"/>
            <a:ext cx="91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Sub in s, u, a and t for Ball B</a:t>
            </a:r>
          </a:p>
        </p:txBody>
      </p:sp>
      <p:sp>
        <p:nvSpPr>
          <p:cNvPr id="57" name="Arc 56"/>
          <p:cNvSpPr/>
          <p:nvPr/>
        </p:nvSpPr>
        <p:spPr>
          <a:xfrm>
            <a:off x="6324600" y="50292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324600" y="5486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553200" y="55626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0" name="Arc 59"/>
          <p:cNvSpPr/>
          <p:nvPr/>
        </p:nvSpPr>
        <p:spPr>
          <a:xfrm>
            <a:off x="3352800" y="50292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3657600" y="4953000"/>
            <a:ext cx="91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Sub in s, u, a and t for Ball A</a:t>
            </a:r>
          </a:p>
        </p:txBody>
      </p:sp>
      <p:sp>
        <p:nvSpPr>
          <p:cNvPr id="62" name="Arc 61"/>
          <p:cNvSpPr/>
          <p:nvPr/>
        </p:nvSpPr>
        <p:spPr>
          <a:xfrm>
            <a:off x="3352800" y="54864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3581400" y="55626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23191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/>
      <p:bldP spid="60" grpId="0" animBg="1"/>
      <p:bldP spid="61" grpId="0"/>
      <p:bldP spid="62" grpId="0" animBg="1"/>
      <p:bldP spid="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1364569F-28C4-5413-42C7-33565F69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>
            <a:stCxn id="18" idx="0"/>
          </p:cNvCxnSpPr>
          <p:nvPr/>
        </p:nvCxnSpPr>
        <p:spPr>
          <a:xfrm flipV="1">
            <a:off x="4419600" y="3581400"/>
            <a:ext cx="0" cy="3810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9" idx="4"/>
          </p:cNvCxnSpPr>
          <p:nvPr/>
        </p:nvCxnSpPr>
        <p:spPr>
          <a:xfrm>
            <a:off x="4419600" y="27432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1524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ball, A, falls vertically from rest from the top of a tower 63m high. At the same time as A begins to fall, another ball, B, is projected vertically upwards from the bottom of the tower with velocity 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The balls collide. Find the height at which this happens.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267200" y="2743200"/>
            <a:ext cx="0" cy="1371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38600" y="2743200"/>
            <a:ext cx="0" cy="1371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8600" y="27432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41148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86200" y="2743200"/>
            <a:ext cx="0" cy="13716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343400" y="25908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38600" y="3581400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3886200"/>
            <a:ext cx="0" cy="22860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3549077" y="3308923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304800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657600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38862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0" y="2743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In this case we need to consider each ball separately.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can call the two distances 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time will be the same for both when they collide, so we can just use t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Make sure that acceleration is positive for A as it is travelling downwards and negative for B as it is travelling upwards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5400" y="33528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352800"/>
                <a:ext cx="79855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05400" y="35814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1400"/>
                <a:ext cx="6089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05400" y="2667000"/>
                <a:ext cx="703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667000"/>
                <a:ext cx="7037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5400" y="3124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242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05400" y="28956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95600"/>
                <a:ext cx="6656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05400" y="2362200"/>
                <a:ext cx="716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362200"/>
                <a:ext cx="71628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43600" y="33528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52800"/>
                <a:ext cx="93320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43600" y="35814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81400"/>
                <a:ext cx="60894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43600" y="2667000"/>
                <a:ext cx="707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67000"/>
                <a:ext cx="707951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3600" y="3124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3600" y="28956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895600"/>
                <a:ext cx="76508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3600" y="23622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62200"/>
                <a:ext cx="724173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06368" y="4419600"/>
                <a:ext cx="8998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68" y="4419600"/>
                <a:ext cx="899862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78936" y="4715256"/>
                <a:ext cx="13624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=21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−4.9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36" y="4715256"/>
                <a:ext cx="1362489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429000" y="44196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29000" y="47244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44" name="Arc 43"/>
          <p:cNvSpPr/>
          <p:nvPr/>
        </p:nvSpPr>
        <p:spPr>
          <a:xfrm>
            <a:off x="5029200" y="48768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5334000" y="487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Add the two equations together (this cancels the 4.9t</a:t>
            </a:r>
            <a:r>
              <a:rPr lang="en-GB" sz="105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 terms)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52800" y="5181600"/>
                <a:ext cx="11134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=21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181600"/>
                <a:ext cx="1113446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57600" y="5562600"/>
                <a:ext cx="8254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63=21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562600"/>
                <a:ext cx="825419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733800" y="5943600"/>
                <a:ext cx="570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3=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943600"/>
                <a:ext cx="570541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4419600" y="5334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4419600" y="5715000"/>
            <a:ext cx="304800" cy="3810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4648200" y="5334000"/>
            <a:ext cx="236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 + 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 must be the height of the tower (63m)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24400" y="5791200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Divide by 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6096000"/>
            <a:ext cx="17526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So the balls collide after 3 seconds…</a:t>
            </a:r>
          </a:p>
        </p:txBody>
      </p:sp>
    </p:spTree>
    <p:extLst>
      <p:ext uri="{BB962C8B-B14F-4D97-AF65-F5344CB8AC3E}">
        <p14:creationId xmlns:p14="http://schemas.microsoft.com/office/powerpoint/2010/main" val="12445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One of the most common situations where this is used is involving gravity. You need to be able to model these situations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8D03DDF1-6DCE-4CF9-7BDC-7987B6F1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78808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>
            <a:stCxn id="18" idx="0"/>
          </p:cNvCxnSpPr>
          <p:nvPr/>
        </p:nvCxnSpPr>
        <p:spPr>
          <a:xfrm flipV="1">
            <a:off x="4419600" y="3581400"/>
            <a:ext cx="0" cy="3810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9" idx="4"/>
          </p:cNvCxnSpPr>
          <p:nvPr/>
        </p:nvCxnSpPr>
        <p:spPr>
          <a:xfrm>
            <a:off x="4419600" y="27432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1524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 ball, A, falls vertically from rest from the top of a tower 63m high. At the same time as A begins to fall, another ball, B, is projected vertically upwards from the bottom of the tower with velocity 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  <a:r>
              <a:rPr lang="en-GB" sz="1200" dirty="0">
                <a:latin typeface="Comic Sans MS" pitchFamily="66" charset="0"/>
              </a:rPr>
              <a:t>. The balls collide. Find the height at which this happens.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18513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407052" cy="544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+2</m:t>
                      </m:r>
                      <m:r>
                        <a:rPr lang="en-GB" sz="1600" i="1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150720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𝑢𝑡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52800"/>
                <a:ext cx="1553182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𝑣𝑡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497076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267200" y="2743200"/>
            <a:ext cx="0" cy="1371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38600" y="2743200"/>
            <a:ext cx="0" cy="1371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8600" y="27432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41148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86200" y="2743200"/>
            <a:ext cx="0" cy="1371600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343400" y="2590800"/>
            <a:ext cx="152400" cy="152400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38600" y="3581400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3886200"/>
            <a:ext cx="0" cy="22860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3549077" y="3308923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304800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657600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38862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21ms</a:t>
            </a:r>
            <a:r>
              <a:rPr lang="en-GB" sz="12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243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0" y="2743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In this case we need to consider each ball separately.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can call the two distances 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</a:t>
            </a:r>
            <a:r>
              <a:rPr lang="en-GB" sz="105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time will be the same for both when they collide, so we can just use t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05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Make sure that acceleration is positive for A as it is travelling downwards and negative for B as it is travelling upwards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5400" y="33528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352800"/>
                <a:ext cx="79855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05400" y="35814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1400"/>
                <a:ext cx="6089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05400" y="2667000"/>
                <a:ext cx="703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667000"/>
                <a:ext cx="7037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5400" y="3124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242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05400" y="28956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95600"/>
                <a:ext cx="6656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05400" y="2362200"/>
                <a:ext cx="716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362200"/>
                <a:ext cx="71628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43600" y="33528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52800"/>
                <a:ext cx="93320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43600" y="35814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81400"/>
                <a:ext cx="60894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43600" y="2667000"/>
                <a:ext cx="707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67000"/>
                <a:ext cx="707951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3600" y="3124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5876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3600" y="28956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895600"/>
                <a:ext cx="76508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3600" y="23622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u="sng" smtClean="0">
                          <a:latin typeface="Cambria Math"/>
                        </a:rPr>
                        <m:t>𝐵𝑎𝑙𝑙</m:t>
                      </m:r>
                      <m:r>
                        <a:rPr lang="en-GB" sz="1400" b="0" i="1" u="sng" smtClean="0">
                          <a:latin typeface="Cambria Math"/>
                        </a:rPr>
                        <m:t> </m:t>
                      </m:r>
                      <m:r>
                        <a:rPr lang="en-GB" sz="1400" b="0" i="1" u="sng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u="sng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62200"/>
                <a:ext cx="724173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57600" y="4419600"/>
                <a:ext cx="13624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=21</m:t>
                      </m:r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−4.9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19600"/>
                <a:ext cx="1362489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407664" y="4428744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42" name="Arc 41"/>
          <p:cNvSpPr/>
          <p:nvPr/>
        </p:nvSpPr>
        <p:spPr>
          <a:xfrm>
            <a:off x="5105400" y="4572000"/>
            <a:ext cx="304800" cy="457200"/>
          </a:xfrm>
          <a:prstGeom prst="arc">
            <a:avLst>
              <a:gd name="adj1" fmla="val 16200000"/>
              <a:gd name="adj2" fmla="val 557842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334000" y="4495800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t = 3 (we use this equation since s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is the height above the ground)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57600" y="4876800"/>
                <a:ext cx="16139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=21(3)−4.9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(3)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76800"/>
                <a:ext cx="1613968" cy="276999"/>
              </a:xfrm>
              <a:prstGeom prst="rect">
                <a:avLst/>
              </a:prstGeom>
              <a:blipFill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57600" y="5334000"/>
                <a:ext cx="1898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=18.9</m:t>
                      </m:r>
                      <m:r>
                        <a:rPr lang="en-GB" sz="1200" b="0" i="1" smtClean="0">
                          <a:latin typeface="Cambria Math"/>
                        </a:rPr>
                        <m:t>𝑚</m:t>
                      </m:r>
                      <m:r>
                        <a:rPr lang="en-GB" sz="1200" b="0" i="1" smtClean="0">
                          <a:latin typeface="Cambria Math"/>
                        </a:rPr>
                        <m:t> (19</m:t>
                      </m:r>
                      <m:r>
                        <a:rPr lang="en-GB" sz="1200" b="0" i="1" smtClean="0">
                          <a:latin typeface="Cambria Math"/>
                        </a:rPr>
                        <m:t>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𝑡𝑜</m:t>
                      </m:r>
                      <m:r>
                        <a:rPr lang="en-GB" sz="1200" b="0" i="1" smtClean="0">
                          <a:latin typeface="Cambria Math"/>
                        </a:rPr>
                        <m:t> 2</m:t>
                      </m:r>
                      <m:r>
                        <a:rPr lang="en-GB" sz="1200" b="0" i="1" smtClean="0">
                          <a:latin typeface="Cambria Math"/>
                        </a:rPr>
                        <m:t>𝑠𝑓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4000"/>
                <a:ext cx="1898597" cy="276999"/>
              </a:xfrm>
              <a:prstGeom prst="rect">
                <a:avLst/>
              </a:prstGeom>
              <a:blipFill>
                <a:blip r:embed="rId2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5785104" y="2047538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16594" y="2041816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830478" y="2047538"/>
            <a:ext cx="9546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represent the motion of an object on a distance-time graph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cyclist rides in a straight line for 20 minutes. She waits for half an hour, then returns in a straight line to her starting point in 15 minutes. To the right is a displacement-time graph for her journey.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velocity for each stage of her journey, in kmh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Write down the average velocity for the whole journey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speed for the whole journey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B22E1-46C9-BD71-C498-0CA16EC2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811864" y="1494643"/>
            <a:ext cx="3495529" cy="1915885"/>
            <a:chOff x="524147" y="2847704"/>
            <a:chExt cx="1297576" cy="129757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4811864" y="2041816"/>
            <a:ext cx="940526" cy="13781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52390" y="2041816"/>
            <a:ext cx="1467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219407" y="2041816"/>
            <a:ext cx="661850" cy="1368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67190" y="1885355"/>
            <a:ext cx="28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6598" y="339013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905" y="338846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00932" y="3388463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65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1908" y="4096138"/>
            <a:ext cx="370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OA, the displacement is 5km and the time is 20 minutes (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an hour).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14443" y="4779239"/>
                <a:ext cx="16005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43" y="4779239"/>
                <a:ext cx="16005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14443" y="5139174"/>
                <a:ext cx="697422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43" y="5139174"/>
                <a:ext cx="697422" cy="5142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71908" y="5705575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908" y="5705575"/>
                <a:ext cx="11550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1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52" grpId="0"/>
      <p:bldP spid="53" grpId="0"/>
      <p:bldP spid="54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5785104" y="2047538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16594" y="2041816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830478" y="2047538"/>
            <a:ext cx="9546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represent the motion of an object on a distance-time graph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cyclist rides in a straight line for 20 minutes. She waits for half an hour, then returns in a straight line to her starting point in 15 minutes. To the right is a displacement-time graph for her journey.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velocity for each stage of her journey, in kmh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Write down the average velocity for the whole journey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speed for the whole journey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49D6-9F8D-EC0E-A5C2-03E2408E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811864" y="1494643"/>
            <a:ext cx="3495529" cy="1915885"/>
            <a:chOff x="524147" y="2847704"/>
            <a:chExt cx="1297576" cy="129757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4811864" y="2041816"/>
            <a:ext cx="940526" cy="13781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52390" y="2041816"/>
            <a:ext cx="1467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219407" y="2041816"/>
            <a:ext cx="661850" cy="1368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67190" y="1885355"/>
            <a:ext cx="28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6598" y="339013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905" y="338846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00932" y="3388463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65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1908" y="4096138"/>
            <a:ext cx="370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AB, there is no movement…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3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5785104" y="2047538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16594" y="2041816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830478" y="2047538"/>
            <a:ext cx="9546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represent the motion of an object on a distance-time graph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cyclist rides in a straight line for 20 minutes. She waits for half an hour, then returns in a straight line to her starting point in 15 minutes. To the right is a displacement-time graph for her journey.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velocity for each stage of her journey, in kmh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Write down the average velocity for the whole journey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speed for the whole journey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76A9-0E50-F7AB-9F80-48B453D4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811864" y="1494643"/>
            <a:ext cx="3495529" cy="1915885"/>
            <a:chOff x="524147" y="2847704"/>
            <a:chExt cx="1297576" cy="129757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4811864" y="2041816"/>
            <a:ext cx="940526" cy="13781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52390" y="2041816"/>
            <a:ext cx="1467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219407" y="2041816"/>
            <a:ext cx="661850" cy="1368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67190" y="1885355"/>
            <a:ext cx="28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6598" y="339013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905" y="338846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00932" y="3388463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65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1908" y="4096138"/>
            <a:ext cx="4478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BC, the displacement is -5km (since the cyclist starts at 5km and moves to 0km), and the time is 15 minutes (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an hour)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36417" y="4962610"/>
                <a:ext cx="16005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17" y="4962610"/>
                <a:ext cx="16005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6417" y="5322545"/>
                <a:ext cx="697422" cy="39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17" y="5322545"/>
                <a:ext cx="697422" cy="397609"/>
              </a:xfrm>
              <a:prstGeom prst="rect">
                <a:avLst/>
              </a:prstGeom>
              <a:blipFill>
                <a:blip r:embed="rId11"/>
                <a:stretch>
                  <a:fillRect l="-2632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3882" y="5888946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82" y="5888946"/>
                <a:ext cx="1155085" cy="307777"/>
              </a:xfrm>
              <a:prstGeom prst="rect">
                <a:avLst/>
              </a:prstGeom>
              <a:blipFill>
                <a:blip r:embed="rId12"/>
                <a:stretch>
                  <a:fillRect r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3774312">
                <a:off x="7100221" y="2440952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74312">
                <a:off x="7100221" y="2440952"/>
                <a:ext cx="115508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7" grpId="0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5785104" y="2047538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16594" y="2041816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830478" y="2047538"/>
            <a:ext cx="9546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represent the motion of an object on a distance-time graph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cyclist rides in a straight line for 20 minutes. She waits for half an hour, then returns in a straight line to her starting point in 15 minutes. To the right is a displacement-time graph for her journey.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velocity for each stage of her journey, in kmh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Write down the average velocity for the whole journey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speed for the whole journey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FD070-B01B-B0CB-BE74-028E609E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811864" y="1494643"/>
            <a:ext cx="3495529" cy="1915885"/>
            <a:chOff x="524147" y="2847704"/>
            <a:chExt cx="1297576" cy="129757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4811864" y="2041816"/>
            <a:ext cx="940526" cy="13781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52390" y="2041816"/>
            <a:ext cx="1467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219407" y="2041816"/>
            <a:ext cx="661850" cy="1368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67190" y="1885355"/>
            <a:ext cx="28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6598" y="339013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905" y="338846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00932" y="3388463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65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3774312">
                <a:off x="7100221" y="2440952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74312">
                <a:off x="7100221" y="2440952"/>
                <a:ext cx="11550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3580" y="4019447"/>
                <a:ext cx="4824105" cy="50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𝐷𝑖𝑠𝑝𝑙𝑎𝑐𝑒𝑚𝑒𝑛𝑡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𝑝𝑜𝑖𝑛𝑡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580" y="4019447"/>
                <a:ext cx="4824105" cy="501932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246875" y="4762425"/>
            <a:ext cx="447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the displacement from the start is 0, the average velocity is 0 as well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91790" y="4967013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790" y="4967013"/>
                <a:ext cx="115508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0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5785104" y="2047538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16594" y="2041816"/>
            <a:ext cx="14194" cy="137238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830478" y="2047538"/>
            <a:ext cx="9546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Constant acceleration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represent the motion of an object on a distance-time graph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cyclist rides in a straight line for 20 minutes. She waits for half an hour, then returns in a straight line to her starting point in 15 minutes. To the right is a displacement-time graph for her journey.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velocity for each stage of her journey, in kmh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Write down the average velocity for the whole journey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average speed for the whole journey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807D3-2D4E-2D62-F156-4A87AA17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92" y="1309976"/>
                <a:ext cx="96218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606" y="3410528"/>
                <a:ext cx="1107163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811864" y="1494643"/>
            <a:ext cx="3495529" cy="1915885"/>
            <a:chOff x="524147" y="2847704"/>
            <a:chExt cx="1297576" cy="129757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524147" y="2847704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V="1">
              <a:off x="1172935" y="3496492"/>
              <a:ext cx="0" cy="1297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21" y="3328579"/>
                <a:ext cx="7046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06" y="1756103"/>
                <a:ext cx="4017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23" y="1756103"/>
                <a:ext cx="412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556" y="3050592"/>
                <a:ext cx="4121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4811864" y="2041816"/>
            <a:ext cx="940526" cy="13781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52390" y="2041816"/>
            <a:ext cx="1467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219407" y="2041816"/>
            <a:ext cx="661850" cy="1368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67190" y="1885355"/>
            <a:ext cx="28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6598" y="339013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905" y="3388464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00932" y="3388463"/>
            <a:ext cx="40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65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57868">
                <a:off x="4590495" y="2517579"/>
                <a:ext cx="115508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17" y="1761783"/>
                <a:ext cx="11550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3774312">
                <a:off x="7100221" y="2440952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74312">
                <a:off x="7100221" y="2440952"/>
                <a:ext cx="11550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3580" y="4019447"/>
                <a:ext cx="4824105" cy="50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𝑡𝑟𝑎𝑣𝑒𝑙𝑙𝑒𝑑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580" y="4019447"/>
                <a:ext cx="4824105" cy="501419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91790" y="4967013"/>
                <a:ext cx="1155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790" y="4967013"/>
                <a:ext cx="115508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09873" y="4792191"/>
                <a:ext cx="2717032" cy="675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873" y="4792191"/>
                <a:ext cx="2717032" cy="675185"/>
              </a:xfrm>
              <a:prstGeom prst="rect">
                <a:avLst/>
              </a:prstGeom>
              <a:blipFill>
                <a:blip r:embed="rId13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95041" y="5623838"/>
                <a:ext cx="2717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=9.23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𝑘𝑚h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41" y="5623838"/>
                <a:ext cx="2717032" cy="307777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6775270" y="5129783"/>
            <a:ext cx="788498" cy="1450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63768" y="4842402"/>
            <a:ext cx="117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 hour and 5 minutes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H7M4A2V4A7UU-929639613-2857</_dlc_DocId>
    <_dlc_DocIdUrl xmlns="4a08ebd0-2d46-481e-8ec6-29c3c2f69f27">
      <Url>https://yavnehcollege.sharepoint.com/sites/Students/_layouts/15/DocIdRedir.aspx?ID=H7M4A2V4A7UU-929639613-2857</Url>
      <Description>H7M4A2V4A7UU-929639613-2857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Props1.xml><?xml version="1.0" encoding="utf-8"?>
<ds:datastoreItem xmlns:ds="http://schemas.openxmlformats.org/officeDocument/2006/customXml" ds:itemID="{8528D575-189A-402D-A734-CE2F7DCE8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2A251D-FDBC-4024-92DA-A828267CD96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9EDE51F-5DA7-40AE-BBAD-7F246DAA5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35ADC88-44E6-43C6-BFE4-5EB416E0103E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475</TotalTime>
  <Words>7799</Words>
  <Application>Microsoft Office PowerPoint</Application>
  <PresentationFormat>On-screen Show (4:3)</PresentationFormat>
  <Paragraphs>1205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Comic Sans MS</vt:lpstr>
      <vt:lpstr>Javanese Text</vt:lpstr>
      <vt:lpstr>Wingdings</vt:lpstr>
      <vt:lpstr>Retrospect</vt:lpstr>
      <vt:lpstr>PowerPoint Presentation</vt:lpstr>
      <vt:lpstr>Prior Knowledge Check</vt:lpstr>
      <vt:lpstr>PowerPoint Presentation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PowerPoint Presentation</vt:lpstr>
      <vt:lpstr>Constant acceleration</vt:lpstr>
      <vt:lpstr>Constant acceleration</vt:lpstr>
      <vt:lpstr>Constant acceleration</vt:lpstr>
      <vt:lpstr>Constant acceleration</vt:lpstr>
      <vt:lpstr>PowerPoint Presentation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PowerPoint Presentation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PowerPoint Presentation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Most Murshida Khatun</cp:lastModifiedBy>
  <cp:revision>94</cp:revision>
  <dcterms:created xsi:type="dcterms:W3CDTF">2017-08-14T15:35:38Z</dcterms:created>
  <dcterms:modified xsi:type="dcterms:W3CDTF">2024-09-27T11:17:34Z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a72815dc-9fd3-47bd-b425-4fc2207b9f42</vt:lpwstr>
  </property>
  <property fmtid="{D5CDD505-2E9C-101B-9397-08002B2CF9AE}" pid="4" name="MediaServiceImageTags">
    <vt:lpwstr/>
  </property>
</Properties>
</file>