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9"/>
  </p:notesMasterIdLst>
  <p:sldIdLst>
    <p:sldId id="256" r:id="rId6"/>
    <p:sldId id="257" r:id="rId7"/>
    <p:sldId id="258" r:id="rId8"/>
    <p:sldId id="259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0" r:id="rId19"/>
    <p:sldId id="261" r:id="rId20"/>
    <p:sldId id="277" r:id="rId21"/>
    <p:sldId id="278" r:id="rId22"/>
    <p:sldId id="279" r:id="rId23"/>
    <p:sldId id="280" r:id="rId24"/>
    <p:sldId id="281" r:id="rId25"/>
    <p:sldId id="262" r:id="rId26"/>
    <p:sldId id="282" r:id="rId27"/>
    <p:sldId id="283" r:id="rId28"/>
    <p:sldId id="285" r:id="rId29"/>
    <p:sldId id="286" r:id="rId30"/>
    <p:sldId id="287" r:id="rId31"/>
    <p:sldId id="284" r:id="rId32"/>
    <p:sldId id="288" r:id="rId33"/>
    <p:sldId id="264" r:id="rId34"/>
    <p:sldId id="265" r:id="rId35"/>
    <p:sldId id="289" r:id="rId36"/>
    <p:sldId id="290" r:id="rId37"/>
    <p:sldId id="266" r:id="rId38"/>
    <p:sldId id="267" r:id="rId39"/>
    <p:sldId id="304" r:id="rId40"/>
    <p:sldId id="306" r:id="rId41"/>
    <p:sldId id="307" r:id="rId42"/>
    <p:sldId id="308" r:id="rId43"/>
    <p:sldId id="309" r:id="rId44"/>
    <p:sldId id="310" r:id="rId45"/>
    <p:sldId id="314" r:id="rId46"/>
    <p:sldId id="315" r:id="rId47"/>
    <p:sldId id="31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948E953E-76C1-4EF6-AD2B-29D9C252F8D9}"/>
    <pc:docChg chg="custSel modSld">
      <pc:chgData name="Max Thrilling" userId="1a0901c82f0d6655" providerId="LiveId" clId="{948E953E-76C1-4EF6-AD2B-29D9C252F8D9}" dt="2024-04-16T13:59:36.938" v="0" actId="478"/>
      <pc:docMkLst>
        <pc:docMk/>
      </pc:docMkLst>
      <pc:sldChg chg="delSp mod">
        <pc:chgData name="Max Thrilling" userId="1a0901c82f0d6655" providerId="LiveId" clId="{948E953E-76C1-4EF6-AD2B-29D9C252F8D9}" dt="2024-04-16T13:59:36.938" v="0" actId="478"/>
        <pc:sldMkLst>
          <pc:docMk/>
          <pc:sldMk cId="3650391818" sldId="256"/>
        </pc:sldMkLst>
        <pc:spChg chg="del">
          <ac:chgData name="Max Thrilling" userId="1a0901c82f0d6655" providerId="LiveId" clId="{948E953E-76C1-4EF6-AD2B-29D9C252F8D9}" dt="2024-04-16T13:59:36.938" v="0" actId="478"/>
          <ac:spMkLst>
            <pc:docMk/>
            <pc:sldMk cId="3650391818" sldId="256"/>
            <ac:spMk id="3" creationId="{18313DA6-E47F-4E10-80A0-614716C6A3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6F51-63E2-4E3A-819C-78855D6BEFD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7AC5D-740C-4442-A4E8-09F80945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C133-AC04-441B-841F-314D425DC09E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5865-84E2-4778-82B2-0EC7EC01E61C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FFB-F9A2-4303-BE2B-58677C3557C8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40E1-9CF6-4BED-8E98-E42A91AD3AE8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A78-D85F-411D-ABD2-6F341B7B3D9A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9A94-77F2-42B4-AEF9-E0760934905D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F1-0992-498D-B269-9D27E442C907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70-826A-44B4-8BB3-9C53A42071CA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C4CC-2566-43FC-8FEB-F015CD6DEFF6}" type="datetime1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01-081E-47A6-ADD3-725264007D14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466-ABD3-4383-981A-5E10F22A4D3A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E689-D86E-458B-9FFC-2BC3A3A5994F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D01C2-9DE0-7578-D212-71835BC3C5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1" y="185738"/>
            <a:ext cx="1225118" cy="5765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B6DEB5-5BE7-5EB0-E3FA-5C6270F86AFF}"/>
              </a:ext>
            </a:extLst>
          </p:cNvPr>
          <p:cNvSpPr/>
          <p:nvPr userDrawn="1"/>
        </p:nvSpPr>
        <p:spPr>
          <a:xfrm>
            <a:off x="2095130" y="2505274"/>
            <a:ext cx="4793942" cy="2716567"/>
          </a:xfrm>
          <a:prstGeom prst="rect">
            <a:avLst/>
          </a:prstGeom>
          <a:blipFill dpi="0" rotWithShape="1">
            <a:blip r:embed="rId1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5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36.png"/><Relationship Id="rId10" Type="http://schemas.openxmlformats.org/officeDocument/2006/relationships/image" Target="../media/image70.png"/><Relationship Id="rId4" Type="http://schemas.openxmlformats.org/officeDocument/2006/relationships/image" Target="../media/image3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15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5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36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35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8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36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35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3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17" Type="http://schemas.openxmlformats.org/officeDocument/2006/relationships/image" Target="../media/image107.png"/><Relationship Id="rId2" Type="http://schemas.openxmlformats.org/officeDocument/2006/relationships/image" Target="../media/image88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02.png"/><Relationship Id="rId5" Type="http://schemas.openxmlformats.org/officeDocument/2006/relationships/image" Target="../media/image36.png"/><Relationship Id="rId15" Type="http://schemas.openxmlformats.org/officeDocument/2006/relationships/image" Target="../media/image105.png"/><Relationship Id="rId10" Type="http://schemas.openxmlformats.org/officeDocument/2006/relationships/image" Target="../media/image101.png"/><Relationship Id="rId4" Type="http://schemas.openxmlformats.org/officeDocument/2006/relationships/image" Target="../media/image35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10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2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4.png"/><Relationship Id="rId5" Type="http://schemas.openxmlformats.org/officeDocument/2006/relationships/image" Target="../media/image112.png"/><Relationship Id="rId10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22.png"/><Relationship Id="rId1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29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08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7.png"/><Relationship Id="rId5" Type="http://schemas.openxmlformats.org/officeDocument/2006/relationships/image" Target="../media/image112.png"/><Relationship Id="rId15" Type="http://schemas.openxmlformats.org/officeDocument/2006/relationships/image" Target="../media/image131.png"/><Relationship Id="rId10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6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3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34.png"/><Relationship Id="rId5" Type="http://schemas.openxmlformats.org/officeDocument/2006/relationships/image" Target="../media/image112.png"/><Relationship Id="rId15" Type="http://schemas.openxmlformats.org/officeDocument/2006/relationships/image" Target="../media/image138.png"/><Relationship Id="rId10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08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38.png"/><Relationship Id="rId5" Type="http://schemas.openxmlformats.org/officeDocument/2006/relationships/image" Target="../media/image112.png"/><Relationship Id="rId15" Type="http://schemas.openxmlformats.org/officeDocument/2006/relationships/image" Target="../media/image142.png"/><Relationship Id="rId10" Type="http://schemas.openxmlformats.org/officeDocument/2006/relationships/image" Target="../media/image120.png"/><Relationship Id="rId19" Type="http://schemas.openxmlformats.org/officeDocument/2006/relationships/image" Target="../media/image146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1.png"/><Relationship Id="rId7" Type="http://schemas.openxmlformats.org/officeDocument/2006/relationships/image" Target="../media/image16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0.png"/><Relationship Id="rId10" Type="http://schemas.openxmlformats.org/officeDocument/2006/relationships/image" Target="../media/image167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0.png"/><Relationship Id="rId7" Type="http://schemas.openxmlformats.org/officeDocument/2006/relationships/image" Target="../media/image17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60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67.png"/><Relationship Id="rId9" Type="http://schemas.openxmlformats.org/officeDocument/2006/relationships/image" Target="../media/image1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9.png"/><Relationship Id="rId7" Type="http://schemas.openxmlformats.org/officeDocument/2006/relationships/image" Target="../media/image212.png"/><Relationship Id="rId12" Type="http://schemas.openxmlformats.org/officeDocument/2006/relationships/image" Target="../media/image21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11.png"/><Relationship Id="rId10" Type="http://schemas.openxmlformats.org/officeDocument/2006/relationships/image" Target="../media/image215.png"/><Relationship Id="rId4" Type="http://schemas.openxmlformats.org/officeDocument/2006/relationships/image" Target="../media/image210.png"/><Relationship Id="rId9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09.png"/><Relationship Id="rId7" Type="http://schemas.openxmlformats.org/officeDocument/2006/relationships/image" Target="../media/image21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2.png"/><Relationship Id="rId5" Type="http://schemas.openxmlformats.org/officeDocument/2006/relationships/image" Target="../media/image217.png"/><Relationship Id="rId10" Type="http://schemas.openxmlformats.org/officeDocument/2006/relationships/image" Target="../media/image221.png"/><Relationship Id="rId4" Type="http://schemas.openxmlformats.org/officeDocument/2006/relationships/image" Target="../media/image210.png"/><Relationship Id="rId9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87.png"/><Relationship Id="rId3" Type="http://schemas.openxmlformats.org/officeDocument/2006/relationships/image" Target="../media/image224.png"/><Relationship Id="rId7" Type="http://schemas.openxmlformats.org/officeDocument/2006/relationships/image" Target="../media/image284.png"/><Relationship Id="rId12" Type="http://schemas.openxmlformats.org/officeDocument/2006/relationships/image" Target="../media/image2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png"/><Relationship Id="rId1" Type="http://schemas.openxmlformats.org/officeDocument/2006/relationships/tags" Target="../tags/tag1.xml"/><Relationship Id="rId6" Type="http://schemas.openxmlformats.org/officeDocument/2006/relationships/image" Target="../media/image283.png"/><Relationship Id="rId11" Type="http://schemas.openxmlformats.org/officeDocument/2006/relationships/image" Target="../media/image227.png"/><Relationship Id="rId5" Type="http://schemas.openxmlformats.org/officeDocument/2006/relationships/image" Target="../media/image282.png"/><Relationship Id="rId15" Type="http://schemas.openxmlformats.org/officeDocument/2006/relationships/image" Target="../media/image229.png"/><Relationship Id="rId10" Type="http://schemas.openxmlformats.org/officeDocument/2006/relationships/image" Target="../media/image226.png"/><Relationship Id="rId4" Type="http://schemas.openxmlformats.org/officeDocument/2006/relationships/image" Target="../media/image225.png"/><Relationship Id="rId9" Type="http://schemas.openxmlformats.org/officeDocument/2006/relationships/image" Target="../media/image286.png"/><Relationship Id="rId14" Type="http://schemas.openxmlformats.org/officeDocument/2006/relationships/image" Target="../media/image2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18" Type="http://schemas.openxmlformats.org/officeDocument/2006/relationships/image" Target="../media/image246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17" Type="http://schemas.openxmlformats.org/officeDocument/2006/relationships/image" Target="../media/image2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4.png"/><Relationship Id="rId1" Type="http://schemas.openxmlformats.org/officeDocument/2006/relationships/tags" Target="../tags/tag2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5" Type="http://schemas.openxmlformats.org/officeDocument/2006/relationships/image" Target="../media/image233.png"/><Relationship Id="rId15" Type="http://schemas.openxmlformats.org/officeDocument/2006/relationships/image" Target="../media/image24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32.png"/><Relationship Id="rId3" Type="http://schemas.openxmlformats.org/officeDocument/2006/relationships/image" Target="../media/image231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9" Type="http://schemas.openxmlformats.org/officeDocument/2006/relationships/image" Target="../media/image30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3" Type="http://schemas.openxmlformats.org/officeDocument/2006/relationships/image" Target="../media/image231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2.png"/><Relationship Id="rId1" Type="http://schemas.openxmlformats.org/officeDocument/2006/relationships/tags" Target="../tags/tag4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5" Type="http://schemas.openxmlformats.org/officeDocument/2006/relationships/image" Target="../media/image25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Relationship Id="rId14" Type="http://schemas.openxmlformats.org/officeDocument/2006/relationships/image" Target="../media/image2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232.png"/><Relationship Id="rId3" Type="http://schemas.openxmlformats.org/officeDocument/2006/relationships/image" Target="../media/image231.png"/><Relationship Id="rId12" Type="http://schemas.openxmlformats.org/officeDocument/2006/relationships/image" Target="../media/image2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3.png"/><Relationship Id="rId1" Type="http://schemas.openxmlformats.org/officeDocument/2006/relationships/tags" Target="../tags/tag5.xml"/><Relationship Id="rId11" Type="http://schemas.openxmlformats.org/officeDocument/2006/relationships/image" Target="../media/image261.png"/><Relationship Id="rId15" Type="http://schemas.openxmlformats.org/officeDocument/2006/relationships/image" Target="../media/image249.png"/><Relationship Id="rId10" Type="http://schemas.openxmlformats.org/officeDocument/2006/relationships/image" Target="../media/image324.png"/><Relationship Id="rId4" Type="http://schemas.openxmlformats.org/officeDocument/2006/relationships/image" Target="../media/image260.png"/><Relationship Id="rId9" Type="http://schemas.openxmlformats.org/officeDocument/2006/relationships/image" Target="../media/image323.png"/><Relationship Id="rId14" Type="http://schemas.openxmlformats.org/officeDocument/2006/relationships/image" Target="../media/image2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30.png"/><Relationship Id="rId18" Type="http://schemas.openxmlformats.org/officeDocument/2006/relationships/image" Target="../media/image249.png"/><Relationship Id="rId3" Type="http://schemas.openxmlformats.org/officeDocument/2006/relationships/image" Target="../media/image231.png"/><Relationship Id="rId12" Type="http://schemas.openxmlformats.org/officeDocument/2006/relationships/image" Target="../media/image329.png"/><Relationship Id="rId17" Type="http://schemas.openxmlformats.org/officeDocument/2006/relationships/image" Target="../media/image2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0.png"/><Relationship Id="rId1" Type="http://schemas.openxmlformats.org/officeDocument/2006/relationships/tags" Target="../tags/tag6.xml"/><Relationship Id="rId11" Type="http://schemas.openxmlformats.org/officeDocument/2006/relationships/image" Target="../media/image264.png"/><Relationship Id="rId15" Type="http://schemas.openxmlformats.org/officeDocument/2006/relationships/image" Target="../media/image232.png"/><Relationship Id="rId10" Type="http://schemas.openxmlformats.org/officeDocument/2006/relationships/image" Target="../media/image327.png"/><Relationship Id="rId9" Type="http://schemas.openxmlformats.org/officeDocument/2006/relationships/image" Target="../media/image326.png"/><Relationship Id="rId14" Type="http://schemas.openxmlformats.org/officeDocument/2006/relationships/image" Target="../media/image2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269.png"/><Relationship Id="rId3" Type="http://schemas.openxmlformats.org/officeDocument/2006/relationships/image" Target="../media/image266.png"/><Relationship Id="rId7" Type="http://schemas.openxmlformats.org/officeDocument/2006/relationships/image" Target="../media/image352.png"/><Relationship Id="rId12" Type="http://schemas.openxmlformats.org/officeDocument/2006/relationships/image" Target="../media/image2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2.png"/><Relationship Id="rId1" Type="http://schemas.openxmlformats.org/officeDocument/2006/relationships/tags" Target="../tags/tag7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5" Type="http://schemas.openxmlformats.org/officeDocument/2006/relationships/image" Target="../media/image271.png"/><Relationship Id="rId10" Type="http://schemas.openxmlformats.org/officeDocument/2006/relationships/image" Target="../media/image355.png"/><Relationship Id="rId4" Type="http://schemas.openxmlformats.org/officeDocument/2006/relationships/image" Target="../media/image267.png"/><Relationship Id="rId9" Type="http://schemas.openxmlformats.org/officeDocument/2006/relationships/image" Target="../media/image354.png"/><Relationship Id="rId14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363.png"/><Relationship Id="rId18" Type="http://schemas.openxmlformats.org/officeDocument/2006/relationships/image" Target="../media/image272.png"/><Relationship Id="rId3" Type="http://schemas.openxmlformats.org/officeDocument/2006/relationships/image" Target="../media/image273.png"/><Relationship Id="rId7" Type="http://schemas.openxmlformats.org/officeDocument/2006/relationships/image" Target="../media/image275.png"/><Relationship Id="rId12" Type="http://schemas.openxmlformats.org/officeDocument/2006/relationships/image" Target="../media/image362.png"/><Relationship Id="rId17" Type="http://schemas.openxmlformats.org/officeDocument/2006/relationships/image" Target="../media/image2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9.png"/><Relationship Id="rId1" Type="http://schemas.openxmlformats.org/officeDocument/2006/relationships/tags" Target="../tags/tag8.xml"/><Relationship Id="rId6" Type="http://schemas.openxmlformats.org/officeDocument/2006/relationships/image" Target="../media/image358.png"/><Relationship Id="rId11" Type="http://schemas.openxmlformats.org/officeDocument/2006/relationships/image" Target="../media/image361.png"/><Relationship Id="rId15" Type="http://schemas.openxmlformats.org/officeDocument/2006/relationships/image" Target="../media/image278.png"/><Relationship Id="rId10" Type="http://schemas.openxmlformats.org/officeDocument/2006/relationships/image" Target="../media/image360.png"/><Relationship Id="rId4" Type="http://schemas.openxmlformats.org/officeDocument/2006/relationships/image" Target="../media/image274.png"/><Relationship Id="rId9" Type="http://schemas.openxmlformats.org/officeDocument/2006/relationships/image" Target="../media/image359.png"/><Relationship Id="rId14" Type="http://schemas.openxmlformats.org/officeDocument/2006/relationships/image" Target="../media/image2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png"/><Relationship Id="rId13" Type="http://schemas.openxmlformats.org/officeDocument/2006/relationships/image" Target="../media/image368.png"/><Relationship Id="rId18" Type="http://schemas.openxmlformats.org/officeDocument/2006/relationships/image" Target="../media/image371.png"/><Relationship Id="rId3" Type="http://schemas.openxmlformats.org/officeDocument/2006/relationships/image" Target="../media/image273.png"/><Relationship Id="rId21" Type="http://schemas.openxmlformats.org/officeDocument/2006/relationships/image" Target="../media/image292.png"/><Relationship Id="rId7" Type="http://schemas.openxmlformats.org/officeDocument/2006/relationships/image" Target="../media/image365.png"/><Relationship Id="rId12" Type="http://schemas.openxmlformats.org/officeDocument/2006/relationships/image" Target="../media/image367.png"/><Relationship Id="rId1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9.png"/><Relationship Id="rId20" Type="http://schemas.openxmlformats.org/officeDocument/2006/relationships/image" Target="../media/image373.png"/><Relationship Id="rId1" Type="http://schemas.openxmlformats.org/officeDocument/2006/relationships/tags" Target="../tags/tag9.xml"/><Relationship Id="rId11" Type="http://schemas.openxmlformats.org/officeDocument/2006/relationships/image" Target="../media/image289.png"/><Relationship Id="rId24" Type="http://schemas.openxmlformats.org/officeDocument/2006/relationships/image" Target="../media/image279.png"/><Relationship Id="rId15" Type="http://schemas.openxmlformats.org/officeDocument/2006/relationships/image" Target="../media/image291.png"/><Relationship Id="rId23" Type="http://schemas.openxmlformats.org/officeDocument/2006/relationships/image" Target="../media/image272.png"/><Relationship Id="rId10" Type="http://schemas.openxmlformats.org/officeDocument/2006/relationships/image" Target="../media/image281.png"/><Relationship Id="rId19" Type="http://schemas.openxmlformats.org/officeDocument/2006/relationships/image" Target="../media/image372.png"/><Relationship Id="rId9" Type="http://schemas.openxmlformats.org/officeDocument/2006/relationships/image" Target="../media/image280.png"/><Relationship Id="rId14" Type="http://schemas.openxmlformats.org/officeDocument/2006/relationships/image" Target="../media/image290.png"/><Relationship Id="rId22" Type="http://schemas.openxmlformats.org/officeDocument/2006/relationships/image" Target="../media/image2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36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947905" y="2272087"/>
            <a:ext cx="72837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u="sng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Further Kinematics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001215-F52E-AD30-EEEA-753A3F0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Modelling the skater as having constant acceleration,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acceleration of the ice skater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 expression for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1423845" y="5891816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45" y="5891816"/>
                <a:ext cx="1493935" cy="215444"/>
              </a:xfrm>
              <a:prstGeom prst="rect">
                <a:avLst/>
              </a:prstGeom>
              <a:blipFill>
                <a:blip r:embed="rId6"/>
                <a:stretch>
                  <a:fillRect l="-1633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9525C6-E71D-46AA-9184-66A78F7321A2}"/>
                  </a:ext>
                </a:extLst>
              </p:cNvPr>
              <p:cNvSpPr txBox="1"/>
              <p:nvPr/>
            </p:nvSpPr>
            <p:spPr>
              <a:xfrm>
                <a:off x="4091111" y="1531706"/>
                <a:ext cx="3563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Finding an expression for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9525C6-E71D-46AA-9184-66A78F73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111" y="1531706"/>
                <a:ext cx="3563796" cy="307777"/>
              </a:xfrm>
              <a:prstGeom prst="rect">
                <a:avLst/>
              </a:prstGeom>
              <a:blipFill>
                <a:blip r:embed="rId7"/>
                <a:stretch>
                  <a:fillRect l="-513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48AF251-A594-4651-A254-C31337FE1757}"/>
                  </a:ext>
                </a:extLst>
              </p:cNvPr>
              <p:cNvSpPr txBox="1"/>
              <p:nvPr/>
            </p:nvSpPr>
            <p:spPr>
              <a:xfrm>
                <a:off x="4255954" y="2071075"/>
                <a:ext cx="1354473" cy="4610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48AF251-A594-4651-A254-C31337FE1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954" y="2071075"/>
                <a:ext cx="1354473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36AD556-1B9F-4082-BA53-11C5EFC5D3C1}"/>
                  </a:ext>
                </a:extLst>
              </p:cNvPr>
              <p:cNvSpPr txBox="1"/>
              <p:nvPr/>
            </p:nvSpPr>
            <p:spPr>
              <a:xfrm>
                <a:off x="4257433" y="2640725"/>
                <a:ext cx="3461204" cy="4610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36AD556-1B9F-4082-BA53-11C5EFC5D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33" y="2640725"/>
                <a:ext cx="3461204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0E22CC4-F044-4204-8BB8-6C0137242AAE}"/>
                  </a:ext>
                </a:extLst>
              </p:cNvPr>
              <p:cNvSpPr txBox="1"/>
              <p:nvPr/>
            </p:nvSpPr>
            <p:spPr>
              <a:xfrm>
                <a:off x="4267791" y="3334662"/>
                <a:ext cx="308385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0E22CC4-F044-4204-8BB8-6C0137242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791" y="3334662"/>
                <a:ext cx="3083858" cy="246221"/>
              </a:xfrm>
              <a:prstGeom prst="rect">
                <a:avLst/>
              </a:prstGeom>
              <a:blipFill>
                <a:blip r:embed="rId10"/>
                <a:stretch>
                  <a:fillRect l="-395" r="-1779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8E892CA-9262-4B08-BEFA-0430AF0F2878}"/>
                  </a:ext>
                </a:extLst>
              </p:cNvPr>
              <p:cNvSpPr txBox="1"/>
              <p:nvPr/>
            </p:nvSpPr>
            <p:spPr>
              <a:xfrm>
                <a:off x="4287026" y="3913190"/>
                <a:ext cx="342837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8E892CA-9262-4B08-BEFA-0430AF0F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26" y="3913190"/>
                <a:ext cx="3428374" cy="246221"/>
              </a:xfrm>
              <a:prstGeom prst="rect">
                <a:avLst/>
              </a:prstGeom>
              <a:blipFill>
                <a:blip r:embed="rId11"/>
                <a:stretch>
                  <a:fillRect l="-355" r="-1421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19556582-93CB-4D88-B5DC-4D7F0A119AD7}"/>
              </a:ext>
            </a:extLst>
          </p:cNvPr>
          <p:cNvSpPr/>
          <p:nvPr/>
        </p:nvSpPr>
        <p:spPr>
          <a:xfrm>
            <a:off x="7655863" y="3488925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6C0A9C4-6575-4095-A42D-EA1E3E04DC6E}"/>
                  </a:ext>
                </a:extLst>
              </p:cNvPr>
              <p:cNvSpPr txBox="1"/>
              <p:nvPr/>
            </p:nvSpPr>
            <p:spPr>
              <a:xfrm>
                <a:off x="7749679" y="2345429"/>
                <a:ext cx="13943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position vector)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6C0A9C4-6575-4095-A42D-EA1E3E04D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9" y="2345429"/>
                <a:ext cx="1394321" cy="646331"/>
              </a:xfrm>
              <a:prstGeom prst="rect">
                <a:avLst/>
              </a:prstGeom>
              <a:blipFill>
                <a:blip r:embed="rId1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2C394908-E617-4B03-980E-B8C136BA606B}"/>
              </a:ext>
            </a:extLst>
          </p:cNvPr>
          <p:cNvSpPr/>
          <p:nvPr/>
        </p:nvSpPr>
        <p:spPr>
          <a:xfrm>
            <a:off x="7559688" y="2407329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EB0CD3BE-DCCB-4956-8205-9E206721637C}"/>
              </a:ext>
            </a:extLst>
          </p:cNvPr>
          <p:cNvSpPr/>
          <p:nvPr/>
        </p:nvSpPr>
        <p:spPr>
          <a:xfrm>
            <a:off x="7490146" y="2959224"/>
            <a:ext cx="295571" cy="538578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5A8CD8B-7B6D-4196-8E6F-5FE3E83549DD}"/>
              </a:ext>
            </a:extLst>
          </p:cNvPr>
          <p:cNvSpPr txBox="1"/>
          <p:nvPr/>
        </p:nvSpPr>
        <p:spPr>
          <a:xfrm>
            <a:off x="7714168" y="2966866"/>
            <a:ext cx="114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53EC81A-6AC6-4A86-9BF7-59DFA8D45913}"/>
                  </a:ext>
                </a:extLst>
              </p:cNvPr>
              <p:cNvSpPr txBox="1"/>
              <p:nvPr/>
            </p:nvSpPr>
            <p:spPr>
              <a:xfrm>
                <a:off x="7882842" y="3366361"/>
                <a:ext cx="1261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53EC81A-6AC6-4A86-9BF7-59DFA8D45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42" y="3366361"/>
                <a:ext cx="1261158" cy="830997"/>
              </a:xfrm>
              <a:prstGeom prst="rect">
                <a:avLst/>
              </a:prstGeom>
              <a:blipFill>
                <a:blip r:embed="rId13"/>
                <a:stretch>
                  <a:fillRect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737437" y="62139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7" y="6213986"/>
                <a:ext cx="2997167" cy="215444"/>
              </a:xfrm>
              <a:prstGeom prst="rect">
                <a:avLst/>
              </a:prstGeom>
              <a:blipFill>
                <a:blip r:embed="rId14"/>
                <a:stretch>
                  <a:fillRect l="-407" r="-122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162B5-81F3-2D1D-982C-B13265ED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3" grpId="0" animBg="1"/>
      <p:bldP spid="34" grpId="0"/>
      <p:bldP spid="3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c) Find the time at which the skater is directly north-east of O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4246944" y="1524354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944" y="1524354"/>
                <a:ext cx="1493935" cy="215444"/>
              </a:xfrm>
              <a:prstGeom prst="rect">
                <a:avLst/>
              </a:prstGeom>
              <a:blipFill>
                <a:blip r:embed="rId6"/>
                <a:stretch>
                  <a:fillRect l="-1633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5966384" y="1508820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84" y="1508820"/>
                <a:ext cx="2997167" cy="215444"/>
              </a:xfrm>
              <a:prstGeom prst="rect">
                <a:avLst/>
              </a:prstGeom>
              <a:blipFill>
                <a:blip r:embed="rId7"/>
                <a:stretch>
                  <a:fillRect l="-407" r="-14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6825E57-1598-4A89-9904-AAB59674124D}"/>
              </a:ext>
            </a:extLst>
          </p:cNvPr>
          <p:cNvCxnSpPr/>
          <p:nvPr/>
        </p:nvCxnSpPr>
        <p:spPr>
          <a:xfrm flipV="1">
            <a:off x="6478593" y="290704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47BFEA7-0C10-48DB-BA5B-C1E29E0E9267}"/>
              </a:ext>
            </a:extLst>
          </p:cNvPr>
          <p:cNvCxnSpPr>
            <a:cxnSpLocks/>
          </p:cNvCxnSpPr>
          <p:nvPr/>
        </p:nvCxnSpPr>
        <p:spPr>
          <a:xfrm rot="5400000" flipV="1">
            <a:off x="6480073" y="2935158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C01DF0-9FA2-432E-9F49-482C0F071A6B}"/>
                  </a:ext>
                </a:extLst>
              </p:cNvPr>
              <p:cNvSpPr txBox="1"/>
              <p:nvPr/>
            </p:nvSpPr>
            <p:spPr>
              <a:xfrm>
                <a:off x="6052465" y="2507549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C01DF0-9FA2-432E-9F49-482C0F071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5" y="2507549"/>
                <a:ext cx="954107" cy="307777"/>
              </a:xfrm>
              <a:prstGeom prst="rect">
                <a:avLst/>
              </a:prstGeom>
              <a:blipFill>
                <a:blip r:embed="rId8"/>
                <a:stretch>
                  <a:fillRect l="-1923" t="-1961" r="-128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A0F8AF-0B25-47C2-A850-4A8CA1FD2B51}"/>
                  </a:ext>
                </a:extLst>
              </p:cNvPr>
              <p:cNvSpPr txBox="1"/>
              <p:nvPr/>
            </p:nvSpPr>
            <p:spPr>
              <a:xfrm>
                <a:off x="7765855" y="4016754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A0F8AF-0B25-47C2-A850-4A8CA1FD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855" y="4016754"/>
                <a:ext cx="816249" cy="307777"/>
              </a:xfrm>
              <a:prstGeom prst="rect">
                <a:avLst/>
              </a:prstGeom>
              <a:blipFill>
                <a:blip r:embed="rId9"/>
                <a:stretch>
                  <a:fillRect l="-2239" t="-4000" r="-149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EFC6CA3-860C-4CF5-B9E1-5245D29F4E2F}"/>
              </a:ext>
            </a:extLst>
          </p:cNvPr>
          <p:cNvGrpSpPr/>
          <p:nvPr/>
        </p:nvGrpSpPr>
        <p:grpSpPr>
          <a:xfrm>
            <a:off x="7171050" y="3253272"/>
            <a:ext cx="152399" cy="170155"/>
            <a:chOff x="6383045" y="4811697"/>
            <a:chExt cx="152399" cy="170155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90F54557-6110-4F86-AAB7-9CFDBE3F9ADC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172F0393-5D37-480F-BC95-CB1048118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F45FFA44-DF2C-4218-919C-F9E4E9A0EEFE}"/>
              </a:ext>
            </a:extLst>
          </p:cNvPr>
          <p:cNvCxnSpPr>
            <a:cxnSpLocks/>
          </p:cNvCxnSpPr>
          <p:nvPr/>
        </p:nvCxnSpPr>
        <p:spPr>
          <a:xfrm flipH="1">
            <a:off x="6469716" y="3333170"/>
            <a:ext cx="781232" cy="84338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3A8F70-F82A-43C3-9C22-722FAE8164E8}"/>
                  </a:ext>
                </a:extLst>
              </p:cNvPr>
              <p:cNvSpPr txBox="1"/>
              <p:nvPr/>
            </p:nvSpPr>
            <p:spPr>
              <a:xfrm>
                <a:off x="4318503" y="1944826"/>
                <a:ext cx="4436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the skater is directly north east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be equal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3A8F70-F82A-43C3-9C22-722FAE81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03" y="1944826"/>
                <a:ext cx="4436197" cy="523220"/>
              </a:xfrm>
              <a:prstGeom prst="rect">
                <a:avLst/>
              </a:prstGeom>
              <a:blipFill>
                <a:blip r:embed="rId10"/>
                <a:stretch>
                  <a:fillRect l="-412" t="-2326" r="-164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8E072C-CB99-4431-9352-FC8C9A328CA6}"/>
              </a:ext>
            </a:extLst>
          </p:cNvPr>
          <p:cNvSpPr/>
          <p:nvPr/>
        </p:nvSpPr>
        <p:spPr>
          <a:xfrm>
            <a:off x="6346479" y="1475714"/>
            <a:ext cx="1013988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E8C206B-5BC8-4917-8178-D86EB83CED29}"/>
              </a:ext>
            </a:extLst>
          </p:cNvPr>
          <p:cNvSpPr/>
          <p:nvPr/>
        </p:nvSpPr>
        <p:spPr>
          <a:xfrm>
            <a:off x="7693936" y="1465152"/>
            <a:ext cx="1115086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2B13DC-6EB2-42BC-A40B-5DA660894FFC}"/>
                  </a:ext>
                </a:extLst>
              </p:cNvPr>
              <p:cNvSpPr txBox="1"/>
              <p:nvPr/>
            </p:nvSpPr>
            <p:spPr>
              <a:xfrm>
                <a:off x="4246076" y="2625725"/>
                <a:ext cx="258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2B13DC-6EB2-42BC-A40B-5DA66089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76" y="2625725"/>
                <a:ext cx="2585900" cy="246221"/>
              </a:xfrm>
              <a:prstGeom prst="rect">
                <a:avLst/>
              </a:prstGeom>
              <a:blipFill>
                <a:blip r:embed="rId11"/>
                <a:stretch>
                  <a:fillRect l="-1415" t="-2500" r="-23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DF2BA4-5632-43CF-B090-F47A2C40CE94}"/>
                  </a:ext>
                </a:extLst>
              </p:cNvPr>
              <p:cNvSpPr txBox="1"/>
              <p:nvPr/>
            </p:nvSpPr>
            <p:spPr>
              <a:xfrm>
                <a:off x="4398476" y="3094996"/>
                <a:ext cx="13315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DF2BA4-5632-43CF-B090-F47A2C40C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476" y="3094996"/>
                <a:ext cx="1331518" cy="246221"/>
              </a:xfrm>
              <a:prstGeom prst="rect">
                <a:avLst/>
              </a:prstGeom>
              <a:blipFill>
                <a:blip r:embed="rId12"/>
                <a:stretch>
                  <a:fillRect l="-3211" t="-2500" r="-275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5D8D68D-E70A-4348-8711-6EADF7A40102}"/>
                  </a:ext>
                </a:extLst>
              </p:cNvPr>
              <p:cNvSpPr txBox="1"/>
              <p:nvPr/>
            </p:nvSpPr>
            <p:spPr>
              <a:xfrm>
                <a:off x="4335102" y="3592936"/>
                <a:ext cx="1399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(3−0.3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5D8D68D-E70A-4348-8711-6EADF7A4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02" y="3592936"/>
                <a:ext cx="1399807" cy="246221"/>
              </a:xfrm>
              <a:prstGeom prst="rect">
                <a:avLst/>
              </a:prstGeom>
              <a:blipFill>
                <a:blip r:embed="rId13"/>
                <a:stretch>
                  <a:fillRect l="-2174" r="-260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C5261FD-6A43-4430-B6DA-4A4B57399CEE}"/>
                  </a:ext>
                </a:extLst>
              </p:cNvPr>
              <p:cNvSpPr txBox="1"/>
              <p:nvPr/>
            </p:nvSpPr>
            <p:spPr>
              <a:xfrm>
                <a:off x="4587091" y="4080314"/>
                <a:ext cx="11431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C5261FD-6A43-4430-B6DA-4A4B57399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91" y="4080314"/>
                <a:ext cx="1143133" cy="246221"/>
              </a:xfrm>
              <a:prstGeom prst="rect">
                <a:avLst/>
              </a:prstGeom>
              <a:blipFill>
                <a:blip r:embed="rId14"/>
                <a:stretch>
                  <a:fillRect l="-3191" r="-31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788679-3FB2-48CE-8494-2668A2F66EBD}"/>
                  </a:ext>
                </a:extLst>
              </p:cNvPr>
              <p:cNvSpPr txBox="1"/>
              <p:nvPr/>
            </p:nvSpPr>
            <p:spPr>
              <a:xfrm>
                <a:off x="5193672" y="4551094"/>
                <a:ext cx="7842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788679-3FB2-48CE-8494-2668A2F6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72" y="4551094"/>
                <a:ext cx="784254" cy="246221"/>
              </a:xfrm>
              <a:prstGeom prst="rect">
                <a:avLst/>
              </a:prstGeom>
              <a:blipFill>
                <a:blip r:embed="rId15"/>
                <a:stretch>
                  <a:fillRect l="-6202" r="-38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184E571-3C11-4829-B9EF-EDB143CC85EC}"/>
                  </a:ext>
                </a:extLst>
              </p:cNvPr>
              <p:cNvSpPr txBox="1"/>
              <p:nvPr/>
            </p:nvSpPr>
            <p:spPr>
              <a:xfrm>
                <a:off x="5066924" y="5030928"/>
                <a:ext cx="628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184E571-3C11-4829-B9EF-EDB143CC8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924" y="5030928"/>
                <a:ext cx="628762" cy="246221"/>
              </a:xfrm>
              <a:prstGeom prst="rect">
                <a:avLst/>
              </a:prstGeom>
              <a:blipFill>
                <a:blip r:embed="rId16"/>
                <a:stretch>
                  <a:fillRect l="-6796" r="-58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円弧 50">
            <a:extLst>
              <a:ext uri="{FF2B5EF4-FFF2-40B4-BE49-F238E27FC236}">
                <a16:creationId xmlns:a16="http://schemas.microsoft.com/office/drawing/2014/main" id="{D75552DE-74D4-4FD2-A9D4-D76E1453803B}"/>
              </a:ext>
            </a:extLst>
          </p:cNvPr>
          <p:cNvSpPr/>
          <p:nvPr/>
        </p:nvSpPr>
        <p:spPr>
          <a:xfrm>
            <a:off x="6696196" y="2742234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D677B02-F6EA-4D55-BFFC-5DE0A0153018}"/>
              </a:ext>
            </a:extLst>
          </p:cNvPr>
          <p:cNvSpPr txBox="1"/>
          <p:nvPr/>
        </p:nvSpPr>
        <p:spPr>
          <a:xfrm>
            <a:off x="6971169" y="2755472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474D8528-FC35-4BF3-9B82-50657089DD24}"/>
              </a:ext>
            </a:extLst>
          </p:cNvPr>
          <p:cNvSpPr/>
          <p:nvPr/>
        </p:nvSpPr>
        <p:spPr>
          <a:xfrm>
            <a:off x="5671645" y="3220559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円弧 53">
            <a:extLst>
              <a:ext uri="{FF2B5EF4-FFF2-40B4-BE49-F238E27FC236}">
                <a16:creationId xmlns:a16="http://schemas.microsoft.com/office/drawing/2014/main" id="{F5ABE8AE-BD98-4467-B501-D05537DAA7A4}"/>
              </a:ext>
            </a:extLst>
          </p:cNvPr>
          <p:cNvSpPr/>
          <p:nvPr/>
        </p:nvSpPr>
        <p:spPr>
          <a:xfrm>
            <a:off x="5653538" y="3754713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円弧 54">
            <a:extLst>
              <a:ext uri="{FF2B5EF4-FFF2-40B4-BE49-F238E27FC236}">
                <a16:creationId xmlns:a16="http://schemas.microsoft.com/office/drawing/2014/main" id="{201E7CBA-2984-4832-B1F0-4C49ED5D5B7D}"/>
              </a:ext>
            </a:extLst>
          </p:cNvPr>
          <p:cNvSpPr/>
          <p:nvPr/>
        </p:nvSpPr>
        <p:spPr>
          <a:xfrm>
            <a:off x="5870821" y="4243600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円弧 55">
            <a:extLst>
              <a:ext uri="{FF2B5EF4-FFF2-40B4-BE49-F238E27FC236}">
                <a16:creationId xmlns:a16="http://schemas.microsoft.com/office/drawing/2014/main" id="{0845D848-7DF4-4B5E-9F72-3DF171A33A75}"/>
              </a:ext>
            </a:extLst>
          </p:cNvPr>
          <p:cNvSpPr/>
          <p:nvPr/>
        </p:nvSpPr>
        <p:spPr>
          <a:xfrm>
            <a:off x="5834608" y="4741541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73C6AEF-185B-4400-85EA-FCBFEB51CCC2}"/>
              </a:ext>
            </a:extLst>
          </p:cNvPr>
          <p:cNvSpPr txBox="1"/>
          <p:nvPr/>
        </p:nvSpPr>
        <p:spPr>
          <a:xfrm>
            <a:off x="5957180" y="3271520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BEBC4C-8C8D-42CB-97EC-1F546AFC2295}"/>
                  </a:ext>
                </a:extLst>
              </p:cNvPr>
              <p:cNvSpPr txBox="1"/>
              <p:nvPr/>
            </p:nvSpPr>
            <p:spPr>
              <a:xfrm>
                <a:off x="5866645" y="3724193"/>
                <a:ext cx="32773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the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when the bracket is 0 (since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when the skater starts)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BEBC4C-8C8D-42CB-97EC-1F546AFC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45" y="3724193"/>
                <a:ext cx="3277355" cy="461665"/>
              </a:xfrm>
              <a:prstGeom prst="rect">
                <a:avLst/>
              </a:prstGeom>
              <a:blipFill>
                <a:blip r:embed="rId17"/>
                <a:stretch>
                  <a:fillRect t="-1316" r="-148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DB0BA46-489E-4FF3-A431-B9DA4EDD08A5}"/>
              </a:ext>
            </a:extLst>
          </p:cNvPr>
          <p:cNvSpPr txBox="1"/>
          <p:nvPr/>
        </p:nvSpPr>
        <p:spPr>
          <a:xfrm>
            <a:off x="6102036" y="4312669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01ECF71-3B5C-46B7-A092-7B966A72C715}"/>
              </a:ext>
            </a:extLst>
          </p:cNvPr>
          <p:cNvSpPr txBox="1"/>
          <p:nvPr/>
        </p:nvSpPr>
        <p:spPr>
          <a:xfrm>
            <a:off x="5975286" y="4801555"/>
            <a:ext cx="13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0.3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1C9E1-7003-516D-CB4D-D96ABAAC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9" grpId="0"/>
      <p:bldP spid="39" grpId="1"/>
      <p:bldP spid="7" grpId="0"/>
      <p:bldP spid="8" grpId="0" animBg="1"/>
      <p:bldP spid="8" grpId="1" animBg="1"/>
      <p:bldP spid="45" grpId="0" animBg="1"/>
      <p:bldP spid="45" grpId="1" animBg="1"/>
      <p:bldP spid="9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d) A second skater travels such that she has position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relative to the same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two skaters will meet.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blipFill>
                <a:blip r:embed="rId6"/>
                <a:stretch>
                  <a:fillRect l="-407" r="-1426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/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/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skaters meet, they will have the same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for the same value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important that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match up…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blipFill>
                <a:blip r:embed="rId8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/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Comparing the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components</a:t>
                </a:r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blipFill>
                <a:blip r:embed="rId9"/>
                <a:stretch>
                  <a:fillRect l="-69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2D4B873-EE34-49BF-AE21-13C2C073ECDE}"/>
              </a:ext>
            </a:extLst>
          </p:cNvPr>
          <p:cNvSpPr/>
          <p:nvPr/>
        </p:nvSpPr>
        <p:spPr>
          <a:xfrm>
            <a:off x="4508802" y="1537859"/>
            <a:ext cx="1013988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/>
              <p:nvPr/>
            </p:nvSpPr>
            <p:spPr>
              <a:xfrm>
                <a:off x="4296793" y="3320249"/>
                <a:ext cx="1297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3" y="3320249"/>
                <a:ext cx="1297856" cy="215444"/>
              </a:xfrm>
              <a:prstGeom prst="rect">
                <a:avLst/>
              </a:prstGeom>
              <a:blipFill>
                <a:blip r:embed="rId10"/>
                <a:stretch>
                  <a:fillRect l="-2817" r="-234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/>
              <p:nvPr/>
            </p:nvSpPr>
            <p:spPr>
              <a:xfrm>
                <a:off x="4564603" y="3738978"/>
                <a:ext cx="10253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03" y="3738978"/>
                <a:ext cx="1025344" cy="215444"/>
              </a:xfrm>
              <a:prstGeom prst="rect">
                <a:avLst/>
              </a:prstGeom>
              <a:blipFill>
                <a:blip r:embed="rId11"/>
                <a:stretch>
                  <a:fillRect l="-3571" r="-357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85B3B09-0A87-4FC6-A4AD-30A4540D8720}"/>
                  </a:ext>
                </a:extLst>
              </p:cNvPr>
              <p:cNvSpPr txBox="1"/>
              <p:nvPr/>
            </p:nvSpPr>
            <p:spPr>
              <a:xfrm>
                <a:off x="4502459" y="4165106"/>
                <a:ext cx="10843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85B3B09-0A87-4FC6-A4AD-30A4540D8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459" y="4165106"/>
                <a:ext cx="1084336" cy="215444"/>
              </a:xfrm>
              <a:prstGeom prst="rect">
                <a:avLst/>
              </a:prstGeom>
              <a:blipFill>
                <a:blip r:embed="rId12"/>
                <a:stretch>
                  <a:fillRect l="-3390" r="-395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15F9870-1C85-41A1-B0E6-276F05A2963C}"/>
                  </a:ext>
                </a:extLst>
              </p:cNvPr>
              <p:cNvSpPr txBox="1"/>
              <p:nvPr/>
            </p:nvSpPr>
            <p:spPr>
              <a:xfrm>
                <a:off x="5143131" y="4619347"/>
                <a:ext cx="9128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15F9870-1C85-41A1-B0E6-276F05A29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31" y="4619347"/>
                <a:ext cx="912814" cy="215444"/>
              </a:xfrm>
              <a:prstGeom prst="rect">
                <a:avLst/>
              </a:prstGeom>
              <a:blipFill>
                <a:blip r:embed="rId13"/>
                <a:stretch>
                  <a:fillRect l="-4027" r="-402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CB9F374C-4B91-4851-9692-F920DC5F32D3}"/>
              </a:ext>
            </a:extLst>
          </p:cNvPr>
          <p:cNvSpPr/>
          <p:nvPr/>
        </p:nvSpPr>
        <p:spPr>
          <a:xfrm>
            <a:off x="5506135" y="3436523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B03E07-7819-47BA-9083-C61529274145}"/>
              </a:ext>
            </a:extLst>
          </p:cNvPr>
          <p:cNvSpPr txBox="1"/>
          <p:nvPr/>
        </p:nvSpPr>
        <p:spPr>
          <a:xfrm>
            <a:off x="5629056" y="3469904"/>
            <a:ext cx="13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5</a:t>
            </a:r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id="{DF6251F1-511E-47F7-88DF-AA582FA7B1E0}"/>
              </a:ext>
            </a:extLst>
          </p:cNvPr>
          <p:cNvSpPr/>
          <p:nvPr/>
        </p:nvSpPr>
        <p:spPr>
          <a:xfrm>
            <a:off x="5525370" y="3881886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3A04699-FAA0-410B-8B9E-342FCD066108}"/>
              </a:ext>
            </a:extLst>
          </p:cNvPr>
          <p:cNvSpPr/>
          <p:nvPr/>
        </p:nvSpPr>
        <p:spPr>
          <a:xfrm>
            <a:off x="5935222" y="4318372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35008A8-9567-4A76-9B4D-BF5A828D61A2}"/>
              </a:ext>
            </a:extLst>
          </p:cNvPr>
          <p:cNvSpPr txBox="1"/>
          <p:nvPr/>
        </p:nvSpPr>
        <p:spPr>
          <a:xfrm>
            <a:off x="5735589" y="3931542"/>
            <a:ext cx="93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E81E71C-C20D-4460-ACA3-3516148D8CC8}"/>
              </a:ext>
            </a:extLst>
          </p:cNvPr>
          <p:cNvSpPr txBox="1"/>
          <p:nvPr/>
        </p:nvSpPr>
        <p:spPr>
          <a:xfrm>
            <a:off x="6126207" y="4322161"/>
            <a:ext cx="656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/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blipFill>
                <a:blip r:embed="rId14"/>
                <a:stretch>
                  <a:fillRect l="-3509" r="-35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/>
              <p:nvPr/>
            </p:nvSpPr>
            <p:spPr>
              <a:xfrm>
                <a:off x="4358936" y="5005742"/>
                <a:ext cx="4350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match when the time is either 0 or 12 seconds</a:t>
                </a: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36" y="5005742"/>
                <a:ext cx="4350058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FF22542B-3CD7-4439-A680-BEA7AF98FA4A}"/>
                  </a:ext>
                </a:extLst>
              </p:cNvPr>
              <p:cNvSpPr txBox="1"/>
              <p:nvPr/>
            </p:nvSpPr>
            <p:spPr>
              <a:xfrm>
                <a:off x="7288567" y="1090690"/>
                <a:ext cx="17222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second skater’s </a:t>
                </a:r>
                <a14:m>
                  <m:oMath xmlns:m="http://schemas.openxmlformats.org/officeDocument/2006/math">
                    <m:r>
                      <a:rPr lang="en-GB" sz="10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05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component is always 0…</a:t>
                </a: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FF22542B-3CD7-4439-A680-BEA7AF98F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567" y="1090690"/>
                <a:ext cx="1722268" cy="415498"/>
              </a:xfrm>
              <a:prstGeom prst="rect">
                <a:avLst/>
              </a:prstGeom>
              <a:blipFill>
                <a:blip r:embed="rId1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3924C5-D6D6-880F-D950-85C753F9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  <p:bldP spid="62" grpId="0" animBg="1"/>
      <p:bldP spid="62" grpId="1" animBg="1"/>
      <p:bldP spid="6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d) A second skater travels such that she has position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relative to the same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two skaters will meet.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blipFill>
                <a:blip r:embed="rId6"/>
                <a:stretch>
                  <a:fillRect l="-407" r="-1426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/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/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skaters meet, they will have the same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for the same value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important that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match up…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blipFill>
                <a:blip r:embed="rId8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/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Comparing the </a:t>
                </a:r>
                <a14:m>
                  <m:oMath xmlns:m="http://schemas.openxmlformats.org/officeDocument/2006/math">
                    <m:r>
                      <a:rPr lang="en-US" sz="1400" b="1" i="1" u="sng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components</a:t>
                </a:r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blipFill>
                <a:blip r:embed="rId9"/>
                <a:stretch>
                  <a:fillRect l="-69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2D4B873-EE34-49BF-AE21-13C2C073ECDE}"/>
              </a:ext>
            </a:extLst>
          </p:cNvPr>
          <p:cNvSpPr/>
          <p:nvPr/>
        </p:nvSpPr>
        <p:spPr>
          <a:xfrm>
            <a:off x="5822697" y="1537859"/>
            <a:ext cx="1199540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/>
              <p:nvPr/>
            </p:nvSpPr>
            <p:spPr>
              <a:xfrm>
                <a:off x="4332303" y="3320249"/>
                <a:ext cx="19574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1.1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03" y="3320249"/>
                <a:ext cx="1957459" cy="215444"/>
              </a:xfrm>
              <a:prstGeom prst="rect">
                <a:avLst/>
              </a:prstGeom>
              <a:blipFill>
                <a:blip r:embed="rId10"/>
                <a:stretch>
                  <a:fillRect r="-155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/>
              <p:nvPr/>
            </p:nvSpPr>
            <p:spPr>
              <a:xfrm>
                <a:off x="4165108" y="3738978"/>
                <a:ext cx="16116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0.1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08" y="3738978"/>
                <a:ext cx="1611660" cy="215444"/>
              </a:xfrm>
              <a:prstGeom prst="rect">
                <a:avLst/>
              </a:prstGeom>
              <a:blipFill>
                <a:blip r:embed="rId11"/>
                <a:stretch>
                  <a:fillRect l="-1887" r="-1887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CB9F374C-4B91-4851-9692-F920DC5F32D3}"/>
              </a:ext>
            </a:extLst>
          </p:cNvPr>
          <p:cNvSpPr/>
          <p:nvPr/>
        </p:nvSpPr>
        <p:spPr>
          <a:xfrm>
            <a:off x="6198593" y="3436523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B03E07-7819-47BA-9083-C61529274145}"/>
              </a:ext>
            </a:extLst>
          </p:cNvPr>
          <p:cNvSpPr txBox="1"/>
          <p:nvPr/>
        </p:nvSpPr>
        <p:spPr>
          <a:xfrm>
            <a:off x="6321514" y="3469904"/>
            <a:ext cx="1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id="{DF6251F1-511E-47F7-88DF-AA582FA7B1E0}"/>
              </a:ext>
            </a:extLst>
          </p:cNvPr>
          <p:cNvSpPr/>
          <p:nvPr/>
        </p:nvSpPr>
        <p:spPr>
          <a:xfrm>
            <a:off x="5738434" y="3881886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3A04699-FAA0-410B-8B9E-342FCD066108}"/>
              </a:ext>
            </a:extLst>
          </p:cNvPr>
          <p:cNvSpPr/>
          <p:nvPr/>
        </p:nvSpPr>
        <p:spPr>
          <a:xfrm>
            <a:off x="5739913" y="4318372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35008A8-9567-4A76-9B4D-BF5A828D61A2}"/>
              </a:ext>
            </a:extLst>
          </p:cNvPr>
          <p:cNvSpPr txBox="1"/>
          <p:nvPr/>
        </p:nvSpPr>
        <p:spPr>
          <a:xfrm>
            <a:off x="5859876" y="3931542"/>
            <a:ext cx="14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10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E81E71C-C20D-4460-ACA3-3516148D8CC8}"/>
              </a:ext>
            </a:extLst>
          </p:cNvPr>
          <p:cNvSpPr txBox="1"/>
          <p:nvPr/>
        </p:nvSpPr>
        <p:spPr>
          <a:xfrm>
            <a:off x="5913143" y="4375427"/>
            <a:ext cx="993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/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blipFill>
                <a:blip r:embed="rId12"/>
                <a:stretch>
                  <a:fillRect l="-3509" r="-35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/>
              <p:nvPr/>
            </p:nvSpPr>
            <p:spPr>
              <a:xfrm>
                <a:off x="4296793" y="5360848"/>
                <a:ext cx="435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match when the time is either 5 or 12 seconds</a:t>
                </a: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3" y="5360848"/>
                <a:ext cx="4350058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BAD305C-CC8B-49FC-BDBC-89F31FD44FD6}"/>
              </a:ext>
            </a:extLst>
          </p:cNvPr>
          <p:cNvSpPr/>
          <p:nvPr/>
        </p:nvSpPr>
        <p:spPr>
          <a:xfrm>
            <a:off x="7848286" y="1530461"/>
            <a:ext cx="736421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03EB28-8CAE-4FEE-AD00-812CC23C38F3}"/>
                  </a:ext>
                </a:extLst>
              </p:cNvPr>
              <p:cNvSpPr txBox="1"/>
              <p:nvPr/>
            </p:nvSpPr>
            <p:spPr>
              <a:xfrm>
                <a:off x="4342661" y="4173984"/>
                <a:ext cx="14385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+60=0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03EB28-8CAE-4FEE-AD00-812CC23C3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173984"/>
                <a:ext cx="1438535" cy="215444"/>
              </a:xfrm>
              <a:prstGeom prst="rect">
                <a:avLst/>
              </a:prstGeom>
              <a:blipFill>
                <a:blip r:embed="rId14"/>
                <a:stretch>
                  <a:fillRect l="-2119" r="-211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3F65462-43BB-48EE-8C89-93960104731E}"/>
                  </a:ext>
                </a:extLst>
              </p:cNvPr>
              <p:cNvSpPr txBox="1"/>
              <p:nvPr/>
            </p:nvSpPr>
            <p:spPr>
              <a:xfrm>
                <a:off x="4237608" y="4601592"/>
                <a:ext cx="15486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3F65462-43BB-48EE-8C89-93960104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08" y="4601592"/>
                <a:ext cx="1548694" cy="215444"/>
              </a:xfrm>
              <a:prstGeom prst="rect">
                <a:avLst/>
              </a:prstGeom>
              <a:blipFill>
                <a:blip r:embed="rId15"/>
                <a:stretch>
                  <a:fillRect r="-196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48785F-2606-4719-AB03-8720330BB1B9}"/>
                  </a:ext>
                </a:extLst>
              </p:cNvPr>
              <p:cNvSpPr txBox="1"/>
              <p:nvPr/>
            </p:nvSpPr>
            <p:spPr>
              <a:xfrm>
                <a:off x="5329561" y="5027720"/>
                <a:ext cx="9128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48785F-2606-4719-AB03-8720330B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61" y="5027720"/>
                <a:ext cx="912814" cy="215444"/>
              </a:xfrm>
              <a:prstGeom prst="rect">
                <a:avLst/>
              </a:prstGeom>
              <a:blipFill>
                <a:blip r:embed="rId16"/>
                <a:stretch>
                  <a:fillRect l="-3333" r="-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601A5500-4F09-47DF-87DA-E78E2193CB31}"/>
              </a:ext>
            </a:extLst>
          </p:cNvPr>
          <p:cNvSpPr/>
          <p:nvPr/>
        </p:nvSpPr>
        <p:spPr>
          <a:xfrm>
            <a:off x="6176399" y="4728225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32823A7-F303-4F3E-891E-704F67AA686B}"/>
              </a:ext>
            </a:extLst>
          </p:cNvPr>
          <p:cNvSpPr txBox="1"/>
          <p:nvPr/>
        </p:nvSpPr>
        <p:spPr>
          <a:xfrm>
            <a:off x="6314120" y="4785280"/>
            <a:ext cx="823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333119F-F35D-4E31-8365-9642360DC03F}"/>
                  </a:ext>
                </a:extLst>
              </p:cNvPr>
              <p:cNvSpPr txBox="1"/>
              <p:nvPr/>
            </p:nvSpPr>
            <p:spPr>
              <a:xfrm>
                <a:off x="4323426" y="5875753"/>
                <a:ext cx="4350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the skaters will meet after 12 seconds as it is the only time when both their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are the same!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333119F-F35D-4E31-8365-9642360DC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5875753"/>
                <a:ext cx="4350058" cy="646331"/>
              </a:xfrm>
              <a:prstGeom prst="rect">
                <a:avLst/>
              </a:prstGeom>
              <a:blipFill>
                <a:blip r:embed="rId17"/>
                <a:stretch>
                  <a:fillRect t="-943" r="-84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1335A2-F30F-93E9-710F-3787BA97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2" grpId="1" animBg="1"/>
      <p:bldP spid="6" grpId="0"/>
      <p:bldP spid="64" grpId="0"/>
      <p:bldP spid="67" grpId="0" animBg="1"/>
      <p:bldP spid="68" grpId="0"/>
      <p:bldP spid="69" grpId="0" animBg="1"/>
      <p:bldP spid="70" grpId="0" animBg="1"/>
      <p:bldP spid="71" grpId="0"/>
      <p:bldP spid="72" grpId="0"/>
      <p:bldP spid="74" grpId="0"/>
      <p:bldP spid="26" grpId="0" animBg="1"/>
      <p:bldP spid="26" grpId="1" animBg="1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8B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266DBE-11EB-7C69-D610-B1EE6927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5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4">
                <a:extLst>
                  <a:ext uri="{FF2B5EF4-FFF2-40B4-BE49-F238E27FC236}">
                    <a16:creationId xmlns:a16="http://schemas.microsoft.com/office/drawing/2014/main" id="{C8C63E7C-E01D-4EB0-BBF7-8EF52426EF89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54">
                <a:extLst>
                  <a:ext uri="{FF2B5EF4-FFF2-40B4-BE49-F238E27FC236}">
                    <a16:creationId xmlns:a16="http://schemas.microsoft.com/office/drawing/2014/main" id="{C8C63E7C-E01D-4EB0-BBF7-8EF52426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5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6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7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6113B3F-B212-4CBA-B732-8F0D83D0CAA8}"/>
                  </a:ext>
                </a:extLst>
              </p:cNvPr>
              <p:cNvSpPr txBox="1"/>
              <p:nvPr/>
            </p:nvSpPr>
            <p:spPr>
              <a:xfrm>
                <a:off x="4331280" y="4782500"/>
                <a:ext cx="89883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6113B3F-B212-4CBA-B732-8F0D83D0C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80" y="4782500"/>
                <a:ext cx="898836" cy="215444"/>
              </a:xfrm>
              <a:prstGeom prst="rect">
                <a:avLst/>
              </a:prstGeom>
              <a:blipFill>
                <a:blip r:embed="rId9"/>
                <a:stretch>
                  <a:fillRect l="-2721" r="-2721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6CBDCD-50B3-43DA-914D-A50AFCFBD702}"/>
                  </a:ext>
                </a:extLst>
              </p:cNvPr>
              <p:cNvSpPr txBox="1"/>
              <p:nvPr/>
            </p:nvSpPr>
            <p:spPr>
              <a:xfrm>
                <a:off x="4332759" y="5319101"/>
                <a:ext cx="2272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+(−9.8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)(1.5)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6CBDCD-50B3-43DA-914D-A50AFCFB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59" y="5319101"/>
                <a:ext cx="2272160" cy="215444"/>
              </a:xfrm>
              <a:prstGeom prst="rect">
                <a:avLst/>
              </a:prstGeom>
              <a:blipFill>
                <a:blip r:embed="rId10"/>
                <a:stretch>
                  <a:fillRect l="-806" r="-2151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64917DA-87D7-4844-8373-3F67B408CE5B}"/>
                  </a:ext>
                </a:extLst>
              </p:cNvPr>
              <p:cNvSpPr txBox="1"/>
              <p:nvPr/>
            </p:nvSpPr>
            <p:spPr>
              <a:xfrm>
                <a:off x="4026242" y="3683002"/>
                <a:ext cx="49095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only acceleration will be that due to gravity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acts vertically downwards so we can model it using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64917DA-87D7-4844-8373-3F67B408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42" y="3683002"/>
                <a:ext cx="4909527" cy="954107"/>
              </a:xfrm>
              <a:prstGeom prst="rect">
                <a:avLst/>
              </a:prstGeom>
              <a:blipFill>
                <a:blip r:embed="rId11"/>
                <a:stretch>
                  <a:fillRect l="-124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/>
              <p:nvPr/>
            </p:nvSpPr>
            <p:spPr>
              <a:xfrm>
                <a:off x="4340303" y="5833640"/>
                <a:ext cx="166930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−6.7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303" y="5833640"/>
                <a:ext cx="1669303" cy="215444"/>
              </a:xfrm>
              <a:prstGeom prst="rect">
                <a:avLst/>
              </a:prstGeom>
              <a:blipFill>
                <a:blip r:embed="rId12"/>
                <a:stretch>
                  <a:fillRect l="-1460" r="-365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AC31309F-61D6-4018-BF85-110BE0C23E6E}"/>
              </a:ext>
            </a:extLst>
          </p:cNvPr>
          <p:cNvSpPr/>
          <p:nvPr/>
        </p:nvSpPr>
        <p:spPr>
          <a:xfrm>
            <a:off x="6482283" y="4935984"/>
            <a:ext cx="273624" cy="49552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D8A280E-B1DA-45BA-8111-C98B1C4F8A5F}"/>
                  </a:ext>
                </a:extLst>
              </p:cNvPr>
              <p:cNvSpPr txBox="1"/>
              <p:nvPr/>
            </p:nvSpPr>
            <p:spPr>
              <a:xfrm>
                <a:off x="6693763" y="4956768"/>
                <a:ext cx="1864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values, taking acceleration as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−9.8</m:t>
                    </m:r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2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D8A280E-B1DA-45BA-8111-C98B1C4F8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763" y="4956768"/>
                <a:ext cx="1864310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弧 27">
            <a:extLst>
              <a:ext uri="{FF2B5EF4-FFF2-40B4-BE49-F238E27FC236}">
                <a16:creationId xmlns:a16="http://schemas.microsoft.com/office/drawing/2014/main" id="{5082EB20-8B81-4A80-AE80-A1F3DE6D0E18}"/>
              </a:ext>
            </a:extLst>
          </p:cNvPr>
          <p:cNvSpPr/>
          <p:nvPr/>
        </p:nvSpPr>
        <p:spPr>
          <a:xfrm>
            <a:off x="6474884" y="5434613"/>
            <a:ext cx="273624" cy="49552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200B77B-0135-42A4-A043-97D3CF232443}"/>
              </a:ext>
            </a:extLst>
          </p:cNvPr>
          <p:cNvSpPr txBox="1"/>
          <p:nvPr/>
        </p:nvSpPr>
        <p:spPr>
          <a:xfrm>
            <a:off x="6720396" y="5551571"/>
            <a:ext cx="97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BCD686-DF11-4572-B96D-E92A65599240}"/>
              </a:ext>
            </a:extLst>
          </p:cNvPr>
          <p:cNvSpPr txBox="1"/>
          <p:nvPr/>
        </p:nvSpPr>
        <p:spPr>
          <a:xfrm>
            <a:off x="4128117" y="6208519"/>
            <a:ext cx="501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this is not the speed, it is the velocity…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05851CD2-1A03-4B7E-83CF-C2A0AC3D91EB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05851CD2-1A03-4B7E-83CF-C2A0AC3D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78E67C6-DD1D-1867-4DBA-8C2F0200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7" grpId="0" animBg="1"/>
      <p:bldP spid="22" grpId="0"/>
      <p:bldP spid="23" grpId="0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/>
              <p:nvPr/>
            </p:nvSpPr>
            <p:spPr>
              <a:xfrm>
                <a:off x="4287037" y="3765143"/>
                <a:ext cx="166930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−6.7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37" y="3765143"/>
                <a:ext cx="1669303" cy="215444"/>
              </a:xfrm>
              <a:prstGeom prst="rect">
                <a:avLst/>
              </a:prstGeom>
              <a:blipFill>
                <a:blip r:embed="rId8"/>
                <a:stretch>
                  <a:fillRect l="-1095" r="-365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61A0707-018D-4EF7-A3EA-CEE90A1C4DF9}"/>
              </a:ext>
            </a:extLst>
          </p:cNvPr>
          <p:cNvCxnSpPr>
            <a:cxnSpLocks/>
          </p:cNvCxnSpPr>
          <p:nvPr/>
        </p:nvCxnSpPr>
        <p:spPr>
          <a:xfrm>
            <a:off x="6548438" y="3914775"/>
            <a:ext cx="1314450" cy="15144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BA8D5C0-DAB8-4D7E-A7C9-C13580C478CB}"/>
              </a:ext>
            </a:extLst>
          </p:cNvPr>
          <p:cNvCxnSpPr>
            <a:cxnSpLocks/>
          </p:cNvCxnSpPr>
          <p:nvPr/>
        </p:nvCxnSpPr>
        <p:spPr>
          <a:xfrm flipV="1">
            <a:off x="6540268" y="3925312"/>
            <a:ext cx="129871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BCA819D-1EAE-44F4-A687-3DD806ABB097}"/>
              </a:ext>
            </a:extLst>
          </p:cNvPr>
          <p:cNvCxnSpPr>
            <a:cxnSpLocks/>
          </p:cNvCxnSpPr>
          <p:nvPr/>
        </p:nvCxnSpPr>
        <p:spPr>
          <a:xfrm>
            <a:off x="7855614" y="3929063"/>
            <a:ext cx="0" cy="15001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82DED2-217F-4FC2-8104-B83EF79B5D93}"/>
                  </a:ext>
                </a:extLst>
              </p:cNvPr>
              <p:cNvSpPr txBox="1"/>
              <p:nvPr/>
            </p:nvSpPr>
            <p:spPr>
              <a:xfrm>
                <a:off x="7058947" y="3645982"/>
                <a:ext cx="2372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82DED2-217F-4FC2-8104-B83EF79B5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47" y="3645982"/>
                <a:ext cx="237244" cy="246221"/>
              </a:xfrm>
              <a:prstGeom prst="rect">
                <a:avLst/>
              </a:prstGeom>
              <a:blipFill>
                <a:blip r:embed="rId9"/>
                <a:stretch>
                  <a:fillRect l="-20513" r="-1538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F41DCF1-E87D-46B8-AF1A-4B8C6FA45386}"/>
                  </a:ext>
                </a:extLst>
              </p:cNvPr>
              <p:cNvSpPr txBox="1"/>
              <p:nvPr/>
            </p:nvSpPr>
            <p:spPr>
              <a:xfrm>
                <a:off x="7911555" y="4527433"/>
                <a:ext cx="39594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6.7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F41DCF1-E87D-46B8-AF1A-4B8C6FA4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55" y="4527433"/>
                <a:ext cx="395942" cy="246221"/>
              </a:xfrm>
              <a:prstGeom prst="rect">
                <a:avLst/>
              </a:prstGeom>
              <a:blipFill>
                <a:blip r:embed="rId10"/>
                <a:stretch>
                  <a:fillRect l="-12308" r="-16923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B43436-A629-430D-86FF-0AB98321D4BA}"/>
                  </a:ext>
                </a:extLst>
              </p:cNvPr>
              <p:cNvSpPr txBox="1"/>
              <p:nvPr/>
            </p:nvSpPr>
            <p:spPr>
              <a:xfrm>
                <a:off x="4139862" y="4788616"/>
                <a:ext cx="2086982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(6.7)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B43436-A629-430D-86FF-0AB98321D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62" y="4788616"/>
                <a:ext cx="2086982" cy="298159"/>
              </a:xfrm>
              <a:prstGeom prst="rect">
                <a:avLst/>
              </a:prstGeom>
              <a:blipFill>
                <a:blip r:embed="rId11"/>
                <a:stretch>
                  <a:fillRect l="-2924" r="-585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4621628" y="5317065"/>
                <a:ext cx="13127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=8.4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28" y="5317065"/>
                <a:ext cx="1312751" cy="246221"/>
              </a:xfrm>
              <a:prstGeom prst="rect">
                <a:avLst/>
              </a:prstGeom>
              <a:blipFill>
                <a:blip r:embed="rId1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37BFC0A0-2A88-4A0E-AF29-233497D90A7A}"/>
              </a:ext>
            </a:extLst>
          </p:cNvPr>
          <p:cNvSpPr/>
          <p:nvPr/>
        </p:nvSpPr>
        <p:spPr>
          <a:xfrm>
            <a:off x="6173035" y="497688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43992EB-116C-4122-92A8-E4425C086894}"/>
              </a:ext>
            </a:extLst>
          </p:cNvPr>
          <p:cNvSpPr txBox="1"/>
          <p:nvPr/>
        </p:nvSpPr>
        <p:spPr>
          <a:xfrm>
            <a:off x="6230734" y="504795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9E302489-9F50-4EF9-9459-A0938B8ED044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9E302489-9F50-4EF9-9459-A0938B8E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16293425-33BF-4301-9596-403DB1E7C645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16293425-33BF-4301-9596-403DB1E7C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1BE6B6-89D4-B3E2-E7E8-5EFAA2BE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4E8E095-EAC5-4A40-BFEB-257D3A27E7F9}"/>
                  </a:ext>
                </a:extLst>
              </p:cNvPr>
              <p:cNvSpPr txBox="1"/>
              <p:nvPr/>
            </p:nvSpPr>
            <p:spPr>
              <a:xfrm>
                <a:off x="4209863" y="3633517"/>
                <a:ext cx="456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cannot use the formula </a:t>
                </a:r>
                <a14:m>
                  <m:oMath xmlns:m="http://schemas.openxmlformats.org/officeDocument/2006/math">
                    <m:r>
                      <a:rPr lang="en-GB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since the velocity is not constant…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4E8E095-EAC5-4A40-BFEB-257D3A27E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63" y="3633517"/>
                <a:ext cx="4562946" cy="523220"/>
              </a:xfrm>
              <a:prstGeom prst="rect">
                <a:avLst/>
              </a:prstGeom>
              <a:blipFill>
                <a:blip r:embed="rId11"/>
                <a:stretch>
                  <a:fillRect l="-401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B99702-1062-409B-97AD-85055D83910B}"/>
                  </a:ext>
                </a:extLst>
              </p:cNvPr>
              <p:cNvSpPr txBox="1"/>
              <p:nvPr/>
            </p:nvSpPr>
            <p:spPr>
              <a:xfrm>
                <a:off x="4250594" y="4701766"/>
                <a:ext cx="2237728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(−9.8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B99702-1062-409B-97AD-85055D839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594" y="4701766"/>
                <a:ext cx="2237728" cy="403316"/>
              </a:xfrm>
              <a:prstGeom prst="rect">
                <a:avLst/>
              </a:prstGeom>
              <a:blipFill>
                <a:blip r:embed="rId12"/>
                <a:stretch>
                  <a:fillRect l="-545" r="-272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BBB6D6-1613-422B-924B-A9AA2FF7AA16}"/>
                  </a:ext>
                </a:extLst>
              </p:cNvPr>
              <p:cNvSpPr txBox="1"/>
              <p:nvPr/>
            </p:nvSpPr>
            <p:spPr>
              <a:xfrm>
                <a:off x="4252102" y="4151015"/>
                <a:ext cx="1180323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BBB6D6-1613-422B-924B-A9AA2FF7A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102" y="4151015"/>
                <a:ext cx="1180323" cy="403316"/>
              </a:xfrm>
              <a:prstGeom prst="rect">
                <a:avLst/>
              </a:prstGeom>
              <a:blipFill>
                <a:blip r:embed="rId13"/>
                <a:stretch>
                  <a:fillRect l="-2073" r="-1036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314F671-64CD-4CA0-8242-E7AE4F674F24}"/>
                  </a:ext>
                </a:extLst>
              </p:cNvPr>
              <p:cNvSpPr txBox="1"/>
              <p:nvPr/>
            </p:nvSpPr>
            <p:spPr>
              <a:xfrm>
                <a:off x="4258139" y="5315893"/>
                <a:ext cx="173457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4.9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314F671-64CD-4CA0-8242-E7AE4F67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39" y="5315893"/>
                <a:ext cx="1734577" cy="215444"/>
              </a:xfrm>
              <a:prstGeom prst="rect">
                <a:avLst/>
              </a:prstGeom>
              <a:blipFill>
                <a:blip r:embed="rId14"/>
                <a:stretch>
                  <a:fillRect l="-1408" r="-704" b="-371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/>
              <p:nvPr/>
            </p:nvSpPr>
            <p:spPr>
              <a:xfrm>
                <a:off x="4256630" y="5794218"/>
                <a:ext cx="182806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30" y="5794218"/>
                <a:ext cx="1828065" cy="215444"/>
              </a:xfrm>
              <a:prstGeom prst="rect">
                <a:avLst/>
              </a:prstGeom>
              <a:blipFill>
                <a:blip r:embed="rId15"/>
                <a:stretch>
                  <a:fillRect l="-667" r="-300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CB0F736-FB7C-4F1B-B00E-F9CCEDAFD6D6}"/>
              </a:ext>
            </a:extLst>
          </p:cNvPr>
          <p:cNvSpPr txBox="1"/>
          <p:nvPr/>
        </p:nvSpPr>
        <p:spPr>
          <a:xfrm>
            <a:off x="6692460" y="455001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C976444C-6DEB-4AD6-AC6F-85A9DAB40B1E}"/>
              </a:ext>
            </a:extLst>
          </p:cNvPr>
          <p:cNvSpPr/>
          <p:nvPr/>
        </p:nvSpPr>
        <p:spPr>
          <a:xfrm>
            <a:off x="6372211" y="446083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D25D3233-FEE5-46D2-BE8B-BDCC20B5EC71}"/>
              </a:ext>
            </a:extLst>
          </p:cNvPr>
          <p:cNvSpPr/>
          <p:nvPr/>
        </p:nvSpPr>
        <p:spPr>
          <a:xfrm>
            <a:off x="6352595" y="494821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CF4D587F-74EA-4E79-BFBF-C418ED5B98A8}"/>
              </a:ext>
            </a:extLst>
          </p:cNvPr>
          <p:cNvSpPr/>
          <p:nvPr/>
        </p:nvSpPr>
        <p:spPr>
          <a:xfrm>
            <a:off x="6008564" y="5455207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9CCADE6-6458-4051-A528-447306332A5E}"/>
              </a:ext>
            </a:extLst>
          </p:cNvPr>
          <p:cNvSpPr txBox="1"/>
          <p:nvPr/>
        </p:nvSpPr>
        <p:spPr>
          <a:xfrm>
            <a:off x="6592871" y="5038906"/>
            <a:ext cx="154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/>
              <p:nvPr/>
            </p:nvSpPr>
            <p:spPr>
              <a:xfrm>
                <a:off x="6076824" y="5437259"/>
                <a:ext cx="2315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824" y="5437259"/>
                <a:ext cx="2315738" cy="461665"/>
              </a:xfrm>
              <a:prstGeom prst="rect">
                <a:avLst/>
              </a:prstGeom>
              <a:blipFill>
                <a:blip r:embed="rId16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A99ED92-0D2E-4828-92CE-270168C4490B}"/>
                  </a:ext>
                </a:extLst>
              </p:cNvPr>
              <p:cNvSpPr txBox="1"/>
              <p:nvPr/>
            </p:nvSpPr>
            <p:spPr>
              <a:xfrm>
                <a:off x="4218915" y="6098163"/>
                <a:ext cx="46444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 careful! This is the position of the ball relative to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GB" sz="12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(the question asks for the position relative to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GB" sz="12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A99ED92-0D2E-4828-92CE-270168C4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15" y="6098163"/>
                <a:ext cx="4644427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5334982-BCAB-07C4-7FEE-75941D89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43" grpId="0"/>
      <p:bldP spid="44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/>
              <p:nvPr/>
            </p:nvSpPr>
            <p:spPr>
              <a:xfrm>
                <a:off x="4184202" y="3739081"/>
                <a:ext cx="182806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02" y="3739081"/>
                <a:ext cx="1828065" cy="215444"/>
              </a:xfrm>
              <a:prstGeom prst="rect">
                <a:avLst/>
              </a:prstGeom>
              <a:blipFill>
                <a:blip r:embed="rId11"/>
                <a:stretch>
                  <a:fillRect l="-667" r="-300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弧 48">
            <a:extLst>
              <a:ext uri="{FF2B5EF4-FFF2-40B4-BE49-F238E27FC236}">
                <a16:creationId xmlns:a16="http://schemas.microsoft.com/office/drawing/2014/main" id="{CF4D587F-74EA-4E79-BFBF-C418ED5B98A8}"/>
              </a:ext>
            </a:extLst>
          </p:cNvPr>
          <p:cNvSpPr/>
          <p:nvPr/>
        </p:nvSpPr>
        <p:spPr>
          <a:xfrm>
            <a:off x="6379757" y="387085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/>
              <p:nvPr/>
            </p:nvSpPr>
            <p:spPr>
              <a:xfrm>
                <a:off x="6448015" y="3825741"/>
                <a:ext cx="2786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vector will be relative to O rather than A…)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15" y="3825741"/>
                <a:ext cx="2786520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B161408-DFB2-4534-8F48-8E7DCE8FD113}"/>
                  </a:ext>
                </a:extLst>
              </p:cNvPr>
              <p:cNvSpPr txBox="1"/>
              <p:nvPr/>
            </p:nvSpPr>
            <p:spPr>
              <a:xfrm>
                <a:off x="4175148" y="4246075"/>
                <a:ext cx="232935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B161408-DFB2-4534-8F48-8E7DCE8FD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48" y="4246075"/>
                <a:ext cx="2329356" cy="215444"/>
              </a:xfrm>
              <a:prstGeom prst="rect">
                <a:avLst/>
              </a:prstGeom>
              <a:blipFill>
                <a:blip r:embed="rId13"/>
                <a:stretch>
                  <a:fillRect l="-524" r="-1571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9D41D106-5021-41D4-8603-F1BD023BCE11}"/>
              </a:ext>
            </a:extLst>
          </p:cNvPr>
          <p:cNvSpPr/>
          <p:nvPr/>
        </p:nvSpPr>
        <p:spPr>
          <a:xfrm>
            <a:off x="6405408" y="446687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136886-99A6-4D5A-BD24-7DF49F480C11}"/>
              </a:ext>
            </a:extLst>
          </p:cNvPr>
          <p:cNvSpPr txBox="1"/>
          <p:nvPr/>
        </p:nvSpPr>
        <p:spPr>
          <a:xfrm>
            <a:off x="6591361" y="4421761"/>
            <a:ext cx="227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also be put into the second bracket…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F1A997-4E9E-447C-93EF-1B2653AF23A0}"/>
                  </a:ext>
                </a:extLst>
              </p:cNvPr>
              <p:cNvSpPr txBox="1"/>
              <p:nvPr/>
            </p:nvSpPr>
            <p:spPr>
              <a:xfrm>
                <a:off x="4147988" y="4789282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F1A997-4E9E-447C-93EF-1B2653AF2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88" y="4789282"/>
                <a:ext cx="2313326" cy="215444"/>
              </a:xfrm>
              <a:prstGeom prst="rect">
                <a:avLst/>
              </a:prstGeom>
              <a:blipFill>
                <a:blip r:embed="rId14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/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blipFill>
                <a:blip r:embed="rId15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0EE3A3-50AF-9AB2-AE7A-2D35259E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/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blipFill>
                <a:blip r:embed="rId11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7F6B624-D002-4FBA-BFC3-5ED6BCF78E2B}"/>
                  </a:ext>
                </a:extLst>
              </p:cNvPr>
              <p:cNvSpPr txBox="1"/>
              <p:nvPr/>
            </p:nvSpPr>
            <p:spPr>
              <a:xfrm>
                <a:off x="4065006" y="3630440"/>
                <a:ext cx="4899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is 0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this part of the expression from b) equal to 0…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7F6B624-D002-4FBA-BFC3-5ED6BCF7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06" y="3630440"/>
                <a:ext cx="4899683" cy="523220"/>
              </a:xfrm>
              <a:prstGeom prst="rect">
                <a:avLst/>
              </a:prstGeom>
              <a:blipFill>
                <a:blip r:embed="rId12"/>
                <a:stretch>
                  <a:fillRect l="-249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A62EC3C-1F8A-44CF-B34C-923E8EB48711}"/>
              </a:ext>
            </a:extLst>
          </p:cNvPr>
          <p:cNvSpPr/>
          <p:nvPr/>
        </p:nvSpPr>
        <p:spPr>
          <a:xfrm>
            <a:off x="1863256" y="5639344"/>
            <a:ext cx="1314950" cy="237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5F83B5-F867-4265-9422-57070B4280D5}"/>
                  </a:ext>
                </a:extLst>
              </p:cNvPr>
              <p:cNvSpPr txBox="1"/>
              <p:nvPr/>
            </p:nvSpPr>
            <p:spPr>
              <a:xfrm>
                <a:off x="4145872" y="4296792"/>
                <a:ext cx="1574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5F83B5-F867-4265-9422-57070B428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2" y="4296792"/>
                <a:ext cx="1574790" cy="215444"/>
              </a:xfrm>
              <a:prstGeom prst="rect">
                <a:avLst/>
              </a:prstGeom>
              <a:blipFill>
                <a:blip r:embed="rId13"/>
                <a:stretch>
                  <a:fillRect l="-2326" r="-232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CC299CA-1099-45CC-8FC5-098F54B6FECC}"/>
                  </a:ext>
                </a:extLst>
              </p:cNvPr>
              <p:cNvSpPr txBox="1"/>
              <p:nvPr/>
            </p:nvSpPr>
            <p:spPr>
              <a:xfrm>
                <a:off x="4156229" y="4733277"/>
                <a:ext cx="16181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=−1.362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2.995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CC299CA-1099-45CC-8FC5-098F54B6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29" y="4733277"/>
                <a:ext cx="1618135" cy="215444"/>
              </a:xfrm>
              <a:prstGeom prst="rect">
                <a:avLst/>
              </a:prstGeom>
              <a:blipFill>
                <a:blip r:embed="rId14"/>
                <a:stretch>
                  <a:fillRect l="-1887" r="-188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CFE727A7-72CD-46D5-8A3D-031232C76557}"/>
              </a:ext>
            </a:extLst>
          </p:cNvPr>
          <p:cNvSpPr/>
          <p:nvPr/>
        </p:nvSpPr>
        <p:spPr>
          <a:xfrm>
            <a:off x="5712950" y="438697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2749B99-AB78-4C47-8C72-71E35D9FE67C}"/>
                  </a:ext>
                </a:extLst>
              </p:cNvPr>
              <p:cNvSpPr txBox="1"/>
              <p:nvPr/>
            </p:nvSpPr>
            <p:spPr>
              <a:xfrm>
                <a:off x="5898902" y="4341861"/>
                <a:ext cx="3094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using the quadratic formula, with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=−4.9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2749B99-AB78-4C47-8C72-71E35D9FE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902" y="4341861"/>
                <a:ext cx="3094177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09BB8C7-F6F3-44B5-B49F-F41846E40E2B}"/>
                  </a:ext>
                </a:extLst>
              </p:cNvPr>
              <p:cNvSpPr txBox="1"/>
              <p:nvPr/>
            </p:nvSpPr>
            <p:spPr>
              <a:xfrm>
                <a:off x="3902905" y="5053555"/>
                <a:ext cx="5045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then substitute the value of 2.995 into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to see how far the particle has moved in that direction…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09BB8C7-F6F3-44B5-B49F-F41846E40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05" y="5053555"/>
                <a:ext cx="5045785" cy="461665"/>
              </a:xfrm>
              <a:prstGeom prst="rect">
                <a:avLst/>
              </a:prstGeom>
              <a:blipFill>
                <a:blip r:embed="rId16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D0F27C3-FB35-4976-A746-49C92035BF43}"/>
                  </a:ext>
                </a:extLst>
              </p:cNvPr>
              <p:cNvSpPr/>
              <p:nvPr/>
            </p:nvSpPr>
            <p:spPr>
              <a:xfrm>
                <a:off x="4105625" y="5552528"/>
                <a:ext cx="4619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D0F27C3-FB35-4976-A746-49C92035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25" y="5552528"/>
                <a:ext cx="46198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7E86D2D-5F64-4B00-B020-55A9F1662167}"/>
                  </a:ext>
                </a:extLst>
              </p:cNvPr>
              <p:cNvSpPr/>
              <p:nvPr/>
            </p:nvSpPr>
            <p:spPr>
              <a:xfrm>
                <a:off x="3929551" y="5935748"/>
                <a:ext cx="1157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(2.995)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7E86D2D-5F64-4B00-B020-55A9F1662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551" y="5935748"/>
                <a:ext cx="1157881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590DF88-5ABD-4EF2-8FC7-4E998561DBA0}"/>
                  </a:ext>
                </a:extLst>
              </p:cNvPr>
              <p:cNvSpPr/>
              <p:nvPr/>
            </p:nvSpPr>
            <p:spPr>
              <a:xfrm>
                <a:off x="3931031" y="6310089"/>
                <a:ext cx="10104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=14.975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590DF88-5ABD-4EF2-8FC7-4E998561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31" y="6310089"/>
                <a:ext cx="101040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弧 42">
            <a:extLst>
              <a:ext uri="{FF2B5EF4-FFF2-40B4-BE49-F238E27FC236}">
                <a16:creationId xmlns:a16="http://schemas.microsoft.com/office/drawing/2014/main" id="{AEE8F879-471F-466F-878E-D5E37455B20B}"/>
              </a:ext>
            </a:extLst>
          </p:cNvPr>
          <p:cNvSpPr/>
          <p:nvPr/>
        </p:nvSpPr>
        <p:spPr>
          <a:xfrm>
            <a:off x="4933194" y="5761608"/>
            <a:ext cx="277997" cy="35798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円弧 44">
            <a:extLst>
              <a:ext uri="{FF2B5EF4-FFF2-40B4-BE49-F238E27FC236}">
                <a16:creationId xmlns:a16="http://schemas.microsoft.com/office/drawing/2014/main" id="{015DA30C-CBFC-4B66-A4DB-76AB710B1B5B}"/>
              </a:ext>
            </a:extLst>
          </p:cNvPr>
          <p:cNvSpPr/>
          <p:nvPr/>
        </p:nvSpPr>
        <p:spPr>
          <a:xfrm>
            <a:off x="4890285" y="6144828"/>
            <a:ext cx="277997" cy="35798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F028EB5-4329-47DA-97A8-2DB76D4296B1}"/>
              </a:ext>
            </a:extLst>
          </p:cNvPr>
          <p:cNvSpPr txBox="1"/>
          <p:nvPr/>
        </p:nvSpPr>
        <p:spPr>
          <a:xfrm>
            <a:off x="5216801" y="5781525"/>
            <a:ext cx="10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2.995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E94979C-7048-4034-A31B-9FB728E3F6FB}"/>
              </a:ext>
            </a:extLst>
          </p:cNvPr>
          <p:cNvSpPr txBox="1"/>
          <p:nvPr/>
        </p:nvSpPr>
        <p:spPr>
          <a:xfrm>
            <a:off x="5110269" y="6181020"/>
            <a:ext cx="89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7140046-B011-4C93-A221-35BD6FB2830A}"/>
                  </a:ext>
                </a:extLst>
              </p:cNvPr>
              <p:cNvSpPr txBox="1"/>
              <p:nvPr/>
            </p:nvSpPr>
            <p:spPr>
              <a:xfrm>
                <a:off x="656948" y="6189898"/>
                <a:ext cx="2974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15m (2sf)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7140046-B011-4C93-A221-35BD6FB28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" y="6189898"/>
                <a:ext cx="2974019" cy="307777"/>
              </a:xfrm>
              <a:prstGeom prst="rect">
                <a:avLst/>
              </a:prstGeom>
              <a:blipFill>
                <a:blip r:embed="rId2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FD7C557-69DB-B042-AE1C-C24F247C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0" grpId="0"/>
      <p:bldP spid="36" grpId="0"/>
      <p:bldP spid="37" grpId="0" animBg="1"/>
      <p:bldP spid="39" grpId="0"/>
      <p:bldP spid="40" grpId="0"/>
      <p:bldP spid="11" grpId="0"/>
      <p:bldP spid="41" grpId="0"/>
      <p:bldP spid="42" grpId="0"/>
      <p:bldP spid="43" grpId="0" animBg="1"/>
      <p:bldP spid="45" grpId="0" animBg="1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963" y="1544715"/>
                <a:ext cx="3870664" cy="463224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For the vectors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find:</a:t>
                </a: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c) The unit vector in the direction of s</a:t>
                </a: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Give your answers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2) A particle moves in a straight line with acceleration 5ms</a:t>
                </a:r>
                <a:r>
                  <a:rPr lang="en-GB" sz="1600" baseline="30000" dirty="0">
                    <a:latin typeface="Comic Sans MS" panose="030F0702030302020204" pitchFamily="66" charset="0"/>
                  </a:rPr>
                  <a:t>-2</a:t>
                </a:r>
                <a:r>
                  <a:rPr lang="en-GB" sz="1600" dirty="0">
                    <a:latin typeface="Comic Sans MS" panose="030F0702030302020204" pitchFamily="66" charset="0"/>
                  </a:rPr>
                  <a:t>. The initial velocity of the particle is 3ms</a:t>
                </a:r>
                <a:r>
                  <a:rPr lang="en-GB" sz="16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GB" sz="1600" dirty="0">
                    <a:latin typeface="Comic Sans MS" panose="030F0702030302020204" pitchFamily="66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seconds,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The velocity of the particle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Its displacement from its starting point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963" y="1544715"/>
                <a:ext cx="3870664" cy="4632248"/>
              </a:xfrm>
              <a:blipFill>
                <a:blip r:embed="rId2"/>
                <a:stretch>
                  <a:fillRect l="-1260" r="-1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4DCBF4A5-DAFB-4092-8C89-C195DC13C5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8431" y="1544715"/>
                <a:ext cx="3870664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3a) Differentiate the following:</a:t>
                </a:r>
              </a:p>
              <a:p>
                <a:pPr marL="0" indent="0">
                  <a:buNone/>
                </a:pPr>
                <a:r>
                  <a:rPr lang="en-GB" sz="1600" dirty="0" err="1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b) Integrate the following:</a:t>
                </a:r>
              </a:p>
              <a:p>
                <a:pPr marL="0" indent="0">
                  <a:buNone/>
                </a:pPr>
                <a:r>
                  <a:rPr lang="en-GB" sz="1600" dirty="0" err="1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4DCBF4A5-DAFB-4092-8C89-C195DC13C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1" y="1544715"/>
                <a:ext cx="3870664" cy="4632248"/>
              </a:xfrm>
              <a:prstGeom prst="rect">
                <a:avLst/>
              </a:prstGeom>
              <a:blipFill>
                <a:blip r:embed="rId3"/>
                <a:stretch>
                  <a:fillRect l="-945" t="-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9A48293-C908-4BF9-80CD-3D2FCADC4927}"/>
                  </a:ext>
                </a:extLst>
              </p:cNvPr>
              <p:cNvSpPr txBox="1"/>
              <p:nvPr/>
            </p:nvSpPr>
            <p:spPr>
              <a:xfrm>
                <a:off x="1247314" y="2450237"/>
                <a:ext cx="7898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−43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9A48293-C908-4BF9-80CD-3D2FCADC4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14" y="2450237"/>
                <a:ext cx="789895" cy="215444"/>
              </a:xfrm>
              <a:prstGeom prst="rect">
                <a:avLst/>
              </a:prstGeom>
              <a:blipFill>
                <a:blip r:embed="rId4"/>
                <a:stretch>
                  <a:fillRect l="-4651" r="-697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6E7B2E-BEF5-4D10-A5E3-5D3AFDE8961E}"/>
                  </a:ext>
                </a:extLst>
              </p:cNvPr>
              <p:cNvSpPr txBox="1"/>
              <p:nvPr/>
            </p:nvSpPr>
            <p:spPr>
              <a:xfrm>
                <a:off x="3253668" y="2432481"/>
                <a:ext cx="9245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6E7B2E-BEF5-4D10-A5E3-5D3AFDE8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68" y="2432481"/>
                <a:ext cx="924547" cy="215444"/>
              </a:xfrm>
              <a:prstGeom prst="rect">
                <a:avLst/>
              </a:prstGeom>
              <a:blipFill>
                <a:blip r:embed="rId5"/>
                <a:stretch>
                  <a:fillRect l="-662" r="-5960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91EA94-AE87-4DC7-84AD-1CD6A0758DB8}"/>
                  </a:ext>
                </a:extLst>
              </p:cNvPr>
              <p:cNvSpPr txBox="1"/>
              <p:nvPr/>
            </p:nvSpPr>
            <p:spPr>
              <a:xfrm>
                <a:off x="1850996" y="3036162"/>
                <a:ext cx="849784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91EA94-AE87-4DC7-84AD-1CD6A075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96" y="3036162"/>
                <a:ext cx="849784" cy="409086"/>
              </a:xfrm>
              <a:prstGeom prst="rect">
                <a:avLst/>
              </a:prstGeom>
              <a:blipFill>
                <a:blip r:embed="rId6"/>
                <a:stretch>
                  <a:fillRect l="-4317" r="-647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0453E7-93FB-4E68-AFBB-6346C33E24CF}"/>
                  </a:ext>
                </a:extLst>
              </p:cNvPr>
              <p:cNvSpPr txBox="1"/>
              <p:nvPr/>
            </p:nvSpPr>
            <p:spPr>
              <a:xfrm>
                <a:off x="3395711" y="5157926"/>
                <a:ext cx="658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0453E7-93FB-4E68-AFBB-6346C33E2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11" y="5157926"/>
                <a:ext cx="658705" cy="215444"/>
              </a:xfrm>
              <a:prstGeom prst="rect">
                <a:avLst/>
              </a:prstGeom>
              <a:blipFill>
                <a:blip r:embed="rId7"/>
                <a:stretch>
                  <a:fillRect l="-5556" r="-185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797DB5-9E1D-4816-A850-0EE134BF9334}"/>
                  </a:ext>
                </a:extLst>
              </p:cNvPr>
              <p:cNvSpPr txBox="1"/>
              <p:nvPr/>
            </p:nvSpPr>
            <p:spPr>
              <a:xfrm>
                <a:off x="1380480" y="5859262"/>
                <a:ext cx="3926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797DB5-9E1D-4816-A850-0EE134BF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80" y="5859262"/>
                <a:ext cx="392608" cy="215444"/>
              </a:xfrm>
              <a:prstGeom prst="rect">
                <a:avLst/>
              </a:prstGeom>
              <a:blipFill>
                <a:blip r:embed="rId8"/>
                <a:stretch>
                  <a:fillRect l="-9231" r="-923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84EBB5F-CBF8-4E41-B708-6DB7B4791EF3}"/>
                  </a:ext>
                </a:extLst>
              </p:cNvPr>
              <p:cNvSpPr txBox="1"/>
              <p:nvPr/>
            </p:nvSpPr>
            <p:spPr>
              <a:xfrm>
                <a:off x="5695028" y="3018406"/>
                <a:ext cx="602024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84EBB5F-CBF8-4E41-B708-6DB7B479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28" y="3018406"/>
                <a:ext cx="602024" cy="403957"/>
              </a:xfrm>
              <a:prstGeom prst="rect">
                <a:avLst/>
              </a:prstGeom>
              <a:blipFill>
                <a:blip r:embed="rId9"/>
                <a:stretch>
                  <a:fillRect l="-6061" r="-202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AF8FC-95CD-42D6-BE6F-BE36C168730A}"/>
                  </a:ext>
                </a:extLst>
              </p:cNvPr>
              <p:cNvSpPr txBox="1"/>
              <p:nvPr/>
            </p:nvSpPr>
            <p:spPr>
              <a:xfrm>
                <a:off x="5570740" y="1944209"/>
                <a:ext cx="402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AF8FC-95CD-42D6-BE6F-BE36C1687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40" y="1944209"/>
                <a:ext cx="402161" cy="215444"/>
              </a:xfrm>
              <a:prstGeom prst="rect">
                <a:avLst/>
              </a:prstGeom>
              <a:blipFill>
                <a:blip r:embed="rId10"/>
                <a:stretch>
                  <a:fillRect l="-9091" r="-15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0410DC-F62A-409C-98BF-56F1AA733A56}"/>
                  </a:ext>
                </a:extLst>
              </p:cNvPr>
              <p:cNvSpPr txBox="1"/>
              <p:nvPr/>
            </p:nvSpPr>
            <p:spPr>
              <a:xfrm>
                <a:off x="7781280" y="1953087"/>
                <a:ext cx="6033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0410DC-F62A-409C-98BF-56F1AA733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280" y="1953087"/>
                <a:ext cx="603370" cy="215444"/>
              </a:xfrm>
              <a:prstGeom prst="rect">
                <a:avLst/>
              </a:prstGeom>
              <a:blipFill>
                <a:blip r:embed="rId11"/>
                <a:stretch>
                  <a:fillRect l="-6061" r="-404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3F026F-EECD-42B9-A43B-E386DBD6EFF8}"/>
                  </a:ext>
                </a:extLst>
              </p:cNvPr>
              <p:cNvSpPr txBox="1"/>
              <p:nvPr/>
            </p:nvSpPr>
            <p:spPr>
              <a:xfrm>
                <a:off x="7745770" y="3124939"/>
                <a:ext cx="827919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3F026F-EECD-42B9-A43B-E386DBD6E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770" y="3124939"/>
                <a:ext cx="827919" cy="409086"/>
              </a:xfrm>
              <a:prstGeom prst="rect">
                <a:avLst/>
              </a:prstGeom>
              <a:blipFill>
                <a:blip r:embed="rId12"/>
                <a:stretch>
                  <a:fillRect l="-4444" t="-1493" r="-148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1F4BB-B504-D060-714A-5E97A14F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544715"/>
            <a:ext cx="3551068" cy="46322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use vector methods with projectiles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A key advantage of using vectors is that they allow you to resolve in multiple directions at the same time!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2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3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A3604-A5B5-E056-B20B-41E18884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1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8C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6EC68F-B48A-7B3C-6635-2770C92A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4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34624" y="2177335"/>
            <a:ext cx="3352800" cy="209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The SUVAT equations can be used when acceleration is constant and a particle is moving in a straight line.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If the acceleration of a particle varies, you need to use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6400" y="16764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Displacement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1828800" cy="338554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0" y="27432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Velocity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43200"/>
                <a:ext cx="1828800" cy="338554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400" y="38100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Acceleration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10000"/>
                <a:ext cx="1828800" cy="338554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H="1">
            <a:off x="5105400" y="18288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flipH="1">
            <a:off x="5105400" y="28956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7010400" y="1828800"/>
            <a:ext cx="685800" cy="1066800"/>
          </a:xfrm>
          <a:prstGeom prst="arc">
            <a:avLst>
              <a:gd name="adj1" fmla="val 15993822"/>
              <a:gd name="adj2" fmla="val 5566674"/>
            </a:avLst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7010400" y="28956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657600" y="2133600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Differentiate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3276600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Differentiate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20980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Integrate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327660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Integrate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Velocity is the rate of change of displacement with respect to time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Therefore, differentiating displacement gives velocity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495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Acceleration is the rate of change of velocity with respect to time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Therefore, differentiating velocity gives acceleration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6096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In reverse, use integration!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824D840B-15B9-4977-9376-7DBA2B8D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544715"/>
            <a:ext cx="3551068" cy="46322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use calculus to solve problems involving variable acceleration in one dimension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94E9D8-51D8-9948-2597-4059B75D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3F0460D-EBD7-4E47-9EB6-38F1A8023F48}"/>
                  </a:ext>
                </a:extLst>
              </p:cNvPr>
              <p:cNvSpPr txBox="1"/>
              <p:nvPr/>
            </p:nvSpPr>
            <p:spPr>
              <a:xfrm>
                <a:off x="4151014" y="2316852"/>
                <a:ext cx="10537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3F0460D-EBD7-4E47-9EB6-38F1A8023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14" y="2316852"/>
                <a:ext cx="1053750" cy="246221"/>
              </a:xfrm>
              <a:prstGeom prst="rect">
                <a:avLst/>
              </a:prstGeom>
              <a:blipFill>
                <a:blip r:embed="rId3"/>
                <a:stretch>
                  <a:fillRect l="-2312" r="-173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69050D-C41F-440A-842E-CA132B8DA9BC}"/>
              </a:ext>
            </a:extLst>
          </p:cNvPr>
          <p:cNvSpPr txBox="1"/>
          <p:nvPr/>
        </p:nvSpPr>
        <p:spPr>
          <a:xfrm>
            <a:off x="4036879" y="1537244"/>
            <a:ext cx="488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need to use rules you have learnt in pure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with both differentiation and integration…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416DA0-580C-41BB-9A48-7EE3ACB031C2}"/>
                  </a:ext>
                </a:extLst>
              </p:cNvPr>
              <p:cNvSpPr txBox="1"/>
              <p:nvPr/>
            </p:nvSpPr>
            <p:spPr>
              <a:xfrm>
                <a:off x="4160068" y="2724258"/>
                <a:ext cx="165276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416DA0-580C-41BB-9A48-7EE3ACB0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68" y="2724258"/>
                <a:ext cx="1652760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1C16BF8-A8A7-437C-A717-F2BB5FEC6BC5}"/>
                  </a:ext>
                </a:extLst>
              </p:cNvPr>
              <p:cNvSpPr txBox="1"/>
              <p:nvPr/>
            </p:nvSpPr>
            <p:spPr>
              <a:xfrm>
                <a:off x="4042373" y="3394215"/>
                <a:ext cx="197599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1C16BF8-A8A7-437C-A717-F2BB5FEC6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73" y="3394215"/>
                <a:ext cx="1975990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0260091-0303-4820-9391-56C587F4EE5E}"/>
                  </a:ext>
                </a:extLst>
              </p:cNvPr>
              <p:cNvSpPr txBox="1"/>
              <p:nvPr/>
            </p:nvSpPr>
            <p:spPr>
              <a:xfrm>
                <a:off x="4060479" y="4064171"/>
                <a:ext cx="65556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0260091-0303-4820-9391-56C587F4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79" y="4064171"/>
                <a:ext cx="655564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958BC7F-49DB-457E-B5A0-1871A1738CCA}"/>
                  </a:ext>
                </a:extLst>
              </p:cNvPr>
              <p:cNvSpPr txBox="1"/>
              <p:nvPr/>
            </p:nvSpPr>
            <p:spPr>
              <a:xfrm>
                <a:off x="4178175" y="4706967"/>
                <a:ext cx="179170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958BC7F-49DB-457E-B5A0-1871A173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75" y="4706967"/>
                <a:ext cx="1791709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4C4F9179-C4B5-4F56-A6B2-4E1D44DCA5B4}"/>
              </a:ext>
            </a:extLst>
          </p:cNvPr>
          <p:cNvSpPr/>
          <p:nvPr/>
        </p:nvSpPr>
        <p:spPr>
          <a:xfrm>
            <a:off x="5662642" y="2451717"/>
            <a:ext cx="320908" cy="53118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3B79D0D-3F50-422A-8375-093414FF0713}"/>
                  </a:ext>
                </a:extLst>
              </p:cNvPr>
              <p:cNvSpPr txBox="1"/>
              <p:nvPr/>
            </p:nvSpPr>
            <p:spPr>
              <a:xfrm>
                <a:off x="5939162" y="2319234"/>
                <a:ext cx="3266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using patterns you have learnt (remember that you can think ‘how would I get to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by differentiating…)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3B79D0D-3F50-422A-8375-093414FF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62" y="2319234"/>
                <a:ext cx="3266982" cy="646331"/>
              </a:xfrm>
              <a:prstGeom prst="rect">
                <a:avLst/>
              </a:prstGeom>
              <a:blipFill>
                <a:blip r:embed="rId8"/>
                <a:stretch>
                  <a:fillRect r="-56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09779CA4-E4E9-47A2-9B53-254CF29A1930}"/>
              </a:ext>
            </a:extLst>
          </p:cNvPr>
          <p:cNvSpPr/>
          <p:nvPr/>
        </p:nvSpPr>
        <p:spPr>
          <a:xfrm>
            <a:off x="5868307" y="3056879"/>
            <a:ext cx="320908" cy="53118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9772640E-FFF1-4029-9F5A-546736AE8A58}"/>
              </a:ext>
            </a:extLst>
          </p:cNvPr>
          <p:cNvSpPr/>
          <p:nvPr/>
        </p:nvSpPr>
        <p:spPr>
          <a:xfrm>
            <a:off x="5869788" y="3697550"/>
            <a:ext cx="309071" cy="5548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5277B44F-A38C-4FAA-A5E8-42731511D7AD}"/>
              </a:ext>
            </a:extLst>
          </p:cNvPr>
          <p:cNvSpPr/>
          <p:nvPr/>
        </p:nvSpPr>
        <p:spPr>
          <a:xfrm>
            <a:off x="5844634" y="4382610"/>
            <a:ext cx="309071" cy="5548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FFBCA53-AFBD-47C1-963B-2F82882008CC}"/>
                  </a:ext>
                </a:extLst>
              </p:cNvPr>
              <p:cNvSpPr txBox="1"/>
              <p:nvPr/>
            </p:nvSpPr>
            <p:spPr>
              <a:xfrm>
                <a:off x="6116716" y="2949548"/>
                <a:ext cx="2849732" cy="73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know that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velocity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FFBCA53-AFBD-47C1-963B-2F828820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716" y="2949548"/>
                <a:ext cx="2849732" cy="739177"/>
              </a:xfrm>
              <a:prstGeom prst="rect">
                <a:avLst/>
              </a:prstGeom>
              <a:blipFill>
                <a:blip r:embed="rId9"/>
                <a:stretch>
                  <a:fillRect t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2BB2CB-1A8D-4BB8-9CBC-F2C021A6F960}"/>
              </a:ext>
            </a:extLst>
          </p:cNvPr>
          <p:cNvSpPr txBox="1"/>
          <p:nvPr/>
        </p:nvSpPr>
        <p:spPr>
          <a:xfrm>
            <a:off x="6134471" y="3855070"/>
            <a:ext cx="861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155149E-F834-40C8-9A6E-3CB61D2D4BBB}"/>
                  </a:ext>
                </a:extLst>
              </p:cNvPr>
              <p:cNvSpPr txBox="1"/>
              <p:nvPr/>
            </p:nvSpPr>
            <p:spPr>
              <a:xfrm>
                <a:off x="6081204" y="4423242"/>
                <a:ext cx="3133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now use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found in the integral we found before…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155149E-F834-40C8-9A6E-3CB61D2D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04" y="4423242"/>
                <a:ext cx="3133817" cy="461665"/>
              </a:xfrm>
              <a:prstGeom prst="rect">
                <a:avLst/>
              </a:prstGeom>
              <a:blipFill>
                <a:blip r:embed="rId10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80F0019-6B4F-473A-A5EE-A8F1B343129E}"/>
              </a:ext>
            </a:extLst>
          </p:cNvPr>
          <p:cNvSpPr/>
          <p:nvPr/>
        </p:nvSpPr>
        <p:spPr>
          <a:xfrm>
            <a:off x="4190260" y="4678533"/>
            <a:ext cx="1784412" cy="5948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2CB2254-B3F1-4785-8594-65BD7AF3EE97}"/>
              </a:ext>
            </a:extLst>
          </p:cNvPr>
          <p:cNvSpPr/>
          <p:nvPr/>
        </p:nvSpPr>
        <p:spPr>
          <a:xfrm>
            <a:off x="4129596" y="2700293"/>
            <a:ext cx="1658645" cy="5400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96BD083-EAFB-402E-8781-B2246550DC13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96BD083-EAFB-402E-8781-B2246550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11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7B862-2F76-0C71-2B35-8564091D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4" grpId="0" animBg="1"/>
      <p:bldP spid="4" grpId="1" animBg="1"/>
      <p:bldP spid="37" grpId="0" animBg="1"/>
      <p:bldP spid="37" grpId="1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1D66E15-C963-42D6-8B8E-EE70457BF17E}"/>
                  </a:ext>
                </a:extLst>
              </p:cNvPr>
              <p:cNvSpPr txBox="1"/>
              <p:nvPr/>
            </p:nvSpPr>
            <p:spPr>
              <a:xfrm>
                <a:off x="4419352" y="1432587"/>
                <a:ext cx="156209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1D66E15-C963-42D6-8B8E-EE70457BF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352" y="1432587"/>
                <a:ext cx="1562094" cy="404726"/>
              </a:xfrm>
              <a:prstGeom prst="rect">
                <a:avLst/>
              </a:prstGeom>
              <a:blipFill>
                <a:blip r:embed="rId3"/>
                <a:stretch>
                  <a:fillRect l="-1563" r="-78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EB51DD6-F770-4F15-9B37-B3E06EFC377E}"/>
                  </a:ext>
                </a:extLst>
              </p:cNvPr>
              <p:cNvSpPr txBox="1"/>
              <p:nvPr/>
            </p:nvSpPr>
            <p:spPr>
              <a:xfrm>
                <a:off x="4429709" y="2082137"/>
                <a:ext cx="12868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EB51DD6-F770-4F15-9B37-B3E06EFC3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09" y="2082137"/>
                <a:ext cx="1286827" cy="404726"/>
              </a:xfrm>
              <a:prstGeom prst="rect">
                <a:avLst/>
              </a:prstGeom>
              <a:blipFill>
                <a:blip r:embed="rId4"/>
                <a:stretch>
                  <a:fillRect l="-1896" t="-1515" r="-94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5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953FD20-5115-4E8E-9493-63C242D83A66}"/>
                  </a:ext>
                </a:extLst>
              </p:cNvPr>
              <p:cNvSpPr txBox="1"/>
              <p:nvPr/>
            </p:nvSpPr>
            <p:spPr>
              <a:xfrm>
                <a:off x="4420831" y="2712451"/>
                <a:ext cx="58657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953FD20-5115-4E8E-9493-63C242D83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31" y="2712451"/>
                <a:ext cx="586571" cy="404726"/>
              </a:xfrm>
              <a:prstGeom prst="rect">
                <a:avLst/>
              </a:prstGeom>
              <a:blipFill>
                <a:blip r:embed="rId6"/>
                <a:stretch>
                  <a:fillRect l="-3125" r="-312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7CD0713-69D8-44FF-81E8-E87E6156C5E3}"/>
                  </a:ext>
                </a:extLst>
              </p:cNvPr>
              <p:cNvSpPr txBox="1"/>
              <p:nvPr/>
            </p:nvSpPr>
            <p:spPr>
              <a:xfrm>
                <a:off x="4438586" y="3298377"/>
                <a:ext cx="48718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7CD0713-69D8-44FF-81E8-E87E6156C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86" y="3298377"/>
                <a:ext cx="487185" cy="404726"/>
              </a:xfrm>
              <a:prstGeom prst="rect">
                <a:avLst/>
              </a:prstGeom>
              <a:blipFill>
                <a:blip r:embed="rId7"/>
                <a:stretch>
                  <a:fillRect l="-3750" r="-6250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円弧 43">
            <a:extLst>
              <a:ext uri="{FF2B5EF4-FFF2-40B4-BE49-F238E27FC236}">
                <a16:creationId xmlns:a16="http://schemas.microsoft.com/office/drawing/2014/main" id="{D78F9A2A-501A-40A6-8839-68B79EFC802F}"/>
              </a:ext>
            </a:extLst>
          </p:cNvPr>
          <p:cNvSpPr/>
          <p:nvPr/>
        </p:nvSpPr>
        <p:spPr>
          <a:xfrm>
            <a:off x="5985198" y="1682319"/>
            <a:ext cx="273559" cy="6347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04A4E5A-1A28-4E39-9935-A289C73F671C}"/>
                  </a:ext>
                </a:extLst>
              </p:cNvPr>
              <p:cNvSpPr txBox="1"/>
              <p:nvPr/>
            </p:nvSpPr>
            <p:spPr>
              <a:xfrm>
                <a:off x="6107838" y="1777695"/>
                <a:ext cx="196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maximum value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1…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04A4E5A-1A28-4E39-9935-A289C73F6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38" y="1777695"/>
                <a:ext cx="1961964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円弧 45">
            <a:extLst>
              <a:ext uri="{FF2B5EF4-FFF2-40B4-BE49-F238E27FC236}">
                <a16:creationId xmlns:a16="http://schemas.microsoft.com/office/drawing/2014/main" id="{009306AD-AFBA-4CA0-B7D4-A03F3AAACAA2}"/>
              </a:ext>
            </a:extLst>
          </p:cNvPr>
          <p:cNvSpPr/>
          <p:nvPr/>
        </p:nvSpPr>
        <p:spPr>
          <a:xfrm>
            <a:off x="5640449" y="2322991"/>
            <a:ext cx="273559" cy="6347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BAB18974-2443-4061-9E04-4E5C98B6BE2E}"/>
              </a:ext>
            </a:extLst>
          </p:cNvPr>
          <p:cNvSpPr/>
          <p:nvPr/>
        </p:nvSpPr>
        <p:spPr>
          <a:xfrm>
            <a:off x="4958349" y="2963663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62377A-5D9C-4110-87E9-643F48334138}"/>
              </a:ext>
            </a:extLst>
          </p:cNvPr>
          <p:cNvSpPr txBox="1"/>
          <p:nvPr/>
        </p:nvSpPr>
        <p:spPr>
          <a:xfrm>
            <a:off x="5877018" y="2461275"/>
            <a:ext cx="12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together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ED37F26-6DF1-4AC4-9F9C-5B43FCC3FDB1}"/>
              </a:ext>
            </a:extLst>
          </p:cNvPr>
          <p:cNvSpPr txBox="1"/>
          <p:nvPr/>
        </p:nvSpPr>
        <p:spPr>
          <a:xfrm>
            <a:off x="5033640" y="3064956"/>
            <a:ext cx="12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907EFFB-2A9E-487A-864A-AE10C1A8A837}"/>
                  </a:ext>
                </a:extLst>
              </p:cNvPr>
              <p:cNvSpPr txBox="1"/>
              <p:nvPr/>
            </p:nvSpPr>
            <p:spPr>
              <a:xfrm>
                <a:off x="4092606" y="3997111"/>
                <a:ext cx="477618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would be asked to find times when this speed is achieved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do so, you would need to find times that make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equal to 1…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907EFFB-2A9E-487A-864A-AE10C1A8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06" y="3997111"/>
                <a:ext cx="4776186" cy="1169551"/>
              </a:xfrm>
              <a:prstGeom prst="rect">
                <a:avLst/>
              </a:prstGeom>
              <a:blipFill>
                <a:blip r:embed="rId9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2C1A094-A665-4E4A-8A27-E362285A0B2B}"/>
              </a:ext>
            </a:extLst>
          </p:cNvPr>
          <p:cNvSpPr/>
          <p:nvPr/>
        </p:nvSpPr>
        <p:spPr>
          <a:xfrm>
            <a:off x="4972974" y="1537319"/>
            <a:ext cx="593325" cy="2293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9559790-0339-454D-89C9-A7C12BD44F4B}"/>
              </a:ext>
            </a:extLst>
          </p:cNvPr>
          <p:cNvSpPr/>
          <p:nvPr/>
        </p:nvSpPr>
        <p:spPr>
          <a:xfrm>
            <a:off x="5001088" y="2204624"/>
            <a:ext cx="290004" cy="2293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10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FEDDD2-4822-11FB-8EDD-42DD2193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3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4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07F1F46-217E-4497-A0DD-5F1D11DECC82}"/>
                  </a:ext>
                </a:extLst>
              </p:cNvPr>
              <p:cNvSpPr txBox="1"/>
              <p:nvPr/>
            </p:nvSpPr>
            <p:spPr>
              <a:xfrm>
                <a:off x="3757188" y="1307479"/>
                <a:ext cx="52057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distance travelled we can integrate the velocity and use the limits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the area under a velocity-time graph is the distance travelled!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07F1F46-217E-4497-A0DD-5F1D11DE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88" y="1307479"/>
                <a:ext cx="5205743" cy="1015663"/>
              </a:xfrm>
              <a:prstGeom prst="rect">
                <a:avLst/>
              </a:prstGeom>
              <a:blipFill>
                <a:blip r:embed="rId5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DBC9EF23-3056-4679-8D9A-5098A6DDAD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930" t="56556" r="12767" b="6127"/>
          <a:stretch/>
        </p:blipFill>
        <p:spPr>
          <a:xfrm>
            <a:off x="4026654" y="2351915"/>
            <a:ext cx="4791421" cy="1667822"/>
          </a:xfrm>
          <a:prstGeom prst="rect">
            <a:avLst/>
          </a:prstGeom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34D7675-ED6F-4402-B718-E6AD178882D9}"/>
              </a:ext>
            </a:extLst>
          </p:cNvPr>
          <p:cNvSpPr/>
          <p:nvPr/>
        </p:nvSpPr>
        <p:spPr>
          <a:xfrm>
            <a:off x="4310251" y="2730310"/>
            <a:ext cx="960437" cy="1074738"/>
          </a:xfrm>
          <a:custGeom>
            <a:avLst/>
            <a:gdLst>
              <a:gd name="connsiteX0" fmla="*/ 0 w 985837"/>
              <a:gd name="connsiteY0" fmla="*/ 1057275 h 1066800"/>
              <a:gd name="connsiteX1" fmla="*/ 0 w 985837"/>
              <a:gd name="connsiteY1" fmla="*/ 533400 h 1066800"/>
              <a:gd name="connsiteX2" fmla="*/ 80962 w 985837"/>
              <a:gd name="connsiteY2" fmla="*/ 323850 h 1066800"/>
              <a:gd name="connsiteX3" fmla="*/ 166687 w 985837"/>
              <a:gd name="connsiteY3" fmla="*/ 133350 h 1066800"/>
              <a:gd name="connsiteX4" fmla="*/ 247650 w 985837"/>
              <a:gd name="connsiteY4" fmla="*/ 28575 h 1066800"/>
              <a:gd name="connsiteX5" fmla="*/ 319087 w 985837"/>
              <a:gd name="connsiteY5" fmla="*/ 0 h 1066800"/>
              <a:gd name="connsiteX6" fmla="*/ 381000 w 985837"/>
              <a:gd name="connsiteY6" fmla="*/ 19050 h 1066800"/>
              <a:gd name="connsiteX7" fmla="*/ 466725 w 985837"/>
              <a:gd name="connsiteY7" fmla="*/ 95250 h 1066800"/>
              <a:gd name="connsiteX8" fmla="*/ 561975 w 985837"/>
              <a:gd name="connsiteY8" fmla="*/ 285750 h 1066800"/>
              <a:gd name="connsiteX9" fmla="*/ 685800 w 985837"/>
              <a:gd name="connsiteY9" fmla="*/ 590550 h 1066800"/>
              <a:gd name="connsiteX10" fmla="*/ 762000 w 985837"/>
              <a:gd name="connsiteY10" fmla="*/ 809625 h 1066800"/>
              <a:gd name="connsiteX11" fmla="*/ 885825 w 985837"/>
              <a:gd name="connsiteY11" fmla="*/ 995362 h 1066800"/>
              <a:gd name="connsiteX12" fmla="*/ 985837 w 985837"/>
              <a:gd name="connsiteY12" fmla="*/ 1066800 h 1066800"/>
              <a:gd name="connsiteX13" fmla="*/ 0 w 985837"/>
              <a:gd name="connsiteY13" fmla="*/ 1057275 h 1066800"/>
              <a:gd name="connsiteX0" fmla="*/ 0 w 985837"/>
              <a:gd name="connsiteY0" fmla="*/ 1090613 h 1100138"/>
              <a:gd name="connsiteX1" fmla="*/ 0 w 985837"/>
              <a:gd name="connsiteY1" fmla="*/ 566738 h 1100138"/>
              <a:gd name="connsiteX2" fmla="*/ 80962 w 985837"/>
              <a:gd name="connsiteY2" fmla="*/ 357188 h 1100138"/>
              <a:gd name="connsiteX3" fmla="*/ 166687 w 985837"/>
              <a:gd name="connsiteY3" fmla="*/ 166688 h 1100138"/>
              <a:gd name="connsiteX4" fmla="*/ 247650 w 985837"/>
              <a:gd name="connsiteY4" fmla="*/ 61913 h 1100138"/>
              <a:gd name="connsiteX5" fmla="*/ 323850 w 985837"/>
              <a:gd name="connsiteY5" fmla="*/ 0 h 1100138"/>
              <a:gd name="connsiteX6" fmla="*/ 381000 w 985837"/>
              <a:gd name="connsiteY6" fmla="*/ 52388 h 1100138"/>
              <a:gd name="connsiteX7" fmla="*/ 466725 w 985837"/>
              <a:gd name="connsiteY7" fmla="*/ 128588 h 1100138"/>
              <a:gd name="connsiteX8" fmla="*/ 561975 w 985837"/>
              <a:gd name="connsiteY8" fmla="*/ 319088 h 1100138"/>
              <a:gd name="connsiteX9" fmla="*/ 685800 w 985837"/>
              <a:gd name="connsiteY9" fmla="*/ 623888 h 1100138"/>
              <a:gd name="connsiteX10" fmla="*/ 762000 w 985837"/>
              <a:gd name="connsiteY10" fmla="*/ 842963 h 1100138"/>
              <a:gd name="connsiteX11" fmla="*/ 885825 w 985837"/>
              <a:gd name="connsiteY11" fmla="*/ 1028700 h 1100138"/>
              <a:gd name="connsiteX12" fmla="*/ 985837 w 985837"/>
              <a:gd name="connsiteY12" fmla="*/ 1100138 h 1100138"/>
              <a:gd name="connsiteX13" fmla="*/ 0 w 985837"/>
              <a:gd name="connsiteY13" fmla="*/ 1090613 h 1100138"/>
              <a:gd name="connsiteX0" fmla="*/ 0 w 985837"/>
              <a:gd name="connsiteY0" fmla="*/ 1090613 h 1100138"/>
              <a:gd name="connsiteX1" fmla="*/ 0 w 985837"/>
              <a:gd name="connsiteY1" fmla="*/ 566738 h 1100138"/>
              <a:gd name="connsiteX2" fmla="*/ 80962 w 985837"/>
              <a:gd name="connsiteY2" fmla="*/ 357188 h 1100138"/>
              <a:gd name="connsiteX3" fmla="*/ 166687 w 985837"/>
              <a:gd name="connsiteY3" fmla="*/ 166688 h 1100138"/>
              <a:gd name="connsiteX4" fmla="*/ 247650 w 985837"/>
              <a:gd name="connsiteY4" fmla="*/ 61913 h 1100138"/>
              <a:gd name="connsiteX5" fmla="*/ 323850 w 985837"/>
              <a:gd name="connsiteY5" fmla="*/ 0 h 1100138"/>
              <a:gd name="connsiteX6" fmla="*/ 404812 w 985837"/>
              <a:gd name="connsiteY6" fmla="*/ 52388 h 1100138"/>
              <a:gd name="connsiteX7" fmla="*/ 466725 w 985837"/>
              <a:gd name="connsiteY7" fmla="*/ 128588 h 1100138"/>
              <a:gd name="connsiteX8" fmla="*/ 561975 w 985837"/>
              <a:gd name="connsiteY8" fmla="*/ 319088 h 1100138"/>
              <a:gd name="connsiteX9" fmla="*/ 685800 w 985837"/>
              <a:gd name="connsiteY9" fmla="*/ 623888 h 1100138"/>
              <a:gd name="connsiteX10" fmla="*/ 762000 w 985837"/>
              <a:gd name="connsiteY10" fmla="*/ 842963 h 1100138"/>
              <a:gd name="connsiteX11" fmla="*/ 885825 w 985837"/>
              <a:gd name="connsiteY11" fmla="*/ 1028700 h 1100138"/>
              <a:gd name="connsiteX12" fmla="*/ 985837 w 985837"/>
              <a:gd name="connsiteY12" fmla="*/ 1100138 h 1100138"/>
              <a:gd name="connsiteX13" fmla="*/ 0 w 985837"/>
              <a:gd name="connsiteY13" fmla="*/ 1090613 h 1100138"/>
              <a:gd name="connsiteX0" fmla="*/ 0 w 985837"/>
              <a:gd name="connsiteY0" fmla="*/ 1065213 h 1074738"/>
              <a:gd name="connsiteX1" fmla="*/ 0 w 985837"/>
              <a:gd name="connsiteY1" fmla="*/ 541338 h 1074738"/>
              <a:gd name="connsiteX2" fmla="*/ 80962 w 985837"/>
              <a:gd name="connsiteY2" fmla="*/ 331788 h 1074738"/>
              <a:gd name="connsiteX3" fmla="*/ 166687 w 985837"/>
              <a:gd name="connsiteY3" fmla="*/ 141288 h 1074738"/>
              <a:gd name="connsiteX4" fmla="*/ 247650 w 985837"/>
              <a:gd name="connsiteY4" fmla="*/ 36513 h 1074738"/>
              <a:gd name="connsiteX5" fmla="*/ 333375 w 985837"/>
              <a:gd name="connsiteY5" fmla="*/ 0 h 1074738"/>
              <a:gd name="connsiteX6" fmla="*/ 404812 w 985837"/>
              <a:gd name="connsiteY6" fmla="*/ 26988 h 1074738"/>
              <a:gd name="connsiteX7" fmla="*/ 466725 w 985837"/>
              <a:gd name="connsiteY7" fmla="*/ 103188 h 1074738"/>
              <a:gd name="connsiteX8" fmla="*/ 561975 w 985837"/>
              <a:gd name="connsiteY8" fmla="*/ 293688 h 1074738"/>
              <a:gd name="connsiteX9" fmla="*/ 685800 w 985837"/>
              <a:gd name="connsiteY9" fmla="*/ 598488 h 1074738"/>
              <a:gd name="connsiteX10" fmla="*/ 762000 w 985837"/>
              <a:gd name="connsiteY10" fmla="*/ 817563 h 1074738"/>
              <a:gd name="connsiteX11" fmla="*/ 885825 w 985837"/>
              <a:gd name="connsiteY11" fmla="*/ 1003300 h 1074738"/>
              <a:gd name="connsiteX12" fmla="*/ 985837 w 985837"/>
              <a:gd name="connsiteY12" fmla="*/ 1074738 h 1074738"/>
              <a:gd name="connsiteX13" fmla="*/ 0 w 985837"/>
              <a:gd name="connsiteY13" fmla="*/ 1065213 h 1074738"/>
              <a:gd name="connsiteX0" fmla="*/ 0 w 960437"/>
              <a:gd name="connsiteY0" fmla="*/ 1065213 h 1074738"/>
              <a:gd name="connsiteX1" fmla="*/ 0 w 960437"/>
              <a:gd name="connsiteY1" fmla="*/ 541338 h 1074738"/>
              <a:gd name="connsiteX2" fmla="*/ 80962 w 960437"/>
              <a:gd name="connsiteY2" fmla="*/ 331788 h 1074738"/>
              <a:gd name="connsiteX3" fmla="*/ 166687 w 960437"/>
              <a:gd name="connsiteY3" fmla="*/ 141288 h 1074738"/>
              <a:gd name="connsiteX4" fmla="*/ 247650 w 960437"/>
              <a:gd name="connsiteY4" fmla="*/ 36513 h 1074738"/>
              <a:gd name="connsiteX5" fmla="*/ 333375 w 960437"/>
              <a:gd name="connsiteY5" fmla="*/ 0 h 1074738"/>
              <a:gd name="connsiteX6" fmla="*/ 404812 w 960437"/>
              <a:gd name="connsiteY6" fmla="*/ 26988 h 1074738"/>
              <a:gd name="connsiteX7" fmla="*/ 466725 w 960437"/>
              <a:gd name="connsiteY7" fmla="*/ 103188 h 1074738"/>
              <a:gd name="connsiteX8" fmla="*/ 561975 w 960437"/>
              <a:gd name="connsiteY8" fmla="*/ 293688 h 1074738"/>
              <a:gd name="connsiteX9" fmla="*/ 685800 w 960437"/>
              <a:gd name="connsiteY9" fmla="*/ 598488 h 1074738"/>
              <a:gd name="connsiteX10" fmla="*/ 762000 w 960437"/>
              <a:gd name="connsiteY10" fmla="*/ 817563 h 1074738"/>
              <a:gd name="connsiteX11" fmla="*/ 885825 w 960437"/>
              <a:gd name="connsiteY11" fmla="*/ 1003300 h 1074738"/>
              <a:gd name="connsiteX12" fmla="*/ 960437 w 960437"/>
              <a:gd name="connsiteY12" fmla="*/ 1074738 h 1074738"/>
              <a:gd name="connsiteX13" fmla="*/ 0 w 960437"/>
              <a:gd name="connsiteY13" fmla="*/ 1065213 h 10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0437" h="1074738">
                <a:moveTo>
                  <a:pt x="0" y="1065213"/>
                </a:moveTo>
                <a:lnTo>
                  <a:pt x="0" y="541338"/>
                </a:lnTo>
                <a:lnTo>
                  <a:pt x="80962" y="331788"/>
                </a:lnTo>
                <a:lnTo>
                  <a:pt x="166687" y="141288"/>
                </a:lnTo>
                <a:lnTo>
                  <a:pt x="247650" y="36513"/>
                </a:lnTo>
                <a:lnTo>
                  <a:pt x="333375" y="0"/>
                </a:lnTo>
                <a:lnTo>
                  <a:pt x="404812" y="26988"/>
                </a:lnTo>
                <a:lnTo>
                  <a:pt x="466725" y="103188"/>
                </a:lnTo>
                <a:lnTo>
                  <a:pt x="561975" y="293688"/>
                </a:lnTo>
                <a:lnTo>
                  <a:pt x="685800" y="598488"/>
                </a:lnTo>
                <a:lnTo>
                  <a:pt x="762000" y="817563"/>
                </a:lnTo>
                <a:lnTo>
                  <a:pt x="885825" y="1003300"/>
                </a:lnTo>
                <a:lnTo>
                  <a:pt x="960437" y="1074738"/>
                </a:lnTo>
                <a:lnTo>
                  <a:pt x="0" y="10652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50DE01-4FF0-436F-9B64-A7100BB5A582}"/>
              </a:ext>
            </a:extLst>
          </p:cNvPr>
          <p:cNvSpPr/>
          <p:nvPr/>
        </p:nvSpPr>
        <p:spPr>
          <a:xfrm>
            <a:off x="5310376" y="2738248"/>
            <a:ext cx="1319212" cy="1057275"/>
          </a:xfrm>
          <a:custGeom>
            <a:avLst/>
            <a:gdLst>
              <a:gd name="connsiteX0" fmla="*/ 0 w 1319212"/>
              <a:gd name="connsiteY0" fmla="*/ 1057275 h 1057275"/>
              <a:gd name="connsiteX1" fmla="*/ 71437 w 1319212"/>
              <a:gd name="connsiteY1" fmla="*/ 1023937 h 1057275"/>
              <a:gd name="connsiteX2" fmla="*/ 152400 w 1319212"/>
              <a:gd name="connsiteY2" fmla="*/ 923925 h 1057275"/>
              <a:gd name="connsiteX3" fmla="*/ 319087 w 1319212"/>
              <a:gd name="connsiteY3" fmla="*/ 542925 h 1057275"/>
              <a:gd name="connsiteX4" fmla="*/ 423862 w 1319212"/>
              <a:gd name="connsiteY4" fmla="*/ 304800 h 1057275"/>
              <a:gd name="connsiteX5" fmla="*/ 504825 w 1319212"/>
              <a:gd name="connsiteY5" fmla="*/ 109537 h 1057275"/>
              <a:gd name="connsiteX6" fmla="*/ 600075 w 1319212"/>
              <a:gd name="connsiteY6" fmla="*/ 9525 h 1057275"/>
              <a:gd name="connsiteX7" fmla="*/ 657225 w 1319212"/>
              <a:gd name="connsiteY7" fmla="*/ 0 h 1057275"/>
              <a:gd name="connsiteX8" fmla="*/ 723900 w 1319212"/>
              <a:gd name="connsiteY8" fmla="*/ 19050 h 1057275"/>
              <a:gd name="connsiteX9" fmla="*/ 781050 w 1319212"/>
              <a:gd name="connsiteY9" fmla="*/ 95250 h 1057275"/>
              <a:gd name="connsiteX10" fmla="*/ 881062 w 1319212"/>
              <a:gd name="connsiteY10" fmla="*/ 252412 h 1057275"/>
              <a:gd name="connsiteX11" fmla="*/ 971550 w 1319212"/>
              <a:gd name="connsiteY11" fmla="*/ 471487 h 1057275"/>
              <a:gd name="connsiteX12" fmla="*/ 1071562 w 1319212"/>
              <a:gd name="connsiteY12" fmla="*/ 742950 h 1057275"/>
              <a:gd name="connsiteX13" fmla="*/ 1195387 w 1319212"/>
              <a:gd name="connsiteY13" fmla="*/ 971550 h 1057275"/>
              <a:gd name="connsiteX14" fmla="*/ 1257300 w 1319212"/>
              <a:gd name="connsiteY14" fmla="*/ 1028700 h 1057275"/>
              <a:gd name="connsiteX15" fmla="*/ 1319212 w 1319212"/>
              <a:gd name="connsiteY15" fmla="*/ 1057275 h 1057275"/>
              <a:gd name="connsiteX16" fmla="*/ 0 w 1319212"/>
              <a:gd name="connsiteY16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9212" h="1057275">
                <a:moveTo>
                  <a:pt x="0" y="1057275"/>
                </a:moveTo>
                <a:lnTo>
                  <a:pt x="71437" y="1023937"/>
                </a:lnTo>
                <a:lnTo>
                  <a:pt x="152400" y="923925"/>
                </a:lnTo>
                <a:lnTo>
                  <a:pt x="319087" y="542925"/>
                </a:lnTo>
                <a:lnTo>
                  <a:pt x="423862" y="304800"/>
                </a:lnTo>
                <a:lnTo>
                  <a:pt x="504825" y="109537"/>
                </a:lnTo>
                <a:lnTo>
                  <a:pt x="600075" y="9525"/>
                </a:lnTo>
                <a:lnTo>
                  <a:pt x="657225" y="0"/>
                </a:lnTo>
                <a:lnTo>
                  <a:pt x="723900" y="19050"/>
                </a:lnTo>
                <a:lnTo>
                  <a:pt x="781050" y="95250"/>
                </a:lnTo>
                <a:lnTo>
                  <a:pt x="881062" y="252412"/>
                </a:lnTo>
                <a:lnTo>
                  <a:pt x="971550" y="471487"/>
                </a:lnTo>
                <a:lnTo>
                  <a:pt x="1071562" y="742950"/>
                </a:lnTo>
                <a:lnTo>
                  <a:pt x="1195387" y="971550"/>
                </a:lnTo>
                <a:lnTo>
                  <a:pt x="1257300" y="1028700"/>
                </a:lnTo>
                <a:lnTo>
                  <a:pt x="1319212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F6D2C0B-33FA-40B2-B5E3-3DD98B4A4F14}"/>
              </a:ext>
            </a:extLst>
          </p:cNvPr>
          <p:cNvSpPr/>
          <p:nvPr/>
        </p:nvSpPr>
        <p:spPr>
          <a:xfrm>
            <a:off x="6634351" y="2738248"/>
            <a:ext cx="1319212" cy="1057275"/>
          </a:xfrm>
          <a:custGeom>
            <a:avLst/>
            <a:gdLst>
              <a:gd name="connsiteX0" fmla="*/ 0 w 1319212"/>
              <a:gd name="connsiteY0" fmla="*/ 1057275 h 1057275"/>
              <a:gd name="connsiteX1" fmla="*/ 71437 w 1319212"/>
              <a:gd name="connsiteY1" fmla="*/ 1023937 h 1057275"/>
              <a:gd name="connsiteX2" fmla="*/ 152400 w 1319212"/>
              <a:gd name="connsiteY2" fmla="*/ 923925 h 1057275"/>
              <a:gd name="connsiteX3" fmla="*/ 319087 w 1319212"/>
              <a:gd name="connsiteY3" fmla="*/ 542925 h 1057275"/>
              <a:gd name="connsiteX4" fmla="*/ 423862 w 1319212"/>
              <a:gd name="connsiteY4" fmla="*/ 304800 h 1057275"/>
              <a:gd name="connsiteX5" fmla="*/ 504825 w 1319212"/>
              <a:gd name="connsiteY5" fmla="*/ 109537 h 1057275"/>
              <a:gd name="connsiteX6" fmla="*/ 600075 w 1319212"/>
              <a:gd name="connsiteY6" fmla="*/ 9525 h 1057275"/>
              <a:gd name="connsiteX7" fmla="*/ 657225 w 1319212"/>
              <a:gd name="connsiteY7" fmla="*/ 0 h 1057275"/>
              <a:gd name="connsiteX8" fmla="*/ 723900 w 1319212"/>
              <a:gd name="connsiteY8" fmla="*/ 19050 h 1057275"/>
              <a:gd name="connsiteX9" fmla="*/ 781050 w 1319212"/>
              <a:gd name="connsiteY9" fmla="*/ 95250 h 1057275"/>
              <a:gd name="connsiteX10" fmla="*/ 881062 w 1319212"/>
              <a:gd name="connsiteY10" fmla="*/ 252412 h 1057275"/>
              <a:gd name="connsiteX11" fmla="*/ 971550 w 1319212"/>
              <a:gd name="connsiteY11" fmla="*/ 471487 h 1057275"/>
              <a:gd name="connsiteX12" fmla="*/ 1071562 w 1319212"/>
              <a:gd name="connsiteY12" fmla="*/ 742950 h 1057275"/>
              <a:gd name="connsiteX13" fmla="*/ 1195387 w 1319212"/>
              <a:gd name="connsiteY13" fmla="*/ 971550 h 1057275"/>
              <a:gd name="connsiteX14" fmla="*/ 1257300 w 1319212"/>
              <a:gd name="connsiteY14" fmla="*/ 1028700 h 1057275"/>
              <a:gd name="connsiteX15" fmla="*/ 1319212 w 1319212"/>
              <a:gd name="connsiteY15" fmla="*/ 1057275 h 1057275"/>
              <a:gd name="connsiteX16" fmla="*/ 0 w 1319212"/>
              <a:gd name="connsiteY16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9212" h="1057275">
                <a:moveTo>
                  <a:pt x="0" y="1057275"/>
                </a:moveTo>
                <a:lnTo>
                  <a:pt x="71437" y="1023937"/>
                </a:lnTo>
                <a:lnTo>
                  <a:pt x="152400" y="923925"/>
                </a:lnTo>
                <a:lnTo>
                  <a:pt x="319087" y="542925"/>
                </a:lnTo>
                <a:lnTo>
                  <a:pt x="423862" y="304800"/>
                </a:lnTo>
                <a:lnTo>
                  <a:pt x="504825" y="109537"/>
                </a:lnTo>
                <a:lnTo>
                  <a:pt x="600075" y="9525"/>
                </a:lnTo>
                <a:lnTo>
                  <a:pt x="657225" y="0"/>
                </a:lnTo>
                <a:lnTo>
                  <a:pt x="723900" y="19050"/>
                </a:lnTo>
                <a:lnTo>
                  <a:pt x="781050" y="95250"/>
                </a:lnTo>
                <a:lnTo>
                  <a:pt x="881062" y="252412"/>
                </a:lnTo>
                <a:lnTo>
                  <a:pt x="971550" y="471487"/>
                </a:lnTo>
                <a:lnTo>
                  <a:pt x="1071562" y="742950"/>
                </a:lnTo>
                <a:lnTo>
                  <a:pt x="1195387" y="971550"/>
                </a:lnTo>
                <a:lnTo>
                  <a:pt x="1257300" y="1028700"/>
                </a:lnTo>
                <a:lnTo>
                  <a:pt x="1319212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DAFB9E3-4A4D-4E71-98DC-2B695CFE221A}"/>
              </a:ext>
            </a:extLst>
          </p:cNvPr>
          <p:cNvSpPr/>
          <p:nvPr/>
        </p:nvSpPr>
        <p:spPr>
          <a:xfrm>
            <a:off x="7972613" y="3281173"/>
            <a:ext cx="319088" cy="519112"/>
          </a:xfrm>
          <a:custGeom>
            <a:avLst/>
            <a:gdLst>
              <a:gd name="connsiteX0" fmla="*/ 0 w 319088"/>
              <a:gd name="connsiteY0" fmla="*/ 519112 h 519112"/>
              <a:gd name="connsiteX1" fmla="*/ 316706 w 319088"/>
              <a:gd name="connsiteY1" fmla="*/ 519112 h 519112"/>
              <a:gd name="connsiteX2" fmla="*/ 319088 w 319088"/>
              <a:gd name="connsiteY2" fmla="*/ 0 h 519112"/>
              <a:gd name="connsiteX3" fmla="*/ 235744 w 319088"/>
              <a:gd name="connsiteY3" fmla="*/ 185737 h 519112"/>
              <a:gd name="connsiteX4" fmla="*/ 135731 w 319088"/>
              <a:gd name="connsiteY4" fmla="*/ 404812 h 519112"/>
              <a:gd name="connsiteX5" fmla="*/ 59531 w 319088"/>
              <a:gd name="connsiteY5" fmla="*/ 490537 h 519112"/>
              <a:gd name="connsiteX6" fmla="*/ 0 w 319088"/>
              <a:gd name="connsiteY6" fmla="*/ 519112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8" h="519112">
                <a:moveTo>
                  <a:pt x="0" y="519112"/>
                </a:moveTo>
                <a:lnTo>
                  <a:pt x="316706" y="519112"/>
                </a:lnTo>
                <a:lnTo>
                  <a:pt x="319088" y="0"/>
                </a:lnTo>
                <a:lnTo>
                  <a:pt x="235744" y="185737"/>
                </a:lnTo>
                <a:lnTo>
                  <a:pt x="135731" y="404812"/>
                </a:lnTo>
                <a:lnTo>
                  <a:pt x="59531" y="490537"/>
                </a:lnTo>
                <a:lnTo>
                  <a:pt x="0" y="5191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844FA11-D131-49E7-97C4-D5CB22C30031}"/>
              </a:ext>
            </a:extLst>
          </p:cNvPr>
          <p:cNvCxnSpPr>
            <a:cxnSpLocks/>
          </p:cNvCxnSpPr>
          <p:nvPr/>
        </p:nvCxnSpPr>
        <p:spPr>
          <a:xfrm flipV="1">
            <a:off x="4309298" y="2434400"/>
            <a:ext cx="0" cy="161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EAC67EC-70C9-4132-8957-20C9458B2671}"/>
              </a:ext>
            </a:extLst>
          </p:cNvPr>
          <p:cNvCxnSpPr>
            <a:cxnSpLocks/>
          </p:cNvCxnSpPr>
          <p:nvPr/>
        </p:nvCxnSpPr>
        <p:spPr>
          <a:xfrm flipV="1">
            <a:off x="8286938" y="2419160"/>
            <a:ext cx="0" cy="161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6E8FB1-6A63-4CEB-8B84-73E71417B5BF}"/>
                  </a:ext>
                </a:extLst>
              </p:cNvPr>
              <p:cNvSpPr txBox="1"/>
              <p:nvPr/>
            </p:nvSpPr>
            <p:spPr>
              <a:xfrm>
                <a:off x="4095938" y="4076510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6E8FB1-6A63-4CEB-8B84-73E71417B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938" y="4076510"/>
                <a:ext cx="457241" cy="215444"/>
              </a:xfrm>
              <a:prstGeom prst="rect">
                <a:avLst/>
              </a:prstGeom>
              <a:blipFill>
                <a:blip r:embed="rId7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03263CC-6965-4FE9-B6E9-3ECED7CD5BEB}"/>
                  </a:ext>
                </a:extLst>
              </p:cNvPr>
              <p:cNvSpPr txBox="1"/>
              <p:nvPr/>
            </p:nvSpPr>
            <p:spPr>
              <a:xfrm>
                <a:off x="8050718" y="4068890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03263CC-6965-4FE9-B6E9-3ECED7CD5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18" y="4068890"/>
                <a:ext cx="457241" cy="215444"/>
              </a:xfrm>
              <a:prstGeom prst="rect">
                <a:avLst/>
              </a:prstGeom>
              <a:blipFill>
                <a:blip r:embed="rId8"/>
                <a:stretch>
                  <a:fillRect l="-8000" r="-8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D658BB0-3E6F-4BEB-ABF3-BC1D6071A164}"/>
              </a:ext>
            </a:extLst>
          </p:cNvPr>
          <p:cNvSpPr txBox="1"/>
          <p:nvPr/>
        </p:nvSpPr>
        <p:spPr>
          <a:xfrm>
            <a:off x="4110273" y="4350500"/>
            <a:ext cx="4771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You need to be careful with these questions. If part of the graph was below the x-axis, then you would need to split the regions up and find their values separately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because just integrating the velocity actually gives the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displacement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not the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distance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the graph went below the x-axis, it means the velocity is negative, hence there is a change of direction of the particle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would keep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increasing the distance travelled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but would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reduce its displacement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77B6B3B-FB79-4B2D-8BAB-F86318E20DCD}"/>
                  </a:ext>
                </a:extLst>
              </p:cNvPr>
              <p:cNvSpPr txBox="1"/>
              <p:nvPr/>
            </p:nvSpPr>
            <p:spPr>
              <a:xfrm>
                <a:off x="6568290" y="236295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77B6B3B-FB79-4B2D-8BAB-F86318E20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90" y="2362954"/>
                <a:ext cx="1340623" cy="346890"/>
              </a:xfrm>
              <a:prstGeom prst="rect">
                <a:avLst/>
              </a:prstGeom>
              <a:blipFill>
                <a:blip r:embed="rId9"/>
                <a:stretch>
                  <a:fillRect l="-909" t="-3509" r="-1364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8E287-4C06-1ED3-D06E-86D475AC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7" grpId="0" animBg="1"/>
      <p:bldP spid="7" grpId="0" animBg="1"/>
      <p:bldP spid="12" grpId="0"/>
      <p:bldP spid="33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3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4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9ADF47-0F2A-408C-9427-C585F4D5A278}"/>
                  </a:ext>
                </a:extLst>
              </p:cNvPr>
              <p:cNvSpPr txBox="1"/>
              <p:nvPr/>
            </p:nvSpPr>
            <p:spPr>
              <a:xfrm>
                <a:off x="4068039" y="1465649"/>
                <a:ext cx="156209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9ADF47-0F2A-408C-9427-C585F4D5A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39" y="1465649"/>
                <a:ext cx="1562094" cy="404726"/>
              </a:xfrm>
              <a:prstGeom prst="rect">
                <a:avLst/>
              </a:prstGeom>
              <a:blipFill>
                <a:blip r:embed="rId5"/>
                <a:stretch>
                  <a:fillRect l="-1167" r="-778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1853D07-3A5C-4188-A9DF-3280C322E406}"/>
                  </a:ext>
                </a:extLst>
              </p:cNvPr>
              <p:cNvSpPr txBox="1"/>
              <p:nvPr/>
            </p:nvSpPr>
            <p:spPr>
              <a:xfrm>
                <a:off x="4093691" y="2025455"/>
                <a:ext cx="2251257" cy="490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1853D07-3A5C-4188-A9DF-3280C322E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91" y="2025455"/>
                <a:ext cx="2251257" cy="490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971A-567E-4AF1-9447-B31C5FF1EB50}"/>
                  </a:ext>
                </a:extLst>
              </p:cNvPr>
              <p:cNvSpPr txBox="1"/>
              <p:nvPr/>
            </p:nvSpPr>
            <p:spPr>
              <a:xfrm>
                <a:off x="4093691" y="2650143"/>
                <a:ext cx="2024785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971A-567E-4AF1-9447-B31C5FF1E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91" y="2650143"/>
                <a:ext cx="2024785" cy="484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6E2B915-CC7D-494A-AF0C-7356F56467E9}"/>
                  </a:ext>
                </a:extLst>
              </p:cNvPr>
              <p:cNvSpPr txBox="1"/>
              <p:nvPr/>
            </p:nvSpPr>
            <p:spPr>
              <a:xfrm>
                <a:off x="4237037" y="3255217"/>
                <a:ext cx="1918282" cy="482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6E2B915-CC7D-494A-AF0C-7356F5646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37" y="3255217"/>
                <a:ext cx="1918282" cy="482440"/>
              </a:xfrm>
              <a:prstGeom prst="rect">
                <a:avLst/>
              </a:prstGeom>
              <a:blipFill>
                <a:blip r:embed="rId8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EC684F-D6E1-40A9-95E6-B69AAD9BE17C}"/>
                  </a:ext>
                </a:extLst>
              </p:cNvPr>
              <p:cNvSpPr txBox="1"/>
              <p:nvPr/>
            </p:nvSpPr>
            <p:spPr>
              <a:xfrm>
                <a:off x="4226476" y="3896505"/>
                <a:ext cx="439812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+(3)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+(0)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EC684F-D6E1-40A9-95E6-B69AAD9BE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76" y="3896505"/>
                <a:ext cx="4398127" cy="4840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CC9ED85-B446-45E9-88DE-ADEEA53FC5B1}"/>
                  </a:ext>
                </a:extLst>
              </p:cNvPr>
              <p:cNvSpPr txBox="1"/>
              <p:nvPr/>
            </p:nvSpPr>
            <p:spPr>
              <a:xfrm>
                <a:off x="4244583" y="4593621"/>
                <a:ext cx="228883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CC9ED85-B446-45E9-88DE-ADEEA53FC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583" y="4593621"/>
                <a:ext cx="2288832" cy="484043"/>
              </a:xfrm>
              <a:prstGeom prst="rect">
                <a:avLst/>
              </a:prstGeom>
              <a:blipFill>
                <a:blip r:embed="rId10"/>
                <a:stretch>
                  <a:fillRect l="-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DD2E941-95B6-4DB6-B977-277932C3BA43}"/>
                  </a:ext>
                </a:extLst>
              </p:cNvPr>
              <p:cNvSpPr txBox="1"/>
              <p:nvPr/>
            </p:nvSpPr>
            <p:spPr>
              <a:xfrm>
                <a:off x="4253636" y="5263578"/>
                <a:ext cx="147078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0.477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DD2E941-95B6-4DB6-B977-277932C3B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36" y="5263578"/>
                <a:ext cx="1470787" cy="404726"/>
              </a:xfrm>
              <a:prstGeom prst="rect">
                <a:avLst/>
              </a:prstGeom>
              <a:blipFill>
                <a:blip r:embed="rId11"/>
                <a:stretch>
                  <a:fillRect l="-1245" r="-166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E1CDB844-96BF-46F3-BF33-CA95F298341E}"/>
              </a:ext>
            </a:extLst>
          </p:cNvPr>
          <p:cNvSpPr/>
          <p:nvPr/>
        </p:nvSpPr>
        <p:spPr>
          <a:xfrm>
            <a:off x="6252994" y="1687125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CCFE83F-1F9F-4A63-B021-BD19FBEDCA17}"/>
              </a:ext>
            </a:extLst>
          </p:cNvPr>
          <p:cNvSpPr txBox="1"/>
          <p:nvPr/>
        </p:nvSpPr>
        <p:spPr>
          <a:xfrm>
            <a:off x="6491334" y="1706936"/>
            <a:ext cx="217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integral we need to do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6F03EB51-9A59-4AC5-9827-A6F74DA69691}"/>
              </a:ext>
            </a:extLst>
          </p:cNvPr>
          <p:cNvSpPr/>
          <p:nvPr/>
        </p:nvSpPr>
        <p:spPr>
          <a:xfrm>
            <a:off x="6216780" y="231181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AC88415C-BE9B-4D20-B36C-73ECB531992D}"/>
              </a:ext>
            </a:extLst>
          </p:cNvPr>
          <p:cNvSpPr/>
          <p:nvPr/>
        </p:nvSpPr>
        <p:spPr>
          <a:xfrm>
            <a:off x="6099085" y="2945557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A806D319-340E-4648-9C2A-23052A11D00F}"/>
              </a:ext>
            </a:extLst>
          </p:cNvPr>
          <p:cNvSpPr/>
          <p:nvPr/>
        </p:nvSpPr>
        <p:spPr>
          <a:xfrm>
            <a:off x="8452986" y="356119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B6A351B0-EE08-4380-A2DB-C3E14953BAEF}"/>
              </a:ext>
            </a:extLst>
          </p:cNvPr>
          <p:cNvSpPr/>
          <p:nvPr/>
        </p:nvSpPr>
        <p:spPr>
          <a:xfrm>
            <a:off x="8462039" y="4176828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AAB15E41-64ED-4641-9636-ACB25F8AC639}"/>
              </a:ext>
            </a:extLst>
          </p:cNvPr>
          <p:cNvSpPr/>
          <p:nvPr/>
        </p:nvSpPr>
        <p:spPr>
          <a:xfrm>
            <a:off x="6397849" y="4855838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2C8F0C3-2FF2-4371-A20E-B0F74CE229B3}"/>
                  </a:ext>
                </a:extLst>
              </p:cNvPr>
              <p:cNvSpPr txBox="1"/>
              <p:nvPr/>
            </p:nvSpPr>
            <p:spPr>
              <a:xfrm>
                <a:off x="6400799" y="2286358"/>
                <a:ext cx="2175469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can take 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make things a bit simpler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2C8F0C3-2FF2-4371-A20E-B0F74CE2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86358"/>
                <a:ext cx="2175469" cy="538802"/>
              </a:xfrm>
              <a:prstGeom prst="rect">
                <a:avLst/>
              </a:prstGeom>
              <a:blipFill>
                <a:blip r:embed="rId12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8581B0-C344-422B-A066-7FA2F170B9C8}"/>
              </a:ext>
            </a:extLst>
          </p:cNvPr>
          <p:cNvSpPr txBox="1"/>
          <p:nvPr/>
        </p:nvSpPr>
        <p:spPr>
          <a:xfrm>
            <a:off x="6264997" y="2992529"/>
            <a:ext cx="175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6E71EDF-8D8D-426F-897E-10C84B6FF9BE}"/>
              </a:ext>
            </a:extLst>
          </p:cNvPr>
          <p:cNvSpPr txBox="1"/>
          <p:nvPr/>
        </p:nvSpPr>
        <p:spPr>
          <a:xfrm>
            <a:off x="8582685" y="3083064"/>
            <a:ext cx="62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D71597E-3818-4594-8A3F-7EC2A807BE68}"/>
              </a:ext>
            </a:extLst>
          </p:cNvPr>
          <p:cNvSpPr txBox="1"/>
          <p:nvPr/>
        </p:nvSpPr>
        <p:spPr>
          <a:xfrm>
            <a:off x="8365403" y="4767008"/>
            <a:ext cx="77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BA06575-FAA9-4033-A8B4-7DF158867E97}"/>
              </a:ext>
            </a:extLst>
          </p:cNvPr>
          <p:cNvSpPr txBox="1"/>
          <p:nvPr/>
        </p:nvSpPr>
        <p:spPr>
          <a:xfrm>
            <a:off x="6581871" y="4776062"/>
            <a:ext cx="164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round appropriately if needed…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00986E-A2FA-7436-B606-50F1C756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of mass 6kg is moving on the positive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the displacement,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of the particle from the origin is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velocity of the particle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acts in the direction of the positive x-axis,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205BC2-2128-4431-AC1B-2AF1B1DB28E3}"/>
              </a:ext>
            </a:extLst>
          </p:cNvPr>
          <p:cNvSpPr txBox="1"/>
          <p:nvPr/>
        </p:nvSpPr>
        <p:spPr>
          <a:xfrm>
            <a:off x="3941684" y="1526959"/>
            <a:ext cx="51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the formula for the displacement to give a formula for the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AE6DB4B-BD2F-4CFF-B3A8-43766909657F}"/>
                  </a:ext>
                </a:extLst>
              </p:cNvPr>
              <p:cNvSpPr/>
              <p:nvPr/>
            </p:nvSpPr>
            <p:spPr>
              <a:xfrm>
                <a:off x="4122115" y="2127805"/>
                <a:ext cx="1361398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AE6DB4B-BD2F-4CFF-B3A8-437669096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115" y="2127805"/>
                <a:ext cx="1361398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8498BA-C081-44ED-B86C-15E93A696042}"/>
                  </a:ext>
                </a:extLst>
              </p:cNvPr>
              <p:cNvSpPr/>
              <p:nvPr/>
            </p:nvSpPr>
            <p:spPr>
              <a:xfrm>
                <a:off x="4123594" y="3318892"/>
                <a:ext cx="15067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8498BA-C081-44ED-B86C-15E93A696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94" y="3318892"/>
                <a:ext cx="1506759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0CF90FE-097A-4AC6-A89A-75FA2C3BCC59}"/>
                  </a:ext>
                </a:extLst>
              </p:cNvPr>
              <p:cNvSpPr/>
              <p:nvPr/>
            </p:nvSpPr>
            <p:spPr>
              <a:xfrm>
                <a:off x="4130993" y="2740365"/>
                <a:ext cx="149072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0CF90FE-097A-4AC6-A89A-75FA2C3BC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93" y="2740365"/>
                <a:ext cx="1490729" cy="49705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4D08C62-7B96-48CE-B476-1BD8D0BC9DCD}"/>
                  </a:ext>
                </a:extLst>
              </p:cNvPr>
              <p:cNvSpPr/>
              <p:nvPr/>
            </p:nvSpPr>
            <p:spPr>
              <a:xfrm>
                <a:off x="4141349" y="3887063"/>
                <a:ext cx="19851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(1.5)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(1.5)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4D08C62-7B96-48CE-B476-1BD8D0BC9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49" y="3887063"/>
                <a:ext cx="1985159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4481027-B9D7-4945-BDEF-2B39AAA3D4DF}"/>
                  </a:ext>
                </a:extLst>
              </p:cNvPr>
              <p:cNvSpPr/>
              <p:nvPr/>
            </p:nvSpPr>
            <p:spPr>
              <a:xfrm>
                <a:off x="4167983" y="4570643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4481027-B9D7-4945-BDEF-2B39AAA3D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983" y="4570643"/>
                <a:ext cx="135716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34E00B3-5D83-4E67-B789-A53DD99DE613}"/>
              </a:ext>
            </a:extLst>
          </p:cNvPr>
          <p:cNvSpPr/>
          <p:nvPr/>
        </p:nvSpPr>
        <p:spPr>
          <a:xfrm>
            <a:off x="5514477" y="2407095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D16246-EA0C-4240-9AD3-6AFC0A31E811}"/>
              </a:ext>
            </a:extLst>
          </p:cNvPr>
          <p:cNvSpPr txBox="1"/>
          <p:nvPr/>
        </p:nvSpPr>
        <p:spPr>
          <a:xfrm>
            <a:off x="5770485" y="2452749"/>
            <a:ext cx="246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writing terms with a fraction at the front helps!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CCC0A27A-B787-4ED0-88C6-17E3C0A87C61}"/>
              </a:ext>
            </a:extLst>
          </p:cNvPr>
          <p:cNvSpPr/>
          <p:nvPr/>
        </p:nvSpPr>
        <p:spPr>
          <a:xfrm>
            <a:off x="5452334" y="302853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9573D92E-7B27-4F86-842C-2C70AAB7AB44}"/>
              </a:ext>
            </a:extLst>
          </p:cNvPr>
          <p:cNvSpPr/>
          <p:nvPr/>
        </p:nvSpPr>
        <p:spPr>
          <a:xfrm>
            <a:off x="5949483" y="356119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DC02E91E-5507-4645-A3CD-6573BF92E263}"/>
              </a:ext>
            </a:extLst>
          </p:cNvPr>
          <p:cNvSpPr/>
          <p:nvPr/>
        </p:nvSpPr>
        <p:spPr>
          <a:xfrm>
            <a:off x="5887340" y="4155996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9173F4A-C9FF-402A-B6EB-4A85FED67CD8}"/>
              </a:ext>
            </a:extLst>
          </p:cNvPr>
          <p:cNvSpPr/>
          <p:nvPr/>
        </p:nvSpPr>
        <p:spPr>
          <a:xfrm>
            <a:off x="5009965" y="2151358"/>
            <a:ext cx="396535" cy="4764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6FB8DE2-E1C7-4224-9943-B60D1EAFFDE8}"/>
              </a:ext>
            </a:extLst>
          </p:cNvPr>
          <p:cNvSpPr/>
          <p:nvPr/>
        </p:nvSpPr>
        <p:spPr>
          <a:xfrm>
            <a:off x="4993689" y="2747641"/>
            <a:ext cx="519344" cy="4764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061436-5E9A-42CC-BED8-087418C7CA54}"/>
              </a:ext>
            </a:extLst>
          </p:cNvPr>
          <p:cNvSpPr txBox="1"/>
          <p:nvPr/>
        </p:nvSpPr>
        <p:spPr>
          <a:xfrm>
            <a:off x="5610687" y="3047553"/>
            <a:ext cx="246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term using rules you know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8279A2F-F140-478B-A2CD-86E40A877E01}"/>
                  </a:ext>
                </a:extLst>
              </p:cNvPr>
              <p:cNvSpPr txBox="1"/>
              <p:nvPr/>
            </p:nvSpPr>
            <p:spPr>
              <a:xfrm>
                <a:off x="6195384" y="3704501"/>
                <a:ext cx="1155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8279A2F-F140-478B-A2CD-86E40A877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384" y="3704501"/>
                <a:ext cx="1155328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9980BCD-DA02-4D60-81F2-2EC5979493E3}"/>
              </a:ext>
            </a:extLst>
          </p:cNvPr>
          <p:cNvSpPr txBox="1"/>
          <p:nvPr/>
        </p:nvSpPr>
        <p:spPr>
          <a:xfrm>
            <a:off x="6124362" y="4325938"/>
            <a:ext cx="835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/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F1C3D-7C84-323E-07BF-03411578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of mass 6kg is moving on the positive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the displacement,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of the particle from the origin is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velocity of the particle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acts in the direction of the positive x-axis,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/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AC036E-8852-49B8-9C1B-54B8DAB847DB}"/>
                  </a:ext>
                </a:extLst>
              </p:cNvPr>
              <p:cNvSpPr txBox="1"/>
              <p:nvPr/>
            </p:nvSpPr>
            <p:spPr>
              <a:xfrm>
                <a:off x="3888418" y="1349406"/>
                <a:ext cx="511574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need to find the value of a after 2 seconds…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differentiate the formula we just used for velocity…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AC036E-8852-49B8-9C1B-54B8DAB84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8" y="1349406"/>
                <a:ext cx="5115749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9EB2D4A4-B92E-4E85-9EDF-2E5EC77275A9}"/>
                  </a:ext>
                </a:extLst>
              </p:cNvPr>
              <p:cNvSpPr/>
              <p:nvPr/>
            </p:nvSpPr>
            <p:spPr>
              <a:xfrm>
                <a:off x="4096962" y="2466635"/>
                <a:ext cx="15067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9EB2D4A4-B92E-4E85-9EDF-2E5EC7727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2" y="2466635"/>
                <a:ext cx="1506759" cy="49705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095538F-11A1-4D7C-B39F-1B47A824A06E}"/>
                  </a:ext>
                </a:extLst>
              </p:cNvPr>
              <p:cNvSpPr/>
              <p:nvPr/>
            </p:nvSpPr>
            <p:spPr>
              <a:xfrm>
                <a:off x="4096962" y="3052562"/>
                <a:ext cx="163198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095538F-11A1-4D7C-B39F-1B47A824A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2" y="3052562"/>
                <a:ext cx="1631985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D1626DD-A453-4B46-8898-0BA07C526184}"/>
                  </a:ext>
                </a:extLst>
              </p:cNvPr>
              <p:cNvSpPr/>
              <p:nvPr/>
            </p:nvSpPr>
            <p:spPr>
              <a:xfrm>
                <a:off x="4096963" y="3691754"/>
                <a:ext cx="1871538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D1626DD-A453-4B46-8898-0BA07C526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3" y="3691754"/>
                <a:ext cx="1871538" cy="49705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2BFCC0B-404F-48FC-8539-C4DE4ADE7A51}"/>
                  </a:ext>
                </a:extLst>
              </p:cNvPr>
              <p:cNvSpPr/>
              <p:nvPr/>
            </p:nvSpPr>
            <p:spPr>
              <a:xfrm>
                <a:off x="4105840" y="4339823"/>
                <a:ext cx="12613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.0850…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2BFCC0B-404F-48FC-8539-C4DE4ADE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40" y="4339823"/>
                <a:ext cx="126130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CF43BA-4304-43DE-B80E-5E1D773FD26D}"/>
                  </a:ext>
                </a:extLst>
              </p:cNvPr>
              <p:cNvSpPr/>
              <p:nvPr/>
            </p:nvSpPr>
            <p:spPr>
              <a:xfrm>
                <a:off x="4114719" y="5192080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CF43BA-4304-43DE-B80E-5E1D773FD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19" y="5192080"/>
                <a:ext cx="82958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7E369A8-8B2C-4BAC-9D99-B3E678D116BE}"/>
                  </a:ext>
                </a:extLst>
              </p:cNvPr>
              <p:cNvSpPr/>
              <p:nvPr/>
            </p:nvSpPr>
            <p:spPr>
              <a:xfrm>
                <a:off x="4123597" y="5600453"/>
                <a:ext cx="1697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=(6)(1.0850…)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7E369A8-8B2C-4BAC-9D99-B3E678D11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97" y="5600453"/>
                <a:ext cx="169783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563E3F-74EE-47EE-9BC8-83A101E5C5A9}"/>
                  </a:ext>
                </a:extLst>
              </p:cNvPr>
              <p:cNvSpPr/>
              <p:nvPr/>
            </p:nvSpPr>
            <p:spPr>
              <a:xfrm>
                <a:off x="4132474" y="6035459"/>
                <a:ext cx="10459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=6.51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563E3F-74EE-47EE-9BC8-83A101E5C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74" y="6035459"/>
                <a:ext cx="1045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ADAEE2-C9E1-4386-9617-B487ABF14C5D}"/>
                  </a:ext>
                </a:extLst>
              </p:cNvPr>
              <p:cNvSpPr txBox="1"/>
              <p:nvPr/>
            </p:nvSpPr>
            <p:spPr>
              <a:xfrm>
                <a:off x="3959439" y="4802820"/>
                <a:ext cx="3524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can use this in the formula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𝑚𝑎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ADAEE2-C9E1-4386-9617-B487ABF14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39" y="4802820"/>
                <a:ext cx="352443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98AE50E9-A3AF-4F49-8A7A-BAF5C55A69B5}"/>
              </a:ext>
            </a:extLst>
          </p:cNvPr>
          <p:cNvSpPr/>
          <p:nvPr/>
        </p:nvSpPr>
        <p:spPr>
          <a:xfrm>
            <a:off x="5549989" y="2744446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39F0885-7156-45DB-B304-DEB4E25D85E7}"/>
              </a:ext>
            </a:extLst>
          </p:cNvPr>
          <p:cNvSpPr txBox="1"/>
          <p:nvPr/>
        </p:nvSpPr>
        <p:spPr>
          <a:xfrm>
            <a:off x="5823753" y="2843366"/>
            <a:ext cx="273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rules you know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4B60D11B-E365-47EE-890C-F5E4E5382CB5}"/>
              </a:ext>
            </a:extLst>
          </p:cNvPr>
          <p:cNvSpPr/>
          <p:nvPr/>
        </p:nvSpPr>
        <p:spPr>
          <a:xfrm>
            <a:off x="5807441" y="333037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F35338BE-69E8-4FCF-B092-DB0F3BAF023F}"/>
              </a:ext>
            </a:extLst>
          </p:cNvPr>
          <p:cNvSpPr/>
          <p:nvPr/>
        </p:nvSpPr>
        <p:spPr>
          <a:xfrm>
            <a:off x="5727542" y="393405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430A3261-6555-49FE-8EBF-CC244FEEBDFC}"/>
              </a:ext>
            </a:extLst>
          </p:cNvPr>
          <p:cNvSpPr/>
          <p:nvPr/>
        </p:nvSpPr>
        <p:spPr>
          <a:xfrm>
            <a:off x="5603254" y="5326602"/>
            <a:ext cx="256008" cy="44661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2E8CE661-80E1-4D01-B88C-F912920E104F}"/>
              </a:ext>
            </a:extLst>
          </p:cNvPr>
          <p:cNvSpPr/>
          <p:nvPr/>
        </p:nvSpPr>
        <p:spPr>
          <a:xfrm>
            <a:off x="5603254" y="5788241"/>
            <a:ext cx="256008" cy="44661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C5A2653-3CAE-415A-9C79-F0B255D38F35}"/>
                  </a:ext>
                </a:extLst>
              </p:cNvPr>
              <p:cNvSpPr txBox="1"/>
              <p:nvPr/>
            </p:nvSpPr>
            <p:spPr>
              <a:xfrm>
                <a:off x="6019061" y="3464804"/>
                <a:ext cx="11274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C5A2653-3CAE-415A-9C79-F0B255D38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061" y="3464804"/>
                <a:ext cx="1127463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79B7333-CDD3-4EF7-9589-A3DBF8920C34}"/>
              </a:ext>
            </a:extLst>
          </p:cNvPr>
          <p:cNvSpPr txBox="1"/>
          <p:nvPr/>
        </p:nvSpPr>
        <p:spPr>
          <a:xfrm>
            <a:off x="5983551" y="4095119"/>
            <a:ext cx="88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177CFC3-A186-4957-9885-D2A1D219F1C1}"/>
                  </a:ext>
                </a:extLst>
              </p:cNvPr>
              <p:cNvSpPr txBox="1"/>
              <p:nvPr/>
            </p:nvSpPr>
            <p:spPr>
              <a:xfrm>
                <a:off x="5832630" y="5391259"/>
                <a:ext cx="1420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177CFC3-A186-4957-9885-D2A1D219F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30" y="5391259"/>
                <a:ext cx="1420426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532DE62-7D8F-470A-845A-EA7892EA178C}"/>
              </a:ext>
            </a:extLst>
          </p:cNvPr>
          <p:cNvSpPr txBox="1"/>
          <p:nvPr/>
        </p:nvSpPr>
        <p:spPr>
          <a:xfrm>
            <a:off x="5770485" y="5852898"/>
            <a:ext cx="183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round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8EC229-721E-AA55-0AA0-4C39D22F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8D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03B6EB-707F-5256-F630-FF42F5A5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1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8A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BCDA47-77B4-F6F7-B8CD-B62D3089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30BA09F-8440-4885-85F9-56369506A979}"/>
                  </a:ext>
                </a:extLst>
              </p:cNvPr>
              <p:cNvSpPr txBox="1"/>
              <p:nvPr/>
            </p:nvSpPr>
            <p:spPr>
              <a:xfrm>
                <a:off x="4407762" y="2206101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30BA09F-8440-4885-85F9-56369506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62" y="2206101"/>
                <a:ext cx="1442446" cy="311945"/>
              </a:xfrm>
              <a:prstGeom prst="rect">
                <a:avLst/>
              </a:prstGeom>
              <a:blipFill>
                <a:blip r:embed="rId3"/>
                <a:stretch>
                  <a:fillRect l="-1266" r="-3797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953375-9000-4CEE-A742-D4FB2DC6A368}"/>
              </a:ext>
            </a:extLst>
          </p:cNvPr>
          <p:cNvSpPr txBox="1"/>
          <p:nvPr/>
        </p:nvSpPr>
        <p:spPr>
          <a:xfrm>
            <a:off x="4305671" y="1509204"/>
            <a:ext cx="427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Differentiate the position vector to find the velocity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169526-A04A-4C9E-A82C-5524FF36A837}"/>
                  </a:ext>
                </a:extLst>
              </p:cNvPr>
              <p:cNvSpPr txBox="1"/>
              <p:nvPr/>
            </p:nvSpPr>
            <p:spPr>
              <a:xfrm>
                <a:off x="4407762" y="2703251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169526-A04A-4C9E-A82C-5524FF36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62" y="2703251"/>
                <a:ext cx="1453668" cy="312393"/>
              </a:xfrm>
              <a:prstGeom prst="rect">
                <a:avLst/>
              </a:prstGeom>
              <a:blipFill>
                <a:blip r:embed="rId4"/>
                <a:stretch>
                  <a:fillRect l="-1255" r="-3766" b="-2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401F83-9546-4C03-B23E-5AB4300DA6F3}"/>
                  </a:ext>
                </a:extLst>
              </p:cNvPr>
              <p:cNvSpPr txBox="1"/>
              <p:nvPr/>
            </p:nvSpPr>
            <p:spPr>
              <a:xfrm>
                <a:off x="4416640" y="3200400"/>
                <a:ext cx="1786195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6(4)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401F83-9546-4C03-B23E-5AB4300DA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640" y="3200400"/>
                <a:ext cx="1786195" cy="312393"/>
              </a:xfrm>
              <a:prstGeom prst="rect">
                <a:avLst/>
              </a:prstGeom>
              <a:blipFill>
                <a:blip r:embed="rId5"/>
                <a:stretch>
                  <a:fillRect l="-1024" r="-2730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CB10C-31A2-4733-8944-61C5AB42A478}"/>
                  </a:ext>
                </a:extLst>
              </p:cNvPr>
              <p:cNvSpPr txBox="1"/>
              <p:nvPr/>
            </p:nvSpPr>
            <p:spPr>
              <a:xfrm>
                <a:off x="4425518" y="3777448"/>
                <a:ext cx="13673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−3.125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CB10C-31A2-4733-8944-61C5AB42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18" y="3777448"/>
                <a:ext cx="1367362" cy="215444"/>
              </a:xfrm>
              <a:prstGeom prst="rect">
                <a:avLst/>
              </a:prstGeom>
              <a:blipFill>
                <a:blip r:embed="rId6"/>
                <a:stretch>
                  <a:fillRect l="-1786" r="-357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6D74FB6-E186-42EE-B567-E15E358C4770}"/>
                  </a:ext>
                </a:extLst>
              </p:cNvPr>
              <p:cNvSpPr txBox="1"/>
              <p:nvPr/>
            </p:nvSpPr>
            <p:spPr>
              <a:xfrm>
                <a:off x="4052656" y="4230209"/>
                <a:ext cx="2337050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−3.125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6D74FB6-E186-42EE-B567-E15E358C4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56" y="4230209"/>
                <a:ext cx="2337050" cy="260905"/>
              </a:xfrm>
              <a:prstGeom prst="rect">
                <a:avLst/>
              </a:prstGeom>
              <a:blipFill>
                <a:blip r:embed="rId7"/>
                <a:stretch>
                  <a:fillRect l="-2350" r="-261" b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F94A6F8-8640-43F6-8339-9DBD70C7E11D}"/>
                  </a:ext>
                </a:extLst>
              </p:cNvPr>
              <p:cNvSpPr txBox="1"/>
              <p:nvPr/>
            </p:nvSpPr>
            <p:spPr>
              <a:xfrm>
                <a:off x="4603071" y="4762869"/>
                <a:ext cx="1452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96.1 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(3sf)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F94A6F8-8640-43F6-8339-9DBD70C7E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071" y="4762869"/>
                <a:ext cx="1452385" cy="215444"/>
              </a:xfrm>
              <a:prstGeom prst="rect">
                <a:avLst/>
              </a:prstGeom>
              <a:blipFill>
                <a:blip r:embed="rId8"/>
                <a:stretch>
                  <a:fillRect l="-2521" t="-25000" r="-7143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D389657A-6523-49A2-AFDD-4145A1F576B5}"/>
              </a:ext>
            </a:extLst>
          </p:cNvPr>
          <p:cNvSpPr/>
          <p:nvPr/>
        </p:nvSpPr>
        <p:spPr>
          <a:xfrm>
            <a:off x="5825196" y="2414726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802A721-72F9-4662-979A-094DF8A0D63D}"/>
                  </a:ext>
                </a:extLst>
              </p:cNvPr>
              <p:cNvSpPr txBox="1"/>
              <p:nvPr/>
            </p:nvSpPr>
            <p:spPr>
              <a:xfrm>
                <a:off x="5965793" y="2390606"/>
                <a:ext cx="224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802A721-72F9-4662-979A-094DF8A0D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793" y="2390606"/>
                <a:ext cx="2246052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20F3E38F-0361-4AC3-B486-CD596E84F5E2}"/>
              </a:ext>
            </a:extLst>
          </p:cNvPr>
          <p:cNvSpPr/>
          <p:nvPr/>
        </p:nvSpPr>
        <p:spPr>
          <a:xfrm>
            <a:off x="6075250" y="2877845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A64EE135-6899-4B1D-A142-3513D77EDD97}"/>
              </a:ext>
            </a:extLst>
          </p:cNvPr>
          <p:cNvSpPr/>
          <p:nvPr/>
        </p:nvSpPr>
        <p:spPr>
          <a:xfrm>
            <a:off x="6094485" y="3403107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FE3C1395-F3C7-4353-AFB4-C7025AB07FA2}"/>
              </a:ext>
            </a:extLst>
          </p:cNvPr>
          <p:cNvSpPr/>
          <p:nvPr/>
        </p:nvSpPr>
        <p:spPr>
          <a:xfrm>
            <a:off x="6317906" y="3875103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30FB8FA9-B70E-4179-896C-212979638D74}"/>
              </a:ext>
            </a:extLst>
          </p:cNvPr>
          <p:cNvSpPr/>
          <p:nvPr/>
        </p:nvSpPr>
        <p:spPr>
          <a:xfrm>
            <a:off x="6264640" y="4381130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4A25200-1AE4-40D1-A06F-BF27687150AF}"/>
                  </a:ext>
                </a:extLst>
              </p:cNvPr>
              <p:cNvSpPr txBox="1"/>
              <p:nvPr/>
            </p:nvSpPr>
            <p:spPr>
              <a:xfrm>
                <a:off x="6249879" y="2967655"/>
                <a:ext cx="11807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4A25200-1AE4-40D1-A06F-BF2768715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9" y="2967655"/>
                <a:ext cx="118073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54B547-1084-4DE3-940F-CAA2722C2E9F}"/>
              </a:ext>
            </a:extLst>
          </p:cNvPr>
          <p:cNvSpPr txBox="1"/>
          <p:nvPr/>
        </p:nvSpPr>
        <p:spPr>
          <a:xfrm>
            <a:off x="6374166" y="3855423"/>
            <a:ext cx="250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Pythagoras’ Theorem to find the speed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FB4262-EE71-4EB3-AC94-293A64094B15}"/>
              </a:ext>
            </a:extLst>
          </p:cNvPr>
          <p:cNvSpPr txBox="1"/>
          <p:nvPr/>
        </p:nvSpPr>
        <p:spPr>
          <a:xfrm>
            <a:off x="6143347" y="3482560"/>
            <a:ext cx="118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C1E9B7-DDBF-4B4A-B0D8-162EBB179E0A}"/>
              </a:ext>
            </a:extLst>
          </p:cNvPr>
          <p:cNvSpPr txBox="1"/>
          <p:nvPr/>
        </p:nvSpPr>
        <p:spPr>
          <a:xfrm>
            <a:off x="6329777" y="4476860"/>
            <a:ext cx="118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11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1A5C8B11-259C-BA79-396A-883B28B6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3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/>
              <p:nvPr/>
            </p:nvSpPr>
            <p:spPr>
              <a:xfrm>
                <a:off x="4363373" y="1513642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73" y="1513642"/>
                <a:ext cx="1442446" cy="311945"/>
              </a:xfrm>
              <a:prstGeom prst="rect">
                <a:avLst/>
              </a:prstGeom>
              <a:blipFill>
                <a:blip r:embed="rId4"/>
                <a:stretch>
                  <a:fillRect l="-1695" r="-3814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/>
              <p:nvPr/>
            </p:nvSpPr>
            <p:spPr>
              <a:xfrm>
                <a:off x="6405238" y="1504766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38" y="1504766"/>
                <a:ext cx="1453668" cy="312393"/>
              </a:xfrm>
              <a:prstGeom prst="rect">
                <a:avLst/>
              </a:prstGeom>
              <a:blipFill>
                <a:blip r:embed="rId5"/>
                <a:stretch>
                  <a:fillRect l="-1681" r="-3782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949B6F-3F03-4B5A-8689-CC868E220A17}"/>
              </a:ext>
            </a:extLst>
          </p:cNvPr>
          <p:cNvSpPr txBox="1"/>
          <p:nvPr/>
        </p:nvSpPr>
        <p:spPr>
          <a:xfrm>
            <a:off x="4252405" y="2041864"/>
            <a:ext cx="427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Differentiate the velocity vector to find the acceleration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EEA9314-B504-440B-B398-EA2B085157FA}"/>
                  </a:ext>
                </a:extLst>
              </p:cNvPr>
              <p:cNvSpPr txBox="1"/>
              <p:nvPr/>
            </p:nvSpPr>
            <p:spPr>
              <a:xfrm>
                <a:off x="4310108" y="2676618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EEA9314-B504-440B-B398-EA2B08515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8" y="2676618"/>
                <a:ext cx="1453668" cy="312393"/>
              </a:xfrm>
              <a:prstGeom prst="rect">
                <a:avLst/>
              </a:prstGeom>
              <a:blipFill>
                <a:blip r:embed="rId6"/>
                <a:stretch>
                  <a:fillRect l="-1255" r="-376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CF21953-3CC1-407B-8181-D37575816957}"/>
                  </a:ext>
                </a:extLst>
              </p:cNvPr>
              <p:cNvSpPr txBox="1"/>
              <p:nvPr/>
            </p:nvSpPr>
            <p:spPr>
              <a:xfrm>
                <a:off x="4310109" y="3173768"/>
                <a:ext cx="1601272" cy="31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+37.5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CF21953-3CC1-407B-8181-D37575816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9" y="3173768"/>
                <a:ext cx="1601272" cy="315471"/>
              </a:xfrm>
              <a:prstGeom prst="rect">
                <a:avLst/>
              </a:prstGeom>
              <a:blipFill>
                <a:blip r:embed="rId7"/>
                <a:stretch>
                  <a:fillRect l="-1141" r="-3422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0AC315-D537-4550-803D-E03352A517DB}"/>
                  </a:ext>
                </a:extLst>
              </p:cNvPr>
              <p:cNvSpPr txBox="1"/>
              <p:nvPr/>
            </p:nvSpPr>
            <p:spPr>
              <a:xfrm>
                <a:off x="4318987" y="3670918"/>
                <a:ext cx="1943865" cy="31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2(2)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+37.5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0AC315-D537-4550-803D-E03352A51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87" y="3670918"/>
                <a:ext cx="1943865" cy="315471"/>
              </a:xfrm>
              <a:prstGeom prst="rect">
                <a:avLst/>
              </a:prstGeom>
              <a:blipFill>
                <a:blip r:embed="rId8"/>
                <a:stretch>
                  <a:fillRect l="-627" r="-2821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/>
              <p:nvPr/>
            </p:nvSpPr>
            <p:spPr>
              <a:xfrm>
                <a:off x="4318987" y="4150312"/>
                <a:ext cx="1383777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87" y="4150312"/>
                <a:ext cx="1383777" cy="452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/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blipFill>
                <a:blip r:embed="rId10"/>
                <a:stretch>
                  <a:fillRect l="-1546" r="-412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95346519-CE6F-422B-8BF8-B3A2931859B0}"/>
              </a:ext>
            </a:extLst>
          </p:cNvPr>
          <p:cNvSpPr/>
          <p:nvPr/>
        </p:nvSpPr>
        <p:spPr>
          <a:xfrm>
            <a:off x="5842952" y="2867488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2BF322F-59E8-4008-89F5-711CB5368A6E}"/>
                  </a:ext>
                </a:extLst>
              </p:cNvPr>
              <p:cNvSpPr txBox="1"/>
              <p:nvPr/>
            </p:nvSpPr>
            <p:spPr>
              <a:xfrm>
                <a:off x="5948038" y="2843368"/>
                <a:ext cx="224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2BF322F-59E8-4008-89F5-711CB536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38" y="2843368"/>
                <a:ext cx="2246052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円弧 32">
            <a:extLst>
              <a:ext uri="{FF2B5EF4-FFF2-40B4-BE49-F238E27FC236}">
                <a16:creationId xmlns:a16="http://schemas.microsoft.com/office/drawing/2014/main" id="{29ED1A5B-FF9B-42E7-9A50-4F4A20EE52FA}"/>
              </a:ext>
            </a:extLst>
          </p:cNvPr>
          <p:cNvSpPr/>
          <p:nvPr/>
        </p:nvSpPr>
        <p:spPr>
          <a:xfrm>
            <a:off x="6198058" y="3400148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5275099-F800-42F5-AA88-1E6D3F92EB5C}"/>
              </a:ext>
            </a:extLst>
          </p:cNvPr>
          <p:cNvSpPr/>
          <p:nvPr/>
        </p:nvSpPr>
        <p:spPr>
          <a:xfrm>
            <a:off x="6127037" y="3959441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09F7550-2CB5-46E9-BDB0-3CD3C48C680F}"/>
                  </a:ext>
                </a:extLst>
              </p:cNvPr>
              <p:cNvSpPr txBox="1"/>
              <p:nvPr/>
            </p:nvSpPr>
            <p:spPr>
              <a:xfrm>
                <a:off x="6409677" y="3491438"/>
                <a:ext cx="1100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09F7550-2CB5-46E9-BDB0-3CD3C48C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77" y="3491438"/>
                <a:ext cx="1100832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24905A2-38B3-42DE-BDDA-9DE18038083F}"/>
              </a:ext>
            </a:extLst>
          </p:cNvPr>
          <p:cNvSpPr txBox="1"/>
          <p:nvPr/>
        </p:nvSpPr>
        <p:spPr>
          <a:xfrm>
            <a:off x="6320899" y="4050731"/>
            <a:ext cx="189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C7A66-69C7-C565-4FE5-47CF22C0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3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/>
              <p:nvPr/>
            </p:nvSpPr>
            <p:spPr>
              <a:xfrm>
                <a:off x="4034899" y="1549152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899" y="1549152"/>
                <a:ext cx="1442446" cy="311945"/>
              </a:xfrm>
              <a:prstGeom prst="rect">
                <a:avLst/>
              </a:prstGeom>
              <a:blipFill>
                <a:blip r:embed="rId4"/>
                <a:stretch>
                  <a:fillRect l="-1688" r="-337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/>
              <p:nvPr/>
            </p:nvSpPr>
            <p:spPr>
              <a:xfrm>
                <a:off x="5712780" y="1540277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780" y="1540277"/>
                <a:ext cx="1453668" cy="312393"/>
              </a:xfrm>
              <a:prstGeom prst="rect">
                <a:avLst/>
              </a:prstGeom>
              <a:blipFill>
                <a:blip r:embed="rId5"/>
                <a:stretch>
                  <a:fillRect l="-1255" r="-3766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/>
              <p:nvPr/>
            </p:nvSpPr>
            <p:spPr>
              <a:xfrm>
                <a:off x="7399538" y="1460378"/>
                <a:ext cx="1383777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538" y="1460378"/>
                <a:ext cx="1383777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/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blipFill>
                <a:blip r:embed="rId7"/>
                <a:stretch>
                  <a:fillRect l="-1546" r="-412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5A80E2-22D4-4D40-AA35-CF4B2D6D6480}"/>
                  </a:ext>
                </a:extLst>
              </p:cNvPr>
              <p:cNvSpPr txBox="1"/>
              <p:nvPr/>
            </p:nvSpPr>
            <p:spPr>
              <a:xfrm>
                <a:off x="3968320" y="2148396"/>
                <a:ext cx="38440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find the force as a vector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5A80E2-22D4-4D40-AA35-CF4B2D6D6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20" y="2148396"/>
                <a:ext cx="3844029" cy="307777"/>
              </a:xfrm>
              <a:prstGeom prst="rect">
                <a:avLst/>
              </a:prstGeom>
              <a:blipFill>
                <a:blip r:embed="rId8"/>
                <a:stretch>
                  <a:fillRect l="-47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28004A7-C6F8-4FA5-BB54-9ED90ED029F8}"/>
                  </a:ext>
                </a:extLst>
              </p:cNvPr>
              <p:cNvSpPr/>
              <p:nvPr/>
            </p:nvSpPr>
            <p:spPr>
              <a:xfrm>
                <a:off x="4082177" y="2685041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28004A7-C6F8-4FA5-BB54-9ED90ED0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77" y="2685041"/>
                <a:ext cx="82958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45B1386-7E01-41B2-AC5B-F63908783123}"/>
                  </a:ext>
                </a:extLst>
              </p:cNvPr>
              <p:cNvSpPr/>
              <p:nvPr/>
            </p:nvSpPr>
            <p:spPr>
              <a:xfrm>
                <a:off x="4083657" y="3041627"/>
                <a:ext cx="2190664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(0.8)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45B1386-7E01-41B2-AC5B-F6390878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657" y="3041627"/>
                <a:ext cx="2190664" cy="6023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344B715-32D1-44E2-A984-419455BAB0A4}"/>
                  </a:ext>
                </a:extLst>
              </p:cNvPr>
              <p:cNvSpPr/>
              <p:nvPr/>
            </p:nvSpPr>
            <p:spPr>
              <a:xfrm>
                <a:off x="4092535" y="3663065"/>
                <a:ext cx="2119683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19.2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344B715-32D1-44E2-A984-419455BAB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35" y="3663065"/>
                <a:ext cx="2119683" cy="6023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ED191FEF-1247-4F44-9488-CA037F1AEBC2}"/>
              </a:ext>
            </a:extLst>
          </p:cNvPr>
          <p:cNvSpPr/>
          <p:nvPr/>
        </p:nvSpPr>
        <p:spPr>
          <a:xfrm>
            <a:off x="6073771" y="2876365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6A0548C-A0A8-4009-8489-030AAE97D938}"/>
              </a:ext>
            </a:extLst>
          </p:cNvPr>
          <p:cNvSpPr txBox="1"/>
          <p:nvPr/>
        </p:nvSpPr>
        <p:spPr>
          <a:xfrm>
            <a:off x="6267633" y="2985411"/>
            <a:ext cx="120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A31999AB-900C-4667-A482-53C60783E2D6}"/>
              </a:ext>
            </a:extLst>
          </p:cNvPr>
          <p:cNvSpPr/>
          <p:nvPr/>
        </p:nvSpPr>
        <p:spPr>
          <a:xfrm>
            <a:off x="6091526" y="3471169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6728216-ADDA-410A-9CFE-C2E3270DFC85}"/>
              </a:ext>
            </a:extLst>
          </p:cNvPr>
          <p:cNvSpPr txBox="1"/>
          <p:nvPr/>
        </p:nvSpPr>
        <p:spPr>
          <a:xfrm>
            <a:off x="6152223" y="3553581"/>
            <a:ext cx="120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B8FCC-1E13-1CCD-A203-02170E09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1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7" grpId="0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8E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8CC1F5-F963-175E-411E-5565A557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22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8B71B9-DE42-442D-A3DC-B788EEEB31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Similar to differentiating, when integrating, you need to integrate the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and the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separately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constant (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will also be a vector, possibly with both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parts included…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8B71B9-DE42-442D-A3DC-B788EEEB3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  <a:blipFill>
                <a:blip r:embed="rId2"/>
                <a:stretch>
                  <a:fillRect t="-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D9047-51DC-CEBC-E4CE-4364C021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plane.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velocity,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, is given by: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– 3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  <a:blipFill>
                <a:blip r:embed="rId3"/>
                <a:stretch>
                  <a:fillRect l="-372" t="-2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0066" y="3364636"/>
                <a:ext cx="155138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66" y="3364636"/>
                <a:ext cx="1551387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8976" y="1524000"/>
                <a:ext cx="155138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76" y="1524000"/>
                <a:ext cx="1551387" cy="553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8976" y="2209800"/>
                <a:ext cx="206550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76" y="2209800"/>
                <a:ext cx="2065502" cy="586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03176" y="2971800"/>
                <a:ext cx="312290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6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76" y="2971800"/>
                <a:ext cx="3122906" cy="586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3176" y="3733800"/>
                <a:ext cx="14296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r>
                        <a:rPr lang="en-GB" sz="160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76" y="3733800"/>
                <a:ext cx="1429622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0" y="4419600"/>
                <a:ext cx="255185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2551852" cy="586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031776" y="426720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6393976" y="18288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98776" y="19050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each term, remember to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76" y="1905000"/>
                <a:ext cx="2133600" cy="523220"/>
              </a:xfrm>
              <a:prstGeom prst="rect">
                <a:avLst/>
              </a:prstGeom>
              <a:blipFill>
                <a:blip r:embed="rId10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6698776" y="25908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698776" y="33528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4436" y="26670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the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=(2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– 3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36" y="2667000"/>
                <a:ext cx="2133600" cy="523220"/>
              </a:xfrm>
              <a:prstGeom prst="rect">
                <a:avLst/>
              </a:prstGeom>
              <a:blipFill>
                <a:blip r:embed="rId11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27376" y="3276600"/>
                <a:ext cx="2209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(you might need to 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rearrange!)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76" y="3276600"/>
                <a:ext cx="2209800" cy="738664"/>
              </a:xfrm>
              <a:prstGeom prst="rect">
                <a:avLst/>
              </a:prstGeom>
              <a:blipFill>
                <a:blip r:embed="rId12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248400" y="2286000"/>
            <a:ext cx="304800" cy="4572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324600" y="4572000"/>
            <a:ext cx="7620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0" y="5105400"/>
                <a:ext cx="255653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05400"/>
                <a:ext cx="2556534" cy="586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2000" y="5791200"/>
                <a:ext cx="2907399" cy="650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91200"/>
                <a:ext cx="2907399" cy="65056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239000" y="54864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239000" y="48006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33443" y="4836110"/>
                <a:ext cx="1610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Putting the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together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43" y="4836110"/>
                <a:ext cx="1610557" cy="523220"/>
              </a:xfrm>
              <a:prstGeom prst="rect">
                <a:avLst/>
              </a:prstGeom>
              <a:blipFill>
                <a:blip r:embed="rId15"/>
                <a:stretch>
                  <a:fillRect t="-1163" r="-3030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20000" y="5486400"/>
                <a:ext cx="1524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Factorising the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separately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486400"/>
                <a:ext cx="1524000" cy="738664"/>
              </a:xfrm>
              <a:prstGeom prst="rect">
                <a:avLst/>
              </a:prstGeom>
              <a:blipFill>
                <a:blip r:embed="rId16"/>
                <a:stretch>
                  <a:fillRect t="-1653" r="-2000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588969E9-169B-4200-B0C1-5F0CE552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8FA4BBF1-B30A-412D-B279-373D3492CD4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6E09E1-3B13-4726-9DBB-50DBF0D5C8F8}"/>
              </a:ext>
            </a:extLst>
          </p:cNvPr>
          <p:cNvSpPr txBox="1"/>
          <p:nvPr/>
        </p:nvSpPr>
        <p:spPr>
          <a:xfrm>
            <a:off x="3422210" y="1241467"/>
            <a:ext cx="565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velocity to find the position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B4821F-245F-74D5-893E-52A5BEED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2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 animBg="1"/>
      <p:bldP spid="22" grpId="1" animBg="1"/>
      <p:bldP spid="25" grpId="0" animBg="1"/>
      <p:bldP spid="25" grpId="1" animBg="1"/>
      <p:bldP spid="26" grpId="0"/>
      <p:bldP spid="27" grpId="0"/>
      <p:bldP spid="29" grpId="0" animBg="1"/>
      <p:bldP spid="30" grpId="0" animBg="1"/>
      <p:bldP spid="31" grpId="0"/>
      <p:bldP spid="32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0600" y="1808430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808430"/>
                <a:ext cx="1331262" cy="33855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2341830"/>
                <a:ext cx="1781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41830"/>
                <a:ext cx="1781898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2875230"/>
                <a:ext cx="2253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=4(3)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(3)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75230"/>
                <a:ext cx="2253887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4400" y="3408630"/>
                <a:ext cx="1809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=12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408630"/>
                <a:ext cx="1809341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38600" y="3942030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42030"/>
                <a:ext cx="1600200" cy="338554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3400" y="4704030"/>
                <a:ext cx="22758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704030"/>
                <a:ext cx="2275879" cy="33855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67200" y="5161230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61230"/>
                <a:ext cx="2705612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00" y="5618430"/>
                <a:ext cx="29978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4(2)−6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(2)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618430"/>
                <a:ext cx="2997897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67201" y="607563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6075630"/>
                <a:ext cx="1371599" cy="338554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553200" y="19608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34200" y="196083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get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60830"/>
                <a:ext cx="1600200" cy="523220"/>
              </a:xfrm>
              <a:prstGeom prst="rect">
                <a:avLst/>
              </a:prstGeom>
              <a:blipFill>
                <a:blip r:embed="rId14"/>
                <a:stretch>
                  <a:fillRect t="-2353" r="-343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81800" y="24942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6781800" y="30276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324600" y="36372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3962400" y="447543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38800" y="4704030"/>
            <a:ext cx="9144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72200" y="2341830"/>
            <a:ext cx="3810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86600" y="249423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know the velocity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494230"/>
                <a:ext cx="1905000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86600" y="310383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400" y="3637230"/>
                <a:ext cx="2057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Rearrange to get the missing vector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37230"/>
                <a:ext cx="2057400" cy="523220"/>
              </a:xfrm>
              <a:prstGeom prst="rect">
                <a:avLst/>
              </a:prstGeom>
              <a:blipFill>
                <a:blip r:embed="rId16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781800" y="48564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7010400" y="53898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010400" y="58470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86600" y="478023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780230"/>
                <a:ext cx="1981200" cy="523220"/>
              </a:xfrm>
              <a:prstGeom prst="rect">
                <a:avLst/>
              </a:prstGeom>
              <a:blipFill>
                <a:blip r:embed="rId17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15199" y="5358019"/>
                <a:ext cx="19086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to find the velocity vector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9" y="5358019"/>
                <a:ext cx="1908699" cy="523220"/>
              </a:xfrm>
              <a:prstGeom prst="rect">
                <a:avLst/>
              </a:prstGeom>
              <a:blipFill>
                <a:blip r:embed="rId18"/>
                <a:stretch>
                  <a:fillRect t="-2326" r="-31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294728" y="599943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CCAE816D-2EE3-4687-AFF1-4D70575B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E9110DCD-BD29-49AE-B244-8389738A2AE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4F18CA7-3255-46FD-AE25-F73ADDD8B8CF}"/>
              </a:ext>
            </a:extLst>
          </p:cNvPr>
          <p:cNvSpPr txBox="1"/>
          <p:nvPr/>
        </p:nvSpPr>
        <p:spPr>
          <a:xfrm>
            <a:off x="3956364" y="1223360"/>
            <a:ext cx="51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acceleration to find the velocity, since this will be the direction of motion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5824CB-A15B-5274-735A-8D6B6907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5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43400" y="15240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524000"/>
                <a:ext cx="1371599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5334000" y="2743200"/>
            <a:ext cx="914400" cy="914400"/>
          </a:xfrm>
          <a:prstGeom prst="arc">
            <a:avLst>
              <a:gd name="adj1" fmla="val 19114048"/>
              <a:gd name="adj2" fmla="val 208635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943600" y="1981200"/>
            <a:ext cx="8382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3600" y="31242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781800" y="1981200"/>
            <a:ext cx="0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722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10200" y="21336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33600"/>
                <a:ext cx="1371599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6000" y="3124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24200"/>
                <a:ext cx="4572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81800" y="2362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  <m:r>
                        <a:rPr lang="en-GB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362200"/>
                <a:ext cx="457200" cy="338554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91000" y="3505200"/>
                <a:ext cx="1197572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05200"/>
                <a:ext cx="1197572" cy="534826"/>
              </a:xfrm>
              <a:prstGeom prst="rect">
                <a:avLst/>
              </a:prstGeom>
              <a:blipFill rotWithShape="1"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91000" y="4191000"/>
                <a:ext cx="97417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91000"/>
                <a:ext cx="974176" cy="5000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4800600"/>
                <a:ext cx="1394869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00600"/>
                <a:ext cx="1394869" cy="5763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95800" y="54864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=68.2°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486400"/>
                <a:ext cx="967765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486400" y="38100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791200" y="3810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867400" y="44958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867400" y="51054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96000" y="4572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5029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This angle is the one we want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It is between the direction of motion and the direction I (horizontal)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B0D7D352-8625-4C08-9A93-2CD9FB58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C93399D4-9E2C-4711-A6C1-C405929214E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C516DF0-B9C6-4A47-A1DA-087BBE12CEA8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C516DF0-B9C6-4A47-A1DA-087BBE12C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E2769-1ECB-579E-410E-5FE99BDE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0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38118" y="2408976"/>
                <a:ext cx="2391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+9)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18" y="2408976"/>
                <a:ext cx="2391449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38118" y="2866176"/>
                <a:ext cx="3081575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18" y="2866176"/>
                <a:ext cx="3081575" cy="580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52318" y="3475776"/>
                <a:ext cx="4371068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−6(3)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(3)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8" y="3475776"/>
                <a:ext cx="4371068" cy="580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52318" y="4161576"/>
                <a:ext cx="1935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)=18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8" y="4161576"/>
                <a:ext cx="1935210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76118" y="4694976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18" y="4694976"/>
                <a:ext cx="1524000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85718" y="5304576"/>
                <a:ext cx="3692254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18" y="5304576"/>
                <a:ext cx="3692254" cy="5806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85718" y="5914176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18" y="5914176"/>
                <a:ext cx="3557577" cy="5806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728518" y="5152176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c 57"/>
          <p:cNvSpPr/>
          <p:nvPr/>
        </p:nvSpPr>
        <p:spPr>
          <a:xfrm>
            <a:off x="7233718" y="2637576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38518" y="2637576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get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18" y="2637576"/>
                <a:ext cx="1600200" cy="523220"/>
              </a:xfrm>
              <a:prstGeom prst="rect">
                <a:avLst/>
              </a:prstGeom>
              <a:blipFill>
                <a:blip r:embed="rId13"/>
                <a:stretch>
                  <a:fillRect t="-2326" r="-343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7767118" y="3170976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7767118" y="3780576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328718" y="4313976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7995718" y="309477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 we are told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95718" y="378057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33518" y="4313976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Rearrange to 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18" y="4313976"/>
                <a:ext cx="1219200" cy="523220"/>
              </a:xfrm>
              <a:prstGeom prst="rect">
                <a:avLst/>
              </a:prstGeom>
              <a:blipFill>
                <a:blip r:embed="rId1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7614718" y="5609376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843318" y="5533176"/>
                <a:ext cx="1371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18" y="5533176"/>
                <a:ext cx="1371600" cy="738664"/>
              </a:xfrm>
              <a:prstGeom prst="rect">
                <a:avLst/>
              </a:prstGeom>
              <a:blipFill>
                <a:blip r:embed="rId1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71A0F7BF-C3DA-4E99-98D2-9D787301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400786C6-6458-479C-9EC5-9BBD4C22DF8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40520E37-47D9-4387-8995-8A0545CCC0D0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40520E37-47D9-4387-8995-8A0545CCC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FB000DF-873D-4D99-8AD6-D63AB08C6FD7}"/>
              </a:ext>
            </a:extLst>
          </p:cNvPr>
          <p:cNvSpPr txBox="1"/>
          <p:nvPr/>
        </p:nvSpPr>
        <p:spPr>
          <a:xfrm>
            <a:off x="4010684" y="1793729"/>
            <a:ext cx="528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velocity vector to find the position vector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86D255-8235-C46E-DE26-02EC333D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6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9" grpId="0"/>
      <p:bldP spid="40" grpId="0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0" y="2971800"/>
                <a:ext cx="3633777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71800"/>
                <a:ext cx="3633777" cy="580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6200" y="3657600"/>
                <a:ext cx="4085285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−6(0)+20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(0)−15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4085285" cy="58067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44196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12954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7772400" y="32766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153400" y="33528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352800"/>
                <a:ext cx="762000" cy="523220"/>
              </a:xfrm>
              <a:prstGeom prst="rect">
                <a:avLst/>
              </a:prstGeom>
              <a:blipFill>
                <a:blip r:embed="rId11"/>
                <a:stretch>
                  <a:fillRect t="-2326" r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696200" y="39624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01000" y="40386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038600"/>
                <a:ext cx="990600" cy="523220"/>
              </a:xfrm>
              <a:prstGeom prst="rect">
                <a:avLst/>
              </a:prstGeom>
              <a:blipFill>
                <a:blip r:embed="rId12"/>
                <a:stretch>
                  <a:fillRect t="-2353" r="-4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114799" y="5105400"/>
            <a:ext cx="446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Remember that this is not the distance…</a:t>
            </a:r>
            <a:endParaRPr lang="en-GB" sz="16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F09B356A-9335-46B8-9D7A-75F51054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484E88F-B296-49D9-94CE-414293B1E56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0147A203-0177-4D4A-B91C-2A7C0AF621A0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0147A203-0177-4D4A-B91C-2A7C0AF62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5">
            <a:extLst>
              <a:ext uri="{FF2B5EF4-FFF2-40B4-BE49-F238E27FC236}">
                <a16:creationId xmlns:a16="http://schemas.microsoft.com/office/drawing/2014/main" id="{0BD90473-4CC6-4D7F-8538-1E1848730C76}"/>
              </a:ext>
            </a:extLst>
          </p:cNvPr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83561456-A623-4FCA-80E9-17C0B2D6BD16}"/>
                  </a:ext>
                </a:extLst>
              </p:cNvPr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83561456-A623-4FCA-80E9-17C0B2D6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05AABBF2-5E5B-4025-B6A0-F4B06FB98166}"/>
                  </a:ext>
                </a:extLst>
              </p:cNvPr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05AABBF2-5E5B-4025-B6A0-F4B06FB98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B62F83-86A3-4E02-A60E-363DB25CB76B}"/>
                  </a:ext>
                </a:extLst>
              </p:cNvPr>
              <p:cNvSpPr txBox="1"/>
              <p:nvPr/>
            </p:nvSpPr>
            <p:spPr>
              <a:xfrm>
                <a:off x="3883935" y="2508953"/>
                <a:ext cx="2987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 we can use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B62F83-86A3-4E02-A60E-363DB25C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35" y="2508953"/>
                <a:ext cx="2987645" cy="307777"/>
              </a:xfrm>
              <a:prstGeom prst="rect">
                <a:avLst/>
              </a:prstGeom>
              <a:blipFill>
                <a:blip r:embed="rId16"/>
                <a:stretch>
                  <a:fillRect l="-61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DE55F0-6292-57D7-000C-6178CA2C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0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1" grpId="0"/>
      <p:bldP spid="43" grpId="0" animBg="1"/>
      <p:bldP spid="44" grpId="0"/>
      <p:bldP spid="45" grpId="0" animBg="1"/>
      <p:bldP spid="46" grpId="0"/>
      <p:bldP spid="4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particle starts from the point with position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and moves with constant velocity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then its displacement from its initial position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and its position vector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given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Unless told otherwise, you can assume that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unit vectors in the due  east and due north directions respectively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DF1E4F-A8AB-413B-85EE-DDE91AE994CF}"/>
                  </a:ext>
                </a:extLst>
              </p:cNvPr>
              <p:cNvSpPr txBox="1"/>
              <p:nvPr/>
            </p:nvSpPr>
            <p:spPr>
              <a:xfrm>
                <a:off x="5499716" y="1762218"/>
                <a:ext cx="21638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DF1E4F-A8AB-413B-85EE-DDE91AE9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16" y="1762218"/>
                <a:ext cx="216386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5384B1F-58AE-4AB0-BEF4-79F1570A7072}"/>
              </a:ext>
            </a:extLst>
          </p:cNvPr>
          <p:cNvCxnSpPr>
            <a:cxnSpLocks/>
          </p:cNvCxnSpPr>
          <p:nvPr/>
        </p:nvCxnSpPr>
        <p:spPr>
          <a:xfrm flipV="1">
            <a:off x="5122415" y="2317074"/>
            <a:ext cx="417250" cy="6747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64D2449-6172-409F-A16C-72B026017676}"/>
              </a:ext>
            </a:extLst>
          </p:cNvPr>
          <p:cNvCxnSpPr>
            <a:cxnSpLocks/>
          </p:cNvCxnSpPr>
          <p:nvPr/>
        </p:nvCxnSpPr>
        <p:spPr>
          <a:xfrm flipH="1">
            <a:off x="7707296" y="1828799"/>
            <a:ext cx="833022" cy="205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2CCB816-AAB7-4901-9C1D-1983E7466711}"/>
              </a:ext>
            </a:extLst>
          </p:cNvPr>
          <p:cNvCxnSpPr>
            <a:cxnSpLocks/>
          </p:cNvCxnSpPr>
          <p:nvPr/>
        </p:nvCxnSpPr>
        <p:spPr>
          <a:xfrm flipH="1" flipV="1">
            <a:off x="7327037" y="2328912"/>
            <a:ext cx="147961" cy="760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F322836-5ABD-41A9-AAA1-4C0262449BCB}"/>
              </a:ext>
            </a:extLst>
          </p:cNvPr>
          <p:cNvCxnSpPr>
            <a:cxnSpLocks/>
          </p:cNvCxnSpPr>
          <p:nvPr/>
        </p:nvCxnSpPr>
        <p:spPr>
          <a:xfrm flipV="1">
            <a:off x="6347534" y="2312637"/>
            <a:ext cx="110972" cy="705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22A66-3CAF-4314-B080-473FF69D3232}"/>
                  </a:ext>
                </a:extLst>
              </p:cNvPr>
              <p:cNvSpPr txBox="1"/>
              <p:nvPr/>
            </p:nvSpPr>
            <p:spPr>
              <a:xfrm>
                <a:off x="4212455" y="3058359"/>
                <a:ext cx="12029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at time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22A66-3CAF-4314-B080-473FF69D3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55" y="3058359"/>
                <a:ext cx="1202924" cy="553998"/>
              </a:xfrm>
              <a:prstGeom prst="rect">
                <a:avLst/>
              </a:prstGeom>
              <a:blipFill>
                <a:blip r:embed="rId4"/>
                <a:stretch>
                  <a:fillRect l="-9137" t="-13187" r="-13706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DF086B-4F06-4FF6-890F-5F71C1688F50}"/>
              </a:ext>
            </a:extLst>
          </p:cNvPr>
          <p:cNvSpPr txBox="1"/>
          <p:nvPr/>
        </p:nvSpPr>
        <p:spPr>
          <a:xfrm>
            <a:off x="5792680" y="3173768"/>
            <a:ext cx="10164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Original position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B72E5B-9639-45A8-A148-EB1C2DD30AA2}"/>
              </a:ext>
            </a:extLst>
          </p:cNvPr>
          <p:cNvSpPr txBox="1"/>
          <p:nvPr/>
        </p:nvSpPr>
        <p:spPr>
          <a:xfrm>
            <a:off x="7159842" y="3191523"/>
            <a:ext cx="10164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Velocity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0C28AF-801A-4A51-BA9F-26C5B2FE5B1B}"/>
              </a:ext>
            </a:extLst>
          </p:cNvPr>
          <p:cNvSpPr txBox="1"/>
          <p:nvPr/>
        </p:nvSpPr>
        <p:spPr>
          <a:xfrm>
            <a:off x="8020976" y="1460378"/>
            <a:ext cx="10164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746-95F0-BC5C-C1DD-F9A9A562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95800" y="27432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43200"/>
                <a:ext cx="13716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410200" y="3505200"/>
            <a:ext cx="15240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35052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34200" y="3505200"/>
            <a:ext cx="0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29200" y="40386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20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−15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38600"/>
                <a:ext cx="137159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3600" y="3124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20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4572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34200" y="38100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−15</m:t>
                      </m:r>
                      <m:r>
                        <a:rPr lang="en-GB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10000"/>
                <a:ext cx="457200" cy="338554"/>
              </a:xfrm>
              <a:prstGeom prst="rect">
                <a:avLst/>
              </a:prstGeom>
              <a:blipFill>
                <a:blip r:embed="rId11"/>
                <a:stretch>
                  <a:fillRect r="-3733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62400" y="4953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Theorem to calculate the actual distance – the vector just represents the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2400" y="5562600"/>
                <a:ext cx="1867627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(20)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(−15)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1867627" cy="427746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62400" y="6096000"/>
                <a:ext cx="929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25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96000"/>
                <a:ext cx="92922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11044" y="5812654"/>
                <a:ext cx="6338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25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44" y="5812654"/>
                <a:ext cx="63382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タイトル 1">
            <a:extLst>
              <a:ext uri="{FF2B5EF4-FFF2-40B4-BE49-F238E27FC236}">
                <a16:creationId xmlns:a16="http://schemas.microsoft.com/office/drawing/2014/main" id="{3E249E49-29B8-4E76-B9B5-255F2461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1F5C7371-2454-46F3-AE8D-A3DEACBFC17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9152BC81-BD9A-4496-B201-458C869DF7DB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9152BC81-BD9A-4496-B201-458C869DF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55">
            <a:extLst>
              <a:ext uri="{FF2B5EF4-FFF2-40B4-BE49-F238E27FC236}">
                <a16:creationId xmlns:a16="http://schemas.microsoft.com/office/drawing/2014/main" id="{635EAB2E-47F5-47E8-82F2-6B6923BC2EAB}"/>
              </a:ext>
            </a:extLst>
          </p:cNvPr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CEE8EBC1-EE3B-4CA6-A1AD-FDDF597540EC}"/>
                  </a:ext>
                </a:extLst>
              </p:cNvPr>
              <p:cNvSpPr txBox="1"/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CEE8EBC1-EE3B-4CA6-A1AD-FDDF5975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01AF1101-5998-40C5-AFF2-01D02119D3C0}"/>
                  </a:ext>
                </a:extLst>
              </p:cNvPr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01AF1101-5998-40C5-AFF2-01D02119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0">
                <a:extLst>
                  <a:ext uri="{FF2B5EF4-FFF2-40B4-BE49-F238E27FC236}">
                    <a16:creationId xmlns:a16="http://schemas.microsoft.com/office/drawing/2014/main" id="{CF122381-0CC2-49C2-B6F1-63813242A739}"/>
                  </a:ext>
                </a:extLst>
              </p:cNvPr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8" name="TextBox 30">
                <a:extLst>
                  <a:ext uri="{FF2B5EF4-FFF2-40B4-BE49-F238E27FC236}">
                    <a16:creationId xmlns:a16="http://schemas.microsoft.com/office/drawing/2014/main" id="{CF122381-0CC2-49C2-B6F1-63813242A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1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B3C277-DBAF-9E1F-2526-C45FC1A3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7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4" grpId="0"/>
      <p:bldP spid="15" grpId="0"/>
      <p:bldP spid="34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4876800"/>
              </a:xfrm>
              <a:blipFill>
                <a:blip r:embed="rId3"/>
                <a:stretch>
                  <a:fillRect t="-250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1600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600200"/>
                <a:ext cx="190500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21336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24384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2400" y="2667000"/>
                <a:ext cx="2998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−8(0)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1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0)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000"/>
                <a:ext cx="2998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62400" y="3200400"/>
                <a:ext cx="1125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00400"/>
                <a:ext cx="112550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33081" y="4800600"/>
                <a:ext cx="29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81" y="4800600"/>
                <a:ext cx="29718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9281" y="41910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81" y="4191000"/>
                <a:ext cx="24384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56881" y="5410200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81" y="5410200"/>
                <a:ext cx="3124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17526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find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52600"/>
                <a:ext cx="1981200" cy="523220"/>
              </a:xfrm>
              <a:prstGeom prst="rect">
                <a:avLst/>
              </a:prstGeom>
              <a:blipFill>
                <a:blip r:embed="rId12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934200" y="22860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553200" y="17526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781800" y="28194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62400" y="381000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0" y="2286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values given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62800" y="2971800"/>
                <a:ext cx="8382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971800"/>
                <a:ext cx="838200" cy="304800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04881" y="441960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we found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81" y="4419600"/>
                <a:ext cx="1600200" cy="523220"/>
              </a:xfrm>
              <a:prstGeom prst="rect">
                <a:avLst/>
              </a:prstGeom>
              <a:blipFill>
                <a:blip r:embed="rId14"/>
                <a:stretch>
                  <a:fillRect t="-2326" r="-152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900081" y="43434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900081" y="49530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4881" y="50292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81" y="5029200"/>
                <a:ext cx="1905000" cy="523220"/>
              </a:xfrm>
              <a:prstGeom prst="rect">
                <a:avLst/>
              </a:prstGeom>
              <a:blipFill>
                <a:blip r:embed="rId15"/>
                <a:stretch>
                  <a:fillRect t="-2326" r="-64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1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248400" y="41910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248400" y="4800600"/>
            <a:ext cx="685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ED5F34BE-4A87-4A28-AF99-681E6B80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2423EC0E-CB1B-477A-A9C5-0B789AD28DF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50D0A7-E195-A8F1-225F-96C36D9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3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1" grpId="0"/>
      <p:bldP spid="32" grpId="0" animBg="1"/>
      <p:bldP spid="32" grpId="1" animBg="1"/>
      <p:bldP spid="33" grpId="0" animBg="1"/>
      <p:bldP spid="3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algn="ctr">
                  <a:lnSpc>
                    <a:spcPct val="100000"/>
                  </a:lnSpc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A second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 + 4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Q with respect to the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b) Prove that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collide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  <a:blipFill>
                <a:blip r:embed="rId3"/>
                <a:stretch>
                  <a:fillRect t="-232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10000" y="1524000"/>
                <a:ext cx="5257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If the particles collide, there must be a time for which their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components are both the same</a:t>
                </a: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Find the time for which either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’s 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’s are equal, and check if it works for the other component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Start by finding an equation for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524000"/>
                <a:ext cx="5257800" cy="1384995"/>
              </a:xfrm>
              <a:prstGeom prst="rect">
                <a:avLst/>
              </a:prstGeom>
              <a:blipFill>
                <a:blip r:embed="rId4"/>
                <a:stretch>
                  <a:fillRect l="-232" t="-881" r="-927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19600" y="3048000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8000"/>
                <a:ext cx="14478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29400" y="31242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find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124200"/>
                <a:ext cx="1981200" cy="523220"/>
              </a:xfrm>
              <a:prstGeom prst="rect">
                <a:avLst/>
              </a:prstGeom>
              <a:blipFill>
                <a:blip r:embed="rId7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24600" y="36576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24600" y="32004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324600" y="41148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>
            <a:off x="4114800" y="4800600"/>
            <a:ext cx="472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29400" y="3733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values given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05600" y="4191000"/>
                <a:ext cx="8382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191000"/>
                <a:ext cx="838200" cy="304800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19600" y="3505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05200"/>
                <a:ext cx="19050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419600" y="3962400"/>
                <a:ext cx="2209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=8(0)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+4(0)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962400"/>
                <a:ext cx="22098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95800" y="44196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419600"/>
                <a:ext cx="838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419600" y="5029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029200"/>
                <a:ext cx="19050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19600" y="54864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86400"/>
                <a:ext cx="1905000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19600" y="5943600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943600"/>
                <a:ext cx="198120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/>
          <p:cNvSpPr/>
          <p:nvPr/>
        </p:nvSpPr>
        <p:spPr>
          <a:xfrm>
            <a:off x="6096000" y="51816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/>
          <p:cNvSpPr/>
          <p:nvPr/>
        </p:nvSpPr>
        <p:spPr>
          <a:xfrm>
            <a:off x="6096000" y="56388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477000" y="5105400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we have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105400"/>
                <a:ext cx="1524000" cy="523220"/>
              </a:xfrm>
              <a:prstGeom prst="rect">
                <a:avLst/>
              </a:prstGeom>
              <a:blipFill>
                <a:blip r:embed="rId14"/>
                <a:stretch>
                  <a:fillRect l="-400" t="-2353" r="-4000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477000" y="5638800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638800"/>
                <a:ext cx="2209800" cy="523220"/>
              </a:xfrm>
              <a:prstGeom prst="rect">
                <a:avLst/>
              </a:prstGeom>
              <a:blipFill>
                <a:blip r:embed="rId15"/>
                <a:stretch>
                  <a:fillRect t="-2326" r="-165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5867400" y="50292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5867400" y="54864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8B4BDEAA-CB9E-4F18-9F16-A956DF9E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AEA58BD9-8A51-4174-986F-C0A92117147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A57C9BDD-3E4B-4B36-85FD-9E5C3023838D}"/>
                  </a:ext>
                </a:extLst>
              </p:cNvPr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A57C9BDD-3E4B-4B36-85FD-9E5C3023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0">
                <a:extLst>
                  <a:ext uri="{FF2B5EF4-FFF2-40B4-BE49-F238E27FC236}">
                    <a16:creationId xmlns:a16="http://schemas.microsoft.com/office/drawing/2014/main" id="{F88CC31F-903A-4049-AA86-896FDDA78E14}"/>
                  </a:ext>
                </a:extLst>
              </p:cNvPr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0">
                <a:extLst>
                  <a:ext uri="{FF2B5EF4-FFF2-40B4-BE49-F238E27FC236}">
                    <a16:creationId xmlns:a16="http://schemas.microsoft.com/office/drawing/2014/main" id="{F88CC31F-903A-4049-AA86-896FDDA7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70885-B4C5-A8E5-8DEF-06BE0381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3" grpId="0" animBg="1"/>
      <p:bldP spid="44" grpId="0" animBg="1"/>
      <p:bldP spid="45" grpId="0" animBg="1"/>
      <p:bldP spid="47" grpId="0"/>
      <p:bldP spid="48" grpId="0"/>
      <p:bldP spid="55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  <p:bldP spid="66" grpId="0"/>
      <p:bldP spid="67" grpId="0" animBg="1"/>
      <p:bldP spid="67" grpId="1" animBg="1"/>
      <p:bldP spid="68" grpId="0" animBg="1"/>
      <p:bldP spid="6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algn="ctr">
                  <a:lnSpc>
                    <a:spcPct val="100000"/>
                  </a:lnSpc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A second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+ 4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Q with respect to the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b) Prove that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collide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  <a:blipFill>
                <a:blip r:embed="rId3"/>
                <a:stretch>
                  <a:fillRect t="-232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72200" y="1752600"/>
                <a:ext cx="2734102" cy="31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752600"/>
                <a:ext cx="2734102" cy="318448"/>
              </a:xfrm>
              <a:prstGeom prst="rect">
                <a:avLst/>
              </a:prstGeom>
              <a:blipFill rotWithShape="1"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1766248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66248"/>
                <a:ext cx="19812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9000" y="1447800"/>
                <a:ext cx="642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400" i="1" u="sng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u="sng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447800"/>
                <a:ext cx="642676" cy="307777"/>
              </a:xfrm>
              <a:prstGeom prst="rect">
                <a:avLst/>
              </a:prstGeom>
              <a:blipFill>
                <a:blip r:embed="rId9"/>
                <a:stretch>
                  <a:fillRect l="-2857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8200" y="1447800"/>
                <a:ext cx="654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400" i="1" u="sng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u="sng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447800"/>
                <a:ext cx="654795" cy="307777"/>
              </a:xfrm>
              <a:prstGeom prst="rect">
                <a:avLst/>
              </a:prstGeom>
              <a:blipFill>
                <a:blip r:embed="rId10"/>
                <a:stretch>
                  <a:fillRect l="-280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6200" y="2133600"/>
                <a:ext cx="502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which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are equal (this is easier than comparing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terms!)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133600"/>
                <a:ext cx="5029200" cy="523220"/>
              </a:xfrm>
              <a:prstGeom prst="rect">
                <a:avLst/>
              </a:prstGeom>
              <a:blipFill>
                <a:blip r:embed="rId11"/>
                <a:stretch>
                  <a:fillRect t="-2326" r="-848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410200" y="1752600"/>
            <a:ext cx="228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8001000" y="17526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2400" y="2667000"/>
                <a:ext cx="1121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000"/>
                <a:ext cx="112152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38600" y="30480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048000"/>
                <a:ext cx="68580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4876800" y="2819400"/>
            <a:ext cx="3810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81600" y="28194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19400"/>
                <a:ext cx="1295400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3352800"/>
                <a:ext cx="5105400" cy="174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seconds, the particles have the same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component (16)</a:t>
                </a:r>
              </a:p>
              <a:p>
                <a:pPr algn="ctr"/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does not necessarily mean they collide, just that they are in the same position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itchFamily="66" charset="0"/>
                  </a:rPr>
                  <a:t>vertically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See if they are also in the same horizontal position by subbing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into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components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52800"/>
                <a:ext cx="5105400" cy="1744067"/>
              </a:xfrm>
              <a:prstGeom prst="rect">
                <a:avLst/>
              </a:prstGeom>
              <a:blipFill>
                <a:blip r:embed="rId15"/>
                <a:stretch>
                  <a:fillRect t="-699" b="-2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572000" y="17526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705600" y="1752600"/>
            <a:ext cx="990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648200" y="53340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34000"/>
                <a:ext cx="762000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315200" y="502920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 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24400" y="502920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95800" y="56388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8(4)+2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638800"/>
                <a:ext cx="1066800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24400" y="59436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943600"/>
                <a:ext cx="685800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086600" y="5334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334000"/>
                <a:ext cx="1143000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934200" y="5638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(4)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− 8(4)+2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638800"/>
                <a:ext cx="1371600" cy="307777"/>
              </a:xfrm>
              <a:prstGeom prst="rect">
                <a:avLst/>
              </a:prstGeom>
              <a:blipFill rotWithShape="1"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315200" y="59436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943600"/>
                <a:ext cx="685800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462291" y="6275033"/>
                <a:ext cx="5761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particles collide after 4 seconds at position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(34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+ 16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91" y="6275033"/>
                <a:ext cx="5761609" cy="307777"/>
              </a:xfrm>
              <a:prstGeom prst="rect">
                <a:avLst/>
              </a:prstGeom>
              <a:blipFill>
                <a:blip r:embed="rId21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8A379DA3-62E0-422E-99C2-2D0F4352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385FDAA6-9356-4476-93B2-F6B3EB0DD3C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9E904A6D-6C3D-43EB-AEAA-492AD9B4604F}"/>
                  </a:ext>
                </a:extLst>
              </p:cNvPr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9E904A6D-6C3D-43EB-AEAA-492AD9B46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2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0">
                <a:extLst>
                  <a:ext uri="{FF2B5EF4-FFF2-40B4-BE49-F238E27FC236}">
                    <a16:creationId xmlns:a16="http://schemas.microsoft.com/office/drawing/2014/main" id="{445E08AA-3D05-4453-B7BA-08B4F2CFA169}"/>
                  </a:ext>
                </a:extLst>
              </p:cNvPr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30">
                <a:extLst>
                  <a:ext uri="{FF2B5EF4-FFF2-40B4-BE49-F238E27FC236}">
                    <a16:creationId xmlns:a16="http://schemas.microsoft.com/office/drawing/2014/main" id="{445E08AA-3D05-4453-B7BA-08B4F2CFA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2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65">
                <a:extLst>
                  <a:ext uri="{FF2B5EF4-FFF2-40B4-BE49-F238E27FC236}">
                    <a16:creationId xmlns:a16="http://schemas.microsoft.com/office/drawing/2014/main" id="{1917BC3B-2B96-4130-B54D-70C5E67AAA83}"/>
                  </a:ext>
                </a:extLst>
              </p:cNvPr>
              <p:cNvSpPr txBox="1"/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65">
                <a:extLst>
                  <a:ext uri="{FF2B5EF4-FFF2-40B4-BE49-F238E27FC236}">
                    <a16:creationId xmlns:a16="http://schemas.microsoft.com/office/drawing/2014/main" id="{1917BC3B-2B96-4130-B54D-70C5E67AA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blipFill>
                <a:blip r:embed="rId2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03C083-CA24-E29F-0874-FDAF5946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4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39" grpId="0" animBg="1"/>
      <p:bldP spid="39" grpId="1" animBg="1"/>
      <p:bldP spid="13" grpId="0"/>
      <p:bldP spid="41" grpId="0"/>
      <p:bldP spid="49" grpId="0" animBg="1"/>
      <p:bldP spid="50" grpId="0"/>
      <p:bldP spid="52" grpId="0" animBg="1"/>
      <p:bldP spid="53" grpId="0" animBg="1"/>
      <p:bldP spid="54" grpId="0"/>
      <p:bldP spid="56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6CE8AB3-98EE-4EBD-B595-87A06488724F}"/>
              </a:ext>
            </a:extLst>
          </p:cNvPr>
          <p:cNvCxnSpPr>
            <a:cxnSpLocks/>
          </p:cNvCxnSpPr>
          <p:nvPr/>
        </p:nvCxnSpPr>
        <p:spPr>
          <a:xfrm>
            <a:off x="7042954" y="1840640"/>
            <a:ext cx="574089" cy="254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A particle starts from the point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position vector of the particle after 4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time at which the particle is due east of the origin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sketch can often help you visualise what is happening in a problem…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99F9517-5280-43AD-8016-67357C57B2E0}"/>
              </a:ext>
            </a:extLst>
          </p:cNvPr>
          <p:cNvCxnSpPr/>
          <p:nvPr/>
        </p:nvCxnSpPr>
        <p:spPr>
          <a:xfrm flipV="1">
            <a:off x="6667132" y="1562472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AE0F9C-FF67-426B-B6C2-9DE8FB1F1615}"/>
              </a:ext>
            </a:extLst>
          </p:cNvPr>
          <p:cNvCxnSpPr>
            <a:cxnSpLocks/>
          </p:cNvCxnSpPr>
          <p:nvPr/>
        </p:nvCxnSpPr>
        <p:spPr>
          <a:xfrm rot="5400000" flipV="1">
            <a:off x="6668612" y="159058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/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blipFill>
                <a:blip r:embed="rId4"/>
                <a:stretch>
                  <a:fillRect l="-1923" t="-4000" r="-128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/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blipFill>
                <a:blip r:embed="rId5"/>
                <a:stretch>
                  <a:fillRect l="-2239" t="-1961" r="-1493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79F573-E8F9-4F35-82F7-A1ECDC0E72A0}"/>
              </a:ext>
            </a:extLst>
          </p:cNvPr>
          <p:cNvGrpSpPr/>
          <p:nvPr/>
        </p:nvGrpSpPr>
        <p:grpSpPr>
          <a:xfrm>
            <a:off x="6968972" y="1757780"/>
            <a:ext cx="152399" cy="170155"/>
            <a:chOff x="6383045" y="4811697"/>
            <a:chExt cx="152399" cy="17015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FECDCAC-6CDD-470F-BB66-C29BF96B9EC9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4834F85-EA2A-4608-8A34-763440E9D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/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blipFill>
                <a:blip r:embed="rId6"/>
                <a:stretch>
                  <a:fillRect l="-2116" r="-476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/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blipFill>
                <a:blip r:embed="rId7"/>
                <a:stretch>
                  <a:fillRect l="-1863" r="-621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710770E-81B5-4FB1-A57B-049545C09F42}"/>
                  </a:ext>
                </a:extLst>
              </p:cNvPr>
              <p:cNvSpPr txBox="1"/>
              <p:nvPr/>
            </p:nvSpPr>
            <p:spPr>
              <a:xfrm>
                <a:off x="4608991" y="4475825"/>
                <a:ext cx="108593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710770E-81B5-4FB1-A57B-049545C09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91" y="4475825"/>
                <a:ext cx="1085938" cy="246221"/>
              </a:xfrm>
              <a:prstGeom prst="rect">
                <a:avLst/>
              </a:prstGeom>
              <a:blipFill>
                <a:blip r:embed="rId8"/>
                <a:stretch>
                  <a:fillRect l="-1685" r="-2809" b="-121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4EF49A-93F3-4960-9D50-FE4F819CF3A6}"/>
                  </a:ext>
                </a:extLst>
              </p:cNvPr>
              <p:cNvSpPr txBox="1"/>
              <p:nvPr/>
            </p:nvSpPr>
            <p:spPr>
              <a:xfrm>
                <a:off x="4619348" y="4938943"/>
                <a:ext cx="24206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4EF49A-93F3-4960-9D50-FE4F819C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348" y="4938943"/>
                <a:ext cx="2420644" cy="246221"/>
              </a:xfrm>
              <a:prstGeom prst="rect">
                <a:avLst/>
              </a:prstGeom>
              <a:blipFill>
                <a:blip r:embed="rId9"/>
                <a:stretch>
                  <a:fillRect l="-1259" r="-2771" b="-3170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CEA02DD-F416-4F84-BD96-F1C2A6BB54C2}"/>
                  </a:ext>
                </a:extLst>
              </p:cNvPr>
              <p:cNvSpPr txBox="1"/>
              <p:nvPr/>
            </p:nvSpPr>
            <p:spPr>
              <a:xfrm>
                <a:off x="4354498" y="5419817"/>
                <a:ext cx="24206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CEA02DD-F416-4F84-BD96-F1C2A6BB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98" y="5419817"/>
                <a:ext cx="2420644" cy="246221"/>
              </a:xfrm>
              <a:prstGeom prst="rect">
                <a:avLst/>
              </a:prstGeom>
              <a:blipFill>
                <a:blip r:embed="rId10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CE8E59E-9116-46C7-BB23-52658E715103}"/>
                  </a:ext>
                </a:extLst>
              </p:cNvPr>
              <p:cNvSpPr txBox="1"/>
              <p:nvPr/>
            </p:nvSpPr>
            <p:spPr>
              <a:xfrm>
                <a:off x="4523173" y="5916966"/>
                <a:ext cx="135384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CE8E59E-9116-46C7-BB23-52658E715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173" y="5916966"/>
                <a:ext cx="1353845" cy="246221"/>
              </a:xfrm>
              <a:prstGeom prst="rect">
                <a:avLst/>
              </a:prstGeom>
              <a:blipFill>
                <a:blip r:embed="rId11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円弧 32">
            <a:extLst>
              <a:ext uri="{FF2B5EF4-FFF2-40B4-BE49-F238E27FC236}">
                <a16:creationId xmlns:a16="http://schemas.microsoft.com/office/drawing/2014/main" id="{A23F3B1A-EE6D-4111-A210-46C594870BFF}"/>
              </a:ext>
            </a:extLst>
          </p:cNvPr>
          <p:cNvSpPr/>
          <p:nvPr/>
        </p:nvSpPr>
        <p:spPr>
          <a:xfrm>
            <a:off x="6906828" y="462526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3F8F372-92B7-4039-8797-ECEBBD092FEB}"/>
              </a:ext>
            </a:extLst>
          </p:cNvPr>
          <p:cNvSpPr/>
          <p:nvPr/>
        </p:nvSpPr>
        <p:spPr>
          <a:xfrm>
            <a:off x="6871317" y="508690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A9351EAA-A9A0-422D-8B76-940AD7C3ED44}"/>
              </a:ext>
            </a:extLst>
          </p:cNvPr>
          <p:cNvSpPr/>
          <p:nvPr/>
        </p:nvSpPr>
        <p:spPr>
          <a:xfrm>
            <a:off x="6409678" y="5575175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AFE6FF-4567-40D3-BEE7-27CEA0B26EB9}"/>
              </a:ext>
            </a:extLst>
          </p:cNvPr>
          <p:cNvSpPr txBox="1"/>
          <p:nvPr/>
        </p:nvSpPr>
        <p:spPr>
          <a:xfrm>
            <a:off x="7146524" y="4696287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405E80A-4234-4512-B9F9-37D399D93C97}"/>
              </a:ext>
            </a:extLst>
          </p:cNvPr>
          <p:cNvSpPr txBox="1"/>
          <p:nvPr/>
        </p:nvSpPr>
        <p:spPr>
          <a:xfrm>
            <a:off x="7111014" y="5104659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5304A4-0196-4215-96C1-0BADCD8C085B}"/>
              </a:ext>
            </a:extLst>
          </p:cNvPr>
          <p:cNvSpPr txBox="1"/>
          <p:nvPr/>
        </p:nvSpPr>
        <p:spPr>
          <a:xfrm>
            <a:off x="6684886" y="5655075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/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blipFill>
                <a:blip r:embed="rId12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E4C6685-CEBF-43AE-81E6-AF99C02F2D2D}"/>
              </a:ext>
            </a:extLst>
          </p:cNvPr>
          <p:cNvSpPr txBox="1"/>
          <p:nvPr/>
        </p:nvSpPr>
        <p:spPr>
          <a:xfrm>
            <a:off x="4518734" y="4021585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Position after 4 seconds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7518D-F907-F4E6-C3F2-7BEDAEC7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18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6CE8AB3-98EE-4EBD-B595-87A06488724F}"/>
              </a:ext>
            </a:extLst>
          </p:cNvPr>
          <p:cNvCxnSpPr>
            <a:cxnSpLocks/>
          </p:cNvCxnSpPr>
          <p:nvPr/>
        </p:nvCxnSpPr>
        <p:spPr>
          <a:xfrm>
            <a:off x="7042954" y="1840640"/>
            <a:ext cx="574089" cy="254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A particle starts from the point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position vector of the particle after 4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time at which the particle is due east of the origin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the particle is due East of the origin,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 of its position vector will be 0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need to create a formula using the velocity and starting position, and leave the time as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812" b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99F9517-5280-43AD-8016-67357C57B2E0}"/>
              </a:ext>
            </a:extLst>
          </p:cNvPr>
          <p:cNvCxnSpPr/>
          <p:nvPr/>
        </p:nvCxnSpPr>
        <p:spPr>
          <a:xfrm flipV="1">
            <a:off x="6667132" y="1562472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AE0F9C-FF67-426B-B6C2-9DE8FB1F1615}"/>
              </a:ext>
            </a:extLst>
          </p:cNvPr>
          <p:cNvCxnSpPr>
            <a:cxnSpLocks/>
          </p:cNvCxnSpPr>
          <p:nvPr/>
        </p:nvCxnSpPr>
        <p:spPr>
          <a:xfrm rot="5400000" flipV="1">
            <a:off x="6668612" y="159058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/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blipFill>
                <a:blip r:embed="rId4"/>
                <a:stretch>
                  <a:fillRect l="-1923" t="-4000" r="-128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/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blipFill>
                <a:blip r:embed="rId5"/>
                <a:stretch>
                  <a:fillRect l="-2239" t="-1961" r="-1493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79F573-E8F9-4F35-82F7-A1ECDC0E72A0}"/>
              </a:ext>
            </a:extLst>
          </p:cNvPr>
          <p:cNvGrpSpPr/>
          <p:nvPr/>
        </p:nvGrpSpPr>
        <p:grpSpPr>
          <a:xfrm>
            <a:off x="6968972" y="1757780"/>
            <a:ext cx="152399" cy="170155"/>
            <a:chOff x="6383045" y="4811697"/>
            <a:chExt cx="152399" cy="17015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FECDCAC-6CDD-470F-BB66-C29BF96B9EC9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4834F85-EA2A-4608-8A34-763440E9D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/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blipFill>
                <a:blip r:embed="rId6"/>
                <a:stretch>
                  <a:fillRect l="-2116" r="-476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/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blipFill>
                <a:blip r:embed="rId7"/>
                <a:stretch>
                  <a:fillRect l="-1863" r="-621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/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blipFill>
                <a:blip r:embed="rId8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28D50A-A9B5-4986-A049-78066A69AEF7}"/>
                  </a:ext>
                </a:extLst>
              </p:cNvPr>
              <p:cNvSpPr txBox="1"/>
              <p:nvPr/>
            </p:nvSpPr>
            <p:spPr>
              <a:xfrm>
                <a:off x="4307415" y="4173457"/>
                <a:ext cx="108593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28D50A-A9B5-4986-A049-78066A69A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15" y="4173457"/>
                <a:ext cx="1085938" cy="246221"/>
              </a:xfrm>
              <a:prstGeom prst="rect">
                <a:avLst/>
              </a:prstGeom>
              <a:blipFill>
                <a:blip r:embed="rId9"/>
                <a:stretch>
                  <a:fillRect l="-2247" r="-2247" b="-1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DBA0F49-10D9-475B-8E53-FAF231A5C3E2}"/>
                  </a:ext>
                </a:extLst>
              </p:cNvPr>
              <p:cNvSpPr txBox="1"/>
              <p:nvPr/>
            </p:nvSpPr>
            <p:spPr>
              <a:xfrm>
                <a:off x="4308895" y="4618820"/>
                <a:ext cx="224279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DBA0F49-10D9-475B-8E53-FAF231A5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95" y="4618820"/>
                <a:ext cx="2242793" cy="246221"/>
              </a:xfrm>
              <a:prstGeom prst="rect">
                <a:avLst/>
              </a:prstGeom>
              <a:blipFill>
                <a:blip r:embed="rId10"/>
                <a:stretch>
                  <a:fillRect l="-1087" r="-815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1825813-FDD8-4722-9278-DDE0C04BFE2C}"/>
                  </a:ext>
                </a:extLst>
              </p:cNvPr>
              <p:cNvSpPr txBox="1"/>
              <p:nvPr/>
            </p:nvSpPr>
            <p:spPr>
              <a:xfrm>
                <a:off x="4308895" y="5071582"/>
                <a:ext cx="197932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1825813-FDD8-4722-9278-DDE0C04BF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95" y="5071582"/>
                <a:ext cx="1979324" cy="246221"/>
              </a:xfrm>
              <a:prstGeom prst="rect">
                <a:avLst/>
              </a:prstGeom>
              <a:blipFill>
                <a:blip r:embed="rId11"/>
                <a:stretch>
                  <a:fillRect l="-1231" r="-2769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408B7B-2FD2-4C21-ADBC-BF90F7560030}"/>
                  </a:ext>
                </a:extLst>
              </p:cNvPr>
              <p:cNvSpPr txBox="1"/>
              <p:nvPr/>
            </p:nvSpPr>
            <p:spPr>
              <a:xfrm>
                <a:off x="4317772" y="5533221"/>
                <a:ext cx="21720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408B7B-2FD2-4C21-ADBC-BF90F756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772" y="5533221"/>
                <a:ext cx="2172069" cy="246221"/>
              </a:xfrm>
              <a:prstGeom prst="rect">
                <a:avLst/>
              </a:prstGeom>
              <a:blipFill>
                <a:blip r:embed="rId12"/>
                <a:stretch>
                  <a:fillRect l="-840" r="-2521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弧 26">
            <a:extLst>
              <a:ext uri="{FF2B5EF4-FFF2-40B4-BE49-F238E27FC236}">
                <a16:creationId xmlns:a16="http://schemas.microsoft.com/office/drawing/2014/main" id="{15EF999D-AAAF-4EC8-A621-2875AFE82BBF}"/>
              </a:ext>
            </a:extLst>
          </p:cNvPr>
          <p:cNvSpPr/>
          <p:nvPr/>
        </p:nvSpPr>
        <p:spPr>
          <a:xfrm>
            <a:off x="6454331" y="4305140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E977A7D-E07C-4571-8CF5-9B76E6369837}"/>
                  </a:ext>
                </a:extLst>
              </p:cNvPr>
              <p:cNvSpPr txBox="1"/>
              <p:nvPr/>
            </p:nvSpPr>
            <p:spPr>
              <a:xfrm>
                <a:off x="6609030" y="4314371"/>
                <a:ext cx="2643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values. This means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position of the particle at time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E977A7D-E07C-4571-8CF5-9B76E636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30" y="4314371"/>
                <a:ext cx="2643612" cy="461665"/>
              </a:xfrm>
              <a:prstGeom prst="rect">
                <a:avLst/>
              </a:prstGeom>
              <a:blipFill>
                <a:blip r:embed="rId13"/>
                <a:stretch>
                  <a:fillRect t="-1333" r="-230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82715AD1-F07A-4F84-A05F-5891F5AFCA2F}"/>
              </a:ext>
            </a:extLst>
          </p:cNvPr>
          <p:cNvSpPr/>
          <p:nvPr/>
        </p:nvSpPr>
        <p:spPr>
          <a:xfrm>
            <a:off x="6429178" y="475938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B5DB74B1-E975-4BB9-863A-8B7995C4D5C6}"/>
              </a:ext>
            </a:extLst>
          </p:cNvPr>
          <p:cNvSpPr/>
          <p:nvPr/>
        </p:nvSpPr>
        <p:spPr>
          <a:xfrm>
            <a:off x="6421780" y="5231377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395995B-B1CE-4052-A86D-AE14E71183A3}"/>
              </a:ext>
            </a:extLst>
          </p:cNvPr>
          <p:cNvSpPr txBox="1"/>
          <p:nvPr/>
        </p:nvSpPr>
        <p:spPr>
          <a:xfrm>
            <a:off x="6672404" y="4866633"/>
            <a:ext cx="1412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1AE09C0-1C7A-482B-B881-75154B87EBB2}"/>
                  </a:ext>
                </a:extLst>
              </p:cNvPr>
              <p:cNvSpPr txBox="1"/>
              <p:nvPr/>
            </p:nvSpPr>
            <p:spPr>
              <a:xfrm>
                <a:off x="6636190" y="5201611"/>
                <a:ext cx="1865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1AE09C0-1C7A-482B-B881-75154B87E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190" y="5201611"/>
                <a:ext cx="1865014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8B7B57-9AF0-4C27-A976-6F9B5C481DF4}"/>
              </a:ext>
            </a:extLst>
          </p:cNvPr>
          <p:cNvSpPr/>
          <p:nvPr/>
        </p:nvSpPr>
        <p:spPr>
          <a:xfrm>
            <a:off x="5767056" y="5522614"/>
            <a:ext cx="606583" cy="2716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3F37E31-6861-407D-A6B4-5E3EC07BEFD4}"/>
              </a:ext>
            </a:extLst>
          </p:cNvPr>
          <p:cNvCxnSpPr/>
          <p:nvPr/>
        </p:nvCxnSpPr>
        <p:spPr>
          <a:xfrm>
            <a:off x="6283105" y="5803271"/>
            <a:ext cx="461727" cy="2625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D96C03-F166-4594-93CD-C012E7273CD0}"/>
                  </a:ext>
                </a:extLst>
              </p:cNvPr>
              <p:cNvSpPr txBox="1"/>
              <p:nvPr/>
            </p:nvSpPr>
            <p:spPr>
              <a:xfrm>
                <a:off x="5332490" y="6097904"/>
                <a:ext cx="329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will be 0, therefore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D96C03-F166-4594-93CD-C012E7273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90" y="6097904"/>
                <a:ext cx="3295462" cy="276999"/>
              </a:xfrm>
              <a:prstGeom prst="rect">
                <a:avLst/>
              </a:prstGeom>
              <a:blipFill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20558-C78C-2135-733D-D0C7E682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 animBg="1"/>
      <p:bldP spid="29" grpId="0"/>
      <p:bldP spid="30" grpId="0" animBg="1"/>
      <p:bldP spid="31" grpId="0" animBg="1"/>
      <p:bldP spid="32" grpId="0"/>
      <p:bldP spid="33" grpId="0"/>
      <p:bldP spid="5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You can also use some of the other 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suvat</a:t>
                </a:r>
                <a:r>
                  <a:rPr lang="en-GB" sz="1400" dirty="0">
                    <a:latin typeface="Comic Sans MS" panose="030F0702030302020204" pitchFamily="66" charset="0"/>
                  </a:rPr>
                  <a:t> formula in 2 dimensions, when the quantities are given as vectors…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Find the speed of the particle and the bearing on which it is travelling at time 3 seconds.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particle is accelerating, its velocity is not constant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you can use the formulae without a diagram (!)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149E01-B3BF-427F-8A00-37324C65C9AE}"/>
                  </a:ext>
                </a:extLst>
              </p:cNvPr>
              <p:cNvSpPr txBox="1"/>
              <p:nvPr/>
            </p:nvSpPr>
            <p:spPr>
              <a:xfrm>
                <a:off x="4491255" y="1954040"/>
                <a:ext cx="10309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149E01-B3BF-427F-8A00-37324C65C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55" y="1954040"/>
                <a:ext cx="1030923" cy="246221"/>
              </a:xfrm>
              <a:prstGeom prst="rect">
                <a:avLst/>
              </a:prstGeom>
              <a:blipFill>
                <a:blip r:embed="rId6"/>
                <a:stretch>
                  <a:fillRect l="-2367" r="-2959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EBDDFD-E6BC-4287-90B3-F2661FC76EB6}"/>
                  </a:ext>
                </a:extLst>
              </p:cNvPr>
              <p:cNvSpPr txBox="1"/>
              <p:nvPr/>
            </p:nvSpPr>
            <p:spPr>
              <a:xfrm>
                <a:off x="4444479" y="2396151"/>
                <a:ext cx="26936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EBDDFD-E6BC-4287-90B3-F2661FC7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479" y="2396151"/>
                <a:ext cx="2693623" cy="246221"/>
              </a:xfrm>
              <a:prstGeom prst="rect">
                <a:avLst/>
              </a:prstGeom>
              <a:blipFill>
                <a:blip r:embed="rId7"/>
                <a:stretch>
                  <a:fillRect r="-679" b="-3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96B507F-FB8D-4960-8CDA-487599771D7A}"/>
              </a:ext>
            </a:extLst>
          </p:cNvPr>
          <p:cNvSpPr txBox="1"/>
          <p:nvPr/>
        </p:nvSpPr>
        <p:spPr>
          <a:xfrm>
            <a:off x="4428199" y="1522829"/>
            <a:ext cx="304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speed after 3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364B6A2-E6B4-4757-BCC1-E0EA570EAA5E}"/>
                  </a:ext>
                </a:extLst>
              </p:cNvPr>
              <p:cNvSpPr txBox="1"/>
              <p:nvPr/>
            </p:nvSpPr>
            <p:spPr>
              <a:xfrm>
                <a:off x="4497291" y="2856369"/>
                <a:ext cx="186897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364B6A2-E6B4-4757-BCC1-E0EA570EA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91" y="2856369"/>
                <a:ext cx="1868973" cy="246221"/>
              </a:xfrm>
              <a:prstGeom prst="rect">
                <a:avLst/>
              </a:prstGeom>
              <a:blipFill>
                <a:blip r:embed="rId8"/>
                <a:stretch>
                  <a:fillRect l="-1307" t="-2500" r="-654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991FA4A1-6ADD-45EA-9029-B2ADC3CD30A7}"/>
              </a:ext>
            </a:extLst>
          </p:cNvPr>
          <p:cNvCxnSpPr>
            <a:cxnSpLocks/>
          </p:cNvCxnSpPr>
          <p:nvPr/>
        </p:nvCxnSpPr>
        <p:spPr>
          <a:xfrm flipV="1">
            <a:off x="7562533" y="3060071"/>
            <a:ext cx="929618" cy="1674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A00117-33D9-41D8-A8EC-E07D1FCD452C}"/>
                  </a:ext>
                </a:extLst>
              </p:cNvPr>
              <p:cNvSpPr txBox="1"/>
              <p:nvPr/>
            </p:nvSpPr>
            <p:spPr>
              <a:xfrm>
                <a:off x="7231438" y="3580645"/>
                <a:ext cx="78720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A00117-33D9-41D8-A8EC-E07D1FCD4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438" y="3580645"/>
                <a:ext cx="787202" cy="246221"/>
              </a:xfrm>
              <a:prstGeom prst="rect">
                <a:avLst/>
              </a:prstGeom>
              <a:blipFill>
                <a:blip r:embed="rId9"/>
                <a:stretch>
                  <a:fillRect l="-5426" r="-7752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A9DA0B9-AFAB-42CB-991C-9755A7E77FED}"/>
              </a:ext>
            </a:extLst>
          </p:cNvPr>
          <p:cNvCxnSpPr>
            <a:cxnSpLocks/>
          </p:cNvCxnSpPr>
          <p:nvPr/>
        </p:nvCxnSpPr>
        <p:spPr>
          <a:xfrm flipV="1">
            <a:off x="7570078" y="4742057"/>
            <a:ext cx="90396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65F411B-B780-4B46-9C89-44E26B40DE53}"/>
              </a:ext>
            </a:extLst>
          </p:cNvPr>
          <p:cNvCxnSpPr>
            <a:cxnSpLocks/>
          </p:cNvCxnSpPr>
          <p:nvPr/>
        </p:nvCxnSpPr>
        <p:spPr>
          <a:xfrm flipV="1">
            <a:off x="8482969" y="3069125"/>
            <a:ext cx="0" cy="16714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AC9391-557B-4B1C-8A18-4BF13C3846B1}"/>
                  </a:ext>
                </a:extLst>
              </p:cNvPr>
              <p:cNvSpPr txBox="1"/>
              <p:nvPr/>
            </p:nvSpPr>
            <p:spPr>
              <a:xfrm>
                <a:off x="7877912" y="4788104"/>
                <a:ext cx="2372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AC9391-557B-4B1C-8A18-4BF13C38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912" y="4788104"/>
                <a:ext cx="237244" cy="246221"/>
              </a:xfrm>
              <a:prstGeom prst="rect">
                <a:avLst/>
              </a:prstGeom>
              <a:blipFill>
                <a:blip r:embed="rId10"/>
                <a:stretch>
                  <a:fillRect l="-17949" r="-17949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EE17159-61DE-4F05-A060-79AB0A89F3B2}"/>
                  </a:ext>
                </a:extLst>
              </p:cNvPr>
              <p:cNvSpPr txBox="1"/>
              <p:nvPr/>
            </p:nvSpPr>
            <p:spPr>
              <a:xfrm>
                <a:off x="8538910" y="3824617"/>
                <a:ext cx="35426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EE17159-61DE-4F05-A060-79AB0A89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10" y="3824617"/>
                <a:ext cx="354263" cy="246221"/>
              </a:xfrm>
              <a:prstGeom prst="rect">
                <a:avLst/>
              </a:prstGeom>
              <a:blipFill>
                <a:blip r:embed="rId11"/>
                <a:stretch>
                  <a:fillRect l="-13793" r="-17241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D96863B-FFC2-4254-ADB9-0FE4880E2742}"/>
              </a:ext>
            </a:extLst>
          </p:cNvPr>
          <p:cNvSpPr txBox="1"/>
          <p:nvPr/>
        </p:nvSpPr>
        <p:spPr>
          <a:xfrm>
            <a:off x="4508099" y="3617960"/>
            <a:ext cx="2114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the speed is the magnitude of the velocity…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89337D48-B38A-40B9-85DB-17128F01F7EB}"/>
              </a:ext>
            </a:extLst>
          </p:cNvPr>
          <p:cNvSpPr/>
          <p:nvPr/>
        </p:nvSpPr>
        <p:spPr>
          <a:xfrm>
            <a:off x="6943218" y="206893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E2E5347-BFA8-4D2A-93B4-01CF3D06C649}"/>
              </a:ext>
            </a:extLst>
          </p:cNvPr>
          <p:cNvSpPr txBox="1"/>
          <p:nvPr/>
        </p:nvSpPr>
        <p:spPr>
          <a:xfrm>
            <a:off x="7167180" y="2185752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EF0D09D4-D67E-4E8B-A08F-F3E64D33D830}"/>
              </a:ext>
            </a:extLst>
          </p:cNvPr>
          <p:cNvSpPr/>
          <p:nvPr/>
        </p:nvSpPr>
        <p:spPr>
          <a:xfrm>
            <a:off x="6923602" y="2565366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581D2D-A4D4-41A0-9D5A-57BE3884BE69}"/>
              </a:ext>
            </a:extLst>
          </p:cNvPr>
          <p:cNvSpPr txBox="1"/>
          <p:nvPr/>
        </p:nvSpPr>
        <p:spPr>
          <a:xfrm>
            <a:off x="7047976" y="264596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21B89EB-0A7E-4031-BA6A-C8D784048102}"/>
                  </a:ext>
                </a:extLst>
              </p:cNvPr>
              <p:cNvSpPr txBox="1"/>
              <p:nvPr/>
            </p:nvSpPr>
            <p:spPr>
              <a:xfrm>
                <a:off x="4481467" y="5128788"/>
                <a:ext cx="2045303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21B89EB-0A7E-4031-BA6A-C8D784048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7" y="5128788"/>
                <a:ext cx="2045303" cy="298159"/>
              </a:xfrm>
              <a:prstGeom prst="rect">
                <a:avLst/>
              </a:prstGeom>
              <a:blipFill>
                <a:blip r:embed="rId12"/>
                <a:stretch>
                  <a:fillRect l="-2976" r="-29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/>
              <p:nvPr/>
            </p:nvSpPr>
            <p:spPr>
              <a:xfrm>
                <a:off x="5015621" y="5681050"/>
                <a:ext cx="13127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=10.4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621" y="5681050"/>
                <a:ext cx="1312751" cy="24622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弧 56">
            <a:extLst>
              <a:ext uri="{FF2B5EF4-FFF2-40B4-BE49-F238E27FC236}">
                <a16:creationId xmlns:a16="http://schemas.microsoft.com/office/drawing/2014/main" id="{67F533DA-7F28-433D-8E7C-CB14A6D004AE}"/>
              </a:ext>
            </a:extLst>
          </p:cNvPr>
          <p:cNvSpPr/>
          <p:nvPr/>
        </p:nvSpPr>
        <p:spPr>
          <a:xfrm>
            <a:off x="6424152" y="529800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C06B6AE-759D-4827-B610-67DCD9EEB579}"/>
              </a:ext>
            </a:extLst>
          </p:cNvPr>
          <p:cNvSpPr txBox="1"/>
          <p:nvPr/>
        </p:nvSpPr>
        <p:spPr>
          <a:xfrm>
            <a:off x="6548526" y="5378606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EB0FC-FAC3-DAC7-93DE-98071F63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4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You can also use some of the other 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suvat</a:t>
                </a:r>
                <a:r>
                  <a:rPr lang="en-GB" sz="1400" dirty="0">
                    <a:latin typeface="Comic Sans MS" panose="030F0702030302020204" pitchFamily="66" charset="0"/>
                  </a:rPr>
                  <a:t> formula in 2 dimensions, when the quantities are given as vectors…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Find the speed of the particle and the bearing on which it is travelling at time 3 seconds.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particle is accelerating, its velocity is not constant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you can use the formulae without a diagram (!)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/>
              <p:nvPr/>
            </p:nvSpPr>
            <p:spPr>
              <a:xfrm>
                <a:off x="1376128" y="5934547"/>
                <a:ext cx="17563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𝑆𝑝𝑒𝑒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=10.4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128" y="5934547"/>
                <a:ext cx="1756371" cy="246221"/>
              </a:xfrm>
              <a:prstGeom prst="rect">
                <a:avLst/>
              </a:prstGeom>
              <a:blipFill>
                <a:blip r:embed="rId6"/>
                <a:stretch>
                  <a:fillRect l="-3819" t="-2500" r="-104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2F454FA-9AB4-41E2-B750-88EC22AC3C39}"/>
              </a:ext>
            </a:extLst>
          </p:cNvPr>
          <p:cNvCxnSpPr>
            <a:cxnSpLocks/>
          </p:cNvCxnSpPr>
          <p:nvPr/>
        </p:nvCxnSpPr>
        <p:spPr>
          <a:xfrm flipV="1">
            <a:off x="7707389" y="1810692"/>
            <a:ext cx="929618" cy="1674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9BEDBAA-23C6-4C07-88C3-A14DFC94BFEC}"/>
                  </a:ext>
                </a:extLst>
              </p:cNvPr>
              <p:cNvSpPr txBox="1"/>
              <p:nvPr/>
            </p:nvSpPr>
            <p:spPr>
              <a:xfrm>
                <a:off x="7838021" y="1824271"/>
                <a:ext cx="690509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9BEDBAA-23C6-4C07-88C3-A14DFC94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021" y="1824271"/>
                <a:ext cx="690509" cy="215444"/>
              </a:xfrm>
              <a:prstGeom prst="rect">
                <a:avLst/>
              </a:prstGeom>
              <a:blipFill>
                <a:blip r:embed="rId7"/>
                <a:stretch>
                  <a:fillRect l="-5310" r="-7965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CAB975C-8255-41FA-AA19-CFB78912F137}"/>
              </a:ext>
            </a:extLst>
          </p:cNvPr>
          <p:cNvCxnSpPr>
            <a:cxnSpLocks/>
          </p:cNvCxnSpPr>
          <p:nvPr/>
        </p:nvCxnSpPr>
        <p:spPr>
          <a:xfrm flipV="1">
            <a:off x="7714934" y="3492678"/>
            <a:ext cx="90396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5521225-3DC1-4DF3-86D7-120312BE89CA}"/>
              </a:ext>
            </a:extLst>
          </p:cNvPr>
          <p:cNvCxnSpPr>
            <a:cxnSpLocks/>
          </p:cNvCxnSpPr>
          <p:nvPr/>
        </p:nvCxnSpPr>
        <p:spPr>
          <a:xfrm flipV="1">
            <a:off x="8627825" y="1819746"/>
            <a:ext cx="0" cy="16714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094DACB-5205-4015-A3FD-74741D8D688D}"/>
                  </a:ext>
                </a:extLst>
              </p:cNvPr>
              <p:cNvSpPr txBox="1"/>
              <p:nvPr/>
            </p:nvSpPr>
            <p:spPr>
              <a:xfrm>
                <a:off x="8095196" y="3538725"/>
                <a:ext cx="206788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094DACB-5205-4015-A3FD-74741D8D6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196" y="3538725"/>
                <a:ext cx="206788" cy="215444"/>
              </a:xfrm>
              <a:prstGeom prst="rect">
                <a:avLst/>
              </a:prstGeom>
              <a:blipFill>
                <a:blip r:embed="rId8"/>
                <a:stretch>
                  <a:fillRect l="-20588" r="-17647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081F02-AB3C-482E-B954-7FCCB9676E9B}"/>
                  </a:ext>
                </a:extLst>
              </p:cNvPr>
              <p:cNvSpPr txBox="1"/>
              <p:nvPr/>
            </p:nvSpPr>
            <p:spPr>
              <a:xfrm>
                <a:off x="8683766" y="2575238"/>
                <a:ext cx="309379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081F02-AB3C-482E-B954-7FCCB9676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766" y="2575238"/>
                <a:ext cx="309379" cy="215444"/>
              </a:xfrm>
              <a:prstGeom prst="rect">
                <a:avLst/>
              </a:prstGeom>
              <a:blipFill>
                <a:blip r:embed="rId9"/>
                <a:stretch>
                  <a:fillRect l="-14000" r="-1800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CFE2AB6-061B-4533-A3DC-3642EA683D56}"/>
              </a:ext>
            </a:extLst>
          </p:cNvPr>
          <p:cNvCxnSpPr>
            <a:cxnSpLocks/>
          </p:cNvCxnSpPr>
          <p:nvPr/>
        </p:nvCxnSpPr>
        <p:spPr>
          <a:xfrm flipV="1">
            <a:off x="7711916" y="2299580"/>
            <a:ext cx="0" cy="11991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844A5AC-BEC0-48C0-8379-75EC03CE14E4}"/>
                  </a:ext>
                </a:extLst>
              </p:cNvPr>
              <p:cNvSpPr txBox="1"/>
              <p:nvPr/>
            </p:nvSpPr>
            <p:spPr>
              <a:xfrm>
                <a:off x="7624510" y="2113512"/>
                <a:ext cx="17588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844A5AC-BEC0-48C0-8379-75EC03CE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510" y="2113512"/>
                <a:ext cx="175881" cy="215444"/>
              </a:xfrm>
              <a:prstGeom prst="rect">
                <a:avLst/>
              </a:prstGeom>
              <a:blipFill>
                <a:blip r:embed="rId10"/>
                <a:stretch>
                  <a:fillRect l="-24138" r="-17241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弧 5">
            <a:extLst>
              <a:ext uri="{FF2B5EF4-FFF2-40B4-BE49-F238E27FC236}">
                <a16:creationId xmlns:a16="http://schemas.microsoft.com/office/drawing/2014/main" id="{4A93D3F0-C739-4DAE-910B-67696D282830}"/>
              </a:ext>
            </a:extLst>
          </p:cNvPr>
          <p:cNvSpPr/>
          <p:nvPr/>
        </p:nvSpPr>
        <p:spPr>
          <a:xfrm>
            <a:off x="8229600" y="1258432"/>
            <a:ext cx="914400" cy="914400"/>
          </a:xfrm>
          <a:prstGeom prst="arc">
            <a:avLst>
              <a:gd name="adj1" fmla="val 5781086"/>
              <a:gd name="adj2" fmla="val 72306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F5661264-E8C6-418A-8BFE-4BE51F7A9A48}"/>
              </a:ext>
            </a:extLst>
          </p:cNvPr>
          <p:cNvSpPr/>
          <p:nvPr/>
        </p:nvSpPr>
        <p:spPr>
          <a:xfrm rot="10800000">
            <a:off x="7205049" y="3103830"/>
            <a:ext cx="914400" cy="914400"/>
          </a:xfrm>
          <a:prstGeom prst="arc">
            <a:avLst>
              <a:gd name="adj1" fmla="val 5781086"/>
              <a:gd name="adj2" fmla="val 72306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58D888-0BE7-441F-8052-A5D21624DC63}"/>
                  </a:ext>
                </a:extLst>
              </p:cNvPr>
              <p:cNvSpPr txBox="1"/>
              <p:nvPr/>
            </p:nvSpPr>
            <p:spPr>
              <a:xfrm>
                <a:off x="7749767" y="2901635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58D888-0BE7-441F-8052-A5D21624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67" y="2901635"/>
                <a:ext cx="14632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9529DA0-C271-4497-8015-00003D18FC0B}"/>
                  </a:ext>
                </a:extLst>
              </p:cNvPr>
              <p:cNvSpPr txBox="1"/>
              <p:nvPr/>
            </p:nvSpPr>
            <p:spPr>
              <a:xfrm>
                <a:off x="8446883" y="215925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9529DA0-C271-4497-8015-00003D18F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883" y="2159250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6C6F557-64BD-4C27-9AD4-5DDAC70C1855}"/>
              </a:ext>
            </a:extLst>
          </p:cNvPr>
          <p:cNvSpPr txBox="1"/>
          <p:nvPr/>
        </p:nvSpPr>
        <p:spPr>
          <a:xfrm>
            <a:off x="3984579" y="1522829"/>
            <a:ext cx="3177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bearing after 3 seconds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A7B9010-5C4A-4EC0-8725-ADC515AA1CE0}"/>
              </a:ext>
            </a:extLst>
          </p:cNvPr>
          <p:cNvSpPr txBox="1"/>
          <p:nvPr/>
        </p:nvSpPr>
        <p:spPr>
          <a:xfrm>
            <a:off x="4100694" y="1879694"/>
            <a:ext cx="3160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bearing is the angle on which the particle is travelling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always measured clockwise from due north..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can find it using the triangle we drew previously, using alternate angles…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76599D-1FBD-4964-A2AC-CFB774946C3C}"/>
                  </a:ext>
                </a:extLst>
              </p:cNvPr>
              <p:cNvSpPr txBox="1"/>
              <p:nvPr/>
            </p:nvSpPr>
            <p:spPr>
              <a:xfrm>
                <a:off x="4970353" y="4223441"/>
                <a:ext cx="1429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𝑂𝑝𝑝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𝐴𝑑𝑗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76599D-1FBD-4964-A2AC-CFB77494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53" y="4223441"/>
                <a:ext cx="1429237" cy="484043"/>
              </a:xfrm>
              <a:prstGeom prst="rect">
                <a:avLst/>
              </a:prstGeom>
              <a:blipFill>
                <a:blip r:embed="rId13"/>
                <a:stretch>
                  <a:fillRect l="-2553" b="-1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1A037C8-CEFC-4078-82ED-C6FF6D0DE2A9}"/>
                  </a:ext>
                </a:extLst>
              </p:cNvPr>
              <p:cNvSpPr txBox="1"/>
              <p:nvPr/>
            </p:nvSpPr>
            <p:spPr>
              <a:xfrm>
                <a:off x="4961300" y="4884345"/>
                <a:ext cx="130522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1A037C8-CEFC-4078-82ED-C6FF6D0DE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00" y="4884345"/>
                <a:ext cx="1305229" cy="484043"/>
              </a:xfrm>
              <a:prstGeom prst="rect">
                <a:avLst/>
              </a:prstGeom>
              <a:blipFill>
                <a:blip r:embed="rId14"/>
                <a:stretch>
                  <a:fillRect l="-3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EA87642-D140-49EC-AE2B-FB1BBDDA5938}"/>
                  </a:ext>
                </a:extLst>
              </p:cNvPr>
              <p:cNvSpPr txBox="1"/>
              <p:nvPr/>
            </p:nvSpPr>
            <p:spPr>
              <a:xfrm>
                <a:off x="4970353" y="5581462"/>
                <a:ext cx="80284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EA87642-D140-49EC-AE2B-FB1BBDDA5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53" y="5581462"/>
                <a:ext cx="802847" cy="220253"/>
              </a:xfrm>
              <a:prstGeom prst="rect">
                <a:avLst/>
              </a:prstGeom>
              <a:blipFill>
                <a:blip r:embed="rId15"/>
                <a:stretch>
                  <a:fillRect l="-4545" t="-2778" r="-15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6528C4D-49DC-4C0E-AE11-EB2F4B248E2C}"/>
                  </a:ext>
                </a:extLst>
              </p:cNvPr>
              <p:cNvSpPr txBox="1"/>
              <p:nvPr/>
            </p:nvSpPr>
            <p:spPr>
              <a:xfrm>
                <a:off x="4409038" y="6088455"/>
                <a:ext cx="1294906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𝐵𝑒𝑎𝑟𝑖𝑛𝑔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017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6528C4D-49DC-4C0E-AE11-EB2F4B248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38" y="6088455"/>
                <a:ext cx="1294906" cy="220253"/>
              </a:xfrm>
              <a:prstGeom prst="rect">
                <a:avLst/>
              </a:prstGeom>
              <a:blipFill>
                <a:blip r:embed="rId16"/>
                <a:stretch>
                  <a:fillRect l="-4225" t="-2778" r="-46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円弧 64">
            <a:extLst>
              <a:ext uri="{FF2B5EF4-FFF2-40B4-BE49-F238E27FC236}">
                <a16:creationId xmlns:a16="http://schemas.microsoft.com/office/drawing/2014/main" id="{7ADA09E0-6B49-4BBC-B3FC-34DF3E7D9F2E}"/>
              </a:ext>
            </a:extLst>
          </p:cNvPr>
          <p:cNvSpPr/>
          <p:nvPr/>
        </p:nvSpPr>
        <p:spPr>
          <a:xfrm>
            <a:off x="6306457" y="4483191"/>
            <a:ext cx="248252" cy="604857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11CA516-E985-4EE1-89F7-5DC6795DCACB}"/>
              </a:ext>
            </a:extLst>
          </p:cNvPr>
          <p:cNvSpPr txBox="1"/>
          <p:nvPr/>
        </p:nvSpPr>
        <p:spPr>
          <a:xfrm>
            <a:off x="6533438" y="4618113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67" name="円弧 66">
            <a:extLst>
              <a:ext uri="{FF2B5EF4-FFF2-40B4-BE49-F238E27FC236}">
                <a16:creationId xmlns:a16="http://schemas.microsoft.com/office/drawing/2014/main" id="{E9D94E74-D5C9-4332-86DC-754F8A578AA9}"/>
              </a:ext>
            </a:extLst>
          </p:cNvPr>
          <p:cNvSpPr/>
          <p:nvPr/>
        </p:nvSpPr>
        <p:spPr>
          <a:xfrm>
            <a:off x="6187253" y="5033944"/>
            <a:ext cx="248252" cy="604857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205CD569-1D67-4BE6-89E8-BEBFC5431DBE}"/>
              </a:ext>
            </a:extLst>
          </p:cNvPr>
          <p:cNvSpPr/>
          <p:nvPr/>
        </p:nvSpPr>
        <p:spPr>
          <a:xfrm>
            <a:off x="5714964" y="5711446"/>
            <a:ext cx="224109" cy="508286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5E02F66-0DC8-48A8-871A-FBCC89E49492}"/>
              </a:ext>
            </a:extLst>
          </p:cNvPr>
          <p:cNvSpPr txBox="1"/>
          <p:nvPr/>
        </p:nvSpPr>
        <p:spPr>
          <a:xfrm>
            <a:off x="6261833" y="5152268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B8D531-C652-4BF2-A916-73F2188D8258}"/>
              </a:ext>
            </a:extLst>
          </p:cNvPr>
          <p:cNvSpPr txBox="1"/>
          <p:nvPr/>
        </p:nvSpPr>
        <p:spPr>
          <a:xfrm>
            <a:off x="5890641" y="5686422"/>
            <a:ext cx="212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Bearings are always given as 3 digit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A3206D9-3C0A-4A10-8801-7ECA8534A86B}"/>
                  </a:ext>
                </a:extLst>
              </p:cNvPr>
              <p:cNvSpPr txBox="1"/>
              <p:nvPr/>
            </p:nvSpPr>
            <p:spPr>
              <a:xfrm>
                <a:off x="7686393" y="2765835"/>
                <a:ext cx="395941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16.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A3206D9-3C0A-4A10-8801-7ECA8534A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393" y="2765835"/>
                <a:ext cx="395941" cy="188834"/>
              </a:xfrm>
              <a:prstGeom prst="rect">
                <a:avLst/>
              </a:prstGeom>
              <a:blipFill>
                <a:blip r:embed="rId17"/>
                <a:stretch>
                  <a:fillRect l="-9231" t="-3226" r="-307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1F5963F-9EBC-46C5-BE42-AB5102944B48}"/>
                  </a:ext>
                </a:extLst>
              </p:cNvPr>
              <p:cNvSpPr txBox="1"/>
              <p:nvPr/>
            </p:nvSpPr>
            <p:spPr>
              <a:xfrm>
                <a:off x="8265815" y="2376536"/>
                <a:ext cx="395941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16.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1F5963F-9EBC-46C5-BE42-AB510294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815" y="2376536"/>
                <a:ext cx="395941" cy="188834"/>
              </a:xfrm>
              <a:prstGeom prst="rect">
                <a:avLst/>
              </a:prstGeom>
              <a:blipFill>
                <a:blip r:embed="rId17"/>
                <a:stretch>
                  <a:fillRect l="-9231" t="-3226" r="-307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F52A7-8443-97A7-87D2-E55785A3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 animBg="1"/>
      <p:bldP spid="47" grpId="0" animBg="1"/>
      <p:bldP spid="7" grpId="0"/>
      <p:bldP spid="7" grpId="1"/>
      <p:bldP spid="59" grpId="0"/>
      <p:bldP spid="59" grpId="1"/>
      <p:bldP spid="60" grpId="0"/>
      <p:bldP spid="8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69" grpId="0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Modelling the skater as having constant acceleration,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acceleration of the ice skater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 expression for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41FE0E1-FDD6-44AF-9E40-9D9CCA1D83E5}"/>
                  </a:ext>
                </a:extLst>
              </p:cNvPr>
              <p:cNvSpPr txBox="1"/>
              <p:nvPr/>
            </p:nvSpPr>
            <p:spPr>
              <a:xfrm>
                <a:off x="4828430" y="1981201"/>
                <a:ext cx="10309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41FE0E1-FDD6-44AF-9E40-9D9CCA1D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30" y="1981201"/>
                <a:ext cx="1030923" cy="246221"/>
              </a:xfrm>
              <a:prstGeom prst="rect">
                <a:avLst/>
              </a:prstGeom>
              <a:blipFill>
                <a:blip r:embed="rId6"/>
                <a:stretch>
                  <a:fillRect l="-1775" r="-3550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1D458EC-F622-4365-BE4C-0379A2B74306}"/>
                  </a:ext>
                </a:extLst>
              </p:cNvPr>
              <p:cNvSpPr txBox="1"/>
              <p:nvPr/>
            </p:nvSpPr>
            <p:spPr>
              <a:xfrm>
                <a:off x="4323883" y="2417686"/>
                <a:ext cx="2164119" cy="4156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1D458EC-F622-4365-BE4C-0379A2B7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83" y="2417686"/>
                <a:ext cx="2164119" cy="415627"/>
              </a:xfrm>
              <a:prstGeom prst="rect">
                <a:avLst/>
              </a:prstGeom>
              <a:blipFill>
                <a:blip r:embed="rId7"/>
                <a:stretch>
                  <a:fillRect t="-2941" r="-845" b="-16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F7FB94A-6208-4F5B-B3C9-05E5CA822F4A}"/>
                  </a:ext>
                </a:extLst>
              </p:cNvPr>
              <p:cNvSpPr txBox="1"/>
              <p:nvPr/>
            </p:nvSpPr>
            <p:spPr>
              <a:xfrm>
                <a:off x="4485160" y="3031725"/>
                <a:ext cx="1139158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F7FB94A-6208-4F5B-B3C9-05E5CA822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160" y="3031725"/>
                <a:ext cx="1139158" cy="409023"/>
              </a:xfrm>
              <a:prstGeom prst="rect">
                <a:avLst/>
              </a:prstGeom>
              <a:blipFill>
                <a:blip r:embed="rId8"/>
                <a:stretch>
                  <a:fillRect t="-1493" r="-1070" b="-164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45DA4B-8000-475F-8FEB-6285280C9031}"/>
                  </a:ext>
                </a:extLst>
              </p:cNvPr>
              <p:cNvSpPr txBox="1"/>
              <p:nvPr/>
            </p:nvSpPr>
            <p:spPr>
              <a:xfrm>
                <a:off x="4316485" y="3591019"/>
                <a:ext cx="1067022" cy="4106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45DA4B-8000-475F-8FEB-6285280C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85" y="3591019"/>
                <a:ext cx="1067022" cy="410625"/>
              </a:xfrm>
              <a:prstGeom prst="rect">
                <a:avLst/>
              </a:prstGeom>
              <a:blipFill>
                <a:blip r:embed="rId9"/>
                <a:stretch>
                  <a:fillRect t="-1493" r="-2857" b="-164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E782E1-4BBB-40C9-A8D4-58DE1670BF72}"/>
                  </a:ext>
                </a:extLst>
              </p:cNvPr>
              <p:cNvSpPr txBox="1"/>
              <p:nvPr/>
            </p:nvSpPr>
            <p:spPr>
              <a:xfrm>
                <a:off x="4813634" y="4221334"/>
                <a:ext cx="1707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E782E1-4BBB-40C9-A8D4-58DE1670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34" y="4221334"/>
                <a:ext cx="1707582" cy="246221"/>
              </a:xfrm>
              <a:prstGeom prst="rect">
                <a:avLst/>
              </a:prstGeom>
              <a:blipFill>
                <a:blip r:embed="rId10"/>
                <a:stretch>
                  <a:fillRect l="-1429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1414967" y="5989470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67" y="5989470"/>
                <a:ext cx="1493935" cy="215444"/>
              </a:xfrm>
              <a:prstGeom prst="rect">
                <a:avLst/>
              </a:prstGeom>
              <a:blipFill>
                <a:blip r:embed="rId11"/>
                <a:stretch>
                  <a:fillRect l="-1224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>
            <a:extLst>
              <a:ext uri="{FF2B5EF4-FFF2-40B4-BE49-F238E27FC236}">
                <a16:creationId xmlns:a16="http://schemas.microsoft.com/office/drawing/2014/main" id="{C9C4D03C-8E48-4FE3-855C-3ECB123B578F}"/>
              </a:ext>
            </a:extLst>
          </p:cNvPr>
          <p:cNvSpPr/>
          <p:nvPr/>
        </p:nvSpPr>
        <p:spPr>
          <a:xfrm>
            <a:off x="6430744" y="2104008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C5E642-BD93-4EF8-BAFA-3795268120D0}"/>
                  </a:ext>
                </a:extLst>
              </p:cNvPr>
              <p:cNvSpPr txBox="1"/>
              <p:nvPr/>
            </p:nvSpPr>
            <p:spPr>
              <a:xfrm>
                <a:off x="6719869" y="1928179"/>
                <a:ext cx="19358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(remember you can use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the column vector notation)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C5E642-BD93-4EF8-BAFA-379526812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869" y="1928179"/>
                <a:ext cx="1935859" cy="830997"/>
              </a:xfrm>
              <a:prstGeom prst="rect">
                <a:avLst/>
              </a:prstGeom>
              <a:blipFill>
                <a:blip r:embed="rId12"/>
                <a:stretch>
                  <a:fillRect r="-2516"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円弧 16">
            <a:extLst>
              <a:ext uri="{FF2B5EF4-FFF2-40B4-BE49-F238E27FC236}">
                <a16:creationId xmlns:a16="http://schemas.microsoft.com/office/drawing/2014/main" id="{7141C738-AC41-4A1C-B39D-373DF9D3F9FA}"/>
              </a:ext>
            </a:extLst>
          </p:cNvPr>
          <p:cNvSpPr/>
          <p:nvPr/>
        </p:nvSpPr>
        <p:spPr>
          <a:xfrm>
            <a:off x="6370080" y="3774490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446B9A1B-3A7E-4941-A404-A7EE5690A468}"/>
              </a:ext>
            </a:extLst>
          </p:cNvPr>
          <p:cNvSpPr/>
          <p:nvPr/>
        </p:nvSpPr>
        <p:spPr>
          <a:xfrm>
            <a:off x="6378958" y="2682537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B849E556-7FBC-4034-AD1F-117488FA40FB}"/>
              </a:ext>
            </a:extLst>
          </p:cNvPr>
          <p:cNvSpPr/>
          <p:nvPr/>
        </p:nvSpPr>
        <p:spPr>
          <a:xfrm>
            <a:off x="5537059" y="3278821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16A3EA-D4F9-4EE7-8901-13A40E9ACFA4}"/>
              </a:ext>
            </a:extLst>
          </p:cNvPr>
          <p:cNvSpPr txBox="1"/>
          <p:nvPr/>
        </p:nvSpPr>
        <p:spPr>
          <a:xfrm>
            <a:off x="6648847" y="284257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8D252F-35E5-48CD-A29C-EAEC9D66F15F}"/>
              </a:ext>
            </a:extLst>
          </p:cNvPr>
          <p:cNvSpPr txBox="1"/>
          <p:nvPr/>
        </p:nvSpPr>
        <p:spPr>
          <a:xfrm>
            <a:off x="5849856" y="3392994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E45E341-2B34-4296-A7EB-75612E0916BA}"/>
                  </a:ext>
                </a:extLst>
              </p:cNvPr>
              <p:cNvSpPr txBox="1"/>
              <p:nvPr/>
            </p:nvSpPr>
            <p:spPr>
              <a:xfrm>
                <a:off x="6648846" y="3774734"/>
                <a:ext cx="2086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Write in </a:t>
                </a:r>
                <a14:m>
                  <m:oMath xmlns:m="http://schemas.openxmlformats.org/officeDocument/2006/math">
                    <m:r>
                      <a:rPr lang="en-GB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form, (or you could leave it as it is!) 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E45E341-2B34-4296-A7EB-75612E091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846" y="3774734"/>
                <a:ext cx="2086781" cy="461665"/>
              </a:xfrm>
              <a:prstGeom prst="rect">
                <a:avLst/>
              </a:prstGeom>
              <a:blipFill>
                <a:blip r:embed="rId13"/>
                <a:stretch>
                  <a:fillRect r="-292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F8198E-95BF-4521-836D-EA142E8F512E}"/>
              </a:ext>
            </a:extLst>
          </p:cNvPr>
          <p:cNvSpPr txBox="1"/>
          <p:nvPr/>
        </p:nvSpPr>
        <p:spPr>
          <a:xfrm>
            <a:off x="3984579" y="1522829"/>
            <a:ext cx="2199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acceleration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5C633-0ABA-C645-A8C1-8F4F8E97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H7M4A2V4A7UU-929639613-2832</_dlc_DocId>
    <_dlc_DocIdUrl xmlns="4a08ebd0-2d46-481e-8ec6-29c3c2f69f27">
      <Url>https://yavnehcollege.sharepoint.com/sites/Students/_layouts/15/DocIdRedir.aspx?ID=H7M4A2V4A7UU-929639613-2832</Url>
      <Description>H7M4A2V4A7UU-929639613-2832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Props1.xml><?xml version="1.0" encoding="utf-8"?>
<ds:datastoreItem xmlns:ds="http://schemas.openxmlformats.org/officeDocument/2006/customXml" ds:itemID="{C010FA0D-64B3-421E-BD80-6AC1557677A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883EB2-C68B-41F3-9403-F09CCB8145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2AEEB3-E104-4A68-B843-A57BA4156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5CCBB37-6488-4AAD-97CD-7317BAD7313D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7822</Words>
  <Application>Microsoft Office PowerPoint</Application>
  <PresentationFormat>On-screen Show (4:3)</PresentationFormat>
  <Paragraphs>1019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Comic Sans MS</vt:lpstr>
      <vt:lpstr>Weathered SF</vt:lpstr>
      <vt:lpstr>Wingdings</vt:lpstr>
      <vt:lpstr>Office テーマ</vt:lpstr>
      <vt:lpstr>PowerPoint Presentation</vt:lpstr>
      <vt:lpstr>Prior knowledge check</vt:lpstr>
      <vt:lpstr>PowerPoint Presentation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Presentation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Presentation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Presentation</vt:lpstr>
      <vt:lpstr>Further Kinematics</vt:lpstr>
      <vt:lpstr>Further Kinematics</vt:lpstr>
      <vt:lpstr>Further Kinematics</vt:lpstr>
      <vt:lpstr>PowerPoint Presentation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Most Murshida Khatun</cp:lastModifiedBy>
  <cp:revision>83</cp:revision>
  <dcterms:created xsi:type="dcterms:W3CDTF">2018-06-16T01:40:49Z</dcterms:created>
  <dcterms:modified xsi:type="dcterms:W3CDTF">2024-09-27T11:10:35Z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49408427-44ff-46a7-a5c7-bcdb96fa26d5</vt:lpwstr>
  </property>
  <property fmtid="{D5CDD505-2E9C-101B-9397-08002B2CF9AE}" pid="4" name="MediaServiceImageTags">
    <vt:lpwstr/>
  </property>
</Properties>
</file>