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9"/>
  </p:notesMasterIdLst>
  <p:sldIdLst>
    <p:sldId id="256" r:id="rId5"/>
    <p:sldId id="257" r:id="rId6"/>
    <p:sldId id="326" r:id="rId7"/>
    <p:sldId id="258" r:id="rId8"/>
    <p:sldId id="328" r:id="rId9"/>
    <p:sldId id="327" r:id="rId10"/>
    <p:sldId id="329" r:id="rId11"/>
    <p:sldId id="330" r:id="rId12"/>
    <p:sldId id="306" r:id="rId13"/>
    <p:sldId id="310" r:id="rId14"/>
    <p:sldId id="267" r:id="rId15"/>
    <p:sldId id="285" r:id="rId16"/>
    <p:sldId id="286" r:id="rId17"/>
    <p:sldId id="28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65869-12B8-4F42-AC93-0FA0D8DB12F5}"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02017-3E6E-4E5B-BBA4-7A747A658703}" type="slidenum">
              <a:rPr lang="en-GB" smtClean="0"/>
              <a:t>‹#›</a:t>
            </a:fld>
            <a:endParaRPr lang="en-GB"/>
          </a:p>
        </p:txBody>
      </p:sp>
    </p:spTree>
    <p:extLst>
      <p:ext uri="{BB962C8B-B14F-4D97-AF65-F5344CB8AC3E}">
        <p14:creationId xmlns:p14="http://schemas.microsoft.com/office/powerpoint/2010/main" val="2273772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DB7F87-CB66-4D81-A3B9-3DF83737A2DB}"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385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D8CED02-A29F-49C8-871F-6E00DE2CA96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645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90656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96096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86685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722408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18917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664546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58A788-ECB7-4F0B-BBDE-7EA2F78D53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432980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58A788-ECB7-4F0B-BBDE-7EA2F78D53B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240532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58A788-ECB7-4F0B-BBDE-7EA2F78D53B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36798153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8A788-ECB7-4F0B-BBDE-7EA2F78D53B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3414364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58A788-ECB7-4F0B-BBDE-7EA2F78D53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63960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3179905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58A788-ECB7-4F0B-BBDE-7EA2F78D53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1086831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3765542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58A788-ECB7-4F0B-BBDE-7EA2F78D53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290F5-FC6F-48F1-AD69-9271A7047E16}" type="slidenum">
              <a:rPr lang="en-GB" smtClean="0"/>
              <a:t>‹#›</a:t>
            </a:fld>
            <a:endParaRPr lang="en-GB"/>
          </a:p>
        </p:txBody>
      </p:sp>
    </p:spTree>
    <p:extLst>
      <p:ext uri="{BB962C8B-B14F-4D97-AF65-F5344CB8AC3E}">
        <p14:creationId xmlns:p14="http://schemas.microsoft.com/office/powerpoint/2010/main" val="25829949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0348867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3939593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9981039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9DEB67-53F8-4DF8-8A03-A81B563CB0AC}"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4514802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9DEB67-53F8-4DF8-8A03-A81B563CB0AC}"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1606521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9DEB67-53F8-4DF8-8A03-A81B563CB0AC}"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9496628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DEB67-53F8-4DF8-8A03-A81B563CB0AC}"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530140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9993B6-5B39-40C9-8183-928C274E84E8}"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4310342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9DEB67-53F8-4DF8-8A03-A81B563CB0AC}"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5940382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9DEB67-53F8-4DF8-8A03-A81B563CB0AC}"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195592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39990804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DEB67-53F8-4DF8-8A03-A81B563CB0AC}"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BD9FCC-D1ED-4655-A9FA-5A53C67E5E3F}" type="slidenum">
              <a:rPr lang="en-GB" smtClean="0"/>
              <a:t>‹#›</a:t>
            </a:fld>
            <a:endParaRPr lang="en-GB"/>
          </a:p>
        </p:txBody>
      </p:sp>
    </p:spTree>
    <p:extLst>
      <p:ext uri="{BB962C8B-B14F-4D97-AF65-F5344CB8AC3E}">
        <p14:creationId xmlns:p14="http://schemas.microsoft.com/office/powerpoint/2010/main" val="2725304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629499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26963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2163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25431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76692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7718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9993B6-5B39-40C9-8183-928C274E84E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7284879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732934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357627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320182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676476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4421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9993B6-5B39-40C9-8183-928C274E84E8}"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13050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9993B6-5B39-40C9-8183-928C274E84E8}"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210645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993B6-5B39-40C9-8183-928C274E84E8}"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689216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9993B6-5B39-40C9-8183-928C274E84E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45750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9993B6-5B39-40C9-8183-928C274E84E8}"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DACC2-D155-4945-959C-5E8DB04C0B96}" type="slidenum">
              <a:rPr lang="en-GB" smtClean="0"/>
              <a:t>‹#›</a:t>
            </a:fld>
            <a:endParaRPr lang="en-GB"/>
          </a:p>
        </p:txBody>
      </p:sp>
    </p:spTree>
    <p:extLst>
      <p:ext uri="{BB962C8B-B14F-4D97-AF65-F5344CB8AC3E}">
        <p14:creationId xmlns:p14="http://schemas.microsoft.com/office/powerpoint/2010/main" val="103760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hyperlink" Target="http://www.exampaperspractice.co.uk/" TargetMode="Externa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C9993B6-5B39-40C9-8183-928C274E84E8}"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6DACC2-D155-4945-959C-5E8DB04C0B96}" type="slidenum">
              <a:rPr lang="en-GB" smtClean="0"/>
              <a:t>‹#›</a:t>
            </a:fld>
            <a:endParaRPr lang="en-GB"/>
          </a:p>
        </p:txBody>
      </p:sp>
      <p:sp>
        <p:nvSpPr>
          <p:cNvPr id="7" name="Footer Placeholder 2">
            <a:extLst>
              <a:ext uri="{FF2B5EF4-FFF2-40B4-BE49-F238E27FC236}">
                <a16:creationId xmlns:a16="http://schemas.microsoft.com/office/drawing/2014/main" id="{E46DF417-1D57-48DC-2A75-1B7EE5651708}"/>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B0BF627-98B6-7955-4E5D-2DC33B419E3D}"/>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8AC12F7B-87C5-1A36-FFD8-801C67B3E69E}"/>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0215DFE7-3F0E-D1A5-2316-0FC0DC5A03E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067180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8A788-ECB7-4F0B-BBDE-7EA2F78D53B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290F5-FC6F-48F1-AD69-9271A7047E16}" type="slidenum">
              <a:rPr lang="en-GB" smtClean="0"/>
              <a:t>‹#›</a:t>
            </a:fld>
            <a:endParaRPr lang="en-GB"/>
          </a:p>
        </p:txBody>
      </p:sp>
      <p:sp>
        <p:nvSpPr>
          <p:cNvPr id="7" name="Footer Placeholder 2">
            <a:extLst>
              <a:ext uri="{FF2B5EF4-FFF2-40B4-BE49-F238E27FC236}">
                <a16:creationId xmlns:a16="http://schemas.microsoft.com/office/drawing/2014/main" id="{656A1D75-5903-686B-8FB3-A1EA4D0F616C}"/>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4B97E57-F2E7-E996-2079-228EAB11BEB2}"/>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B25778C7-96D9-FB75-2A39-055D84FF4474}"/>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E0DB29FA-A126-0FAD-7839-388F36C057FD}"/>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4258212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DEB67-53F8-4DF8-8A03-A81B563CB0AC}"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D9FCC-D1ED-4655-A9FA-5A53C67E5E3F}" type="slidenum">
              <a:rPr lang="en-GB" smtClean="0"/>
              <a:t>‹#›</a:t>
            </a:fld>
            <a:endParaRPr lang="en-GB"/>
          </a:p>
        </p:txBody>
      </p:sp>
      <p:sp>
        <p:nvSpPr>
          <p:cNvPr id="7" name="Footer Placeholder 2">
            <a:extLst>
              <a:ext uri="{FF2B5EF4-FFF2-40B4-BE49-F238E27FC236}">
                <a16:creationId xmlns:a16="http://schemas.microsoft.com/office/drawing/2014/main" id="{2D721465-39B5-BF97-F3A4-5F9FAF62C063}"/>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B98A7ED-C648-6664-09C5-2CD75FA75FC6}"/>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5065FB95-C5AF-5CD0-B1F6-66918FF674DA}"/>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CDBF9944-AEF2-E12D-B44A-62E767E5AD7C}"/>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6416671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
        <p:nvSpPr>
          <p:cNvPr id="7" name="Footer Placeholder 2">
            <a:extLst>
              <a:ext uri="{FF2B5EF4-FFF2-40B4-BE49-F238E27FC236}">
                <a16:creationId xmlns:a16="http://schemas.microsoft.com/office/drawing/2014/main" id="{449A333F-3693-23AF-EC0E-C74AD194D2EA}"/>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D34F617-188F-2D4C-426A-B3BB38FC9CEF}"/>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D72B946A-D47F-4579-FDE8-1B8398AE01C2}"/>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F643EBFC-AD43-2ABB-7875-BF578CB1BE2B}"/>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74704638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5.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D71424-B50E-A3B8-3CA2-7F9319C6E139}"/>
              </a:ext>
            </a:extLst>
          </p:cNvPr>
          <p:cNvSpPr txBox="1"/>
          <p:nvPr/>
        </p:nvSpPr>
        <p:spPr>
          <a:xfrm>
            <a:off x="428263" y="358815"/>
            <a:ext cx="8368496" cy="46166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US" sz="2400" b="1" u="sng" dirty="0"/>
              <a:t>AQA English Language Paper 2 Q4: Comparing Texts</a:t>
            </a:r>
            <a:endParaRPr lang="en-GB" sz="2400" b="1" u="sng" dirty="0"/>
          </a:p>
        </p:txBody>
      </p:sp>
      <p:sp>
        <p:nvSpPr>
          <p:cNvPr id="5" name="Oval 4">
            <a:extLst>
              <a:ext uri="{FF2B5EF4-FFF2-40B4-BE49-F238E27FC236}">
                <a16:creationId xmlns:a16="http://schemas.microsoft.com/office/drawing/2014/main" id="{18AD6C7C-3AD0-8FD7-2AF0-5EFC25EB2EC3}"/>
              </a:ext>
            </a:extLst>
          </p:cNvPr>
          <p:cNvSpPr/>
          <p:nvPr/>
        </p:nvSpPr>
        <p:spPr>
          <a:xfrm>
            <a:off x="914400" y="1307939"/>
            <a:ext cx="2812648" cy="267375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F68CB8DB-B363-5AF6-F48A-757BE93F9BB2}"/>
              </a:ext>
            </a:extLst>
          </p:cNvPr>
          <p:cNvSpPr/>
          <p:nvPr/>
        </p:nvSpPr>
        <p:spPr>
          <a:xfrm>
            <a:off x="914400" y="2644815"/>
            <a:ext cx="2812648" cy="2673752"/>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A070181-1138-3AEB-D58E-42D4CCFBBB47}"/>
              </a:ext>
            </a:extLst>
          </p:cNvPr>
          <p:cNvSpPr txBox="1"/>
          <p:nvPr/>
        </p:nvSpPr>
        <p:spPr>
          <a:xfrm>
            <a:off x="1469985" y="1608881"/>
            <a:ext cx="1574157" cy="369332"/>
          </a:xfrm>
          <a:prstGeom prst="rect">
            <a:avLst/>
          </a:prstGeom>
          <a:noFill/>
        </p:spPr>
        <p:txBody>
          <a:bodyPr wrap="square" rtlCol="0">
            <a:spAutoFit/>
          </a:bodyPr>
          <a:lstStyle/>
          <a:p>
            <a:pPr algn="ctr"/>
            <a:r>
              <a:rPr lang="en-US" dirty="0"/>
              <a:t>Source A</a:t>
            </a:r>
            <a:endParaRPr lang="en-GB" dirty="0"/>
          </a:p>
        </p:txBody>
      </p:sp>
      <p:sp>
        <p:nvSpPr>
          <p:cNvPr id="8" name="TextBox 7">
            <a:extLst>
              <a:ext uri="{FF2B5EF4-FFF2-40B4-BE49-F238E27FC236}">
                <a16:creationId xmlns:a16="http://schemas.microsoft.com/office/drawing/2014/main" id="{AA44435C-775D-7362-D8C6-11CF83540B21}"/>
              </a:ext>
            </a:extLst>
          </p:cNvPr>
          <p:cNvSpPr txBox="1"/>
          <p:nvPr/>
        </p:nvSpPr>
        <p:spPr>
          <a:xfrm>
            <a:off x="1533645" y="4637590"/>
            <a:ext cx="1574157" cy="369332"/>
          </a:xfrm>
          <a:prstGeom prst="rect">
            <a:avLst/>
          </a:prstGeom>
          <a:noFill/>
        </p:spPr>
        <p:txBody>
          <a:bodyPr wrap="square" rtlCol="0">
            <a:spAutoFit/>
          </a:bodyPr>
          <a:lstStyle/>
          <a:p>
            <a:pPr algn="ctr"/>
            <a:r>
              <a:rPr lang="en-US" dirty="0"/>
              <a:t>Source B</a:t>
            </a:r>
            <a:endParaRPr lang="en-GB" dirty="0"/>
          </a:p>
        </p:txBody>
      </p:sp>
      <p:sp>
        <p:nvSpPr>
          <p:cNvPr id="9" name="TextBox 8">
            <a:extLst>
              <a:ext uri="{FF2B5EF4-FFF2-40B4-BE49-F238E27FC236}">
                <a16:creationId xmlns:a16="http://schemas.microsoft.com/office/drawing/2014/main" id="{74DB3144-C9B8-64AA-348C-95CB96FE3B52}"/>
              </a:ext>
            </a:extLst>
          </p:cNvPr>
          <p:cNvSpPr txBox="1"/>
          <p:nvPr/>
        </p:nvSpPr>
        <p:spPr>
          <a:xfrm>
            <a:off x="4572000" y="1122744"/>
            <a:ext cx="4224759" cy="409342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000" dirty="0"/>
              <a:t>In the previous lesson we focused on comparing the two texts and exploring </a:t>
            </a:r>
            <a:r>
              <a:rPr lang="en-US" sz="2000" b="1" dirty="0"/>
              <a:t>the different feelings and experiences</a:t>
            </a:r>
            <a:r>
              <a:rPr lang="en-US" sz="2000" dirty="0"/>
              <a:t> of </a:t>
            </a:r>
            <a:r>
              <a:rPr lang="en-US" sz="2000" i="1" dirty="0"/>
              <a:t>travelling on a train</a:t>
            </a:r>
            <a:r>
              <a:rPr lang="en-US" sz="2000" dirty="0"/>
              <a:t>.</a:t>
            </a:r>
          </a:p>
          <a:p>
            <a:endParaRPr lang="en-US" sz="2000" dirty="0"/>
          </a:p>
          <a:p>
            <a:r>
              <a:rPr lang="en-US" sz="2000" dirty="0">
                <a:solidFill>
                  <a:srgbClr val="FF0000"/>
                </a:solidFill>
              </a:rPr>
              <a:t>What differences were there in the feelings and experiences between the two writer’s journeys?</a:t>
            </a:r>
          </a:p>
          <a:p>
            <a:r>
              <a:rPr lang="en-US" sz="2000" dirty="0">
                <a:solidFill>
                  <a:schemeClr val="accent2">
                    <a:lumMod val="50000"/>
                  </a:schemeClr>
                </a:solidFill>
              </a:rPr>
              <a:t>How can we </a:t>
            </a:r>
            <a:r>
              <a:rPr lang="en-US" sz="2000" b="1" dirty="0">
                <a:solidFill>
                  <a:schemeClr val="accent2">
                    <a:lumMod val="50000"/>
                  </a:schemeClr>
                </a:solidFill>
              </a:rPr>
              <a:t>compare </a:t>
            </a:r>
            <a:r>
              <a:rPr lang="en-US" sz="2000" dirty="0">
                <a:solidFill>
                  <a:schemeClr val="accent2">
                    <a:lumMod val="50000"/>
                  </a:schemeClr>
                </a:solidFill>
              </a:rPr>
              <a:t>the differences between the two texts?</a:t>
            </a:r>
          </a:p>
          <a:p>
            <a:r>
              <a:rPr lang="en-US" sz="2000" dirty="0">
                <a:solidFill>
                  <a:srgbClr val="00B050"/>
                </a:solidFill>
              </a:rPr>
              <a:t>Why is it so crucial to switch focus between the two sources in our Q4 answers? Provide examples.</a:t>
            </a:r>
            <a:endParaRPr lang="en-GB" sz="2000" dirty="0">
              <a:solidFill>
                <a:srgbClr val="00B050"/>
              </a:solidFill>
            </a:endParaRPr>
          </a:p>
        </p:txBody>
      </p:sp>
      <p:pic>
        <p:nvPicPr>
          <p:cNvPr id="10" name="Picture 9">
            <a:extLst>
              <a:ext uri="{FF2B5EF4-FFF2-40B4-BE49-F238E27FC236}">
                <a16:creationId xmlns:a16="http://schemas.microsoft.com/office/drawing/2014/main" id="{3F67454E-99D7-EB6E-8C22-1A6F66BFE411}"/>
              </a:ext>
            </a:extLst>
          </p:cNvPr>
          <p:cNvPicPr>
            <a:picLocks noChangeAspect="1"/>
          </p:cNvPicPr>
          <p:nvPr/>
        </p:nvPicPr>
        <p:blipFill>
          <a:blip r:embed="rId2"/>
          <a:stretch>
            <a:fillRect/>
          </a:stretch>
        </p:blipFill>
        <p:spPr>
          <a:xfrm>
            <a:off x="557425" y="5517114"/>
            <a:ext cx="8131917" cy="1213957"/>
          </a:xfrm>
          <a:prstGeom prst="rect">
            <a:avLst/>
          </a:prstGeom>
        </p:spPr>
      </p:pic>
    </p:spTree>
    <p:extLst>
      <p:ext uri="{BB962C8B-B14F-4D97-AF65-F5344CB8AC3E}">
        <p14:creationId xmlns:p14="http://schemas.microsoft.com/office/powerpoint/2010/main" val="709769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D71D0-B08F-4177-90C1-84751D211030}"/>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Can you see the differences between these two answers?</a:t>
            </a:r>
          </a:p>
        </p:txBody>
      </p:sp>
      <p:sp>
        <p:nvSpPr>
          <p:cNvPr id="3" name="Content Placeholder 2">
            <a:extLst>
              <a:ext uri="{FF2B5EF4-FFF2-40B4-BE49-F238E27FC236}">
                <a16:creationId xmlns:a16="http://schemas.microsoft.com/office/drawing/2014/main" id="{00E141ED-B2BD-44C6-B6A1-7EE94D99C3E9}"/>
              </a:ext>
            </a:extLst>
          </p:cNvPr>
          <p:cNvSpPr>
            <a:spLocks noGrp="1"/>
          </p:cNvSpPr>
          <p:nvPr>
            <p:ph idx="1"/>
          </p:nvPr>
        </p:nvSpPr>
        <p:spPr>
          <a:xfrm>
            <a:off x="628650" y="1825625"/>
            <a:ext cx="7886700" cy="1603375"/>
          </a:xfr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GB" dirty="0"/>
              <a:t>In contrast, the writer of Source B finds her train journey captivating and exhilarating: “</a:t>
            </a:r>
            <a:r>
              <a:rPr lang="en-GB" dirty="0">
                <a:highlight>
                  <a:srgbClr val="FFFF00"/>
                </a:highlight>
              </a:rPr>
              <a:t>wonderful beast</a:t>
            </a:r>
            <a:r>
              <a:rPr lang="en-GB" dirty="0"/>
              <a:t>”. The adjective “</a:t>
            </a:r>
            <a:r>
              <a:rPr lang="en-GB" dirty="0">
                <a:highlight>
                  <a:srgbClr val="FFFF00"/>
                </a:highlight>
              </a:rPr>
              <a:t>wonderful</a:t>
            </a:r>
            <a:r>
              <a:rPr lang="en-GB" dirty="0"/>
              <a:t>” conveys that the machine is friendly. </a:t>
            </a:r>
          </a:p>
        </p:txBody>
      </p:sp>
      <p:sp>
        <p:nvSpPr>
          <p:cNvPr id="4" name="Content Placeholder 2">
            <a:extLst>
              <a:ext uri="{FF2B5EF4-FFF2-40B4-BE49-F238E27FC236}">
                <a16:creationId xmlns:a16="http://schemas.microsoft.com/office/drawing/2014/main" id="{E4910D45-EDB8-47E2-9E9B-832D3C86EBC5}"/>
              </a:ext>
            </a:extLst>
          </p:cNvPr>
          <p:cNvSpPr txBox="1">
            <a:spLocks/>
          </p:cNvSpPr>
          <p:nvPr/>
        </p:nvSpPr>
        <p:spPr>
          <a:xfrm>
            <a:off x="628650" y="3563936"/>
            <a:ext cx="7886700" cy="1603375"/>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800" dirty="0"/>
              <a:t>In contrast, the writer of Source B finds her train journey captivating and exhilarating: “</a:t>
            </a:r>
            <a:r>
              <a:rPr lang="en-GB" sz="2800" dirty="0">
                <a:highlight>
                  <a:srgbClr val="FFFF00"/>
                </a:highlight>
              </a:rPr>
              <a:t>wonderful beas</a:t>
            </a:r>
            <a:r>
              <a:rPr lang="en-GB" sz="2800" dirty="0"/>
              <a:t>t”, “</a:t>
            </a:r>
            <a:r>
              <a:rPr lang="en-GB" sz="2800" dirty="0">
                <a:highlight>
                  <a:srgbClr val="FFFF00"/>
                </a:highlight>
              </a:rPr>
              <a:t>a child might manage it</a:t>
            </a:r>
            <a:r>
              <a:rPr lang="en-GB" sz="2800" dirty="0"/>
              <a:t>” and “</a:t>
            </a:r>
            <a:r>
              <a:rPr lang="en-GB" sz="2800" dirty="0">
                <a:highlight>
                  <a:srgbClr val="FFFF00"/>
                </a:highlight>
              </a:rPr>
              <a:t>snorting little animal</a:t>
            </a:r>
            <a:r>
              <a:rPr lang="en-GB" sz="2800" dirty="0"/>
              <a:t>”. The writer personifies the train as a “</a:t>
            </a:r>
            <a:r>
              <a:rPr lang="en-GB" sz="2800" dirty="0">
                <a:highlight>
                  <a:srgbClr val="FFFF00"/>
                </a:highlight>
              </a:rPr>
              <a:t>beast</a:t>
            </a:r>
            <a:r>
              <a:rPr lang="en-GB" sz="2800" dirty="0"/>
              <a:t>” and a “</a:t>
            </a:r>
            <a:r>
              <a:rPr lang="en-GB" sz="2800" dirty="0">
                <a:highlight>
                  <a:srgbClr val="FFFF00"/>
                </a:highlight>
              </a:rPr>
              <a:t>little animal</a:t>
            </a:r>
            <a:r>
              <a:rPr lang="en-GB" sz="2800" dirty="0"/>
              <a:t>”, but uses the adjectives “</a:t>
            </a:r>
            <a:r>
              <a:rPr lang="en-GB" sz="2800" dirty="0">
                <a:highlight>
                  <a:srgbClr val="FFFF00"/>
                </a:highlight>
              </a:rPr>
              <a:t>wonderful</a:t>
            </a:r>
            <a:r>
              <a:rPr lang="en-GB" sz="2800" dirty="0"/>
              <a:t>” and “</a:t>
            </a:r>
            <a:r>
              <a:rPr lang="en-GB" sz="2800" dirty="0">
                <a:highlight>
                  <a:srgbClr val="FFFF00"/>
                </a:highlight>
              </a:rPr>
              <a:t>snorting</a:t>
            </a:r>
            <a:r>
              <a:rPr lang="en-GB" sz="2800" dirty="0"/>
              <a:t>” to convey that it is friendly and harmless to people, to the point where “</a:t>
            </a:r>
            <a:r>
              <a:rPr lang="en-GB" sz="2800" dirty="0">
                <a:highlight>
                  <a:srgbClr val="FFFF00"/>
                </a:highlight>
              </a:rPr>
              <a:t>even a child might manage it</a:t>
            </a:r>
            <a:r>
              <a:rPr lang="en-GB" sz="2800" dirty="0"/>
              <a:t>” (perhaps hyperbole on the writer’s part).</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2" descr="Cherry, Fruits, Red, Berries, Leaves">
            <a:extLst>
              <a:ext uri="{FF2B5EF4-FFF2-40B4-BE49-F238E27FC236}">
                <a16:creationId xmlns:a16="http://schemas.microsoft.com/office/drawing/2014/main" id="{B54E4373-A67F-4421-A1A7-199C985D67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5837" y="365126"/>
            <a:ext cx="1203520" cy="98694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2DDBDCF-4E1D-4194-AD0F-1C88783379A0}"/>
              </a:ext>
            </a:extLst>
          </p:cNvPr>
          <p:cNvSpPr txBox="1"/>
          <p:nvPr/>
        </p:nvSpPr>
        <p:spPr>
          <a:xfrm>
            <a:off x="628650" y="5317588"/>
            <a:ext cx="7886700" cy="95410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7030A0"/>
                </a:solidFill>
                <a:effectLst/>
                <a:uLnTx/>
                <a:uFillTx/>
                <a:latin typeface="Calibri" panose="020F0502020204030204"/>
                <a:ea typeface="+mn-ea"/>
                <a:cs typeface="+mn-cs"/>
              </a:rPr>
              <a:t>Discuss: How has ‘cherry-picking’ helped to improve the student’s answer?</a:t>
            </a:r>
          </a:p>
        </p:txBody>
      </p:sp>
    </p:spTree>
    <p:extLst>
      <p:ext uri="{BB962C8B-B14F-4D97-AF65-F5344CB8AC3E}">
        <p14:creationId xmlns:p14="http://schemas.microsoft.com/office/powerpoint/2010/main" val="2741908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Q4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2688502"/>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85000" lnSpcReduction="20000"/>
          </a:bodyPr>
          <a:lstStyle/>
          <a:p>
            <a:pPr marL="0" indent="0">
              <a:buNone/>
            </a:pPr>
            <a:r>
              <a:rPr lang="en-US" dirty="0"/>
              <a:t>Drafting and redrafting is an important activity in English because it helps you to become a more effective English analyst.</a:t>
            </a:r>
          </a:p>
          <a:p>
            <a:pPr marL="0" indent="0">
              <a:buNone/>
            </a:pPr>
            <a:endParaRPr lang="en-US" dirty="0"/>
          </a:p>
          <a:p>
            <a:pPr marL="0" indent="0">
              <a:buNone/>
            </a:pPr>
            <a:r>
              <a:rPr lang="en-GB"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139790763"/>
              </p:ext>
            </p:extLst>
          </p:nvPr>
        </p:nvGraphicFramePr>
        <p:xfrm>
          <a:off x="5370652" y="1825625"/>
          <a:ext cx="3144698" cy="44246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Compared the thoughts and feelings of the writers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Compared the methods (language) used to convey their thoughts and feelings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contrast connectives and linking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r h="370840">
                <a:tc>
                  <a:txBody>
                    <a:bodyPr/>
                    <a:lstStyle/>
                    <a:p>
                      <a:r>
                        <a:rPr lang="en-US" sz="1400" dirty="0"/>
                        <a:t>Included cherry-picked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45328632"/>
                  </a:ext>
                </a:extLst>
              </a:tr>
            </a:tbl>
          </a:graphicData>
        </a:graphic>
      </p:graphicFrame>
      <p:pic>
        <p:nvPicPr>
          <p:cNvPr id="5" name="Picture 4">
            <a:extLst>
              <a:ext uri="{FF2B5EF4-FFF2-40B4-BE49-F238E27FC236}">
                <a16:creationId xmlns:a16="http://schemas.microsoft.com/office/drawing/2014/main" id="{BC55000D-7C2F-D317-E352-7945E95279F9}"/>
              </a:ext>
            </a:extLst>
          </p:cNvPr>
          <p:cNvPicPr>
            <a:picLocks noChangeAspect="1"/>
          </p:cNvPicPr>
          <p:nvPr/>
        </p:nvPicPr>
        <p:blipFill>
          <a:blip r:embed="rId2"/>
          <a:stretch>
            <a:fillRect/>
          </a:stretch>
        </p:blipFill>
        <p:spPr>
          <a:xfrm>
            <a:off x="388672" y="4898615"/>
            <a:ext cx="4831510" cy="721262"/>
          </a:xfrm>
          <a:prstGeom prst="rect">
            <a:avLst/>
          </a:prstGeom>
        </p:spPr>
      </p:pic>
    </p:spTree>
    <p:extLst>
      <p:ext uri="{BB962C8B-B14F-4D97-AF65-F5344CB8AC3E}">
        <p14:creationId xmlns:p14="http://schemas.microsoft.com/office/powerpoint/2010/main" val="3861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xfrm>
            <a:off x="628650" y="365127"/>
            <a:ext cx="7886700" cy="676596"/>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algn="ctr"/>
            <a:r>
              <a:rPr lang="en-US" sz="2400" dirty="0"/>
              <a:t>We will now peer assess our new answers</a:t>
            </a:r>
            <a:endParaRPr lang="en-GB" sz="24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a:xfrm>
            <a:off x="628650" y="1253331"/>
            <a:ext cx="7886700" cy="482872"/>
          </a:xfrm>
        </p:spPr>
        <p:txBody>
          <a:bodyPr/>
          <a:lstStyle/>
          <a:p>
            <a:pPr marL="0" indent="0" algn="ctr">
              <a:buNone/>
            </a:pPr>
            <a:r>
              <a:rPr lang="en-US" dirty="0"/>
              <a:t>Swap your answers with another student.</a:t>
            </a:r>
          </a:p>
          <a:p>
            <a:pPr marL="0" indent="0" algn="ctr">
              <a:buNone/>
            </a:pPr>
            <a:endParaRPr lang="en-US" dirty="0"/>
          </a:p>
          <a:p>
            <a:pPr marL="0" indent="0" algn="ctr">
              <a:buNone/>
            </a:pPr>
            <a:endParaRPr lang="en-GB" dirty="0"/>
          </a:p>
        </p:txBody>
      </p:sp>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174444483"/>
              </p:ext>
            </p:extLst>
          </p:nvPr>
        </p:nvGraphicFramePr>
        <p:xfrm>
          <a:off x="1478629" y="1866389"/>
          <a:ext cx="6186741" cy="365540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492101">
                <a:tc>
                  <a:txBody>
                    <a:bodyPr/>
                    <a:lstStyle/>
                    <a:p>
                      <a:r>
                        <a:rPr lang="en-US" sz="1200" dirty="0"/>
                        <a:t>Your answer for Q4</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200" dirty="0"/>
                        <a:t>What could they add or change to improve their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492101">
                <a:tc>
                  <a:txBody>
                    <a:bodyPr/>
                    <a:lstStyle/>
                    <a:p>
                      <a:r>
                        <a:rPr lang="en-US" sz="1100" dirty="0"/>
                        <a:t>Compared the thoughts and feelings of the writers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492101">
                <a:tc>
                  <a:txBody>
                    <a:bodyPr/>
                    <a:lstStyle/>
                    <a:p>
                      <a:r>
                        <a:rPr lang="en-US" sz="1100" dirty="0"/>
                        <a:t>Included examples to support ideas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694730">
                <a:tc>
                  <a:txBody>
                    <a:bodyPr/>
                    <a:lstStyle/>
                    <a:p>
                      <a:r>
                        <a:rPr lang="en-US" sz="1100" dirty="0"/>
                        <a:t>Compared the methods (language) used to convey their thoughts and feelings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52190">
                <a:tc>
                  <a:txBody>
                    <a:bodyPr/>
                    <a:lstStyle/>
                    <a:p>
                      <a:r>
                        <a:rPr lang="en-US" sz="12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69963">
                <a:tc>
                  <a:txBody>
                    <a:bodyPr/>
                    <a:lstStyle/>
                    <a:p>
                      <a:r>
                        <a:rPr lang="en-US" sz="1200" dirty="0"/>
                        <a:t>Included contrast connectives and linking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49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Included cherry-picked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0571455"/>
                  </a:ext>
                </a:extLst>
              </a:tr>
            </a:tbl>
          </a:graphicData>
        </a:graphic>
      </p:graphicFrame>
      <p:pic>
        <p:nvPicPr>
          <p:cNvPr id="4" name="Picture 3">
            <a:extLst>
              <a:ext uri="{FF2B5EF4-FFF2-40B4-BE49-F238E27FC236}">
                <a16:creationId xmlns:a16="http://schemas.microsoft.com/office/drawing/2014/main" id="{4CDF4500-9873-AA3A-88E0-72D4D0FFC51B}"/>
              </a:ext>
            </a:extLst>
          </p:cNvPr>
          <p:cNvPicPr>
            <a:picLocks noChangeAspect="1"/>
          </p:cNvPicPr>
          <p:nvPr/>
        </p:nvPicPr>
        <p:blipFill>
          <a:blip r:embed="rId2"/>
          <a:stretch>
            <a:fillRect/>
          </a:stretch>
        </p:blipFill>
        <p:spPr>
          <a:xfrm>
            <a:off x="944257" y="5604669"/>
            <a:ext cx="7255486" cy="1083121"/>
          </a:xfrm>
          <a:prstGeom prst="rect">
            <a:avLst/>
          </a:prstGeom>
        </p:spPr>
      </p:pic>
    </p:spTree>
    <p:extLst>
      <p:ext uri="{BB962C8B-B14F-4D97-AF65-F5344CB8AC3E}">
        <p14:creationId xmlns:p14="http://schemas.microsoft.com/office/powerpoint/2010/main" val="48574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A42A0EE-CAC3-2272-5C53-9D90099CD8B9}"/>
              </a:ext>
            </a:extLst>
          </p:cNvPr>
          <p:cNvGraphicFramePr>
            <a:graphicFrameLocks noGrp="1"/>
          </p:cNvGraphicFramePr>
          <p:nvPr>
            <p:extLst>
              <p:ext uri="{D42A27DB-BD31-4B8C-83A1-F6EECF244321}">
                <p14:modId xmlns:p14="http://schemas.microsoft.com/office/powerpoint/2010/main" val="1063327477"/>
              </p:ext>
            </p:extLst>
          </p:nvPr>
        </p:nvGraphicFramePr>
        <p:xfrm>
          <a:off x="326948" y="231493"/>
          <a:ext cx="8490103" cy="614896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63524">
                  <a:extLst>
                    <a:ext uri="{9D8B030D-6E8A-4147-A177-3AD203B41FA5}">
                      <a16:colId xmlns:a16="http://schemas.microsoft.com/office/drawing/2014/main" val="1687930855"/>
                    </a:ext>
                  </a:extLst>
                </a:gridCol>
                <a:gridCol w="564303">
                  <a:extLst>
                    <a:ext uri="{9D8B030D-6E8A-4147-A177-3AD203B41FA5}">
                      <a16:colId xmlns:a16="http://schemas.microsoft.com/office/drawing/2014/main" val="247876497"/>
                    </a:ext>
                  </a:extLst>
                </a:gridCol>
                <a:gridCol w="6062276">
                  <a:extLst>
                    <a:ext uri="{9D8B030D-6E8A-4147-A177-3AD203B41FA5}">
                      <a16:colId xmlns:a16="http://schemas.microsoft.com/office/drawing/2014/main" val="3646840743"/>
                    </a:ext>
                  </a:extLst>
                </a:gridCol>
              </a:tblGrid>
              <a:tr h="945432">
                <a:tc>
                  <a:txBody>
                    <a:bodyPr/>
                    <a:lstStyle/>
                    <a:p>
                      <a:r>
                        <a:rPr lang="en-US" sz="1200" dirty="0"/>
                        <a:t>Your answer for Q4</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945432">
                <a:tc>
                  <a:txBody>
                    <a:bodyPr/>
                    <a:lstStyle/>
                    <a:p>
                      <a:r>
                        <a:rPr lang="en-US" sz="1100" dirty="0"/>
                        <a:t>Compared the thoughts and feelings of the writers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75486">
                <a:tc>
                  <a:txBody>
                    <a:bodyPr/>
                    <a:lstStyle/>
                    <a:p>
                      <a:r>
                        <a:rPr lang="en-US" sz="1100" dirty="0"/>
                        <a:t>Included examples to support ideas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815122">
                <a:tc>
                  <a:txBody>
                    <a:bodyPr/>
                    <a:lstStyle/>
                    <a:p>
                      <a:r>
                        <a:rPr lang="en-US" sz="1100" dirty="0"/>
                        <a:t>Compared the methods (language) used to convey their thoughts and feelings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676631">
                <a:tc>
                  <a:txBody>
                    <a:bodyPr/>
                    <a:lstStyle/>
                    <a:p>
                      <a:r>
                        <a:rPr lang="en-US" sz="12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945432">
                <a:tc>
                  <a:txBody>
                    <a:bodyPr/>
                    <a:lstStyle/>
                    <a:p>
                      <a:r>
                        <a:rPr lang="en-US" sz="1200" dirty="0"/>
                        <a:t>Included contrast connectives and linking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9454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Included cherry-picked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36744383"/>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8058150" cy="1143000"/>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The Hand of Progress</a:t>
            </a:r>
          </a:p>
        </p:txBody>
      </p:sp>
      <p:sp>
        <p:nvSpPr>
          <p:cNvPr id="3" name="Content Placeholder 2"/>
          <p:cNvSpPr>
            <a:spLocks noGrp="1"/>
          </p:cNvSpPr>
          <p:nvPr>
            <p:ph idx="1"/>
          </p:nvPr>
        </p:nvSpPr>
        <p:spPr>
          <a:xfrm>
            <a:off x="628650" y="1825625"/>
            <a:ext cx="4579454" cy="4351338"/>
          </a:xfrm>
          <a:solidFill>
            <a:schemeClr val="accent3">
              <a:lumMod val="20000"/>
              <a:lumOff val="80000"/>
            </a:schemeClr>
          </a:solidFill>
          <a:ln w="38100">
            <a:solidFill>
              <a:srgbClr val="00B050"/>
            </a:solidFill>
          </a:ln>
          <a:effectLst>
            <a:outerShdw blurRad="50800" dist="38100" dir="2700000" algn="tl" rotWithShape="0">
              <a:prstClr val="black">
                <a:alpha val="40000"/>
              </a:prstClr>
            </a:outerShdw>
          </a:effectLst>
        </p:spPr>
        <p:txBody>
          <a:bodyPr/>
          <a:lstStyle/>
          <a:p>
            <a:r>
              <a:rPr lang="en-GB" dirty="0"/>
              <a:t>Draw around your hand in your exercise book.</a:t>
            </a:r>
          </a:p>
          <a:p>
            <a:endParaRPr lang="en-GB" dirty="0"/>
          </a:p>
          <a:p>
            <a:r>
              <a:rPr lang="en-GB" dirty="0"/>
              <a:t>On each finger, write down one thing you’ve learnt from today’s lesson.</a:t>
            </a:r>
          </a:p>
        </p:txBody>
      </p:sp>
      <p:sp>
        <p:nvSpPr>
          <p:cNvPr id="6" name="Content Placeholder 2"/>
          <p:cNvSpPr txBox="1">
            <a:spLocks/>
          </p:cNvSpPr>
          <p:nvPr/>
        </p:nvSpPr>
        <p:spPr>
          <a:xfrm>
            <a:off x="5292080" y="1825625"/>
            <a:ext cx="3456384" cy="435133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FF0000"/>
                </a:solidFill>
                <a:effectLst/>
                <a:uLnTx/>
                <a:uFillTx/>
                <a:latin typeface="Calibri"/>
                <a:ea typeface="+mn-ea"/>
                <a:cs typeface="+mn-cs"/>
              </a:rPr>
              <a:t>To describe </a:t>
            </a:r>
            <a:r>
              <a:rPr lang="en-GB" sz="2000" dirty="0">
                <a:solidFill>
                  <a:srgbClr val="FF0000"/>
                </a:solidFill>
                <a:latin typeface="Calibri"/>
              </a:rPr>
              <a:t>how contrast connectives, linking sentences and cherry-picking evidence can improve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p:txBody>
      </p:sp>
      <p:pic>
        <p:nvPicPr>
          <p:cNvPr id="5" name="Graphic 4">
            <a:extLst>
              <a:ext uri="{FF2B5EF4-FFF2-40B4-BE49-F238E27FC236}">
                <a16:creationId xmlns:a16="http://schemas.microsoft.com/office/drawing/2014/main" id="{1DCE6091-44E0-41CD-A352-E20C2226B0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72000" y="4851699"/>
            <a:ext cx="1805318" cy="2006301"/>
          </a:xfrm>
          <a:prstGeom prst="rect">
            <a:avLst/>
          </a:prstGeom>
        </p:spPr>
      </p:pic>
    </p:spTree>
    <p:extLst>
      <p:ext uri="{BB962C8B-B14F-4D97-AF65-F5344CB8AC3E}">
        <p14:creationId xmlns:p14="http://schemas.microsoft.com/office/powerpoint/2010/main" val="409380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E171-A646-AEF7-0FBA-510D61A65B6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BC038F8F-1C36-9EBE-7A4F-958BA4922880}"/>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FF0000"/>
                </a:solidFill>
                <a:effectLst/>
                <a:uLnTx/>
                <a:uFillTx/>
                <a:latin typeface="Calibri"/>
                <a:ea typeface="+mn-ea"/>
                <a:cs typeface="+mn-cs"/>
              </a:rPr>
              <a:t>To describe </a:t>
            </a:r>
            <a:r>
              <a:rPr lang="en-GB" sz="3600" dirty="0">
                <a:solidFill>
                  <a:srgbClr val="FF0000"/>
                </a:solidFill>
                <a:latin typeface="Calibri"/>
              </a:rPr>
              <a:t>how contrast connectives, linking sentences and cherry-picking evidence can improve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a:p>
            <a:pPr marL="0" indent="0">
              <a:buNone/>
            </a:pPr>
            <a:endParaRPr lang="en-GB" sz="3600" dirty="0"/>
          </a:p>
        </p:txBody>
      </p:sp>
    </p:spTree>
    <p:extLst>
      <p:ext uri="{BB962C8B-B14F-4D97-AF65-F5344CB8AC3E}">
        <p14:creationId xmlns:p14="http://schemas.microsoft.com/office/powerpoint/2010/main" val="4187737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43430-5471-4684-93EB-308C08B57369}"/>
              </a:ext>
            </a:extLst>
          </p:cNvPr>
          <p:cNvSpPr>
            <a:spLocks noGrp="1"/>
          </p:cNvSpPr>
          <p:nvPr>
            <p:ph type="title"/>
          </p:nvPr>
        </p:nvSpPr>
        <p:spPr>
          <a:xfrm>
            <a:off x="628650" y="365127"/>
            <a:ext cx="7886700" cy="71132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2800" dirty="0"/>
              <a:t>Let’s recap our ideas for this Q4 task</a:t>
            </a:r>
            <a:endParaRPr lang="en-GB" sz="2800" dirty="0"/>
          </a:p>
        </p:txBody>
      </p:sp>
      <p:pic>
        <p:nvPicPr>
          <p:cNvPr id="10" name="Picture 9">
            <a:extLst>
              <a:ext uri="{FF2B5EF4-FFF2-40B4-BE49-F238E27FC236}">
                <a16:creationId xmlns:a16="http://schemas.microsoft.com/office/drawing/2014/main" id="{C0F4D8BF-5022-B7CB-71B0-16C45449D43F}"/>
              </a:ext>
            </a:extLst>
          </p:cNvPr>
          <p:cNvPicPr>
            <a:picLocks noChangeAspect="1"/>
          </p:cNvPicPr>
          <p:nvPr/>
        </p:nvPicPr>
        <p:blipFill>
          <a:blip r:embed="rId2"/>
          <a:stretch>
            <a:fillRect/>
          </a:stretch>
        </p:blipFill>
        <p:spPr>
          <a:xfrm>
            <a:off x="628650" y="1412897"/>
            <a:ext cx="1395573" cy="2354320"/>
          </a:xfrm>
          <a:prstGeom prst="rect">
            <a:avLst/>
          </a:prstGeom>
        </p:spPr>
      </p:pic>
      <p:sp>
        <p:nvSpPr>
          <p:cNvPr id="11" name="TextBox 10">
            <a:extLst>
              <a:ext uri="{FF2B5EF4-FFF2-40B4-BE49-F238E27FC236}">
                <a16:creationId xmlns:a16="http://schemas.microsoft.com/office/drawing/2014/main" id="{15E0CE32-FD64-67E5-6DC7-26F540A68B3A}"/>
              </a:ext>
            </a:extLst>
          </p:cNvPr>
          <p:cNvSpPr txBox="1"/>
          <p:nvPr/>
        </p:nvSpPr>
        <p:spPr>
          <a:xfrm>
            <a:off x="2442260" y="1412897"/>
            <a:ext cx="2959500" cy="1600438"/>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entertain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Readers with an interest in travel from the 1930s.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 extract from a travel book.</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991A0E0C-376D-9432-B9E2-B1F57E0DCC74}"/>
              </a:ext>
            </a:extLst>
          </p:cNvPr>
          <p:cNvSpPr txBox="1"/>
          <p:nvPr/>
        </p:nvSpPr>
        <p:spPr>
          <a:xfrm>
            <a:off x="5555849" y="1412897"/>
            <a:ext cx="2959501" cy="1600438"/>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B:</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entertain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Kemble’s friend from the late Victorian period.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 letter written to a friend.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F20521AB-8FAF-C774-C35A-0A364827C352}"/>
              </a:ext>
            </a:extLst>
          </p:cNvPr>
          <p:cNvSpPr txBox="1"/>
          <p:nvPr/>
        </p:nvSpPr>
        <p:spPr>
          <a:xfrm>
            <a:off x="2442260" y="3174178"/>
            <a:ext cx="2959500" cy="523220"/>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Tone: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Disappointed, frustrated, angry, panic-stricken, confused, relieved.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2A47B60F-BAC5-C5BE-B3BD-3870D04B677B}"/>
              </a:ext>
            </a:extLst>
          </p:cNvPr>
          <p:cNvSpPr txBox="1"/>
          <p:nvPr/>
        </p:nvSpPr>
        <p:spPr>
          <a:xfrm>
            <a:off x="5555849" y="3174178"/>
            <a:ext cx="2959501" cy="52322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Tone: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Jovial, joyful, happy, excited.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EB6849B8-806F-E9C9-5315-21A7866A5285}"/>
              </a:ext>
            </a:extLst>
          </p:cNvPr>
          <p:cNvSpPr txBox="1"/>
          <p:nvPr/>
        </p:nvSpPr>
        <p:spPr>
          <a:xfrm>
            <a:off x="2442260" y="3858241"/>
            <a:ext cx="2959500" cy="523220"/>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Personification, metaphors, adjectives, adverbs.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14EEF91B-A9C5-2D3B-FD67-A5FED5C3A032}"/>
              </a:ext>
            </a:extLst>
          </p:cNvPr>
          <p:cNvSpPr txBox="1"/>
          <p:nvPr/>
        </p:nvSpPr>
        <p:spPr>
          <a:xfrm>
            <a:off x="5555849" y="3858241"/>
            <a:ext cx="2959501" cy="52322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Personification, metaphors, adjectives.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54B41113-AE97-1402-DA17-ADF7D7C9F1C1}"/>
              </a:ext>
            </a:extLst>
          </p:cNvPr>
          <p:cNvSpPr txBox="1"/>
          <p:nvPr/>
        </p:nvSpPr>
        <p:spPr>
          <a:xfrm>
            <a:off x="2442260" y="4542304"/>
            <a:ext cx="2959500" cy="1384995"/>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use of personification brings the train to life and makes us feel as if the train is in conflict with the writer, given the crash and the amount of problems it has caused him.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33668B96-1F9D-FFB9-5420-493C27D4BFE4}"/>
              </a:ext>
            </a:extLst>
          </p:cNvPr>
          <p:cNvSpPr txBox="1"/>
          <p:nvPr/>
        </p:nvSpPr>
        <p:spPr>
          <a:xfrm>
            <a:off x="5555849" y="4542304"/>
            <a:ext cx="2959501" cy="1600438"/>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use of personification describes the train as if it is powerful and wild, but also it helps to convey the writer’s sense of joy and freedom that the new train technology provides her with.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270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57890-EC86-50A6-C77E-30B00CAFF5F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We can use contrast connectives to help us show clear comparisons in our Q4 answers</a:t>
            </a:r>
            <a:endParaRPr lang="en-GB" sz="3200" dirty="0"/>
          </a:p>
        </p:txBody>
      </p:sp>
      <p:sp>
        <p:nvSpPr>
          <p:cNvPr id="3" name="Content Placeholder 2">
            <a:extLst>
              <a:ext uri="{FF2B5EF4-FFF2-40B4-BE49-F238E27FC236}">
                <a16:creationId xmlns:a16="http://schemas.microsoft.com/office/drawing/2014/main" id="{51E8B3D9-305D-8E65-BC93-6FCE88A25F9A}"/>
              </a:ext>
            </a:extLst>
          </p:cNvPr>
          <p:cNvSpPr>
            <a:spLocks noGrp="1"/>
          </p:cNvSpPr>
          <p:nvPr>
            <p:ph idx="1"/>
          </p:nvPr>
        </p:nvSpPr>
        <p:spPr>
          <a:xfrm>
            <a:off x="628650" y="1825625"/>
            <a:ext cx="2693284"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US" dirty="0"/>
              <a:t>In comparison,</a:t>
            </a:r>
          </a:p>
          <a:p>
            <a:pPr marL="0" indent="0">
              <a:buNone/>
            </a:pPr>
            <a:r>
              <a:rPr lang="en-US" dirty="0"/>
              <a:t>In contrast,</a:t>
            </a:r>
          </a:p>
          <a:p>
            <a:pPr marL="0" indent="0">
              <a:buNone/>
            </a:pPr>
            <a:r>
              <a:rPr lang="en-US" dirty="0"/>
              <a:t>However,</a:t>
            </a:r>
          </a:p>
          <a:p>
            <a:pPr marL="0" indent="0">
              <a:buNone/>
            </a:pPr>
            <a:r>
              <a:rPr lang="en-US" dirty="0"/>
              <a:t>Despite this,</a:t>
            </a:r>
          </a:p>
          <a:p>
            <a:pPr marL="0" indent="0">
              <a:buNone/>
            </a:pPr>
            <a:r>
              <a:rPr lang="en-US" dirty="0"/>
              <a:t>Conversely,</a:t>
            </a:r>
          </a:p>
          <a:p>
            <a:pPr marL="0" indent="0">
              <a:buNone/>
            </a:pPr>
            <a:r>
              <a:rPr lang="en-US" dirty="0"/>
              <a:t>On the other hand,</a:t>
            </a:r>
          </a:p>
          <a:p>
            <a:pPr marL="0" indent="0">
              <a:buNone/>
            </a:pPr>
            <a:r>
              <a:rPr lang="en-US" dirty="0"/>
              <a:t>Nevertheless,</a:t>
            </a:r>
          </a:p>
          <a:p>
            <a:pPr marL="0" indent="0">
              <a:buNone/>
            </a:pPr>
            <a:r>
              <a:rPr lang="en-GB" dirty="0"/>
              <a:t>Whereas</a:t>
            </a:r>
          </a:p>
        </p:txBody>
      </p:sp>
      <p:sp>
        <p:nvSpPr>
          <p:cNvPr id="13" name="TextBox 12">
            <a:extLst>
              <a:ext uri="{FF2B5EF4-FFF2-40B4-BE49-F238E27FC236}">
                <a16:creationId xmlns:a16="http://schemas.microsoft.com/office/drawing/2014/main" id="{004AF93C-80C5-6F74-22BA-9ED307973F46}"/>
              </a:ext>
            </a:extLst>
          </p:cNvPr>
          <p:cNvSpPr txBox="1"/>
          <p:nvPr/>
        </p:nvSpPr>
        <p:spPr>
          <a:xfrm>
            <a:off x="3507129" y="1828561"/>
            <a:ext cx="2395960" cy="2031325"/>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entertain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Readers with an interest in travel from the 1930s.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 extract from a travel book.</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4555ABC3-3881-394D-F52E-FC9F4A5219DD}"/>
              </a:ext>
            </a:extLst>
          </p:cNvPr>
          <p:cNvSpPr txBox="1"/>
          <p:nvPr/>
        </p:nvSpPr>
        <p:spPr>
          <a:xfrm>
            <a:off x="6088285" y="1828562"/>
            <a:ext cx="2427066" cy="2031324"/>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Source B:</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Purpose: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To describe, to explain, to entertain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Audience: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Kemble’s friend from the late Victorian period.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Type: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 letter written to a friend.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36DEF6D3-EC36-668E-208C-13A9D105BA6F}"/>
              </a:ext>
            </a:extLst>
          </p:cNvPr>
          <p:cNvSpPr txBox="1"/>
          <p:nvPr/>
        </p:nvSpPr>
        <p:spPr>
          <a:xfrm>
            <a:off x="3507129" y="4001294"/>
            <a:ext cx="5008221" cy="2308324"/>
          </a:xfrm>
          <a:prstGeom prst="rect">
            <a:avLst/>
          </a:prstGeom>
          <a:solidFill>
            <a:srgbClr val="FFFFCC"/>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The perspectives are very different in both sources given their different audiences. Source A is written for readers interested in travel. </a:t>
            </a:r>
            <a:r>
              <a:rPr lang="en-US" b="1" dirty="0">
                <a:solidFill>
                  <a:srgbClr val="00B050"/>
                </a:solidFill>
              </a:rPr>
              <a:t>In contrast</a:t>
            </a:r>
            <a:r>
              <a:rPr lang="en-US" dirty="0">
                <a:solidFill>
                  <a:srgbClr val="00B050"/>
                </a:solidFill>
              </a:rPr>
              <a:t>, </a:t>
            </a:r>
            <a:r>
              <a:rPr lang="en-US" b="1" dirty="0"/>
              <a:t>the audience for Source B is one friend writing to another. </a:t>
            </a:r>
            <a:r>
              <a:rPr lang="en-US" b="1" i="1" dirty="0"/>
              <a:t>This means that the writer’s tone in Source A is humorous and droll, </a:t>
            </a:r>
            <a:r>
              <a:rPr lang="en-US" b="1" i="1" dirty="0">
                <a:solidFill>
                  <a:srgbClr val="00B050"/>
                </a:solidFill>
              </a:rPr>
              <a:t>whereas</a:t>
            </a:r>
            <a:r>
              <a:rPr lang="en-US" b="1" i="1" dirty="0"/>
              <a:t> the tone in Source B is jovial and friendly. </a:t>
            </a:r>
            <a:endParaRPr lang="en-GB" b="1" dirty="0"/>
          </a:p>
        </p:txBody>
      </p:sp>
    </p:spTree>
    <p:extLst>
      <p:ext uri="{BB962C8B-B14F-4D97-AF65-F5344CB8AC3E}">
        <p14:creationId xmlns:p14="http://schemas.microsoft.com/office/powerpoint/2010/main" val="259374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39AAF-9C94-5792-4EB6-46403767BAB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It’s really important that we use </a:t>
            </a:r>
            <a:r>
              <a:rPr lang="en-US" b="1" dirty="0"/>
              <a:t>linking sentences</a:t>
            </a:r>
            <a:r>
              <a:rPr lang="en-US" dirty="0"/>
              <a:t> in Q4</a:t>
            </a:r>
            <a:endParaRPr lang="en-GB" dirty="0"/>
          </a:p>
        </p:txBody>
      </p:sp>
      <p:sp>
        <p:nvSpPr>
          <p:cNvPr id="3" name="Content Placeholder 2">
            <a:extLst>
              <a:ext uri="{FF2B5EF4-FFF2-40B4-BE49-F238E27FC236}">
                <a16:creationId xmlns:a16="http://schemas.microsoft.com/office/drawing/2014/main" id="{1ACF9270-50A8-00CE-7F7B-B21653F15920}"/>
              </a:ext>
            </a:extLst>
          </p:cNvPr>
          <p:cNvSpPr>
            <a:spLocks noGrp="1"/>
          </p:cNvSpPr>
          <p:nvPr>
            <p:ph idx="1"/>
          </p:nvPr>
        </p:nvSpPr>
        <p:spPr>
          <a:xfrm>
            <a:off x="628650" y="1825625"/>
            <a:ext cx="7886700" cy="213291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2400" dirty="0">
                <a:solidFill>
                  <a:schemeClr val="tx2">
                    <a:lumMod val="75000"/>
                    <a:lumOff val="25000"/>
                  </a:schemeClr>
                </a:solidFill>
              </a:rPr>
              <a:t>In Source A, the writer has grown distasteful of his train journey and now looks forward to the “end of term” or concluding his journey. </a:t>
            </a:r>
            <a:r>
              <a:rPr lang="en-GB" sz="2400" b="1" dirty="0">
                <a:solidFill>
                  <a:srgbClr val="00B050"/>
                </a:solidFill>
              </a:rPr>
              <a:t>In contrast, the writer of Source B finds her train journey captivating and exhilarating</a:t>
            </a:r>
            <a:r>
              <a:rPr lang="en-GB" sz="2400" dirty="0"/>
              <a:t>: “wonderful beast”, “a child might manage it” and “snorting little animal”. </a:t>
            </a:r>
          </a:p>
        </p:txBody>
      </p:sp>
      <p:sp>
        <p:nvSpPr>
          <p:cNvPr id="4" name="TextBox 3">
            <a:extLst>
              <a:ext uri="{FF2B5EF4-FFF2-40B4-BE49-F238E27FC236}">
                <a16:creationId xmlns:a16="http://schemas.microsoft.com/office/drawing/2014/main" id="{7B1F43F3-3FFE-4776-FA03-9DB084488C37}"/>
              </a:ext>
            </a:extLst>
          </p:cNvPr>
          <p:cNvSpPr txBox="1"/>
          <p:nvPr/>
        </p:nvSpPr>
        <p:spPr>
          <a:xfrm>
            <a:off x="4595149" y="4093478"/>
            <a:ext cx="3943351" cy="2308324"/>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To get 16/16: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Compares ideas and perspectives in a perceptive way: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analyses how writers’ methods are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selects a range of judicious supporting detail from both 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shows a detailed and perceptive understanding of the different ideas and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perspectives in both texts.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F9ADEE9-D6BB-D5A8-D51E-A08601783BC7}"/>
              </a:ext>
            </a:extLst>
          </p:cNvPr>
          <p:cNvSpPr txBox="1"/>
          <p:nvPr/>
        </p:nvSpPr>
        <p:spPr>
          <a:xfrm>
            <a:off x="628650" y="4093478"/>
            <a:ext cx="3804454" cy="1569660"/>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3200" dirty="0">
                <a:solidFill>
                  <a:srgbClr val="7030A0"/>
                </a:solidFill>
              </a:rPr>
              <a:t>Discuss: Why is this an effective comparison?</a:t>
            </a:r>
            <a:endParaRPr lang="en-GB" sz="3200" dirty="0">
              <a:solidFill>
                <a:srgbClr val="7030A0"/>
              </a:solidFill>
            </a:endParaRPr>
          </a:p>
        </p:txBody>
      </p:sp>
    </p:spTree>
    <p:extLst>
      <p:ext uri="{BB962C8B-B14F-4D97-AF65-F5344CB8AC3E}">
        <p14:creationId xmlns:p14="http://schemas.microsoft.com/office/powerpoint/2010/main" val="154834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1E3985B-0C3E-34E1-6D53-AAA78F1000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F8EDB-30BE-EB59-911E-72FC6949EF79}"/>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Look back at your answer to Q4 from the previous lesson</a:t>
            </a:r>
            <a:endParaRPr lang="en-GB" sz="3200" dirty="0"/>
          </a:p>
        </p:txBody>
      </p:sp>
      <p:sp>
        <p:nvSpPr>
          <p:cNvPr id="3" name="Content Placeholder 2">
            <a:extLst>
              <a:ext uri="{FF2B5EF4-FFF2-40B4-BE49-F238E27FC236}">
                <a16:creationId xmlns:a16="http://schemas.microsoft.com/office/drawing/2014/main" id="{18EC661E-EC18-0679-A5CA-AAC4E28CCBC8}"/>
              </a:ext>
            </a:extLst>
          </p:cNvPr>
          <p:cNvSpPr>
            <a:spLocks noGrp="1"/>
          </p:cNvSpPr>
          <p:nvPr>
            <p:ph idx="1"/>
          </p:nvPr>
        </p:nvSpPr>
        <p:spPr>
          <a:xfrm>
            <a:off x="628650" y="1825625"/>
            <a:ext cx="2693284"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US" dirty="0"/>
              <a:t>In comparison,</a:t>
            </a:r>
          </a:p>
          <a:p>
            <a:pPr marL="0" indent="0">
              <a:buNone/>
            </a:pPr>
            <a:r>
              <a:rPr lang="en-US" dirty="0"/>
              <a:t>In contrast,</a:t>
            </a:r>
          </a:p>
          <a:p>
            <a:pPr marL="0" indent="0">
              <a:buNone/>
            </a:pPr>
            <a:r>
              <a:rPr lang="en-US" dirty="0"/>
              <a:t>However,</a:t>
            </a:r>
          </a:p>
          <a:p>
            <a:pPr marL="0" indent="0">
              <a:buNone/>
            </a:pPr>
            <a:r>
              <a:rPr lang="en-US" dirty="0"/>
              <a:t>Despite this,</a:t>
            </a:r>
          </a:p>
          <a:p>
            <a:pPr marL="0" indent="0">
              <a:buNone/>
            </a:pPr>
            <a:r>
              <a:rPr lang="en-US" dirty="0"/>
              <a:t>Conversely,</a:t>
            </a:r>
          </a:p>
          <a:p>
            <a:pPr marL="0" indent="0">
              <a:buNone/>
            </a:pPr>
            <a:r>
              <a:rPr lang="en-US" dirty="0"/>
              <a:t>On the other hand,</a:t>
            </a:r>
          </a:p>
          <a:p>
            <a:pPr marL="0" indent="0">
              <a:buNone/>
            </a:pPr>
            <a:r>
              <a:rPr lang="en-US" dirty="0"/>
              <a:t>Nevertheless,</a:t>
            </a:r>
          </a:p>
          <a:p>
            <a:pPr marL="0" indent="0">
              <a:buNone/>
            </a:pPr>
            <a:r>
              <a:rPr lang="en-GB" dirty="0"/>
              <a:t>Whereas</a:t>
            </a:r>
          </a:p>
        </p:txBody>
      </p:sp>
      <p:sp>
        <p:nvSpPr>
          <p:cNvPr id="4" name="TextBox 3">
            <a:extLst>
              <a:ext uri="{FF2B5EF4-FFF2-40B4-BE49-F238E27FC236}">
                <a16:creationId xmlns:a16="http://schemas.microsoft.com/office/drawing/2014/main" id="{B621640D-E8CA-1367-F30D-8511281EA107}"/>
              </a:ext>
            </a:extLst>
          </p:cNvPr>
          <p:cNvSpPr txBox="1"/>
          <p:nvPr/>
        </p:nvSpPr>
        <p:spPr>
          <a:xfrm>
            <a:off x="3646025" y="1825625"/>
            <a:ext cx="4869325" cy="378565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400" dirty="0">
                <a:solidFill>
                  <a:srgbClr val="7030A0"/>
                </a:solidFill>
              </a:rPr>
              <a:t>Find at least one example where you could add in a contrast connective to help improve your comparisons between the two texts.</a:t>
            </a:r>
          </a:p>
          <a:p>
            <a:endParaRPr lang="en-US" sz="2400" dirty="0">
              <a:solidFill>
                <a:srgbClr val="7030A0"/>
              </a:solidFill>
            </a:endParaRPr>
          </a:p>
          <a:p>
            <a:r>
              <a:rPr lang="en-US" sz="2400" dirty="0">
                <a:solidFill>
                  <a:srgbClr val="7030A0"/>
                </a:solidFill>
              </a:rPr>
              <a:t>Go back over your answer and add in </a:t>
            </a:r>
            <a:r>
              <a:rPr lang="en-US" sz="2400" b="1" dirty="0">
                <a:solidFill>
                  <a:srgbClr val="7030A0"/>
                </a:solidFill>
              </a:rPr>
              <a:t>contrast connectives</a:t>
            </a:r>
            <a:r>
              <a:rPr lang="en-US" sz="2400" dirty="0">
                <a:solidFill>
                  <a:srgbClr val="7030A0"/>
                </a:solidFill>
              </a:rPr>
              <a:t> and </a:t>
            </a:r>
            <a:r>
              <a:rPr lang="en-US" sz="2400" b="1" dirty="0">
                <a:solidFill>
                  <a:srgbClr val="7030A0"/>
                </a:solidFill>
              </a:rPr>
              <a:t>linking sentences</a:t>
            </a:r>
            <a:r>
              <a:rPr lang="en-US" sz="2400" dirty="0">
                <a:solidFill>
                  <a:srgbClr val="7030A0"/>
                </a:solidFill>
              </a:rPr>
              <a:t> to make your comparisons clear.</a:t>
            </a:r>
            <a:endParaRPr lang="en-GB" sz="2400" dirty="0">
              <a:solidFill>
                <a:srgbClr val="7030A0"/>
              </a:solidFill>
            </a:endParaRPr>
          </a:p>
        </p:txBody>
      </p:sp>
    </p:spTree>
    <p:extLst>
      <p:ext uri="{BB962C8B-B14F-4D97-AF65-F5344CB8AC3E}">
        <p14:creationId xmlns:p14="http://schemas.microsoft.com/office/powerpoint/2010/main" val="343947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4A41E807-3B9B-186E-1983-8104D9ED82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2DD592-8FAA-F510-1FF8-D9315387D388}"/>
              </a:ext>
            </a:extLst>
          </p:cNvPr>
          <p:cNvSpPr>
            <a:spLocks noGrp="1"/>
          </p:cNvSpPr>
          <p:nvPr>
            <p:ph type="title"/>
          </p:nvPr>
        </p:nvSpPr>
        <p:spPr>
          <a:xfrm>
            <a:off x="628650" y="365126"/>
            <a:ext cx="7886700" cy="734469"/>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2800" dirty="0"/>
              <a:t>We must also explore the writers’ </a:t>
            </a:r>
            <a:r>
              <a:rPr lang="en-US" sz="2800" b="1" dirty="0"/>
              <a:t>methods</a:t>
            </a:r>
            <a:r>
              <a:rPr lang="en-US" sz="2800" dirty="0"/>
              <a:t> in Q4</a:t>
            </a:r>
            <a:endParaRPr lang="en-GB" sz="2800" dirty="0"/>
          </a:p>
        </p:txBody>
      </p:sp>
      <p:sp>
        <p:nvSpPr>
          <p:cNvPr id="3" name="Content Placeholder 2">
            <a:extLst>
              <a:ext uri="{FF2B5EF4-FFF2-40B4-BE49-F238E27FC236}">
                <a16:creationId xmlns:a16="http://schemas.microsoft.com/office/drawing/2014/main" id="{8F6FD9B4-531F-A176-167C-A06763403075}"/>
              </a:ext>
            </a:extLst>
          </p:cNvPr>
          <p:cNvSpPr>
            <a:spLocks noGrp="1"/>
          </p:cNvSpPr>
          <p:nvPr>
            <p:ph idx="1"/>
          </p:nvPr>
        </p:nvSpPr>
        <p:spPr>
          <a:xfrm>
            <a:off x="651799" y="1262368"/>
            <a:ext cx="7886700" cy="2568852"/>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20000"/>
          </a:bodyPr>
          <a:lstStyle/>
          <a:p>
            <a:pPr marL="0" indent="0">
              <a:lnSpc>
                <a:spcPct val="120000"/>
              </a:lnSpc>
              <a:buNone/>
            </a:pPr>
            <a:r>
              <a:rPr lang="en-GB" sz="1600" dirty="0"/>
              <a:t>	In Source A, the writer has grown distasteful of his train journey and now looks forward to the “end of term” or concluding his journey. In the very first paragraph alone he lists all the aspects of the journey he has hated so far, including the “rancid peat” bread, the “equally earthy tea” and “days entirely blank of action</a:t>
            </a:r>
            <a:r>
              <a:rPr lang="en-GB" sz="1600" dirty="0">
                <a:highlight>
                  <a:srgbClr val="FFFF00"/>
                </a:highlight>
              </a:rPr>
              <a:t>”. The hyperbolic adjectives of “rancid”, “earthy” and “blank” really amplify how much he dislikes his journey. </a:t>
            </a:r>
          </a:p>
          <a:p>
            <a:pPr marL="0" indent="0">
              <a:lnSpc>
                <a:spcPct val="120000"/>
              </a:lnSpc>
              <a:buNone/>
            </a:pPr>
            <a:r>
              <a:rPr lang="en-GB" sz="1600" dirty="0"/>
              <a:t>	In contrast, the writer of Source B finds her train journey captivating and exhilarating: “wonderful beast”, “a child might manage it” and “snorting little animal”. </a:t>
            </a:r>
            <a:r>
              <a:rPr lang="en-GB" sz="1600" dirty="0">
                <a:highlight>
                  <a:srgbClr val="FFFF00"/>
                </a:highlight>
              </a:rPr>
              <a:t>The writer personifies the train as a “beast” and a “little animal”, but uses the adjectives “wonderful” and “snorting” to convey that it is friendly and harmless to people</a:t>
            </a:r>
            <a:r>
              <a:rPr lang="en-GB" sz="1600" dirty="0"/>
              <a:t>, to the point where “even a child might manage it” (</a:t>
            </a:r>
            <a:r>
              <a:rPr lang="en-GB" sz="1600" dirty="0">
                <a:highlight>
                  <a:srgbClr val="FFFF00"/>
                </a:highlight>
              </a:rPr>
              <a:t>perhaps hyperbole on the writer’s part</a:t>
            </a:r>
            <a:r>
              <a:rPr lang="en-GB" sz="1600" dirty="0"/>
              <a:t>). </a:t>
            </a:r>
            <a:endParaRPr lang="en-GB" sz="1600" dirty="0">
              <a:highlight>
                <a:srgbClr val="FFFF00"/>
              </a:highlight>
            </a:endParaRPr>
          </a:p>
        </p:txBody>
      </p:sp>
      <p:sp>
        <p:nvSpPr>
          <p:cNvPr id="4" name="TextBox 3">
            <a:extLst>
              <a:ext uri="{FF2B5EF4-FFF2-40B4-BE49-F238E27FC236}">
                <a16:creationId xmlns:a16="http://schemas.microsoft.com/office/drawing/2014/main" id="{918ABD8E-0C0C-5A98-AFAD-FAA47C4F628D}"/>
              </a:ext>
            </a:extLst>
          </p:cNvPr>
          <p:cNvSpPr txBox="1"/>
          <p:nvPr/>
        </p:nvSpPr>
        <p:spPr>
          <a:xfrm>
            <a:off x="4595149" y="4093478"/>
            <a:ext cx="3943351" cy="2308324"/>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To get 16/16: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Compares ideas and perspectives in a perceptive way: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 analyses how writers’ methods are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selects a range of judicious supporting detail from both 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shows a detailed and perceptive understanding of the different ideas and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perspectives in both texts.</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0D041AE-0F77-7357-F2B0-BEA0C9476054}"/>
              </a:ext>
            </a:extLst>
          </p:cNvPr>
          <p:cNvSpPr txBox="1"/>
          <p:nvPr/>
        </p:nvSpPr>
        <p:spPr>
          <a:xfrm>
            <a:off x="628650" y="4093478"/>
            <a:ext cx="3804454" cy="1569660"/>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7030A0"/>
                </a:solidFill>
                <a:effectLst/>
                <a:uLnTx/>
                <a:uFillTx/>
                <a:latin typeface="Aptos" panose="02110004020202020204"/>
                <a:ea typeface="+mn-ea"/>
                <a:cs typeface="+mn-cs"/>
              </a:rPr>
              <a:t>Discuss: Why is this an effective comparison?</a:t>
            </a:r>
            <a:endParaRPr kumimoji="0" lang="en-GB" sz="3200" b="0"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32086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AFB6488-71CD-D5D3-7864-C8F8F13F4B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F2D777-6E82-5077-7B80-878D9C5F845B}"/>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Look back at your answer to Q4 from the previous lesson</a:t>
            </a:r>
            <a:endParaRPr lang="en-GB" sz="3200" dirty="0"/>
          </a:p>
        </p:txBody>
      </p:sp>
      <p:sp>
        <p:nvSpPr>
          <p:cNvPr id="4" name="TextBox 3">
            <a:extLst>
              <a:ext uri="{FF2B5EF4-FFF2-40B4-BE49-F238E27FC236}">
                <a16:creationId xmlns:a16="http://schemas.microsoft.com/office/drawing/2014/main" id="{DCA3BE98-90CE-DA40-F646-93874FFA7D03}"/>
              </a:ext>
            </a:extLst>
          </p:cNvPr>
          <p:cNvSpPr txBox="1"/>
          <p:nvPr/>
        </p:nvSpPr>
        <p:spPr>
          <a:xfrm>
            <a:off x="628651" y="1825625"/>
            <a:ext cx="4082245" cy="452431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ptos" panose="02110004020202020204"/>
                <a:ea typeface="+mn-ea"/>
                <a:cs typeface="+mn-cs"/>
              </a:rPr>
              <a:t>This time, focus on where you have </a:t>
            </a:r>
            <a:r>
              <a:rPr kumimoji="0" lang="en-US" sz="2400" b="1" i="0" u="none" strike="noStrike" kern="1200" cap="none" spc="0" normalizeH="0" baseline="0" noProof="0" dirty="0" err="1">
                <a:ln>
                  <a:noFill/>
                </a:ln>
                <a:solidFill>
                  <a:srgbClr val="7030A0"/>
                </a:solidFill>
                <a:effectLst/>
                <a:uLnTx/>
                <a:uFillTx/>
                <a:latin typeface="Aptos" panose="02110004020202020204"/>
                <a:ea typeface="+mn-ea"/>
                <a:cs typeface="+mn-cs"/>
              </a:rPr>
              <a:t>analysed</a:t>
            </a:r>
            <a:r>
              <a:rPr kumimoji="0" lang="en-US" sz="2400" b="1" i="0" u="none" strike="noStrike" kern="1200" cap="none" spc="0" normalizeH="0" baseline="0" noProof="0" dirty="0">
                <a:ln>
                  <a:noFill/>
                </a:ln>
                <a:solidFill>
                  <a:srgbClr val="7030A0"/>
                </a:solidFill>
                <a:effectLst/>
                <a:uLnTx/>
                <a:uFillTx/>
                <a:latin typeface="Aptos" panose="02110004020202020204"/>
                <a:ea typeface="+mn-ea"/>
                <a:cs typeface="+mn-cs"/>
              </a:rPr>
              <a:t> the writers’ methods</a:t>
            </a: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400" b="0" dirty="0">
              <a:solidFill>
                <a:srgbClr val="7030A0"/>
              </a:solidFill>
              <a:latin typeface="Aptos" panose="02110004020202020204"/>
            </a:endParaRPr>
          </a:p>
          <a:p>
            <a:pPr marL="457200" marR="0" lvl="0" indent="-457200" algn="l" defTabSz="457200" rtl="0" eaLnBrk="1" fontAlgn="auto" latinLnBrk="0" hangingPunct="1">
              <a:lnSpc>
                <a:spcPct val="100000"/>
              </a:lnSpc>
              <a:spcBef>
                <a:spcPts val="0"/>
              </a:spcBef>
              <a:spcAft>
                <a:spcPts val="0"/>
              </a:spcAft>
              <a:buClrTx/>
              <a:buSzTx/>
              <a:buFontTx/>
              <a:buAutoNum type="arabicParenR"/>
              <a:tabLst/>
              <a:defRPr/>
            </a:pP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Highlight or circle any sections where you have </a:t>
            </a:r>
            <a:r>
              <a:rPr kumimoji="0" lang="en-US" sz="2400" i="0" u="none" strike="noStrike" kern="1200" cap="none" spc="0" normalizeH="0" baseline="0" noProof="0" dirty="0" err="1">
                <a:ln>
                  <a:noFill/>
                </a:ln>
                <a:solidFill>
                  <a:srgbClr val="7030A0"/>
                </a:solidFill>
                <a:effectLst/>
                <a:uLnTx/>
                <a:uFillTx/>
                <a:latin typeface="Aptos" panose="02110004020202020204"/>
                <a:ea typeface="+mn-ea"/>
                <a:cs typeface="+mn-cs"/>
              </a:rPr>
              <a:t>analysed</a:t>
            </a: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 the writers’ </a:t>
            </a:r>
            <a:r>
              <a:rPr kumimoji="0" lang="en-US" sz="2400" b="1" i="0" u="none" strike="noStrike" kern="1200" cap="none" spc="0" normalizeH="0" baseline="0" noProof="0" dirty="0">
                <a:ln>
                  <a:noFill/>
                </a:ln>
                <a:solidFill>
                  <a:srgbClr val="7030A0"/>
                </a:solidFill>
                <a:effectLst/>
                <a:uLnTx/>
                <a:uFillTx/>
                <a:latin typeface="Aptos" panose="02110004020202020204"/>
                <a:ea typeface="+mn-ea"/>
                <a:cs typeface="+mn-cs"/>
              </a:rPr>
              <a:t>methods</a:t>
            </a:r>
            <a:r>
              <a:rPr kumimoji="0" lang="en-US" sz="2400" i="0" u="none" strike="noStrike" kern="1200" cap="none" spc="0" normalizeH="0" baseline="0" noProof="0" dirty="0">
                <a:ln>
                  <a:noFill/>
                </a:ln>
                <a:solidFill>
                  <a:srgbClr val="7030A0"/>
                </a:solidFill>
                <a:effectLst/>
                <a:uLnTx/>
                <a:uFillTx/>
                <a:latin typeface="Aptos" panose="02110004020202020204"/>
                <a:ea typeface="+mn-ea"/>
                <a:cs typeface="+mn-cs"/>
              </a:rPr>
              <a:t>.</a:t>
            </a:r>
          </a:p>
          <a:p>
            <a:pPr marL="457200" marR="0" lvl="0" indent="-457200" algn="l" defTabSz="457200" rtl="0" eaLnBrk="1" fontAlgn="auto" latinLnBrk="0" hangingPunct="1">
              <a:lnSpc>
                <a:spcPct val="100000"/>
              </a:lnSpc>
              <a:spcBef>
                <a:spcPts val="0"/>
              </a:spcBef>
              <a:spcAft>
                <a:spcPts val="0"/>
              </a:spcAft>
              <a:buClrTx/>
              <a:buSzTx/>
              <a:buFontTx/>
              <a:buAutoNum type="arabicParenR"/>
              <a:tabLst/>
              <a:defRPr/>
            </a:pPr>
            <a:r>
              <a:rPr lang="en-US" sz="2400" b="0" dirty="0">
                <a:solidFill>
                  <a:srgbClr val="7030A0"/>
                </a:solidFill>
                <a:latin typeface="Aptos" panose="02110004020202020204"/>
              </a:rPr>
              <a:t>Find any examples where you could </a:t>
            </a:r>
            <a:r>
              <a:rPr lang="en-US" sz="2400" b="1" dirty="0">
                <a:solidFill>
                  <a:srgbClr val="7030A0"/>
                </a:solidFill>
                <a:latin typeface="Aptos" panose="02110004020202020204"/>
              </a:rPr>
              <a:t>add analysis of the writers’ methods. </a:t>
            </a:r>
            <a:r>
              <a:rPr lang="en-US" sz="2400" b="1" i="1" dirty="0">
                <a:solidFill>
                  <a:srgbClr val="7030A0"/>
                </a:solidFill>
                <a:latin typeface="Aptos" panose="02110004020202020204"/>
              </a:rPr>
              <a:t>Add these in now</a:t>
            </a:r>
            <a:r>
              <a:rPr lang="en-US" sz="2400" b="1" dirty="0">
                <a:solidFill>
                  <a:srgbClr val="7030A0"/>
                </a:solidFill>
                <a:latin typeface="Aptos" panose="02110004020202020204"/>
              </a:rPr>
              <a:t>.</a:t>
            </a:r>
            <a:endParaRPr kumimoji="0" lang="en-GB" sz="2400" b="0"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BCE4E099-7777-E55F-1E37-B06BB2C51EFC}"/>
              </a:ext>
            </a:extLst>
          </p:cNvPr>
          <p:cNvSpPr txBox="1"/>
          <p:nvPr/>
        </p:nvSpPr>
        <p:spPr>
          <a:xfrm>
            <a:off x="4826643" y="1825625"/>
            <a:ext cx="1770927" cy="1169551"/>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Personification, metaphors, adjectives, adverbs.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BDA25CA5-9A5E-001F-F121-15596CE1CC72}"/>
              </a:ext>
            </a:extLst>
          </p:cNvPr>
          <p:cNvSpPr txBox="1"/>
          <p:nvPr/>
        </p:nvSpPr>
        <p:spPr>
          <a:xfrm>
            <a:off x="6744422" y="1825625"/>
            <a:ext cx="1770927" cy="1169551"/>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Language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Personification, metaphors, adjectives.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4FA4C60-B874-5E64-4554-015DB1039CD0}"/>
              </a:ext>
            </a:extLst>
          </p:cNvPr>
          <p:cNvSpPr txBox="1"/>
          <p:nvPr/>
        </p:nvSpPr>
        <p:spPr>
          <a:xfrm>
            <a:off x="4826643" y="3130112"/>
            <a:ext cx="1770927" cy="2462213"/>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use of personification brings the train to life and makes us feel as if the train is in conflict with the writer, given the crash and the amount of problems it has caused him.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BF2ABF2A-C25D-9013-95F7-52A3DD1AF771}"/>
              </a:ext>
            </a:extLst>
          </p:cNvPr>
          <p:cNvSpPr txBox="1"/>
          <p:nvPr/>
        </p:nvSpPr>
        <p:spPr>
          <a:xfrm>
            <a:off x="6744422" y="3130112"/>
            <a:ext cx="1770927" cy="2677656"/>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Why do they use these techniques?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use of personification describes the train as if it is powerful and wild, but also it helps to convey the writer’s sense of joy and freedom that the new train technology provides her with. </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2338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31D7A-80CC-4523-874C-E88F325EAB4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Cherry-picking evidence is a great skill to have!</a:t>
            </a:r>
          </a:p>
        </p:txBody>
      </p:sp>
      <p:sp>
        <p:nvSpPr>
          <p:cNvPr id="3" name="Content Placeholder 2">
            <a:extLst>
              <a:ext uri="{FF2B5EF4-FFF2-40B4-BE49-F238E27FC236}">
                <a16:creationId xmlns:a16="http://schemas.microsoft.com/office/drawing/2014/main" id="{2CA6B668-D185-4ED3-8579-93F44D026F5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3200" dirty="0"/>
              <a:t>Rather than just using one longer quotation from the text you are analysing, you can look out for </a:t>
            </a:r>
            <a:r>
              <a:rPr lang="en-GB" sz="3200" b="1" dirty="0"/>
              <a:t>patterns</a:t>
            </a:r>
            <a:r>
              <a:rPr lang="en-GB" sz="3200" dirty="0"/>
              <a:t> that emerge with the use of language, for instance: how the writer uses </a:t>
            </a:r>
            <a:r>
              <a:rPr lang="en-GB" sz="3200" i="1" dirty="0"/>
              <a:t>adjectives</a:t>
            </a:r>
            <a:r>
              <a:rPr lang="en-GB" sz="3200" dirty="0"/>
              <a:t> throughout a text, or how </a:t>
            </a:r>
            <a:r>
              <a:rPr lang="en-GB" sz="3200" i="1" dirty="0"/>
              <a:t>one person or object is described </a:t>
            </a:r>
            <a:r>
              <a:rPr lang="en-GB" sz="3200" dirty="0"/>
              <a:t>and the techniques that are used for this description.</a:t>
            </a:r>
          </a:p>
          <a:p>
            <a:pPr marL="0" indent="0">
              <a:buNone/>
            </a:pPr>
            <a:endParaRPr lang="en-GB" sz="3200" dirty="0"/>
          </a:p>
          <a:p>
            <a:pPr marL="0" indent="0">
              <a:buNone/>
            </a:pPr>
            <a:endParaRPr lang="en-GB" sz="3200" dirty="0"/>
          </a:p>
        </p:txBody>
      </p:sp>
      <p:pic>
        <p:nvPicPr>
          <p:cNvPr id="1026" name="Picture 2" descr="Cherry, Fruits, Red, Berries, Leaves">
            <a:extLst>
              <a:ext uri="{FF2B5EF4-FFF2-40B4-BE49-F238E27FC236}">
                <a16:creationId xmlns:a16="http://schemas.microsoft.com/office/drawing/2014/main" id="{D056AFCF-1F46-4D5C-AD1C-0EA803B828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1830" y="5257062"/>
            <a:ext cx="1832170" cy="1502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8762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1615</Words>
  <Application>Microsoft Office PowerPoint</Application>
  <PresentationFormat>On-screen Show (4:3)</PresentationFormat>
  <Paragraphs>134</Paragraphs>
  <Slides>14</Slides>
  <Notes>2</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14</vt:i4>
      </vt:variant>
    </vt:vector>
  </HeadingPairs>
  <TitlesOfParts>
    <vt:vector size="25" baseType="lpstr">
      <vt:lpstr>Aptos</vt:lpstr>
      <vt:lpstr>Aptos Display</vt:lpstr>
      <vt:lpstr>Arial</vt:lpstr>
      <vt:lpstr>Calibri</vt:lpstr>
      <vt:lpstr>Calibri Light</vt:lpstr>
      <vt:lpstr>gg sans</vt:lpstr>
      <vt:lpstr>Times New Roman</vt:lpstr>
      <vt:lpstr>Office Theme</vt:lpstr>
      <vt:lpstr>2_Office Theme</vt:lpstr>
      <vt:lpstr>1_Office Theme</vt:lpstr>
      <vt:lpstr>3_Office Theme</vt:lpstr>
      <vt:lpstr>PowerPoint Presentation</vt:lpstr>
      <vt:lpstr>Learning outcomes</vt:lpstr>
      <vt:lpstr>Let’s recap our ideas for this Q4 task</vt:lpstr>
      <vt:lpstr>We can use contrast connectives to help us show clear comparisons in our Q4 answers</vt:lpstr>
      <vt:lpstr>It’s really important that we use linking sentences in Q4</vt:lpstr>
      <vt:lpstr>Look back at your answer to Q4 from the previous lesson</vt:lpstr>
      <vt:lpstr>We must also explore the writers’ methods in Q4</vt:lpstr>
      <vt:lpstr>Look back at your answer to Q4 from the previous lesson</vt:lpstr>
      <vt:lpstr>Cherry-picking evidence is a great skill to have!</vt:lpstr>
      <vt:lpstr>Can you see the differences between these two answers?</vt:lpstr>
      <vt:lpstr>Last lesson we wrote our own Q4 answers</vt:lpstr>
      <vt:lpstr>We will now peer assess our new answers</vt:lpstr>
      <vt:lpstr>PowerPoint Presentation</vt:lpstr>
      <vt:lpstr>Plenary: The Hand of Progress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2</cp:revision>
  <dcterms:created xsi:type="dcterms:W3CDTF">2025-02-24T11:10:14Z</dcterms:created>
  <dcterms:modified xsi:type="dcterms:W3CDTF">2025-08-12T11:18:11Z</dcterms:modified>
</cp:coreProperties>
</file>