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5"/>
  </p:sldMasterIdLst>
  <p:notesMasterIdLst>
    <p:notesMasterId r:id="rId47"/>
  </p:notesMasterIdLst>
  <p:sldIdLst>
    <p:sldId id="256" r:id="rId6"/>
    <p:sldId id="259" r:id="rId7"/>
    <p:sldId id="258" r:id="rId8"/>
    <p:sldId id="262" r:id="rId9"/>
    <p:sldId id="278" r:id="rId10"/>
    <p:sldId id="279" r:id="rId11"/>
    <p:sldId id="281" r:id="rId12"/>
    <p:sldId id="280" r:id="rId13"/>
    <p:sldId id="263" r:id="rId14"/>
    <p:sldId id="264" r:id="rId15"/>
    <p:sldId id="285" r:id="rId16"/>
    <p:sldId id="286" r:id="rId17"/>
    <p:sldId id="287" r:id="rId18"/>
    <p:sldId id="288" r:id="rId19"/>
    <p:sldId id="289" r:id="rId20"/>
    <p:sldId id="310" r:id="rId21"/>
    <p:sldId id="311" r:id="rId22"/>
    <p:sldId id="312" r:id="rId23"/>
    <p:sldId id="313" r:id="rId24"/>
    <p:sldId id="265" r:id="rId25"/>
    <p:sldId id="266" r:id="rId26"/>
    <p:sldId id="290" r:id="rId27"/>
    <p:sldId id="291" r:id="rId28"/>
    <p:sldId id="293" r:id="rId29"/>
    <p:sldId id="292" r:id="rId30"/>
    <p:sldId id="297" r:id="rId31"/>
    <p:sldId id="298" r:id="rId32"/>
    <p:sldId id="299" r:id="rId33"/>
    <p:sldId id="301" r:id="rId34"/>
    <p:sldId id="267" r:id="rId35"/>
    <p:sldId id="268" r:id="rId36"/>
    <p:sldId id="302" r:id="rId37"/>
    <p:sldId id="303" r:id="rId38"/>
    <p:sldId id="304" r:id="rId39"/>
    <p:sldId id="305" r:id="rId40"/>
    <p:sldId id="306" r:id="rId41"/>
    <p:sldId id="269" r:id="rId42"/>
    <p:sldId id="270" r:id="rId43"/>
    <p:sldId id="307" r:id="rId44"/>
    <p:sldId id="308" r:id="rId45"/>
    <p:sldId id="309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Thrilling" userId="1a0901c82f0d6655" providerId="LiveId" clId="{D8660F2D-1B56-4CD2-8CE7-F808FD7FDDD0}"/>
    <pc:docChg chg="custSel modSld">
      <pc:chgData name="Max Thrilling" userId="1a0901c82f0d6655" providerId="LiveId" clId="{D8660F2D-1B56-4CD2-8CE7-F808FD7FDDD0}" dt="2024-04-16T13:51:35.442" v="0" actId="478"/>
      <pc:docMkLst>
        <pc:docMk/>
      </pc:docMkLst>
      <pc:sldChg chg="delSp mod">
        <pc:chgData name="Max Thrilling" userId="1a0901c82f0d6655" providerId="LiveId" clId="{D8660F2D-1B56-4CD2-8CE7-F808FD7FDDD0}" dt="2024-04-16T13:51:35.442" v="0" actId="478"/>
        <pc:sldMkLst>
          <pc:docMk/>
          <pc:sldMk cId="2291763235" sldId="256"/>
        </pc:sldMkLst>
        <pc:spChg chg="del">
          <ac:chgData name="Max Thrilling" userId="1a0901c82f0d6655" providerId="LiveId" clId="{D8660F2D-1B56-4CD2-8CE7-F808FD7FDDD0}" dt="2024-04-16T13:51:35.442" v="0" actId="478"/>
          <ac:spMkLst>
            <pc:docMk/>
            <pc:sldMk cId="2291763235" sldId="256"/>
            <ac:spMk id="3" creationId="{34EE6802-411D-4732-B86A-00E62DEC8AD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F8227-AE5F-475E-AEA6-1E0FF53D4E81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C8B31-78A6-48E7-892A-420456D8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86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90BA-B614-451A-A1EA-6AE068069FBE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48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D85B-58C8-4258-A867-BA47F06DD5B2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00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523F-740E-468D-BD1C-B262EB6C48F7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67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9741-CDBC-406D-8902-9FAC54CB532B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92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CC67-709F-49E2-8ECD-8B8B90D1541D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15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59EC-6451-4AAD-88F0-3656B9D666B9}" type="datetime1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0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F768-4FA9-4EFF-ADF1-29DAE7F74D5B}" type="datetime1">
              <a:rPr lang="en-GB" smtClean="0"/>
              <a:t>27/09/2024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81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9686-F6AF-4737-B14C-6BC97FEAD04C}" type="datetime1">
              <a:rPr lang="en-GB" smtClean="0"/>
              <a:t>27/09/2024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30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5FE2-96CA-43B1-AE14-296F6F85C224}" type="datetime1">
              <a:rPr lang="en-GB" smtClean="0"/>
              <a:t>27/09/2024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20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FF40529-6232-49EE-9838-475DD791DB29}" type="datetime1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50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459D-69E2-4742-9981-74BCD8C99D6F}" type="datetime1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22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845584C-6279-4B32-A8A1-C259F41D24DA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272C4CB-EC6D-D2D0-0C1A-6EF9566A1BE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80" y="253515"/>
            <a:ext cx="1331640" cy="62671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13214E9-52A0-796B-3A18-DA07073BCD32}"/>
              </a:ext>
            </a:extLst>
          </p:cNvPr>
          <p:cNvSpPr/>
          <p:nvPr userDrawn="1"/>
        </p:nvSpPr>
        <p:spPr>
          <a:xfrm>
            <a:off x="2411760" y="2492896"/>
            <a:ext cx="4320480" cy="2331495"/>
          </a:xfrm>
          <a:prstGeom prst="rect">
            <a:avLst/>
          </a:prstGeom>
          <a:blipFill dpi="0" rotWithShape="1">
            <a:blip r:embed="rId1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6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70.png"/><Relationship Id="rId7" Type="http://schemas.openxmlformats.org/officeDocument/2006/relationships/image" Target="../media/image31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50.png"/><Relationship Id="rId5" Type="http://schemas.openxmlformats.org/officeDocument/2006/relationships/image" Target="../media/image290.png"/><Relationship Id="rId10" Type="http://schemas.openxmlformats.org/officeDocument/2006/relationships/image" Target="../media/image340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90.png"/><Relationship Id="rId7" Type="http://schemas.openxmlformats.org/officeDocument/2006/relationships/image" Target="../media/image54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520.png"/><Relationship Id="rId4" Type="http://schemas.openxmlformats.org/officeDocument/2006/relationships/image" Target="../media/image5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323528" y="1844824"/>
            <a:ext cx="8491748" cy="183896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115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Algebraic Methods</a:t>
            </a:r>
            <a:endParaRPr lang="ja-JP" altLang="en-US" sz="115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Gabriola" panose="04040605051002020D02" pitchFamily="82" charset="0"/>
              <a:cs typeface="Segoe UI Black" panose="020B0A02040204020203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3AC245-6D85-4B41-29C4-305A1A3D1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76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algebraic long division to divide a polynomial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is a constant.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polynomial is a finite expression with positive, integer indices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Example of Polynomials could include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Examples of non-polynomials would include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You need to be able to divide polynomials – this can be used in factorization…</a:t>
                </a: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671" t="-1277" r="-2852" b="-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86C1C-E607-3943-5156-369B7B5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99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algebraic long division to divide a polynomial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is a constant.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	First though, we will look at numerical long division, and what the process actually means…</a:t>
                </a:r>
              </a:p>
              <a:p>
                <a:pPr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	1) Divide 819 by 7</a:t>
                </a:r>
              </a:p>
              <a:p>
                <a:pPr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	</a:t>
                </a:r>
                <a:r>
                  <a:rPr lang="en-GB" altLang="en-US" sz="1600" dirty="0">
                    <a:latin typeface="Comic Sans MS" pitchFamily="66" charset="0"/>
                    <a:sym typeface="Wingdings" pitchFamily="2" charset="2"/>
                  </a:rPr>
                  <a:t> So 7 divides into 819 exactly 117 times, with no remainder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2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6979920" y="2153194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6979920" y="2153194"/>
            <a:ext cx="129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522720" y="215319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7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056120" y="215319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8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437120" y="215319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1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741920" y="215319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9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056120" y="1695994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437120" y="1695994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741920" y="1695994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056120" y="261039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437120" y="261039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7741920" y="261039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056120" y="306759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437120" y="306759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7741920" y="306759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7132320" y="3067594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8199120" y="2838994"/>
            <a:ext cx="152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7437120" y="352479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7741920" y="352479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7437120" y="398199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7741920" y="398199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7513320" y="3981994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7437120" y="443919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7741920" y="443919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7513320" y="4896394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7741920" y="497259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8199120" y="4667794"/>
            <a:ext cx="152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8199120" y="3753394"/>
            <a:ext cx="152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4236720" y="2076994"/>
            <a:ext cx="2133600" cy="311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First, ‘How many 700s in 800’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1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We now take away ‘1 x 700’ from what we started with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4236720" y="2076994"/>
            <a:ext cx="213360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Second, ‘How many 70s in 119’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1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We now take away ‘1 x 70’ from what we had (119)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4236720" y="2076994"/>
            <a:ext cx="213360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Finally, ‘How many 7s in 49’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7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We now take away ‘7 x 7’ from what we had (49)</a:t>
            </a:r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14CB7BBF-F7CC-CAEE-F478-2662E3CA6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53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/>
      <p:bldP spid="23" grpId="0"/>
      <p:bldP spid="24" grpId="0"/>
      <p:bldP spid="25" grpId="0"/>
      <p:bldP spid="26" grpId="0" animBg="1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 build="allAtOnce"/>
      <p:bldP spid="3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algebraic long division to divide a polynomial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is a constant.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	First though, we will look at numerical long division, and what the process actually means…</a:t>
                </a:r>
              </a:p>
              <a:p>
                <a:pPr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	1) Divide 9746 by 9</a:t>
                </a:r>
              </a:p>
              <a:p>
                <a:pPr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	</a:t>
                </a:r>
                <a:r>
                  <a:rPr lang="en-GB" altLang="en-US" sz="1600" dirty="0">
                    <a:latin typeface="Comic Sans MS" pitchFamily="66" charset="0"/>
                    <a:sym typeface="Wingdings" pitchFamily="2" charset="2"/>
                  </a:rPr>
                  <a:t> So 9 divides into 9746 exactly 1082 times, with 8 remainder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2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 flipV="1">
            <a:off x="6866709" y="1656806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Line 6"/>
          <p:cNvSpPr>
            <a:spLocks noChangeShapeType="1"/>
          </p:cNvSpPr>
          <p:nvPr/>
        </p:nvSpPr>
        <p:spPr bwMode="auto">
          <a:xfrm flipH="1" flipV="1">
            <a:off x="6866709" y="1656806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6409509" y="16568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9</a:t>
            </a: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6942909" y="16568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9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7247709" y="16568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7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7628709" y="16568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4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6942909" y="1199606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7247709" y="1199606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7628709" y="1199606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942909" y="21140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7247709" y="21140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7628709" y="21140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7933509" y="25712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7323909" y="25712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7628709" y="25712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>
            <a:off x="7019109" y="2571206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Line 21"/>
          <p:cNvSpPr>
            <a:spLocks noChangeShapeType="1"/>
          </p:cNvSpPr>
          <p:nvPr/>
        </p:nvSpPr>
        <p:spPr bwMode="auto">
          <a:xfrm>
            <a:off x="8390709" y="2342606"/>
            <a:ext cx="152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7933509" y="30284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54" name="Text Box 24"/>
          <p:cNvSpPr txBox="1">
            <a:spLocks noChangeArrowheads="1"/>
          </p:cNvSpPr>
          <p:nvPr/>
        </p:nvSpPr>
        <p:spPr bwMode="auto">
          <a:xfrm>
            <a:off x="7323909" y="34856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55" name="Text Box 25"/>
          <p:cNvSpPr txBox="1">
            <a:spLocks noChangeArrowheads="1"/>
          </p:cNvSpPr>
          <p:nvPr/>
        </p:nvSpPr>
        <p:spPr bwMode="auto">
          <a:xfrm>
            <a:off x="7628709" y="34856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56" name="Line 26"/>
          <p:cNvSpPr>
            <a:spLocks noChangeShapeType="1"/>
          </p:cNvSpPr>
          <p:nvPr/>
        </p:nvSpPr>
        <p:spPr bwMode="auto">
          <a:xfrm>
            <a:off x="7400109" y="3485606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7323909" y="39428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7628709" y="39428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59" name="Line 29"/>
          <p:cNvSpPr>
            <a:spLocks noChangeShapeType="1"/>
          </p:cNvSpPr>
          <p:nvPr/>
        </p:nvSpPr>
        <p:spPr bwMode="auto">
          <a:xfrm>
            <a:off x="7400109" y="4400006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7933509" y="39428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61" name="Line 31"/>
          <p:cNvSpPr>
            <a:spLocks noChangeShapeType="1"/>
          </p:cNvSpPr>
          <p:nvPr/>
        </p:nvSpPr>
        <p:spPr bwMode="auto">
          <a:xfrm>
            <a:off x="8390709" y="4171406"/>
            <a:ext cx="152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Line 32"/>
          <p:cNvSpPr>
            <a:spLocks noChangeShapeType="1"/>
          </p:cNvSpPr>
          <p:nvPr/>
        </p:nvSpPr>
        <p:spPr bwMode="auto">
          <a:xfrm>
            <a:off x="8390709" y="3257006"/>
            <a:ext cx="152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" name="Text Box 33"/>
          <p:cNvSpPr txBox="1">
            <a:spLocks noChangeArrowheads="1"/>
          </p:cNvSpPr>
          <p:nvPr/>
        </p:nvSpPr>
        <p:spPr bwMode="auto">
          <a:xfrm>
            <a:off x="3934597" y="2725194"/>
            <a:ext cx="243840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First, ‘How many 9000s in 9000’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1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We now take away ‘1 x 9000’ from what we started with</a:t>
            </a:r>
          </a:p>
        </p:txBody>
      </p:sp>
      <p:sp>
        <p:nvSpPr>
          <p:cNvPr id="64" name="Text Box 34"/>
          <p:cNvSpPr txBox="1">
            <a:spLocks noChangeArrowheads="1"/>
          </p:cNvSpPr>
          <p:nvPr/>
        </p:nvSpPr>
        <p:spPr bwMode="auto">
          <a:xfrm>
            <a:off x="3925072" y="2734719"/>
            <a:ext cx="2133600" cy="311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Second, ‘How many 900s in 746’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0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We now take away ‘0 x 900’ from what we had left (746)</a:t>
            </a:r>
          </a:p>
        </p:txBody>
      </p:sp>
      <p:sp>
        <p:nvSpPr>
          <p:cNvPr id="65" name="Text Box 35"/>
          <p:cNvSpPr txBox="1">
            <a:spLocks noChangeArrowheads="1"/>
          </p:cNvSpPr>
          <p:nvPr/>
        </p:nvSpPr>
        <p:spPr bwMode="auto">
          <a:xfrm>
            <a:off x="3944122" y="2753769"/>
            <a:ext cx="2133600" cy="311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Third, ‘How many 90s in 746’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8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We now take away ‘8 x 90’ from what we had left (746)</a:t>
            </a:r>
          </a:p>
        </p:txBody>
      </p:sp>
      <p:sp>
        <p:nvSpPr>
          <p:cNvPr id="66" name="Text Box 36"/>
          <p:cNvSpPr txBox="1">
            <a:spLocks noChangeArrowheads="1"/>
          </p:cNvSpPr>
          <p:nvPr/>
        </p:nvSpPr>
        <p:spPr bwMode="auto">
          <a:xfrm>
            <a:off x="7933509" y="16568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6</a:t>
            </a:r>
          </a:p>
        </p:txBody>
      </p:sp>
      <p:sp>
        <p:nvSpPr>
          <p:cNvPr id="67" name="Text Box 37"/>
          <p:cNvSpPr txBox="1">
            <a:spLocks noChangeArrowheads="1"/>
          </p:cNvSpPr>
          <p:nvPr/>
        </p:nvSpPr>
        <p:spPr bwMode="auto">
          <a:xfrm>
            <a:off x="7933509" y="1199606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7933509" y="21140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69" name="Text Box 39"/>
          <p:cNvSpPr txBox="1">
            <a:spLocks noChangeArrowheads="1"/>
          </p:cNvSpPr>
          <p:nvPr/>
        </p:nvSpPr>
        <p:spPr bwMode="auto">
          <a:xfrm>
            <a:off x="7933509" y="34856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70" name="Text Box 40"/>
          <p:cNvSpPr txBox="1">
            <a:spLocks noChangeArrowheads="1"/>
          </p:cNvSpPr>
          <p:nvPr/>
        </p:nvSpPr>
        <p:spPr bwMode="auto">
          <a:xfrm>
            <a:off x="7628709" y="44762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71" name="Text Box 41"/>
          <p:cNvSpPr txBox="1">
            <a:spLocks noChangeArrowheads="1"/>
          </p:cNvSpPr>
          <p:nvPr/>
        </p:nvSpPr>
        <p:spPr bwMode="auto">
          <a:xfrm>
            <a:off x="7933509" y="44762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72" name="Text Box 42"/>
          <p:cNvSpPr txBox="1">
            <a:spLocks noChangeArrowheads="1"/>
          </p:cNvSpPr>
          <p:nvPr/>
        </p:nvSpPr>
        <p:spPr bwMode="auto">
          <a:xfrm>
            <a:off x="7628709" y="49334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73" name="Text Box 43"/>
          <p:cNvSpPr txBox="1">
            <a:spLocks noChangeArrowheads="1"/>
          </p:cNvSpPr>
          <p:nvPr/>
        </p:nvSpPr>
        <p:spPr bwMode="auto">
          <a:xfrm>
            <a:off x="7933509" y="49334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74" name="Line 44"/>
          <p:cNvSpPr>
            <a:spLocks noChangeShapeType="1"/>
          </p:cNvSpPr>
          <p:nvPr/>
        </p:nvSpPr>
        <p:spPr bwMode="auto">
          <a:xfrm>
            <a:off x="7704909" y="5390606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5" name="Text Box 45"/>
          <p:cNvSpPr txBox="1">
            <a:spLocks noChangeArrowheads="1"/>
          </p:cNvSpPr>
          <p:nvPr/>
        </p:nvSpPr>
        <p:spPr bwMode="auto">
          <a:xfrm>
            <a:off x="7933509" y="53906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76" name="Text Box 46"/>
          <p:cNvSpPr txBox="1">
            <a:spLocks noChangeArrowheads="1"/>
          </p:cNvSpPr>
          <p:nvPr/>
        </p:nvSpPr>
        <p:spPr bwMode="auto">
          <a:xfrm>
            <a:off x="3925072" y="2725194"/>
            <a:ext cx="2133600" cy="311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Finally, ‘How many 9s in 26’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2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We now take away ‘2 x 9’ from what we had left (26)</a:t>
            </a:r>
          </a:p>
        </p:txBody>
      </p:sp>
      <p:sp>
        <p:nvSpPr>
          <p:cNvPr id="77" name="Line 47"/>
          <p:cNvSpPr>
            <a:spLocks noChangeShapeType="1"/>
          </p:cNvSpPr>
          <p:nvPr/>
        </p:nvSpPr>
        <p:spPr bwMode="auto">
          <a:xfrm>
            <a:off x="8390709" y="5162006"/>
            <a:ext cx="152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E2E1C-FC07-4FC1-9DA3-C91E827D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30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39" grpId="0"/>
      <p:bldP spid="40" grpId="0"/>
      <p:bldP spid="41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 animBg="1"/>
      <p:bldP spid="52" grpId="0" animBg="1"/>
      <p:bldP spid="53" grpId="0"/>
      <p:bldP spid="54" grpId="0"/>
      <p:bldP spid="55" grpId="0"/>
      <p:bldP spid="56" grpId="0" animBg="1"/>
      <p:bldP spid="57" grpId="0"/>
      <p:bldP spid="58" grpId="0"/>
      <p:bldP spid="59" grpId="0" animBg="1"/>
      <p:bldP spid="60" grpId="0"/>
      <p:bldP spid="61" grpId="0" animBg="1"/>
      <p:bldP spid="62" grpId="0" animBg="1"/>
      <p:bldP spid="63" grpId="0" build="allAtOnce"/>
      <p:bldP spid="64" grpId="0" build="allAtOnce"/>
      <p:bldP spid="65" grpId="0" build="allAtOnce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 animBg="1"/>
      <p:bldP spid="75" grpId="0"/>
      <p:bldP spid="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algebraic long division to divide a polynomial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is a constant.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	We are now going to look at some algebraic examples..</a:t>
                </a:r>
              </a:p>
              <a:p>
                <a:pPr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	1)  Divide x</a:t>
                </a:r>
                <a:r>
                  <a:rPr lang="en-GB" altLang="en-US" sz="1600" baseline="30000" dirty="0">
                    <a:latin typeface="Comic Sans MS" pitchFamily="66" charset="0"/>
                  </a:rPr>
                  <a:t>3</a:t>
                </a:r>
                <a:r>
                  <a:rPr lang="en-GB" altLang="en-US" sz="1600" dirty="0">
                    <a:latin typeface="Comic Sans MS" pitchFamily="66" charset="0"/>
                  </a:rPr>
                  <a:t> + 2x</a:t>
                </a:r>
                <a:r>
                  <a:rPr lang="en-GB" altLang="en-US" sz="1600" baseline="30000" dirty="0">
                    <a:latin typeface="Comic Sans MS" pitchFamily="66" charset="0"/>
                  </a:rPr>
                  <a:t>2</a:t>
                </a:r>
                <a:r>
                  <a:rPr lang="en-GB" altLang="en-US" sz="1600" dirty="0">
                    <a:latin typeface="Comic Sans MS" pitchFamily="66" charset="0"/>
                  </a:rPr>
                  <a:t> – 17x + 6 by    (x – 3)</a:t>
                </a:r>
              </a:p>
              <a:p>
                <a:pPr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	So the answer is x</a:t>
                </a:r>
                <a:r>
                  <a:rPr lang="en-GB" altLang="en-US" sz="1600" baseline="30000" dirty="0">
                    <a:latin typeface="Comic Sans MS" pitchFamily="66" charset="0"/>
                  </a:rPr>
                  <a:t>2</a:t>
                </a:r>
                <a:r>
                  <a:rPr lang="en-GB" altLang="en-US" sz="1600" dirty="0">
                    <a:latin typeface="Comic Sans MS" pitchFamily="66" charset="0"/>
                  </a:rPr>
                  <a:t> + 5x – 2, and there is no remainder</a:t>
                </a:r>
              </a:p>
              <a:p>
                <a:pPr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	This means that (x – 3) is a </a:t>
                </a:r>
                <a:r>
                  <a:rPr lang="en-GB" altLang="en-US" sz="1600" u="sng" dirty="0">
                    <a:latin typeface="Comic Sans MS" pitchFamily="66" charset="0"/>
                  </a:rPr>
                  <a:t>factor</a:t>
                </a:r>
                <a:r>
                  <a:rPr lang="en-GB" altLang="en-US" sz="1600" dirty="0">
                    <a:latin typeface="Comic Sans MS" pitchFamily="66" charset="0"/>
                  </a:rPr>
                  <a:t> of the original equation</a:t>
                </a: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1149" r="-2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8" name="Text Box 33"/>
          <p:cNvSpPr txBox="1">
            <a:spLocks noChangeArrowheads="1"/>
          </p:cNvSpPr>
          <p:nvPr/>
        </p:nvSpPr>
        <p:spPr bwMode="auto">
          <a:xfrm>
            <a:off x="3984127" y="3268118"/>
            <a:ext cx="2514600" cy="270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Third, Divide -2x by x</a:t>
            </a:r>
          </a:p>
          <a:p>
            <a:pPr eaLnBrk="1" hangingPunct="1">
              <a:spcBef>
                <a:spcPct val="50000"/>
              </a:spcBef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-2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We then subtract -2(x – 3) from what we have left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9" name="Text Box 6"/>
          <p:cNvSpPr txBox="1">
            <a:spLocks noChangeArrowheads="1"/>
          </p:cNvSpPr>
          <p:nvPr/>
        </p:nvSpPr>
        <p:spPr bwMode="auto">
          <a:xfrm>
            <a:off x="5144589" y="1809205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x - 3</a:t>
            </a: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6058989" y="1809205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x</a:t>
            </a:r>
            <a:r>
              <a:rPr lang="en-GB" altLang="en-US" baseline="30000">
                <a:latin typeface="Comic Sans MS" pitchFamily="66" charset="0"/>
              </a:rPr>
              <a:t>3</a:t>
            </a:r>
            <a:r>
              <a:rPr lang="en-GB" altLang="en-US">
                <a:latin typeface="Comic Sans MS" pitchFamily="66" charset="0"/>
              </a:rPr>
              <a:t>  +  2x</a:t>
            </a:r>
            <a:r>
              <a:rPr lang="en-GB" altLang="en-US" baseline="30000">
                <a:latin typeface="Comic Sans MS" pitchFamily="66" charset="0"/>
              </a:rPr>
              <a:t>2</a:t>
            </a:r>
            <a:r>
              <a:rPr lang="en-GB" altLang="en-US">
                <a:latin typeface="Comic Sans MS" pitchFamily="66" charset="0"/>
              </a:rPr>
              <a:t>  –  17x  +  6</a:t>
            </a:r>
          </a:p>
        </p:txBody>
      </p:sp>
      <p:sp>
        <p:nvSpPr>
          <p:cNvPr id="81" name="Line 8"/>
          <p:cNvSpPr>
            <a:spLocks noChangeShapeType="1"/>
          </p:cNvSpPr>
          <p:nvPr/>
        </p:nvSpPr>
        <p:spPr bwMode="auto">
          <a:xfrm flipV="1">
            <a:off x="5982789" y="1733005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" name="Line 9"/>
          <p:cNvSpPr>
            <a:spLocks noChangeShapeType="1"/>
          </p:cNvSpPr>
          <p:nvPr/>
        </p:nvSpPr>
        <p:spPr bwMode="auto">
          <a:xfrm flipH="1" flipV="1">
            <a:off x="5982789" y="1733005"/>
            <a:ext cx="2438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" name="Text Box 10"/>
          <p:cNvSpPr txBox="1">
            <a:spLocks noChangeArrowheads="1"/>
          </p:cNvSpPr>
          <p:nvPr/>
        </p:nvSpPr>
        <p:spPr bwMode="auto">
          <a:xfrm>
            <a:off x="6058989" y="1352005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84" name="Text Box 11"/>
          <p:cNvSpPr txBox="1">
            <a:spLocks noChangeArrowheads="1"/>
          </p:cNvSpPr>
          <p:nvPr/>
        </p:nvSpPr>
        <p:spPr bwMode="auto">
          <a:xfrm>
            <a:off x="6058989" y="2190205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 –  3x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85" name="Line 12"/>
          <p:cNvSpPr>
            <a:spLocks noChangeShapeType="1"/>
          </p:cNvSpPr>
          <p:nvPr/>
        </p:nvSpPr>
        <p:spPr bwMode="auto">
          <a:xfrm>
            <a:off x="6135189" y="2571205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" name="Text Box 14"/>
          <p:cNvSpPr txBox="1">
            <a:spLocks noChangeArrowheads="1"/>
          </p:cNvSpPr>
          <p:nvPr/>
        </p:nvSpPr>
        <p:spPr bwMode="auto">
          <a:xfrm>
            <a:off x="6668589" y="2723605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5x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 -  17x  +  6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7" name="Text Box 15"/>
          <p:cNvSpPr txBox="1">
            <a:spLocks noChangeArrowheads="1"/>
          </p:cNvSpPr>
          <p:nvPr/>
        </p:nvSpPr>
        <p:spPr bwMode="auto">
          <a:xfrm>
            <a:off x="6744789" y="135200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5x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8" name="Text Box 16"/>
          <p:cNvSpPr txBox="1">
            <a:spLocks noChangeArrowheads="1"/>
          </p:cNvSpPr>
          <p:nvPr/>
        </p:nvSpPr>
        <p:spPr bwMode="auto">
          <a:xfrm>
            <a:off x="6439989" y="135200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+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9" name="Text Box 17"/>
          <p:cNvSpPr txBox="1">
            <a:spLocks noChangeArrowheads="1"/>
          </p:cNvSpPr>
          <p:nvPr/>
        </p:nvSpPr>
        <p:spPr bwMode="auto">
          <a:xfrm>
            <a:off x="6668589" y="3104605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5x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 -  15x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0" name="Line 18"/>
          <p:cNvSpPr>
            <a:spLocks noChangeShapeType="1"/>
          </p:cNvSpPr>
          <p:nvPr/>
        </p:nvSpPr>
        <p:spPr bwMode="auto">
          <a:xfrm>
            <a:off x="6744789" y="3485605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1" name="Text Box 19"/>
          <p:cNvSpPr txBox="1">
            <a:spLocks noChangeArrowheads="1"/>
          </p:cNvSpPr>
          <p:nvPr/>
        </p:nvSpPr>
        <p:spPr bwMode="auto">
          <a:xfrm>
            <a:off x="7201989" y="3561805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-  2x  +  6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2" name="Text Box 21"/>
          <p:cNvSpPr txBox="1">
            <a:spLocks noChangeArrowheads="1"/>
          </p:cNvSpPr>
          <p:nvPr/>
        </p:nvSpPr>
        <p:spPr bwMode="auto">
          <a:xfrm>
            <a:off x="7506789" y="1352005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3" name="Text Box 22"/>
          <p:cNvSpPr txBox="1">
            <a:spLocks noChangeArrowheads="1"/>
          </p:cNvSpPr>
          <p:nvPr/>
        </p:nvSpPr>
        <p:spPr bwMode="auto">
          <a:xfrm>
            <a:off x="7201989" y="135200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-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4" name="Text Box 23"/>
          <p:cNvSpPr txBox="1">
            <a:spLocks noChangeArrowheads="1"/>
          </p:cNvSpPr>
          <p:nvPr/>
        </p:nvSpPr>
        <p:spPr bwMode="auto">
          <a:xfrm>
            <a:off x="7201989" y="3942805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-  2x  +  6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5" name="Line 25"/>
          <p:cNvSpPr>
            <a:spLocks noChangeShapeType="1"/>
          </p:cNvSpPr>
          <p:nvPr/>
        </p:nvSpPr>
        <p:spPr bwMode="auto">
          <a:xfrm>
            <a:off x="7278189" y="4323805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6" name="Text Box 26"/>
          <p:cNvSpPr txBox="1">
            <a:spLocks noChangeArrowheads="1"/>
          </p:cNvSpPr>
          <p:nvPr/>
        </p:nvSpPr>
        <p:spPr bwMode="auto">
          <a:xfrm>
            <a:off x="8116389" y="440000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0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7" name="Text Box 27"/>
          <p:cNvSpPr txBox="1">
            <a:spLocks noChangeArrowheads="1"/>
          </p:cNvSpPr>
          <p:nvPr/>
        </p:nvSpPr>
        <p:spPr bwMode="auto">
          <a:xfrm>
            <a:off x="4011114" y="3277643"/>
            <a:ext cx="25146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First, Divide 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by x</a:t>
            </a:r>
          </a:p>
          <a:p>
            <a:pPr eaLnBrk="1" hangingPunct="1">
              <a:spcBef>
                <a:spcPct val="50000"/>
              </a:spcBef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</a:t>
            </a:r>
            <a:endParaRPr lang="en-GB" altLang="en-US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We then subtract 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(x – 3) from what we started with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8" name="Oval 28"/>
          <p:cNvSpPr>
            <a:spLocks noChangeArrowheads="1"/>
          </p:cNvSpPr>
          <p:nvPr/>
        </p:nvSpPr>
        <p:spPr bwMode="auto">
          <a:xfrm>
            <a:off x="6058989" y="1809205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" name="Oval 29"/>
          <p:cNvSpPr>
            <a:spLocks noChangeArrowheads="1"/>
          </p:cNvSpPr>
          <p:nvPr/>
        </p:nvSpPr>
        <p:spPr bwMode="auto">
          <a:xfrm>
            <a:off x="5144589" y="1809205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" name="Oval 30"/>
          <p:cNvSpPr>
            <a:spLocks noChangeArrowheads="1"/>
          </p:cNvSpPr>
          <p:nvPr/>
        </p:nvSpPr>
        <p:spPr bwMode="auto">
          <a:xfrm>
            <a:off x="5144589" y="1809205"/>
            <a:ext cx="6858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4011114" y="3277643"/>
            <a:ext cx="2514600" cy="270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Second, Divide 5x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by x</a:t>
            </a:r>
          </a:p>
          <a:p>
            <a:pPr eaLnBrk="1" hangingPunct="1">
              <a:spcBef>
                <a:spcPct val="50000"/>
              </a:spcBef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5x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We then subtract 5x(x – 3) from what we have left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2" name="Oval 32"/>
          <p:cNvSpPr>
            <a:spLocks noChangeArrowheads="1"/>
          </p:cNvSpPr>
          <p:nvPr/>
        </p:nvSpPr>
        <p:spPr bwMode="auto">
          <a:xfrm>
            <a:off x="6744789" y="2723605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" name="Oval 34"/>
          <p:cNvSpPr>
            <a:spLocks noChangeArrowheads="1"/>
          </p:cNvSpPr>
          <p:nvPr/>
        </p:nvSpPr>
        <p:spPr bwMode="auto">
          <a:xfrm>
            <a:off x="7201989" y="3561805"/>
            <a:ext cx="6096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" name="Oval 35"/>
          <p:cNvSpPr>
            <a:spLocks noChangeArrowheads="1"/>
          </p:cNvSpPr>
          <p:nvPr/>
        </p:nvSpPr>
        <p:spPr bwMode="auto">
          <a:xfrm>
            <a:off x="6058989" y="1352005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" name="Oval 36"/>
          <p:cNvSpPr>
            <a:spLocks noChangeArrowheads="1"/>
          </p:cNvSpPr>
          <p:nvPr/>
        </p:nvSpPr>
        <p:spPr bwMode="auto">
          <a:xfrm>
            <a:off x="6516189" y="1352005"/>
            <a:ext cx="6096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" name="Oval 37"/>
          <p:cNvSpPr>
            <a:spLocks noChangeArrowheads="1"/>
          </p:cNvSpPr>
          <p:nvPr/>
        </p:nvSpPr>
        <p:spPr bwMode="auto">
          <a:xfrm>
            <a:off x="7278189" y="1352005"/>
            <a:ext cx="5334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" name="TextBox 106"/>
          <p:cNvSpPr txBox="1"/>
          <p:nvPr/>
        </p:nvSpPr>
        <p:spPr>
          <a:xfrm>
            <a:off x="1288704" y="6190927"/>
            <a:ext cx="1250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Therefore: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2404715" y="6160149"/>
                <a:ext cx="4606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+5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−17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715" y="6160149"/>
                <a:ext cx="460677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Rectangle 108"/>
          <p:cNvSpPr/>
          <p:nvPr/>
        </p:nvSpPr>
        <p:spPr>
          <a:xfrm>
            <a:off x="6080868" y="1810007"/>
            <a:ext cx="2416521" cy="380198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/>
          <p:cNvSpPr/>
          <p:nvPr/>
        </p:nvSpPr>
        <p:spPr>
          <a:xfrm>
            <a:off x="4888828" y="6180365"/>
            <a:ext cx="2122661" cy="380198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/>
          <p:cNvSpPr/>
          <p:nvPr/>
        </p:nvSpPr>
        <p:spPr>
          <a:xfrm>
            <a:off x="3250530" y="6180365"/>
            <a:ext cx="1371222" cy="38019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/>
          <p:cNvSpPr/>
          <p:nvPr/>
        </p:nvSpPr>
        <p:spPr>
          <a:xfrm>
            <a:off x="2539367" y="6180365"/>
            <a:ext cx="706258" cy="38019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5144589" y="1809205"/>
            <a:ext cx="706258" cy="38019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/>
          <p:cNvSpPr/>
          <p:nvPr/>
        </p:nvSpPr>
        <p:spPr>
          <a:xfrm>
            <a:off x="6058989" y="1352807"/>
            <a:ext cx="1752600" cy="38019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4DA02-16C1-3315-AA4C-02B4A6097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39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" presetClass="exit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" presetClass="exit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 animBg="1"/>
      <p:bldP spid="82" grpId="0" animBg="1"/>
      <p:bldP spid="84" grpId="0"/>
      <p:bldP spid="85" grpId="0" animBg="1"/>
      <p:bldP spid="86" grpId="0"/>
      <p:bldP spid="87" grpId="0"/>
      <p:bldP spid="88" grpId="0"/>
      <p:bldP spid="89" grpId="0"/>
      <p:bldP spid="90" grpId="0" animBg="1"/>
      <p:bldP spid="91" grpId="0"/>
      <p:bldP spid="92" grpId="0"/>
      <p:bldP spid="93" grpId="0"/>
      <p:bldP spid="94" grpId="0"/>
      <p:bldP spid="95" grpId="0" animBg="1"/>
      <p:bldP spid="97" grpId="0" build="allAtOnce"/>
      <p:bldP spid="98" grpId="0" animBg="1"/>
      <p:bldP spid="98" grpId="1" animBg="1"/>
      <p:bldP spid="99" grpId="0" animBg="1"/>
      <p:bldP spid="99" grpId="1" animBg="1"/>
      <p:bldP spid="99" grpId="2" animBg="1"/>
      <p:bldP spid="99" grpId="3" animBg="1"/>
      <p:bldP spid="99" grpId="4" animBg="1"/>
      <p:bldP spid="99" grpId="5" animBg="1"/>
      <p:bldP spid="100" grpId="0" animBg="1"/>
      <p:bldP spid="100" grpId="1" animBg="1"/>
      <p:bldP spid="100" grpId="2" animBg="1"/>
      <p:bldP spid="100" grpId="3" animBg="1"/>
      <p:bldP spid="100" grpId="4" animBg="1"/>
      <p:bldP spid="100" grpId="5" animBg="1"/>
      <p:bldP spid="101" grpId="0" build="allAtOnce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/>
      <p:bldP spid="108" grpId="0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15022" cy="4776787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algebraic long division to divide a polynomial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is a constant.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	Given that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−17</m:t>
                    </m:r>
                    <m:sSup>
                      <m:sSup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, write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en-US" sz="1600" dirty="0">
                    <a:latin typeface="Comic Sans MS" pitchFamily="66" charset="0"/>
                  </a:rPr>
                  <a:t> in the form:</a:t>
                </a:r>
              </a:p>
              <a:p>
                <a:pPr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algn="ctr"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=(2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+1)(</m:t>
                    </m:r>
                    <m:sSup>
                      <m:sSup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𝑏𝑥</m:t>
                        </m:r>
                      </m:e>
                      <m:sup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algn="ctr">
                  <a:buNone/>
                </a:pPr>
                <a:r>
                  <a:rPr lang="en-US" alt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So we need to find out what multiplies by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(2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+1)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to give the original equation</a:t>
                </a:r>
              </a:p>
              <a:p>
                <a:pPr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algn="ctr">
                  <a:buNone/>
                </a:pPr>
                <a:r>
                  <a:rPr lang="en-US" alt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Divide by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(2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+1)</m:t>
                    </m:r>
                  </m:oMath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15022" cy="4776787"/>
              </a:xfrm>
              <a:blipFill>
                <a:blip r:embed="rId2"/>
                <a:stretch>
                  <a:fillRect l="-492" t="-1149" r="-2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5050971" y="1809205"/>
            <a:ext cx="855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Comic Sans MS" pitchFamily="66" charset="0"/>
              </a:rPr>
              <a:t>2x + 1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6058989" y="1809205"/>
            <a:ext cx="28324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Comic Sans MS" pitchFamily="66" charset="0"/>
              </a:rPr>
              <a:t>4x</a:t>
            </a:r>
            <a:r>
              <a:rPr lang="en-GB" altLang="en-US" baseline="30000" dirty="0">
                <a:latin typeface="Comic Sans MS" pitchFamily="66" charset="0"/>
              </a:rPr>
              <a:t>4</a:t>
            </a:r>
            <a:r>
              <a:rPr lang="en-GB" altLang="en-US" dirty="0">
                <a:latin typeface="Comic Sans MS" pitchFamily="66" charset="0"/>
              </a:rPr>
              <a:t> + 0x</a:t>
            </a:r>
            <a:r>
              <a:rPr lang="en-GB" altLang="en-US" baseline="30000" dirty="0">
                <a:latin typeface="Comic Sans MS" pitchFamily="66" charset="0"/>
              </a:rPr>
              <a:t>3</a:t>
            </a:r>
            <a:r>
              <a:rPr lang="en-GB" altLang="en-US" dirty="0">
                <a:latin typeface="Comic Sans MS" pitchFamily="66" charset="0"/>
              </a:rPr>
              <a:t> - 17x</a:t>
            </a:r>
            <a:r>
              <a:rPr lang="en-GB" altLang="en-US" baseline="30000" dirty="0">
                <a:latin typeface="Comic Sans MS" pitchFamily="66" charset="0"/>
              </a:rPr>
              <a:t>2</a:t>
            </a:r>
            <a:r>
              <a:rPr lang="en-GB" altLang="en-US" dirty="0">
                <a:latin typeface="Comic Sans MS" pitchFamily="66" charset="0"/>
              </a:rPr>
              <a:t> + 0x + 4</a:t>
            </a:r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 flipV="1">
            <a:off x="5982789" y="1733005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 flipH="1" flipV="1">
            <a:off x="5982789" y="1733004"/>
            <a:ext cx="2804160" cy="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6058988" y="1352005"/>
            <a:ext cx="5856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2x</a:t>
            </a:r>
            <a:r>
              <a:rPr lang="en-GB" altLang="en-US" baseline="30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6058988" y="2190205"/>
            <a:ext cx="14390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4x</a:t>
            </a:r>
            <a:r>
              <a:rPr lang="en-GB" altLang="en-US" baseline="30000" dirty="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 + 2x</a:t>
            </a:r>
            <a:r>
              <a:rPr lang="en-GB" altLang="en-US" baseline="30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48" name="Line 12"/>
          <p:cNvSpPr>
            <a:spLocks noChangeShapeType="1"/>
          </p:cNvSpPr>
          <p:nvPr/>
        </p:nvSpPr>
        <p:spPr bwMode="auto">
          <a:xfrm>
            <a:off x="6135189" y="2571205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6590212" y="2636519"/>
            <a:ext cx="23447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-2x</a:t>
            </a:r>
            <a:r>
              <a:rPr lang="en-GB" altLang="en-US" baseline="30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 - 17x</a:t>
            </a:r>
            <a:r>
              <a:rPr lang="en-GB" altLang="en-US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 + 0x + 4</a:t>
            </a:r>
            <a:endParaRPr lang="en-GB" alt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6744789" y="135200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GB" altLang="en-US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6509657" y="135200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-</a:t>
            </a:r>
            <a:endParaRPr lang="en-GB" alt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7315201" y="1360714"/>
            <a:ext cx="4963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8x</a:t>
            </a:r>
            <a:endParaRPr lang="en-GB" alt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7106195" y="135200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-</a:t>
            </a:r>
            <a:endParaRPr lang="en-GB" alt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" name="Text Box 14"/>
          <p:cNvSpPr txBox="1">
            <a:spLocks noChangeArrowheads="1"/>
          </p:cNvSpPr>
          <p:nvPr/>
        </p:nvSpPr>
        <p:spPr bwMode="auto">
          <a:xfrm>
            <a:off x="6577150" y="3015342"/>
            <a:ext cx="25058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-2x</a:t>
            </a:r>
            <a:r>
              <a:rPr lang="en-GB" altLang="en-US" baseline="30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 -  x</a:t>
            </a:r>
            <a:r>
              <a:rPr lang="en-GB" altLang="en-US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72" name="Line 12"/>
          <p:cNvSpPr>
            <a:spLocks noChangeShapeType="1"/>
          </p:cNvSpPr>
          <p:nvPr/>
        </p:nvSpPr>
        <p:spPr bwMode="auto">
          <a:xfrm>
            <a:off x="6670765" y="3455125"/>
            <a:ext cx="2098765" cy="217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7121435" y="3489959"/>
            <a:ext cx="1778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- 16x</a:t>
            </a:r>
            <a:r>
              <a:rPr lang="en-GB" altLang="en-US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 + 0x + 4</a:t>
            </a:r>
            <a:endParaRPr lang="en-GB" alt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7125789" y="3842657"/>
            <a:ext cx="1778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- 16x</a:t>
            </a:r>
            <a:r>
              <a:rPr lang="en-GB" altLang="en-US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 - 8x</a:t>
            </a:r>
            <a:endParaRPr lang="en-GB" alt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V="1">
            <a:off x="7210698" y="4232366"/>
            <a:ext cx="1550125" cy="217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009711" y="4273730"/>
            <a:ext cx="890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8x + 4</a:t>
            </a:r>
            <a:endParaRPr lang="en-GB" alt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7744100" y="1369421"/>
            <a:ext cx="5290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+ 4</a:t>
            </a:r>
            <a:endParaRPr lang="en-GB" alt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8005357" y="4574176"/>
            <a:ext cx="890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8x + 4</a:t>
            </a:r>
            <a:endParaRPr lang="en-GB" alt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V="1">
            <a:off x="8081554" y="4963885"/>
            <a:ext cx="679269" cy="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8532225" y="4979124"/>
            <a:ext cx="2982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0</a:t>
            </a:r>
            <a:endParaRPr lang="en-GB" alt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3944983" y="2893424"/>
            <a:ext cx="242098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Follow the same processes as previously!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You must include terms with a 0 coefficient as well!</a:t>
            </a: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26331" y="1262743"/>
            <a:ext cx="2360023" cy="505098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029200" y="1719943"/>
            <a:ext cx="857796" cy="505098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07061" y="5930538"/>
                <a:ext cx="4203780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alt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sz="20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061" y="5930538"/>
                <a:ext cx="4203780" cy="314766"/>
              </a:xfrm>
              <a:prstGeom prst="rect">
                <a:avLst/>
              </a:prstGeom>
              <a:blipFill>
                <a:blip r:embed="rId3"/>
                <a:stretch>
                  <a:fillRect l="-1161" t="-1961" r="-1161" b="-37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B1D3C53-42BD-1FC7-0A15-E3C88E9B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56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 animBg="1"/>
      <p:bldP spid="45" grpId="0" animBg="1"/>
      <p:bldP spid="46" grpId="0"/>
      <p:bldP spid="47" grpId="0"/>
      <p:bldP spid="48" grpId="0" animBg="1"/>
      <p:bldP spid="49" grpId="0"/>
      <p:bldP spid="50" grpId="0"/>
      <p:bldP spid="51" grpId="0"/>
      <p:bldP spid="55" grpId="0"/>
      <p:bldP spid="56" grpId="0"/>
      <p:bldP spid="71" grpId="0"/>
      <p:bldP spid="72" grpId="0" animBg="1"/>
      <p:bldP spid="19" grpId="0"/>
      <p:bldP spid="20" grpId="0"/>
      <p:bldP spid="21" grpId="0" animBg="1"/>
      <p:bldP spid="22" grpId="0"/>
      <p:bldP spid="23" grpId="0"/>
      <p:bldP spid="24" grpId="0"/>
      <p:bldP spid="25" grpId="0" animBg="1"/>
      <p:bldP spid="26" grpId="0"/>
      <p:bldP spid="27" grpId="0"/>
      <p:bldP spid="5" grpId="0" animBg="1"/>
      <p:bldP spid="29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27936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algebraic long division to divide a polynomial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is a constant.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	</a:t>
                </a:r>
                <a:r>
                  <a:rPr lang="en-US" altLang="en-US" sz="1600" dirty="0">
                    <a:latin typeface="Comic Sans MS" pitchFamily="66" charset="0"/>
                  </a:rPr>
                  <a:t>Find the remainder when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−16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is divided by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−4)</m:t>
                    </m:r>
                  </m:oMath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27936" cy="4776787"/>
              </a:xfrm>
              <a:blipFill>
                <a:blip r:embed="rId2"/>
                <a:stretch>
                  <a:fillRect t="-766" r="-2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6078582" y="1946366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6078582" y="1946366"/>
            <a:ext cx="259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16582" y="2022566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x - 4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078582" y="2022566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2x</a:t>
            </a:r>
            <a:r>
              <a:rPr lang="en-GB" altLang="en-US" baseline="30000">
                <a:latin typeface="Comic Sans MS" pitchFamily="66" charset="0"/>
              </a:rPr>
              <a:t>3</a:t>
            </a:r>
            <a:r>
              <a:rPr lang="en-GB" altLang="en-US">
                <a:latin typeface="Comic Sans MS" pitchFamily="66" charset="0"/>
              </a:rPr>
              <a:t>  -  5x</a:t>
            </a:r>
            <a:r>
              <a:rPr lang="en-GB" altLang="en-US" baseline="30000">
                <a:latin typeface="Comic Sans MS" pitchFamily="66" charset="0"/>
              </a:rPr>
              <a:t>2</a:t>
            </a:r>
            <a:r>
              <a:rPr lang="en-GB" altLang="en-US">
                <a:latin typeface="Comic Sans MS" pitchFamily="66" charset="0"/>
              </a:rPr>
              <a:t>  –  16x  +  10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078582" y="1565366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2x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78582" y="2403566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2x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 –  8x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6154782" y="2784566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840582" y="2860766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3x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 –  16x  +  10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840582" y="1565366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3x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611982" y="1565366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+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840582" y="3241766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3x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 –  12x</a:t>
            </a: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6916782" y="3622766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602582" y="3698966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-4x  +  10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602582" y="1565366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7297782" y="1565366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-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7602582" y="4079966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-4x  +  16</a:t>
            </a: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7678782" y="4460966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8364582" y="4537166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-6</a:t>
            </a: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316582" y="2022566"/>
            <a:ext cx="6858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6078582" y="2022566"/>
            <a:ext cx="539932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916782" y="2860766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7602582" y="3698966"/>
            <a:ext cx="4572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5316582" y="2022566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6078582" y="1565366"/>
            <a:ext cx="4572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764382" y="1565366"/>
            <a:ext cx="5334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7373982" y="1565366"/>
            <a:ext cx="5334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3868782" y="3241766"/>
            <a:ext cx="2743200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First, divide 2x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by x</a:t>
            </a:r>
          </a:p>
          <a:p>
            <a:pPr eaLnBrk="1" hangingPunct="1">
              <a:spcBef>
                <a:spcPct val="50000"/>
              </a:spcBef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= 2x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</a:t>
            </a:r>
            <a:endParaRPr lang="en-GB" altLang="en-US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GB" altLang="en-US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Then, work out 2x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(x – 4) and subtract from what you started with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3868782" y="3241766"/>
            <a:ext cx="266700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Second, divide 3x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by x</a:t>
            </a:r>
          </a:p>
          <a:p>
            <a:pPr eaLnBrk="1" hangingPunct="1">
              <a:spcBef>
                <a:spcPct val="50000"/>
              </a:spcBef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= 3x</a:t>
            </a:r>
          </a:p>
          <a:p>
            <a:pPr eaLnBrk="1" hangingPunct="1">
              <a:spcBef>
                <a:spcPct val="50000"/>
              </a:spcBef>
            </a:pPr>
            <a:endParaRPr lang="en-GB" altLang="en-US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Then, work out 3x(x – 4) and subtract from what you have left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3868782" y="3241766"/>
            <a:ext cx="2743200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Third, divide -4x by x</a:t>
            </a:r>
          </a:p>
          <a:p>
            <a:pPr eaLnBrk="1" hangingPunct="1">
              <a:spcBef>
                <a:spcPct val="50000"/>
              </a:spcBef>
            </a:pPr>
            <a:endParaRPr lang="en-GB" alt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= -4</a:t>
            </a:r>
          </a:p>
          <a:p>
            <a:pPr eaLnBrk="1" hangingPunct="1">
              <a:spcBef>
                <a:spcPct val="50000"/>
              </a:spcBef>
            </a:pPr>
            <a:endParaRPr lang="en-GB" altLang="en-US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Then, work out -4(x – 4) and subtract from what you have left</a:t>
            </a:r>
            <a:endParaRPr lang="en-GB" alt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0DCB63E9-C7B1-6F6E-5818-E06CD4157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43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" presetClass="exit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xit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0" grpId="0"/>
      <p:bldP spid="11" grpId="0" animBg="1"/>
      <p:bldP spid="12" grpId="0"/>
      <p:bldP spid="15" grpId="0"/>
      <p:bldP spid="16" grpId="0" animBg="1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build="allAtOnce"/>
      <p:bldP spid="3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4" y="1400175"/>
                <a:ext cx="3997077" cy="5053161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Interesting Algebraic long division result…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Rewrite</a:t>
                </a:r>
                <a:r>
                  <a:rPr lang="en-US" altLang="en-US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using algebraic long division…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itchFamily="66" charset="0"/>
                    <a:sym typeface="Wingdings" panose="05000000000000000000" pitchFamily="2" charset="2"/>
                  </a:rPr>
                  <a:t>Imagine writing the original division as an equation of a graph…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itchFamily="66" charset="0"/>
                    <a:sym typeface="Wingdings" panose="05000000000000000000" pitchFamily="2" charset="2"/>
                  </a:rPr>
                  <a:t>Also write the ‘whole’ part (quotient) as an equation of a graph…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itchFamily="66" charset="0"/>
                  </a:rPr>
                  <a:t>Let’s see what these look like on a set of axes…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4" y="1400175"/>
                <a:ext cx="3997077" cy="5053161"/>
              </a:xfrm>
              <a:blipFill>
                <a:blip r:embed="rId2"/>
                <a:stretch>
                  <a:fillRect l="-2134" t="-1206" r="-3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 flipV="1">
            <a:off x="5436096" y="1840632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Line 6"/>
          <p:cNvSpPr>
            <a:spLocks noChangeShapeType="1"/>
          </p:cNvSpPr>
          <p:nvPr/>
        </p:nvSpPr>
        <p:spPr bwMode="auto">
          <a:xfrm flipH="1" flipV="1">
            <a:off x="5436096" y="1844824"/>
            <a:ext cx="151216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>
            <a:off x="5508104" y="2636912"/>
            <a:ext cx="7920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716016" y="1916832"/>
                <a:ext cx="5872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916832"/>
                <a:ext cx="587277" cy="276999"/>
              </a:xfrm>
              <a:prstGeom prst="rect">
                <a:avLst/>
              </a:prstGeom>
              <a:blipFill>
                <a:blip r:embed="rId3"/>
                <a:stretch>
                  <a:fillRect l="-5208" r="-9375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 flipH="1">
                <a:off x="5508104" y="1916832"/>
                <a:ext cx="128493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08104" y="1916832"/>
                <a:ext cx="1284933" cy="276999"/>
              </a:xfrm>
              <a:prstGeom prst="rect">
                <a:avLst/>
              </a:prstGeom>
              <a:blipFill>
                <a:blip r:embed="rId4"/>
                <a:stretch>
                  <a:fillRect l="-476" t="-4348" r="-1905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 flipH="1">
                <a:off x="5508104" y="1484784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08104" y="1484784"/>
                <a:ext cx="36004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 flipH="1">
                <a:off x="5436096" y="2276872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436096" y="2276872"/>
                <a:ext cx="864096" cy="276999"/>
              </a:xfrm>
              <a:prstGeom prst="rect">
                <a:avLst/>
              </a:prstGeom>
              <a:blipFill>
                <a:blip r:embed="rId6"/>
                <a:stretch>
                  <a:fillRect t="-444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 flipH="1">
                <a:off x="5868144" y="2708920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868144" y="2708920"/>
                <a:ext cx="864096" cy="276999"/>
              </a:xfrm>
              <a:prstGeom prst="rect">
                <a:avLst/>
              </a:prstGeom>
              <a:blipFill>
                <a:blip r:embed="rId7"/>
                <a:stretch>
                  <a:fillRect l="-2837" r="-780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 flipH="1">
                <a:off x="5796136" y="1484784"/>
                <a:ext cx="50405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  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96136" y="1484784"/>
                <a:ext cx="504056" cy="276999"/>
              </a:xfrm>
              <a:prstGeom prst="rect">
                <a:avLst/>
              </a:prstGeom>
              <a:blipFill>
                <a:blip r:embed="rId8"/>
                <a:stretch>
                  <a:fillRect r="-609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 flipH="1">
                <a:off x="5868144" y="3068960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868144" y="3068960"/>
                <a:ext cx="864096" cy="276999"/>
              </a:xfrm>
              <a:prstGeom prst="rect">
                <a:avLst/>
              </a:prstGeom>
              <a:blipFill>
                <a:blip r:embed="rId9"/>
                <a:stretch>
                  <a:fillRect l="-2837" r="-780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Line 11"/>
          <p:cNvSpPr>
            <a:spLocks noChangeShapeType="1"/>
          </p:cNvSpPr>
          <p:nvPr/>
        </p:nvSpPr>
        <p:spPr bwMode="auto">
          <a:xfrm>
            <a:off x="5940152" y="3429000"/>
            <a:ext cx="7920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 flipH="1">
                <a:off x="6372200" y="3501008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372200" y="3501008"/>
                <a:ext cx="432048" cy="276999"/>
              </a:xfrm>
              <a:prstGeom prst="rect">
                <a:avLst/>
              </a:prstGeom>
              <a:blipFill>
                <a:blip r:embed="rId1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259632" y="3933056"/>
                <a:ext cx="1669816" cy="560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933056"/>
                <a:ext cx="1669816" cy="5604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691680" y="5157192"/>
                <a:ext cx="10224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157192"/>
                <a:ext cx="1022459" cy="276999"/>
              </a:xfrm>
              <a:prstGeom prst="rect">
                <a:avLst/>
              </a:prstGeom>
              <a:blipFill>
                <a:blip r:embed="rId12"/>
                <a:stretch>
                  <a:fillRect l="-5389" r="-5389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/>
          <p:cNvSpPr/>
          <p:nvPr/>
        </p:nvSpPr>
        <p:spPr>
          <a:xfrm>
            <a:off x="1187624" y="2276872"/>
            <a:ext cx="792088" cy="5040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1187624" y="3933056"/>
            <a:ext cx="1800200" cy="64807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5364088" y="4365104"/>
            <a:ext cx="648072" cy="2880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1691680" y="5157192"/>
            <a:ext cx="1080120" cy="2880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148064" y="4365104"/>
                <a:ext cx="22963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−7 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𝑟𝑒𝑚𝑎𝑖𝑛𝑑𝑒𝑟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365104"/>
                <a:ext cx="2296334" cy="276999"/>
              </a:xfrm>
              <a:prstGeom prst="rect">
                <a:avLst/>
              </a:prstGeom>
              <a:blipFill>
                <a:blip r:embed="rId13"/>
                <a:stretch>
                  <a:fillRect l="-531" r="-2122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70322-A226-51CF-50E2-A22706754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06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0" grpId="0" animBg="1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 animBg="1"/>
      <p:bldP spid="68" grpId="0"/>
      <p:bldP spid="70" grpId="0"/>
      <p:bldP spid="71" grpId="0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705" t="14251" r="4685" b="6268"/>
          <a:stretch/>
        </p:blipFill>
        <p:spPr>
          <a:xfrm>
            <a:off x="1187624" y="1340768"/>
            <a:ext cx="7128792" cy="53465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860032" y="3861048"/>
                <a:ext cx="10387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GB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861048"/>
                <a:ext cx="1038746" cy="276999"/>
              </a:xfrm>
              <a:prstGeom prst="rect">
                <a:avLst/>
              </a:prstGeom>
              <a:blipFill>
                <a:blip r:embed="rId3"/>
                <a:stretch>
                  <a:fillRect l="-5263" r="-5263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788024" y="1340768"/>
                <a:ext cx="1695912" cy="567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340768"/>
                <a:ext cx="1695912" cy="567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331640" y="1988840"/>
            <a:ext cx="280831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It is the (oblique) asymptote to the curve!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7957C1-FEAB-6BAA-4012-D0537B2E3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7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349006" cy="5053161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Interesting Algebraic long division result…</a:t>
                </a:r>
              </a:p>
              <a:p>
                <a:pPr marL="0" indent="0" algn="ctr">
                  <a:buNone/>
                </a:pPr>
                <a:endParaRPr lang="en-US" altLang="en-US" sz="400" dirty="0">
                  <a:latin typeface="Comic Sans MS" panose="030F0702030302020204" pitchFamily="66" charset="0"/>
                </a:endParaRPr>
              </a:p>
              <a:p>
                <a:pPr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Rewrite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alt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−16</m:t>
                        </m:r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+10</m:t>
                        </m:r>
                      </m:num>
                      <m:den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itchFamily="66" charset="0"/>
                    <a:sym typeface="Wingdings" panose="05000000000000000000" pitchFamily="2" charset="2"/>
                  </a:rPr>
                  <a:t>We actually worked this one out earlier…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itchFamily="66" charset="0"/>
                    <a:sym typeface="Wingdings" panose="05000000000000000000" pitchFamily="2" charset="2"/>
                  </a:rPr>
                  <a:t>Consider both graphs as before…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349006" cy="5053161"/>
              </a:xfrm>
              <a:blipFill>
                <a:blip r:embed="rId2"/>
                <a:stretch>
                  <a:fillRect l="-3455" t="-724" r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51520" y="3284984"/>
                <a:ext cx="32194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𝑟𝑒𝑚𝑎𝑖𝑛𝑑𝑒𝑟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284984"/>
                <a:ext cx="3219407" cy="276999"/>
              </a:xfrm>
              <a:prstGeom prst="rect">
                <a:avLst/>
              </a:prstGeom>
              <a:blipFill>
                <a:blip r:embed="rId3"/>
                <a:stretch>
                  <a:fillRect l="-189" t="-4444" r="-1326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4653136"/>
                <a:ext cx="2397258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−16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+10</m:t>
                          </m:r>
                        </m:num>
                        <m:den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653136"/>
                <a:ext cx="2397258" cy="494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7544" y="5517232"/>
                <a:ext cx="15954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517232"/>
                <a:ext cx="1595437" cy="246221"/>
              </a:xfrm>
              <a:prstGeom prst="rect">
                <a:avLst/>
              </a:prstGeom>
              <a:blipFill>
                <a:blip r:embed="rId5"/>
                <a:stretch>
                  <a:fillRect l="-2682" r="-2299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971600" y="2132856"/>
            <a:ext cx="1368152" cy="5040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95536" y="4653136"/>
            <a:ext cx="2520280" cy="57606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67544" y="5445224"/>
            <a:ext cx="1656184" cy="36004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67544" y="3284984"/>
            <a:ext cx="1368152" cy="36004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F6316-88F2-9EDB-C29A-B2CE944D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24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  <p:bldP spid="26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539" t="14604" r="1982" b="7802"/>
          <a:stretch/>
        </p:blipFill>
        <p:spPr>
          <a:xfrm>
            <a:off x="467544" y="1340768"/>
            <a:ext cx="8229600" cy="482266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3330" t="14418" r="1981" b="7989"/>
          <a:stretch/>
        </p:blipFill>
        <p:spPr>
          <a:xfrm>
            <a:off x="467544" y="1340768"/>
            <a:ext cx="8229600" cy="48092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868144" y="1340768"/>
                <a:ext cx="2766655" cy="562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alt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alt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US" alt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alt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340768"/>
                <a:ext cx="2766655" cy="5628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547664" y="3284984"/>
                <a:ext cx="1833771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284984"/>
                <a:ext cx="1833771" cy="283219"/>
              </a:xfrm>
              <a:prstGeom prst="rect">
                <a:avLst/>
              </a:prstGeom>
              <a:blipFill>
                <a:blip r:embed="rId5"/>
                <a:stretch>
                  <a:fillRect l="-2658" t="-4348" r="-2658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43608" y="1484784"/>
            <a:ext cx="280831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It is the (parabolic) asymptote to the curve!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E97A1-C8F8-FA98-F7BB-F36581A9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44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Prior Knowledge Check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8674" y="1410789"/>
                <a:ext cx="3953692" cy="4766174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arenR"/>
                </a:pPr>
                <a:r>
                  <a:rPr lang="en-US" sz="2000" dirty="0">
                    <a:latin typeface="Comic Sans MS" panose="030F0702030302020204" pitchFamily="66" charset="0"/>
                  </a:rPr>
                  <a:t>Simplify: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2) </a:t>
                </a:r>
                <a:r>
                  <a:rPr lang="en-US" sz="2000" dirty="0" err="1">
                    <a:latin typeface="Comic Sans MS" panose="030F0702030302020204" pitchFamily="66" charset="0"/>
                  </a:rPr>
                  <a:t>Factorise</a:t>
                </a:r>
                <a:r>
                  <a:rPr lang="en-US" sz="2000" dirty="0">
                    <a:latin typeface="Comic Sans MS" panose="030F0702030302020204" pitchFamily="66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−24</m:t>
                    </m:r>
                  </m:oMath>
                </a14:m>
                <a:endParaRPr lang="en-US" sz="2000" b="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GB" sz="20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−17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+20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3) Use long division to calculate:</a:t>
                </a:r>
              </a:p>
              <a:p>
                <a:pPr marL="457200" indent="-457200">
                  <a:buAutoNum type="alphaLcParenR"/>
                </a:pPr>
                <a:r>
                  <a:rPr lang="en-US" sz="2000" dirty="0">
                    <a:latin typeface="Comic Sans MS" panose="030F0702030302020204" pitchFamily="66" charset="0"/>
                  </a:rPr>
                  <a:t>197541 ÷ 9</a:t>
                </a:r>
              </a:p>
              <a:p>
                <a:pPr marL="457200" indent="-457200">
                  <a:buAutoNum type="alphaLcParenR"/>
                </a:pPr>
                <a:r>
                  <a:rPr lang="en-US" sz="2000" dirty="0">
                    <a:latin typeface="Comic Sans MS" panose="030F0702030302020204" pitchFamily="66" charset="0"/>
                  </a:rPr>
                  <a:t>56168 ÷ 34</a:t>
                </a:r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8674" y="1410789"/>
                <a:ext cx="3953692" cy="4766174"/>
              </a:xfrm>
              <a:blipFill>
                <a:blip r:embed="rId2"/>
                <a:stretch>
                  <a:fillRect l="-2315" t="-2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06834" y="1402080"/>
                <a:ext cx="3953692" cy="47661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4) Find the equation of the lines that pass through these points: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a) (-1,4) and (5,-14)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000" dirty="0">
                    <a:latin typeface="Comic Sans MS" panose="030F0702030302020204" pitchFamily="66" charset="0"/>
                  </a:rPr>
                  <a:t>b) (2,-6) and (8,-3)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5) Complete the square for these expressions: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−20</m:t>
                    </m:r>
                  </m:oMath>
                </a14:m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+15</m:t>
                    </m:r>
                  </m:oMath>
                </a14:m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834" y="1402080"/>
                <a:ext cx="3953692" cy="4766174"/>
              </a:xfrm>
              <a:prstGeom prst="rect">
                <a:avLst/>
              </a:prstGeom>
              <a:blipFill>
                <a:blip r:embed="rId3"/>
                <a:stretch>
                  <a:fillRect l="-1698" t="-1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0046" y="2338252"/>
                <a:ext cx="572208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46" y="2338252"/>
                <a:ext cx="572208" cy="281937"/>
              </a:xfrm>
              <a:prstGeom prst="rect">
                <a:avLst/>
              </a:prstGeom>
              <a:blipFill>
                <a:blip r:embed="rId4"/>
                <a:stretch>
                  <a:fillRect l="-9574" t="-6522" r="-5319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22172" y="2063932"/>
                <a:ext cx="328616" cy="525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172" y="2063932"/>
                <a:ext cx="328616" cy="525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42458" y="3226527"/>
                <a:ext cx="15308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458" y="3226527"/>
                <a:ext cx="1530868" cy="276999"/>
              </a:xfrm>
              <a:prstGeom prst="rect">
                <a:avLst/>
              </a:prstGeom>
              <a:blipFill>
                <a:blip r:embed="rId6"/>
                <a:stretch>
                  <a:fillRect l="-5179" t="-2174" r="-5578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33899" y="5617029"/>
                <a:ext cx="6043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𝟏𝟔𝟓𝟐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899" y="5617029"/>
                <a:ext cx="604333" cy="276999"/>
              </a:xfrm>
              <a:prstGeom prst="rect">
                <a:avLst/>
              </a:prstGeom>
              <a:blipFill>
                <a:blip r:embed="rId7"/>
                <a:stretch>
                  <a:fillRect l="-9091" r="-1010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20836" y="5064034"/>
                <a:ext cx="7421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𝟐𝟏𝟗𝟒𝟗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836" y="5064034"/>
                <a:ext cx="742191" cy="276999"/>
              </a:xfrm>
              <a:prstGeom prst="rect">
                <a:avLst/>
              </a:prstGeom>
              <a:blipFill>
                <a:blip r:embed="rId8"/>
                <a:stretch>
                  <a:fillRect l="-7438" r="-826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32320" y="2351315"/>
                <a:ext cx="11766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320" y="2351315"/>
                <a:ext cx="1176604" cy="276999"/>
              </a:xfrm>
              <a:prstGeom prst="rect">
                <a:avLst/>
              </a:prstGeom>
              <a:blipFill>
                <a:blip r:embed="rId9"/>
                <a:stretch>
                  <a:fillRect l="-4663" r="-466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97337" y="2764972"/>
                <a:ext cx="121507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337" y="2764972"/>
                <a:ext cx="1215076" cy="5186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66560" y="4624252"/>
                <a:ext cx="1453090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560" y="4624252"/>
                <a:ext cx="1453090" cy="283219"/>
              </a:xfrm>
              <a:prstGeom prst="rect">
                <a:avLst/>
              </a:prstGeom>
              <a:blipFill>
                <a:blip r:embed="rId11"/>
                <a:stretch>
                  <a:fillRect t="-6522" r="-378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97040" y="5072744"/>
                <a:ext cx="1590948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040" y="5072744"/>
                <a:ext cx="1590948" cy="283219"/>
              </a:xfrm>
              <a:prstGeom prst="rect">
                <a:avLst/>
              </a:prstGeom>
              <a:blipFill>
                <a:blip r:embed="rId12"/>
                <a:stretch>
                  <a:fillRect l="-2682" t="-4255" r="-3065"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33453" y="3958047"/>
                <a:ext cx="16687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453" y="3958047"/>
                <a:ext cx="1668727" cy="276999"/>
              </a:xfrm>
              <a:prstGeom prst="rect">
                <a:avLst/>
              </a:prstGeom>
              <a:blipFill>
                <a:blip r:embed="rId13"/>
                <a:stretch>
                  <a:fillRect l="-4396" t="-2174" r="-5128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FE6D1FA-84CD-928C-5467-A9FE84A9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5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E9AF089-E679-4A24-B136-9E36CC62F5F1}"/>
              </a:ext>
            </a:extLst>
          </p:cNvPr>
          <p:cNvSpPr/>
          <p:nvPr/>
        </p:nvSpPr>
        <p:spPr>
          <a:xfrm>
            <a:off x="1916461" y="1875388"/>
            <a:ext cx="5346656" cy="30239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7C</a:t>
            </a:r>
            <a:endParaRPr lang="ja-JP" altLang="en-US" sz="9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Gabriola" panose="04040605051002020D02" pitchFamily="82" charset="0"/>
              <a:cs typeface="Segoe UI Black" panose="020B0A02040204020203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417EAA-94F4-EE0A-0713-843285AE0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604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 factor theorem is a quick way of finding simple linear factors of a polynomial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err="1">
                    <a:latin typeface="Comic Sans MS" panose="030F0702030302020204" pitchFamily="66" charset="0"/>
                  </a:rPr>
                  <a:t>Factorise</a:t>
                </a:r>
                <a:r>
                  <a:rPr lang="en-US" sz="1600" dirty="0">
                    <a:latin typeface="Comic Sans MS" panose="030F0702030302020204" pitchFamily="66" charset="0"/>
                  </a:rPr>
                  <a:t> and solve the following: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+20=0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1510" t="-766" r="-3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76413" y="1384663"/>
                <a:ext cx="18085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+20=0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413" y="1384663"/>
                <a:ext cx="1808507" cy="276999"/>
              </a:xfrm>
              <a:prstGeom prst="rect">
                <a:avLst/>
              </a:prstGeom>
              <a:blipFill>
                <a:blip r:embed="rId3"/>
                <a:stretch>
                  <a:fillRect l="-1010" t="-2174" r="-2357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32722" y="1876697"/>
                <a:ext cx="19520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−5)=0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722" y="1876697"/>
                <a:ext cx="1952009" cy="276999"/>
              </a:xfrm>
              <a:prstGeom prst="rect">
                <a:avLst/>
              </a:prstGeom>
              <a:blipFill>
                <a:blip r:embed="rId4"/>
                <a:stretch>
                  <a:fillRect l="-3438" r="-1875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15750" y="2403566"/>
                <a:ext cx="14903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750" y="2403566"/>
                <a:ext cx="1490344" cy="276999"/>
              </a:xfrm>
              <a:prstGeom prst="rect">
                <a:avLst/>
              </a:prstGeom>
              <a:blipFill>
                <a:blip r:embed="rId5"/>
                <a:stretch>
                  <a:fillRect l="-4082" t="-26087" r="-4490" b="-5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13"/>
          <p:cNvSpPr>
            <a:spLocks/>
          </p:cNvSpPr>
          <p:nvPr/>
        </p:nvSpPr>
        <p:spPr bwMode="auto">
          <a:xfrm>
            <a:off x="6346781" y="1560604"/>
            <a:ext cx="132396" cy="459785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1330516682 h 43200"/>
              <a:gd name="T4" fmla="*/ 0 w 21600"/>
              <a:gd name="T5" fmla="*/ 66525882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463440" y="1599793"/>
            <a:ext cx="1130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Factorise</a:t>
            </a:r>
          </a:p>
        </p:txBody>
      </p:sp>
      <p:sp>
        <p:nvSpPr>
          <p:cNvPr id="10" name="Arc 13"/>
          <p:cNvSpPr>
            <a:spLocks/>
          </p:cNvSpPr>
          <p:nvPr/>
        </p:nvSpPr>
        <p:spPr bwMode="auto">
          <a:xfrm>
            <a:off x="6359844" y="2061347"/>
            <a:ext cx="132396" cy="459785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1330516682 h 43200"/>
              <a:gd name="T4" fmla="*/ 0 w 21600"/>
              <a:gd name="T5" fmla="*/ 66525882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415542" y="2117953"/>
            <a:ext cx="8299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Solve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927564" y="2871245"/>
            <a:ext cx="49464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Remember that what we are doing is finding the values that make the original equation equal 0</a:t>
            </a: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39008" y="3870960"/>
                <a:ext cx="18085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008" y="3870960"/>
                <a:ext cx="1808508" cy="276999"/>
              </a:xfrm>
              <a:prstGeom prst="rect">
                <a:avLst/>
              </a:prstGeom>
              <a:blipFill>
                <a:blip r:embed="rId6"/>
                <a:stretch>
                  <a:fillRect l="-1010" t="-2222" r="-235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5313" y="3850958"/>
            <a:ext cx="320911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eaLnBrk="1" hangingPunct="1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altLang="en-US" sz="16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Another (less reliable) way to </a:t>
            </a:r>
            <a:r>
              <a:rPr lang="en-US" altLang="en-US" sz="1600" dirty="0" err="1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factorise</a:t>
            </a:r>
            <a:r>
              <a:rPr lang="en-US" altLang="en-US" sz="16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 is to try subbing in values</a:t>
            </a:r>
          </a:p>
          <a:p>
            <a:pPr marL="285750" indent="-285750" algn="ctr" eaLnBrk="1" hangingPunct="1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altLang="en-US" sz="16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If a value gives an answer 0, you then know one of the brackets</a:t>
            </a: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830583" y="4181884"/>
            <a:ext cx="11303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 in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10506" y="4637314"/>
                <a:ext cx="20806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+6(1)−16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506" y="4637314"/>
                <a:ext cx="2080634" cy="276999"/>
              </a:xfrm>
              <a:prstGeom prst="rect">
                <a:avLst/>
              </a:prstGeom>
              <a:blipFill>
                <a:blip r:embed="rId7"/>
                <a:stretch>
                  <a:fillRect l="-3226" t="-2222" r="-1760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5651863" y="4197532"/>
            <a:ext cx="487680" cy="37446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849292" y="4201887"/>
            <a:ext cx="487680" cy="37446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86311" y="5016137"/>
                <a:ext cx="7998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311" y="5016137"/>
                <a:ext cx="799899" cy="276999"/>
              </a:xfrm>
              <a:prstGeom prst="rect">
                <a:avLst/>
              </a:prstGeom>
              <a:blipFill>
                <a:blip r:embed="rId8"/>
                <a:stretch>
                  <a:fillRect r="-610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62266" y="4624251"/>
                <a:ext cx="20806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+6(2)−16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266" y="4624251"/>
                <a:ext cx="2080634" cy="276999"/>
              </a:xfrm>
              <a:prstGeom prst="rect">
                <a:avLst/>
              </a:prstGeom>
              <a:blipFill>
                <a:blip r:embed="rId9"/>
                <a:stretch>
                  <a:fillRect l="-3226" t="-2222" r="-1760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120951" y="4994365"/>
                <a:ext cx="6267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951" y="4994365"/>
                <a:ext cx="626775" cy="276999"/>
              </a:xfrm>
              <a:prstGeom prst="rect">
                <a:avLst/>
              </a:prstGeom>
              <a:blipFill>
                <a:blip r:embed="rId10"/>
                <a:stretch>
                  <a:fillRect l="-6796" r="-7767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6985954" y="4168822"/>
            <a:ext cx="11303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 in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15"/>
              <p:cNvSpPr txBox="1">
                <a:spLocks noChangeArrowheads="1"/>
              </p:cNvSpPr>
              <p:nvPr/>
            </p:nvSpPr>
            <p:spPr bwMode="auto">
              <a:xfrm>
                <a:off x="4641667" y="5440272"/>
                <a:ext cx="3548744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285750" indent="-285750" algn="ctr" eaLnBrk="1" hangingPunct="1">
                  <a:spcBef>
                    <a:spcPct val="50000"/>
                  </a:spcBef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Because 2 gives an answer of 0, we know that one of the brackets must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</m:t>
                        </m:r>
                      </m:e>
                    </m:d>
                  </m:oMath>
                </a14:m>
                <a:endParaRPr lang="en-GB" altLang="en-US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1667" y="5440272"/>
                <a:ext cx="3548744" cy="830997"/>
              </a:xfrm>
              <a:prstGeom prst="rect">
                <a:avLst/>
              </a:prstGeom>
              <a:blipFill>
                <a:blip r:embed="rId11"/>
                <a:stretch>
                  <a:fillRect t="-1460" r="-1201" b="-87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B4CDDDD-1F7D-47B3-75AA-16BBF05D9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86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6" grpId="0"/>
      <p:bldP spid="20" grpId="0"/>
      <p:bldP spid="26" grpId="0"/>
      <p:bldP spid="27" grpId="0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 factor theorem is a quick way of finding simple linear factors of a polynomial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factor theorem states that, if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is a polynomial: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a factor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a factor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1342" t="-766" r="-3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831771" y="2464527"/>
            <a:ext cx="1271452" cy="10798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31442" y="1724297"/>
                <a:ext cx="26804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 factor of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442" y="1724297"/>
                <a:ext cx="2680443" cy="584775"/>
              </a:xfrm>
              <a:prstGeom prst="rect">
                <a:avLst/>
              </a:prstGeom>
              <a:blipFill>
                <a:blip r:embed="rId3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405465" y="2451464"/>
                <a:ext cx="26804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 factor of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465" y="2451464"/>
                <a:ext cx="2680443" cy="584775"/>
              </a:xfrm>
              <a:prstGeom prst="rect">
                <a:avLst/>
              </a:prstGeom>
              <a:blipFill>
                <a:blip r:embed="rId4"/>
                <a:stretch>
                  <a:fillRect l="-456"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3975463" y="4489270"/>
            <a:ext cx="1249680" cy="2917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327088" y="4323806"/>
                <a:ext cx="26804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−5)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 factor of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088" y="4323806"/>
                <a:ext cx="2680443" cy="584775"/>
              </a:xfrm>
              <a:prstGeom prst="rect">
                <a:avLst/>
              </a:prstGeom>
              <a:blipFill>
                <a:blip r:embed="rId5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401111" y="5050973"/>
                <a:ext cx="26804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 factor of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111" y="5050973"/>
                <a:ext cx="2680443" cy="584775"/>
              </a:xfrm>
              <a:prstGeom prst="rect">
                <a:avLst/>
              </a:prstGeom>
              <a:blipFill>
                <a:blip r:embed="rId6"/>
                <a:stretch>
                  <a:fillRect t="-2105" b="-1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00E30-33E5-2A04-A1AA-1841B7319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34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 factor theorem is a quick way of finding simple linear factors of a polynomial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Algebraic division</a:t>
                </a: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The factor theorem</a:t>
                </a: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1342" t="-766" r="-3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822372" y="1817913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Comic Sans MS" pitchFamily="66" charset="0"/>
              </a:rPr>
              <a:t>x - 2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736772" y="1817913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Comic Sans MS" pitchFamily="66" charset="0"/>
              </a:rPr>
              <a:t>x</a:t>
            </a:r>
            <a:r>
              <a:rPr lang="en-GB" altLang="en-US" baseline="30000" dirty="0">
                <a:latin typeface="Comic Sans MS" pitchFamily="66" charset="0"/>
              </a:rPr>
              <a:t>3</a:t>
            </a:r>
            <a:r>
              <a:rPr lang="en-GB" altLang="en-US" dirty="0">
                <a:latin typeface="Comic Sans MS" pitchFamily="66" charset="0"/>
              </a:rPr>
              <a:t>  +  x</a:t>
            </a:r>
            <a:r>
              <a:rPr lang="en-GB" altLang="en-US" baseline="30000" dirty="0">
                <a:latin typeface="Comic Sans MS" pitchFamily="66" charset="0"/>
              </a:rPr>
              <a:t>2</a:t>
            </a:r>
            <a:r>
              <a:rPr lang="en-GB" altLang="en-US" dirty="0">
                <a:latin typeface="Comic Sans MS" pitchFamily="66" charset="0"/>
              </a:rPr>
              <a:t>  –  4x  -  4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5660572" y="174171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5660572" y="1741713"/>
            <a:ext cx="2438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736772" y="1360713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736772" y="2198913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GB" altLang="en-US" baseline="30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  –  2x</a:t>
            </a:r>
            <a:r>
              <a:rPr lang="en-GB" altLang="en-US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5812972" y="2579913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346372" y="2732313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3x</a:t>
            </a:r>
            <a:r>
              <a:rPr lang="en-GB" altLang="en-US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  -  4x  -  4</a:t>
            </a:r>
            <a:endParaRPr lang="en-GB" alt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422572" y="1360713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3x</a:t>
            </a:r>
            <a:endParaRPr lang="en-GB" alt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117772" y="1360713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+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6346372" y="3113313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3x</a:t>
            </a:r>
            <a:r>
              <a:rPr lang="en-GB" altLang="en-US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  -  6x</a:t>
            </a:r>
            <a:endParaRPr lang="en-GB" alt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6422572" y="3494313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7097486" y="3553095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2x  -  4</a:t>
            </a:r>
            <a:endParaRPr lang="en-GB" alt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7184572" y="1360713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6879772" y="1360713"/>
            <a:ext cx="30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Comic Sans MS" pitchFamily="66" charset="0"/>
              </a:rPr>
              <a:t>+</a:t>
            </a:r>
            <a:endParaRPr lang="en-GB" alt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7106195" y="3934096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2x  -  4</a:t>
            </a:r>
            <a:endParaRPr lang="en-GB" alt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955972" y="4332513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7794172" y="4408713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0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Oval 28"/>
          <p:cNvSpPr>
            <a:spLocks noChangeArrowheads="1"/>
          </p:cNvSpPr>
          <p:nvPr/>
        </p:nvSpPr>
        <p:spPr bwMode="auto">
          <a:xfrm>
            <a:off x="5736772" y="1817913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Oval 29"/>
          <p:cNvSpPr>
            <a:spLocks noChangeArrowheads="1"/>
          </p:cNvSpPr>
          <p:nvPr/>
        </p:nvSpPr>
        <p:spPr bwMode="auto">
          <a:xfrm>
            <a:off x="4822372" y="1817913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Oval 30"/>
          <p:cNvSpPr>
            <a:spLocks noChangeArrowheads="1"/>
          </p:cNvSpPr>
          <p:nvPr/>
        </p:nvSpPr>
        <p:spPr bwMode="auto">
          <a:xfrm>
            <a:off x="4822372" y="1817913"/>
            <a:ext cx="6858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Oval 32"/>
          <p:cNvSpPr>
            <a:spLocks noChangeArrowheads="1"/>
          </p:cNvSpPr>
          <p:nvPr/>
        </p:nvSpPr>
        <p:spPr bwMode="auto">
          <a:xfrm>
            <a:off x="6365966" y="2732313"/>
            <a:ext cx="522514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>
            <a:off x="7097486" y="3553096"/>
            <a:ext cx="48768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Oval 35"/>
          <p:cNvSpPr>
            <a:spLocks noChangeArrowheads="1"/>
          </p:cNvSpPr>
          <p:nvPr/>
        </p:nvSpPr>
        <p:spPr bwMode="auto">
          <a:xfrm>
            <a:off x="5736772" y="1360713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" name="Oval 36"/>
          <p:cNvSpPr>
            <a:spLocks noChangeArrowheads="1"/>
          </p:cNvSpPr>
          <p:nvPr/>
        </p:nvSpPr>
        <p:spPr bwMode="auto">
          <a:xfrm>
            <a:off x="6193972" y="1360713"/>
            <a:ext cx="6096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" name="Oval 37"/>
          <p:cNvSpPr>
            <a:spLocks noChangeArrowheads="1"/>
          </p:cNvSpPr>
          <p:nvPr/>
        </p:nvSpPr>
        <p:spPr bwMode="auto">
          <a:xfrm>
            <a:off x="6955972" y="1360713"/>
            <a:ext cx="5334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110446" y="5059680"/>
                <a:ext cx="4633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remainder is 0, 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 factor!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446" y="5059680"/>
                <a:ext cx="4633576" cy="369332"/>
              </a:xfrm>
              <a:prstGeom prst="rect">
                <a:avLst/>
              </a:prstGeom>
              <a:blipFill>
                <a:blip r:embed="rId3"/>
                <a:stretch>
                  <a:fillRect l="-1053" t="-6557" r="-263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9A823B05-CA9D-B940-BC2E-817862246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63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" presetClass="exit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 animBg="1"/>
      <p:bldP spid="23" grpId="0" animBg="1"/>
      <p:bldP spid="23" grpId="1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 factor theorem is a quick way of finding simple linear factors of a polynomial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Algebraic division</a:t>
                </a: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The factor theorem</a:t>
                </a: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1342" t="-766" r="-3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84469" y="1593668"/>
                <a:ext cx="19460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469" y="1593668"/>
                <a:ext cx="1946046" cy="307777"/>
              </a:xfrm>
              <a:prstGeom prst="rect">
                <a:avLst/>
              </a:prstGeom>
              <a:blipFill>
                <a:blip r:embed="rId3"/>
                <a:stretch>
                  <a:fillRect l="-1250" t="-1961" r="-2500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01439" y="2146662"/>
                <a:ext cx="23362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(2)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439" y="2146662"/>
                <a:ext cx="2336217" cy="307777"/>
              </a:xfrm>
              <a:prstGeom prst="rect">
                <a:avLst/>
              </a:prstGeom>
              <a:blipFill>
                <a:blip r:embed="rId4"/>
                <a:stretch>
                  <a:fillRect l="-3655" t="-1961" r="-1828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994365" y="2699656"/>
                <a:ext cx="4639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365" y="2699656"/>
                <a:ext cx="463973" cy="307777"/>
              </a:xfrm>
              <a:prstGeom prst="rect">
                <a:avLst/>
              </a:prstGeom>
              <a:blipFill>
                <a:blip r:embed="rId5"/>
                <a:stretch>
                  <a:fillRect l="-5263" r="-13158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13"/>
          <p:cNvSpPr>
            <a:spLocks/>
          </p:cNvSpPr>
          <p:nvPr/>
        </p:nvSpPr>
        <p:spPr bwMode="auto">
          <a:xfrm>
            <a:off x="6325009" y="1747838"/>
            <a:ext cx="145459" cy="559933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1330516682 h 43200"/>
              <a:gd name="T4" fmla="*/ 0 w 21600"/>
              <a:gd name="T5" fmla="*/ 66525882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6398125" y="1830569"/>
            <a:ext cx="14482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Sub in x = 2 </a:t>
            </a:r>
          </a:p>
        </p:txBody>
      </p:sp>
      <p:sp>
        <p:nvSpPr>
          <p:cNvPr id="38" name="Arc 13"/>
          <p:cNvSpPr>
            <a:spLocks/>
          </p:cNvSpPr>
          <p:nvPr/>
        </p:nvSpPr>
        <p:spPr bwMode="auto">
          <a:xfrm>
            <a:off x="6311946" y="2318250"/>
            <a:ext cx="145459" cy="559933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1330516682 h 43200"/>
              <a:gd name="T4" fmla="*/ 0 w 21600"/>
              <a:gd name="T5" fmla="*/ 66525882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6411188" y="2444524"/>
            <a:ext cx="11739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05646" y="3309257"/>
                <a:ext cx="42873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answer is 0, 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 factor!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646" y="3309257"/>
                <a:ext cx="4287328" cy="369332"/>
              </a:xfrm>
              <a:prstGeom prst="rect">
                <a:avLst/>
              </a:prstGeom>
              <a:blipFill>
                <a:blip r:embed="rId6"/>
                <a:stretch>
                  <a:fillRect l="-1136" t="-8333" r="-284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74298-566E-3AE4-47F7-0D2E8155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8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5" grpId="0"/>
      <p:bldP spid="36" grpId="0" animBg="1"/>
      <p:bldP spid="37" grpId="0"/>
      <p:bldP spid="38" grpId="0" animBg="1"/>
      <p:bldP spid="39" grpId="0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 factor theorem is a quick way of finding simple linear factors of a polynomial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Fully </a:t>
                </a:r>
                <a:r>
                  <a:rPr lang="en-US" sz="1600" dirty="0" err="1">
                    <a:latin typeface="Comic Sans MS" panose="030F0702030302020204" pitchFamily="66" charset="0"/>
                  </a:rPr>
                  <a:t>factorise</a:t>
                </a: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Hence, sketch the graph of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1342" t="-766" r="-3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98720" y="1443446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dirty="0">
                <a:latin typeface="Comic Sans MS" pitchFamily="66" charset="0"/>
              </a:rPr>
              <a:t>2x</a:t>
            </a:r>
            <a:r>
              <a:rPr lang="en-GB" altLang="en-US" sz="2000" baseline="30000" dirty="0">
                <a:latin typeface="Comic Sans MS" pitchFamily="66" charset="0"/>
              </a:rPr>
              <a:t>3</a:t>
            </a:r>
            <a:r>
              <a:rPr lang="en-GB" altLang="en-US" sz="2000" dirty="0">
                <a:latin typeface="Comic Sans MS" pitchFamily="66" charset="0"/>
              </a:rPr>
              <a:t>  +  x</a:t>
            </a:r>
            <a:r>
              <a:rPr lang="en-GB" altLang="en-US" sz="2000" baseline="30000" dirty="0">
                <a:latin typeface="Comic Sans MS" pitchFamily="66" charset="0"/>
              </a:rPr>
              <a:t>2</a:t>
            </a:r>
            <a:r>
              <a:rPr lang="en-GB" altLang="en-US" sz="2000" dirty="0">
                <a:latin typeface="Comic Sans MS" pitchFamily="66" charset="0"/>
              </a:rPr>
              <a:t>  –  18x  -  9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493623" y="1976846"/>
            <a:ext cx="3733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Substitute in values of x to find a factor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408023" y="2891246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2  +  1  –  18  -  9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5408023" y="3424646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= -24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417423" y="2891246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x = 1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5408023" y="4034246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16  +  4  –  36  -  9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5408023" y="4567646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= -25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4417423" y="4034246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x = 2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5408023" y="5177246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54  +  9  –  54  -  9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5408023" y="5710646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= 0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4417423" y="5177246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x = 3</a:t>
            </a: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6574971" y="5819503"/>
            <a:ext cx="20574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So (x – 3) is a factor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C6271-1D0F-002D-16A1-C5A7B49C5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25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 fontScale="40000" lnSpcReduction="2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 factor theorem is a quick way of finding simple linear factors of a polynomial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Fully </a:t>
                </a:r>
                <a:r>
                  <a:rPr lang="en-US" sz="1600" dirty="0" err="1">
                    <a:latin typeface="Comic Sans MS" panose="030F0702030302020204" pitchFamily="66" charset="0"/>
                  </a:rPr>
                  <a:t>factorise</a:t>
                </a: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Hence, sketch the graph of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	</a:t>
                </a:r>
                <a:r>
                  <a:rPr lang="en-GB" altLang="en-US" sz="1600" dirty="0">
                    <a:latin typeface="Comic Sans MS" pitchFamily="66" charset="0"/>
                    <a:sym typeface="Wingdings" pitchFamily="2" charset="2"/>
                  </a:rPr>
                  <a:t> Now we know (x – 3) is a factor, divide by it to find the </a:t>
                </a:r>
                <a:r>
                  <a:rPr lang="en-GB" altLang="en-US" sz="1600" b="1" u="sng" dirty="0">
                    <a:latin typeface="Comic Sans MS" pitchFamily="66" charset="0"/>
                    <a:sym typeface="Wingdings" pitchFamily="2" charset="2"/>
                  </a:rPr>
                  <a:t>quotient</a:t>
                </a:r>
              </a:p>
              <a:p>
                <a:pPr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	The </a:t>
                </a:r>
                <a:r>
                  <a:rPr lang="en-GB" altLang="en-US" sz="1600" u="sng" dirty="0">
                    <a:latin typeface="Comic Sans MS" pitchFamily="66" charset="0"/>
                  </a:rPr>
                  <a:t>quotient</a:t>
                </a:r>
                <a:r>
                  <a:rPr lang="en-GB" altLang="en-US" sz="1600" dirty="0">
                    <a:latin typeface="Comic Sans MS" pitchFamily="66" charset="0"/>
                  </a:rPr>
                  <a:t> (the answer once division has taken place) is        2x</a:t>
                </a:r>
                <a:r>
                  <a:rPr lang="en-GB" altLang="en-US" sz="1600" baseline="30000" dirty="0">
                    <a:latin typeface="Comic Sans MS" pitchFamily="66" charset="0"/>
                  </a:rPr>
                  <a:t>2</a:t>
                </a:r>
                <a:r>
                  <a:rPr lang="en-GB" altLang="en-US" sz="1600" dirty="0">
                    <a:latin typeface="Comic Sans MS" pitchFamily="66" charset="0"/>
                  </a:rPr>
                  <a:t> + 7x + 3 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5721532" y="178090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 flipV="1">
            <a:off x="5721532" y="1780903"/>
            <a:ext cx="259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959532" y="1857103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x - 3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721532" y="1857103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2x</a:t>
            </a:r>
            <a:r>
              <a:rPr lang="en-GB" altLang="en-US" baseline="30000">
                <a:latin typeface="Comic Sans MS" pitchFamily="66" charset="0"/>
              </a:rPr>
              <a:t>3</a:t>
            </a:r>
            <a:r>
              <a:rPr lang="en-GB" altLang="en-US">
                <a:latin typeface="Comic Sans MS" pitchFamily="66" charset="0"/>
              </a:rPr>
              <a:t>  +   x</a:t>
            </a:r>
            <a:r>
              <a:rPr lang="en-GB" altLang="en-US" baseline="30000">
                <a:latin typeface="Comic Sans MS" pitchFamily="66" charset="0"/>
              </a:rPr>
              <a:t>2</a:t>
            </a:r>
            <a:r>
              <a:rPr lang="en-GB" altLang="en-US">
                <a:latin typeface="Comic Sans MS" pitchFamily="66" charset="0"/>
              </a:rPr>
              <a:t>   –  18x  -  9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721532" y="1399903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2x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5721532" y="2238103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2x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 –  6x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5797732" y="2619103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6483532" y="2695303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7x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 –  18x  -  9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6483532" y="1399903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7x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6254932" y="1399903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+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6483532" y="3076303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7x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 –  21x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6559732" y="3457303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7321732" y="3533503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3x  -  9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7245532" y="1399903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6940732" y="1399903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+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7321732" y="3914503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3x  -  9</a:t>
            </a: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7321732" y="4295503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8007532" y="4371703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4959532" y="1857103"/>
            <a:ext cx="6858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" name="Oval 36"/>
          <p:cNvSpPr>
            <a:spLocks noChangeArrowheads="1"/>
          </p:cNvSpPr>
          <p:nvPr/>
        </p:nvSpPr>
        <p:spPr bwMode="auto">
          <a:xfrm>
            <a:off x="5721532" y="1857103"/>
            <a:ext cx="4572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" name="Oval 37"/>
          <p:cNvSpPr>
            <a:spLocks noChangeArrowheads="1"/>
          </p:cNvSpPr>
          <p:nvPr/>
        </p:nvSpPr>
        <p:spPr bwMode="auto">
          <a:xfrm>
            <a:off x="6559732" y="2695303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" name="Oval 38"/>
          <p:cNvSpPr>
            <a:spLocks noChangeArrowheads="1"/>
          </p:cNvSpPr>
          <p:nvPr/>
        </p:nvSpPr>
        <p:spPr bwMode="auto">
          <a:xfrm>
            <a:off x="7245532" y="3533503"/>
            <a:ext cx="4572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" name="Oval 39"/>
          <p:cNvSpPr>
            <a:spLocks noChangeArrowheads="1"/>
          </p:cNvSpPr>
          <p:nvPr/>
        </p:nvSpPr>
        <p:spPr bwMode="auto">
          <a:xfrm>
            <a:off x="4959532" y="1857103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" name="Oval 40"/>
          <p:cNvSpPr>
            <a:spLocks noChangeArrowheads="1"/>
          </p:cNvSpPr>
          <p:nvPr/>
        </p:nvSpPr>
        <p:spPr bwMode="auto">
          <a:xfrm>
            <a:off x="5721532" y="1399903"/>
            <a:ext cx="4572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" name="Oval 41"/>
          <p:cNvSpPr>
            <a:spLocks noChangeArrowheads="1"/>
          </p:cNvSpPr>
          <p:nvPr/>
        </p:nvSpPr>
        <p:spPr bwMode="auto">
          <a:xfrm>
            <a:off x="6407332" y="1399903"/>
            <a:ext cx="5334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Oval 42"/>
          <p:cNvSpPr>
            <a:spLocks noChangeArrowheads="1"/>
          </p:cNvSpPr>
          <p:nvPr/>
        </p:nvSpPr>
        <p:spPr bwMode="auto">
          <a:xfrm>
            <a:off x="7016932" y="1399903"/>
            <a:ext cx="5334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28EAC-B4D1-5C74-4CE8-AE80CAA41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95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xit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/>
      <p:bldP spid="24" grpId="0"/>
      <p:bldP spid="25" grpId="0" animBg="1"/>
      <p:bldP spid="26" grpId="0"/>
      <p:bldP spid="29" grpId="0"/>
      <p:bldP spid="30" grpId="0" animBg="1"/>
      <p:bldP spid="31" grpId="0"/>
      <p:bldP spid="32" grpId="0"/>
      <p:bldP spid="33" grpId="0"/>
      <p:bldP spid="34" grpId="0"/>
      <p:bldP spid="35" grpId="0" animBg="1"/>
      <p:bldP spid="36" grpId="0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 factor theorem is a quick way of finding simple linear factors of a polynomial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Fully </a:t>
                </a:r>
                <a:r>
                  <a:rPr lang="en-US" sz="1600" dirty="0" err="1">
                    <a:latin typeface="Comic Sans MS" panose="030F0702030302020204" pitchFamily="66" charset="0"/>
                  </a:rPr>
                  <a:t>factorise</a:t>
                </a: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Hence, sketch the graph of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1342" t="-766" r="-3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" name="Text Box 34"/>
          <p:cNvSpPr txBox="1">
            <a:spLocks noChangeArrowheads="1"/>
          </p:cNvSpPr>
          <p:nvPr/>
        </p:nvSpPr>
        <p:spPr bwMode="auto">
          <a:xfrm>
            <a:off x="5475514" y="16002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(x – 3)(2x</a:t>
            </a:r>
            <a:r>
              <a:rPr lang="en-GB" altLang="en-US" baseline="30000">
                <a:latin typeface="Comic Sans MS" pitchFamily="66" charset="0"/>
              </a:rPr>
              <a:t>2</a:t>
            </a:r>
            <a:r>
              <a:rPr lang="en-GB" altLang="en-US">
                <a:latin typeface="Comic Sans MS" pitchFamily="66" charset="0"/>
              </a:rPr>
              <a:t> + 7x + 3)</a:t>
            </a:r>
          </a:p>
        </p:txBody>
      </p:sp>
      <p:sp>
        <p:nvSpPr>
          <p:cNvPr id="46" name="Text Box 35"/>
          <p:cNvSpPr txBox="1">
            <a:spLocks noChangeArrowheads="1"/>
          </p:cNvSpPr>
          <p:nvPr/>
        </p:nvSpPr>
        <p:spPr bwMode="auto">
          <a:xfrm>
            <a:off x="5475514" y="41910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Comic Sans MS" pitchFamily="66" charset="0"/>
              </a:rPr>
              <a:t>(x – 3)(2x + 1)(x + 3)</a:t>
            </a:r>
          </a:p>
        </p:txBody>
      </p:sp>
      <p:sp>
        <p:nvSpPr>
          <p:cNvPr id="47" name="Line 36"/>
          <p:cNvSpPr>
            <a:spLocks noChangeShapeType="1"/>
          </p:cNvSpPr>
          <p:nvPr/>
        </p:nvSpPr>
        <p:spPr bwMode="auto">
          <a:xfrm>
            <a:off x="6923314" y="2057400"/>
            <a:ext cx="0" cy="1905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Text Box 37"/>
          <p:cNvSpPr txBox="1">
            <a:spLocks noChangeArrowheads="1"/>
          </p:cNvSpPr>
          <p:nvPr/>
        </p:nvSpPr>
        <p:spPr bwMode="auto">
          <a:xfrm>
            <a:off x="4408714" y="2057400"/>
            <a:ext cx="2362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You can also factorise the quotient</a:t>
            </a: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4408714" y="2895600"/>
            <a:ext cx="2438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2 numbers that multiply to give +3, and add to give +7 when one has doubled…</a:t>
            </a:r>
          </a:p>
        </p:txBody>
      </p:sp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5545183" y="4781005"/>
            <a:ext cx="243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This is now fully factorised!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35"/>
              <p:cNvSpPr txBox="1">
                <a:spLocks noChangeArrowheads="1"/>
              </p:cNvSpPr>
              <p:nvPr/>
            </p:nvSpPr>
            <p:spPr bwMode="auto">
              <a:xfrm>
                <a:off x="576940" y="2836817"/>
                <a:ext cx="288907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940" y="2836817"/>
                <a:ext cx="2889071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DC06C-8424-EFF6-74E5-BDD1CF428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80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 animBg="1"/>
      <p:bldP spid="48" grpId="0"/>
      <p:bldP spid="49" grpId="0"/>
      <p:bldP spid="50" grpId="0"/>
      <p:bldP spid="5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 factor theorem is a quick way of finding simple linear factors of a polynomial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Fully </a:t>
                </a:r>
                <a:r>
                  <a:rPr lang="en-US" sz="1600" dirty="0" err="1">
                    <a:latin typeface="Comic Sans MS" panose="030F0702030302020204" pitchFamily="66" charset="0"/>
                  </a:rPr>
                  <a:t>factorise</a:t>
                </a: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Hence, sketch the graph of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Roots at 3, -3 and -</a:t>
                </a:r>
                <a:r>
                  <a:rPr lang="en-US" sz="1600" baseline="300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1</a:t>
                </a: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/</a:t>
                </a:r>
                <a:r>
                  <a:rPr lang="en-US" sz="1600" baseline="-250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2</a:t>
                </a:r>
                <a:endParaRPr lang="en-US" sz="1600" baseline="-250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y-intercept at -9</a:t>
                </a: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1342" t="-766" r="-3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35"/>
              <p:cNvSpPr txBox="1">
                <a:spLocks noChangeArrowheads="1"/>
              </p:cNvSpPr>
              <p:nvPr/>
            </p:nvSpPr>
            <p:spPr bwMode="auto">
              <a:xfrm>
                <a:off x="576940" y="2836817"/>
                <a:ext cx="288907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940" y="2836817"/>
                <a:ext cx="2889071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18"/>
          <p:cNvSpPr>
            <a:spLocks noChangeShapeType="1"/>
          </p:cNvSpPr>
          <p:nvPr/>
        </p:nvSpPr>
        <p:spPr bwMode="auto">
          <a:xfrm flipH="1" flipV="1">
            <a:off x="4754880" y="3008812"/>
            <a:ext cx="3614056" cy="435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rot="16200000" flipH="1" flipV="1">
            <a:off x="4820195" y="2926081"/>
            <a:ext cx="3614056" cy="435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5813110" y="2943498"/>
            <a:ext cx="156754" cy="152399"/>
            <a:chOff x="3818709" y="6043749"/>
            <a:chExt cx="156754" cy="152399"/>
          </a:xfrm>
        </p:grpSpPr>
        <p:sp>
          <p:nvSpPr>
            <p:cNvPr id="14" name="Line 18"/>
            <p:cNvSpPr>
              <a:spLocks noChangeShapeType="1"/>
            </p:cNvSpPr>
            <p:nvPr/>
          </p:nvSpPr>
          <p:spPr bwMode="auto">
            <a:xfrm flipH="1">
              <a:off x="3818709" y="6043749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3831772" y="6048103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78041" y="2943906"/>
            <a:ext cx="156754" cy="152399"/>
            <a:chOff x="3818709" y="6043749"/>
            <a:chExt cx="156754" cy="152399"/>
          </a:xfrm>
        </p:grpSpPr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3818709" y="6043749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3831772" y="6048103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44900" y="3752171"/>
            <a:ext cx="156754" cy="152399"/>
            <a:chOff x="3818709" y="6043749"/>
            <a:chExt cx="156754" cy="152399"/>
          </a:xfrm>
        </p:grpSpPr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H="1">
              <a:off x="3818709" y="6043749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3831772" y="6048103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83927" y="2943498"/>
            <a:ext cx="156754" cy="152399"/>
            <a:chOff x="3818709" y="6043749"/>
            <a:chExt cx="156754" cy="152399"/>
          </a:xfrm>
        </p:grpSpPr>
        <p:sp>
          <p:nvSpPr>
            <p:cNvPr id="24" name="Line 18"/>
            <p:cNvSpPr>
              <a:spLocks noChangeShapeType="1"/>
            </p:cNvSpPr>
            <p:nvPr/>
          </p:nvSpPr>
          <p:spPr bwMode="auto">
            <a:xfrm flipH="1">
              <a:off x="3818709" y="6043749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3831772" y="6048103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8"/>
          <p:cNvSpPr/>
          <p:nvPr/>
        </p:nvSpPr>
        <p:spPr>
          <a:xfrm>
            <a:off x="5610226" y="1309687"/>
            <a:ext cx="1804988" cy="3462337"/>
          </a:xfrm>
          <a:custGeom>
            <a:avLst/>
            <a:gdLst>
              <a:gd name="connsiteX0" fmla="*/ 0 w 1781175"/>
              <a:gd name="connsiteY0" fmla="*/ 3257550 h 3257550"/>
              <a:gd name="connsiteX1" fmla="*/ 280987 w 1781175"/>
              <a:gd name="connsiteY1" fmla="*/ 1490663 h 3257550"/>
              <a:gd name="connsiteX2" fmla="*/ 585787 w 1781175"/>
              <a:gd name="connsiteY2" fmla="*/ 1066800 h 3257550"/>
              <a:gd name="connsiteX3" fmla="*/ 847725 w 1781175"/>
              <a:gd name="connsiteY3" fmla="*/ 1490663 h 3257550"/>
              <a:gd name="connsiteX4" fmla="*/ 1133475 w 1781175"/>
              <a:gd name="connsiteY4" fmla="*/ 3095625 h 3257550"/>
              <a:gd name="connsiteX5" fmla="*/ 1362075 w 1781175"/>
              <a:gd name="connsiteY5" fmla="*/ 2705100 h 3257550"/>
              <a:gd name="connsiteX6" fmla="*/ 1781175 w 1781175"/>
              <a:gd name="connsiteY6" fmla="*/ 0 h 3257550"/>
              <a:gd name="connsiteX0" fmla="*/ 0 w 1781175"/>
              <a:gd name="connsiteY0" fmla="*/ 3257550 h 3257550"/>
              <a:gd name="connsiteX1" fmla="*/ 280987 w 1781175"/>
              <a:gd name="connsiteY1" fmla="*/ 1490663 h 3257550"/>
              <a:gd name="connsiteX2" fmla="*/ 576262 w 1781175"/>
              <a:gd name="connsiteY2" fmla="*/ 1104900 h 3257550"/>
              <a:gd name="connsiteX3" fmla="*/ 847725 w 1781175"/>
              <a:gd name="connsiteY3" fmla="*/ 1490663 h 3257550"/>
              <a:gd name="connsiteX4" fmla="*/ 1133475 w 1781175"/>
              <a:gd name="connsiteY4" fmla="*/ 3095625 h 3257550"/>
              <a:gd name="connsiteX5" fmla="*/ 1362075 w 1781175"/>
              <a:gd name="connsiteY5" fmla="*/ 2705100 h 3257550"/>
              <a:gd name="connsiteX6" fmla="*/ 1781175 w 1781175"/>
              <a:gd name="connsiteY6" fmla="*/ 0 h 3257550"/>
              <a:gd name="connsiteX0" fmla="*/ 0 w 1781175"/>
              <a:gd name="connsiteY0" fmla="*/ 3257550 h 3257550"/>
              <a:gd name="connsiteX1" fmla="*/ 280987 w 1781175"/>
              <a:gd name="connsiteY1" fmla="*/ 1490663 h 3257550"/>
              <a:gd name="connsiteX2" fmla="*/ 576262 w 1781175"/>
              <a:gd name="connsiteY2" fmla="*/ 1104900 h 3257550"/>
              <a:gd name="connsiteX3" fmla="*/ 847725 w 1781175"/>
              <a:gd name="connsiteY3" fmla="*/ 1490663 h 3257550"/>
              <a:gd name="connsiteX4" fmla="*/ 1190625 w 1781175"/>
              <a:gd name="connsiteY4" fmla="*/ 3095625 h 3257550"/>
              <a:gd name="connsiteX5" fmla="*/ 1362075 w 1781175"/>
              <a:gd name="connsiteY5" fmla="*/ 2705100 h 3257550"/>
              <a:gd name="connsiteX6" fmla="*/ 1781175 w 1781175"/>
              <a:gd name="connsiteY6" fmla="*/ 0 h 3257550"/>
              <a:gd name="connsiteX0" fmla="*/ 0 w 1781175"/>
              <a:gd name="connsiteY0" fmla="*/ 3257550 h 3257550"/>
              <a:gd name="connsiteX1" fmla="*/ 280987 w 1781175"/>
              <a:gd name="connsiteY1" fmla="*/ 1490663 h 3257550"/>
              <a:gd name="connsiteX2" fmla="*/ 576262 w 1781175"/>
              <a:gd name="connsiteY2" fmla="*/ 1104900 h 3257550"/>
              <a:gd name="connsiteX3" fmla="*/ 847725 w 1781175"/>
              <a:gd name="connsiteY3" fmla="*/ 1490663 h 3257550"/>
              <a:gd name="connsiteX4" fmla="*/ 1190625 w 1781175"/>
              <a:gd name="connsiteY4" fmla="*/ 3095625 h 3257550"/>
              <a:gd name="connsiteX5" fmla="*/ 1362075 w 1781175"/>
              <a:gd name="connsiteY5" fmla="*/ 2705100 h 3257550"/>
              <a:gd name="connsiteX6" fmla="*/ 1781175 w 1781175"/>
              <a:gd name="connsiteY6" fmla="*/ 0 h 3257550"/>
              <a:gd name="connsiteX0" fmla="*/ 0 w 1781175"/>
              <a:gd name="connsiteY0" fmla="*/ 3257550 h 3257550"/>
              <a:gd name="connsiteX1" fmla="*/ 280987 w 1781175"/>
              <a:gd name="connsiteY1" fmla="*/ 1490663 h 3257550"/>
              <a:gd name="connsiteX2" fmla="*/ 576262 w 1781175"/>
              <a:gd name="connsiteY2" fmla="*/ 1104900 h 3257550"/>
              <a:gd name="connsiteX3" fmla="*/ 847725 w 1781175"/>
              <a:gd name="connsiteY3" fmla="*/ 1490663 h 3257550"/>
              <a:gd name="connsiteX4" fmla="*/ 1190625 w 1781175"/>
              <a:gd name="connsiteY4" fmla="*/ 3095625 h 3257550"/>
              <a:gd name="connsiteX5" fmla="*/ 1533525 w 1781175"/>
              <a:gd name="connsiteY5" fmla="*/ 2657475 h 3257550"/>
              <a:gd name="connsiteX6" fmla="*/ 1781175 w 1781175"/>
              <a:gd name="connsiteY6" fmla="*/ 0 h 3257550"/>
              <a:gd name="connsiteX0" fmla="*/ 0 w 1781175"/>
              <a:gd name="connsiteY0" fmla="*/ 3257550 h 3257550"/>
              <a:gd name="connsiteX1" fmla="*/ 280987 w 1781175"/>
              <a:gd name="connsiteY1" fmla="*/ 1490663 h 3257550"/>
              <a:gd name="connsiteX2" fmla="*/ 576262 w 1781175"/>
              <a:gd name="connsiteY2" fmla="*/ 1104900 h 3257550"/>
              <a:gd name="connsiteX3" fmla="*/ 847725 w 1781175"/>
              <a:gd name="connsiteY3" fmla="*/ 1490663 h 3257550"/>
              <a:gd name="connsiteX4" fmla="*/ 1190625 w 1781175"/>
              <a:gd name="connsiteY4" fmla="*/ 3095625 h 3257550"/>
              <a:gd name="connsiteX5" fmla="*/ 1495425 w 1781175"/>
              <a:gd name="connsiteY5" fmla="*/ 2647950 h 3257550"/>
              <a:gd name="connsiteX6" fmla="*/ 1781175 w 1781175"/>
              <a:gd name="connsiteY6" fmla="*/ 0 h 3257550"/>
              <a:gd name="connsiteX0" fmla="*/ 0 w 1781175"/>
              <a:gd name="connsiteY0" fmla="*/ 3257550 h 3257550"/>
              <a:gd name="connsiteX1" fmla="*/ 280987 w 1781175"/>
              <a:gd name="connsiteY1" fmla="*/ 1490663 h 3257550"/>
              <a:gd name="connsiteX2" fmla="*/ 576262 w 1781175"/>
              <a:gd name="connsiteY2" fmla="*/ 1104900 h 3257550"/>
              <a:gd name="connsiteX3" fmla="*/ 847725 w 1781175"/>
              <a:gd name="connsiteY3" fmla="*/ 1490663 h 3257550"/>
              <a:gd name="connsiteX4" fmla="*/ 1190625 w 1781175"/>
              <a:gd name="connsiteY4" fmla="*/ 3095625 h 3257550"/>
              <a:gd name="connsiteX5" fmla="*/ 1495425 w 1781175"/>
              <a:gd name="connsiteY5" fmla="*/ 2647950 h 3257550"/>
              <a:gd name="connsiteX6" fmla="*/ 1781175 w 1781175"/>
              <a:gd name="connsiteY6" fmla="*/ 0 h 3257550"/>
              <a:gd name="connsiteX0" fmla="*/ 0 w 1804988"/>
              <a:gd name="connsiteY0" fmla="*/ 3462337 h 3462337"/>
              <a:gd name="connsiteX1" fmla="*/ 280987 w 1804988"/>
              <a:gd name="connsiteY1" fmla="*/ 1695450 h 3462337"/>
              <a:gd name="connsiteX2" fmla="*/ 576262 w 1804988"/>
              <a:gd name="connsiteY2" fmla="*/ 1309687 h 3462337"/>
              <a:gd name="connsiteX3" fmla="*/ 847725 w 1804988"/>
              <a:gd name="connsiteY3" fmla="*/ 1695450 h 3462337"/>
              <a:gd name="connsiteX4" fmla="*/ 1190625 w 1804988"/>
              <a:gd name="connsiteY4" fmla="*/ 3300412 h 3462337"/>
              <a:gd name="connsiteX5" fmla="*/ 1495425 w 1804988"/>
              <a:gd name="connsiteY5" fmla="*/ 2852737 h 3462337"/>
              <a:gd name="connsiteX6" fmla="*/ 1804988 w 1804988"/>
              <a:gd name="connsiteY6" fmla="*/ 0 h 3462337"/>
              <a:gd name="connsiteX0" fmla="*/ 0 w 1804988"/>
              <a:gd name="connsiteY0" fmla="*/ 3462337 h 3462337"/>
              <a:gd name="connsiteX1" fmla="*/ 280987 w 1804988"/>
              <a:gd name="connsiteY1" fmla="*/ 1695450 h 3462337"/>
              <a:gd name="connsiteX2" fmla="*/ 576262 w 1804988"/>
              <a:gd name="connsiteY2" fmla="*/ 1309687 h 3462337"/>
              <a:gd name="connsiteX3" fmla="*/ 847725 w 1804988"/>
              <a:gd name="connsiteY3" fmla="*/ 1695450 h 3462337"/>
              <a:gd name="connsiteX4" fmla="*/ 1190625 w 1804988"/>
              <a:gd name="connsiteY4" fmla="*/ 3300412 h 3462337"/>
              <a:gd name="connsiteX5" fmla="*/ 1495425 w 1804988"/>
              <a:gd name="connsiteY5" fmla="*/ 2852737 h 3462337"/>
              <a:gd name="connsiteX6" fmla="*/ 1804988 w 1804988"/>
              <a:gd name="connsiteY6" fmla="*/ 0 h 346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4988" h="3462337">
                <a:moveTo>
                  <a:pt x="0" y="3462337"/>
                </a:moveTo>
                <a:cubicBezTo>
                  <a:pt x="91678" y="2761456"/>
                  <a:pt x="184943" y="2054225"/>
                  <a:pt x="280987" y="1695450"/>
                </a:cubicBezTo>
                <a:cubicBezTo>
                  <a:pt x="377031" y="1336675"/>
                  <a:pt x="481806" y="1309687"/>
                  <a:pt x="576262" y="1309687"/>
                </a:cubicBezTo>
                <a:cubicBezTo>
                  <a:pt x="670718" y="1309687"/>
                  <a:pt x="745331" y="1363663"/>
                  <a:pt x="847725" y="1695450"/>
                </a:cubicBezTo>
                <a:cubicBezTo>
                  <a:pt x="950119" y="2027238"/>
                  <a:pt x="1082675" y="3107531"/>
                  <a:pt x="1190625" y="3300412"/>
                </a:cubicBezTo>
                <a:cubicBezTo>
                  <a:pt x="1298575" y="3493293"/>
                  <a:pt x="1393031" y="3402806"/>
                  <a:pt x="1495425" y="2852737"/>
                </a:cubicBezTo>
                <a:cubicBezTo>
                  <a:pt x="1597819" y="2302668"/>
                  <a:pt x="1697038" y="1118394"/>
                  <a:pt x="1804988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35"/>
              <p:cNvSpPr txBox="1">
                <a:spLocks noChangeArrowheads="1"/>
              </p:cNvSpPr>
              <p:nvPr/>
            </p:nvSpPr>
            <p:spPr bwMode="auto">
              <a:xfrm>
                <a:off x="3881843" y="4774474"/>
                <a:ext cx="2501540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1843" y="4774474"/>
                <a:ext cx="2501540" cy="307777"/>
              </a:xfrm>
              <a:prstGeom prst="rect">
                <a:avLst/>
              </a:prstGeom>
              <a:blipFill>
                <a:blip r:embed="rId4"/>
                <a:stretch>
                  <a:fillRect b="-7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35"/>
              <p:cNvSpPr txBox="1">
                <a:spLocks noChangeArrowheads="1"/>
              </p:cNvSpPr>
              <p:nvPr/>
            </p:nvSpPr>
            <p:spPr bwMode="auto">
              <a:xfrm>
                <a:off x="6193969" y="3681549"/>
                <a:ext cx="38100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GB" altLang="en-US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3969" y="3681549"/>
                <a:ext cx="381003" cy="307777"/>
              </a:xfrm>
              <a:prstGeom prst="rect">
                <a:avLst/>
              </a:prstGeom>
              <a:blipFill>
                <a:blip r:embed="rId5"/>
                <a:stretch>
                  <a:fillRect r="-15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5"/>
              <p:cNvSpPr txBox="1">
                <a:spLocks noChangeArrowheads="1"/>
              </p:cNvSpPr>
              <p:nvPr/>
            </p:nvSpPr>
            <p:spPr bwMode="auto">
              <a:xfrm>
                <a:off x="5458095" y="2971801"/>
                <a:ext cx="38100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altLang="en-US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8095" y="2971801"/>
                <a:ext cx="381003" cy="307777"/>
              </a:xfrm>
              <a:prstGeom prst="rect">
                <a:avLst/>
              </a:prstGeom>
              <a:blipFill>
                <a:blip r:embed="rId6"/>
                <a:stretch>
                  <a:fillRect r="-15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5"/>
              <p:cNvSpPr txBox="1">
                <a:spLocks noChangeArrowheads="1"/>
              </p:cNvSpPr>
              <p:nvPr/>
            </p:nvSpPr>
            <p:spPr bwMode="auto">
              <a:xfrm>
                <a:off x="7221581" y="2976155"/>
                <a:ext cx="38100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altLang="en-US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1581" y="2976155"/>
                <a:ext cx="38100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5"/>
              <p:cNvSpPr txBox="1">
                <a:spLocks noChangeArrowheads="1"/>
              </p:cNvSpPr>
              <p:nvPr/>
            </p:nvSpPr>
            <p:spPr bwMode="auto">
              <a:xfrm>
                <a:off x="6302826" y="2562498"/>
                <a:ext cx="381003" cy="409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en-US" sz="1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1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altLang="en-US" sz="11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2826" y="2562498"/>
                <a:ext cx="381003" cy="4092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1BCDD-246B-6357-4CB5-5DCC8ED0B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67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" grpId="0" animBg="1"/>
      <p:bldP spid="30" grpId="0"/>
      <p:bldP spid="31" grpId="0"/>
      <p:bldP spid="32" grpId="0"/>
      <p:bldP spid="33" grpId="0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 factor theorem is a quick way of finding simple linear factors of a polynomial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Given that (x + 1) is a factor of    4x</a:t>
            </a:r>
            <a:r>
              <a:rPr lang="en-GB" altLang="en-US" sz="1600" baseline="30000" dirty="0">
                <a:latin typeface="Comic Sans MS" pitchFamily="66" charset="0"/>
              </a:rPr>
              <a:t>4</a:t>
            </a:r>
            <a:r>
              <a:rPr lang="en-GB" altLang="en-US" sz="1600" dirty="0">
                <a:latin typeface="Comic Sans MS" pitchFamily="66" charset="0"/>
              </a:rPr>
              <a:t> – 3x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  <a:r>
              <a:rPr lang="en-GB" altLang="en-US" sz="1600" dirty="0">
                <a:latin typeface="Comic Sans MS" pitchFamily="66" charset="0"/>
              </a:rPr>
              <a:t> + a, find the value of a.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6792685" y="1796143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4x</a:t>
            </a:r>
            <a:r>
              <a:rPr lang="en-GB" altLang="en-US" baseline="30000">
                <a:latin typeface="Comic Sans MS" pitchFamily="66" charset="0"/>
              </a:rPr>
              <a:t>4</a:t>
            </a:r>
            <a:r>
              <a:rPr lang="en-GB" altLang="en-US">
                <a:latin typeface="Comic Sans MS" pitchFamily="66" charset="0"/>
              </a:rPr>
              <a:t>  –  3x</a:t>
            </a:r>
            <a:r>
              <a:rPr lang="en-GB" altLang="en-US" baseline="30000">
                <a:latin typeface="Comic Sans MS" pitchFamily="66" charset="0"/>
              </a:rPr>
              <a:t>2</a:t>
            </a:r>
            <a:r>
              <a:rPr lang="en-GB" altLang="en-US">
                <a:latin typeface="Comic Sans MS" pitchFamily="66" charset="0"/>
              </a:rPr>
              <a:t>  +  a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6792685" y="2710543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Comic Sans MS" pitchFamily="66" charset="0"/>
              </a:rPr>
              <a:t>4(-1 ) </a:t>
            </a:r>
            <a:r>
              <a:rPr lang="en-GB" altLang="en-US" baseline="30000" dirty="0">
                <a:latin typeface="Comic Sans MS" pitchFamily="66" charset="0"/>
              </a:rPr>
              <a:t>4</a:t>
            </a:r>
            <a:r>
              <a:rPr lang="en-GB" altLang="en-US" dirty="0">
                <a:latin typeface="Comic Sans MS" pitchFamily="66" charset="0"/>
              </a:rPr>
              <a:t>  –  3(-1)</a:t>
            </a:r>
            <a:r>
              <a:rPr lang="en-GB" altLang="en-US" baseline="30000" dirty="0">
                <a:latin typeface="Comic Sans MS" pitchFamily="66" charset="0"/>
              </a:rPr>
              <a:t>2</a:t>
            </a:r>
            <a:r>
              <a:rPr lang="en-GB" altLang="en-US" dirty="0">
                <a:latin typeface="Comic Sans MS" pitchFamily="66" charset="0"/>
              </a:rPr>
              <a:t>  +  a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6259285" y="2710543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0  =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792685" y="3548743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4  –  3  +  a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6259285" y="3548743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0  =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6868885" y="4386943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1  +  a</a:t>
            </a: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6259285" y="4386943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0  =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6868885" y="5148943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a</a:t>
            </a: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6183085" y="5148943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-1  =</a:t>
            </a:r>
          </a:p>
        </p:txBody>
      </p:sp>
      <p:sp>
        <p:nvSpPr>
          <p:cNvPr id="40" name="Arc 13"/>
          <p:cNvSpPr>
            <a:spLocks/>
          </p:cNvSpPr>
          <p:nvPr/>
        </p:nvSpPr>
        <p:spPr bwMode="auto">
          <a:xfrm flipH="1">
            <a:off x="6024154" y="2024743"/>
            <a:ext cx="228600" cy="838200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4075610" y="2068286"/>
            <a:ext cx="202474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If (x + 1) is a factor, then subbing -1 will make the equation = 0</a:t>
            </a:r>
          </a:p>
        </p:txBody>
      </p:sp>
      <p:sp>
        <p:nvSpPr>
          <p:cNvPr id="42" name="Arc 15"/>
          <p:cNvSpPr>
            <a:spLocks/>
          </p:cNvSpPr>
          <p:nvPr/>
        </p:nvSpPr>
        <p:spPr bwMode="auto">
          <a:xfrm flipH="1">
            <a:off x="6024154" y="2862943"/>
            <a:ext cx="228600" cy="838200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" name="Arc 16"/>
          <p:cNvSpPr>
            <a:spLocks/>
          </p:cNvSpPr>
          <p:nvPr/>
        </p:nvSpPr>
        <p:spPr bwMode="auto">
          <a:xfrm flipH="1">
            <a:off x="6024154" y="3701143"/>
            <a:ext cx="228600" cy="838200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Arc 17"/>
          <p:cNvSpPr>
            <a:spLocks/>
          </p:cNvSpPr>
          <p:nvPr/>
        </p:nvSpPr>
        <p:spPr bwMode="auto">
          <a:xfrm flipH="1">
            <a:off x="6024154" y="4539343"/>
            <a:ext cx="228600" cy="838200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4458788" y="3091543"/>
            <a:ext cx="16676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Work out each term</a:t>
            </a: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4302034" y="3818709"/>
            <a:ext cx="173735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Solve the equation to find the value of 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44523-1A50-1187-A4E3-0B1124EA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06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5" grpId="0"/>
      <p:bldP spid="36" grpId="0"/>
      <p:bldP spid="37" grpId="0"/>
      <p:bldP spid="38" grpId="0"/>
      <p:bldP spid="39" grpId="0"/>
      <p:bldP spid="40" grpId="0" animBg="1"/>
      <p:bldP spid="41" grpId="0"/>
      <p:bldP spid="42" grpId="0" animBg="1"/>
      <p:bldP spid="43" grpId="0" animBg="1"/>
      <p:bldP spid="44" grpId="0" animBg="1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E9AF089-E679-4A24-B136-9E36CC62F5F1}"/>
              </a:ext>
            </a:extLst>
          </p:cNvPr>
          <p:cNvSpPr/>
          <p:nvPr/>
        </p:nvSpPr>
        <p:spPr>
          <a:xfrm>
            <a:off x="1916461" y="1875388"/>
            <a:ext cx="5346656" cy="30239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7A</a:t>
            </a:r>
            <a:endParaRPr lang="ja-JP" altLang="en-US" sz="9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Gabriola" panose="04040605051002020D02" pitchFamily="82" charset="0"/>
              <a:cs typeface="Segoe UI Black" panose="020B0A02040204020203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0787F2-7E45-EAE0-A2A4-37A95B78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122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E9AF089-E679-4A24-B136-9E36CC62F5F1}"/>
              </a:ext>
            </a:extLst>
          </p:cNvPr>
          <p:cNvSpPr/>
          <p:nvPr/>
        </p:nvSpPr>
        <p:spPr>
          <a:xfrm>
            <a:off x="1916461" y="1875388"/>
            <a:ext cx="5346656" cy="30239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7D</a:t>
            </a:r>
            <a:endParaRPr lang="ja-JP" altLang="en-US" sz="9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Gabriola" panose="04040605051002020D02" pitchFamily="82" charset="0"/>
              <a:cs typeface="Segoe UI Black" panose="020B0A02040204020203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969209-B765-F5B2-1167-5FEE31747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459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A proof is a logical and structured argument to show that a mathematical statement is always true (or not true)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 proof will follow this general pattern: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2FCF53-DF74-439E-89C3-12F512E72B10}"/>
              </a:ext>
            </a:extLst>
          </p:cNvPr>
          <p:cNvSpPr txBox="1"/>
          <p:nvPr/>
        </p:nvSpPr>
        <p:spPr>
          <a:xfrm>
            <a:off x="1207363" y="3391270"/>
            <a:ext cx="1509203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Known facts/ theorems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3FFD52-D27D-4D1D-8D59-4B0062F94D8B}"/>
              </a:ext>
            </a:extLst>
          </p:cNvPr>
          <p:cNvSpPr txBox="1"/>
          <p:nvPr/>
        </p:nvSpPr>
        <p:spPr>
          <a:xfrm>
            <a:off x="1217721" y="4458070"/>
            <a:ext cx="1481091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Clearly shown logical steps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909F459E-EED3-408B-B5C4-888C91D44E17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1961965" y="3976045"/>
            <a:ext cx="0" cy="4716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E7DCEC5-F5D1-497D-A000-F033315E4645}"/>
              </a:ext>
            </a:extLst>
          </p:cNvPr>
          <p:cNvSpPr txBox="1"/>
          <p:nvPr/>
        </p:nvSpPr>
        <p:spPr>
          <a:xfrm>
            <a:off x="1210323" y="5542626"/>
            <a:ext cx="1481091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Statement of proof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C53E1B04-480E-47BE-9A91-38AEA2139238}"/>
              </a:ext>
            </a:extLst>
          </p:cNvPr>
          <p:cNvCxnSpPr>
            <a:cxnSpLocks/>
          </p:cNvCxnSpPr>
          <p:nvPr/>
        </p:nvCxnSpPr>
        <p:spPr>
          <a:xfrm>
            <a:off x="1954567" y="5060601"/>
            <a:ext cx="0" cy="4716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3F26BE2-72A4-4FC5-819B-B6154A64E370}"/>
              </a:ext>
            </a:extLst>
          </p:cNvPr>
          <p:cNvSpPr txBox="1"/>
          <p:nvPr/>
        </p:nvSpPr>
        <p:spPr>
          <a:xfrm>
            <a:off x="3941686" y="1296140"/>
            <a:ext cx="50336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You need to be able to prove mathematical statements clearly</a:t>
            </a:r>
          </a:p>
          <a:p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One way is by </a:t>
            </a:r>
            <a:r>
              <a:rPr lang="en-US" sz="1400" b="1" u="sng" dirty="0">
                <a:latin typeface="Comic Sans MS" panose="030F0702030302020204" pitchFamily="66" charset="0"/>
                <a:sym typeface="Wingdings" panose="05000000000000000000" pitchFamily="2" charset="2"/>
              </a:rPr>
              <a:t>deduction</a:t>
            </a:r>
            <a:endParaRPr lang="en-GB" sz="1400" b="1" u="sng" dirty="0">
              <a:latin typeface="Comic Sans MS" panose="030F070203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C556D8D-B885-4F61-8F94-0917820F661A}"/>
              </a:ext>
            </a:extLst>
          </p:cNvPr>
          <p:cNvSpPr txBox="1"/>
          <p:nvPr/>
        </p:nvSpPr>
        <p:spPr>
          <a:xfrm>
            <a:off x="3889900" y="2096611"/>
            <a:ext cx="5103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mic Sans MS" panose="030F0702030302020204" pitchFamily="66" charset="0"/>
              </a:rPr>
              <a:t>Statement</a:t>
            </a:r>
            <a:r>
              <a:rPr lang="en-US" sz="1400" dirty="0">
                <a:latin typeface="Comic Sans MS" panose="030F0702030302020204" pitchFamily="66" charset="0"/>
              </a:rPr>
              <a:t>: Prove that the product of two odd numbers is odd”</a:t>
            </a:r>
            <a:endParaRPr lang="en-GB" sz="1400" b="1" u="sng" dirty="0">
              <a:latin typeface="Comic Sans MS" panose="030F0702030302020204" pitchFamily="66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3B13BE4-AA99-4518-841E-C5FA35E5A62D}"/>
              </a:ext>
            </a:extLst>
          </p:cNvPr>
          <p:cNvSpPr txBox="1"/>
          <p:nvPr/>
        </p:nvSpPr>
        <p:spPr>
          <a:xfrm>
            <a:off x="3882501" y="2648507"/>
            <a:ext cx="5103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mic Sans MS" panose="030F0702030302020204" pitchFamily="66" charset="0"/>
              </a:rPr>
              <a:t>Demonstration</a:t>
            </a:r>
            <a:r>
              <a:rPr lang="en-US" sz="1400" dirty="0">
                <a:latin typeface="Comic Sans MS" panose="030F0702030302020204" pitchFamily="66" charset="0"/>
              </a:rPr>
              <a:t>: 5 x 7 = 35, which is odd</a:t>
            </a:r>
            <a:endParaRPr lang="en-GB" sz="1400" b="1" u="sng" dirty="0">
              <a:latin typeface="Comic Sans MS" panose="030F0702030302020204" pitchFamily="66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3BEA22E-8545-44BF-A8B4-8AC03F0832B6}"/>
              </a:ext>
            </a:extLst>
          </p:cNvPr>
          <p:cNvSpPr txBox="1"/>
          <p:nvPr/>
        </p:nvSpPr>
        <p:spPr>
          <a:xfrm>
            <a:off x="3889900" y="3067237"/>
            <a:ext cx="841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mic Sans MS" panose="030F0702030302020204" pitchFamily="66" charset="0"/>
              </a:rPr>
              <a:t>Proof</a:t>
            </a:r>
            <a:r>
              <a:rPr lang="en-US" sz="1400" dirty="0">
                <a:latin typeface="Comic Sans MS" panose="030F0702030302020204" pitchFamily="66" charset="0"/>
              </a:rPr>
              <a:t>:</a:t>
            </a:r>
            <a:endParaRPr lang="en-GB" sz="1400" b="1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FD8111E-25BC-4B59-AEE4-D8F9BB6F01FA}"/>
                  </a:ext>
                </a:extLst>
              </p:cNvPr>
              <p:cNvSpPr txBox="1"/>
              <p:nvPr/>
            </p:nvSpPr>
            <p:spPr>
              <a:xfrm>
                <a:off x="4589756" y="3093868"/>
                <a:ext cx="387954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are integers, so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are odd numbers</a:t>
                </a: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FD8111E-25BC-4B59-AEE4-D8F9BB6F0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756" y="3093868"/>
                <a:ext cx="3879541" cy="430887"/>
              </a:xfrm>
              <a:prstGeom prst="rect">
                <a:avLst/>
              </a:prstGeom>
              <a:blipFill>
                <a:blip r:embed="rId2"/>
                <a:stretch>
                  <a:fillRect l="-2830" t="-14286" r="-786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3E19D94-9C63-4859-B75A-649DD7FD08C7}"/>
                  </a:ext>
                </a:extLst>
              </p:cNvPr>
              <p:cNvSpPr txBox="1"/>
              <p:nvPr/>
            </p:nvSpPr>
            <p:spPr>
              <a:xfrm>
                <a:off x="3932807" y="3697550"/>
                <a:ext cx="15648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+1)(2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3E19D94-9C63-4859-B75A-649DD7FD0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807" y="3697550"/>
                <a:ext cx="1564851" cy="246221"/>
              </a:xfrm>
              <a:prstGeom prst="rect">
                <a:avLst/>
              </a:prstGeom>
              <a:blipFill>
                <a:blip r:embed="rId3"/>
                <a:stretch>
                  <a:fillRect l="-3891" r="-428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96A7AD2-3A59-44A1-B805-70CE977F8ED2}"/>
                  </a:ext>
                </a:extLst>
              </p:cNvPr>
              <p:cNvSpPr txBox="1"/>
              <p:nvPr/>
            </p:nvSpPr>
            <p:spPr>
              <a:xfrm>
                <a:off x="3960919" y="4116280"/>
                <a:ext cx="19116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𝑝𝑞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96A7AD2-3A59-44A1-B805-70CE977F8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919" y="4116280"/>
                <a:ext cx="1911614" cy="246221"/>
              </a:xfrm>
              <a:prstGeom prst="rect">
                <a:avLst/>
              </a:prstGeom>
              <a:blipFill>
                <a:blip r:embed="rId4"/>
                <a:stretch>
                  <a:fillRect l="-639" r="-1917" b="-29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544C79F-73E5-4FF7-BA24-FD8BB678FC4C}"/>
                  </a:ext>
                </a:extLst>
              </p:cNvPr>
              <p:cNvSpPr txBox="1"/>
              <p:nvPr/>
            </p:nvSpPr>
            <p:spPr>
              <a:xfrm>
                <a:off x="3962399" y="4499500"/>
                <a:ext cx="19677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2(2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𝑝𝑞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)+1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544C79F-73E5-4FF7-BA24-FD8BB678F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399" y="4499500"/>
                <a:ext cx="1967718" cy="246221"/>
              </a:xfrm>
              <a:prstGeom prst="rect">
                <a:avLst/>
              </a:prstGeom>
              <a:blipFill>
                <a:blip r:embed="rId5"/>
                <a:stretch>
                  <a:fillRect l="-619" r="-1548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BA83613-BF72-46EE-940F-3F9E9C25CE72}"/>
                  </a:ext>
                </a:extLst>
              </p:cNvPr>
              <p:cNvSpPr txBox="1"/>
              <p:nvPr/>
            </p:nvSpPr>
            <p:spPr>
              <a:xfrm>
                <a:off x="4005309" y="4915270"/>
                <a:ext cx="481909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latin typeface="Comic Sans MS" panose="030F0702030302020204" pitchFamily="66" charset="0"/>
                  </a:rPr>
                  <a:t>Since p and q are integers,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𝑝𝑞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also an integer.</a:t>
                </a: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BA83613-BF72-46EE-940F-3F9E9C25C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309" y="4915270"/>
                <a:ext cx="4819095" cy="430887"/>
              </a:xfrm>
              <a:prstGeom prst="rect">
                <a:avLst/>
              </a:prstGeom>
              <a:blipFill>
                <a:blip r:embed="rId6"/>
                <a:stretch>
                  <a:fillRect l="-2276" t="-12676" b="-23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4F62743-8496-4C30-92CA-0D6004D24686}"/>
                  </a:ext>
                </a:extLst>
              </p:cNvPr>
              <p:cNvSpPr txBox="1"/>
              <p:nvPr/>
            </p:nvSpPr>
            <p:spPr>
              <a:xfrm>
                <a:off x="4006789" y="5476042"/>
                <a:ext cx="481909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latin typeface="Comic Sans MS" panose="030F0702030302020204" pitchFamily="66" charset="0"/>
                  </a:rPr>
                  <a:t>Therefore,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2(2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𝑝𝑞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)+1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once more than an even number</a:t>
                </a: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4F62743-8496-4C30-92CA-0D6004D24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789" y="5476042"/>
                <a:ext cx="4819095" cy="430887"/>
              </a:xfrm>
              <a:prstGeom prst="rect">
                <a:avLst/>
              </a:prstGeom>
              <a:blipFill>
                <a:blip r:embed="rId7"/>
                <a:stretch>
                  <a:fillRect l="-2276" t="-12676" b="-23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CBAEC97-BACB-46E8-A9F8-BE6A1C7773D4}"/>
              </a:ext>
            </a:extLst>
          </p:cNvPr>
          <p:cNvSpPr txBox="1"/>
          <p:nvPr/>
        </p:nvSpPr>
        <p:spPr>
          <a:xfrm>
            <a:off x="4008268" y="6027937"/>
            <a:ext cx="48190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Comic Sans MS" panose="030F0702030302020204" pitchFamily="66" charset="0"/>
              </a:rPr>
              <a:t>Consequently, the product of two numbers is an odd number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4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5933156" y="3820251"/>
            <a:ext cx="130293" cy="441030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425" y="3871975"/>
            <a:ext cx="12376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Multiply out</a:t>
            </a:r>
          </a:p>
        </p:txBody>
      </p:sp>
      <p:sp>
        <p:nvSpPr>
          <p:cNvPr id="26" name="Arc 17">
            <a:extLst>
              <a:ext uri="{FF2B5EF4-FFF2-40B4-BE49-F238E27FC236}">
                <a16:creationId xmlns:a16="http://schemas.microsoft.com/office/drawing/2014/main" id="{22757B4A-E002-4A32-A6B9-F71537EF495D}"/>
              </a:ext>
            </a:extLst>
          </p:cNvPr>
          <p:cNvSpPr>
            <a:spLocks/>
          </p:cNvSpPr>
          <p:nvPr/>
        </p:nvSpPr>
        <p:spPr bwMode="auto">
          <a:xfrm>
            <a:off x="6085556" y="4247859"/>
            <a:ext cx="130293" cy="441030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19">
            <a:extLst>
              <a:ext uri="{FF2B5EF4-FFF2-40B4-BE49-F238E27FC236}">
                <a16:creationId xmlns:a16="http://schemas.microsoft.com/office/drawing/2014/main" id="{960BD616-67F4-4DCD-AB17-BC36A495E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4558" y="4281827"/>
            <a:ext cx="19108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Factorise partially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BD8A253-05FB-6F05-B30C-AAA092497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63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A proof is a logical and structured argument to show that a mathematical statement is always true (or not true)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You might have to prove identities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An identity has a ‘triple’ equal sign, and means that both sides are always equal (for any value of x)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Do not try to solve it like an equation. Instead, start with one side and show it is equal to the other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/>
              <p:nvPr/>
            </p:nvSpPr>
            <p:spPr>
              <a:xfrm>
                <a:off x="4145872" y="1593543"/>
                <a:ext cx="44391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+7</m:t>
                          </m:r>
                        </m:e>
                      </m:d>
                      <m:r>
                        <a:rPr lang="en-US" sz="1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−101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−70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872" y="1593543"/>
                <a:ext cx="4439164" cy="246221"/>
              </a:xfrm>
              <a:prstGeom prst="rect">
                <a:avLst/>
              </a:prstGeom>
              <a:blipFill>
                <a:blip r:embed="rId2"/>
                <a:stretch>
                  <a:fillRect r="-54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A1826E3-82B7-4792-8D2D-706FF31C3B54}"/>
              </a:ext>
            </a:extLst>
          </p:cNvPr>
          <p:cNvSpPr txBox="1"/>
          <p:nvPr/>
        </p:nvSpPr>
        <p:spPr>
          <a:xfrm>
            <a:off x="5761608" y="1260629"/>
            <a:ext cx="1249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Prove that: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/>
              <p:nvPr/>
            </p:nvSpPr>
            <p:spPr>
              <a:xfrm>
                <a:off x="4167644" y="2493947"/>
                <a:ext cx="2093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+7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644" y="2493947"/>
                <a:ext cx="2093522" cy="246221"/>
              </a:xfrm>
              <a:prstGeom prst="rect">
                <a:avLst/>
              </a:prstGeom>
              <a:blipFill>
                <a:blip r:embed="rId3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/>
              <p:nvPr/>
            </p:nvSpPr>
            <p:spPr>
              <a:xfrm>
                <a:off x="3965480" y="2935596"/>
                <a:ext cx="23476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−35)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480" y="2935596"/>
                <a:ext cx="2347630" cy="246221"/>
              </a:xfrm>
              <a:prstGeom prst="rect">
                <a:avLst/>
              </a:prstGeom>
              <a:blipFill>
                <a:blip r:embed="rId4"/>
                <a:stretch>
                  <a:fillRect l="-260" t="-2500" r="-2597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/>
              <p:nvPr/>
            </p:nvSpPr>
            <p:spPr>
              <a:xfrm>
                <a:off x="3959260" y="3386576"/>
                <a:ext cx="33834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−105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−70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260" y="3386576"/>
                <a:ext cx="3383427" cy="246221"/>
              </a:xfrm>
              <a:prstGeom prst="rect">
                <a:avLst/>
              </a:prstGeom>
              <a:blipFill>
                <a:blip r:embed="rId5"/>
                <a:stretch>
                  <a:fillRect l="-180" t="-2500" r="-719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/>
              <p:nvPr/>
            </p:nvSpPr>
            <p:spPr>
              <a:xfrm>
                <a:off x="3971701" y="3837556"/>
                <a:ext cx="233512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−101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−70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701" y="3837556"/>
                <a:ext cx="2335126" cy="246221"/>
              </a:xfrm>
              <a:prstGeom prst="rect">
                <a:avLst/>
              </a:prstGeom>
              <a:blipFill>
                <a:blip r:embed="rId6"/>
                <a:stretch>
                  <a:fillRect l="-261" t="-2500" r="-1044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/>
              <p:nvPr/>
            </p:nvSpPr>
            <p:spPr>
              <a:xfrm>
                <a:off x="3984141" y="4288536"/>
                <a:ext cx="65094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𝑅𝐻𝑆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141" y="4288536"/>
                <a:ext cx="650947" cy="246221"/>
              </a:xfrm>
              <a:prstGeom prst="rect">
                <a:avLst/>
              </a:prstGeom>
              <a:blipFill>
                <a:blip r:embed="rId7"/>
                <a:stretch>
                  <a:fillRect l="-2830" r="-566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6356143" y="2660146"/>
            <a:ext cx="130293" cy="441030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828" y="2015184"/>
            <a:ext cx="33217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Start with the left hand side (LHS)</a:t>
            </a:r>
          </a:p>
        </p:txBody>
      </p:sp>
      <p:sp>
        <p:nvSpPr>
          <p:cNvPr id="16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7379400" y="3073803"/>
            <a:ext cx="130293" cy="441030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7346743" y="3531003"/>
            <a:ext cx="130293" cy="441030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6323485" y="3999089"/>
            <a:ext cx="130293" cy="441030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5229" y="2700984"/>
            <a:ext cx="1828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Expand one bracket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829" y="3125528"/>
            <a:ext cx="13498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Expand again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3582728"/>
            <a:ext cx="16437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Group like terms</a:t>
            </a:r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487" y="3985499"/>
            <a:ext cx="16437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This equals the right hand side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22D96-3765-FDED-62A5-BF7ECB120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55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proof is a logical and structured argument to show that a mathematical statement is always true (or not true)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Prove that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is a factor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21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/>
              <p:nvPr/>
            </p:nvSpPr>
            <p:spPr>
              <a:xfrm>
                <a:off x="4243844" y="2388200"/>
                <a:ext cx="20154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844" y="2388200"/>
                <a:ext cx="2015424" cy="246221"/>
              </a:xfrm>
              <a:prstGeom prst="rect">
                <a:avLst/>
              </a:prstGeom>
              <a:blipFill>
                <a:blip r:embed="rId3"/>
                <a:stretch>
                  <a:fillRect l="-3021" r="-3021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A1826E3-82B7-4792-8D2D-706FF31C3B54}"/>
                  </a:ext>
                </a:extLst>
              </p:cNvPr>
              <p:cNvSpPr txBox="1"/>
              <p:nvPr/>
            </p:nvSpPr>
            <p:spPr>
              <a:xfrm>
                <a:off x="4531522" y="1304171"/>
                <a:ext cx="34659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is a factor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then: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A1826E3-82B7-4792-8D2D-706FF31C3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522" y="1304171"/>
                <a:ext cx="3465949" cy="338554"/>
              </a:xfrm>
              <a:prstGeom prst="rect">
                <a:avLst/>
              </a:prstGeom>
              <a:blipFill>
                <a:blip r:embed="rId4"/>
                <a:stretch>
                  <a:fillRect l="-879"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/>
              <p:nvPr/>
            </p:nvSpPr>
            <p:spPr>
              <a:xfrm>
                <a:off x="4243845" y="2932486"/>
                <a:ext cx="20186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845" y="2932486"/>
                <a:ext cx="2018694" cy="246221"/>
              </a:xfrm>
              <a:prstGeom prst="rect">
                <a:avLst/>
              </a:prstGeom>
              <a:blipFill>
                <a:blip r:embed="rId5"/>
                <a:stretch>
                  <a:fillRect l="-3021" r="-3323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/>
              <p:nvPr/>
            </p:nvSpPr>
            <p:spPr>
              <a:xfrm>
                <a:off x="4254731" y="3444114"/>
                <a:ext cx="14848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731" y="3444114"/>
                <a:ext cx="1484894" cy="246221"/>
              </a:xfrm>
              <a:prstGeom prst="rect">
                <a:avLst/>
              </a:prstGeom>
              <a:blipFill>
                <a:blip r:embed="rId6"/>
                <a:stretch>
                  <a:fillRect l="-4508" r="-4098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/>
              <p:nvPr/>
            </p:nvSpPr>
            <p:spPr>
              <a:xfrm>
                <a:off x="4254730" y="3966629"/>
                <a:ext cx="8330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730" y="3966629"/>
                <a:ext cx="833049" cy="246221"/>
              </a:xfrm>
              <a:prstGeom prst="rect">
                <a:avLst/>
              </a:prstGeom>
              <a:blipFill>
                <a:blip r:embed="rId7"/>
                <a:stretch>
                  <a:fillRect l="-8759" r="-438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6312599" y="2540401"/>
            <a:ext cx="120859" cy="518483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19">
                <a:extLst>
                  <a:ext uri="{FF2B5EF4-FFF2-40B4-BE49-F238E27FC236}">
                    <a16:creationId xmlns:a16="http://schemas.microsoft.com/office/drawing/2014/main" id="{6579D690-E06F-464D-BDCC-D9F6C4418F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0971" y="1710384"/>
                <a:ext cx="31242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Think about what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being a factor means…</a:t>
                </a:r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 Box 19">
                <a:extLst>
                  <a:ext uri="{FF2B5EF4-FFF2-40B4-BE49-F238E27FC236}">
                    <a16:creationId xmlns:a16="http://schemas.microsoft.com/office/drawing/2014/main" id="{6579D690-E06F-464D-BDCC-D9F6C4418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0971" y="1710384"/>
                <a:ext cx="3124200" cy="523220"/>
              </a:xfrm>
              <a:prstGeom prst="rect">
                <a:avLst/>
              </a:prstGeom>
              <a:blipFill>
                <a:blip r:embed="rId8"/>
                <a:stretch>
                  <a:fillRect t="-2353" b="-117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6279941" y="3062915"/>
            <a:ext cx="120859" cy="518483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5757427" y="3585430"/>
            <a:ext cx="120859" cy="518483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19">
                <a:extLst>
                  <a:ext uri="{FF2B5EF4-FFF2-40B4-BE49-F238E27FC236}">
                    <a16:creationId xmlns:a16="http://schemas.microsoft.com/office/drawing/2014/main" id="{6579D690-E06F-464D-BDCC-D9F6C4418F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5743" y="2515927"/>
                <a:ext cx="30480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want to show what happens with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 Let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 Box 19">
                <a:extLst>
                  <a:ext uri="{FF2B5EF4-FFF2-40B4-BE49-F238E27FC236}">
                    <a16:creationId xmlns:a16="http://schemas.microsoft.com/office/drawing/2014/main" id="{6579D690-E06F-464D-BDCC-D9F6C4418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15743" y="2515927"/>
                <a:ext cx="3048000" cy="523220"/>
              </a:xfrm>
              <a:prstGeom prst="rect">
                <a:avLst/>
              </a:prstGeom>
              <a:blipFill>
                <a:blip r:embed="rId9"/>
                <a:stretch>
                  <a:fillRect t="-2326" b="-104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19">
                <a:extLst>
                  <a:ext uri="{FF2B5EF4-FFF2-40B4-BE49-F238E27FC236}">
                    <a16:creationId xmlns:a16="http://schemas.microsoft.com/office/drawing/2014/main" id="{6579D690-E06F-464D-BDCC-D9F6C4418F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171" y="3125526"/>
                <a:ext cx="127362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 Box 19">
                <a:extLst>
                  <a:ext uri="{FF2B5EF4-FFF2-40B4-BE49-F238E27FC236}">
                    <a16:creationId xmlns:a16="http://schemas.microsoft.com/office/drawing/2014/main" id="{6579D690-E06F-464D-BDCC-D9F6C4418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70171" y="3125526"/>
                <a:ext cx="1273629" cy="307777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3857" y="3702468"/>
            <a:ext cx="12736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This equals 0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C4F05-9C16-57E0-0EF3-68C1D68B4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04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/>
      <p:bldP spid="31" grpId="0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28770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proof is a logical and structured argument to show that a mathematical statement is always true (or not true)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Prove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(1,1)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𝐵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(4,2)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are the vertices of a right-angled triangle. 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You need to show that two of the lines are perpendicular – this will give us the right-angle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You also need to show that the points are no collinear </a:t>
                </a:r>
                <a:r>
                  <a:rPr lang="en-US" sz="16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ie</a:t>
                </a: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) they are all different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For example, if two lines have the same gradient, they could be the same line!</a:t>
                </a: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287704"/>
              </a:xfrm>
              <a:blipFill>
                <a:blip r:embed="rId2"/>
                <a:stretch>
                  <a:fillRect l="-1342" t="-1038" r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12160" y="2852936"/>
            <a:ext cx="145868" cy="152399"/>
            <a:chOff x="7221584" y="3956277"/>
            <a:chExt cx="145868" cy="152399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7221584" y="3956277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7223761" y="3960631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35"/>
              <p:cNvSpPr txBox="1">
                <a:spLocks noChangeArrowheads="1"/>
              </p:cNvSpPr>
              <p:nvPr/>
            </p:nvSpPr>
            <p:spPr bwMode="auto">
              <a:xfrm>
                <a:off x="5664303" y="2950662"/>
                <a:ext cx="637904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4303" y="2950662"/>
                <a:ext cx="637904" cy="307777"/>
              </a:xfrm>
              <a:prstGeom prst="rect">
                <a:avLst/>
              </a:prstGeom>
              <a:blipFill>
                <a:blip r:embed="rId3"/>
                <a:stretch>
                  <a:fillRect r="-12381" b="-7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485291" y="1160890"/>
            <a:ext cx="2329541" cy="2329541"/>
            <a:chOff x="6063343" y="1143003"/>
            <a:chExt cx="2329541" cy="2329541"/>
          </a:xfrm>
        </p:grpSpPr>
        <p:sp>
          <p:nvSpPr>
            <p:cNvPr id="18" name="Line 18"/>
            <p:cNvSpPr>
              <a:spLocks noChangeShapeType="1"/>
            </p:cNvSpPr>
            <p:nvPr/>
          </p:nvSpPr>
          <p:spPr bwMode="auto">
            <a:xfrm rot="16200000" flipH="1" flipV="1">
              <a:off x="5116286" y="2307774"/>
              <a:ext cx="23295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 flipH="1" flipV="1">
              <a:off x="6063343" y="3287488"/>
              <a:ext cx="23295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035418" y="1709936"/>
            <a:ext cx="145868" cy="152399"/>
            <a:chOff x="7221584" y="3956277"/>
            <a:chExt cx="145868" cy="152399"/>
          </a:xfrm>
        </p:grpSpPr>
        <p:sp>
          <p:nvSpPr>
            <p:cNvPr id="35" name="Line 18"/>
            <p:cNvSpPr>
              <a:spLocks noChangeShapeType="1"/>
            </p:cNvSpPr>
            <p:nvPr/>
          </p:nvSpPr>
          <p:spPr bwMode="auto">
            <a:xfrm flipH="1">
              <a:off x="7221584" y="3956277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>
              <a:off x="7223761" y="3960631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579703" y="2341307"/>
            <a:ext cx="145868" cy="152399"/>
            <a:chOff x="7221584" y="3956277"/>
            <a:chExt cx="145868" cy="152399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 flipH="1">
              <a:off x="7221584" y="3956277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>
              <a:off x="7223761" y="3960631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cxnSp>
        <p:nvCxnSpPr>
          <p:cNvPr id="10" name="Straight Connector 9"/>
          <p:cNvCxnSpPr/>
          <p:nvPr/>
        </p:nvCxnSpPr>
        <p:spPr>
          <a:xfrm flipV="1">
            <a:off x="6082372" y="1784094"/>
            <a:ext cx="1032510" cy="1143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111072" y="1787905"/>
            <a:ext cx="556260" cy="64007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086182" y="2427984"/>
            <a:ext cx="1577340" cy="50292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35"/>
              <p:cNvSpPr txBox="1">
                <a:spLocks noChangeArrowheads="1"/>
              </p:cNvSpPr>
              <p:nvPr/>
            </p:nvSpPr>
            <p:spPr bwMode="auto">
              <a:xfrm>
                <a:off x="6797778" y="1379037"/>
                <a:ext cx="637904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7778" y="1379037"/>
                <a:ext cx="637904" cy="307777"/>
              </a:xfrm>
              <a:prstGeom prst="rect">
                <a:avLst/>
              </a:prstGeom>
              <a:blipFill>
                <a:blip r:embed="rId4"/>
                <a:stretch>
                  <a:fillRect r="-14286" b="-7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35"/>
              <p:cNvSpPr txBox="1">
                <a:spLocks noChangeArrowheads="1"/>
              </p:cNvSpPr>
              <p:nvPr/>
            </p:nvSpPr>
            <p:spPr bwMode="auto">
              <a:xfrm>
                <a:off x="7483578" y="2512512"/>
                <a:ext cx="637904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83578" y="2512512"/>
                <a:ext cx="637904" cy="307777"/>
              </a:xfrm>
              <a:prstGeom prst="rect">
                <a:avLst/>
              </a:prstGeom>
              <a:blipFill>
                <a:blip r:embed="rId5"/>
                <a:stretch>
                  <a:fillRect r="-11538" b="-7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4067944" y="3573016"/>
            <a:ext cx="1137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Gradient of  Line AB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96136" y="3573016"/>
            <a:ext cx="1137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Gradient of  Line AC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24328" y="3573016"/>
            <a:ext cx="1137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Gradient of  Line BC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355976" y="4221088"/>
                <a:ext cx="606961" cy="4040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221088"/>
                <a:ext cx="606961" cy="404085"/>
              </a:xfrm>
              <a:prstGeom prst="rect">
                <a:avLst/>
              </a:prstGeom>
              <a:blipFill>
                <a:blip r:embed="rId6"/>
                <a:stretch>
                  <a:fillRect l="-7071" t="-1493" r="-2020" b="-74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084168" y="4221088"/>
                <a:ext cx="606961" cy="4040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221088"/>
                <a:ext cx="606961" cy="404085"/>
              </a:xfrm>
              <a:prstGeom prst="rect">
                <a:avLst/>
              </a:prstGeom>
              <a:blipFill>
                <a:blip r:embed="rId7"/>
                <a:stretch>
                  <a:fillRect l="-6000" t="-1493" r="-1000" b="-74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812360" y="4221088"/>
                <a:ext cx="606961" cy="4040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4221088"/>
                <a:ext cx="606961" cy="404085"/>
              </a:xfrm>
              <a:prstGeom prst="rect">
                <a:avLst/>
              </a:prstGeom>
              <a:blipFill>
                <a:blip r:embed="rId6"/>
                <a:stretch>
                  <a:fillRect l="-7071" t="-1493" r="-2020" b="-74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427984" y="4869160"/>
                <a:ext cx="453265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869160"/>
                <a:ext cx="453265" cy="404726"/>
              </a:xfrm>
              <a:prstGeom prst="rect">
                <a:avLst/>
              </a:prstGeom>
              <a:blipFill>
                <a:blip r:embed="rId8"/>
                <a:stretch>
                  <a:fillRect l="-8000" t="-1515" r="-8000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499992" y="5517232"/>
                <a:ext cx="3239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517232"/>
                <a:ext cx="323999" cy="215444"/>
              </a:xfrm>
              <a:prstGeom prst="rect">
                <a:avLst/>
              </a:prstGeom>
              <a:blipFill>
                <a:blip r:embed="rId9"/>
                <a:stretch>
                  <a:fillRect l="-3774" r="-1132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156176" y="4869160"/>
                <a:ext cx="453265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2−1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869160"/>
                <a:ext cx="453265" cy="404726"/>
              </a:xfrm>
              <a:prstGeom prst="rect">
                <a:avLst/>
              </a:prstGeom>
              <a:blipFill>
                <a:blip r:embed="rId10"/>
                <a:stretch>
                  <a:fillRect l="-8108" t="-1515" r="-9459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228184" y="5445224"/>
                <a:ext cx="323999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5445224"/>
                <a:ext cx="323999" cy="404726"/>
              </a:xfrm>
              <a:prstGeom prst="rect">
                <a:avLst/>
              </a:prstGeom>
              <a:blipFill>
                <a:blip r:embed="rId11"/>
                <a:stretch>
                  <a:fillRect l="-5660" r="-11321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884368" y="4869160"/>
                <a:ext cx="453265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3−2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4869160"/>
                <a:ext cx="453265" cy="404726"/>
              </a:xfrm>
              <a:prstGeom prst="rect">
                <a:avLst/>
              </a:prstGeom>
              <a:blipFill>
                <a:blip r:embed="rId12"/>
                <a:stretch>
                  <a:fillRect l="-8000" t="-1515" r="-8000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884368" y="5517232"/>
                <a:ext cx="4586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5517232"/>
                <a:ext cx="458652" cy="215444"/>
              </a:xfrm>
              <a:prstGeom prst="rect">
                <a:avLst/>
              </a:prstGeom>
              <a:blipFill>
                <a:blip r:embed="rId13"/>
                <a:stretch>
                  <a:fillRect l="-2632" r="-657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3707904" y="5877272"/>
            <a:ext cx="5436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Gradient of AB x Gradient of BC = -1 so they are perpendicular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07904" y="6165304"/>
            <a:ext cx="5436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All gradients are different so the lines are not collinear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9854EC1-1ABE-AD5B-EC32-C5184EE4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7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28770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proof is a logical and structured argument to show that a mathematical statement is always true (or not true)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+3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+2=0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where k is a constant, has no real roots. Prove that k satisfies the inequality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8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Remember to state what relationships you are using…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287704"/>
              </a:xfrm>
              <a:blipFill>
                <a:blip r:embed="rId2"/>
                <a:stretch>
                  <a:fillRect l="-1174" t="-1038" r="-2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11960" y="1412776"/>
                <a:ext cx="3323154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has no real roots</a:t>
                </a:r>
              </a:p>
              <a:p>
                <a:endParaRPr lang="en-US" sz="1600" dirty="0">
                  <a:latin typeface="Comic Sans MS" panose="030F0702030302020204" pitchFamily="66" charset="0"/>
                </a:endParaRPr>
              </a:p>
              <a:p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Therefore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𝑎𝑐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412776"/>
                <a:ext cx="3323154" cy="738664"/>
              </a:xfrm>
              <a:prstGeom prst="rect">
                <a:avLst/>
              </a:prstGeom>
              <a:blipFill>
                <a:blip r:embed="rId3"/>
                <a:stretch>
                  <a:fillRect l="-3853" t="-8264" r="-2569" b="-16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499992" y="2564904"/>
                <a:ext cx="12286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𝑎𝑐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0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564904"/>
                <a:ext cx="1228606" cy="246221"/>
              </a:xfrm>
              <a:prstGeom prst="rect">
                <a:avLst/>
              </a:prstGeom>
              <a:blipFill>
                <a:blip r:embed="rId4"/>
                <a:stretch>
                  <a:fillRect l="-2970" r="-2475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923928" y="2996952"/>
                <a:ext cx="180020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(3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−4(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)(2)&lt;0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996952"/>
                <a:ext cx="1800200" cy="246221"/>
              </a:xfrm>
              <a:prstGeom prst="rect">
                <a:avLst/>
              </a:prstGeom>
              <a:blipFill>
                <a:blip r:embed="rId5"/>
                <a:stretch>
                  <a:fillRect l="-2712" r="-1017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232366" y="3429000"/>
                <a:ext cx="170778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9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−8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0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366" y="3429000"/>
                <a:ext cx="1707786" cy="246221"/>
              </a:xfrm>
              <a:prstGeom prst="rect">
                <a:avLst/>
              </a:prstGeom>
              <a:blipFill>
                <a:blip r:embed="rId6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211960" y="3861048"/>
                <a:ext cx="170778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(9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−8)&lt;0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861048"/>
                <a:ext cx="1707786" cy="246221"/>
              </a:xfrm>
              <a:prstGeom prst="rect">
                <a:avLst/>
              </a:prstGeom>
              <a:blipFill>
                <a:blip r:embed="rId7"/>
                <a:stretch>
                  <a:fillRect b="-341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/>
          <p:cNvGrpSpPr/>
          <p:nvPr/>
        </p:nvGrpSpPr>
        <p:grpSpPr>
          <a:xfrm>
            <a:off x="6660232" y="4149080"/>
            <a:ext cx="2329541" cy="2329541"/>
            <a:chOff x="5127239" y="1143003"/>
            <a:chExt cx="2329541" cy="2329541"/>
          </a:xfrm>
        </p:grpSpPr>
        <p:sp>
          <p:nvSpPr>
            <p:cNvPr id="63" name="Line 18"/>
            <p:cNvSpPr>
              <a:spLocks noChangeShapeType="1"/>
            </p:cNvSpPr>
            <p:nvPr/>
          </p:nvSpPr>
          <p:spPr bwMode="auto">
            <a:xfrm rot="16200000" flipH="1" flipV="1">
              <a:off x="5116286" y="2307774"/>
              <a:ext cx="23295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Line 18"/>
            <p:cNvSpPr>
              <a:spLocks noChangeShapeType="1"/>
            </p:cNvSpPr>
            <p:nvPr/>
          </p:nvSpPr>
          <p:spPr bwMode="auto">
            <a:xfrm flipH="1" flipV="1">
              <a:off x="5127239" y="2439147"/>
              <a:ext cx="23295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740352" y="5373216"/>
            <a:ext cx="145868" cy="152399"/>
            <a:chOff x="7221584" y="3956277"/>
            <a:chExt cx="145868" cy="152399"/>
          </a:xfrm>
        </p:grpSpPr>
        <p:sp>
          <p:nvSpPr>
            <p:cNvPr id="66" name="Line 18"/>
            <p:cNvSpPr>
              <a:spLocks noChangeShapeType="1"/>
            </p:cNvSpPr>
            <p:nvPr/>
          </p:nvSpPr>
          <p:spPr bwMode="auto">
            <a:xfrm flipH="1">
              <a:off x="7221584" y="3956277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18"/>
            <p:cNvSpPr>
              <a:spLocks noChangeShapeType="1"/>
            </p:cNvSpPr>
            <p:nvPr/>
          </p:nvSpPr>
          <p:spPr bwMode="auto">
            <a:xfrm>
              <a:off x="7223761" y="3960631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35"/>
              <p:cNvSpPr txBox="1">
                <a:spLocks noChangeArrowheads="1"/>
              </p:cNvSpPr>
              <p:nvPr/>
            </p:nvSpPr>
            <p:spPr bwMode="auto">
              <a:xfrm>
                <a:off x="8604448" y="5445224"/>
                <a:ext cx="288032" cy="410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en-US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GB" altLang="en-US" sz="11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8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04448" y="5445224"/>
                <a:ext cx="288032" cy="4103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>
            <a:off x="8532440" y="5373216"/>
            <a:ext cx="145868" cy="152399"/>
            <a:chOff x="7221584" y="3956277"/>
            <a:chExt cx="145868" cy="152399"/>
          </a:xfrm>
        </p:grpSpPr>
        <p:sp>
          <p:nvSpPr>
            <p:cNvPr id="70" name="Line 18"/>
            <p:cNvSpPr>
              <a:spLocks noChangeShapeType="1"/>
            </p:cNvSpPr>
            <p:nvPr/>
          </p:nvSpPr>
          <p:spPr bwMode="auto">
            <a:xfrm flipH="1">
              <a:off x="7221584" y="3956277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18"/>
            <p:cNvSpPr>
              <a:spLocks noChangeShapeType="1"/>
            </p:cNvSpPr>
            <p:nvPr/>
          </p:nvSpPr>
          <p:spPr bwMode="auto">
            <a:xfrm>
              <a:off x="7223761" y="3960631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35"/>
              <p:cNvSpPr txBox="1">
                <a:spLocks noChangeArrowheads="1"/>
              </p:cNvSpPr>
              <p:nvPr/>
            </p:nvSpPr>
            <p:spPr bwMode="auto">
              <a:xfrm>
                <a:off x="7524328" y="5445224"/>
                <a:ext cx="288032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altLang="en-US" sz="11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2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4328" y="5445224"/>
                <a:ext cx="288032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7"/>
          <p:cNvSpPr/>
          <p:nvPr/>
        </p:nvSpPr>
        <p:spPr>
          <a:xfrm rot="5400000">
            <a:off x="6563072" y="3598168"/>
            <a:ext cx="3290664" cy="1224136"/>
          </a:xfrm>
          <a:prstGeom prst="arc">
            <a:avLst>
              <a:gd name="adj1" fmla="val 16200000"/>
              <a:gd name="adj2" fmla="val 553215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26195" y="3933056"/>
                <a:ext cx="11178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9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−8</m:t>
                      </m:r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𝑘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195" y="3933056"/>
                <a:ext cx="1117805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5796136" y="2708921"/>
            <a:ext cx="144016" cy="432048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2780928"/>
            <a:ext cx="12736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5796136" y="3140969"/>
            <a:ext cx="144016" cy="432048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6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5" y="3212976"/>
            <a:ext cx="1008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7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5796136" y="3573017"/>
            <a:ext cx="144016" cy="432048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8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5" y="3645024"/>
            <a:ext cx="11521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9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4509120"/>
            <a:ext cx="2592288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At this point a sketch can help show the answer!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We want the part below the x-axis, therefore: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283968" y="5733256"/>
                <a:ext cx="1707786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&lt;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𝑘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&lt;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8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733256"/>
                <a:ext cx="1707786" cy="4626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CBD93-68B2-0A31-3209-49AA008B0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16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51" grpId="0"/>
      <p:bldP spid="68" grpId="0"/>
      <p:bldP spid="72" grpId="0"/>
      <p:bldP spid="8" grpId="0" animBg="1"/>
      <p:bldP spid="9" grpId="0"/>
      <p:bldP spid="73" grpId="0" animBg="1"/>
      <p:bldP spid="74" grpId="0"/>
      <p:bldP spid="75" grpId="0" animBg="1"/>
      <p:bldP spid="76" grpId="0"/>
      <p:bldP spid="77" grpId="0" animBg="1"/>
      <p:bldP spid="78" grpId="0"/>
      <p:bldP spid="8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28770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proof is a logical and structured argument to show that a mathematical statement is always true (or not true)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+3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+2=0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where k is a constant, has no real roots. Prove that k satisfies the inequality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8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Remember to state what relationships you are using…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Be careful though, is the above inequality actually what we need to prove?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287704"/>
              </a:xfrm>
              <a:blipFill>
                <a:blip r:embed="rId2"/>
                <a:stretch>
                  <a:fillRect l="-2349" t="-1038" r="-4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115616" y="4941168"/>
                <a:ext cx="1707786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&lt;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𝑘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&lt;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8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941168"/>
                <a:ext cx="1707786" cy="4626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475656" y="4941168"/>
            <a:ext cx="1008112" cy="5040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979712" y="3429000"/>
            <a:ext cx="1008112" cy="43204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51920" y="3573016"/>
                <a:ext cx="518457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Based on the quadratic equation graph,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would give us a root, and we therefore should not include it (since we are told the original equation has </a:t>
                </a:r>
                <a:r>
                  <a:rPr lang="en-US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 real roots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What happens when we substitute 0 into the original equation though?</a:t>
                </a: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573016"/>
                <a:ext cx="5184576" cy="1384995"/>
              </a:xfrm>
              <a:prstGeom prst="rect">
                <a:avLst/>
              </a:prstGeom>
              <a:blipFill>
                <a:blip r:embed="rId4"/>
                <a:stretch>
                  <a:fillRect l="-118" t="-881" r="-1059" b="-3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220072" y="1196752"/>
            <a:ext cx="2329541" cy="2329541"/>
            <a:chOff x="5127239" y="1143003"/>
            <a:chExt cx="2329541" cy="2329541"/>
          </a:xfrm>
        </p:grpSpPr>
        <p:sp>
          <p:nvSpPr>
            <p:cNvPr id="10" name="Line 18"/>
            <p:cNvSpPr>
              <a:spLocks noChangeShapeType="1"/>
            </p:cNvSpPr>
            <p:nvPr/>
          </p:nvSpPr>
          <p:spPr bwMode="auto">
            <a:xfrm rot="16200000" flipH="1" flipV="1">
              <a:off x="5116286" y="2307774"/>
              <a:ext cx="23295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 flipH="1" flipV="1">
              <a:off x="5127239" y="2439147"/>
              <a:ext cx="23295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00192" y="2420888"/>
            <a:ext cx="145868" cy="152399"/>
            <a:chOff x="7221584" y="3956277"/>
            <a:chExt cx="145868" cy="152399"/>
          </a:xfrm>
        </p:grpSpPr>
        <p:sp>
          <p:nvSpPr>
            <p:cNvPr id="13" name="Line 18"/>
            <p:cNvSpPr>
              <a:spLocks noChangeShapeType="1"/>
            </p:cNvSpPr>
            <p:nvPr/>
          </p:nvSpPr>
          <p:spPr bwMode="auto">
            <a:xfrm flipH="1">
              <a:off x="7221584" y="3956277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7223761" y="3960631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35"/>
              <p:cNvSpPr txBox="1">
                <a:spLocks noChangeArrowheads="1"/>
              </p:cNvSpPr>
              <p:nvPr/>
            </p:nvSpPr>
            <p:spPr bwMode="auto">
              <a:xfrm>
                <a:off x="7164288" y="2492896"/>
                <a:ext cx="288032" cy="410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en-US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GB" altLang="en-US" sz="11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4288" y="2492896"/>
                <a:ext cx="288032" cy="4103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7092280" y="2420888"/>
            <a:ext cx="145868" cy="152399"/>
            <a:chOff x="7221584" y="3956277"/>
            <a:chExt cx="145868" cy="152399"/>
          </a:xfrm>
        </p:grpSpPr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H="1">
              <a:off x="7221584" y="3956277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7223761" y="3960631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35"/>
              <p:cNvSpPr txBox="1">
                <a:spLocks noChangeArrowheads="1"/>
              </p:cNvSpPr>
              <p:nvPr/>
            </p:nvSpPr>
            <p:spPr bwMode="auto">
              <a:xfrm>
                <a:off x="6084168" y="2492896"/>
                <a:ext cx="288032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altLang="en-US" sz="11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68" y="2492896"/>
                <a:ext cx="288032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 rot="5400000">
            <a:off x="5122912" y="645840"/>
            <a:ext cx="3290664" cy="1224136"/>
          </a:xfrm>
          <a:prstGeom prst="arc">
            <a:avLst>
              <a:gd name="adj1" fmla="val 16200000"/>
              <a:gd name="adj2" fmla="val 553215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86035" y="980728"/>
                <a:ext cx="11178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9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−8</m:t>
                      </m:r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𝑘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035" y="980728"/>
                <a:ext cx="1117805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55976" y="5085184"/>
                <a:ext cx="180020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𝑘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𝑘𝑥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085184"/>
                <a:ext cx="1800200" cy="246221"/>
              </a:xfrm>
              <a:prstGeom prst="rect">
                <a:avLst/>
              </a:prstGeom>
              <a:blipFill>
                <a:blip r:embed="rId8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67944" y="5517232"/>
                <a:ext cx="20439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(0)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(0)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517232"/>
                <a:ext cx="2043957" cy="246221"/>
              </a:xfrm>
              <a:prstGeom prst="rect">
                <a:avLst/>
              </a:prstGeom>
              <a:blipFill>
                <a:blip r:embed="rId9"/>
                <a:stretch>
                  <a:fillRect l="-2976" r="-1488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80112" y="5949280"/>
                <a:ext cx="54200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949280"/>
                <a:ext cx="542007" cy="246221"/>
              </a:xfrm>
              <a:prstGeom prst="rect">
                <a:avLst/>
              </a:prstGeom>
              <a:blipFill>
                <a:blip r:embed="rId10"/>
                <a:stretch>
                  <a:fillRect l="-7865" r="-786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34070" y="6165304"/>
                <a:ext cx="51845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we do not get a root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therefore it </a:t>
                </a:r>
                <a:r>
                  <a:rPr lang="en-US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should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be included in our answer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070" y="6165304"/>
                <a:ext cx="5184576" cy="523220"/>
              </a:xfrm>
              <a:prstGeom prst="rect">
                <a:avLst/>
              </a:prstGeom>
              <a:blipFill>
                <a:blip r:embed="rId11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15616" y="4941168"/>
                <a:ext cx="1707786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≤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𝑘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&lt;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8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941168"/>
                <a:ext cx="1707786" cy="4626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FC9CFB12-AF2B-838F-57B5-919D84ADD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3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5" grpId="0" animBg="1"/>
      <p:bldP spid="5" grpId="1" animBg="1"/>
      <p:bldP spid="7" grpId="0" animBg="1"/>
      <p:bldP spid="7" grpId="1" animBg="1"/>
      <p:bldP spid="15" grpId="0"/>
      <p:bldP spid="19" grpId="0"/>
      <p:bldP spid="20" grpId="0" animBg="1"/>
      <p:bldP spid="21" grpId="0"/>
      <p:bldP spid="8" grpId="0"/>
      <p:bldP spid="23" grpId="0"/>
      <p:bldP spid="24" grpId="0"/>
      <p:bldP spid="25" grpId="0"/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E9AF089-E679-4A24-B136-9E36CC62F5F1}"/>
              </a:ext>
            </a:extLst>
          </p:cNvPr>
          <p:cNvSpPr/>
          <p:nvPr/>
        </p:nvSpPr>
        <p:spPr>
          <a:xfrm>
            <a:off x="1916461" y="1875388"/>
            <a:ext cx="5346656" cy="30239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7E</a:t>
            </a:r>
            <a:endParaRPr lang="ja-JP" altLang="en-US" sz="9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Gabriola" panose="04040605051002020D02" pitchFamily="82" charset="0"/>
              <a:cs typeface="Segoe UI Black" panose="020B0A02040204020203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70AC14-3FB9-7C06-3810-FD1BBE736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7817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925069" cy="51971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A mathematical statement can be proved via exhaustion.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 method of exhaustion involves breaking a situation down into smaller cases, and then proving each of them separately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This method is better when there are a limited number of cases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“Prove that all square numbers are either a multiple of 4, or 1 more than a multiple of 4”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 A square number is generated by either multiplying an odd number by itself, or an even number by itself…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55976" y="1196752"/>
                <a:ext cx="23889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u="sng" dirty="0">
                    <a:latin typeface="Comic Sans MS" panose="030F0702030302020204" pitchFamily="66" charset="0"/>
                  </a:rPr>
                  <a:t>For odd numbers</a:t>
                </a:r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+1</m:t>
                    </m:r>
                  </m:oMath>
                </a14:m>
                <a:endParaRPr lang="en-GB" sz="1400" u="sng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196752"/>
                <a:ext cx="2388987" cy="307777"/>
              </a:xfrm>
              <a:prstGeom prst="rect">
                <a:avLst/>
              </a:prstGeom>
              <a:blipFill>
                <a:blip r:embed="rId2"/>
                <a:stretch>
                  <a:fillRect l="-767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22142" y="1556792"/>
                <a:ext cx="9008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142" y="1556792"/>
                <a:ext cx="900888" cy="246221"/>
              </a:xfrm>
              <a:prstGeom prst="rect">
                <a:avLst/>
              </a:prstGeom>
              <a:blipFill>
                <a:blip r:embed="rId3"/>
                <a:stretch>
                  <a:fillRect r="-1351" b="-29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22142" y="1916832"/>
                <a:ext cx="17752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+1)(2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142" y="1916832"/>
                <a:ext cx="1775230" cy="246221"/>
              </a:xfrm>
              <a:prstGeom prst="rect">
                <a:avLst/>
              </a:prstGeom>
              <a:blipFill>
                <a:blip r:embed="rId4"/>
                <a:stretch>
                  <a:fillRect l="-685" r="-3425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22142" y="2276872"/>
                <a:ext cx="14186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142" y="2276872"/>
                <a:ext cx="1418658" cy="246221"/>
              </a:xfrm>
              <a:prstGeom prst="rect">
                <a:avLst/>
              </a:prstGeom>
              <a:blipFill>
                <a:blip r:embed="rId5"/>
                <a:stretch>
                  <a:fillRect l="-858" t="-2500" r="-2575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22142" y="2636912"/>
                <a:ext cx="147476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)+1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142" y="2636912"/>
                <a:ext cx="1474763" cy="246221"/>
              </a:xfrm>
              <a:prstGeom prst="rect">
                <a:avLst/>
              </a:prstGeom>
              <a:blipFill>
                <a:blip r:embed="rId6"/>
                <a:stretch>
                  <a:fillRect l="-826" t="-2500" r="-2479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55976" y="3645024"/>
                <a:ext cx="21457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u="sng" dirty="0">
                    <a:latin typeface="Comic Sans MS" panose="030F0702030302020204" pitchFamily="66" charset="0"/>
                  </a:rPr>
                  <a:t>For even numbers</a:t>
                </a:r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</m:oMath>
                </a14:m>
                <a:endParaRPr lang="en-GB" sz="1400" u="sng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645024"/>
                <a:ext cx="2145716" cy="307777"/>
              </a:xfrm>
              <a:prstGeom prst="rect">
                <a:avLst/>
              </a:prstGeom>
              <a:blipFill>
                <a:blip r:embed="rId7"/>
                <a:stretch>
                  <a:fillRect l="-852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27984" y="4005064"/>
                <a:ext cx="5420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005064"/>
                <a:ext cx="542007" cy="246221"/>
              </a:xfrm>
              <a:prstGeom prst="rect">
                <a:avLst/>
              </a:prstGeom>
              <a:blipFill>
                <a:blip r:embed="rId8"/>
                <a:stretch>
                  <a:fillRect r="-2247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27984" y="4365104"/>
                <a:ext cx="105746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)(2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365104"/>
                <a:ext cx="1057469" cy="246221"/>
              </a:xfrm>
              <a:prstGeom prst="rect">
                <a:avLst/>
              </a:prstGeom>
              <a:blipFill>
                <a:blip r:embed="rId9"/>
                <a:stretch>
                  <a:fillRect l="-1149" r="-6322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27984" y="4725144"/>
                <a:ext cx="5845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725144"/>
                <a:ext cx="584584" cy="246221"/>
              </a:xfrm>
              <a:prstGeom prst="rect">
                <a:avLst/>
              </a:prstGeom>
              <a:blipFill>
                <a:blip r:embed="rId10"/>
                <a:stretch>
                  <a:fillRect l="-3125" r="-1042" b="-29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27984" y="5085184"/>
                <a:ext cx="7545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085184"/>
                <a:ext cx="754501" cy="246221"/>
              </a:xfrm>
              <a:prstGeom prst="rect">
                <a:avLst/>
              </a:prstGeom>
              <a:blipFill>
                <a:blip r:embed="rId11"/>
                <a:stretch>
                  <a:fillRect l="-2419" r="-9677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6222342" y="1700808"/>
            <a:ext cx="144016" cy="360040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2342" y="1628800"/>
            <a:ext cx="28083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Squared means the bracket times itself…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6222342" y="2060848"/>
            <a:ext cx="144016" cy="360040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6222342" y="2420888"/>
            <a:ext cx="144016" cy="360040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5508104" y="4149080"/>
            <a:ext cx="144016" cy="360040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5508104" y="4509120"/>
            <a:ext cx="144016" cy="360040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5508104" y="4869160"/>
            <a:ext cx="144016" cy="360040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4350" y="2060848"/>
            <a:ext cx="12961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Multiply out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0334" y="2420888"/>
            <a:ext cx="30243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 4 out for part of it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126" y="3068960"/>
            <a:ext cx="45365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So a square number generated from an odd number will always be one more than a multiple of 4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4149080"/>
            <a:ext cx="16561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Multiply by itself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4581128"/>
            <a:ext cx="1008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4941168"/>
            <a:ext cx="19442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 the 4 out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8" y="5373216"/>
            <a:ext cx="45365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So a square number generated from an even number will always be a multiple of 4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8" y="6021288"/>
            <a:ext cx="45365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</a:t>
            </a: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Since all integers are odd or even, the statement has been proved for all cases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9C75812-514F-01AD-0A4D-C443FD730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85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925069" cy="51971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A mathematical statement can be proved via exhaustion.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Prove that the following statement is not true: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“The sum of two consecutive prime numbers is always even”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You can prove a statement is not true by ‘counter-example’. In that case, you find a single example where the statement does not work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2 + 3 = 5 would be a counter-example here…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53E12-D148-2452-2F37-34D0B84F3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17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simplify algebraic fractions by using division</a:t>
            </a:r>
          </a:p>
          <a:p>
            <a:pPr algn="ctr">
              <a:buNone/>
            </a:pPr>
            <a:endParaRPr lang="en-US" altLang="en-US" sz="1600" b="1" dirty="0">
              <a:latin typeface="Comic Sans MS" panose="030F0702030302020204" pitchFamily="66" charset="0"/>
            </a:endParaRPr>
          </a:p>
          <a:p>
            <a:pPr algn="ctr">
              <a:buNone/>
            </a:pPr>
            <a:r>
              <a:rPr lang="en-GB" altLang="en-US" sz="1600" dirty="0">
                <a:latin typeface="Comic Sans MS" pitchFamily="66" charset="0"/>
              </a:rPr>
              <a:t>Sometimes you need to look for common factors to each term</a:t>
            </a:r>
          </a:p>
          <a:p>
            <a:pPr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algn="ctr">
              <a:buNone/>
            </a:pPr>
            <a:r>
              <a:rPr lang="en-GB" altLang="en-US" sz="1600" dirty="0">
                <a:latin typeface="Comic Sans MS" pitchFamily="66" charset="0"/>
              </a:rPr>
              <a:t>	</a:t>
            </a: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 In this case, every term, top and bottom, contains an x</a:t>
            </a:r>
          </a:p>
          <a:p>
            <a:pPr algn="ctr">
              <a:buNone/>
            </a:pPr>
            <a:endParaRPr lang="en-GB" altLang="en-US" sz="1600" dirty="0">
              <a:latin typeface="Comic Sans MS" pitchFamily="66" charset="0"/>
              <a:sym typeface="Wingdings" pitchFamily="2" charset="2"/>
            </a:endParaRPr>
          </a:p>
          <a:p>
            <a:pPr algn="ctr">
              <a:buNone/>
            </a:pP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	 You can therefore ‘cancel’ an x from each part</a:t>
            </a:r>
            <a:endParaRPr lang="en-GB" altLang="en-US" sz="1600" u="sng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140275"/>
              </p:ext>
            </p:extLst>
          </p:nvPr>
        </p:nvGraphicFramePr>
        <p:xfrm>
          <a:off x="4946469" y="1294539"/>
          <a:ext cx="19367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100" imgH="419100" progId="Equation.DSMT4">
                  <p:embed/>
                </p:oleObj>
              </mc:Choice>
              <mc:Fallback>
                <p:oleObj name="Equation" r:id="rId2" imgW="927100" imgH="419100" progId="Equation.DSMT4">
                  <p:embed/>
                  <p:pic>
                    <p:nvPicPr>
                      <p:cNvPr id="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469" y="1294539"/>
                        <a:ext cx="193675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030408"/>
              </p:ext>
            </p:extLst>
          </p:nvPr>
        </p:nvGraphicFramePr>
        <p:xfrm>
          <a:off x="4946469" y="2666139"/>
          <a:ext cx="19367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100" imgH="419100" progId="Equation.DSMT4">
                  <p:embed/>
                </p:oleObj>
              </mc:Choice>
              <mc:Fallback>
                <p:oleObj name="Equation" r:id="rId4" imgW="927100" imgH="419100" progId="Equation.DSMT4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469" y="2666139"/>
                        <a:ext cx="193675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05949"/>
              </p:ext>
            </p:extLst>
          </p:nvPr>
        </p:nvGraphicFramePr>
        <p:xfrm>
          <a:off x="5022669" y="4037739"/>
          <a:ext cx="17780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531" imgH="418918" progId="Equation.DSMT4">
                  <p:embed/>
                </p:oleObj>
              </mc:Choice>
              <mc:Fallback>
                <p:oleObj name="Equation" r:id="rId6" imgW="850531" imgH="418918" progId="Equation.DSMT4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669" y="4037739"/>
                        <a:ext cx="17780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300383"/>
              </p:ext>
            </p:extLst>
          </p:nvPr>
        </p:nvGraphicFramePr>
        <p:xfrm>
          <a:off x="5048069" y="5482364"/>
          <a:ext cx="172561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25500" imgH="203200" progId="Equation.DSMT4">
                  <p:embed/>
                </p:oleObj>
              </mc:Choice>
              <mc:Fallback>
                <p:oleObj name="Equation" r:id="rId8" imgW="825500" imgH="203200" progId="Equation.DSMT4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069" y="5482364"/>
                        <a:ext cx="172561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5811657" y="3275739"/>
            <a:ext cx="2286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5368744" y="2726464"/>
            <a:ext cx="762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6098994" y="2724876"/>
            <a:ext cx="762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6699069" y="2867751"/>
            <a:ext cx="762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Arc 13"/>
          <p:cNvSpPr>
            <a:spLocks/>
          </p:cNvSpPr>
          <p:nvPr/>
        </p:nvSpPr>
        <p:spPr bwMode="auto">
          <a:xfrm>
            <a:off x="7008632" y="3145564"/>
            <a:ext cx="277812" cy="1354137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1330516682 h 43200"/>
              <a:gd name="T4" fmla="*/ 0 w 21600"/>
              <a:gd name="T5" fmla="*/ 66525882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Arc 14"/>
          <p:cNvSpPr>
            <a:spLocks/>
          </p:cNvSpPr>
          <p:nvPr/>
        </p:nvSpPr>
        <p:spPr bwMode="auto">
          <a:xfrm>
            <a:off x="7045144" y="4598126"/>
            <a:ext cx="277813" cy="1147763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810194265 h 43200"/>
              <a:gd name="T4" fmla="*/ 0 w 21600"/>
              <a:gd name="T5" fmla="*/ 405097478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421382" y="3602764"/>
            <a:ext cx="1130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Divide all by x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7375344" y="4731476"/>
            <a:ext cx="14081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Don’t need to divide by 1!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D9831E70-24A5-A5BB-C20B-415B267B9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74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925069" cy="5197177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mathematical statement can be proved via exhaustion.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Prove that for all positive values of x and 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≥2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Remember that a proof like this needs to start from known facts, not from what you are proving itself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Sometimes you should do some ‘jottings’ or workings first, and then write up the proof properly afterwards…</a:t>
                </a: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925069" cy="5197177"/>
              </a:xfrm>
              <a:blipFill>
                <a:blip r:embed="rId2"/>
                <a:stretch>
                  <a:fillRect l="-1708" t="-1056" r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04048" y="1700808"/>
                <a:ext cx="925573" cy="463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≥2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700808"/>
                <a:ext cx="925573" cy="463781"/>
              </a:xfrm>
              <a:prstGeom prst="rect">
                <a:avLst/>
              </a:prstGeom>
              <a:blipFill>
                <a:blip r:embed="rId3"/>
                <a:stretch>
                  <a:fillRect l="-3947" t="-1316" r="-3289" b="-14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88024" y="2276872"/>
                <a:ext cx="1136208" cy="536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≥2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276872"/>
                <a:ext cx="1136208" cy="5361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88024" y="3068960"/>
                <a:ext cx="13515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068960"/>
                <a:ext cx="1351524" cy="246221"/>
              </a:xfrm>
              <a:prstGeom prst="rect">
                <a:avLst/>
              </a:prstGeom>
              <a:blipFill>
                <a:blip r:embed="rId5"/>
                <a:stretch>
                  <a:fillRect l="-901" r="-1802" b="-24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11960" y="3645024"/>
                <a:ext cx="17104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645024"/>
                <a:ext cx="1710405" cy="246221"/>
              </a:xfrm>
              <a:prstGeom prst="rect">
                <a:avLst/>
              </a:prstGeom>
              <a:blipFill>
                <a:blip r:embed="rId6"/>
                <a:stretch>
                  <a:fillRect l="-1068" r="-1423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16016" y="4221088"/>
                <a:ext cx="122413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221088"/>
                <a:ext cx="1224136" cy="246221"/>
              </a:xfrm>
              <a:prstGeom prst="rect">
                <a:avLst/>
              </a:prstGeom>
              <a:blipFill>
                <a:blip r:embed="rId7"/>
                <a:stretch>
                  <a:fillRect r="-1000" b="-24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6012160" y="1916832"/>
            <a:ext cx="144016" cy="648072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6" y="1916832"/>
            <a:ext cx="22322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Convert fractions so the denominators are equal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6228184" y="2564904"/>
            <a:ext cx="144016" cy="648072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6228184" y="3212976"/>
            <a:ext cx="144016" cy="576064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6012160" y="3789040"/>
            <a:ext cx="144016" cy="576064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492896"/>
            <a:ext cx="259228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Multiply by </a:t>
            </a:r>
            <a:r>
              <a:rPr lang="en-US" altLang="en-US" sz="1400" dirty="0" err="1">
                <a:solidFill>
                  <a:srgbClr val="FF0000"/>
                </a:solidFill>
                <a:latin typeface="Comic Sans MS" pitchFamily="66" charset="0"/>
              </a:rPr>
              <a:t>xy</a:t>
            </a: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 (we know this is positive so the inequality sign will not flip)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356992"/>
            <a:ext cx="13681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Subtract 2xy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3789040"/>
            <a:ext cx="291581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This can be factorized (doing lots of practice questions helps spot this kind of pattern!)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8" y="5013176"/>
            <a:ext cx="424847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We know this statement to be true since any value squared will be equal to or greater than 0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To do our proof, we should start from this known statement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9952" y="1268760"/>
            <a:ext cx="1067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‘Jottings’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AE85DDD0-A256-15DE-222B-056CEC9D9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09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925069" cy="5197177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mathematical statement can be proved via exhaustion.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Prove that for all positive values of x and 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≥2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Remember that a proof like this needs to start from known facts, not from what you are proving itself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Sometimes you should do some ‘jottings’ or workings first, and then write up the proof properly afterwards…</a:t>
                </a: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925069" cy="5197177"/>
              </a:xfrm>
              <a:blipFill>
                <a:blip r:embed="rId2"/>
                <a:stretch>
                  <a:fillRect l="-1708" t="-1056" r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11960" y="1700808"/>
                <a:ext cx="16182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Consider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700808"/>
                <a:ext cx="1618264" cy="246221"/>
              </a:xfrm>
              <a:prstGeom prst="rect">
                <a:avLst/>
              </a:prstGeom>
              <a:blipFill>
                <a:blip r:embed="rId3"/>
                <a:stretch>
                  <a:fillRect l="-7925" t="-25000" r="-1509" b="-5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5868144" y="1844824"/>
            <a:ext cx="144016" cy="432048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648" y="1772816"/>
            <a:ext cx="3168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We know the statement will give an answer greater than or equal to 0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9952" y="1268760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Proof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56747" y="2181078"/>
                <a:ext cx="11872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747" y="2181078"/>
                <a:ext cx="1187248" cy="246221"/>
              </a:xfrm>
              <a:prstGeom prst="rect">
                <a:avLst/>
              </a:prstGeom>
              <a:blipFill>
                <a:blip r:embed="rId4"/>
                <a:stretch>
                  <a:fillRect r="-2051" b="-2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39952" y="2636912"/>
                <a:ext cx="17104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636912"/>
                <a:ext cx="1710405" cy="246221"/>
              </a:xfrm>
              <a:prstGeom prst="rect">
                <a:avLst/>
              </a:prstGeom>
              <a:blipFill>
                <a:blip r:embed="rId5"/>
                <a:stretch>
                  <a:fillRect l="-712" r="-1779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39952" y="3068960"/>
                <a:ext cx="1710405" cy="536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068960"/>
                <a:ext cx="1710405" cy="536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72000" y="3789040"/>
                <a:ext cx="1284454" cy="463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789040"/>
                <a:ext cx="1284454" cy="463781"/>
              </a:xfrm>
              <a:prstGeom prst="rect">
                <a:avLst/>
              </a:prstGeom>
              <a:blipFill>
                <a:blip r:embed="rId7"/>
                <a:stretch>
                  <a:fillRect l="-2844" t="-2632" r="-1896" b="-14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32040" y="4437112"/>
                <a:ext cx="925573" cy="463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437112"/>
                <a:ext cx="925573" cy="463781"/>
              </a:xfrm>
              <a:prstGeom prst="rect">
                <a:avLst/>
              </a:prstGeom>
              <a:blipFill>
                <a:blip r:embed="rId8"/>
                <a:stretch>
                  <a:fillRect l="-3947" t="-1316" r="-3947" b="-14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5868144" y="2276872"/>
            <a:ext cx="144016" cy="432048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5868144" y="2708920"/>
            <a:ext cx="144016" cy="648072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5868144" y="3356992"/>
            <a:ext cx="144016" cy="648072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5868144" y="4005064"/>
            <a:ext cx="144016" cy="648072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52" y="2348880"/>
            <a:ext cx="18722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Expand the bracket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2780928"/>
            <a:ext cx="33843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Divide both sides by </a:t>
            </a:r>
            <a:r>
              <a:rPr lang="en-US" altLang="en-US" sz="1400" dirty="0" err="1">
                <a:solidFill>
                  <a:srgbClr val="FF0000"/>
                </a:solidFill>
                <a:latin typeface="Comic Sans MS" pitchFamily="66" charset="0"/>
              </a:rPr>
              <a:t>xy</a:t>
            </a: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 (this is valid as we know they are both positive)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3501008"/>
            <a:ext cx="9361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52" y="4149080"/>
            <a:ext cx="9361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Add 2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5157192"/>
            <a:ext cx="38884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We have therefore proved the statement, starting from a known fact!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2CAB9-2D82-B18B-CF89-461A344CC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28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19" grpId="0"/>
      <p:bldP spid="20" grpId="0"/>
      <p:bldP spid="21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simplify algebraic fractions by using division</a:t>
            </a:r>
          </a:p>
          <a:p>
            <a:pPr algn="ctr">
              <a:buNone/>
            </a:pPr>
            <a:endParaRPr lang="en-US" altLang="en-US" sz="1600" b="1" dirty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GB" altLang="en-US" sz="1600" dirty="0">
                <a:latin typeface="Comic Sans MS" pitchFamily="66" charset="0"/>
              </a:rPr>
              <a:t>	</a:t>
            </a: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 This equation has been put into brackets</a:t>
            </a:r>
          </a:p>
          <a:p>
            <a:pPr>
              <a:buNone/>
            </a:pPr>
            <a:endParaRPr lang="en-GB" altLang="en-US" sz="1600" dirty="0">
              <a:latin typeface="Comic Sans MS" pitchFamily="66" charset="0"/>
              <a:sym typeface="Wingdings" pitchFamily="2" charset="2"/>
            </a:endParaRPr>
          </a:p>
          <a:p>
            <a:pPr>
              <a:buNone/>
            </a:pP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	 You can cancel out brackets which are on the top and bottom</a:t>
            </a: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615875"/>
              </p:ext>
            </p:extLst>
          </p:nvPr>
        </p:nvGraphicFramePr>
        <p:xfrm>
          <a:off x="5989320" y="1598023"/>
          <a:ext cx="19304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419100" progId="Equation.DSMT4">
                  <p:embed/>
                </p:oleObj>
              </mc:Choice>
              <mc:Fallback>
                <p:oleObj name="Equation" r:id="rId2" imgW="914400" imgH="419100" progId="Equation.DSMT4">
                  <p:embed/>
                  <p:pic>
                    <p:nvPicPr>
                      <p:cNvPr id="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9320" y="1598023"/>
                        <a:ext cx="193040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606077"/>
              </p:ext>
            </p:extLst>
          </p:nvPr>
        </p:nvGraphicFramePr>
        <p:xfrm>
          <a:off x="5989320" y="2893423"/>
          <a:ext cx="19304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419100" progId="Equation.DSMT4">
                  <p:embed/>
                </p:oleObj>
              </mc:Choice>
              <mc:Fallback>
                <p:oleObj name="Equation" r:id="rId4" imgW="914400" imgH="419100" progId="Equation.DSMT4">
                  <p:embed/>
                  <p:pic>
                    <p:nvPicPr>
                      <p:cNvPr id="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9320" y="2893423"/>
                        <a:ext cx="193040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6"/>
          <p:cNvSpPr>
            <a:spLocks noChangeShapeType="1"/>
          </p:cNvSpPr>
          <p:nvPr/>
        </p:nvSpPr>
        <p:spPr bwMode="auto">
          <a:xfrm flipV="1">
            <a:off x="6370320" y="3350623"/>
            <a:ext cx="1143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flipV="1">
            <a:off x="6751320" y="2893423"/>
            <a:ext cx="1143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5256"/>
              </p:ext>
            </p:extLst>
          </p:nvPr>
        </p:nvGraphicFramePr>
        <p:xfrm>
          <a:off x="6446520" y="4265023"/>
          <a:ext cx="9921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9696" imgH="393529" progId="Equation.DSMT4">
                  <p:embed/>
                </p:oleObj>
              </mc:Choice>
              <mc:Fallback>
                <p:oleObj name="Equation" r:id="rId6" imgW="469696" imgH="393529" progId="Equation.DSMT4">
                  <p:embed/>
                  <p:pic>
                    <p:nvPicPr>
                      <p:cNvPr id="2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520" y="4265023"/>
                        <a:ext cx="992188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527330"/>
              </p:ext>
            </p:extLst>
          </p:nvPr>
        </p:nvGraphicFramePr>
        <p:xfrm>
          <a:off x="6471920" y="5608048"/>
          <a:ext cx="939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307" imgH="203112" progId="Equation.DSMT4">
                  <p:embed/>
                </p:oleObj>
              </mc:Choice>
              <mc:Fallback>
                <p:oleObj name="Equation" r:id="rId8" imgW="444307" imgH="203112" progId="Equation.DSMT4">
                  <p:embed/>
                  <p:pic>
                    <p:nvPicPr>
                      <p:cNvPr id="2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1920" y="5608048"/>
                        <a:ext cx="9398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Arc 10"/>
          <p:cNvSpPr>
            <a:spLocks/>
          </p:cNvSpPr>
          <p:nvPr/>
        </p:nvSpPr>
        <p:spPr bwMode="auto">
          <a:xfrm flipH="1">
            <a:off x="5455920" y="3358561"/>
            <a:ext cx="304800" cy="1143000"/>
          </a:xfrm>
          <a:custGeom>
            <a:avLst/>
            <a:gdLst>
              <a:gd name="T0" fmla="*/ 0 w 21600"/>
              <a:gd name="T1" fmla="*/ 0 h 43179"/>
              <a:gd name="T2" fmla="*/ 2683383 w 21600"/>
              <a:gd name="T3" fmla="*/ 800928099 h 43179"/>
              <a:gd name="T4" fmla="*/ 0 w 21600"/>
              <a:gd name="T5" fmla="*/ 400658864 h 431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</a:path>
              <a:path w="21600" h="4317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Arc 11"/>
          <p:cNvSpPr>
            <a:spLocks/>
          </p:cNvSpPr>
          <p:nvPr/>
        </p:nvSpPr>
        <p:spPr bwMode="auto">
          <a:xfrm flipH="1">
            <a:off x="5455920" y="4646023"/>
            <a:ext cx="304800" cy="1143000"/>
          </a:xfrm>
          <a:custGeom>
            <a:avLst/>
            <a:gdLst>
              <a:gd name="T0" fmla="*/ 0 w 21600"/>
              <a:gd name="T1" fmla="*/ 0 h 43179"/>
              <a:gd name="T2" fmla="*/ 2683383 w 21600"/>
              <a:gd name="T3" fmla="*/ 800928099 h 43179"/>
              <a:gd name="T4" fmla="*/ 0 w 21600"/>
              <a:gd name="T5" fmla="*/ 400658864 h 431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</a:path>
              <a:path w="21600" h="4317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4232948" y="3579223"/>
            <a:ext cx="118826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Divide by (2x – 1)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4008120" y="4950823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Don’t need to divide by 1!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3EA97-E10F-828A-7501-3F224B431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25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4" grpId="0" animBg="1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simplify algebraic fractions by using division</a:t>
            </a:r>
          </a:p>
          <a:p>
            <a:pPr algn="ctr">
              <a:buNone/>
            </a:pPr>
            <a:endParaRPr lang="en-US" altLang="en-US" sz="1600" b="1" dirty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	 Sometimes you will have to factorise one of the equations first</a:t>
            </a:r>
          </a:p>
          <a:p>
            <a:pPr>
              <a:buNone/>
            </a:pPr>
            <a:endParaRPr lang="en-GB" altLang="en-US" sz="1600" dirty="0">
              <a:latin typeface="Comic Sans MS" pitchFamily="66" charset="0"/>
              <a:sym typeface="Wingdings" pitchFamily="2" charset="2"/>
            </a:endParaRPr>
          </a:p>
          <a:p>
            <a:pPr>
              <a:buNone/>
            </a:pP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	 Once this is done, you can cancel out brackets as before</a:t>
            </a: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389502"/>
              </p:ext>
            </p:extLst>
          </p:nvPr>
        </p:nvGraphicFramePr>
        <p:xfrm>
          <a:off x="6657703" y="3128554"/>
          <a:ext cx="1795463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531" imgH="418918" progId="Equation.DSMT4">
                  <p:embed/>
                </p:oleObj>
              </mc:Choice>
              <mc:Fallback>
                <p:oleObj name="Equation" r:id="rId2" imgW="850531" imgH="418918" progId="Equation.DSMT4">
                  <p:embed/>
                  <p:pic>
                    <p:nvPicPr>
                      <p:cNvPr id="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7703" y="3128554"/>
                        <a:ext cx="1795463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640116"/>
              </p:ext>
            </p:extLst>
          </p:nvPr>
        </p:nvGraphicFramePr>
        <p:xfrm>
          <a:off x="6733903" y="1833154"/>
          <a:ext cx="163512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364" imgH="393529" progId="Equation.DSMT4">
                  <p:embed/>
                </p:oleObj>
              </mc:Choice>
              <mc:Fallback>
                <p:oleObj name="Equation" r:id="rId4" imgW="774364" imgH="393529" progId="Equation.DSMT4">
                  <p:embed/>
                  <p:pic>
                    <p:nvPicPr>
                      <p:cNvPr id="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3903" y="1833154"/>
                        <a:ext cx="1635125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Line 6"/>
          <p:cNvSpPr>
            <a:spLocks noChangeShapeType="1"/>
          </p:cNvSpPr>
          <p:nvPr/>
        </p:nvSpPr>
        <p:spPr bwMode="auto">
          <a:xfrm flipV="1">
            <a:off x="6962503" y="3128554"/>
            <a:ext cx="1143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 flipV="1">
            <a:off x="6581503" y="3585754"/>
            <a:ext cx="1143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Arc 10"/>
          <p:cNvSpPr>
            <a:spLocks/>
          </p:cNvSpPr>
          <p:nvPr/>
        </p:nvSpPr>
        <p:spPr bwMode="auto">
          <a:xfrm flipH="1">
            <a:off x="6048103" y="3814354"/>
            <a:ext cx="304800" cy="1143000"/>
          </a:xfrm>
          <a:custGeom>
            <a:avLst/>
            <a:gdLst>
              <a:gd name="T0" fmla="*/ 0 w 21600"/>
              <a:gd name="T1" fmla="*/ 0 h 43179"/>
              <a:gd name="T2" fmla="*/ 2683383 w 21600"/>
              <a:gd name="T3" fmla="*/ 800928099 h 43179"/>
              <a:gd name="T4" fmla="*/ 0 w 21600"/>
              <a:gd name="T5" fmla="*/ 400658864 h 431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</a:path>
              <a:path w="21600" h="4317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4600303" y="4195354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Cancel the (x + 3)s</a:t>
            </a:r>
          </a:p>
        </p:txBody>
      </p:sp>
      <p:graphicFrame>
        <p:nvGraphicFramePr>
          <p:cNvPr id="3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068662"/>
              </p:ext>
            </p:extLst>
          </p:nvPr>
        </p:nvGraphicFramePr>
        <p:xfrm>
          <a:off x="7038703" y="4423954"/>
          <a:ext cx="9906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9900" imgH="419100" progId="Equation.DSMT4">
                  <p:embed/>
                </p:oleObj>
              </mc:Choice>
              <mc:Fallback>
                <p:oleObj name="Equation" r:id="rId6" imgW="469900" imgH="419100" progId="Equation.DSMT4">
                  <p:embed/>
                  <p:pic>
                    <p:nvPicPr>
                      <p:cNvPr id="3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703" y="4423954"/>
                        <a:ext cx="99060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Arc 17"/>
          <p:cNvSpPr>
            <a:spLocks/>
          </p:cNvSpPr>
          <p:nvPr/>
        </p:nvSpPr>
        <p:spPr bwMode="auto">
          <a:xfrm flipH="1">
            <a:off x="6048103" y="2366554"/>
            <a:ext cx="304800" cy="1143000"/>
          </a:xfrm>
          <a:custGeom>
            <a:avLst/>
            <a:gdLst>
              <a:gd name="T0" fmla="*/ 0 w 21600"/>
              <a:gd name="T1" fmla="*/ 0 h 43179"/>
              <a:gd name="T2" fmla="*/ 2683383 w 21600"/>
              <a:gd name="T3" fmla="*/ 800928099 h 43179"/>
              <a:gd name="T4" fmla="*/ 0 w 21600"/>
              <a:gd name="T5" fmla="*/ 400658864 h 431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</a:path>
              <a:path w="21600" h="4317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3990703" y="2518954"/>
            <a:ext cx="2133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Two numbers that multiply to give +12 and add to give +7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176D7-170A-ACD7-1DDF-7741170D9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59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/>
      <p:bldP spid="32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simplify algebraic fractions by using division</a:t>
            </a:r>
          </a:p>
          <a:p>
            <a:pPr algn="ctr">
              <a:buNone/>
            </a:pPr>
            <a:endParaRPr lang="en-US" altLang="en-US" sz="1600" b="1" dirty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	 Sometimes you will have to factorise both of the equations first</a:t>
            </a:r>
          </a:p>
          <a:p>
            <a:pPr>
              <a:buNone/>
            </a:pPr>
            <a:endParaRPr lang="en-GB" altLang="en-US" sz="1600" dirty="0">
              <a:latin typeface="Comic Sans MS" pitchFamily="66" charset="0"/>
              <a:sym typeface="Wingdings" pitchFamily="2" charset="2"/>
            </a:endParaRPr>
          </a:p>
          <a:p>
            <a:pPr>
              <a:buNone/>
            </a:pP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	 Once this is done, you can cancel out brackets as before</a:t>
            </a: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753908"/>
              </p:ext>
            </p:extLst>
          </p:nvPr>
        </p:nvGraphicFramePr>
        <p:xfrm>
          <a:off x="6457406" y="4082142"/>
          <a:ext cx="1795463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531" imgH="418918" progId="Equation.DSMT4">
                  <p:embed/>
                </p:oleObj>
              </mc:Choice>
              <mc:Fallback>
                <p:oleObj name="Equation" r:id="rId2" imgW="850531" imgH="418918" progId="Equation.DSMT4">
                  <p:embed/>
                  <p:pic>
                    <p:nvPicPr>
                      <p:cNvPr id="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406" y="4082142"/>
                        <a:ext cx="1795463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312034"/>
              </p:ext>
            </p:extLst>
          </p:nvPr>
        </p:nvGraphicFramePr>
        <p:xfrm>
          <a:off x="6457406" y="2710542"/>
          <a:ext cx="17414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500" imgH="393700" progId="Equation.DSMT4">
                  <p:embed/>
                </p:oleObj>
              </mc:Choice>
              <mc:Fallback>
                <p:oleObj name="Equation" r:id="rId4" imgW="825500" imgH="393700" progId="Equation.DSMT4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406" y="2710542"/>
                        <a:ext cx="1741488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317575"/>
              </p:ext>
            </p:extLst>
          </p:nvPr>
        </p:nvGraphicFramePr>
        <p:xfrm>
          <a:off x="6533606" y="1415142"/>
          <a:ext cx="16097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1669" imgH="418918" progId="Equation.DSMT4">
                  <p:embed/>
                </p:oleObj>
              </mc:Choice>
              <mc:Fallback>
                <p:oleObj name="Equation" r:id="rId6" imgW="761669" imgH="418918" progId="Equation.DSMT4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3606" y="1415142"/>
                        <a:ext cx="160972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6381206" y="4539342"/>
            <a:ext cx="1143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6381206" y="4082142"/>
            <a:ext cx="1143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Arc 8"/>
          <p:cNvSpPr>
            <a:spLocks/>
          </p:cNvSpPr>
          <p:nvPr/>
        </p:nvSpPr>
        <p:spPr bwMode="auto">
          <a:xfrm flipH="1">
            <a:off x="5847806" y="3320142"/>
            <a:ext cx="304800" cy="1143000"/>
          </a:xfrm>
          <a:custGeom>
            <a:avLst/>
            <a:gdLst>
              <a:gd name="T0" fmla="*/ 0 w 21600"/>
              <a:gd name="T1" fmla="*/ 0 h 43179"/>
              <a:gd name="T2" fmla="*/ 2683383 w 21600"/>
              <a:gd name="T3" fmla="*/ 800928099 h 43179"/>
              <a:gd name="T4" fmla="*/ 0 w 21600"/>
              <a:gd name="T5" fmla="*/ 400658864 h 431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</a:path>
              <a:path w="21600" h="4317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552406" y="4996542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Divide by (x + 5)</a:t>
            </a:r>
          </a:p>
        </p:txBody>
      </p:sp>
      <p:sp>
        <p:nvSpPr>
          <p:cNvPr id="12" name="Arc 12"/>
          <p:cNvSpPr>
            <a:spLocks/>
          </p:cNvSpPr>
          <p:nvPr/>
        </p:nvSpPr>
        <p:spPr bwMode="auto">
          <a:xfrm flipH="1">
            <a:off x="5847806" y="1948542"/>
            <a:ext cx="304800" cy="1143000"/>
          </a:xfrm>
          <a:custGeom>
            <a:avLst/>
            <a:gdLst>
              <a:gd name="T0" fmla="*/ 0 w 21600"/>
              <a:gd name="T1" fmla="*/ 0 h 43179"/>
              <a:gd name="T2" fmla="*/ 2683383 w 21600"/>
              <a:gd name="T3" fmla="*/ 800928099 h 43179"/>
              <a:gd name="T4" fmla="*/ 0 w 21600"/>
              <a:gd name="T5" fmla="*/ 400658864 h 431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</a:path>
              <a:path w="21600" h="4317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790406" y="2100942"/>
            <a:ext cx="2133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Two numbers that multiply to give +5 and add to give +6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790406" y="3548742"/>
            <a:ext cx="2133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Two numbers that multiply to give -10 and add to give +3</a:t>
            </a:r>
          </a:p>
        </p:txBody>
      </p:sp>
      <p:graphicFrame>
        <p:nvGraphicFramePr>
          <p:cNvPr id="1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478201"/>
              </p:ext>
            </p:extLst>
          </p:nvPr>
        </p:nvGraphicFramePr>
        <p:xfrm>
          <a:off x="6914606" y="5225142"/>
          <a:ext cx="9906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69900" imgH="419100" progId="Equation.DSMT4">
                  <p:embed/>
                </p:oleObj>
              </mc:Choice>
              <mc:Fallback>
                <p:oleObj name="Equation" r:id="rId8" imgW="469900" imgH="419100" progId="Equation.DSMT4">
                  <p:embed/>
                  <p:pic>
                    <p:nvPicPr>
                      <p:cNvPr id="1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4606" y="5225142"/>
                        <a:ext cx="99060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rc 17"/>
          <p:cNvSpPr>
            <a:spLocks/>
          </p:cNvSpPr>
          <p:nvPr/>
        </p:nvSpPr>
        <p:spPr bwMode="auto">
          <a:xfrm flipH="1">
            <a:off x="5847806" y="4691742"/>
            <a:ext cx="304800" cy="1143000"/>
          </a:xfrm>
          <a:custGeom>
            <a:avLst/>
            <a:gdLst>
              <a:gd name="T0" fmla="*/ 0 w 21600"/>
              <a:gd name="T1" fmla="*/ 0 h 43179"/>
              <a:gd name="T2" fmla="*/ 2683383 w 21600"/>
              <a:gd name="T3" fmla="*/ 800928099 h 43179"/>
              <a:gd name="T4" fmla="*/ 0 w 21600"/>
              <a:gd name="T5" fmla="*/ 400658864 h 431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</a:path>
              <a:path w="21600" h="4317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6A62911-BC3A-0457-7861-942AC5693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0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simplify algebraic fractions by using division</a:t>
            </a:r>
          </a:p>
          <a:p>
            <a:pPr algn="ctr">
              <a:buNone/>
            </a:pPr>
            <a:endParaRPr lang="en-US" altLang="en-US" sz="1600" b="1" dirty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	 Sometimes you will have to factorise one of the equations first</a:t>
            </a:r>
          </a:p>
          <a:p>
            <a:pPr>
              <a:buNone/>
            </a:pPr>
            <a:endParaRPr lang="en-GB" altLang="en-US" sz="1600" dirty="0">
              <a:latin typeface="Comic Sans MS" pitchFamily="66" charset="0"/>
              <a:sym typeface="Wingdings" pitchFamily="2" charset="2"/>
            </a:endParaRPr>
          </a:p>
          <a:p>
            <a:pPr>
              <a:buNone/>
            </a:pP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	 Once this is done, you can cancel out brackets as before</a:t>
            </a: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653396"/>
              </p:ext>
            </p:extLst>
          </p:nvPr>
        </p:nvGraphicFramePr>
        <p:xfrm>
          <a:off x="6933566" y="4126549"/>
          <a:ext cx="91122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13" imgH="393529" progId="Equation.DSMT4">
                  <p:embed/>
                </p:oleObj>
              </mc:Choice>
              <mc:Fallback>
                <p:oleObj name="Equation" r:id="rId2" imgW="431613" imgH="393529" progId="Equation.DSMT4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3566" y="4126549"/>
                        <a:ext cx="91122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94304"/>
              </p:ext>
            </p:extLst>
          </p:nvPr>
        </p:nvGraphicFramePr>
        <p:xfrm>
          <a:off x="6416041" y="2727961"/>
          <a:ext cx="19558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100" imgH="419100" progId="Equation.DSMT4">
                  <p:embed/>
                </p:oleObj>
              </mc:Choice>
              <mc:Fallback>
                <p:oleObj name="Equation" r:id="rId4" imgW="927100" imgH="419100" progId="Equation.DSMT4">
                  <p:embed/>
                  <p:pic>
                    <p:nvPicPr>
                      <p:cNvPr id="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041" y="2727961"/>
                        <a:ext cx="195580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233032"/>
              </p:ext>
            </p:extLst>
          </p:nvPr>
        </p:nvGraphicFramePr>
        <p:xfrm>
          <a:off x="6416041" y="1432561"/>
          <a:ext cx="1905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01309" imgH="444307" progId="Equation.DSMT4">
                  <p:embed/>
                </p:oleObj>
              </mc:Choice>
              <mc:Fallback>
                <p:oleObj name="Equation" r:id="rId6" imgW="901309" imgH="444307" progId="Equation.DSMT4">
                  <p:embed/>
                  <p:pic>
                    <p:nvPicPr>
                      <p:cNvPr id="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041" y="1432561"/>
                        <a:ext cx="1905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7"/>
          <p:cNvSpPr>
            <a:spLocks noChangeShapeType="1"/>
          </p:cNvSpPr>
          <p:nvPr/>
        </p:nvSpPr>
        <p:spPr bwMode="auto">
          <a:xfrm flipV="1">
            <a:off x="7330441" y="3185161"/>
            <a:ext cx="1143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7330441" y="2727961"/>
            <a:ext cx="1143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Arc 9"/>
          <p:cNvSpPr>
            <a:spLocks/>
          </p:cNvSpPr>
          <p:nvPr/>
        </p:nvSpPr>
        <p:spPr bwMode="auto">
          <a:xfrm flipH="1">
            <a:off x="5882641" y="3337561"/>
            <a:ext cx="304800" cy="1143000"/>
          </a:xfrm>
          <a:custGeom>
            <a:avLst/>
            <a:gdLst>
              <a:gd name="T0" fmla="*/ 0 w 21600"/>
              <a:gd name="T1" fmla="*/ 0 h 43179"/>
              <a:gd name="T2" fmla="*/ 2683383 w 21600"/>
              <a:gd name="T3" fmla="*/ 800928099 h 43179"/>
              <a:gd name="T4" fmla="*/ 0 w 21600"/>
              <a:gd name="T5" fmla="*/ 400658864 h 431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</a:path>
              <a:path w="21600" h="4317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4587241" y="3566161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Divide by the 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(x + 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4)</a:t>
            </a: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Arc 12"/>
          <p:cNvSpPr>
            <a:spLocks/>
          </p:cNvSpPr>
          <p:nvPr/>
        </p:nvSpPr>
        <p:spPr bwMode="auto">
          <a:xfrm flipH="1">
            <a:off x="5882641" y="1965961"/>
            <a:ext cx="304800" cy="1143000"/>
          </a:xfrm>
          <a:custGeom>
            <a:avLst/>
            <a:gdLst>
              <a:gd name="T0" fmla="*/ 0 w 21600"/>
              <a:gd name="T1" fmla="*/ 0 h 43179"/>
              <a:gd name="T2" fmla="*/ 2683383 w 21600"/>
              <a:gd name="T3" fmla="*/ 800928099 h 43179"/>
              <a:gd name="T4" fmla="*/ 0 w 21600"/>
              <a:gd name="T5" fmla="*/ 400658864 h 431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</a:path>
              <a:path w="21600" h="4317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825241" y="1965961"/>
            <a:ext cx="21336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Two numbers that multiply to give +12 and add to give +11, when one is doubled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580F2-5FDB-2868-2A1F-28C71FED1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36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/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E9AF089-E679-4A24-B136-9E36CC62F5F1}"/>
              </a:ext>
            </a:extLst>
          </p:cNvPr>
          <p:cNvSpPr/>
          <p:nvPr/>
        </p:nvSpPr>
        <p:spPr>
          <a:xfrm>
            <a:off x="1916461" y="1875388"/>
            <a:ext cx="5346656" cy="30239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7B</a:t>
            </a:r>
            <a:endParaRPr lang="ja-JP" altLang="en-US" sz="9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Gabriola" panose="04040605051002020D02" pitchFamily="82" charset="0"/>
              <a:cs typeface="Segoe UI Black" panose="020B0A02040204020203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6042D6-529D-1FD4-9468-9226D12A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00181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2414341F32BA49B310F0A9F2C712CF" ma:contentTypeVersion="16" ma:contentTypeDescription="Create a new document." ma:contentTypeScope="" ma:versionID="afe9c10655b36b531a544ad4d6f2807a">
  <xsd:schema xmlns:xsd="http://www.w3.org/2001/XMLSchema" xmlns:xs="http://www.w3.org/2001/XMLSchema" xmlns:p="http://schemas.microsoft.com/office/2006/metadata/properties" xmlns:ns2="4a08ebd0-2d46-481e-8ec6-29c3c2f69f27" xmlns:ns3="1bfa02ec-0afc-49fa-8bb5-730f9d12e469" targetNamespace="http://schemas.microsoft.com/office/2006/metadata/properties" ma:root="true" ma:fieldsID="e40457bbafbddda60075a7ac346d50a2" ns2:_="" ns3:_="">
    <xsd:import namespace="4a08ebd0-2d46-481e-8ec6-29c3c2f69f27"/>
    <xsd:import namespace="1bfa02ec-0afc-49fa-8bb5-730f9d12e46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8ebd0-2d46-481e-8ec6-29c3c2f69f2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c73ab49d-0190-4b8d-bf1a-c838ce73efbe}" ma:internalName="TaxCatchAll" ma:showField="CatchAllData" ma:web="4a08ebd0-2d46-481e-8ec6-29c3c2f69f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a02ec-0afc-49fa-8bb5-730f9d12e4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3e248ee6-8ff0-47ff-a448-2af7925d5a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08ebd0-2d46-481e-8ec6-29c3c2f69f27">H7M4A2V4A7UU-929639613-2867</_dlc_DocId>
    <_dlc_DocIdUrl xmlns="4a08ebd0-2d46-481e-8ec6-29c3c2f69f27">
      <Url>https://yavnehcollege.sharepoint.com/sites/Students/_layouts/15/DocIdRedir.aspx?ID=H7M4A2V4A7UU-929639613-2867</Url>
      <Description>H7M4A2V4A7UU-929639613-2867</Description>
    </_dlc_DocIdUrl>
    <lcf76f155ced4ddcb4097134ff3c332f xmlns="1bfa02ec-0afc-49fa-8bb5-730f9d12e469">
      <Terms xmlns="http://schemas.microsoft.com/office/infopath/2007/PartnerControls"/>
    </lcf76f155ced4ddcb4097134ff3c332f>
    <TaxCatchAll xmlns="4a08ebd0-2d46-481e-8ec6-29c3c2f69f27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544203-6E17-4AA4-937E-480641BD9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08ebd0-2d46-481e-8ec6-29c3c2f69f27"/>
    <ds:schemaRef ds:uri="1bfa02ec-0afc-49fa-8bb5-730f9d12e4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ECF5B2-16AB-47B8-AED8-FF3C6D5B6AE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CD89ED5-E29C-4824-92C8-402E39E41B85}">
  <ds:schemaRefs>
    <ds:schemaRef ds:uri="http://schemas.microsoft.com/office/2006/metadata/properties"/>
    <ds:schemaRef ds:uri="http://schemas.microsoft.com/office/infopath/2007/PartnerControls"/>
    <ds:schemaRef ds:uri="4a08ebd0-2d46-481e-8ec6-29c3c2f69f27"/>
    <ds:schemaRef ds:uri="1bfa02ec-0afc-49fa-8bb5-730f9d12e469"/>
  </ds:schemaRefs>
</ds:datastoreItem>
</file>

<file path=customXml/itemProps4.xml><?xml version="1.0" encoding="utf-8"?>
<ds:datastoreItem xmlns:ds="http://schemas.openxmlformats.org/officeDocument/2006/customXml" ds:itemID="{6565C0C5-1FD2-434E-91AB-023EBCE59A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387</TotalTime>
  <Words>4927</Words>
  <Application>Microsoft Office PowerPoint</Application>
  <PresentationFormat>On-screen Show (4:3)</PresentationFormat>
  <Paragraphs>775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Comic Sans MS</vt:lpstr>
      <vt:lpstr>Gabriola</vt:lpstr>
      <vt:lpstr>Wingdings</vt:lpstr>
      <vt:lpstr>Retrospect</vt:lpstr>
      <vt:lpstr>Equation</vt:lpstr>
      <vt:lpstr>PowerPoint Presentation</vt:lpstr>
      <vt:lpstr>Prior Knowledge Check</vt:lpstr>
      <vt:lpstr>PowerPoint Presentation</vt:lpstr>
      <vt:lpstr>Algebraic Methods</vt:lpstr>
      <vt:lpstr>Algebraic Methods</vt:lpstr>
      <vt:lpstr>Algebraic Methods</vt:lpstr>
      <vt:lpstr>Algebraic Methods</vt:lpstr>
      <vt:lpstr>Algebraic Methods</vt:lpstr>
      <vt:lpstr>PowerPoint Presentation</vt:lpstr>
      <vt:lpstr>Algebraic Methods</vt:lpstr>
      <vt:lpstr>Algebraic Methods</vt:lpstr>
      <vt:lpstr>Algebraic Methods</vt:lpstr>
      <vt:lpstr>Algebraic Methods</vt:lpstr>
      <vt:lpstr>Algebraic Methods</vt:lpstr>
      <vt:lpstr>Algebraic Methods</vt:lpstr>
      <vt:lpstr>Algebraic Methods</vt:lpstr>
      <vt:lpstr>Algebraic Methods</vt:lpstr>
      <vt:lpstr>Algebraic Methods</vt:lpstr>
      <vt:lpstr>Algebraic Methods</vt:lpstr>
      <vt:lpstr>PowerPoint Presentation</vt:lpstr>
      <vt:lpstr>Algebraic Methods</vt:lpstr>
      <vt:lpstr>Algebraic Methods</vt:lpstr>
      <vt:lpstr>Algebraic Methods</vt:lpstr>
      <vt:lpstr>Algebraic Methods</vt:lpstr>
      <vt:lpstr>Algebraic Methods</vt:lpstr>
      <vt:lpstr>Algebraic Methods</vt:lpstr>
      <vt:lpstr>Algebraic Methods</vt:lpstr>
      <vt:lpstr>Algebraic Methods</vt:lpstr>
      <vt:lpstr>Algebraic Methods</vt:lpstr>
      <vt:lpstr>PowerPoint Presentation</vt:lpstr>
      <vt:lpstr>Algebraic Methods</vt:lpstr>
      <vt:lpstr>Algebraic Methods</vt:lpstr>
      <vt:lpstr>Algebraic Methods</vt:lpstr>
      <vt:lpstr>Algebraic Methods</vt:lpstr>
      <vt:lpstr>Algebraic Methods</vt:lpstr>
      <vt:lpstr>Algebraic Methods</vt:lpstr>
      <vt:lpstr>PowerPoint Presentation</vt:lpstr>
      <vt:lpstr>Algebraic Methods</vt:lpstr>
      <vt:lpstr>Algebraic Methods</vt:lpstr>
      <vt:lpstr>Algebraic Methods</vt:lpstr>
      <vt:lpstr>Algebraic Methods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Most Murshida Khatun</cp:lastModifiedBy>
  <cp:revision>100</cp:revision>
  <dcterms:created xsi:type="dcterms:W3CDTF">2017-08-14T15:35:38Z</dcterms:created>
  <dcterms:modified xsi:type="dcterms:W3CDTF">2024-09-27T11:59:03Z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0x010100652414341F32BA49B310F0A9F2C712CF</vt:lpwstr>
  </property>
  <property fmtid="{D5CDD505-2E9C-101B-9397-08002B2CF9AE}" pid="3" name="_dlc_DocIdItemGuid">
    <vt:lpwstr>a9978a86-dad2-45e5-88d1-903777d02f55</vt:lpwstr>
  </property>
  <property fmtid="{D5CDD505-2E9C-101B-9397-08002B2CF9AE}" pid="4" name="MediaServiceImageTags">
    <vt:lpwstr/>
  </property>
</Properties>
</file>